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xls" ContentType="application/vnd.ms-exce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8" r:id="rId3"/>
    <p:sldId id="266" r:id="rId4"/>
    <p:sldId id="259" r:id="rId5"/>
    <p:sldId id="263" r:id="rId6"/>
    <p:sldId id="262" r:id="rId7"/>
    <p:sldId id="264" r:id="rId8"/>
    <p:sldId id="271" r:id="rId9"/>
    <p:sldId id="260" r:id="rId10"/>
    <p:sldId id="261" r:id="rId11"/>
    <p:sldId id="273" r:id="rId12"/>
    <p:sldId id="275" r:id="rId13"/>
    <p:sldId id="277" r:id="rId14"/>
    <p:sldId id="283" r:id="rId15"/>
    <p:sldId id="285" r:id="rId16"/>
    <p:sldId id="292" r:id="rId17"/>
    <p:sldId id="293" r:id="rId18"/>
    <p:sldId id="289" r:id="rId19"/>
    <p:sldId id="314" r:id="rId20"/>
    <p:sldId id="291" r:id="rId21"/>
    <p:sldId id="296" r:id="rId22"/>
    <p:sldId id="297" r:id="rId23"/>
    <p:sldId id="299" r:id="rId24"/>
    <p:sldId id="300" r:id="rId25"/>
    <p:sldId id="302" r:id="rId26"/>
    <p:sldId id="304" r:id="rId27"/>
    <p:sldId id="306" r:id="rId28"/>
    <p:sldId id="308" r:id="rId29"/>
    <p:sldId id="311" r:id="rId30"/>
    <p:sldId id="309" r:id="rId31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2" d="100"/>
          <a:sy n="62" d="100"/>
        </p:scale>
        <p:origin x="-642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image" Target="../media/image3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image" Target="../media/image19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image" Target="../media/image23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image" Target="../media/image5.png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image" Target="../media/image9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image" Target="../media/image13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image" Target="../media/image16.e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riángulo rectángulo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grpSp>
        <p:nvGrpSpPr>
          <p:cNvPr id="2" name="1 Grupo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10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11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8BF1E8-E0EA-4DBC-B2A8-6AE8262192A4}" type="datetimeFigureOut">
              <a:rPr lang="es-ES" smtClean="0"/>
              <a:pPr/>
              <a:t>03/03/2010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55E2A29-645D-45C8-A2C3-B62A98D6661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8BF1E8-E0EA-4DBC-B2A8-6AE8262192A4}" type="datetimeFigureOut">
              <a:rPr lang="es-ES" smtClean="0"/>
              <a:pPr/>
              <a:t>03/03/2010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5E2A29-645D-45C8-A2C3-B62A98D6661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8BF1E8-E0EA-4DBC-B2A8-6AE8262192A4}" type="datetimeFigureOut">
              <a:rPr lang="es-ES" smtClean="0"/>
              <a:pPr/>
              <a:t>03/03/2010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5E2A29-645D-45C8-A2C3-B62A98D6661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8BF1E8-E0EA-4DBC-B2A8-6AE8262192A4}" type="datetimeFigureOut">
              <a:rPr lang="es-ES" smtClean="0"/>
              <a:pPr/>
              <a:t>03/03/2010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5E2A29-645D-45C8-A2C3-B62A98D6661A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  <p:transition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8BF1E8-E0EA-4DBC-B2A8-6AE8262192A4}" type="datetimeFigureOut">
              <a:rPr lang="es-ES" smtClean="0"/>
              <a:pPr/>
              <a:t>03/03/2010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5E2A29-645D-45C8-A2C3-B62A98D6661A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7" name="6 Cheurón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7 Cheurón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8BF1E8-E0EA-4DBC-B2A8-6AE8262192A4}" type="datetimeFigureOut">
              <a:rPr lang="es-ES" smtClean="0"/>
              <a:pPr/>
              <a:t>03/03/2010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5E2A29-645D-45C8-A2C3-B62A98D6661A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8BF1E8-E0EA-4DBC-B2A8-6AE8262192A4}" type="datetimeFigureOut">
              <a:rPr lang="es-ES" smtClean="0"/>
              <a:pPr/>
              <a:t>03/03/2010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5E2A29-645D-45C8-A2C3-B62A98D6661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8BF1E8-E0EA-4DBC-B2A8-6AE8262192A4}" type="datetimeFigureOut">
              <a:rPr lang="es-ES" smtClean="0"/>
              <a:pPr/>
              <a:t>03/03/2010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5E2A29-645D-45C8-A2C3-B62A98D6661A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8BF1E8-E0EA-4DBC-B2A8-6AE8262192A4}" type="datetimeFigureOut">
              <a:rPr lang="es-ES" smtClean="0"/>
              <a:pPr/>
              <a:t>03/03/2010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5E2A29-645D-45C8-A2C3-B62A98D6661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18BF1E8-E0EA-4DBC-B2A8-6AE8262192A4}" type="datetimeFigureOut">
              <a:rPr lang="es-ES" smtClean="0"/>
              <a:pPr/>
              <a:t>03/03/2010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5E2A29-645D-45C8-A2C3-B62A98D6661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8BF1E8-E0EA-4DBC-B2A8-6AE8262192A4}" type="datetimeFigureOut">
              <a:rPr lang="es-ES" smtClean="0"/>
              <a:pPr/>
              <a:t>03/03/2010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55E2A29-645D-45C8-A2C3-B62A98D6661A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9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10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Cheurón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12 Cheurón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18BF1E8-E0EA-4DBC-B2A8-6AE8262192A4}" type="datetimeFigureOut">
              <a:rPr lang="es-ES" smtClean="0"/>
              <a:pPr/>
              <a:t>03/03/2010</a:t>
            </a:fld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55E2A29-645D-45C8-A2C3-B62A98D6661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ransition>
    <p:cover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Hoja_de_c_lculo_de_Microsoft_Office_Excel_97-20032.xls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3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Hoja_de_c_lculo_de_Microsoft_Office_Excel_97-20034.xls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5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Hoja_de_c_lculo_de_Microsoft_Office_Excel_97-20036.xls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7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Hoja_de_c_lculo_de_Microsoft_Office_Excel_97-20038.xls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9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0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Hoja_de_c_lculo_de_Microsoft_Office_Excel_97-200311.xls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2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3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Hoja_de_c_lculo_de_Microsoft_Office_Excel_97-200314.xls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5.xls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10.v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6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oleObject" Target="../embeddings/Hoja_de_c_lculo_de_Microsoft_Office_Excel_97-200317.xls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8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9.xls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13.v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20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4" Type="http://schemas.openxmlformats.org/officeDocument/2006/relationships/oleObject" Target="../embeddings/Hoja_de_c_lculo_de_Microsoft_Office_Excel_97-200321.xls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ES" dirty="0"/>
              <a:t/>
            </a:r>
            <a:br>
              <a:rPr lang="es-ES" dirty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MX" sz="4000" dirty="0" smtClean="0"/>
              <a:t>Proyecto de Creación de un Condominio para Estudiantes Politécnicos de Provincias Aledañas a la del Guayas</a:t>
            </a:r>
            <a:r>
              <a:rPr lang="es-MX" dirty="0"/>
              <a:t> </a:t>
            </a:r>
            <a:r>
              <a:rPr lang="es-ES" dirty="0"/>
              <a:t/>
            </a:r>
            <a:br>
              <a:rPr lang="es-ES" dirty="0"/>
            </a:b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Andrés Delgado</a:t>
            </a:r>
          </a:p>
          <a:p>
            <a:r>
              <a:rPr lang="en-US" dirty="0" smtClean="0"/>
              <a:t>Claudia </a:t>
            </a:r>
            <a:r>
              <a:rPr lang="en-US" dirty="0" err="1" smtClean="0"/>
              <a:t>Rigazio</a:t>
            </a:r>
            <a:endParaRPr lang="en-US" dirty="0" smtClean="0"/>
          </a:p>
          <a:p>
            <a:r>
              <a:rPr lang="en-US" dirty="0" smtClean="0"/>
              <a:t>Marlene  Vega </a:t>
            </a:r>
            <a:endParaRPr lang="es-ES" dirty="0"/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Marketing </a:t>
            </a:r>
            <a:r>
              <a:rPr lang="es-ES" dirty="0" err="1" smtClean="0"/>
              <a:t>Mix</a:t>
            </a:r>
            <a:r>
              <a:rPr lang="es-ES" dirty="0" smtClean="0"/>
              <a:t>: Las 4 P’</a:t>
            </a:r>
            <a:endParaRPr lang="es-ES" dirty="0"/>
          </a:p>
        </p:txBody>
      </p:sp>
      <p:grpSp>
        <p:nvGrpSpPr>
          <p:cNvPr id="245" name="244 Grupo"/>
          <p:cNvGrpSpPr/>
          <p:nvPr/>
        </p:nvGrpSpPr>
        <p:grpSpPr>
          <a:xfrm>
            <a:off x="642910" y="2214554"/>
            <a:ext cx="7929618" cy="3751044"/>
            <a:chOff x="1000100" y="2643182"/>
            <a:chExt cx="7142200" cy="3315436"/>
          </a:xfrm>
        </p:grpSpPr>
        <p:grpSp>
          <p:nvGrpSpPr>
            <p:cNvPr id="223" name="222 Grupo"/>
            <p:cNvGrpSpPr/>
            <p:nvPr/>
          </p:nvGrpSpPr>
          <p:grpSpPr>
            <a:xfrm>
              <a:off x="1000100" y="2714620"/>
              <a:ext cx="5264150" cy="3243998"/>
              <a:chOff x="762000" y="2686050"/>
              <a:chExt cx="5264150" cy="3243998"/>
            </a:xfrm>
          </p:grpSpPr>
          <p:grpSp>
            <p:nvGrpSpPr>
              <p:cNvPr id="85" name="Group 6"/>
              <p:cNvGrpSpPr>
                <a:grpSpLocks/>
              </p:cNvGrpSpPr>
              <p:nvPr/>
            </p:nvGrpSpPr>
            <p:grpSpPr bwMode="auto">
              <a:xfrm rot="3877067">
                <a:off x="4460082" y="4310856"/>
                <a:ext cx="2273300" cy="858837"/>
                <a:chOff x="2290" y="2725"/>
                <a:chExt cx="1832" cy="713"/>
              </a:xfrm>
            </p:grpSpPr>
            <p:grpSp>
              <p:nvGrpSpPr>
                <p:cNvPr id="86" name="Group 7"/>
                <p:cNvGrpSpPr>
                  <a:grpSpLocks/>
                </p:cNvGrpSpPr>
                <p:nvPr/>
              </p:nvGrpSpPr>
              <p:grpSpPr bwMode="auto">
                <a:xfrm>
                  <a:off x="2290" y="3030"/>
                  <a:ext cx="1832" cy="408"/>
                  <a:chOff x="2290" y="3030"/>
                  <a:chExt cx="1832" cy="408"/>
                </a:xfrm>
              </p:grpSpPr>
              <p:sp>
                <p:nvSpPr>
                  <p:cNvPr id="90" name="Freeform 8"/>
                  <p:cNvSpPr>
                    <a:spLocks/>
                  </p:cNvSpPr>
                  <p:nvPr/>
                </p:nvSpPr>
                <p:spPr bwMode="gray">
                  <a:xfrm>
                    <a:off x="2290" y="3030"/>
                    <a:ext cx="1832" cy="408"/>
                  </a:xfrm>
                  <a:custGeom>
                    <a:avLst/>
                    <a:gdLst>
                      <a:gd name="T0" fmla="*/ 1832 w 1832"/>
                      <a:gd name="T1" fmla="*/ 32 h 408"/>
                      <a:gd name="T2" fmla="*/ 1830 w 1832"/>
                      <a:gd name="T3" fmla="*/ 66 h 408"/>
                      <a:gd name="T4" fmla="*/ 1814 w 1832"/>
                      <a:gd name="T5" fmla="*/ 128 h 408"/>
                      <a:gd name="T6" fmla="*/ 1788 w 1832"/>
                      <a:gd name="T7" fmla="*/ 188 h 408"/>
                      <a:gd name="T8" fmla="*/ 1754 w 1832"/>
                      <a:gd name="T9" fmla="*/ 240 h 408"/>
                      <a:gd name="T10" fmla="*/ 1712 w 1832"/>
                      <a:gd name="T11" fmla="*/ 288 h 408"/>
                      <a:gd name="T12" fmla="*/ 1664 w 1832"/>
                      <a:gd name="T13" fmla="*/ 330 h 408"/>
                      <a:gd name="T14" fmla="*/ 1610 w 1832"/>
                      <a:gd name="T15" fmla="*/ 362 h 408"/>
                      <a:gd name="T16" fmla="*/ 1550 w 1832"/>
                      <a:gd name="T17" fmla="*/ 388 h 408"/>
                      <a:gd name="T18" fmla="*/ 1486 w 1832"/>
                      <a:gd name="T19" fmla="*/ 402 h 408"/>
                      <a:gd name="T20" fmla="*/ 1418 w 1832"/>
                      <a:gd name="T21" fmla="*/ 408 h 408"/>
                      <a:gd name="T22" fmla="*/ 0 w 1832"/>
                      <a:gd name="T23" fmla="*/ 408 h 408"/>
                      <a:gd name="T24" fmla="*/ 0 w 1832"/>
                      <a:gd name="T25" fmla="*/ 0 h 408"/>
                      <a:gd name="T26" fmla="*/ 1832 w 1832"/>
                      <a:gd name="T27" fmla="*/ 0 h 408"/>
                      <a:gd name="T28" fmla="*/ 1832 w 1832"/>
                      <a:gd name="T29" fmla="*/ 32 h 408"/>
                      <a:gd name="T30" fmla="*/ 1832 w 1832"/>
                      <a:gd name="T31" fmla="*/ 32 h 408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w 1832"/>
                      <a:gd name="T49" fmla="*/ 0 h 408"/>
                      <a:gd name="T50" fmla="*/ 1832 w 1832"/>
                      <a:gd name="T51" fmla="*/ 408 h 408"/>
                    </a:gdLst>
                    <a:ahLst/>
                    <a:cxnLst>
                      <a:cxn ang="T32">
                        <a:pos x="T0" y="T1"/>
                      </a:cxn>
                      <a:cxn ang="T33">
                        <a:pos x="T2" y="T3"/>
                      </a:cxn>
                      <a:cxn ang="T34">
                        <a:pos x="T4" y="T5"/>
                      </a:cxn>
                      <a:cxn ang="T35">
                        <a:pos x="T6" y="T7"/>
                      </a:cxn>
                      <a:cxn ang="T36">
                        <a:pos x="T8" y="T9"/>
                      </a:cxn>
                      <a:cxn ang="T37">
                        <a:pos x="T10" y="T11"/>
                      </a:cxn>
                      <a:cxn ang="T38">
                        <a:pos x="T12" y="T13"/>
                      </a:cxn>
                      <a:cxn ang="T39">
                        <a:pos x="T14" y="T15"/>
                      </a:cxn>
                      <a:cxn ang="T40">
                        <a:pos x="T16" y="T17"/>
                      </a:cxn>
                      <a:cxn ang="T41">
                        <a:pos x="T18" y="T19"/>
                      </a:cxn>
                      <a:cxn ang="T42">
                        <a:pos x="T20" y="T21"/>
                      </a:cxn>
                      <a:cxn ang="T43">
                        <a:pos x="T22" y="T23"/>
                      </a:cxn>
                      <a:cxn ang="T44">
                        <a:pos x="T24" y="T25"/>
                      </a:cxn>
                      <a:cxn ang="T45">
                        <a:pos x="T26" y="T27"/>
                      </a:cxn>
                      <a:cxn ang="T46">
                        <a:pos x="T28" y="T29"/>
                      </a:cxn>
                      <a:cxn ang="T47">
                        <a:pos x="T30" y="T31"/>
                      </a:cxn>
                    </a:cxnLst>
                    <a:rect l="T48" t="T49" r="T50" b="T51"/>
                    <a:pathLst>
                      <a:path w="1832" h="408">
                        <a:moveTo>
                          <a:pt x="1832" y="32"/>
                        </a:moveTo>
                        <a:lnTo>
                          <a:pt x="1830" y="66"/>
                        </a:lnTo>
                        <a:lnTo>
                          <a:pt x="1814" y="128"/>
                        </a:lnTo>
                        <a:lnTo>
                          <a:pt x="1788" y="188"/>
                        </a:lnTo>
                        <a:lnTo>
                          <a:pt x="1754" y="240"/>
                        </a:lnTo>
                        <a:lnTo>
                          <a:pt x="1712" y="288"/>
                        </a:lnTo>
                        <a:lnTo>
                          <a:pt x="1664" y="330"/>
                        </a:lnTo>
                        <a:lnTo>
                          <a:pt x="1610" y="362"/>
                        </a:lnTo>
                        <a:lnTo>
                          <a:pt x="1550" y="388"/>
                        </a:lnTo>
                        <a:lnTo>
                          <a:pt x="1486" y="402"/>
                        </a:lnTo>
                        <a:lnTo>
                          <a:pt x="1418" y="408"/>
                        </a:lnTo>
                        <a:lnTo>
                          <a:pt x="0" y="408"/>
                        </a:lnTo>
                        <a:lnTo>
                          <a:pt x="0" y="0"/>
                        </a:lnTo>
                        <a:lnTo>
                          <a:pt x="1832" y="0"/>
                        </a:lnTo>
                        <a:lnTo>
                          <a:pt x="1832" y="32"/>
                        </a:lnTo>
                        <a:close/>
                      </a:path>
                    </a:pathLst>
                  </a:custGeom>
                  <a:solidFill>
                    <a:srgbClr val="608788"/>
                  </a:solidFill>
                  <a:ln w="0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s-EC"/>
                  </a:p>
                </p:txBody>
              </p:sp>
              <p:sp>
                <p:nvSpPr>
                  <p:cNvPr id="91" name="Freeform 9"/>
                  <p:cNvSpPr>
                    <a:spLocks/>
                  </p:cNvSpPr>
                  <p:nvPr/>
                </p:nvSpPr>
                <p:spPr bwMode="gray">
                  <a:xfrm>
                    <a:off x="3810" y="3058"/>
                    <a:ext cx="288" cy="334"/>
                  </a:xfrm>
                  <a:custGeom>
                    <a:avLst/>
                    <a:gdLst>
                      <a:gd name="T0" fmla="*/ 288 w 288"/>
                      <a:gd name="T1" fmla="*/ 0 h 334"/>
                      <a:gd name="T2" fmla="*/ 284 w 288"/>
                      <a:gd name="T3" fmla="*/ 52 h 334"/>
                      <a:gd name="T4" fmla="*/ 272 w 288"/>
                      <a:gd name="T5" fmla="*/ 98 h 334"/>
                      <a:gd name="T6" fmla="*/ 254 w 288"/>
                      <a:gd name="T7" fmla="*/ 140 h 334"/>
                      <a:gd name="T8" fmla="*/ 230 w 288"/>
                      <a:gd name="T9" fmla="*/ 176 h 334"/>
                      <a:gd name="T10" fmla="*/ 204 w 288"/>
                      <a:gd name="T11" fmla="*/ 208 h 334"/>
                      <a:gd name="T12" fmla="*/ 174 w 288"/>
                      <a:gd name="T13" fmla="*/ 238 h 334"/>
                      <a:gd name="T14" fmla="*/ 144 w 288"/>
                      <a:gd name="T15" fmla="*/ 262 h 334"/>
                      <a:gd name="T16" fmla="*/ 112 w 288"/>
                      <a:gd name="T17" fmla="*/ 282 h 334"/>
                      <a:gd name="T18" fmla="*/ 84 w 288"/>
                      <a:gd name="T19" fmla="*/ 298 h 334"/>
                      <a:gd name="T20" fmla="*/ 56 w 288"/>
                      <a:gd name="T21" fmla="*/ 312 h 334"/>
                      <a:gd name="T22" fmla="*/ 34 w 288"/>
                      <a:gd name="T23" fmla="*/ 322 h 334"/>
                      <a:gd name="T24" fmla="*/ 16 w 288"/>
                      <a:gd name="T25" fmla="*/ 328 h 334"/>
                      <a:gd name="T26" fmla="*/ 4 w 288"/>
                      <a:gd name="T27" fmla="*/ 332 h 334"/>
                      <a:gd name="T28" fmla="*/ 0 w 288"/>
                      <a:gd name="T29" fmla="*/ 334 h 334"/>
                      <a:gd name="T30" fmla="*/ 4 w 288"/>
                      <a:gd name="T31" fmla="*/ 332 h 334"/>
                      <a:gd name="T32" fmla="*/ 16 w 288"/>
                      <a:gd name="T33" fmla="*/ 326 h 334"/>
                      <a:gd name="T34" fmla="*/ 34 w 288"/>
                      <a:gd name="T35" fmla="*/ 318 h 334"/>
                      <a:gd name="T36" fmla="*/ 56 w 288"/>
                      <a:gd name="T37" fmla="*/ 304 h 334"/>
                      <a:gd name="T38" fmla="*/ 84 w 288"/>
                      <a:gd name="T39" fmla="*/ 288 h 334"/>
                      <a:gd name="T40" fmla="*/ 112 w 288"/>
                      <a:gd name="T41" fmla="*/ 266 h 334"/>
                      <a:gd name="T42" fmla="*/ 142 w 288"/>
                      <a:gd name="T43" fmla="*/ 242 h 334"/>
                      <a:gd name="T44" fmla="*/ 170 w 288"/>
                      <a:gd name="T45" fmla="*/ 212 h 334"/>
                      <a:gd name="T46" fmla="*/ 196 w 288"/>
                      <a:gd name="T47" fmla="*/ 180 h 334"/>
                      <a:gd name="T48" fmla="*/ 220 w 288"/>
                      <a:gd name="T49" fmla="*/ 142 h 334"/>
                      <a:gd name="T50" fmla="*/ 238 w 288"/>
                      <a:gd name="T51" fmla="*/ 100 h 334"/>
                      <a:gd name="T52" fmla="*/ 250 w 288"/>
                      <a:gd name="T53" fmla="*/ 54 h 334"/>
                      <a:gd name="T54" fmla="*/ 254 w 288"/>
                      <a:gd name="T55" fmla="*/ 2 h 334"/>
                      <a:gd name="T56" fmla="*/ 288 w 288"/>
                      <a:gd name="T57" fmla="*/ 0 h 334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w 288"/>
                      <a:gd name="T88" fmla="*/ 0 h 334"/>
                      <a:gd name="T89" fmla="*/ 288 w 288"/>
                      <a:gd name="T90" fmla="*/ 334 h 334"/>
                    </a:gdLst>
                    <a:ahLst/>
                    <a:cxnLst>
                      <a:cxn ang="T58">
                        <a:pos x="T0" y="T1"/>
                      </a:cxn>
                      <a:cxn ang="T59">
                        <a:pos x="T2" y="T3"/>
                      </a:cxn>
                      <a:cxn ang="T60">
                        <a:pos x="T4" y="T5"/>
                      </a:cxn>
                      <a:cxn ang="T61">
                        <a:pos x="T6" y="T7"/>
                      </a:cxn>
                      <a:cxn ang="T62">
                        <a:pos x="T8" y="T9"/>
                      </a:cxn>
                      <a:cxn ang="T63">
                        <a:pos x="T10" y="T11"/>
                      </a:cxn>
                      <a:cxn ang="T64">
                        <a:pos x="T12" y="T13"/>
                      </a:cxn>
                      <a:cxn ang="T65">
                        <a:pos x="T14" y="T15"/>
                      </a:cxn>
                      <a:cxn ang="T66">
                        <a:pos x="T16" y="T17"/>
                      </a:cxn>
                      <a:cxn ang="T67">
                        <a:pos x="T18" y="T19"/>
                      </a:cxn>
                      <a:cxn ang="T68">
                        <a:pos x="T20" y="T21"/>
                      </a:cxn>
                      <a:cxn ang="T69">
                        <a:pos x="T22" y="T23"/>
                      </a:cxn>
                      <a:cxn ang="T70">
                        <a:pos x="T24" y="T25"/>
                      </a:cxn>
                      <a:cxn ang="T71">
                        <a:pos x="T26" y="T27"/>
                      </a:cxn>
                      <a:cxn ang="T72">
                        <a:pos x="T28" y="T29"/>
                      </a:cxn>
                      <a:cxn ang="T73">
                        <a:pos x="T30" y="T31"/>
                      </a:cxn>
                      <a:cxn ang="T74">
                        <a:pos x="T32" y="T33"/>
                      </a:cxn>
                      <a:cxn ang="T75">
                        <a:pos x="T34" y="T35"/>
                      </a:cxn>
                      <a:cxn ang="T76">
                        <a:pos x="T36" y="T37"/>
                      </a:cxn>
                      <a:cxn ang="T77">
                        <a:pos x="T38" y="T39"/>
                      </a:cxn>
                      <a:cxn ang="T78">
                        <a:pos x="T40" y="T41"/>
                      </a:cxn>
                      <a:cxn ang="T79">
                        <a:pos x="T42" y="T43"/>
                      </a:cxn>
                      <a:cxn ang="T80">
                        <a:pos x="T44" y="T45"/>
                      </a:cxn>
                      <a:cxn ang="T81">
                        <a:pos x="T46" y="T47"/>
                      </a:cxn>
                      <a:cxn ang="T82">
                        <a:pos x="T48" y="T49"/>
                      </a:cxn>
                      <a:cxn ang="T83">
                        <a:pos x="T50" y="T51"/>
                      </a:cxn>
                      <a:cxn ang="T84">
                        <a:pos x="T52" y="T53"/>
                      </a:cxn>
                      <a:cxn ang="T85">
                        <a:pos x="T54" y="T55"/>
                      </a:cxn>
                      <a:cxn ang="T86">
                        <a:pos x="T56" y="T57"/>
                      </a:cxn>
                    </a:cxnLst>
                    <a:rect l="T87" t="T88" r="T89" b="T90"/>
                    <a:pathLst>
                      <a:path w="288" h="334">
                        <a:moveTo>
                          <a:pt x="288" y="0"/>
                        </a:moveTo>
                        <a:lnTo>
                          <a:pt x="284" y="52"/>
                        </a:lnTo>
                        <a:lnTo>
                          <a:pt x="272" y="98"/>
                        </a:lnTo>
                        <a:lnTo>
                          <a:pt x="254" y="140"/>
                        </a:lnTo>
                        <a:lnTo>
                          <a:pt x="230" y="176"/>
                        </a:lnTo>
                        <a:lnTo>
                          <a:pt x="204" y="208"/>
                        </a:lnTo>
                        <a:lnTo>
                          <a:pt x="174" y="238"/>
                        </a:lnTo>
                        <a:lnTo>
                          <a:pt x="144" y="262"/>
                        </a:lnTo>
                        <a:lnTo>
                          <a:pt x="112" y="282"/>
                        </a:lnTo>
                        <a:lnTo>
                          <a:pt x="84" y="298"/>
                        </a:lnTo>
                        <a:lnTo>
                          <a:pt x="56" y="312"/>
                        </a:lnTo>
                        <a:lnTo>
                          <a:pt x="34" y="322"/>
                        </a:lnTo>
                        <a:lnTo>
                          <a:pt x="16" y="328"/>
                        </a:lnTo>
                        <a:lnTo>
                          <a:pt x="4" y="332"/>
                        </a:lnTo>
                        <a:lnTo>
                          <a:pt x="0" y="334"/>
                        </a:lnTo>
                        <a:lnTo>
                          <a:pt x="4" y="332"/>
                        </a:lnTo>
                        <a:lnTo>
                          <a:pt x="16" y="326"/>
                        </a:lnTo>
                        <a:lnTo>
                          <a:pt x="34" y="318"/>
                        </a:lnTo>
                        <a:lnTo>
                          <a:pt x="56" y="304"/>
                        </a:lnTo>
                        <a:lnTo>
                          <a:pt x="84" y="288"/>
                        </a:lnTo>
                        <a:lnTo>
                          <a:pt x="112" y="266"/>
                        </a:lnTo>
                        <a:lnTo>
                          <a:pt x="142" y="242"/>
                        </a:lnTo>
                        <a:lnTo>
                          <a:pt x="170" y="212"/>
                        </a:lnTo>
                        <a:lnTo>
                          <a:pt x="196" y="180"/>
                        </a:lnTo>
                        <a:lnTo>
                          <a:pt x="220" y="142"/>
                        </a:lnTo>
                        <a:lnTo>
                          <a:pt x="238" y="100"/>
                        </a:lnTo>
                        <a:lnTo>
                          <a:pt x="250" y="54"/>
                        </a:lnTo>
                        <a:lnTo>
                          <a:pt x="254" y="2"/>
                        </a:lnTo>
                        <a:lnTo>
                          <a:pt x="288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9019"/>
                    </a:srgbClr>
                  </a:solidFill>
                  <a:ln w="0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s-EC"/>
                  </a:p>
                </p:txBody>
              </p:sp>
            </p:grpSp>
            <p:grpSp>
              <p:nvGrpSpPr>
                <p:cNvPr id="87" name="Group 10"/>
                <p:cNvGrpSpPr>
                  <a:grpSpLocks/>
                </p:cNvGrpSpPr>
                <p:nvPr/>
              </p:nvGrpSpPr>
              <p:grpSpPr bwMode="auto">
                <a:xfrm flipV="1">
                  <a:off x="2290" y="2725"/>
                  <a:ext cx="1406" cy="313"/>
                  <a:chOff x="2290" y="3030"/>
                  <a:chExt cx="1832" cy="408"/>
                </a:xfrm>
              </p:grpSpPr>
              <p:sp>
                <p:nvSpPr>
                  <p:cNvPr id="88" name="Freeform 11"/>
                  <p:cNvSpPr>
                    <a:spLocks/>
                  </p:cNvSpPr>
                  <p:nvPr/>
                </p:nvSpPr>
                <p:spPr bwMode="gray">
                  <a:xfrm>
                    <a:off x="2290" y="3030"/>
                    <a:ext cx="1832" cy="408"/>
                  </a:xfrm>
                  <a:custGeom>
                    <a:avLst/>
                    <a:gdLst>
                      <a:gd name="T0" fmla="*/ 1832 w 1832"/>
                      <a:gd name="T1" fmla="*/ 32 h 408"/>
                      <a:gd name="T2" fmla="*/ 1830 w 1832"/>
                      <a:gd name="T3" fmla="*/ 66 h 408"/>
                      <a:gd name="T4" fmla="*/ 1814 w 1832"/>
                      <a:gd name="T5" fmla="*/ 128 h 408"/>
                      <a:gd name="T6" fmla="*/ 1788 w 1832"/>
                      <a:gd name="T7" fmla="*/ 188 h 408"/>
                      <a:gd name="T8" fmla="*/ 1754 w 1832"/>
                      <a:gd name="T9" fmla="*/ 240 h 408"/>
                      <a:gd name="T10" fmla="*/ 1712 w 1832"/>
                      <a:gd name="T11" fmla="*/ 288 h 408"/>
                      <a:gd name="T12" fmla="*/ 1664 w 1832"/>
                      <a:gd name="T13" fmla="*/ 330 h 408"/>
                      <a:gd name="T14" fmla="*/ 1610 w 1832"/>
                      <a:gd name="T15" fmla="*/ 362 h 408"/>
                      <a:gd name="T16" fmla="*/ 1550 w 1832"/>
                      <a:gd name="T17" fmla="*/ 388 h 408"/>
                      <a:gd name="T18" fmla="*/ 1486 w 1832"/>
                      <a:gd name="T19" fmla="*/ 402 h 408"/>
                      <a:gd name="T20" fmla="*/ 1418 w 1832"/>
                      <a:gd name="T21" fmla="*/ 408 h 408"/>
                      <a:gd name="T22" fmla="*/ 0 w 1832"/>
                      <a:gd name="T23" fmla="*/ 408 h 408"/>
                      <a:gd name="T24" fmla="*/ 0 w 1832"/>
                      <a:gd name="T25" fmla="*/ 0 h 408"/>
                      <a:gd name="T26" fmla="*/ 1832 w 1832"/>
                      <a:gd name="T27" fmla="*/ 0 h 408"/>
                      <a:gd name="T28" fmla="*/ 1832 w 1832"/>
                      <a:gd name="T29" fmla="*/ 32 h 408"/>
                      <a:gd name="T30" fmla="*/ 1832 w 1832"/>
                      <a:gd name="T31" fmla="*/ 32 h 408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w 1832"/>
                      <a:gd name="T49" fmla="*/ 0 h 408"/>
                      <a:gd name="T50" fmla="*/ 1832 w 1832"/>
                      <a:gd name="T51" fmla="*/ 408 h 408"/>
                    </a:gdLst>
                    <a:ahLst/>
                    <a:cxnLst>
                      <a:cxn ang="T32">
                        <a:pos x="T0" y="T1"/>
                      </a:cxn>
                      <a:cxn ang="T33">
                        <a:pos x="T2" y="T3"/>
                      </a:cxn>
                      <a:cxn ang="T34">
                        <a:pos x="T4" y="T5"/>
                      </a:cxn>
                      <a:cxn ang="T35">
                        <a:pos x="T6" y="T7"/>
                      </a:cxn>
                      <a:cxn ang="T36">
                        <a:pos x="T8" y="T9"/>
                      </a:cxn>
                      <a:cxn ang="T37">
                        <a:pos x="T10" y="T11"/>
                      </a:cxn>
                      <a:cxn ang="T38">
                        <a:pos x="T12" y="T13"/>
                      </a:cxn>
                      <a:cxn ang="T39">
                        <a:pos x="T14" y="T15"/>
                      </a:cxn>
                      <a:cxn ang="T40">
                        <a:pos x="T16" y="T17"/>
                      </a:cxn>
                      <a:cxn ang="T41">
                        <a:pos x="T18" y="T19"/>
                      </a:cxn>
                      <a:cxn ang="T42">
                        <a:pos x="T20" y="T21"/>
                      </a:cxn>
                      <a:cxn ang="T43">
                        <a:pos x="T22" y="T23"/>
                      </a:cxn>
                      <a:cxn ang="T44">
                        <a:pos x="T24" y="T25"/>
                      </a:cxn>
                      <a:cxn ang="T45">
                        <a:pos x="T26" y="T27"/>
                      </a:cxn>
                      <a:cxn ang="T46">
                        <a:pos x="T28" y="T29"/>
                      </a:cxn>
                      <a:cxn ang="T47">
                        <a:pos x="T30" y="T31"/>
                      </a:cxn>
                    </a:cxnLst>
                    <a:rect l="T48" t="T49" r="T50" b="T51"/>
                    <a:pathLst>
                      <a:path w="1832" h="408">
                        <a:moveTo>
                          <a:pt x="1832" y="32"/>
                        </a:moveTo>
                        <a:lnTo>
                          <a:pt x="1830" y="66"/>
                        </a:lnTo>
                        <a:lnTo>
                          <a:pt x="1814" y="128"/>
                        </a:lnTo>
                        <a:lnTo>
                          <a:pt x="1788" y="188"/>
                        </a:lnTo>
                        <a:lnTo>
                          <a:pt x="1754" y="240"/>
                        </a:lnTo>
                        <a:lnTo>
                          <a:pt x="1712" y="288"/>
                        </a:lnTo>
                        <a:lnTo>
                          <a:pt x="1664" y="330"/>
                        </a:lnTo>
                        <a:lnTo>
                          <a:pt x="1610" y="362"/>
                        </a:lnTo>
                        <a:lnTo>
                          <a:pt x="1550" y="388"/>
                        </a:lnTo>
                        <a:lnTo>
                          <a:pt x="1486" y="402"/>
                        </a:lnTo>
                        <a:lnTo>
                          <a:pt x="1418" y="408"/>
                        </a:lnTo>
                        <a:lnTo>
                          <a:pt x="0" y="408"/>
                        </a:lnTo>
                        <a:lnTo>
                          <a:pt x="0" y="0"/>
                        </a:lnTo>
                        <a:lnTo>
                          <a:pt x="1832" y="0"/>
                        </a:lnTo>
                        <a:lnTo>
                          <a:pt x="1832" y="32"/>
                        </a:lnTo>
                        <a:close/>
                      </a:path>
                    </a:pathLst>
                  </a:custGeom>
                  <a:solidFill>
                    <a:srgbClr val="98B5B6"/>
                  </a:solidFill>
                  <a:ln w="0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s-EC"/>
                  </a:p>
                </p:txBody>
              </p:sp>
              <p:sp>
                <p:nvSpPr>
                  <p:cNvPr id="89" name="Freeform 12"/>
                  <p:cNvSpPr>
                    <a:spLocks/>
                  </p:cNvSpPr>
                  <p:nvPr/>
                </p:nvSpPr>
                <p:spPr bwMode="gray">
                  <a:xfrm>
                    <a:off x="3810" y="3058"/>
                    <a:ext cx="288" cy="334"/>
                  </a:xfrm>
                  <a:custGeom>
                    <a:avLst/>
                    <a:gdLst>
                      <a:gd name="T0" fmla="*/ 288 w 288"/>
                      <a:gd name="T1" fmla="*/ 0 h 334"/>
                      <a:gd name="T2" fmla="*/ 284 w 288"/>
                      <a:gd name="T3" fmla="*/ 52 h 334"/>
                      <a:gd name="T4" fmla="*/ 272 w 288"/>
                      <a:gd name="T5" fmla="*/ 98 h 334"/>
                      <a:gd name="T6" fmla="*/ 254 w 288"/>
                      <a:gd name="T7" fmla="*/ 140 h 334"/>
                      <a:gd name="T8" fmla="*/ 230 w 288"/>
                      <a:gd name="T9" fmla="*/ 176 h 334"/>
                      <a:gd name="T10" fmla="*/ 204 w 288"/>
                      <a:gd name="T11" fmla="*/ 208 h 334"/>
                      <a:gd name="T12" fmla="*/ 174 w 288"/>
                      <a:gd name="T13" fmla="*/ 238 h 334"/>
                      <a:gd name="T14" fmla="*/ 144 w 288"/>
                      <a:gd name="T15" fmla="*/ 262 h 334"/>
                      <a:gd name="T16" fmla="*/ 112 w 288"/>
                      <a:gd name="T17" fmla="*/ 282 h 334"/>
                      <a:gd name="T18" fmla="*/ 84 w 288"/>
                      <a:gd name="T19" fmla="*/ 298 h 334"/>
                      <a:gd name="T20" fmla="*/ 56 w 288"/>
                      <a:gd name="T21" fmla="*/ 312 h 334"/>
                      <a:gd name="T22" fmla="*/ 34 w 288"/>
                      <a:gd name="T23" fmla="*/ 322 h 334"/>
                      <a:gd name="T24" fmla="*/ 16 w 288"/>
                      <a:gd name="T25" fmla="*/ 328 h 334"/>
                      <a:gd name="T26" fmla="*/ 4 w 288"/>
                      <a:gd name="T27" fmla="*/ 332 h 334"/>
                      <a:gd name="T28" fmla="*/ 0 w 288"/>
                      <a:gd name="T29" fmla="*/ 334 h 334"/>
                      <a:gd name="T30" fmla="*/ 4 w 288"/>
                      <a:gd name="T31" fmla="*/ 332 h 334"/>
                      <a:gd name="T32" fmla="*/ 16 w 288"/>
                      <a:gd name="T33" fmla="*/ 326 h 334"/>
                      <a:gd name="T34" fmla="*/ 34 w 288"/>
                      <a:gd name="T35" fmla="*/ 318 h 334"/>
                      <a:gd name="T36" fmla="*/ 56 w 288"/>
                      <a:gd name="T37" fmla="*/ 304 h 334"/>
                      <a:gd name="T38" fmla="*/ 84 w 288"/>
                      <a:gd name="T39" fmla="*/ 288 h 334"/>
                      <a:gd name="T40" fmla="*/ 112 w 288"/>
                      <a:gd name="T41" fmla="*/ 266 h 334"/>
                      <a:gd name="T42" fmla="*/ 142 w 288"/>
                      <a:gd name="T43" fmla="*/ 242 h 334"/>
                      <a:gd name="T44" fmla="*/ 170 w 288"/>
                      <a:gd name="T45" fmla="*/ 212 h 334"/>
                      <a:gd name="T46" fmla="*/ 196 w 288"/>
                      <a:gd name="T47" fmla="*/ 180 h 334"/>
                      <a:gd name="T48" fmla="*/ 220 w 288"/>
                      <a:gd name="T49" fmla="*/ 142 h 334"/>
                      <a:gd name="T50" fmla="*/ 238 w 288"/>
                      <a:gd name="T51" fmla="*/ 100 h 334"/>
                      <a:gd name="T52" fmla="*/ 250 w 288"/>
                      <a:gd name="T53" fmla="*/ 54 h 334"/>
                      <a:gd name="T54" fmla="*/ 254 w 288"/>
                      <a:gd name="T55" fmla="*/ 2 h 334"/>
                      <a:gd name="T56" fmla="*/ 288 w 288"/>
                      <a:gd name="T57" fmla="*/ 0 h 334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w 288"/>
                      <a:gd name="T88" fmla="*/ 0 h 334"/>
                      <a:gd name="T89" fmla="*/ 288 w 288"/>
                      <a:gd name="T90" fmla="*/ 334 h 334"/>
                    </a:gdLst>
                    <a:ahLst/>
                    <a:cxnLst>
                      <a:cxn ang="T58">
                        <a:pos x="T0" y="T1"/>
                      </a:cxn>
                      <a:cxn ang="T59">
                        <a:pos x="T2" y="T3"/>
                      </a:cxn>
                      <a:cxn ang="T60">
                        <a:pos x="T4" y="T5"/>
                      </a:cxn>
                      <a:cxn ang="T61">
                        <a:pos x="T6" y="T7"/>
                      </a:cxn>
                      <a:cxn ang="T62">
                        <a:pos x="T8" y="T9"/>
                      </a:cxn>
                      <a:cxn ang="T63">
                        <a:pos x="T10" y="T11"/>
                      </a:cxn>
                      <a:cxn ang="T64">
                        <a:pos x="T12" y="T13"/>
                      </a:cxn>
                      <a:cxn ang="T65">
                        <a:pos x="T14" y="T15"/>
                      </a:cxn>
                      <a:cxn ang="T66">
                        <a:pos x="T16" y="T17"/>
                      </a:cxn>
                      <a:cxn ang="T67">
                        <a:pos x="T18" y="T19"/>
                      </a:cxn>
                      <a:cxn ang="T68">
                        <a:pos x="T20" y="T21"/>
                      </a:cxn>
                      <a:cxn ang="T69">
                        <a:pos x="T22" y="T23"/>
                      </a:cxn>
                      <a:cxn ang="T70">
                        <a:pos x="T24" y="T25"/>
                      </a:cxn>
                      <a:cxn ang="T71">
                        <a:pos x="T26" y="T27"/>
                      </a:cxn>
                      <a:cxn ang="T72">
                        <a:pos x="T28" y="T29"/>
                      </a:cxn>
                      <a:cxn ang="T73">
                        <a:pos x="T30" y="T31"/>
                      </a:cxn>
                      <a:cxn ang="T74">
                        <a:pos x="T32" y="T33"/>
                      </a:cxn>
                      <a:cxn ang="T75">
                        <a:pos x="T34" y="T35"/>
                      </a:cxn>
                      <a:cxn ang="T76">
                        <a:pos x="T36" y="T37"/>
                      </a:cxn>
                      <a:cxn ang="T77">
                        <a:pos x="T38" y="T39"/>
                      </a:cxn>
                      <a:cxn ang="T78">
                        <a:pos x="T40" y="T41"/>
                      </a:cxn>
                      <a:cxn ang="T79">
                        <a:pos x="T42" y="T43"/>
                      </a:cxn>
                      <a:cxn ang="T80">
                        <a:pos x="T44" y="T45"/>
                      </a:cxn>
                      <a:cxn ang="T81">
                        <a:pos x="T46" y="T47"/>
                      </a:cxn>
                      <a:cxn ang="T82">
                        <a:pos x="T48" y="T49"/>
                      </a:cxn>
                      <a:cxn ang="T83">
                        <a:pos x="T50" y="T51"/>
                      </a:cxn>
                      <a:cxn ang="T84">
                        <a:pos x="T52" y="T53"/>
                      </a:cxn>
                      <a:cxn ang="T85">
                        <a:pos x="T54" y="T55"/>
                      </a:cxn>
                      <a:cxn ang="T86">
                        <a:pos x="T56" y="T57"/>
                      </a:cxn>
                    </a:cxnLst>
                    <a:rect l="T87" t="T88" r="T89" b="T90"/>
                    <a:pathLst>
                      <a:path w="288" h="334">
                        <a:moveTo>
                          <a:pt x="288" y="0"/>
                        </a:moveTo>
                        <a:lnTo>
                          <a:pt x="284" y="52"/>
                        </a:lnTo>
                        <a:lnTo>
                          <a:pt x="272" y="98"/>
                        </a:lnTo>
                        <a:lnTo>
                          <a:pt x="254" y="140"/>
                        </a:lnTo>
                        <a:lnTo>
                          <a:pt x="230" y="176"/>
                        </a:lnTo>
                        <a:lnTo>
                          <a:pt x="204" y="208"/>
                        </a:lnTo>
                        <a:lnTo>
                          <a:pt x="174" y="238"/>
                        </a:lnTo>
                        <a:lnTo>
                          <a:pt x="144" y="262"/>
                        </a:lnTo>
                        <a:lnTo>
                          <a:pt x="112" y="282"/>
                        </a:lnTo>
                        <a:lnTo>
                          <a:pt x="84" y="298"/>
                        </a:lnTo>
                        <a:lnTo>
                          <a:pt x="56" y="312"/>
                        </a:lnTo>
                        <a:lnTo>
                          <a:pt x="34" y="322"/>
                        </a:lnTo>
                        <a:lnTo>
                          <a:pt x="16" y="328"/>
                        </a:lnTo>
                        <a:lnTo>
                          <a:pt x="4" y="332"/>
                        </a:lnTo>
                        <a:lnTo>
                          <a:pt x="0" y="334"/>
                        </a:lnTo>
                        <a:lnTo>
                          <a:pt x="4" y="332"/>
                        </a:lnTo>
                        <a:lnTo>
                          <a:pt x="16" y="326"/>
                        </a:lnTo>
                        <a:lnTo>
                          <a:pt x="34" y="318"/>
                        </a:lnTo>
                        <a:lnTo>
                          <a:pt x="56" y="304"/>
                        </a:lnTo>
                        <a:lnTo>
                          <a:pt x="84" y="288"/>
                        </a:lnTo>
                        <a:lnTo>
                          <a:pt x="112" y="266"/>
                        </a:lnTo>
                        <a:lnTo>
                          <a:pt x="142" y="242"/>
                        </a:lnTo>
                        <a:lnTo>
                          <a:pt x="170" y="212"/>
                        </a:lnTo>
                        <a:lnTo>
                          <a:pt x="196" y="180"/>
                        </a:lnTo>
                        <a:lnTo>
                          <a:pt x="220" y="142"/>
                        </a:lnTo>
                        <a:lnTo>
                          <a:pt x="238" y="100"/>
                        </a:lnTo>
                        <a:lnTo>
                          <a:pt x="250" y="54"/>
                        </a:lnTo>
                        <a:lnTo>
                          <a:pt x="254" y="2"/>
                        </a:lnTo>
                        <a:lnTo>
                          <a:pt x="288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9019"/>
                    </a:srgbClr>
                  </a:solidFill>
                  <a:ln w="0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s-EC"/>
                  </a:p>
                </p:txBody>
              </p:sp>
            </p:grpSp>
          </p:grpSp>
          <p:grpSp>
            <p:nvGrpSpPr>
              <p:cNvPr id="92" name="Group 13"/>
              <p:cNvGrpSpPr>
                <a:grpSpLocks/>
              </p:cNvGrpSpPr>
              <p:nvPr/>
            </p:nvGrpSpPr>
            <p:grpSpPr bwMode="auto">
              <a:xfrm>
                <a:off x="4313238" y="2686050"/>
                <a:ext cx="1270000" cy="1308100"/>
                <a:chOff x="2789" y="1625"/>
                <a:chExt cx="907" cy="907"/>
              </a:xfrm>
            </p:grpSpPr>
            <p:sp>
              <p:nvSpPr>
                <p:cNvPr id="93" name="Oval 14"/>
                <p:cNvSpPr>
                  <a:spLocks noChangeArrowheads="1"/>
                </p:cNvSpPr>
                <p:nvPr/>
              </p:nvSpPr>
              <p:spPr bwMode="gray">
                <a:xfrm>
                  <a:off x="2789" y="1625"/>
                  <a:ext cx="907" cy="90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/>
                    </a:gs>
                    <a:gs pos="50000">
                      <a:srgbClr val="83A6A7"/>
                    </a:gs>
                    <a:gs pos="100000">
                      <a:srgbClr val="FFFFFF"/>
                    </a:gs>
                  </a:gsLst>
                  <a:lin ang="2700000" scaled="1"/>
                </a:gradFill>
                <a:ln w="38100" algn="ctr">
                  <a:noFill/>
                  <a:round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endParaRPr lang="es-EC"/>
                </a:p>
              </p:txBody>
            </p:sp>
            <p:sp>
              <p:nvSpPr>
                <p:cNvPr id="94" name="Oval 15"/>
                <p:cNvSpPr>
                  <a:spLocks noChangeArrowheads="1"/>
                </p:cNvSpPr>
                <p:nvPr/>
              </p:nvSpPr>
              <p:spPr bwMode="gray">
                <a:xfrm>
                  <a:off x="2789" y="1625"/>
                  <a:ext cx="907" cy="90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83A6A7">
                        <a:alpha val="32001"/>
                      </a:srgbClr>
                    </a:gs>
                    <a:gs pos="100000">
                      <a:srgbClr val="000000">
                        <a:alpha val="89998"/>
                      </a:srgbClr>
                    </a:gs>
                  </a:gsLst>
                  <a:lin ang="2700000" scaled="1"/>
                </a:gradFill>
                <a:ln w="38100" algn="ctr">
                  <a:noFill/>
                  <a:round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endParaRPr lang="es-EC"/>
                </a:p>
              </p:txBody>
            </p:sp>
            <p:sp>
              <p:nvSpPr>
                <p:cNvPr id="95" name="Oval 16"/>
                <p:cNvSpPr>
                  <a:spLocks noChangeArrowheads="1"/>
                </p:cNvSpPr>
                <p:nvPr/>
              </p:nvSpPr>
              <p:spPr bwMode="gray">
                <a:xfrm>
                  <a:off x="2849" y="1684"/>
                  <a:ext cx="787" cy="78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475A5A"/>
                    </a:gs>
                    <a:gs pos="50000">
                      <a:srgbClr val="83A6A7"/>
                    </a:gs>
                    <a:gs pos="100000">
                      <a:srgbClr val="475A5A"/>
                    </a:gs>
                  </a:gsLst>
                  <a:lin ang="18900000" scaled="1"/>
                </a:gradFill>
                <a:ln w="38100" algn="ctr">
                  <a:noFill/>
                  <a:round/>
                  <a:headEnd/>
                  <a:tailEnd/>
                </a:ln>
              </p:spPr>
              <p:txBody>
                <a:bodyPr anchor="ctr">
                  <a:spAutoFit/>
                </a:bodyPr>
                <a:lstStyle/>
                <a:p>
                  <a:endParaRPr lang="es-EC"/>
                </a:p>
              </p:txBody>
            </p:sp>
            <p:sp>
              <p:nvSpPr>
                <p:cNvPr id="96" name="Oval 17"/>
                <p:cNvSpPr>
                  <a:spLocks noChangeArrowheads="1"/>
                </p:cNvSpPr>
                <p:nvPr/>
              </p:nvSpPr>
              <p:spPr bwMode="gray">
                <a:xfrm>
                  <a:off x="2849" y="1686"/>
                  <a:ext cx="787" cy="78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53696A"/>
                    </a:gs>
                    <a:gs pos="100000">
                      <a:srgbClr val="83A6A7">
                        <a:alpha val="0"/>
                      </a:srgbClr>
                    </a:gs>
                  </a:gsLst>
                  <a:lin ang="2700000" scaled="1"/>
                </a:gradFill>
                <a:ln w="38100" algn="ctr">
                  <a:noFill/>
                  <a:round/>
                  <a:headEnd/>
                  <a:tailEnd/>
                </a:ln>
              </p:spPr>
              <p:txBody>
                <a:bodyPr anchor="ctr">
                  <a:spAutoFit/>
                </a:bodyPr>
                <a:lstStyle/>
                <a:p>
                  <a:endParaRPr lang="es-EC"/>
                </a:p>
              </p:txBody>
            </p:sp>
            <p:sp>
              <p:nvSpPr>
                <p:cNvPr id="97" name="Oval 18"/>
                <p:cNvSpPr>
                  <a:spLocks noChangeArrowheads="1"/>
                </p:cNvSpPr>
                <p:nvPr/>
              </p:nvSpPr>
              <p:spPr bwMode="gray">
                <a:xfrm>
                  <a:off x="2888" y="1724"/>
                  <a:ext cx="709" cy="709"/>
                </a:xfrm>
                <a:prstGeom prst="ellipse">
                  <a:avLst/>
                </a:prstGeom>
                <a:solidFill>
                  <a:srgbClr val="000000"/>
                </a:solidFill>
                <a:ln w="38100" algn="ctr">
                  <a:noFill/>
                  <a:round/>
                  <a:headEnd/>
                  <a:tailEnd/>
                </a:ln>
              </p:spPr>
              <p:txBody>
                <a:bodyPr anchor="ctr">
                  <a:spAutoFit/>
                </a:bodyPr>
                <a:lstStyle/>
                <a:p>
                  <a:endParaRPr lang="es-EC"/>
                </a:p>
              </p:txBody>
            </p:sp>
            <p:grpSp>
              <p:nvGrpSpPr>
                <p:cNvPr id="98" name="Group 19"/>
                <p:cNvGrpSpPr>
                  <a:grpSpLocks/>
                </p:cNvGrpSpPr>
                <p:nvPr/>
              </p:nvGrpSpPr>
              <p:grpSpPr bwMode="auto">
                <a:xfrm>
                  <a:off x="2899" y="1735"/>
                  <a:ext cx="687" cy="688"/>
                  <a:chOff x="4166" y="1706"/>
                  <a:chExt cx="1252" cy="1252"/>
                </a:xfrm>
              </p:grpSpPr>
              <p:sp>
                <p:nvSpPr>
                  <p:cNvPr id="99" name="Oval 20"/>
                  <p:cNvSpPr>
                    <a:spLocks noChangeArrowheads="1"/>
                  </p:cNvSpPr>
                  <p:nvPr/>
                </p:nvSpPr>
                <p:spPr bwMode="gray">
                  <a:xfrm>
                    <a:off x="4166" y="1706"/>
                    <a:ext cx="1252" cy="125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636869"/>
                      </a:gs>
                      <a:gs pos="100000">
                        <a:srgbClr val="D6E1E2"/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</p:spPr>
                <p:txBody>
                  <a:bodyPr vert="eaVert" wrap="none" anchor="ctr"/>
                  <a:lstStyle/>
                  <a:p>
                    <a:endParaRPr lang="es-EC"/>
                  </a:p>
                </p:txBody>
              </p:sp>
              <p:sp>
                <p:nvSpPr>
                  <p:cNvPr id="100" name="Oval 21"/>
                  <p:cNvSpPr>
                    <a:spLocks noChangeArrowheads="1"/>
                  </p:cNvSpPr>
                  <p:nvPr/>
                </p:nvSpPr>
                <p:spPr bwMode="gray">
                  <a:xfrm>
                    <a:off x="4182" y="1713"/>
                    <a:ext cx="1222" cy="122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alpha val="0"/>
                        </a:srgbClr>
                      </a:gs>
                      <a:gs pos="100000">
                        <a:srgbClr val="F1F5F5"/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</p:spPr>
                <p:txBody>
                  <a:bodyPr vert="eaVert" wrap="none" anchor="ctr"/>
                  <a:lstStyle/>
                  <a:p>
                    <a:endParaRPr lang="es-EC"/>
                  </a:p>
                </p:txBody>
              </p:sp>
              <p:sp>
                <p:nvSpPr>
                  <p:cNvPr id="101" name="Oval 22"/>
                  <p:cNvSpPr>
                    <a:spLocks noChangeArrowheads="1"/>
                  </p:cNvSpPr>
                  <p:nvPr/>
                </p:nvSpPr>
                <p:spPr bwMode="gray">
                  <a:xfrm>
                    <a:off x="4195" y="1725"/>
                    <a:ext cx="1162" cy="114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AAB2B3"/>
                      </a:gs>
                      <a:gs pos="100000">
                        <a:srgbClr val="D6E1E2">
                          <a:alpha val="4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</p:spPr>
                <p:txBody>
                  <a:bodyPr vert="eaVert" wrap="none" anchor="ctr"/>
                  <a:lstStyle/>
                  <a:p>
                    <a:endParaRPr lang="es-EC"/>
                  </a:p>
                </p:txBody>
              </p:sp>
              <p:sp>
                <p:nvSpPr>
                  <p:cNvPr id="102" name="Oval 23"/>
                  <p:cNvSpPr>
                    <a:spLocks noChangeArrowheads="1"/>
                  </p:cNvSpPr>
                  <p:nvPr/>
                </p:nvSpPr>
                <p:spPr bwMode="gray">
                  <a:xfrm>
                    <a:off x="4263" y="1757"/>
                    <a:ext cx="1033" cy="92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FF"/>
                      </a:gs>
                      <a:gs pos="100000">
                        <a:srgbClr val="D6E1E2">
                          <a:alpha val="37999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</p:spPr>
                <p:txBody>
                  <a:bodyPr vert="eaVert" wrap="none" anchor="ctr"/>
                  <a:lstStyle/>
                  <a:p>
                    <a:endParaRPr lang="es-EC"/>
                  </a:p>
                </p:txBody>
              </p:sp>
            </p:grpSp>
          </p:grpSp>
          <p:grpSp>
            <p:nvGrpSpPr>
              <p:cNvPr id="120" name="Group 41"/>
              <p:cNvGrpSpPr>
                <a:grpSpLocks/>
              </p:cNvGrpSpPr>
              <p:nvPr/>
            </p:nvGrpSpPr>
            <p:grpSpPr bwMode="auto">
              <a:xfrm rot="3877067">
                <a:off x="2655094" y="4310856"/>
                <a:ext cx="2273300" cy="858838"/>
                <a:chOff x="2290" y="2725"/>
                <a:chExt cx="1832" cy="713"/>
              </a:xfrm>
            </p:grpSpPr>
            <p:grpSp>
              <p:nvGrpSpPr>
                <p:cNvPr id="121" name="Group 42"/>
                <p:cNvGrpSpPr>
                  <a:grpSpLocks/>
                </p:cNvGrpSpPr>
                <p:nvPr/>
              </p:nvGrpSpPr>
              <p:grpSpPr bwMode="auto">
                <a:xfrm>
                  <a:off x="2290" y="3030"/>
                  <a:ext cx="1832" cy="408"/>
                  <a:chOff x="2290" y="3030"/>
                  <a:chExt cx="1832" cy="408"/>
                </a:xfrm>
              </p:grpSpPr>
              <p:sp>
                <p:nvSpPr>
                  <p:cNvPr id="125" name="Freeform 43"/>
                  <p:cNvSpPr>
                    <a:spLocks/>
                  </p:cNvSpPr>
                  <p:nvPr/>
                </p:nvSpPr>
                <p:spPr bwMode="gray">
                  <a:xfrm>
                    <a:off x="2290" y="3030"/>
                    <a:ext cx="1832" cy="408"/>
                  </a:xfrm>
                  <a:custGeom>
                    <a:avLst/>
                    <a:gdLst>
                      <a:gd name="T0" fmla="*/ 1832 w 1832"/>
                      <a:gd name="T1" fmla="*/ 32 h 408"/>
                      <a:gd name="T2" fmla="*/ 1830 w 1832"/>
                      <a:gd name="T3" fmla="*/ 66 h 408"/>
                      <a:gd name="T4" fmla="*/ 1814 w 1832"/>
                      <a:gd name="T5" fmla="*/ 128 h 408"/>
                      <a:gd name="T6" fmla="*/ 1788 w 1832"/>
                      <a:gd name="T7" fmla="*/ 188 h 408"/>
                      <a:gd name="T8" fmla="*/ 1754 w 1832"/>
                      <a:gd name="T9" fmla="*/ 240 h 408"/>
                      <a:gd name="T10" fmla="*/ 1712 w 1832"/>
                      <a:gd name="T11" fmla="*/ 288 h 408"/>
                      <a:gd name="T12" fmla="*/ 1664 w 1832"/>
                      <a:gd name="T13" fmla="*/ 330 h 408"/>
                      <a:gd name="T14" fmla="*/ 1610 w 1832"/>
                      <a:gd name="T15" fmla="*/ 362 h 408"/>
                      <a:gd name="T16" fmla="*/ 1550 w 1832"/>
                      <a:gd name="T17" fmla="*/ 388 h 408"/>
                      <a:gd name="T18" fmla="*/ 1486 w 1832"/>
                      <a:gd name="T19" fmla="*/ 402 h 408"/>
                      <a:gd name="T20" fmla="*/ 1418 w 1832"/>
                      <a:gd name="T21" fmla="*/ 408 h 408"/>
                      <a:gd name="T22" fmla="*/ 0 w 1832"/>
                      <a:gd name="T23" fmla="*/ 408 h 408"/>
                      <a:gd name="T24" fmla="*/ 0 w 1832"/>
                      <a:gd name="T25" fmla="*/ 0 h 408"/>
                      <a:gd name="T26" fmla="*/ 1832 w 1832"/>
                      <a:gd name="T27" fmla="*/ 0 h 408"/>
                      <a:gd name="T28" fmla="*/ 1832 w 1832"/>
                      <a:gd name="T29" fmla="*/ 32 h 408"/>
                      <a:gd name="T30" fmla="*/ 1832 w 1832"/>
                      <a:gd name="T31" fmla="*/ 32 h 408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w 1832"/>
                      <a:gd name="T49" fmla="*/ 0 h 408"/>
                      <a:gd name="T50" fmla="*/ 1832 w 1832"/>
                      <a:gd name="T51" fmla="*/ 408 h 408"/>
                    </a:gdLst>
                    <a:ahLst/>
                    <a:cxnLst>
                      <a:cxn ang="T32">
                        <a:pos x="T0" y="T1"/>
                      </a:cxn>
                      <a:cxn ang="T33">
                        <a:pos x="T2" y="T3"/>
                      </a:cxn>
                      <a:cxn ang="T34">
                        <a:pos x="T4" y="T5"/>
                      </a:cxn>
                      <a:cxn ang="T35">
                        <a:pos x="T6" y="T7"/>
                      </a:cxn>
                      <a:cxn ang="T36">
                        <a:pos x="T8" y="T9"/>
                      </a:cxn>
                      <a:cxn ang="T37">
                        <a:pos x="T10" y="T11"/>
                      </a:cxn>
                      <a:cxn ang="T38">
                        <a:pos x="T12" y="T13"/>
                      </a:cxn>
                      <a:cxn ang="T39">
                        <a:pos x="T14" y="T15"/>
                      </a:cxn>
                      <a:cxn ang="T40">
                        <a:pos x="T16" y="T17"/>
                      </a:cxn>
                      <a:cxn ang="T41">
                        <a:pos x="T18" y="T19"/>
                      </a:cxn>
                      <a:cxn ang="T42">
                        <a:pos x="T20" y="T21"/>
                      </a:cxn>
                      <a:cxn ang="T43">
                        <a:pos x="T22" y="T23"/>
                      </a:cxn>
                      <a:cxn ang="T44">
                        <a:pos x="T24" y="T25"/>
                      </a:cxn>
                      <a:cxn ang="T45">
                        <a:pos x="T26" y="T27"/>
                      </a:cxn>
                      <a:cxn ang="T46">
                        <a:pos x="T28" y="T29"/>
                      </a:cxn>
                      <a:cxn ang="T47">
                        <a:pos x="T30" y="T31"/>
                      </a:cxn>
                    </a:cxnLst>
                    <a:rect l="T48" t="T49" r="T50" b="T51"/>
                    <a:pathLst>
                      <a:path w="1832" h="408">
                        <a:moveTo>
                          <a:pt x="1832" y="32"/>
                        </a:moveTo>
                        <a:lnTo>
                          <a:pt x="1830" y="66"/>
                        </a:lnTo>
                        <a:lnTo>
                          <a:pt x="1814" y="128"/>
                        </a:lnTo>
                        <a:lnTo>
                          <a:pt x="1788" y="188"/>
                        </a:lnTo>
                        <a:lnTo>
                          <a:pt x="1754" y="240"/>
                        </a:lnTo>
                        <a:lnTo>
                          <a:pt x="1712" y="288"/>
                        </a:lnTo>
                        <a:lnTo>
                          <a:pt x="1664" y="330"/>
                        </a:lnTo>
                        <a:lnTo>
                          <a:pt x="1610" y="362"/>
                        </a:lnTo>
                        <a:lnTo>
                          <a:pt x="1550" y="388"/>
                        </a:lnTo>
                        <a:lnTo>
                          <a:pt x="1486" y="402"/>
                        </a:lnTo>
                        <a:lnTo>
                          <a:pt x="1418" y="408"/>
                        </a:lnTo>
                        <a:lnTo>
                          <a:pt x="0" y="408"/>
                        </a:lnTo>
                        <a:lnTo>
                          <a:pt x="0" y="0"/>
                        </a:lnTo>
                        <a:lnTo>
                          <a:pt x="1832" y="0"/>
                        </a:lnTo>
                        <a:lnTo>
                          <a:pt x="1832" y="32"/>
                        </a:lnTo>
                        <a:close/>
                      </a:path>
                    </a:pathLst>
                  </a:custGeom>
                  <a:solidFill>
                    <a:srgbClr val="608788"/>
                  </a:solidFill>
                  <a:ln w="0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s-EC"/>
                  </a:p>
                </p:txBody>
              </p:sp>
              <p:sp>
                <p:nvSpPr>
                  <p:cNvPr id="126" name="Freeform 44"/>
                  <p:cNvSpPr>
                    <a:spLocks/>
                  </p:cNvSpPr>
                  <p:nvPr/>
                </p:nvSpPr>
                <p:spPr bwMode="gray">
                  <a:xfrm>
                    <a:off x="3810" y="3058"/>
                    <a:ext cx="288" cy="334"/>
                  </a:xfrm>
                  <a:custGeom>
                    <a:avLst/>
                    <a:gdLst>
                      <a:gd name="T0" fmla="*/ 288 w 288"/>
                      <a:gd name="T1" fmla="*/ 0 h 334"/>
                      <a:gd name="T2" fmla="*/ 284 w 288"/>
                      <a:gd name="T3" fmla="*/ 52 h 334"/>
                      <a:gd name="T4" fmla="*/ 272 w 288"/>
                      <a:gd name="T5" fmla="*/ 98 h 334"/>
                      <a:gd name="T6" fmla="*/ 254 w 288"/>
                      <a:gd name="T7" fmla="*/ 140 h 334"/>
                      <a:gd name="T8" fmla="*/ 230 w 288"/>
                      <a:gd name="T9" fmla="*/ 176 h 334"/>
                      <a:gd name="T10" fmla="*/ 204 w 288"/>
                      <a:gd name="T11" fmla="*/ 208 h 334"/>
                      <a:gd name="T12" fmla="*/ 174 w 288"/>
                      <a:gd name="T13" fmla="*/ 238 h 334"/>
                      <a:gd name="T14" fmla="*/ 144 w 288"/>
                      <a:gd name="T15" fmla="*/ 262 h 334"/>
                      <a:gd name="T16" fmla="*/ 112 w 288"/>
                      <a:gd name="T17" fmla="*/ 282 h 334"/>
                      <a:gd name="T18" fmla="*/ 84 w 288"/>
                      <a:gd name="T19" fmla="*/ 298 h 334"/>
                      <a:gd name="T20" fmla="*/ 56 w 288"/>
                      <a:gd name="T21" fmla="*/ 312 h 334"/>
                      <a:gd name="T22" fmla="*/ 34 w 288"/>
                      <a:gd name="T23" fmla="*/ 322 h 334"/>
                      <a:gd name="T24" fmla="*/ 16 w 288"/>
                      <a:gd name="T25" fmla="*/ 328 h 334"/>
                      <a:gd name="T26" fmla="*/ 4 w 288"/>
                      <a:gd name="T27" fmla="*/ 332 h 334"/>
                      <a:gd name="T28" fmla="*/ 0 w 288"/>
                      <a:gd name="T29" fmla="*/ 334 h 334"/>
                      <a:gd name="T30" fmla="*/ 4 w 288"/>
                      <a:gd name="T31" fmla="*/ 332 h 334"/>
                      <a:gd name="T32" fmla="*/ 16 w 288"/>
                      <a:gd name="T33" fmla="*/ 326 h 334"/>
                      <a:gd name="T34" fmla="*/ 34 w 288"/>
                      <a:gd name="T35" fmla="*/ 318 h 334"/>
                      <a:gd name="T36" fmla="*/ 56 w 288"/>
                      <a:gd name="T37" fmla="*/ 304 h 334"/>
                      <a:gd name="T38" fmla="*/ 84 w 288"/>
                      <a:gd name="T39" fmla="*/ 288 h 334"/>
                      <a:gd name="T40" fmla="*/ 112 w 288"/>
                      <a:gd name="T41" fmla="*/ 266 h 334"/>
                      <a:gd name="T42" fmla="*/ 142 w 288"/>
                      <a:gd name="T43" fmla="*/ 242 h 334"/>
                      <a:gd name="T44" fmla="*/ 170 w 288"/>
                      <a:gd name="T45" fmla="*/ 212 h 334"/>
                      <a:gd name="T46" fmla="*/ 196 w 288"/>
                      <a:gd name="T47" fmla="*/ 180 h 334"/>
                      <a:gd name="T48" fmla="*/ 220 w 288"/>
                      <a:gd name="T49" fmla="*/ 142 h 334"/>
                      <a:gd name="T50" fmla="*/ 238 w 288"/>
                      <a:gd name="T51" fmla="*/ 100 h 334"/>
                      <a:gd name="T52" fmla="*/ 250 w 288"/>
                      <a:gd name="T53" fmla="*/ 54 h 334"/>
                      <a:gd name="T54" fmla="*/ 254 w 288"/>
                      <a:gd name="T55" fmla="*/ 2 h 334"/>
                      <a:gd name="T56" fmla="*/ 288 w 288"/>
                      <a:gd name="T57" fmla="*/ 0 h 334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w 288"/>
                      <a:gd name="T88" fmla="*/ 0 h 334"/>
                      <a:gd name="T89" fmla="*/ 288 w 288"/>
                      <a:gd name="T90" fmla="*/ 334 h 334"/>
                    </a:gdLst>
                    <a:ahLst/>
                    <a:cxnLst>
                      <a:cxn ang="T58">
                        <a:pos x="T0" y="T1"/>
                      </a:cxn>
                      <a:cxn ang="T59">
                        <a:pos x="T2" y="T3"/>
                      </a:cxn>
                      <a:cxn ang="T60">
                        <a:pos x="T4" y="T5"/>
                      </a:cxn>
                      <a:cxn ang="T61">
                        <a:pos x="T6" y="T7"/>
                      </a:cxn>
                      <a:cxn ang="T62">
                        <a:pos x="T8" y="T9"/>
                      </a:cxn>
                      <a:cxn ang="T63">
                        <a:pos x="T10" y="T11"/>
                      </a:cxn>
                      <a:cxn ang="T64">
                        <a:pos x="T12" y="T13"/>
                      </a:cxn>
                      <a:cxn ang="T65">
                        <a:pos x="T14" y="T15"/>
                      </a:cxn>
                      <a:cxn ang="T66">
                        <a:pos x="T16" y="T17"/>
                      </a:cxn>
                      <a:cxn ang="T67">
                        <a:pos x="T18" y="T19"/>
                      </a:cxn>
                      <a:cxn ang="T68">
                        <a:pos x="T20" y="T21"/>
                      </a:cxn>
                      <a:cxn ang="T69">
                        <a:pos x="T22" y="T23"/>
                      </a:cxn>
                      <a:cxn ang="T70">
                        <a:pos x="T24" y="T25"/>
                      </a:cxn>
                      <a:cxn ang="T71">
                        <a:pos x="T26" y="T27"/>
                      </a:cxn>
                      <a:cxn ang="T72">
                        <a:pos x="T28" y="T29"/>
                      </a:cxn>
                      <a:cxn ang="T73">
                        <a:pos x="T30" y="T31"/>
                      </a:cxn>
                      <a:cxn ang="T74">
                        <a:pos x="T32" y="T33"/>
                      </a:cxn>
                      <a:cxn ang="T75">
                        <a:pos x="T34" y="T35"/>
                      </a:cxn>
                      <a:cxn ang="T76">
                        <a:pos x="T36" y="T37"/>
                      </a:cxn>
                      <a:cxn ang="T77">
                        <a:pos x="T38" y="T39"/>
                      </a:cxn>
                      <a:cxn ang="T78">
                        <a:pos x="T40" y="T41"/>
                      </a:cxn>
                      <a:cxn ang="T79">
                        <a:pos x="T42" y="T43"/>
                      </a:cxn>
                      <a:cxn ang="T80">
                        <a:pos x="T44" y="T45"/>
                      </a:cxn>
                      <a:cxn ang="T81">
                        <a:pos x="T46" y="T47"/>
                      </a:cxn>
                      <a:cxn ang="T82">
                        <a:pos x="T48" y="T49"/>
                      </a:cxn>
                      <a:cxn ang="T83">
                        <a:pos x="T50" y="T51"/>
                      </a:cxn>
                      <a:cxn ang="T84">
                        <a:pos x="T52" y="T53"/>
                      </a:cxn>
                      <a:cxn ang="T85">
                        <a:pos x="T54" y="T55"/>
                      </a:cxn>
                      <a:cxn ang="T86">
                        <a:pos x="T56" y="T57"/>
                      </a:cxn>
                    </a:cxnLst>
                    <a:rect l="T87" t="T88" r="T89" b="T90"/>
                    <a:pathLst>
                      <a:path w="288" h="334">
                        <a:moveTo>
                          <a:pt x="288" y="0"/>
                        </a:moveTo>
                        <a:lnTo>
                          <a:pt x="284" y="52"/>
                        </a:lnTo>
                        <a:lnTo>
                          <a:pt x="272" y="98"/>
                        </a:lnTo>
                        <a:lnTo>
                          <a:pt x="254" y="140"/>
                        </a:lnTo>
                        <a:lnTo>
                          <a:pt x="230" y="176"/>
                        </a:lnTo>
                        <a:lnTo>
                          <a:pt x="204" y="208"/>
                        </a:lnTo>
                        <a:lnTo>
                          <a:pt x="174" y="238"/>
                        </a:lnTo>
                        <a:lnTo>
                          <a:pt x="144" y="262"/>
                        </a:lnTo>
                        <a:lnTo>
                          <a:pt x="112" y="282"/>
                        </a:lnTo>
                        <a:lnTo>
                          <a:pt x="84" y="298"/>
                        </a:lnTo>
                        <a:lnTo>
                          <a:pt x="56" y="312"/>
                        </a:lnTo>
                        <a:lnTo>
                          <a:pt x="34" y="322"/>
                        </a:lnTo>
                        <a:lnTo>
                          <a:pt x="16" y="328"/>
                        </a:lnTo>
                        <a:lnTo>
                          <a:pt x="4" y="332"/>
                        </a:lnTo>
                        <a:lnTo>
                          <a:pt x="0" y="334"/>
                        </a:lnTo>
                        <a:lnTo>
                          <a:pt x="4" y="332"/>
                        </a:lnTo>
                        <a:lnTo>
                          <a:pt x="16" y="326"/>
                        </a:lnTo>
                        <a:lnTo>
                          <a:pt x="34" y="318"/>
                        </a:lnTo>
                        <a:lnTo>
                          <a:pt x="56" y="304"/>
                        </a:lnTo>
                        <a:lnTo>
                          <a:pt x="84" y="288"/>
                        </a:lnTo>
                        <a:lnTo>
                          <a:pt x="112" y="266"/>
                        </a:lnTo>
                        <a:lnTo>
                          <a:pt x="142" y="242"/>
                        </a:lnTo>
                        <a:lnTo>
                          <a:pt x="170" y="212"/>
                        </a:lnTo>
                        <a:lnTo>
                          <a:pt x="196" y="180"/>
                        </a:lnTo>
                        <a:lnTo>
                          <a:pt x="220" y="142"/>
                        </a:lnTo>
                        <a:lnTo>
                          <a:pt x="238" y="100"/>
                        </a:lnTo>
                        <a:lnTo>
                          <a:pt x="250" y="54"/>
                        </a:lnTo>
                        <a:lnTo>
                          <a:pt x="254" y="2"/>
                        </a:lnTo>
                        <a:lnTo>
                          <a:pt x="288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9019"/>
                    </a:srgbClr>
                  </a:solidFill>
                  <a:ln w="0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s-EC"/>
                  </a:p>
                </p:txBody>
              </p:sp>
            </p:grpSp>
            <p:grpSp>
              <p:nvGrpSpPr>
                <p:cNvPr id="122" name="Group 45"/>
                <p:cNvGrpSpPr>
                  <a:grpSpLocks/>
                </p:cNvGrpSpPr>
                <p:nvPr/>
              </p:nvGrpSpPr>
              <p:grpSpPr bwMode="auto">
                <a:xfrm flipV="1">
                  <a:off x="2290" y="2725"/>
                  <a:ext cx="1406" cy="313"/>
                  <a:chOff x="2290" y="3030"/>
                  <a:chExt cx="1832" cy="408"/>
                </a:xfrm>
              </p:grpSpPr>
              <p:sp>
                <p:nvSpPr>
                  <p:cNvPr id="123" name="Freeform 46"/>
                  <p:cNvSpPr>
                    <a:spLocks/>
                  </p:cNvSpPr>
                  <p:nvPr/>
                </p:nvSpPr>
                <p:spPr bwMode="gray">
                  <a:xfrm>
                    <a:off x="2290" y="3030"/>
                    <a:ext cx="1832" cy="408"/>
                  </a:xfrm>
                  <a:custGeom>
                    <a:avLst/>
                    <a:gdLst>
                      <a:gd name="T0" fmla="*/ 1832 w 1832"/>
                      <a:gd name="T1" fmla="*/ 32 h 408"/>
                      <a:gd name="T2" fmla="*/ 1830 w 1832"/>
                      <a:gd name="T3" fmla="*/ 66 h 408"/>
                      <a:gd name="T4" fmla="*/ 1814 w 1832"/>
                      <a:gd name="T5" fmla="*/ 128 h 408"/>
                      <a:gd name="T6" fmla="*/ 1788 w 1832"/>
                      <a:gd name="T7" fmla="*/ 188 h 408"/>
                      <a:gd name="T8" fmla="*/ 1754 w 1832"/>
                      <a:gd name="T9" fmla="*/ 240 h 408"/>
                      <a:gd name="T10" fmla="*/ 1712 w 1832"/>
                      <a:gd name="T11" fmla="*/ 288 h 408"/>
                      <a:gd name="T12" fmla="*/ 1664 w 1832"/>
                      <a:gd name="T13" fmla="*/ 330 h 408"/>
                      <a:gd name="T14" fmla="*/ 1610 w 1832"/>
                      <a:gd name="T15" fmla="*/ 362 h 408"/>
                      <a:gd name="T16" fmla="*/ 1550 w 1832"/>
                      <a:gd name="T17" fmla="*/ 388 h 408"/>
                      <a:gd name="T18" fmla="*/ 1486 w 1832"/>
                      <a:gd name="T19" fmla="*/ 402 h 408"/>
                      <a:gd name="T20" fmla="*/ 1418 w 1832"/>
                      <a:gd name="T21" fmla="*/ 408 h 408"/>
                      <a:gd name="T22" fmla="*/ 0 w 1832"/>
                      <a:gd name="T23" fmla="*/ 408 h 408"/>
                      <a:gd name="T24" fmla="*/ 0 w 1832"/>
                      <a:gd name="T25" fmla="*/ 0 h 408"/>
                      <a:gd name="T26" fmla="*/ 1832 w 1832"/>
                      <a:gd name="T27" fmla="*/ 0 h 408"/>
                      <a:gd name="T28" fmla="*/ 1832 w 1832"/>
                      <a:gd name="T29" fmla="*/ 32 h 408"/>
                      <a:gd name="T30" fmla="*/ 1832 w 1832"/>
                      <a:gd name="T31" fmla="*/ 32 h 408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w 1832"/>
                      <a:gd name="T49" fmla="*/ 0 h 408"/>
                      <a:gd name="T50" fmla="*/ 1832 w 1832"/>
                      <a:gd name="T51" fmla="*/ 408 h 408"/>
                    </a:gdLst>
                    <a:ahLst/>
                    <a:cxnLst>
                      <a:cxn ang="T32">
                        <a:pos x="T0" y="T1"/>
                      </a:cxn>
                      <a:cxn ang="T33">
                        <a:pos x="T2" y="T3"/>
                      </a:cxn>
                      <a:cxn ang="T34">
                        <a:pos x="T4" y="T5"/>
                      </a:cxn>
                      <a:cxn ang="T35">
                        <a:pos x="T6" y="T7"/>
                      </a:cxn>
                      <a:cxn ang="T36">
                        <a:pos x="T8" y="T9"/>
                      </a:cxn>
                      <a:cxn ang="T37">
                        <a:pos x="T10" y="T11"/>
                      </a:cxn>
                      <a:cxn ang="T38">
                        <a:pos x="T12" y="T13"/>
                      </a:cxn>
                      <a:cxn ang="T39">
                        <a:pos x="T14" y="T15"/>
                      </a:cxn>
                      <a:cxn ang="T40">
                        <a:pos x="T16" y="T17"/>
                      </a:cxn>
                      <a:cxn ang="T41">
                        <a:pos x="T18" y="T19"/>
                      </a:cxn>
                      <a:cxn ang="T42">
                        <a:pos x="T20" y="T21"/>
                      </a:cxn>
                      <a:cxn ang="T43">
                        <a:pos x="T22" y="T23"/>
                      </a:cxn>
                      <a:cxn ang="T44">
                        <a:pos x="T24" y="T25"/>
                      </a:cxn>
                      <a:cxn ang="T45">
                        <a:pos x="T26" y="T27"/>
                      </a:cxn>
                      <a:cxn ang="T46">
                        <a:pos x="T28" y="T29"/>
                      </a:cxn>
                      <a:cxn ang="T47">
                        <a:pos x="T30" y="T31"/>
                      </a:cxn>
                    </a:cxnLst>
                    <a:rect l="T48" t="T49" r="T50" b="T51"/>
                    <a:pathLst>
                      <a:path w="1832" h="408">
                        <a:moveTo>
                          <a:pt x="1832" y="32"/>
                        </a:moveTo>
                        <a:lnTo>
                          <a:pt x="1830" y="66"/>
                        </a:lnTo>
                        <a:lnTo>
                          <a:pt x="1814" y="128"/>
                        </a:lnTo>
                        <a:lnTo>
                          <a:pt x="1788" y="188"/>
                        </a:lnTo>
                        <a:lnTo>
                          <a:pt x="1754" y="240"/>
                        </a:lnTo>
                        <a:lnTo>
                          <a:pt x="1712" y="288"/>
                        </a:lnTo>
                        <a:lnTo>
                          <a:pt x="1664" y="330"/>
                        </a:lnTo>
                        <a:lnTo>
                          <a:pt x="1610" y="362"/>
                        </a:lnTo>
                        <a:lnTo>
                          <a:pt x="1550" y="388"/>
                        </a:lnTo>
                        <a:lnTo>
                          <a:pt x="1486" y="402"/>
                        </a:lnTo>
                        <a:lnTo>
                          <a:pt x="1418" y="408"/>
                        </a:lnTo>
                        <a:lnTo>
                          <a:pt x="0" y="408"/>
                        </a:lnTo>
                        <a:lnTo>
                          <a:pt x="0" y="0"/>
                        </a:lnTo>
                        <a:lnTo>
                          <a:pt x="1832" y="0"/>
                        </a:lnTo>
                        <a:lnTo>
                          <a:pt x="1832" y="32"/>
                        </a:lnTo>
                        <a:close/>
                      </a:path>
                    </a:pathLst>
                  </a:custGeom>
                  <a:solidFill>
                    <a:srgbClr val="98B5B6"/>
                  </a:solidFill>
                  <a:ln w="0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s-EC"/>
                  </a:p>
                </p:txBody>
              </p:sp>
              <p:sp>
                <p:nvSpPr>
                  <p:cNvPr id="124" name="Freeform 47"/>
                  <p:cNvSpPr>
                    <a:spLocks/>
                  </p:cNvSpPr>
                  <p:nvPr/>
                </p:nvSpPr>
                <p:spPr bwMode="gray">
                  <a:xfrm>
                    <a:off x="3810" y="3058"/>
                    <a:ext cx="288" cy="334"/>
                  </a:xfrm>
                  <a:custGeom>
                    <a:avLst/>
                    <a:gdLst>
                      <a:gd name="T0" fmla="*/ 288 w 288"/>
                      <a:gd name="T1" fmla="*/ 0 h 334"/>
                      <a:gd name="T2" fmla="*/ 284 w 288"/>
                      <a:gd name="T3" fmla="*/ 52 h 334"/>
                      <a:gd name="T4" fmla="*/ 272 w 288"/>
                      <a:gd name="T5" fmla="*/ 98 h 334"/>
                      <a:gd name="T6" fmla="*/ 254 w 288"/>
                      <a:gd name="T7" fmla="*/ 140 h 334"/>
                      <a:gd name="T8" fmla="*/ 230 w 288"/>
                      <a:gd name="T9" fmla="*/ 176 h 334"/>
                      <a:gd name="T10" fmla="*/ 204 w 288"/>
                      <a:gd name="T11" fmla="*/ 208 h 334"/>
                      <a:gd name="T12" fmla="*/ 174 w 288"/>
                      <a:gd name="T13" fmla="*/ 238 h 334"/>
                      <a:gd name="T14" fmla="*/ 144 w 288"/>
                      <a:gd name="T15" fmla="*/ 262 h 334"/>
                      <a:gd name="T16" fmla="*/ 112 w 288"/>
                      <a:gd name="T17" fmla="*/ 282 h 334"/>
                      <a:gd name="T18" fmla="*/ 84 w 288"/>
                      <a:gd name="T19" fmla="*/ 298 h 334"/>
                      <a:gd name="T20" fmla="*/ 56 w 288"/>
                      <a:gd name="T21" fmla="*/ 312 h 334"/>
                      <a:gd name="T22" fmla="*/ 34 w 288"/>
                      <a:gd name="T23" fmla="*/ 322 h 334"/>
                      <a:gd name="T24" fmla="*/ 16 w 288"/>
                      <a:gd name="T25" fmla="*/ 328 h 334"/>
                      <a:gd name="T26" fmla="*/ 4 w 288"/>
                      <a:gd name="T27" fmla="*/ 332 h 334"/>
                      <a:gd name="T28" fmla="*/ 0 w 288"/>
                      <a:gd name="T29" fmla="*/ 334 h 334"/>
                      <a:gd name="T30" fmla="*/ 4 w 288"/>
                      <a:gd name="T31" fmla="*/ 332 h 334"/>
                      <a:gd name="T32" fmla="*/ 16 w 288"/>
                      <a:gd name="T33" fmla="*/ 326 h 334"/>
                      <a:gd name="T34" fmla="*/ 34 w 288"/>
                      <a:gd name="T35" fmla="*/ 318 h 334"/>
                      <a:gd name="T36" fmla="*/ 56 w 288"/>
                      <a:gd name="T37" fmla="*/ 304 h 334"/>
                      <a:gd name="T38" fmla="*/ 84 w 288"/>
                      <a:gd name="T39" fmla="*/ 288 h 334"/>
                      <a:gd name="T40" fmla="*/ 112 w 288"/>
                      <a:gd name="T41" fmla="*/ 266 h 334"/>
                      <a:gd name="T42" fmla="*/ 142 w 288"/>
                      <a:gd name="T43" fmla="*/ 242 h 334"/>
                      <a:gd name="T44" fmla="*/ 170 w 288"/>
                      <a:gd name="T45" fmla="*/ 212 h 334"/>
                      <a:gd name="T46" fmla="*/ 196 w 288"/>
                      <a:gd name="T47" fmla="*/ 180 h 334"/>
                      <a:gd name="T48" fmla="*/ 220 w 288"/>
                      <a:gd name="T49" fmla="*/ 142 h 334"/>
                      <a:gd name="T50" fmla="*/ 238 w 288"/>
                      <a:gd name="T51" fmla="*/ 100 h 334"/>
                      <a:gd name="T52" fmla="*/ 250 w 288"/>
                      <a:gd name="T53" fmla="*/ 54 h 334"/>
                      <a:gd name="T54" fmla="*/ 254 w 288"/>
                      <a:gd name="T55" fmla="*/ 2 h 334"/>
                      <a:gd name="T56" fmla="*/ 288 w 288"/>
                      <a:gd name="T57" fmla="*/ 0 h 334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w 288"/>
                      <a:gd name="T88" fmla="*/ 0 h 334"/>
                      <a:gd name="T89" fmla="*/ 288 w 288"/>
                      <a:gd name="T90" fmla="*/ 334 h 334"/>
                    </a:gdLst>
                    <a:ahLst/>
                    <a:cxnLst>
                      <a:cxn ang="T58">
                        <a:pos x="T0" y="T1"/>
                      </a:cxn>
                      <a:cxn ang="T59">
                        <a:pos x="T2" y="T3"/>
                      </a:cxn>
                      <a:cxn ang="T60">
                        <a:pos x="T4" y="T5"/>
                      </a:cxn>
                      <a:cxn ang="T61">
                        <a:pos x="T6" y="T7"/>
                      </a:cxn>
                      <a:cxn ang="T62">
                        <a:pos x="T8" y="T9"/>
                      </a:cxn>
                      <a:cxn ang="T63">
                        <a:pos x="T10" y="T11"/>
                      </a:cxn>
                      <a:cxn ang="T64">
                        <a:pos x="T12" y="T13"/>
                      </a:cxn>
                      <a:cxn ang="T65">
                        <a:pos x="T14" y="T15"/>
                      </a:cxn>
                      <a:cxn ang="T66">
                        <a:pos x="T16" y="T17"/>
                      </a:cxn>
                      <a:cxn ang="T67">
                        <a:pos x="T18" y="T19"/>
                      </a:cxn>
                      <a:cxn ang="T68">
                        <a:pos x="T20" y="T21"/>
                      </a:cxn>
                      <a:cxn ang="T69">
                        <a:pos x="T22" y="T23"/>
                      </a:cxn>
                      <a:cxn ang="T70">
                        <a:pos x="T24" y="T25"/>
                      </a:cxn>
                      <a:cxn ang="T71">
                        <a:pos x="T26" y="T27"/>
                      </a:cxn>
                      <a:cxn ang="T72">
                        <a:pos x="T28" y="T29"/>
                      </a:cxn>
                      <a:cxn ang="T73">
                        <a:pos x="T30" y="T31"/>
                      </a:cxn>
                      <a:cxn ang="T74">
                        <a:pos x="T32" y="T33"/>
                      </a:cxn>
                      <a:cxn ang="T75">
                        <a:pos x="T34" y="T35"/>
                      </a:cxn>
                      <a:cxn ang="T76">
                        <a:pos x="T36" y="T37"/>
                      </a:cxn>
                      <a:cxn ang="T77">
                        <a:pos x="T38" y="T39"/>
                      </a:cxn>
                      <a:cxn ang="T78">
                        <a:pos x="T40" y="T41"/>
                      </a:cxn>
                      <a:cxn ang="T79">
                        <a:pos x="T42" y="T43"/>
                      </a:cxn>
                      <a:cxn ang="T80">
                        <a:pos x="T44" y="T45"/>
                      </a:cxn>
                      <a:cxn ang="T81">
                        <a:pos x="T46" y="T47"/>
                      </a:cxn>
                      <a:cxn ang="T82">
                        <a:pos x="T48" y="T49"/>
                      </a:cxn>
                      <a:cxn ang="T83">
                        <a:pos x="T50" y="T51"/>
                      </a:cxn>
                      <a:cxn ang="T84">
                        <a:pos x="T52" y="T53"/>
                      </a:cxn>
                      <a:cxn ang="T85">
                        <a:pos x="T54" y="T55"/>
                      </a:cxn>
                      <a:cxn ang="T86">
                        <a:pos x="T56" y="T57"/>
                      </a:cxn>
                    </a:cxnLst>
                    <a:rect l="T87" t="T88" r="T89" b="T90"/>
                    <a:pathLst>
                      <a:path w="288" h="334">
                        <a:moveTo>
                          <a:pt x="288" y="0"/>
                        </a:moveTo>
                        <a:lnTo>
                          <a:pt x="284" y="52"/>
                        </a:lnTo>
                        <a:lnTo>
                          <a:pt x="272" y="98"/>
                        </a:lnTo>
                        <a:lnTo>
                          <a:pt x="254" y="140"/>
                        </a:lnTo>
                        <a:lnTo>
                          <a:pt x="230" y="176"/>
                        </a:lnTo>
                        <a:lnTo>
                          <a:pt x="204" y="208"/>
                        </a:lnTo>
                        <a:lnTo>
                          <a:pt x="174" y="238"/>
                        </a:lnTo>
                        <a:lnTo>
                          <a:pt x="144" y="262"/>
                        </a:lnTo>
                        <a:lnTo>
                          <a:pt x="112" y="282"/>
                        </a:lnTo>
                        <a:lnTo>
                          <a:pt x="84" y="298"/>
                        </a:lnTo>
                        <a:lnTo>
                          <a:pt x="56" y="312"/>
                        </a:lnTo>
                        <a:lnTo>
                          <a:pt x="34" y="322"/>
                        </a:lnTo>
                        <a:lnTo>
                          <a:pt x="16" y="328"/>
                        </a:lnTo>
                        <a:lnTo>
                          <a:pt x="4" y="332"/>
                        </a:lnTo>
                        <a:lnTo>
                          <a:pt x="0" y="334"/>
                        </a:lnTo>
                        <a:lnTo>
                          <a:pt x="4" y="332"/>
                        </a:lnTo>
                        <a:lnTo>
                          <a:pt x="16" y="326"/>
                        </a:lnTo>
                        <a:lnTo>
                          <a:pt x="34" y="318"/>
                        </a:lnTo>
                        <a:lnTo>
                          <a:pt x="56" y="304"/>
                        </a:lnTo>
                        <a:lnTo>
                          <a:pt x="84" y="288"/>
                        </a:lnTo>
                        <a:lnTo>
                          <a:pt x="112" y="266"/>
                        </a:lnTo>
                        <a:lnTo>
                          <a:pt x="142" y="242"/>
                        </a:lnTo>
                        <a:lnTo>
                          <a:pt x="170" y="212"/>
                        </a:lnTo>
                        <a:lnTo>
                          <a:pt x="196" y="180"/>
                        </a:lnTo>
                        <a:lnTo>
                          <a:pt x="220" y="142"/>
                        </a:lnTo>
                        <a:lnTo>
                          <a:pt x="238" y="100"/>
                        </a:lnTo>
                        <a:lnTo>
                          <a:pt x="250" y="54"/>
                        </a:lnTo>
                        <a:lnTo>
                          <a:pt x="254" y="2"/>
                        </a:lnTo>
                        <a:lnTo>
                          <a:pt x="288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9019"/>
                    </a:srgbClr>
                  </a:solidFill>
                  <a:ln w="0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s-EC"/>
                  </a:p>
                </p:txBody>
              </p:sp>
            </p:grpSp>
          </p:grpSp>
          <p:grpSp>
            <p:nvGrpSpPr>
              <p:cNvPr id="127" name="Group 48"/>
              <p:cNvGrpSpPr>
                <a:grpSpLocks/>
              </p:cNvGrpSpPr>
              <p:nvPr/>
            </p:nvGrpSpPr>
            <p:grpSpPr bwMode="auto">
              <a:xfrm>
                <a:off x="2509838" y="2686050"/>
                <a:ext cx="1268412" cy="1308100"/>
                <a:chOff x="2789" y="1625"/>
                <a:chExt cx="907" cy="907"/>
              </a:xfrm>
            </p:grpSpPr>
            <p:sp>
              <p:nvSpPr>
                <p:cNvPr id="128" name="Oval 49"/>
                <p:cNvSpPr>
                  <a:spLocks noChangeArrowheads="1"/>
                </p:cNvSpPr>
                <p:nvPr/>
              </p:nvSpPr>
              <p:spPr bwMode="gray">
                <a:xfrm>
                  <a:off x="2789" y="1625"/>
                  <a:ext cx="907" cy="90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/>
                    </a:gs>
                    <a:gs pos="50000">
                      <a:srgbClr val="83A6A7"/>
                    </a:gs>
                    <a:gs pos="100000">
                      <a:srgbClr val="FFFFFF"/>
                    </a:gs>
                  </a:gsLst>
                  <a:lin ang="2700000" scaled="1"/>
                </a:gradFill>
                <a:ln w="38100" algn="ctr">
                  <a:noFill/>
                  <a:round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endParaRPr lang="es-EC"/>
                </a:p>
              </p:txBody>
            </p:sp>
            <p:sp>
              <p:nvSpPr>
                <p:cNvPr id="129" name="Oval 50"/>
                <p:cNvSpPr>
                  <a:spLocks noChangeArrowheads="1"/>
                </p:cNvSpPr>
                <p:nvPr/>
              </p:nvSpPr>
              <p:spPr bwMode="gray">
                <a:xfrm>
                  <a:off x="2789" y="1625"/>
                  <a:ext cx="907" cy="90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83A6A7">
                        <a:alpha val="32001"/>
                      </a:srgbClr>
                    </a:gs>
                    <a:gs pos="100000">
                      <a:srgbClr val="000000">
                        <a:alpha val="89998"/>
                      </a:srgbClr>
                    </a:gs>
                  </a:gsLst>
                  <a:lin ang="2700000" scaled="1"/>
                </a:gradFill>
                <a:ln w="38100" algn="ctr">
                  <a:noFill/>
                  <a:round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endParaRPr lang="es-EC"/>
                </a:p>
              </p:txBody>
            </p:sp>
            <p:sp>
              <p:nvSpPr>
                <p:cNvPr id="130" name="Oval 51"/>
                <p:cNvSpPr>
                  <a:spLocks noChangeArrowheads="1"/>
                </p:cNvSpPr>
                <p:nvPr/>
              </p:nvSpPr>
              <p:spPr bwMode="gray">
                <a:xfrm>
                  <a:off x="2849" y="1684"/>
                  <a:ext cx="787" cy="78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475A5A"/>
                    </a:gs>
                    <a:gs pos="50000">
                      <a:srgbClr val="83A6A7"/>
                    </a:gs>
                    <a:gs pos="100000">
                      <a:srgbClr val="475A5A"/>
                    </a:gs>
                  </a:gsLst>
                  <a:lin ang="18900000" scaled="1"/>
                </a:gradFill>
                <a:ln w="38100" algn="ctr">
                  <a:noFill/>
                  <a:round/>
                  <a:headEnd/>
                  <a:tailEnd/>
                </a:ln>
              </p:spPr>
              <p:txBody>
                <a:bodyPr anchor="ctr">
                  <a:spAutoFit/>
                </a:bodyPr>
                <a:lstStyle/>
                <a:p>
                  <a:endParaRPr lang="es-EC"/>
                </a:p>
              </p:txBody>
            </p:sp>
            <p:sp>
              <p:nvSpPr>
                <p:cNvPr id="131" name="Oval 52"/>
                <p:cNvSpPr>
                  <a:spLocks noChangeArrowheads="1"/>
                </p:cNvSpPr>
                <p:nvPr/>
              </p:nvSpPr>
              <p:spPr bwMode="gray">
                <a:xfrm>
                  <a:off x="2849" y="1686"/>
                  <a:ext cx="787" cy="78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53696A"/>
                    </a:gs>
                    <a:gs pos="100000">
                      <a:srgbClr val="83A6A7">
                        <a:alpha val="0"/>
                      </a:srgbClr>
                    </a:gs>
                  </a:gsLst>
                  <a:lin ang="2700000" scaled="1"/>
                </a:gradFill>
                <a:ln w="38100" algn="ctr">
                  <a:noFill/>
                  <a:round/>
                  <a:headEnd/>
                  <a:tailEnd/>
                </a:ln>
              </p:spPr>
              <p:txBody>
                <a:bodyPr anchor="ctr">
                  <a:spAutoFit/>
                </a:bodyPr>
                <a:lstStyle/>
                <a:p>
                  <a:endParaRPr lang="es-EC"/>
                </a:p>
              </p:txBody>
            </p:sp>
            <p:sp>
              <p:nvSpPr>
                <p:cNvPr id="132" name="Oval 53"/>
                <p:cNvSpPr>
                  <a:spLocks noChangeArrowheads="1"/>
                </p:cNvSpPr>
                <p:nvPr/>
              </p:nvSpPr>
              <p:spPr bwMode="gray">
                <a:xfrm>
                  <a:off x="2888" y="1724"/>
                  <a:ext cx="709" cy="709"/>
                </a:xfrm>
                <a:prstGeom prst="ellipse">
                  <a:avLst/>
                </a:prstGeom>
                <a:solidFill>
                  <a:srgbClr val="000000"/>
                </a:solidFill>
                <a:ln w="38100" algn="ctr">
                  <a:noFill/>
                  <a:round/>
                  <a:headEnd/>
                  <a:tailEnd/>
                </a:ln>
              </p:spPr>
              <p:txBody>
                <a:bodyPr anchor="ctr">
                  <a:spAutoFit/>
                </a:bodyPr>
                <a:lstStyle/>
                <a:p>
                  <a:endParaRPr lang="es-EC"/>
                </a:p>
              </p:txBody>
            </p:sp>
            <p:grpSp>
              <p:nvGrpSpPr>
                <p:cNvPr id="133" name="Group 54"/>
                <p:cNvGrpSpPr>
                  <a:grpSpLocks/>
                </p:cNvGrpSpPr>
                <p:nvPr/>
              </p:nvGrpSpPr>
              <p:grpSpPr bwMode="auto">
                <a:xfrm>
                  <a:off x="2899" y="1735"/>
                  <a:ext cx="687" cy="688"/>
                  <a:chOff x="4166" y="1706"/>
                  <a:chExt cx="1252" cy="1252"/>
                </a:xfrm>
              </p:grpSpPr>
              <p:sp>
                <p:nvSpPr>
                  <p:cNvPr id="134" name="Oval 55"/>
                  <p:cNvSpPr>
                    <a:spLocks noChangeArrowheads="1"/>
                  </p:cNvSpPr>
                  <p:nvPr/>
                </p:nvSpPr>
                <p:spPr bwMode="gray">
                  <a:xfrm>
                    <a:off x="4166" y="1706"/>
                    <a:ext cx="1252" cy="125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636869"/>
                      </a:gs>
                      <a:gs pos="100000">
                        <a:srgbClr val="D6E1E2"/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</p:spPr>
                <p:txBody>
                  <a:bodyPr vert="eaVert" wrap="none" anchor="ctr"/>
                  <a:lstStyle/>
                  <a:p>
                    <a:endParaRPr lang="es-EC"/>
                  </a:p>
                </p:txBody>
              </p:sp>
              <p:sp>
                <p:nvSpPr>
                  <p:cNvPr id="135" name="Oval 56"/>
                  <p:cNvSpPr>
                    <a:spLocks noChangeArrowheads="1"/>
                  </p:cNvSpPr>
                  <p:nvPr/>
                </p:nvSpPr>
                <p:spPr bwMode="gray">
                  <a:xfrm>
                    <a:off x="4182" y="1713"/>
                    <a:ext cx="1222" cy="122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alpha val="0"/>
                        </a:srgbClr>
                      </a:gs>
                      <a:gs pos="100000">
                        <a:srgbClr val="F1F5F5"/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</p:spPr>
                <p:txBody>
                  <a:bodyPr vert="eaVert" wrap="none" anchor="ctr"/>
                  <a:lstStyle/>
                  <a:p>
                    <a:endParaRPr lang="es-EC"/>
                  </a:p>
                </p:txBody>
              </p:sp>
              <p:sp>
                <p:nvSpPr>
                  <p:cNvPr id="136" name="Oval 57"/>
                  <p:cNvSpPr>
                    <a:spLocks noChangeArrowheads="1"/>
                  </p:cNvSpPr>
                  <p:nvPr/>
                </p:nvSpPr>
                <p:spPr bwMode="gray">
                  <a:xfrm>
                    <a:off x="4195" y="1725"/>
                    <a:ext cx="1162" cy="114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AAB2B3"/>
                      </a:gs>
                      <a:gs pos="100000">
                        <a:srgbClr val="D6E1E2">
                          <a:alpha val="4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</p:spPr>
                <p:txBody>
                  <a:bodyPr vert="eaVert" wrap="none" anchor="ctr"/>
                  <a:lstStyle/>
                  <a:p>
                    <a:endParaRPr lang="es-EC"/>
                  </a:p>
                </p:txBody>
              </p:sp>
              <p:sp>
                <p:nvSpPr>
                  <p:cNvPr id="137" name="Oval 58"/>
                  <p:cNvSpPr>
                    <a:spLocks noChangeArrowheads="1"/>
                  </p:cNvSpPr>
                  <p:nvPr/>
                </p:nvSpPr>
                <p:spPr bwMode="gray">
                  <a:xfrm>
                    <a:off x="4263" y="1757"/>
                    <a:ext cx="1033" cy="92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FF"/>
                      </a:gs>
                      <a:gs pos="100000">
                        <a:srgbClr val="D6E1E2">
                          <a:alpha val="37999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</p:spPr>
                <p:txBody>
                  <a:bodyPr vert="eaVert" wrap="none" anchor="ctr"/>
                  <a:lstStyle/>
                  <a:p>
                    <a:endParaRPr lang="es-EC"/>
                  </a:p>
                </p:txBody>
              </p:sp>
            </p:grpSp>
          </p:grpSp>
          <p:grpSp>
            <p:nvGrpSpPr>
              <p:cNvPr id="138" name="Group 59"/>
              <p:cNvGrpSpPr>
                <a:grpSpLocks/>
              </p:cNvGrpSpPr>
              <p:nvPr/>
            </p:nvGrpSpPr>
            <p:grpSpPr bwMode="auto">
              <a:xfrm rot="3877067">
                <a:off x="908844" y="4310856"/>
                <a:ext cx="2273300" cy="858838"/>
                <a:chOff x="2290" y="2725"/>
                <a:chExt cx="1832" cy="713"/>
              </a:xfrm>
            </p:grpSpPr>
            <p:grpSp>
              <p:nvGrpSpPr>
                <p:cNvPr id="139" name="Group 60"/>
                <p:cNvGrpSpPr>
                  <a:grpSpLocks/>
                </p:cNvGrpSpPr>
                <p:nvPr/>
              </p:nvGrpSpPr>
              <p:grpSpPr bwMode="auto">
                <a:xfrm>
                  <a:off x="2290" y="3030"/>
                  <a:ext cx="1832" cy="408"/>
                  <a:chOff x="2290" y="3030"/>
                  <a:chExt cx="1832" cy="408"/>
                </a:xfrm>
              </p:grpSpPr>
              <p:sp>
                <p:nvSpPr>
                  <p:cNvPr id="143" name="Freeform 61"/>
                  <p:cNvSpPr>
                    <a:spLocks/>
                  </p:cNvSpPr>
                  <p:nvPr/>
                </p:nvSpPr>
                <p:spPr bwMode="gray">
                  <a:xfrm>
                    <a:off x="2290" y="3030"/>
                    <a:ext cx="1832" cy="408"/>
                  </a:xfrm>
                  <a:custGeom>
                    <a:avLst/>
                    <a:gdLst>
                      <a:gd name="T0" fmla="*/ 1832 w 1832"/>
                      <a:gd name="T1" fmla="*/ 32 h 408"/>
                      <a:gd name="T2" fmla="*/ 1830 w 1832"/>
                      <a:gd name="T3" fmla="*/ 66 h 408"/>
                      <a:gd name="T4" fmla="*/ 1814 w 1832"/>
                      <a:gd name="T5" fmla="*/ 128 h 408"/>
                      <a:gd name="T6" fmla="*/ 1788 w 1832"/>
                      <a:gd name="T7" fmla="*/ 188 h 408"/>
                      <a:gd name="T8" fmla="*/ 1754 w 1832"/>
                      <a:gd name="T9" fmla="*/ 240 h 408"/>
                      <a:gd name="T10" fmla="*/ 1712 w 1832"/>
                      <a:gd name="T11" fmla="*/ 288 h 408"/>
                      <a:gd name="T12" fmla="*/ 1664 w 1832"/>
                      <a:gd name="T13" fmla="*/ 330 h 408"/>
                      <a:gd name="T14" fmla="*/ 1610 w 1832"/>
                      <a:gd name="T15" fmla="*/ 362 h 408"/>
                      <a:gd name="T16" fmla="*/ 1550 w 1832"/>
                      <a:gd name="T17" fmla="*/ 388 h 408"/>
                      <a:gd name="T18" fmla="*/ 1486 w 1832"/>
                      <a:gd name="T19" fmla="*/ 402 h 408"/>
                      <a:gd name="T20" fmla="*/ 1418 w 1832"/>
                      <a:gd name="T21" fmla="*/ 408 h 408"/>
                      <a:gd name="T22" fmla="*/ 0 w 1832"/>
                      <a:gd name="T23" fmla="*/ 408 h 408"/>
                      <a:gd name="T24" fmla="*/ 0 w 1832"/>
                      <a:gd name="T25" fmla="*/ 0 h 408"/>
                      <a:gd name="T26" fmla="*/ 1832 w 1832"/>
                      <a:gd name="T27" fmla="*/ 0 h 408"/>
                      <a:gd name="T28" fmla="*/ 1832 w 1832"/>
                      <a:gd name="T29" fmla="*/ 32 h 408"/>
                      <a:gd name="T30" fmla="*/ 1832 w 1832"/>
                      <a:gd name="T31" fmla="*/ 32 h 408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w 1832"/>
                      <a:gd name="T49" fmla="*/ 0 h 408"/>
                      <a:gd name="T50" fmla="*/ 1832 w 1832"/>
                      <a:gd name="T51" fmla="*/ 408 h 408"/>
                    </a:gdLst>
                    <a:ahLst/>
                    <a:cxnLst>
                      <a:cxn ang="T32">
                        <a:pos x="T0" y="T1"/>
                      </a:cxn>
                      <a:cxn ang="T33">
                        <a:pos x="T2" y="T3"/>
                      </a:cxn>
                      <a:cxn ang="T34">
                        <a:pos x="T4" y="T5"/>
                      </a:cxn>
                      <a:cxn ang="T35">
                        <a:pos x="T6" y="T7"/>
                      </a:cxn>
                      <a:cxn ang="T36">
                        <a:pos x="T8" y="T9"/>
                      </a:cxn>
                      <a:cxn ang="T37">
                        <a:pos x="T10" y="T11"/>
                      </a:cxn>
                      <a:cxn ang="T38">
                        <a:pos x="T12" y="T13"/>
                      </a:cxn>
                      <a:cxn ang="T39">
                        <a:pos x="T14" y="T15"/>
                      </a:cxn>
                      <a:cxn ang="T40">
                        <a:pos x="T16" y="T17"/>
                      </a:cxn>
                      <a:cxn ang="T41">
                        <a:pos x="T18" y="T19"/>
                      </a:cxn>
                      <a:cxn ang="T42">
                        <a:pos x="T20" y="T21"/>
                      </a:cxn>
                      <a:cxn ang="T43">
                        <a:pos x="T22" y="T23"/>
                      </a:cxn>
                      <a:cxn ang="T44">
                        <a:pos x="T24" y="T25"/>
                      </a:cxn>
                      <a:cxn ang="T45">
                        <a:pos x="T26" y="T27"/>
                      </a:cxn>
                      <a:cxn ang="T46">
                        <a:pos x="T28" y="T29"/>
                      </a:cxn>
                      <a:cxn ang="T47">
                        <a:pos x="T30" y="T31"/>
                      </a:cxn>
                    </a:cxnLst>
                    <a:rect l="T48" t="T49" r="T50" b="T51"/>
                    <a:pathLst>
                      <a:path w="1832" h="408">
                        <a:moveTo>
                          <a:pt x="1832" y="32"/>
                        </a:moveTo>
                        <a:lnTo>
                          <a:pt x="1830" y="66"/>
                        </a:lnTo>
                        <a:lnTo>
                          <a:pt x="1814" y="128"/>
                        </a:lnTo>
                        <a:lnTo>
                          <a:pt x="1788" y="188"/>
                        </a:lnTo>
                        <a:lnTo>
                          <a:pt x="1754" y="240"/>
                        </a:lnTo>
                        <a:lnTo>
                          <a:pt x="1712" y="288"/>
                        </a:lnTo>
                        <a:lnTo>
                          <a:pt x="1664" y="330"/>
                        </a:lnTo>
                        <a:lnTo>
                          <a:pt x="1610" y="362"/>
                        </a:lnTo>
                        <a:lnTo>
                          <a:pt x="1550" y="388"/>
                        </a:lnTo>
                        <a:lnTo>
                          <a:pt x="1486" y="402"/>
                        </a:lnTo>
                        <a:lnTo>
                          <a:pt x="1418" y="408"/>
                        </a:lnTo>
                        <a:lnTo>
                          <a:pt x="0" y="408"/>
                        </a:lnTo>
                        <a:lnTo>
                          <a:pt x="0" y="0"/>
                        </a:lnTo>
                        <a:lnTo>
                          <a:pt x="1832" y="0"/>
                        </a:lnTo>
                        <a:lnTo>
                          <a:pt x="1832" y="32"/>
                        </a:lnTo>
                        <a:close/>
                      </a:path>
                    </a:pathLst>
                  </a:custGeom>
                  <a:solidFill>
                    <a:srgbClr val="608788"/>
                  </a:solidFill>
                  <a:ln w="0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s-EC"/>
                  </a:p>
                </p:txBody>
              </p:sp>
              <p:sp>
                <p:nvSpPr>
                  <p:cNvPr id="144" name="Freeform 62"/>
                  <p:cNvSpPr>
                    <a:spLocks/>
                  </p:cNvSpPr>
                  <p:nvPr/>
                </p:nvSpPr>
                <p:spPr bwMode="gray">
                  <a:xfrm>
                    <a:off x="3810" y="3058"/>
                    <a:ext cx="288" cy="334"/>
                  </a:xfrm>
                  <a:custGeom>
                    <a:avLst/>
                    <a:gdLst>
                      <a:gd name="T0" fmla="*/ 288 w 288"/>
                      <a:gd name="T1" fmla="*/ 0 h 334"/>
                      <a:gd name="T2" fmla="*/ 284 w 288"/>
                      <a:gd name="T3" fmla="*/ 52 h 334"/>
                      <a:gd name="T4" fmla="*/ 272 w 288"/>
                      <a:gd name="T5" fmla="*/ 98 h 334"/>
                      <a:gd name="T6" fmla="*/ 254 w 288"/>
                      <a:gd name="T7" fmla="*/ 140 h 334"/>
                      <a:gd name="T8" fmla="*/ 230 w 288"/>
                      <a:gd name="T9" fmla="*/ 176 h 334"/>
                      <a:gd name="T10" fmla="*/ 204 w 288"/>
                      <a:gd name="T11" fmla="*/ 208 h 334"/>
                      <a:gd name="T12" fmla="*/ 174 w 288"/>
                      <a:gd name="T13" fmla="*/ 238 h 334"/>
                      <a:gd name="T14" fmla="*/ 144 w 288"/>
                      <a:gd name="T15" fmla="*/ 262 h 334"/>
                      <a:gd name="T16" fmla="*/ 112 w 288"/>
                      <a:gd name="T17" fmla="*/ 282 h 334"/>
                      <a:gd name="T18" fmla="*/ 84 w 288"/>
                      <a:gd name="T19" fmla="*/ 298 h 334"/>
                      <a:gd name="T20" fmla="*/ 56 w 288"/>
                      <a:gd name="T21" fmla="*/ 312 h 334"/>
                      <a:gd name="T22" fmla="*/ 34 w 288"/>
                      <a:gd name="T23" fmla="*/ 322 h 334"/>
                      <a:gd name="T24" fmla="*/ 16 w 288"/>
                      <a:gd name="T25" fmla="*/ 328 h 334"/>
                      <a:gd name="T26" fmla="*/ 4 w 288"/>
                      <a:gd name="T27" fmla="*/ 332 h 334"/>
                      <a:gd name="T28" fmla="*/ 0 w 288"/>
                      <a:gd name="T29" fmla="*/ 334 h 334"/>
                      <a:gd name="T30" fmla="*/ 4 w 288"/>
                      <a:gd name="T31" fmla="*/ 332 h 334"/>
                      <a:gd name="T32" fmla="*/ 16 w 288"/>
                      <a:gd name="T33" fmla="*/ 326 h 334"/>
                      <a:gd name="T34" fmla="*/ 34 w 288"/>
                      <a:gd name="T35" fmla="*/ 318 h 334"/>
                      <a:gd name="T36" fmla="*/ 56 w 288"/>
                      <a:gd name="T37" fmla="*/ 304 h 334"/>
                      <a:gd name="T38" fmla="*/ 84 w 288"/>
                      <a:gd name="T39" fmla="*/ 288 h 334"/>
                      <a:gd name="T40" fmla="*/ 112 w 288"/>
                      <a:gd name="T41" fmla="*/ 266 h 334"/>
                      <a:gd name="T42" fmla="*/ 142 w 288"/>
                      <a:gd name="T43" fmla="*/ 242 h 334"/>
                      <a:gd name="T44" fmla="*/ 170 w 288"/>
                      <a:gd name="T45" fmla="*/ 212 h 334"/>
                      <a:gd name="T46" fmla="*/ 196 w 288"/>
                      <a:gd name="T47" fmla="*/ 180 h 334"/>
                      <a:gd name="T48" fmla="*/ 220 w 288"/>
                      <a:gd name="T49" fmla="*/ 142 h 334"/>
                      <a:gd name="T50" fmla="*/ 238 w 288"/>
                      <a:gd name="T51" fmla="*/ 100 h 334"/>
                      <a:gd name="T52" fmla="*/ 250 w 288"/>
                      <a:gd name="T53" fmla="*/ 54 h 334"/>
                      <a:gd name="T54" fmla="*/ 254 w 288"/>
                      <a:gd name="T55" fmla="*/ 2 h 334"/>
                      <a:gd name="T56" fmla="*/ 288 w 288"/>
                      <a:gd name="T57" fmla="*/ 0 h 334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w 288"/>
                      <a:gd name="T88" fmla="*/ 0 h 334"/>
                      <a:gd name="T89" fmla="*/ 288 w 288"/>
                      <a:gd name="T90" fmla="*/ 334 h 334"/>
                    </a:gdLst>
                    <a:ahLst/>
                    <a:cxnLst>
                      <a:cxn ang="T58">
                        <a:pos x="T0" y="T1"/>
                      </a:cxn>
                      <a:cxn ang="T59">
                        <a:pos x="T2" y="T3"/>
                      </a:cxn>
                      <a:cxn ang="T60">
                        <a:pos x="T4" y="T5"/>
                      </a:cxn>
                      <a:cxn ang="T61">
                        <a:pos x="T6" y="T7"/>
                      </a:cxn>
                      <a:cxn ang="T62">
                        <a:pos x="T8" y="T9"/>
                      </a:cxn>
                      <a:cxn ang="T63">
                        <a:pos x="T10" y="T11"/>
                      </a:cxn>
                      <a:cxn ang="T64">
                        <a:pos x="T12" y="T13"/>
                      </a:cxn>
                      <a:cxn ang="T65">
                        <a:pos x="T14" y="T15"/>
                      </a:cxn>
                      <a:cxn ang="T66">
                        <a:pos x="T16" y="T17"/>
                      </a:cxn>
                      <a:cxn ang="T67">
                        <a:pos x="T18" y="T19"/>
                      </a:cxn>
                      <a:cxn ang="T68">
                        <a:pos x="T20" y="T21"/>
                      </a:cxn>
                      <a:cxn ang="T69">
                        <a:pos x="T22" y="T23"/>
                      </a:cxn>
                      <a:cxn ang="T70">
                        <a:pos x="T24" y="T25"/>
                      </a:cxn>
                      <a:cxn ang="T71">
                        <a:pos x="T26" y="T27"/>
                      </a:cxn>
                      <a:cxn ang="T72">
                        <a:pos x="T28" y="T29"/>
                      </a:cxn>
                      <a:cxn ang="T73">
                        <a:pos x="T30" y="T31"/>
                      </a:cxn>
                      <a:cxn ang="T74">
                        <a:pos x="T32" y="T33"/>
                      </a:cxn>
                      <a:cxn ang="T75">
                        <a:pos x="T34" y="T35"/>
                      </a:cxn>
                      <a:cxn ang="T76">
                        <a:pos x="T36" y="T37"/>
                      </a:cxn>
                      <a:cxn ang="T77">
                        <a:pos x="T38" y="T39"/>
                      </a:cxn>
                      <a:cxn ang="T78">
                        <a:pos x="T40" y="T41"/>
                      </a:cxn>
                      <a:cxn ang="T79">
                        <a:pos x="T42" y="T43"/>
                      </a:cxn>
                      <a:cxn ang="T80">
                        <a:pos x="T44" y="T45"/>
                      </a:cxn>
                      <a:cxn ang="T81">
                        <a:pos x="T46" y="T47"/>
                      </a:cxn>
                      <a:cxn ang="T82">
                        <a:pos x="T48" y="T49"/>
                      </a:cxn>
                      <a:cxn ang="T83">
                        <a:pos x="T50" y="T51"/>
                      </a:cxn>
                      <a:cxn ang="T84">
                        <a:pos x="T52" y="T53"/>
                      </a:cxn>
                      <a:cxn ang="T85">
                        <a:pos x="T54" y="T55"/>
                      </a:cxn>
                      <a:cxn ang="T86">
                        <a:pos x="T56" y="T57"/>
                      </a:cxn>
                    </a:cxnLst>
                    <a:rect l="T87" t="T88" r="T89" b="T90"/>
                    <a:pathLst>
                      <a:path w="288" h="334">
                        <a:moveTo>
                          <a:pt x="288" y="0"/>
                        </a:moveTo>
                        <a:lnTo>
                          <a:pt x="284" y="52"/>
                        </a:lnTo>
                        <a:lnTo>
                          <a:pt x="272" y="98"/>
                        </a:lnTo>
                        <a:lnTo>
                          <a:pt x="254" y="140"/>
                        </a:lnTo>
                        <a:lnTo>
                          <a:pt x="230" y="176"/>
                        </a:lnTo>
                        <a:lnTo>
                          <a:pt x="204" y="208"/>
                        </a:lnTo>
                        <a:lnTo>
                          <a:pt x="174" y="238"/>
                        </a:lnTo>
                        <a:lnTo>
                          <a:pt x="144" y="262"/>
                        </a:lnTo>
                        <a:lnTo>
                          <a:pt x="112" y="282"/>
                        </a:lnTo>
                        <a:lnTo>
                          <a:pt x="84" y="298"/>
                        </a:lnTo>
                        <a:lnTo>
                          <a:pt x="56" y="312"/>
                        </a:lnTo>
                        <a:lnTo>
                          <a:pt x="34" y="322"/>
                        </a:lnTo>
                        <a:lnTo>
                          <a:pt x="16" y="328"/>
                        </a:lnTo>
                        <a:lnTo>
                          <a:pt x="4" y="332"/>
                        </a:lnTo>
                        <a:lnTo>
                          <a:pt x="0" y="334"/>
                        </a:lnTo>
                        <a:lnTo>
                          <a:pt x="4" y="332"/>
                        </a:lnTo>
                        <a:lnTo>
                          <a:pt x="16" y="326"/>
                        </a:lnTo>
                        <a:lnTo>
                          <a:pt x="34" y="318"/>
                        </a:lnTo>
                        <a:lnTo>
                          <a:pt x="56" y="304"/>
                        </a:lnTo>
                        <a:lnTo>
                          <a:pt x="84" y="288"/>
                        </a:lnTo>
                        <a:lnTo>
                          <a:pt x="112" y="266"/>
                        </a:lnTo>
                        <a:lnTo>
                          <a:pt x="142" y="242"/>
                        </a:lnTo>
                        <a:lnTo>
                          <a:pt x="170" y="212"/>
                        </a:lnTo>
                        <a:lnTo>
                          <a:pt x="196" y="180"/>
                        </a:lnTo>
                        <a:lnTo>
                          <a:pt x="220" y="142"/>
                        </a:lnTo>
                        <a:lnTo>
                          <a:pt x="238" y="100"/>
                        </a:lnTo>
                        <a:lnTo>
                          <a:pt x="250" y="54"/>
                        </a:lnTo>
                        <a:lnTo>
                          <a:pt x="254" y="2"/>
                        </a:lnTo>
                        <a:lnTo>
                          <a:pt x="288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9019"/>
                    </a:srgbClr>
                  </a:solidFill>
                  <a:ln w="0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s-EC"/>
                  </a:p>
                </p:txBody>
              </p:sp>
            </p:grpSp>
            <p:grpSp>
              <p:nvGrpSpPr>
                <p:cNvPr id="140" name="Group 63"/>
                <p:cNvGrpSpPr>
                  <a:grpSpLocks/>
                </p:cNvGrpSpPr>
                <p:nvPr/>
              </p:nvGrpSpPr>
              <p:grpSpPr bwMode="auto">
                <a:xfrm flipV="1">
                  <a:off x="2290" y="2725"/>
                  <a:ext cx="1406" cy="313"/>
                  <a:chOff x="2290" y="3030"/>
                  <a:chExt cx="1832" cy="408"/>
                </a:xfrm>
              </p:grpSpPr>
              <p:sp>
                <p:nvSpPr>
                  <p:cNvPr id="141" name="Freeform 64"/>
                  <p:cNvSpPr>
                    <a:spLocks/>
                  </p:cNvSpPr>
                  <p:nvPr/>
                </p:nvSpPr>
                <p:spPr bwMode="gray">
                  <a:xfrm>
                    <a:off x="2290" y="3030"/>
                    <a:ext cx="1832" cy="408"/>
                  </a:xfrm>
                  <a:custGeom>
                    <a:avLst/>
                    <a:gdLst>
                      <a:gd name="T0" fmla="*/ 1832 w 1832"/>
                      <a:gd name="T1" fmla="*/ 32 h 408"/>
                      <a:gd name="T2" fmla="*/ 1830 w 1832"/>
                      <a:gd name="T3" fmla="*/ 66 h 408"/>
                      <a:gd name="T4" fmla="*/ 1814 w 1832"/>
                      <a:gd name="T5" fmla="*/ 128 h 408"/>
                      <a:gd name="T6" fmla="*/ 1788 w 1832"/>
                      <a:gd name="T7" fmla="*/ 188 h 408"/>
                      <a:gd name="T8" fmla="*/ 1754 w 1832"/>
                      <a:gd name="T9" fmla="*/ 240 h 408"/>
                      <a:gd name="T10" fmla="*/ 1712 w 1832"/>
                      <a:gd name="T11" fmla="*/ 288 h 408"/>
                      <a:gd name="T12" fmla="*/ 1664 w 1832"/>
                      <a:gd name="T13" fmla="*/ 330 h 408"/>
                      <a:gd name="T14" fmla="*/ 1610 w 1832"/>
                      <a:gd name="T15" fmla="*/ 362 h 408"/>
                      <a:gd name="T16" fmla="*/ 1550 w 1832"/>
                      <a:gd name="T17" fmla="*/ 388 h 408"/>
                      <a:gd name="T18" fmla="*/ 1486 w 1832"/>
                      <a:gd name="T19" fmla="*/ 402 h 408"/>
                      <a:gd name="T20" fmla="*/ 1418 w 1832"/>
                      <a:gd name="T21" fmla="*/ 408 h 408"/>
                      <a:gd name="T22" fmla="*/ 0 w 1832"/>
                      <a:gd name="T23" fmla="*/ 408 h 408"/>
                      <a:gd name="T24" fmla="*/ 0 w 1832"/>
                      <a:gd name="T25" fmla="*/ 0 h 408"/>
                      <a:gd name="T26" fmla="*/ 1832 w 1832"/>
                      <a:gd name="T27" fmla="*/ 0 h 408"/>
                      <a:gd name="T28" fmla="*/ 1832 w 1832"/>
                      <a:gd name="T29" fmla="*/ 32 h 408"/>
                      <a:gd name="T30" fmla="*/ 1832 w 1832"/>
                      <a:gd name="T31" fmla="*/ 32 h 408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w 1832"/>
                      <a:gd name="T49" fmla="*/ 0 h 408"/>
                      <a:gd name="T50" fmla="*/ 1832 w 1832"/>
                      <a:gd name="T51" fmla="*/ 408 h 408"/>
                    </a:gdLst>
                    <a:ahLst/>
                    <a:cxnLst>
                      <a:cxn ang="T32">
                        <a:pos x="T0" y="T1"/>
                      </a:cxn>
                      <a:cxn ang="T33">
                        <a:pos x="T2" y="T3"/>
                      </a:cxn>
                      <a:cxn ang="T34">
                        <a:pos x="T4" y="T5"/>
                      </a:cxn>
                      <a:cxn ang="T35">
                        <a:pos x="T6" y="T7"/>
                      </a:cxn>
                      <a:cxn ang="T36">
                        <a:pos x="T8" y="T9"/>
                      </a:cxn>
                      <a:cxn ang="T37">
                        <a:pos x="T10" y="T11"/>
                      </a:cxn>
                      <a:cxn ang="T38">
                        <a:pos x="T12" y="T13"/>
                      </a:cxn>
                      <a:cxn ang="T39">
                        <a:pos x="T14" y="T15"/>
                      </a:cxn>
                      <a:cxn ang="T40">
                        <a:pos x="T16" y="T17"/>
                      </a:cxn>
                      <a:cxn ang="T41">
                        <a:pos x="T18" y="T19"/>
                      </a:cxn>
                      <a:cxn ang="T42">
                        <a:pos x="T20" y="T21"/>
                      </a:cxn>
                      <a:cxn ang="T43">
                        <a:pos x="T22" y="T23"/>
                      </a:cxn>
                      <a:cxn ang="T44">
                        <a:pos x="T24" y="T25"/>
                      </a:cxn>
                      <a:cxn ang="T45">
                        <a:pos x="T26" y="T27"/>
                      </a:cxn>
                      <a:cxn ang="T46">
                        <a:pos x="T28" y="T29"/>
                      </a:cxn>
                      <a:cxn ang="T47">
                        <a:pos x="T30" y="T31"/>
                      </a:cxn>
                    </a:cxnLst>
                    <a:rect l="T48" t="T49" r="T50" b="T51"/>
                    <a:pathLst>
                      <a:path w="1832" h="408">
                        <a:moveTo>
                          <a:pt x="1832" y="32"/>
                        </a:moveTo>
                        <a:lnTo>
                          <a:pt x="1830" y="66"/>
                        </a:lnTo>
                        <a:lnTo>
                          <a:pt x="1814" y="128"/>
                        </a:lnTo>
                        <a:lnTo>
                          <a:pt x="1788" y="188"/>
                        </a:lnTo>
                        <a:lnTo>
                          <a:pt x="1754" y="240"/>
                        </a:lnTo>
                        <a:lnTo>
                          <a:pt x="1712" y="288"/>
                        </a:lnTo>
                        <a:lnTo>
                          <a:pt x="1664" y="330"/>
                        </a:lnTo>
                        <a:lnTo>
                          <a:pt x="1610" y="362"/>
                        </a:lnTo>
                        <a:lnTo>
                          <a:pt x="1550" y="388"/>
                        </a:lnTo>
                        <a:lnTo>
                          <a:pt x="1486" y="402"/>
                        </a:lnTo>
                        <a:lnTo>
                          <a:pt x="1418" y="408"/>
                        </a:lnTo>
                        <a:lnTo>
                          <a:pt x="0" y="408"/>
                        </a:lnTo>
                        <a:lnTo>
                          <a:pt x="0" y="0"/>
                        </a:lnTo>
                        <a:lnTo>
                          <a:pt x="1832" y="0"/>
                        </a:lnTo>
                        <a:lnTo>
                          <a:pt x="1832" y="32"/>
                        </a:lnTo>
                        <a:close/>
                      </a:path>
                    </a:pathLst>
                  </a:custGeom>
                  <a:solidFill>
                    <a:srgbClr val="98B5B6"/>
                  </a:solidFill>
                  <a:ln w="0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s-EC"/>
                  </a:p>
                </p:txBody>
              </p:sp>
              <p:sp>
                <p:nvSpPr>
                  <p:cNvPr id="142" name="Freeform 65"/>
                  <p:cNvSpPr>
                    <a:spLocks/>
                  </p:cNvSpPr>
                  <p:nvPr/>
                </p:nvSpPr>
                <p:spPr bwMode="gray">
                  <a:xfrm>
                    <a:off x="3810" y="3058"/>
                    <a:ext cx="288" cy="334"/>
                  </a:xfrm>
                  <a:custGeom>
                    <a:avLst/>
                    <a:gdLst>
                      <a:gd name="T0" fmla="*/ 288 w 288"/>
                      <a:gd name="T1" fmla="*/ 0 h 334"/>
                      <a:gd name="T2" fmla="*/ 284 w 288"/>
                      <a:gd name="T3" fmla="*/ 52 h 334"/>
                      <a:gd name="T4" fmla="*/ 272 w 288"/>
                      <a:gd name="T5" fmla="*/ 98 h 334"/>
                      <a:gd name="T6" fmla="*/ 254 w 288"/>
                      <a:gd name="T7" fmla="*/ 140 h 334"/>
                      <a:gd name="T8" fmla="*/ 230 w 288"/>
                      <a:gd name="T9" fmla="*/ 176 h 334"/>
                      <a:gd name="T10" fmla="*/ 204 w 288"/>
                      <a:gd name="T11" fmla="*/ 208 h 334"/>
                      <a:gd name="T12" fmla="*/ 174 w 288"/>
                      <a:gd name="T13" fmla="*/ 238 h 334"/>
                      <a:gd name="T14" fmla="*/ 144 w 288"/>
                      <a:gd name="T15" fmla="*/ 262 h 334"/>
                      <a:gd name="T16" fmla="*/ 112 w 288"/>
                      <a:gd name="T17" fmla="*/ 282 h 334"/>
                      <a:gd name="T18" fmla="*/ 84 w 288"/>
                      <a:gd name="T19" fmla="*/ 298 h 334"/>
                      <a:gd name="T20" fmla="*/ 56 w 288"/>
                      <a:gd name="T21" fmla="*/ 312 h 334"/>
                      <a:gd name="T22" fmla="*/ 34 w 288"/>
                      <a:gd name="T23" fmla="*/ 322 h 334"/>
                      <a:gd name="T24" fmla="*/ 16 w 288"/>
                      <a:gd name="T25" fmla="*/ 328 h 334"/>
                      <a:gd name="T26" fmla="*/ 4 w 288"/>
                      <a:gd name="T27" fmla="*/ 332 h 334"/>
                      <a:gd name="T28" fmla="*/ 0 w 288"/>
                      <a:gd name="T29" fmla="*/ 334 h 334"/>
                      <a:gd name="T30" fmla="*/ 4 w 288"/>
                      <a:gd name="T31" fmla="*/ 332 h 334"/>
                      <a:gd name="T32" fmla="*/ 16 w 288"/>
                      <a:gd name="T33" fmla="*/ 326 h 334"/>
                      <a:gd name="T34" fmla="*/ 34 w 288"/>
                      <a:gd name="T35" fmla="*/ 318 h 334"/>
                      <a:gd name="T36" fmla="*/ 56 w 288"/>
                      <a:gd name="T37" fmla="*/ 304 h 334"/>
                      <a:gd name="T38" fmla="*/ 84 w 288"/>
                      <a:gd name="T39" fmla="*/ 288 h 334"/>
                      <a:gd name="T40" fmla="*/ 112 w 288"/>
                      <a:gd name="T41" fmla="*/ 266 h 334"/>
                      <a:gd name="T42" fmla="*/ 142 w 288"/>
                      <a:gd name="T43" fmla="*/ 242 h 334"/>
                      <a:gd name="T44" fmla="*/ 170 w 288"/>
                      <a:gd name="T45" fmla="*/ 212 h 334"/>
                      <a:gd name="T46" fmla="*/ 196 w 288"/>
                      <a:gd name="T47" fmla="*/ 180 h 334"/>
                      <a:gd name="T48" fmla="*/ 220 w 288"/>
                      <a:gd name="T49" fmla="*/ 142 h 334"/>
                      <a:gd name="T50" fmla="*/ 238 w 288"/>
                      <a:gd name="T51" fmla="*/ 100 h 334"/>
                      <a:gd name="T52" fmla="*/ 250 w 288"/>
                      <a:gd name="T53" fmla="*/ 54 h 334"/>
                      <a:gd name="T54" fmla="*/ 254 w 288"/>
                      <a:gd name="T55" fmla="*/ 2 h 334"/>
                      <a:gd name="T56" fmla="*/ 288 w 288"/>
                      <a:gd name="T57" fmla="*/ 0 h 334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w 288"/>
                      <a:gd name="T88" fmla="*/ 0 h 334"/>
                      <a:gd name="T89" fmla="*/ 288 w 288"/>
                      <a:gd name="T90" fmla="*/ 334 h 334"/>
                    </a:gdLst>
                    <a:ahLst/>
                    <a:cxnLst>
                      <a:cxn ang="T58">
                        <a:pos x="T0" y="T1"/>
                      </a:cxn>
                      <a:cxn ang="T59">
                        <a:pos x="T2" y="T3"/>
                      </a:cxn>
                      <a:cxn ang="T60">
                        <a:pos x="T4" y="T5"/>
                      </a:cxn>
                      <a:cxn ang="T61">
                        <a:pos x="T6" y="T7"/>
                      </a:cxn>
                      <a:cxn ang="T62">
                        <a:pos x="T8" y="T9"/>
                      </a:cxn>
                      <a:cxn ang="T63">
                        <a:pos x="T10" y="T11"/>
                      </a:cxn>
                      <a:cxn ang="T64">
                        <a:pos x="T12" y="T13"/>
                      </a:cxn>
                      <a:cxn ang="T65">
                        <a:pos x="T14" y="T15"/>
                      </a:cxn>
                      <a:cxn ang="T66">
                        <a:pos x="T16" y="T17"/>
                      </a:cxn>
                      <a:cxn ang="T67">
                        <a:pos x="T18" y="T19"/>
                      </a:cxn>
                      <a:cxn ang="T68">
                        <a:pos x="T20" y="T21"/>
                      </a:cxn>
                      <a:cxn ang="T69">
                        <a:pos x="T22" y="T23"/>
                      </a:cxn>
                      <a:cxn ang="T70">
                        <a:pos x="T24" y="T25"/>
                      </a:cxn>
                      <a:cxn ang="T71">
                        <a:pos x="T26" y="T27"/>
                      </a:cxn>
                      <a:cxn ang="T72">
                        <a:pos x="T28" y="T29"/>
                      </a:cxn>
                      <a:cxn ang="T73">
                        <a:pos x="T30" y="T31"/>
                      </a:cxn>
                      <a:cxn ang="T74">
                        <a:pos x="T32" y="T33"/>
                      </a:cxn>
                      <a:cxn ang="T75">
                        <a:pos x="T34" y="T35"/>
                      </a:cxn>
                      <a:cxn ang="T76">
                        <a:pos x="T36" y="T37"/>
                      </a:cxn>
                      <a:cxn ang="T77">
                        <a:pos x="T38" y="T39"/>
                      </a:cxn>
                      <a:cxn ang="T78">
                        <a:pos x="T40" y="T41"/>
                      </a:cxn>
                      <a:cxn ang="T79">
                        <a:pos x="T42" y="T43"/>
                      </a:cxn>
                      <a:cxn ang="T80">
                        <a:pos x="T44" y="T45"/>
                      </a:cxn>
                      <a:cxn ang="T81">
                        <a:pos x="T46" y="T47"/>
                      </a:cxn>
                      <a:cxn ang="T82">
                        <a:pos x="T48" y="T49"/>
                      </a:cxn>
                      <a:cxn ang="T83">
                        <a:pos x="T50" y="T51"/>
                      </a:cxn>
                      <a:cxn ang="T84">
                        <a:pos x="T52" y="T53"/>
                      </a:cxn>
                      <a:cxn ang="T85">
                        <a:pos x="T54" y="T55"/>
                      </a:cxn>
                      <a:cxn ang="T86">
                        <a:pos x="T56" y="T57"/>
                      </a:cxn>
                    </a:cxnLst>
                    <a:rect l="T87" t="T88" r="T89" b="T90"/>
                    <a:pathLst>
                      <a:path w="288" h="334">
                        <a:moveTo>
                          <a:pt x="288" y="0"/>
                        </a:moveTo>
                        <a:lnTo>
                          <a:pt x="284" y="52"/>
                        </a:lnTo>
                        <a:lnTo>
                          <a:pt x="272" y="98"/>
                        </a:lnTo>
                        <a:lnTo>
                          <a:pt x="254" y="140"/>
                        </a:lnTo>
                        <a:lnTo>
                          <a:pt x="230" y="176"/>
                        </a:lnTo>
                        <a:lnTo>
                          <a:pt x="204" y="208"/>
                        </a:lnTo>
                        <a:lnTo>
                          <a:pt x="174" y="238"/>
                        </a:lnTo>
                        <a:lnTo>
                          <a:pt x="144" y="262"/>
                        </a:lnTo>
                        <a:lnTo>
                          <a:pt x="112" y="282"/>
                        </a:lnTo>
                        <a:lnTo>
                          <a:pt x="84" y="298"/>
                        </a:lnTo>
                        <a:lnTo>
                          <a:pt x="56" y="312"/>
                        </a:lnTo>
                        <a:lnTo>
                          <a:pt x="34" y="322"/>
                        </a:lnTo>
                        <a:lnTo>
                          <a:pt x="16" y="328"/>
                        </a:lnTo>
                        <a:lnTo>
                          <a:pt x="4" y="332"/>
                        </a:lnTo>
                        <a:lnTo>
                          <a:pt x="0" y="334"/>
                        </a:lnTo>
                        <a:lnTo>
                          <a:pt x="4" y="332"/>
                        </a:lnTo>
                        <a:lnTo>
                          <a:pt x="16" y="326"/>
                        </a:lnTo>
                        <a:lnTo>
                          <a:pt x="34" y="318"/>
                        </a:lnTo>
                        <a:lnTo>
                          <a:pt x="56" y="304"/>
                        </a:lnTo>
                        <a:lnTo>
                          <a:pt x="84" y="288"/>
                        </a:lnTo>
                        <a:lnTo>
                          <a:pt x="112" y="266"/>
                        </a:lnTo>
                        <a:lnTo>
                          <a:pt x="142" y="242"/>
                        </a:lnTo>
                        <a:lnTo>
                          <a:pt x="170" y="212"/>
                        </a:lnTo>
                        <a:lnTo>
                          <a:pt x="196" y="180"/>
                        </a:lnTo>
                        <a:lnTo>
                          <a:pt x="220" y="142"/>
                        </a:lnTo>
                        <a:lnTo>
                          <a:pt x="238" y="100"/>
                        </a:lnTo>
                        <a:lnTo>
                          <a:pt x="250" y="54"/>
                        </a:lnTo>
                        <a:lnTo>
                          <a:pt x="254" y="2"/>
                        </a:lnTo>
                        <a:lnTo>
                          <a:pt x="288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9019"/>
                    </a:srgbClr>
                  </a:solidFill>
                  <a:ln w="0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s-EC"/>
                  </a:p>
                </p:txBody>
              </p:sp>
            </p:grpSp>
          </p:grpSp>
          <p:grpSp>
            <p:nvGrpSpPr>
              <p:cNvPr id="145" name="Group 66"/>
              <p:cNvGrpSpPr>
                <a:grpSpLocks/>
              </p:cNvGrpSpPr>
              <p:nvPr/>
            </p:nvGrpSpPr>
            <p:grpSpPr bwMode="auto">
              <a:xfrm>
                <a:off x="762000" y="2686050"/>
                <a:ext cx="1268413" cy="1308100"/>
                <a:chOff x="2789" y="1625"/>
                <a:chExt cx="907" cy="907"/>
              </a:xfrm>
            </p:grpSpPr>
            <p:sp>
              <p:nvSpPr>
                <p:cNvPr id="146" name="Oval 67"/>
                <p:cNvSpPr>
                  <a:spLocks noChangeArrowheads="1"/>
                </p:cNvSpPr>
                <p:nvPr/>
              </p:nvSpPr>
              <p:spPr bwMode="gray">
                <a:xfrm>
                  <a:off x="2789" y="1625"/>
                  <a:ext cx="907" cy="90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/>
                    </a:gs>
                    <a:gs pos="50000">
                      <a:srgbClr val="83A6A7"/>
                    </a:gs>
                    <a:gs pos="100000">
                      <a:srgbClr val="FFFFFF"/>
                    </a:gs>
                  </a:gsLst>
                  <a:lin ang="2700000" scaled="1"/>
                </a:gradFill>
                <a:ln w="38100" algn="ctr">
                  <a:noFill/>
                  <a:round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endParaRPr lang="es-EC"/>
                </a:p>
              </p:txBody>
            </p:sp>
            <p:sp>
              <p:nvSpPr>
                <p:cNvPr id="147" name="Oval 68"/>
                <p:cNvSpPr>
                  <a:spLocks noChangeArrowheads="1"/>
                </p:cNvSpPr>
                <p:nvPr/>
              </p:nvSpPr>
              <p:spPr bwMode="gray">
                <a:xfrm>
                  <a:off x="2789" y="1625"/>
                  <a:ext cx="907" cy="90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83A6A7">
                        <a:alpha val="32001"/>
                      </a:srgbClr>
                    </a:gs>
                    <a:gs pos="100000">
                      <a:srgbClr val="000000">
                        <a:alpha val="89998"/>
                      </a:srgbClr>
                    </a:gs>
                  </a:gsLst>
                  <a:lin ang="2700000" scaled="1"/>
                </a:gradFill>
                <a:ln w="38100" algn="ctr">
                  <a:noFill/>
                  <a:round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endParaRPr lang="es-EC"/>
                </a:p>
              </p:txBody>
            </p:sp>
            <p:sp>
              <p:nvSpPr>
                <p:cNvPr id="148" name="Oval 69"/>
                <p:cNvSpPr>
                  <a:spLocks noChangeArrowheads="1"/>
                </p:cNvSpPr>
                <p:nvPr/>
              </p:nvSpPr>
              <p:spPr bwMode="gray">
                <a:xfrm>
                  <a:off x="2849" y="1684"/>
                  <a:ext cx="787" cy="78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475A5A"/>
                    </a:gs>
                    <a:gs pos="50000">
                      <a:srgbClr val="83A6A7"/>
                    </a:gs>
                    <a:gs pos="100000">
                      <a:srgbClr val="475A5A"/>
                    </a:gs>
                  </a:gsLst>
                  <a:lin ang="18900000" scaled="1"/>
                </a:gradFill>
                <a:ln w="38100" algn="ctr">
                  <a:noFill/>
                  <a:round/>
                  <a:headEnd/>
                  <a:tailEnd/>
                </a:ln>
              </p:spPr>
              <p:txBody>
                <a:bodyPr anchor="ctr">
                  <a:spAutoFit/>
                </a:bodyPr>
                <a:lstStyle/>
                <a:p>
                  <a:endParaRPr lang="es-EC"/>
                </a:p>
              </p:txBody>
            </p:sp>
            <p:sp>
              <p:nvSpPr>
                <p:cNvPr id="149" name="Oval 70"/>
                <p:cNvSpPr>
                  <a:spLocks noChangeArrowheads="1"/>
                </p:cNvSpPr>
                <p:nvPr/>
              </p:nvSpPr>
              <p:spPr bwMode="gray">
                <a:xfrm>
                  <a:off x="2849" y="1686"/>
                  <a:ext cx="787" cy="78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53696A"/>
                    </a:gs>
                    <a:gs pos="100000">
                      <a:srgbClr val="83A6A7">
                        <a:alpha val="0"/>
                      </a:srgbClr>
                    </a:gs>
                  </a:gsLst>
                  <a:lin ang="2700000" scaled="1"/>
                </a:gradFill>
                <a:ln w="38100" algn="ctr">
                  <a:noFill/>
                  <a:round/>
                  <a:headEnd/>
                  <a:tailEnd/>
                </a:ln>
              </p:spPr>
              <p:txBody>
                <a:bodyPr anchor="ctr">
                  <a:spAutoFit/>
                </a:bodyPr>
                <a:lstStyle/>
                <a:p>
                  <a:endParaRPr lang="es-EC"/>
                </a:p>
              </p:txBody>
            </p:sp>
            <p:sp>
              <p:nvSpPr>
                <p:cNvPr id="150" name="Oval 71"/>
                <p:cNvSpPr>
                  <a:spLocks noChangeArrowheads="1"/>
                </p:cNvSpPr>
                <p:nvPr/>
              </p:nvSpPr>
              <p:spPr bwMode="gray">
                <a:xfrm>
                  <a:off x="2888" y="1724"/>
                  <a:ext cx="709" cy="709"/>
                </a:xfrm>
                <a:prstGeom prst="ellipse">
                  <a:avLst/>
                </a:prstGeom>
                <a:solidFill>
                  <a:srgbClr val="000000"/>
                </a:solidFill>
                <a:ln w="38100" algn="ctr">
                  <a:noFill/>
                  <a:round/>
                  <a:headEnd/>
                  <a:tailEnd/>
                </a:ln>
              </p:spPr>
              <p:txBody>
                <a:bodyPr anchor="ctr">
                  <a:spAutoFit/>
                </a:bodyPr>
                <a:lstStyle/>
                <a:p>
                  <a:endParaRPr lang="es-EC"/>
                </a:p>
              </p:txBody>
            </p:sp>
            <p:grpSp>
              <p:nvGrpSpPr>
                <p:cNvPr id="151" name="Group 72"/>
                <p:cNvGrpSpPr>
                  <a:grpSpLocks/>
                </p:cNvGrpSpPr>
                <p:nvPr/>
              </p:nvGrpSpPr>
              <p:grpSpPr bwMode="auto">
                <a:xfrm>
                  <a:off x="2899" y="1735"/>
                  <a:ext cx="687" cy="688"/>
                  <a:chOff x="4166" y="1706"/>
                  <a:chExt cx="1252" cy="1252"/>
                </a:xfrm>
              </p:grpSpPr>
              <p:sp>
                <p:nvSpPr>
                  <p:cNvPr id="152" name="Oval 73"/>
                  <p:cNvSpPr>
                    <a:spLocks noChangeArrowheads="1"/>
                  </p:cNvSpPr>
                  <p:nvPr/>
                </p:nvSpPr>
                <p:spPr bwMode="gray">
                  <a:xfrm>
                    <a:off x="4166" y="1706"/>
                    <a:ext cx="1252" cy="125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636869"/>
                      </a:gs>
                      <a:gs pos="100000">
                        <a:srgbClr val="D6E1E2"/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</p:spPr>
                <p:txBody>
                  <a:bodyPr vert="eaVert" wrap="none" anchor="ctr"/>
                  <a:lstStyle/>
                  <a:p>
                    <a:endParaRPr lang="es-EC"/>
                  </a:p>
                </p:txBody>
              </p:sp>
              <p:sp>
                <p:nvSpPr>
                  <p:cNvPr id="153" name="Oval 74"/>
                  <p:cNvSpPr>
                    <a:spLocks noChangeArrowheads="1"/>
                  </p:cNvSpPr>
                  <p:nvPr/>
                </p:nvSpPr>
                <p:spPr bwMode="gray">
                  <a:xfrm>
                    <a:off x="4182" y="1713"/>
                    <a:ext cx="1222" cy="122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alpha val="0"/>
                        </a:srgbClr>
                      </a:gs>
                      <a:gs pos="100000">
                        <a:srgbClr val="F1F5F5"/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</p:spPr>
                <p:txBody>
                  <a:bodyPr vert="eaVert" wrap="none" anchor="ctr"/>
                  <a:lstStyle/>
                  <a:p>
                    <a:endParaRPr lang="es-EC"/>
                  </a:p>
                </p:txBody>
              </p:sp>
              <p:sp>
                <p:nvSpPr>
                  <p:cNvPr id="154" name="Oval 75"/>
                  <p:cNvSpPr>
                    <a:spLocks noChangeArrowheads="1"/>
                  </p:cNvSpPr>
                  <p:nvPr/>
                </p:nvSpPr>
                <p:spPr bwMode="gray">
                  <a:xfrm>
                    <a:off x="4195" y="1725"/>
                    <a:ext cx="1162" cy="114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AAB2B3"/>
                      </a:gs>
                      <a:gs pos="100000">
                        <a:srgbClr val="D6E1E2">
                          <a:alpha val="4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</p:spPr>
                <p:txBody>
                  <a:bodyPr vert="eaVert" wrap="none" anchor="ctr"/>
                  <a:lstStyle/>
                  <a:p>
                    <a:endParaRPr lang="es-EC"/>
                  </a:p>
                </p:txBody>
              </p:sp>
              <p:sp>
                <p:nvSpPr>
                  <p:cNvPr id="155" name="Oval 76"/>
                  <p:cNvSpPr>
                    <a:spLocks noChangeArrowheads="1"/>
                  </p:cNvSpPr>
                  <p:nvPr/>
                </p:nvSpPr>
                <p:spPr bwMode="gray">
                  <a:xfrm>
                    <a:off x="4263" y="1757"/>
                    <a:ext cx="1033" cy="92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FF"/>
                      </a:gs>
                      <a:gs pos="100000">
                        <a:srgbClr val="D6E1E2">
                          <a:alpha val="37999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</p:spPr>
                <p:txBody>
                  <a:bodyPr vert="eaVert" wrap="none" anchor="ctr"/>
                  <a:lstStyle/>
                  <a:p>
                    <a:endParaRPr lang="es-EC"/>
                  </a:p>
                </p:txBody>
              </p:sp>
            </p:grpSp>
          </p:grpSp>
          <p:sp>
            <p:nvSpPr>
              <p:cNvPr id="156" name="Text Box 77"/>
              <p:cNvSpPr txBox="1">
                <a:spLocks noChangeArrowheads="1"/>
              </p:cNvSpPr>
              <p:nvPr/>
            </p:nvSpPr>
            <p:spPr bwMode="gray">
              <a:xfrm rot="3925970">
                <a:off x="1150262" y="4520398"/>
                <a:ext cx="1309450" cy="3603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sz="2000" b="1" dirty="0" err="1" smtClean="0">
                    <a:solidFill>
                      <a:schemeClr val="bg1"/>
                    </a:solidFill>
                  </a:rPr>
                  <a:t>Condominio</a:t>
                </a:r>
                <a:endParaRPr lang="en-US"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57" name="Text Box 78"/>
              <p:cNvSpPr txBox="1">
                <a:spLocks noChangeArrowheads="1"/>
              </p:cNvSpPr>
              <p:nvPr/>
            </p:nvSpPr>
            <p:spPr bwMode="gray">
              <a:xfrm rot="3925970">
                <a:off x="1530971" y="4212791"/>
                <a:ext cx="1125883" cy="3326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b="1" dirty="0" smtClean="0"/>
                  <a:t>PRODUCTO</a:t>
                </a:r>
                <a:endParaRPr lang="en-US" sz="1400" b="1" dirty="0"/>
              </a:p>
            </p:txBody>
          </p:sp>
          <p:sp>
            <p:nvSpPr>
              <p:cNvPr id="158" name="Text Box 79"/>
              <p:cNvSpPr txBox="1">
                <a:spLocks noChangeArrowheads="1"/>
              </p:cNvSpPr>
              <p:nvPr/>
            </p:nvSpPr>
            <p:spPr bwMode="gray">
              <a:xfrm rot="3925970">
                <a:off x="2561532" y="4680337"/>
                <a:ext cx="2139042" cy="3603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sz="2000" b="1" dirty="0" err="1" smtClean="0">
                    <a:solidFill>
                      <a:schemeClr val="bg1"/>
                    </a:solidFill>
                  </a:rPr>
                  <a:t>Análisis</a:t>
                </a:r>
                <a:r>
                  <a:rPr lang="en-US" sz="2000" b="1" dirty="0" smtClean="0">
                    <a:solidFill>
                      <a:schemeClr val="bg1"/>
                    </a:solidFill>
                  </a:rPr>
                  <a:t> </a:t>
                </a:r>
                <a:r>
                  <a:rPr lang="en-US" sz="2000" b="1" dirty="0" err="1" smtClean="0">
                    <a:solidFill>
                      <a:schemeClr val="bg1"/>
                    </a:solidFill>
                  </a:rPr>
                  <a:t>Comparativo</a:t>
                </a:r>
                <a:endParaRPr lang="en-US"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59" name="Text Box 80"/>
              <p:cNvSpPr txBox="1">
                <a:spLocks noChangeArrowheads="1"/>
              </p:cNvSpPr>
              <p:nvPr/>
            </p:nvSpPr>
            <p:spPr bwMode="gray">
              <a:xfrm rot="3925970">
                <a:off x="3444294" y="4212791"/>
                <a:ext cx="782213" cy="3326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b="1" dirty="0" smtClean="0"/>
                  <a:t>PRECIO</a:t>
                </a:r>
                <a:endParaRPr lang="en-US" sz="1400" b="1" dirty="0"/>
              </a:p>
            </p:txBody>
          </p:sp>
          <p:sp>
            <p:nvSpPr>
              <p:cNvPr id="160" name="Text Box 81"/>
              <p:cNvSpPr txBox="1">
                <a:spLocks noChangeArrowheads="1"/>
              </p:cNvSpPr>
              <p:nvPr/>
            </p:nvSpPr>
            <p:spPr bwMode="gray">
              <a:xfrm rot="3925970">
                <a:off x="5007143" y="4520398"/>
                <a:ext cx="704513" cy="3603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sz="2000" b="1" dirty="0" smtClean="0">
                    <a:solidFill>
                      <a:schemeClr val="bg1"/>
                    </a:solidFill>
                  </a:rPr>
                  <a:t>Norte</a:t>
                </a:r>
                <a:endParaRPr lang="en-US"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61" name="Text Box 82"/>
              <p:cNvSpPr txBox="1">
                <a:spLocks noChangeArrowheads="1"/>
              </p:cNvSpPr>
              <p:nvPr/>
            </p:nvSpPr>
            <p:spPr bwMode="gray">
              <a:xfrm rot="3925970">
                <a:off x="5297513" y="4212791"/>
                <a:ext cx="701622" cy="3326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b="1" dirty="0" smtClean="0"/>
                  <a:t>PLAZA</a:t>
                </a:r>
                <a:endParaRPr lang="en-US" sz="1400" b="1" dirty="0"/>
              </a:p>
            </p:txBody>
          </p:sp>
        </p:grpSp>
        <p:grpSp>
          <p:nvGrpSpPr>
            <p:cNvPr id="244" name="243 Grupo"/>
            <p:cNvGrpSpPr/>
            <p:nvPr/>
          </p:nvGrpSpPr>
          <p:grpSpPr>
            <a:xfrm>
              <a:off x="6429388" y="2643182"/>
              <a:ext cx="1712912" cy="3190875"/>
              <a:chOff x="4313238" y="2686050"/>
              <a:chExt cx="1712912" cy="3190875"/>
            </a:xfrm>
          </p:grpSpPr>
          <p:grpSp>
            <p:nvGrpSpPr>
              <p:cNvPr id="224" name="Group 6"/>
              <p:cNvGrpSpPr>
                <a:grpSpLocks/>
              </p:cNvGrpSpPr>
              <p:nvPr/>
            </p:nvGrpSpPr>
            <p:grpSpPr bwMode="auto">
              <a:xfrm rot="3877067">
                <a:off x="4460082" y="4310856"/>
                <a:ext cx="2273300" cy="858837"/>
                <a:chOff x="2290" y="2725"/>
                <a:chExt cx="1832" cy="713"/>
              </a:xfrm>
            </p:grpSpPr>
            <p:grpSp>
              <p:nvGrpSpPr>
                <p:cNvPr id="225" name="Group 7"/>
                <p:cNvGrpSpPr>
                  <a:grpSpLocks/>
                </p:cNvGrpSpPr>
                <p:nvPr/>
              </p:nvGrpSpPr>
              <p:grpSpPr bwMode="auto">
                <a:xfrm>
                  <a:off x="2290" y="3030"/>
                  <a:ext cx="1832" cy="408"/>
                  <a:chOff x="2290" y="3030"/>
                  <a:chExt cx="1832" cy="408"/>
                </a:xfrm>
              </p:grpSpPr>
              <p:sp>
                <p:nvSpPr>
                  <p:cNvPr id="229" name="Freeform 8"/>
                  <p:cNvSpPr>
                    <a:spLocks/>
                  </p:cNvSpPr>
                  <p:nvPr/>
                </p:nvSpPr>
                <p:spPr bwMode="gray">
                  <a:xfrm>
                    <a:off x="2290" y="3030"/>
                    <a:ext cx="1832" cy="408"/>
                  </a:xfrm>
                  <a:custGeom>
                    <a:avLst/>
                    <a:gdLst>
                      <a:gd name="T0" fmla="*/ 1832 w 1832"/>
                      <a:gd name="T1" fmla="*/ 32 h 408"/>
                      <a:gd name="T2" fmla="*/ 1830 w 1832"/>
                      <a:gd name="T3" fmla="*/ 66 h 408"/>
                      <a:gd name="T4" fmla="*/ 1814 w 1832"/>
                      <a:gd name="T5" fmla="*/ 128 h 408"/>
                      <a:gd name="T6" fmla="*/ 1788 w 1832"/>
                      <a:gd name="T7" fmla="*/ 188 h 408"/>
                      <a:gd name="T8" fmla="*/ 1754 w 1832"/>
                      <a:gd name="T9" fmla="*/ 240 h 408"/>
                      <a:gd name="T10" fmla="*/ 1712 w 1832"/>
                      <a:gd name="T11" fmla="*/ 288 h 408"/>
                      <a:gd name="T12" fmla="*/ 1664 w 1832"/>
                      <a:gd name="T13" fmla="*/ 330 h 408"/>
                      <a:gd name="T14" fmla="*/ 1610 w 1832"/>
                      <a:gd name="T15" fmla="*/ 362 h 408"/>
                      <a:gd name="T16" fmla="*/ 1550 w 1832"/>
                      <a:gd name="T17" fmla="*/ 388 h 408"/>
                      <a:gd name="T18" fmla="*/ 1486 w 1832"/>
                      <a:gd name="T19" fmla="*/ 402 h 408"/>
                      <a:gd name="T20" fmla="*/ 1418 w 1832"/>
                      <a:gd name="T21" fmla="*/ 408 h 408"/>
                      <a:gd name="T22" fmla="*/ 0 w 1832"/>
                      <a:gd name="T23" fmla="*/ 408 h 408"/>
                      <a:gd name="T24" fmla="*/ 0 w 1832"/>
                      <a:gd name="T25" fmla="*/ 0 h 408"/>
                      <a:gd name="T26" fmla="*/ 1832 w 1832"/>
                      <a:gd name="T27" fmla="*/ 0 h 408"/>
                      <a:gd name="T28" fmla="*/ 1832 w 1832"/>
                      <a:gd name="T29" fmla="*/ 32 h 408"/>
                      <a:gd name="T30" fmla="*/ 1832 w 1832"/>
                      <a:gd name="T31" fmla="*/ 32 h 408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w 1832"/>
                      <a:gd name="T49" fmla="*/ 0 h 408"/>
                      <a:gd name="T50" fmla="*/ 1832 w 1832"/>
                      <a:gd name="T51" fmla="*/ 408 h 408"/>
                    </a:gdLst>
                    <a:ahLst/>
                    <a:cxnLst>
                      <a:cxn ang="T32">
                        <a:pos x="T0" y="T1"/>
                      </a:cxn>
                      <a:cxn ang="T33">
                        <a:pos x="T2" y="T3"/>
                      </a:cxn>
                      <a:cxn ang="T34">
                        <a:pos x="T4" y="T5"/>
                      </a:cxn>
                      <a:cxn ang="T35">
                        <a:pos x="T6" y="T7"/>
                      </a:cxn>
                      <a:cxn ang="T36">
                        <a:pos x="T8" y="T9"/>
                      </a:cxn>
                      <a:cxn ang="T37">
                        <a:pos x="T10" y="T11"/>
                      </a:cxn>
                      <a:cxn ang="T38">
                        <a:pos x="T12" y="T13"/>
                      </a:cxn>
                      <a:cxn ang="T39">
                        <a:pos x="T14" y="T15"/>
                      </a:cxn>
                      <a:cxn ang="T40">
                        <a:pos x="T16" y="T17"/>
                      </a:cxn>
                      <a:cxn ang="T41">
                        <a:pos x="T18" y="T19"/>
                      </a:cxn>
                      <a:cxn ang="T42">
                        <a:pos x="T20" y="T21"/>
                      </a:cxn>
                      <a:cxn ang="T43">
                        <a:pos x="T22" y="T23"/>
                      </a:cxn>
                      <a:cxn ang="T44">
                        <a:pos x="T24" y="T25"/>
                      </a:cxn>
                      <a:cxn ang="T45">
                        <a:pos x="T26" y="T27"/>
                      </a:cxn>
                      <a:cxn ang="T46">
                        <a:pos x="T28" y="T29"/>
                      </a:cxn>
                      <a:cxn ang="T47">
                        <a:pos x="T30" y="T31"/>
                      </a:cxn>
                    </a:cxnLst>
                    <a:rect l="T48" t="T49" r="T50" b="T51"/>
                    <a:pathLst>
                      <a:path w="1832" h="408">
                        <a:moveTo>
                          <a:pt x="1832" y="32"/>
                        </a:moveTo>
                        <a:lnTo>
                          <a:pt x="1830" y="66"/>
                        </a:lnTo>
                        <a:lnTo>
                          <a:pt x="1814" y="128"/>
                        </a:lnTo>
                        <a:lnTo>
                          <a:pt x="1788" y="188"/>
                        </a:lnTo>
                        <a:lnTo>
                          <a:pt x="1754" y="240"/>
                        </a:lnTo>
                        <a:lnTo>
                          <a:pt x="1712" y="288"/>
                        </a:lnTo>
                        <a:lnTo>
                          <a:pt x="1664" y="330"/>
                        </a:lnTo>
                        <a:lnTo>
                          <a:pt x="1610" y="362"/>
                        </a:lnTo>
                        <a:lnTo>
                          <a:pt x="1550" y="388"/>
                        </a:lnTo>
                        <a:lnTo>
                          <a:pt x="1486" y="402"/>
                        </a:lnTo>
                        <a:lnTo>
                          <a:pt x="1418" y="408"/>
                        </a:lnTo>
                        <a:lnTo>
                          <a:pt x="0" y="408"/>
                        </a:lnTo>
                        <a:lnTo>
                          <a:pt x="0" y="0"/>
                        </a:lnTo>
                        <a:lnTo>
                          <a:pt x="1832" y="0"/>
                        </a:lnTo>
                        <a:lnTo>
                          <a:pt x="1832" y="32"/>
                        </a:lnTo>
                        <a:close/>
                      </a:path>
                    </a:pathLst>
                  </a:custGeom>
                  <a:solidFill>
                    <a:srgbClr val="608788"/>
                  </a:solidFill>
                  <a:ln w="0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s-EC"/>
                  </a:p>
                </p:txBody>
              </p:sp>
              <p:sp>
                <p:nvSpPr>
                  <p:cNvPr id="230" name="Freeform 9"/>
                  <p:cNvSpPr>
                    <a:spLocks/>
                  </p:cNvSpPr>
                  <p:nvPr/>
                </p:nvSpPr>
                <p:spPr bwMode="gray">
                  <a:xfrm>
                    <a:off x="3810" y="3058"/>
                    <a:ext cx="288" cy="334"/>
                  </a:xfrm>
                  <a:custGeom>
                    <a:avLst/>
                    <a:gdLst>
                      <a:gd name="T0" fmla="*/ 288 w 288"/>
                      <a:gd name="T1" fmla="*/ 0 h 334"/>
                      <a:gd name="T2" fmla="*/ 284 w 288"/>
                      <a:gd name="T3" fmla="*/ 52 h 334"/>
                      <a:gd name="T4" fmla="*/ 272 w 288"/>
                      <a:gd name="T5" fmla="*/ 98 h 334"/>
                      <a:gd name="T6" fmla="*/ 254 w 288"/>
                      <a:gd name="T7" fmla="*/ 140 h 334"/>
                      <a:gd name="T8" fmla="*/ 230 w 288"/>
                      <a:gd name="T9" fmla="*/ 176 h 334"/>
                      <a:gd name="T10" fmla="*/ 204 w 288"/>
                      <a:gd name="T11" fmla="*/ 208 h 334"/>
                      <a:gd name="T12" fmla="*/ 174 w 288"/>
                      <a:gd name="T13" fmla="*/ 238 h 334"/>
                      <a:gd name="T14" fmla="*/ 144 w 288"/>
                      <a:gd name="T15" fmla="*/ 262 h 334"/>
                      <a:gd name="T16" fmla="*/ 112 w 288"/>
                      <a:gd name="T17" fmla="*/ 282 h 334"/>
                      <a:gd name="T18" fmla="*/ 84 w 288"/>
                      <a:gd name="T19" fmla="*/ 298 h 334"/>
                      <a:gd name="T20" fmla="*/ 56 w 288"/>
                      <a:gd name="T21" fmla="*/ 312 h 334"/>
                      <a:gd name="T22" fmla="*/ 34 w 288"/>
                      <a:gd name="T23" fmla="*/ 322 h 334"/>
                      <a:gd name="T24" fmla="*/ 16 w 288"/>
                      <a:gd name="T25" fmla="*/ 328 h 334"/>
                      <a:gd name="T26" fmla="*/ 4 w 288"/>
                      <a:gd name="T27" fmla="*/ 332 h 334"/>
                      <a:gd name="T28" fmla="*/ 0 w 288"/>
                      <a:gd name="T29" fmla="*/ 334 h 334"/>
                      <a:gd name="T30" fmla="*/ 4 w 288"/>
                      <a:gd name="T31" fmla="*/ 332 h 334"/>
                      <a:gd name="T32" fmla="*/ 16 w 288"/>
                      <a:gd name="T33" fmla="*/ 326 h 334"/>
                      <a:gd name="T34" fmla="*/ 34 w 288"/>
                      <a:gd name="T35" fmla="*/ 318 h 334"/>
                      <a:gd name="T36" fmla="*/ 56 w 288"/>
                      <a:gd name="T37" fmla="*/ 304 h 334"/>
                      <a:gd name="T38" fmla="*/ 84 w 288"/>
                      <a:gd name="T39" fmla="*/ 288 h 334"/>
                      <a:gd name="T40" fmla="*/ 112 w 288"/>
                      <a:gd name="T41" fmla="*/ 266 h 334"/>
                      <a:gd name="T42" fmla="*/ 142 w 288"/>
                      <a:gd name="T43" fmla="*/ 242 h 334"/>
                      <a:gd name="T44" fmla="*/ 170 w 288"/>
                      <a:gd name="T45" fmla="*/ 212 h 334"/>
                      <a:gd name="T46" fmla="*/ 196 w 288"/>
                      <a:gd name="T47" fmla="*/ 180 h 334"/>
                      <a:gd name="T48" fmla="*/ 220 w 288"/>
                      <a:gd name="T49" fmla="*/ 142 h 334"/>
                      <a:gd name="T50" fmla="*/ 238 w 288"/>
                      <a:gd name="T51" fmla="*/ 100 h 334"/>
                      <a:gd name="T52" fmla="*/ 250 w 288"/>
                      <a:gd name="T53" fmla="*/ 54 h 334"/>
                      <a:gd name="T54" fmla="*/ 254 w 288"/>
                      <a:gd name="T55" fmla="*/ 2 h 334"/>
                      <a:gd name="T56" fmla="*/ 288 w 288"/>
                      <a:gd name="T57" fmla="*/ 0 h 334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w 288"/>
                      <a:gd name="T88" fmla="*/ 0 h 334"/>
                      <a:gd name="T89" fmla="*/ 288 w 288"/>
                      <a:gd name="T90" fmla="*/ 334 h 334"/>
                    </a:gdLst>
                    <a:ahLst/>
                    <a:cxnLst>
                      <a:cxn ang="T58">
                        <a:pos x="T0" y="T1"/>
                      </a:cxn>
                      <a:cxn ang="T59">
                        <a:pos x="T2" y="T3"/>
                      </a:cxn>
                      <a:cxn ang="T60">
                        <a:pos x="T4" y="T5"/>
                      </a:cxn>
                      <a:cxn ang="T61">
                        <a:pos x="T6" y="T7"/>
                      </a:cxn>
                      <a:cxn ang="T62">
                        <a:pos x="T8" y="T9"/>
                      </a:cxn>
                      <a:cxn ang="T63">
                        <a:pos x="T10" y="T11"/>
                      </a:cxn>
                      <a:cxn ang="T64">
                        <a:pos x="T12" y="T13"/>
                      </a:cxn>
                      <a:cxn ang="T65">
                        <a:pos x="T14" y="T15"/>
                      </a:cxn>
                      <a:cxn ang="T66">
                        <a:pos x="T16" y="T17"/>
                      </a:cxn>
                      <a:cxn ang="T67">
                        <a:pos x="T18" y="T19"/>
                      </a:cxn>
                      <a:cxn ang="T68">
                        <a:pos x="T20" y="T21"/>
                      </a:cxn>
                      <a:cxn ang="T69">
                        <a:pos x="T22" y="T23"/>
                      </a:cxn>
                      <a:cxn ang="T70">
                        <a:pos x="T24" y="T25"/>
                      </a:cxn>
                      <a:cxn ang="T71">
                        <a:pos x="T26" y="T27"/>
                      </a:cxn>
                      <a:cxn ang="T72">
                        <a:pos x="T28" y="T29"/>
                      </a:cxn>
                      <a:cxn ang="T73">
                        <a:pos x="T30" y="T31"/>
                      </a:cxn>
                      <a:cxn ang="T74">
                        <a:pos x="T32" y="T33"/>
                      </a:cxn>
                      <a:cxn ang="T75">
                        <a:pos x="T34" y="T35"/>
                      </a:cxn>
                      <a:cxn ang="T76">
                        <a:pos x="T36" y="T37"/>
                      </a:cxn>
                      <a:cxn ang="T77">
                        <a:pos x="T38" y="T39"/>
                      </a:cxn>
                      <a:cxn ang="T78">
                        <a:pos x="T40" y="T41"/>
                      </a:cxn>
                      <a:cxn ang="T79">
                        <a:pos x="T42" y="T43"/>
                      </a:cxn>
                      <a:cxn ang="T80">
                        <a:pos x="T44" y="T45"/>
                      </a:cxn>
                      <a:cxn ang="T81">
                        <a:pos x="T46" y="T47"/>
                      </a:cxn>
                      <a:cxn ang="T82">
                        <a:pos x="T48" y="T49"/>
                      </a:cxn>
                      <a:cxn ang="T83">
                        <a:pos x="T50" y="T51"/>
                      </a:cxn>
                      <a:cxn ang="T84">
                        <a:pos x="T52" y="T53"/>
                      </a:cxn>
                      <a:cxn ang="T85">
                        <a:pos x="T54" y="T55"/>
                      </a:cxn>
                      <a:cxn ang="T86">
                        <a:pos x="T56" y="T57"/>
                      </a:cxn>
                    </a:cxnLst>
                    <a:rect l="T87" t="T88" r="T89" b="T90"/>
                    <a:pathLst>
                      <a:path w="288" h="334">
                        <a:moveTo>
                          <a:pt x="288" y="0"/>
                        </a:moveTo>
                        <a:lnTo>
                          <a:pt x="284" y="52"/>
                        </a:lnTo>
                        <a:lnTo>
                          <a:pt x="272" y="98"/>
                        </a:lnTo>
                        <a:lnTo>
                          <a:pt x="254" y="140"/>
                        </a:lnTo>
                        <a:lnTo>
                          <a:pt x="230" y="176"/>
                        </a:lnTo>
                        <a:lnTo>
                          <a:pt x="204" y="208"/>
                        </a:lnTo>
                        <a:lnTo>
                          <a:pt x="174" y="238"/>
                        </a:lnTo>
                        <a:lnTo>
                          <a:pt x="144" y="262"/>
                        </a:lnTo>
                        <a:lnTo>
                          <a:pt x="112" y="282"/>
                        </a:lnTo>
                        <a:lnTo>
                          <a:pt x="84" y="298"/>
                        </a:lnTo>
                        <a:lnTo>
                          <a:pt x="56" y="312"/>
                        </a:lnTo>
                        <a:lnTo>
                          <a:pt x="34" y="322"/>
                        </a:lnTo>
                        <a:lnTo>
                          <a:pt x="16" y="328"/>
                        </a:lnTo>
                        <a:lnTo>
                          <a:pt x="4" y="332"/>
                        </a:lnTo>
                        <a:lnTo>
                          <a:pt x="0" y="334"/>
                        </a:lnTo>
                        <a:lnTo>
                          <a:pt x="4" y="332"/>
                        </a:lnTo>
                        <a:lnTo>
                          <a:pt x="16" y="326"/>
                        </a:lnTo>
                        <a:lnTo>
                          <a:pt x="34" y="318"/>
                        </a:lnTo>
                        <a:lnTo>
                          <a:pt x="56" y="304"/>
                        </a:lnTo>
                        <a:lnTo>
                          <a:pt x="84" y="288"/>
                        </a:lnTo>
                        <a:lnTo>
                          <a:pt x="112" y="266"/>
                        </a:lnTo>
                        <a:lnTo>
                          <a:pt x="142" y="242"/>
                        </a:lnTo>
                        <a:lnTo>
                          <a:pt x="170" y="212"/>
                        </a:lnTo>
                        <a:lnTo>
                          <a:pt x="196" y="180"/>
                        </a:lnTo>
                        <a:lnTo>
                          <a:pt x="220" y="142"/>
                        </a:lnTo>
                        <a:lnTo>
                          <a:pt x="238" y="100"/>
                        </a:lnTo>
                        <a:lnTo>
                          <a:pt x="250" y="54"/>
                        </a:lnTo>
                        <a:lnTo>
                          <a:pt x="254" y="2"/>
                        </a:lnTo>
                        <a:lnTo>
                          <a:pt x="288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9019"/>
                    </a:srgbClr>
                  </a:solidFill>
                  <a:ln w="0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s-EC"/>
                  </a:p>
                </p:txBody>
              </p:sp>
            </p:grpSp>
            <p:grpSp>
              <p:nvGrpSpPr>
                <p:cNvPr id="226" name="Group 10"/>
                <p:cNvGrpSpPr>
                  <a:grpSpLocks/>
                </p:cNvGrpSpPr>
                <p:nvPr/>
              </p:nvGrpSpPr>
              <p:grpSpPr bwMode="auto">
                <a:xfrm flipV="1">
                  <a:off x="2290" y="2725"/>
                  <a:ext cx="1406" cy="313"/>
                  <a:chOff x="2290" y="3030"/>
                  <a:chExt cx="1832" cy="408"/>
                </a:xfrm>
              </p:grpSpPr>
              <p:sp>
                <p:nvSpPr>
                  <p:cNvPr id="227" name="Freeform 11"/>
                  <p:cNvSpPr>
                    <a:spLocks/>
                  </p:cNvSpPr>
                  <p:nvPr/>
                </p:nvSpPr>
                <p:spPr bwMode="gray">
                  <a:xfrm>
                    <a:off x="2290" y="3030"/>
                    <a:ext cx="1832" cy="408"/>
                  </a:xfrm>
                  <a:custGeom>
                    <a:avLst/>
                    <a:gdLst>
                      <a:gd name="T0" fmla="*/ 1832 w 1832"/>
                      <a:gd name="T1" fmla="*/ 32 h 408"/>
                      <a:gd name="T2" fmla="*/ 1830 w 1832"/>
                      <a:gd name="T3" fmla="*/ 66 h 408"/>
                      <a:gd name="T4" fmla="*/ 1814 w 1832"/>
                      <a:gd name="T5" fmla="*/ 128 h 408"/>
                      <a:gd name="T6" fmla="*/ 1788 w 1832"/>
                      <a:gd name="T7" fmla="*/ 188 h 408"/>
                      <a:gd name="T8" fmla="*/ 1754 w 1832"/>
                      <a:gd name="T9" fmla="*/ 240 h 408"/>
                      <a:gd name="T10" fmla="*/ 1712 w 1832"/>
                      <a:gd name="T11" fmla="*/ 288 h 408"/>
                      <a:gd name="T12" fmla="*/ 1664 w 1832"/>
                      <a:gd name="T13" fmla="*/ 330 h 408"/>
                      <a:gd name="T14" fmla="*/ 1610 w 1832"/>
                      <a:gd name="T15" fmla="*/ 362 h 408"/>
                      <a:gd name="T16" fmla="*/ 1550 w 1832"/>
                      <a:gd name="T17" fmla="*/ 388 h 408"/>
                      <a:gd name="T18" fmla="*/ 1486 w 1832"/>
                      <a:gd name="T19" fmla="*/ 402 h 408"/>
                      <a:gd name="T20" fmla="*/ 1418 w 1832"/>
                      <a:gd name="T21" fmla="*/ 408 h 408"/>
                      <a:gd name="T22" fmla="*/ 0 w 1832"/>
                      <a:gd name="T23" fmla="*/ 408 h 408"/>
                      <a:gd name="T24" fmla="*/ 0 w 1832"/>
                      <a:gd name="T25" fmla="*/ 0 h 408"/>
                      <a:gd name="T26" fmla="*/ 1832 w 1832"/>
                      <a:gd name="T27" fmla="*/ 0 h 408"/>
                      <a:gd name="T28" fmla="*/ 1832 w 1832"/>
                      <a:gd name="T29" fmla="*/ 32 h 408"/>
                      <a:gd name="T30" fmla="*/ 1832 w 1832"/>
                      <a:gd name="T31" fmla="*/ 32 h 408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w 1832"/>
                      <a:gd name="T49" fmla="*/ 0 h 408"/>
                      <a:gd name="T50" fmla="*/ 1832 w 1832"/>
                      <a:gd name="T51" fmla="*/ 408 h 408"/>
                    </a:gdLst>
                    <a:ahLst/>
                    <a:cxnLst>
                      <a:cxn ang="T32">
                        <a:pos x="T0" y="T1"/>
                      </a:cxn>
                      <a:cxn ang="T33">
                        <a:pos x="T2" y="T3"/>
                      </a:cxn>
                      <a:cxn ang="T34">
                        <a:pos x="T4" y="T5"/>
                      </a:cxn>
                      <a:cxn ang="T35">
                        <a:pos x="T6" y="T7"/>
                      </a:cxn>
                      <a:cxn ang="T36">
                        <a:pos x="T8" y="T9"/>
                      </a:cxn>
                      <a:cxn ang="T37">
                        <a:pos x="T10" y="T11"/>
                      </a:cxn>
                      <a:cxn ang="T38">
                        <a:pos x="T12" y="T13"/>
                      </a:cxn>
                      <a:cxn ang="T39">
                        <a:pos x="T14" y="T15"/>
                      </a:cxn>
                      <a:cxn ang="T40">
                        <a:pos x="T16" y="T17"/>
                      </a:cxn>
                      <a:cxn ang="T41">
                        <a:pos x="T18" y="T19"/>
                      </a:cxn>
                      <a:cxn ang="T42">
                        <a:pos x="T20" y="T21"/>
                      </a:cxn>
                      <a:cxn ang="T43">
                        <a:pos x="T22" y="T23"/>
                      </a:cxn>
                      <a:cxn ang="T44">
                        <a:pos x="T24" y="T25"/>
                      </a:cxn>
                      <a:cxn ang="T45">
                        <a:pos x="T26" y="T27"/>
                      </a:cxn>
                      <a:cxn ang="T46">
                        <a:pos x="T28" y="T29"/>
                      </a:cxn>
                      <a:cxn ang="T47">
                        <a:pos x="T30" y="T31"/>
                      </a:cxn>
                    </a:cxnLst>
                    <a:rect l="T48" t="T49" r="T50" b="T51"/>
                    <a:pathLst>
                      <a:path w="1832" h="408">
                        <a:moveTo>
                          <a:pt x="1832" y="32"/>
                        </a:moveTo>
                        <a:lnTo>
                          <a:pt x="1830" y="66"/>
                        </a:lnTo>
                        <a:lnTo>
                          <a:pt x="1814" y="128"/>
                        </a:lnTo>
                        <a:lnTo>
                          <a:pt x="1788" y="188"/>
                        </a:lnTo>
                        <a:lnTo>
                          <a:pt x="1754" y="240"/>
                        </a:lnTo>
                        <a:lnTo>
                          <a:pt x="1712" y="288"/>
                        </a:lnTo>
                        <a:lnTo>
                          <a:pt x="1664" y="330"/>
                        </a:lnTo>
                        <a:lnTo>
                          <a:pt x="1610" y="362"/>
                        </a:lnTo>
                        <a:lnTo>
                          <a:pt x="1550" y="388"/>
                        </a:lnTo>
                        <a:lnTo>
                          <a:pt x="1486" y="402"/>
                        </a:lnTo>
                        <a:lnTo>
                          <a:pt x="1418" y="408"/>
                        </a:lnTo>
                        <a:lnTo>
                          <a:pt x="0" y="408"/>
                        </a:lnTo>
                        <a:lnTo>
                          <a:pt x="0" y="0"/>
                        </a:lnTo>
                        <a:lnTo>
                          <a:pt x="1832" y="0"/>
                        </a:lnTo>
                        <a:lnTo>
                          <a:pt x="1832" y="32"/>
                        </a:lnTo>
                        <a:close/>
                      </a:path>
                    </a:pathLst>
                  </a:custGeom>
                  <a:solidFill>
                    <a:srgbClr val="98B5B6"/>
                  </a:solidFill>
                  <a:ln w="0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s-EC"/>
                  </a:p>
                </p:txBody>
              </p:sp>
              <p:sp>
                <p:nvSpPr>
                  <p:cNvPr id="228" name="Freeform 12"/>
                  <p:cNvSpPr>
                    <a:spLocks/>
                  </p:cNvSpPr>
                  <p:nvPr/>
                </p:nvSpPr>
                <p:spPr bwMode="gray">
                  <a:xfrm>
                    <a:off x="3810" y="3058"/>
                    <a:ext cx="288" cy="334"/>
                  </a:xfrm>
                  <a:custGeom>
                    <a:avLst/>
                    <a:gdLst>
                      <a:gd name="T0" fmla="*/ 288 w 288"/>
                      <a:gd name="T1" fmla="*/ 0 h 334"/>
                      <a:gd name="T2" fmla="*/ 284 w 288"/>
                      <a:gd name="T3" fmla="*/ 52 h 334"/>
                      <a:gd name="T4" fmla="*/ 272 w 288"/>
                      <a:gd name="T5" fmla="*/ 98 h 334"/>
                      <a:gd name="T6" fmla="*/ 254 w 288"/>
                      <a:gd name="T7" fmla="*/ 140 h 334"/>
                      <a:gd name="T8" fmla="*/ 230 w 288"/>
                      <a:gd name="T9" fmla="*/ 176 h 334"/>
                      <a:gd name="T10" fmla="*/ 204 w 288"/>
                      <a:gd name="T11" fmla="*/ 208 h 334"/>
                      <a:gd name="T12" fmla="*/ 174 w 288"/>
                      <a:gd name="T13" fmla="*/ 238 h 334"/>
                      <a:gd name="T14" fmla="*/ 144 w 288"/>
                      <a:gd name="T15" fmla="*/ 262 h 334"/>
                      <a:gd name="T16" fmla="*/ 112 w 288"/>
                      <a:gd name="T17" fmla="*/ 282 h 334"/>
                      <a:gd name="T18" fmla="*/ 84 w 288"/>
                      <a:gd name="T19" fmla="*/ 298 h 334"/>
                      <a:gd name="T20" fmla="*/ 56 w 288"/>
                      <a:gd name="T21" fmla="*/ 312 h 334"/>
                      <a:gd name="T22" fmla="*/ 34 w 288"/>
                      <a:gd name="T23" fmla="*/ 322 h 334"/>
                      <a:gd name="T24" fmla="*/ 16 w 288"/>
                      <a:gd name="T25" fmla="*/ 328 h 334"/>
                      <a:gd name="T26" fmla="*/ 4 w 288"/>
                      <a:gd name="T27" fmla="*/ 332 h 334"/>
                      <a:gd name="T28" fmla="*/ 0 w 288"/>
                      <a:gd name="T29" fmla="*/ 334 h 334"/>
                      <a:gd name="T30" fmla="*/ 4 w 288"/>
                      <a:gd name="T31" fmla="*/ 332 h 334"/>
                      <a:gd name="T32" fmla="*/ 16 w 288"/>
                      <a:gd name="T33" fmla="*/ 326 h 334"/>
                      <a:gd name="T34" fmla="*/ 34 w 288"/>
                      <a:gd name="T35" fmla="*/ 318 h 334"/>
                      <a:gd name="T36" fmla="*/ 56 w 288"/>
                      <a:gd name="T37" fmla="*/ 304 h 334"/>
                      <a:gd name="T38" fmla="*/ 84 w 288"/>
                      <a:gd name="T39" fmla="*/ 288 h 334"/>
                      <a:gd name="T40" fmla="*/ 112 w 288"/>
                      <a:gd name="T41" fmla="*/ 266 h 334"/>
                      <a:gd name="T42" fmla="*/ 142 w 288"/>
                      <a:gd name="T43" fmla="*/ 242 h 334"/>
                      <a:gd name="T44" fmla="*/ 170 w 288"/>
                      <a:gd name="T45" fmla="*/ 212 h 334"/>
                      <a:gd name="T46" fmla="*/ 196 w 288"/>
                      <a:gd name="T47" fmla="*/ 180 h 334"/>
                      <a:gd name="T48" fmla="*/ 220 w 288"/>
                      <a:gd name="T49" fmla="*/ 142 h 334"/>
                      <a:gd name="T50" fmla="*/ 238 w 288"/>
                      <a:gd name="T51" fmla="*/ 100 h 334"/>
                      <a:gd name="T52" fmla="*/ 250 w 288"/>
                      <a:gd name="T53" fmla="*/ 54 h 334"/>
                      <a:gd name="T54" fmla="*/ 254 w 288"/>
                      <a:gd name="T55" fmla="*/ 2 h 334"/>
                      <a:gd name="T56" fmla="*/ 288 w 288"/>
                      <a:gd name="T57" fmla="*/ 0 h 334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w 288"/>
                      <a:gd name="T88" fmla="*/ 0 h 334"/>
                      <a:gd name="T89" fmla="*/ 288 w 288"/>
                      <a:gd name="T90" fmla="*/ 334 h 334"/>
                    </a:gdLst>
                    <a:ahLst/>
                    <a:cxnLst>
                      <a:cxn ang="T58">
                        <a:pos x="T0" y="T1"/>
                      </a:cxn>
                      <a:cxn ang="T59">
                        <a:pos x="T2" y="T3"/>
                      </a:cxn>
                      <a:cxn ang="T60">
                        <a:pos x="T4" y="T5"/>
                      </a:cxn>
                      <a:cxn ang="T61">
                        <a:pos x="T6" y="T7"/>
                      </a:cxn>
                      <a:cxn ang="T62">
                        <a:pos x="T8" y="T9"/>
                      </a:cxn>
                      <a:cxn ang="T63">
                        <a:pos x="T10" y="T11"/>
                      </a:cxn>
                      <a:cxn ang="T64">
                        <a:pos x="T12" y="T13"/>
                      </a:cxn>
                      <a:cxn ang="T65">
                        <a:pos x="T14" y="T15"/>
                      </a:cxn>
                      <a:cxn ang="T66">
                        <a:pos x="T16" y="T17"/>
                      </a:cxn>
                      <a:cxn ang="T67">
                        <a:pos x="T18" y="T19"/>
                      </a:cxn>
                      <a:cxn ang="T68">
                        <a:pos x="T20" y="T21"/>
                      </a:cxn>
                      <a:cxn ang="T69">
                        <a:pos x="T22" y="T23"/>
                      </a:cxn>
                      <a:cxn ang="T70">
                        <a:pos x="T24" y="T25"/>
                      </a:cxn>
                      <a:cxn ang="T71">
                        <a:pos x="T26" y="T27"/>
                      </a:cxn>
                      <a:cxn ang="T72">
                        <a:pos x="T28" y="T29"/>
                      </a:cxn>
                      <a:cxn ang="T73">
                        <a:pos x="T30" y="T31"/>
                      </a:cxn>
                      <a:cxn ang="T74">
                        <a:pos x="T32" y="T33"/>
                      </a:cxn>
                      <a:cxn ang="T75">
                        <a:pos x="T34" y="T35"/>
                      </a:cxn>
                      <a:cxn ang="T76">
                        <a:pos x="T36" y="T37"/>
                      </a:cxn>
                      <a:cxn ang="T77">
                        <a:pos x="T38" y="T39"/>
                      </a:cxn>
                      <a:cxn ang="T78">
                        <a:pos x="T40" y="T41"/>
                      </a:cxn>
                      <a:cxn ang="T79">
                        <a:pos x="T42" y="T43"/>
                      </a:cxn>
                      <a:cxn ang="T80">
                        <a:pos x="T44" y="T45"/>
                      </a:cxn>
                      <a:cxn ang="T81">
                        <a:pos x="T46" y="T47"/>
                      </a:cxn>
                      <a:cxn ang="T82">
                        <a:pos x="T48" y="T49"/>
                      </a:cxn>
                      <a:cxn ang="T83">
                        <a:pos x="T50" y="T51"/>
                      </a:cxn>
                      <a:cxn ang="T84">
                        <a:pos x="T52" y="T53"/>
                      </a:cxn>
                      <a:cxn ang="T85">
                        <a:pos x="T54" y="T55"/>
                      </a:cxn>
                      <a:cxn ang="T86">
                        <a:pos x="T56" y="T57"/>
                      </a:cxn>
                    </a:cxnLst>
                    <a:rect l="T87" t="T88" r="T89" b="T90"/>
                    <a:pathLst>
                      <a:path w="288" h="334">
                        <a:moveTo>
                          <a:pt x="288" y="0"/>
                        </a:moveTo>
                        <a:lnTo>
                          <a:pt x="284" y="52"/>
                        </a:lnTo>
                        <a:lnTo>
                          <a:pt x="272" y="98"/>
                        </a:lnTo>
                        <a:lnTo>
                          <a:pt x="254" y="140"/>
                        </a:lnTo>
                        <a:lnTo>
                          <a:pt x="230" y="176"/>
                        </a:lnTo>
                        <a:lnTo>
                          <a:pt x="204" y="208"/>
                        </a:lnTo>
                        <a:lnTo>
                          <a:pt x="174" y="238"/>
                        </a:lnTo>
                        <a:lnTo>
                          <a:pt x="144" y="262"/>
                        </a:lnTo>
                        <a:lnTo>
                          <a:pt x="112" y="282"/>
                        </a:lnTo>
                        <a:lnTo>
                          <a:pt x="84" y="298"/>
                        </a:lnTo>
                        <a:lnTo>
                          <a:pt x="56" y="312"/>
                        </a:lnTo>
                        <a:lnTo>
                          <a:pt x="34" y="322"/>
                        </a:lnTo>
                        <a:lnTo>
                          <a:pt x="16" y="328"/>
                        </a:lnTo>
                        <a:lnTo>
                          <a:pt x="4" y="332"/>
                        </a:lnTo>
                        <a:lnTo>
                          <a:pt x="0" y="334"/>
                        </a:lnTo>
                        <a:lnTo>
                          <a:pt x="4" y="332"/>
                        </a:lnTo>
                        <a:lnTo>
                          <a:pt x="16" y="326"/>
                        </a:lnTo>
                        <a:lnTo>
                          <a:pt x="34" y="318"/>
                        </a:lnTo>
                        <a:lnTo>
                          <a:pt x="56" y="304"/>
                        </a:lnTo>
                        <a:lnTo>
                          <a:pt x="84" y="288"/>
                        </a:lnTo>
                        <a:lnTo>
                          <a:pt x="112" y="266"/>
                        </a:lnTo>
                        <a:lnTo>
                          <a:pt x="142" y="242"/>
                        </a:lnTo>
                        <a:lnTo>
                          <a:pt x="170" y="212"/>
                        </a:lnTo>
                        <a:lnTo>
                          <a:pt x="196" y="180"/>
                        </a:lnTo>
                        <a:lnTo>
                          <a:pt x="220" y="142"/>
                        </a:lnTo>
                        <a:lnTo>
                          <a:pt x="238" y="100"/>
                        </a:lnTo>
                        <a:lnTo>
                          <a:pt x="250" y="54"/>
                        </a:lnTo>
                        <a:lnTo>
                          <a:pt x="254" y="2"/>
                        </a:lnTo>
                        <a:lnTo>
                          <a:pt x="288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9019"/>
                    </a:srgbClr>
                  </a:solidFill>
                  <a:ln w="0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s-EC"/>
                  </a:p>
                </p:txBody>
              </p:sp>
            </p:grpSp>
          </p:grpSp>
          <p:grpSp>
            <p:nvGrpSpPr>
              <p:cNvPr id="231" name="Group 13"/>
              <p:cNvGrpSpPr>
                <a:grpSpLocks/>
              </p:cNvGrpSpPr>
              <p:nvPr/>
            </p:nvGrpSpPr>
            <p:grpSpPr bwMode="auto">
              <a:xfrm>
                <a:off x="4313238" y="2686050"/>
                <a:ext cx="1270000" cy="1308100"/>
                <a:chOff x="2789" y="1625"/>
                <a:chExt cx="907" cy="907"/>
              </a:xfrm>
            </p:grpSpPr>
            <p:sp>
              <p:nvSpPr>
                <p:cNvPr id="232" name="Oval 14"/>
                <p:cNvSpPr>
                  <a:spLocks noChangeArrowheads="1"/>
                </p:cNvSpPr>
                <p:nvPr/>
              </p:nvSpPr>
              <p:spPr bwMode="gray">
                <a:xfrm>
                  <a:off x="2789" y="1625"/>
                  <a:ext cx="907" cy="90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FFFF"/>
                    </a:gs>
                    <a:gs pos="50000">
                      <a:srgbClr val="83A6A7"/>
                    </a:gs>
                    <a:gs pos="100000">
                      <a:srgbClr val="FFFFFF"/>
                    </a:gs>
                  </a:gsLst>
                  <a:lin ang="2700000" scaled="1"/>
                </a:gradFill>
                <a:ln w="38100" algn="ctr">
                  <a:noFill/>
                  <a:round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endParaRPr lang="es-EC"/>
                </a:p>
              </p:txBody>
            </p:sp>
            <p:sp>
              <p:nvSpPr>
                <p:cNvPr id="233" name="Oval 15"/>
                <p:cNvSpPr>
                  <a:spLocks noChangeArrowheads="1"/>
                </p:cNvSpPr>
                <p:nvPr/>
              </p:nvSpPr>
              <p:spPr bwMode="gray">
                <a:xfrm>
                  <a:off x="2789" y="1625"/>
                  <a:ext cx="907" cy="907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83A6A7">
                        <a:alpha val="32001"/>
                      </a:srgbClr>
                    </a:gs>
                    <a:gs pos="100000">
                      <a:srgbClr val="000000">
                        <a:alpha val="89998"/>
                      </a:srgbClr>
                    </a:gs>
                  </a:gsLst>
                  <a:lin ang="2700000" scaled="1"/>
                </a:gradFill>
                <a:ln w="38100" algn="ctr">
                  <a:noFill/>
                  <a:round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endParaRPr lang="es-EC"/>
                </a:p>
              </p:txBody>
            </p:sp>
            <p:sp>
              <p:nvSpPr>
                <p:cNvPr id="234" name="Oval 16"/>
                <p:cNvSpPr>
                  <a:spLocks noChangeArrowheads="1"/>
                </p:cNvSpPr>
                <p:nvPr/>
              </p:nvSpPr>
              <p:spPr bwMode="gray">
                <a:xfrm>
                  <a:off x="2849" y="1684"/>
                  <a:ext cx="787" cy="78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475A5A"/>
                    </a:gs>
                    <a:gs pos="50000">
                      <a:srgbClr val="83A6A7"/>
                    </a:gs>
                    <a:gs pos="100000">
                      <a:srgbClr val="475A5A"/>
                    </a:gs>
                  </a:gsLst>
                  <a:lin ang="18900000" scaled="1"/>
                </a:gradFill>
                <a:ln w="38100" algn="ctr">
                  <a:noFill/>
                  <a:round/>
                  <a:headEnd/>
                  <a:tailEnd/>
                </a:ln>
              </p:spPr>
              <p:txBody>
                <a:bodyPr anchor="ctr">
                  <a:spAutoFit/>
                </a:bodyPr>
                <a:lstStyle/>
                <a:p>
                  <a:endParaRPr lang="es-EC"/>
                </a:p>
              </p:txBody>
            </p:sp>
            <p:sp>
              <p:nvSpPr>
                <p:cNvPr id="235" name="Oval 17"/>
                <p:cNvSpPr>
                  <a:spLocks noChangeArrowheads="1"/>
                </p:cNvSpPr>
                <p:nvPr/>
              </p:nvSpPr>
              <p:spPr bwMode="gray">
                <a:xfrm>
                  <a:off x="2849" y="1686"/>
                  <a:ext cx="787" cy="78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53696A"/>
                    </a:gs>
                    <a:gs pos="100000">
                      <a:srgbClr val="83A6A7">
                        <a:alpha val="0"/>
                      </a:srgbClr>
                    </a:gs>
                  </a:gsLst>
                  <a:lin ang="2700000" scaled="1"/>
                </a:gradFill>
                <a:ln w="38100" algn="ctr">
                  <a:noFill/>
                  <a:round/>
                  <a:headEnd/>
                  <a:tailEnd/>
                </a:ln>
              </p:spPr>
              <p:txBody>
                <a:bodyPr anchor="ctr">
                  <a:spAutoFit/>
                </a:bodyPr>
                <a:lstStyle/>
                <a:p>
                  <a:endParaRPr lang="es-EC"/>
                </a:p>
              </p:txBody>
            </p:sp>
            <p:sp>
              <p:nvSpPr>
                <p:cNvPr id="236" name="Oval 18"/>
                <p:cNvSpPr>
                  <a:spLocks noChangeArrowheads="1"/>
                </p:cNvSpPr>
                <p:nvPr/>
              </p:nvSpPr>
              <p:spPr bwMode="gray">
                <a:xfrm>
                  <a:off x="2888" y="1724"/>
                  <a:ext cx="709" cy="709"/>
                </a:xfrm>
                <a:prstGeom prst="ellipse">
                  <a:avLst/>
                </a:prstGeom>
                <a:solidFill>
                  <a:srgbClr val="000000"/>
                </a:solidFill>
                <a:ln w="38100" algn="ctr">
                  <a:noFill/>
                  <a:round/>
                  <a:headEnd/>
                  <a:tailEnd/>
                </a:ln>
              </p:spPr>
              <p:txBody>
                <a:bodyPr anchor="ctr">
                  <a:spAutoFit/>
                </a:bodyPr>
                <a:lstStyle/>
                <a:p>
                  <a:endParaRPr lang="es-EC"/>
                </a:p>
              </p:txBody>
            </p:sp>
            <p:grpSp>
              <p:nvGrpSpPr>
                <p:cNvPr id="237" name="Group 19"/>
                <p:cNvGrpSpPr>
                  <a:grpSpLocks/>
                </p:cNvGrpSpPr>
                <p:nvPr/>
              </p:nvGrpSpPr>
              <p:grpSpPr bwMode="auto">
                <a:xfrm>
                  <a:off x="2899" y="1735"/>
                  <a:ext cx="687" cy="688"/>
                  <a:chOff x="4166" y="1706"/>
                  <a:chExt cx="1252" cy="1252"/>
                </a:xfrm>
              </p:grpSpPr>
              <p:sp>
                <p:nvSpPr>
                  <p:cNvPr id="238" name="Oval 20"/>
                  <p:cNvSpPr>
                    <a:spLocks noChangeArrowheads="1"/>
                  </p:cNvSpPr>
                  <p:nvPr/>
                </p:nvSpPr>
                <p:spPr bwMode="gray">
                  <a:xfrm>
                    <a:off x="4166" y="1706"/>
                    <a:ext cx="1252" cy="125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636869"/>
                      </a:gs>
                      <a:gs pos="100000">
                        <a:srgbClr val="D6E1E2"/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</p:spPr>
                <p:txBody>
                  <a:bodyPr vert="eaVert" wrap="none" anchor="ctr"/>
                  <a:lstStyle/>
                  <a:p>
                    <a:endParaRPr lang="es-EC"/>
                  </a:p>
                </p:txBody>
              </p:sp>
              <p:sp>
                <p:nvSpPr>
                  <p:cNvPr id="239" name="Oval 21"/>
                  <p:cNvSpPr>
                    <a:spLocks noChangeArrowheads="1"/>
                  </p:cNvSpPr>
                  <p:nvPr/>
                </p:nvSpPr>
                <p:spPr bwMode="gray">
                  <a:xfrm>
                    <a:off x="4182" y="1713"/>
                    <a:ext cx="1222" cy="122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D6E1E2">
                          <a:alpha val="0"/>
                        </a:srgbClr>
                      </a:gs>
                      <a:gs pos="100000">
                        <a:srgbClr val="F1F5F5"/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</p:spPr>
                <p:txBody>
                  <a:bodyPr vert="eaVert" wrap="none" anchor="ctr"/>
                  <a:lstStyle/>
                  <a:p>
                    <a:endParaRPr lang="es-EC"/>
                  </a:p>
                </p:txBody>
              </p:sp>
              <p:sp>
                <p:nvSpPr>
                  <p:cNvPr id="240" name="Oval 22"/>
                  <p:cNvSpPr>
                    <a:spLocks noChangeArrowheads="1"/>
                  </p:cNvSpPr>
                  <p:nvPr/>
                </p:nvSpPr>
                <p:spPr bwMode="gray">
                  <a:xfrm>
                    <a:off x="4195" y="1725"/>
                    <a:ext cx="1162" cy="114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AAB2B3"/>
                      </a:gs>
                      <a:gs pos="100000">
                        <a:srgbClr val="D6E1E2">
                          <a:alpha val="48000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</p:spPr>
                <p:txBody>
                  <a:bodyPr vert="eaVert" wrap="none" anchor="ctr"/>
                  <a:lstStyle/>
                  <a:p>
                    <a:endParaRPr lang="es-EC"/>
                  </a:p>
                </p:txBody>
              </p:sp>
              <p:sp>
                <p:nvSpPr>
                  <p:cNvPr id="241" name="Oval 23"/>
                  <p:cNvSpPr>
                    <a:spLocks noChangeArrowheads="1"/>
                  </p:cNvSpPr>
                  <p:nvPr/>
                </p:nvSpPr>
                <p:spPr bwMode="gray">
                  <a:xfrm>
                    <a:off x="4263" y="1757"/>
                    <a:ext cx="1033" cy="92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FFFF"/>
                      </a:gs>
                      <a:gs pos="100000">
                        <a:srgbClr val="D6E1E2">
                          <a:alpha val="37999"/>
                        </a:srgbClr>
                      </a:gs>
                    </a:gsLst>
                    <a:lin ang="5400000" scaled="1"/>
                  </a:gradFill>
                  <a:ln w="9525" algn="ctr">
                    <a:noFill/>
                    <a:round/>
                    <a:headEnd/>
                    <a:tailEnd/>
                  </a:ln>
                </p:spPr>
                <p:txBody>
                  <a:bodyPr vert="eaVert" wrap="none" anchor="ctr"/>
                  <a:lstStyle/>
                  <a:p>
                    <a:endParaRPr lang="es-EC"/>
                  </a:p>
                </p:txBody>
              </p:sp>
            </p:grpSp>
          </p:grpSp>
          <p:sp>
            <p:nvSpPr>
              <p:cNvPr id="242" name="Text Box 81"/>
              <p:cNvSpPr txBox="1">
                <a:spLocks noChangeArrowheads="1"/>
              </p:cNvSpPr>
              <p:nvPr/>
            </p:nvSpPr>
            <p:spPr bwMode="gray">
              <a:xfrm rot="3925970">
                <a:off x="4781015" y="4520398"/>
                <a:ext cx="1156770" cy="3603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sz="2000" b="1" dirty="0" smtClean="0">
                    <a:solidFill>
                      <a:schemeClr val="bg1"/>
                    </a:solidFill>
                  </a:rPr>
                  <a:t>3 </a:t>
                </a:r>
                <a:r>
                  <a:rPr lang="en-US" sz="2000" b="1" dirty="0" err="1" smtClean="0">
                    <a:solidFill>
                      <a:schemeClr val="bg1"/>
                    </a:solidFill>
                  </a:rPr>
                  <a:t>Sistemas</a:t>
                </a:r>
                <a:endParaRPr lang="en-US"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43" name="Text Box 82"/>
              <p:cNvSpPr txBox="1">
                <a:spLocks noChangeArrowheads="1"/>
              </p:cNvSpPr>
              <p:nvPr/>
            </p:nvSpPr>
            <p:spPr bwMode="gray">
              <a:xfrm rot="3925970">
                <a:off x="5012302" y="4212791"/>
                <a:ext cx="1272046" cy="3326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b="1" dirty="0" smtClean="0"/>
                  <a:t>PROMOCIÓN</a:t>
                </a:r>
                <a:endParaRPr lang="en-US" sz="1400" b="1" dirty="0"/>
              </a:p>
            </p:txBody>
          </p:sp>
        </p:grpSp>
      </p:grp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714620"/>
            <a:ext cx="8229600" cy="3411543"/>
          </a:xfrm>
        </p:spPr>
        <p:txBody>
          <a:bodyPr/>
          <a:lstStyle/>
          <a:p>
            <a:r>
              <a:rPr lang="en-US" sz="2800" dirty="0" err="1" smtClean="0"/>
              <a:t>Encuesta</a:t>
            </a:r>
            <a:r>
              <a:rPr lang="en-US" sz="2800" dirty="0" smtClean="0"/>
              <a:t> </a:t>
            </a:r>
            <a:r>
              <a:rPr lang="en-US" sz="2800" dirty="0" err="1" smtClean="0"/>
              <a:t>realizada</a:t>
            </a:r>
            <a:r>
              <a:rPr lang="en-US" sz="2800" dirty="0" smtClean="0"/>
              <a:t> a 335 </a:t>
            </a:r>
            <a:r>
              <a:rPr lang="en-US" sz="2800" dirty="0" err="1" smtClean="0"/>
              <a:t>estudiantes</a:t>
            </a:r>
            <a:r>
              <a:rPr lang="en-US" sz="2800" dirty="0" smtClean="0"/>
              <a:t> </a:t>
            </a:r>
            <a:r>
              <a:rPr lang="en-US" sz="2800" dirty="0" err="1" smtClean="0"/>
              <a:t>politécnicos</a:t>
            </a:r>
            <a:r>
              <a:rPr lang="en-US" sz="2800" dirty="0" smtClean="0"/>
              <a:t> </a:t>
            </a:r>
            <a:r>
              <a:rPr lang="en-US" sz="2800" dirty="0" err="1" smtClean="0"/>
              <a:t>provenientes</a:t>
            </a:r>
            <a:r>
              <a:rPr lang="en-US" sz="2800" dirty="0" smtClean="0"/>
              <a:t> de </a:t>
            </a:r>
            <a:r>
              <a:rPr lang="en-US" sz="2800" dirty="0" err="1" smtClean="0"/>
              <a:t>otras</a:t>
            </a:r>
            <a:r>
              <a:rPr lang="en-US" sz="2800" dirty="0" smtClean="0"/>
              <a:t> </a:t>
            </a:r>
            <a:r>
              <a:rPr lang="en-US" sz="2800" dirty="0" err="1" smtClean="0"/>
              <a:t>ciudades</a:t>
            </a:r>
            <a:r>
              <a:rPr lang="en-US" sz="2800" dirty="0" smtClean="0"/>
              <a:t> del </a:t>
            </a:r>
            <a:r>
              <a:rPr lang="en-US" sz="2800" dirty="0" err="1" smtClean="0"/>
              <a:t>país</a:t>
            </a:r>
            <a:r>
              <a:rPr lang="en-US" sz="2800" dirty="0" smtClean="0"/>
              <a:t>.</a:t>
            </a:r>
          </a:p>
          <a:p>
            <a:endParaRPr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1571612"/>
            <a:ext cx="822960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 err="1" smtClean="0"/>
              <a:t>Análisis</a:t>
            </a:r>
            <a:r>
              <a:rPr lang="en-US" dirty="0" smtClean="0"/>
              <a:t> de la </a:t>
            </a:r>
            <a:r>
              <a:rPr lang="en-US" dirty="0" err="1" smtClean="0"/>
              <a:t>Encuesta</a:t>
            </a:r>
            <a:r>
              <a:rPr lang="en-US" dirty="0" smtClean="0"/>
              <a:t> </a:t>
            </a:r>
            <a:r>
              <a:rPr lang="en-US" dirty="0" err="1" smtClean="0"/>
              <a:t>Realizada</a:t>
            </a:r>
            <a:endParaRPr lang="en-US" dirty="0"/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Situación</a:t>
            </a:r>
            <a:r>
              <a:rPr lang="en-US" dirty="0" smtClean="0"/>
              <a:t> y </a:t>
            </a:r>
            <a:r>
              <a:rPr lang="en-US" dirty="0" err="1" smtClean="0"/>
              <a:t>Preferencias</a:t>
            </a:r>
            <a:r>
              <a:rPr lang="en-US" dirty="0" smtClean="0"/>
              <a:t> </a:t>
            </a:r>
            <a:r>
              <a:rPr lang="en-US" dirty="0" err="1" smtClean="0"/>
              <a:t>Actuales</a:t>
            </a:r>
            <a:endParaRPr lang="en-US" dirty="0"/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175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1749" name="Object 5"/>
          <p:cNvGraphicFramePr>
            <a:graphicFrameLocks/>
          </p:cNvGraphicFramePr>
          <p:nvPr/>
        </p:nvGraphicFramePr>
        <p:xfrm>
          <a:off x="3214678" y="1214422"/>
          <a:ext cx="5572164" cy="2486022"/>
        </p:xfrm>
        <a:graphic>
          <a:graphicData uri="http://schemas.openxmlformats.org/presentationml/2006/ole">
            <p:oleObj spid="_x0000_s31749" name="Gráfico" r:id="rId3" imgW="4743330" imgH="2924085" progId="Excel.Sheet.8">
              <p:embed/>
            </p:oleObj>
          </a:graphicData>
        </a:graphic>
      </p:graphicFrame>
      <p:graphicFrame>
        <p:nvGraphicFramePr>
          <p:cNvPr id="2" name="Object 6"/>
          <p:cNvGraphicFramePr>
            <a:graphicFrameLocks/>
          </p:cNvGraphicFramePr>
          <p:nvPr/>
        </p:nvGraphicFramePr>
        <p:xfrm>
          <a:off x="428596" y="3643314"/>
          <a:ext cx="5500703" cy="3000378"/>
        </p:xfrm>
        <a:graphic>
          <a:graphicData uri="http://schemas.openxmlformats.org/presentationml/2006/ole">
            <p:oleObj spid="_x0000_s31750" name="Gráfico" r:id="rId4" imgW="5010270" imgH="2971800" progId="Excel.Sheet.8">
              <p:embed/>
            </p:oleObj>
          </a:graphicData>
        </a:graphic>
      </p:graphicFrame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Situación</a:t>
            </a:r>
            <a:r>
              <a:rPr lang="en-US" dirty="0" smtClean="0"/>
              <a:t> y </a:t>
            </a:r>
            <a:r>
              <a:rPr lang="en-US" dirty="0" err="1" smtClean="0"/>
              <a:t>Preferencias</a:t>
            </a:r>
            <a:r>
              <a:rPr lang="en-US" dirty="0" smtClean="0"/>
              <a:t> </a:t>
            </a:r>
            <a:r>
              <a:rPr lang="en-US" dirty="0" err="1" smtClean="0"/>
              <a:t>Actuales</a:t>
            </a:r>
            <a:endParaRPr lang="en-US" dirty="0"/>
          </a:p>
        </p:txBody>
      </p:sp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3795" name="Gráfico 32"/>
          <p:cNvGraphicFramePr>
            <a:graphicFrameLocks/>
          </p:cNvGraphicFramePr>
          <p:nvPr/>
        </p:nvGraphicFramePr>
        <p:xfrm>
          <a:off x="4429124" y="1571612"/>
          <a:ext cx="4429135" cy="2285999"/>
        </p:xfrm>
        <a:graphic>
          <a:graphicData uri="http://schemas.openxmlformats.org/presentationml/2006/ole">
            <p:oleObj spid="_x0000_s33795" name="Gráfico" r:id="rId3" imgW="4993057" imgH="2938527" progId="Excel.Sheet.8">
              <p:embed/>
            </p:oleObj>
          </a:graphicData>
        </a:graphic>
      </p:graphicFrame>
      <p:graphicFrame>
        <p:nvGraphicFramePr>
          <p:cNvPr id="33796" name="Object 4"/>
          <p:cNvGraphicFramePr>
            <a:graphicFrameLocks/>
          </p:cNvGraphicFramePr>
          <p:nvPr/>
        </p:nvGraphicFramePr>
        <p:xfrm>
          <a:off x="428596" y="3857628"/>
          <a:ext cx="5357826" cy="2762256"/>
        </p:xfrm>
        <a:graphic>
          <a:graphicData uri="http://schemas.openxmlformats.org/presentationml/2006/ole">
            <p:oleObj spid="_x0000_s33796" name="Gráfico" r:id="rId4" imgW="4886256" imgH="2762340" progId="Excel.Sheet.8">
              <p:embed/>
            </p:oleObj>
          </a:graphicData>
        </a:graphic>
      </p:graphicFrame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00562" y="357166"/>
            <a:ext cx="4186238" cy="1060472"/>
          </a:xfrm>
        </p:spPr>
        <p:txBody>
          <a:bodyPr>
            <a:noAutofit/>
          </a:bodyPr>
          <a:lstStyle/>
          <a:p>
            <a:r>
              <a:rPr lang="en-US" sz="2000" dirty="0" err="1" smtClean="0"/>
              <a:t>Preferencia</a:t>
            </a:r>
            <a:r>
              <a:rPr lang="en-US" sz="2000" dirty="0" smtClean="0"/>
              <a:t> de </a:t>
            </a:r>
            <a:r>
              <a:rPr lang="en-US" sz="2000" dirty="0" err="1" smtClean="0"/>
              <a:t>Periodo</a:t>
            </a:r>
            <a:r>
              <a:rPr lang="en-US" sz="2000" dirty="0" smtClean="0"/>
              <a:t> de </a:t>
            </a:r>
            <a:r>
              <a:rPr lang="en-US" sz="2000" dirty="0" err="1" smtClean="0"/>
              <a:t>Alquiler</a:t>
            </a:r>
            <a:endParaRPr lang="en-US" sz="2000" dirty="0"/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9937" name="Gráfico 5"/>
          <p:cNvGraphicFramePr>
            <a:graphicFrameLocks/>
          </p:cNvGraphicFramePr>
          <p:nvPr/>
        </p:nvGraphicFramePr>
        <p:xfrm>
          <a:off x="4572000" y="1357298"/>
          <a:ext cx="4286280" cy="2214578"/>
        </p:xfrm>
        <a:graphic>
          <a:graphicData uri="http://schemas.openxmlformats.org/presentationml/2006/ole">
            <p:oleObj spid="_x0000_s39937" name="Gráfico" r:id="rId3" imgW="4883319" imgH="3023878" progId="Excel.Sheet.8">
              <p:embed/>
            </p:oleObj>
          </a:graphicData>
        </a:graphic>
      </p:graphicFrame>
      <p:graphicFrame>
        <p:nvGraphicFramePr>
          <p:cNvPr id="3" name="Gráfico 6"/>
          <p:cNvGraphicFramePr>
            <a:graphicFrameLocks/>
          </p:cNvGraphicFramePr>
          <p:nvPr/>
        </p:nvGraphicFramePr>
        <p:xfrm>
          <a:off x="500063" y="3643314"/>
          <a:ext cx="5715011" cy="3214686"/>
        </p:xfrm>
        <a:graphic>
          <a:graphicData uri="http://schemas.openxmlformats.org/presentationml/2006/ole">
            <p:oleObj spid="_x0000_s39938" name="Gráfico" r:id="rId4" imgW="4761389" imgH="2859272" progId="Excel.Sheet.8">
              <p:embed/>
            </p:oleObj>
          </a:graphicData>
        </a:graphic>
      </p:graphicFrame>
      <p:sp>
        <p:nvSpPr>
          <p:cNvPr id="6" name="5 Rectángulo"/>
          <p:cNvSpPr/>
          <p:nvPr/>
        </p:nvSpPr>
        <p:spPr>
          <a:xfrm>
            <a:off x="571472" y="2857496"/>
            <a:ext cx="35004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 smtClean="0"/>
              <a:t>Preferencia</a:t>
            </a:r>
            <a:r>
              <a:rPr lang="en-US" dirty="0" smtClean="0"/>
              <a:t> de </a:t>
            </a:r>
            <a:r>
              <a:rPr lang="en-US" dirty="0" err="1" smtClean="0"/>
              <a:t>Servicios</a:t>
            </a:r>
            <a:r>
              <a:rPr lang="en-US" dirty="0" smtClean="0"/>
              <a:t> </a:t>
            </a:r>
            <a:r>
              <a:rPr lang="en-US" dirty="0" err="1" smtClean="0"/>
              <a:t>Complementarios</a:t>
            </a:r>
            <a:endParaRPr lang="es-ES" dirty="0"/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714876" y="214290"/>
            <a:ext cx="3900486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Preferencia</a:t>
            </a:r>
            <a:r>
              <a:rPr lang="en-US" dirty="0" smtClean="0"/>
              <a:t> de </a:t>
            </a:r>
            <a:r>
              <a:rPr lang="en-US" dirty="0" err="1" smtClean="0"/>
              <a:t>Nombre</a:t>
            </a:r>
            <a:endParaRPr lang="en-US" dirty="0"/>
          </a:p>
        </p:txBody>
      </p:sp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41985" name="Gráfico 29"/>
          <p:cNvGraphicFramePr>
            <a:graphicFrameLocks/>
          </p:cNvGraphicFramePr>
          <p:nvPr/>
        </p:nvGraphicFramePr>
        <p:xfrm>
          <a:off x="3714744" y="1214422"/>
          <a:ext cx="5072098" cy="2681285"/>
        </p:xfrm>
        <a:graphic>
          <a:graphicData uri="http://schemas.openxmlformats.org/presentationml/2006/ole">
            <p:oleObj spid="_x0000_s41985" name="Gráfico" r:id="rId3" imgW="4956478" imgH="3036071" progId="Excel.Sheet.8">
              <p:embed/>
            </p:oleObj>
          </a:graphicData>
        </a:graphic>
      </p:graphicFrame>
      <p:graphicFrame>
        <p:nvGraphicFramePr>
          <p:cNvPr id="3" name="Object 2"/>
          <p:cNvGraphicFramePr>
            <a:graphicFrameLocks/>
          </p:cNvGraphicFramePr>
          <p:nvPr/>
        </p:nvGraphicFramePr>
        <p:xfrm>
          <a:off x="642910" y="4000504"/>
          <a:ext cx="5286387" cy="2509835"/>
        </p:xfrm>
        <a:graphic>
          <a:graphicData uri="http://schemas.openxmlformats.org/presentationml/2006/ole">
            <p:oleObj spid="_x0000_s41986" name="Gráfico" r:id="rId4" imgW="4619625" imgH="2867025" progId="Excel.Sheet.8">
              <p:embed/>
            </p:oleObj>
          </a:graphicData>
        </a:graphic>
      </p:graphicFrame>
      <p:sp>
        <p:nvSpPr>
          <p:cNvPr id="6" name="5 Rectángulo"/>
          <p:cNvSpPr/>
          <p:nvPr/>
        </p:nvSpPr>
        <p:spPr>
          <a:xfrm>
            <a:off x="857224" y="3429000"/>
            <a:ext cx="29402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Preferencia</a:t>
            </a:r>
            <a:r>
              <a:rPr lang="en-US" dirty="0" smtClean="0"/>
              <a:t> de </a:t>
            </a:r>
            <a:r>
              <a:rPr lang="en-US" dirty="0" err="1" smtClean="0"/>
              <a:t>Ubicación</a:t>
            </a:r>
            <a:endParaRPr lang="es-ES" dirty="0"/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contenido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s-ES" sz="2000" dirty="0" smtClean="0"/>
              <a:t>La construcción del edificio es de  $600/m2.</a:t>
            </a:r>
          </a:p>
          <a:p>
            <a:r>
              <a:rPr lang="es-ES" sz="2000" dirty="0" smtClean="0"/>
              <a:t>Compuesto por 7 pisos con una distribución de 494m2 por piso.</a:t>
            </a:r>
          </a:p>
          <a:p>
            <a:endParaRPr lang="en-US" sz="2000" dirty="0" smtClean="0"/>
          </a:p>
          <a:p>
            <a:pPr algn="ctr">
              <a:buNone/>
            </a:pPr>
            <a:r>
              <a:rPr lang="es-ES" sz="2000" dirty="0" smtClean="0"/>
              <a:t>494m2 por piso * 7 pisos = 3.458 m2 de construcción</a:t>
            </a:r>
            <a:endParaRPr lang="en-US" sz="2000" b="1" dirty="0" smtClean="0"/>
          </a:p>
          <a:p>
            <a:pPr algn="ctr">
              <a:buNone/>
            </a:pPr>
            <a:r>
              <a:rPr lang="es-ES" sz="2000" dirty="0" smtClean="0"/>
              <a:t>3.458 m2 de construcción * $ 600/m2 </a:t>
            </a:r>
            <a:r>
              <a:rPr lang="es-ES" sz="2000" b="1" dirty="0" smtClean="0"/>
              <a:t>= $ 2`074.800.00 dólares. </a:t>
            </a:r>
            <a:r>
              <a:rPr lang="es-ES" sz="2000" dirty="0" smtClean="0"/>
              <a:t> </a:t>
            </a:r>
            <a:endParaRPr lang="en-US" sz="2000" dirty="0" smtClean="0"/>
          </a:p>
          <a:p>
            <a:endParaRPr lang="es-ES" sz="2000" dirty="0" smtClean="0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Instalaciones</a:t>
            </a:r>
            <a:r>
              <a:rPr lang="en-US" dirty="0" smtClean="0"/>
              <a:t> </a:t>
            </a:r>
            <a:r>
              <a:rPr lang="en-US" dirty="0" err="1" smtClean="0"/>
              <a:t>Condominio</a:t>
            </a:r>
            <a:r>
              <a:rPr lang="en-US" dirty="0" smtClean="0"/>
              <a:t> Torre </a:t>
            </a:r>
            <a:r>
              <a:rPr lang="en-US" dirty="0" err="1" smtClean="0"/>
              <a:t>Azul</a:t>
            </a:r>
            <a:endParaRPr lang="en-US" dirty="0"/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Condominio</a:t>
            </a:r>
            <a:r>
              <a:rPr lang="en-US" dirty="0" smtClean="0"/>
              <a:t> Torre </a:t>
            </a:r>
            <a:r>
              <a:rPr lang="en-US" dirty="0" err="1" smtClean="0"/>
              <a:t>Azul</a:t>
            </a:r>
            <a:endParaRPr lang="en-US" dirty="0"/>
          </a:p>
        </p:txBody>
      </p:sp>
      <p:sp>
        <p:nvSpPr>
          <p:cNvPr id="4813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813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48129" name="Object 1"/>
          <p:cNvGraphicFramePr>
            <a:graphicFrameLocks noChangeAspect="1"/>
          </p:cNvGraphicFramePr>
          <p:nvPr/>
        </p:nvGraphicFramePr>
        <p:xfrm>
          <a:off x="214282" y="1142984"/>
          <a:ext cx="4972050" cy="2971800"/>
        </p:xfrm>
        <a:graphic>
          <a:graphicData uri="http://schemas.openxmlformats.org/presentationml/2006/ole">
            <p:oleObj spid="_x0000_s48129" r:id="rId3" imgW="10010775" imgH="5991225" progId="">
              <p:embed/>
            </p:oleObj>
          </a:graphicData>
        </a:graphic>
      </p:graphicFrame>
      <p:sp>
        <p:nvSpPr>
          <p:cNvPr id="7" name="6 Rectángulo"/>
          <p:cNvSpPr/>
          <p:nvPr/>
        </p:nvSpPr>
        <p:spPr>
          <a:xfrm>
            <a:off x="5429256" y="2928934"/>
            <a:ext cx="350046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 smtClean="0">
                <a:solidFill>
                  <a:schemeClr val="bg1"/>
                </a:solidFill>
              </a:rPr>
              <a:t>Edificio de hormigón armado. Incluye:</a:t>
            </a:r>
            <a:endParaRPr lang="en-US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s-ES" dirty="0" smtClean="0">
                <a:solidFill>
                  <a:schemeClr val="bg1"/>
                </a:solidFill>
              </a:rPr>
              <a:t>Gas centralizado </a:t>
            </a:r>
            <a:endParaRPr lang="en-US" b="1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s-ES" dirty="0" smtClean="0">
                <a:solidFill>
                  <a:schemeClr val="bg1"/>
                </a:solidFill>
              </a:rPr>
              <a:t>Aire acondicionado centralizado </a:t>
            </a:r>
            <a:endParaRPr lang="en-US" b="1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s-ES" dirty="0" smtClean="0">
                <a:solidFill>
                  <a:schemeClr val="bg1"/>
                </a:solidFill>
              </a:rPr>
              <a:t>Iluminación</a:t>
            </a:r>
            <a:endParaRPr lang="en-US" b="1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s-ES" dirty="0" smtClean="0">
                <a:solidFill>
                  <a:schemeClr val="bg1"/>
                </a:solidFill>
              </a:rPr>
              <a:t> Ascensor</a:t>
            </a:r>
            <a:endParaRPr lang="en-US" b="1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s-ES" dirty="0" smtClean="0">
                <a:solidFill>
                  <a:schemeClr val="bg1"/>
                </a:solidFill>
              </a:rPr>
              <a:t> Acabados de primera </a:t>
            </a:r>
          </a:p>
          <a:p>
            <a:pPr>
              <a:buFont typeface="Arial" pitchFamily="34" charset="0"/>
              <a:buChar char="•"/>
            </a:pPr>
            <a:r>
              <a:rPr lang="es-ES" dirty="0" smtClean="0">
                <a:solidFill>
                  <a:schemeClr val="bg1"/>
                </a:solidFill>
              </a:rPr>
              <a:t>Generador</a:t>
            </a:r>
            <a:endParaRPr lang="en-US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Balance de </a:t>
            </a:r>
            <a:r>
              <a:rPr lang="en-US" dirty="0" err="1" smtClean="0"/>
              <a:t>Superficie</a:t>
            </a:r>
            <a:endParaRPr lang="en-US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357158" y="1214422"/>
          <a:ext cx="5572164" cy="4857783"/>
        </p:xfrm>
        <a:graphic>
          <a:graphicData uri="http://schemas.openxmlformats.org/drawingml/2006/table">
            <a:tbl>
              <a:tblPr/>
              <a:tblGrid>
                <a:gridCol w="1176841"/>
                <a:gridCol w="4395323"/>
              </a:tblGrid>
              <a:tr h="525512">
                <a:tc>
                  <a:txBody>
                    <a:bodyPr/>
                    <a:lstStyle/>
                    <a:p>
                      <a:pPr marL="0" marR="0" indent="274320" algn="ctr">
                        <a:lnSpc>
                          <a:spcPct val="150000"/>
                        </a:lnSpc>
                        <a:spcBef>
                          <a:spcPts val="675"/>
                        </a:spcBef>
                        <a:spcAft>
                          <a:spcPts val="675"/>
                        </a:spcAft>
                      </a:pPr>
                      <a:r>
                        <a:rPr lang="es-ES" sz="1200" dirty="0">
                          <a:latin typeface="Arial"/>
                          <a:ea typeface="Times New Roman"/>
                        </a:rPr>
                        <a:t>ITEM</a:t>
                      </a:r>
                      <a:endParaRPr lang="en-US" sz="1200" dirty="0">
                        <a:latin typeface="Arial"/>
                        <a:ea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74320" algn="ctr">
                        <a:lnSpc>
                          <a:spcPct val="150000"/>
                        </a:lnSpc>
                        <a:spcBef>
                          <a:spcPts val="675"/>
                        </a:spcBef>
                        <a:spcAft>
                          <a:spcPts val="675"/>
                        </a:spcAft>
                      </a:pPr>
                      <a:r>
                        <a:rPr lang="es-ES" sz="1200">
                          <a:latin typeface="Arial"/>
                          <a:ea typeface="Times New Roman"/>
                        </a:rPr>
                        <a:t>DESIGNACION</a:t>
                      </a:r>
                      <a:endParaRPr lang="en-US" sz="1200">
                        <a:latin typeface="Arial"/>
                        <a:ea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5512">
                <a:tc>
                  <a:txBody>
                    <a:bodyPr/>
                    <a:lstStyle/>
                    <a:p>
                      <a:pPr marL="0" marR="0" indent="274320" algn="just">
                        <a:lnSpc>
                          <a:spcPct val="150000"/>
                        </a:lnSpc>
                        <a:spcBef>
                          <a:spcPts val="675"/>
                        </a:spcBef>
                        <a:spcAft>
                          <a:spcPts val="675"/>
                        </a:spcAft>
                      </a:pPr>
                      <a:r>
                        <a:rPr lang="es-ES" sz="1200">
                          <a:latin typeface="Arial"/>
                          <a:ea typeface="Times New Roman"/>
                        </a:rPr>
                        <a:t>1</a:t>
                      </a:r>
                      <a:endParaRPr lang="en-US" sz="1200">
                        <a:latin typeface="Arial"/>
                        <a:ea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74320" algn="just">
                        <a:lnSpc>
                          <a:spcPct val="150000"/>
                        </a:lnSpc>
                        <a:spcBef>
                          <a:spcPts val="675"/>
                        </a:spcBef>
                        <a:spcAft>
                          <a:spcPts val="675"/>
                        </a:spcAft>
                      </a:pPr>
                      <a:r>
                        <a:rPr lang="es-ES" sz="1200">
                          <a:latin typeface="Arial"/>
                          <a:ea typeface="Times New Roman"/>
                        </a:rPr>
                        <a:t>Suites personales (24)</a:t>
                      </a:r>
                      <a:endParaRPr lang="en-US" sz="1200">
                        <a:latin typeface="Arial"/>
                        <a:ea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5512">
                <a:tc>
                  <a:txBody>
                    <a:bodyPr/>
                    <a:lstStyle/>
                    <a:p>
                      <a:pPr marL="0" marR="0" indent="274320" algn="just">
                        <a:lnSpc>
                          <a:spcPct val="150000"/>
                        </a:lnSpc>
                        <a:spcBef>
                          <a:spcPts val="675"/>
                        </a:spcBef>
                        <a:spcAft>
                          <a:spcPts val="675"/>
                        </a:spcAft>
                      </a:pPr>
                      <a:r>
                        <a:rPr lang="es-ES" sz="1200">
                          <a:latin typeface="Arial"/>
                          <a:ea typeface="Times New Roman"/>
                        </a:rPr>
                        <a:t>2</a:t>
                      </a:r>
                      <a:endParaRPr lang="en-US" sz="1200">
                        <a:latin typeface="Arial"/>
                        <a:ea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74320" algn="just">
                        <a:lnSpc>
                          <a:spcPct val="150000"/>
                        </a:lnSpc>
                        <a:spcBef>
                          <a:spcPts val="675"/>
                        </a:spcBef>
                        <a:spcAft>
                          <a:spcPts val="675"/>
                        </a:spcAft>
                      </a:pPr>
                      <a:r>
                        <a:rPr lang="es-ES" sz="1200" dirty="0">
                          <a:latin typeface="Arial"/>
                          <a:ea typeface="Times New Roman"/>
                        </a:rPr>
                        <a:t>Suites dobles (10) </a:t>
                      </a:r>
                      <a:endParaRPr lang="en-US" sz="1200" dirty="0">
                        <a:latin typeface="Arial"/>
                        <a:ea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5512">
                <a:tc>
                  <a:txBody>
                    <a:bodyPr/>
                    <a:lstStyle/>
                    <a:p>
                      <a:pPr marL="0" marR="0" indent="274320" algn="just">
                        <a:lnSpc>
                          <a:spcPct val="150000"/>
                        </a:lnSpc>
                        <a:spcBef>
                          <a:spcPts val="675"/>
                        </a:spcBef>
                        <a:spcAft>
                          <a:spcPts val="675"/>
                        </a:spcAft>
                      </a:pPr>
                      <a:r>
                        <a:rPr lang="es-ES" sz="1200">
                          <a:latin typeface="Arial"/>
                          <a:ea typeface="Times New Roman"/>
                        </a:rPr>
                        <a:t>3</a:t>
                      </a:r>
                      <a:endParaRPr lang="en-US" sz="1200">
                        <a:latin typeface="Arial"/>
                        <a:ea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74320" algn="just">
                        <a:lnSpc>
                          <a:spcPct val="150000"/>
                        </a:lnSpc>
                        <a:spcBef>
                          <a:spcPts val="675"/>
                        </a:spcBef>
                        <a:spcAft>
                          <a:spcPts val="675"/>
                        </a:spcAft>
                      </a:pPr>
                      <a:r>
                        <a:rPr lang="es-ES" sz="1200" dirty="0">
                          <a:latin typeface="Arial"/>
                          <a:ea typeface="Times New Roman"/>
                        </a:rPr>
                        <a:t>Suites Triples (2)</a:t>
                      </a:r>
                      <a:endParaRPr lang="en-US" sz="1200" dirty="0">
                        <a:latin typeface="Arial"/>
                        <a:ea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9042">
                <a:tc>
                  <a:txBody>
                    <a:bodyPr/>
                    <a:lstStyle/>
                    <a:p>
                      <a:pPr marL="0" marR="0" indent="274320" algn="just">
                        <a:lnSpc>
                          <a:spcPct val="150000"/>
                        </a:lnSpc>
                        <a:spcBef>
                          <a:spcPts val="675"/>
                        </a:spcBef>
                        <a:spcAft>
                          <a:spcPts val="675"/>
                        </a:spcAft>
                      </a:pPr>
                      <a:r>
                        <a:rPr lang="es-ES" sz="1200">
                          <a:latin typeface="Arial"/>
                          <a:ea typeface="Times New Roman"/>
                        </a:rPr>
                        <a:t>4</a:t>
                      </a:r>
                      <a:endParaRPr lang="en-US" sz="1200">
                        <a:latin typeface="Arial"/>
                        <a:ea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74320" algn="just">
                        <a:lnSpc>
                          <a:spcPct val="150000"/>
                        </a:lnSpc>
                        <a:spcBef>
                          <a:spcPts val="675"/>
                        </a:spcBef>
                        <a:spcAft>
                          <a:spcPts val="675"/>
                        </a:spcAft>
                      </a:pPr>
                      <a:r>
                        <a:rPr lang="es-ES" sz="1200">
                          <a:latin typeface="Arial"/>
                          <a:ea typeface="Times New Roman"/>
                        </a:rPr>
                        <a:t>Sala de estudios</a:t>
                      </a:r>
                      <a:endParaRPr lang="en-US" sz="1200">
                        <a:latin typeface="Arial"/>
                        <a:ea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9150">
                <a:tc>
                  <a:txBody>
                    <a:bodyPr/>
                    <a:lstStyle/>
                    <a:p>
                      <a:pPr marL="0" marR="0" indent="274320" algn="just">
                        <a:lnSpc>
                          <a:spcPct val="150000"/>
                        </a:lnSpc>
                        <a:spcBef>
                          <a:spcPts val="675"/>
                        </a:spcBef>
                        <a:spcAft>
                          <a:spcPts val="675"/>
                        </a:spcAft>
                      </a:pPr>
                      <a:r>
                        <a:rPr lang="es-ES" sz="1200">
                          <a:latin typeface="Arial"/>
                          <a:ea typeface="Times New Roman"/>
                        </a:rPr>
                        <a:t>5</a:t>
                      </a:r>
                      <a:endParaRPr lang="en-US" sz="1200">
                        <a:latin typeface="Arial"/>
                        <a:ea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74320" algn="just">
                        <a:lnSpc>
                          <a:spcPct val="150000"/>
                        </a:lnSpc>
                        <a:spcBef>
                          <a:spcPts val="675"/>
                        </a:spcBef>
                        <a:spcAft>
                          <a:spcPts val="675"/>
                        </a:spcAft>
                      </a:pPr>
                      <a:r>
                        <a:rPr lang="es-ES" sz="1200">
                          <a:latin typeface="Arial"/>
                          <a:ea typeface="Times New Roman"/>
                        </a:rPr>
                        <a:t>Oficinas/Depósitos/Otros.</a:t>
                      </a:r>
                      <a:endParaRPr lang="en-US" sz="1200">
                        <a:latin typeface="Arial"/>
                        <a:ea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2804">
                <a:tc>
                  <a:txBody>
                    <a:bodyPr/>
                    <a:lstStyle/>
                    <a:p>
                      <a:pPr marL="0" marR="0" indent="274320" algn="just">
                        <a:lnSpc>
                          <a:spcPct val="150000"/>
                        </a:lnSpc>
                        <a:spcBef>
                          <a:spcPts val="675"/>
                        </a:spcBef>
                        <a:spcAft>
                          <a:spcPts val="675"/>
                        </a:spcAft>
                      </a:pPr>
                      <a:r>
                        <a:rPr lang="es-ES" sz="1200">
                          <a:latin typeface="Arial"/>
                          <a:ea typeface="Times New Roman"/>
                        </a:rPr>
                        <a:t>6</a:t>
                      </a:r>
                      <a:endParaRPr lang="en-US" sz="1200">
                        <a:latin typeface="Arial"/>
                        <a:ea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74320" algn="just">
                        <a:lnSpc>
                          <a:spcPct val="150000"/>
                        </a:lnSpc>
                        <a:spcBef>
                          <a:spcPts val="675"/>
                        </a:spcBef>
                        <a:spcAft>
                          <a:spcPts val="675"/>
                        </a:spcAft>
                      </a:pPr>
                      <a:r>
                        <a:rPr lang="es-ES" sz="1200">
                          <a:latin typeface="Arial"/>
                          <a:ea typeface="Times New Roman"/>
                        </a:rPr>
                        <a:t>Locales (3)</a:t>
                      </a:r>
                      <a:endParaRPr lang="en-US" sz="1200">
                        <a:latin typeface="Arial"/>
                        <a:ea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4739">
                <a:tc>
                  <a:txBody>
                    <a:bodyPr/>
                    <a:lstStyle/>
                    <a:p>
                      <a:pPr marL="0" marR="0" indent="274320" algn="just">
                        <a:lnSpc>
                          <a:spcPct val="150000"/>
                        </a:lnSpc>
                        <a:spcBef>
                          <a:spcPts val="675"/>
                        </a:spcBef>
                        <a:spcAft>
                          <a:spcPts val="675"/>
                        </a:spcAft>
                      </a:pPr>
                      <a:r>
                        <a:rPr lang="es-ES" sz="1200">
                          <a:latin typeface="Arial"/>
                          <a:ea typeface="Times New Roman"/>
                        </a:rPr>
                        <a:t>TOTAL</a:t>
                      </a:r>
                      <a:endParaRPr lang="en-US" sz="1200">
                        <a:latin typeface="Arial"/>
                        <a:ea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274320" algn="just">
                        <a:lnSpc>
                          <a:spcPct val="150000"/>
                        </a:lnSpc>
                        <a:spcBef>
                          <a:spcPts val="675"/>
                        </a:spcBef>
                        <a:spcAft>
                          <a:spcPts val="675"/>
                        </a:spcAft>
                      </a:pPr>
                      <a:r>
                        <a:rPr lang="es-ES" sz="1200" dirty="0">
                          <a:latin typeface="Arial"/>
                          <a:ea typeface="Times New Roman"/>
                        </a:rPr>
                        <a:t>Cantidad de hospedados 50</a:t>
                      </a:r>
                      <a:endParaRPr lang="en-US" sz="1200" dirty="0">
                        <a:latin typeface="Arial"/>
                        <a:ea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Estudio</a:t>
            </a:r>
            <a:r>
              <a:rPr lang="en-US" dirty="0" smtClean="0"/>
              <a:t> de </a:t>
            </a:r>
            <a:r>
              <a:rPr lang="en-US" dirty="0" err="1" smtClean="0"/>
              <a:t>Localización</a:t>
            </a:r>
            <a:endParaRPr lang="es-ES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785786" y="1785926"/>
          <a:ext cx="7429552" cy="4364138"/>
        </p:xfrm>
        <a:graphic>
          <a:graphicData uri="http://schemas.openxmlformats.org/drawingml/2006/table">
            <a:tbl>
              <a:tblPr/>
              <a:tblGrid>
                <a:gridCol w="2213417"/>
                <a:gridCol w="715541"/>
                <a:gridCol w="342780"/>
                <a:gridCol w="1048554"/>
                <a:gridCol w="489207"/>
                <a:gridCol w="1047666"/>
                <a:gridCol w="489207"/>
                <a:gridCol w="1083180"/>
              </a:tblGrid>
              <a:tr h="386837">
                <a:tc>
                  <a:txBody>
                    <a:bodyPr/>
                    <a:lstStyle/>
                    <a:p>
                      <a:pPr marL="180340" marR="0" indent="27432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" sz="1400" dirty="0">
                        <a:solidFill>
                          <a:schemeClr val="bg1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27432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" sz="1400" dirty="0">
                        <a:solidFill>
                          <a:schemeClr val="bg1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27432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</a:rPr>
                        <a:t>Garzota</a:t>
                      </a:r>
                      <a:endParaRPr lang="en-US" sz="2400" dirty="0">
                        <a:solidFill>
                          <a:schemeClr val="tx1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FFD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27432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</a:rPr>
                        <a:t>Ceibos</a:t>
                      </a:r>
                      <a:endParaRPr lang="en-US" sz="2400" dirty="0">
                        <a:solidFill>
                          <a:schemeClr val="tx1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FFD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27432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latin typeface="Arial"/>
                          <a:ea typeface="Times New Roman"/>
                        </a:rPr>
                        <a:t>Alborada</a:t>
                      </a:r>
                      <a:endParaRPr lang="en-US" sz="2400">
                        <a:solidFill>
                          <a:schemeClr val="tx1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FFD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6837">
                <a:tc>
                  <a:txBody>
                    <a:bodyPr/>
                    <a:lstStyle/>
                    <a:p>
                      <a:pPr marL="0" marR="0" indent="27432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latin typeface="Arial"/>
                          <a:ea typeface="Times New Roman"/>
                        </a:rPr>
                        <a:t>FACTOR</a:t>
                      </a:r>
                      <a:endParaRPr lang="en-US" sz="2400">
                        <a:solidFill>
                          <a:schemeClr val="tx1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FF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</a:rPr>
                        <a:t>PESO</a:t>
                      </a:r>
                      <a:endParaRPr lang="en-US" sz="2400" dirty="0">
                        <a:solidFill>
                          <a:schemeClr val="tx1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FF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chemeClr val="tx1"/>
                          </a:solidFill>
                          <a:latin typeface="Arial"/>
                          <a:ea typeface="Times New Roman"/>
                        </a:rPr>
                        <a:t>Calif.</a:t>
                      </a:r>
                      <a:endParaRPr lang="en-US" sz="2400">
                        <a:solidFill>
                          <a:schemeClr val="tx1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FF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</a:rPr>
                        <a:t>Ponderación</a:t>
                      </a:r>
                      <a:endParaRPr lang="en-US" sz="2400" dirty="0">
                        <a:solidFill>
                          <a:schemeClr val="tx1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FF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dirty="0" err="1">
                          <a:solidFill>
                            <a:schemeClr val="tx1"/>
                          </a:solidFill>
                          <a:latin typeface="Arial"/>
                          <a:ea typeface="Times New Roman"/>
                        </a:rPr>
                        <a:t>Calif</a:t>
                      </a:r>
                      <a:r>
                        <a:rPr lang="es-ES" sz="14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</a:rPr>
                        <a:t>.</a:t>
                      </a:r>
                      <a:endParaRPr lang="en-US" sz="2400" dirty="0">
                        <a:solidFill>
                          <a:schemeClr val="tx1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FF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</a:rPr>
                        <a:t>Ponderación</a:t>
                      </a:r>
                      <a:endParaRPr lang="en-US" sz="2400" dirty="0">
                        <a:solidFill>
                          <a:schemeClr val="tx1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FF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dirty="0" err="1">
                          <a:solidFill>
                            <a:schemeClr val="tx1"/>
                          </a:solidFill>
                          <a:latin typeface="Arial"/>
                          <a:ea typeface="Times New Roman"/>
                        </a:rPr>
                        <a:t>Calif</a:t>
                      </a:r>
                      <a:r>
                        <a:rPr lang="es-ES" sz="14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</a:rPr>
                        <a:t>.</a:t>
                      </a:r>
                      <a:endParaRPr lang="en-US" sz="2400" dirty="0">
                        <a:solidFill>
                          <a:schemeClr val="tx1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FF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</a:rPr>
                        <a:t>Ponderación</a:t>
                      </a:r>
                      <a:endParaRPr lang="en-US" sz="2400" dirty="0">
                        <a:solidFill>
                          <a:schemeClr val="tx1"/>
                        </a:solidFill>
                        <a:latin typeface="Arial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FFD7"/>
                    </a:solidFill>
                  </a:tcPr>
                </a:tc>
              </a:tr>
              <a:tr h="455417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Times New Roman"/>
                        </a:rPr>
                        <a:t>Medios y costos transporte</a:t>
                      </a:r>
                      <a:endParaRPr lang="en-US" sz="2400">
                        <a:latin typeface="Arial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Times New Roman"/>
                        </a:rPr>
                        <a:t>15%</a:t>
                      </a:r>
                      <a:endParaRPr lang="en-US" sz="2400">
                        <a:latin typeface="Arial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Times New Roman"/>
                        </a:rPr>
                        <a:t>8</a:t>
                      </a:r>
                      <a:endParaRPr lang="en-US" sz="2400">
                        <a:latin typeface="Arial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7432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Times New Roman"/>
                        </a:rPr>
                        <a:t>1.2</a:t>
                      </a:r>
                      <a:endParaRPr lang="en-US" sz="2400">
                        <a:latin typeface="Arial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Times New Roman"/>
                        </a:rPr>
                        <a:t>9</a:t>
                      </a:r>
                      <a:endParaRPr lang="en-US" sz="2400">
                        <a:latin typeface="Arial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7432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Times New Roman"/>
                        </a:rPr>
                        <a:t>1.35</a:t>
                      </a:r>
                      <a:endParaRPr lang="en-US" sz="2400">
                        <a:latin typeface="Arial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Times New Roman"/>
                        </a:rPr>
                        <a:t>8</a:t>
                      </a:r>
                      <a:endParaRPr lang="en-US" sz="2400">
                        <a:latin typeface="Arial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7432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Times New Roman"/>
                        </a:rPr>
                        <a:t>1.2</a:t>
                      </a:r>
                      <a:endParaRPr lang="en-US" sz="2400">
                        <a:latin typeface="Arial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4376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Times New Roman"/>
                        </a:rPr>
                        <a:t>Costo y disponibilidad alquiler</a:t>
                      </a:r>
                      <a:endParaRPr lang="en-US" sz="2400">
                        <a:latin typeface="Arial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Times New Roman"/>
                        </a:rPr>
                        <a:t>25%</a:t>
                      </a:r>
                      <a:endParaRPr lang="en-US" sz="2400">
                        <a:latin typeface="Arial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Times New Roman"/>
                        </a:rPr>
                        <a:t>9</a:t>
                      </a:r>
                      <a:endParaRPr lang="en-US" sz="2400">
                        <a:latin typeface="Arial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7432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Times New Roman"/>
                        </a:rPr>
                        <a:t>2.25</a:t>
                      </a:r>
                      <a:endParaRPr lang="en-US" sz="2400">
                        <a:latin typeface="Arial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Times New Roman"/>
                        </a:rPr>
                        <a:t>7</a:t>
                      </a:r>
                      <a:endParaRPr lang="en-US" sz="2400">
                        <a:latin typeface="Arial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7432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Times New Roman"/>
                        </a:rPr>
                        <a:t>1.75</a:t>
                      </a:r>
                      <a:endParaRPr lang="en-US" sz="2400">
                        <a:latin typeface="Arial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Times New Roman"/>
                        </a:rPr>
                        <a:t>7</a:t>
                      </a:r>
                      <a:endParaRPr lang="en-US" sz="2400">
                        <a:latin typeface="Arial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7432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Times New Roman"/>
                        </a:rPr>
                        <a:t>1.75</a:t>
                      </a:r>
                      <a:endParaRPr lang="en-US" sz="2400">
                        <a:latin typeface="Arial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6837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Times New Roman"/>
                        </a:rPr>
                        <a:t>Servicios Básicos</a:t>
                      </a:r>
                      <a:endParaRPr lang="en-US" sz="2400">
                        <a:latin typeface="Arial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Times New Roman"/>
                        </a:rPr>
                        <a:t>25%</a:t>
                      </a:r>
                      <a:endParaRPr lang="en-US" sz="2400">
                        <a:latin typeface="Arial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Times New Roman"/>
                        </a:rPr>
                        <a:t>9</a:t>
                      </a:r>
                      <a:endParaRPr lang="en-US" sz="2400">
                        <a:latin typeface="Arial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7432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dirty="0">
                          <a:latin typeface="Arial"/>
                          <a:ea typeface="Times New Roman"/>
                        </a:rPr>
                        <a:t>2.25</a:t>
                      </a:r>
                      <a:endParaRPr lang="en-US" sz="2400" dirty="0">
                        <a:latin typeface="Arial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Times New Roman"/>
                        </a:rPr>
                        <a:t>8</a:t>
                      </a:r>
                      <a:endParaRPr lang="en-US" sz="2400">
                        <a:latin typeface="Arial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7432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Times New Roman"/>
                        </a:rPr>
                        <a:t>2</a:t>
                      </a:r>
                      <a:endParaRPr lang="en-US" sz="2400">
                        <a:latin typeface="Arial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Times New Roman"/>
                        </a:rPr>
                        <a:t>8</a:t>
                      </a:r>
                      <a:endParaRPr lang="en-US" sz="2400">
                        <a:latin typeface="Arial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7432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Times New Roman"/>
                        </a:rPr>
                        <a:t>2</a:t>
                      </a:r>
                      <a:endParaRPr lang="en-US" sz="2400">
                        <a:latin typeface="Arial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6837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Times New Roman"/>
                        </a:rPr>
                        <a:t>Cercanía de la Universidad</a:t>
                      </a:r>
                      <a:endParaRPr lang="en-US" sz="2400">
                        <a:latin typeface="Arial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Times New Roman"/>
                        </a:rPr>
                        <a:t>15%</a:t>
                      </a:r>
                      <a:endParaRPr lang="en-US" sz="2400">
                        <a:latin typeface="Arial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Times New Roman"/>
                        </a:rPr>
                        <a:t>7</a:t>
                      </a:r>
                      <a:endParaRPr lang="en-US" sz="2400">
                        <a:latin typeface="Arial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7432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Times New Roman"/>
                        </a:rPr>
                        <a:t>1.05</a:t>
                      </a:r>
                      <a:endParaRPr lang="en-US" sz="2400">
                        <a:latin typeface="Arial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dirty="0">
                          <a:latin typeface="Arial"/>
                          <a:ea typeface="Times New Roman"/>
                        </a:rPr>
                        <a:t>9</a:t>
                      </a:r>
                      <a:endParaRPr lang="en-US" sz="2400" dirty="0">
                        <a:latin typeface="Arial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7432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Times New Roman"/>
                        </a:rPr>
                        <a:t>1.35</a:t>
                      </a:r>
                      <a:endParaRPr lang="en-US" sz="2400">
                        <a:latin typeface="Arial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Times New Roman"/>
                        </a:rPr>
                        <a:t>7</a:t>
                      </a:r>
                      <a:endParaRPr lang="en-US" sz="2400">
                        <a:latin typeface="Arial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7432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Times New Roman"/>
                        </a:rPr>
                        <a:t>1.05</a:t>
                      </a:r>
                      <a:endParaRPr lang="en-US" sz="2400">
                        <a:latin typeface="Arial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6837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Times New Roman"/>
                        </a:rPr>
                        <a:t>Servicios Adicionales</a:t>
                      </a:r>
                      <a:endParaRPr lang="en-US" sz="2400">
                        <a:latin typeface="Arial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Times New Roman"/>
                        </a:rPr>
                        <a:t>15%</a:t>
                      </a:r>
                      <a:endParaRPr lang="en-US" sz="2400">
                        <a:latin typeface="Arial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Times New Roman"/>
                        </a:rPr>
                        <a:t>9</a:t>
                      </a:r>
                      <a:endParaRPr lang="en-US" sz="2400">
                        <a:latin typeface="Arial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7432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Times New Roman"/>
                        </a:rPr>
                        <a:t>1.35</a:t>
                      </a:r>
                      <a:endParaRPr lang="en-US" sz="2400">
                        <a:latin typeface="Arial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Times New Roman"/>
                        </a:rPr>
                        <a:t>8</a:t>
                      </a:r>
                      <a:endParaRPr lang="en-US" sz="2400">
                        <a:latin typeface="Arial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7432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Times New Roman"/>
                        </a:rPr>
                        <a:t>1.2</a:t>
                      </a:r>
                      <a:endParaRPr lang="en-US" sz="2400">
                        <a:latin typeface="Arial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Times New Roman"/>
                        </a:rPr>
                        <a:t>8</a:t>
                      </a:r>
                      <a:endParaRPr lang="en-US" sz="2400">
                        <a:latin typeface="Arial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7432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Times New Roman"/>
                        </a:rPr>
                        <a:t>1.2</a:t>
                      </a:r>
                      <a:endParaRPr lang="en-US" sz="2400">
                        <a:latin typeface="Arial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6837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Times New Roman"/>
                        </a:rPr>
                        <a:t>Cercanía de civilización</a:t>
                      </a:r>
                      <a:endParaRPr lang="en-US" sz="2400">
                        <a:latin typeface="Arial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Times New Roman"/>
                        </a:rPr>
                        <a:t>5%</a:t>
                      </a:r>
                      <a:endParaRPr lang="en-US" sz="2400">
                        <a:latin typeface="Arial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Times New Roman"/>
                        </a:rPr>
                        <a:t>9</a:t>
                      </a:r>
                      <a:endParaRPr lang="en-US" sz="2400">
                        <a:latin typeface="Arial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7432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Times New Roman"/>
                        </a:rPr>
                        <a:t>0.45</a:t>
                      </a:r>
                      <a:endParaRPr lang="en-US" sz="2400">
                        <a:latin typeface="Arial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Times New Roman"/>
                        </a:rPr>
                        <a:t>7</a:t>
                      </a:r>
                      <a:endParaRPr lang="en-US" sz="2400">
                        <a:latin typeface="Arial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7432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Times New Roman"/>
                        </a:rPr>
                        <a:t>0.35</a:t>
                      </a:r>
                      <a:endParaRPr lang="en-US" sz="2400">
                        <a:latin typeface="Arial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Times New Roman"/>
                        </a:rPr>
                        <a:t>8</a:t>
                      </a:r>
                      <a:endParaRPr lang="en-US" sz="2400">
                        <a:latin typeface="Arial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7432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Times New Roman"/>
                        </a:rPr>
                        <a:t>0.4</a:t>
                      </a:r>
                      <a:endParaRPr lang="en-US" sz="2400">
                        <a:latin typeface="Arial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6837">
                <a:tc>
                  <a:txBody>
                    <a:bodyPr/>
                    <a:lstStyle/>
                    <a:p>
                      <a:pPr marL="0" marR="0" indent="27432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Times New Roman"/>
                        </a:rPr>
                        <a:t>TOTALES</a:t>
                      </a:r>
                      <a:endParaRPr lang="en-US" sz="2400">
                        <a:latin typeface="Arial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Times New Roman"/>
                        </a:rPr>
                        <a:t>100%</a:t>
                      </a:r>
                      <a:endParaRPr lang="en-US" sz="2400">
                        <a:latin typeface="Arial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7432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" sz="1400">
                        <a:latin typeface="Arial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7432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Times New Roman"/>
                        </a:rPr>
                        <a:t>8.55</a:t>
                      </a:r>
                      <a:endParaRPr lang="en-US" sz="2400">
                        <a:latin typeface="Arial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7432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" sz="1400">
                        <a:latin typeface="Arial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7432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Times New Roman"/>
                        </a:rPr>
                        <a:t>8</a:t>
                      </a:r>
                      <a:endParaRPr lang="en-US" sz="2400">
                        <a:latin typeface="Arial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7432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" sz="1400">
                        <a:latin typeface="Arial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27432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dirty="0">
                          <a:latin typeface="Arial"/>
                          <a:ea typeface="Times New Roman"/>
                        </a:rPr>
                        <a:t>7.6</a:t>
                      </a:r>
                      <a:endParaRPr lang="en-US" sz="2400" dirty="0">
                        <a:latin typeface="Arial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cover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AutoShape 4"/>
          <p:cNvSpPr>
            <a:spLocks noChangeArrowheads="1"/>
          </p:cNvSpPr>
          <p:nvPr/>
        </p:nvSpPr>
        <p:spPr bwMode="ltGray">
          <a:xfrm rot="5400000">
            <a:off x="-2422526" y="1627188"/>
            <a:ext cx="4824413" cy="4770438"/>
          </a:xfrm>
          <a:custGeom>
            <a:avLst/>
            <a:gdLst>
              <a:gd name="G0" fmla="+- 10478 0 0"/>
              <a:gd name="G1" fmla="+- -11739500 0 0"/>
              <a:gd name="G2" fmla="+- 0 0 -11739500"/>
              <a:gd name="T0" fmla="*/ 0 256 1"/>
              <a:gd name="T1" fmla="*/ 180 256 1"/>
              <a:gd name="G3" fmla="+- -11739500 T0 T1"/>
              <a:gd name="T2" fmla="*/ 0 256 1"/>
              <a:gd name="T3" fmla="*/ 90 256 1"/>
              <a:gd name="G4" fmla="+- -11739500 T2 T3"/>
              <a:gd name="G5" fmla="*/ G4 2 1"/>
              <a:gd name="T4" fmla="*/ 90 256 1"/>
              <a:gd name="T5" fmla="*/ 0 256 1"/>
              <a:gd name="G6" fmla="+- -11739500 T4 T5"/>
              <a:gd name="G7" fmla="*/ G6 2 1"/>
              <a:gd name="G8" fmla="abs -1173950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10478"/>
              <a:gd name="G18" fmla="*/ 10478 1 2"/>
              <a:gd name="G19" fmla="+- G18 5400 0"/>
              <a:gd name="G20" fmla="cos G19 -11739500"/>
              <a:gd name="G21" fmla="sin G19 -11739500"/>
              <a:gd name="G22" fmla="+- G20 10800 0"/>
              <a:gd name="G23" fmla="+- G21 10800 0"/>
              <a:gd name="G24" fmla="+- 10800 0 G20"/>
              <a:gd name="G25" fmla="+- 10478 10800 0"/>
              <a:gd name="G26" fmla="?: G9 G17 G25"/>
              <a:gd name="G27" fmla="?: G9 0 21600"/>
              <a:gd name="G28" fmla="cos 10800 -11739500"/>
              <a:gd name="G29" fmla="sin 10800 -11739500"/>
              <a:gd name="G30" fmla="sin 10478 -11739500"/>
              <a:gd name="G31" fmla="+- G28 10800 0"/>
              <a:gd name="G32" fmla="+- G29 10800 0"/>
              <a:gd name="G33" fmla="+- G30 10800 0"/>
              <a:gd name="G34" fmla="?: G4 0 G31"/>
              <a:gd name="G35" fmla="?: -11739500 G34 0"/>
              <a:gd name="G36" fmla="?: G6 G35 G31"/>
              <a:gd name="G37" fmla="+- 21600 0 G36"/>
              <a:gd name="G38" fmla="?: G4 0 G33"/>
              <a:gd name="G39" fmla="?: -1173950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162 w 21600"/>
              <a:gd name="T15" fmla="*/ 10638 h 21600"/>
              <a:gd name="T16" fmla="*/ 10800 w 21600"/>
              <a:gd name="T17" fmla="*/ 322 h 21600"/>
              <a:gd name="T18" fmla="*/ 21438 w 21600"/>
              <a:gd name="T19" fmla="*/ 10638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323" y="10641"/>
                </a:moveTo>
                <a:cubicBezTo>
                  <a:pt x="410" y="4916"/>
                  <a:pt x="5075" y="321"/>
                  <a:pt x="10800" y="322"/>
                </a:cubicBezTo>
                <a:cubicBezTo>
                  <a:pt x="16524" y="322"/>
                  <a:pt x="21189" y="4916"/>
                  <a:pt x="21276" y="10641"/>
                </a:cubicBezTo>
                <a:lnTo>
                  <a:pt x="21598" y="10636"/>
                </a:lnTo>
                <a:cubicBezTo>
                  <a:pt x="21509" y="4736"/>
                  <a:pt x="16700" y="-1"/>
                  <a:pt x="10799" y="0"/>
                </a:cubicBezTo>
                <a:cubicBezTo>
                  <a:pt x="4899" y="0"/>
                  <a:pt x="90" y="4736"/>
                  <a:pt x="1" y="10636"/>
                </a:cubicBezTo>
                <a:close/>
              </a:path>
            </a:pathLst>
          </a:custGeom>
          <a:gradFill rotWithShape="1">
            <a:gsLst>
              <a:gs pos="0">
                <a:schemeClr val="bg2">
                  <a:gamma/>
                  <a:tint val="45490"/>
                  <a:invGamma/>
                </a:schemeClr>
              </a:gs>
              <a:gs pos="50000">
                <a:schemeClr val="bg2"/>
              </a:gs>
              <a:gs pos="100000">
                <a:schemeClr val="bg2">
                  <a:gamma/>
                  <a:tint val="45490"/>
                  <a:invGamma/>
                </a:scheme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C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Contenido</a:t>
            </a:r>
            <a:endParaRPr lang="es-ES" dirty="0"/>
          </a:p>
        </p:txBody>
      </p:sp>
      <p:sp>
        <p:nvSpPr>
          <p:cNvPr id="8" name="AutoShape 10"/>
          <p:cNvSpPr>
            <a:spLocks noChangeArrowheads="1"/>
          </p:cNvSpPr>
          <p:nvPr/>
        </p:nvSpPr>
        <p:spPr bwMode="gray">
          <a:xfrm>
            <a:off x="1765300" y="1973263"/>
            <a:ext cx="4419600" cy="508000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en-US" b="1" dirty="0" err="1"/>
              <a:t>Introducción</a:t>
            </a:r>
            <a:endParaRPr lang="en-US" b="1" dirty="0"/>
          </a:p>
        </p:txBody>
      </p:sp>
      <p:grpSp>
        <p:nvGrpSpPr>
          <p:cNvPr id="9" name="Group 11"/>
          <p:cNvGrpSpPr>
            <a:grpSpLocks/>
          </p:cNvGrpSpPr>
          <p:nvPr/>
        </p:nvGrpSpPr>
        <p:grpSpPr bwMode="auto">
          <a:xfrm>
            <a:off x="1447800" y="2062163"/>
            <a:ext cx="381000" cy="381000"/>
            <a:chOff x="2078" y="1680"/>
            <a:chExt cx="1615" cy="1615"/>
          </a:xfrm>
        </p:grpSpPr>
        <p:sp>
          <p:nvSpPr>
            <p:cNvPr id="10" name="Oval 12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11" name="Oval 13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12" name="Oval 14"/>
            <p:cNvSpPr>
              <a:spLocks noChangeArrowheads="1"/>
            </p:cNvSpPr>
            <p:nvPr/>
          </p:nvSpPr>
          <p:spPr bwMode="gray">
            <a:xfrm>
              <a:off x="2253" y="1855"/>
              <a:ext cx="1265" cy="1265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es-EC"/>
            </a:p>
          </p:txBody>
        </p:sp>
        <p:sp>
          <p:nvSpPr>
            <p:cNvPr id="13" name="Oval 15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FFCC00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s-EC"/>
            </a:p>
          </p:txBody>
        </p:sp>
        <p:sp>
          <p:nvSpPr>
            <p:cNvPr id="14" name="Oval 16"/>
            <p:cNvSpPr>
              <a:spLocks noChangeArrowheads="1"/>
            </p:cNvSpPr>
            <p:nvPr/>
          </p:nvSpPr>
          <p:spPr bwMode="gray">
            <a:xfrm>
              <a:off x="2334" y="1936"/>
              <a:ext cx="1097" cy="110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es-EC"/>
            </a:p>
          </p:txBody>
        </p:sp>
        <p:sp>
          <p:nvSpPr>
            <p:cNvPr id="15" name="Oval 17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7C6300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s-EC"/>
            </a:p>
          </p:txBody>
        </p:sp>
      </p:grpSp>
      <p:grpSp>
        <p:nvGrpSpPr>
          <p:cNvPr id="54" name="53 Grupo"/>
          <p:cNvGrpSpPr/>
          <p:nvPr/>
        </p:nvGrpSpPr>
        <p:grpSpPr>
          <a:xfrm>
            <a:off x="1981200" y="2743200"/>
            <a:ext cx="4724400" cy="508000"/>
            <a:chOff x="1981200" y="2743200"/>
            <a:chExt cx="4724400" cy="508000"/>
          </a:xfrm>
        </p:grpSpPr>
        <p:sp>
          <p:nvSpPr>
            <p:cNvPr id="7" name="AutoShape 9"/>
            <p:cNvSpPr>
              <a:spLocks noChangeArrowheads="1"/>
            </p:cNvSpPr>
            <p:nvPr/>
          </p:nvSpPr>
          <p:spPr bwMode="gray">
            <a:xfrm>
              <a:off x="2286000" y="2743200"/>
              <a:ext cx="4419600" cy="508000"/>
            </a:xfrm>
            <a:prstGeom prst="roundRect">
              <a:avLst>
                <a:gd name="adj" fmla="val 50000"/>
              </a:avLst>
            </a:prstGeom>
            <a:noFill/>
            <a:ln w="28575" algn="ctr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r>
                <a:rPr lang="en-US" b="1" dirty="0" err="1" smtClean="0"/>
                <a:t>Estudio</a:t>
              </a:r>
              <a:r>
                <a:rPr lang="en-US" b="1" dirty="0" smtClean="0"/>
                <a:t> </a:t>
              </a:r>
              <a:r>
                <a:rPr lang="en-US" b="1" dirty="0" err="1" smtClean="0"/>
                <a:t>Organizacional</a:t>
              </a:r>
              <a:endParaRPr lang="en-US" b="1" dirty="0"/>
            </a:p>
          </p:txBody>
        </p:sp>
        <p:grpSp>
          <p:nvGrpSpPr>
            <p:cNvPr id="16" name="Group 18"/>
            <p:cNvGrpSpPr>
              <a:grpSpLocks/>
            </p:cNvGrpSpPr>
            <p:nvPr/>
          </p:nvGrpSpPr>
          <p:grpSpPr bwMode="auto">
            <a:xfrm>
              <a:off x="1981200" y="2849563"/>
              <a:ext cx="381000" cy="381000"/>
              <a:chOff x="2078" y="1680"/>
              <a:chExt cx="1615" cy="1615"/>
            </a:xfrm>
          </p:grpSpPr>
          <p:sp>
            <p:nvSpPr>
              <p:cNvPr id="17" name="Oval 19"/>
              <p:cNvSpPr>
                <a:spLocks noChangeArrowheads="1"/>
              </p:cNvSpPr>
              <p:nvPr/>
            </p:nvSpPr>
            <p:spPr bwMode="gray">
              <a:xfrm>
                <a:off x="2078" y="1680"/>
                <a:ext cx="1615" cy="1615"/>
              </a:xfrm>
              <a:prstGeom prst="ellipse">
                <a:avLst/>
              </a:prstGeom>
              <a:gradFill rotWithShape="1">
                <a:gsLst>
                  <a:gs pos="0">
                    <a:srgbClr val="767676"/>
                  </a:gs>
                  <a:gs pos="50000">
                    <a:srgbClr val="FFFFFF"/>
                  </a:gs>
                  <a:gs pos="100000">
                    <a:srgbClr val="767676"/>
                  </a:gs>
                </a:gsLst>
                <a:lin ang="5400000" scaled="1"/>
              </a:gradFill>
              <a:ln w="57150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C"/>
              </a:p>
            </p:txBody>
          </p:sp>
          <p:sp>
            <p:nvSpPr>
              <p:cNvPr id="18" name="Oval 20"/>
              <p:cNvSpPr>
                <a:spLocks noChangeArrowheads="1"/>
              </p:cNvSpPr>
              <p:nvPr/>
            </p:nvSpPr>
            <p:spPr bwMode="gray">
              <a:xfrm>
                <a:off x="2170" y="1771"/>
                <a:ext cx="1430" cy="1430"/>
              </a:xfrm>
              <a:prstGeom prst="ellipse">
                <a:avLst/>
              </a:prstGeom>
              <a:gradFill rotWithShape="1">
                <a:gsLst>
                  <a:gs pos="0">
                    <a:srgbClr val="A2A2A2"/>
                  </a:gs>
                  <a:gs pos="50000">
                    <a:srgbClr val="FFFFFF"/>
                  </a:gs>
                  <a:gs pos="100000">
                    <a:srgbClr val="A2A2A2"/>
                  </a:gs>
                </a:gsLst>
                <a:lin ang="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C"/>
              </a:p>
            </p:txBody>
          </p:sp>
          <p:sp>
            <p:nvSpPr>
              <p:cNvPr id="19" name="Oval 21"/>
              <p:cNvSpPr>
                <a:spLocks noChangeArrowheads="1"/>
              </p:cNvSpPr>
              <p:nvPr/>
            </p:nvSpPr>
            <p:spPr bwMode="gray">
              <a:xfrm>
                <a:off x="2253" y="1855"/>
                <a:ext cx="1265" cy="1265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0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>
                  <a:defRPr/>
                </a:pPr>
                <a:endParaRPr lang="es-EC"/>
              </a:p>
            </p:txBody>
          </p:sp>
          <p:sp>
            <p:nvSpPr>
              <p:cNvPr id="20" name="Oval 22"/>
              <p:cNvSpPr>
                <a:spLocks noChangeArrowheads="1"/>
              </p:cNvSpPr>
              <p:nvPr/>
            </p:nvSpPr>
            <p:spPr bwMode="gray">
              <a:xfrm>
                <a:off x="2254" y="1856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rgbClr val="000000"/>
                  </a:gs>
                  <a:gs pos="100000">
                    <a:srgbClr val="48BE67"/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es-EC"/>
              </a:p>
            </p:txBody>
          </p:sp>
          <p:sp>
            <p:nvSpPr>
              <p:cNvPr id="21" name="Oval 23"/>
              <p:cNvSpPr>
                <a:spLocks noChangeArrowheads="1"/>
              </p:cNvSpPr>
              <p:nvPr/>
            </p:nvSpPr>
            <p:spPr bwMode="gray">
              <a:xfrm>
                <a:off x="2334" y="1936"/>
                <a:ext cx="1097" cy="1104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shade val="54118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shade val="54118"/>
                      <a:invGamma/>
                    </a:schemeClr>
                  </a:gs>
                </a:gsLst>
                <a:lin ang="189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es-EC"/>
              </a:p>
            </p:txBody>
          </p:sp>
          <p:sp>
            <p:nvSpPr>
              <p:cNvPr id="22" name="Oval 24"/>
              <p:cNvSpPr>
                <a:spLocks noChangeArrowheads="1"/>
              </p:cNvSpPr>
              <p:nvPr/>
            </p:nvSpPr>
            <p:spPr bwMode="gray">
              <a:xfrm>
                <a:off x="2337" y="1939"/>
                <a:ext cx="1096" cy="1098"/>
              </a:xfrm>
              <a:prstGeom prst="ellipse">
                <a:avLst/>
              </a:prstGeom>
              <a:gradFill rotWithShape="1">
                <a:gsLst>
                  <a:gs pos="0">
                    <a:srgbClr val="48BE67"/>
                  </a:gs>
                  <a:gs pos="100000">
                    <a:srgbClr val="235C32"/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s-EC"/>
              </a:p>
            </p:txBody>
          </p:sp>
        </p:grpSp>
      </p:grpSp>
      <p:grpSp>
        <p:nvGrpSpPr>
          <p:cNvPr id="55" name="54 Grupo"/>
          <p:cNvGrpSpPr/>
          <p:nvPr/>
        </p:nvGrpSpPr>
        <p:grpSpPr>
          <a:xfrm>
            <a:off x="2133600" y="3611563"/>
            <a:ext cx="4724400" cy="508000"/>
            <a:chOff x="2133600" y="3611563"/>
            <a:chExt cx="4724400" cy="508000"/>
          </a:xfrm>
        </p:grpSpPr>
        <p:sp>
          <p:nvSpPr>
            <p:cNvPr id="6" name="AutoShape 8"/>
            <p:cNvSpPr>
              <a:spLocks noChangeArrowheads="1"/>
            </p:cNvSpPr>
            <p:nvPr/>
          </p:nvSpPr>
          <p:spPr bwMode="gray">
            <a:xfrm>
              <a:off x="2438400" y="3611563"/>
              <a:ext cx="4419600" cy="508000"/>
            </a:xfrm>
            <a:prstGeom prst="roundRect">
              <a:avLst>
                <a:gd name="adj" fmla="val 50000"/>
              </a:avLst>
            </a:prstGeom>
            <a:noFill/>
            <a:ln w="28575" algn="ctr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r>
                <a:rPr lang="en-US" b="1" dirty="0" err="1" smtClean="0"/>
                <a:t>Estudio</a:t>
              </a:r>
              <a:r>
                <a:rPr lang="en-US" b="1" dirty="0" smtClean="0"/>
                <a:t> de Mercado</a:t>
              </a:r>
              <a:endParaRPr lang="en-US" b="1" dirty="0"/>
            </a:p>
          </p:txBody>
        </p:sp>
        <p:grpSp>
          <p:nvGrpSpPr>
            <p:cNvPr id="23" name="Group 25"/>
            <p:cNvGrpSpPr>
              <a:grpSpLocks/>
            </p:cNvGrpSpPr>
            <p:nvPr/>
          </p:nvGrpSpPr>
          <p:grpSpPr bwMode="auto">
            <a:xfrm>
              <a:off x="2133600" y="3687763"/>
              <a:ext cx="381000" cy="381000"/>
              <a:chOff x="2078" y="1680"/>
              <a:chExt cx="1615" cy="1615"/>
            </a:xfrm>
          </p:grpSpPr>
          <p:sp>
            <p:nvSpPr>
              <p:cNvPr id="24" name="Oval 26"/>
              <p:cNvSpPr>
                <a:spLocks noChangeArrowheads="1"/>
              </p:cNvSpPr>
              <p:nvPr/>
            </p:nvSpPr>
            <p:spPr bwMode="gray">
              <a:xfrm>
                <a:off x="2078" y="1680"/>
                <a:ext cx="1615" cy="1615"/>
              </a:xfrm>
              <a:prstGeom prst="ellipse">
                <a:avLst/>
              </a:prstGeom>
              <a:gradFill rotWithShape="1">
                <a:gsLst>
                  <a:gs pos="0">
                    <a:srgbClr val="767676"/>
                  </a:gs>
                  <a:gs pos="50000">
                    <a:srgbClr val="FFFFFF"/>
                  </a:gs>
                  <a:gs pos="100000">
                    <a:srgbClr val="767676"/>
                  </a:gs>
                </a:gsLst>
                <a:lin ang="5400000" scaled="1"/>
              </a:gradFill>
              <a:ln w="57150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C"/>
              </a:p>
            </p:txBody>
          </p:sp>
          <p:sp>
            <p:nvSpPr>
              <p:cNvPr id="25" name="Oval 27"/>
              <p:cNvSpPr>
                <a:spLocks noChangeArrowheads="1"/>
              </p:cNvSpPr>
              <p:nvPr/>
            </p:nvSpPr>
            <p:spPr bwMode="gray">
              <a:xfrm>
                <a:off x="2170" y="1771"/>
                <a:ext cx="1430" cy="1430"/>
              </a:xfrm>
              <a:prstGeom prst="ellipse">
                <a:avLst/>
              </a:prstGeom>
              <a:gradFill rotWithShape="1">
                <a:gsLst>
                  <a:gs pos="0">
                    <a:srgbClr val="A2A2A2"/>
                  </a:gs>
                  <a:gs pos="50000">
                    <a:srgbClr val="FFFFFF"/>
                  </a:gs>
                  <a:gs pos="100000">
                    <a:srgbClr val="A2A2A2"/>
                  </a:gs>
                </a:gsLst>
                <a:lin ang="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C"/>
              </a:p>
            </p:txBody>
          </p:sp>
          <p:sp>
            <p:nvSpPr>
              <p:cNvPr id="26" name="Oval 28"/>
              <p:cNvSpPr>
                <a:spLocks noChangeArrowheads="1"/>
              </p:cNvSpPr>
              <p:nvPr/>
            </p:nvSpPr>
            <p:spPr bwMode="gray">
              <a:xfrm>
                <a:off x="2253" y="1855"/>
                <a:ext cx="1265" cy="1265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0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>
                  <a:defRPr/>
                </a:pPr>
                <a:endParaRPr lang="es-EC"/>
              </a:p>
            </p:txBody>
          </p:sp>
          <p:sp>
            <p:nvSpPr>
              <p:cNvPr id="27" name="Oval 29"/>
              <p:cNvSpPr>
                <a:spLocks noChangeArrowheads="1"/>
              </p:cNvSpPr>
              <p:nvPr/>
            </p:nvSpPr>
            <p:spPr bwMode="gray">
              <a:xfrm>
                <a:off x="2254" y="1856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rgbClr val="21B3E1"/>
                  </a:gs>
                  <a:gs pos="100000">
                    <a:srgbClr val="0F5368"/>
                  </a:gs>
                </a:gsLst>
                <a:lin ang="5400000" scaled="1"/>
              </a:gradFill>
              <a:ln w="38100" algn="ctr">
                <a:noFill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es-EC"/>
              </a:p>
            </p:txBody>
          </p:sp>
          <p:sp>
            <p:nvSpPr>
              <p:cNvPr id="28" name="Oval 30"/>
              <p:cNvSpPr>
                <a:spLocks noChangeArrowheads="1"/>
              </p:cNvSpPr>
              <p:nvPr/>
            </p:nvSpPr>
            <p:spPr bwMode="gray">
              <a:xfrm>
                <a:off x="2334" y="1936"/>
                <a:ext cx="1097" cy="1104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shade val="54118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shade val="54118"/>
                      <a:invGamma/>
                    </a:schemeClr>
                  </a:gs>
                </a:gsLst>
                <a:lin ang="189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es-EC"/>
              </a:p>
            </p:txBody>
          </p:sp>
          <p:sp>
            <p:nvSpPr>
              <p:cNvPr id="29" name="Oval 31"/>
              <p:cNvSpPr>
                <a:spLocks noChangeArrowheads="1"/>
              </p:cNvSpPr>
              <p:nvPr/>
            </p:nvSpPr>
            <p:spPr bwMode="gray">
              <a:xfrm>
                <a:off x="2337" y="1939"/>
                <a:ext cx="1096" cy="1098"/>
              </a:xfrm>
              <a:prstGeom prst="ellipse">
                <a:avLst/>
              </a:prstGeom>
              <a:gradFill rotWithShape="1">
                <a:gsLst>
                  <a:gs pos="0">
                    <a:srgbClr val="21B3E1"/>
                  </a:gs>
                  <a:gs pos="100000">
                    <a:srgbClr val="10576D"/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s-EC"/>
              </a:p>
            </p:txBody>
          </p:sp>
        </p:grpSp>
      </p:grpSp>
      <p:grpSp>
        <p:nvGrpSpPr>
          <p:cNvPr id="56" name="55 Grupo"/>
          <p:cNvGrpSpPr/>
          <p:nvPr/>
        </p:nvGrpSpPr>
        <p:grpSpPr>
          <a:xfrm>
            <a:off x="1981200" y="4424363"/>
            <a:ext cx="4756150" cy="508000"/>
            <a:chOff x="1981200" y="4424363"/>
            <a:chExt cx="4756150" cy="508000"/>
          </a:xfrm>
        </p:grpSpPr>
        <p:sp>
          <p:nvSpPr>
            <p:cNvPr id="5" name="AutoShape 7"/>
            <p:cNvSpPr>
              <a:spLocks noChangeArrowheads="1"/>
            </p:cNvSpPr>
            <p:nvPr/>
          </p:nvSpPr>
          <p:spPr bwMode="gray">
            <a:xfrm>
              <a:off x="2317750" y="4424363"/>
              <a:ext cx="4419600" cy="508000"/>
            </a:xfrm>
            <a:prstGeom prst="roundRect">
              <a:avLst>
                <a:gd name="adj" fmla="val 50000"/>
              </a:avLst>
            </a:prstGeom>
            <a:noFill/>
            <a:ln w="28575" algn="ctr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r>
                <a:rPr lang="en-US" b="1" dirty="0" err="1" smtClean="0"/>
                <a:t>Estudio</a:t>
              </a:r>
              <a:r>
                <a:rPr lang="en-US" b="1" dirty="0" smtClean="0"/>
                <a:t> </a:t>
              </a:r>
              <a:r>
                <a:rPr lang="en-US" b="1" dirty="0" err="1" smtClean="0"/>
                <a:t>Técnico</a:t>
              </a:r>
              <a:r>
                <a:rPr lang="en-US" b="1" dirty="0" smtClean="0"/>
                <a:t> </a:t>
              </a:r>
              <a:endParaRPr lang="en-US" b="1" dirty="0"/>
            </a:p>
          </p:txBody>
        </p:sp>
        <p:grpSp>
          <p:nvGrpSpPr>
            <p:cNvPr id="30" name="Group 32"/>
            <p:cNvGrpSpPr>
              <a:grpSpLocks/>
            </p:cNvGrpSpPr>
            <p:nvPr/>
          </p:nvGrpSpPr>
          <p:grpSpPr bwMode="auto">
            <a:xfrm>
              <a:off x="1981200" y="4525963"/>
              <a:ext cx="381000" cy="381000"/>
              <a:chOff x="2078" y="1680"/>
              <a:chExt cx="1615" cy="1615"/>
            </a:xfrm>
          </p:grpSpPr>
          <p:sp>
            <p:nvSpPr>
              <p:cNvPr id="31" name="Oval 33"/>
              <p:cNvSpPr>
                <a:spLocks noChangeArrowheads="1"/>
              </p:cNvSpPr>
              <p:nvPr/>
            </p:nvSpPr>
            <p:spPr bwMode="gray">
              <a:xfrm>
                <a:off x="2078" y="1680"/>
                <a:ext cx="1615" cy="1615"/>
              </a:xfrm>
              <a:prstGeom prst="ellipse">
                <a:avLst/>
              </a:prstGeom>
              <a:gradFill rotWithShape="1">
                <a:gsLst>
                  <a:gs pos="0">
                    <a:srgbClr val="767676"/>
                  </a:gs>
                  <a:gs pos="50000">
                    <a:srgbClr val="FFFFFF"/>
                  </a:gs>
                  <a:gs pos="100000">
                    <a:srgbClr val="767676"/>
                  </a:gs>
                </a:gsLst>
                <a:lin ang="5400000" scaled="1"/>
              </a:gradFill>
              <a:ln w="57150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C"/>
              </a:p>
            </p:txBody>
          </p:sp>
          <p:sp>
            <p:nvSpPr>
              <p:cNvPr id="32" name="Oval 34"/>
              <p:cNvSpPr>
                <a:spLocks noChangeArrowheads="1"/>
              </p:cNvSpPr>
              <p:nvPr/>
            </p:nvSpPr>
            <p:spPr bwMode="gray">
              <a:xfrm>
                <a:off x="2170" y="1771"/>
                <a:ext cx="1430" cy="1430"/>
              </a:xfrm>
              <a:prstGeom prst="ellipse">
                <a:avLst/>
              </a:prstGeom>
              <a:gradFill rotWithShape="1">
                <a:gsLst>
                  <a:gs pos="0">
                    <a:srgbClr val="A2A2A2"/>
                  </a:gs>
                  <a:gs pos="50000">
                    <a:srgbClr val="FFFFFF"/>
                  </a:gs>
                  <a:gs pos="100000">
                    <a:srgbClr val="A2A2A2"/>
                  </a:gs>
                </a:gsLst>
                <a:lin ang="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C"/>
              </a:p>
            </p:txBody>
          </p:sp>
          <p:sp>
            <p:nvSpPr>
              <p:cNvPr id="33" name="Oval 35"/>
              <p:cNvSpPr>
                <a:spLocks noChangeArrowheads="1"/>
              </p:cNvSpPr>
              <p:nvPr/>
            </p:nvSpPr>
            <p:spPr bwMode="gray">
              <a:xfrm>
                <a:off x="2253" y="1855"/>
                <a:ext cx="1265" cy="1265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0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>
                  <a:defRPr/>
                </a:pPr>
                <a:endParaRPr lang="es-EC"/>
              </a:p>
            </p:txBody>
          </p:sp>
          <p:sp>
            <p:nvSpPr>
              <p:cNvPr id="34" name="Oval 36"/>
              <p:cNvSpPr>
                <a:spLocks noChangeArrowheads="1"/>
              </p:cNvSpPr>
              <p:nvPr/>
            </p:nvSpPr>
            <p:spPr bwMode="gray">
              <a:xfrm>
                <a:off x="2254" y="1856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rgbClr val="000000"/>
                  </a:gs>
                  <a:gs pos="100000">
                    <a:srgbClr val="8D67E1"/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es-EC"/>
              </a:p>
            </p:txBody>
          </p:sp>
          <p:sp>
            <p:nvSpPr>
              <p:cNvPr id="35" name="Oval 37"/>
              <p:cNvSpPr>
                <a:spLocks noChangeArrowheads="1"/>
              </p:cNvSpPr>
              <p:nvPr/>
            </p:nvSpPr>
            <p:spPr bwMode="gray">
              <a:xfrm>
                <a:off x="2334" y="1936"/>
                <a:ext cx="1097" cy="1104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shade val="54118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shade val="54118"/>
                      <a:invGamma/>
                    </a:schemeClr>
                  </a:gs>
                </a:gsLst>
                <a:lin ang="189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es-EC"/>
              </a:p>
            </p:txBody>
          </p:sp>
          <p:sp>
            <p:nvSpPr>
              <p:cNvPr id="36" name="Oval 38"/>
              <p:cNvSpPr>
                <a:spLocks noChangeArrowheads="1"/>
              </p:cNvSpPr>
              <p:nvPr/>
            </p:nvSpPr>
            <p:spPr bwMode="gray">
              <a:xfrm>
                <a:off x="2337" y="1939"/>
                <a:ext cx="1096" cy="1098"/>
              </a:xfrm>
              <a:prstGeom prst="ellipse">
                <a:avLst/>
              </a:prstGeom>
              <a:gradFill rotWithShape="1">
                <a:gsLst>
                  <a:gs pos="0">
                    <a:srgbClr val="8D67E1"/>
                  </a:gs>
                  <a:gs pos="100000">
                    <a:srgbClr val="45326D"/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s-EC"/>
              </a:p>
            </p:txBody>
          </p:sp>
        </p:grpSp>
      </p:grpSp>
      <p:grpSp>
        <p:nvGrpSpPr>
          <p:cNvPr id="66" name="65 Grupo"/>
          <p:cNvGrpSpPr/>
          <p:nvPr/>
        </p:nvGrpSpPr>
        <p:grpSpPr>
          <a:xfrm>
            <a:off x="1524000" y="5251450"/>
            <a:ext cx="4718050" cy="508000"/>
            <a:chOff x="1524000" y="5251450"/>
            <a:chExt cx="4718050" cy="508000"/>
          </a:xfrm>
        </p:grpSpPr>
        <p:sp>
          <p:nvSpPr>
            <p:cNvPr id="4" name="AutoShape 6"/>
            <p:cNvSpPr>
              <a:spLocks noChangeArrowheads="1"/>
            </p:cNvSpPr>
            <p:nvPr/>
          </p:nvSpPr>
          <p:spPr bwMode="gray">
            <a:xfrm>
              <a:off x="1822450" y="5251450"/>
              <a:ext cx="4419600" cy="508000"/>
            </a:xfrm>
            <a:prstGeom prst="roundRect">
              <a:avLst>
                <a:gd name="adj" fmla="val 50000"/>
              </a:avLst>
            </a:prstGeom>
            <a:noFill/>
            <a:ln w="28575" algn="ctr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r>
                <a:rPr lang="en-US" b="1" dirty="0" err="1"/>
                <a:t>Estudio</a:t>
              </a:r>
              <a:r>
                <a:rPr lang="en-US" b="1" dirty="0"/>
                <a:t> </a:t>
              </a:r>
              <a:r>
                <a:rPr lang="en-US" b="1" dirty="0" err="1"/>
                <a:t>Financiero</a:t>
              </a:r>
              <a:endParaRPr lang="en-US" b="1" dirty="0"/>
            </a:p>
          </p:txBody>
        </p:sp>
        <p:grpSp>
          <p:nvGrpSpPr>
            <p:cNvPr id="37" name="Group 39"/>
            <p:cNvGrpSpPr>
              <a:grpSpLocks/>
            </p:cNvGrpSpPr>
            <p:nvPr/>
          </p:nvGrpSpPr>
          <p:grpSpPr bwMode="auto">
            <a:xfrm>
              <a:off x="1524000" y="5300663"/>
              <a:ext cx="355600" cy="381000"/>
              <a:chOff x="2078" y="1680"/>
              <a:chExt cx="1615" cy="1615"/>
            </a:xfrm>
          </p:grpSpPr>
          <p:sp>
            <p:nvSpPr>
              <p:cNvPr id="38" name="Oval 40"/>
              <p:cNvSpPr>
                <a:spLocks noChangeArrowheads="1"/>
              </p:cNvSpPr>
              <p:nvPr/>
            </p:nvSpPr>
            <p:spPr bwMode="gray">
              <a:xfrm>
                <a:off x="2078" y="1680"/>
                <a:ext cx="1615" cy="1615"/>
              </a:xfrm>
              <a:prstGeom prst="ellipse">
                <a:avLst/>
              </a:prstGeom>
              <a:gradFill rotWithShape="1">
                <a:gsLst>
                  <a:gs pos="0">
                    <a:srgbClr val="767676"/>
                  </a:gs>
                  <a:gs pos="50000">
                    <a:srgbClr val="FFFFFF"/>
                  </a:gs>
                  <a:gs pos="100000">
                    <a:srgbClr val="767676"/>
                  </a:gs>
                </a:gsLst>
                <a:lin ang="5400000" scaled="1"/>
              </a:gradFill>
              <a:ln w="57150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C"/>
              </a:p>
            </p:txBody>
          </p:sp>
          <p:sp>
            <p:nvSpPr>
              <p:cNvPr id="39" name="Oval 41"/>
              <p:cNvSpPr>
                <a:spLocks noChangeArrowheads="1"/>
              </p:cNvSpPr>
              <p:nvPr/>
            </p:nvSpPr>
            <p:spPr bwMode="gray">
              <a:xfrm>
                <a:off x="2170" y="1771"/>
                <a:ext cx="1430" cy="1430"/>
              </a:xfrm>
              <a:prstGeom prst="ellipse">
                <a:avLst/>
              </a:prstGeom>
              <a:gradFill rotWithShape="1">
                <a:gsLst>
                  <a:gs pos="0">
                    <a:srgbClr val="A2A2A2"/>
                  </a:gs>
                  <a:gs pos="50000">
                    <a:srgbClr val="FFFFFF"/>
                  </a:gs>
                  <a:gs pos="100000">
                    <a:srgbClr val="A2A2A2"/>
                  </a:gs>
                </a:gsLst>
                <a:lin ang="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C"/>
              </a:p>
            </p:txBody>
          </p:sp>
          <p:sp>
            <p:nvSpPr>
              <p:cNvPr id="40" name="Oval 42"/>
              <p:cNvSpPr>
                <a:spLocks noChangeArrowheads="1"/>
              </p:cNvSpPr>
              <p:nvPr/>
            </p:nvSpPr>
            <p:spPr bwMode="gray">
              <a:xfrm>
                <a:off x="2251" y="1855"/>
                <a:ext cx="1262" cy="1265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0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>
                  <a:defRPr/>
                </a:pPr>
                <a:endParaRPr lang="es-EC"/>
              </a:p>
            </p:txBody>
          </p:sp>
          <p:sp>
            <p:nvSpPr>
              <p:cNvPr id="41" name="Oval 43"/>
              <p:cNvSpPr>
                <a:spLocks noChangeArrowheads="1"/>
              </p:cNvSpPr>
              <p:nvPr/>
            </p:nvSpPr>
            <p:spPr bwMode="gray">
              <a:xfrm>
                <a:off x="2254" y="1856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rgbClr val="000000"/>
                  </a:gs>
                  <a:gs pos="100000">
                    <a:srgbClr val="E35E23"/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es-EC"/>
              </a:p>
            </p:txBody>
          </p:sp>
          <p:sp>
            <p:nvSpPr>
              <p:cNvPr id="42" name="Oval 44"/>
              <p:cNvSpPr>
                <a:spLocks noChangeArrowheads="1"/>
              </p:cNvSpPr>
              <p:nvPr/>
            </p:nvSpPr>
            <p:spPr bwMode="gray">
              <a:xfrm>
                <a:off x="2338" y="1936"/>
                <a:ext cx="1096" cy="1104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shade val="54118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shade val="54118"/>
                      <a:invGamma/>
                    </a:schemeClr>
                  </a:gs>
                </a:gsLst>
                <a:lin ang="189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es-EC"/>
              </a:p>
            </p:txBody>
          </p:sp>
          <p:sp>
            <p:nvSpPr>
              <p:cNvPr id="43" name="Oval 45"/>
              <p:cNvSpPr>
                <a:spLocks noChangeArrowheads="1"/>
              </p:cNvSpPr>
              <p:nvPr/>
            </p:nvSpPr>
            <p:spPr bwMode="gray">
              <a:xfrm>
                <a:off x="2337" y="1939"/>
                <a:ext cx="1096" cy="1098"/>
              </a:xfrm>
              <a:prstGeom prst="ellipse">
                <a:avLst/>
              </a:prstGeom>
              <a:gradFill rotWithShape="1">
                <a:gsLst>
                  <a:gs pos="0">
                    <a:srgbClr val="E35E23"/>
                  </a:gs>
                  <a:gs pos="100000">
                    <a:srgbClr val="6E2E11"/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s-EC"/>
              </a:p>
            </p:txBody>
          </p:sp>
        </p:grpSp>
      </p:grpSp>
      <p:grpSp>
        <p:nvGrpSpPr>
          <p:cNvPr id="67" name="66 Grupo"/>
          <p:cNvGrpSpPr/>
          <p:nvPr/>
        </p:nvGrpSpPr>
        <p:grpSpPr>
          <a:xfrm>
            <a:off x="857250" y="5921375"/>
            <a:ext cx="4718050" cy="508000"/>
            <a:chOff x="857250" y="5921375"/>
            <a:chExt cx="4718050" cy="508000"/>
          </a:xfrm>
        </p:grpSpPr>
        <p:sp>
          <p:nvSpPr>
            <p:cNvPr id="44" name="AutoShape 6"/>
            <p:cNvSpPr>
              <a:spLocks noChangeArrowheads="1"/>
            </p:cNvSpPr>
            <p:nvPr/>
          </p:nvSpPr>
          <p:spPr bwMode="gray">
            <a:xfrm>
              <a:off x="1155700" y="5921375"/>
              <a:ext cx="4419600" cy="508000"/>
            </a:xfrm>
            <a:prstGeom prst="roundRect">
              <a:avLst>
                <a:gd name="adj" fmla="val 50000"/>
              </a:avLst>
            </a:prstGeom>
            <a:noFill/>
            <a:ln w="28575" algn="ctr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r>
                <a:rPr lang="en-US" b="1" dirty="0" err="1" smtClean="0"/>
                <a:t>Conclusiones</a:t>
              </a:r>
              <a:endParaRPr lang="en-US" b="1" dirty="0"/>
            </a:p>
          </p:txBody>
        </p:sp>
        <p:grpSp>
          <p:nvGrpSpPr>
            <p:cNvPr id="45" name="Group 39"/>
            <p:cNvGrpSpPr>
              <a:grpSpLocks/>
            </p:cNvGrpSpPr>
            <p:nvPr/>
          </p:nvGrpSpPr>
          <p:grpSpPr bwMode="auto">
            <a:xfrm>
              <a:off x="857250" y="5970588"/>
              <a:ext cx="355600" cy="381000"/>
              <a:chOff x="2078" y="1680"/>
              <a:chExt cx="1615" cy="1615"/>
            </a:xfrm>
          </p:grpSpPr>
          <p:sp>
            <p:nvSpPr>
              <p:cNvPr id="46" name="Oval 40"/>
              <p:cNvSpPr>
                <a:spLocks noChangeArrowheads="1"/>
              </p:cNvSpPr>
              <p:nvPr/>
            </p:nvSpPr>
            <p:spPr bwMode="gray">
              <a:xfrm>
                <a:off x="2078" y="1680"/>
                <a:ext cx="1615" cy="1615"/>
              </a:xfrm>
              <a:prstGeom prst="ellipse">
                <a:avLst/>
              </a:prstGeom>
              <a:gradFill rotWithShape="1">
                <a:gsLst>
                  <a:gs pos="0">
                    <a:srgbClr val="767676"/>
                  </a:gs>
                  <a:gs pos="50000">
                    <a:srgbClr val="FFFFFF"/>
                  </a:gs>
                  <a:gs pos="100000">
                    <a:srgbClr val="767676"/>
                  </a:gs>
                </a:gsLst>
                <a:lin ang="5400000" scaled="1"/>
              </a:gradFill>
              <a:ln w="57150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C"/>
              </a:p>
            </p:txBody>
          </p:sp>
          <p:sp>
            <p:nvSpPr>
              <p:cNvPr id="47" name="Oval 41"/>
              <p:cNvSpPr>
                <a:spLocks noChangeArrowheads="1"/>
              </p:cNvSpPr>
              <p:nvPr/>
            </p:nvSpPr>
            <p:spPr bwMode="gray">
              <a:xfrm>
                <a:off x="2170" y="1771"/>
                <a:ext cx="1430" cy="1430"/>
              </a:xfrm>
              <a:prstGeom prst="ellipse">
                <a:avLst/>
              </a:prstGeom>
              <a:gradFill rotWithShape="1">
                <a:gsLst>
                  <a:gs pos="0">
                    <a:srgbClr val="A2A2A2"/>
                  </a:gs>
                  <a:gs pos="50000">
                    <a:srgbClr val="FFFFFF"/>
                  </a:gs>
                  <a:gs pos="100000">
                    <a:srgbClr val="A2A2A2"/>
                  </a:gs>
                </a:gsLst>
                <a:lin ang="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C"/>
              </a:p>
            </p:txBody>
          </p:sp>
          <p:sp>
            <p:nvSpPr>
              <p:cNvPr id="48" name="Oval 42"/>
              <p:cNvSpPr>
                <a:spLocks noChangeArrowheads="1"/>
              </p:cNvSpPr>
              <p:nvPr/>
            </p:nvSpPr>
            <p:spPr bwMode="gray">
              <a:xfrm>
                <a:off x="2251" y="1855"/>
                <a:ext cx="1262" cy="1265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0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>
                  <a:defRPr/>
                </a:pPr>
                <a:endParaRPr lang="es-EC"/>
              </a:p>
            </p:txBody>
          </p:sp>
          <p:sp>
            <p:nvSpPr>
              <p:cNvPr id="49" name="Oval 43"/>
              <p:cNvSpPr>
                <a:spLocks noChangeArrowheads="1"/>
              </p:cNvSpPr>
              <p:nvPr/>
            </p:nvSpPr>
            <p:spPr bwMode="gray">
              <a:xfrm>
                <a:off x="2254" y="1856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rgbClr val="000000"/>
                  </a:gs>
                  <a:gs pos="100000">
                    <a:srgbClr val="E35E23"/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es-EC"/>
              </a:p>
            </p:txBody>
          </p:sp>
          <p:sp>
            <p:nvSpPr>
              <p:cNvPr id="50" name="Oval 44"/>
              <p:cNvSpPr>
                <a:spLocks noChangeArrowheads="1"/>
              </p:cNvSpPr>
              <p:nvPr/>
            </p:nvSpPr>
            <p:spPr bwMode="gray">
              <a:xfrm>
                <a:off x="2338" y="1936"/>
                <a:ext cx="1096" cy="1104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shade val="54118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shade val="54118"/>
                      <a:invGamma/>
                    </a:schemeClr>
                  </a:gs>
                </a:gsLst>
                <a:lin ang="189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es-EC"/>
              </a:p>
            </p:txBody>
          </p:sp>
          <p:sp>
            <p:nvSpPr>
              <p:cNvPr id="51" name="Oval 45"/>
              <p:cNvSpPr>
                <a:spLocks noChangeArrowheads="1"/>
              </p:cNvSpPr>
              <p:nvPr/>
            </p:nvSpPr>
            <p:spPr bwMode="gray">
              <a:xfrm>
                <a:off x="2337" y="1939"/>
                <a:ext cx="1096" cy="1098"/>
              </a:xfrm>
              <a:prstGeom prst="ellipse">
                <a:avLst/>
              </a:prstGeom>
              <a:solidFill>
                <a:srgbClr val="FFFF00"/>
              </a:solidFill>
              <a:ln w="38100" algn="ctr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s-EC"/>
              </a:p>
            </p:txBody>
          </p:sp>
        </p:grpSp>
      </p:grpSp>
      <p:sp>
        <p:nvSpPr>
          <p:cNvPr id="52" name="AutoShape 5"/>
          <p:cNvSpPr>
            <a:spLocks noChangeArrowheads="1"/>
          </p:cNvSpPr>
          <p:nvPr/>
        </p:nvSpPr>
        <p:spPr bwMode="ltGray">
          <a:xfrm rot="5400000" flipH="1">
            <a:off x="-2016918" y="2062956"/>
            <a:ext cx="4032250" cy="3929063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744" y="10800"/>
                </a:moveTo>
                <a:cubicBezTo>
                  <a:pt x="10744" y="10769"/>
                  <a:pt x="10769" y="10744"/>
                  <a:pt x="10800" y="10744"/>
                </a:cubicBezTo>
                <a:cubicBezTo>
                  <a:pt x="10830" y="10743"/>
                  <a:pt x="10855" y="10769"/>
                  <a:pt x="10856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rgbClr val="BBE0E3"/>
          </a:solidFill>
          <a:ln w="0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C"/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Se ha determinado que el monto de la inversión es de alrededor de $2’185,709.00 correspondientes a equipos y materiales a utilizarse. </a:t>
            </a:r>
          </a:p>
          <a:p>
            <a:r>
              <a:rPr lang="es-ES" dirty="0" smtClean="0"/>
              <a:t>La inversión más fuerte constituye la compra del terreno y la construcción del condominio.</a:t>
            </a:r>
          </a:p>
          <a:p>
            <a:r>
              <a:rPr lang="es-ES" dirty="0" smtClean="0"/>
              <a:t>La inversión es alta puesto que además de la adquisición del terreno los costos de la construcción son elevados.</a:t>
            </a:r>
            <a:endParaRPr lang="en-US" dirty="0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Conclusiones</a:t>
            </a:r>
            <a:r>
              <a:rPr lang="en-US" dirty="0" smtClean="0"/>
              <a:t> </a:t>
            </a:r>
            <a:r>
              <a:rPr lang="en-US" dirty="0" err="1" smtClean="0"/>
              <a:t>Estudio</a:t>
            </a:r>
            <a:r>
              <a:rPr lang="en-US" dirty="0" smtClean="0"/>
              <a:t> </a:t>
            </a:r>
            <a:r>
              <a:rPr lang="en-US" dirty="0" err="1" smtClean="0"/>
              <a:t>Técnico</a:t>
            </a:r>
            <a:endParaRPr lang="en-US" dirty="0"/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1472" y="928670"/>
            <a:ext cx="8229600" cy="1143000"/>
          </a:xfrm>
        </p:spPr>
        <p:txBody>
          <a:bodyPr/>
          <a:lstStyle/>
          <a:p>
            <a:pPr algn="ctr"/>
            <a:r>
              <a:rPr lang="en-US" dirty="0" err="1" smtClean="0"/>
              <a:t>Inversión</a:t>
            </a:r>
            <a:r>
              <a:rPr lang="en-US" dirty="0" smtClean="0"/>
              <a:t> </a:t>
            </a:r>
            <a:r>
              <a:rPr lang="en-US" dirty="0" err="1" smtClean="0"/>
              <a:t>Inicial</a:t>
            </a:r>
            <a:endParaRPr lang="en-US" dirty="0"/>
          </a:p>
        </p:txBody>
      </p:sp>
      <p:sp>
        <p:nvSpPr>
          <p:cNvPr id="532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3249" name="Object 1"/>
          <p:cNvGraphicFramePr>
            <a:graphicFrameLocks noChangeAspect="1"/>
          </p:cNvGraphicFramePr>
          <p:nvPr/>
        </p:nvGraphicFramePr>
        <p:xfrm>
          <a:off x="571472" y="1797104"/>
          <a:ext cx="4714908" cy="3473195"/>
        </p:xfrm>
        <a:graphic>
          <a:graphicData uri="http://schemas.openxmlformats.org/presentationml/2006/ole">
            <p:oleObj spid="_x0000_s53249" name="Worksheet" r:id="rId3" imgW="2333625" imgH="1914525" progId="Excel.Sheet.8">
              <p:embed/>
            </p:oleObj>
          </a:graphicData>
        </a:graphic>
      </p:graphicFrame>
      <p:sp>
        <p:nvSpPr>
          <p:cNvPr id="6" name="5 Rectángulo"/>
          <p:cNvSpPr/>
          <p:nvPr/>
        </p:nvSpPr>
        <p:spPr>
          <a:xfrm>
            <a:off x="3357554" y="5643578"/>
            <a:ext cx="535785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 smtClean="0"/>
              <a:t>La inversión total que el Proyecto necesita para la instalación y operación del Condominio Torre Azul es de $ 2.193.083,08</a:t>
            </a:r>
            <a:endParaRPr lang="en-US" dirty="0"/>
          </a:p>
        </p:txBody>
      </p:sp>
      <p:sp>
        <p:nvSpPr>
          <p:cNvPr id="7" name="6 CuadroTexto"/>
          <p:cNvSpPr txBox="1"/>
          <p:nvPr/>
        </p:nvSpPr>
        <p:spPr>
          <a:xfrm>
            <a:off x="1428728" y="428604"/>
            <a:ext cx="3786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Estudio Financiero</a:t>
            </a:r>
            <a:endParaRPr lang="es-ES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291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err="1" smtClean="0"/>
              <a:t>Financiamiento</a:t>
            </a:r>
            <a:endParaRPr lang="en-US" sz="3600" dirty="0"/>
          </a:p>
        </p:txBody>
      </p:sp>
      <p:sp>
        <p:nvSpPr>
          <p:cNvPr id="542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4273" name="Object 1"/>
          <p:cNvGraphicFramePr>
            <a:graphicFrameLocks noChangeAspect="1"/>
          </p:cNvGraphicFramePr>
          <p:nvPr/>
        </p:nvGraphicFramePr>
        <p:xfrm>
          <a:off x="500034" y="1285860"/>
          <a:ext cx="5357850" cy="1006730"/>
        </p:xfrm>
        <a:graphic>
          <a:graphicData uri="http://schemas.openxmlformats.org/presentationml/2006/ole">
            <p:oleObj spid="_x0000_s54273" name="Worksheet" r:id="rId3" imgW="2800350" imgH="581025" progId="Excel.Sheet.8">
              <p:embed/>
            </p:oleObj>
          </a:graphicData>
        </a:graphic>
      </p:graphicFrame>
      <p:graphicFrame>
        <p:nvGraphicFramePr>
          <p:cNvPr id="4" name="Object 2"/>
          <p:cNvGraphicFramePr>
            <a:graphicFrameLocks noChangeAspect="1"/>
          </p:cNvGraphicFramePr>
          <p:nvPr/>
        </p:nvGraphicFramePr>
        <p:xfrm>
          <a:off x="2571736" y="2428868"/>
          <a:ext cx="6192597" cy="4214821"/>
        </p:xfrm>
        <a:graphic>
          <a:graphicData uri="http://schemas.openxmlformats.org/presentationml/2006/ole">
            <p:oleObj spid="_x0000_s54274" name="Worksheet" r:id="rId4" imgW="4048125" imgH="3057525" progId="Excel.Sheet.8">
              <p:embed/>
            </p:oleObj>
          </a:graphicData>
        </a:graphic>
      </p:graphicFrame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Balance de </a:t>
            </a:r>
            <a:r>
              <a:rPr lang="en-US" dirty="0" err="1" smtClean="0"/>
              <a:t>Ingresos</a:t>
            </a:r>
            <a:endParaRPr lang="en-US" dirty="0"/>
          </a:p>
        </p:txBody>
      </p:sp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6321" name="Object 1"/>
          <p:cNvGraphicFramePr>
            <a:graphicFrameLocks noChangeAspect="1"/>
          </p:cNvGraphicFramePr>
          <p:nvPr/>
        </p:nvGraphicFramePr>
        <p:xfrm>
          <a:off x="1785918" y="1571612"/>
          <a:ext cx="5363032" cy="3593976"/>
        </p:xfrm>
        <a:graphic>
          <a:graphicData uri="http://schemas.openxmlformats.org/presentationml/2006/ole">
            <p:oleObj spid="_x0000_s56321" name="Worksheet" r:id="rId3" imgW="2571750" imgH="1914525" progId="Excel.Sheet.8">
              <p:embed/>
            </p:oleObj>
          </a:graphicData>
        </a:graphic>
      </p:graphicFrame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Balance de </a:t>
            </a:r>
            <a:r>
              <a:rPr lang="en-US" dirty="0" err="1" smtClean="0"/>
              <a:t>Gastos</a:t>
            </a:r>
            <a:endParaRPr lang="en-US" dirty="0"/>
          </a:p>
        </p:txBody>
      </p:sp>
      <p:sp>
        <p:nvSpPr>
          <p:cNvPr id="573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7345" name="Object 1"/>
          <p:cNvGraphicFramePr>
            <a:graphicFrameLocks noChangeAspect="1"/>
          </p:cNvGraphicFramePr>
          <p:nvPr/>
        </p:nvGraphicFramePr>
        <p:xfrm>
          <a:off x="357158" y="1142984"/>
          <a:ext cx="4929222" cy="3693238"/>
        </p:xfrm>
        <a:graphic>
          <a:graphicData uri="http://schemas.openxmlformats.org/presentationml/2006/ole">
            <p:oleObj spid="_x0000_s57345" name="Worksheet" r:id="rId3" imgW="2990850" imgH="2486025" progId="Excel.Sheet.8">
              <p:embed/>
            </p:oleObj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/>
        </p:nvGraphicFramePr>
        <p:xfrm>
          <a:off x="3000364" y="5000636"/>
          <a:ext cx="5829723" cy="1357322"/>
        </p:xfrm>
        <a:graphic>
          <a:graphicData uri="http://schemas.openxmlformats.org/presentationml/2006/ole">
            <p:oleObj spid="_x0000_s57346" name="Worksheet" r:id="rId4" imgW="2990850" imgH="771525" progId="Excel.Sheet.8">
              <p:embed/>
            </p:oleObj>
          </a:graphicData>
        </a:graphic>
      </p:graphicFrame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9393" name="Object 1"/>
          <p:cNvGraphicFramePr>
            <a:graphicFrameLocks noChangeAspect="1"/>
          </p:cNvGraphicFramePr>
          <p:nvPr/>
        </p:nvGraphicFramePr>
        <p:xfrm>
          <a:off x="0" y="-45566"/>
          <a:ext cx="9144000" cy="6903566"/>
        </p:xfrm>
        <a:graphic>
          <a:graphicData uri="http://schemas.openxmlformats.org/presentationml/2006/ole">
            <p:oleObj spid="_x0000_s59393" name="Worksheet" r:id="rId3" imgW="10658475" imgH="5162550" progId="Excel.Sheet.8">
              <p:embed/>
            </p:oleObj>
          </a:graphicData>
        </a:graphic>
      </p:graphicFrame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Análisis</a:t>
            </a:r>
            <a:r>
              <a:rPr lang="en-US" dirty="0" smtClean="0"/>
              <a:t> de </a:t>
            </a:r>
            <a:r>
              <a:rPr lang="en-US" dirty="0" err="1" smtClean="0"/>
              <a:t>Sensibilidad</a:t>
            </a:r>
            <a:endParaRPr lang="en-US" dirty="0"/>
          </a:p>
        </p:txBody>
      </p:sp>
      <p:sp>
        <p:nvSpPr>
          <p:cNvPr id="604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0417" name="Object 1"/>
          <p:cNvGraphicFramePr>
            <a:graphicFrameLocks noChangeAspect="1"/>
          </p:cNvGraphicFramePr>
          <p:nvPr/>
        </p:nvGraphicFramePr>
        <p:xfrm>
          <a:off x="571471" y="1357298"/>
          <a:ext cx="4813513" cy="2786082"/>
        </p:xfrm>
        <a:graphic>
          <a:graphicData uri="http://schemas.openxmlformats.org/presentationml/2006/ole">
            <p:oleObj spid="_x0000_s60417" name="Worksheet" r:id="rId3" imgW="3286125" imgH="2105025" progId="Excel.Sheet.8">
              <p:embed/>
            </p:oleObj>
          </a:graphicData>
        </a:graphic>
      </p:graphicFrame>
      <p:sp>
        <p:nvSpPr>
          <p:cNvPr id="6042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0419" name="Object 3"/>
          <p:cNvGraphicFramePr>
            <a:graphicFrameLocks noChangeAspect="1"/>
          </p:cNvGraphicFramePr>
          <p:nvPr/>
        </p:nvGraphicFramePr>
        <p:xfrm>
          <a:off x="1854914" y="4357694"/>
          <a:ext cx="6650914" cy="2114557"/>
        </p:xfrm>
        <a:graphic>
          <a:graphicData uri="http://schemas.openxmlformats.org/presentationml/2006/ole">
            <p:oleObj spid="_x0000_s60419" name="Worksheet" r:id="rId4" imgW="3286125" imgH="1152525" progId="Excel.Sheet.8">
              <p:embed/>
            </p:oleObj>
          </a:graphicData>
        </a:graphic>
      </p:graphicFrame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1472" y="1214422"/>
            <a:ext cx="8229600" cy="1143000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en-US" sz="6600" dirty="0" err="1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Conclusiones</a:t>
            </a:r>
            <a:r>
              <a:rPr lang="en-US" sz="660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y</a:t>
            </a:r>
            <a:br>
              <a:rPr lang="en-US" sz="660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</a:br>
            <a:r>
              <a:rPr lang="en-US" sz="660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</a:t>
            </a:r>
            <a:r>
              <a:rPr lang="en-US" sz="6600" dirty="0" err="1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Recomendaciones</a:t>
            </a:r>
            <a:endParaRPr lang="en-US" sz="660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graphicFrame>
        <p:nvGraphicFramePr>
          <p:cNvPr id="65537" name="Object 1"/>
          <p:cNvGraphicFramePr>
            <a:graphicFrameLocks noChangeAspect="1"/>
          </p:cNvGraphicFramePr>
          <p:nvPr/>
        </p:nvGraphicFramePr>
        <p:xfrm>
          <a:off x="2714612" y="2357430"/>
          <a:ext cx="4085358" cy="3205179"/>
        </p:xfrm>
        <a:graphic>
          <a:graphicData uri="http://schemas.openxmlformats.org/presentationml/2006/ole">
            <p:oleObj spid="_x0000_s65537" name="Worksheet" r:id="rId3" imgW="2190750" imgH="1914525" progId="Excel.Sheet.8">
              <p:embed/>
            </p:oleObj>
          </a:graphicData>
        </a:graphic>
      </p:graphicFrame>
      <p:sp>
        <p:nvSpPr>
          <p:cNvPr id="4" name="3 CuadroTexto"/>
          <p:cNvSpPr txBox="1"/>
          <p:nvPr/>
        </p:nvSpPr>
        <p:spPr>
          <a:xfrm>
            <a:off x="1285852" y="857232"/>
            <a:ext cx="69294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Alternativa – Inversión con Alquiler</a:t>
            </a:r>
            <a:endParaRPr lang="es-ES" sz="28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graphicFrame>
        <p:nvGraphicFramePr>
          <p:cNvPr id="72705" name="Object 1"/>
          <p:cNvGraphicFramePr>
            <a:graphicFrameLocks noChangeAspect="1"/>
          </p:cNvGraphicFramePr>
          <p:nvPr/>
        </p:nvGraphicFramePr>
        <p:xfrm>
          <a:off x="0" y="-2"/>
          <a:ext cx="9144000" cy="6858001"/>
        </p:xfrm>
        <a:graphic>
          <a:graphicData uri="http://schemas.openxmlformats.org/presentationml/2006/ole">
            <p:oleObj spid="_x0000_s72705" name="Worksheet" r:id="rId3" imgW="10706100" imgH="5162550" progId="Excel.Sheet.8">
              <p:embed/>
            </p:oleObj>
          </a:graphicData>
        </a:graphic>
      </p:graphicFrame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Problemas</a:t>
            </a:r>
            <a:r>
              <a:rPr lang="en-US" dirty="0" smtClean="0"/>
              <a:t> y </a:t>
            </a:r>
            <a:r>
              <a:rPr lang="en-US" dirty="0" err="1" smtClean="0"/>
              <a:t>Oportunidades</a:t>
            </a:r>
            <a:endParaRPr lang="en-US" dirty="0"/>
          </a:p>
        </p:txBody>
      </p:sp>
      <p:sp>
        <p:nvSpPr>
          <p:cNvPr id="6" name="5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Problemas</a:t>
            </a:r>
            <a:endParaRPr lang="en-US" dirty="0"/>
          </a:p>
        </p:txBody>
      </p:sp>
      <p:sp>
        <p:nvSpPr>
          <p:cNvPr id="8" name="7 Marcador de texto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err="1" smtClean="0"/>
              <a:t>Oportunidades</a:t>
            </a:r>
            <a:endParaRPr lang="en-US" dirty="0"/>
          </a:p>
        </p:txBody>
      </p:sp>
      <p:sp>
        <p:nvSpPr>
          <p:cNvPr id="7" name="6 Marcador de contenido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La localización adecuada para el condominio</a:t>
            </a:r>
            <a:endParaRPr lang="en-US" dirty="0" smtClean="0"/>
          </a:p>
          <a:p>
            <a:r>
              <a:rPr lang="es-ES" dirty="0" smtClean="0"/>
              <a:t>Las alternativas entre servicios a ofrecer</a:t>
            </a:r>
            <a:endParaRPr lang="en-US" dirty="0" smtClean="0"/>
          </a:p>
          <a:p>
            <a:r>
              <a:rPr lang="es-ES" dirty="0" smtClean="0"/>
              <a:t>La disyuntiva entre construcción o compra del condominio</a:t>
            </a:r>
            <a:endParaRPr lang="en-US" dirty="0" smtClean="0"/>
          </a:p>
          <a:p>
            <a:r>
              <a:rPr lang="es-ES" dirty="0" smtClean="0"/>
              <a:t>Dificultades al obtener de información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La gratuidad de la educación</a:t>
            </a:r>
            <a:endParaRPr lang="en-US" dirty="0" smtClean="0"/>
          </a:p>
          <a:p>
            <a:r>
              <a:rPr lang="es-ES" dirty="0" smtClean="0"/>
              <a:t>La falta de un competidor cercano enfocado al mismo mercado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graphicFrame>
        <p:nvGraphicFramePr>
          <p:cNvPr id="70657" name="Object 1"/>
          <p:cNvGraphicFramePr>
            <a:graphicFrameLocks noChangeAspect="1"/>
          </p:cNvGraphicFramePr>
          <p:nvPr/>
        </p:nvGraphicFramePr>
        <p:xfrm>
          <a:off x="357158" y="1000108"/>
          <a:ext cx="5618656" cy="2076460"/>
        </p:xfrm>
        <a:graphic>
          <a:graphicData uri="http://schemas.openxmlformats.org/presentationml/2006/ole">
            <p:oleObj spid="_x0000_s70657" name="Worksheet" r:id="rId3" imgW="3286125" imgH="1343025" progId="Excel.Sheet.8">
              <p:embed/>
            </p:oleObj>
          </a:graphicData>
        </a:graphic>
      </p:graphicFrame>
      <p:graphicFrame>
        <p:nvGraphicFramePr>
          <p:cNvPr id="2" name="Object 2"/>
          <p:cNvGraphicFramePr>
            <a:graphicFrameLocks noChangeAspect="1"/>
          </p:cNvGraphicFramePr>
          <p:nvPr/>
        </p:nvGraphicFramePr>
        <p:xfrm>
          <a:off x="4000496" y="3571876"/>
          <a:ext cx="4036910" cy="2071686"/>
        </p:xfrm>
        <a:graphic>
          <a:graphicData uri="http://schemas.openxmlformats.org/presentationml/2006/ole">
            <p:oleObj spid="_x0000_s70658" name="Worksheet" r:id="rId4" imgW="1685925" imgH="962025" progId="Excel.Sheet.8">
              <p:embed/>
            </p:oleObj>
          </a:graphicData>
        </a:graphic>
      </p:graphicFrame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Objetivos</a:t>
            </a:r>
            <a:endParaRPr lang="es-ES" dirty="0"/>
          </a:p>
        </p:txBody>
      </p:sp>
      <p:sp>
        <p:nvSpPr>
          <p:cNvPr id="12" name="Freeform 7"/>
          <p:cNvSpPr>
            <a:spLocks/>
          </p:cNvSpPr>
          <p:nvPr/>
        </p:nvSpPr>
        <p:spPr bwMode="gray">
          <a:xfrm>
            <a:off x="3428992" y="2214554"/>
            <a:ext cx="903288" cy="1241425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63529"/>
                  <a:invGamma/>
                </a:schemeClr>
              </a:gs>
            </a:gsLst>
            <a:lin ang="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s-EC"/>
          </a:p>
        </p:txBody>
      </p:sp>
      <p:sp>
        <p:nvSpPr>
          <p:cNvPr id="13" name="Freeform 9"/>
          <p:cNvSpPr>
            <a:spLocks/>
          </p:cNvSpPr>
          <p:nvPr/>
        </p:nvSpPr>
        <p:spPr bwMode="gray">
          <a:xfrm flipH="1">
            <a:off x="4429124" y="2214554"/>
            <a:ext cx="903288" cy="1241425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31765"/>
                  <a:invGamma/>
                </a:schemeClr>
              </a:gs>
            </a:gsLst>
            <a:lin ang="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s-EC"/>
          </a:p>
        </p:txBody>
      </p:sp>
      <p:sp>
        <p:nvSpPr>
          <p:cNvPr id="14" name="13 Rectángulo"/>
          <p:cNvSpPr/>
          <p:nvPr/>
        </p:nvSpPr>
        <p:spPr>
          <a:xfrm>
            <a:off x="714348" y="2285992"/>
            <a:ext cx="2571768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cap="small" dirty="0" smtClean="0"/>
              <a:t>General:</a:t>
            </a:r>
          </a:p>
          <a:p>
            <a:r>
              <a:rPr lang="es-ES" dirty="0" smtClean="0"/>
              <a:t>Medir </a:t>
            </a:r>
            <a:r>
              <a:rPr lang="es-ES" dirty="0"/>
              <a:t>la factibilidad económica y financiera de la creación de un Condominio para estudiantes politécnicos provenientes de otras ciudades, ubicada en el norte de la ciudad de Guayaquil</a:t>
            </a:r>
          </a:p>
        </p:txBody>
      </p:sp>
      <p:sp>
        <p:nvSpPr>
          <p:cNvPr id="15" name="AutoShape 5"/>
          <p:cNvSpPr>
            <a:spLocks noChangeArrowheads="1"/>
          </p:cNvSpPr>
          <p:nvPr/>
        </p:nvSpPr>
        <p:spPr bwMode="auto">
          <a:xfrm>
            <a:off x="571500" y="2000241"/>
            <a:ext cx="2857500" cy="4000510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s-EC">
              <a:latin typeface="Verdana" pitchFamily="34" charset="0"/>
            </a:endParaRPr>
          </a:p>
        </p:txBody>
      </p:sp>
      <p:sp>
        <p:nvSpPr>
          <p:cNvPr id="16" name="AutoShape 3"/>
          <p:cNvSpPr>
            <a:spLocks noChangeArrowheads="1"/>
          </p:cNvSpPr>
          <p:nvPr/>
        </p:nvSpPr>
        <p:spPr bwMode="auto">
          <a:xfrm>
            <a:off x="5072063" y="1928802"/>
            <a:ext cx="3429000" cy="4214823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s-EC">
              <a:latin typeface="Verdana" pitchFamily="34" charset="0"/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5357818" y="2143116"/>
            <a:ext cx="307183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defRPr/>
            </a:pPr>
            <a:r>
              <a:rPr lang="es-ES" sz="2000" b="1" cap="small" dirty="0"/>
              <a:t>Específicos:</a:t>
            </a:r>
          </a:p>
          <a:p>
            <a:pPr lvl="0"/>
            <a:r>
              <a:rPr lang="es-ES" sz="1600" dirty="0" smtClean="0"/>
              <a:t>Definir el alcance del servicio a ofrecerse.</a:t>
            </a:r>
          </a:p>
          <a:p>
            <a:pPr lvl="0"/>
            <a:r>
              <a:rPr lang="es-ES" sz="1600" dirty="0" smtClean="0"/>
              <a:t>Investigar el entorno. </a:t>
            </a:r>
          </a:p>
          <a:p>
            <a:pPr lvl="0"/>
            <a:r>
              <a:rPr lang="es-ES" sz="1600" dirty="0" smtClean="0"/>
              <a:t>Estipular el monto aproximado de inversión, los gastos y costes en los que incurra el mismo.</a:t>
            </a:r>
          </a:p>
          <a:p>
            <a:pPr lvl="0"/>
            <a:r>
              <a:rPr lang="es-ES" sz="1600" dirty="0" smtClean="0"/>
              <a:t>Determinar la rentabilidad de la creación del proyecto en relación a la situación actual del país.</a:t>
            </a:r>
            <a:endParaRPr lang="es-ES" sz="1600" dirty="0"/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70328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TORRE AZUL</a:t>
            </a:r>
            <a:endParaRPr lang="es-ES" dirty="0"/>
          </a:p>
        </p:txBody>
      </p:sp>
      <p:sp>
        <p:nvSpPr>
          <p:cNvPr id="13" name="Freeform 9"/>
          <p:cNvSpPr>
            <a:spLocks/>
          </p:cNvSpPr>
          <p:nvPr/>
        </p:nvSpPr>
        <p:spPr bwMode="gray">
          <a:xfrm flipH="1">
            <a:off x="4429124" y="1857364"/>
            <a:ext cx="903288" cy="1241425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31765"/>
                  <a:invGamma/>
                </a:schemeClr>
              </a:gs>
            </a:gsLst>
            <a:lin ang="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s-EC"/>
          </a:p>
        </p:txBody>
      </p:sp>
      <p:sp>
        <p:nvSpPr>
          <p:cNvPr id="14" name="13 Rectángulo"/>
          <p:cNvSpPr/>
          <p:nvPr/>
        </p:nvSpPr>
        <p:spPr>
          <a:xfrm>
            <a:off x="714348" y="2000240"/>
            <a:ext cx="278608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dirty="0" smtClean="0"/>
              <a:t>MISIÓN</a:t>
            </a:r>
          </a:p>
          <a:p>
            <a:r>
              <a:rPr lang="es-ES" dirty="0" smtClean="0"/>
              <a:t>Proporcionar una alternativa de vivienda y servicios complementarios enfocada a los estudiantes politécnicos que provengan de otras ciudades durante el tiempo que se encuentren realizando sus estudios en la ciudad de Guayaquil.</a:t>
            </a:r>
          </a:p>
          <a:p>
            <a:r>
              <a:rPr lang="es-ES" dirty="0" smtClean="0"/>
              <a:t> </a:t>
            </a:r>
            <a:endParaRPr lang="es-ES" dirty="0"/>
          </a:p>
        </p:txBody>
      </p:sp>
      <p:sp>
        <p:nvSpPr>
          <p:cNvPr id="15" name="AutoShape 5"/>
          <p:cNvSpPr>
            <a:spLocks noChangeArrowheads="1"/>
          </p:cNvSpPr>
          <p:nvPr/>
        </p:nvSpPr>
        <p:spPr bwMode="auto">
          <a:xfrm>
            <a:off x="571500" y="1785926"/>
            <a:ext cx="2857500" cy="4214825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s-EC">
              <a:latin typeface="Verdana" pitchFamily="34" charset="0"/>
            </a:endParaRPr>
          </a:p>
        </p:txBody>
      </p:sp>
      <p:sp>
        <p:nvSpPr>
          <p:cNvPr id="16" name="AutoShape 3"/>
          <p:cNvSpPr>
            <a:spLocks noChangeArrowheads="1"/>
          </p:cNvSpPr>
          <p:nvPr/>
        </p:nvSpPr>
        <p:spPr bwMode="auto">
          <a:xfrm>
            <a:off x="5072063" y="2714625"/>
            <a:ext cx="3429000" cy="3429000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s-EC">
              <a:latin typeface="Verdana" pitchFamily="34" charset="0"/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5214942" y="2928934"/>
            <a:ext cx="307183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b="1" dirty="0" smtClean="0"/>
              <a:t>VISIÓN</a:t>
            </a:r>
          </a:p>
          <a:p>
            <a:r>
              <a:rPr lang="es-ES" sz="2000" dirty="0" smtClean="0"/>
              <a:t>Convertirse en un referente en lo relacionado al alquiler de viviendas y servicios especializados para estudiantes universitarios en la ciudad de Guayaquil.</a:t>
            </a:r>
          </a:p>
        </p:txBody>
      </p:sp>
      <p:sp>
        <p:nvSpPr>
          <p:cNvPr id="12" name="Freeform 7"/>
          <p:cNvSpPr>
            <a:spLocks/>
          </p:cNvSpPr>
          <p:nvPr/>
        </p:nvSpPr>
        <p:spPr bwMode="gray">
          <a:xfrm>
            <a:off x="3357554" y="1857364"/>
            <a:ext cx="903288" cy="1241425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63529"/>
                  <a:invGamma/>
                </a:schemeClr>
              </a:gs>
            </a:gsLst>
            <a:lin ang="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s-EC"/>
          </a:p>
        </p:txBody>
      </p:sp>
      <p:sp>
        <p:nvSpPr>
          <p:cNvPr id="9" name="8 CuadroTexto"/>
          <p:cNvSpPr txBox="1"/>
          <p:nvPr/>
        </p:nvSpPr>
        <p:spPr>
          <a:xfrm>
            <a:off x="500034" y="285728"/>
            <a:ext cx="4214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Estudio Organizacional</a:t>
            </a:r>
            <a:endParaRPr lang="es-ES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1472" y="285728"/>
            <a:ext cx="8229600" cy="1143000"/>
          </a:xfrm>
        </p:spPr>
        <p:txBody>
          <a:bodyPr/>
          <a:lstStyle/>
          <a:p>
            <a:r>
              <a:rPr lang="es-ES" dirty="0" smtClean="0"/>
              <a:t>Análisis FODA</a:t>
            </a:r>
            <a:endParaRPr lang="es-ES" dirty="0"/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428596" y="1643050"/>
            <a:ext cx="3786214" cy="5000636"/>
            <a:chOff x="720" y="1296"/>
            <a:chExt cx="1367" cy="2542"/>
          </a:xfrm>
        </p:grpSpPr>
        <p:sp>
          <p:nvSpPr>
            <p:cNvPr id="5" name="AutoShape 4"/>
            <p:cNvSpPr>
              <a:spLocks noChangeArrowheads="1"/>
            </p:cNvSpPr>
            <p:nvPr/>
          </p:nvSpPr>
          <p:spPr bwMode="gray">
            <a:xfrm>
              <a:off x="720" y="1490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4E91D4"/>
                </a:gs>
                <a:gs pos="100000">
                  <a:srgbClr val="3477A4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6" name="AutoShape 5"/>
            <p:cNvSpPr>
              <a:spLocks noChangeArrowheads="1"/>
            </p:cNvSpPr>
            <p:nvPr/>
          </p:nvSpPr>
          <p:spPr bwMode="gray">
            <a:xfrm>
              <a:off x="741" y="1495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3CA1E6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7" name="AutoShape 6"/>
            <p:cNvSpPr>
              <a:spLocks noChangeArrowheads="1"/>
            </p:cNvSpPr>
            <p:nvPr/>
          </p:nvSpPr>
          <p:spPr bwMode="gray">
            <a:xfrm>
              <a:off x="752" y="2795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CA1E6">
                    <a:alpha val="0"/>
                  </a:srgbClr>
                </a:gs>
                <a:gs pos="100000">
                  <a:srgbClr val="9BCFF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8" name="AutoShape 7"/>
            <p:cNvSpPr>
              <a:spLocks noChangeArrowheads="1"/>
            </p:cNvSpPr>
            <p:nvPr/>
          </p:nvSpPr>
          <p:spPr bwMode="gray">
            <a:xfrm>
              <a:off x="752" y="1509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EE0F7"/>
                </a:gs>
                <a:gs pos="100000">
                  <a:srgbClr val="3CA1E6">
                    <a:alpha val="0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9" name="AutoShape 8"/>
            <p:cNvSpPr>
              <a:spLocks noChangeArrowheads="1"/>
            </p:cNvSpPr>
            <p:nvPr/>
          </p:nvSpPr>
          <p:spPr bwMode="gray">
            <a:xfrm>
              <a:off x="724" y="3290"/>
              <a:ext cx="1363" cy="548"/>
            </a:xfrm>
            <a:prstGeom prst="roundRect">
              <a:avLst>
                <a:gd name="adj" fmla="val 40389"/>
              </a:avLst>
            </a:prstGeom>
            <a:gradFill rotWithShape="1">
              <a:gsLst>
                <a:gs pos="0">
                  <a:srgbClr val="729EB4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10" name="AutoShape 9"/>
            <p:cNvSpPr>
              <a:spLocks noChangeArrowheads="1"/>
            </p:cNvSpPr>
            <p:nvPr/>
          </p:nvSpPr>
          <p:spPr bwMode="gray">
            <a:xfrm>
              <a:off x="752" y="3305"/>
              <a:ext cx="1304" cy="48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DAFD4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EC"/>
            </a:p>
          </p:txBody>
        </p:sp>
        <p:grpSp>
          <p:nvGrpSpPr>
            <p:cNvPr id="11" name="Group 10"/>
            <p:cNvGrpSpPr>
              <a:grpSpLocks/>
            </p:cNvGrpSpPr>
            <p:nvPr/>
          </p:nvGrpSpPr>
          <p:grpSpPr bwMode="auto">
            <a:xfrm>
              <a:off x="1189" y="1296"/>
              <a:ext cx="405" cy="405"/>
              <a:chOff x="1289" y="582"/>
              <a:chExt cx="668" cy="668"/>
            </a:xfrm>
          </p:grpSpPr>
          <p:sp>
            <p:nvSpPr>
              <p:cNvPr id="14" name="Oval 11"/>
              <p:cNvSpPr>
                <a:spLocks noChangeArrowheads="1"/>
              </p:cNvSpPr>
              <p:nvPr/>
            </p:nvSpPr>
            <p:spPr bwMode="gray">
              <a:xfrm>
                <a:off x="1289" y="582"/>
                <a:ext cx="668" cy="668"/>
              </a:xfrm>
              <a:prstGeom prst="ellipse">
                <a:avLst/>
              </a:prstGeom>
              <a:solidFill>
                <a:srgbClr val="333333"/>
              </a:solidFill>
              <a:ln w="38100" algn="ctr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s-EC"/>
              </a:p>
            </p:txBody>
          </p:sp>
          <p:sp>
            <p:nvSpPr>
              <p:cNvPr id="15" name="Oval 12"/>
              <p:cNvSpPr>
                <a:spLocks noChangeArrowheads="1"/>
              </p:cNvSpPr>
              <p:nvPr/>
            </p:nvSpPr>
            <p:spPr bwMode="gray">
              <a:xfrm>
                <a:off x="1296" y="587"/>
                <a:ext cx="646" cy="647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es-EC"/>
              </a:p>
            </p:txBody>
          </p:sp>
          <p:sp>
            <p:nvSpPr>
              <p:cNvPr id="16" name="Oval 13"/>
              <p:cNvSpPr>
                <a:spLocks noChangeArrowheads="1"/>
              </p:cNvSpPr>
              <p:nvPr/>
            </p:nvSpPr>
            <p:spPr bwMode="gray">
              <a:xfrm>
                <a:off x="1304" y="591"/>
                <a:ext cx="631" cy="63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es-EC"/>
              </a:p>
            </p:txBody>
          </p:sp>
          <p:sp>
            <p:nvSpPr>
              <p:cNvPr id="17" name="Oval 14"/>
              <p:cNvSpPr>
                <a:spLocks noChangeArrowheads="1"/>
              </p:cNvSpPr>
              <p:nvPr/>
            </p:nvSpPr>
            <p:spPr bwMode="gray">
              <a:xfrm>
                <a:off x="1311" y="597"/>
                <a:ext cx="600" cy="589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es-EC"/>
              </a:p>
            </p:txBody>
          </p:sp>
          <p:sp>
            <p:nvSpPr>
              <p:cNvPr id="18" name="Oval 15"/>
              <p:cNvSpPr>
                <a:spLocks noChangeArrowheads="1"/>
              </p:cNvSpPr>
              <p:nvPr/>
            </p:nvSpPr>
            <p:spPr bwMode="gray">
              <a:xfrm>
                <a:off x="1346" y="613"/>
                <a:ext cx="533" cy="479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es-EC"/>
              </a:p>
            </p:txBody>
          </p:sp>
        </p:grpSp>
        <p:sp>
          <p:nvSpPr>
            <p:cNvPr id="12" name="Text Box 16"/>
            <p:cNvSpPr txBox="1">
              <a:spLocks noChangeArrowheads="1"/>
            </p:cNvSpPr>
            <p:nvPr/>
          </p:nvSpPr>
          <p:spPr bwMode="gray">
            <a:xfrm>
              <a:off x="1034" y="1403"/>
              <a:ext cx="669" cy="13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400" b="1" dirty="0" smtClean="0"/>
                <a:t>FORTALEZAS</a:t>
              </a:r>
              <a:endParaRPr lang="en-US" sz="1000" b="1" dirty="0"/>
            </a:p>
          </p:txBody>
        </p:sp>
        <p:sp>
          <p:nvSpPr>
            <p:cNvPr id="13" name="Text Box 17"/>
            <p:cNvSpPr txBox="1">
              <a:spLocks noChangeArrowheads="1"/>
            </p:cNvSpPr>
            <p:nvPr/>
          </p:nvSpPr>
          <p:spPr bwMode="gray">
            <a:xfrm>
              <a:off x="749" y="1690"/>
              <a:ext cx="1296" cy="120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lvl="0">
                <a:buFont typeface="Arial" pitchFamily="34" charset="0"/>
                <a:buChar char="•"/>
              </a:pPr>
              <a:r>
                <a:rPr lang="es-ES" sz="2400" dirty="0" smtClean="0"/>
                <a:t>Ubicación</a:t>
              </a:r>
            </a:p>
            <a:p>
              <a:pPr lvl="0">
                <a:buFont typeface="Arial" pitchFamily="34" charset="0"/>
                <a:buChar char="•"/>
              </a:pPr>
              <a:r>
                <a:rPr lang="es-ES" sz="2400" dirty="0" smtClean="0"/>
                <a:t>Comodidad</a:t>
              </a:r>
            </a:p>
            <a:p>
              <a:pPr lvl="0">
                <a:buFont typeface="Arial" pitchFamily="34" charset="0"/>
                <a:buChar char="•"/>
              </a:pPr>
              <a:r>
                <a:rPr lang="es-ES" sz="2400" dirty="0" smtClean="0"/>
                <a:t>Área de estudios con internet</a:t>
              </a:r>
            </a:p>
            <a:p>
              <a:pPr lvl="0">
                <a:buFont typeface="Arial" pitchFamily="34" charset="0"/>
                <a:buChar char="•"/>
              </a:pPr>
              <a:r>
                <a:rPr lang="es-ES" sz="2400" dirty="0" smtClean="0"/>
                <a:t>El servicio de limpieza y lavandería.</a:t>
              </a:r>
              <a:endParaRPr lang="en-US" sz="2400" dirty="0"/>
            </a:p>
          </p:txBody>
        </p:sp>
      </p:grpSp>
      <p:grpSp>
        <p:nvGrpSpPr>
          <p:cNvPr id="20" name="Group 3"/>
          <p:cNvGrpSpPr>
            <a:grpSpLocks/>
          </p:cNvGrpSpPr>
          <p:nvPr/>
        </p:nvGrpSpPr>
        <p:grpSpPr bwMode="auto">
          <a:xfrm>
            <a:off x="5000628" y="1714488"/>
            <a:ext cx="3143272" cy="4929198"/>
            <a:chOff x="720" y="1296"/>
            <a:chExt cx="1367" cy="2542"/>
          </a:xfrm>
        </p:grpSpPr>
        <p:sp>
          <p:nvSpPr>
            <p:cNvPr id="21" name="AutoShape 4"/>
            <p:cNvSpPr>
              <a:spLocks noChangeArrowheads="1"/>
            </p:cNvSpPr>
            <p:nvPr/>
          </p:nvSpPr>
          <p:spPr bwMode="gray">
            <a:xfrm>
              <a:off x="720" y="1490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4E91D4"/>
                </a:gs>
                <a:gs pos="100000">
                  <a:srgbClr val="3477A4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22" name="AutoShape 5"/>
            <p:cNvSpPr>
              <a:spLocks noChangeArrowheads="1"/>
            </p:cNvSpPr>
            <p:nvPr/>
          </p:nvSpPr>
          <p:spPr bwMode="gray">
            <a:xfrm>
              <a:off x="741" y="1495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3CA1E6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23" name="AutoShape 6"/>
            <p:cNvSpPr>
              <a:spLocks noChangeArrowheads="1"/>
            </p:cNvSpPr>
            <p:nvPr/>
          </p:nvSpPr>
          <p:spPr bwMode="gray">
            <a:xfrm>
              <a:off x="752" y="2795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CA1E6">
                    <a:alpha val="0"/>
                  </a:srgbClr>
                </a:gs>
                <a:gs pos="100000">
                  <a:srgbClr val="9BCFF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24" name="AutoShape 7"/>
            <p:cNvSpPr>
              <a:spLocks noChangeArrowheads="1"/>
            </p:cNvSpPr>
            <p:nvPr/>
          </p:nvSpPr>
          <p:spPr bwMode="gray">
            <a:xfrm>
              <a:off x="752" y="1509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EE0F7"/>
                </a:gs>
                <a:gs pos="100000">
                  <a:srgbClr val="3CA1E6">
                    <a:alpha val="0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25" name="AutoShape 8"/>
            <p:cNvSpPr>
              <a:spLocks noChangeArrowheads="1"/>
            </p:cNvSpPr>
            <p:nvPr/>
          </p:nvSpPr>
          <p:spPr bwMode="gray">
            <a:xfrm>
              <a:off x="724" y="3290"/>
              <a:ext cx="1363" cy="548"/>
            </a:xfrm>
            <a:prstGeom prst="roundRect">
              <a:avLst>
                <a:gd name="adj" fmla="val 40389"/>
              </a:avLst>
            </a:prstGeom>
            <a:gradFill rotWithShape="1">
              <a:gsLst>
                <a:gs pos="0">
                  <a:srgbClr val="729EB4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26" name="AutoShape 9"/>
            <p:cNvSpPr>
              <a:spLocks noChangeArrowheads="1"/>
            </p:cNvSpPr>
            <p:nvPr/>
          </p:nvSpPr>
          <p:spPr bwMode="gray">
            <a:xfrm>
              <a:off x="752" y="3305"/>
              <a:ext cx="1304" cy="48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DAFD4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EC"/>
            </a:p>
          </p:txBody>
        </p:sp>
        <p:grpSp>
          <p:nvGrpSpPr>
            <p:cNvPr id="27" name="Group 10"/>
            <p:cNvGrpSpPr>
              <a:grpSpLocks/>
            </p:cNvGrpSpPr>
            <p:nvPr/>
          </p:nvGrpSpPr>
          <p:grpSpPr bwMode="auto">
            <a:xfrm>
              <a:off x="1189" y="1296"/>
              <a:ext cx="405" cy="405"/>
              <a:chOff x="1289" y="582"/>
              <a:chExt cx="668" cy="668"/>
            </a:xfrm>
          </p:grpSpPr>
          <p:sp>
            <p:nvSpPr>
              <p:cNvPr id="30" name="Oval 11"/>
              <p:cNvSpPr>
                <a:spLocks noChangeArrowheads="1"/>
              </p:cNvSpPr>
              <p:nvPr/>
            </p:nvSpPr>
            <p:spPr bwMode="gray">
              <a:xfrm>
                <a:off x="1289" y="582"/>
                <a:ext cx="668" cy="668"/>
              </a:xfrm>
              <a:prstGeom prst="ellipse">
                <a:avLst/>
              </a:prstGeom>
              <a:solidFill>
                <a:srgbClr val="333333"/>
              </a:solidFill>
              <a:ln w="38100" algn="ctr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s-EC"/>
              </a:p>
            </p:txBody>
          </p:sp>
          <p:sp>
            <p:nvSpPr>
              <p:cNvPr id="31" name="Oval 12"/>
              <p:cNvSpPr>
                <a:spLocks noChangeArrowheads="1"/>
              </p:cNvSpPr>
              <p:nvPr/>
            </p:nvSpPr>
            <p:spPr bwMode="gray">
              <a:xfrm>
                <a:off x="1296" y="587"/>
                <a:ext cx="646" cy="647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es-EC"/>
              </a:p>
            </p:txBody>
          </p:sp>
          <p:sp>
            <p:nvSpPr>
              <p:cNvPr id="32" name="Oval 13"/>
              <p:cNvSpPr>
                <a:spLocks noChangeArrowheads="1"/>
              </p:cNvSpPr>
              <p:nvPr/>
            </p:nvSpPr>
            <p:spPr bwMode="gray">
              <a:xfrm>
                <a:off x="1296" y="582"/>
                <a:ext cx="631" cy="63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es-EC"/>
              </a:p>
            </p:txBody>
          </p:sp>
          <p:sp>
            <p:nvSpPr>
              <p:cNvPr id="33" name="Oval 14"/>
              <p:cNvSpPr>
                <a:spLocks noChangeArrowheads="1"/>
              </p:cNvSpPr>
              <p:nvPr/>
            </p:nvSpPr>
            <p:spPr bwMode="gray">
              <a:xfrm>
                <a:off x="1311" y="597"/>
                <a:ext cx="600" cy="589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es-EC"/>
              </a:p>
            </p:txBody>
          </p:sp>
          <p:sp>
            <p:nvSpPr>
              <p:cNvPr id="34" name="Oval 15"/>
              <p:cNvSpPr>
                <a:spLocks noChangeArrowheads="1"/>
              </p:cNvSpPr>
              <p:nvPr/>
            </p:nvSpPr>
            <p:spPr bwMode="gray">
              <a:xfrm>
                <a:off x="1346" y="613"/>
                <a:ext cx="533" cy="479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es-EC"/>
              </a:p>
            </p:txBody>
          </p:sp>
        </p:grpSp>
        <p:sp>
          <p:nvSpPr>
            <p:cNvPr id="28" name="Text Box 16"/>
            <p:cNvSpPr txBox="1">
              <a:spLocks noChangeArrowheads="1"/>
            </p:cNvSpPr>
            <p:nvPr/>
          </p:nvSpPr>
          <p:spPr bwMode="gray">
            <a:xfrm>
              <a:off x="930" y="1328"/>
              <a:ext cx="1138" cy="22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es-ES" sz="1200" dirty="0" smtClean="0"/>
            </a:p>
            <a:p>
              <a:r>
                <a:rPr lang="es-ES" sz="1600" b="1" dirty="0" smtClean="0"/>
                <a:t>OPORTUNIDADES</a:t>
              </a:r>
              <a:endParaRPr lang="es-ES" sz="1000" b="1" dirty="0" smtClean="0"/>
            </a:p>
          </p:txBody>
        </p:sp>
        <p:sp>
          <p:nvSpPr>
            <p:cNvPr id="29" name="Text Box 17"/>
            <p:cNvSpPr txBox="1">
              <a:spLocks noChangeArrowheads="1"/>
            </p:cNvSpPr>
            <p:nvPr/>
          </p:nvSpPr>
          <p:spPr bwMode="gray">
            <a:xfrm>
              <a:off x="749" y="1511"/>
              <a:ext cx="1296" cy="13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en-US" sz="1200" dirty="0"/>
            </a:p>
          </p:txBody>
        </p:sp>
      </p:grpSp>
      <p:sp>
        <p:nvSpPr>
          <p:cNvPr id="35" name="34 Rectángulo"/>
          <p:cNvSpPr/>
          <p:nvPr/>
        </p:nvSpPr>
        <p:spPr>
          <a:xfrm>
            <a:off x="5286380" y="2643182"/>
            <a:ext cx="250033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es-ES" sz="2400" dirty="0" smtClean="0"/>
              <a:t>Gratuidad de la educación</a:t>
            </a:r>
          </a:p>
          <a:p>
            <a:pPr lvl="0">
              <a:buFont typeface="Arial" pitchFamily="34" charset="0"/>
              <a:buChar char="•"/>
            </a:pPr>
            <a:r>
              <a:rPr lang="es-ES" sz="2400" dirty="0" smtClean="0"/>
              <a:t>Mercado poco explotado</a:t>
            </a:r>
            <a:endParaRPr lang="es-ES" sz="2400" dirty="0"/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Análisis FODA</a:t>
            </a:r>
            <a:endParaRPr lang="es-ES" dirty="0"/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500034" y="1285860"/>
            <a:ext cx="3714776" cy="5572140"/>
            <a:chOff x="720" y="1296"/>
            <a:chExt cx="1367" cy="2542"/>
          </a:xfrm>
        </p:grpSpPr>
        <p:sp>
          <p:nvSpPr>
            <p:cNvPr id="5" name="AutoShape 4"/>
            <p:cNvSpPr>
              <a:spLocks noChangeArrowheads="1"/>
            </p:cNvSpPr>
            <p:nvPr/>
          </p:nvSpPr>
          <p:spPr bwMode="gray">
            <a:xfrm>
              <a:off x="720" y="1490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4E91D4"/>
                </a:gs>
                <a:gs pos="100000">
                  <a:srgbClr val="3477A4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6" name="AutoShape 5"/>
            <p:cNvSpPr>
              <a:spLocks noChangeArrowheads="1"/>
            </p:cNvSpPr>
            <p:nvPr/>
          </p:nvSpPr>
          <p:spPr bwMode="gray">
            <a:xfrm>
              <a:off x="720" y="1475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3CA1E6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7" name="AutoShape 6"/>
            <p:cNvSpPr>
              <a:spLocks noChangeArrowheads="1"/>
            </p:cNvSpPr>
            <p:nvPr/>
          </p:nvSpPr>
          <p:spPr bwMode="gray">
            <a:xfrm>
              <a:off x="752" y="2795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CA1E6">
                    <a:alpha val="0"/>
                  </a:srgbClr>
                </a:gs>
                <a:gs pos="100000">
                  <a:srgbClr val="9BCFF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8" name="AutoShape 7"/>
            <p:cNvSpPr>
              <a:spLocks noChangeArrowheads="1"/>
            </p:cNvSpPr>
            <p:nvPr/>
          </p:nvSpPr>
          <p:spPr bwMode="gray">
            <a:xfrm>
              <a:off x="752" y="1509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EE0F7"/>
                </a:gs>
                <a:gs pos="100000">
                  <a:srgbClr val="3CA1E6">
                    <a:alpha val="0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9" name="AutoShape 8"/>
            <p:cNvSpPr>
              <a:spLocks noChangeArrowheads="1"/>
            </p:cNvSpPr>
            <p:nvPr/>
          </p:nvSpPr>
          <p:spPr bwMode="gray">
            <a:xfrm>
              <a:off x="724" y="3290"/>
              <a:ext cx="1363" cy="548"/>
            </a:xfrm>
            <a:prstGeom prst="roundRect">
              <a:avLst>
                <a:gd name="adj" fmla="val 40389"/>
              </a:avLst>
            </a:prstGeom>
            <a:gradFill rotWithShape="1">
              <a:gsLst>
                <a:gs pos="0">
                  <a:srgbClr val="729EB4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10" name="AutoShape 9"/>
            <p:cNvSpPr>
              <a:spLocks noChangeArrowheads="1"/>
            </p:cNvSpPr>
            <p:nvPr/>
          </p:nvSpPr>
          <p:spPr bwMode="gray">
            <a:xfrm>
              <a:off x="752" y="3305"/>
              <a:ext cx="1304" cy="48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DAFD4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EC"/>
            </a:p>
          </p:txBody>
        </p:sp>
        <p:grpSp>
          <p:nvGrpSpPr>
            <p:cNvPr id="11" name="Group 10"/>
            <p:cNvGrpSpPr>
              <a:grpSpLocks/>
            </p:cNvGrpSpPr>
            <p:nvPr/>
          </p:nvGrpSpPr>
          <p:grpSpPr bwMode="auto">
            <a:xfrm>
              <a:off x="1189" y="1296"/>
              <a:ext cx="405" cy="405"/>
              <a:chOff x="1289" y="582"/>
              <a:chExt cx="668" cy="668"/>
            </a:xfrm>
          </p:grpSpPr>
          <p:sp>
            <p:nvSpPr>
              <p:cNvPr id="14" name="Oval 11"/>
              <p:cNvSpPr>
                <a:spLocks noChangeArrowheads="1"/>
              </p:cNvSpPr>
              <p:nvPr/>
            </p:nvSpPr>
            <p:spPr bwMode="gray">
              <a:xfrm>
                <a:off x="1289" y="582"/>
                <a:ext cx="668" cy="668"/>
              </a:xfrm>
              <a:prstGeom prst="ellipse">
                <a:avLst/>
              </a:prstGeom>
              <a:solidFill>
                <a:srgbClr val="333333"/>
              </a:solidFill>
              <a:ln w="38100" algn="ctr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s-EC"/>
              </a:p>
            </p:txBody>
          </p:sp>
          <p:sp>
            <p:nvSpPr>
              <p:cNvPr id="15" name="Oval 12"/>
              <p:cNvSpPr>
                <a:spLocks noChangeArrowheads="1"/>
              </p:cNvSpPr>
              <p:nvPr/>
            </p:nvSpPr>
            <p:spPr bwMode="gray">
              <a:xfrm>
                <a:off x="1296" y="587"/>
                <a:ext cx="646" cy="647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es-EC"/>
              </a:p>
            </p:txBody>
          </p:sp>
          <p:sp>
            <p:nvSpPr>
              <p:cNvPr id="16" name="Oval 13"/>
              <p:cNvSpPr>
                <a:spLocks noChangeArrowheads="1"/>
              </p:cNvSpPr>
              <p:nvPr/>
            </p:nvSpPr>
            <p:spPr bwMode="gray">
              <a:xfrm>
                <a:off x="1304" y="591"/>
                <a:ext cx="631" cy="63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es-EC"/>
              </a:p>
            </p:txBody>
          </p:sp>
          <p:sp>
            <p:nvSpPr>
              <p:cNvPr id="17" name="Oval 14"/>
              <p:cNvSpPr>
                <a:spLocks noChangeArrowheads="1"/>
              </p:cNvSpPr>
              <p:nvPr/>
            </p:nvSpPr>
            <p:spPr bwMode="gray">
              <a:xfrm>
                <a:off x="1311" y="597"/>
                <a:ext cx="600" cy="589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es-EC"/>
              </a:p>
            </p:txBody>
          </p:sp>
          <p:sp>
            <p:nvSpPr>
              <p:cNvPr id="18" name="Oval 15"/>
              <p:cNvSpPr>
                <a:spLocks noChangeArrowheads="1"/>
              </p:cNvSpPr>
              <p:nvPr/>
            </p:nvSpPr>
            <p:spPr bwMode="gray">
              <a:xfrm>
                <a:off x="1346" y="613"/>
                <a:ext cx="533" cy="479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es-EC"/>
              </a:p>
            </p:txBody>
          </p:sp>
        </p:grpSp>
        <p:sp>
          <p:nvSpPr>
            <p:cNvPr id="12" name="Text Box 16"/>
            <p:cNvSpPr txBox="1">
              <a:spLocks noChangeArrowheads="1"/>
            </p:cNvSpPr>
            <p:nvPr/>
          </p:nvSpPr>
          <p:spPr bwMode="gray">
            <a:xfrm>
              <a:off x="1047" y="1403"/>
              <a:ext cx="683" cy="21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2400" b="1" dirty="0" smtClean="0"/>
                <a:t>DEBILIDADES</a:t>
              </a:r>
              <a:endParaRPr lang="en-US" sz="1400" b="1" dirty="0"/>
            </a:p>
          </p:txBody>
        </p:sp>
        <p:sp>
          <p:nvSpPr>
            <p:cNvPr id="13" name="Text Box 17"/>
            <p:cNvSpPr txBox="1">
              <a:spLocks noChangeArrowheads="1"/>
            </p:cNvSpPr>
            <p:nvPr/>
          </p:nvSpPr>
          <p:spPr bwMode="gray">
            <a:xfrm>
              <a:off x="749" y="1654"/>
              <a:ext cx="1296" cy="144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endParaRPr lang="es-ES" sz="2000" b="1" dirty="0" smtClean="0"/>
            </a:p>
            <a:p>
              <a:pPr lvl="0">
                <a:buFont typeface="Arial" pitchFamily="34" charset="0"/>
                <a:buChar char="•"/>
              </a:pPr>
              <a:r>
                <a:rPr lang="es-ES" sz="2800" dirty="0" smtClean="0"/>
                <a:t>Limitaciones para cubrir la demanda total.</a:t>
              </a:r>
            </a:p>
            <a:p>
              <a:pPr lvl="0">
                <a:buFont typeface="Arial" pitchFamily="34" charset="0"/>
                <a:buChar char="•"/>
              </a:pPr>
              <a:r>
                <a:rPr lang="es-ES" sz="2800" dirty="0" smtClean="0"/>
                <a:t>No se cuenta con la infraestructura necesaria.</a:t>
              </a:r>
            </a:p>
            <a:p>
              <a:r>
                <a:rPr lang="es-ES" sz="1200" dirty="0" smtClean="0"/>
                <a:t> </a:t>
              </a:r>
              <a:endParaRPr lang="es-ES" sz="1200" dirty="0"/>
            </a:p>
          </p:txBody>
        </p:sp>
      </p:grpSp>
      <p:grpSp>
        <p:nvGrpSpPr>
          <p:cNvPr id="19" name="Group 3"/>
          <p:cNvGrpSpPr>
            <a:grpSpLocks/>
          </p:cNvGrpSpPr>
          <p:nvPr/>
        </p:nvGrpSpPr>
        <p:grpSpPr bwMode="auto">
          <a:xfrm>
            <a:off x="4643438" y="1285860"/>
            <a:ext cx="3929090" cy="5572140"/>
            <a:chOff x="720" y="1296"/>
            <a:chExt cx="1367" cy="2542"/>
          </a:xfrm>
        </p:grpSpPr>
        <p:sp>
          <p:nvSpPr>
            <p:cNvPr id="20" name="AutoShape 4"/>
            <p:cNvSpPr>
              <a:spLocks noChangeArrowheads="1"/>
            </p:cNvSpPr>
            <p:nvPr/>
          </p:nvSpPr>
          <p:spPr bwMode="gray">
            <a:xfrm>
              <a:off x="720" y="1490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4E91D4"/>
                </a:gs>
                <a:gs pos="100000">
                  <a:srgbClr val="3477A4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21" name="AutoShape 5"/>
            <p:cNvSpPr>
              <a:spLocks noChangeArrowheads="1"/>
            </p:cNvSpPr>
            <p:nvPr/>
          </p:nvSpPr>
          <p:spPr bwMode="gray">
            <a:xfrm>
              <a:off x="720" y="1475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3CA1E6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22" name="AutoShape 6"/>
            <p:cNvSpPr>
              <a:spLocks noChangeArrowheads="1"/>
            </p:cNvSpPr>
            <p:nvPr/>
          </p:nvSpPr>
          <p:spPr bwMode="gray">
            <a:xfrm>
              <a:off x="752" y="2795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CA1E6">
                    <a:alpha val="0"/>
                  </a:srgbClr>
                </a:gs>
                <a:gs pos="100000">
                  <a:srgbClr val="9BCFF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23" name="AutoShape 7"/>
            <p:cNvSpPr>
              <a:spLocks noChangeArrowheads="1"/>
            </p:cNvSpPr>
            <p:nvPr/>
          </p:nvSpPr>
          <p:spPr bwMode="gray">
            <a:xfrm>
              <a:off x="752" y="1509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EE0F7"/>
                </a:gs>
                <a:gs pos="100000">
                  <a:srgbClr val="3CA1E6">
                    <a:alpha val="0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24" name="AutoShape 8"/>
            <p:cNvSpPr>
              <a:spLocks noChangeArrowheads="1"/>
            </p:cNvSpPr>
            <p:nvPr/>
          </p:nvSpPr>
          <p:spPr bwMode="gray">
            <a:xfrm>
              <a:off x="724" y="3290"/>
              <a:ext cx="1363" cy="548"/>
            </a:xfrm>
            <a:prstGeom prst="roundRect">
              <a:avLst>
                <a:gd name="adj" fmla="val 40389"/>
              </a:avLst>
            </a:prstGeom>
            <a:gradFill rotWithShape="1">
              <a:gsLst>
                <a:gs pos="0">
                  <a:srgbClr val="729EB4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25" name="AutoShape 9"/>
            <p:cNvSpPr>
              <a:spLocks noChangeArrowheads="1"/>
            </p:cNvSpPr>
            <p:nvPr/>
          </p:nvSpPr>
          <p:spPr bwMode="gray">
            <a:xfrm>
              <a:off x="752" y="3305"/>
              <a:ext cx="1304" cy="48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DAFD4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EC"/>
            </a:p>
          </p:txBody>
        </p:sp>
        <p:grpSp>
          <p:nvGrpSpPr>
            <p:cNvPr id="26" name="Group 10"/>
            <p:cNvGrpSpPr>
              <a:grpSpLocks/>
            </p:cNvGrpSpPr>
            <p:nvPr/>
          </p:nvGrpSpPr>
          <p:grpSpPr bwMode="auto">
            <a:xfrm>
              <a:off x="1189" y="1296"/>
              <a:ext cx="405" cy="405"/>
              <a:chOff x="1289" y="582"/>
              <a:chExt cx="668" cy="668"/>
            </a:xfrm>
          </p:grpSpPr>
          <p:sp>
            <p:nvSpPr>
              <p:cNvPr id="29" name="Oval 11"/>
              <p:cNvSpPr>
                <a:spLocks noChangeArrowheads="1"/>
              </p:cNvSpPr>
              <p:nvPr/>
            </p:nvSpPr>
            <p:spPr bwMode="gray">
              <a:xfrm>
                <a:off x="1289" y="582"/>
                <a:ext cx="668" cy="668"/>
              </a:xfrm>
              <a:prstGeom prst="ellipse">
                <a:avLst/>
              </a:prstGeom>
              <a:solidFill>
                <a:srgbClr val="333333"/>
              </a:solidFill>
              <a:ln w="38100" algn="ctr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s-EC"/>
              </a:p>
            </p:txBody>
          </p:sp>
          <p:sp>
            <p:nvSpPr>
              <p:cNvPr id="30" name="Oval 12"/>
              <p:cNvSpPr>
                <a:spLocks noChangeArrowheads="1"/>
              </p:cNvSpPr>
              <p:nvPr/>
            </p:nvSpPr>
            <p:spPr bwMode="gray">
              <a:xfrm>
                <a:off x="1296" y="587"/>
                <a:ext cx="646" cy="647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es-EC"/>
              </a:p>
            </p:txBody>
          </p:sp>
          <p:sp>
            <p:nvSpPr>
              <p:cNvPr id="31" name="Oval 13"/>
              <p:cNvSpPr>
                <a:spLocks noChangeArrowheads="1"/>
              </p:cNvSpPr>
              <p:nvPr/>
            </p:nvSpPr>
            <p:spPr bwMode="gray">
              <a:xfrm>
                <a:off x="1304" y="591"/>
                <a:ext cx="631" cy="63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es-EC"/>
              </a:p>
            </p:txBody>
          </p:sp>
          <p:sp>
            <p:nvSpPr>
              <p:cNvPr id="32" name="Oval 14"/>
              <p:cNvSpPr>
                <a:spLocks noChangeArrowheads="1"/>
              </p:cNvSpPr>
              <p:nvPr/>
            </p:nvSpPr>
            <p:spPr bwMode="gray">
              <a:xfrm>
                <a:off x="1311" y="597"/>
                <a:ext cx="600" cy="589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es-EC"/>
              </a:p>
            </p:txBody>
          </p:sp>
          <p:sp>
            <p:nvSpPr>
              <p:cNvPr id="33" name="Oval 15"/>
              <p:cNvSpPr>
                <a:spLocks noChangeArrowheads="1"/>
              </p:cNvSpPr>
              <p:nvPr/>
            </p:nvSpPr>
            <p:spPr bwMode="gray">
              <a:xfrm>
                <a:off x="1346" y="613"/>
                <a:ext cx="533" cy="479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es-EC"/>
              </a:p>
            </p:txBody>
          </p:sp>
        </p:grpSp>
        <p:sp>
          <p:nvSpPr>
            <p:cNvPr id="27" name="Text Box 16"/>
            <p:cNvSpPr txBox="1">
              <a:spLocks noChangeArrowheads="1"/>
            </p:cNvSpPr>
            <p:nvPr/>
          </p:nvSpPr>
          <p:spPr bwMode="gray">
            <a:xfrm>
              <a:off x="1080" y="1403"/>
              <a:ext cx="576" cy="20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2400" b="1" dirty="0" smtClean="0"/>
                <a:t>AMENAZAS</a:t>
              </a:r>
              <a:endParaRPr lang="en-US" sz="1400" b="1" dirty="0"/>
            </a:p>
          </p:txBody>
        </p:sp>
      </p:grpSp>
      <p:sp>
        <p:nvSpPr>
          <p:cNvPr id="34" name="33 Rectángulo"/>
          <p:cNvSpPr/>
          <p:nvPr/>
        </p:nvSpPr>
        <p:spPr>
          <a:xfrm>
            <a:off x="5072066" y="2428868"/>
            <a:ext cx="300039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" sz="2400" dirty="0" smtClean="0"/>
              <a:t>La </a:t>
            </a:r>
            <a:r>
              <a:rPr lang="es-ES" sz="2400" dirty="0"/>
              <a:t>crisis </a:t>
            </a:r>
            <a:r>
              <a:rPr lang="es-ES" sz="2400" dirty="0" smtClean="0"/>
              <a:t>económica influye </a:t>
            </a:r>
            <a:r>
              <a:rPr lang="es-ES" sz="2400" dirty="0"/>
              <a:t>en la decisión de </a:t>
            </a:r>
            <a:r>
              <a:rPr lang="es-ES" sz="2400" dirty="0" smtClean="0"/>
              <a:t>compra.</a:t>
            </a:r>
          </a:p>
          <a:p>
            <a:pPr>
              <a:buFont typeface="Arial" pitchFamily="34" charset="0"/>
              <a:buChar char="•"/>
            </a:pPr>
            <a:r>
              <a:rPr lang="es-ES" sz="2400" dirty="0" smtClean="0"/>
              <a:t>Consumidores se fijan </a:t>
            </a:r>
            <a:r>
              <a:rPr lang="es-ES" sz="2400" dirty="0"/>
              <a:t>en </a:t>
            </a:r>
            <a:r>
              <a:rPr lang="es-ES" sz="2400" dirty="0" smtClean="0"/>
              <a:t>los precios </a:t>
            </a:r>
            <a:r>
              <a:rPr lang="es-ES" sz="2400" dirty="0"/>
              <a:t>y en los altos costos de la </a:t>
            </a:r>
            <a:r>
              <a:rPr lang="es-ES" sz="2400" dirty="0" smtClean="0"/>
              <a:t>vida.</a:t>
            </a:r>
            <a:endParaRPr lang="es-ES" sz="2400" dirty="0"/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71472" y="1643050"/>
            <a:ext cx="8229600" cy="4525963"/>
          </a:xfrm>
        </p:spPr>
        <p:txBody>
          <a:bodyPr>
            <a:noAutofit/>
          </a:bodyPr>
          <a:lstStyle/>
          <a:p>
            <a:pPr lvl="0"/>
            <a:r>
              <a:rPr lang="es-ES" sz="2000" dirty="0" smtClean="0"/>
              <a:t>Determinar el grado de importancia que tiene un hogar con las comodidades necesarias para la demanda potencial.</a:t>
            </a:r>
            <a:endParaRPr lang="en-US" sz="2000" dirty="0" smtClean="0"/>
          </a:p>
          <a:p>
            <a:pPr lvl="0"/>
            <a:r>
              <a:rPr lang="es-ES" sz="2000" dirty="0" smtClean="0"/>
              <a:t>Conocer la preferencia del tipo de vivienda de los consumidores.</a:t>
            </a:r>
            <a:endParaRPr lang="en-US" sz="2000" dirty="0" smtClean="0"/>
          </a:p>
          <a:p>
            <a:pPr lvl="0"/>
            <a:r>
              <a:rPr lang="es-ES" sz="2000" dirty="0" smtClean="0"/>
              <a:t>Determinar los precios adecuados para cada servicio ofrecido.</a:t>
            </a:r>
          </a:p>
          <a:p>
            <a:pPr lvl="0"/>
            <a:r>
              <a:rPr lang="es-ES" sz="2000" dirty="0" smtClean="0"/>
              <a:t>Establecer la proporción de la población que está dispuesta a contratar el servicio.</a:t>
            </a:r>
            <a:endParaRPr lang="en-US" sz="2000" dirty="0" smtClean="0"/>
          </a:p>
          <a:p>
            <a:pPr lvl="0"/>
            <a:r>
              <a:rPr lang="es-ES" sz="2000" dirty="0" smtClean="0"/>
              <a:t>Definir la aceptación de los servicios ofrecidos.</a:t>
            </a:r>
            <a:endParaRPr lang="en-US" sz="2000" dirty="0" smtClean="0"/>
          </a:p>
          <a:p>
            <a:pPr lvl="0"/>
            <a:r>
              <a:rPr lang="es-ES" sz="2000" dirty="0" smtClean="0"/>
              <a:t>Determinar la preferencia en cuanto al nombre.</a:t>
            </a:r>
            <a:endParaRPr lang="en-US" sz="2000" dirty="0" smtClean="0"/>
          </a:p>
          <a:p>
            <a:pPr lvl="0"/>
            <a:r>
              <a:rPr lang="es-ES" sz="2000" dirty="0" smtClean="0"/>
              <a:t>Establecer el lugar más adecuado para la construcción de las instalaciones.</a:t>
            </a:r>
            <a:endParaRPr lang="en-US" sz="2000" dirty="0" smtClean="0"/>
          </a:p>
          <a:p>
            <a:pPr lvl="0"/>
            <a:endParaRPr lang="en-US" sz="2400" dirty="0" smtClean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1472" y="8572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Objetivos</a:t>
            </a:r>
            <a:r>
              <a:rPr lang="en-US" dirty="0" smtClean="0"/>
              <a:t> del </a:t>
            </a:r>
            <a:r>
              <a:rPr lang="en-US" dirty="0" err="1" smtClean="0"/>
              <a:t>Estudio</a:t>
            </a:r>
            <a:r>
              <a:rPr lang="en-US" dirty="0" smtClean="0"/>
              <a:t> de Mercado</a:t>
            </a:r>
            <a:endParaRPr lang="en-US" dirty="0"/>
          </a:p>
        </p:txBody>
      </p:sp>
      <p:sp>
        <p:nvSpPr>
          <p:cNvPr id="4" name="3 CuadroTexto"/>
          <p:cNvSpPr txBox="1"/>
          <p:nvPr/>
        </p:nvSpPr>
        <p:spPr>
          <a:xfrm>
            <a:off x="785786" y="428604"/>
            <a:ext cx="55007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Estudio de Mercado</a:t>
            </a:r>
            <a:endParaRPr lang="es-ES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>
            <a:grpSpLocks noGrp="1"/>
          </p:cNvGrpSpPr>
          <p:nvPr>
            <p:ph idx="1"/>
          </p:nvPr>
        </p:nvGrpSpPr>
        <p:grpSpPr bwMode="auto">
          <a:xfrm>
            <a:off x="3643306" y="2000240"/>
            <a:ext cx="5043494" cy="4217993"/>
            <a:chOff x="21" y="646"/>
            <a:chExt cx="5589" cy="3332"/>
          </a:xfrm>
        </p:grpSpPr>
        <p:sp>
          <p:nvSpPr>
            <p:cNvPr id="5" name="Oval 4"/>
            <p:cNvSpPr>
              <a:spLocks noChangeArrowheads="1"/>
            </p:cNvSpPr>
            <p:nvPr/>
          </p:nvSpPr>
          <p:spPr bwMode="auto">
            <a:xfrm>
              <a:off x="1632" y="1344"/>
              <a:ext cx="2544" cy="2496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0"/>
                    <a:invGamma/>
                  </a:schemeClr>
                </a:gs>
              </a:gsLst>
              <a:lin ang="5400000" scaled="1"/>
            </a:gradFill>
            <a:ln w="9525" algn="ctr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C"/>
            </a:p>
          </p:txBody>
        </p:sp>
        <p:grpSp>
          <p:nvGrpSpPr>
            <p:cNvPr id="6" name="Group 5"/>
            <p:cNvGrpSpPr>
              <a:grpSpLocks/>
            </p:cNvGrpSpPr>
            <p:nvPr/>
          </p:nvGrpSpPr>
          <p:grpSpPr bwMode="auto">
            <a:xfrm>
              <a:off x="2161" y="1968"/>
              <a:ext cx="1485" cy="1344"/>
              <a:chOff x="1892" y="1920"/>
              <a:chExt cx="1925" cy="1680"/>
            </a:xfrm>
          </p:grpSpPr>
          <p:sp>
            <p:nvSpPr>
              <p:cNvPr id="51" name="Oval 6"/>
              <p:cNvSpPr>
                <a:spLocks noChangeArrowheads="1"/>
              </p:cNvSpPr>
              <p:nvPr/>
            </p:nvSpPr>
            <p:spPr bwMode="gray">
              <a:xfrm>
                <a:off x="1892" y="1920"/>
                <a:ext cx="1925" cy="1680"/>
              </a:xfrm>
              <a:prstGeom prst="ellipse">
                <a:avLst/>
              </a:prstGeom>
              <a:gradFill rotWithShape="1">
                <a:gsLst>
                  <a:gs pos="0">
                    <a:srgbClr val="FF6600"/>
                  </a:gs>
                  <a:gs pos="100000">
                    <a:srgbClr val="742E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C"/>
              </a:p>
            </p:txBody>
          </p:sp>
          <p:sp>
            <p:nvSpPr>
              <p:cNvPr id="52" name="Freeform 7"/>
              <p:cNvSpPr>
                <a:spLocks/>
              </p:cNvSpPr>
              <p:nvPr/>
            </p:nvSpPr>
            <p:spPr bwMode="gray">
              <a:xfrm>
                <a:off x="2124" y="1948"/>
                <a:ext cx="1458" cy="634"/>
              </a:xfrm>
              <a:custGeom>
                <a:avLst/>
                <a:gdLst>
                  <a:gd name="T0" fmla="*/ 1858 w 1321"/>
                  <a:gd name="T1" fmla="*/ 199 h 712"/>
                  <a:gd name="T2" fmla="*/ 1882 w 1321"/>
                  <a:gd name="T3" fmla="*/ 221 h 712"/>
                  <a:gd name="T4" fmla="*/ 1887 w 1321"/>
                  <a:gd name="T5" fmla="*/ 240 h 712"/>
                  <a:gd name="T6" fmla="*/ 1879 w 1321"/>
                  <a:gd name="T7" fmla="*/ 257 h 712"/>
                  <a:gd name="T8" fmla="*/ 1854 w 1321"/>
                  <a:gd name="T9" fmla="*/ 273 h 712"/>
                  <a:gd name="T10" fmla="*/ 1817 w 1321"/>
                  <a:gd name="T11" fmla="*/ 289 h 712"/>
                  <a:gd name="T12" fmla="*/ 1771 w 1321"/>
                  <a:gd name="T13" fmla="*/ 301 h 712"/>
                  <a:gd name="T14" fmla="*/ 1707 w 1321"/>
                  <a:gd name="T15" fmla="*/ 313 h 712"/>
                  <a:gd name="T16" fmla="*/ 1637 w 1321"/>
                  <a:gd name="T17" fmla="*/ 324 h 712"/>
                  <a:gd name="T18" fmla="*/ 1560 w 1321"/>
                  <a:gd name="T19" fmla="*/ 332 h 712"/>
                  <a:gd name="T20" fmla="*/ 1472 w 1321"/>
                  <a:gd name="T21" fmla="*/ 340 h 712"/>
                  <a:gd name="T22" fmla="*/ 1383 w 1321"/>
                  <a:gd name="T23" fmla="*/ 345 h 712"/>
                  <a:gd name="T24" fmla="*/ 1279 w 1321"/>
                  <a:gd name="T25" fmla="*/ 351 h 712"/>
                  <a:gd name="T26" fmla="*/ 1177 w 1321"/>
                  <a:gd name="T27" fmla="*/ 354 h 712"/>
                  <a:gd name="T28" fmla="*/ 1136 w 1321"/>
                  <a:gd name="T29" fmla="*/ 355 h 712"/>
                  <a:gd name="T30" fmla="*/ 679 w 1321"/>
                  <a:gd name="T31" fmla="*/ 355 h 712"/>
                  <a:gd name="T32" fmla="*/ 673 w 1321"/>
                  <a:gd name="T33" fmla="*/ 355 h 712"/>
                  <a:gd name="T34" fmla="*/ 584 w 1321"/>
                  <a:gd name="T35" fmla="*/ 353 h 712"/>
                  <a:gd name="T36" fmla="*/ 497 w 1321"/>
                  <a:gd name="T37" fmla="*/ 351 h 712"/>
                  <a:gd name="T38" fmla="*/ 415 w 1321"/>
                  <a:gd name="T39" fmla="*/ 347 h 712"/>
                  <a:gd name="T40" fmla="*/ 338 w 1321"/>
                  <a:gd name="T41" fmla="*/ 344 h 712"/>
                  <a:gd name="T42" fmla="*/ 267 w 1321"/>
                  <a:gd name="T43" fmla="*/ 337 h 712"/>
                  <a:gd name="T44" fmla="*/ 200 w 1321"/>
                  <a:gd name="T45" fmla="*/ 329 h 712"/>
                  <a:gd name="T46" fmla="*/ 145 w 1321"/>
                  <a:gd name="T47" fmla="*/ 323 h 712"/>
                  <a:gd name="T48" fmla="*/ 96 w 1321"/>
                  <a:gd name="T49" fmla="*/ 314 h 712"/>
                  <a:gd name="T50" fmla="*/ 55 w 1321"/>
                  <a:gd name="T51" fmla="*/ 303 h 712"/>
                  <a:gd name="T52" fmla="*/ 26 w 1321"/>
                  <a:gd name="T53" fmla="*/ 290 h 712"/>
                  <a:gd name="T54" fmla="*/ 10 w 1321"/>
                  <a:gd name="T55" fmla="*/ 276 h 712"/>
                  <a:gd name="T56" fmla="*/ 0 w 1321"/>
                  <a:gd name="T57" fmla="*/ 261 h 712"/>
                  <a:gd name="T58" fmla="*/ 0 w 1321"/>
                  <a:gd name="T59" fmla="*/ 259 h 712"/>
                  <a:gd name="T60" fmla="*/ 4 w 1321"/>
                  <a:gd name="T61" fmla="*/ 242 h 712"/>
                  <a:gd name="T62" fmla="*/ 24 w 1321"/>
                  <a:gd name="T63" fmla="*/ 222 h 712"/>
                  <a:gd name="T64" fmla="*/ 73 w 1321"/>
                  <a:gd name="T65" fmla="*/ 184 h 712"/>
                  <a:gd name="T66" fmla="*/ 132 w 1321"/>
                  <a:gd name="T67" fmla="*/ 149 h 712"/>
                  <a:gd name="T68" fmla="*/ 210 w 1321"/>
                  <a:gd name="T69" fmla="*/ 118 h 712"/>
                  <a:gd name="T70" fmla="*/ 290 w 1321"/>
                  <a:gd name="T71" fmla="*/ 88 h 712"/>
                  <a:gd name="T72" fmla="*/ 386 w 1321"/>
                  <a:gd name="T73" fmla="*/ 61 h 712"/>
                  <a:gd name="T74" fmla="*/ 489 w 1321"/>
                  <a:gd name="T75" fmla="*/ 41 h 712"/>
                  <a:gd name="T76" fmla="*/ 592 w 1321"/>
                  <a:gd name="T77" fmla="*/ 23 h 712"/>
                  <a:gd name="T78" fmla="*/ 712 w 1321"/>
                  <a:gd name="T79" fmla="*/ 11 h 712"/>
                  <a:gd name="T80" fmla="*/ 830 w 1321"/>
                  <a:gd name="T81" fmla="*/ 4 h 712"/>
                  <a:gd name="T82" fmla="*/ 954 w 1321"/>
                  <a:gd name="T83" fmla="*/ 0 h 712"/>
                  <a:gd name="T84" fmla="*/ 954 w 1321"/>
                  <a:gd name="T85" fmla="*/ 0 h 712"/>
                  <a:gd name="T86" fmla="*/ 1085 w 1321"/>
                  <a:gd name="T87" fmla="*/ 4 h 712"/>
                  <a:gd name="T88" fmla="*/ 1210 w 1321"/>
                  <a:gd name="T89" fmla="*/ 11 h 712"/>
                  <a:gd name="T90" fmla="*/ 1331 w 1321"/>
                  <a:gd name="T91" fmla="*/ 26 h 712"/>
                  <a:gd name="T92" fmla="*/ 1443 w 1321"/>
                  <a:gd name="T93" fmla="*/ 45 h 712"/>
                  <a:gd name="T94" fmla="*/ 1546 w 1321"/>
                  <a:gd name="T95" fmla="*/ 69 h 712"/>
                  <a:gd name="T96" fmla="*/ 1642 w 1321"/>
                  <a:gd name="T97" fmla="*/ 97 h 712"/>
                  <a:gd name="T98" fmla="*/ 1726 w 1321"/>
                  <a:gd name="T99" fmla="*/ 127 h 712"/>
                  <a:gd name="T100" fmla="*/ 1798 w 1321"/>
                  <a:gd name="T101" fmla="*/ 162 h 712"/>
                  <a:gd name="T102" fmla="*/ 1858 w 1321"/>
                  <a:gd name="T103" fmla="*/ 199 h 712"/>
                  <a:gd name="T104" fmla="*/ 1858 w 1321"/>
                  <a:gd name="T105" fmla="*/ 199 h 7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321"/>
                  <a:gd name="T160" fmla="*/ 0 h 712"/>
                  <a:gd name="T161" fmla="*/ 1321 w 1321"/>
                  <a:gd name="T162" fmla="*/ 712 h 7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FF6600"/>
                  </a:gs>
                </a:gsLst>
                <a:lin ang="5400000" scaled="1"/>
              </a:gradFill>
              <a:ln w="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C"/>
              </a:p>
            </p:txBody>
          </p:sp>
        </p:grpSp>
        <p:sp>
          <p:nvSpPr>
            <p:cNvPr id="7" name="Text Box 8"/>
            <p:cNvSpPr txBox="1">
              <a:spLocks noChangeArrowheads="1"/>
            </p:cNvSpPr>
            <p:nvPr/>
          </p:nvSpPr>
          <p:spPr bwMode="gray">
            <a:xfrm>
              <a:off x="1845" y="2385"/>
              <a:ext cx="2025" cy="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defRPr/>
              </a:pPr>
              <a:r>
                <a:rPr 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COMPETITIVIDAD</a:t>
              </a:r>
            </a:p>
            <a:p>
              <a:pPr algn="ctr" eaLnBrk="0" hangingPunct="0">
                <a:defRPr/>
              </a:pPr>
              <a:r>
                <a:rPr 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DE LA </a:t>
              </a:r>
            </a:p>
            <a:p>
              <a:pPr algn="ctr" eaLnBrk="0" hangingPunct="0">
                <a:defRPr/>
              </a:pPr>
              <a:r>
                <a:rPr 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INDUSTRIA</a:t>
              </a:r>
            </a:p>
          </p:txBody>
        </p:sp>
        <p:grpSp>
          <p:nvGrpSpPr>
            <p:cNvPr id="8" name="Group 9"/>
            <p:cNvGrpSpPr>
              <a:grpSpLocks/>
            </p:cNvGrpSpPr>
            <p:nvPr/>
          </p:nvGrpSpPr>
          <p:grpSpPr bwMode="auto">
            <a:xfrm>
              <a:off x="2640" y="1104"/>
              <a:ext cx="432" cy="415"/>
              <a:chOff x="2640" y="1088"/>
              <a:chExt cx="432" cy="415"/>
            </a:xfrm>
          </p:grpSpPr>
          <p:grpSp>
            <p:nvGrpSpPr>
              <p:cNvPr id="47" name="Group 10"/>
              <p:cNvGrpSpPr>
                <a:grpSpLocks/>
              </p:cNvGrpSpPr>
              <p:nvPr/>
            </p:nvGrpSpPr>
            <p:grpSpPr bwMode="auto">
              <a:xfrm>
                <a:off x="2640" y="1088"/>
                <a:ext cx="432" cy="415"/>
                <a:chOff x="2016" y="1920"/>
                <a:chExt cx="1680" cy="1680"/>
              </a:xfrm>
            </p:grpSpPr>
            <p:sp>
              <p:nvSpPr>
                <p:cNvPr id="49" name="Oval 11"/>
                <p:cNvSpPr>
                  <a:spLocks noChangeArrowheads="1"/>
                </p:cNvSpPr>
                <p:nvPr/>
              </p:nvSpPr>
              <p:spPr bwMode="gray">
                <a:xfrm>
                  <a:off x="2016" y="1920"/>
                  <a:ext cx="1680" cy="168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42353"/>
                        <a:invGamma/>
                      </a:schemeClr>
                    </a:gs>
                  </a:gsLst>
                  <a:lin ang="540000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s-EC"/>
                </a:p>
              </p:txBody>
            </p:sp>
            <p:sp>
              <p:nvSpPr>
                <p:cNvPr id="50" name="Freeform 12"/>
                <p:cNvSpPr>
                  <a:spLocks/>
                </p:cNvSpPr>
                <p:nvPr/>
              </p:nvSpPr>
              <p:spPr bwMode="gray">
                <a:xfrm>
                  <a:off x="2208" y="1948"/>
                  <a:ext cx="1296" cy="634"/>
                </a:xfrm>
                <a:custGeom>
                  <a:avLst/>
                  <a:gdLst>
                    <a:gd name="T0" fmla="*/ 1160 w 1321"/>
                    <a:gd name="T1" fmla="*/ 199 h 712"/>
                    <a:gd name="T2" fmla="*/ 1174 w 1321"/>
                    <a:gd name="T3" fmla="*/ 221 h 712"/>
                    <a:gd name="T4" fmla="*/ 1177 w 1321"/>
                    <a:gd name="T5" fmla="*/ 240 h 712"/>
                    <a:gd name="T6" fmla="*/ 1172 w 1321"/>
                    <a:gd name="T7" fmla="*/ 257 h 712"/>
                    <a:gd name="T8" fmla="*/ 1157 w 1321"/>
                    <a:gd name="T9" fmla="*/ 273 h 712"/>
                    <a:gd name="T10" fmla="*/ 1134 w 1321"/>
                    <a:gd name="T11" fmla="*/ 289 h 712"/>
                    <a:gd name="T12" fmla="*/ 1105 w 1321"/>
                    <a:gd name="T13" fmla="*/ 301 h 712"/>
                    <a:gd name="T14" fmla="*/ 1066 w 1321"/>
                    <a:gd name="T15" fmla="*/ 313 h 712"/>
                    <a:gd name="T16" fmla="*/ 1023 w 1321"/>
                    <a:gd name="T17" fmla="*/ 324 h 712"/>
                    <a:gd name="T18" fmla="*/ 973 w 1321"/>
                    <a:gd name="T19" fmla="*/ 332 h 712"/>
                    <a:gd name="T20" fmla="*/ 919 w 1321"/>
                    <a:gd name="T21" fmla="*/ 340 h 712"/>
                    <a:gd name="T22" fmla="*/ 862 w 1321"/>
                    <a:gd name="T23" fmla="*/ 345 h 712"/>
                    <a:gd name="T24" fmla="*/ 799 w 1321"/>
                    <a:gd name="T25" fmla="*/ 351 h 712"/>
                    <a:gd name="T26" fmla="*/ 735 w 1321"/>
                    <a:gd name="T27" fmla="*/ 354 h 712"/>
                    <a:gd name="T28" fmla="*/ 709 w 1321"/>
                    <a:gd name="T29" fmla="*/ 355 h 712"/>
                    <a:gd name="T30" fmla="*/ 425 w 1321"/>
                    <a:gd name="T31" fmla="*/ 355 h 712"/>
                    <a:gd name="T32" fmla="*/ 421 w 1321"/>
                    <a:gd name="T33" fmla="*/ 355 h 712"/>
                    <a:gd name="T34" fmla="*/ 365 w 1321"/>
                    <a:gd name="T35" fmla="*/ 353 h 712"/>
                    <a:gd name="T36" fmla="*/ 311 w 1321"/>
                    <a:gd name="T37" fmla="*/ 351 h 712"/>
                    <a:gd name="T38" fmla="*/ 260 w 1321"/>
                    <a:gd name="T39" fmla="*/ 347 h 712"/>
                    <a:gd name="T40" fmla="*/ 211 w 1321"/>
                    <a:gd name="T41" fmla="*/ 344 h 712"/>
                    <a:gd name="T42" fmla="*/ 167 w 1321"/>
                    <a:gd name="T43" fmla="*/ 337 h 712"/>
                    <a:gd name="T44" fmla="*/ 126 w 1321"/>
                    <a:gd name="T45" fmla="*/ 329 h 712"/>
                    <a:gd name="T46" fmla="*/ 90 w 1321"/>
                    <a:gd name="T47" fmla="*/ 323 h 712"/>
                    <a:gd name="T48" fmla="*/ 61 w 1321"/>
                    <a:gd name="T49" fmla="*/ 314 h 712"/>
                    <a:gd name="T50" fmla="*/ 33 w 1321"/>
                    <a:gd name="T51" fmla="*/ 303 h 712"/>
                    <a:gd name="T52" fmla="*/ 18 w 1321"/>
                    <a:gd name="T53" fmla="*/ 290 h 712"/>
                    <a:gd name="T54" fmla="*/ 6 w 1321"/>
                    <a:gd name="T55" fmla="*/ 276 h 712"/>
                    <a:gd name="T56" fmla="*/ 0 w 1321"/>
                    <a:gd name="T57" fmla="*/ 261 h 712"/>
                    <a:gd name="T58" fmla="*/ 0 w 1321"/>
                    <a:gd name="T59" fmla="*/ 259 h 712"/>
                    <a:gd name="T60" fmla="*/ 4 w 1321"/>
                    <a:gd name="T61" fmla="*/ 242 h 712"/>
                    <a:gd name="T62" fmla="*/ 16 w 1321"/>
                    <a:gd name="T63" fmla="*/ 222 h 712"/>
                    <a:gd name="T64" fmla="*/ 45 w 1321"/>
                    <a:gd name="T65" fmla="*/ 184 h 712"/>
                    <a:gd name="T66" fmla="*/ 82 w 1321"/>
                    <a:gd name="T67" fmla="*/ 149 h 712"/>
                    <a:gd name="T68" fmla="*/ 130 w 1321"/>
                    <a:gd name="T69" fmla="*/ 118 h 712"/>
                    <a:gd name="T70" fmla="*/ 181 w 1321"/>
                    <a:gd name="T71" fmla="*/ 88 h 712"/>
                    <a:gd name="T72" fmla="*/ 240 w 1321"/>
                    <a:gd name="T73" fmla="*/ 61 h 712"/>
                    <a:gd name="T74" fmla="*/ 305 w 1321"/>
                    <a:gd name="T75" fmla="*/ 41 h 712"/>
                    <a:gd name="T76" fmla="*/ 370 w 1321"/>
                    <a:gd name="T77" fmla="*/ 23 h 712"/>
                    <a:gd name="T78" fmla="*/ 443 w 1321"/>
                    <a:gd name="T79" fmla="*/ 11 h 712"/>
                    <a:gd name="T80" fmla="*/ 518 w 1321"/>
                    <a:gd name="T81" fmla="*/ 4 h 712"/>
                    <a:gd name="T82" fmla="*/ 595 w 1321"/>
                    <a:gd name="T83" fmla="*/ 0 h 712"/>
                    <a:gd name="T84" fmla="*/ 595 w 1321"/>
                    <a:gd name="T85" fmla="*/ 0 h 712"/>
                    <a:gd name="T86" fmla="*/ 677 w 1321"/>
                    <a:gd name="T87" fmla="*/ 4 h 712"/>
                    <a:gd name="T88" fmla="*/ 755 w 1321"/>
                    <a:gd name="T89" fmla="*/ 11 h 712"/>
                    <a:gd name="T90" fmla="*/ 831 w 1321"/>
                    <a:gd name="T91" fmla="*/ 26 h 712"/>
                    <a:gd name="T92" fmla="*/ 901 w 1321"/>
                    <a:gd name="T93" fmla="*/ 45 h 712"/>
                    <a:gd name="T94" fmla="*/ 965 w 1321"/>
                    <a:gd name="T95" fmla="*/ 69 h 712"/>
                    <a:gd name="T96" fmla="*/ 1024 w 1321"/>
                    <a:gd name="T97" fmla="*/ 97 h 712"/>
                    <a:gd name="T98" fmla="*/ 1077 w 1321"/>
                    <a:gd name="T99" fmla="*/ 127 h 712"/>
                    <a:gd name="T100" fmla="*/ 1122 w 1321"/>
                    <a:gd name="T101" fmla="*/ 162 h 712"/>
                    <a:gd name="T102" fmla="*/ 1160 w 1321"/>
                    <a:gd name="T103" fmla="*/ 199 h 712"/>
                    <a:gd name="T104" fmla="*/ 1160 w 1321"/>
                    <a:gd name="T105" fmla="*/ 199 h 712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w 1321"/>
                    <a:gd name="T160" fmla="*/ 0 h 712"/>
                    <a:gd name="T161" fmla="*/ 1321 w 1321"/>
                    <a:gd name="T162" fmla="*/ 712 h 712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T159" t="T160" r="T161" b="T162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0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C"/>
                </a:p>
              </p:txBody>
            </p:sp>
          </p:grpSp>
          <p:sp>
            <p:nvSpPr>
              <p:cNvPr id="48" name="Text Box 13"/>
              <p:cNvSpPr txBox="1">
                <a:spLocks noChangeArrowheads="1"/>
              </p:cNvSpPr>
              <p:nvPr/>
            </p:nvSpPr>
            <p:spPr bwMode="gray">
              <a:xfrm>
                <a:off x="2745" y="1152"/>
                <a:ext cx="240" cy="291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>
                  <a:defRPr/>
                </a:pPr>
                <a:r>
                  <a:rPr lang="en-US" sz="2400" b="1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Verdana" pitchFamily="34" charset="0"/>
                  </a:rPr>
                  <a:t>L</a:t>
                </a:r>
              </a:p>
            </p:txBody>
          </p:sp>
        </p:grpSp>
        <p:grpSp>
          <p:nvGrpSpPr>
            <p:cNvPr id="9" name="Group 14"/>
            <p:cNvGrpSpPr>
              <a:grpSpLocks/>
            </p:cNvGrpSpPr>
            <p:nvPr/>
          </p:nvGrpSpPr>
          <p:grpSpPr bwMode="auto">
            <a:xfrm>
              <a:off x="2236" y="3196"/>
              <a:ext cx="198" cy="171"/>
              <a:chOff x="2236" y="3196"/>
              <a:chExt cx="198" cy="171"/>
            </a:xfrm>
          </p:grpSpPr>
          <p:sp>
            <p:nvSpPr>
              <p:cNvPr id="45" name="Oval 15"/>
              <p:cNvSpPr>
                <a:spLocks noChangeArrowheads="1"/>
              </p:cNvSpPr>
              <p:nvPr/>
            </p:nvSpPr>
            <p:spPr bwMode="gray">
              <a:xfrm rot="18227093">
                <a:off x="2239" y="3282"/>
                <a:ext cx="82" cy="87"/>
              </a:xfrm>
              <a:prstGeom prst="ellipse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shade val="66667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C"/>
              </a:p>
            </p:txBody>
          </p:sp>
          <p:sp>
            <p:nvSpPr>
              <p:cNvPr id="46" name="Oval 16"/>
              <p:cNvSpPr>
                <a:spLocks noChangeArrowheads="1"/>
              </p:cNvSpPr>
              <p:nvPr/>
            </p:nvSpPr>
            <p:spPr bwMode="gray">
              <a:xfrm rot="18227093">
                <a:off x="2350" y="3193"/>
                <a:ext cx="82" cy="87"/>
              </a:xfrm>
              <a:prstGeom prst="ellipse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shade val="66667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C"/>
              </a:p>
            </p:txBody>
          </p:sp>
        </p:grpSp>
        <p:grpSp>
          <p:nvGrpSpPr>
            <p:cNvPr id="10" name="Group 17"/>
            <p:cNvGrpSpPr>
              <a:grpSpLocks/>
            </p:cNvGrpSpPr>
            <p:nvPr/>
          </p:nvGrpSpPr>
          <p:grpSpPr bwMode="auto">
            <a:xfrm>
              <a:off x="1767" y="3357"/>
              <a:ext cx="528" cy="446"/>
              <a:chOff x="1767" y="3357"/>
              <a:chExt cx="528" cy="446"/>
            </a:xfrm>
          </p:grpSpPr>
          <p:grpSp>
            <p:nvGrpSpPr>
              <p:cNvPr id="41" name="Group 18"/>
              <p:cNvGrpSpPr>
                <a:grpSpLocks/>
              </p:cNvGrpSpPr>
              <p:nvPr/>
            </p:nvGrpSpPr>
            <p:grpSpPr bwMode="auto">
              <a:xfrm>
                <a:off x="1824" y="3357"/>
                <a:ext cx="432" cy="432"/>
                <a:chOff x="2016" y="1920"/>
                <a:chExt cx="1680" cy="1680"/>
              </a:xfrm>
            </p:grpSpPr>
            <p:sp>
              <p:nvSpPr>
                <p:cNvPr id="43" name="Oval 19"/>
                <p:cNvSpPr>
                  <a:spLocks noChangeArrowheads="1"/>
                </p:cNvSpPr>
                <p:nvPr/>
              </p:nvSpPr>
              <p:spPr bwMode="gray">
                <a:xfrm>
                  <a:off x="2016" y="1920"/>
                  <a:ext cx="1680" cy="168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folHlink">
                        <a:gamma/>
                        <a:shade val="24314"/>
                        <a:invGamma/>
                      </a:schemeClr>
                    </a:gs>
                  </a:gsLst>
                  <a:lin ang="540000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s-EC"/>
                </a:p>
              </p:txBody>
            </p:sp>
            <p:sp>
              <p:nvSpPr>
                <p:cNvPr id="44" name="Freeform 20"/>
                <p:cNvSpPr>
                  <a:spLocks/>
                </p:cNvSpPr>
                <p:nvPr/>
              </p:nvSpPr>
              <p:spPr bwMode="gray">
                <a:xfrm>
                  <a:off x="2208" y="1948"/>
                  <a:ext cx="1296" cy="634"/>
                </a:xfrm>
                <a:custGeom>
                  <a:avLst/>
                  <a:gdLst>
                    <a:gd name="T0" fmla="*/ 1160 w 1321"/>
                    <a:gd name="T1" fmla="*/ 199 h 712"/>
                    <a:gd name="T2" fmla="*/ 1174 w 1321"/>
                    <a:gd name="T3" fmla="*/ 221 h 712"/>
                    <a:gd name="T4" fmla="*/ 1177 w 1321"/>
                    <a:gd name="T5" fmla="*/ 240 h 712"/>
                    <a:gd name="T6" fmla="*/ 1172 w 1321"/>
                    <a:gd name="T7" fmla="*/ 257 h 712"/>
                    <a:gd name="T8" fmla="*/ 1157 w 1321"/>
                    <a:gd name="T9" fmla="*/ 273 h 712"/>
                    <a:gd name="T10" fmla="*/ 1134 w 1321"/>
                    <a:gd name="T11" fmla="*/ 289 h 712"/>
                    <a:gd name="T12" fmla="*/ 1105 w 1321"/>
                    <a:gd name="T13" fmla="*/ 301 h 712"/>
                    <a:gd name="T14" fmla="*/ 1066 w 1321"/>
                    <a:gd name="T15" fmla="*/ 313 h 712"/>
                    <a:gd name="T16" fmla="*/ 1023 w 1321"/>
                    <a:gd name="T17" fmla="*/ 324 h 712"/>
                    <a:gd name="T18" fmla="*/ 973 w 1321"/>
                    <a:gd name="T19" fmla="*/ 332 h 712"/>
                    <a:gd name="T20" fmla="*/ 919 w 1321"/>
                    <a:gd name="T21" fmla="*/ 340 h 712"/>
                    <a:gd name="T22" fmla="*/ 862 w 1321"/>
                    <a:gd name="T23" fmla="*/ 345 h 712"/>
                    <a:gd name="T24" fmla="*/ 799 w 1321"/>
                    <a:gd name="T25" fmla="*/ 351 h 712"/>
                    <a:gd name="T26" fmla="*/ 735 w 1321"/>
                    <a:gd name="T27" fmla="*/ 354 h 712"/>
                    <a:gd name="T28" fmla="*/ 709 w 1321"/>
                    <a:gd name="T29" fmla="*/ 355 h 712"/>
                    <a:gd name="T30" fmla="*/ 425 w 1321"/>
                    <a:gd name="T31" fmla="*/ 355 h 712"/>
                    <a:gd name="T32" fmla="*/ 421 w 1321"/>
                    <a:gd name="T33" fmla="*/ 355 h 712"/>
                    <a:gd name="T34" fmla="*/ 365 w 1321"/>
                    <a:gd name="T35" fmla="*/ 353 h 712"/>
                    <a:gd name="T36" fmla="*/ 311 w 1321"/>
                    <a:gd name="T37" fmla="*/ 351 h 712"/>
                    <a:gd name="T38" fmla="*/ 260 w 1321"/>
                    <a:gd name="T39" fmla="*/ 347 h 712"/>
                    <a:gd name="T40" fmla="*/ 211 w 1321"/>
                    <a:gd name="T41" fmla="*/ 344 h 712"/>
                    <a:gd name="T42" fmla="*/ 167 w 1321"/>
                    <a:gd name="T43" fmla="*/ 337 h 712"/>
                    <a:gd name="T44" fmla="*/ 126 w 1321"/>
                    <a:gd name="T45" fmla="*/ 329 h 712"/>
                    <a:gd name="T46" fmla="*/ 90 w 1321"/>
                    <a:gd name="T47" fmla="*/ 323 h 712"/>
                    <a:gd name="T48" fmla="*/ 61 w 1321"/>
                    <a:gd name="T49" fmla="*/ 314 h 712"/>
                    <a:gd name="T50" fmla="*/ 33 w 1321"/>
                    <a:gd name="T51" fmla="*/ 303 h 712"/>
                    <a:gd name="T52" fmla="*/ 18 w 1321"/>
                    <a:gd name="T53" fmla="*/ 290 h 712"/>
                    <a:gd name="T54" fmla="*/ 6 w 1321"/>
                    <a:gd name="T55" fmla="*/ 276 h 712"/>
                    <a:gd name="T56" fmla="*/ 0 w 1321"/>
                    <a:gd name="T57" fmla="*/ 261 h 712"/>
                    <a:gd name="T58" fmla="*/ 0 w 1321"/>
                    <a:gd name="T59" fmla="*/ 259 h 712"/>
                    <a:gd name="T60" fmla="*/ 4 w 1321"/>
                    <a:gd name="T61" fmla="*/ 242 h 712"/>
                    <a:gd name="T62" fmla="*/ 16 w 1321"/>
                    <a:gd name="T63" fmla="*/ 222 h 712"/>
                    <a:gd name="T64" fmla="*/ 45 w 1321"/>
                    <a:gd name="T65" fmla="*/ 184 h 712"/>
                    <a:gd name="T66" fmla="*/ 82 w 1321"/>
                    <a:gd name="T67" fmla="*/ 149 h 712"/>
                    <a:gd name="T68" fmla="*/ 130 w 1321"/>
                    <a:gd name="T69" fmla="*/ 118 h 712"/>
                    <a:gd name="T70" fmla="*/ 181 w 1321"/>
                    <a:gd name="T71" fmla="*/ 88 h 712"/>
                    <a:gd name="T72" fmla="*/ 240 w 1321"/>
                    <a:gd name="T73" fmla="*/ 61 h 712"/>
                    <a:gd name="T74" fmla="*/ 305 w 1321"/>
                    <a:gd name="T75" fmla="*/ 41 h 712"/>
                    <a:gd name="T76" fmla="*/ 370 w 1321"/>
                    <a:gd name="T77" fmla="*/ 23 h 712"/>
                    <a:gd name="T78" fmla="*/ 443 w 1321"/>
                    <a:gd name="T79" fmla="*/ 11 h 712"/>
                    <a:gd name="T80" fmla="*/ 518 w 1321"/>
                    <a:gd name="T81" fmla="*/ 4 h 712"/>
                    <a:gd name="T82" fmla="*/ 595 w 1321"/>
                    <a:gd name="T83" fmla="*/ 0 h 712"/>
                    <a:gd name="T84" fmla="*/ 595 w 1321"/>
                    <a:gd name="T85" fmla="*/ 0 h 712"/>
                    <a:gd name="T86" fmla="*/ 677 w 1321"/>
                    <a:gd name="T87" fmla="*/ 4 h 712"/>
                    <a:gd name="T88" fmla="*/ 755 w 1321"/>
                    <a:gd name="T89" fmla="*/ 11 h 712"/>
                    <a:gd name="T90" fmla="*/ 831 w 1321"/>
                    <a:gd name="T91" fmla="*/ 26 h 712"/>
                    <a:gd name="T92" fmla="*/ 901 w 1321"/>
                    <a:gd name="T93" fmla="*/ 45 h 712"/>
                    <a:gd name="T94" fmla="*/ 965 w 1321"/>
                    <a:gd name="T95" fmla="*/ 69 h 712"/>
                    <a:gd name="T96" fmla="*/ 1024 w 1321"/>
                    <a:gd name="T97" fmla="*/ 97 h 712"/>
                    <a:gd name="T98" fmla="*/ 1077 w 1321"/>
                    <a:gd name="T99" fmla="*/ 127 h 712"/>
                    <a:gd name="T100" fmla="*/ 1122 w 1321"/>
                    <a:gd name="T101" fmla="*/ 162 h 712"/>
                    <a:gd name="T102" fmla="*/ 1160 w 1321"/>
                    <a:gd name="T103" fmla="*/ 199 h 712"/>
                    <a:gd name="T104" fmla="*/ 1160 w 1321"/>
                    <a:gd name="T105" fmla="*/ 199 h 712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w 1321"/>
                    <a:gd name="T160" fmla="*/ 0 h 712"/>
                    <a:gd name="T161" fmla="*/ 1321 w 1321"/>
                    <a:gd name="T162" fmla="*/ 712 h 712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T159" t="T160" r="T161" b="T162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chemeClr val="folHlink"/>
                    </a:gs>
                  </a:gsLst>
                  <a:lin ang="5400000" scaled="1"/>
                </a:gradFill>
                <a:ln w="0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C"/>
                </a:p>
              </p:txBody>
            </p:sp>
          </p:grpSp>
          <p:sp>
            <p:nvSpPr>
              <p:cNvPr id="42" name="Text Box 21"/>
              <p:cNvSpPr txBox="1">
                <a:spLocks noChangeArrowheads="1"/>
              </p:cNvSpPr>
              <p:nvPr/>
            </p:nvSpPr>
            <p:spPr bwMode="gray">
              <a:xfrm>
                <a:off x="1767" y="3438"/>
                <a:ext cx="528" cy="365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>
                  <a:defRPr/>
                </a:pPr>
                <a:r>
                  <a:rPr lang="en-US" sz="2400" b="1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Verdana" pitchFamily="34" charset="0"/>
                  </a:rPr>
                  <a:t>M</a:t>
                </a:r>
              </a:p>
            </p:txBody>
          </p:sp>
        </p:grpSp>
        <p:grpSp>
          <p:nvGrpSpPr>
            <p:cNvPr id="11" name="Group 22"/>
            <p:cNvGrpSpPr>
              <a:grpSpLocks/>
            </p:cNvGrpSpPr>
            <p:nvPr/>
          </p:nvGrpSpPr>
          <p:grpSpPr bwMode="auto">
            <a:xfrm>
              <a:off x="3938" y="1968"/>
              <a:ext cx="430" cy="437"/>
              <a:chOff x="3938" y="1968"/>
              <a:chExt cx="430" cy="437"/>
            </a:xfrm>
          </p:grpSpPr>
          <p:grpSp>
            <p:nvGrpSpPr>
              <p:cNvPr id="37" name="Group 23"/>
              <p:cNvGrpSpPr>
                <a:grpSpLocks/>
              </p:cNvGrpSpPr>
              <p:nvPr/>
            </p:nvGrpSpPr>
            <p:grpSpPr bwMode="auto">
              <a:xfrm>
                <a:off x="3938" y="1968"/>
                <a:ext cx="430" cy="437"/>
                <a:chOff x="2016" y="1920"/>
                <a:chExt cx="1680" cy="1680"/>
              </a:xfrm>
            </p:grpSpPr>
            <p:sp>
              <p:nvSpPr>
                <p:cNvPr id="39" name="Oval 24"/>
                <p:cNvSpPr>
                  <a:spLocks noChangeArrowheads="1"/>
                </p:cNvSpPr>
                <p:nvPr/>
              </p:nvSpPr>
              <p:spPr bwMode="gray">
                <a:xfrm>
                  <a:off x="2016" y="1920"/>
                  <a:ext cx="1680" cy="168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tint val="57647"/>
                        <a:invGamma/>
                      </a:schemeClr>
                    </a:gs>
                  </a:gsLst>
                  <a:lin ang="540000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s-EC"/>
                </a:p>
              </p:txBody>
            </p:sp>
            <p:sp>
              <p:nvSpPr>
                <p:cNvPr id="40" name="Freeform 25"/>
                <p:cNvSpPr>
                  <a:spLocks/>
                </p:cNvSpPr>
                <p:nvPr/>
              </p:nvSpPr>
              <p:spPr bwMode="gray">
                <a:xfrm>
                  <a:off x="2208" y="1948"/>
                  <a:ext cx="1296" cy="634"/>
                </a:xfrm>
                <a:custGeom>
                  <a:avLst/>
                  <a:gdLst>
                    <a:gd name="T0" fmla="*/ 1160 w 1321"/>
                    <a:gd name="T1" fmla="*/ 199 h 712"/>
                    <a:gd name="T2" fmla="*/ 1174 w 1321"/>
                    <a:gd name="T3" fmla="*/ 221 h 712"/>
                    <a:gd name="T4" fmla="*/ 1177 w 1321"/>
                    <a:gd name="T5" fmla="*/ 240 h 712"/>
                    <a:gd name="T6" fmla="*/ 1172 w 1321"/>
                    <a:gd name="T7" fmla="*/ 257 h 712"/>
                    <a:gd name="T8" fmla="*/ 1157 w 1321"/>
                    <a:gd name="T9" fmla="*/ 273 h 712"/>
                    <a:gd name="T10" fmla="*/ 1134 w 1321"/>
                    <a:gd name="T11" fmla="*/ 289 h 712"/>
                    <a:gd name="T12" fmla="*/ 1105 w 1321"/>
                    <a:gd name="T13" fmla="*/ 301 h 712"/>
                    <a:gd name="T14" fmla="*/ 1066 w 1321"/>
                    <a:gd name="T15" fmla="*/ 313 h 712"/>
                    <a:gd name="T16" fmla="*/ 1023 w 1321"/>
                    <a:gd name="T17" fmla="*/ 324 h 712"/>
                    <a:gd name="T18" fmla="*/ 973 w 1321"/>
                    <a:gd name="T19" fmla="*/ 332 h 712"/>
                    <a:gd name="T20" fmla="*/ 919 w 1321"/>
                    <a:gd name="T21" fmla="*/ 340 h 712"/>
                    <a:gd name="T22" fmla="*/ 862 w 1321"/>
                    <a:gd name="T23" fmla="*/ 345 h 712"/>
                    <a:gd name="T24" fmla="*/ 799 w 1321"/>
                    <a:gd name="T25" fmla="*/ 351 h 712"/>
                    <a:gd name="T26" fmla="*/ 735 w 1321"/>
                    <a:gd name="T27" fmla="*/ 354 h 712"/>
                    <a:gd name="T28" fmla="*/ 709 w 1321"/>
                    <a:gd name="T29" fmla="*/ 355 h 712"/>
                    <a:gd name="T30" fmla="*/ 425 w 1321"/>
                    <a:gd name="T31" fmla="*/ 355 h 712"/>
                    <a:gd name="T32" fmla="*/ 421 w 1321"/>
                    <a:gd name="T33" fmla="*/ 355 h 712"/>
                    <a:gd name="T34" fmla="*/ 365 w 1321"/>
                    <a:gd name="T35" fmla="*/ 353 h 712"/>
                    <a:gd name="T36" fmla="*/ 311 w 1321"/>
                    <a:gd name="T37" fmla="*/ 351 h 712"/>
                    <a:gd name="T38" fmla="*/ 260 w 1321"/>
                    <a:gd name="T39" fmla="*/ 347 h 712"/>
                    <a:gd name="T40" fmla="*/ 211 w 1321"/>
                    <a:gd name="T41" fmla="*/ 344 h 712"/>
                    <a:gd name="T42" fmla="*/ 167 w 1321"/>
                    <a:gd name="T43" fmla="*/ 337 h 712"/>
                    <a:gd name="T44" fmla="*/ 126 w 1321"/>
                    <a:gd name="T45" fmla="*/ 329 h 712"/>
                    <a:gd name="T46" fmla="*/ 90 w 1321"/>
                    <a:gd name="T47" fmla="*/ 323 h 712"/>
                    <a:gd name="T48" fmla="*/ 61 w 1321"/>
                    <a:gd name="T49" fmla="*/ 314 h 712"/>
                    <a:gd name="T50" fmla="*/ 33 w 1321"/>
                    <a:gd name="T51" fmla="*/ 303 h 712"/>
                    <a:gd name="T52" fmla="*/ 18 w 1321"/>
                    <a:gd name="T53" fmla="*/ 290 h 712"/>
                    <a:gd name="T54" fmla="*/ 6 w 1321"/>
                    <a:gd name="T55" fmla="*/ 276 h 712"/>
                    <a:gd name="T56" fmla="*/ 0 w 1321"/>
                    <a:gd name="T57" fmla="*/ 261 h 712"/>
                    <a:gd name="T58" fmla="*/ 0 w 1321"/>
                    <a:gd name="T59" fmla="*/ 259 h 712"/>
                    <a:gd name="T60" fmla="*/ 4 w 1321"/>
                    <a:gd name="T61" fmla="*/ 242 h 712"/>
                    <a:gd name="T62" fmla="*/ 16 w 1321"/>
                    <a:gd name="T63" fmla="*/ 222 h 712"/>
                    <a:gd name="T64" fmla="*/ 45 w 1321"/>
                    <a:gd name="T65" fmla="*/ 184 h 712"/>
                    <a:gd name="T66" fmla="*/ 82 w 1321"/>
                    <a:gd name="T67" fmla="*/ 149 h 712"/>
                    <a:gd name="T68" fmla="*/ 130 w 1321"/>
                    <a:gd name="T69" fmla="*/ 118 h 712"/>
                    <a:gd name="T70" fmla="*/ 181 w 1321"/>
                    <a:gd name="T71" fmla="*/ 88 h 712"/>
                    <a:gd name="T72" fmla="*/ 240 w 1321"/>
                    <a:gd name="T73" fmla="*/ 61 h 712"/>
                    <a:gd name="T74" fmla="*/ 305 w 1321"/>
                    <a:gd name="T75" fmla="*/ 41 h 712"/>
                    <a:gd name="T76" fmla="*/ 370 w 1321"/>
                    <a:gd name="T77" fmla="*/ 23 h 712"/>
                    <a:gd name="T78" fmla="*/ 443 w 1321"/>
                    <a:gd name="T79" fmla="*/ 11 h 712"/>
                    <a:gd name="T80" fmla="*/ 518 w 1321"/>
                    <a:gd name="T81" fmla="*/ 4 h 712"/>
                    <a:gd name="T82" fmla="*/ 595 w 1321"/>
                    <a:gd name="T83" fmla="*/ 0 h 712"/>
                    <a:gd name="T84" fmla="*/ 595 w 1321"/>
                    <a:gd name="T85" fmla="*/ 0 h 712"/>
                    <a:gd name="T86" fmla="*/ 677 w 1321"/>
                    <a:gd name="T87" fmla="*/ 4 h 712"/>
                    <a:gd name="T88" fmla="*/ 755 w 1321"/>
                    <a:gd name="T89" fmla="*/ 11 h 712"/>
                    <a:gd name="T90" fmla="*/ 831 w 1321"/>
                    <a:gd name="T91" fmla="*/ 26 h 712"/>
                    <a:gd name="T92" fmla="*/ 901 w 1321"/>
                    <a:gd name="T93" fmla="*/ 45 h 712"/>
                    <a:gd name="T94" fmla="*/ 965 w 1321"/>
                    <a:gd name="T95" fmla="*/ 69 h 712"/>
                    <a:gd name="T96" fmla="*/ 1024 w 1321"/>
                    <a:gd name="T97" fmla="*/ 97 h 712"/>
                    <a:gd name="T98" fmla="*/ 1077 w 1321"/>
                    <a:gd name="T99" fmla="*/ 127 h 712"/>
                    <a:gd name="T100" fmla="*/ 1122 w 1321"/>
                    <a:gd name="T101" fmla="*/ 162 h 712"/>
                    <a:gd name="T102" fmla="*/ 1160 w 1321"/>
                    <a:gd name="T103" fmla="*/ 199 h 712"/>
                    <a:gd name="T104" fmla="*/ 1160 w 1321"/>
                    <a:gd name="T105" fmla="*/ 199 h 712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w 1321"/>
                    <a:gd name="T160" fmla="*/ 0 h 712"/>
                    <a:gd name="T161" fmla="*/ 1321 w 1321"/>
                    <a:gd name="T162" fmla="*/ 712 h 712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T159" t="T160" r="T161" b="T162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chemeClr val="hlink"/>
                    </a:gs>
                  </a:gsLst>
                  <a:lin ang="5400000" scaled="1"/>
                </a:gradFill>
                <a:ln w="0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C"/>
                </a:p>
              </p:txBody>
            </p:sp>
          </p:grpSp>
          <p:sp>
            <p:nvSpPr>
              <p:cNvPr id="38" name="Text Box 26"/>
              <p:cNvSpPr txBox="1">
                <a:spLocks noChangeArrowheads="1"/>
              </p:cNvSpPr>
              <p:nvPr/>
            </p:nvSpPr>
            <p:spPr bwMode="gray">
              <a:xfrm>
                <a:off x="4020" y="2028"/>
                <a:ext cx="300" cy="291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>
                  <a:defRPr/>
                </a:pPr>
                <a:r>
                  <a:rPr lang="en-US" sz="2400" b="1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Verdana" pitchFamily="34" charset="0"/>
                  </a:rPr>
                  <a:t>M</a:t>
                </a:r>
              </a:p>
            </p:txBody>
          </p:sp>
        </p:grpSp>
        <p:grpSp>
          <p:nvGrpSpPr>
            <p:cNvPr id="12" name="Group 27"/>
            <p:cNvGrpSpPr>
              <a:grpSpLocks/>
            </p:cNvGrpSpPr>
            <p:nvPr/>
          </p:nvGrpSpPr>
          <p:grpSpPr bwMode="auto">
            <a:xfrm>
              <a:off x="3552" y="3360"/>
              <a:ext cx="412" cy="392"/>
              <a:chOff x="3552" y="3339"/>
              <a:chExt cx="412" cy="392"/>
            </a:xfrm>
          </p:grpSpPr>
          <p:grpSp>
            <p:nvGrpSpPr>
              <p:cNvPr id="33" name="Group 28"/>
              <p:cNvGrpSpPr>
                <a:grpSpLocks/>
              </p:cNvGrpSpPr>
              <p:nvPr/>
            </p:nvGrpSpPr>
            <p:grpSpPr bwMode="auto">
              <a:xfrm>
                <a:off x="3552" y="3339"/>
                <a:ext cx="412" cy="392"/>
                <a:chOff x="2016" y="1920"/>
                <a:chExt cx="1680" cy="1680"/>
              </a:xfrm>
            </p:grpSpPr>
            <p:sp>
              <p:nvSpPr>
                <p:cNvPr id="35" name="Oval 29"/>
                <p:cNvSpPr>
                  <a:spLocks noChangeArrowheads="1"/>
                </p:cNvSpPr>
                <p:nvPr/>
              </p:nvSpPr>
              <p:spPr bwMode="gray">
                <a:xfrm>
                  <a:off x="2016" y="1920"/>
                  <a:ext cx="1680" cy="168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45490"/>
                        <a:invGamma/>
                      </a:schemeClr>
                    </a:gs>
                  </a:gsLst>
                  <a:lin ang="540000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s-EC"/>
                </a:p>
              </p:txBody>
            </p:sp>
            <p:sp>
              <p:nvSpPr>
                <p:cNvPr id="36" name="Freeform 30"/>
                <p:cNvSpPr>
                  <a:spLocks/>
                </p:cNvSpPr>
                <p:nvPr/>
              </p:nvSpPr>
              <p:spPr bwMode="gray">
                <a:xfrm>
                  <a:off x="2208" y="1948"/>
                  <a:ext cx="1296" cy="634"/>
                </a:xfrm>
                <a:custGeom>
                  <a:avLst/>
                  <a:gdLst>
                    <a:gd name="T0" fmla="*/ 1160 w 1321"/>
                    <a:gd name="T1" fmla="*/ 199 h 712"/>
                    <a:gd name="T2" fmla="*/ 1174 w 1321"/>
                    <a:gd name="T3" fmla="*/ 221 h 712"/>
                    <a:gd name="T4" fmla="*/ 1177 w 1321"/>
                    <a:gd name="T5" fmla="*/ 240 h 712"/>
                    <a:gd name="T6" fmla="*/ 1172 w 1321"/>
                    <a:gd name="T7" fmla="*/ 257 h 712"/>
                    <a:gd name="T8" fmla="*/ 1157 w 1321"/>
                    <a:gd name="T9" fmla="*/ 273 h 712"/>
                    <a:gd name="T10" fmla="*/ 1134 w 1321"/>
                    <a:gd name="T11" fmla="*/ 289 h 712"/>
                    <a:gd name="T12" fmla="*/ 1105 w 1321"/>
                    <a:gd name="T13" fmla="*/ 301 h 712"/>
                    <a:gd name="T14" fmla="*/ 1066 w 1321"/>
                    <a:gd name="T15" fmla="*/ 313 h 712"/>
                    <a:gd name="T16" fmla="*/ 1023 w 1321"/>
                    <a:gd name="T17" fmla="*/ 324 h 712"/>
                    <a:gd name="T18" fmla="*/ 973 w 1321"/>
                    <a:gd name="T19" fmla="*/ 332 h 712"/>
                    <a:gd name="T20" fmla="*/ 919 w 1321"/>
                    <a:gd name="T21" fmla="*/ 340 h 712"/>
                    <a:gd name="T22" fmla="*/ 862 w 1321"/>
                    <a:gd name="T23" fmla="*/ 345 h 712"/>
                    <a:gd name="T24" fmla="*/ 799 w 1321"/>
                    <a:gd name="T25" fmla="*/ 351 h 712"/>
                    <a:gd name="T26" fmla="*/ 735 w 1321"/>
                    <a:gd name="T27" fmla="*/ 354 h 712"/>
                    <a:gd name="T28" fmla="*/ 709 w 1321"/>
                    <a:gd name="T29" fmla="*/ 355 h 712"/>
                    <a:gd name="T30" fmla="*/ 425 w 1321"/>
                    <a:gd name="T31" fmla="*/ 355 h 712"/>
                    <a:gd name="T32" fmla="*/ 421 w 1321"/>
                    <a:gd name="T33" fmla="*/ 355 h 712"/>
                    <a:gd name="T34" fmla="*/ 365 w 1321"/>
                    <a:gd name="T35" fmla="*/ 353 h 712"/>
                    <a:gd name="T36" fmla="*/ 311 w 1321"/>
                    <a:gd name="T37" fmla="*/ 351 h 712"/>
                    <a:gd name="T38" fmla="*/ 260 w 1321"/>
                    <a:gd name="T39" fmla="*/ 347 h 712"/>
                    <a:gd name="T40" fmla="*/ 211 w 1321"/>
                    <a:gd name="T41" fmla="*/ 344 h 712"/>
                    <a:gd name="T42" fmla="*/ 167 w 1321"/>
                    <a:gd name="T43" fmla="*/ 337 h 712"/>
                    <a:gd name="T44" fmla="*/ 126 w 1321"/>
                    <a:gd name="T45" fmla="*/ 329 h 712"/>
                    <a:gd name="T46" fmla="*/ 90 w 1321"/>
                    <a:gd name="T47" fmla="*/ 323 h 712"/>
                    <a:gd name="T48" fmla="*/ 61 w 1321"/>
                    <a:gd name="T49" fmla="*/ 314 h 712"/>
                    <a:gd name="T50" fmla="*/ 33 w 1321"/>
                    <a:gd name="T51" fmla="*/ 303 h 712"/>
                    <a:gd name="T52" fmla="*/ 18 w 1321"/>
                    <a:gd name="T53" fmla="*/ 290 h 712"/>
                    <a:gd name="T54" fmla="*/ 6 w 1321"/>
                    <a:gd name="T55" fmla="*/ 276 h 712"/>
                    <a:gd name="T56" fmla="*/ 0 w 1321"/>
                    <a:gd name="T57" fmla="*/ 261 h 712"/>
                    <a:gd name="T58" fmla="*/ 0 w 1321"/>
                    <a:gd name="T59" fmla="*/ 259 h 712"/>
                    <a:gd name="T60" fmla="*/ 4 w 1321"/>
                    <a:gd name="T61" fmla="*/ 242 h 712"/>
                    <a:gd name="T62" fmla="*/ 16 w 1321"/>
                    <a:gd name="T63" fmla="*/ 222 h 712"/>
                    <a:gd name="T64" fmla="*/ 45 w 1321"/>
                    <a:gd name="T65" fmla="*/ 184 h 712"/>
                    <a:gd name="T66" fmla="*/ 82 w 1321"/>
                    <a:gd name="T67" fmla="*/ 149 h 712"/>
                    <a:gd name="T68" fmla="*/ 130 w 1321"/>
                    <a:gd name="T69" fmla="*/ 118 h 712"/>
                    <a:gd name="T70" fmla="*/ 181 w 1321"/>
                    <a:gd name="T71" fmla="*/ 88 h 712"/>
                    <a:gd name="T72" fmla="*/ 240 w 1321"/>
                    <a:gd name="T73" fmla="*/ 61 h 712"/>
                    <a:gd name="T74" fmla="*/ 305 w 1321"/>
                    <a:gd name="T75" fmla="*/ 41 h 712"/>
                    <a:gd name="T76" fmla="*/ 370 w 1321"/>
                    <a:gd name="T77" fmla="*/ 23 h 712"/>
                    <a:gd name="T78" fmla="*/ 443 w 1321"/>
                    <a:gd name="T79" fmla="*/ 11 h 712"/>
                    <a:gd name="T80" fmla="*/ 518 w 1321"/>
                    <a:gd name="T81" fmla="*/ 4 h 712"/>
                    <a:gd name="T82" fmla="*/ 595 w 1321"/>
                    <a:gd name="T83" fmla="*/ 0 h 712"/>
                    <a:gd name="T84" fmla="*/ 595 w 1321"/>
                    <a:gd name="T85" fmla="*/ 0 h 712"/>
                    <a:gd name="T86" fmla="*/ 677 w 1321"/>
                    <a:gd name="T87" fmla="*/ 4 h 712"/>
                    <a:gd name="T88" fmla="*/ 755 w 1321"/>
                    <a:gd name="T89" fmla="*/ 11 h 712"/>
                    <a:gd name="T90" fmla="*/ 831 w 1321"/>
                    <a:gd name="T91" fmla="*/ 26 h 712"/>
                    <a:gd name="T92" fmla="*/ 901 w 1321"/>
                    <a:gd name="T93" fmla="*/ 45 h 712"/>
                    <a:gd name="T94" fmla="*/ 965 w 1321"/>
                    <a:gd name="T95" fmla="*/ 69 h 712"/>
                    <a:gd name="T96" fmla="*/ 1024 w 1321"/>
                    <a:gd name="T97" fmla="*/ 97 h 712"/>
                    <a:gd name="T98" fmla="*/ 1077 w 1321"/>
                    <a:gd name="T99" fmla="*/ 127 h 712"/>
                    <a:gd name="T100" fmla="*/ 1122 w 1321"/>
                    <a:gd name="T101" fmla="*/ 162 h 712"/>
                    <a:gd name="T102" fmla="*/ 1160 w 1321"/>
                    <a:gd name="T103" fmla="*/ 199 h 712"/>
                    <a:gd name="T104" fmla="*/ 1160 w 1321"/>
                    <a:gd name="T105" fmla="*/ 199 h 712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w 1321"/>
                    <a:gd name="T160" fmla="*/ 0 h 712"/>
                    <a:gd name="T161" fmla="*/ 1321 w 1321"/>
                    <a:gd name="T162" fmla="*/ 712 h 712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T159" t="T160" r="T161" b="T162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0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C"/>
                </a:p>
              </p:txBody>
            </p:sp>
          </p:grpSp>
          <p:sp>
            <p:nvSpPr>
              <p:cNvPr id="34" name="Text Box 31"/>
              <p:cNvSpPr txBox="1">
                <a:spLocks noChangeArrowheads="1"/>
              </p:cNvSpPr>
              <p:nvPr/>
            </p:nvSpPr>
            <p:spPr bwMode="gray">
              <a:xfrm>
                <a:off x="3641" y="3360"/>
                <a:ext cx="240" cy="291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>
                  <a:defRPr/>
                </a:pPr>
                <a:r>
                  <a:rPr lang="en-US" sz="2400" b="1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Verdana" pitchFamily="34" charset="0"/>
                  </a:rPr>
                  <a:t>L</a:t>
                </a:r>
              </a:p>
            </p:txBody>
          </p:sp>
        </p:grpSp>
        <p:grpSp>
          <p:nvGrpSpPr>
            <p:cNvPr id="13" name="Group 32"/>
            <p:cNvGrpSpPr>
              <a:grpSpLocks/>
            </p:cNvGrpSpPr>
            <p:nvPr/>
          </p:nvGrpSpPr>
          <p:grpSpPr bwMode="auto">
            <a:xfrm>
              <a:off x="1488" y="1968"/>
              <a:ext cx="452" cy="432"/>
              <a:chOff x="1488" y="1968"/>
              <a:chExt cx="452" cy="432"/>
            </a:xfrm>
          </p:grpSpPr>
          <p:grpSp>
            <p:nvGrpSpPr>
              <p:cNvPr id="29" name="Group 33"/>
              <p:cNvGrpSpPr>
                <a:grpSpLocks/>
              </p:cNvGrpSpPr>
              <p:nvPr/>
            </p:nvGrpSpPr>
            <p:grpSpPr bwMode="auto">
              <a:xfrm>
                <a:off x="1488" y="1968"/>
                <a:ext cx="432" cy="432"/>
                <a:chOff x="2016" y="1920"/>
                <a:chExt cx="1680" cy="1680"/>
              </a:xfrm>
            </p:grpSpPr>
            <p:sp>
              <p:nvSpPr>
                <p:cNvPr id="31" name="Oval 34"/>
                <p:cNvSpPr>
                  <a:spLocks noChangeArrowheads="1"/>
                </p:cNvSpPr>
                <p:nvPr/>
              </p:nvSpPr>
              <p:spPr bwMode="gray">
                <a:xfrm>
                  <a:off x="2016" y="1920"/>
                  <a:ext cx="1680" cy="168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45490"/>
                        <a:invGamma/>
                      </a:schemeClr>
                    </a:gs>
                  </a:gsLst>
                  <a:lin ang="5400000" scaled="1"/>
                </a:gradFill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s-EC"/>
                </a:p>
              </p:txBody>
            </p:sp>
            <p:sp>
              <p:nvSpPr>
                <p:cNvPr id="32" name="Freeform 35"/>
                <p:cNvSpPr>
                  <a:spLocks/>
                </p:cNvSpPr>
                <p:nvPr/>
              </p:nvSpPr>
              <p:spPr bwMode="gray">
                <a:xfrm>
                  <a:off x="2208" y="1948"/>
                  <a:ext cx="1296" cy="634"/>
                </a:xfrm>
                <a:custGeom>
                  <a:avLst/>
                  <a:gdLst>
                    <a:gd name="T0" fmla="*/ 1160 w 1321"/>
                    <a:gd name="T1" fmla="*/ 199 h 712"/>
                    <a:gd name="T2" fmla="*/ 1174 w 1321"/>
                    <a:gd name="T3" fmla="*/ 221 h 712"/>
                    <a:gd name="T4" fmla="*/ 1177 w 1321"/>
                    <a:gd name="T5" fmla="*/ 240 h 712"/>
                    <a:gd name="T6" fmla="*/ 1172 w 1321"/>
                    <a:gd name="T7" fmla="*/ 257 h 712"/>
                    <a:gd name="T8" fmla="*/ 1157 w 1321"/>
                    <a:gd name="T9" fmla="*/ 273 h 712"/>
                    <a:gd name="T10" fmla="*/ 1134 w 1321"/>
                    <a:gd name="T11" fmla="*/ 289 h 712"/>
                    <a:gd name="T12" fmla="*/ 1105 w 1321"/>
                    <a:gd name="T13" fmla="*/ 301 h 712"/>
                    <a:gd name="T14" fmla="*/ 1066 w 1321"/>
                    <a:gd name="T15" fmla="*/ 313 h 712"/>
                    <a:gd name="T16" fmla="*/ 1023 w 1321"/>
                    <a:gd name="T17" fmla="*/ 324 h 712"/>
                    <a:gd name="T18" fmla="*/ 973 w 1321"/>
                    <a:gd name="T19" fmla="*/ 332 h 712"/>
                    <a:gd name="T20" fmla="*/ 919 w 1321"/>
                    <a:gd name="T21" fmla="*/ 340 h 712"/>
                    <a:gd name="T22" fmla="*/ 862 w 1321"/>
                    <a:gd name="T23" fmla="*/ 345 h 712"/>
                    <a:gd name="T24" fmla="*/ 799 w 1321"/>
                    <a:gd name="T25" fmla="*/ 351 h 712"/>
                    <a:gd name="T26" fmla="*/ 735 w 1321"/>
                    <a:gd name="T27" fmla="*/ 354 h 712"/>
                    <a:gd name="T28" fmla="*/ 709 w 1321"/>
                    <a:gd name="T29" fmla="*/ 355 h 712"/>
                    <a:gd name="T30" fmla="*/ 425 w 1321"/>
                    <a:gd name="T31" fmla="*/ 355 h 712"/>
                    <a:gd name="T32" fmla="*/ 421 w 1321"/>
                    <a:gd name="T33" fmla="*/ 355 h 712"/>
                    <a:gd name="T34" fmla="*/ 365 w 1321"/>
                    <a:gd name="T35" fmla="*/ 353 h 712"/>
                    <a:gd name="T36" fmla="*/ 311 w 1321"/>
                    <a:gd name="T37" fmla="*/ 351 h 712"/>
                    <a:gd name="T38" fmla="*/ 260 w 1321"/>
                    <a:gd name="T39" fmla="*/ 347 h 712"/>
                    <a:gd name="T40" fmla="*/ 211 w 1321"/>
                    <a:gd name="T41" fmla="*/ 344 h 712"/>
                    <a:gd name="T42" fmla="*/ 167 w 1321"/>
                    <a:gd name="T43" fmla="*/ 337 h 712"/>
                    <a:gd name="T44" fmla="*/ 126 w 1321"/>
                    <a:gd name="T45" fmla="*/ 329 h 712"/>
                    <a:gd name="T46" fmla="*/ 90 w 1321"/>
                    <a:gd name="T47" fmla="*/ 323 h 712"/>
                    <a:gd name="T48" fmla="*/ 61 w 1321"/>
                    <a:gd name="T49" fmla="*/ 314 h 712"/>
                    <a:gd name="T50" fmla="*/ 33 w 1321"/>
                    <a:gd name="T51" fmla="*/ 303 h 712"/>
                    <a:gd name="T52" fmla="*/ 18 w 1321"/>
                    <a:gd name="T53" fmla="*/ 290 h 712"/>
                    <a:gd name="T54" fmla="*/ 6 w 1321"/>
                    <a:gd name="T55" fmla="*/ 276 h 712"/>
                    <a:gd name="T56" fmla="*/ 0 w 1321"/>
                    <a:gd name="T57" fmla="*/ 261 h 712"/>
                    <a:gd name="T58" fmla="*/ 0 w 1321"/>
                    <a:gd name="T59" fmla="*/ 259 h 712"/>
                    <a:gd name="T60" fmla="*/ 4 w 1321"/>
                    <a:gd name="T61" fmla="*/ 242 h 712"/>
                    <a:gd name="T62" fmla="*/ 16 w 1321"/>
                    <a:gd name="T63" fmla="*/ 222 h 712"/>
                    <a:gd name="T64" fmla="*/ 45 w 1321"/>
                    <a:gd name="T65" fmla="*/ 184 h 712"/>
                    <a:gd name="T66" fmla="*/ 82 w 1321"/>
                    <a:gd name="T67" fmla="*/ 149 h 712"/>
                    <a:gd name="T68" fmla="*/ 130 w 1321"/>
                    <a:gd name="T69" fmla="*/ 118 h 712"/>
                    <a:gd name="T70" fmla="*/ 181 w 1321"/>
                    <a:gd name="T71" fmla="*/ 88 h 712"/>
                    <a:gd name="T72" fmla="*/ 240 w 1321"/>
                    <a:gd name="T73" fmla="*/ 61 h 712"/>
                    <a:gd name="T74" fmla="*/ 305 w 1321"/>
                    <a:gd name="T75" fmla="*/ 41 h 712"/>
                    <a:gd name="T76" fmla="*/ 370 w 1321"/>
                    <a:gd name="T77" fmla="*/ 23 h 712"/>
                    <a:gd name="T78" fmla="*/ 443 w 1321"/>
                    <a:gd name="T79" fmla="*/ 11 h 712"/>
                    <a:gd name="T80" fmla="*/ 518 w 1321"/>
                    <a:gd name="T81" fmla="*/ 4 h 712"/>
                    <a:gd name="T82" fmla="*/ 595 w 1321"/>
                    <a:gd name="T83" fmla="*/ 0 h 712"/>
                    <a:gd name="T84" fmla="*/ 595 w 1321"/>
                    <a:gd name="T85" fmla="*/ 0 h 712"/>
                    <a:gd name="T86" fmla="*/ 677 w 1321"/>
                    <a:gd name="T87" fmla="*/ 4 h 712"/>
                    <a:gd name="T88" fmla="*/ 755 w 1321"/>
                    <a:gd name="T89" fmla="*/ 11 h 712"/>
                    <a:gd name="T90" fmla="*/ 831 w 1321"/>
                    <a:gd name="T91" fmla="*/ 26 h 712"/>
                    <a:gd name="T92" fmla="*/ 901 w 1321"/>
                    <a:gd name="T93" fmla="*/ 45 h 712"/>
                    <a:gd name="T94" fmla="*/ 965 w 1321"/>
                    <a:gd name="T95" fmla="*/ 69 h 712"/>
                    <a:gd name="T96" fmla="*/ 1024 w 1321"/>
                    <a:gd name="T97" fmla="*/ 97 h 712"/>
                    <a:gd name="T98" fmla="*/ 1077 w 1321"/>
                    <a:gd name="T99" fmla="*/ 127 h 712"/>
                    <a:gd name="T100" fmla="*/ 1122 w 1321"/>
                    <a:gd name="T101" fmla="*/ 162 h 712"/>
                    <a:gd name="T102" fmla="*/ 1160 w 1321"/>
                    <a:gd name="T103" fmla="*/ 199 h 712"/>
                    <a:gd name="T104" fmla="*/ 1160 w 1321"/>
                    <a:gd name="T105" fmla="*/ 199 h 712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w 1321"/>
                    <a:gd name="T160" fmla="*/ 0 h 712"/>
                    <a:gd name="T161" fmla="*/ 1321 w 1321"/>
                    <a:gd name="T162" fmla="*/ 712 h 712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T159" t="T160" r="T161" b="T162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chemeClr val="accent1"/>
                    </a:gs>
                  </a:gsLst>
                  <a:lin ang="5400000" scaled="1"/>
                </a:gradFill>
                <a:ln w="0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C"/>
                </a:p>
              </p:txBody>
            </p:sp>
          </p:grpSp>
          <p:sp>
            <p:nvSpPr>
              <p:cNvPr id="30" name="Text Box 36"/>
              <p:cNvSpPr txBox="1">
                <a:spLocks noChangeArrowheads="1"/>
              </p:cNvSpPr>
              <p:nvPr/>
            </p:nvSpPr>
            <p:spPr bwMode="gray">
              <a:xfrm>
                <a:off x="1519" y="2016"/>
                <a:ext cx="421" cy="365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>
                  <a:defRPr/>
                </a:pPr>
                <a:r>
                  <a:rPr lang="en-US" sz="2400" b="1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Verdana" pitchFamily="34" charset="0"/>
                  </a:rPr>
                  <a:t>L</a:t>
                </a:r>
              </a:p>
            </p:txBody>
          </p:sp>
        </p:grpSp>
        <p:sp>
          <p:nvSpPr>
            <p:cNvPr id="14" name="Oval 37"/>
            <p:cNvSpPr>
              <a:spLocks noChangeArrowheads="1"/>
            </p:cNvSpPr>
            <p:nvPr/>
          </p:nvSpPr>
          <p:spPr bwMode="gray">
            <a:xfrm rot="18227093">
              <a:off x="3507" y="3261"/>
              <a:ext cx="82" cy="87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66667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C"/>
            </a:p>
          </p:txBody>
        </p:sp>
        <p:sp>
          <p:nvSpPr>
            <p:cNvPr id="15" name="Oval 38"/>
            <p:cNvSpPr>
              <a:spLocks noChangeArrowheads="1"/>
            </p:cNvSpPr>
            <p:nvPr/>
          </p:nvSpPr>
          <p:spPr bwMode="gray">
            <a:xfrm rot="18227093">
              <a:off x="3411" y="3165"/>
              <a:ext cx="82" cy="87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66667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C"/>
            </a:p>
          </p:txBody>
        </p:sp>
        <p:grpSp>
          <p:nvGrpSpPr>
            <p:cNvPr id="16" name="Group 39"/>
            <p:cNvGrpSpPr>
              <a:grpSpLocks/>
            </p:cNvGrpSpPr>
            <p:nvPr/>
          </p:nvGrpSpPr>
          <p:grpSpPr bwMode="auto">
            <a:xfrm>
              <a:off x="1968" y="2256"/>
              <a:ext cx="228" cy="132"/>
              <a:chOff x="2016" y="2304"/>
              <a:chExt cx="228" cy="132"/>
            </a:xfrm>
          </p:grpSpPr>
          <p:sp>
            <p:nvSpPr>
              <p:cNvPr id="27" name="Oval 40"/>
              <p:cNvSpPr>
                <a:spLocks noChangeArrowheads="1"/>
              </p:cNvSpPr>
              <p:nvPr/>
            </p:nvSpPr>
            <p:spPr bwMode="gray">
              <a:xfrm rot="18227093">
                <a:off x="2019" y="2301"/>
                <a:ext cx="82" cy="87"/>
              </a:xfrm>
              <a:prstGeom prst="ellipse">
                <a:avLst/>
              </a:pr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57647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C"/>
              </a:p>
            </p:txBody>
          </p:sp>
          <p:sp>
            <p:nvSpPr>
              <p:cNvPr id="28" name="Oval 41"/>
              <p:cNvSpPr>
                <a:spLocks noChangeArrowheads="1"/>
              </p:cNvSpPr>
              <p:nvPr/>
            </p:nvSpPr>
            <p:spPr bwMode="gray">
              <a:xfrm rot="18227093">
                <a:off x="2160" y="2351"/>
                <a:ext cx="82" cy="87"/>
              </a:xfrm>
              <a:prstGeom prst="ellipse">
                <a:avLst/>
              </a:pr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48627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C"/>
              </a:p>
            </p:txBody>
          </p:sp>
        </p:grpSp>
        <p:grpSp>
          <p:nvGrpSpPr>
            <p:cNvPr id="17" name="Group 42"/>
            <p:cNvGrpSpPr>
              <a:grpSpLocks/>
            </p:cNvGrpSpPr>
            <p:nvPr/>
          </p:nvGrpSpPr>
          <p:grpSpPr bwMode="auto">
            <a:xfrm>
              <a:off x="2832" y="1615"/>
              <a:ext cx="87" cy="260"/>
              <a:chOff x="2832" y="1615"/>
              <a:chExt cx="87" cy="260"/>
            </a:xfrm>
          </p:grpSpPr>
          <p:sp>
            <p:nvSpPr>
              <p:cNvPr id="25" name="Oval 43"/>
              <p:cNvSpPr>
                <a:spLocks noChangeArrowheads="1"/>
              </p:cNvSpPr>
              <p:nvPr/>
            </p:nvSpPr>
            <p:spPr bwMode="gray">
              <a:xfrm rot="18227093">
                <a:off x="2835" y="1612"/>
                <a:ext cx="82" cy="87"/>
              </a:xfrm>
              <a:prstGeom prst="ellipse">
                <a:avLst/>
              </a:prstGeom>
              <a:gradFill rotWithShape="1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4549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C"/>
              </a:p>
            </p:txBody>
          </p:sp>
          <p:sp>
            <p:nvSpPr>
              <p:cNvPr id="26" name="Oval 44"/>
              <p:cNvSpPr>
                <a:spLocks noChangeArrowheads="1"/>
              </p:cNvSpPr>
              <p:nvPr/>
            </p:nvSpPr>
            <p:spPr bwMode="gray">
              <a:xfrm rot="18227093">
                <a:off x="2835" y="1790"/>
                <a:ext cx="82" cy="87"/>
              </a:xfrm>
              <a:prstGeom prst="ellipse">
                <a:avLst/>
              </a:prstGeom>
              <a:gradFill rotWithShape="1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48627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C"/>
              </a:p>
            </p:txBody>
          </p:sp>
        </p:grpSp>
        <p:sp>
          <p:nvSpPr>
            <p:cNvPr id="18" name="Oval 45"/>
            <p:cNvSpPr>
              <a:spLocks noChangeArrowheads="1"/>
            </p:cNvSpPr>
            <p:nvPr/>
          </p:nvSpPr>
          <p:spPr bwMode="gray">
            <a:xfrm rot="18227093">
              <a:off x="3759" y="2271"/>
              <a:ext cx="82" cy="87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75686"/>
                    <a:invGamma/>
                  </a:schemeClr>
                </a:gs>
                <a:gs pos="100000">
                  <a:schemeClr val="hlink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C"/>
            </a:p>
          </p:txBody>
        </p:sp>
        <p:sp>
          <p:nvSpPr>
            <p:cNvPr id="19" name="Oval 46"/>
            <p:cNvSpPr>
              <a:spLocks noChangeArrowheads="1"/>
            </p:cNvSpPr>
            <p:nvPr/>
          </p:nvSpPr>
          <p:spPr bwMode="gray">
            <a:xfrm rot="18227093">
              <a:off x="3603" y="2349"/>
              <a:ext cx="82" cy="87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75686"/>
                    <a:invGamma/>
                  </a:schemeClr>
                </a:gs>
                <a:gs pos="100000">
                  <a:schemeClr val="hlink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C"/>
            </a:p>
          </p:txBody>
        </p:sp>
        <p:sp>
          <p:nvSpPr>
            <p:cNvPr id="20" name="Text Box 47"/>
            <p:cNvSpPr txBox="1">
              <a:spLocks noChangeArrowheads="1"/>
            </p:cNvSpPr>
            <p:nvPr/>
          </p:nvSpPr>
          <p:spPr bwMode="auto">
            <a:xfrm>
              <a:off x="21" y="1490"/>
              <a:ext cx="1711" cy="6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0" hangingPunct="0">
                <a:defRPr/>
              </a:pPr>
              <a:r>
                <a:rPr lang="en-US" sz="1200" b="1" dirty="0">
                  <a:solidFill>
                    <a:schemeClr val="tx1">
                      <a:lumMod val="50000"/>
                    </a:schemeClr>
                  </a:solidFill>
                  <a:latin typeface="Verdana" pitchFamily="34" charset="0"/>
                </a:rPr>
                <a:t>PODER DE NEGOCIACIÓN DE PROVEEDORES</a:t>
              </a:r>
            </a:p>
          </p:txBody>
        </p:sp>
        <p:sp>
          <p:nvSpPr>
            <p:cNvPr id="21" name="Text Box 48"/>
            <p:cNvSpPr txBox="1">
              <a:spLocks noChangeArrowheads="1"/>
            </p:cNvSpPr>
            <p:nvPr/>
          </p:nvSpPr>
          <p:spPr bwMode="auto">
            <a:xfrm>
              <a:off x="1827" y="646"/>
              <a:ext cx="2044" cy="5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0" hangingPunct="0">
                <a:defRPr/>
              </a:pPr>
              <a:r>
                <a:rPr lang="en-US" sz="1200" b="1" dirty="0">
                  <a:solidFill>
                    <a:schemeClr val="tx1">
                      <a:lumMod val="50000"/>
                    </a:schemeClr>
                  </a:solidFill>
                  <a:latin typeface="Verdana" pitchFamily="34" charset="0"/>
                </a:rPr>
                <a:t>AMENAZA DE NUEVOS COMPETIDORES</a:t>
              </a:r>
            </a:p>
          </p:txBody>
        </p:sp>
        <p:sp>
          <p:nvSpPr>
            <p:cNvPr id="22" name="Text Box 49"/>
            <p:cNvSpPr txBox="1">
              <a:spLocks noChangeArrowheads="1"/>
            </p:cNvSpPr>
            <p:nvPr/>
          </p:nvSpPr>
          <p:spPr bwMode="auto">
            <a:xfrm>
              <a:off x="4410" y="1980"/>
              <a:ext cx="1200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defRPr/>
              </a:pPr>
              <a:endParaRPr lang="en-US" b="1" dirty="0">
                <a:solidFill>
                  <a:schemeClr val="tx1">
                    <a:lumMod val="50000"/>
                  </a:schemeClr>
                </a:solidFill>
                <a:latin typeface="Verdana" pitchFamily="34" charset="0"/>
              </a:endParaRPr>
            </a:p>
          </p:txBody>
        </p:sp>
        <p:sp>
          <p:nvSpPr>
            <p:cNvPr id="23" name="Text Box 50"/>
            <p:cNvSpPr txBox="1">
              <a:spLocks noChangeArrowheads="1"/>
            </p:cNvSpPr>
            <p:nvPr/>
          </p:nvSpPr>
          <p:spPr bwMode="auto">
            <a:xfrm>
              <a:off x="401" y="3504"/>
              <a:ext cx="1327" cy="4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0" hangingPunct="0">
                <a:defRPr/>
              </a:pPr>
              <a:r>
                <a:rPr lang="en-US" sz="1100" b="1" dirty="0">
                  <a:solidFill>
                    <a:schemeClr val="tx1">
                      <a:lumMod val="50000"/>
                    </a:schemeClr>
                  </a:solidFill>
                  <a:latin typeface="Verdana" pitchFamily="34" charset="0"/>
                </a:rPr>
                <a:t>AMENAZA DE SUSTITUTOS</a:t>
              </a:r>
            </a:p>
          </p:txBody>
        </p:sp>
        <p:sp>
          <p:nvSpPr>
            <p:cNvPr id="24" name="Text Box 51"/>
            <p:cNvSpPr txBox="1">
              <a:spLocks noChangeArrowheads="1"/>
            </p:cNvSpPr>
            <p:nvPr/>
          </p:nvSpPr>
          <p:spPr bwMode="auto">
            <a:xfrm>
              <a:off x="3984" y="3504"/>
              <a:ext cx="1200" cy="2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defRPr/>
              </a:pPr>
              <a:r>
                <a:rPr lang="en-US" sz="1050" b="1" dirty="0">
                  <a:solidFill>
                    <a:schemeClr val="tx1">
                      <a:lumMod val="50000"/>
                    </a:schemeClr>
                  </a:solidFill>
                  <a:latin typeface="Verdana" pitchFamily="34" charset="0"/>
                </a:rPr>
                <a:t>RIVALIDAD</a:t>
              </a:r>
            </a:p>
          </p:txBody>
        </p:sp>
      </p:grpSp>
      <p:sp>
        <p:nvSpPr>
          <p:cNvPr id="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00562" y="428604"/>
            <a:ext cx="4114800" cy="1143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2400" dirty="0" smtClean="0"/>
              <a:t> </a:t>
            </a:r>
            <a:r>
              <a:rPr lang="en-US" sz="2400" dirty="0" err="1" smtClean="0"/>
              <a:t>Análisis</a:t>
            </a:r>
            <a:r>
              <a:rPr lang="en-US" sz="2400" dirty="0" smtClean="0"/>
              <a:t> de Porter</a:t>
            </a:r>
          </a:p>
        </p:txBody>
      </p:sp>
      <p:sp>
        <p:nvSpPr>
          <p:cNvPr id="53" name="Text Box 18"/>
          <p:cNvSpPr txBox="1">
            <a:spLocks noChangeArrowheads="1"/>
          </p:cNvSpPr>
          <p:nvPr/>
        </p:nvSpPr>
        <p:spPr bwMode="gray">
          <a:xfrm>
            <a:off x="6715140" y="2643182"/>
            <a:ext cx="2000264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defRPr/>
            </a:pPr>
            <a:r>
              <a:rPr lang="en-US" sz="1100" b="1" dirty="0">
                <a:solidFill>
                  <a:schemeClr val="tx1">
                    <a:lumMod val="50000"/>
                  </a:schemeClr>
                </a:solidFill>
                <a:latin typeface="Verdana" pitchFamily="34" charset="0"/>
              </a:rPr>
              <a:t>PODER DE </a:t>
            </a:r>
          </a:p>
          <a:p>
            <a:pPr eaLnBrk="0" hangingPunct="0">
              <a:defRPr/>
            </a:pPr>
            <a:r>
              <a:rPr lang="en-US" sz="1100" b="1" dirty="0">
                <a:solidFill>
                  <a:schemeClr val="tx1">
                    <a:lumMod val="50000"/>
                  </a:schemeClr>
                </a:solidFill>
                <a:latin typeface="Verdana" pitchFamily="34" charset="0"/>
              </a:rPr>
              <a:t>NEGOCIACIÓN </a:t>
            </a:r>
          </a:p>
          <a:p>
            <a:pPr eaLnBrk="0" hangingPunct="0">
              <a:defRPr/>
            </a:pPr>
            <a:r>
              <a:rPr lang="en-US" sz="1100" b="1" dirty="0">
                <a:solidFill>
                  <a:schemeClr val="tx1">
                    <a:lumMod val="50000"/>
                  </a:schemeClr>
                </a:solidFill>
                <a:latin typeface="Verdana" pitchFamily="34" charset="0"/>
              </a:rPr>
              <a:t>DE </a:t>
            </a:r>
          </a:p>
          <a:p>
            <a:pPr eaLnBrk="0" hangingPunct="0">
              <a:defRPr/>
            </a:pPr>
            <a:r>
              <a:rPr lang="en-US" sz="1100" b="1" dirty="0">
                <a:solidFill>
                  <a:schemeClr val="tx1">
                    <a:lumMod val="50000"/>
                  </a:schemeClr>
                </a:solidFill>
                <a:latin typeface="Verdana" pitchFamily="34" charset="0"/>
              </a:rPr>
              <a:t>COMPRADORES</a:t>
            </a:r>
          </a:p>
        </p:txBody>
      </p:sp>
      <p:sp>
        <p:nvSpPr>
          <p:cNvPr id="55" name="1 Título"/>
          <p:cNvSpPr txBox="1">
            <a:spLocks/>
          </p:cNvSpPr>
          <p:nvPr/>
        </p:nvSpPr>
        <p:spPr>
          <a:xfrm>
            <a:off x="642910" y="428604"/>
            <a:ext cx="1828784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Matriz BCG</a:t>
            </a:r>
            <a:endParaRPr kumimoji="0" lang="es-ES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6" name="Imagen 70" descr="bcg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428868"/>
            <a:ext cx="2500330" cy="2357454"/>
          </a:xfrm>
          <a:prstGeom prst="rect">
            <a:avLst/>
          </a:prstGeom>
          <a:noFill/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rencia">
  <a:themeElements>
    <a:clrScheme name="Concurre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259</TotalTime>
  <Words>720</Words>
  <Application>Microsoft Office PowerPoint</Application>
  <PresentationFormat>Presentación en pantalla (4:3)</PresentationFormat>
  <Paragraphs>207</Paragraphs>
  <Slides>30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30</vt:i4>
      </vt:variant>
    </vt:vector>
  </HeadingPairs>
  <TitlesOfParts>
    <vt:vector size="33" baseType="lpstr">
      <vt:lpstr>Concurrencia</vt:lpstr>
      <vt:lpstr>Gráfico</vt:lpstr>
      <vt:lpstr>Worksheet</vt:lpstr>
      <vt:lpstr>   Proyecto de Creación de un Condominio para Estudiantes Politécnicos de Provincias Aledañas a la del Guayas  </vt:lpstr>
      <vt:lpstr>Contenido</vt:lpstr>
      <vt:lpstr>Problemas y Oportunidades</vt:lpstr>
      <vt:lpstr>Objetivos</vt:lpstr>
      <vt:lpstr>TORRE AZUL</vt:lpstr>
      <vt:lpstr>Análisis FODA</vt:lpstr>
      <vt:lpstr>Análisis FODA</vt:lpstr>
      <vt:lpstr>Objetivos del Estudio de Mercado</vt:lpstr>
      <vt:lpstr> Análisis de Porter</vt:lpstr>
      <vt:lpstr>Marketing Mix: Las 4 P’</vt:lpstr>
      <vt:lpstr>Análisis de la Encuesta Realizada</vt:lpstr>
      <vt:lpstr>Situación y Preferencias Actuales</vt:lpstr>
      <vt:lpstr>Situación y Preferencias Actuales</vt:lpstr>
      <vt:lpstr>Preferencia de Periodo de Alquiler</vt:lpstr>
      <vt:lpstr>Preferencia de Nombre</vt:lpstr>
      <vt:lpstr>Instalaciones Condominio Torre Azul</vt:lpstr>
      <vt:lpstr>Condominio Torre Azul</vt:lpstr>
      <vt:lpstr>Balance de Superficie</vt:lpstr>
      <vt:lpstr>Estudio de Localización</vt:lpstr>
      <vt:lpstr>Conclusiones Estudio Técnico</vt:lpstr>
      <vt:lpstr>Inversión Inicial</vt:lpstr>
      <vt:lpstr>Financiamiento</vt:lpstr>
      <vt:lpstr>Balance de Ingresos</vt:lpstr>
      <vt:lpstr>Balance de Gastos</vt:lpstr>
      <vt:lpstr>Diapositiva 25</vt:lpstr>
      <vt:lpstr>Análisis de Sensibilidad</vt:lpstr>
      <vt:lpstr>Conclusiones y  Recomendaciones</vt:lpstr>
      <vt:lpstr>Diapositiva 28</vt:lpstr>
      <vt:lpstr>Diapositiva 29</vt:lpstr>
      <vt:lpstr>Diapositiva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CDELGADO</dc:creator>
  <cp:lastModifiedBy>Admin</cp:lastModifiedBy>
  <cp:revision>37</cp:revision>
  <dcterms:created xsi:type="dcterms:W3CDTF">2010-02-27T21:27:35Z</dcterms:created>
  <dcterms:modified xsi:type="dcterms:W3CDTF">2010-03-04T04:43:48Z</dcterms:modified>
</cp:coreProperties>
</file>