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sldIdLst>
    <p:sldId id="257" r:id="rId2"/>
    <p:sldId id="317" r:id="rId3"/>
    <p:sldId id="259" r:id="rId4"/>
    <p:sldId id="260" r:id="rId5"/>
    <p:sldId id="261" r:id="rId6"/>
    <p:sldId id="262" r:id="rId7"/>
    <p:sldId id="263" r:id="rId8"/>
    <p:sldId id="264" r:id="rId9"/>
    <p:sldId id="266" r:id="rId10"/>
    <p:sldId id="265" r:id="rId11"/>
    <p:sldId id="267" r:id="rId12"/>
    <p:sldId id="268" r:id="rId13"/>
    <p:sldId id="269" r:id="rId14"/>
    <p:sldId id="270" r:id="rId15"/>
    <p:sldId id="271" r:id="rId16"/>
    <p:sldId id="272" r:id="rId17"/>
    <p:sldId id="273" r:id="rId18"/>
    <p:sldId id="274" r:id="rId19"/>
    <p:sldId id="275" r:id="rId20"/>
    <p:sldId id="276" r:id="rId21"/>
    <p:sldId id="277" r:id="rId22"/>
    <p:sldId id="280" r:id="rId23"/>
    <p:sldId id="278" r:id="rId24"/>
    <p:sldId id="279" r:id="rId25"/>
    <p:sldId id="281" r:id="rId26"/>
    <p:sldId id="282" r:id="rId27"/>
    <p:sldId id="318" r:id="rId28"/>
    <p:sldId id="319" r:id="rId29"/>
    <p:sldId id="322" r:id="rId30"/>
    <p:sldId id="321" r:id="rId31"/>
    <p:sldId id="320" r:id="rId32"/>
    <p:sldId id="284" r:id="rId33"/>
    <p:sldId id="323" r:id="rId34"/>
    <p:sldId id="324" r:id="rId35"/>
    <p:sldId id="325" r:id="rId36"/>
    <p:sldId id="326" r:id="rId37"/>
    <p:sldId id="332" r:id="rId38"/>
    <p:sldId id="330" r:id="rId39"/>
    <p:sldId id="329" r:id="rId40"/>
    <p:sldId id="315" r:id="rId41"/>
    <p:sldId id="316" r:id="rId42"/>
    <p:sldId id="285" r:id="rId43"/>
    <p:sldId id="286" r:id="rId44"/>
    <p:sldId id="287" r:id="rId45"/>
    <p:sldId id="288" r:id="rId46"/>
    <p:sldId id="289" r:id="rId47"/>
    <p:sldId id="290" r:id="rId48"/>
    <p:sldId id="291" r:id="rId49"/>
    <p:sldId id="292" r:id="rId50"/>
    <p:sldId id="294" r:id="rId51"/>
    <p:sldId id="293" r:id="rId52"/>
    <p:sldId id="295" r:id="rId53"/>
    <p:sldId id="296" r:id="rId54"/>
    <p:sldId id="298" r:id="rId55"/>
    <p:sldId id="297" r:id="rId56"/>
    <p:sldId id="299" r:id="rId57"/>
    <p:sldId id="300" r:id="rId58"/>
    <p:sldId id="301" r:id="rId59"/>
    <p:sldId id="331" r:id="rId60"/>
    <p:sldId id="302" r:id="rId61"/>
  </p:sldIdLst>
  <p:sldSz cx="9144000" cy="6858000" type="screen4x3"/>
  <p:notesSz cx="6858000" cy="9144000"/>
  <p:defaultTextStyle>
    <a:defPPr>
      <a:defRPr lang="es-ES"/>
    </a:defPPr>
    <a:lvl1pPr algn="ctr" rtl="0" fontAlgn="base">
      <a:spcBef>
        <a:spcPct val="0"/>
      </a:spcBef>
      <a:spcAft>
        <a:spcPct val="0"/>
      </a:spcAft>
      <a:defRPr sz="2400" kern="1200">
        <a:solidFill>
          <a:schemeClr val="tx1"/>
        </a:solidFill>
        <a:latin typeface="Verdana" pitchFamily="34" charset="0"/>
        <a:ea typeface="+mn-ea"/>
        <a:cs typeface="+mn-cs"/>
      </a:defRPr>
    </a:lvl1pPr>
    <a:lvl2pPr marL="457200" algn="ctr" rtl="0" fontAlgn="base">
      <a:spcBef>
        <a:spcPct val="0"/>
      </a:spcBef>
      <a:spcAft>
        <a:spcPct val="0"/>
      </a:spcAft>
      <a:defRPr sz="2400" kern="1200">
        <a:solidFill>
          <a:schemeClr val="tx1"/>
        </a:solidFill>
        <a:latin typeface="Verdana" pitchFamily="34" charset="0"/>
        <a:ea typeface="+mn-ea"/>
        <a:cs typeface="+mn-cs"/>
      </a:defRPr>
    </a:lvl2pPr>
    <a:lvl3pPr marL="914400" algn="ctr" rtl="0" fontAlgn="base">
      <a:spcBef>
        <a:spcPct val="0"/>
      </a:spcBef>
      <a:spcAft>
        <a:spcPct val="0"/>
      </a:spcAft>
      <a:defRPr sz="2400" kern="1200">
        <a:solidFill>
          <a:schemeClr val="tx1"/>
        </a:solidFill>
        <a:latin typeface="Verdana" pitchFamily="34" charset="0"/>
        <a:ea typeface="+mn-ea"/>
        <a:cs typeface="+mn-cs"/>
      </a:defRPr>
    </a:lvl3pPr>
    <a:lvl4pPr marL="1371600" algn="ctr" rtl="0" fontAlgn="base">
      <a:spcBef>
        <a:spcPct val="0"/>
      </a:spcBef>
      <a:spcAft>
        <a:spcPct val="0"/>
      </a:spcAft>
      <a:defRPr sz="2400" kern="1200">
        <a:solidFill>
          <a:schemeClr val="tx1"/>
        </a:solidFill>
        <a:latin typeface="Verdana" pitchFamily="34" charset="0"/>
        <a:ea typeface="+mn-ea"/>
        <a:cs typeface="+mn-cs"/>
      </a:defRPr>
    </a:lvl4pPr>
    <a:lvl5pPr marL="1828800" algn="ctr" rtl="0" fontAlgn="base">
      <a:spcBef>
        <a:spcPct val="0"/>
      </a:spcBef>
      <a:spcAft>
        <a:spcPct val="0"/>
      </a:spcAft>
      <a:defRPr sz="2400" kern="1200">
        <a:solidFill>
          <a:schemeClr val="tx1"/>
        </a:solidFill>
        <a:latin typeface="Verdana" pitchFamily="34" charset="0"/>
        <a:ea typeface="+mn-ea"/>
        <a:cs typeface="+mn-cs"/>
      </a:defRPr>
    </a:lvl5pPr>
    <a:lvl6pPr marL="2286000" algn="l" defTabSz="914400" rtl="0" eaLnBrk="1" latinLnBrk="0" hangingPunct="1">
      <a:defRPr sz="2400" kern="1200">
        <a:solidFill>
          <a:schemeClr val="tx1"/>
        </a:solidFill>
        <a:latin typeface="Verdana" pitchFamily="34" charset="0"/>
        <a:ea typeface="+mn-ea"/>
        <a:cs typeface="+mn-cs"/>
      </a:defRPr>
    </a:lvl6pPr>
    <a:lvl7pPr marL="2743200" algn="l" defTabSz="914400" rtl="0" eaLnBrk="1" latinLnBrk="0" hangingPunct="1">
      <a:defRPr sz="2400" kern="1200">
        <a:solidFill>
          <a:schemeClr val="tx1"/>
        </a:solidFill>
        <a:latin typeface="Verdana" pitchFamily="34" charset="0"/>
        <a:ea typeface="+mn-ea"/>
        <a:cs typeface="+mn-cs"/>
      </a:defRPr>
    </a:lvl7pPr>
    <a:lvl8pPr marL="3200400" algn="l" defTabSz="914400" rtl="0" eaLnBrk="1" latinLnBrk="0" hangingPunct="1">
      <a:defRPr sz="2400" kern="1200">
        <a:solidFill>
          <a:schemeClr val="tx1"/>
        </a:solidFill>
        <a:latin typeface="Verdana" pitchFamily="34" charset="0"/>
        <a:ea typeface="+mn-ea"/>
        <a:cs typeface="+mn-cs"/>
      </a:defRPr>
    </a:lvl8pPr>
    <a:lvl9pPr marL="3657600" algn="l" defTabSz="914400" rtl="0" eaLnBrk="1" latinLnBrk="0" hangingPunct="1">
      <a:defRPr sz="2400"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FFFF66"/>
    <a:srgbClr val="FFFFCC"/>
    <a:srgbClr val="8EFCE2"/>
    <a:srgbClr val="FFFF99"/>
    <a:srgbClr val="EBEAC0"/>
    <a:srgbClr val="003300"/>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7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w="9525">
              <a:noFill/>
              <a:miter lim="800000"/>
              <a:headEnd/>
              <a:tailEnd/>
            </a:ln>
            <a:effectLst/>
          </p:spPr>
          <p:txBody>
            <a:bodyPr wrap="none" anchor="ctr"/>
            <a:lstStyle/>
            <a:p>
              <a:pPr>
                <a:defRPr/>
              </a:pPr>
              <a:endParaRPr lang="es-ES"/>
            </a:p>
          </p:txBody>
        </p:sp>
        <p:sp>
          <p:nvSpPr>
            <p:cNvPr id="6" name="Rectangle 9"/>
            <p:cNvSpPr>
              <a:spLocks noChangeArrowheads="1"/>
            </p:cNvSpPr>
            <p:nvPr userDrawn="1"/>
          </p:nvSpPr>
          <p:spPr bwMode="auto">
            <a:xfrm>
              <a:off x="1952" y="1680"/>
              <a:ext cx="1808" cy="144"/>
            </a:xfrm>
            <a:prstGeom prst="rect">
              <a:avLst/>
            </a:prstGeom>
            <a:solidFill>
              <a:schemeClr val="accent1"/>
            </a:solidFill>
            <a:ln w="9525">
              <a:noFill/>
              <a:miter lim="800000"/>
              <a:headEnd/>
              <a:tailEnd/>
            </a:ln>
            <a:effectLst/>
          </p:spPr>
          <p:txBody>
            <a:bodyPr wrap="none" anchor="ctr"/>
            <a:lstStyle/>
            <a:p>
              <a:pPr>
                <a:defRPr/>
              </a:pPr>
              <a:endParaRPr lang="es-ES"/>
            </a:p>
          </p:txBody>
        </p:sp>
        <p:sp>
          <p:nvSpPr>
            <p:cNvPr id="7" name="Rectangle 10"/>
            <p:cNvSpPr>
              <a:spLocks noChangeArrowheads="1"/>
            </p:cNvSpPr>
            <p:nvPr userDrawn="1"/>
          </p:nvSpPr>
          <p:spPr bwMode="auto">
            <a:xfrm>
              <a:off x="3760" y="1680"/>
              <a:ext cx="1808" cy="144"/>
            </a:xfrm>
            <a:prstGeom prst="rect">
              <a:avLst/>
            </a:prstGeom>
            <a:solidFill>
              <a:schemeClr val="tx2"/>
            </a:solidFill>
            <a:ln w="9525">
              <a:noFill/>
              <a:miter lim="800000"/>
              <a:headEnd/>
              <a:tailEnd/>
            </a:ln>
            <a:effectLst/>
          </p:spPr>
          <p:txBody>
            <a:bodyPr wrap="none" anchor="ctr"/>
            <a:lstStyle/>
            <a:p>
              <a:pPr>
                <a:defRPr/>
              </a:pPr>
              <a:endParaRPr lang="es-ES"/>
            </a:p>
          </p:txBody>
        </p:sp>
      </p:grpSp>
      <p:sp>
        <p:nvSpPr>
          <p:cNvPr id="408578" name="Rectangle 2"/>
          <p:cNvSpPr>
            <a:spLocks noGrp="1" noChangeArrowheads="1"/>
          </p:cNvSpPr>
          <p:nvPr>
            <p:ph type="ctrTitle"/>
          </p:nvPr>
        </p:nvSpPr>
        <p:spPr>
          <a:xfrm>
            <a:off x="685800" y="685800"/>
            <a:ext cx="7772400" cy="2127250"/>
          </a:xfrm>
        </p:spPr>
        <p:txBody>
          <a:bodyPr/>
          <a:lstStyle>
            <a:lvl1pPr algn="ctr">
              <a:defRPr sz="5800"/>
            </a:lvl1pPr>
          </a:lstStyle>
          <a:p>
            <a:r>
              <a:rPr lang="es-ES"/>
              <a:t>Haga clic para cambiar el estilo de título	</a:t>
            </a:r>
          </a:p>
        </p:txBody>
      </p:sp>
      <p:sp>
        <p:nvSpPr>
          <p:cNvPr id="408579" name="Rectangle 3"/>
          <p:cNvSpPr>
            <a:spLocks noGrp="1" noChangeArrowheads="1"/>
          </p:cNvSpPr>
          <p:nvPr>
            <p:ph type="subTitle" idx="1"/>
          </p:nvPr>
        </p:nvSpPr>
        <p:spPr>
          <a:xfrm>
            <a:off x="1371600" y="3270250"/>
            <a:ext cx="6400800" cy="2209800"/>
          </a:xfrm>
        </p:spPr>
        <p:txBody>
          <a:bodyPr/>
          <a:lstStyle>
            <a:lvl1pPr marL="0" indent="0" algn="ctr">
              <a:buFont typeface="Wingdings" pitchFamily="2" charset="2"/>
              <a:buNone/>
              <a:defRPr sz="3000"/>
            </a:lvl1pPr>
          </a:lstStyle>
          <a:p>
            <a:r>
              <a:rPr lang="es-ES"/>
              <a:t>Haga clic para modificar el estilo de subtítulo del patrón</a:t>
            </a:r>
          </a:p>
        </p:txBody>
      </p:sp>
      <p:sp>
        <p:nvSpPr>
          <p:cNvPr id="8" name="Rectangle 4"/>
          <p:cNvSpPr>
            <a:spLocks noGrp="1" noChangeArrowheads="1"/>
          </p:cNvSpPr>
          <p:nvPr>
            <p:ph type="dt" sz="half" idx="10"/>
          </p:nvPr>
        </p:nvSpPr>
        <p:spPr/>
        <p:txBody>
          <a:bodyPr/>
          <a:lstStyle>
            <a:lvl1pPr>
              <a:defRPr smtClean="0"/>
            </a:lvl1pPr>
          </a:lstStyle>
          <a:p>
            <a:pPr>
              <a:defRPr/>
            </a:pPr>
            <a:endParaRPr lang="es-ES"/>
          </a:p>
        </p:txBody>
      </p:sp>
      <p:sp>
        <p:nvSpPr>
          <p:cNvPr id="9" name="Rectangle 5"/>
          <p:cNvSpPr>
            <a:spLocks noGrp="1" noChangeArrowheads="1"/>
          </p:cNvSpPr>
          <p:nvPr>
            <p:ph type="ftr" sz="quarter" idx="11"/>
          </p:nvPr>
        </p:nvSpPr>
        <p:spPr/>
        <p:txBody>
          <a:bodyPr/>
          <a:lstStyle>
            <a:lvl1pPr>
              <a:defRPr smtClean="0"/>
            </a:lvl1pPr>
          </a:lstStyle>
          <a:p>
            <a:pPr>
              <a:defRPr/>
            </a:pPr>
            <a:endParaRPr lang="es-ES"/>
          </a:p>
        </p:txBody>
      </p:sp>
      <p:sp>
        <p:nvSpPr>
          <p:cNvPr id="10" name="Rectangle 6"/>
          <p:cNvSpPr>
            <a:spLocks noGrp="1" noChangeArrowheads="1"/>
          </p:cNvSpPr>
          <p:nvPr>
            <p:ph type="sldNum" sz="quarter" idx="12"/>
          </p:nvPr>
        </p:nvSpPr>
        <p:spPr/>
        <p:txBody>
          <a:bodyPr/>
          <a:lstStyle>
            <a:lvl1pPr>
              <a:defRPr smtClean="0"/>
            </a:lvl1pPr>
          </a:lstStyle>
          <a:p>
            <a:pPr>
              <a:defRPr/>
            </a:pPr>
            <a:fld id="{AC49F272-C16E-4266-B337-4FF4A6243B2F}"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9F7A7FCD-5387-4519-B9FB-95C1DE78E92C}"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926C767F-13F1-40F3-AA85-A6EDF2D7F915}"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7813"/>
            <a:ext cx="8229600" cy="58531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341E5EB8-7B1B-4D53-B9D6-99752FBEE95A}"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30725"/>
          </a:xfrm>
        </p:spPr>
        <p:txBody>
          <a:bodyPr/>
          <a:lstStyle/>
          <a:p>
            <a:pPr lvl="0"/>
            <a:endParaRPr lang="es-E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4A3222AE-1460-4C3E-9A16-9B242F160FDE}" type="slidenum">
              <a:rPr lang="es-ES"/>
              <a:pPr>
                <a:defRPr/>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EE91147D-7EF1-4CEA-B52F-28A6AEAAC1C8}"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85C71D30-4FC5-4117-958E-D4989615A93A}"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B823E240-FFC4-4D24-9D18-4C2F898CC3A8}"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EAE5904F-5B71-43D8-ACC4-5B052D7C132C}"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6EEF05A3-71B8-49D0-B34E-3FF1D8C13670}"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EBB67D3F-A228-4283-ADCE-3A68033AF408}"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C8254820-90CA-4440-9F85-3CF6B670B8A1}"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8EF8E33B-342C-4769-BC4D-1FD52AE9FDFE}"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5EEEC034-8E2F-407A-BCA0-B65E3A111DB1}"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3075"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07556" name="Rectangle 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smtClean="0"/>
            </a:lvl1pPr>
          </a:lstStyle>
          <a:p>
            <a:pPr>
              <a:defRPr/>
            </a:pPr>
            <a:endParaRPr lang="es-ES"/>
          </a:p>
        </p:txBody>
      </p:sp>
      <p:sp>
        <p:nvSpPr>
          <p:cNvPr id="40755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lvl1pPr>
          </a:lstStyle>
          <a:p>
            <a:pPr>
              <a:defRPr/>
            </a:pPr>
            <a:endParaRPr lang="es-ES"/>
          </a:p>
        </p:txBody>
      </p:sp>
      <p:sp>
        <p:nvSpPr>
          <p:cNvPr id="407558" name="Rectangle 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vl1pPr>
          </a:lstStyle>
          <a:p>
            <a:pPr>
              <a:defRPr/>
            </a:pPr>
            <a:fld id="{B30E84E3-5B2F-4A57-A876-97E3319EBB46}" type="slidenum">
              <a:rPr lang="es-ES"/>
              <a:pPr>
                <a:defRPr/>
              </a:pPr>
              <a:t>‹Nº›</a:t>
            </a:fld>
            <a:endParaRPr lang="es-ES"/>
          </a:p>
        </p:txBody>
      </p:sp>
      <p:sp>
        <p:nvSpPr>
          <p:cNvPr id="407559" name="Rectangle 7"/>
          <p:cNvSpPr>
            <a:spLocks noChangeArrowheads="1"/>
          </p:cNvSpPr>
          <p:nvPr/>
        </p:nvSpPr>
        <p:spPr bwMode="auto">
          <a:xfrm>
            <a:off x="0" y="0"/>
            <a:ext cx="228600" cy="2286000"/>
          </a:xfrm>
          <a:prstGeom prst="rect">
            <a:avLst/>
          </a:prstGeom>
          <a:solidFill>
            <a:schemeClr val="bg2"/>
          </a:solidFill>
          <a:ln w="9525">
            <a:noFill/>
            <a:miter lim="800000"/>
            <a:headEnd/>
            <a:tailEnd/>
          </a:ln>
          <a:effectLst/>
        </p:spPr>
        <p:txBody>
          <a:bodyPr wrap="none" anchor="ctr"/>
          <a:lstStyle/>
          <a:p>
            <a:pPr>
              <a:defRPr/>
            </a:pPr>
            <a:endParaRPr lang="es-ES">
              <a:latin typeface="Times New Roman" pitchFamily="18" charset="0"/>
            </a:endParaRPr>
          </a:p>
        </p:txBody>
      </p:sp>
      <p:sp>
        <p:nvSpPr>
          <p:cNvPr id="407560" name="Line 8"/>
          <p:cNvSpPr>
            <a:spLocks noChangeShapeType="1"/>
          </p:cNvSpPr>
          <p:nvPr/>
        </p:nvSpPr>
        <p:spPr bwMode="auto">
          <a:xfrm>
            <a:off x="457200" y="1447800"/>
            <a:ext cx="8077200" cy="0"/>
          </a:xfrm>
          <a:prstGeom prst="line">
            <a:avLst/>
          </a:prstGeom>
          <a:noFill/>
          <a:ln w="19050">
            <a:solidFill>
              <a:schemeClr val="tx2"/>
            </a:solidFill>
            <a:round/>
            <a:headEnd/>
            <a:tailEnd/>
          </a:ln>
          <a:effectLst/>
        </p:spPr>
        <p:txBody>
          <a:bodyPr/>
          <a:lstStyle/>
          <a:p>
            <a:pPr>
              <a:defRPr/>
            </a:pPr>
            <a:endParaRPr lang="es-ES"/>
          </a:p>
        </p:txBody>
      </p:sp>
      <p:sp>
        <p:nvSpPr>
          <p:cNvPr id="407561" name="Rectangle 9"/>
          <p:cNvSpPr>
            <a:spLocks noChangeArrowheads="1"/>
          </p:cNvSpPr>
          <p:nvPr/>
        </p:nvSpPr>
        <p:spPr bwMode="auto">
          <a:xfrm>
            <a:off x="0" y="2286000"/>
            <a:ext cx="228600" cy="2286000"/>
          </a:xfrm>
          <a:prstGeom prst="rect">
            <a:avLst/>
          </a:prstGeom>
          <a:solidFill>
            <a:schemeClr val="accent2"/>
          </a:solidFill>
          <a:ln w="9525">
            <a:noFill/>
            <a:miter lim="800000"/>
            <a:headEnd/>
            <a:tailEnd/>
          </a:ln>
          <a:effectLst/>
        </p:spPr>
        <p:txBody>
          <a:bodyPr wrap="none" anchor="ctr"/>
          <a:lstStyle/>
          <a:p>
            <a:pPr>
              <a:defRPr/>
            </a:pPr>
            <a:endParaRPr lang="es-ES">
              <a:latin typeface="Times New Roman" pitchFamily="18" charset="0"/>
            </a:endParaRPr>
          </a:p>
        </p:txBody>
      </p:sp>
      <p:sp>
        <p:nvSpPr>
          <p:cNvPr id="407562" name="Rectangle 10"/>
          <p:cNvSpPr>
            <a:spLocks noChangeArrowheads="1"/>
          </p:cNvSpPr>
          <p:nvPr/>
        </p:nvSpPr>
        <p:spPr bwMode="auto">
          <a:xfrm>
            <a:off x="0" y="4572000"/>
            <a:ext cx="228600" cy="2286000"/>
          </a:xfrm>
          <a:prstGeom prst="rect">
            <a:avLst/>
          </a:prstGeom>
          <a:solidFill>
            <a:schemeClr val="tx2"/>
          </a:solidFill>
          <a:ln w="9525">
            <a:noFill/>
            <a:miter lim="800000"/>
            <a:headEnd/>
            <a:tailEnd/>
          </a:ln>
          <a:effectLst/>
        </p:spPr>
        <p:txBody>
          <a:bodyPr wrap="none" anchor="ctr"/>
          <a:lstStyle/>
          <a:p>
            <a:pPr>
              <a:defRPr/>
            </a:pPr>
            <a:endParaRPr lang="es-ES">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738"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Lst>
  <p:timing>
    <p:tnLst>
      <p:par>
        <p:cTn id="1" dur="indefinite" restart="never" nodeType="tmRoot"/>
      </p:par>
    </p:tnLst>
  </p:timing>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defRPr>
      </a:lvl2pPr>
      <a:lvl3pPr algn="l" rtl="0" eaLnBrk="0" fontAlgn="base" hangingPunct="0">
        <a:spcBef>
          <a:spcPct val="0"/>
        </a:spcBef>
        <a:spcAft>
          <a:spcPct val="0"/>
        </a:spcAft>
        <a:defRPr sz="4400">
          <a:solidFill>
            <a:schemeClr val="tx2"/>
          </a:solidFill>
          <a:latin typeface="Garamond" pitchFamily="18" charset="0"/>
        </a:defRPr>
      </a:lvl3pPr>
      <a:lvl4pPr algn="l" rtl="0" eaLnBrk="0" fontAlgn="base" hangingPunct="0">
        <a:spcBef>
          <a:spcPct val="0"/>
        </a:spcBef>
        <a:spcAft>
          <a:spcPct val="0"/>
        </a:spcAft>
        <a:defRPr sz="4400">
          <a:solidFill>
            <a:schemeClr val="tx2"/>
          </a:solidFill>
          <a:latin typeface="Garamond" pitchFamily="18" charset="0"/>
        </a:defRPr>
      </a:lvl4pPr>
      <a:lvl5pPr algn="l" rtl="0" eaLnBrk="0" fontAlgn="base" hangingPunct="0">
        <a:spcBef>
          <a:spcPct val="0"/>
        </a:spcBef>
        <a:spcAft>
          <a:spcPct val="0"/>
        </a:spcAft>
        <a:defRPr sz="4400">
          <a:solidFill>
            <a:schemeClr val="tx2"/>
          </a:solidFill>
          <a:latin typeface="Garamond" pitchFamily="18" charset="0"/>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n"/>
        <a:defRPr sz="24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p"/>
        <a:defRPr sz="2000">
          <a:solidFill>
            <a:schemeClr val="tx1"/>
          </a:solidFill>
          <a:latin typeface="+mn-lt"/>
        </a:defRPr>
      </a:lvl3pPr>
      <a:lvl4pPr marL="1600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SzPct val="8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images.google.com.ec/imgres?imgurl=http://www.tramitesciudadanos.gov.ec/logos_instituciones/escudo%2520playas%2520copy.jpg&amp;imgrefurl=http://www.tramitesciudadanos.gov.ec/institucion.php%3Fcd%3D209&amp;usg=__zxkY_4JPtrTLZLhSyxnrOTdQ75E=&amp;h=900&amp;w=750&amp;sz=618&amp;hl=es&amp;start=1&amp;um=1&amp;itbs=1&amp;tbnid=jsmptOxS-SkzBM:&amp;tbnh=146&amp;tbnw=122&amp;prev=/images%3Fq%3Descudo%2Bdel%2Bcanton%2Bplayas%26um%3D1%26hl%3Des%26sa%3DN%26tbs%3Disch:1" TargetMode="External"/><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0.wmf"/><Relationship Id="rId4" Type="http://schemas.openxmlformats.org/officeDocument/2006/relationships/image" Target="../media/image9.wmf"/></Relationships>
</file>

<file path=ppt/slides/_rels/slide13.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wmf"/></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oleObject" Target="../embeddings/Gr_fico_de_Microsoft_Office_Excel1.xls"/></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3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6.emf"/></Relationships>
</file>

<file path=ppt/slides/_rels/slide33.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8.emf"/></Relationships>
</file>

<file path=ppt/slides/_rels/slide34.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0.emf"/></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35.png"/></Relationships>
</file>

<file path=ppt/slides/_rels/slide5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09606" name="WordArt 6"/>
          <p:cNvSpPr>
            <a:spLocks noChangeArrowheads="1" noChangeShapeType="1" noTextEdit="1"/>
          </p:cNvSpPr>
          <p:nvPr/>
        </p:nvSpPr>
        <p:spPr bwMode="auto">
          <a:xfrm>
            <a:off x="1763713" y="1844675"/>
            <a:ext cx="6264275" cy="3889375"/>
          </a:xfrm>
          <a:prstGeom prst="rect">
            <a:avLst/>
          </a:prstGeom>
        </p:spPr>
        <p:txBody>
          <a:bodyPr wrap="none" fromWordArt="1">
            <a:prstTxWarp prst="textPlain">
              <a:avLst>
                <a:gd name="adj" fmla="val 50000"/>
              </a:avLst>
            </a:prstTxWarp>
          </a:bodyPr>
          <a:lstStyle/>
          <a:p>
            <a:r>
              <a:rPr lang="es-ES" sz="3600" b="1" kern="10">
                <a:ln w="9525">
                  <a:solidFill>
                    <a:srgbClr val="000000"/>
                  </a:solidFill>
                  <a:round/>
                  <a:headEnd/>
                  <a:tailEnd/>
                </a:ln>
                <a:solidFill>
                  <a:srgbClr val="006600"/>
                </a:solidFill>
                <a:latin typeface="Broadway"/>
              </a:rPr>
              <a:t>Proyecto de construcción </a:t>
            </a:r>
          </a:p>
          <a:p>
            <a:r>
              <a:rPr lang="es-ES" sz="3600" b="1" kern="10">
                <a:ln w="9525">
                  <a:solidFill>
                    <a:srgbClr val="000000"/>
                  </a:solidFill>
                  <a:round/>
                  <a:headEnd/>
                  <a:tailEnd/>
                </a:ln>
                <a:solidFill>
                  <a:srgbClr val="006600"/>
                </a:solidFill>
                <a:latin typeface="Broadway"/>
              </a:rPr>
              <a:t>de una cancha de </a:t>
            </a:r>
          </a:p>
          <a:p>
            <a:r>
              <a:rPr lang="es-ES" sz="3600" b="1" kern="10">
                <a:ln w="9525">
                  <a:solidFill>
                    <a:srgbClr val="000000"/>
                  </a:solidFill>
                  <a:round/>
                  <a:headEnd/>
                  <a:tailEnd/>
                </a:ln>
                <a:solidFill>
                  <a:srgbClr val="006600"/>
                </a:solidFill>
                <a:latin typeface="Broadway"/>
              </a:rPr>
              <a:t>fut-sal en el cantón </a:t>
            </a:r>
          </a:p>
          <a:p>
            <a:r>
              <a:rPr lang="es-ES" sz="3600" b="1" kern="10">
                <a:ln w="9525">
                  <a:solidFill>
                    <a:srgbClr val="000000"/>
                  </a:solidFill>
                  <a:round/>
                  <a:headEnd/>
                  <a:tailEnd/>
                </a:ln>
                <a:solidFill>
                  <a:srgbClr val="006600"/>
                </a:solidFill>
                <a:latin typeface="Broadway"/>
              </a:rPr>
              <a:t>"Gral .Villamil Playas"</a:t>
            </a:r>
            <a:endParaRPr lang="es-EC" sz="3600" b="1" kern="10">
              <a:ln w="9525">
                <a:solidFill>
                  <a:srgbClr val="000000"/>
                </a:solidFill>
                <a:round/>
                <a:headEnd/>
                <a:tailEnd/>
              </a:ln>
              <a:solidFill>
                <a:srgbClr val="006600"/>
              </a:solidFill>
              <a:latin typeface="Broadway"/>
            </a:endParaRPr>
          </a:p>
        </p:txBody>
      </p:sp>
      <p:pic>
        <p:nvPicPr>
          <p:cNvPr id="409608" name="Picture 8" descr="escudo%2520playas%2520copy">
            <a:hlinkClick r:id="rId3"/>
          </p:cNvPr>
          <p:cNvPicPr>
            <a:picLocks noChangeAspect="1" noChangeArrowheads="1"/>
          </p:cNvPicPr>
          <p:nvPr/>
        </p:nvPicPr>
        <p:blipFill>
          <a:blip r:embed="rId4" cstate="print"/>
          <a:srcRect/>
          <a:stretch>
            <a:fillRect/>
          </a:stretch>
        </p:blipFill>
        <p:spPr bwMode="auto">
          <a:xfrm>
            <a:off x="3059113" y="404813"/>
            <a:ext cx="3457575" cy="13906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09608"/>
                                        </p:tgtEl>
                                        <p:attrNameLst>
                                          <p:attrName>style.visibility</p:attrName>
                                        </p:attrNameLst>
                                      </p:cBhvr>
                                      <p:to>
                                        <p:strVal val="visible"/>
                                      </p:to>
                                    </p:set>
                                    <p:animEffect transition="in" filter="box(in)">
                                      <p:cBhvr>
                                        <p:cTn id="7" dur="500"/>
                                        <p:tgtEl>
                                          <p:spTgt spid="409608"/>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409606"/>
                                        </p:tgtEl>
                                        <p:attrNameLst>
                                          <p:attrName>style.visibility</p:attrName>
                                        </p:attrNameLst>
                                      </p:cBhvr>
                                      <p:to>
                                        <p:strVal val="visible"/>
                                      </p:to>
                                    </p:set>
                                    <p:animEffect transition="in" filter="fade">
                                      <p:cBhvr>
                                        <p:cTn id="12" dur="2000"/>
                                        <p:tgtEl>
                                          <p:spTgt spid="409606"/>
                                        </p:tgtEl>
                                      </p:cBhvr>
                                    </p:animEffect>
                                    <p:anim calcmode="lin" valueType="num">
                                      <p:cBhvr>
                                        <p:cTn id="13" dur="2000" fill="hold"/>
                                        <p:tgtEl>
                                          <p:spTgt spid="409606"/>
                                        </p:tgtEl>
                                        <p:attrNameLst>
                                          <p:attrName>style.rotation</p:attrName>
                                        </p:attrNameLst>
                                      </p:cBhvr>
                                      <p:tavLst>
                                        <p:tav tm="0">
                                          <p:val>
                                            <p:fltVal val="720"/>
                                          </p:val>
                                        </p:tav>
                                        <p:tav tm="100000">
                                          <p:val>
                                            <p:fltVal val="0"/>
                                          </p:val>
                                        </p:tav>
                                      </p:tavLst>
                                    </p:anim>
                                    <p:anim calcmode="lin" valueType="num">
                                      <p:cBhvr>
                                        <p:cTn id="14" dur="2000" fill="hold"/>
                                        <p:tgtEl>
                                          <p:spTgt spid="409606"/>
                                        </p:tgtEl>
                                        <p:attrNameLst>
                                          <p:attrName>ppt_h</p:attrName>
                                        </p:attrNameLst>
                                      </p:cBhvr>
                                      <p:tavLst>
                                        <p:tav tm="0">
                                          <p:val>
                                            <p:fltVal val="0"/>
                                          </p:val>
                                        </p:tav>
                                        <p:tav tm="100000">
                                          <p:val>
                                            <p:strVal val="#ppt_h"/>
                                          </p:val>
                                        </p:tav>
                                      </p:tavLst>
                                    </p:anim>
                                    <p:anim calcmode="lin" valueType="num">
                                      <p:cBhvr>
                                        <p:cTn id="15" dur="2000" fill="hold"/>
                                        <p:tgtEl>
                                          <p:spTgt spid="40960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0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18819" name="Rectangle 3"/>
          <p:cNvSpPr>
            <a:spLocks noChangeArrowheads="1"/>
          </p:cNvSpPr>
          <p:nvPr/>
        </p:nvSpPr>
        <p:spPr bwMode="auto">
          <a:xfrm>
            <a:off x="1403350" y="620713"/>
            <a:ext cx="6704013" cy="641350"/>
          </a:xfrm>
          <a:prstGeom prst="rect">
            <a:avLst/>
          </a:prstGeom>
          <a:noFill/>
          <a:ln w="9525">
            <a:noFill/>
            <a:miter lim="800000"/>
            <a:headEnd/>
            <a:tailEnd/>
          </a:ln>
          <a:effectLst/>
        </p:spPr>
        <p:txBody>
          <a:bodyPr wrap="none">
            <a:spAutoFit/>
          </a:bodyPr>
          <a:lstStyle/>
          <a:p>
            <a:pPr>
              <a:defRPr/>
            </a:pPr>
            <a:r>
              <a:rPr lang="es-ES" sz="3600" b="1">
                <a:solidFill>
                  <a:schemeClr val="accent2"/>
                </a:solidFill>
                <a:effectLst>
                  <a:outerShdw blurRad="38100" dist="38100" dir="2700000" algn="tl">
                    <a:srgbClr val="C0C0C0"/>
                  </a:outerShdw>
                </a:effectLst>
                <a:latin typeface="Broadway" pitchFamily="82" charset="0"/>
              </a:rPr>
              <a:t>Investigación de Mercados</a:t>
            </a:r>
          </a:p>
        </p:txBody>
      </p:sp>
      <p:sp>
        <p:nvSpPr>
          <p:cNvPr id="418820" name="Rectangle 4"/>
          <p:cNvSpPr>
            <a:spLocks noChangeArrowheads="1"/>
          </p:cNvSpPr>
          <p:nvPr/>
        </p:nvSpPr>
        <p:spPr bwMode="auto">
          <a:xfrm>
            <a:off x="468313" y="1484313"/>
            <a:ext cx="8424862" cy="3013075"/>
          </a:xfrm>
          <a:prstGeom prst="rect">
            <a:avLst/>
          </a:prstGeom>
          <a:noFill/>
          <a:ln w="9525">
            <a:noFill/>
            <a:miter lim="800000"/>
            <a:headEnd/>
            <a:tailEnd/>
          </a:ln>
        </p:spPr>
        <p:txBody>
          <a:bodyPr>
            <a:spAutoFit/>
          </a:bodyPr>
          <a:lstStyle/>
          <a:p>
            <a:pPr algn="just"/>
            <a:r>
              <a:rPr lang="es-ES" b="1">
                <a:latin typeface="Baskerville Old Face" pitchFamily="18" charset="0"/>
              </a:rPr>
              <a:t>Investigación Descriptiva</a:t>
            </a:r>
          </a:p>
          <a:p>
            <a:pPr algn="just"/>
            <a:r>
              <a:rPr lang="es-ES" b="1">
                <a:latin typeface="Baskerville Old Face" pitchFamily="18" charset="0"/>
              </a:rPr>
              <a:t>Encuestas</a:t>
            </a:r>
          </a:p>
          <a:p>
            <a:pPr algn="just">
              <a:buFont typeface="Wingdings" pitchFamily="2" charset="2"/>
              <a:buChar char="ü"/>
            </a:pPr>
            <a:r>
              <a:rPr lang="es-ES">
                <a:latin typeface="Baskerville Old Face" pitchFamily="18" charset="0"/>
              </a:rPr>
              <a:t>Establecer un perfil demográfico de los posibles clientes.</a:t>
            </a:r>
          </a:p>
          <a:p>
            <a:pPr algn="just">
              <a:buFont typeface="Wingdings" pitchFamily="2" charset="2"/>
              <a:buChar char="ü"/>
            </a:pPr>
            <a:r>
              <a:rPr lang="es-ES">
                <a:latin typeface="Baskerville Old Face" pitchFamily="18" charset="0"/>
              </a:rPr>
              <a:t>Conocer frecuencias y lugares de mayor concurrencia.</a:t>
            </a:r>
          </a:p>
          <a:p>
            <a:pPr algn="just">
              <a:buFont typeface="Wingdings" pitchFamily="2" charset="2"/>
              <a:buChar char="ü"/>
            </a:pPr>
            <a:r>
              <a:rPr lang="es-ES">
                <a:latin typeface="Baskerville Old Face" pitchFamily="18" charset="0"/>
              </a:rPr>
              <a:t>Determinar el nivel de aceptación hacia el nuevo servicio.</a:t>
            </a:r>
          </a:p>
          <a:p>
            <a:pPr algn="just">
              <a:buFont typeface="Wingdings" pitchFamily="2" charset="2"/>
              <a:buChar char="ü"/>
            </a:pPr>
            <a:r>
              <a:rPr lang="es-ES">
                <a:latin typeface="Baskerville Old Face" pitchFamily="18" charset="0"/>
              </a:rPr>
              <a:t>Estudiar frecuencias de visita y la disponibilidad al pago.</a:t>
            </a:r>
          </a:p>
          <a:p>
            <a:pPr algn="just">
              <a:buFont typeface="Wingdings" pitchFamily="2" charset="2"/>
              <a:buChar char="ü"/>
            </a:pPr>
            <a:r>
              <a:rPr lang="es-ES">
                <a:latin typeface="Baskerville Old Face" pitchFamily="18" charset="0"/>
              </a:rPr>
              <a:t>Analizar las principales características del complejo.</a:t>
            </a:r>
          </a:p>
          <a:p>
            <a:pPr algn="just">
              <a:buFont typeface="Wingdings" pitchFamily="2" charset="2"/>
              <a:buChar char="ü"/>
            </a:pPr>
            <a:r>
              <a:rPr lang="es-ES">
                <a:latin typeface="Baskerville Old Face" pitchFamily="18" charset="0"/>
              </a:rPr>
              <a:t>Conocer opiniones acerca de los servicios adicionales.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18819"/>
                                        </p:tgtEl>
                                        <p:attrNameLst>
                                          <p:attrName>style.visibility</p:attrName>
                                        </p:attrNameLst>
                                      </p:cBhvr>
                                      <p:to>
                                        <p:strVal val="visible"/>
                                      </p:to>
                                    </p:set>
                                    <p:set>
                                      <p:cBhvr>
                                        <p:cTn id="7" dur="455" fill="hold">
                                          <p:stCondLst>
                                            <p:cond delay="0"/>
                                          </p:stCondLst>
                                        </p:cTn>
                                        <p:tgtEl>
                                          <p:spTgt spid="418819"/>
                                        </p:tgtEl>
                                        <p:attrNameLst>
                                          <p:attrName>style.rotation</p:attrName>
                                        </p:attrNameLst>
                                      </p:cBhvr>
                                      <p:to>
                                        <p:strVal val="-45.0"/>
                                      </p:to>
                                    </p:set>
                                    <p:anim calcmode="lin" valueType="num">
                                      <p:cBhvr>
                                        <p:cTn id="8" dur="455" fill="hold">
                                          <p:stCondLst>
                                            <p:cond delay="455"/>
                                          </p:stCondLst>
                                        </p:cTn>
                                        <p:tgtEl>
                                          <p:spTgt spid="418819"/>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18819"/>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18819"/>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18819"/>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418820"/>
                                        </p:tgtEl>
                                        <p:attrNameLst>
                                          <p:attrName>style.visibility</p:attrName>
                                        </p:attrNameLst>
                                      </p:cBhvr>
                                      <p:to>
                                        <p:strVal val="visible"/>
                                      </p:to>
                                    </p:set>
                                    <p:anim calcmode="lin" valueType="num">
                                      <p:cBhvr additive="base">
                                        <p:cTn id="16" dur="500" fill="hold"/>
                                        <p:tgtEl>
                                          <p:spTgt spid="418820"/>
                                        </p:tgtEl>
                                        <p:attrNameLst>
                                          <p:attrName>ppt_x</p:attrName>
                                        </p:attrNameLst>
                                      </p:cBhvr>
                                      <p:tavLst>
                                        <p:tav tm="0">
                                          <p:val>
                                            <p:strVal val="#ppt_x"/>
                                          </p:val>
                                        </p:tav>
                                        <p:tav tm="100000">
                                          <p:val>
                                            <p:strVal val="#ppt_x"/>
                                          </p:val>
                                        </p:tav>
                                      </p:tavLst>
                                    </p:anim>
                                    <p:anim calcmode="lin" valueType="num">
                                      <p:cBhvr additive="base">
                                        <p:cTn id="17" dur="500" fill="hold"/>
                                        <p:tgtEl>
                                          <p:spTgt spid="4188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8819" grpId="0"/>
      <p:bldP spid="4188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20867" name="Rectangle 3"/>
          <p:cNvSpPr>
            <a:spLocks noChangeArrowheads="1"/>
          </p:cNvSpPr>
          <p:nvPr/>
        </p:nvSpPr>
        <p:spPr bwMode="auto">
          <a:xfrm>
            <a:off x="-404813" y="333375"/>
            <a:ext cx="9729788" cy="1250950"/>
          </a:xfrm>
          <a:prstGeom prst="rect">
            <a:avLst/>
          </a:prstGeom>
          <a:noFill/>
          <a:ln w="9525">
            <a:noFill/>
            <a:miter lim="800000"/>
            <a:headEnd/>
            <a:tailEnd/>
          </a:ln>
          <a:effectLst/>
        </p:spPr>
        <p:txBody>
          <a:bodyPr>
            <a:spAutoFit/>
          </a:bodyPr>
          <a:lstStyle/>
          <a:p>
            <a:pPr>
              <a:defRPr/>
            </a:pPr>
            <a:r>
              <a:rPr lang="es-ES" sz="3800" b="1">
                <a:solidFill>
                  <a:schemeClr val="accent2"/>
                </a:solidFill>
                <a:effectLst>
                  <a:outerShdw blurRad="38100" dist="38100" dir="2700000" algn="tl">
                    <a:srgbClr val="C0C0C0"/>
                  </a:outerShdw>
                </a:effectLst>
                <a:latin typeface="Broadway" pitchFamily="82" charset="0"/>
              </a:rPr>
              <a:t>Resultados de la Investigación Descriptiva</a:t>
            </a:r>
          </a:p>
        </p:txBody>
      </p:sp>
      <p:sp>
        <p:nvSpPr>
          <p:cNvPr id="14340" name="Rectangle 4"/>
          <p:cNvSpPr>
            <a:spLocks noChangeArrowheads="1"/>
          </p:cNvSpPr>
          <p:nvPr/>
        </p:nvSpPr>
        <p:spPr bwMode="auto">
          <a:xfrm>
            <a:off x="468313" y="1341438"/>
            <a:ext cx="8351837" cy="1187450"/>
          </a:xfrm>
          <a:prstGeom prst="rect">
            <a:avLst/>
          </a:prstGeom>
          <a:noFill/>
          <a:ln w="9525">
            <a:noFill/>
            <a:miter lim="800000"/>
            <a:headEnd/>
            <a:tailEnd/>
          </a:ln>
        </p:spPr>
        <p:txBody>
          <a:bodyPr>
            <a:spAutoFit/>
          </a:bodyPr>
          <a:lstStyle/>
          <a:p>
            <a:pPr algn="l"/>
            <a:r>
              <a:rPr lang="es-ES" b="1">
                <a:latin typeface="Baskerville Old Face" pitchFamily="18" charset="0"/>
              </a:rPr>
              <a:t>Perfil del consumidor</a:t>
            </a:r>
          </a:p>
          <a:p>
            <a:pPr algn="l"/>
            <a:r>
              <a:rPr lang="es-ES">
                <a:latin typeface="Baskerville Old Face" pitchFamily="18" charset="0"/>
              </a:rPr>
              <a:t>Hombres con edades entre 14 a 55 años de clase social media y alta que practican fútbol como diversión o deporte.</a:t>
            </a:r>
          </a:p>
        </p:txBody>
      </p:sp>
      <p:pic>
        <p:nvPicPr>
          <p:cNvPr id="14341" name="Imagen 4"/>
          <p:cNvPicPr>
            <a:picLocks noChangeAspect="1" noChangeArrowheads="1"/>
          </p:cNvPicPr>
          <p:nvPr/>
        </p:nvPicPr>
        <p:blipFill>
          <a:blip r:embed="rId3" cstate="print"/>
          <a:srcRect t="13889"/>
          <a:stretch>
            <a:fillRect/>
          </a:stretch>
        </p:blipFill>
        <p:spPr bwMode="auto">
          <a:xfrm>
            <a:off x="2411413" y="2492375"/>
            <a:ext cx="6481762" cy="1670050"/>
          </a:xfrm>
          <a:prstGeom prst="rect">
            <a:avLst/>
          </a:prstGeom>
          <a:noFill/>
          <a:ln w="9525">
            <a:noFill/>
            <a:miter lim="800000"/>
            <a:headEnd/>
            <a:tailEnd/>
          </a:ln>
        </p:spPr>
      </p:pic>
      <p:pic>
        <p:nvPicPr>
          <p:cNvPr id="14342" name="Imagen 127"/>
          <p:cNvPicPr>
            <a:picLocks noChangeAspect="1" noChangeArrowheads="1"/>
          </p:cNvPicPr>
          <p:nvPr/>
        </p:nvPicPr>
        <p:blipFill>
          <a:blip r:embed="rId4" cstate="print"/>
          <a:srcRect t="13057" b="3802"/>
          <a:stretch>
            <a:fillRect/>
          </a:stretch>
        </p:blipFill>
        <p:spPr bwMode="auto">
          <a:xfrm>
            <a:off x="1760538" y="4221163"/>
            <a:ext cx="5403850" cy="2636837"/>
          </a:xfrm>
          <a:prstGeom prst="rect">
            <a:avLst/>
          </a:prstGeom>
          <a:noFill/>
          <a:ln w="9525">
            <a:noFill/>
            <a:miter lim="800000"/>
            <a:headEnd/>
            <a:tailEnd/>
          </a:ln>
        </p:spPr>
      </p:pic>
      <p:sp>
        <p:nvSpPr>
          <p:cNvPr id="14343" name="Rectangle 7"/>
          <p:cNvSpPr>
            <a:spLocks noChangeArrowheads="1"/>
          </p:cNvSpPr>
          <p:nvPr/>
        </p:nvSpPr>
        <p:spPr bwMode="auto">
          <a:xfrm>
            <a:off x="250825" y="2781300"/>
            <a:ext cx="2160588" cy="1006475"/>
          </a:xfrm>
          <a:prstGeom prst="rect">
            <a:avLst/>
          </a:prstGeom>
          <a:noFill/>
          <a:ln w="9525">
            <a:noFill/>
            <a:miter lim="800000"/>
            <a:headEnd/>
            <a:tailEnd/>
          </a:ln>
        </p:spPr>
        <p:txBody>
          <a:bodyPr>
            <a:spAutoFit/>
          </a:bodyPr>
          <a:lstStyle/>
          <a:p>
            <a:pPr algn="l"/>
            <a:r>
              <a:rPr lang="es-ES" sz="2000" b="1">
                <a:latin typeface="Baskerville Old Face" pitchFamily="18" charset="0"/>
              </a:rPr>
              <a:t>Nivel de Conocimiento y Competencia</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15363" name="Rectangle 3"/>
          <p:cNvSpPr>
            <a:spLocks noChangeArrowheads="1"/>
          </p:cNvSpPr>
          <p:nvPr/>
        </p:nvSpPr>
        <p:spPr bwMode="auto">
          <a:xfrm>
            <a:off x="468313" y="1628775"/>
            <a:ext cx="2643187" cy="457200"/>
          </a:xfrm>
          <a:prstGeom prst="rect">
            <a:avLst/>
          </a:prstGeom>
          <a:noFill/>
          <a:ln w="9525">
            <a:noFill/>
            <a:miter lim="800000"/>
            <a:headEnd/>
            <a:tailEnd/>
          </a:ln>
        </p:spPr>
        <p:txBody>
          <a:bodyPr wrap="none">
            <a:spAutoFit/>
          </a:bodyPr>
          <a:lstStyle/>
          <a:p>
            <a:pPr algn="l"/>
            <a:r>
              <a:rPr lang="es-ES" b="1">
                <a:latin typeface="Baskerville Old Face" pitchFamily="18" charset="0"/>
              </a:rPr>
              <a:t>Nivel de Aceptación</a:t>
            </a:r>
          </a:p>
        </p:txBody>
      </p:sp>
      <p:sp>
        <p:nvSpPr>
          <p:cNvPr id="15364" name="Rectangle 4"/>
          <p:cNvSpPr>
            <a:spLocks noChangeArrowheads="1"/>
          </p:cNvSpPr>
          <p:nvPr/>
        </p:nvSpPr>
        <p:spPr bwMode="auto">
          <a:xfrm>
            <a:off x="468313" y="2239963"/>
            <a:ext cx="8424862" cy="701675"/>
          </a:xfrm>
          <a:prstGeom prst="rect">
            <a:avLst/>
          </a:prstGeom>
          <a:noFill/>
          <a:ln w="9525">
            <a:noFill/>
            <a:miter lim="800000"/>
            <a:headEnd/>
            <a:tailEnd/>
          </a:ln>
        </p:spPr>
        <p:txBody>
          <a:bodyPr anchor="ctr">
            <a:spAutoFit/>
          </a:bodyPr>
          <a:lstStyle/>
          <a:p>
            <a:pPr algn="just">
              <a:buFont typeface="Symbol" pitchFamily="18" charset="2"/>
              <a:buChar char=""/>
            </a:pPr>
            <a:r>
              <a:rPr lang="es-ES" sz="2000" b="1">
                <a:latin typeface="Baskerville Old Face" pitchFamily="18" charset="0"/>
              </a:rPr>
              <a:t>Si colocáramos un complejo deportivo con canchas de césped sintético  en el cantón Playas lo utilizaría?</a:t>
            </a:r>
          </a:p>
        </p:txBody>
      </p:sp>
      <p:pic>
        <p:nvPicPr>
          <p:cNvPr id="15365" name="Imagen 15"/>
          <p:cNvPicPr>
            <a:picLocks noChangeAspect="1" noChangeArrowheads="1"/>
          </p:cNvPicPr>
          <p:nvPr/>
        </p:nvPicPr>
        <p:blipFill>
          <a:blip r:embed="rId3" cstate="print"/>
          <a:srcRect t="23038"/>
          <a:stretch>
            <a:fillRect/>
          </a:stretch>
        </p:blipFill>
        <p:spPr bwMode="auto">
          <a:xfrm>
            <a:off x="539750" y="2924175"/>
            <a:ext cx="7777163" cy="965200"/>
          </a:xfrm>
          <a:prstGeom prst="rect">
            <a:avLst/>
          </a:prstGeom>
          <a:noFill/>
          <a:ln w="9525">
            <a:noFill/>
            <a:miter lim="800000"/>
            <a:headEnd/>
            <a:tailEnd/>
          </a:ln>
        </p:spPr>
      </p:pic>
      <p:sp>
        <p:nvSpPr>
          <p:cNvPr id="15366" name="Rectangle 7"/>
          <p:cNvSpPr>
            <a:spLocks noChangeArrowheads="1"/>
          </p:cNvSpPr>
          <p:nvPr/>
        </p:nvSpPr>
        <p:spPr bwMode="auto">
          <a:xfrm>
            <a:off x="1692275" y="4005263"/>
            <a:ext cx="5184775" cy="396875"/>
          </a:xfrm>
          <a:prstGeom prst="rect">
            <a:avLst/>
          </a:prstGeom>
          <a:noFill/>
          <a:ln w="9525">
            <a:noFill/>
            <a:miter lim="800000"/>
            <a:headEnd/>
            <a:tailEnd/>
          </a:ln>
        </p:spPr>
        <p:txBody>
          <a:bodyPr>
            <a:spAutoFit/>
          </a:bodyPr>
          <a:lstStyle/>
          <a:p>
            <a:pPr algn="l"/>
            <a:r>
              <a:rPr lang="es-ES" sz="2000" b="1">
                <a:latin typeface="Baskerville Old Face" pitchFamily="18" charset="0"/>
              </a:rPr>
              <a:t>Frecuencias de Uso y Disponibilidad de Pago</a:t>
            </a:r>
          </a:p>
        </p:txBody>
      </p:sp>
      <p:pic>
        <p:nvPicPr>
          <p:cNvPr id="15367" name="Imagen 9"/>
          <p:cNvPicPr>
            <a:picLocks noChangeAspect="1" noChangeArrowheads="1"/>
          </p:cNvPicPr>
          <p:nvPr/>
        </p:nvPicPr>
        <p:blipFill>
          <a:blip r:embed="rId4" cstate="print"/>
          <a:srcRect t="17517" r="36412"/>
          <a:stretch>
            <a:fillRect/>
          </a:stretch>
        </p:blipFill>
        <p:spPr bwMode="auto">
          <a:xfrm>
            <a:off x="4500563" y="4435475"/>
            <a:ext cx="3311525" cy="1730375"/>
          </a:xfrm>
          <a:prstGeom prst="rect">
            <a:avLst/>
          </a:prstGeom>
          <a:noFill/>
          <a:ln w="9525">
            <a:solidFill>
              <a:schemeClr val="tx1"/>
            </a:solidFill>
            <a:miter lim="800000"/>
            <a:headEnd/>
            <a:tailEnd/>
          </a:ln>
        </p:spPr>
      </p:pic>
      <p:pic>
        <p:nvPicPr>
          <p:cNvPr id="15368" name="Imagen 19"/>
          <p:cNvPicPr>
            <a:picLocks noChangeAspect="1" noChangeArrowheads="1"/>
          </p:cNvPicPr>
          <p:nvPr/>
        </p:nvPicPr>
        <p:blipFill>
          <a:blip r:embed="rId5" cstate="print"/>
          <a:srcRect l="-360" t="13196" r="34599"/>
          <a:stretch>
            <a:fillRect/>
          </a:stretch>
        </p:blipFill>
        <p:spPr bwMode="auto">
          <a:xfrm>
            <a:off x="685800" y="4437063"/>
            <a:ext cx="3527425" cy="1728787"/>
          </a:xfrm>
          <a:prstGeom prst="rect">
            <a:avLst/>
          </a:prstGeom>
          <a:noFill/>
          <a:ln w="9525">
            <a:solidFill>
              <a:schemeClr val="tx1"/>
            </a:solid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16387" name="Text Box 3"/>
          <p:cNvSpPr txBox="1">
            <a:spLocks noChangeArrowheads="1"/>
          </p:cNvSpPr>
          <p:nvPr/>
        </p:nvSpPr>
        <p:spPr bwMode="auto">
          <a:xfrm>
            <a:off x="519113" y="1284288"/>
            <a:ext cx="184150" cy="366712"/>
          </a:xfrm>
          <a:prstGeom prst="rect">
            <a:avLst/>
          </a:prstGeom>
          <a:noFill/>
          <a:ln w="9525">
            <a:noFill/>
            <a:miter lim="800000"/>
            <a:headEnd/>
            <a:tailEnd/>
          </a:ln>
        </p:spPr>
        <p:txBody>
          <a:bodyPr wrap="none">
            <a:spAutoFit/>
          </a:bodyPr>
          <a:lstStyle/>
          <a:p>
            <a:pPr algn="l"/>
            <a:endParaRPr lang="es-EC" sz="1800"/>
          </a:p>
        </p:txBody>
      </p:sp>
      <p:sp>
        <p:nvSpPr>
          <p:cNvPr id="16388" name="Rectangle 4"/>
          <p:cNvSpPr>
            <a:spLocks noChangeArrowheads="1"/>
          </p:cNvSpPr>
          <p:nvPr/>
        </p:nvSpPr>
        <p:spPr bwMode="auto">
          <a:xfrm>
            <a:off x="468313" y="1584325"/>
            <a:ext cx="3532187" cy="457200"/>
          </a:xfrm>
          <a:prstGeom prst="rect">
            <a:avLst/>
          </a:prstGeom>
          <a:noFill/>
          <a:ln w="9525">
            <a:noFill/>
            <a:miter lim="800000"/>
            <a:headEnd/>
            <a:tailEnd/>
          </a:ln>
        </p:spPr>
        <p:txBody>
          <a:bodyPr wrap="none" anchor="ctr">
            <a:spAutoFit/>
          </a:bodyPr>
          <a:lstStyle/>
          <a:p>
            <a:pPr algn="l"/>
            <a:r>
              <a:rPr lang="es-EC" b="1">
                <a:latin typeface="Baskerville Old Face" pitchFamily="18" charset="0"/>
              </a:rPr>
              <a:t>Características Importantes</a:t>
            </a:r>
            <a:r>
              <a:rPr lang="es-ES">
                <a:latin typeface="Baskerville Old Face" pitchFamily="18" charset="0"/>
              </a:rPr>
              <a:t> </a:t>
            </a:r>
          </a:p>
        </p:txBody>
      </p:sp>
      <p:pic>
        <p:nvPicPr>
          <p:cNvPr id="16389" name="Imagen 17"/>
          <p:cNvPicPr>
            <a:picLocks noChangeAspect="1" noChangeArrowheads="1"/>
          </p:cNvPicPr>
          <p:nvPr/>
        </p:nvPicPr>
        <p:blipFill>
          <a:blip r:embed="rId3" cstate="print"/>
          <a:srcRect t="12025" r="35631" b="21506"/>
          <a:stretch>
            <a:fillRect/>
          </a:stretch>
        </p:blipFill>
        <p:spPr bwMode="auto">
          <a:xfrm>
            <a:off x="611188" y="2276475"/>
            <a:ext cx="4032250" cy="1439863"/>
          </a:xfrm>
          <a:prstGeom prst="rect">
            <a:avLst/>
          </a:prstGeom>
          <a:noFill/>
          <a:ln w="9525">
            <a:solidFill>
              <a:schemeClr val="tx1"/>
            </a:solidFill>
            <a:miter lim="800000"/>
            <a:headEnd/>
            <a:tailEnd/>
          </a:ln>
        </p:spPr>
      </p:pic>
      <p:sp>
        <p:nvSpPr>
          <p:cNvPr id="16390" name="Rectangle 6"/>
          <p:cNvSpPr>
            <a:spLocks noChangeArrowheads="1"/>
          </p:cNvSpPr>
          <p:nvPr/>
        </p:nvSpPr>
        <p:spPr bwMode="auto">
          <a:xfrm>
            <a:off x="684213" y="3860800"/>
            <a:ext cx="2441575" cy="366713"/>
          </a:xfrm>
          <a:prstGeom prst="rect">
            <a:avLst/>
          </a:prstGeom>
          <a:noFill/>
          <a:ln w="9525">
            <a:noFill/>
            <a:miter lim="800000"/>
            <a:headEnd/>
            <a:tailEnd/>
          </a:ln>
        </p:spPr>
        <p:txBody>
          <a:bodyPr wrap="none">
            <a:spAutoFit/>
          </a:bodyPr>
          <a:lstStyle/>
          <a:p>
            <a:pPr algn="l"/>
            <a:r>
              <a:rPr lang="es-EC" sz="1800" b="1"/>
              <a:t>Servicio adicional</a:t>
            </a:r>
            <a:endParaRPr lang="es-ES" sz="1800" b="1"/>
          </a:p>
        </p:txBody>
      </p:sp>
      <p:pic>
        <p:nvPicPr>
          <p:cNvPr id="16391" name="Imagen 24"/>
          <p:cNvPicPr>
            <a:picLocks noChangeAspect="1" noChangeArrowheads="1"/>
          </p:cNvPicPr>
          <p:nvPr/>
        </p:nvPicPr>
        <p:blipFill>
          <a:blip r:embed="rId4" cstate="print"/>
          <a:srcRect r="33780"/>
          <a:stretch>
            <a:fillRect/>
          </a:stretch>
        </p:blipFill>
        <p:spPr bwMode="auto">
          <a:xfrm>
            <a:off x="755650" y="4365625"/>
            <a:ext cx="3529013" cy="2305050"/>
          </a:xfrm>
          <a:prstGeom prst="rect">
            <a:avLst/>
          </a:prstGeom>
          <a:noFill/>
          <a:ln w="9525">
            <a:noFill/>
            <a:miter lim="800000"/>
            <a:headEnd/>
            <a:tailEnd/>
          </a:ln>
        </p:spPr>
      </p:pic>
      <p:pic>
        <p:nvPicPr>
          <p:cNvPr id="16392" name="Imagen 137"/>
          <p:cNvPicPr>
            <a:picLocks noChangeAspect="1" noChangeArrowheads="1"/>
          </p:cNvPicPr>
          <p:nvPr/>
        </p:nvPicPr>
        <p:blipFill>
          <a:blip r:embed="rId5" cstate="print"/>
          <a:srcRect t="9848" b="3226"/>
          <a:stretch>
            <a:fillRect/>
          </a:stretch>
        </p:blipFill>
        <p:spPr bwMode="auto">
          <a:xfrm>
            <a:off x="4787900" y="2924175"/>
            <a:ext cx="3887788" cy="26797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2" descr="cancha-futbol"/>
          <p:cNvPicPr>
            <a:picLocks noChangeAspect="1" noChangeArrowheads="1"/>
          </p:cNvPicPr>
          <p:nvPr/>
        </p:nvPicPr>
        <p:blipFill>
          <a:blip r:embed="rId3"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23939" name="Rectangle 3"/>
          <p:cNvSpPr>
            <a:spLocks noChangeArrowheads="1"/>
          </p:cNvSpPr>
          <p:nvPr/>
        </p:nvSpPr>
        <p:spPr bwMode="auto">
          <a:xfrm>
            <a:off x="684213" y="574675"/>
            <a:ext cx="7200900" cy="671513"/>
          </a:xfrm>
          <a:prstGeom prst="rect">
            <a:avLst/>
          </a:prstGeom>
          <a:noFill/>
          <a:ln w="9525">
            <a:noFill/>
            <a:miter lim="800000"/>
            <a:headEnd/>
            <a:tailEnd/>
          </a:ln>
        </p:spPr>
        <p:txBody>
          <a:bodyPr anchor="ctr">
            <a:spAutoFit/>
          </a:bodyPr>
          <a:lstStyle/>
          <a:p>
            <a:r>
              <a:rPr lang="es-EC" sz="3800" b="1">
                <a:solidFill>
                  <a:schemeClr val="accent2"/>
                </a:solidFill>
                <a:latin typeface="Broadway" pitchFamily="82" charset="0"/>
              </a:rPr>
              <a:t>Estudio de la demanda</a:t>
            </a:r>
            <a:r>
              <a:rPr lang="es-ES" sz="3800">
                <a:solidFill>
                  <a:schemeClr val="accent2"/>
                </a:solidFill>
                <a:latin typeface="Broadway" pitchFamily="82" charset="0"/>
              </a:rPr>
              <a:t> </a:t>
            </a:r>
          </a:p>
        </p:txBody>
      </p:sp>
      <p:sp>
        <p:nvSpPr>
          <p:cNvPr id="423940" name="Rectangle 4"/>
          <p:cNvSpPr>
            <a:spLocks noChangeArrowheads="1"/>
          </p:cNvSpPr>
          <p:nvPr/>
        </p:nvSpPr>
        <p:spPr bwMode="auto">
          <a:xfrm>
            <a:off x="395288" y="1993900"/>
            <a:ext cx="7991475" cy="2647950"/>
          </a:xfrm>
          <a:prstGeom prst="rect">
            <a:avLst/>
          </a:prstGeom>
          <a:noFill/>
          <a:ln w="9525">
            <a:noFill/>
            <a:miter lim="800000"/>
            <a:headEnd/>
            <a:tailEnd/>
          </a:ln>
        </p:spPr>
        <p:txBody>
          <a:bodyPr anchor="ctr">
            <a:spAutoFit/>
          </a:bodyPr>
          <a:lstStyle/>
          <a:p>
            <a:pPr algn="just"/>
            <a:r>
              <a:rPr lang="es-EC">
                <a:latin typeface="Baskerville Old Face" pitchFamily="18" charset="0"/>
              </a:rPr>
              <a:t>El servicio que ofrecemos está destinado para personas de clase alta, de clase media, en porcentajes estas personas equivalen al 69.72% también determinamos el porcentaje por género masculino que es el 50.4% y por último el porcentaje de los habitantes con la edad comprendida entre los 14 y 55 años que es del 69.20 por la tanto el total de personas que están dentro del alcance del estudio es:</a:t>
            </a:r>
          </a:p>
        </p:txBody>
      </p:sp>
      <p:graphicFrame>
        <p:nvGraphicFramePr>
          <p:cNvPr id="423980" name="Group 44"/>
          <p:cNvGraphicFramePr>
            <a:graphicFrameLocks noGrp="1"/>
          </p:cNvGraphicFramePr>
          <p:nvPr>
            <p:ph sz="half" idx="1"/>
          </p:nvPr>
        </p:nvGraphicFramePr>
        <p:xfrm>
          <a:off x="971550" y="4868863"/>
          <a:ext cx="2663825" cy="723900"/>
        </p:xfrm>
        <a:graphic>
          <a:graphicData uri="http://schemas.openxmlformats.org/drawingml/2006/table">
            <a:tbl>
              <a:tblPr/>
              <a:tblGrid>
                <a:gridCol w="2663825"/>
              </a:tblGrid>
              <a:tr h="288925">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100" b="1" i="0" u="sng" strike="noStrike" cap="none" normalizeH="0" baseline="0" smtClean="0">
                          <a:ln>
                            <a:noFill/>
                          </a:ln>
                          <a:solidFill>
                            <a:srgbClr val="000000"/>
                          </a:solidFill>
                          <a:effectLst/>
                          <a:latin typeface="Arial" charset="0"/>
                          <a:ea typeface="Calibri" pitchFamily="34" charset="0"/>
                          <a:cs typeface="Arial" charset="0"/>
                        </a:rPr>
                        <a:t>DEMANDA POTENCIAL</a:t>
                      </a:r>
                      <a:endParaRPr kumimoji="0" lang="es-EC" sz="1800" b="0" i="0" u="none" strike="noStrike" cap="none" normalizeH="0" baseline="0" smtClean="0">
                        <a:ln>
                          <a:noFill/>
                        </a:ln>
                        <a:solidFill>
                          <a:schemeClr val="tx1"/>
                        </a:solidFill>
                        <a:effectLst/>
                        <a:latin typeface="Arial" charset="0"/>
                        <a:ea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r h="434975">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600" b="0" i="0" u="none" strike="noStrike" cap="none" normalizeH="0" baseline="0" smtClean="0">
                          <a:ln>
                            <a:noFill/>
                          </a:ln>
                          <a:solidFill>
                            <a:srgbClr val="000000"/>
                          </a:solidFill>
                          <a:effectLst/>
                          <a:latin typeface="Arial" charset="0"/>
                          <a:ea typeface="Calibri" pitchFamily="34" charset="0"/>
                          <a:cs typeface="Arial" charset="0"/>
                        </a:rPr>
                        <a:t>7538  habitantes</a:t>
                      </a:r>
                      <a:endParaRPr kumimoji="0" lang="es-EC" sz="1600" b="0" i="0" u="none" strike="noStrike" cap="none" normalizeH="0" baseline="0" smtClean="0">
                        <a:ln>
                          <a:noFill/>
                        </a:ln>
                        <a:solidFill>
                          <a:schemeClr val="tx1"/>
                        </a:solidFill>
                        <a:effectLst/>
                        <a:latin typeface="Arial" charset="0"/>
                        <a:ea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graphicFrame>
        <p:nvGraphicFramePr>
          <p:cNvPr id="423972" name="Object 36"/>
          <p:cNvGraphicFramePr>
            <a:graphicFrameLocks noChangeAspect="1"/>
          </p:cNvGraphicFramePr>
          <p:nvPr>
            <p:ph sz="half" idx="2"/>
          </p:nvPr>
        </p:nvGraphicFramePr>
        <p:xfrm>
          <a:off x="5003800" y="4365625"/>
          <a:ext cx="2232025" cy="2038350"/>
        </p:xfrm>
        <a:graphic>
          <a:graphicData uri="http://schemas.openxmlformats.org/presentationml/2006/ole">
            <p:oleObj spid="_x0000_s2050" name="Gráfico" r:id="rId4" imgW="3686251" imgH="2038502" progId="Excel.Char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23939"/>
                                        </p:tgtEl>
                                        <p:attrNameLst>
                                          <p:attrName>style.visibility</p:attrName>
                                        </p:attrNameLst>
                                      </p:cBhvr>
                                      <p:to>
                                        <p:strVal val="visible"/>
                                      </p:to>
                                    </p:set>
                                    <p:set>
                                      <p:cBhvr>
                                        <p:cTn id="7" dur="228" fill="hold">
                                          <p:stCondLst>
                                            <p:cond delay="0"/>
                                          </p:stCondLst>
                                        </p:cTn>
                                        <p:tgtEl>
                                          <p:spTgt spid="423939"/>
                                        </p:tgtEl>
                                        <p:attrNameLst>
                                          <p:attrName>style.rotation</p:attrName>
                                        </p:attrNameLst>
                                      </p:cBhvr>
                                      <p:to>
                                        <p:strVal val="-45.0"/>
                                      </p:to>
                                    </p:set>
                                    <p:anim calcmode="lin" valueType="num">
                                      <p:cBhvr>
                                        <p:cTn id="8" dur="228" fill="hold">
                                          <p:stCondLst>
                                            <p:cond delay="228"/>
                                          </p:stCondLst>
                                        </p:cTn>
                                        <p:tgtEl>
                                          <p:spTgt spid="423939"/>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23939"/>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23939"/>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23939"/>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423940"/>
                                        </p:tgtEl>
                                        <p:attrNameLst>
                                          <p:attrName>style.visibility</p:attrName>
                                        </p:attrNameLst>
                                      </p:cBhvr>
                                      <p:to>
                                        <p:strVal val="visible"/>
                                      </p:to>
                                    </p:set>
                                    <p:anim calcmode="lin" valueType="num">
                                      <p:cBhvr additive="base">
                                        <p:cTn id="16" dur="500" fill="hold"/>
                                        <p:tgtEl>
                                          <p:spTgt spid="423940"/>
                                        </p:tgtEl>
                                        <p:attrNameLst>
                                          <p:attrName>ppt_x</p:attrName>
                                        </p:attrNameLst>
                                      </p:cBhvr>
                                      <p:tavLst>
                                        <p:tav tm="0">
                                          <p:val>
                                            <p:strVal val="#ppt_x"/>
                                          </p:val>
                                        </p:tav>
                                        <p:tav tm="100000">
                                          <p:val>
                                            <p:strVal val="#ppt_x"/>
                                          </p:val>
                                        </p:tav>
                                      </p:tavLst>
                                    </p:anim>
                                    <p:anim calcmode="lin" valueType="num">
                                      <p:cBhvr additive="base">
                                        <p:cTn id="17" dur="500" fill="hold"/>
                                        <p:tgtEl>
                                          <p:spTgt spid="423940"/>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23972"/>
                                        </p:tgtEl>
                                        <p:attrNameLst>
                                          <p:attrName>style.visibility</p:attrName>
                                        </p:attrNameLst>
                                      </p:cBhvr>
                                      <p:to>
                                        <p:strVal val="visible"/>
                                      </p:to>
                                    </p:set>
                                    <p:animEffect transition="in" filter="blinds(horizontal)">
                                      <p:cBhvr>
                                        <p:cTn id="22" dur="500"/>
                                        <p:tgtEl>
                                          <p:spTgt spid="42397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23980"/>
                                        </p:tgtEl>
                                        <p:attrNameLst>
                                          <p:attrName>style.visibility</p:attrName>
                                        </p:attrNameLst>
                                      </p:cBhvr>
                                      <p:to>
                                        <p:strVal val="visible"/>
                                      </p:to>
                                    </p:set>
                                    <p:animEffect transition="in" filter="blinds(horizontal)">
                                      <p:cBhvr>
                                        <p:cTn id="27" dur="500"/>
                                        <p:tgtEl>
                                          <p:spTgt spid="4239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3939" grpId="0"/>
      <p:bldP spid="423940" grpId="0"/>
      <p:bldOleChart spid="42397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17411" name="Rectangle 3"/>
          <p:cNvSpPr>
            <a:spLocks noChangeArrowheads="1"/>
          </p:cNvSpPr>
          <p:nvPr/>
        </p:nvSpPr>
        <p:spPr bwMode="auto">
          <a:xfrm>
            <a:off x="1403350" y="574675"/>
            <a:ext cx="7056438" cy="671513"/>
          </a:xfrm>
          <a:prstGeom prst="rect">
            <a:avLst/>
          </a:prstGeom>
          <a:noFill/>
          <a:ln w="9525">
            <a:noFill/>
            <a:miter lim="800000"/>
            <a:headEnd/>
            <a:tailEnd/>
          </a:ln>
        </p:spPr>
        <p:txBody>
          <a:bodyPr anchor="ctr">
            <a:spAutoFit/>
          </a:bodyPr>
          <a:lstStyle/>
          <a:p>
            <a:r>
              <a:rPr lang="es-EC" sz="3800" b="1">
                <a:solidFill>
                  <a:schemeClr val="accent2"/>
                </a:solidFill>
                <a:latin typeface="Broadway" pitchFamily="82" charset="0"/>
              </a:rPr>
              <a:t>Estudio de la oferta</a:t>
            </a:r>
            <a:r>
              <a:rPr lang="es-ES" sz="3800">
                <a:solidFill>
                  <a:schemeClr val="accent2"/>
                </a:solidFill>
                <a:latin typeface="Broadway" pitchFamily="82" charset="0"/>
              </a:rPr>
              <a:t> </a:t>
            </a:r>
          </a:p>
        </p:txBody>
      </p:sp>
      <p:sp>
        <p:nvSpPr>
          <p:cNvPr id="424964" name="Rectangle 4"/>
          <p:cNvSpPr>
            <a:spLocks noChangeArrowheads="1"/>
          </p:cNvSpPr>
          <p:nvPr/>
        </p:nvSpPr>
        <p:spPr bwMode="auto">
          <a:xfrm>
            <a:off x="395288" y="1557338"/>
            <a:ext cx="8064500" cy="1552575"/>
          </a:xfrm>
          <a:prstGeom prst="rect">
            <a:avLst/>
          </a:prstGeom>
          <a:noFill/>
          <a:ln w="9525">
            <a:noFill/>
            <a:miter lim="800000"/>
            <a:headEnd/>
            <a:tailEnd/>
          </a:ln>
        </p:spPr>
        <p:txBody>
          <a:bodyPr anchor="ctr">
            <a:spAutoFit/>
          </a:bodyPr>
          <a:lstStyle/>
          <a:p>
            <a:pPr algn="just"/>
            <a:r>
              <a:rPr lang="es-EC">
                <a:latin typeface="Baskerville Old Face" pitchFamily="18" charset="0"/>
              </a:rPr>
              <a:t>Actualmente el cantón Playas cuenta con algunas canchas deportivas donde se practica este deporte pero lamentablemente no cuentan con la infraestructura adecuada ni están equipadas para satisfacer los requerimientos de los consumidores.</a:t>
            </a:r>
          </a:p>
        </p:txBody>
      </p:sp>
      <p:sp>
        <p:nvSpPr>
          <p:cNvPr id="17413" name="Rectangle 5"/>
          <p:cNvSpPr>
            <a:spLocks noChangeArrowheads="1"/>
          </p:cNvSpPr>
          <p:nvPr/>
        </p:nvSpPr>
        <p:spPr bwMode="auto">
          <a:xfrm>
            <a:off x="1974850" y="3246438"/>
            <a:ext cx="4348163" cy="366712"/>
          </a:xfrm>
          <a:prstGeom prst="rect">
            <a:avLst/>
          </a:prstGeom>
          <a:noFill/>
          <a:ln w="9525">
            <a:noFill/>
            <a:miter lim="800000"/>
            <a:headEnd/>
            <a:tailEnd/>
          </a:ln>
        </p:spPr>
        <p:txBody>
          <a:bodyPr wrap="none" anchor="ctr">
            <a:spAutoFit/>
          </a:bodyPr>
          <a:lstStyle/>
          <a:p>
            <a:r>
              <a:rPr lang="es-EC" sz="1800">
                <a:latin typeface="Baskerville Old Face" pitchFamily="18" charset="0"/>
              </a:rPr>
              <a:t>Estadio municipal Dr. Jaime Roldós Aguilera</a:t>
            </a:r>
            <a:r>
              <a:rPr lang="es-ES" sz="1800"/>
              <a:t> </a:t>
            </a:r>
          </a:p>
        </p:txBody>
      </p:sp>
      <p:pic>
        <p:nvPicPr>
          <p:cNvPr id="424966" name="Picture 6" descr="DSC03555"/>
          <p:cNvPicPr>
            <a:picLocks noChangeAspect="1" noChangeArrowheads="1"/>
          </p:cNvPicPr>
          <p:nvPr/>
        </p:nvPicPr>
        <p:blipFill>
          <a:blip r:embed="rId3" cstate="print"/>
          <a:srcRect/>
          <a:stretch>
            <a:fillRect/>
          </a:stretch>
        </p:blipFill>
        <p:spPr bwMode="auto">
          <a:xfrm>
            <a:off x="611188" y="3644900"/>
            <a:ext cx="3382962" cy="2540000"/>
          </a:xfrm>
          <a:prstGeom prst="rect">
            <a:avLst/>
          </a:prstGeom>
          <a:noFill/>
          <a:ln w="9525">
            <a:noFill/>
            <a:miter lim="800000"/>
            <a:headEnd/>
            <a:tailEnd/>
          </a:ln>
        </p:spPr>
      </p:pic>
      <p:pic>
        <p:nvPicPr>
          <p:cNvPr id="424967" name="Picture 7" descr="DSC03553"/>
          <p:cNvPicPr>
            <a:picLocks noChangeAspect="1" noChangeArrowheads="1"/>
          </p:cNvPicPr>
          <p:nvPr/>
        </p:nvPicPr>
        <p:blipFill>
          <a:blip r:embed="rId4" cstate="print"/>
          <a:srcRect/>
          <a:stretch>
            <a:fillRect/>
          </a:stretch>
        </p:blipFill>
        <p:spPr bwMode="auto">
          <a:xfrm>
            <a:off x="4932363" y="3644900"/>
            <a:ext cx="3384550" cy="25336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24964"/>
                                        </p:tgtEl>
                                        <p:attrNameLst>
                                          <p:attrName>style.visibility</p:attrName>
                                        </p:attrNameLst>
                                      </p:cBhvr>
                                      <p:to>
                                        <p:strVal val="visible"/>
                                      </p:to>
                                    </p:set>
                                    <p:anim calcmode="lin" valueType="num">
                                      <p:cBhvr additive="base">
                                        <p:cTn id="7" dur="500" fill="hold"/>
                                        <p:tgtEl>
                                          <p:spTgt spid="424964"/>
                                        </p:tgtEl>
                                        <p:attrNameLst>
                                          <p:attrName>ppt_x</p:attrName>
                                        </p:attrNameLst>
                                      </p:cBhvr>
                                      <p:tavLst>
                                        <p:tav tm="0">
                                          <p:val>
                                            <p:strVal val="#ppt_x"/>
                                          </p:val>
                                        </p:tav>
                                        <p:tav tm="100000">
                                          <p:val>
                                            <p:strVal val="#ppt_x"/>
                                          </p:val>
                                        </p:tav>
                                      </p:tavLst>
                                    </p:anim>
                                    <p:anim calcmode="lin" valueType="num">
                                      <p:cBhvr additive="base">
                                        <p:cTn id="8" dur="500" fill="hold"/>
                                        <p:tgtEl>
                                          <p:spTgt spid="42496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0" presetClass="entr" presetSubtype="0" fill="hold" nodeType="clickEffect">
                                  <p:stCondLst>
                                    <p:cond delay="0"/>
                                  </p:stCondLst>
                                  <p:childTnLst>
                                    <p:set>
                                      <p:cBhvr>
                                        <p:cTn id="12" dur="1" fill="hold">
                                          <p:stCondLst>
                                            <p:cond delay="0"/>
                                          </p:stCondLst>
                                        </p:cTn>
                                        <p:tgtEl>
                                          <p:spTgt spid="424967"/>
                                        </p:tgtEl>
                                        <p:attrNameLst>
                                          <p:attrName>style.visibility</p:attrName>
                                        </p:attrNameLst>
                                      </p:cBhvr>
                                      <p:to>
                                        <p:strVal val="visible"/>
                                      </p:to>
                                    </p:set>
                                    <p:animEffect transition="in" filter="fade">
                                      <p:cBhvr>
                                        <p:cTn id="13" dur="800" decel="100000"/>
                                        <p:tgtEl>
                                          <p:spTgt spid="424967"/>
                                        </p:tgtEl>
                                      </p:cBhvr>
                                    </p:animEffect>
                                    <p:anim calcmode="lin" valueType="num">
                                      <p:cBhvr>
                                        <p:cTn id="14" dur="800" decel="100000" fill="hold"/>
                                        <p:tgtEl>
                                          <p:spTgt spid="424967"/>
                                        </p:tgtEl>
                                        <p:attrNameLst>
                                          <p:attrName>style.rotation</p:attrName>
                                        </p:attrNameLst>
                                      </p:cBhvr>
                                      <p:tavLst>
                                        <p:tav tm="0">
                                          <p:val>
                                            <p:fltVal val="-90"/>
                                          </p:val>
                                        </p:tav>
                                        <p:tav tm="100000">
                                          <p:val>
                                            <p:fltVal val="0"/>
                                          </p:val>
                                        </p:tav>
                                      </p:tavLst>
                                    </p:anim>
                                    <p:anim calcmode="lin" valueType="num">
                                      <p:cBhvr>
                                        <p:cTn id="15" dur="800" decel="100000" fill="hold"/>
                                        <p:tgtEl>
                                          <p:spTgt spid="424967"/>
                                        </p:tgtEl>
                                        <p:attrNameLst>
                                          <p:attrName>ppt_x</p:attrName>
                                        </p:attrNameLst>
                                      </p:cBhvr>
                                      <p:tavLst>
                                        <p:tav tm="0">
                                          <p:val>
                                            <p:strVal val="#ppt_x+0.4"/>
                                          </p:val>
                                        </p:tav>
                                        <p:tav tm="100000">
                                          <p:val>
                                            <p:strVal val="#ppt_x-0.05"/>
                                          </p:val>
                                        </p:tav>
                                      </p:tavLst>
                                    </p:anim>
                                    <p:anim calcmode="lin" valueType="num">
                                      <p:cBhvr>
                                        <p:cTn id="16" dur="800" decel="100000" fill="hold"/>
                                        <p:tgtEl>
                                          <p:spTgt spid="424967"/>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424967"/>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424967"/>
                                        </p:tgtEl>
                                        <p:attrNameLst>
                                          <p:attrName>ppt_y</p:attrName>
                                        </p:attrNameLst>
                                      </p:cBhvr>
                                      <p:tavLst>
                                        <p:tav tm="0">
                                          <p:val>
                                            <p:strVal val="#ppt_y+0.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0" presetClass="entr" presetSubtype="0" fill="hold" nodeType="clickEffect">
                                  <p:stCondLst>
                                    <p:cond delay="0"/>
                                  </p:stCondLst>
                                  <p:childTnLst>
                                    <p:set>
                                      <p:cBhvr>
                                        <p:cTn id="22" dur="1" fill="hold">
                                          <p:stCondLst>
                                            <p:cond delay="0"/>
                                          </p:stCondLst>
                                        </p:cTn>
                                        <p:tgtEl>
                                          <p:spTgt spid="424966"/>
                                        </p:tgtEl>
                                        <p:attrNameLst>
                                          <p:attrName>style.visibility</p:attrName>
                                        </p:attrNameLst>
                                      </p:cBhvr>
                                      <p:to>
                                        <p:strVal val="visible"/>
                                      </p:to>
                                    </p:set>
                                    <p:animEffect transition="in" filter="fade">
                                      <p:cBhvr>
                                        <p:cTn id="23" dur="800" decel="100000"/>
                                        <p:tgtEl>
                                          <p:spTgt spid="424966"/>
                                        </p:tgtEl>
                                      </p:cBhvr>
                                    </p:animEffect>
                                    <p:anim calcmode="lin" valueType="num">
                                      <p:cBhvr>
                                        <p:cTn id="24" dur="800" decel="100000" fill="hold"/>
                                        <p:tgtEl>
                                          <p:spTgt spid="424966"/>
                                        </p:tgtEl>
                                        <p:attrNameLst>
                                          <p:attrName>style.rotation</p:attrName>
                                        </p:attrNameLst>
                                      </p:cBhvr>
                                      <p:tavLst>
                                        <p:tav tm="0">
                                          <p:val>
                                            <p:fltVal val="-90"/>
                                          </p:val>
                                        </p:tav>
                                        <p:tav tm="100000">
                                          <p:val>
                                            <p:fltVal val="0"/>
                                          </p:val>
                                        </p:tav>
                                      </p:tavLst>
                                    </p:anim>
                                    <p:anim calcmode="lin" valueType="num">
                                      <p:cBhvr>
                                        <p:cTn id="25" dur="800" decel="100000" fill="hold"/>
                                        <p:tgtEl>
                                          <p:spTgt spid="424966"/>
                                        </p:tgtEl>
                                        <p:attrNameLst>
                                          <p:attrName>ppt_x</p:attrName>
                                        </p:attrNameLst>
                                      </p:cBhvr>
                                      <p:tavLst>
                                        <p:tav tm="0">
                                          <p:val>
                                            <p:strVal val="#ppt_x+0.4"/>
                                          </p:val>
                                        </p:tav>
                                        <p:tav tm="100000">
                                          <p:val>
                                            <p:strVal val="#ppt_x-0.05"/>
                                          </p:val>
                                        </p:tav>
                                      </p:tavLst>
                                    </p:anim>
                                    <p:anim calcmode="lin" valueType="num">
                                      <p:cBhvr>
                                        <p:cTn id="26" dur="800" decel="100000" fill="hold"/>
                                        <p:tgtEl>
                                          <p:spTgt spid="424966"/>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424966"/>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42496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496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18435" name="Rectangle 3"/>
          <p:cNvSpPr>
            <a:spLocks noChangeArrowheads="1"/>
          </p:cNvSpPr>
          <p:nvPr/>
        </p:nvSpPr>
        <p:spPr bwMode="auto">
          <a:xfrm>
            <a:off x="395288" y="1484313"/>
            <a:ext cx="3616325" cy="457200"/>
          </a:xfrm>
          <a:prstGeom prst="rect">
            <a:avLst/>
          </a:prstGeom>
          <a:noFill/>
          <a:ln w="9525">
            <a:noFill/>
            <a:miter lim="800000"/>
            <a:headEnd/>
            <a:tailEnd/>
          </a:ln>
        </p:spPr>
        <p:txBody>
          <a:bodyPr wrap="none" anchor="ctr">
            <a:spAutoFit/>
          </a:bodyPr>
          <a:lstStyle/>
          <a:p>
            <a:r>
              <a:rPr lang="es-ES">
                <a:latin typeface="Baskerville Old Face" pitchFamily="18" charset="0"/>
              </a:rPr>
              <a:t>Estadio de la Liga Deportiva</a:t>
            </a:r>
          </a:p>
        </p:txBody>
      </p:sp>
      <p:pic>
        <p:nvPicPr>
          <p:cNvPr id="18436" name="Picture 4" descr="DSC03556"/>
          <p:cNvPicPr>
            <a:picLocks noChangeAspect="1" noChangeArrowheads="1"/>
          </p:cNvPicPr>
          <p:nvPr/>
        </p:nvPicPr>
        <p:blipFill>
          <a:blip r:embed="rId3" cstate="print"/>
          <a:srcRect/>
          <a:stretch>
            <a:fillRect/>
          </a:stretch>
        </p:blipFill>
        <p:spPr bwMode="auto">
          <a:xfrm>
            <a:off x="539750" y="1989138"/>
            <a:ext cx="3311525" cy="2016125"/>
          </a:xfrm>
          <a:prstGeom prst="rect">
            <a:avLst/>
          </a:prstGeom>
          <a:noFill/>
          <a:ln w="9525">
            <a:noFill/>
            <a:miter lim="800000"/>
            <a:headEnd/>
            <a:tailEnd/>
          </a:ln>
        </p:spPr>
      </p:pic>
      <p:sp>
        <p:nvSpPr>
          <p:cNvPr id="18437" name="Rectangle 5"/>
          <p:cNvSpPr>
            <a:spLocks noChangeArrowheads="1"/>
          </p:cNvSpPr>
          <p:nvPr/>
        </p:nvSpPr>
        <p:spPr bwMode="auto">
          <a:xfrm>
            <a:off x="5800725" y="1484313"/>
            <a:ext cx="1873250" cy="457200"/>
          </a:xfrm>
          <a:prstGeom prst="rect">
            <a:avLst/>
          </a:prstGeom>
          <a:noFill/>
          <a:ln w="9525">
            <a:noFill/>
            <a:miter lim="800000"/>
            <a:headEnd/>
            <a:tailEnd/>
          </a:ln>
        </p:spPr>
        <p:txBody>
          <a:bodyPr wrap="none" anchor="ctr">
            <a:spAutoFit/>
          </a:bodyPr>
          <a:lstStyle/>
          <a:p>
            <a:r>
              <a:rPr lang="es-ES">
                <a:latin typeface="Baskerville Old Face" pitchFamily="18" charset="0"/>
              </a:rPr>
              <a:t>Otras canchas</a:t>
            </a:r>
          </a:p>
        </p:txBody>
      </p:sp>
      <p:pic>
        <p:nvPicPr>
          <p:cNvPr id="18438" name="Picture 6" descr="DSC03562"/>
          <p:cNvPicPr>
            <a:picLocks noChangeAspect="1" noChangeArrowheads="1"/>
          </p:cNvPicPr>
          <p:nvPr/>
        </p:nvPicPr>
        <p:blipFill>
          <a:blip r:embed="rId4" cstate="print"/>
          <a:srcRect/>
          <a:stretch>
            <a:fillRect/>
          </a:stretch>
        </p:blipFill>
        <p:spPr bwMode="auto">
          <a:xfrm>
            <a:off x="4716463" y="1989138"/>
            <a:ext cx="3384550" cy="2016125"/>
          </a:xfrm>
          <a:prstGeom prst="rect">
            <a:avLst/>
          </a:prstGeom>
          <a:noFill/>
          <a:ln w="9525">
            <a:noFill/>
            <a:miter lim="800000"/>
            <a:headEnd/>
            <a:tailEnd/>
          </a:ln>
        </p:spPr>
      </p:pic>
      <p:sp>
        <p:nvSpPr>
          <p:cNvPr id="18439" name="Rectangle 7"/>
          <p:cNvSpPr>
            <a:spLocks noChangeArrowheads="1"/>
          </p:cNvSpPr>
          <p:nvPr/>
        </p:nvSpPr>
        <p:spPr bwMode="auto">
          <a:xfrm>
            <a:off x="2033588" y="4076700"/>
            <a:ext cx="4521200" cy="457200"/>
          </a:xfrm>
          <a:prstGeom prst="rect">
            <a:avLst/>
          </a:prstGeom>
          <a:noFill/>
          <a:ln w="9525">
            <a:noFill/>
            <a:miter lim="800000"/>
            <a:headEnd/>
            <a:tailEnd/>
          </a:ln>
        </p:spPr>
        <p:txBody>
          <a:bodyPr wrap="none" anchor="ctr">
            <a:spAutoFit/>
          </a:bodyPr>
          <a:lstStyle/>
          <a:p>
            <a:r>
              <a:rPr lang="es-ES">
                <a:latin typeface="Baskerville Old Face" pitchFamily="18" charset="0"/>
              </a:rPr>
              <a:t>Cancha principal del parque infantil</a:t>
            </a:r>
          </a:p>
        </p:txBody>
      </p:sp>
      <p:pic>
        <p:nvPicPr>
          <p:cNvPr id="18440" name="Picture 8" descr="DSC03565"/>
          <p:cNvPicPr>
            <a:picLocks noChangeAspect="1" noChangeArrowheads="1"/>
          </p:cNvPicPr>
          <p:nvPr/>
        </p:nvPicPr>
        <p:blipFill>
          <a:blip r:embed="rId5" cstate="print"/>
          <a:srcRect b="26570"/>
          <a:stretch>
            <a:fillRect/>
          </a:stretch>
        </p:blipFill>
        <p:spPr bwMode="auto">
          <a:xfrm>
            <a:off x="468313" y="4508500"/>
            <a:ext cx="3455987" cy="1944688"/>
          </a:xfrm>
          <a:prstGeom prst="rect">
            <a:avLst/>
          </a:prstGeom>
          <a:noFill/>
          <a:ln w="9525">
            <a:noFill/>
            <a:miter lim="800000"/>
            <a:headEnd/>
            <a:tailEnd/>
          </a:ln>
        </p:spPr>
      </p:pic>
      <p:pic>
        <p:nvPicPr>
          <p:cNvPr id="18441" name="Picture 9" descr="DSC03566"/>
          <p:cNvPicPr>
            <a:picLocks noChangeAspect="1" noChangeArrowheads="1"/>
          </p:cNvPicPr>
          <p:nvPr/>
        </p:nvPicPr>
        <p:blipFill>
          <a:blip r:embed="rId6" cstate="print"/>
          <a:srcRect b="21225"/>
          <a:stretch>
            <a:fillRect/>
          </a:stretch>
        </p:blipFill>
        <p:spPr bwMode="auto">
          <a:xfrm>
            <a:off x="4716463" y="4508500"/>
            <a:ext cx="3384550" cy="1944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27011" name="Rectangle 3"/>
          <p:cNvSpPr>
            <a:spLocks noChangeArrowheads="1"/>
          </p:cNvSpPr>
          <p:nvPr/>
        </p:nvSpPr>
        <p:spPr bwMode="auto">
          <a:xfrm>
            <a:off x="2422525" y="261938"/>
            <a:ext cx="5102225" cy="1066800"/>
          </a:xfrm>
          <a:prstGeom prst="rect">
            <a:avLst/>
          </a:prstGeom>
          <a:noFill/>
          <a:ln w="9525">
            <a:noFill/>
            <a:miter lim="800000"/>
            <a:headEnd/>
            <a:tailEnd/>
          </a:ln>
          <a:effectLst/>
        </p:spPr>
        <p:txBody>
          <a:bodyPr>
            <a:spAutoFit/>
          </a:bodyPr>
          <a:lstStyle/>
          <a:p>
            <a:pPr>
              <a:defRPr/>
            </a:pPr>
            <a:r>
              <a:rPr lang="es-ES" sz="3200" b="1">
                <a:solidFill>
                  <a:schemeClr val="accent2"/>
                </a:solidFill>
                <a:effectLst>
                  <a:outerShdw blurRad="38100" dist="38100" dir="2700000" algn="tl">
                    <a:srgbClr val="C0C0C0"/>
                  </a:outerShdw>
                </a:effectLst>
                <a:latin typeface="Broadway" pitchFamily="82" charset="0"/>
              </a:rPr>
              <a:t>Plan de Marketing</a:t>
            </a:r>
          </a:p>
          <a:p>
            <a:pPr>
              <a:defRPr/>
            </a:pPr>
            <a:r>
              <a:rPr lang="es-ES" sz="3200" b="1">
                <a:solidFill>
                  <a:schemeClr val="accent2"/>
                </a:solidFill>
                <a:latin typeface="Broadway" pitchFamily="82" charset="0"/>
              </a:rPr>
              <a:t>Análisis FODA</a:t>
            </a:r>
          </a:p>
        </p:txBody>
      </p:sp>
      <p:graphicFrame>
        <p:nvGraphicFramePr>
          <p:cNvPr id="427026" name="Group 18"/>
          <p:cNvGraphicFramePr>
            <a:graphicFrameLocks noGrp="1"/>
          </p:cNvGraphicFramePr>
          <p:nvPr>
            <p:ph/>
          </p:nvPr>
        </p:nvGraphicFramePr>
        <p:xfrm>
          <a:off x="457200" y="1557338"/>
          <a:ext cx="8229600" cy="4967287"/>
        </p:xfrm>
        <a:graphic>
          <a:graphicData uri="http://schemas.openxmlformats.org/drawingml/2006/table">
            <a:tbl>
              <a:tblPr/>
              <a:tblGrid>
                <a:gridCol w="4078288"/>
                <a:gridCol w="4151312"/>
              </a:tblGrid>
              <a:tr h="4967288">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s-ES" sz="2000" b="1" i="0" u="none" strike="noStrike" cap="none" normalizeH="0" baseline="0" smtClean="0">
                          <a:ln>
                            <a:noFill/>
                          </a:ln>
                          <a:solidFill>
                            <a:srgbClr val="003300"/>
                          </a:solidFill>
                          <a:effectLst/>
                          <a:latin typeface="Arial" charset="0"/>
                        </a:rPr>
                        <a:t>Fortalezas</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2200" b="1" i="0" u="none" strike="noStrike" cap="none" normalizeH="0" baseline="0" smtClean="0">
                          <a:ln>
                            <a:noFill/>
                          </a:ln>
                          <a:solidFill>
                            <a:schemeClr val="tx1"/>
                          </a:solidFill>
                          <a:effectLst/>
                          <a:latin typeface="Baskerville Old Face" pitchFamily="18" charset="0"/>
                        </a:rPr>
                        <a:t>Pioneros del servicio en el cantón. </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2200" b="1" i="0" u="none" strike="noStrike" cap="none" normalizeH="0" baseline="0" smtClean="0">
                          <a:ln>
                            <a:noFill/>
                          </a:ln>
                          <a:solidFill>
                            <a:schemeClr val="tx1"/>
                          </a:solidFill>
                          <a:effectLst/>
                          <a:latin typeface="Baskerville Old Face" pitchFamily="18" charset="0"/>
                        </a:rPr>
                        <a:t>Césped sintético de alta calidad.</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2200" b="1" i="0" u="none" strike="noStrike" cap="none" normalizeH="0" baseline="0" smtClean="0">
                          <a:ln>
                            <a:noFill/>
                          </a:ln>
                          <a:solidFill>
                            <a:schemeClr val="tx1"/>
                          </a:solidFill>
                          <a:effectLst/>
                          <a:latin typeface="Baskerville Old Face" pitchFamily="18" charset="0"/>
                        </a:rPr>
                        <a:t>Fácil ubicación y amplias vías de acceso</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2200" b="1" i="0" u="none" strike="noStrike" cap="none" normalizeH="0" baseline="0" smtClean="0">
                          <a:ln>
                            <a:noFill/>
                          </a:ln>
                          <a:solidFill>
                            <a:schemeClr val="tx1"/>
                          </a:solidFill>
                          <a:effectLst/>
                          <a:latin typeface="Baskerville Old Face" pitchFamily="18" charset="0"/>
                        </a:rPr>
                        <a:t>Amplias y agradables instalaciones</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2200" b="1" i="0" u="none" strike="noStrike" cap="none" normalizeH="0" baseline="0" smtClean="0">
                          <a:ln>
                            <a:noFill/>
                          </a:ln>
                          <a:solidFill>
                            <a:schemeClr val="tx1"/>
                          </a:solidFill>
                          <a:effectLst/>
                          <a:latin typeface="Baskerville Old Face" pitchFamily="18" charset="0"/>
                        </a:rPr>
                        <a:t>Espacios de acuerdo a las necesidades</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2200" b="1" i="0" u="none" strike="noStrike" cap="none" normalizeH="0" baseline="0" smtClean="0">
                          <a:ln>
                            <a:noFill/>
                          </a:ln>
                          <a:solidFill>
                            <a:schemeClr val="tx1"/>
                          </a:solidFill>
                          <a:effectLst/>
                          <a:latin typeface="Baskerville Old Face" pitchFamily="18" charset="0"/>
                        </a:rPr>
                        <a:t>Personal altamente capacitado</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2200" b="1" i="0" u="none" strike="noStrike" cap="none" normalizeH="0" baseline="0" smtClean="0">
                          <a:ln>
                            <a:noFill/>
                          </a:ln>
                          <a:solidFill>
                            <a:schemeClr val="tx1"/>
                          </a:solidFill>
                          <a:effectLst/>
                          <a:latin typeface="Baskerville Old Face" pitchFamily="18" charset="0"/>
                        </a:rPr>
                        <a:t>Demanda potencial</a:t>
                      </a:r>
                      <a:r>
                        <a:rPr kumimoji="0" lang="es-EC" sz="2200" b="0" i="0" u="none" strike="noStrike" cap="none" normalizeH="0" baseline="0" smtClean="0">
                          <a:ln>
                            <a:noFill/>
                          </a:ln>
                          <a:solidFill>
                            <a:schemeClr val="tx1"/>
                          </a:solidFill>
                          <a:effectLst/>
                          <a:latin typeface="Verdana" pitchFamily="34" charset="0"/>
                        </a:rPr>
                        <a:t> </a:t>
                      </a:r>
                      <a:endParaRPr kumimoji="0" lang="es-ES" sz="2200" b="0"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s-ES" sz="2000" b="1" i="0" u="none" strike="noStrike" cap="none" normalizeH="0" baseline="0" smtClean="0">
                          <a:ln>
                            <a:noFill/>
                          </a:ln>
                          <a:solidFill>
                            <a:srgbClr val="003300"/>
                          </a:solidFill>
                          <a:effectLst>
                            <a:outerShdw blurRad="38100" dist="38100" dir="2700000" algn="tl">
                              <a:srgbClr val="C0C0C0"/>
                            </a:outerShdw>
                          </a:effectLst>
                          <a:latin typeface="Arial" charset="0"/>
                        </a:rPr>
                        <a:t>Oportunidades</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2200" b="1" i="0" u="none" strike="noStrike" cap="none" normalizeH="0" baseline="0" smtClean="0">
                          <a:ln>
                            <a:noFill/>
                          </a:ln>
                          <a:solidFill>
                            <a:schemeClr val="tx1"/>
                          </a:solidFill>
                          <a:effectLst>
                            <a:outerShdw blurRad="38100" dist="38100" dir="2700000" algn="tl">
                              <a:srgbClr val="C0C0C0"/>
                            </a:outerShdw>
                          </a:effectLst>
                          <a:latin typeface="Baskerville Old Face" pitchFamily="18" charset="0"/>
                        </a:rPr>
                        <a:t>Es un deporte que lo practican personas de todas las edades.</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2200" b="1" i="0" u="none" strike="noStrike" cap="none" normalizeH="0" baseline="0" smtClean="0">
                          <a:ln>
                            <a:noFill/>
                          </a:ln>
                          <a:solidFill>
                            <a:schemeClr val="tx1"/>
                          </a:solidFill>
                          <a:effectLst>
                            <a:outerShdw blurRad="38100" dist="38100" dir="2700000" algn="tl">
                              <a:srgbClr val="C0C0C0"/>
                            </a:outerShdw>
                          </a:effectLst>
                          <a:latin typeface="Baskerville Old Face" pitchFamily="18" charset="0"/>
                        </a:rPr>
                        <a:t>Es un mercado que no se lo ha explotado totalmente.</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2200" b="1" i="0" u="none" strike="noStrike" cap="none" normalizeH="0" baseline="0" smtClean="0">
                          <a:ln>
                            <a:noFill/>
                          </a:ln>
                          <a:solidFill>
                            <a:schemeClr val="tx1"/>
                          </a:solidFill>
                          <a:effectLst>
                            <a:outerShdw blurRad="38100" dist="38100" dir="2700000" algn="tl">
                              <a:srgbClr val="C0C0C0"/>
                            </a:outerShdw>
                          </a:effectLst>
                          <a:latin typeface="Baskerville Old Face" pitchFamily="18" charset="0"/>
                        </a:rPr>
                        <a:t>No existen competidores directos.</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2200" b="1" i="0" u="none" strike="noStrike" cap="none" normalizeH="0" baseline="0" smtClean="0">
                          <a:ln>
                            <a:noFill/>
                          </a:ln>
                          <a:solidFill>
                            <a:schemeClr val="tx1"/>
                          </a:solidFill>
                          <a:effectLst>
                            <a:outerShdw blurRad="38100" dist="38100" dir="2700000" algn="tl">
                              <a:srgbClr val="C0C0C0"/>
                            </a:outerShdw>
                          </a:effectLst>
                          <a:latin typeface="Baskerville Old Face" pitchFamily="18" charset="0"/>
                        </a:rPr>
                        <a:t>Es el deporte más practicado a nivel regional.</a:t>
                      </a:r>
                      <a:endParaRPr kumimoji="0" lang="es-ES" sz="2200" b="1" i="0" u="none" strike="noStrike" cap="none" normalizeH="0" baseline="0" smtClean="0">
                        <a:ln>
                          <a:noFill/>
                        </a:ln>
                        <a:solidFill>
                          <a:schemeClr val="tx1"/>
                        </a:solidFill>
                        <a:effectLst>
                          <a:outerShdw blurRad="38100" dist="38100" dir="2700000" algn="tl">
                            <a:srgbClr val="C0C0C0"/>
                          </a:outerShdw>
                        </a:effectLst>
                        <a:latin typeface="Baskerville Old Face"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27011"/>
                                        </p:tgtEl>
                                        <p:attrNameLst>
                                          <p:attrName>style.visibility</p:attrName>
                                        </p:attrNameLst>
                                      </p:cBhvr>
                                      <p:to>
                                        <p:strVal val="visible"/>
                                      </p:to>
                                    </p:set>
                                    <p:set>
                                      <p:cBhvr>
                                        <p:cTn id="7" dur="228" fill="hold">
                                          <p:stCondLst>
                                            <p:cond delay="0"/>
                                          </p:stCondLst>
                                        </p:cTn>
                                        <p:tgtEl>
                                          <p:spTgt spid="427011"/>
                                        </p:tgtEl>
                                        <p:attrNameLst>
                                          <p:attrName>style.rotation</p:attrName>
                                        </p:attrNameLst>
                                      </p:cBhvr>
                                      <p:to>
                                        <p:strVal val="-45.0"/>
                                      </p:to>
                                    </p:set>
                                    <p:anim calcmode="lin" valueType="num">
                                      <p:cBhvr>
                                        <p:cTn id="8" dur="228" fill="hold">
                                          <p:stCondLst>
                                            <p:cond delay="228"/>
                                          </p:stCondLst>
                                        </p:cTn>
                                        <p:tgtEl>
                                          <p:spTgt spid="427011"/>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27011"/>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27011"/>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27011"/>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427026"/>
                                        </p:tgtEl>
                                        <p:attrNameLst>
                                          <p:attrName>style.visibility</p:attrName>
                                        </p:attrNameLst>
                                      </p:cBhvr>
                                      <p:to>
                                        <p:strVal val="visible"/>
                                      </p:to>
                                    </p:set>
                                    <p:anim calcmode="lin" valueType="num">
                                      <p:cBhvr additive="base">
                                        <p:cTn id="16" dur="500" fill="hold"/>
                                        <p:tgtEl>
                                          <p:spTgt spid="427026"/>
                                        </p:tgtEl>
                                        <p:attrNameLst>
                                          <p:attrName>ppt_x</p:attrName>
                                        </p:attrNameLst>
                                      </p:cBhvr>
                                      <p:tavLst>
                                        <p:tav tm="0">
                                          <p:val>
                                            <p:strVal val="#ppt_x"/>
                                          </p:val>
                                        </p:tav>
                                        <p:tav tm="100000">
                                          <p:val>
                                            <p:strVal val="#ppt_x"/>
                                          </p:val>
                                        </p:tav>
                                      </p:tavLst>
                                    </p:anim>
                                    <p:anim calcmode="lin" valueType="num">
                                      <p:cBhvr additive="base">
                                        <p:cTn id="17" dur="500" fill="hold"/>
                                        <p:tgtEl>
                                          <p:spTgt spid="427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70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graphicFrame>
        <p:nvGraphicFramePr>
          <p:cNvPr id="428035" name="Group 3"/>
          <p:cNvGraphicFramePr>
            <a:graphicFrameLocks noGrp="1"/>
          </p:cNvGraphicFramePr>
          <p:nvPr>
            <p:ph/>
          </p:nvPr>
        </p:nvGraphicFramePr>
        <p:xfrm>
          <a:off x="611188" y="1484313"/>
          <a:ext cx="8229600" cy="5133975"/>
        </p:xfrm>
        <a:graphic>
          <a:graphicData uri="http://schemas.openxmlformats.org/drawingml/2006/table">
            <a:tbl>
              <a:tblPr/>
              <a:tblGrid>
                <a:gridCol w="4078287"/>
                <a:gridCol w="4151313"/>
              </a:tblGrid>
              <a:tr h="5133975">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s-ES" sz="2000" b="1" i="0" u="none" strike="noStrike" cap="none" normalizeH="0" baseline="0" smtClean="0">
                          <a:ln>
                            <a:noFill/>
                          </a:ln>
                          <a:solidFill>
                            <a:srgbClr val="003300"/>
                          </a:solidFill>
                          <a:effectLst/>
                          <a:latin typeface="Arial" charset="0"/>
                        </a:rPr>
                        <a:t>Debilidades</a:t>
                      </a:r>
                    </a:p>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s-ES" sz="2000" b="1" i="0" u="none" strike="noStrike" cap="none" normalizeH="0" baseline="0" smtClean="0">
                        <a:ln>
                          <a:noFill/>
                        </a:ln>
                        <a:solidFill>
                          <a:srgbClr val="003300"/>
                        </a:solidFill>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s-ES" sz="2000" b="1" i="0" u="none" strike="noStrike" cap="none" normalizeH="0" baseline="0" smtClean="0">
                        <a:ln>
                          <a:noFill/>
                        </a:ln>
                        <a:solidFill>
                          <a:srgbClr val="003300"/>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2200" b="1" i="0" u="none" strike="noStrike" cap="none" normalizeH="0" baseline="0" smtClean="0">
                          <a:ln>
                            <a:noFill/>
                          </a:ln>
                          <a:solidFill>
                            <a:schemeClr val="tx1"/>
                          </a:solidFill>
                          <a:effectLst/>
                          <a:latin typeface="Baskerville Old Face" pitchFamily="18" charset="0"/>
                        </a:rPr>
                        <a:t>Altos costos del césped sintético.</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2200" b="1" i="0" u="none" strike="noStrike" cap="none" normalizeH="0" baseline="0" smtClean="0">
                          <a:ln>
                            <a:noFill/>
                          </a:ln>
                          <a:solidFill>
                            <a:schemeClr val="tx1"/>
                          </a:solidFill>
                          <a:effectLst/>
                          <a:latin typeface="Baskerville Old Face" pitchFamily="18" charset="0"/>
                        </a:rPr>
                        <a:t>Es una empresa nueva que carece de experiencia.</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2200" b="1" i="0" u="none" strike="noStrike" cap="none" normalizeH="0" baseline="0" smtClean="0">
                          <a:ln>
                            <a:noFill/>
                          </a:ln>
                          <a:solidFill>
                            <a:schemeClr val="tx1"/>
                          </a:solidFill>
                          <a:effectLst/>
                          <a:latin typeface="Baskerville Old Face" pitchFamily="18" charset="0"/>
                        </a:rPr>
                        <a:t>Poder adquisitivo de los habitantes</a:t>
                      </a:r>
                      <a:r>
                        <a:rPr kumimoji="0" lang="es-ES" sz="2200" b="1" i="0" u="none" strike="noStrike" cap="none" normalizeH="0" baseline="0" smtClean="0">
                          <a:ln>
                            <a:noFill/>
                          </a:ln>
                          <a:solidFill>
                            <a:schemeClr val="tx1"/>
                          </a:solidFill>
                          <a:effectLst/>
                          <a:latin typeface="Baskerville Old Face"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s-ES" sz="2000" b="1" i="0" u="none" strike="noStrike" cap="none" normalizeH="0" baseline="0" smtClean="0">
                          <a:ln>
                            <a:noFill/>
                          </a:ln>
                          <a:solidFill>
                            <a:srgbClr val="003300"/>
                          </a:solidFill>
                          <a:effectLst>
                            <a:outerShdw blurRad="38100" dist="38100" dir="2700000" algn="tl">
                              <a:srgbClr val="C0C0C0"/>
                            </a:outerShdw>
                          </a:effectLst>
                          <a:latin typeface="Arial" charset="0"/>
                        </a:rPr>
                        <a:t>              Amenazas</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endParaRPr kumimoji="0" lang="es-ES" sz="2000" b="1" i="0" u="none" strike="noStrike" cap="none" normalizeH="0" baseline="0" smtClean="0">
                        <a:ln>
                          <a:noFill/>
                        </a:ln>
                        <a:solidFill>
                          <a:srgbClr val="003300"/>
                        </a:solidFill>
                        <a:effectLst>
                          <a:outerShdw blurRad="38100" dist="38100" dir="2700000" algn="tl">
                            <a:srgbClr val="C0C0C0"/>
                          </a:outerShdw>
                        </a:effectLst>
                        <a:latin typeface="Arial"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2200" b="1" i="0" u="none" strike="noStrike" cap="none" normalizeH="0" baseline="0" smtClean="0">
                          <a:ln>
                            <a:noFill/>
                          </a:ln>
                          <a:solidFill>
                            <a:schemeClr val="tx1"/>
                          </a:solidFill>
                          <a:effectLst>
                            <a:outerShdw blurRad="38100" dist="38100" dir="2700000" algn="tl">
                              <a:srgbClr val="C0C0C0"/>
                            </a:outerShdw>
                          </a:effectLst>
                          <a:latin typeface="Baskerville Old Face" pitchFamily="18" charset="0"/>
                        </a:rPr>
                        <a:t>Problemas de estiaje en horas de la noche.</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2200" b="1" i="0" u="none" strike="noStrike" cap="none" normalizeH="0" baseline="0" smtClean="0">
                          <a:ln>
                            <a:noFill/>
                          </a:ln>
                          <a:solidFill>
                            <a:schemeClr val="tx1"/>
                          </a:solidFill>
                          <a:effectLst>
                            <a:outerShdw blurRad="38100" dist="38100" dir="2700000" algn="tl">
                              <a:srgbClr val="C0C0C0"/>
                            </a:outerShdw>
                          </a:effectLst>
                          <a:latin typeface="Baskerville Old Face" pitchFamily="18" charset="0"/>
                        </a:rPr>
                        <a:t>Impacto negativo por políticas económicas.</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2200" b="1" i="0" u="none" strike="noStrike" cap="none" normalizeH="0" baseline="0" smtClean="0">
                          <a:ln>
                            <a:noFill/>
                          </a:ln>
                          <a:solidFill>
                            <a:schemeClr val="tx1"/>
                          </a:solidFill>
                          <a:effectLst>
                            <a:outerShdw blurRad="38100" dist="38100" dir="2700000" algn="tl">
                              <a:srgbClr val="C0C0C0"/>
                            </a:outerShdw>
                          </a:effectLst>
                          <a:latin typeface="Baskerville Old Face" pitchFamily="18" charset="0"/>
                        </a:rPr>
                        <a:t>Inestabilidad política en el país.</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2200" b="1" i="0" u="none" strike="noStrike" cap="none" normalizeH="0" baseline="0" smtClean="0">
                          <a:ln>
                            <a:noFill/>
                          </a:ln>
                          <a:solidFill>
                            <a:schemeClr val="tx1"/>
                          </a:solidFill>
                          <a:effectLst>
                            <a:outerShdw blurRad="38100" dist="38100" dir="2700000" algn="tl">
                              <a:srgbClr val="C0C0C0"/>
                            </a:outerShdw>
                          </a:effectLst>
                          <a:latin typeface="Baskerville Old Face" pitchFamily="18" charset="0"/>
                        </a:rPr>
                        <a:t>Posibles competidores entrantes.</a:t>
                      </a:r>
                      <a:endParaRPr kumimoji="0" lang="es-ES" sz="2200" b="1" i="0" u="none" strike="noStrike" cap="none" normalizeH="0" baseline="0" smtClean="0">
                        <a:ln>
                          <a:noFill/>
                        </a:ln>
                        <a:solidFill>
                          <a:schemeClr val="tx1"/>
                        </a:solidFill>
                        <a:effectLst>
                          <a:outerShdw blurRad="38100" dist="38100" dir="2700000" algn="tl">
                            <a:srgbClr val="C0C0C0"/>
                          </a:outerShdw>
                        </a:effectLst>
                        <a:latin typeface="Baskerville Old Face"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28044" name="Rectangle 12"/>
          <p:cNvSpPr>
            <a:spLocks noChangeArrowheads="1"/>
          </p:cNvSpPr>
          <p:nvPr/>
        </p:nvSpPr>
        <p:spPr bwMode="auto">
          <a:xfrm>
            <a:off x="3132138" y="404813"/>
            <a:ext cx="3800475" cy="671512"/>
          </a:xfrm>
          <a:prstGeom prst="rect">
            <a:avLst/>
          </a:prstGeom>
          <a:noFill/>
          <a:ln w="9525">
            <a:noFill/>
            <a:miter lim="800000"/>
            <a:headEnd/>
            <a:tailEnd/>
          </a:ln>
        </p:spPr>
        <p:txBody>
          <a:bodyPr wrap="none">
            <a:spAutoFit/>
          </a:bodyPr>
          <a:lstStyle/>
          <a:p>
            <a:r>
              <a:rPr lang="es-ES" sz="3800" b="1">
                <a:solidFill>
                  <a:schemeClr val="accent2"/>
                </a:solidFill>
                <a:latin typeface="Broadway" pitchFamily="82" charset="0"/>
              </a:rPr>
              <a:t>Análisis FODA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28044"/>
                                        </p:tgtEl>
                                        <p:attrNameLst>
                                          <p:attrName>style.visibility</p:attrName>
                                        </p:attrNameLst>
                                      </p:cBhvr>
                                      <p:to>
                                        <p:strVal val="visible"/>
                                      </p:to>
                                    </p:set>
                                    <p:set>
                                      <p:cBhvr>
                                        <p:cTn id="7" dur="455" fill="hold">
                                          <p:stCondLst>
                                            <p:cond delay="0"/>
                                          </p:stCondLst>
                                        </p:cTn>
                                        <p:tgtEl>
                                          <p:spTgt spid="428044"/>
                                        </p:tgtEl>
                                        <p:attrNameLst>
                                          <p:attrName>style.rotation</p:attrName>
                                        </p:attrNameLst>
                                      </p:cBhvr>
                                      <p:to>
                                        <p:strVal val="-45.0"/>
                                      </p:to>
                                    </p:set>
                                    <p:anim calcmode="lin" valueType="num">
                                      <p:cBhvr>
                                        <p:cTn id="8" dur="455" fill="hold">
                                          <p:stCondLst>
                                            <p:cond delay="455"/>
                                          </p:stCondLst>
                                        </p:cTn>
                                        <p:tgtEl>
                                          <p:spTgt spid="42804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2804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2804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28044"/>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428035"/>
                                        </p:tgtEl>
                                        <p:attrNameLst>
                                          <p:attrName>style.visibility</p:attrName>
                                        </p:attrNameLst>
                                      </p:cBhvr>
                                      <p:to>
                                        <p:strVal val="visible"/>
                                      </p:to>
                                    </p:set>
                                    <p:anim calcmode="lin" valueType="num">
                                      <p:cBhvr additive="base">
                                        <p:cTn id="16" dur="500" fill="hold"/>
                                        <p:tgtEl>
                                          <p:spTgt spid="428035"/>
                                        </p:tgtEl>
                                        <p:attrNameLst>
                                          <p:attrName>ppt_x</p:attrName>
                                        </p:attrNameLst>
                                      </p:cBhvr>
                                      <p:tavLst>
                                        <p:tav tm="0">
                                          <p:val>
                                            <p:strVal val="#ppt_x"/>
                                          </p:val>
                                        </p:tav>
                                        <p:tav tm="100000">
                                          <p:val>
                                            <p:strVal val="#ppt_x"/>
                                          </p:val>
                                        </p:tav>
                                      </p:tavLst>
                                    </p:anim>
                                    <p:anim calcmode="lin" valueType="num">
                                      <p:cBhvr additive="base">
                                        <p:cTn id="17" dur="500" fill="hold"/>
                                        <p:tgtEl>
                                          <p:spTgt spid="4280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804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21507" name="Text Box 3"/>
          <p:cNvSpPr txBox="1">
            <a:spLocks noChangeArrowheads="1"/>
          </p:cNvSpPr>
          <p:nvPr/>
        </p:nvSpPr>
        <p:spPr bwMode="auto">
          <a:xfrm>
            <a:off x="3348038" y="836613"/>
            <a:ext cx="2160587" cy="1816100"/>
          </a:xfrm>
          <a:prstGeom prst="rect">
            <a:avLst/>
          </a:prstGeom>
          <a:solidFill>
            <a:srgbClr val="FFFF99"/>
          </a:solidFill>
          <a:ln w="9525">
            <a:solidFill>
              <a:schemeClr val="tx1"/>
            </a:solidFill>
            <a:miter lim="800000"/>
            <a:headEnd/>
            <a:tailEnd/>
          </a:ln>
        </p:spPr>
        <p:txBody>
          <a:bodyPr>
            <a:spAutoFit/>
          </a:bodyPr>
          <a:lstStyle/>
          <a:p>
            <a:pPr algn="l">
              <a:spcBef>
                <a:spcPct val="50000"/>
              </a:spcBef>
            </a:pPr>
            <a:r>
              <a:rPr lang="es-ES" sz="1800" b="1">
                <a:latin typeface="Baskerville Old Face" pitchFamily="18" charset="0"/>
              </a:rPr>
              <a:t>COMPETIDORES POTENCIALES</a:t>
            </a:r>
          </a:p>
          <a:p>
            <a:pPr algn="l">
              <a:spcBef>
                <a:spcPct val="50000"/>
              </a:spcBef>
            </a:pPr>
            <a:r>
              <a:rPr lang="es-EC" sz="1700" b="1">
                <a:latin typeface="Baskerville Old Face" pitchFamily="18" charset="0"/>
              </a:rPr>
              <a:t>Apertura de nuevos complejos de canchas de césped sintético en el cantón playas</a:t>
            </a:r>
            <a:endParaRPr lang="es-ES" sz="1700" b="1">
              <a:latin typeface="Baskerville Old Face" pitchFamily="18" charset="0"/>
            </a:endParaRPr>
          </a:p>
        </p:txBody>
      </p:sp>
      <p:sp>
        <p:nvSpPr>
          <p:cNvPr id="21508" name="Text Box 4"/>
          <p:cNvSpPr txBox="1">
            <a:spLocks noChangeArrowheads="1"/>
          </p:cNvSpPr>
          <p:nvPr/>
        </p:nvSpPr>
        <p:spPr bwMode="auto">
          <a:xfrm>
            <a:off x="827088" y="2636838"/>
            <a:ext cx="2520950" cy="2024062"/>
          </a:xfrm>
          <a:prstGeom prst="rect">
            <a:avLst/>
          </a:prstGeom>
          <a:solidFill>
            <a:srgbClr val="8EFCE2"/>
          </a:solidFill>
          <a:ln w="9525">
            <a:solidFill>
              <a:schemeClr val="tx1"/>
            </a:solidFill>
            <a:miter lim="800000"/>
            <a:headEnd/>
            <a:tailEnd/>
          </a:ln>
        </p:spPr>
        <p:txBody>
          <a:bodyPr>
            <a:spAutoFit/>
          </a:bodyPr>
          <a:lstStyle/>
          <a:p>
            <a:pPr algn="l">
              <a:spcBef>
                <a:spcPct val="50000"/>
              </a:spcBef>
            </a:pPr>
            <a:r>
              <a:rPr lang="es-ES" sz="1800" b="1">
                <a:latin typeface="Baskerville Old Face" pitchFamily="18" charset="0"/>
              </a:rPr>
              <a:t>PROVEEDORES</a:t>
            </a:r>
          </a:p>
          <a:p>
            <a:pPr algn="l"/>
            <a:r>
              <a:rPr lang="es-EC" sz="1800" b="1">
                <a:latin typeface="Baskerville Old Face" pitchFamily="18" charset="0"/>
              </a:rPr>
              <a:t>Importadores de césped sintético.</a:t>
            </a:r>
          </a:p>
          <a:p>
            <a:pPr algn="l"/>
            <a:r>
              <a:rPr lang="es-EC" sz="1800" b="1">
                <a:latin typeface="Baskerville Old Face" pitchFamily="18" charset="0"/>
              </a:rPr>
              <a:t>Empresas que vendan productos de limpieza y productos para el  abastecimiento del bar.</a:t>
            </a:r>
            <a:endParaRPr lang="es-ES" sz="1800" b="1">
              <a:latin typeface="Baskerville Old Face" pitchFamily="18" charset="0"/>
            </a:endParaRPr>
          </a:p>
        </p:txBody>
      </p:sp>
      <p:sp>
        <p:nvSpPr>
          <p:cNvPr id="21509" name="Text Box 5"/>
          <p:cNvSpPr txBox="1">
            <a:spLocks noChangeArrowheads="1"/>
          </p:cNvSpPr>
          <p:nvPr/>
        </p:nvSpPr>
        <p:spPr bwMode="auto">
          <a:xfrm>
            <a:off x="5508625" y="2636838"/>
            <a:ext cx="3095625" cy="2024062"/>
          </a:xfrm>
          <a:prstGeom prst="rect">
            <a:avLst/>
          </a:prstGeom>
          <a:solidFill>
            <a:srgbClr val="8EFCE2"/>
          </a:solidFill>
          <a:ln w="9525">
            <a:solidFill>
              <a:schemeClr val="tx1"/>
            </a:solidFill>
            <a:miter lim="800000"/>
            <a:headEnd/>
            <a:tailEnd/>
          </a:ln>
        </p:spPr>
        <p:txBody>
          <a:bodyPr>
            <a:spAutoFit/>
          </a:bodyPr>
          <a:lstStyle/>
          <a:p>
            <a:pPr algn="l">
              <a:spcBef>
                <a:spcPct val="50000"/>
              </a:spcBef>
            </a:pPr>
            <a:r>
              <a:rPr lang="es-ES" sz="1800" b="1">
                <a:latin typeface="Baskerville Old Face" pitchFamily="18" charset="0"/>
              </a:rPr>
              <a:t>CLIENTES</a:t>
            </a:r>
          </a:p>
          <a:p>
            <a:pPr lvl="2" algn="l"/>
            <a:endParaRPr lang="es-EC" sz="1800" b="1">
              <a:latin typeface="Baskerville Old Face" pitchFamily="18" charset="0"/>
            </a:endParaRPr>
          </a:p>
          <a:p>
            <a:pPr lvl="2" algn="l"/>
            <a:r>
              <a:rPr lang="es-EC" sz="1800" b="1">
                <a:latin typeface="Baskerville Old Face" pitchFamily="18" charset="0"/>
              </a:rPr>
              <a:t>Niños desde los 5 años, hombres con edades entre 14 y 55 años de clase social media y alta.</a:t>
            </a:r>
            <a:endParaRPr lang="es-ES" sz="1800" b="1">
              <a:latin typeface="Baskerville Old Face" pitchFamily="18" charset="0"/>
            </a:endParaRPr>
          </a:p>
        </p:txBody>
      </p:sp>
      <p:sp>
        <p:nvSpPr>
          <p:cNvPr id="21510" name="Text Box 6"/>
          <p:cNvSpPr txBox="1">
            <a:spLocks noChangeArrowheads="1"/>
          </p:cNvSpPr>
          <p:nvPr/>
        </p:nvSpPr>
        <p:spPr bwMode="auto">
          <a:xfrm>
            <a:off x="3348038" y="2636838"/>
            <a:ext cx="2160587" cy="2057400"/>
          </a:xfrm>
          <a:prstGeom prst="rect">
            <a:avLst/>
          </a:prstGeom>
          <a:solidFill>
            <a:srgbClr val="FFFFCC"/>
          </a:solidFill>
          <a:ln w="9525">
            <a:solidFill>
              <a:schemeClr val="tx1"/>
            </a:solidFill>
            <a:miter lim="800000"/>
            <a:headEnd/>
            <a:tailEnd/>
          </a:ln>
        </p:spPr>
        <p:txBody>
          <a:bodyPr>
            <a:spAutoFit/>
          </a:bodyPr>
          <a:lstStyle/>
          <a:p>
            <a:pPr algn="l">
              <a:spcBef>
                <a:spcPct val="50000"/>
              </a:spcBef>
            </a:pPr>
            <a:endParaRPr lang="es-ES" sz="1800">
              <a:latin typeface="Baskerville Old Face" pitchFamily="18" charset="0"/>
            </a:endParaRPr>
          </a:p>
          <a:p>
            <a:pPr algn="l">
              <a:spcBef>
                <a:spcPct val="50000"/>
              </a:spcBef>
            </a:pPr>
            <a:endParaRPr lang="es-ES" sz="1800">
              <a:latin typeface="Baskerville Old Face" pitchFamily="18" charset="0"/>
            </a:endParaRPr>
          </a:p>
          <a:p>
            <a:pPr>
              <a:spcBef>
                <a:spcPct val="50000"/>
              </a:spcBef>
            </a:pPr>
            <a:r>
              <a:rPr lang="es-ES" sz="1600" b="1">
                <a:latin typeface="Baskerville Old Face" pitchFamily="18" charset="0"/>
              </a:rPr>
              <a:t>NO HAY COMPETIDORES DIRECTOS</a:t>
            </a:r>
          </a:p>
          <a:p>
            <a:pPr algn="l">
              <a:spcBef>
                <a:spcPct val="50000"/>
              </a:spcBef>
            </a:pPr>
            <a:endParaRPr lang="es-ES" sz="1800" b="1">
              <a:latin typeface="Baskerville Old Face" pitchFamily="18" charset="0"/>
            </a:endParaRPr>
          </a:p>
        </p:txBody>
      </p:sp>
      <p:sp>
        <p:nvSpPr>
          <p:cNvPr id="21511" name="Text Box 7"/>
          <p:cNvSpPr txBox="1">
            <a:spLocks noChangeArrowheads="1"/>
          </p:cNvSpPr>
          <p:nvPr/>
        </p:nvSpPr>
        <p:spPr bwMode="auto">
          <a:xfrm>
            <a:off x="3348038" y="4652963"/>
            <a:ext cx="2160587" cy="2087562"/>
          </a:xfrm>
          <a:prstGeom prst="rect">
            <a:avLst/>
          </a:prstGeom>
          <a:solidFill>
            <a:srgbClr val="FFFF99"/>
          </a:solidFill>
          <a:ln w="9525">
            <a:solidFill>
              <a:schemeClr val="tx1"/>
            </a:solidFill>
            <a:miter lim="800000"/>
            <a:headEnd/>
            <a:tailEnd/>
          </a:ln>
        </p:spPr>
        <p:txBody>
          <a:bodyPr>
            <a:spAutoFit/>
          </a:bodyPr>
          <a:lstStyle/>
          <a:p>
            <a:pPr algn="l"/>
            <a:r>
              <a:rPr lang="es-ES" sz="1800" b="1">
                <a:latin typeface="Baskerville Old Face" pitchFamily="18" charset="0"/>
              </a:rPr>
              <a:t>SUSTITUTOS</a:t>
            </a:r>
          </a:p>
          <a:p>
            <a:pPr algn="l"/>
            <a:r>
              <a:rPr lang="es-EC" sz="1600" b="1">
                <a:latin typeface="Baskerville Old Face" pitchFamily="18" charset="0"/>
              </a:rPr>
              <a:t>Canchas de fútbol ofrecidas gratuitamente.</a:t>
            </a:r>
          </a:p>
          <a:p>
            <a:pPr algn="l"/>
            <a:r>
              <a:rPr lang="es-EC" sz="1600" b="1">
                <a:latin typeface="Baskerville Old Face" pitchFamily="18" charset="0"/>
              </a:rPr>
              <a:t>En las calles de cada barrio.</a:t>
            </a:r>
          </a:p>
          <a:p>
            <a:pPr algn="l"/>
            <a:r>
              <a:rPr lang="es-EC" sz="1600" b="1">
                <a:latin typeface="Baskerville Old Face" pitchFamily="18" charset="0"/>
              </a:rPr>
              <a:t>En la playa.</a:t>
            </a:r>
          </a:p>
          <a:p>
            <a:pPr algn="l"/>
            <a:r>
              <a:rPr lang="es-EC" sz="1600" b="1">
                <a:latin typeface="Baskerville Old Face" pitchFamily="18" charset="0"/>
              </a:rPr>
              <a:t>Los 2 estadios principales del cantón.</a:t>
            </a:r>
            <a:endParaRPr lang="es-ES" sz="1600" b="1">
              <a:latin typeface="Baskerville Old Face" pitchFamily="18" charset="0"/>
            </a:endParaRPr>
          </a:p>
        </p:txBody>
      </p:sp>
      <p:sp>
        <p:nvSpPr>
          <p:cNvPr id="429064" name="Rectangle 8"/>
          <p:cNvSpPr>
            <a:spLocks noChangeArrowheads="1"/>
          </p:cNvSpPr>
          <p:nvPr/>
        </p:nvSpPr>
        <p:spPr bwMode="auto">
          <a:xfrm>
            <a:off x="611188" y="152400"/>
            <a:ext cx="8281987" cy="671513"/>
          </a:xfrm>
          <a:prstGeom prst="rect">
            <a:avLst/>
          </a:prstGeom>
          <a:noFill/>
          <a:ln w="9525">
            <a:noFill/>
            <a:miter lim="800000"/>
            <a:headEnd/>
            <a:tailEnd/>
          </a:ln>
        </p:spPr>
        <p:txBody>
          <a:bodyPr anchor="ctr">
            <a:spAutoFit/>
          </a:bodyPr>
          <a:lstStyle/>
          <a:p>
            <a:r>
              <a:rPr lang="es-EC" sz="3800" b="1">
                <a:solidFill>
                  <a:schemeClr val="accent2"/>
                </a:solidFill>
                <a:latin typeface="Broadway" pitchFamily="82" charset="0"/>
              </a:rPr>
              <a:t>Fuerzas de Michael Porter </a:t>
            </a:r>
            <a:r>
              <a:rPr lang="es-ES" sz="3800">
                <a:solidFill>
                  <a:schemeClr val="accent2"/>
                </a:solidFill>
                <a:latin typeface="Broadway" pitchFamily="82"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29064"/>
                                        </p:tgtEl>
                                        <p:attrNameLst>
                                          <p:attrName>style.visibility</p:attrName>
                                        </p:attrNameLst>
                                      </p:cBhvr>
                                      <p:to>
                                        <p:strVal val="visible"/>
                                      </p:to>
                                    </p:set>
                                    <p:set>
                                      <p:cBhvr>
                                        <p:cTn id="7" dur="228" fill="hold">
                                          <p:stCondLst>
                                            <p:cond delay="0"/>
                                          </p:stCondLst>
                                        </p:cTn>
                                        <p:tgtEl>
                                          <p:spTgt spid="429064"/>
                                        </p:tgtEl>
                                        <p:attrNameLst>
                                          <p:attrName>style.rotation</p:attrName>
                                        </p:attrNameLst>
                                      </p:cBhvr>
                                      <p:to>
                                        <p:strVal val="-45.0"/>
                                      </p:to>
                                    </p:set>
                                    <p:anim calcmode="lin" valueType="num">
                                      <p:cBhvr>
                                        <p:cTn id="8" dur="228" fill="hold">
                                          <p:stCondLst>
                                            <p:cond delay="228"/>
                                          </p:stCondLst>
                                        </p:cTn>
                                        <p:tgtEl>
                                          <p:spTgt spid="429064"/>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29064"/>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29064"/>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29064"/>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9064"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9235" name="Rectangle 3"/>
          <p:cNvSpPr>
            <a:spLocks noGrp="1" noChangeArrowheads="1"/>
          </p:cNvSpPr>
          <p:nvPr>
            <p:ph type="body" idx="1"/>
          </p:nvPr>
        </p:nvSpPr>
        <p:spPr/>
        <p:txBody>
          <a:bodyPr/>
          <a:lstStyle/>
          <a:p>
            <a:pPr algn="ctr" eaLnBrk="1" hangingPunct="1">
              <a:buFont typeface="Wingdings" pitchFamily="2" charset="2"/>
              <a:buNone/>
            </a:pPr>
            <a:endParaRPr lang="es-EC" sz="4500" b="1" smtClean="0">
              <a:solidFill>
                <a:schemeClr val="accent2"/>
              </a:solidFill>
              <a:latin typeface="Broadway" pitchFamily="82" charset="0"/>
            </a:endParaRPr>
          </a:p>
          <a:p>
            <a:pPr algn="ctr" eaLnBrk="1" hangingPunct="1">
              <a:buFont typeface="Wingdings" pitchFamily="2" charset="2"/>
              <a:buNone/>
            </a:pPr>
            <a:r>
              <a:rPr lang="es-EC" sz="4500" b="1" smtClean="0">
                <a:solidFill>
                  <a:schemeClr val="accent2"/>
                </a:solidFill>
                <a:latin typeface="Broadway" pitchFamily="82" charset="0"/>
              </a:rPr>
              <a:t>FUNDAMENTOS TEORICOS SITUACION DE LA INDUSTRIA Y ANALISIS MACRO</a:t>
            </a:r>
            <a:endParaRPr lang="es-ES" sz="4500" b="1" smtClean="0">
              <a:solidFill>
                <a:schemeClr val="accent2"/>
              </a:solidFill>
              <a:latin typeface="Broadway"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79235">
                                            <p:txEl>
                                              <p:pRg st="1" end="1"/>
                                            </p:txEl>
                                          </p:spTgt>
                                        </p:tgtEl>
                                        <p:attrNameLst>
                                          <p:attrName>style.visibility</p:attrName>
                                        </p:attrNameLst>
                                      </p:cBhvr>
                                      <p:to>
                                        <p:strVal val="visible"/>
                                      </p:to>
                                    </p:set>
                                    <p:animEffect transition="in" filter="fade">
                                      <p:cBhvr>
                                        <p:cTn id="7" dur="1000"/>
                                        <p:tgtEl>
                                          <p:spTgt spid="479235">
                                            <p:txEl>
                                              <p:pRg st="1" end="1"/>
                                            </p:txEl>
                                          </p:spTgt>
                                        </p:tgtEl>
                                      </p:cBhvr>
                                    </p:animEffect>
                                    <p:anim calcmode="lin" valueType="num">
                                      <p:cBhvr>
                                        <p:cTn id="8" dur="1000" fill="hold"/>
                                        <p:tgtEl>
                                          <p:spTgt spid="479235">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479235">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7923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0" presetClass="entr" presetSubtype="0" decel="100000" fill="hold" grpId="1" nodeType="clickEffect">
                                  <p:stCondLst>
                                    <p:cond delay="0"/>
                                  </p:stCondLst>
                                  <p:childTnLst>
                                    <p:set>
                                      <p:cBhvr>
                                        <p:cTn id="14" dur="1" fill="hold">
                                          <p:stCondLst>
                                            <p:cond delay="0"/>
                                          </p:stCondLst>
                                        </p:cTn>
                                        <p:tgtEl>
                                          <p:spTgt spid="479235">
                                            <p:txEl>
                                              <p:pRg st="1" end="1"/>
                                            </p:txEl>
                                          </p:spTgt>
                                        </p:tgtEl>
                                        <p:attrNameLst>
                                          <p:attrName>style.visibility</p:attrName>
                                        </p:attrNameLst>
                                      </p:cBhvr>
                                      <p:to>
                                        <p:strVal val="visible"/>
                                      </p:to>
                                    </p:set>
                                    <p:anim calcmode="lin" valueType="num">
                                      <p:cBhvr>
                                        <p:cTn id="15" dur="1000" fill="hold"/>
                                        <p:tgtEl>
                                          <p:spTgt spid="479235">
                                            <p:txEl>
                                              <p:pRg st="1" end="1"/>
                                            </p:txEl>
                                          </p:spTgt>
                                        </p:tgtEl>
                                        <p:attrNameLst>
                                          <p:attrName>ppt_w</p:attrName>
                                        </p:attrNameLst>
                                      </p:cBhvr>
                                      <p:tavLst>
                                        <p:tav tm="0">
                                          <p:val>
                                            <p:strVal val="#ppt_w+.3"/>
                                          </p:val>
                                        </p:tav>
                                        <p:tav tm="100000">
                                          <p:val>
                                            <p:strVal val="#ppt_w"/>
                                          </p:val>
                                        </p:tav>
                                      </p:tavLst>
                                    </p:anim>
                                    <p:anim calcmode="lin" valueType="num">
                                      <p:cBhvr>
                                        <p:cTn id="16" dur="1000" fill="hold"/>
                                        <p:tgtEl>
                                          <p:spTgt spid="479235">
                                            <p:txEl>
                                              <p:pRg st="1" end="1"/>
                                            </p:txEl>
                                          </p:spTgt>
                                        </p:tgtEl>
                                        <p:attrNameLst>
                                          <p:attrName>ppt_h</p:attrName>
                                        </p:attrNameLst>
                                      </p:cBhvr>
                                      <p:tavLst>
                                        <p:tav tm="0">
                                          <p:val>
                                            <p:strVal val="#ppt_h"/>
                                          </p:val>
                                        </p:tav>
                                        <p:tav tm="100000">
                                          <p:val>
                                            <p:strVal val="#ppt_h"/>
                                          </p:val>
                                        </p:tav>
                                      </p:tavLst>
                                    </p:anim>
                                    <p:animEffect transition="in" filter="fade">
                                      <p:cBhvr>
                                        <p:cTn id="17" dur="1000"/>
                                        <p:tgtEl>
                                          <p:spTgt spid="47923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9235" grpId="0" build="p"/>
      <p:bldP spid="479235" grpI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ancha-futbol"/>
          <p:cNvPicPr>
            <a:picLocks noChangeAspect="1" noChangeArrowheads="1"/>
          </p:cNvPicPr>
          <p:nvPr/>
        </p:nvPicPr>
        <p:blipFill>
          <a:blip r:embed="rId2" cstate="print">
            <a:lum bright="64000" contrast="-54000"/>
          </a:blip>
          <a:srcRect/>
          <a:stretch>
            <a:fillRect/>
          </a:stretch>
        </p:blipFill>
        <p:spPr bwMode="auto">
          <a:xfrm>
            <a:off x="250825" y="1989138"/>
            <a:ext cx="8893175" cy="5300662"/>
          </a:xfrm>
          <a:prstGeom prst="rect">
            <a:avLst/>
          </a:prstGeom>
          <a:noFill/>
          <a:ln w="9525">
            <a:noFill/>
            <a:miter lim="800000"/>
            <a:headEnd/>
            <a:tailEnd/>
          </a:ln>
        </p:spPr>
      </p:pic>
      <p:sp>
        <p:nvSpPr>
          <p:cNvPr id="430083" name="Rectangle 3"/>
          <p:cNvSpPr>
            <a:spLocks noChangeArrowheads="1"/>
          </p:cNvSpPr>
          <p:nvPr/>
        </p:nvSpPr>
        <p:spPr bwMode="auto">
          <a:xfrm>
            <a:off x="1619250" y="430213"/>
            <a:ext cx="6291263" cy="671512"/>
          </a:xfrm>
          <a:prstGeom prst="rect">
            <a:avLst/>
          </a:prstGeom>
          <a:noFill/>
          <a:ln w="9525">
            <a:noFill/>
            <a:miter lim="800000"/>
            <a:headEnd/>
            <a:tailEnd/>
          </a:ln>
        </p:spPr>
        <p:txBody>
          <a:bodyPr anchor="ctr">
            <a:spAutoFit/>
          </a:bodyPr>
          <a:lstStyle/>
          <a:p>
            <a:pPr algn="l"/>
            <a:r>
              <a:rPr lang="es-EC" sz="3800" b="1">
                <a:solidFill>
                  <a:schemeClr val="accent2"/>
                </a:solidFill>
                <a:latin typeface="Broadway" pitchFamily="82" charset="0"/>
              </a:rPr>
              <a:t>Estudio organizacional</a:t>
            </a:r>
            <a:r>
              <a:rPr lang="es-ES" sz="3800">
                <a:solidFill>
                  <a:schemeClr val="accent2"/>
                </a:solidFill>
                <a:latin typeface="Broadway" pitchFamily="82" charset="0"/>
              </a:rPr>
              <a:t> </a:t>
            </a:r>
          </a:p>
        </p:txBody>
      </p:sp>
      <p:sp>
        <p:nvSpPr>
          <p:cNvPr id="430084" name="Rectangle 4"/>
          <p:cNvSpPr>
            <a:spLocks noChangeArrowheads="1"/>
          </p:cNvSpPr>
          <p:nvPr/>
        </p:nvSpPr>
        <p:spPr bwMode="auto">
          <a:xfrm>
            <a:off x="395288" y="1970088"/>
            <a:ext cx="8280400" cy="1187450"/>
          </a:xfrm>
          <a:prstGeom prst="rect">
            <a:avLst/>
          </a:prstGeom>
          <a:noFill/>
          <a:ln w="9525">
            <a:noFill/>
            <a:miter lim="800000"/>
            <a:headEnd/>
            <a:tailEnd/>
          </a:ln>
        </p:spPr>
        <p:txBody>
          <a:bodyPr anchor="ctr">
            <a:spAutoFit/>
          </a:bodyPr>
          <a:lstStyle/>
          <a:p>
            <a:r>
              <a:rPr lang="es-EC" b="1">
                <a:solidFill>
                  <a:srgbClr val="003300"/>
                </a:solidFill>
                <a:latin typeface="Baskerville Old Face" pitchFamily="18" charset="0"/>
              </a:rPr>
              <a:t>   Visión</a:t>
            </a:r>
            <a:endParaRPr lang="es-ES">
              <a:solidFill>
                <a:srgbClr val="003300"/>
              </a:solidFill>
              <a:latin typeface="Baskerville Old Face" pitchFamily="18" charset="0"/>
            </a:endParaRPr>
          </a:p>
          <a:p>
            <a:pPr algn="just"/>
            <a:r>
              <a:rPr lang="es-EC">
                <a:latin typeface="Baskerville Old Face" pitchFamily="18" charset="0"/>
              </a:rPr>
              <a:t>Queremos ser la empresa líder en el servicio de canchas sintéticas en el cantón playas logrando ser los pioneros del mercado.</a:t>
            </a:r>
          </a:p>
        </p:txBody>
      </p:sp>
      <p:sp>
        <p:nvSpPr>
          <p:cNvPr id="430085" name="Rectangle 5"/>
          <p:cNvSpPr>
            <a:spLocks noChangeArrowheads="1"/>
          </p:cNvSpPr>
          <p:nvPr/>
        </p:nvSpPr>
        <p:spPr bwMode="auto">
          <a:xfrm>
            <a:off x="323850" y="3789363"/>
            <a:ext cx="8632825" cy="2282825"/>
          </a:xfrm>
          <a:prstGeom prst="rect">
            <a:avLst/>
          </a:prstGeom>
          <a:noFill/>
          <a:ln w="9525">
            <a:noFill/>
            <a:miter lim="800000"/>
            <a:headEnd/>
            <a:tailEnd/>
          </a:ln>
        </p:spPr>
        <p:txBody>
          <a:bodyPr anchor="ctr">
            <a:spAutoFit/>
          </a:bodyPr>
          <a:lstStyle/>
          <a:p>
            <a:pPr lvl="2">
              <a:tabLst>
                <a:tab pos="1266825" algn="l"/>
              </a:tabLst>
            </a:pPr>
            <a:r>
              <a:rPr lang="es-EC" b="1">
                <a:solidFill>
                  <a:srgbClr val="003300"/>
                </a:solidFill>
                <a:latin typeface="Baskerville Old Face" pitchFamily="18" charset="0"/>
              </a:rPr>
              <a:t>Misión </a:t>
            </a:r>
            <a:endParaRPr lang="es-ES">
              <a:solidFill>
                <a:srgbClr val="003300"/>
              </a:solidFill>
              <a:latin typeface="Baskerville Old Face" pitchFamily="18" charset="0"/>
            </a:endParaRPr>
          </a:p>
          <a:p>
            <a:pPr algn="just">
              <a:tabLst>
                <a:tab pos="1266825" algn="l"/>
              </a:tabLst>
            </a:pPr>
            <a:r>
              <a:rPr lang="es-EC">
                <a:latin typeface="Baskerville Old Face" pitchFamily="18" charset="0"/>
              </a:rPr>
              <a:t>Ser una empresa especializada en el servicio de canchas de fútbol en un ambiente limpio y agradable con un precio competitivo, garantizando la satisfacción de los clientes, promoviendo el cumplimiento de principios éticos, morales y el desarrollo del deporte.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30083"/>
                                        </p:tgtEl>
                                        <p:attrNameLst>
                                          <p:attrName>style.visibility</p:attrName>
                                        </p:attrNameLst>
                                      </p:cBhvr>
                                      <p:to>
                                        <p:strVal val="visible"/>
                                      </p:to>
                                    </p:set>
                                    <p:set>
                                      <p:cBhvr>
                                        <p:cTn id="7" dur="228" fill="hold">
                                          <p:stCondLst>
                                            <p:cond delay="0"/>
                                          </p:stCondLst>
                                        </p:cTn>
                                        <p:tgtEl>
                                          <p:spTgt spid="430083"/>
                                        </p:tgtEl>
                                        <p:attrNameLst>
                                          <p:attrName>style.rotation</p:attrName>
                                        </p:attrNameLst>
                                      </p:cBhvr>
                                      <p:to>
                                        <p:strVal val="-45.0"/>
                                      </p:to>
                                    </p:set>
                                    <p:anim calcmode="lin" valueType="num">
                                      <p:cBhvr>
                                        <p:cTn id="8" dur="228" fill="hold">
                                          <p:stCondLst>
                                            <p:cond delay="228"/>
                                          </p:stCondLst>
                                        </p:cTn>
                                        <p:tgtEl>
                                          <p:spTgt spid="430083"/>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30083"/>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30083"/>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30083"/>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430084"/>
                                        </p:tgtEl>
                                        <p:attrNameLst>
                                          <p:attrName>style.visibility</p:attrName>
                                        </p:attrNameLst>
                                      </p:cBhvr>
                                      <p:to>
                                        <p:strVal val="visible"/>
                                      </p:to>
                                    </p:set>
                                    <p:anim calcmode="lin" valueType="num">
                                      <p:cBhvr additive="base">
                                        <p:cTn id="16" dur="500" fill="hold"/>
                                        <p:tgtEl>
                                          <p:spTgt spid="430084"/>
                                        </p:tgtEl>
                                        <p:attrNameLst>
                                          <p:attrName>ppt_x</p:attrName>
                                        </p:attrNameLst>
                                      </p:cBhvr>
                                      <p:tavLst>
                                        <p:tav tm="0">
                                          <p:val>
                                            <p:strVal val="#ppt_x"/>
                                          </p:val>
                                        </p:tav>
                                        <p:tav tm="100000">
                                          <p:val>
                                            <p:strVal val="#ppt_x"/>
                                          </p:val>
                                        </p:tav>
                                      </p:tavLst>
                                    </p:anim>
                                    <p:anim calcmode="lin" valueType="num">
                                      <p:cBhvr additive="base">
                                        <p:cTn id="17" dur="500" fill="hold"/>
                                        <p:tgtEl>
                                          <p:spTgt spid="430084"/>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430085"/>
                                        </p:tgtEl>
                                        <p:attrNameLst>
                                          <p:attrName>style.visibility</p:attrName>
                                        </p:attrNameLst>
                                      </p:cBhvr>
                                      <p:to>
                                        <p:strVal val="visible"/>
                                      </p:to>
                                    </p:set>
                                    <p:anim calcmode="lin" valueType="num">
                                      <p:cBhvr additive="base">
                                        <p:cTn id="22" dur="500" fill="hold"/>
                                        <p:tgtEl>
                                          <p:spTgt spid="430085"/>
                                        </p:tgtEl>
                                        <p:attrNameLst>
                                          <p:attrName>ppt_x</p:attrName>
                                        </p:attrNameLst>
                                      </p:cBhvr>
                                      <p:tavLst>
                                        <p:tav tm="0">
                                          <p:val>
                                            <p:strVal val="#ppt_x"/>
                                          </p:val>
                                        </p:tav>
                                        <p:tav tm="100000">
                                          <p:val>
                                            <p:strVal val="#ppt_x"/>
                                          </p:val>
                                        </p:tav>
                                      </p:tavLst>
                                    </p:anim>
                                    <p:anim calcmode="lin" valueType="num">
                                      <p:cBhvr additive="base">
                                        <p:cTn id="23" dur="500" fill="hold"/>
                                        <p:tgtEl>
                                          <p:spTgt spid="4300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083" grpId="0"/>
      <p:bldP spid="430084" grpId="0"/>
      <p:bldP spid="43008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31107" name="Rectangle 3"/>
          <p:cNvSpPr>
            <a:spLocks noChangeArrowheads="1"/>
          </p:cNvSpPr>
          <p:nvPr/>
        </p:nvSpPr>
        <p:spPr bwMode="auto">
          <a:xfrm>
            <a:off x="438150" y="1628775"/>
            <a:ext cx="8705850" cy="4473575"/>
          </a:xfrm>
          <a:prstGeom prst="rect">
            <a:avLst/>
          </a:prstGeom>
          <a:noFill/>
          <a:ln w="9525">
            <a:noFill/>
            <a:miter lim="800000"/>
            <a:headEnd/>
            <a:tailEnd/>
          </a:ln>
        </p:spPr>
        <p:txBody>
          <a:bodyPr anchor="ctr">
            <a:spAutoFit/>
          </a:bodyPr>
          <a:lstStyle/>
          <a:p>
            <a:pPr algn="l">
              <a:tabLst>
                <a:tab pos="800100" algn="l"/>
              </a:tabLst>
            </a:pPr>
            <a:r>
              <a:rPr lang="es-EC" b="1">
                <a:latin typeface="Baskerville Old Face" pitchFamily="18" charset="0"/>
              </a:rPr>
              <a:t>Administrativo.- </a:t>
            </a:r>
            <a:r>
              <a:rPr lang="es-EC">
                <a:latin typeface="Baskerville Old Face" pitchFamily="18" charset="0"/>
              </a:rPr>
              <a:t>Se contará con un administrador y su respectivo asistente, quienes estarán encargados de coordinar y organizar las actividades a desarrollarse dentro del complejo. </a:t>
            </a:r>
            <a:endParaRPr lang="es-ES">
              <a:latin typeface="Baskerville Old Face" pitchFamily="18" charset="0"/>
            </a:endParaRPr>
          </a:p>
          <a:p>
            <a:pPr algn="l">
              <a:tabLst>
                <a:tab pos="800100" algn="l"/>
              </a:tabLst>
            </a:pPr>
            <a:r>
              <a:rPr lang="es-EC">
                <a:latin typeface="Baskerville Old Face" pitchFamily="18" charset="0"/>
              </a:rPr>
              <a:t>También estarán encargados de la venta de espacios publicitarios. Además se contará con los servicios de un contador.</a:t>
            </a:r>
          </a:p>
          <a:p>
            <a:pPr algn="l">
              <a:tabLst>
                <a:tab pos="800100" algn="l"/>
              </a:tabLst>
            </a:pPr>
            <a:endParaRPr lang="es-ES">
              <a:latin typeface="Baskerville Old Face" pitchFamily="18" charset="0"/>
            </a:endParaRPr>
          </a:p>
          <a:p>
            <a:pPr algn="l">
              <a:tabLst>
                <a:tab pos="800100" algn="l"/>
              </a:tabLst>
            </a:pPr>
            <a:r>
              <a:rPr lang="es-EC" b="1">
                <a:latin typeface="Baskerville Old Face" pitchFamily="18" charset="0"/>
              </a:rPr>
              <a:t>Seguridad.- </a:t>
            </a:r>
            <a:r>
              <a:rPr lang="es-EC">
                <a:latin typeface="Baskerville Old Face" pitchFamily="18" charset="0"/>
              </a:rPr>
              <a:t>Este servicio será contratado a empresas especializadas. Por lo que habrá guardianía permanente durante los 365 días del año.</a:t>
            </a:r>
          </a:p>
          <a:p>
            <a:pPr algn="l">
              <a:tabLst>
                <a:tab pos="800100" algn="l"/>
              </a:tabLst>
            </a:pPr>
            <a:endParaRPr lang="es-ES">
              <a:latin typeface="Baskerville Old Face" pitchFamily="18" charset="0"/>
            </a:endParaRPr>
          </a:p>
          <a:p>
            <a:pPr algn="l">
              <a:tabLst>
                <a:tab pos="800100" algn="l"/>
              </a:tabLst>
            </a:pPr>
            <a:r>
              <a:rPr lang="es-EC" b="1">
                <a:latin typeface="Baskerville Old Face" pitchFamily="18" charset="0"/>
              </a:rPr>
              <a:t>Servicios Varios.- </a:t>
            </a:r>
            <a:r>
              <a:rPr lang="es-EC">
                <a:latin typeface="Baskerville Old Face" pitchFamily="18" charset="0"/>
              </a:rPr>
              <a:t>Se contratará dos personas que tendrán turnos rotativos y estarán a cargo de la limpieza del complejo, mensajería y mantenimiento de las canchas.</a:t>
            </a:r>
          </a:p>
        </p:txBody>
      </p:sp>
      <p:sp>
        <p:nvSpPr>
          <p:cNvPr id="431108" name="Rectangle 4"/>
          <p:cNvSpPr>
            <a:spLocks noChangeArrowheads="1"/>
          </p:cNvSpPr>
          <p:nvPr/>
        </p:nvSpPr>
        <p:spPr bwMode="auto">
          <a:xfrm>
            <a:off x="490538" y="404813"/>
            <a:ext cx="8578850" cy="701675"/>
          </a:xfrm>
          <a:prstGeom prst="rect">
            <a:avLst/>
          </a:prstGeom>
          <a:noFill/>
          <a:ln w="9525">
            <a:noFill/>
            <a:miter lim="800000"/>
            <a:headEnd/>
            <a:tailEnd/>
          </a:ln>
        </p:spPr>
        <p:txBody>
          <a:bodyPr wrap="none" anchor="ctr">
            <a:spAutoFit/>
          </a:bodyPr>
          <a:lstStyle/>
          <a:p>
            <a:pPr lvl="2">
              <a:tabLst>
                <a:tab pos="1266825" algn="l"/>
              </a:tabLst>
            </a:pPr>
            <a:r>
              <a:rPr lang="es-EC" sz="4000" b="1">
                <a:solidFill>
                  <a:schemeClr val="accent2"/>
                </a:solidFill>
                <a:latin typeface="Broadway" pitchFamily="82" charset="0"/>
              </a:rPr>
              <a:t>Recurso humano necesario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31108"/>
                                        </p:tgtEl>
                                        <p:attrNameLst>
                                          <p:attrName>style.visibility</p:attrName>
                                        </p:attrNameLst>
                                      </p:cBhvr>
                                      <p:to>
                                        <p:strVal val="visible"/>
                                      </p:to>
                                    </p:set>
                                    <p:set>
                                      <p:cBhvr>
                                        <p:cTn id="7" dur="455" fill="hold">
                                          <p:stCondLst>
                                            <p:cond delay="0"/>
                                          </p:stCondLst>
                                        </p:cTn>
                                        <p:tgtEl>
                                          <p:spTgt spid="431108"/>
                                        </p:tgtEl>
                                        <p:attrNameLst>
                                          <p:attrName>style.rotation</p:attrName>
                                        </p:attrNameLst>
                                      </p:cBhvr>
                                      <p:to>
                                        <p:strVal val="-45.0"/>
                                      </p:to>
                                    </p:set>
                                    <p:anim calcmode="lin" valueType="num">
                                      <p:cBhvr>
                                        <p:cTn id="8" dur="455" fill="hold">
                                          <p:stCondLst>
                                            <p:cond delay="455"/>
                                          </p:stCondLst>
                                        </p:cTn>
                                        <p:tgtEl>
                                          <p:spTgt spid="431108"/>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31108"/>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31108"/>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31108"/>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431107"/>
                                        </p:tgtEl>
                                        <p:attrNameLst>
                                          <p:attrName>style.visibility</p:attrName>
                                        </p:attrNameLst>
                                      </p:cBhvr>
                                      <p:to>
                                        <p:strVal val="visible"/>
                                      </p:to>
                                    </p:set>
                                    <p:anim calcmode="lin" valueType="num">
                                      <p:cBhvr additive="base">
                                        <p:cTn id="16" dur="500" fill="hold"/>
                                        <p:tgtEl>
                                          <p:spTgt spid="431107"/>
                                        </p:tgtEl>
                                        <p:attrNameLst>
                                          <p:attrName>ppt_x</p:attrName>
                                        </p:attrNameLst>
                                      </p:cBhvr>
                                      <p:tavLst>
                                        <p:tav tm="0">
                                          <p:val>
                                            <p:strVal val="#ppt_x"/>
                                          </p:val>
                                        </p:tav>
                                        <p:tav tm="100000">
                                          <p:val>
                                            <p:strVal val="#ppt_x"/>
                                          </p:val>
                                        </p:tav>
                                      </p:tavLst>
                                    </p:anim>
                                    <p:anim calcmode="lin" valueType="num">
                                      <p:cBhvr additive="base">
                                        <p:cTn id="17" dur="500" fill="hold"/>
                                        <p:tgtEl>
                                          <p:spTgt spid="4311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1107" grpId="0"/>
      <p:bldP spid="43110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34179" name="Rectangle 3"/>
          <p:cNvSpPr>
            <a:spLocks noChangeArrowheads="1"/>
          </p:cNvSpPr>
          <p:nvPr/>
        </p:nvSpPr>
        <p:spPr bwMode="auto">
          <a:xfrm>
            <a:off x="250825" y="1666875"/>
            <a:ext cx="8624888" cy="2647950"/>
          </a:xfrm>
          <a:prstGeom prst="rect">
            <a:avLst/>
          </a:prstGeom>
          <a:noFill/>
          <a:ln w="9525">
            <a:noFill/>
            <a:miter lim="800000"/>
            <a:headEnd/>
            <a:tailEnd/>
          </a:ln>
        </p:spPr>
        <p:txBody>
          <a:bodyPr anchor="ctr">
            <a:spAutoFit/>
          </a:bodyPr>
          <a:lstStyle/>
          <a:p>
            <a:pPr algn="l"/>
            <a:r>
              <a:rPr lang="es-EC" b="1">
                <a:solidFill>
                  <a:srgbClr val="003300"/>
                </a:solidFill>
                <a:latin typeface="Baskerville Old Face" pitchFamily="18" charset="0"/>
              </a:rPr>
              <a:t>Precio</a:t>
            </a:r>
            <a:endParaRPr lang="es-ES">
              <a:solidFill>
                <a:srgbClr val="003300"/>
              </a:solidFill>
              <a:latin typeface="Baskerville Old Face" pitchFamily="18" charset="0"/>
            </a:endParaRPr>
          </a:p>
          <a:p>
            <a:pPr algn="l"/>
            <a:r>
              <a:rPr lang="es-ES">
                <a:latin typeface="Baskerville Old Face" pitchFamily="18" charset="0"/>
              </a:rPr>
              <a:t>Para establecer los precios de alquiler de las canchas del complejo se han considerados factores como los resultados obtenidos en las encuestas, los costos unitarios y el margen de ganancia. </a:t>
            </a:r>
          </a:p>
          <a:p>
            <a:pPr algn="l"/>
            <a:r>
              <a:rPr lang="es-ES">
                <a:latin typeface="Baskerville Old Face" pitchFamily="18" charset="0"/>
              </a:rPr>
              <a:t>La modalidad de alquiler de las canchas del complejo será por hora, la cual deberá ser reservada con el 50% del valor de la hora u horas alquiladas con 24 horas de anticipación.</a:t>
            </a:r>
          </a:p>
        </p:txBody>
      </p:sp>
      <p:graphicFrame>
        <p:nvGraphicFramePr>
          <p:cNvPr id="434249" name="Group 73"/>
          <p:cNvGraphicFramePr>
            <a:graphicFrameLocks noGrp="1"/>
          </p:cNvGraphicFramePr>
          <p:nvPr>
            <p:ph/>
          </p:nvPr>
        </p:nvGraphicFramePr>
        <p:xfrm>
          <a:off x="2843213" y="4508500"/>
          <a:ext cx="3322637" cy="2193925"/>
        </p:xfrm>
        <a:graphic>
          <a:graphicData uri="http://schemas.openxmlformats.org/drawingml/2006/table">
            <a:tbl>
              <a:tblPr/>
              <a:tblGrid>
                <a:gridCol w="1636712"/>
                <a:gridCol w="1685925"/>
              </a:tblGrid>
              <a:tr h="3492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rgbClr val="000000"/>
                          </a:solidFill>
                          <a:effectLst/>
                          <a:latin typeface="Bodoni MT" pitchFamily="18" charset="0"/>
                          <a:cs typeface="Times New Roman" pitchFamily="18" charset="0"/>
                        </a:rPr>
                        <a:t>Años</a:t>
                      </a:r>
                      <a:endParaRPr kumimoji="0" lang="es-EC"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rgbClr val="000000"/>
                          </a:solidFill>
                          <a:effectLst/>
                          <a:latin typeface="Bodoni MT" pitchFamily="18" charset="0"/>
                          <a:cs typeface="Times New Roman" pitchFamily="18" charset="0"/>
                        </a:rPr>
                        <a:t>Precios </a:t>
                      </a:r>
                      <a:endParaRPr kumimoji="0" lang="es-EC"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r>
              <a:tr h="296863">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Bodoni MT" pitchFamily="18" charset="0"/>
                          <a:cs typeface="Times New Roman" pitchFamily="18" charset="0"/>
                        </a:rPr>
                        <a:t>1</a:t>
                      </a:r>
                      <a:endParaRPr kumimoji="0" lang="es-EC"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Bodoni MT" pitchFamily="18" charset="0"/>
                          <a:cs typeface="Times New Roman" pitchFamily="18" charset="0"/>
                        </a:rPr>
                        <a:t>$ 30,00</a:t>
                      </a:r>
                      <a:endParaRPr kumimoji="0" lang="es-EC"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9845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Bodoni MT" pitchFamily="18" charset="0"/>
                          <a:cs typeface="Times New Roman" pitchFamily="18" charset="0"/>
                        </a:rPr>
                        <a:t>2</a:t>
                      </a:r>
                      <a:endParaRPr kumimoji="0" lang="es-EC"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Bodoni MT" pitchFamily="18" charset="0"/>
                          <a:cs typeface="Times New Roman" pitchFamily="18" charset="0"/>
                        </a:rPr>
                        <a:t>$ 32,50</a:t>
                      </a:r>
                      <a:endParaRPr kumimoji="0" lang="es-EC"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9845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Bodoni MT" pitchFamily="18" charset="0"/>
                          <a:cs typeface="Times New Roman" pitchFamily="18" charset="0"/>
                        </a:rPr>
                        <a:t>3</a:t>
                      </a:r>
                      <a:endParaRPr kumimoji="0" lang="es-EC"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Bodoni MT" pitchFamily="18" charset="0"/>
                          <a:cs typeface="Times New Roman" pitchFamily="18" charset="0"/>
                        </a:rPr>
                        <a:t>$ 35,00</a:t>
                      </a:r>
                      <a:endParaRPr kumimoji="0" lang="es-EC"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96863">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Bodoni MT" pitchFamily="18" charset="0"/>
                          <a:cs typeface="Times New Roman" pitchFamily="18" charset="0"/>
                        </a:rPr>
                        <a:t>4</a:t>
                      </a:r>
                      <a:endParaRPr kumimoji="0" lang="es-EC"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Bodoni MT" pitchFamily="18" charset="0"/>
                          <a:cs typeface="Times New Roman" pitchFamily="18" charset="0"/>
                        </a:rPr>
                        <a:t>$ 37,50</a:t>
                      </a:r>
                      <a:endParaRPr kumimoji="0" lang="es-EC"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98450">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Bodoni MT" pitchFamily="18" charset="0"/>
                          <a:cs typeface="Times New Roman" pitchFamily="18" charset="0"/>
                        </a:rPr>
                        <a:t>5</a:t>
                      </a:r>
                      <a:endParaRPr kumimoji="0" lang="es-EC"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rgbClr val="000000"/>
                          </a:solidFill>
                          <a:effectLst/>
                          <a:latin typeface="Bodoni MT" pitchFamily="18" charset="0"/>
                          <a:cs typeface="Times New Roman" pitchFamily="18" charset="0"/>
                        </a:rPr>
                        <a:t>$ 40,00</a:t>
                      </a:r>
                      <a:endParaRPr kumimoji="0" lang="es-EC"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bl>
          </a:graphicData>
        </a:graphic>
      </p:graphicFrame>
      <p:sp>
        <p:nvSpPr>
          <p:cNvPr id="434247" name="Rectangle 71"/>
          <p:cNvSpPr>
            <a:spLocks noChangeArrowheads="1"/>
          </p:cNvSpPr>
          <p:nvPr/>
        </p:nvSpPr>
        <p:spPr bwMode="auto">
          <a:xfrm>
            <a:off x="2843213" y="635000"/>
            <a:ext cx="3998912" cy="671513"/>
          </a:xfrm>
          <a:prstGeom prst="rect">
            <a:avLst/>
          </a:prstGeom>
          <a:noFill/>
          <a:ln w="9525">
            <a:noFill/>
            <a:miter lim="800000"/>
            <a:headEnd/>
            <a:tailEnd/>
          </a:ln>
        </p:spPr>
        <p:txBody>
          <a:bodyPr wrap="none" anchor="ctr">
            <a:spAutoFit/>
          </a:bodyPr>
          <a:lstStyle/>
          <a:p>
            <a:pPr algn="l"/>
            <a:r>
              <a:rPr lang="es-EC" sz="3800" b="1">
                <a:solidFill>
                  <a:schemeClr val="accent2"/>
                </a:solidFill>
                <a:latin typeface="Broadway" pitchFamily="82" charset="0"/>
              </a:rPr>
              <a:t>Marketing Mix</a:t>
            </a:r>
            <a:endParaRPr lang="es-EC" sz="3800">
              <a:solidFill>
                <a:schemeClr val="accent2"/>
              </a:solidFill>
              <a:latin typeface="Broadway"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34247"/>
                                        </p:tgtEl>
                                        <p:attrNameLst>
                                          <p:attrName>style.visibility</p:attrName>
                                        </p:attrNameLst>
                                      </p:cBhvr>
                                      <p:to>
                                        <p:strVal val="visible"/>
                                      </p:to>
                                    </p:set>
                                    <p:set>
                                      <p:cBhvr>
                                        <p:cTn id="7" dur="228" fill="hold">
                                          <p:stCondLst>
                                            <p:cond delay="0"/>
                                          </p:stCondLst>
                                        </p:cTn>
                                        <p:tgtEl>
                                          <p:spTgt spid="434247"/>
                                        </p:tgtEl>
                                        <p:attrNameLst>
                                          <p:attrName>style.rotation</p:attrName>
                                        </p:attrNameLst>
                                      </p:cBhvr>
                                      <p:to>
                                        <p:strVal val="-45.0"/>
                                      </p:to>
                                    </p:set>
                                    <p:anim calcmode="lin" valueType="num">
                                      <p:cBhvr>
                                        <p:cTn id="8" dur="228" fill="hold">
                                          <p:stCondLst>
                                            <p:cond delay="228"/>
                                          </p:stCondLst>
                                        </p:cTn>
                                        <p:tgtEl>
                                          <p:spTgt spid="434247"/>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34247"/>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34247"/>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34247"/>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434179"/>
                                        </p:tgtEl>
                                        <p:attrNameLst>
                                          <p:attrName>style.visibility</p:attrName>
                                        </p:attrNameLst>
                                      </p:cBhvr>
                                      <p:to>
                                        <p:strVal val="visible"/>
                                      </p:to>
                                    </p:set>
                                    <p:anim calcmode="lin" valueType="num">
                                      <p:cBhvr additive="base">
                                        <p:cTn id="16" dur="500" fill="hold"/>
                                        <p:tgtEl>
                                          <p:spTgt spid="434179"/>
                                        </p:tgtEl>
                                        <p:attrNameLst>
                                          <p:attrName>ppt_x</p:attrName>
                                        </p:attrNameLst>
                                      </p:cBhvr>
                                      <p:tavLst>
                                        <p:tav tm="0">
                                          <p:val>
                                            <p:strVal val="#ppt_x"/>
                                          </p:val>
                                        </p:tav>
                                        <p:tav tm="100000">
                                          <p:val>
                                            <p:strVal val="#ppt_x"/>
                                          </p:val>
                                        </p:tav>
                                      </p:tavLst>
                                    </p:anim>
                                    <p:anim calcmode="lin" valueType="num">
                                      <p:cBhvr additive="base">
                                        <p:cTn id="17" dur="500" fill="hold"/>
                                        <p:tgtEl>
                                          <p:spTgt spid="434179"/>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34249"/>
                                        </p:tgtEl>
                                        <p:attrNameLst>
                                          <p:attrName>style.visibility</p:attrName>
                                        </p:attrNameLst>
                                      </p:cBhvr>
                                      <p:to>
                                        <p:strVal val="visible"/>
                                      </p:to>
                                    </p:set>
                                    <p:animEffect transition="in" filter="blinds(horizontal)">
                                      <p:cBhvr>
                                        <p:cTn id="22" dur="500"/>
                                        <p:tgtEl>
                                          <p:spTgt spid="4342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4179" grpId="0"/>
      <p:bldP spid="4342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32131" name="Rectangle 3"/>
          <p:cNvSpPr>
            <a:spLocks noChangeArrowheads="1"/>
          </p:cNvSpPr>
          <p:nvPr/>
        </p:nvSpPr>
        <p:spPr bwMode="auto">
          <a:xfrm>
            <a:off x="2555875" y="620713"/>
            <a:ext cx="4203700" cy="701675"/>
          </a:xfrm>
          <a:prstGeom prst="rect">
            <a:avLst/>
          </a:prstGeom>
          <a:noFill/>
          <a:ln w="9525">
            <a:noFill/>
            <a:miter lim="800000"/>
            <a:headEnd/>
            <a:tailEnd/>
          </a:ln>
        </p:spPr>
        <p:txBody>
          <a:bodyPr wrap="none" anchor="ctr">
            <a:spAutoFit/>
          </a:bodyPr>
          <a:lstStyle/>
          <a:p>
            <a:r>
              <a:rPr lang="es-EC" sz="4000" b="1">
                <a:solidFill>
                  <a:schemeClr val="accent2"/>
                </a:solidFill>
                <a:latin typeface="Broadway" pitchFamily="82" charset="0"/>
              </a:rPr>
              <a:t>Marketing Mix</a:t>
            </a:r>
            <a:endParaRPr lang="es-EC">
              <a:solidFill>
                <a:schemeClr val="accent2"/>
              </a:solidFill>
              <a:latin typeface="Broadway" pitchFamily="82" charset="0"/>
            </a:endParaRPr>
          </a:p>
        </p:txBody>
      </p:sp>
      <p:sp>
        <p:nvSpPr>
          <p:cNvPr id="432132" name="Rectangle 4"/>
          <p:cNvSpPr>
            <a:spLocks noChangeArrowheads="1"/>
          </p:cNvSpPr>
          <p:nvPr/>
        </p:nvSpPr>
        <p:spPr bwMode="auto">
          <a:xfrm>
            <a:off x="250825" y="1628775"/>
            <a:ext cx="8697913" cy="4900613"/>
          </a:xfrm>
          <a:prstGeom prst="rect">
            <a:avLst/>
          </a:prstGeom>
          <a:noFill/>
          <a:ln w="9525">
            <a:noFill/>
            <a:miter lim="800000"/>
            <a:headEnd/>
            <a:tailEnd/>
          </a:ln>
        </p:spPr>
        <p:txBody>
          <a:bodyPr anchor="ctr">
            <a:spAutoFit/>
          </a:bodyPr>
          <a:lstStyle/>
          <a:p>
            <a:pPr algn="just"/>
            <a:r>
              <a:rPr lang="es-EC" sz="2800" b="1">
                <a:latin typeface="Baskerville Old Face" pitchFamily="18" charset="0"/>
              </a:rPr>
              <a:t>Servicio</a:t>
            </a:r>
          </a:p>
          <a:p>
            <a:pPr algn="just"/>
            <a:r>
              <a:rPr lang="es-EC">
                <a:latin typeface="Baskerville Old Face" pitchFamily="18" charset="0"/>
              </a:rPr>
              <a:t>Complejo de canchas de fútbol de césped sintético.</a:t>
            </a:r>
          </a:p>
          <a:p>
            <a:pPr algn="just"/>
            <a:r>
              <a:rPr lang="es-EC">
                <a:latin typeface="Baskerville Old Face" pitchFamily="18" charset="0"/>
              </a:rPr>
              <a:t>1 canchas → 38 x 20 mts.</a:t>
            </a:r>
          </a:p>
          <a:p>
            <a:pPr algn="just"/>
            <a:r>
              <a:rPr lang="es-EC">
                <a:latin typeface="Baskerville Old Face" pitchFamily="18" charset="0"/>
              </a:rPr>
              <a:t>Bar</a:t>
            </a:r>
          </a:p>
          <a:p>
            <a:pPr algn="just"/>
            <a:r>
              <a:rPr lang="es-EC">
                <a:latin typeface="Baskerville Old Face" pitchFamily="18" charset="0"/>
              </a:rPr>
              <a:t>Vestidores</a:t>
            </a:r>
          </a:p>
          <a:p>
            <a:pPr algn="just"/>
            <a:r>
              <a:rPr lang="es-ES">
                <a:latin typeface="Baskerville Old Face" pitchFamily="18" charset="0"/>
              </a:rPr>
              <a:t>Adicionalmente contará con áreas como la del bar que estará equipada con sillas y mesas donde los clientes podrán permanecer antes o después de su práctica deportiva y de un área de parqueos con seguridad privada </a:t>
            </a:r>
            <a:endParaRPr lang="es-EC">
              <a:latin typeface="Baskerville Old Face" pitchFamily="18" charset="0"/>
            </a:endParaRPr>
          </a:p>
          <a:p>
            <a:pPr algn="just"/>
            <a:r>
              <a:rPr lang="es-ES">
                <a:latin typeface="Baskerville Old Face" pitchFamily="18" charset="0"/>
              </a:rPr>
              <a:t>Además del servicio de alquiler de las canchas el complejo contará con una escuela de fútbol la cual será dirigida por un entrenador, las clases se impartirán en temporada escolar en las tardes y en vacaciones en las mañanas.</a:t>
            </a:r>
            <a:r>
              <a:rPr lang="es-ES"/>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32131"/>
                                        </p:tgtEl>
                                        <p:attrNameLst>
                                          <p:attrName>style.visibility</p:attrName>
                                        </p:attrNameLst>
                                      </p:cBhvr>
                                      <p:to>
                                        <p:strVal val="visible"/>
                                      </p:to>
                                    </p:set>
                                    <p:set>
                                      <p:cBhvr>
                                        <p:cTn id="7" dur="228" fill="hold">
                                          <p:stCondLst>
                                            <p:cond delay="0"/>
                                          </p:stCondLst>
                                        </p:cTn>
                                        <p:tgtEl>
                                          <p:spTgt spid="432131"/>
                                        </p:tgtEl>
                                        <p:attrNameLst>
                                          <p:attrName>style.rotation</p:attrName>
                                        </p:attrNameLst>
                                      </p:cBhvr>
                                      <p:to>
                                        <p:strVal val="-45.0"/>
                                      </p:to>
                                    </p:set>
                                    <p:anim calcmode="lin" valueType="num">
                                      <p:cBhvr>
                                        <p:cTn id="8" dur="228" fill="hold">
                                          <p:stCondLst>
                                            <p:cond delay="228"/>
                                          </p:stCondLst>
                                        </p:cTn>
                                        <p:tgtEl>
                                          <p:spTgt spid="432131"/>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32131"/>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32131"/>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32131"/>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432132"/>
                                        </p:tgtEl>
                                        <p:attrNameLst>
                                          <p:attrName>style.visibility</p:attrName>
                                        </p:attrNameLst>
                                      </p:cBhvr>
                                      <p:to>
                                        <p:strVal val="visible"/>
                                      </p:to>
                                    </p:set>
                                    <p:anim calcmode="lin" valueType="num">
                                      <p:cBhvr additive="base">
                                        <p:cTn id="16" dur="500" fill="hold"/>
                                        <p:tgtEl>
                                          <p:spTgt spid="432132"/>
                                        </p:tgtEl>
                                        <p:attrNameLst>
                                          <p:attrName>ppt_x</p:attrName>
                                        </p:attrNameLst>
                                      </p:cBhvr>
                                      <p:tavLst>
                                        <p:tav tm="0">
                                          <p:val>
                                            <p:strVal val="#ppt_x"/>
                                          </p:val>
                                        </p:tav>
                                        <p:tav tm="100000">
                                          <p:val>
                                            <p:strVal val="#ppt_x"/>
                                          </p:val>
                                        </p:tav>
                                      </p:tavLst>
                                    </p:anim>
                                    <p:anim calcmode="lin" valueType="num">
                                      <p:cBhvr additive="base">
                                        <p:cTn id="17" dur="500" fill="hold"/>
                                        <p:tgtEl>
                                          <p:spTgt spid="4321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2131" grpId="0"/>
      <p:bldP spid="43213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26627" name="Rectangle 3"/>
          <p:cNvSpPr>
            <a:spLocks noChangeArrowheads="1"/>
          </p:cNvSpPr>
          <p:nvPr/>
        </p:nvSpPr>
        <p:spPr bwMode="auto">
          <a:xfrm>
            <a:off x="468313" y="1557338"/>
            <a:ext cx="1169987" cy="457200"/>
          </a:xfrm>
          <a:prstGeom prst="rect">
            <a:avLst/>
          </a:prstGeom>
          <a:noFill/>
          <a:ln w="9525">
            <a:noFill/>
            <a:miter lim="800000"/>
            <a:headEnd/>
            <a:tailEnd/>
          </a:ln>
        </p:spPr>
        <p:txBody>
          <a:bodyPr wrap="none" anchor="ctr">
            <a:spAutoFit/>
          </a:bodyPr>
          <a:lstStyle/>
          <a:p>
            <a:pPr algn="l"/>
            <a:r>
              <a:rPr lang="es-ES" b="1">
                <a:solidFill>
                  <a:srgbClr val="003300"/>
                </a:solidFill>
                <a:latin typeface="Baskerville Old Face" pitchFamily="18" charset="0"/>
              </a:rPr>
              <a:t>LOGO</a:t>
            </a:r>
            <a:r>
              <a:rPr lang="es-ES">
                <a:solidFill>
                  <a:srgbClr val="003300"/>
                </a:solidFill>
                <a:latin typeface="Baskerville Old Face" pitchFamily="18" charset="0"/>
              </a:rPr>
              <a:t> </a:t>
            </a:r>
          </a:p>
        </p:txBody>
      </p:sp>
      <p:pic>
        <p:nvPicPr>
          <p:cNvPr id="26628" name="Picture 4"/>
          <p:cNvPicPr>
            <a:picLocks noChangeAspect="1" noChangeArrowheads="1"/>
          </p:cNvPicPr>
          <p:nvPr/>
        </p:nvPicPr>
        <p:blipFill>
          <a:blip r:embed="rId3" cstate="print"/>
          <a:srcRect l="27756" t="28149" r="24545" b="18947"/>
          <a:stretch>
            <a:fillRect/>
          </a:stretch>
        </p:blipFill>
        <p:spPr bwMode="auto">
          <a:xfrm>
            <a:off x="2916238" y="1989138"/>
            <a:ext cx="2676525" cy="2219325"/>
          </a:xfrm>
          <a:prstGeom prst="rect">
            <a:avLst/>
          </a:prstGeom>
          <a:noFill/>
          <a:ln w="9525">
            <a:noFill/>
            <a:miter lim="800000"/>
            <a:headEnd/>
            <a:tailEnd/>
          </a:ln>
        </p:spPr>
      </p:pic>
      <p:sp>
        <p:nvSpPr>
          <p:cNvPr id="26629" name="Rectangle 5"/>
          <p:cNvSpPr>
            <a:spLocks noChangeArrowheads="1"/>
          </p:cNvSpPr>
          <p:nvPr/>
        </p:nvSpPr>
        <p:spPr bwMode="auto">
          <a:xfrm>
            <a:off x="323850" y="4518025"/>
            <a:ext cx="8496300" cy="1249363"/>
          </a:xfrm>
          <a:prstGeom prst="rect">
            <a:avLst/>
          </a:prstGeom>
          <a:noFill/>
          <a:ln w="9525">
            <a:noFill/>
            <a:miter lim="800000"/>
            <a:headEnd/>
            <a:tailEnd/>
          </a:ln>
        </p:spPr>
        <p:txBody>
          <a:bodyPr anchor="ctr">
            <a:spAutoFit/>
          </a:bodyPr>
          <a:lstStyle/>
          <a:p>
            <a:pPr algn="l"/>
            <a:r>
              <a:rPr lang="es-EC" sz="2800" b="1">
                <a:solidFill>
                  <a:srgbClr val="003300"/>
                </a:solidFill>
                <a:latin typeface="Baskerville Old Face" pitchFamily="18" charset="0"/>
              </a:rPr>
              <a:t>Eslogan</a:t>
            </a:r>
            <a:endParaRPr lang="es-ES" sz="2800">
              <a:solidFill>
                <a:srgbClr val="003300"/>
              </a:solidFill>
              <a:latin typeface="Baskerville Old Face" pitchFamily="18" charset="0"/>
            </a:endParaRPr>
          </a:p>
          <a:p>
            <a:r>
              <a:rPr lang="es-EC">
                <a:latin typeface="Baskerville Old Face" pitchFamily="18" charset="0"/>
              </a:rPr>
              <a:t>Nuestro ejército es el coraje, nuestra arma es el balón, vamos todos a jugar con fuerza y corazón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35203" name="Rectangle 3"/>
          <p:cNvSpPr>
            <a:spLocks noChangeArrowheads="1"/>
          </p:cNvSpPr>
          <p:nvPr/>
        </p:nvSpPr>
        <p:spPr bwMode="auto">
          <a:xfrm>
            <a:off x="468313" y="1557338"/>
            <a:ext cx="2273300" cy="457200"/>
          </a:xfrm>
          <a:prstGeom prst="rect">
            <a:avLst/>
          </a:prstGeom>
          <a:noFill/>
          <a:ln w="9525">
            <a:noFill/>
            <a:miter lim="800000"/>
            <a:headEnd/>
            <a:tailEnd/>
          </a:ln>
        </p:spPr>
        <p:txBody>
          <a:bodyPr wrap="none" anchor="ctr">
            <a:spAutoFit/>
          </a:bodyPr>
          <a:lstStyle/>
          <a:p>
            <a:pPr lvl="2" algn="just">
              <a:buFontTx/>
              <a:buChar char="•"/>
              <a:tabLst>
                <a:tab pos="800100" algn="l"/>
              </a:tabLst>
            </a:pPr>
            <a:r>
              <a:rPr lang="es-ES" b="1">
                <a:solidFill>
                  <a:srgbClr val="003300"/>
                </a:solidFill>
                <a:latin typeface="Baskerville Old Face" pitchFamily="18" charset="0"/>
              </a:rPr>
              <a:t>PLAZA</a:t>
            </a:r>
          </a:p>
        </p:txBody>
      </p:sp>
      <p:sp>
        <p:nvSpPr>
          <p:cNvPr id="435204" name="Rectangle 4"/>
          <p:cNvSpPr>
            <a:spLocks noChangeArrowheads="1"/>
          </p:cNvSpPr>
          <p:nvPr/>
        </p:nvSpPr>
        <p:spPr bwMode="auto">
          <a:xfrm>
            <a:off x="250825" y="2281238"/>
            <a:ext cx="8497888" cy="1917700"/>
          </a:xfrm>
          <a:prstGeom prst="rect">
            <a:avLst/>
          </a:prstGeom>
          <a:noFill/>
          <a:ln w="9525">
            <a:noFill/>
            <a:miter lim="800000"/>
            <a:headEnd/>
            <a:tailEnd/>
          </a:ln>
        </p:spPr>
        <p:txBody>
          <a:bodyPr anchor="ctr">
            <a:spAutoFit/>
          </a:bodyPr>
          <a:lstStyle/>
          <a:p>
            <a:pPr algn="just"/>
            <a:r>
              <a:rPr lang="es-EC">
                <a:latin typeface="Baskerville Old Face" pitchFamily="18" charset="0"/>
              </a:rPr>
              <a:t>Gral. Villamil Playas, es el lugar donde se establecerá y se dará nuestro servicio pero también estamos enfocados en cubrir las áreas aledañas como Engabao, Puerto del Morro. Posorja, Bellavista, Data de Villamil entre otros, va a ser ubicada en un terreno diagonal al mercado central y junto al estadio Dr. Jaime Roldós Aguilera</a:t>
            </a:r>
            <a:r>
              <a:rPr lang="es-ES">
                <a:latin typeface="Baskerville Old Face" pitchFamily="18" charset="0"/>
              </a:rPr>
              <a:t>la</a:t>
            </a:r>
            <a:r>
              <a:rPr lang="es-ES"/>
              <a:t> </a:t>
            </a:r>
          </a:p>
        </p:txBody>
      </p:sp>
      <p:sp>
        <p:nvSpPr>
          <p:cNvPr id="435205" name="Rectangle 5"/>
          <p:cNvSpPr>
            <a:spLocks noChangeArrowheads="1"/>
          </p:cNvSpPr>
          <p:nvPr/>
        </p:nvSpPr>
        <p:spPr bwMode="auto">
          <a:xfrm>
            <a:off x="250825" y="4221163"/>
            <a:ext cx="3203575" cy="457200"/>
          </a:xfrm>
          <a:prstGeom prst="rect">
            <a:avLst/>
          </a:prstGeom>
          <a:noFill/>
          <a:ln w="9525">
            <a:noFill/>
            <a:miter lim="800000"/>
            <a:headEnd/>
            <a:tailEnd/>
          </a:ln>
        </p:spPr>
        <p:txBody>
          <a:bodyPr wrap="none" anchor="ctr">
            <a:spAutoFit/>
          </a:bodyPr>
          <a:lstStyle/>
          <a:p>
            <a:pPr lvl="2" algn="just">
              <a:buFontTx/>
              <a:buChar char="•"/>
              <a:tabLst>
                <a:tab pos="457200" algn="l"/>
              </a:tabLst>
            </a:pPr>
            <a:r>
              <a:rPr lang="es-ES" b="1">
                <a:solidFill>
                  <a:srgbClr val="003300"/>
                </a:solidFill>
                <a:latin typeface="Baskerville Old Face" pitchFamily="18" charset="0"/>
              </a:rPr>
              <a:t>PUBLICIDAD</a:t>
            </a:r>
          </a:p>
        </p:txBody>
      </p:sp>
      <p:sp>
        <p:nvSpPr>
          <p:cNvPr id="435206" name="Rectangle 6"/>
          <p:cNvSpPr>
            <a:spLocks noChangeArrowheads="1"/>
          </p:cNvSpPr>
          <p:nvPr/>
        </p:nvSpPr>
        <p:spPr bwMode="auto">
          <a:xfrm>
            <a:off x="250825" y="4652963"/>
            <a:ext cx="8497888" cy="1552575"/>
          </a:xfrm>
          <a:prstGeom prst="rect">
            <a:avLst/>
          </a:prstGeom>
          <a:noFill/>
          <a:ln w="9525">
            <a:noFill/>
            <a:miter lim="800000"/>
            <a:headEnd/>
            <a:tailEnd/>
          </a:ln>
        </p:spPr>
        <p:txBody>
          <a:bodyPr anchor="ctr">
            <a:spAutoFit/>
          </a:bodyPr>
          <a:lstStyle/>
          <a:p>
            <a:pPr algn="just"/>
            <a:r>
              <a:rPr lang="es-ES" b="1">
                <a:latin typeface="Baskerville Old Face" pitchFamily="18" charset="0"/>
              </a:rPr>
              <a:t>Periódicos:</a:t>
            </a:r>
            <a:r>
              <a:rPr lang="es-ES">
                <a:latin typeface="Baskerville Old Face" pitchFamily="18" charset="0"/>
              </a:rPr>
              <a:t> Este tipo de publicidad la cual consistirá en publicaciones en el diario de la localidad y  se la utilizará cuando se realice algún evento importante, como son el inicio de clases en la escuela de fútbol.</a:t>
            </a:r>
            <a:r>
              <a:rPr lang="es-ES"/>
              <a:t> </a:t>
            </a:r>
          </a:p>
        </p:txBody>
      </p:sp>
      <p:sp>
        <p:nvSpPr>
          <p:cNvPr id="435207" name="Rectangle 7"/>
          <p:cNvSpPr>
            <a:spLocks noChangeArrowheads="1"/>
          </p:cNvSpPr>
          <p:nvPr/>
        </p:nvSpPr>
        <p:spPr bwMode="auto">
          <a:xfrm>
            <a:off x="2843213" y="620713"/>
            <a:ext cx="4203700" cy="701675"/>
          </a:xfrm>
          <a:prstGeom prst="rect">
            <a:avLst/>
          </a:prstGeom>
          <a:noFill/>
          <a:ln w="9525">
            <a:noFill/>
            <a:miter lim="800000"/>
            <a:headEnd/>
            <a:tailEnd/>
          </a:ln>
        </p:spPr>
        <p:txBody>
          <a:bodyPr wrap="none" anchor="ctr">
            <a:spAutoFit/>
          </a:bodyPr>
          <a:lstStyle/>
          <a:p>
            <a:pPr algn="l"/>
            <a:r>
              <a:rPr lang="es-EC" sz="4000" b="1">
                <a:solidFill>
                  <a:schemeClr val="accent2"/>
                </a:solidFill>
                <a:latin typeface="Broadway" pitchFamily="82" charset="0"/>
              </a:rPr>
              <a:t>Marketing Mix</a:t>
            </a:r>
            <a:endParaRPr lang="es-EC">
              <a:solidFill>
                <a:schemeClr val="accent2"/>
              </a:solidFill>
              <a:latin typeface="Broadway"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35207"/>
                                        </p:tgtEl>
                                        <p:attrNameLst>
                                          <p:attrName>style.visibility</p:attrName>
                                        </p:attrNameLst>
                                      </p:cBhvr>
                                      <p:to>
                                        <p:strVal val="visible"/>
                                      </p:to>
                                    </p:set>
                                    <p:set>
                                      <p:cBhvr>
                                        <p:cTn id="7" dur="455" fill="hold">
                                          <p:stCondLst>
                                            <p:cond delay="0"/>
                                          </p:stCondLst>
                                        </p:cTn>
                                        <p:tgtEl>
                                          <p:spTgt spid="435207"/>
                                        </p:tgtEl>
                                        <p:attrNameLst>
                                          <p:attrName>style.rotation</p:attrName>
                                        </p:attrNameLst>
                                      </p:cBhvr>
                                      <p:to>
                                        <p:strVal val="-45.0"/>
                                      </p:to>
                                    </p:set>
                                    <p:anim calcmode="lin" valueType="num">
                                      <p:cBhvr>
                                        <p:cTn id="8" dur="455" fill="hold">
                                          <p:stCondLst>
                                            <p:cond delay="455"/>
                                          </p:stCondLst>
                                        </p:cTn>
                                        <p:tgtEl>
                                          <p:spTgt spid="435207"/>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35207"/>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35207"/>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35207"/>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435203"/>
                                        </p:tgtEl>
                                        <p:attrNameLst>
                                          <p:attrName>style.visibility</p:attrName>
                                        </p:attrNameLst>
                                      </p:cBhvr>
                                      <p:to>
                                        <p:strVal val="visible"/>
                                      </p:to>
                                    </p:set>
                                    <p:anim calcmode="lin" valueType="num">
                                      <p:cBhvr additive="base">
                                        <p:cTn id="16" dur="500" fill="hold"/>
                                        <p:tgtEl>
                                          <p:spTgt spid="435203"/>
                                        </p:tgtEl>
                                        <p:attrNameLst>
                                          <p:attrName>ppt_x</p:attrName>
                                        </p:attrNameLst>
                                      </p:cBhvr>
                                      <p:tavLst>
                                        <p:tav tm="0">
                                          <p:val>
                                            <p:strVal val="#ppt_x"/>
                                          </p:val>
                                        </p:tav>
                                        <p:tav tm="100000">
                                          <p:val>
                                            <p:strVal val="#ppt_x"/>
                                          </p:val>
                                        </p:tav>
                                      </p:tavLst>
                                    </p:anim>
                                    <p:anim calcmode="lin" valueType="num">
                                      <p:cBhvr additive="base">
                                        <p:cTn id="17" dur="500" fill="hold"/>
                                        <p:tgtEl>
                                          <p:spTgt spid="435203"/>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435204"/>
                                        </p:tgtEl>
                                        <p:attrNameLst>
                                          <p:attrName>style.visibility</p:attrName>
                                        </p:attrNameLst>
                                      </p:cBhvr>
                                      <p:to>
                                        <p:strVal val="visible"/>
                                      </p:to>
                                    </p:set>
                                    <p:anim calcmode="lin" valueType="num">
                                      <p:cBhvr additive="base">
                                        <p:cTn id="22" dur="500" fill="hold"/>
                                        <p:tgtEl>
                                          <p:spTgt spid="435204"/>
                                        </p:tgtEl>
                                        <p:attrNameLst>
                                          <p:attrName>ppt_x</p:attrName>
                                        </p:attrNameLst>
                                      </p:cBhvr>
                                      <p:tavLst>
                                        <p:tav tm="0">
                                          <p:val>
                                            <p:strVal val="#ppt_x"/>
                                          </p:val>
                                        </p:tav>
                                        <p:tav tm="100000">
                                          <p:val>
                                            <p:strVal val="#ppt_x"/>
                                          </p:val>
                                        </p:tav>
                                      </p:tavLst>
                                    </p:anim>
                                    <p:anim calcmode="lin" valueType="num">
                                      <p:cBhvr additive="base">
                                        <p:cTn id="23" dur="500" fill="hold"/>
                                        <p:tgtEl>
                                          <p:spTgt spid="435204"/>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435205"/>
                                        </p:tgtEl>
                                        <p:attrNameLst>
                                          <p:attrName>style.visibility</p:attrName>
                                        </p:attrNameLst>
                                      </p:cBhvr>
                                      <p:to>
                                        <p:strVal val="visible"/>
                                      </p:to>
                                    </p:set>
                                    <p:anim calcmode="lin" valueType="num">
                                      <p:cBhvr additive="base">
                                        <p:cTn id="28" dur="500" fill="hold"/>
                                        <p:tgtEl>
                                          <p:spTgt spid="435205"/>
                                        </p:tgtEl>
                                        <p:attrNameLst>
                                          <p:attrName>ppt_x</p:attrName>
                                        </p:attrNameLst>
                                      </p:cBhvr>
                                      <p:tavLst>
                                        <p:tav tm="0">
                                          <p:val>
                                            <p:strVal val="#ppt_x"/>
                                          </p:val>
                                        </p:tav>
                                        <p:tav tm="100000">
                                          <p:val>
                                            <p:strVal val="#ppt_x"/>
                                          </p:val>
                                        </p:tav>
                                      </p:tavLst>
                                    </p:anim>
                                    <p:anim calcmode="lin" valueType="num">
                                      <p:cBhvr additive="base">
                                        <p:cTn id="29" dur="500" fill="hold"/>
                                        <p:tgtEl>
                                          <p:spTgt spid="435205"/>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435206"/>
                                        </p:tgtEl>
                                        <p:attrNameLst>
                                          <p:attrName>style.visibility</p:attrName>
                                        </p:attrNameLst>
                                      </p:cBhvr>
                                      <p:to>
                                        <p:strVal val="visible"/>
                                      </p:to>
                                    </p:set>
                                    <p:anim calcmode="lin" valueType="num">
                                      <p:cBhvr additive="base">
                                        <p:cTn id="34" dur="500" fill="hold"/>
                                        <p:tgtEl>
                                          <p:spTgt spid="435206"/>
                                        </p:tgtEl>
                                        <p:attrNameLst>
                                          <p:attrName>ppt_x</p:attrName>
                                        </p:attrNameLst>
                                      </p:cBhvr>
                                      <p:tavLst>
                                        <p:tav tm="0">
                                          <p:val>
                                            <p:strVal val="#ppt_x"/>
                                          </p:val>
                                        </p:tav>
                                        <p:tav tm="100000">
                                          <p:val>
                                            <p:strVal val="#ppt_x"/>
                                          </p:val>
                                        </p:tav>
                                      </p:tavLst>
                                    </p:anim>
                                    <p:anim calcmode="lin" valueType="num">
                                      <p:cBhvr additive="base">
                                        <p:cTn id="35" dur="500" fill="hold"/>
                                        <p:tgtEl>
                                          <p:spTgt spid="4352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5203" grpId="0"/>
      <p:bldP spid="435204" grpId="0"/>
      <p:bldP spid="435205" grpId="0"/>
      <p:bldP spid="435206" grpId="0"/>
      <p:bldP spid="43520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28675" name="Rectangle 3"/>
          <p:cNvSpPr>
            <a:spLocks noChangeArrowheads="1"/>
          </p:cNvSpPr>
          <p:nvPr/>
        </p:nvSpPr>
        <p:spPr bwMode="auto">
          <a:xfrm>
            <a:off x="395288" y="1916113"/>
            <a:ext cx="8424862" cy="3743325"/>
          </a:xfrm>
          <a:prstGeom prst="rect">
            <a:avLst/>
          </a:prstGeom>
          <a:noFill/>
          <a:ln w="9525">
            <a:noFill/>
            <a:miter lim="800000"/>
            <a:headEnd/>
            <a:tailEnd/>
          </a:ln>
        </p:spPr>
        <p:txBody>
          <a:bodyPr anchor="ctr">
            <a:spAutoFit/>
          </a:bodyPr>
          <a:lstStyle/>
          <a:p>
            <a:pPr algn="just"/>
            <a:r>
              <a:rPr lang="es-ES" b="1">
                <a:latin typeface="Baskerville Old Face" pitchFamily="18" charset="0"/>
              </a:rPr>
              <a:t>Radio:</a:t>
            </a:r>
            <a:r>
              <a:rPr lang="es-ES">
                <a:latin typeface="Baskerville Old Face" pitchFamily="18" charset="0"/>
              </a:rPr>
              <a:t> Este va a ser uno de los principales canales de comunicación ya que el cantón Playas cuenta con una estación radial propia. El contrato se lo hará por la transmisión de 20 cuñas publicitarias diarias por 22 días al mes de 12h00 a 20h00 en los diferentes programas de la Radio COSTA emisora 105.3 En las cuñas se dará a conocer a la audiencia los servicios que ofrece “SUPERGOL” .</a:t>
            </a:r>
          </a:p>
          <a:p>
            <a:pPr algn="just"/>
            <a:endParaRPr lang="es-ES">
              <a:latin typeface="Baskerville Old Face" pitchFamily="18" charset="0"/>
            </a:endParaRPr>
          </a:p>
          <a:p>
            <a:pPr algn="just"/>
            <a:r>
              <a:rPr lang="es-ES" b="1">
                <a:latin typeface="Baskerville Old Face" pitchFamily="18" charset="0"/>
              </a:rPr>
              <a:t>Televisión: </a:t>
            </a:r>
            <a:r>
              <a:rPr lang="es-ES">
                <a:latin typeface="Baskerville Old Face" pitchFamily="18" charset="0"/>
              </a:rPr>
              <a:t>El cantón Playas cuenta con dos canales de transmisión televisiva la cual vamos a utilizar como medio principal para promocionar nuestro servicio.</a:t>
            </a:r>
          </a:p>
        </p:txBody>
      </p:sp>
      <p:sp>
        <p:nvSpPr>
          <p:cNvPr id="28676" name="Rectangle 4"/>
          <p:cNvSpPr>
            <a:spLocks noChangeArrowheads="1"/>
          </p:cNvSpPr>
          <p:nvPr/>
        </p:nvSpPr>
        <p:spPr bwMode="auto">
          <a:xfrm>
            <a:off x="2843213" y="620713"/>
            <a:ext cx="4203700" cy="701675"/>
          </a:xfrm>
          <a:prstGeom prst="rect">
            <a:avLst/>
          </a:prstGeom>
          <a:noFill/>
          <a:ln w="9525">
            <a:noFill/>
            <a:miter lim="800000"/>
            <a:headEnd/>
            <a:tailEnd/>
          </a:ln>
        </p:spPr>
        <p:txBody>
          <a:bodyPr wrap="none" anchor="ctr">
            <a:spAutoFit/>
          </a:bodyPr>
          <a:lstStyle/>
          <a:p>
            <a:pPr algn="l"/>
            <a:r>
              <a:rPr lang="es-EC" sz="4000" b="1">
                <a:solidFill>
                  <a:schemeClr val="accent2"/>
                </a:solidFill>
                <a:latin typeface="Broadway" pitchFamily="82" charset="0"/>
              </a:rPr>
              <a:t>Marketing Mix</a:t>
            </a:r>
            <a:endParaRPr lang="es-EC">
              <a:solidFill>
                <a:schemeClr val="accent2"/>
              </a:solidFill>
              <a:latin typeface="Broadway" pitchFamily="82"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9698"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84376" name="Rectangle 24"/>
          <p:cNvSpPr>
            <a:spLocks noChangeArrowheads="1"/>
          </p:cNvSpPr>
          <p:nvPr/>
        </p:nvSpPr>
        <p:spPr bwMode="auto">
          <a:xfrm>
            <a:off x="755650" y="2420938"/>
            <a:ext cx="7772400" cy="1736725"/>
          </a:xfrm>
          <a:prstGeom prst="rect">
            <a:avLst/>
          </a:prstGeom>
          <a:noFill/>
          <a:ln w="9525">
            <a:noFill/>
            <a:miter lim="800000"/>
            <a:headEnd/>
            <a:tailEnd/>
          </a:ln>
        </p:spPr>
        <p:txBody>
          <a:bodyPr anchor="b" anchorCtr="1"/>
          <a:lstStyle/>
          <a:p>
            <a:r>
              <a:rPr lang="es-EC" sz="4400" b="1">
                <a:solidFill>
                  <a:schemeClr val="tx2"/>
                </a:solidFill>
                <a:latin typeface="Broadway" pitchFamily="82" charset="0"/>
              </a:rPr>
              <a:t>ESTUDIO TECNICO</a:t>
            </a:r>
            <a:endParaRPr lang="es-ES" sz="4400" b="1">
              <a:solidFill>
                <a:schemeClr val="tx2"/>
              </a:solidFill>
              <a:latin typeface="Broadway"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84376"/>
                                        </p:tgtEl>
                                        <p:attrNameLst>
                                          <p:attrName>style.visibility</p:attrName>
                                        </p:attrNameLst>
                                      </p:cBhvr>
                                      <p:to>
                                        <p:strVal val="visible"/>
                                      </p:to>
                                    </p:set>
                                    <p:anim calcmode="lin" valueType="num">
                                      <p:cBhvr>
                                        <p:cTn id="7" dur="1000" fill="hold"/>
                                        <p:tgtEl>
                                          <p:spTgt spid="484376"/>
                                        </p:tgtEl>
                                        <p:attrNameLst>
                                          <p:attrName>ppt_w</p:attrName>
                                        </p:attrNameLst>
                                      </p:cBhvr>
                                      <p:tavLst>
                                        <p:tav tm="0">
                                          <p:val>
                                            <p:strVal val="#ppt_w+.3"/>
                                          </p:val>
                                        </p:tav>
                                        <p:tav tm="100000">
                                          <p:val>
                                            <p:strVal val="#ppt_w"/>
                                          </p:val>
                                        </p:tav>
                                      </p:tavLst>
                                    </p:anim>
                                    <p:anim calcmode="lin" valueType="num">
                                      <p:cBhvr>
                                        <p:cTn id="8" dur="1000" fill="hold"/>
                                        <p:tgtEl>
                                          <p:spTgt spid="484376"/>
                                        </p:tgtEl>
                                        <p:attrNameLst>
                                          <p:attrName>ppt_h</p:attrName>
                                        </p:attrNameLst>
                                      </p:cBhvr>
                                      <p:tavLst>
                                        <p:tav tm="0">
                                          <p:val>
                                            <p:strVal val="#ppt_h"/>
                                          </p:val>
                                        </p:tav>
                                        <p:tav tm="100000">
                                          <p:val>
                                            <p:strVal val="#ppt_h"/>
                                          </p:val>
                                        </p:tav>
                                      </p:tavLst>
                                    </p:anim>
                                    <p:animEffect transition="in" filter="fade">
                                      <p:cBhvr>
                                        <p:cTn id="9" dur="1000"/>
                                        <p:tgtEl>
                                          <p:spTgt spid="484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437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graphicFrame>
        <p:nvGraphicFramePr>
          <p:cNvPr id="486425" name="Group 25"/>
          <p:cNvGraphicFramePr>
            <a:graphicFrameLocks noGrp="1"/>
          </p:cNvGraphicFramePr>
          <p:nvPr>
            <p:ph/>
          </p:nvPr>
        </p:nvGraphicFramePr>
        <p:xfrm>
          <a:off x="468313" y="1008063"/>
          <a:ext cx="8229600" cy="5013325"/>
        </p:xfrm>
        <a:graphic>
          <a:graphicData uri="http://schemas.openxmlformats.org/drawingml/2006/table">
            <a:tbl>
              <a:tblPr/>
              <a:tblGrid>
                <a:gridCol w="2305050"/>
                <a:gridCol w="3154362"/>
                <a:gridCol w="2770188"/>
              </a:tblGrid>
              <a:tr h="904875">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s-EC" sz="1600" b="1" i="0" u="none" strike="noStrike" cap="none" normalizeH="0" baseline="0" smtClean="0">
                          <a:ln>
                            <a:noFill/>
                          </a:ln>
                          <a:solidFill>
                            <a:schemeClr val="tx1"/>
                          </a:solidFill>
                          <a:effectLst/>
                          <a:latin typeface="Verdana" pitchFamily="34" charset="0"/>
                        </a:rPr>
                        <a:t>Localización</a:t>
                      </a:r>
                      <a:endParaRPr kumimoji="0" lang="es-ES" sz="1600" b="1"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s-EC" sz="1600" b="1" i="0" u="none" strike="noStrike" cap="none" normalizeH="0" baseline="0" smtClean="0">
                          <a:ln>
                            <a:noFill/>
                          </a:ln>
                          <a:solidFill>
                            <a:schemeClr val="tx1"/>
                          </a:solidFill>
                          <a:effectLst/>
                          <a:latin typeface="Verdana" pitchFamily="34" charset="0"/>
                        </a:rPr>
                        <a:t>Micro Localización</a:t>
                      </a:r>
                      <a:endParaRPr kumimoji="0" lang="es-ES"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s-EC" sz="1600" b="1" i="0" u="none" strike="noStrike" cap="none" normalizeH="0" baseline="0" smtClean="0">
                          <a:ln>
                            <a:noFill/>
                          </a:ln>
                          <a:solidFill>
                            <a:schemeClr val="tx1"/>
                          </a:solidFill>
                          <a:effectLst/>
                          <a:latin typeface="Verdana" pitchFamily="34" charset="0"/>
                        </a:rPr>
                        <a:t>Canchas</a:t>
                      </a:r>
                      <a:endParaRPr kumimoji="0" lang="es-ES" sz="16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95500">
                <a:tc>
                  <a:txBody>
                    <a:bodyPr/>
                    <a:lstStyle/>
                    <a:p>
                      <a:pPr marL="0" marR="0" lvl="0" indent="0" algn="just"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s-ES" sz="1400" b="0" i="0" u="none" strike="noStrike" cap="none" normalizeH="0" baseline="0" smtClean="0">
                          <a:ln>
                            <a:noFill/>
                          </a:ln>
                          <a:solidFill>
                            <a:schemeClr val="tx1"/>
                          </a:solidFill>
                          <a:effectLst/>
                          <a:latin typeface="Verdana" pitchFamily="34" charset="0"/>
                        </a:rPr>
                        <a:t>Cantón Playas al noroeste diagonal al mercado central y junto a el estadio Dr. Jaime Roldós Aguilera</a:t>
                      </a:r>
                      <a:r>
                        <a:rPr kumimoji="0" lang="es-ES" sz="2400" b="0" i="0" u="none" strike="noStrike" cap="none" normalizeH="0" baseline="0" smtClean="0">
                          <a:ln>
                            <a:noFill/>
                          </a:ln>
                          <a:solidFill>
                            <a:schemeClr val="tx1"/>
                          </a:solidFill>
                          <a:effectLst/>
                          <a:latin typeface="Verdana"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s-EC" sz="1400" b="0" i="0" u="none" strike="noStrike" cap="none" normalizeH="0" baseline="0" smtClean="0">
                          <a:ln>
                            <a:noFill/>
                          </a:ln>
                          <a:solidFill>
                            <a:schemeClr val="tx1"/>
                          </a:solidFill>
                          <a:effectLst/>
                          <a:latin typeface="Verdana" pitchFamily="34" charset="0"/>
                        </a:rPr>
                        <a:t>Dando cumplimiento a las normas municipales, las cuales establecen que para este tipo de establecimientos se requiere un área mínima de 1680m2 </a:t>
                      </a:r>
                      <a:endParaRPr kumimoji="0" lang="es-ES" sz="1400" b="0"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s-EC" sz="1400" b="0" i="0" u="none" strike="noStrike" cap="none" normalizeH="0" baseline="0" smtClean="0">
                          <a:ln>
                            <a:noFill/>
                          </a:ln>
                          <a:solidFill>
                            <a:schemeClr val="tx1"/>
                          </a:solidFill>
                          <a:effectLst/>
                          <a:latin typeface="Verdana" pitchFamily="34" charset="0"/>
                        </a:rPr>
                        <a:t>se ha decidido implementar 1 cancha  ya que el espacio alquilado lo permite. Cada cancha medirá 38mts de largo por 28 de ancho, área donde podrán jugar hasta 14 personas, es decir 7 por equipo.</a:t>
                      </a:r>
                      <a:endParaRPr kumimoji="0" lang="es-ES" sz="2400" b="0"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12950">
                <a:tc>
                  <a:txBody>
                    <a:bodyPr/>
                    <a:lstStyle/>
                    <a:p>
                      <a:pPr marL="0" marR="0" lvl="0" indent="0" algn="just"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s-ES" sz="2400" b="0"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1400" b="0" i="0" u="none" strike="noStrike" cap="none" normalizeH="0" baseline="0" smtClean="0">
                          <a:ln>
                            <a:noFill/>
                          </a:ln>
                          <a:solidFill>
                            <a:schemeClr val="tx1"/>
                          </a:solidFill>
                          <a:effectLst/>
                          <a:latin typeface="Verdana" pitchFamily="34" charset="0"/>
                        </a:rPr>
                        <a:t>Vías de acceso de gran magnitud</a:t>
                      </a:r>
                      <a:endParaRPr kumimoji="0" lang="es-ES" sz="1400" b="0" i="0" u="none" strike="noStrike" cap="none" normalizeH="0" baseline="0" smtClean="0">
                        <a:ln>
                          <a:noFill/>
                        </a:ln>
                        <a:solidFill>
                          <a:schemeClr val="tx1"/>
                        </a:solidFill>
                        <a:effectLst/>
                        <a:latin typeface="Verdana" pitchFamily="34" charset="0"/>
                      </a:endParaRPr>
                    </a:p>
                    <a:p>
                      <a:pPr marL="0" marR="0" lvl="0" indent="0" algn="just"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es-EC" sz="1400" b="0" i="0" u="none" strike="noStrike" cap="none" normalizeH="0" baseline="0" smtClean="0">
                          <a:ln>
                            <a:noFill/>
                          </a:ln>
                          <a:solidFill>
                            <a:schemeClr val="tx1"/>
                          </a:solidFill>
                          <a:effectLst/>
                          <a:latin typeface="Verdana" pitchFamily="34" charset="0"/>
                        </a:rPr>
                        <a:t>Amplios lugares para parqueos</a:t>
                      </a:r>
                      <a:r>
                        <a:rPr kumimoji="0" lang="es-EC" sz="2400" b="0" i="0" u="none" strike="noStrike" cap="none" normalizeH="0" baseline="0" smtClean="0">
                          <a:ln>
                            <a:noFill/>
                          </a:ln>
                          <a:solidFill>
                            <a:schemeClr val="tx1"/>
                          </a:solidFill>
                          <a:effectLst/>
                          <a:latin typeface="Verdana" pitchFamily="34" charset="0"/>
                        </a:rPr>
                        <a:t>.</a:t>
                      </a:r>
                    </a:p>
                    <a:p>
                      <a:pPr marL="0" marR="0" lvl="0" indent="0" algn="just"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endParaRPr kumimoji="0" lang="es-ES" sz="2400" b="0"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s-ES" sz="2400" b="0"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86425"/>
                                        </p:tgtEl>
                                        <p:attrNameLst>
                                          <p:attrName>style.visibility</p:attrName>
                                        </p:attrNameLst>
                                      </p:cBhvr>
                                      <p:to>
                                        <p:strVal val="visible"/>
                                      </p:to>
                                    </p:set>
                                    <p:anim calcmode="lin" valueType="num">
                                      <p:cBhvr additive="base">
                                        <p:cTn id="7" dur="500" fill="hold"/>
                                        <p:tgtEl>
                                          <p:spTgt spid="486425"/>
                                        </p:tgtEl>
                                        <p:attrNameLst>
                                          <p:attrName>ppt_x</p:attrName>
                                        </p:attrNameLst>
                                      </p:cBhvr>
                                      <p:tavLst>
                                        <p:tav tm="0">
                                          <p:val>
                                            <p:strVal val="#ppt_x"/>
                                          </p:val>
                                        </p:tav>
                                        <p:tav tm="100000">
                                          <p:val>
                                            <p:strVal val="#ppt_x"/>
                                          </p:val>
                                        </p:tav>
                                      </p:tavLst>
                                    </p:anim>
                                    <p:anim calcmode="lin" valueType="num">
                                      <p:cBhvr additive="base">
                                        <p:cTn id="8" dur="500" fill="hold"/>
                                        <p:tgtEl>
                                          <p:spTgt spid="4864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89475" name="Rectangle 3"/>
          <p:cNvSpPr>
            <a:spLocks noGrp="1" noChangeArrowheads="1"/>
          </p:cNvSpPr>
          <p:nvPr>
            <p:ph type="title"/>
          </p:nvPr>
        </p:nvSpPr>
        <p:spPr>
          <a:xfrm>
            <a:off x="468313" y="260350"/>
            <a:ext cx="8229600" cy="1139825"/>
          </a:xfrm>
          <a:noFill/>
        </p:spPr>
        <p:txBody>
          <a:bodyPr/>
          <a:lstStyle/>
          <a:p>
            <a:pPr algn="ctr" eaLnBrk="1" hangingPunct="1"/>
            <a:r>
              <a:rPr lang="es-EC" smtClean="0">
                <a:solidFill>
                  <a:schemeClr val="accent2"/>
                </a:solidFill>
                <a:latin typeface="Broadway" pitchFamily="82" charset="0"/>
              </a:rPr>
              <a:t>Especificaciones Técnicas</a:t>
            </a:r>
            <a:endParaRPr lang="es-ES" smtClean="0">
              <a:solidFill>
                <a:schemeClr val="accent2"/>
              </a:solidFill>
              <a:latin typeface="Broadway" pitchFamily="82" charset="0"/>
            </a:endParaRPr>
          </a:p>
        </p:txBody>
      </p:sp>
      <p:graphicFrame>
        <p:nvGraphicFramePr>
          <p:cNvPr id="489476" name="Group 4"/>
          <p:cNvGraphicFramePr>
            <a:graphicFrameLocks noGrp="1"/>
          </p:cNvGraphicFramePr>
          <p:nvPr>
            <p:ph idx="1"/>
          </p:nvPr>
        </p:nvGraphicFramePr>
        <p:xfrm>
          <a:off x="468313" y="1700213"/>
          <a:ext cx="8229600" cy="4530725"/>
        </p:xfrm>
        <a:graphic>
          <a:graphicData uri="http://schemas.openxmlformats.org/drawingml/2006/table">
            <a:tbl>
              <a:tblPr/>
              <a:tblGrid>
                <a:gridCol w="3084512"/>
                <a:gridCol w="5145088"/>
              </a:tblGrid>
              <a:tr h="293688">
                <a:tc gridSpan="2">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endParaRPr kumimoji="0" lang="es-EC"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r>
              <a:tr h="314325">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rPr>
                        <a:t>Producto</a:t>
                      </a:r>
                      <a:endParaRPr kumimoji="0" lang="es-EC" sz="1200" b="1" i="0" u="none" strike="noStrike" cap="none" normalizeH="0" baseline="0" smtClean="0">
                        <a:ln>
                          <a:noFill/>
                        </a:ln>
                        <a:solidFill>
                          <a:schemeClr val="tx1"/>
                        </a:solidFill>
                        <a:effectLst/>
                        <a:latin typeface="Cambria"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0" i="0" u="none" strike="noStrike" cap="none" normalizeH="0" baseline="0" smtClean="0">
                          <a:ln>
                            <a:noFill/>
                          </a:ln>
                          <a:solidFill>
                            <a:schemeClr val="tx1"/>
                          </a:solidFill>
                          <a:effectLst/>
                          <a:latin typeface="Arial" charset="0"/>
                          <a:ea typeface="Calibri" pitchFamily="34" charset="0"/>
                          <a:cs typeface="Calibri" pitchFamily="34" charset="0"/>
                        </a:rPr>
                        <a:t>Complejo deportivo en l Cantón Playas</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5913">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rPr>
                        <a:t>Uso</a:t>
                      </a:r>
                      <a:endParaRPr kumimoji="0" lang="es-EC" sz="1200" b="1" i="0" u="none" strike="noStrike" cap="none" normalizeH="0" baseline="0" smtClean="0">
                        <a:ln>
                          <a:noFill/>
                        </a:ln>
                        <a:solidFill>
                          <a:schemeClr val="tx1"/>
                        </a:solidFill>
                        <a:effectLst/>
                        <a:latin typeface="Cambria"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0" i="0" u="none" strike="noStrike" cap="none" normalizeH="0" baseline="0" smtClean="0">
                          <a:ln>
                            <a:noFill/>
                          </a:ln>
                          <a:solidFill>
                            <a:schemeClr val="tx1"/>
                          </a:solidFill>
                          <a:effectLst/>
                          <a:latin typeface="Arial" charset="0"/>
                          <a:ea typeface="Calibri" pitchFamily="34" charset="0"/>
                          <a:cs typeface="Calibri" pitchFamily="34" charset="0"/>
                        </a:rPr>
                        <a:t>Mult.-deportivo: Uso profesional</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5913">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rPr>
                        <a:t>Color</a:t>
                      </a:r>
                      <a:endParaRPr kumimoji="0" lang="es-EC" sz="1200" b="1" i="0" u="none" strike="noStrike" cap="none" normalizeH="0" baseline="0" smtClean="0">
                        <a:ln>
                          <a:noFill/>
                        </a:ln>
                        <a:solidFill>
                          <a:schemeClr val="tx1"/>
                        </a:solidFill>
                        <a:effectLst/>
                        <a:latin typeface="Cambria"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0" i="0" u="none" strike="noStrike" cap="none" normalizeH="0" baseline="0" smtClean="0">
                          <a:ln>
                            <a:noFill/>
                          </a:ln>
                          <a:solidFill>
                            <a:schemeClr val="tx1"/>
                          </a:solidFill>
                          <a:effectLst/>
                          <a:latin typeface="Arial" charset="0"/>
                          <a:ea typeface="Calibri" pitchFamily="34" charset="0"/>
                          <a:cs typeface="Calibri" pitchFamily="34" charset="0"/>
                        </a:rPr>
                        <a:t>Verde / Líneas demarcatorias blancas</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5913">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rPr>
                        <a:t>Altura</a:t>
                      </a:r>
                      <a:endParaRPr kumimoji="0" lang="es-EC" sz="1200" b="1" i="0" u="none" strike="noStrike" cap="none" normalizeH="0" baseline="0" smtClean="0">
                        <a:ln>
                          <a:noFill/>
                        </a:ln>
                        <a:solidFill>
                          <a:schemeClr val="tx1"/>
                        </a:solidFill>
                        <a:effectLst/>
                        <a:latin typeface="Cambria"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0" i="0" u="none" strike="noStrike" cap="none" normalizeH="0" baseline="0" smtClean="0">
                          <a:ln>
                            <a:noFill/>
                          </a:ln>
                          <a:solidFill>
                            <a:schemeClr val="tx1"/>
                          </a:solidFill>
                          <a:effectLst/>
                          <a:latin typeface="Arial" charset="0"/>
                          <a:ea typeface="Calibri" pitchFamily="34" charset="0"/>
                          <a:cs typeface="Calibri" pitchFamily="34" charset="0"/>
                        </a:rPr>
                        <a:t>57 mm</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2100">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Peso del hilado</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0" i="0" u="none" strike="noStrike" cap="none" normalizeH="0" baseline="0" smtClean="0">
                          <a:ln>
                            <a:noFill/>
                          </a:ln>
                          <a:solidFill>
                            <a:schemeClr val="tx1"/>
                          </a:solidFill>
                          <a:effectLst/>
                          <a:latin typeface="Arial" charset="0"/>
                          <a:ea typeface="Calibri" pitchFamily="34" charset="0"/>
                          <a:cs typeface="Calibri" pitchFamily="34" charset="0"/>
                        </a:rPr>
                        <a:t>1160 grs./m2</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3688">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Peso total</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0" i="0" u="none" strike="noStrike" cap="none" normalizeH="0" baseline="0" smtClean="0">
                          <a:ln>
                            <a:noFill/>
                          </a:ln>
                          <a:solidFill>
                            <a:schemeClr val="tx1"/>
                          </a:solidFill>
                          <a:effectLst/>
                          <a:latin typeface="Arial" charset="0"/>
                          <a:ea typeface="Calibri" pitchFamily="34" charset="0"/>
                          <a:cs typeface="Calibri" pitchFamily="34" charset="0"/>
                        </a:rPr>
                        <a:t>2215 grs./m2</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3688">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Garantía Internacional</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0" i="0" u="none" strike="noStrike" cap="none" normalizeH="0" baseline="0" smtClean="0">
                          <a:ln>
                            <a:noFill/>
                          </a:ln>
                          <a:solidFill>
                            <a:schemeClr val="tx1"/>
                          </a:solidFill>
                          <a:effectLst/>
                          <a:latin typeface="Arial" charset="0"/>
                          <a:ea typeface="Calibri" pitchFamily="34" charset="0"/>
                          <a:cs typeface="Calibri" pitchFamily="34" charset="0"/>
                        </a:rPr>
                        <a:t>5 años</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2100">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Vida útil estimada</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0" i="0" u="none" strike="noStrike" cap="none" normalizeH="0" baseline="0" smtClean="0">
                          <a:ln>
                            <a:noFill/>
                          </a:ln>
                          <a:solidFill>
                            <a:schemeClr val="tx1"/>
                          </a:solidFill>
                          <a:effectLst/>
                          <a:latin typeface="Arial" charset="0"/>
                          <a:ea typeface="Calibri" pitchFamily="34" charset="0"/>
                          <a:cs typeface="Calibri" pitchFamily="34" charset="0"/>
                        </a:rPr>
                        <a:t>10 años</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3688">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Ancho de los rollos</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0" i="0" u="none" strike="noStrike" cap="none" normalizeH="0" baseline="0" smtClean="0">
                          <a:ln>
                            <a:noFill/>
                          </a:ln>
                          <a:solidFill>
                            <a:schemeClr val="tx1"/>
                          </a:solidFill>
                          <a:effectLst/>
                          <a:latin typeface="Arial" charset="0"/>
                          <a:ea typeface="Calibri" pitchFamily="34" charset="0"/>
                          <a:cs typeface="Calibri" pitchFamily="34" charset="0"/>
                        </a:rPr>
                        <a:t>3.75 m.</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3688">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Largo de los rollos</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0" i="0" u="none" strike="noStrike" cap="none" normalizeH="0" baseline="0" smtClean="0">
                          <a:ln>
                            <a:noFill/>
                          </a:ln>
                          <a:solidFill>
                            <a:schemeClr val="tx1"/>
                          </a:solidFill>
                          <a:effectLst/>
                          <a:latin typeface="Arial" charset="0"/>
                          <a:ea typeface="Calibri" pitchFamily="34" charset="0"/>
                          <a:cs typeface="Calibri" pitchFamily="34" charset="0"/>
                        </a:rPr>
                        <a:t>40.10 m.</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3688">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Área a revestir</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0" i="0" u="none" strike="noStrike" cap="none" normalizeH="0" baseline="0" smtClean="0">
                          <a:ln>
                            <a:noFill/>
                          </a:ln>
                          <a:solidFill>
                            <a:schemeClr val="tx1"/>
                          </a:solidFill>
                          <a:effectLst/>
                          <a:latin typeface="Arial" charset="0"/>
                          <a:ea typeface="Calibri" pitchFamily="34" charset="0"/>
                          <a:cs typeface="Calibri" pitchFamily="34" charset="0"/>
                        </a:rPr>
                        <a:t>40.00m x 26.00m</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3688">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Cantidad de césped</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0" i="0" u="none" strike="noStrike" cap="none" normalizeH="0" baseline="0" smtClean="0">
                          <a:ln>
                            <a:noFill/>
                          </a:ln>
                          <a:solidFill>
                            <a:schemeClr val="tx1"/>
                          </a:solidFill>
                          <a:effectLst/>
                          <a:latin typeface="Arial" charset="0"/>
                          <a:ea typeface="Calibri" pitchFamily="34" charset="0"/>
                          <a:cs typeface="Calibri" pitchFamily="34" charset="0"/>
                        </a:rPr>
                        <a:t>1117.50 m2</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3688">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Goma</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0" i="0" u="none" strike="noStrike" cap="none" normalizeH="0" baseline="0" smtClean="0">
                          <a:ln>
                            <a:noFill/>
                          </a:ln>
                          <a:solidFill>
                            <a:schemeClr val="tx1"/>
                          </a:solidFill>
                          <a:effectLst/>
                          <a:latin typeface="Arial" charset="0"/>
                          <a:ea typeface="Calibri" pitchFamily="34" charset="0"/>
                          <a:cs typeface="Calibri" pitchFamily="34" charset="0"/>
                        </a:rPr>
                        <a:t>Molida de granulometría fina</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3688">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Arena</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0" i="0" u="none" strike="noStrike" cap="none" normalizeH="0" baseline="0" smtClean="0">
                          <a:ln>
                            <a:noFill/>
                          </a:ln>
                          <a:solidFill>
                            <a:schemeClr val="tx1"/>
                          </a:solidFill>
                          <a:effectLst/>
                          <a:latin typeface="Arial" charset="0"/>
                          <a:ea typeface="Calibri" pitchFamily="34" charset="0"/>
                          <a:cs typeface="Calibri" pitchFamily="34" charset="0"/>
                        </a:rPr>
                        <a:t>Clasificada y horneada</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1797" name="Rectangle 54"/>
          <p:cNvSpPr>
            <a:spLocks noChangeArrowheads="1"/>
          </p:cNvSpPr>
          <p:nvPr/>
        </p:nvSpPr>
        <p:spPr bwMode="auto">
          <a:xfrm>
            <a:off x="539750" y="6308725"/>
            <a:ext cx="5010150" cy="366713"/>
          </a:xfrm>
          <a:prstGeom prst="rect">
            <a:avLst/>
          </a:prstGeom>
          <a:noFill/>
          <a:ln w="9525">
            <a:noFill/>
            <a:miter lim="800000"/>
            <a:headEnd/>
            <a:tailEnd/>
          </a:ln>
        </p:spPr>
        <p:txBody>
          <a:bodyPr wrap="none" anchor="ctr">
            <a:spAutoFit/>
          </a:bodyPr>
          <a:lstStyle/>
          <a:p>
            <a:pPr algn="l"/>
            <a:r>
              <a:rPr lang="es-EC" sz="1800">
                <a:latin typeface="Garamond" pitchFamily="18" charset="0"/>
                <a:cs typeface="Arial" charset="0"/>
              </a:rPr>
              <a:t>Empresa que proveerá el césped sintético es Alfi S.A..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89475"/>
                                        </p:tgtEl>
                                        <p:attrNameLst>
                                          <p:attrName>style.visibility</p:attrName>
                                        </p:attrNameLst>
                                      </p:cBhvr>
                                      <p:to>
                                        <p:strVal val="visible"/>
                                      </p:to>
                                    </p:set>
                                    <p:set>
                                      <p:cBhvr>
                                        <p:cTn id="7" dur="228" fill="hold">
                                          <p:stCondLst>
                                            <p:cond delay="0"/>
                                          </p:stCondLst>
                                        </p:cTn>
                                        <p:tgtEl>
                                          <p:spTgt spid="489475"/>
                                        </p:tgtEl>
                                        <p:attrNameLst>
                                          <p:attrName>style.rotation</p:attrName>
                                        </p:attrNameLst>
                                      </p:cBhvr>
                                      <p:to>
                                        <p:strVal val="-45.0"/>
                                      </p:to>
                                    </p:set>
                                    <p:anim calcmode="lin" valueType="num">
                                      <p:cBhvr>
                                        <p:cTn id="8" dur="228" fill="hold">
                                          <p:stCondLst>
                                            <p:cond delay="228"/>
                                          </p:stCondLst>
                                        </p:cTn>
                                        <p:tgtEl>
                                          <p:spTgt spid="489475"/>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89475"/>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89475"/>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89475"/>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489476"/>
                                        </p:tgtEl>
                                        <p:attrNameLst>
                                          <p:attrName>style.visibility</p:attrName>
                                        </p:attrNameLst>
                                      </p:cBhvr>
                                      <p:to>
                                        <p:strVal val="visible"/>
                                      </p:to>
                                    </p:set>
                                    <p:anim calcmode="lin" valueType="num">
                                      <p:cBhvr additive="base">
                                        <p:cTn id="16" dur="500" fill="hold"/>
                                        <p:tgtEl>
                                          <p:spTgt spid="489476"/>
                                        </p:tgtEl>
                                        <p:attrNameLst>
                                          <p:attrName>ppt_x</p:attrName>
                                        </p:attrNameLst>
                                      </p:cBhvr>
                                      <p:tavLst>
                                        <p:tav tm="0">
                                          <p:val>
                                            <p:strVal val="#ppt_x"/>
                                          </p:val>
                                        </p:tav>
                                        <p:tav tm="100000">
                                          <p:val>
                                            <p:strVal val="#ppt_x"/>
                                          </p:val>
                                        </p:tav>
                                      </p:tavLst>
                                    </p:anim>
                                    <p:anim calcmode="lin" valueType="num">
                                      <p:cBhvr additive="base">
                                        <p:cTn id="17" dur="500" fill="hold"/>
                                        <p:tgtEl>
                                          <p:spTgt spid="4894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947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11651" name="Rectangle 3"/>
          <p:cNvSpPr>
            <a:spLocks noChangeArrowheads="1"/>
          </p:cNvSpPr>
          <p:nvPr/>
        </p:nvSpPr>
        <p:spPr bwMode="auto">
          <a:xfrm>
            <a:off x="323850" y="1666875"/>
            <a:ext cx="8496300" cy="2647950"/>
          </a:xfrm>
          <a:prstGeom prst="rect">
            <a:avLst/>
          </a:prstGeom>
          <a:noFill/>
          <a:ln w="9525">
            <a:noFill/>
            <a:miter lim="800000"/>
            <a:headEnd/>
            <a:tailEnd/>
          </a:ln>
        </p:spPr>
        <p:txBody>
          <a:bodyPr anchor="ctr">
            <a:spAutoFit/>
          </a:bodyPr>
          <a:lstStyle/>
          <a:p>
            <a:pPr algn="just"/>
            <a:r>
              <a:rPr lang="es-EC">
                <a:latin typeface="Baskerville Old Face" pitchFamily="18" charset="0"/>
              </a:rPr>
              <a:t>En los actuales momentos el deporte se ha  convertido en un fenómeno de nuestra sociedad y ha pasado a ocupar un lugar importante en el desarrollo  de los pueblos.</a:t>
            </a:r>
            <a:r>
              <a:rPr lang="es-ES">
                <a:latin typeface="Baskerville Old Face" pitchFamily="18" charset="0"/>
              </a:rPr>
              <a:t> </a:t>
            </a:r>
          </a:p>
          <a:p>
            <a:pPr algn="just"/>
            <a:r>
              <a:rPr lang="es-ES">
                <a:latin typeface="Baskerville Old Face" pitchFamily="18" charset="0"/>
              </a:rPr>
              <a:t>Como consecuencia de esto la demanda de lugares donde se puedan realizar actividades deportivas aumenta cada día y es por esto que ya no sólo se lo considera como una simple actividad de distracción, sino como una alternativa de negocio.</a:t>
            </a:r>
            <a:r>
              <a:rPr lang="es-ES">
                <a:latin typeface="Bodoni MT" pitchFamily="18" charset="0"/>
              </a:rPr>
              <a:t> </a:t>
            </a:r>
          </a:p>
        </p:txBody>
      </p:sp>
      <p:sp>
        <p:nvSpPr>
          <p:cNvPr id="411652" name="Rectangle 4"/>
          <p:cNvSpPr>
            <a:spLocks noChangeArrowheads="1"/>
          </p:cNvSpPr>
          <p:nvPr/>
        </p:nvSpPr>
        <p:spPr bwMode="auto">
          <a:xfrm>
            <a:off x="1157288" y="460375"/>
            <a:ext cx="7040562" cy="671513"/>
          </a:xfrm>
          <a:prstGeom prst="rect">
            <a:avLst/>
          </a:prstGeom>
          <a:noFill/>
          <a:ln w="9525">
            <a:noFill/>
            <a:miter lim="800000"/>
            <a:headEnd/>
            <a:tailEnd/>
          </a:ln>
        </p:spPr>
        <p:txBody>
          <a:bodyPr wrap="none">
            <a:spAutoFit/>
          </a:bodyPr>
          <a:lstStyle/>
          <a:p>
            <a:r>
              <a:rPr lang="es-EC" sz="3800" b="1">
                <a:solidFill>
                  <a:schemeClr val="accent2"/>
                </a:solidFill>
                <a:latin typeface="Broadway" pitchFamily="82" charset="0"/>
              </a:rPr>
              <a:t>Antecedentes del proyecto</a:t>
            </a:r>
            <a:endParaRPr lang="es-ES" sz="3800" b="1">
              <a:solidFill>
                <a:schemeClr val="accent2"/>
              </a:solidFill>
              <a:latin typeface="Broadway"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11652"/>
                                        </p:tgtEl>
                                        <p:attrNameLst>
                                          <p:attrName>style.visibility</p:attrName>
                                        </p:attrNameLst>
                                      </p:cBhvr>
                                      <p:to>
                                        <p:strVal val="visible"/>
                                      </p:to>
                                    </p:set>
                                    <p:set>
                                      <p:cBhvr>
                                        <p:cTn id="7" dur="228" fill="hold">
                                          <p:stCondLst>
                                            <p:cond delay="0"/>
                                          </p:stCondLst>
                                        </p:cTn>
                                        <p:tgtEl>
                                          <p:spTgt spid="411652"/>
                                        </p:tgtEl>
                                        <p:attrNameLst>
                                          <p:attrName>style.rotation</p:attrName>
                                        </p:attrNameLst>
                                      </p:cBhvr>
                                      <p:to>
                                        <p:strVal val="-45.0"/>
                                      </p:to>
                                    </p:set>
                                    <p:anim calcmode="lin" valueType="num">
                                      <p:cBhvr>
                                        <p:cTn id="8" dur="228" fill="hold">
                                          <p:stCondLst>
                                            <p:cond delay="228"/>
                                          </p:stCondLst>
                                        </p:cTn>
                                        <p:tgtEl>
                                          <p:spTgt spid="41165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1165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1165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1165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11651"/>
                                        </p:tgtEl>
                                        <p:attrNameLst>
                                          <p:attrName>style.visibility</p:attrName>
                                        </p:attrNameLst>
                                      </p:cBhvr>
                                      <p:to>
                                        <p:strVal val="visible"/>
                                      </p:to>
                                    </p:set>
                                    <p:animEffect transition="in" filter="fade">
                                      <p:cBhvr>
                                        <p:cTn id="16" dur="1000"/>
                                        <p:tgtEl>
                                          <p:spTgt spid="411651"/>
                                        </p:tgtEl>
                                      </p:cBhvr>
                                    </p:animEffect>
                                    <p:anim calcmode="lin" valueType="num">
                                      <p:cBhvr>
                                        <p:cTn id="17" dur="1000" fill="hold"/>
                                        <p:tgtEl>
                                          <p:spTgt spid="411651"/>
                                        </p:tgtEl>
                                        <p:attrNameLst>
                                          <p:attrName>ppt_x</p:attrName>
                                        </p:attrNameLst>
                                      </p:cBhvr>
                                      <p:tavLst>
                                        <p:tav tm="0">
                                          <p:val>
                                            <p:strVal val="#ppt_x"/>
                                          </p:val>
                                        </p:tav>
                                        <p:tav tm="100000">
                                          <p:val>
                                            <p:strVal val="#ppt_x"/>
                                          </p:val>
                                        </p:tav>
                                      </p:tavLst>
                                    </p:anim>
                                    <p:anim calcmode="lin" valueType="num">
                                      <p:cBhvr>
                                        <p:cTn id="18" dur="900" decel="100000" fill="hold"/>
                                        <p:tgtEl>
                                          <p:spTgt spid="411651"/>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1165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651" grpId="0"/>
      <p:bldP spid="41165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cancha-futbol"/>
          <p:cNvPicPr>
            <a:picLocks noChangeAspect="1" noChangeArrowheads="1"/>
          </p:cNvPicPr>
          <p:nvPr/>
        </p:nvPicPr>
        <p:blipFill>
          <a:blip r:embed="rId2" cstate="print">
            <a:lum bright="64000" contrast="-54000"/>
          </a:blip>
          <a:srcRect/>
          <a:stretch>
            <a:fillRect/>
          </a:stretch>
        </p:blipFill>
        <p:spPr bwMode="auto">
          <a:xfrm>
            <a:off x="250825" y="1584325"/>
            <a:ext cx="8893175" cy="5300663"/>
          </a:xfrm>
          <a:prstGeom prst="rect">
            <a:avLst/>
          </a:prstGeom>
          <a:noFill/>
          <a:ln w="9525">
            <a:noFill/>
            <a:miter lim="800000"/>
            <a:headEnd/>
            <a:tailEnd/>
          </a:ln>
        </p:spPr>
      </p:pic>
      <p:sp>
        <p:nvSpPr>
          <p:cNvPr id="32771" name="Rectangle 3"/>
          <p:cNvSpPr>
            <a:spLocks noGrp="1" noChangeArrowheads="1"/>
          </p:cNvSpPr>
          <p:nvPr>
            <p:ph type="title"/>
          </p:nvPr>
        </p:nvSpPr>
        <p:spPr>
          <a:xfrm>
            <a:off x="468313" y="333375"/>
            <a:ext cx="8229600" cy="1143000"/>
          </a:xfrm>
          <a:noFill/>
        </p:spPr>
        <p:txBody>
          <a:bodyPr/>
          <a:lstStyle/>
          <a:p>
            <a:pPr marL="838200" indent="-838200" eaLnBrk="1" hangingPunct="1"/>
            <a:r>
              <a:rPr lang="es-EC" smtClean="0">
                <a:solidFill>
                  <a:schemeClr val="accent2"/>
                </a:solidFill>
                <a:latin typeface="Broadway" pitchFamily="82" charset="0"/>
              </a:rPr>
              <a:t>Requerimientos Técnicos para la  Instalación</a:t>
            </a:r>
            <a:endParaRPr lang="es-ES" smtClean="0">
              <a:solidFill>
                <a:schemeClr val="accent2"/>
              </a:solidFill>
              <a:latin typeface="Broadway" pitchFamily="82" charset="0"/>
            </a:endParaRPr>
          </a:p>
        </p:txBody>
      </p:sp>
      <p:sp>
        <p:nvSpPr>
          <p:cNvPr id="32772" name="Rectangle 4"/>
          <p:cNvSpPr>
            <a:spLocks noChangeArrowheads="1"/>
          </p:cNvSpPr>
          <p:nvPr/>
        </p:nvSpPr>
        <p:spPr bwMode="auto">
          <a:xfrm>
            <a:off x="6116638" y="1628775"/>
            <a:ext cx="1535112" cy="366713"/>
          </a:xfrm>
          <a:prstGeom prst="rect">
            <a:avLst/>
          </a:prstGeom>
          <a:noFill/>
          <a:ln w="9525">
            <a:noFill/>
            <a:miter lim="800000"/>
            <a:headEnd/>
            <a:tailEnd/>
          </a:ln>
        </p:spPr>
        <p:txBody>
          <a:bodyPr wrap="none" anchor="ctr">
            <a:spAutoFit/>
          </a:bodyPr>
          <a:lstStyle/>
          <a:p>
            <a:r>
              <a:rPr lang="es-EC" sz="1800" b="1">
                <a:latin typeface="Bookman Old Style" pitchFamily="18" charset="0"/>
                <a:cs typeface="Arial" charset="0"/>
              </a:rPr>
              <a:t>Excavación</a:t>
            </a:r>
          </a:p>
        </p:txBody>
      </p:sp>
      <p:pic>
        <p:nvPicPr>
          <p:cNvPr id="32773" name="Imagen 146" descr="DSC04989"/>
          <p:cNvPicPr>
            <a:picLocks noChangeAspect="1" noChangeArrowheads="1"/>
          </p:cNvPicPr>
          <p:nvPr/>
        </p:nvPicPr>
        <p:blipFill>
          <a:blip r:embed="rId3" cstate="print"/>
          <a:srcRect/>
          <a:stretch>
            <a:fillRect/>
          </a:stretch>
        </p:blipFill>
        <p:spPr bwMode="auto">
          <a:xfrm>
            <a:off x="5219700" y="1989138"/>
            <a:ext cx="3333750" cy="2057400"/>
          </a:xfrm>
          <a:prstGeom prst="rect">
            <a:avLst/>
          </a:prstGeom>
          <a:noFill/>
          <a:ln w="9525">
            <a:noFill/>
            <a:miter lim="800000"/>
            <a:headEnd/>
            <a:tailEnd/>
          </a:ln>
        </p:spPr>
      </p:pic>
      <p:sp>
        <p:nvSpPr>
          <p:cNvPr id="32774" name="Rectangle 6"/>
          <p:cNvSpPr>
            <a:spLocks noChangeArrowheads="1"/>
          </p:cNvSpPr>
          <p:nvPr/>
        </p:nvSpPr>
        <p:spPr bwMode="auto">
          <a:xfrm>
            <a:off x="395288" y="2370138"/>
            <a:ext cx="4500562" cy="1314450"/>
          </a:xfrm>
          <a:prstGeom prst="rect">
            <a:avLst/>
          </a:prstGeom>
          <a:noFill/>
          <a:ln w="9525">
            <a:noFill/>
            <a:miter lim="800000"/>
            <a:headEnd/>
            <a:tailEnd/>
          </a:ln>
        </p:spPr>
        <p:txBody>
          <a:bodyPr anchor="ctr">
            <a:spAutoFit/>
          </a:bodyPr>
          <a:lstStyle/>
          <a:p>
            <a:pPr algn="just"/>
            <a:r>
              <a:rPr lang="es-EC" sz="1600">
                <a:latin typeface="Bookman Old Style" pitchFamily="18" charset="0"/>
                <a:cs typeface="Arial" charset="0"/>
              </a:rPr>
              <a:t>Esto se debe a que en el terreno existe maleza, basura y material fangoso que no es el adecuado para usar como base antes de la implementación de la alfombra de césped.</a:t>
            </a:r>
            <a:r>
              <a:rPr lang="es-ES" sz="1600">
                <a:latin typeface="Bookman Old Style" pitchFamily="18" charset="0"/>
                <a:cs typeface="Arial" charset="0"/>
              </a:rPr>
              <a:t> </a:t>
            </a:r>
          </a:p>
        </p:txBody>
      </p:sp>
      <p:sp>
        <p:nvSpPr>
          <p:cNvPr id="32775" name="Rectangle 7"/>
          <p:cNvSpPr>
            <a:spLocks noChangeArrowheads="1"/>
          </p:cNvSpPr>
          <p:nvPr/>
        </p:nvSpPr>
        <p:spPr bwMode="auto">
          <a:xfrm>
            <a:off x="2116138" y="3933825"/>
            <a:ext cx="1081087" cy="366713"/>
          </a:xfrm>
          <a:prstGeom prst="rect">
            <a:avLst/>
          </a:prstGeom>
          <a:noFill/>
          <a:ln w="9525">
            <a:noFill/>
            <a:miter lim="800000"/>
            <a:headEnd/>
            <a:tailEnd/>
          </a:ln>
        </p:spPr>
        <p:txBody>
          <a:bodyPr wrap="none" anchor="ctr">
            <a:spAutoFit/>
          </a:bodyPr>
          <a:lstStyle/>
          <a:p>
            <a:r>
              <a:rPr lang="es-EC" sz="1800" b="1">
                <a:latin typeface="Bookman Old Style" pitchFamily="18" charset="0"/>
                <a:cs typeface="Arial" charset="0"/>
              </a:rPr>
              <a:t>Relleno</a:t>
            </a:r>
          </a:p>
        </p:txBody>
      </p:sp>
      <p:pic>
        <p:nvPicPr>
          <p:cNvPr id="32776" name="Imagen 145" descr="DSC04968"/>
          <p:cNvPicPr>
            <a:picLocks noChangeAspect="1" noChangeArrowheads="1"/>
          </p:cNvPicPr>
          <p:nvPr/>
        </p:nvPicPr>
        <p:blipFill>
          <a:blip r:embed="rId4" cstate="print"/>
          <a:srcRect/>
          <a:stretch>
            <a:fillRect/>
          </a:stretch>
        </p:blipFill>
        <p:spPr bwMode="auto">
          <a:xfrm>
            <a:off x="900113" y="4508500"/>
            <a:ext cx="3514725" cy="1971675"/>
          </a:xfrm>
          <a:prstGeom prst="rect">
            <a:avLst/>
          </a:prstGeom>
          <a:noFill/>
          <a:ln w="9525">
            <a:noFill/>
            <a:miter lim="800000"/>
            <a:headEnd/>
            <a:tailEnd/>
          </a:ln>
        </p:spPr>
      </p:pic>
      <p:sp>
        <p:nvSpPr>
          <p:cNvPr id="32777" name="Rectangle 9"/>
          <p:cNvSpPr>
            <a:spLocks noChangeArrowheads="1"/>
          </p:cNvSpPr>
          <p:nvPr/>
        </p:nvSpPr>
        <p:spPr bwMode="auto">
          <a:xfrm>
            <a:off x="4643438" y="4891088"/>
            <a:ext cx="4248150" cy="1069975"/>
          </a:xfrm>
          <a:prstGeom prst="rect">
            <a:avLst/>
          </a:prstGeom>
          <a:noFill/>
          <a:ln w="9525">
            <a:noFill/>
            <a:miter lim="800000"/>
            <a:headEnd/>
            <a:tailEnd/>
          </a:ln>
        </p:spPr>
        <p:txBody>
          <a:bodyPr anchor="ctr">
            <a:spAutoFit/>
          </a:bodyPr>
          <a:lstStyle/>
          <a:p>
            <a:pPr algn="just"/>
            <a:r>
              <a:rPr lang="es-EC" sz="1600">
                <a:latin typeface="Bookman Old Style" pitchFamily="18" charset="0"/>
                <a:cs typeface="Arial" charset="0"/>
              </a:rPr>
              <a:t>Una vez culminada la excavación es necesario el relleno del terreno, el cual deberá llegar al nivel de la acera. El material que se utilizará será cascajo</a:t>
            </a:r>
            <a:r>
              <a:rPr lang="es-ES" sz="1600">
                <a:latin typeface="Bookman Old Style" pitchFamily="18" charset="0"/>
                <a:cs typeface="Arial" charset="0"/>
              </a:rPr>
              <a:t>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33795" name="Rectangle 3"/>
          <p:cNvSpPr>
            <a:spLocks noChangeArrowheads="1"/>
          </p:cNvSpPr>
          <p:nvPr/>
        </p:nvSpPr>
        <p:spPr bwMode="auto">
          <a:xfrm>
            <a:off x="361950" y="1700213"/>
            <a:ext cx="3205163" cy="366712"/>
          </a:xfrm>
          <a:prstGeom prst="rect">
            <a:avLst/>
          </a:prstGeom>
          <a:noFill/>
          <a:ln w="9525">
            <a:noFill/>
            <a:miter lim="800000"/>
            <a:headEnd/>
            <a:tailEnd/>
          </a:ln>
        </p:spPr>
        <p:txBody>
          <a:bodyPr wrap="none" anchor="ctr">
            <a:spAutoFit/>
          </a:bodyPr>
          <a:lstStyle/>
          <a:p>
            <a:r>
              <a:rPr lang="es-EC" sz="1800" b="1">
                <a:latin typeface="Bookman Old Style" pitchFamily="18" charset="0"/>
                <a:cs typeface="Arial" charset="0"/>
              </a:rPr>
              <a:t>Compactado y Nivelación</a:t>
            </a:r>
          </a:p>
        </p:txBody>
      </p:sp>
      <p:pic>
        <p:nvPicPr>
          <p:cNvPr id="33796" name="Imagen 147" descr="DSC05042"/>
          <p:cNvPicPr>
            <a:picLocks noChangeAspect="1" noChangeArrowheads="1"/>
          </p:cNvPicPr>
          <p:nvPr/>
        </p:nvPicPr>
        <p:blipFill>
          <a:blip r:embed="rId3" cstate="print"/>
          <a:srcRect/>
          <a:stretch>
            <a:fillRect/>
          </a:stretch>
        </p:blipFill>
        <p:spPr bwMode="auto">
          <a:xfrm>
            <a:off x="611188" y="1989138"/>
            <a:ext cx="3305175" cy="2181225"/>
          </a:xfrm>
          <a:prstGeom prst="rect">
            <a:avLst/>
          </a:prstGeom>
          <a:noFill/>
          <a:ln w="9525">
            <a:noFill/>
            <a:miter lim="800000"/>
            <a:headEnd/>
            <a:tailEnd/>
          </a:ln>
        </p:spPr>
      </p:pic>
      <p:sp>
        <p:nvSpPr>
          <p:cNvPr id="33797" name="Rectangle 5"/>
          <p:cNvSpPr>
            <a:spLocks noChangeArrowheads="1"/>
          </p:cNvSpPr>
          <p:nvPr/>
        </p:nvSpPr>
        <p:spPr bwMode="auto">
          <a:xfrm>
            <a:off x="3924300" y="2154238"/>
            <a:ext cx="5040313" cy="1803400"/>
          </a:xfrm>
          <a:prstGeom prst="rect">
            <a:avLst/>
          </a:prstGeom>
          <a:noFill/>
          <a:ln w="9525">
            <a:noFill/>
            <a:miter lim="800000"/>
            <a:headEnd/>
            <a:tailEnd/>
          </a:ln>
        </p:spPr>
        <p:txBody>
          <a:bodyPr anchor="ctr">
            <a:spAutoFit/>
          </a:bodyPr>
          <a:lstStyle/>
          <a:p>
            <a:pPr algn="just"/>
            <a:r>
              <a:rPr lang="es-EC" sz="1600">
                <a:latin typeface="Bookman Old Style" pitchFamily="18" charset="0"/>
                <a:cs typeface="Arial" charset="0"/>
              </a:rPr>
              <a:t>Una vez rellenado el terreno se procede a compactar el mismo para que tenga la consistencia necesaria y no vayan a haber hundimientos. Luego utilizando una capa mas fina de material se procede a nivelar el terreno, el mismo que deberá tener una pendiente del  0.05% desde el centro hacia los extremos</a:t>
            </a:r>
            <a:r>
              <a:rPr lang="es-ES" sz="1600">
                <a:latin typeface="Bookman Old Style" pitchFamily="18" charset="0"/>
                <a:cs typeface="Arial" charset="0"/>
              </a:rPr>
              <a:t>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34819" name="Rectangle 3"/>
          <p:cNvSpPr>
            <a:spLocks noChangeArrowheads="1"/>
          </p:cNvSpPr>
          <p:nvPr/>
        </p:nvSpPr>
        <p:spPr bwMode="auto">
          <a:xfrm>
            <a:off x="873125" y="1628775"/>
            <a:ext cx="1292225" cy="366713"/>
          </a:xfrm>
          <a:prstGeom prst="rect">
            <a:avLst/>
          </a:prstGeom>
          <a:noFill/>
          <a:ln w="9525">
            <a:noFill/>
            <a:miter lim="800000"/>
            <a:headEnd/>
            <a:tailEnd/>
          </a:ln>
        </p:spPr>
        <p:txBody>
          <a:bodyPr wrap="none" anchor="ctr">
            <a:spAutoFit/>
          </a:bodyPr>
          <a:lstStyle/>
          <a:p>
            <a:r>
              <a:rPr lang="es-EC" sz="1800" b="1">
                <a:latin typeface="Bookman Old Style" pitchFamily="18" charset="0"/>
                <a:cs typeface="Arial" charset="0"/>
              </a:rPr>
              <a:t>Asfaltado</a:t>
            </a:r>
          </a:p>
        </p:txBody>
      </p:sp>
      <p:pic>
        <p:nvPicPr>
          <p:cNvPr id="34820" name="Imagen 149" descr="DSC05083"/>
          <p:cNvPicPr>
            <a:picLocks noChangeAspect="1" noChangeArrowheads="1"/>
          </p:cNvPicPr>
          <p:nvPr/>
        </p:nvPicPr>
        <p:blipFill>
          <a:blip r:embed="rId3" cstate="print"/>
          <a:srcRect/>
          <a:stretch>
            <a:fillRect/>
          </a:stretch>
        </p:blipFill>
        <p:spPr bwMode="auto">
          <a:xfrm>
            <a:off x="395288" y="1989138"/>
            <a:ext cx="3295650" cy="2428875"/>
          </a:xfrm>
          <a:prstGeom prst="rect">
            <a:avLst/>
          </a:prstGeom>
          <a:noFill/>
          <a:ln w="9525">
            <a:noFill/>
            <a:miter lim="800000"/>
            <a:headEnd/>
            <a:tailEnd/>
          </a:ln>
        </p:spPr>
      </p:pic>
      <p:sp>
        <p:nvSpPr>
          <p:cNvPr id="34821" name="Rectangle 5"/>
          <p:cNvSpPr>
            <a:spLocks noChangeArrowheads="1"/>
          </p:cNvSpPr>
          <p:nvPr/>
        </p:nvSpPr>
        <p:spPr bwMode="auto">
          <a:xfrm>
            <a:off x="4211638" y="2133600"/>
            <a:ext cx="4572000" cy="1803400"/>
          </a:xfrm>
          <a:prstGeom prst="rect">
            <a:avLst/>
          </a:prstGeom>
          <a:noFill/>
          <a:ln w="9525">
            <a:noFill/>
            <a:miter lim="800000"/>
            <a:headEnd/>
            <a:tailEnd/>
          </a:ln>
        </p:spPr>
        <p:txBody>
          <a:bodyPr anchor="ctr">
            <a:spAutoFit/>
          </a:bodyPr>
          <a:lstStyle/>
          <a:p>
            <a:pPr algn="just"/>
            <a:r>
              <a:rPr lang="es-EC" sz="1600">
                <a:latin typeface="Bookman Old Style" pitchFamily="18" charset="0"/>
                <a:cs typeface="Arial" charset="0"/>
              </a:rPr>
              <a:t>Una vez concluidos los tres primeros pasos, la siguiente fase es el asfaltado del terreno, para esto será necesario en primer lugar realizar una imprimación asfáltica, la cual permitirá que la capa asfáltica de 2” que se colocará posteriormente se adhiera con fuerza al terreno</a:t>
            </a:r>
            <a:r>
              <a:rPr lang="es-ES" sz="1600">
                <a:latin typeface="Bookman Old Style" pitchFamily="18" charset="0"/>
                <a:cs typeface="Arial" charset="0"/>
              </a:rPr>
              <a:t> </a:t>
            </a:r>
          </a:p>
        </p:txBody>
      </p:sp>
      <p:sp>
        <p:nvSpPr>
          <p:cNvPr id="34822" name="Rectangle 6"/>
          <p:cNvSpPr>
            <a:spLocks noChangeArrowheads="1"/>
          </p:cNvSpPr>
          <p:nvPr/>
        </p:nvSpPr>
        <p:spPr bwMode="auto">
          <a:xfrm>
            <a:off x="5292725" y="4005263"/>
            <a:ext cx="2735263" cy="366712"/>
          </a:xfrm>
          <a:prstGeom prst="rect">
            <a:avLst/>
          </a:prstGeom>
          <a:noFill/>
          <a:ln w="9525">
            <a:noFill/>
            <a:miter lim="800000"/>
            <a:headEnd/>
            <a:tailEnd/>
          </a:ln>
        </p:spPr>
        <p:txBody>
          <a:bodyPr wrap="none" anchor="ctr">
            <a:spAutoFit/>
          </a:bodyPr>
          <a:lstStyle/>
          <a:p>
            <a:r>
              <a:rPr lang="es-EC" sz="1800" b="1">
                <a:latin typeface="Bookman Old Style" pitchFamily="18" charset="0"/>
                <a:cs typeface="Arial" charset="0"/>
              </a:rPr>
              <a:t>Tendido de los Rollos</a:t>
            </a:r>
          </a:p>
        </p:txBody>
      </p:sp>
      <p:pic>
        <p:nvPicPr>
          <p:cNvPr id="34823" name="Imagen 150"/>
          <p:cNvPicPr>
            <a:picLocks noChangeAspect="1" noChangeArrowheads="1"/>
          </p:cNvPicPr>
          <p:nvPr/>
        </p:nvPicPr>
        <p:blipFill>
          <a:blip r:embed="rId4" cstate="print"/>
          <a:srcRect/>
          <a:stretch>
            <a:fillRect/>
          </a:stretch>
        </p:blipFill>
        <p:spPr bwMode="auto">
          <a:xfrm>
            <a:off x="5148263" y="4652963"/>
            <a:ext cx="3384550" cy="2005012"/>
          </a:xfrm>
          <a:prstGeom prst="rect">
            <a:avLst/>
          </a:prstGeom>
          <a:noFill/>
          <a:ln w="9525">
            <a:noFill/>
            <a:miter lim="800000"/>
            <a:headEnd/>
            <a:tailEnd/>
          </a:ln>
        </p:spPr>
      </p:pic>
      <p:sp>
        <p:nvSpPr>
          <p:cNvPr id="34824" name="Rectangle 8"/>
          <p:cNvSpPr>
            <a:spLocks noChangeArrowheads="1"/>
          </p:cNvSpPr>
          <p:nvPr/>
        </p:nvSpPr>
        <p:spPr bwMode="auto">
          <a:xfrm>
            <a:off x="395288" y="4797425"/>
            <a:ext cx="4392612" cy="1558925"/>
          </a:xfrm>
          <a:prstGeom prst="rect">
            <a:avLst/>
          </a:prstGeom>
          <a:noFill/>
          <a:ln w="9525">
            <a:noFill/>
            <a:miter lim="800000"/>
            <a:headEnd/>
            <a:tailEnd/>
          </a:ln>
        </p:spPr>
        <p:txBody>
          <a:bodyPr anchor="ctr">
            <a:spAutoFit/>
          </a:bodyPr>
          <a:lstStyle/>
          <a:p>
            <a:pPr algn="just"/>
            <a:r>
              <a:rPr lang="es-EC" sz="1600">
                <a:latin typeface="Bookman Old Style" pitchFamily="18" charset="0"/>
                <a:cs typeface="Arial" charset="0"/>
              </a:rPr>
              <a:t>Con la capa asfáltica terminada y totalmente seca se procede a la instalación de la alfombra, la misma que se inicia con el tendido de los rollos a lo largo de la canchas, cubriendo la totalidad de la superficie.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35843" name="Rectangle 3"/>
          <p:cNvSpPr>
            <a:spLocks noChangeArrowheads="1"/>
          </p:cNvSpPr>
          <p:nvPr/>
        </p:nvSpPr>
        <p:spPr bwMode="auto">
          <a:xfrm>
            <a:off x="6148388" y="1628775"/>
            <a:ext cx="2058987" cy="366713"/>
          </a:xfrm>
          <a:prstGeom prst="rect">
            <a:avLst/>
          </a:prstGeom>
          <a:noFill/>
          <a:ln w="9525">
            <a:noFill/>
            <a:miter lim="800000"/>
            <a:headEnd/>
            <a:tailEnd/>
          </a:ln>
        </p:spPr>
        <p:txBody>
          <a:bodyPr wrap="none" anchor="ctr">
            <a:spAutoFit/>
          </a:bodyPr>
          <a:lstStyle/>
          <a:p>
            <a:r>
              <a:rPr lang="es-EC" sz="1800" b="1">
                <a:latin typeface="Bookman Old Style" pitchFamily="18" charset="0"/>
                <a:cs typeface="Arial" charset="0"/>
              </a:rPr>
              <a:t>Unión de Rollos</a:t>
            </a:r>
          </a:p>
        </p:txBody>
      </p:sp>
      <p:pic>
        <p:nvPicPr>
          <p:cNvPr id="35844" name="Imagen 151"/>
          <p:cNvPicPr>
            <a:picLocks noChangeAspect="1" noChangeArrowheads="1"/>
          </p:cNvPicPr>
          <p:nvPr/>
        </p:nvPicPr>
        <p:blipFill>
          <a:blip r:embed="rId3" cstate="print"/>
          <a:srcRect/>
          <a:stretch>
            <a:fillRect/>
          </a:stretch>
        </p:blipFill>
        <p:spPr bwMode="auto">
          <a:xfrm>
            <a:off x="5508625" y="2060575"/>
            <a:ext cx="3257550" cy="2114550"/>
          </a:xfrm>
          <a:prstGeom prst="rect">
            <a:avLst/>
          </a:prstGeom>
          <a:noFill/>
          <a:ln w="9525">
            <a:noFill/>
            <a:miter lim="800000"/>
            <a:headEnd/>
            <a:tailEnd/>
          </a:ln>
        </p:spPr>
      </p:pic>
      <p:sp>
        <p:nvSpPr>
          <p:cNvPr id="35845" name="Rectangle 5"/>
          <p:cNvSpPr>
            <a:spLocks noChangeArrowheads="1"/>
          </p:cNvSpPr>
          <p:nvPr/>
        </p:nvSpPr>
        <p:spPr bwMode="auto">
          <a:xfrm>
            <a:off x="611188" y="2227263"/>
            <a:ext cx="4464050" cy="1314450"/>
          </a:xfrm>
          <a:prstGeom prst="rect">
            <a:avLst/>
          </a:prstGeom>
          <a:noFill/>
          <a:ln w="9525">
            <a:noFill/>
            <a:miter lim="800000"/>
            <a:headEnd/>
            <a:tailEnd/>
          </a:ln>
        </p:spPr>
        <p:txBody>
          <a:bodyPr anchor="ctr">
            <a:spAutoFit/>
          </a:bodyPr>
          <a:lstStyle/>
          <a:p>
            <a:pPr algn="just"/>
            <a:r>
              <a:rPr lang="es-EC" sz="1600">
                <a:latin typeface="Bookman Old Style" pitchFamily="18" charset="0"/>
                <a:cs typeface="Arial" charset="0"/>
              </a:rPr>
              <a:t>Una vez tendidos los rollos se procede a unir los mismos. Para este proceso se utiliza una lámina de plástico, sobre la cual se vierte cemento de contacto, la cual va a servir para unir y pegar los rollos</a:t>
            </a:r>
            <a:r>
              <a:rPr lang="es-ES" sz="1600">
                <a:latin typeface="Bookman Old Style" pitchFamily="18" charset="0"/>
                <a:cs typeface="Arial" charset="0"/>
              </a:rPr>
              <a:t> </a:t>
            </a:r>
          </a:p>
        </p:txBody>
      </p:sp>
      <p:sp>
        <p:nvSpPr>
          <p:cNvPr id="35846" name="Rectangle 6"/>
          <p:cNvSpPr>
            <a:spLocks noChangeArrowheads="1"/>
          </p:cNvSpPr>
          <p:nvPr/>
        </p:nvSpPr>
        <p:spPr bwMode="auto">
          <a:xfrm>
            <a:off x="581025" y="3716338"/>
            <a:ext cx="3559175" cy="366712"/>
          </a:xfrm>
          <a:prstGeom prst="rect">
            <a:avLst/>
          </a:prstGeom>
          <a:noFill/>
          <a:ln w="9525">
            <a:noFill/>
            <a:miter lim="800000"/>
            <a:headEnd/>
            <a:tailEnd/>
          </a:ln>
        </p:spPr>
        <p:txBody>
          <a:bodyPr wrap="none" anchor="ctr">
            <a:spAutoFit/>
          </a:bodyPr>
          <a:lstStyle/>
          <a:p>
            <a:r>
              <a:rPr lang="es-EC" sz="1800" b="1">
                <a:latin typeface="Bookman Old Style" pitchFamily="18" charset="0"/>
                <a:cs typeface="Arial" charset="0"/>
              </a:rPr>
              <a:t>Colocación de líneas y arcos</a:t>
            </a:r>
          </a:p>
        </p:txBody>
      </p:sp>
      <p:pic>
        <p:nvPicPr>
          <p:cNvPr id="35847" name="Imagen 152"/>
          <p:cNvPicPr>
            <a:picLocks noChangeAspect="1" noChangeArrowheads="1"/>
          </p:cNvPicPr>
          <p:nvPr/>
        </p:nvPicPr>
        <p:blipFill>
          <a:blip r:embed="rId4" cstate="print"/>
          <a:srcRect/>
          <a:stretch>
            <a:fillRect/>
          </a:stretch>
        </p:blipFill>
        <p:spPr bwMode="auto">
          <a:xfrm>
            <a:off x="539750" y="4508500"/>
            <a:ext cx="3167063" cy="1914525"/>
          </a:xfrm>
          <a:prstGeom prst="rect">
            <a:avLst/>
          </a:prstGeom>
          <a:noFill/>
          <a:ln w="9525">
            <a:noFill/>
            <a:miter lim="800000"/>
            <a:headEnd/>
            <a:tailEnd/>
          </a:ln>
        </p:spPr>
      </p:pic>
      <p:sp>
        <p:nvSpPr>
          <p:cNvPr id="35848" name="Rectangle 8"/>
          <p:cNvSpPr>
            <a:spLocks noChangeArrowheads="1"/>
          </p:cNvSpPr>
          <p:nvPr/>
        </p:nvSpPr>
        <p:spPr bwMode="auto">
          <a:xfrm>
            <a:off x="3959225" y="4941888"/>
            <a:ext cx="5184775" cy="1314450"/>
          </a:xfrm>
          <a:prstGeom prst="rect">
            <a:avLst/>
          </a:prstGeom>
          <a:noFill/>
          <a:ln w="9525">
            <a:noFill/>
            <a:miter lim="800000"/>
            <a:headEnd/>
            <a:tailEnd/>
          </a:ln>
        </p:spPr>
        <p:txBody>
          <a:bodyPr anchor="ctr">
            <a:spAutoFit/>
          </a:bodyPr>
          <a:lstStyle/>
          <a:p>
            <a:pPr algn="l"/>
            <a:r>
              <a:rPr lang="es-EC" sz="1600">
                <a:latin typeface="Bookman Old Style" pitchFamily="18" charset="0"/>
                <a:cs typeface="Arial" charset="0"/>
              </a:rPr>
              <a:t>Una vez colocadas todas las líneas, se instalan los arcos; cuyas dimensiones oficiales son  3mts de ancho por 2mts de alto, pero estas podrían variar dependiendo de los gustos de los propietarios del complejo</a:t>
            </a:r>
            <a:r>
              <a:rPr lang="es-ES" sz="1600">
                <a:latin typeface="Bookman Old Style" pitchFamily="18" charset="0"/>
                <a:cs typeface="Arial" charset="0"/>
              </a:rPr>
              <a: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36867" name="Rectangle 3"/>
          <p:cNvSpPr>
            <a:spLocks noChangeArrowheads="1"/>
          </p:cNvSpPr>
          <p:nvPr/>
        </p:nvSpPr>
        <p:spPr bwMode="auto">
          <a:xfrm>
            <a:off x="468313" y="1557338"/>
            <a:ext cx="3170237" cy="366712"/>
          </a:xfrm>
          <a:prstGeom prst="rect">
            <a:avLst/>
          </a:prstGeom>
          <a:noFill/>
          <a:ln w="9525">
            <a:noFill/>
            <a:miter lim="800000"/>
            <a:headEnd/>
            <a:tailEnd/>
          </a:ln>
        </p:spPr>
        <p:txBody>
          <a:bodyPr wrap="none" anchor="ctr">
            <a:spAutoFit/>
          </a:bodyPr>
          <a:lstStyle/>
          <a:p>
            <a:r>
              <a:rPr lang="es-EC" sz="1800" b="1">
                <a:latin typeface="Broadway" pitchFamily="82" charset="0"/>
                <a:cs typeface="Arial" charset="0"/>
              </a:rPr>
              <a:t>Riego de arena y caucho</a:t>
            </a:r>
          </a:p>
        </p:txBody>
      </p:sp>
      <p:pic>
        <p:nvPicPr>
          <p:cNvPr id="36868" name="Imagen 153"/>
          <p:cNvPicPr>
            <a:picLocks noChangeAspect="1" noChangeArrowheads="1"/>
          </p:cNvPicPr>
          <p:nvPr/>
        </p:nvPicPr>
        <p:blipFill>
          <a:blip r:embed="rId3" cstate="print"/>
          <a:srcRect/>
          <a:stretch>
            <a:fillRect/>
          </a:stretch>
        </p:blipFill>
        <p:spPr bwMode="auto">
          <a:xfrm>
            <a:off x="539750" y="2060575"/>
            <a:ext cx="2857500" cy="2066925"/>
          </a:xfrm>
          <a:prstGeom prst="rect">
            <a:avLst/>
          </a:prstGeom>
          <a:noFill/>
          <a:ln w="9525">
            <a:noFill/>
            <a:miter lim="800000"/>
            <a:headEnd/>
            <a:tailEnd/>
          </a:ln>
        </p:spPr>
      </p:pic>
      <p:sp>
        <p:nvSpPr>
          <p:cNvPr id="36869" name="Rectangle 5"/>
          <p:cNvSpPr>
            <a:spLocks noChangeArrowheads="1"/>
          </p:cNvSpPr>
          <p:nvPr/>
        </p:nvSpPr>
        <p:spPr bwMode="auto">
          <a:xfrm>
            <a:off x="3708400" y="1889125"/>
            <a:ext cx="5113338" cy="2047875"/>
          </a:xfrm>
          <a:prstGeom prst="rect">
            <a:avLst/>
          </a:prstGeom>
          <a:noFill/>
          <a:ln w="9525">
            <a:noFill/>
            <a:miter lim="800000"/>
            <a:headEnd/>
            <a:tailEnd/>
          </a:ln>
        </p:spPr>
        <p:txBody>
          <a:bodyPr anchor="ctr">
            <a:spAutoFit/>
          </a:bodyPr>
          <a:lstStyle/>
          <a:p>
            <a:pPr algn="just"/>
            <a:r>
              <a:rPr lang="es-EC" sz="1600">
                <a:latin typeface="Bookman Old Style" pitchFamily="18" charset="0"/>
                <a:cs typeface="Arial" charset="0"/>
              </a:rPr>
              <a:t>Luego de que ha culminado la instalación del césped, se procede a regar arena horneada y tamizada que tiene la función de mantener las fibras en forma vertical y protege las uniones. Una vez concluido este paso se adiciona el “compuesto de caucho” (pequeñas partículas de caucho de una granulometría especial) en toda la superficie.</a:t>
            </a:r>
            <a:r>
              <a:rPr lang="es-ES" sz="1600">
                <a:latin typeface="Bookman Old Style" pitchFamily="18" charset="0"/>
                <a:cs typeface="Arial" charset="0"/>
              </a:rPr>
              <a:t> </a:t>
            </a:r>
          </a:p>
        </p:txBody>
      </p:sp>
      <p:sp>
        <p:nvSpPr>
          <p:cNvPr id="36870" name="Rectangle 6"/>
          <p:cNvSpPr>
            <a:spLocks noChangeArrowheads="1"/>
          </p:cNvSpPr>
          <p:nvPr/>
        </p:nvSpPr>
        <p:spPr bwMode="auto">
          <a:xfrm>
            <a:off x="4981575" y="3933825"/>
            <a:ext cx="2806700" cy="366713"/>
          </a:xfrm>
          <a:prstGeom prst="rect">
            <a:avLst/>
          </a:prstGeom>
          <a:noFill/>
          <a:ln w="9525">
            <a:noFill/>
            <a:miter lim="800000"/>
            <a:headEnd/>
            <a:tailEnd/>
          </a:ln>
        </p:spPr>
        <p:txBody>
          <a:bodyPr wrap="none" anchor="ctr">
            <a:spAutoFit/>
          </a:bodyPr>
          <a:lstStyle/>
          <a:p>
            <a:r>
              <a:rPr lang="es-EC" sz="1800" b="1">
                <a:latin typeface="Bookman Old Style" pitchFamily="18" charset="0"/>
                <a:cs typeface="Arial" charset="0"/>
              </a:rPr>
              <a:t>Cepillado y fibrilación</a:t>
            </a:r>
          </a:p>
        </p:txBody>
      </p:sp>
      <p:pic>
        <p:nvPicPr>
          <p:cNvPr id="36871" name="Imagen 154"/>
          <p:cNvPicPr>
            <a:picLocks noChangeAspect="1" noChangeArrowheads="1"/>
          </p:cNvPicPr>
          <p:nvPr/>
        </p:nvPicPr>
        <p:blipFill>
          <a:blip r:embed="rId4" cstate="print"/>
          <a:srcRect/>
          <a:stretch>
            <a:fillRect/>
          </a:stretch>
        </p:blipFill>
        <p:spPr bwMode="auto">
          <a:xfrm>
            <a:off x="5076825" y="4508500"/>
            <a:ext cx="2924175" cy="2162175"/>
          </a:xfrm>
          <a:prstGeom prst="rect">
            <a:avLst/>
          </a:prstGeom>
          <a:noFill/>
          <a:ln w="9525">
            <a:noFill/>
            <a:miter lim="800000"/>
            <a:headEnd/>
            <a:tailEnd/>
          </a:ln>
        </p:spPr>
      </p:pic>
      <p:sp>
        <p:nvSpPr>
          <p:cNvPr id="36872" name="Rectangle 8"/>
          <p:cNvSpPr>
            <a:spLocks noChangeArrowheads="1"/>
          </p:cNvSpPr>
          <p:nvPr/>
        </p:nvSpPr>
        <p:spPr bwMode="auto">
          <a:xfrm>
            <a:off x="179388" y="4602163"/>
            <a:ext cx="4757737" cy="1314450"/>
          </a:xfrm>
          <a:prstGeom prst="rect">
            <a:avLst/>
          </a:prstGeom>
          <a:noFill/>
          <a:ln w="9525">
            <a:noFill/>
            <a:miter lim="800000"/>
            <a:headEnd/>
            <a:tailEnd/>
          </a:ln>
        </p:spPr>
        <p:txBody>
          <a:bodyPr anchor="ctr">
            <a:spAutoFit/>
          </a:bodyPr>
          <a:lstStyle/>
          <a:p>
            <a:pPr algn="l"/>
            <a:r>
              <a:rPr lang="es-EC" sz="1600">
                <a:latin typeface="Bookman Old Style" pitchFamily="18" charset="0"/>
                <a:cs typeface="Arial" charset="0"/>
              </a:rPr>
              <a:t>Por último utilizando una maquinaria especial se cepilla la cancha, con lo cual se logran dos cosas importantes. Primero se redistribuye el nivel de arena y caucho regado por toda la superficie</a:t>
            </a:r>
            <a:r>
              <a:rPr lang="es-ES" sz="1600">
                <a:latin typeface="Bookman Old Style" pitchFamily="18" charset="0"/>
                <a:cs typeface="Arial" charset="0"/>
              </a:rPr>
              <a: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37891" name="Rectangle 3"/>
          <p:cNvSpPr>
            <a:spLocks noGrp="1" noChangeArrowheads="1"/>
          </p:cNvSpPr>
          <p:nvPr>
            <p:ph type="title"/>
          </p:nvPr>
        </p:nvSpPr>
        <p:spPr>
          <a:noFill/>
        </p:spPr>
        <p:txBody>
          <a:bodyPr/>
          <a:lstStyle/>
          <a:p>
            <a:pPr algn="ctr" eaLnBrk="1" hangingPunct="1"/>
            <a:r>
              <a:rPr lang="es-EC" smtClean="0">
                <a:solidFill>
                  <a:schemeClr val="accent2"/>
                </a:solidFill>
                <a:latin typeface="Broadway" pitchFamily="82" charset="0"/>
              </a:rPr>
              <a:t>Especificaciones Técnicas del Edificio</a:t>
            </a:r>
            <a:endParaRPr lang="es-ES" smtClean="0">
              <a:solidFill>
                <a:schemeClr val="accent2"/>
              </a:solidFill>
              <a:latin typeface="Broadway" pitchFamily="82" charset="0"/>
            </a:endParaRPr>
          </a:p>
        </p:txBody>
      </p:sp>
      <p:graphicFrame>
        <p:nvGraphicFramePr>
          <p:cNvPr id="494596" name="Group 4"/>
          <p:cNvGraphicFramePr>
            <a:graphicFrameLocks noGrp="1"/>
          </p:cNvGraphicFramePr>
          <p:nvPr>
            <p:ph idx="1"/>
          </p:nvPr>
        </p:nvGraphicFramePr>
        <p:xfrm>
          <a:off x="457200" y="1600200"/>
          <a:ext cx="8229600" cy="4495800"/>
        </p:xfrm>
        <a:graphic>
          <a:graphicData uri="http://schemas.openxmlformats.org/drawingml/2006/table">
            <a:tbl>
              <a:tblPr/>
              <a:tblGrid>
                <a:gridCol w="4114800"/>
                <a:gridCol w="4114800"/>
              </a:tblGrid>
              <a:tr h="390525">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Sección</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Materiales</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0525">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rPr>
                        <a:t>Estructura</a:t>
                      </a:r>
                      <a:endParaRPr kumimoji="0" lang="es-EC" sz="1200" b="1" i="0" u="none" strike="noStrike" cap="none" normalizeH="0" baseline="0" smtClean="0">
                        <a:ln>
                          <a:noFill/>
                        </a:ln>
                        <a:solidFill>
                          <a:schemeClr val="tx1"/>
                        </a:solidFill>
                        <a:effectLst/>
                        <a:latin typeface="Cambria"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Hormigón Armado</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0525">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Cubierta</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Estructura Metálica y Eternit</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0525">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Paredes</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Bloques y Enlucidas</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82663">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Puertas</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Interiores: Madera</a:t>
                      </a:r>
                      <a:endParaRPr kumimoji="0" lang="es-ES" sz="1200" b="0" i="0" u="none" strike="noStrike" cap="none" normalizeH="0" baseline="0" smtClean="0">
                        <a:ln>
                          <a:noFill/>
                        </a:ln>
                        <a:solidFill>
                          <a:schemeClr val="tx1"/>
                        </a:solidFill>
                        <a:effectLst/>
                        <a:latin typeface="Times New Roman" pitchFamily="18"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Exteriores: Metálicas</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Piso</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Cerámica</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0525">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Instalaciones Eléctricas</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Empotradas</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0525">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Instalaciones Sanitarias</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Empotradas</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0525">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Acabados</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Pintura de Caucho</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0525">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Ventanas y Celosías</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75000"/>
                        <a:buFontTx/>
                        <a:buNone/>
                        <a:tabLst/>
                      </a:pPr>
                      <a:r>
                        <a:rPr kumimoji="0" lang="es-EC" sz="1200" b="1" i="0" u="none" strike="noStrike" cap="none" normalizeH="0" baseline="0" smtClean="0">
                          <a:ln>
                            <a:noFill/>
                          </a:ln>
                          <a:solidFill>
                            <a:schemeClr val="tx1"/>
                          </a:solidFill>
                          <a:effectLst/>
                          <a:latin typeface="Arial" charset="0"/>
                          <a:ea typeface="Calibri" pitchFamily="34" charset="0"/>
                          <a:cs typeface="Calibri" pitchFamily="34" charset="0"/>
                        </a:rPr>
                        <a:t>Aluminio y Vidrio</a:t>
                      </a:r>
                      <a:endParaRPr kumimoji="0" lang="es-EC" sz="12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38915" name="Rectangle 3"/>
          <p:cNvSpPr>
            <a:spLocks noGrp="1" noChangeArrowheads="1"/>
          </p:cNvSpPr>
          <p:nvPr>
            <p:ph type="title"/>
          </p:nvPr>
        </p:nvSpPr>
        <p:spPr>
          <a:xfrm>
            <a:off x="468313" y="260350"/>
            <a:ext cx="8229600" cy="1139825"/>
          </a:xfrm>
          <a:noFill/>
        </p:spPr>
        <p:txBody>
          <a:bodyPr/>
          <a:lstStyle/>
          <a:p>
            <a:pPr marL="838200" indent="-838200" algn="ctr" eaLnBrk="1" hangingPunct="1"/>
            <a:r>
              <a:rPr lang="es-EC" smtClean="0">
                <a:solidFill>
                  <a:schemeClr val="accent2"/>
                </a:solidFill>
                <a:latin typeface="Broadway" pitchFamily="82" charset="0"/>
              </a:rPr>
              <a:t>Aspectos Legales</a:t>
            </a:r>
            <a:endParaRPr lang="es-ES" smtClean="0">
              <a:solidFill>
                <a:schemeClr val="accent2"/>
              </a:solidFill>
              <a:latin typeface="Broadway" pitchFamily="82" charset="0"/>
            </a:endParaRPr>
          </a:p>
        </p:txBody>
      </p:sp>
      <p:sp>
        <p:nvSpPr>
          <p:cNvPr id="38916" name="Rectangle 4"/>
          <p:cNvSpPr>
            <a:spLocks noGrp="1" noChangeArrowheads="1"/>
          </p:cNvSpPr>
          <p:nvPr>
            <p:ph type="body" idx="1"/>
          </p:nvPr>
        </p:nvSpPr>
        <p:spPr>
          <a:xfrm>
            <a:off x="468313" y="1628775"/>
            <a:ext cx="8229600" cy="4530725"/>
          </a:xfrm>
          <a:noFill/>
        </p:spPr>
        <p:txBody>
          <a:bodyPr/>
          <a:lstStyle/>
          <a:p>
            <a:pPr eaLnBrk="1" hangingPunct="1"/>
            <a:r>
              <a:rPr lang="es-EC" sz="1800" b="1" smtClean="0">
                <a:latin typeface="Bookman Old Style" pitchFamily="18" charset="0"/>
              </a:rPr>
              <a:t>Creación de la compañía</a:t>
            </a:r>
          </a:p>
          <a:p>
            <a:pPr eaLnBrk="1" hangingPunct="1"/>
            <a:r>
              <a:rPr lang="es-EC" sz="1800" smtClean="0">
                <a:latin typeface="Bookman Old Style" pitchFamily="18" charset="0"/>
              </a:rPr>
              <a:t>Abrir una cuenta donde se depositará el capital de la compañía, este va a ser de USD $800.00.</a:t>
            </a:r>
          </a:p>
          <a:p>
            <a:pPr eaLnBrk="1" hangingPunct="1"/>
            <a:r>
              <a:rPr lang="es-EC" sz="1800" smtClean="0">
                <a:latin typeface="Bookman Old Style" pitchFamily="18" charset="0"/>
              </a:rPr>
              <a:t>Inscribir la escritura pública de la compañía ante un notario.</a:t>
            </a:r>
          </a:p>
          <a:p>
            <a:pPr eaLnBrk="1" hangingPunct="1"/>
            <a:r>
              <a:rPr lang="es-EC" sz="1800" smtClean="0">
                <a:latin typeface="Bookman Old Style" pitchFamily="18" charset="0"/>
              </a:rPr>
              <a:t>Inscribir la compañía en la Superintendencia de compañías.</a:t>
            </a:r>
          </a:p>
          <a:p>
            <a:pPr eaLnBrk="1" hangingPunct="1"/>
            <a:r>
              <a:rPr lang="es-EC" sz="1800" smtClean="0">
                <a:latin typeface="Bookman Old Style" pitchFamily="18" charset="0"/>
              </a:rPr>
              <a:t>Inscribir la escritura pública y la resolución de la Superintendencia de Compañías en el Registro Mercantil.</a:t>
            </a:r>
          </a:p>
          <a:p>
            <a:pPr eaLnBrk="1" hangingPunct="1"/>
            <a:r>
              <a:rPr lang="es-EC" sz="1800" smtClean="0">
                <a:latin typeface="Bookman Old Style" pitchFamily="18" charset="0"/>
              </a:rPr>
              <a:t>Inscribirse en el RUC (Registro Único de Contribuyentes) de la Compañía. </a:t>
            </a:r>
            <a:endParaRPr lang="es-ES" sz="1800" smtClean="0">
              <a:latin typeface="Bookman Old Style"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9938"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520195" name="Text Box 3"/>
          <p:cNvSpPr txBox="1">
            <a:spLocks noChangeArrowheads="1"/>
          </p:cNvSpPr>
          <p:nvPr/>
        </p:nvSpPr>
        <p:spPr bwMode="auto">
          <a:xfrm>
            <a:off x="1979613" y="2997200"/>
            <a:ext cx="5832475" cy="2101850"/>
          </a:xfrm>
          <a:prstGeom prst="rect">
            <a:avLst/>
          </a:prstGeom>
          <a:noFill/>
          <a:ln w="9525">
            <a:noFill/>
            <a:miter lim="800000"/>
            <a:headEnd/>
            <a:tailEnd/>
          </a:ln>
        </p:spPr>
        <p:txBody>
          <a:bodyPr>
            <a:spAutoFit/>
          </a:bodyPr>
          <a:lstStyle/>
          <a:p>
            <a:r>
              <a:rPr lang="es-EC" sz="4400">
                <a:solidFill>
                  <a:schemeClr val="accent2"/>
                </a:solidFill>
                <a:latin typeface="Broadway" pitchFamily="82" charset="0"/>
              </a:rPr>
              <a:t>ESTUDIO FINANCIERO Y ANALIS FINACIER0</a:t>
            </a:r>
            <a:endParaRPr lang="es-ES" sz="4400">
              <a:solidFill>
                <a:schemeClr val="accent2"/>
              </a:solidFill>
              <a:latin typeface="Broadway" pitchFamily="82"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520195"/>
                                        </p:tgtEl>
                                        <p:attrNameLst>
                                          <p:attrName>style.visibility</p:attrName>
                                        </p:attrNameLst>
                                      </p:cBhvr>
                                      <p:to>
                                        <p:strVal val="visible"/>
                                      </p:to>
                                    </p:set>
                                    <p:animEffect transition="in" filter="fade">
                                      <p:cBhvr>
                                        <p:cTn id="7" dur="2000"/>
                                        <p:tgtEl>
                                          <p:spTgt spid="520195"/>
                                        </p:tgtEl>
                                      </p:cBhvr>
                                    </p:animEffect>
                                    <p:anim calcmode="lin" valueType="num">
                                      <p:cBhvr>
                                        <p:cTn id="8" dur="2000" fill="hold"/>
                                        <p:tgtEl>
                                          <p:spTgt spid="520195"/>
                                        </p:tgtEl>
                                        <p:attrNameLst>
                                          <p:attrName>style.rotation</p:attrName>
                                        </p:attrNameLst>
                                      </p:cBhvr>
                                      <p:tavLst>
                                        <p:tav tm="0">
                                          <p:val>
                                            <p:fltVal val="720"/>
                                          </p:val>
                                        </p:tav>
                                        <p:tav tm="100000">
                                          <p:val>
                                            <p:fltVal val="0"/>
                                          </p:val>
                                        </p:tav>
                                      </p:tavLst>
                                    </p:anim>
                                    <p:anim calcmode="lin" valueType="num">
                                      <p:cBhvr>
                                        <p:cTn id="9" dur="2000" fill="hold"/>
                                        <p:tgtEl>
                                          <p:spTgt spid="520195"/>
                                        </p:tgtEl>
                                        <p:attrNameLst>
                                          <p:attrName>ppt_h</p:attrName>
                                        </p:attrNameLst>
                                      </p:cBhvr>
                                      <p:tavLst>
                                        <p:tav tm="0">
                                          <p:val>
                                            <p:fltVal val="0"/>
                                          </p:val>
                                        </p:tav>
                                        <p:tav tm="100000">
                                          <p:val>
                                            <p:strVal val="#ppt_h"/>
                                          </p:val>
                                        </p:tav>
                                      </p:tavLst>
                                    </p:anim>
                                    <p:anim calcmode="lin" valueType="num">
                                      <p:cBhvr>
                                        <p:cTn id="10" dur="2000" fill="hold"/>
                                        <p:tgtEl>
                                          <p:spTgt spid="52019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019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502787" name="1 Título"/>
          <p:cNvSpPr>
            <a:spLocks/>
          </p:cNvSpPr>
          <p:nvPr/>
        </p:nvSpPr>
        <p:spPr bwMode="auto">
          <a:xfrm>
            <a:off x="611188" y="260350"/>
            <a:ext cx="7772400" cy="1470025"/>
          </a:xfrm>
          <a:prstGeom prst="rect">
            <a:avLst/>
          </a:prstGeom>
          <a:noFill/>
          <a:ln w="9525">
            <a:noFill/>
            <a:miter lim="800000"/>
            <a:headEnd/>
            <a:tailEnd/>
          </a:ln>
        </p:spPr>
        <p:txBody>
          <a:bodyPr anchor="ctr"/>
          <a:lstStyle/>
          <a:p>
            <a:pPr marL="342900" indent="-342900"/>
            <a:r>
              <a:rPr lang="es-ES" sz="3800" b="1">
                <a:solidFill>
                  <a:schemeClr val="accent2"/>
                </a:solidFill>
                <a:latin typeface="Broadway" pitchFamily="82" charset="0"/>
              </a:rPr>
              <a:t>INVERSIÓN INICIAL</a:t>
            </a:r>
            <a:r>
              <a:rPr lang="es-EC" sz="3800">
                <a:solidFill>
                  <a:schemeClr val="accent2"/>
                </a:solidFill>
                <a:latin typeface="Broadway" pitchFamily="82" charset="0"/>
              </a:rPr>
              <a:t/>
            </a:r>
            <a:br>
              <a:rPr lang="es-EC" sz="3800">
                <a:solidFill>
                  <a:schemeClr val="accent2"/>
                </a:solidFill>
                <a:latin typeface="Broadway" pitchFamily="82" charset="0"/>
              </a:rPr>
            </a:br>
            <a:endParaRPr lang="es-EC" sz="3800">
              <a:solidFill>
                <a:schemeClr val="accent2"/>
              </a:solidFill>
              <a:latin typeface="Broadway" pitchFamily="82" charset="0"/>
            </a:endParaRPr>
          </a:p>
        </p:txBody>
      </p:sp>
      <p:sp>
        <p:nvSpPr>
          <p:cNvPr id="40964" name="2 Subtítulo"/>
          <p:cNvSpPr>
            <a:spLocks/>
          </p:cNvSpPr>
          <p:nvPr/>
        </p:nvSpPr>
        <p:spPr bwMode="auto">
          <a:xfrm>
            <a:off x="468313" y="1628775"/>
            <a:ext cx="8001000" cy="2143125"/>
          </a:xfrm>
          <a:prstGeom prst="rect">
            <a:avLst/>
          </a:prstGeom>
          <a:noFill/>
          <a:ln w="9525">
            <a:noFill/>
            <a:miter lim="800000"/>
            <a:headEnd/>
            <a:tailEnd/>
          </a:ln>
        </p:spPr>
        <p:txBody>
          <a:bodyPr/>
          <a:lstStyle/>
          <a:p>
            <a:pPr algn="just">
              <a:lnSpc>
                <a:spcPct val="90000"/>
              </a:lnSpc>
              <a:spcBef>
                <a:spcPct val="20000"/>
              </a:spcBef>
              <a:buClr>
                <a:schemeClr val="bg2"/>
              </a:buClr>
              <a:buSzPct val="75000"/>
              <a:buFont typeface="Wingdings" pitchFamily="2" charset="2"/>
              <a:buNone/>
            </a:pPr>
            <a:r>
              <a:rPr lang="es-ES" sz="2600">
                <a:latin typeface="Bookman Old Style" pitchFamily="18" charset="0"/>
              </a:rPr>
              <a:t>Se ha estimado una inversión total de       $ 93533 la misma que se requiere para la puesta en marcha del proyecto de implementación de una cancha sintética en el cantón Playas</a:t>
            </a:r>
            <a:endParaRPr lang="es-EC" sz="2600">
              <a:latin typeface="Bookman Old Style" pitchFamily="18" charset="0"/>
            </a:endParaRPr>
          </a:p>
        </p:txBody>
      </p:sp>
      <p:graphicFrame>
        <p:nvGraphicFramePr>
          <p:cNvPr id="502822" name="Group 38"/>
          <p:cNvGraphicFramePr>
            <a:graphicFrameLocks noGrp="1"/>
          </p:cNvGraphicFramePr>
          <p:nvPr>
            <p:ph/>
          </p:nvPr>
        </p:nvGraphicFramePr>
        <p:xfrm>
          <a:off x="2484438" y="3213100"/>
          <a:ext cx="5256212" cy="3154363"/>
        </p:xfrm>
        <a:graphic>
          <a:graphicData uri="http://schemas.openxmlformats.org/drawingml/2006/table">
            <a:tbl>
              <a:tblPr/>
              <a:tblGrid>
                <a:gridCol w="3482975"/>
                <a:gridCol w="1773237"/>
              </a:tblGrid>
              <a:tr h="338138">
                <a:tc gridSpan="2">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sng" strike="noStrike" cap="none" normalizeH="0" baseline="0" smtClean="0">
                          <a:ln>
                            <a:noFill/>
                          </a:ln>
                          <a:solidFill>
                            <a:srgbClr val="000000"/>
                          </a:solidFill>
                          <a:effectLst/>
                          <a:latin typeface="Bodoni MT" pitchFamily="18" charset="0"/>
                          <a:cs typeface="Times New Roman" pitchFamily="18" charset="0"/>
                        </a:rPr>
                        <a:t>INVERSION INICIAL</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hMerge="1">
                  <a:txBody>
                    <a:bodyPr/>
                    <a:lstStyle/>
                    <a:p>
                      <a:endParaRPr lang="es-ES"/>
                    </a:p>
                  </a:txBody>
                  <a:tcPr/>
                </a:tc>
              </a:tr>
              <a:tr h="307975">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1" i="0" u="none" strike="noStrike" cap="none" normalizeH="0" baseline="0" smtClean="0">
                          <a:ln>
                            <a:noFill/>
                          </a:ln>
                          <a:solidFill>
                            <a:srgbClr val="000000"/>
                          </a:solidFill>
                          <a:effectLst/>
                          <a:latin typeface="Bodoni MT" pitchFamily="18" charset="0"/>
                          <a:cs typeface="Times New Roman" pitchFamily="18" charset="0"/>
                        </a:rPr>
                        <a:t>Rubro</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1" i="0" u="none" strike="noStrike" cap="none" normalizeH="0" baseline="0" smtClean="0">
                          <a:ln>
                            <a:noFill/>
                          </a:ln>
                          <a:solidFill>
                            <a:srgbClr val="000000"/>
                          </a:solidFill>
                          <a:effectLst/>
                          <a:latin typeface="Bodoni MT" pitchFamily="18" charset="0"/>
                          <a:cs typeface="Times New Roman" pitchFamily="18" charset="0"/>
                        </a:rPr>
                        <a:t>Valor</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07975">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Bodoni MT" pitchFamily="18" charset="0"/>
                          <a:cs typeface="Times New Roman" pitchFamily="18" charset="0"/>
                        </a:rPr>
                        <a:t>Obra física</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Bodoni MT" pitchFamily="18" charset="0"/>
                          <a:cs typeface="Times New Roman" pitchFamily="18" charset="0"/>
                        </a:rPr>
                        <a:t>$ 52,163 </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0956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Bodoni MT" pitchFamily="18" charset="0"/>
                          <a:cs typeface="Times New Roman" pitchFamily="18" charset="0"/>
                        </a:rPr>
                        <a:t>césped sintético</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Bodoni MT" pitchFamily="18" charset="0"/>
                          <a:cs typeface="Times New Roman" pitchFamily="18" charset="0"/>
                        </a:rPr>
                        <a:t>$ 27,360.00 </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0956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Bodoni MT" pitchFamily="18" charset="0"/>
                          <a:cs typeface="Times New Roman" pitchFamily="18" charset="0"/>
                        </a:rPr>
                        <a:t>Mobiliarios y equipos</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Bodoni MT" pitchFamily="18" charset="0"/>
                          <a:cs typeface="Times New Roman" pitchFamily="18" charset="0"/>
                        </a:rPr>
                        <a:t>$ 6,803.50 </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07975">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Bodoni MT" pitchFamily="18" charset="0"/>
                          <a:cs typeface="Times New Roman" pitchFamily="18" charset="0"/>
                        </a:rPr>
                        <a:t>Gastos de instalación</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Bodoni MT" pitchFamily="18" charset="0"/>
                          <a:cs typeface="Times New Roman" pitchFamily="18" charset="0"/>
                        </a:rPr>
                        <a:t>$ 275 </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0956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Bodoni MT" pitchFamily="18" charset="0"/>
                          <a:cs typeface="Times New Roman" pitchFamily="18" charset="0"/>
                        </a:rPr>
                        <a:t>Gastos de constitución</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Bodoni MT" pitchFamily="18" charset="0"/>
                          <a:cs typeface="Times New Roman" pitchFamily="18" charset="0"/>
                        </a:rPr>
                        <a:t>$ 269 </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07975">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Bodoni MT" pitchFamily="18" charset="0"/>
                          <a:cs typeface="Times New Roman" pitchFamily="18" charset="0"/>
                        </a:rPr>
                        <a:t>Capital de trabajo</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Bodoni MT" pitchFamily="18" charset="0"/>
                          <a:cs typeface="Times New Roman" pitchFamily="18" charset="0"/>
                        </a:rPr>
                        <a:t>$ 6,663 </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0956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Bodoni MT" pitchFamily="18" charset="0"/>
                          <a:cs typeface="Times New Roman" pitchFamily="18" charset="0"/>
                        </a:rPr>
                        <a:t>Total Inversión</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Bodoni MT" pitchFamily="18" charset="0"/>
                          <a:cs typeface="Times New Roman" pitchFamily="18" charset="0"/>
                        </a:rPr>
                        <a:t>$ 93,533 </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502787"/>
                                        </p:tgtEl>
                                        <p:attrNameLst>
                                          <p:attrName>style.visibility</p:attrName>
                                        </p:attrNameLst>
                                      </p:cBhvr>
                                      <p:to>
                                        <p:strVal val="visible"/>
                                      </p:to>
                                    </p:set>
                                    <p:set>
                                      <p:cBhvr>
                                        <p:cTn id="7" dur="228" fill="hold">
                                          <p:stCondLst>
                                            <p:cond delay="0"/>
                                          </p:stCondLst>
                                        </p:cTn>
                                        <p:tgtEl>
                                          <p:spTgt spid="502787"/>
                                        </p:tgtEl>
                                        <p:attrNameLst>
                                          <p:attrName>style.rotation</p:attrName>
                                        </p:attrNameLst>
                                      </p:cBhvr>
                                      <p:to>
                                        <p:strVal val="-45.0"/>
                                      </p:to>
                                    </p:set>
                                    <p:anim calcmode="lin" valueType="num">
                                      <p:cBhvr>
                                        <p:cTn id="8" dur="228" fill="hold">
                                          <p:stCondLst>
                                            <p:cond delay="228"/>
                                          </p:stCondLst>
                                        </p:cTn>
                                        <p:tgtEl>
                                          <p:spTgt spid="502787"/>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502787"/>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502787"/>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50278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278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501763" name="3 Título"/>
          <p:cNvSpPr>
            <a:spLocks/>
          </p:cNvSpPr>
          <p:nvPr/>
        </p:nvSpPr>
        <p:spPr bwMode="auto">
          <a:xfrm>
            <a:off x="714375" y="428625"/>
            <a:ext cx="7772400" cy="1143000"/>
          </a:xfrm>
          <a:prstGeom prst="rect">
            <a:avLst/>
          </a:prstGeom>
          <a:noFill/>
          <a:ln w="9525">
            <a:noFill/>
            <a:miter lim="800000"/>
            <a:headEnd/>
            <a:tailEnd/>
          </a:ln>
        </p:spPr>
        <p:txBody>
          <a:bodyPr anchor="ctr"/>
          <a:lstStyle/>
          <a:p>
            <a:pPr marL="342900" indent="-342900"/>
            <a:r>
              <a:rPr lang="es-ES" sz="3800" b="1">
                <a:solidFill>
                  <a:schemeClr val="accent2"/>
                </a:solidFill>
                <a:latin typeface="Broadway" pitchFamily="82" charset="0"/>
              </a:rPr>
              <a:t>OBRA FÍSICA</a:t>
            </a:r>
            <a:r>
              <a:rPr lang="es-EC" sz="3800">
                <a:solidFill>
                  <a:schemeClr val="accent2"/>
                </a:solidFill>
                <a:latin typeface="Broadway" pitchFamily="82" charset="0"/>
              </a:rPr>
              <a:t/>
            </a:r>
            <a:br>
              <a:rPr lang="es-EC" sz="3800">
                <a:solidFill>
                  <a:schemeClr val="accent2"/>
                </a:solidFill>
                <a:latin typeface="Broadway" pitchFamily="82" charset="0"/>
              </a:rPr>
            </a:br>
            <a:endParaRPr lang="es-EC" sz="3800">
              <a:solidFill>
                <a:schemeClr val="accent2"/>
              </a:solidFill>
              <a:latin typeface="Broadway" pitchFamily="82" charset="0"/>
            </a:endParaRPr>
          </a:p>
        </p:txBody>
      </p:sp>
      <p:sp>
        <p:nvSpPr>
          <p:cNvPr id="41988" name="4 Subtítulo"/>
          <p:cNvSpPr>
            <a:spLocks/>
          </p:cNvSpPr>
          <p:nvPr/>
        </p:nvSpPr>
        <p:spPr bwMode="auto">
          <a:xfrm>
            <a:off x="684213" y="1773238"/>
            <a:ext cx="8215312" cy="2357437"/>
          </a:xfrm>
          <a:prstGeom prst="rect">
            <a:avLst/>
          </a:prstGeom>
          <a:noFill/>
          <a:ln w="9525">
            <a:noFill/>
            <a:miter lim="800000"/>
            <a:headEnd/>
            <a:tailEnd/>
          </a:ln>
        </p:spPr>
        <p:txBody>
          <a:bodyPr/>
          <a:lstStyle/>
          <a:p>
            <a:pPr algn="just">
              <a:lnSpc>
                <a:spcPct val="90000"/>
              </a:lnSpc>
              <a:spcBef>
                <a:spcPct val="20000"/>
              </a:spcBef>
              <a:buClr>
                <a:schemeClr val="bg2"/>
              </a:buClr>
              <a:buSzPct val="75000"/>
              <a:buFont typeface="Wingdings" pitchFamily="2" charset="2"/>
              <a:buNone/>
            </a:pPr>
            <a:r>
              <a:rPr lang="es-ES">
                <a:latin typeface="Bookman Old Style" pitchFamily="18" charset="0"/>
              </a:rPr>
              <a:t>La inversión en obra física comprende la adecuación del terreno y la preparación del mismo para la instalación de la alfombra de césped, así como el cerramiento, luminarias y la construcción del edificio en el que se ubicará el bar, la oficina y los vestidores</a:t>
            </a:r>
            <a:endParaRPr lang="es-EC">
              <a:latin typeface="Bookman Old Style" pitchFamily="18" charset="0"/>
            </a:endParaRPr>
          </a:p>
        </p:txBody>
      </p:sp>
      <p:graphicFrame>
        <p:nvGraphicFramePr>
          <p:cNvPr id="501799" name="Group 39"/>
          <p:cNvGraphicFramePr>
            <a:graphicFrameLocks noGrp="1"/>
          </p:cNvGraphicFramePr>
          <p:nvPr>
            <p:ph/>
          </p:nvPr>
        </p:nvGraphicFramePr>
        <p:xfrm>
          <a:off x="2627313" y="3716338"/>
          <a:ext cx="4968875" cy="2905125"/>
        </p:xfrm>
        <a:graphic>
          <a:graphicData uri="http://schemas.openxmlformats.org/drawingml/2006/table">
            <a:tbl>
              <a:tblPr/>
              <a:tblGrid>
                <a:gridCol w="3863975"/>
                <a:gridCol w="1104900"/>
              </a:tblGrid>
              <a:tr h="230188">
                <a:tc gridSpan="2">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OBRA FISICA</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FF"/>
                    </a:solidFill>
                  </a:tcPr>
                </a:tc>
                <a:tc hMerge="1">
                  <a:txBody>
                    <a:bodyPr/>
                    <a:lstStyle/>
                    <a:p>
                      <a:endParaRPr lang="es-ES"/>
                    </a:p>
                  </a:txBody>
                  <a:tcPr/>
                </a:tc>
              </a:tr>
              <a:tr h="230188">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Rubros</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Valor</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45085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Construcción del camerinos</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$ 1.350 </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2226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Construcción del bar y oficina</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$ 1.058 </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31775">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Construcción del garaje</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$ 395 </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2226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Construcción del complejo</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$ 25.840 </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20675">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Terreno</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$ 23.520 </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2226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Total</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$ 52.163 </a:t>
                      </a:r>
                      <a:endParaRPr kumimoji="0" lang="es-EC" sz="2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501763"/>
                                        </p:tgtEl>
                                        <p:attrNameLst>
                                          <p:attrName>style.visibility</p:attrName>
                                        </p:attrNameLst>
                                      </p:cBhvr>
                                      <p:to>
                                        <p:strVal val="visible"/>
                                      </p:to>
                                    </p:set>
                                    <p:set>
                                      <p:cBhvr>
                                        <p:cTn id="7" dur="455" fill="hold">
                                          <p:stCondLst>
                                            <p:cond delay="0"/>
                                          </p:stCondLst>
                                        </p:cTn>
                                        <p:tgtEl>
                                          <p:spTgt spid="501763"/>
                                        </p:tgtEl>
                                        <p:attrNameLst>
                                          <p:attrName>style.rotation</p:attrName>
                                        </p:attrNameLst>
                                      </p:cBhvr>
                                      <p:to>
                                        <p:strVal val="-45.0"/>
                                      </p:to>
                                    </p:set>
                                    <p:anim calcmode="lin" valueType="num">
                                      <p:cBhvr>
                                        <p:cTn id="8" dur="455" fill="hold">
                                          <p:stCondLst>
                                            <p:cond delay="455"/>
                                          </p:stCondLst>
                                        </p:cTn>
                                        <p:tgtEl>
                                          <p:spTgt spid="50176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0176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0176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0176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6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12675" name="Rectangle 3"/>
          <p:cNvSpPr>
            <a:spLocks noChangeArrowheads="1"/>
          </p:cNvSpPr>
          <p:nvPr/>
        </p:nvSpPr>
        <p:spPr bwMode="auto">
          <a:xfrm>
            <a:off x="539750" y="2492375"/>
            <a:ext cx="8207375" cy="1187450"/>
          </a:xfrm>
          <a:prstGeom prst="rect">
            <a:avLst/>
          </a:prstGeom>
          <a:noFill/>
          <a:ln w="9525">
            <a:noFill/>
            <a:miter lim="800000"/>
            <a:headEnd/>
            <a:tailEnd/>
          </a:ln>
        </p:spPr>
        <p:txBody>
          <a:bodyPr>
            <a:spAutoFit/>
          </a:bodyPr>
          <a:lstStyle/>
          <a:p>
            <a:pPr algn="just"/>
            <a:r>
              <a:rPr lang="es-ES">
                <a:latin typeface="Baskerville Old Face" pitchFamily="18" charset="0"/>
              </a:rPr>
              <a:t>Esto nos llevó a tomar la iniciativa de crear un complejo cerrado con una cancha iluminada y con la última tecnología en césped sintético y toda la infraestructura necesaria.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12675"/>
                                        </p:tgtEl>
                                        <p:attrNameLst>
                                          <p:attrName>style.visibility</p:attrName>
                                        </p:attrNameLst>
                                      </p:cBhvr>
                                      <p:to>
                                        <p:strVal val="visible"/>
                                      </p:to>
                                    </p:set>
                                    <p:animEffect transition="in" filter="fade">
                                      <p:cBhvr>
                                        <p:cTn id="7" dur="1000"/>
                                        <p:tgtEl>
                                          <p:spTgt spid="412675"/>
                                        </p:tgtEl>
                                      </p:cBhvr>
                                    </p:animEffect>
                                    <p:anim calcmode="lin" valueType="num">
                                      <p:cBhvr>
                                        <p:cTn id="8" dur="1000" fill="hold"/>
                                        <p:tgtEl>
                                          <p:spTgt spid="412675"/>
                                        </p:tgtEl>
                                        <p:attrNameLst>
                                          <p:attrName>ppt_x</p:attrName>
                                        </p:attrNameLst>
                                      </p:cBhvr>
                                      <p:tavLst>
                                        <p:tav tm="0">
                                          <p:val>
                                            <p:strVal val="#ppt_x"/>
                                          </p:val>
                                        </p:tav>
                                        <p:tav tm="100000">
                                          <p:val>
                                            <p:strVal val="#ppt_x"/>
                                          </p:val>
                                        </p:tav>
                                      </p:tavLst>
                                    </p:anim>
                                    <p:anim calcmode="lin" valueType="num">
                                      <p:cBhvr>
                                        <p:cTn id="9" dur="900" decel="100000" fill="hold"/>
                                        <p:tgtEl>
                                          <p:spTgt spid="41267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1267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67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90" name="3 Título"/>
          <p:cNvSpPr>
            <a:spLocks/>
          </p:cNvSpPr>
          <p:nvPr/>
        </p:nvSpPr>
        <p:spPr bwMode="auto">
          <a:xfrm>
            <a:off x="611188" y="188913"/>
            <a:ext cx="7772400" cy="1470025"/>
          </a:xfrm>
          <a:prstGeom prst="rect">
            <a:avLst/>
          </a:prstGeom>
          <a:noFill/>
          <a:ln w="9525">
            <a:noFill/>
            <a:miter lim="800000"/>
            <a:headEnd/>
            <a:tailEnd/>
          </a:ln>
        </p:spPr>
        <p:txBody>
          <a:bodyPr anchor="ctr"/>
          <a:lstStyle/>
          <a:p>
            <a:pPr marL="342900" indent="-342900"/>
            <a:r>
              <a:rPr lang="es-ES" sz="3800" b="1">
                <a:solidFill>
                  <a:schemeClr val="accent2"/>
                </a:solidFill>
                <a:latin typeface="Broadway" pitchFamily="82" charset="0"/>
              </a:rPr>
              <a:t>CÉSPED SINTÉTICO</a:t>
            </a:r>
            <a:r>
              <a:rPr lang="es-EC" sz="3800">
                <a:solidFill>
                  <a:schemeClr val="accent2"/>
                </a:solidFill>
                <a:latin typeface="Broadway" pitchFamily="82" charset="0"/>
              </a:rPr>
              <a:t/>
            </a:r>
            <a:br>
              <a:rPr lang="es-EC" sz="3800">
                <a:solidFill>
                  <a:schemeClr val="accent2"/>
                </a:solidFill>
                <a:latin typeface="Broadway" pitchFamily="82" charset="0"/>
              </a:rPr>
            </a:br>
            <a:endParaRPr lang="es-EC" sz="3800">
              <a:solidFill>
                <a:schemeClr val="accent2"/>
              </a:solidFill>
              <a:latin typeface="Broadway" pitchFamily="82" charset="0"/>
            </a:endParaRPr>
          </a:p>
        </p:txBody>
      </p:sp>
      <p:sp>
        <p:nvSpPr>
          <p:cNvPr id="43011" name="4 Subtítulo"/>
          <p:cNvSpPr>
            <a:spLocks/>
          </p:cNvSpPr>
          <p:nvPr/>
        </p:nvSpPr>
        <p:spPr bwMode="auto">
          <a:xfrm>
            <a:off x="611188" y="1412875"/>
            <a:ext cx="8001000" cy="3571875"/>
          </a:xfrm>
          <a:prstGeom prst="rect">
            <a:avLst/>
          </a:prstGeom>
          <a:noFill/>
          <a:ln w="9525">
            <a:noFill/>
            <a:miter lim="800000"/>
            <a:headEnd/>
            <a:tailEnd/>
          </a:ln>
        </p:spPr>
        <p:txBody>
          <a:bodyPr/>
          <a:lstStyle/>
          <a:p>
            <a:pPr algn="just">
              <a:lnSpc>
                <a:spcPct val="80000"/>
              </a:lnSpc>
              <a:spcBef>
                <a:spcPct val="20000"/>
              </a:spcBef>
              <a:buClr>
                <a:schemeClr val="bg2"/>
              </a:buClr>
              <a:buSzPct val="75000"/>
              <a:buFont typeface="Wingdings" pitchFamily="2" charset="2"/>
              <a:buNone/>
            </a:pPr>
            <a:r>
              <a:rPr lang="es-ES" sz="2600">
                <a:latin typeface="Bookman Old Style" pitchFamily="18" charset="0"/>
              </a:rPr>
              <a:t>El valor a cancelar por concepto de compra de la alfombra de césped sintético, incluye la marcación de la cancha, arena, caucho granulado e instalación de la misma. Los arcos y mallas corren por cuenta del complejo, así como los mantenimientos periódicos que haya que hacerle al césped, los que dependerán mucho del uso que se le de a cada una de las canchas.</a:t>
            </a:r>
            <a:endParaRPr lang="es-EC" sz="2600">
              <a:latin typeface="Bookman Old Style" pitchFamily="18" charset="0"/>
            </a:endParaRPr>
          </a:p>
          <a:p>
            <a:pPr>
              <a:lnSpc>
                <a:spcPct val="80000"/>
              </a:lnSpc>
              <a:spcBef>
                <a:spcPct val="20000"/>
              </a:spcBef>
              <a:buClr>
                <a:schemeClr val="bg2"/>
              </a:buClr>
              <a:buSzPct val="75000"/>
              <a:buFont typeface="Wingdings" pitchFamily="2" charset="2"/>
              <a:buNone/>
            </a:pPr>
            <a:endParaRPr lang="es-EC" sz="2200">
              <a:solidFill>
                <a:srgbClr val="898989"/>
              </a:solidFill>
              <a:latin typeface="Bookman Old Style" pitchFamily="18" charset="0"/>
            </a:endParaRPr>
          </a:p>
        </p:txBody>
      </p:sp>
      <p:graphicFrame>
        <p:nvGraphicFramePr>
          <p:cNvPr id="477218" name="Group 34"/>
          <p:cNvGraphicFramePr>
            <a:graphicFrameLocks noGrp="1"/>
          </p:cNvGraphicFramePr>
          <p:nvPr>
            <p:ph/>
          </p:nvPr>
        </p:nvGraphicFramePr>
        <p:xfrm>
          <a:off x="2555875" y="4292600"/>
          <a:ext cx="4895850" cy="2554288"/>
        </p:xfrm>
        <a:graphic>
          <a:graphicData uri="http://schemas.openxmlformats.org/drawingml/2006/table">
            <a:tbl>
              <a:tblPr/>
              <a:tblGrid>
                <a:gridCol w="1652588"/>
                <a:gridCol w="1731962"/>
                <a:gridCol w="1511300"/>
              </a:tblGrid>
              <a:tr h="138113">
                <a:tc gridSpan="3">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CÉSPED SINTÉTICO</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FF"/>
                    </a:solidFill>
                  </a:tcPr>
                </a:tc>
                <a:tc hMerge="1">
                  <a:txBody>
                    <a:bodyPr/>
                    <a:lstStyle/>
                    <a:p>
                      <a:endParaRPr lang="es-ES"/>
                    </a:p>
                  </a:txBody>
                  <a:tcPr/>
                </a:tc>
                <a:tc hMerge="1">
                  <a:txBody>
                    <a:bodyPr/>
                    <a:lstStyle/>
                    <a:p>
                      <a:endParaRPr lang="es-ES"/>
                    </a:p>
                  </a:txBody>
                  <a:tcPr/>
                </a:tc>
              </a:tr>
              <a:tr h="401638">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Proveedor</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Alfi  S.A.</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 </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65881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Producto</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Momentum poletielino</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 </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40005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Cantidad MT.2</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Precio / MT.2</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Total a pagar</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40005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760</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$ 29 </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Bodoni MT" pitchFamily="18" charset="0"/>
                          <a:cs typeface="Times New Roman" pitchFamily="18" charset="0"/>
                        </a:rPr>
                        <a:t>$ 22.040,00</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77190"/>
                                        </p:tgtEl>
                                        <p:attrNameLst>
                                          <p:attrName>style.visibility</p:attrName>
                                        </p:attrNameLst>
                                      </p:cBhvr>
                                      <p:to>
                                        <p:strVal val="visible"/>
                                      </p:to>
                                    </p:set>
                                    <p:set>
                                      <p:cBhvr>
                                        <p:cTn id="7" dur="455" fill="hold">
                                          <p:stCondLst>
                                            <p:cond delay="0"/>
                                          </p:stCondLst>
                                        </p:cTn>
                                        <p:tgtEl>
                                          <p:spTgt spid="477190"/>
                                        </p:tgtEl>
                                        <p:attrNameLst>
                                          <p:attrName>style.rotation</p:attrName>
                                        </p:attrNameLst>
                                      </p:cBhvr>
                                      <p:to>
                                        <p:strVal val="-45.0"/>
                                      </p:to>
                                    </p:set>
                                    <p:anim calcmode="lin" valueType="num">
                                      <p:cBhvr>
                                        <p:cTn id="8" dur="455" fill="hold">
                                          <p:stCondLst>
                                            <p:cond delay="455"/>
                                          </p:stCondLst>
                                        </p:cTn>
                                        <p:tgtEl>
                                          <p:spTgt spid="477190"/>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77190"/>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77190"/>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77190"/>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719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body" sz="half" idx="1"/>
          </p:nvPr>
        </p:nvSpPr>
        <p:spPr/>
        <p:txBody>
          <a:bodyPr/>
          <a:lstStyle/>
          <a:p>
            <a:pPr marL="1981200" lvl="2" indent="-457200" eaLnBrk="1" hangingPunct="1">
              <a:buFont typeface="Wingdings" pitchFamily="2" charset="2"/>
              <a:buNone/>
              <a:tabLst>
                <a:tab pos="180975" algn="l"/>
              </a:tabLst>
            </a:pPr>
            <a:r>
              <a:rPr lang="es-EC" sz="1600" b="1" smtClean="0"/>
              <a:t>                   </a:t>
            </a:r>
            <a:endParaRPr lang="es-ES" sz="1200" smtClean="0"/>
          </a:p>
        </p:txBody>
      </p:sp>
      <p:sp>
        <p:nvSpPr>
          <p:cNvPr id="478211" name="3 Título"/>
          <p:cNvSpPr>
            <a:spLocks/>
          </p:cNvSpPr>
          <p:nvPr/>
        </p:nvSpPr>
        <p:spPr bwMode="auto">
          <a:xfrm>
            <a:off x="755650" y="333375"/>
            <a:ext cx="7772400" cy="1470025"/>
          </a:xfrm>
          <a:prstGeom prst="rect">
            <a:avLst/>
          </a:prstGeom>
          <a:noFill/>
          <a:ln w="9525">
            <a:noFill/>
            <a:miter lim="800000"/>
            <a:headEnd/>
            <a:tailEnd/>
          </a:ln>
        </p:spPr>
        <p:txBody>
          <a:bodyPr anchor="ctr"/>
          <a:lstStyle/>
          <a:p>
            <a:pPr marL="342900" indent="-342900"/>
            <a:r>
              <a:rPr lang="es-ES" sz="3800" b="1">
                <a:solidFill>
                  <a:schemeClr val="accent2"/>
                </a:solidFill>
                <a:latin typeface="Broadway" pitchFamily="82" charset="0"/>
              </a:rPr>
              <a:t>MOBILIARIO Y EQUIPO</a:t>
            </a:r>
            <a:r>
              <a:rPr lang="es-EC" sz="3800">
                <a:solidFill>
                  <a:schemeClr val="accent2"/>
                </a:solidFill>
                <a:latin typeface="Broadway" pitchFamily="82" charset="0"/>
              </a:rPr>
              <a:t/>
            </a:r>
            <a:br>
              <a:rPr lang="es-EC" sz="3800">
                <a:solidFill>
                  <a:schemeClr val="accent2"/>
                </a:solidFill>
                <a:latin typeface="Broadway" pitchFamily="82" charset="0"/>
              </a:rPr>
            </a:br>
            <a:endParaRPr lang="es-EC" sz="3800">
              <a:solidFill>
                <a:schemeClr val="accent2"/>
              </a:solidFill>
              <a:latin typeface="Broadway" pitchFamily="82" charset="0"/>
            </a:endParaRPr>
          </a:p>
        </p:txBody>
      </p:sp>
      <p:graphicFrame>
        <p:nvGraphicFramePr>
          <p:cNvPr id="478323" name="Group 115"/>
          <p:cNvGraphicFramePr>
            <a:graphicFrameLocks noGrp="1"/>
          </p:cNvGraphicFramePr>
          <p:nvPr>
            <p:ph sz="half" idx="2"/>
          </p:nvPr>
        </p:nvGraphicFramePr>
        <p:xfrm>
          <a:off x="2124075" y="1724025"/>
          <a:ext cx="5832475" cy="5153025"/>
        </p:xfrm>
        <a:graphic>
          <a:graphicData uri="http://schemas.openxmlformats.org/drawingml/2006/table">
            <a:tbl>
              <a:tblPr/>
              <a:tblGrid>
                <a:gridCol w="1947863"/>
                <a:gridCol w="1481137"/>
                <a:gridCol w="1247775"/>
                <a:gridCol w="1155700"/>
              </a:tblGrid>
              <a:tr h="215900">
                <a:tc gridSpan="4">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INVERSION DE EQUIPOS Y MOBILIARIOS</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21590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Materiales</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Costo x unidad</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Cantidad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Costo total</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590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Lámparas de 400 w</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$ 45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8</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$ 360.00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590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paca de red</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$ 5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120</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$ 600.00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431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Arcos(incluye net)</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$ 850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2</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$ 1,700.00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7488">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Chalecos</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$ 2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10</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$ 15.50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431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Balones</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$ 15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10</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$ 150.00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590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Focos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$ 0.65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20</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$ 13.00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590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Asientos de madera</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$ 112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3</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$ 336.00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590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Inodoros</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$ 84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4</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$ 336.00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590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duchas</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$ 38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2</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$ 76.00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590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lavados</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$ 130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2</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$ 260.00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590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Aire condicionado</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$ 515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1</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$ 515.00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590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refrigeradora</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$ 520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1</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$ 520.00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590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Computadora</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$ 600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1</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$ 600.00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590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Impresoras</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$ 170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1</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$ 170.00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590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teléfono inalámbrico</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$ 80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2</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$ 160.00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590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Escritorio</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$ 245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1</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$ 245.00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431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sillas</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$ 85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3</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$ 255.00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7488">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televisor</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$ 492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1</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$ 492.00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431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TOTAL</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1400" b="0" i="0" u="none" strike="noStrike" cap="none" normalizeH="0" baseline="0" smtClean="0">
                          <a:ln>
                            <a:noFill/>
                          </a:ln>
                          <a:solidFill>
                            <a:srgbClr val="000000"/>
                          </a:solidFill>
                          <a:effectLst/>
                          <a:latin typeface="Bodoni MT" pitchFamily="18" charset="0"/>
                          <a:cs typeface="Times New Roman" pitchFamily="18" charset="0"/>
                        </a:rPr>
                        <a:t>$ 6,803.50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0472" marR="40472"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CC"/>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78211"/>
                                        </p:tgtEl>
                                        <p:attrNameLst>
                                          <p:attrName>style.visibility</p:attrName>
                                        </p:attrNameLst>
                                      </p:cBhvr>
                                      <p:to>
                                        <p:strVal val="visible"/>
                                      </p:to>
                                    </p:set>
                                    <p:set>
                                      <p:cBhvr>
                                        <p:cTn id="7" dur="455" fill="hold">
                                          <p:stCondLst>
                                            <p:cond delay="0"/>
                                          </p:stCondLst>
                                        </p:cTn>
                                        <p:tgtEl>
                                          <p:spTgt spid="478211"/>
                                        </p:tgtEl>
                                        <p:attrNameLst>
                                          <p:attrName>style.rotation</p:attrName>
                                        </p:attrNameLst>
                                      </p:cBhvr>
                                      <p:to>
                                        <p:strVal val="-45.0"/>
                                      </p:to>
                                    </p:set>
                                    <p:anim calcmode="lin" valueType="num">
                                      <p:cBhvr>
                                        <p:cTn id="8" dur="455" fill="hold">
                                          <p:stCondLst>
                                            <p:cond delay="455"/>
                                          </p:stCondLst>
                                        </p:cTn>
                                        <p:tgtEl>
                                          <p:spTgt spid="478211"/>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78211"/>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78211"/>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78211"/>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821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39299" name="3 Título"/>
          <p:cNvSpPr>
            <a:spLocks/>
          </p:cNvSpPr>
          <p:nvPr/>
        </p:nvSpPr>
        <p:spPr bwMode="auto">
          <a:xfrm>
            <a:off x="500063" y="214313"/>
            <a:ext cx="7772400" cy="1470025"/>
          </a:xfrm>
          <a:prstGeom prst="rect">
            <a:avLst/>
          </a:prstGeom>
          <a:noFill/>
          <a:ln w="9525">
            <a:noFill/>
            <a:miter lim="800000"/>
            <a:headEnd/>
            <a:tailEnd/>
          </a:ln>
        </p:spPr>
        <p:txBody>
          <a:bodyPr anchor="ctr"/>
          <a:lstStyle/>
          <a:p>
            <a:pPr marL="342900" indent="-342900"/>
            <a:r>
              <a:rPr lang="es-ES" sz="3800" b="1">
                <a:solidFill>
                  <a:schemeClr val="accent2"/>
                </a:solidFill>
                <a:latin typeface="Broadway" pitchFamily="82" charset="0"/>
              </a:rPr>
              <a:t>COSTOS DE INSTALACIÓN</a:t>
            </a:r>
            <a:r>
              <a:rPr lang="es-EC" sz="3800">
                <a:solidFill>
                  <a:schemeClr val="accent2"/>
                </a:solidFill>
                <a:latin typeface="Broadway" pitchFamily="82" charset="0"/>
              </a:rPr>
              <a:t/>
            </a:r>
            <a:br>
              <a:rPr lang="es-EC" sz="3800">
                <a:solidFill>
                  <a:schemeClr val="accent2"/>
                </a:solidFill>
                <a:latin typeface="Broadway" pitchFamily="82" charset="0"/>
              </a:rPr>
            </a:br>
            <a:endParaRPr lang="es-EC" sz="3800">
              <a:solidFill>
                <a:schemeClr val="accent2"/>
              </a:solidFill>
              <a:latin typeface="Broadway" pitchFamily="82" charset="0"/>
            </a:endParaRPr>
          </a:p>
        </p:txBody>
      </p:sp>
      <p:sp>
        <p:nvSpPr>
          <p:cNvPr id="45060" name="4 Subtítulo"/>
          <p:cNvSpPr>
            <a:spLocks/>
          </p:cNvSpPr>
          <p:nvPr/>
        </p:nvSpPr>
        <p:spPr bwMode="auto">
          <a:xfrm>
            <a:off x="611188" y="1628775"/>
            <a:ext cx="7786687" cy="2643188"/>
          </a:xfrm>
          <a:prstGeom prst="rect">
            <a:avLst/>
          </a:prstGeom>
          <a:noFill/>
          <a:ln w="9525">
            <a:noFill/>
            <a:miter lim="800000"/>
            <a:headEnd/>
            <a:tailEnd/>
          </a:ln>
        </p:spPr>
        <p:txBody>
          <a:bodyPr/>
          <a:lstStyle/>
          <a:p>
            <a:pPr algn="just">
              <a:spcBef>
                <a:spcPct val="20000"/>
              </a:spcBef>
              <a:buClr>
                <a:schemeClr val="bg2"/>
              </a:buClr>
              <a:buSzPct val="75000"/>
              <a:buFont typeface="Wingdings" pitchFamily="2" charset="2"/>
              <a:buNone/>
            </a:pPr>
            <a:r>
              <a:rPr lang="es-ES" sz="2600">
                <a:latin typeface="Bookman Old Style" pitchFamily="18" charset="0"/>
              </a:rPr>
              <a:t>Los costos de instalación lo componen todos aquellos gastos en los que haya que incurrir, como impuestos, tasas, permisos, instalaciones de servicios básicos, para poder construir el complejo y posteriormente poder funcionar.</a:t>
            </a:r>
            <a:endParaRPr lang="es-EC" sz="2600">
              <a:latin typeface="Bookman Old Style" pitchFamily="18" charset="0"/>
            </a:endParaRPr>
          </a:p>
          <a:p>
            <a:pPr>
              <a:spcBef>
                <a:spcPct val="20000"/>
              </a:spcBef>
              <a:buClr>
                <a:schemeClr val="bg2"/>
              </a:buClr>
              <a:buSzPct val="75000"/>
              <a:buFont typeface="Wingdings" pitchFamily="2" charset="2"/>
              <a:buNone/>
            </a:pPr>
            <a:endParaRPr lang="es-EC" sz="2600">
              <a:latin typeface="Bookman Old Style" pitchFamily="18" charset="0"/>
            </a:endParaRPr>
          </a:p>
        </p:txBody>
      </p:sp>
      <p:graphicFrame>
        <p:nvGraphicFramePr>
          <p:cNvPr id="6" name="5 Tabla"/>
          <p:cNvGraphicFramePr>
            <a:graphicFrameLocks noGrp="1"/>
          </p:cNvGraphicFramePr>
          <p:nvPr>
            <p:ph/>
          </p:nvPr>
        </p:nvGraphicFramePr>
        <p:xfrm>
          <a:off x="2195513" y="4005263"/>
          <a:ext cx="5483225" cy="2630487"/>
        </p:xfrm>
        <a:graphic>
          <a:graphicData uri="http://schemas.openxmlformats.org/drawingml/2006/table">
            <a:tbl>
              <a:tblPr/>
              <a:tblGrid>
                <a:gridCol w="4602162"/>
                <a:gridCol w="881063"/>
              </a:tblGrid>
              <a:tr h="598488">
                <a:tc gridSpan="2">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Verdana" pitchFamily="34" charset="0"/>
                          <a:cs typeface="Times New Roman" pitchFamily="18" charset="0"/>
                        </a:rPr>
                        <a:t>COSTOS DE INSTALACION</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FF"/>
                    </a:solidFill>
                  </a:tcPr>
                </a:tc>
                <a:tc hMerge="1">
                  <a:txBody>
                    <a:bodyPr/>
                    <a:lstStyle/>
                    <a:p>
                      <a:endParaRPr lang="es-ES"/>
                    </a:p>
                  </a:txBody>
                  <a:tcPr/>
                </a:tc>
              </a:tr>
              <a:tr h="50800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Verdana" pitchFamily="34" charset="0"/>
                          <a:cs typeface="Times New Roman" pitchFamily="18" charset="0"/>
                        </a:rPr>
                        <a:t>Medidor de empresa eléctrica</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Verdana" pitchFamily="34" charset="0"/>
                          <a:cs typeface="Times New Roman" pitchFamily="18" charset="0"/>
                        </a:rPr>
                        <a:t>$ 75 </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50641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Verdana" pitchFamily="34" charset="0"/>
                          <a:cs typeface="Times New Roman" pitchFamily="18" charset="0"/>
                        </a:rPr>
                        <a:t>Línea telefónica</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Verdana" pitchFamily="34" charset="0"/>
                          <a:cs typeface="Times New Roman" pitchFamily="18" charset="0"/>
                        </a:rPr>
                        <a:t>$ 150 </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509588">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Verdana" pitchFamily="34" charset="0"/>
                          <a:cs typeface="Times New Roman" pitchFamily="18" charset="0"/>
                        </a:rPr>
                        <a:t>Medidor de agua potable</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Verdana" pitchFamily="34" charset="0"/>
                          <a:cs typeface="Times New Roman" pitchFamily="18" charset="0"/>
                        </a:rPr>
                        <a:t>$ 50 </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50800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Verdana" pitchFamily="34" charset="0"/>
                          <a:cs typeface="Times New Roman" pitchFamily="18" charset="0"/>
                        </a:rPr>
                        <a:t>total de gastos</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Verdana" pitchFamily="34" charset="0"/>
                          <a:cs typeface="Times New Roman" pitchFamily="18" charset="0"/>
                        </a:rPr>
                        <a:t>$ 275 </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39299"/>
                                        </p:tgtEl>
                                        <p:attrNameLst>
                                          <p:attrName>style.visibility</p:attrName>
                                        </p:attrNameLst>
                                      </p:cBhvr>
                                      <p:to>
                                        <p:strVal val="visible"/>
                                      </p:to>
                                    </p:set>
                                    <p:set>
                                      <p:cBhvr>
                                        <p:cTn id="7" dur="228" fill="hold">
                                          <p:stCondLst>
                                            <p:cond delay="0"/>
                                          </p:stCondLst>
                                        </p:cTn>
                                        <p:tgtEl>
                                          <p:spTgt spid="439299"/>
                                        </p:tgtEl>
                                        <p:attrNameLst>
                                          <p:attrName>style.rotation</p:attrName>
                                        </p:attrNameLst>
                                      </p:cBhvr>
                                      <p:to>
                                        <p:strVal val="-45.0"/>
                                      </p:to>
                                    </p:set>
                                    <p:anim calcmode="lin" valueType="num">
                                      <p:cBhvr>
                                        <p:cTn id="8" dur="228" fill="hold">
                                          <p:stCondLst>
                                            <p:cond delay="228"/>
                                          </p:stCondLst>
                                        </p:cTn>
                                        <p:tgtEl>
                                          <p:spTgt spid="439299"/>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39299"/>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39299"/>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39299"/>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929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 name="3 Título"/>
          <p:cNvSpPr>
            <a:spLocks/>
          </p:cNvSpPr>
          <p:nvPr/>
        </p:nvSpPr>
        <p:spPr bwMode="auto">
          <a:xfrm>
            <a:off x="250825" y="188913"/>
            <a:ext cx="8215313" cy="1470025"/>
          </a:xfrm>
          <a:prstGeom prst="rect">
            <a:avLst/>
          </a:prstGeom>
          <a:noFill/>
          <a:ln w="9525">
            <a:noFill/>
            <a:miter lim="800000"/>
            <a:headEnd/>
            <a:tailEnd/>
          </a:ln>
        </p:spPr>
        <p:txBody>
          <a:bodyPr anchor="ctr"/>
          <a:lstStyle/>
          <a:p>
            <a:pPr marL="342900" indent="-342900"/>
            <a:r>
              <a:rPr lang="es-ES" sz="3800" b="1">
                <a:solidFill>
                  <a:schemeClr val="accent2"/>
                </a:solidFill>
                <a:latin typeface="Broadway" pitchFamily="82" charset="0"/>
              </a:rPr>
              <a:t>GASTOS DE</a:t>
            </a:r>
            <a:r>
              <a:rPr lang="es-ES" sz="3800" b="1">
                <a:solidFill>
                  <a:schemeClr val="accent2"/>
                </a:solidFill>
              </a:rPr>
              <a:t> </a:t>
            </a:r>
            <a:r>
              <a:rPr lang="es-ES" sz="3800" b="1">
                <a:solidFill>
                  <a:schemeClr val="accent2"/>
                </a:solidFill>
                <a:latin typeface="Broadway" pitchFamily="82" charset="0"/>
              </a:rPr>
              <a:t>CONSTITUCIÓN</a:t>
            </a:r>
            <a:r>
              <a:rPr lang="es-EC" sz="3800">
                <a:solidFill>
                  <a:schemeClr val="accent2"/>
                </a:solidFill>
              </a:rPr>
              <a:t/>
            </a:r>
            <a:br>
              <a:rPr lang="es-EC" sz="3800">
                <a:solidFill>
                  <a:schemeClr val="accent2"/>
                </a:solidFill>
              </a:rPr>
            </a:br>
            <a:endParaRPr lang="es-EC" sz="3800">
              <a:solidFill>
                <a:schemeClr val="accent2"/>
              </a:solidFill>
            </a:endParaRPr>
          </a:p>
        </p:txBody>
      </p:sp>
      <p:sp>
        <p:nvSpPr>
          <p:cNvPr id="46084" name="4 Subtítulo"/>
          <p:cNvSpPr>
            <a:spLocks/>
          </p:cNvSpPr>
          <p:nvPr/>
        </p:nvSpPr>
        <p:spPr bwMode="auto">
          <a:xfrm>
            <a:off x="539750" y="1700213"/>
            <a:ext cx="7929563" cy="2000250"/>
          </a:xfrm>
          <a:prstGeom prst="rect">
            <a:avLst/>
          </a:prstGeom>
          <a:noFill/>
          <a:ln w="9525">
            <a:noFill/>
            <a:miter lim="800000"/>
            <a:headEnd/>
            <a:tailEnd/>
          </a:ln>
        </p:spPr>
        <p:txBody>
          <a:bodyPr/>
          <a:lstStyle/>
          <a:p>
            <a:pPr algn="just">
              <a:lnSpc>
                <a:spcPct val="80000"/>
              </a:lnSpc>
              <a:spcBef>
                <a:spcPct val="20000"/>
              </a:spcBef>
              <a:buClr>
                <a:schemeClr val="bg2"/>
              </a:buClr>
              <a:buSzPct val="75000"/>
              <a:buFont typeface="Wingdings" pitchFamily="2" charset="2"/>
              <a:buNone/>
            </a:pPr>
            <a:r>
              <a:rPr lang="es-ES" sz="2800">
                <a:latin typeface="Bookman Old Style" pitchFamily="18" charset="0"/>
              </a:rPr>
              <a:t>Los gastos de constitución corresponden a los valores en que se tendrán que incurrir para la creación de la compañía. Este valor asciende a $ 269.00</a:t>
            </a:r>
            <a:endParaRPr lang="es-EC" sz="2800">
              <a:latin typeface="Bookman Old Style" pitchFamily="18" charset="0"/>
            </a:endParaRPr>
          </a:p>
          <a:p>
            <a:pPr>
              <a:lnSpc>
                <a:spcPct val="80000"/>
              </a:lnSpc>
              <a:spcBef>
                <a:spcPct val="20000"/>
              </a:spcBef>
              <a:buClr>
                <a:schemeClr val="bg2"/>
              </a:buClr>
              <a:buSzPct val="75000"/>
              <a:buFont typeface="Wingdings" pitchFamily="2" charset="2"/>
              <a:buNone/>
            </a:pPr>
            <a:endParaRPr lang="es-EC" sz="2800">
              <a:solidFill>
                <a:srgbClr val="898989"/>
              </a:solidFill>
              <a:latin typeface="Bookman Old Style" pitchFamily="18" charset="0"/>
            </a:endParaRPr>
          </a:p>
        </p:txBody>
      </p:sp>
      <p:graphicFrame>
        <p:nvGraphicFramePr>
          <p:cNvPr id="440362" name="Group 42"/>
          <p:cNvGraphicFramePr>
            <a:graphicFrameLocks noGrp="1"/>
          </p:cNvGraphicFramePr>
          <p:nvPr>
            <p:ph/>
          </p:nvPr>
        </p:nvGraphicFramePr>
        <p:xfrm>
          <a:off x="1547813" y="3141663"/>
          <a:ext cx="6275387" cy="3455987"/>
        </p:xfrm>
        <a:graphic>
          <a:graphicData uri="http://schemas.openxmlformats.org/drawingml/2006/table">
            <a:tbl>
              <a:tblPr/>
              <a:tblGrid>
                <a:gridCol w="5429250"/>
                <a:gridCol w="846137"/>
              </a:tblGrid>
              <a:tr h="301625">
                <a:tc gridSpan="2">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Bodoni MT" pitchFamily="18" charset="0"/>
                          <a:cs typeface="Times New Roman" pitchFamily="18" charset="0"/>
                        </a:rPr>
                        <a:t>COSTO DE CONSTITUCION</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FF"/>
                    </a:solidFill>
                  </a:tcPr>
                </a:tc>
                <a:tc hMerge="1">
                  <a:txBody>
                    <a:bodyPr/>
                    <a:lstStyle/>
                    <a:p>
                      <a:endParaRPr lang="es-ES"/>
                    </a:p>
                  </a:txBody>
                  <a:tcPr/>
                </a:tc>
              </a:tr>
              <a:tr h="29686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Rubros</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Valor</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9845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Impuestos prediales</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$ 25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95275">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Cuerpo de bombero</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$ 30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9845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Patente municipal</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$ 18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9686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Ministerio de salud</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$ 26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9845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Permiso de funcionamiento</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$ 60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9686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Aprobación de planos Estructurales</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$ 40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01625">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Aprobación de planos eléctricos</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$ 25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9686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Aprobación de planos arquitectónicos</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$ 45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9686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Total</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$ 269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228" fill="hold">
                                          <p:stCondLst>
                                            <p:cond delay="0"/>
                                          </p:stCondLst>
                                        </p:cTn>
                                        <p:tgtEl>
                                          <p:spTgt spid="4"/>
                                        </p:tgtEl>
                                        <p:attrNameLst>
                                          <p:attrName>style.rotation</p:attrName>
                                        </p:attrNameLst>
                                      </p:cBhvr>
                                      <p:to>
                                        <p:strVal val="-45.0"/>
                                      </p:to>
                                    </p:set>
                                    <p:anim calcmode="lin" valueType="num">
                                      <p:cBhvr>
                                        <p:cTn id="8" dur="228" fill="hold">
                                          <p:stCondLst>
                                            <p:cond delay="228"/>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41347" name="3 Título"/>
          <p:cNvSpPr>
            <a:spLocks/>
          </p:cNvSpPr>
          <p:nvPr/>
        </p:nvSpPr>
        <p:spPr bwMode="auto">
          <a:xfrm>
            <a:off x="500063" y="214313"/>
            <a:ext cx="7772400" cy="1470025"/>
          </a:xfrm>
          <a:prstGeom prst="rect">
            <a:avLst/>
          </a:prstGeom>
          <a:noFill/>
          <a:ln w="9525">
            <a:noFill/>
            <a:miter lim="800000"/>
            <a:headEnd/>
            <a:tailEnd/>
          </a:ln>
        </p:spPr>
        <p:txBody>
          <a:bodyPr anchor="ctr"/>
          <a:lstStyle/>
          <a:p>
            <a:pPr marL="342900" indent="-342900"/>
            <a:r>
              <a:rPr lang="es-ES" sz="3800" b="1">
                <a:solidFill>
                  <a:schemeClr val="accent2"/>
                </a:solidFill>
                <a:latin typeface="Broadway" pitchFamily="82" charset="0"/>
              </a:rPr>
              <a:t>CAPITAL DE TRABAJO</a:t>
            </a:r>
            <a:r>
              <a:rPr lang="es-EC" sz="3800">
                <a:solidFill>
                  <a:schemeClr val="accent2"/>
                </a:solidFill>
                <a:latin typeface="Broadway" pitchFamily="82" charset="0"/>
              </a:rPr>
              <a:t/>
            </a:r>
            <a:br>
              <a:rPr lang="es-EC" sz="3800">
                <a:solidFill>
                  <a:schemeClr val="accent2"/>
                </a:solidFill>
                <a:latin typeface="Broadway" pitchFamily="82" charset="0"/>
              </a:rPr>
            </a:br>
            <a:endParaRPr lang="es-EC" sz="3800">
              <a:solidFill>
                <a:schemeClr val="accent2"/>
              </a:solidFill>
              <a:latin typeface="Broadway" pitchFamily="82" charset="0"/>
            </a:endParaRPr>
          </a:p>
        </p:txBody>
      </p:sp>
      <p:sp>
        <p:nvSpPr>
          <p:cNvPr id="47108" name="4 Subtítulo"/>
          <p:cNvSpPr>
            <a:spLocks/>
          </p:cNvSpPr>
          <p:nvPr/>
        </p:nvSpPr>
        <p:spPr bwMode="auto">
          <a:xfrm>
            <a:off x="468313" y="1628775"/>
            <a:ext cx="8286750" cy="2000250"/>
          </a:xfrm>
          <a:prstGeom prst="rect">
            <a:avLst/>
          </a:prstGeom>
          <a:noFill/>
          <a:ln w="9525">
            <a:noFill/>
            <a:miter lim="800000"/>
            <a:headEnd/>
            <a:tailEnd/>
          </a:ln>
        </p:spPr>
        <p:txBody>
          <a:bodyPr/>
          <a:lstStyle/>
          <a:p>
            <a:pPr algn="just">
              <a:lnSpc>
                <a:spcPct val="80000"/>
              </a:lnSpc>
              <a:spcBef>
                <a:spcPct val="20000"/>
              </a:spcBef>
              <a:buClr>
                <a:schemeClr val="bg2"/>
              </a:buClr>
              <a:buSzPct val="75000"/>
              <a:buFont typeface="Wingdings" pitchFamily="2" charset="2"/>
              <a:buNone/>
            </a:pPr>
            <a:r>
              <a:rPr lang="es-ES" sz="2600">
                <a:latin typeface="Bookman Old Style" pitchFamily="18" charset="0"/>
              </a:rPr>
              <a:t>La suma de los costos y gastos fijos del primer mes de trabajo, exceptuando la depreciación y amortización ha sido considerada como el valor correspondiente de capital de trabajo</a:t>
            </a:r>
            <a:endParaRPr lang="es-EC" sz="2600">
              <a:latin typeface="Bookman Old Style" pitchFamily="18" charset="0"/>
            </a:endParaRPr>
          </a:p>
          <a:p>
            <a:pPr>
              <a:lnSpc>
                <a:spcPct val="80000"/>
              </a:lnSpc>
              <a:spcBef>
                <a:spcPct val="20000"/>
              </a:spcBef>
              <a:buClr>
                <a:schemeClr val="bg2"/>
              </a:buClr>
              <a:buSzPct val="75000"/>
              <a:buFont typeface="Wingdings" pitchFamily="2" charset="2"/>
              <a:buNone/>
            </a:pPr>
            <a:endParaRPr lang="es-EC" sz="2800">
              <a:solidFill>
                <a:srgbClr val="898989"/>
              </a:solidFill>
              <a:latin typeface="Bookman Old Style" pitchFamily="18" charset="0"/>
            </a:endParaRPr>
          </a:p>
        </p:txBody>
      </p:sp>
      <p:graphicFrame>
        <p:nvGraphicFramePr>
          <p:cNvPr id="441374" name="Group 30"/>
          <p:cNvGraphicFramePr>
            <a:graphicFrameLocks noGrp="1"/>
          </p:cNvGraphicFramePr>
          <p:nvPr>
            <p:ph/>
          </p:nvPr>
        </p:nvGraphicFramePr>
        <p:xfrm>
          <a:off x="1331913" y="3357563"/>
          <a:ext cx="6923087" cy="3014662"/>
        </p:xfrm>
        <a:graphic>
          <a:graphicData uri="http://schemas.openxmlformats.org/drawingml/2006/table">
            <a:tbl>
              <a:tblPr/>
              <a:tblGrid>
                <a:gridCol w="4843462"/>
                <a:gridCol w="2079625"/>
              </a:tblGrid>
              <a:tr h="523875">
                <a:tc gridSpan="2">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3200" b="0" i="0" u="none" strike="noStrike" cap="none" normalizeH="0" baseline="0" smtClean="0">
                          <a:ln>
                            <a:noFill/>
                          </a:ln>
                          <a:solidFill>
                            <a:srgbClr val="000000"/>
                          </a:solidFill>
                          <a:effectLst/>
                          <a:latin typeface="Verdana" pitchFamily="34" charset="0"/>
                          <a:cs typeface="Times New Roman" pitchFamily="18" charset="0"/>
                        </a:rPr>
                        <a:t>CAPITAL DE TRABAJO</a:t>
                      </a:r>
                      <a:endParaRPr kumimoji="0" lang="es-EC" sz="2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FF"/>
                    </a:solidFill>
                  </a:tcPr>
                </a:tc>
                <a:tc hMerge="1">
                  <a:txBody>
                    <a:bodyPr/>
                    <a:lstStyle/>
                    <a:p>
                      <a:endParaRPr lang="es-ES"/>
                    </a:p>
                  </a:txBody>
                  <a:tcPr/>
                </a:tc>
              </a:tr>
              <a:tr h="388938">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800" b="0" i="0" u="none" strike="noStrike" cap="none" normalizeH="0" baseline="0" smtClean="0">
                          <a:ln>
                            <a:noFill/>
                          </a:ln>
                          <a:solidFill>
                            <a:srgbClr val="000000"/>
                          </a:solidFill>
                          <a:effectLst/>
                          <a:latin typeface="Verdana" pitchFamily="34" charset="0"/>
                          <a:cs typeface="Times New Roman" pitchFamily="18" charset="0"/>
                        </a:rPr>
                        <a:t>Rubros</a:t>
                      </a:r>
                      <a:endParaRPr kumimoji="0" lang="es-EC" sz="2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800" b="0" i="0" u="none" strike="noStrike" cap="none" normalizeH="0" baseline="0" smtClean="0">
                          <a:ln>
                            <a:noFill/>
                          </a:ln>
                          <a:solidFill>
                            <a:srgbClr val="000000"/>
                          </a:solidFill>
                          <a:effectLst/>
                          <a:latin typeface="Verdana" pitchFamily="34" charset="0"/>
                          <a:cs typeface="Times New Roman" pitchFamily="18" charset="0"/>
                        </a:rPr>
                        <a:t>Valor</a:t>
                      </a:r>
                      <a:endParaRPr kumimoji="0" lang="es-EC" sz="2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45720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800" b="0" i="0" u="none" strike="noStrike" cap="none" normalizeH="0" baseline="0" smtClean="0">
                          <a:ln>
                            <a:noFill/>
                          </a:ln>
                          <a:solidFill>
                            <a:srgbClr val="000000"/>
                          </a:solidFill>
                          <a:effectLst/>
                          <a:latin typeface="Verdana" pitchFamily="34" charset="0"/>
                          <a:cs typeface="Times New Roman" pitchFamily="18" charset="0"/>
                        </a:rPr>
                        <a:t>Sueldos</a:t>
                      </a:r>
                      <a:endParaRPr kumimoji="0" lang="es-EC" sz="2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800" b="0" i="0" u="none" strike="noStrike" cap="none" normalizeH="0" baseline="0" smtClean="0">
                          <a:ln>
                            <a:noFill/>
                          </a:ln>
                          <a:solidFill>
                            <a:srgbClr val="000000"/>
                          </a:solidFill>
                          <a:effectLst/>
                          <a:latin typeface="Verdana" pitchFamily="34" charset="0"/>
                          <a:cs typeface="Times New Roman" pitchFamily="18" charset="0"/>
                        </a:rPr>
                        <a:t>$ 5.400 </a:t>
                      </a:r>
                      <a:endParaRPr kumimoji="0" lang="es-EC" sz="2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460375">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800" b="0" i="0" u="none" strike="noStrike" cap="none" normalizeH="0" baseline="0" smtClean="0">
                          <a:ln>
                            <a:noFill/>
                          </a:ln>
                          <a:solidFill>
                            <a:srgbClr val="000000"/>
                          </a:solidFill>
                          <a:effectLst/>
                          <a:latin typeface="Verdana" pitchFamily="34" charset="0"/>
                          <a:cs typeface="Times New Roman" pitchFamily="18" charset="0"/>
                        </a:rPr>
                        <a:t>Servicios Básicos</a:t>
                      </a:r>
                      <a:endParaRPr kumimoji="0" lang="es-EC" sz="2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800" b="0" i="0" u="none" strike="noStrike" cap="none" normalizeH="0" baseline="0" smtClean="0">
                          <a:ln>
                            <a:noFill/>
                          </a:ln>
                          <a:solidFill>
                            <a:srgbClr val="000000"/>
                          </a:solidFill>
                          <a:effectLst/>
                          <a:latin typeface="Verdana" pitchFamily="34" charset="0"/>
                          <a:cs typeface="Times New Roman" pitchFamily="18" charset="0"/>
                        </a:rPr>
                        <a:t>$ 179 </a:t>
                      </a:r>
                      <a:endParaRPr kumimoji="0" lang="es-EC" sz="2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457200">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800" b="0" i="0" u="none" strike="noStrike" cap="none" normalizeH="0" baseline="0" smtClean="0">
                          <a:ln>
                            <a:noFill/>
                          </a:ln>
                          <a:solidFill>
                            <a:srgbClr val="000000"/>
                          </a:solidFill>
                          <a:effectLst/>
                          <a:latin typeface="Verdana" pitchFamily="34" charset="0"/>
                          <a:cs typeface="Times New Roman" pitchFamily="18" charset="0"/>
                        </a:rPr>
                        <a:t>Publicidad</a:t>
                      </a:r>
                      <a:endParaRPr kumimoji="0" lang="es-EC" sz="2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800" b="0" i="0" u="none" strike="noStrike" cap="none" normalizeH="0" baseline="0" smtClean="0">
                          <a:ln>
                            <a:noFill/>
                          </a:ln>
                          <a:solidFill>
                            <a:srgbClr val="000000"/>
                          </a:solidFill>
                          <a:effectLst/>
                          <a:latin typeface="Verdana" pitchFamily="34" charset="0"/>
                          <a:cs typeface="Times New Roman" pitchFamily="18" charset="0"/>
                        </a:rPr>
                        <a:t>$ 1.084 </a:t>
                      </a:r>
                      <a:endParaRPr kumimoji="0" lang="es-EC" sz="2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458788">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800" b="0" i="0" u="none" strike="noStrike" cap="none" normalizeH="0" baseline="0" smtClean="0">
                          <a:ln>
                            <a:noFill/>
                          </a:ln>
                          <a:solidFill>
                            <a:srgbClr val="000000"/>
                          </a:solidFill>
                          <a:effectLst/>
                          <a:latin typeface="Verdana" pitchFamily="34" charset="0"/>
                          <a:cs typeface="Times New Roman" pitchFamily="18" charset="0"/>
                        </a:rPr>
                        <a:t>Total</a:t>
                      </a:r>
                      <a:endParaRPr kumimoji="0" lang="es-EC" sz="2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S" sz="2800" b="0" i="0" u="none" strike="noStrike" cap="none" normalizeH="0" baseline="0" smtClean="0">
                          <a:ln>
                            <a:noFill/>
                          </a:ln>
                          <a:solidFill>
                            <a:srgbClr val="000000"/>
                          </a:solidFill>
                          <a:effectLst/>
                          <a:latin typeface="Verdana" pitchFamily="34" charset="0"/>
                          <a:cs typeface="Times New Roman" pitchFamily="18" charset="0"/>
                        </a:rPr>
                        <a:t>$ 6.663 </a:t>
                      </a:r>
                      <a:endParaRPr kumimoji="0" lang="es-EC" sz="2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41347"/>
                                        </p:tgtEl>
                                        <p:attrNameLst>
                                          <p:attrName>style.visibility</p:attrName>
                                        </p:attrNameLst>
                                      </p:cBhvr>
                                      <p:to>
                                        <p:strVal val="visible"/>
                                      </p:to>
                                    </p:set>
                                    <p:set>
                                      <p:cBhvr>
                                        <p:cTn id="7" dur="228" fill="hold">
                                          <p:stCondLst>
                                            <p:cond delay="0"/>
                                          </p:stCondLst>
                                        </p:cTn>
                                        <p:tgtEl>
                                          <p:spTgt spid="441347"/>
                                        </p:tgtEl>
                                        <p:attrNameLst>
                                          <p:attrName>style.rotation</p:attrName>
                                        </p:attrNameLst>
                                      </p:cBhvr>
                                      <p:to>
                                        <p:strVal val="-45.0"/>
                                      </p:to>
                                    </p:set>
                                    <p:anim calcmode="lin" valueType="num">
                                      <p:cBhvr>
                                        <p:cTn id="8" dur="228" fill="hold">
                                          <p:stCondLst>
                                            <p:cond delay="228"/>
                                          </p:stCondLst>
                                        </p:cTn>
                                        <p:tgtEl>
                                          <p:spTgt spid="441347"/>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41347"/>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41347"/>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4134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134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42371" name="3 Título"/>
          <p:cNvSpPr>
            <a:spLocks/>
          </p:cNvSpPr>
          <p:nvPr/>
        </p:nvSpPr>
        <p:spPr bwMode="auto">
          <a:xfrm>
            <a:off x="571500" y="214313"/>
            <a:ext cx="7772400" cy="1470025"/>
          </a:xfrm>
          <a:prstGeom prst="rect">
            <a:avLst/>
          </a:prstGeom>
          <a:noFill/>
          <a:ln w="9525">
            <a:noFill/>
            <a:miter lim="800000"/>
            <a:headEnd/>
            <a:tailEnd/>
          </a:ln>
        </p:spPr>
        <p:txBody>
          <a:bodyPr anchor="ctr"/>
          <a:lstStyle/>
          <a:p>
            <a:pPr marL="342900" indent="-342900"/>
            <a:r>
              <a:rPr lang="es-ES" sz="3800" b="1">
                <a:solidFill>
                  <a:schemeClr val="accent2"/>
                </a:solidFill>
                <a:latin typeface="Broadway" pitchFamily="82" charset="0"/>
              </a:rPr>
              <a:t>FINANCIAMIENTO</a:t>
            </a:r>
            <a:r>
              <a:rPr lang="es-EC" sz="5800">
                <a:solidFill>
                  <a:srgbClr val="000000"/>
                </a:solidFill>
              </a:rPr>
              <a:t/>
            </a:r>
            <a:br>
              <a:rPr lang="es-EC" sz="5800">
                <a:solidFill>
                  <a:srgbClr val="000000"/>
                </a:solidFill>
              </a:rPr>
            </a:br>
            <a:endParaRPr lang="es-EC" sz="5800">
              <a:solidFill>
                <a:srgbClr val="000000"/>
              </a:solidFill>
            </a:endParaRPr>
          </a:p>
        </p:txBody>
      </p:sp>
      <p:sp>
        <p:nvSpPr>
          <p:cNvPr id="48132" name="4 Subtítulo"/>
          <p:cNvSpPr>
            <a:spLocks/>
          </p:cNvSpPr>
          <p:nvPr/>
        </p:nvSpPr>
        <p:spPr bwMode="auto">
          <a:xfrm>
            <a:off x="395288" y="1557338"/>
            <a:ext cx="8572500" cy="4143375"/>
          </a:xfrm>
          <a:prstGeom prst="rect">
            <a:avLst/>
          </a:prstGeom>
          <a:noFill/>
          <a:ln w="9525">
            <a:noFill/>
            <a:miter lim="800000"/>
            <a:headEnd/>
            <a:tailEnd/>
          </a:ln>
        </p:spPr>
        <p:txBody>
          <a:bodyPr/>
          <a:lstStyle/>
          <a:p>
            <a:pPr algn="just">
              <a:lnSpc>
                <a:spcPct val="80000"/>
              </a:lnSpc>
              <a:spcBef>
                <a:spcPct val="20000"/>
              </a:spcBef>
              <a:buClr>
                <a:schemeClr val="bg2"/>
              </a:buClr>
              <a:buSzPct val="75000"/>
              <a:buFont typeface="Wingdings" pitchFamily="2" charset="2"/>
              <a:buNone/>
            </a:pPr>
            <a:r>
              <a:rPr lang="es-ES" sz="2600">
                <a:latin typeface="Bookman Old Style" pitchFamily="18" charset="0"/>
              </a:rPr>
              <a:t>Los recursos económicos necesarios para poder llevar adelante el presente proyecto, provendrán de dos fuentes principales que son los recursos propios y deuda.</a:t>
            </a:r>
            <a:endParaRPr lang="es-EC" sz="2600">
              <a:latin typeface="Bookman Old Style" pitchFamily="18" charset="0"/>
            </a:endParaRPr>
          </a:p>
          <a:p>
            <a:pPr algn="just">
              <a:lnSpc>
                <a:spcPct val="80000"/>
              </a:lnSpc>
              <a:spcBef>
                <a:spcPct val="20000"/>
              </a:spcBef>
              <a:buClr>
                <a:schemeClr val="bg2"/>
              </a:buClr>
              <a:buSzPct val="75000"/>
              <a:buFont typeface="Wingdings" pitchFamily="2" charset="2"/>
              <a:buNone/>
            </a:pPr>
            <a:r>
              <a:rPr lang="es-ES" sz="2600">
                <a:latin typeface="Bookman Old Style" pitchFamily="18" charset="0"/>
              </a:rPr>
              <a:t>La compañía por medio de sus socios aportará la cantidad de $18.706.64 que equivale aproximadamente al 20% de la inversión total, mientras que el 80%, es decir, $ 74826.56 será financiado mediante un préstamo de la banca local a una tasa de interés del 11.50%.</a:t>
            </a:r>
            <a:endParaRPr lang="es-EC" sz="2600">
              <a:latin typeface="Bookman Old Style" pitchFamily="18" charset="0"/>
            </a:endParaRPr>
          </a:p>
          <a:p>
            <a:pPr>
              <a:lnSpc>
                <a:spcPct val="80000"/>
              </a:lnSpc>
              <a:spcBef>
                <a:spcPct val="20000"/>
              </a:spcBef>
              <a:buClr>
                <a:schemeClr val="bg2"/>
              </a:buClr>
              <a:buSzPct val="75000"/>
              <a:buFont typeface="Wingdings" pitchFamily="2" charset="2"/>
              <a:buNone/>
            </a:pPr>
            <a:endParaRPr lang="es-EC">
              <a:latin typeface="Bookman Old Style" pitchFamily="18" charset="0"/>
            </a:endParaRPr>
          </a:p>
        </p:txBody>
      </p:sp>
      <p:pic>
        <p:nvPicPr>
          <p:cNvPr id="48133" name="Picture 1"/>
          <p:cNvPicPr>
            <a:picLocks noChangeAspect="1" noChangeArrowheads="1"/>
          </p:cNvPicPr>
          <p:nvPr/>
        </p:nvPicPr>
        <p:blipFill>
          <a:blip r:embed="rId3" cstate="print"/>
          <a:srcRect l="38045" t="54681" r="28618" b="31725"/>
          <a:stretch>
            <a:fillRect/>
          </a:stretch>
        </p:blipFill>
        <p:spPr bwMode="auto">
          <a:xfrm>
            <a:off x="395288" y="4929188"/>
            <a:ext cx="8429625" cy="19288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42371"/>
                                        </p:tgtEl>
                                        <p:attrNameLst>
                                          <p:attrName>style.visibility</p:attrName>
                                        </p:attrNameLst>
                                      </p:cBhvr>
                                      <p:to>
                                        <p:strVal val="visible"/>
                                      </p:to>
                                    </p:set>
                                    <p:set>
                                      <p:cBhvr>
                                        <p:cTn id="7" dur="228" fill="hold">
                                          <p:stCondLst>
                                            <p:cond delay="0"/>
                                          </p:stCondLst>
                                        </p:cTn>
                                        <p:tgtEl>
                                          <p:spTgt spid="442371"/>
                                        </p:tgtEl>
                                        <p:attrNameLst>
                                          <p:attrName>style.rotation</p:attrName>
                                        </p:attrNameLst>
                                      </p:cBhvr>
                                      <p:to>
                                        <p:strVal val="-45.0"/>
                                      </p:to>
                                    </p:set>
                                    <p:anim calcmode="lin" valueType="num">
                                      <p:cBhvr>
                                        <p:cTn id="8" dur="228" fill="hold">
                                          <p:stCondLst>
                                            <p:cond delay="228"/>
                                          </p:stCondLst>
                                        </p:cTn>
                                        <p:tgtEl>
                                          <p:spTgt spid="442371"/>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42371"/>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42371"/>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42371"/>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2371"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43395" name="3 Título"/>
          <p:cNvSpPr>
            <a:spLocks/>
          </p:cNvSpPr>
          <p:nvPr/>
        </p:nvSpPr>
        <p:spPr bwMode="auto">
          <a:xfrm>
            <a:off x="214313" y="357188"/>
            <a:ext cx="8643937" cy="1470025"/>
          </a:xfrm>
          <a:prstGeom prst="rect">
            <a:avLst/>
          </a:prstGeom>
          <a:noFill/>
          <a:ln w="9525">
            <a:noFill/>
            <a:miter lim="800000"/>
            <a:headEnd/>
            <a:tailEnd/>
          </a:ln>
        </p:spPr>
        <p:txBody>
          <a:bodyPr anchor="ctr"/>
          <a:lstStyle/>
          <a:p>
            <a:pPr marL="342900" indent="-342900"/>
            <a:r>
              <a:rPr lang="es-ES" sz="3800" b="1">
                <a:solidFill>
                  <a:schemeClr val="accent2"/>
                </a:solidFill>
                <a:latin typeface="Broadway" pitchFamily="82" charset="0"/>
              </a:rPr>
              <a:t>INGRESOS POR ALQUILER DE CANCHAS</a:t>
            </a:r>
            <a:r>
              <a:rPr lang="es-EC" sz="3800">
                <a:solidFill>
                  <a:schemeClr val="accent2"/>
                </a:solidFill>
                <a:latin typeface="Broadway" pitchFamily="82" charset="0"/>
              </a:rPr>
              <a:t/>
            </a:r>
            <a:br>
              <a:rPr lang="es-EC" sz="3800">
                <a:solidFill>
                  <a:schemeClr val="accent2"/>
                </a:solidFill>
                <a:latin typeface="Broadway" pitchFamily="82" charset="0"/>
              </a:rPr>
            </a:br>
            <a:endParaRPr lang="es-EC" sz="3800">
              <a:solidFill>
                <a:schemeClr val="accent2"/>
              </a:solidFill>
              <a:latin typeface="Broadway" pitchFamily="82" charset="0"/>
            </a:endParaRPr>
          </a:p>
        </p:txBody>
      </p:sp>
      <p:sp>
        <p:nvSpPr>
          <p:cNvPr id="49156" name="4 Subtítulo"/>
          <p:cNvSpPr>
            <a:spLocks/>
          </p:cNvSpPr>
          <p:nvPr/>
        </p:nvSpPr>
        <p:spPr bwMode="auto">
          <a:xfrm>
            <a:off x="214313" y="1500188"/>
            <a:ext cx="8572500" cy="1928812"/>
          </a:xfrm>
          <a:prstGeom prst="rect">
            <a:avLst/>
          </a:prstGeom>
          <a:noFill/>
          <a:ln w="9525">
            <a:noFill/>
            <a:miter lim="800000"/>
            <a:headEnd/>
            <a:tailEnd/>
          </a:ln>
        </p:spPr>
        <p:txBody>
          <a:bodyPr/>
          <a:lstStyle/>
          <a:p>
            <a:pPr algn="just">
              <a:lnSpc>
                <a:spcPct val="90000"/>
              </a:lnSpc>
              <a:spcBef>
                <a:spcPct val="20000"/>
              </a:spcBef>
              <a:buClr>
                <a:schemeClr val="bg2"/>
              </a:buClr>
              <a:buSzPct val="75000"/>
              <a:buFont typeface="Wingdings" pitchFamily="2" charset="2"/>
              <a:buNone/>
            </a:pPr>
            <a:r>
              <a:rPr lang="es-ES">
                <a:latin typeface="Bookman Old Style" pitchFamily="18" charset="0"/>
              </a:rPr>
              <a:t>Los ingresos por alquiler de cancha se obtienen de la multiplicación del número de horas proyectadas a alquilar por el precio. Los precios no incluyen IVA de acuerdo a lo estipulado por el servicio de rentas internas.</a:t>
            </a:r>
            <a:endParaRPr lang="es-EC">
              <a:latin typeface="Bookman Old Style" pitchFamily="18" charset="0"/>
            </a:endParaRPr>
          </a:p>
          <a:p>
            <a:pPr>
              <a:lnSpc>
                <a:spcPct val="90000"/>
              </a:lnSpc>
              <a:spcBef>
                <a:spcPct val="20000"/>
              </a:spcBef>
              <a:buClr>
                <a:schemeClr val="bg2"/>
              </a:buClr>
              <a:buSzPct val="75000"/>
              <a:buFont typeface="Wingdings" pitchFamily="2" charset="2"/>
              <a:buNone/>
            </a:pPr>
            <a:endParaRPr lang="es-EC">
              <a:solidFill>
                <a:srgbClr val="898989"/>
              </a:solidFill>
              <a:latin typeface="Bookman Old Style" pitchFamily="18" charset="0"/>
            </a:endParaRPr>
          </a:p>
        </p:txBody>
      </p:sp>
      <p:graphicFrame>
        <p:nvGraphicFramePr>
          <p:cNvPr id="443439" name="Group 47"/>
          <p:cNvGraphicFramePr>
            <a:graphicFrameLocks noGrp="1"/>
          </p:cNvGraphicFramePr>
          <p:nvPr>
            <p:ph/>
          </p:nvPr>
        </p:nvGraphicFramePr>
        <p:xfrm>
          <a:off x="1116013" y="3429000"/>
          <a:ext cx="7499350" cy="2616200"/>
        </p:xfrm>
        <a:graphic>
          <a:graphicData uri="http://schemas.openxmlformats.org/drawingml/2006/table">
            <a:tbl>
              <a:tblPr/>
              <a:tblGrid>
                <a:gridCol w="935037"/>
                <a:gridCol w="1292225"/>
                <a:gridCol w="2860675"/>
                <a:gridCol w="2411413"/>
              </a:tblGrid>
              <a:tr h="493713">
                <a:tc gridSpan="4">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C" sz="2800" b="0" i="0" u="none" strike="noStrike" cap="none" normalizeH="0" baseline="0" smtClean="0">
                          <a:ln>
                            <a:noFill/>
                          </a:ln>
                          <a:solidFill>
                            <a:srgbClr val="000000"/>
                          </a:solidFill>
                          <a:effectLst/>
                          <a:latin typeface="Verdana" pitchFamily="34" charset="0"/>
                          <a:cs typeface="Times New Roman" pitchFamily="18" charset="0"/>
                        </a:rPr>
                        <a:t>INGRESOS DEL ALQUILER DE CANCHAS</a:t>
                      </a:r>
                      <a:endParaRPr kumimoji="0" lang="es-EC" sz="2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35401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1" i="0" u="none" strike="noStrike" cap="none" normalizeH="0" baseline="0" smtClean="0">
                          <a:ln>
                            <a:noFill/>
                          </a:ln>
                          <a:solidFill>
                            <a:srgbClr val="000000"/>
                          </a:solidFill>
                          <a:effectLst/>
                          <a:latin typeface="Verdana" pitchFamily="34" charset="0"/>
                          <a:cs typeface="Times New Roman" pitchFamily="18" charset="0"/>
                        </a:rPr>
                        <a:t>Años</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1" i="0" u="none" strike="noStrike" cap="none" normalizeH="0" baseline="0" smtClean="0">
                          <a:ln>
                            <a:noFill/>
                          </a:ln>
                          <a:solidFill>
                            <a:srgbClr val="000000"/>
                          </a:solidFill>
                          <a:effectLst/>
                          <a:latin typeface="Verdana" pitchFamily="34" charset="0"/>
                          <a:cs typeface="Times New Roman" pitchFamily="18" charset="0"/>
                        </a:rPr>
                        <a:t>Precios</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1" i="0" u="none" strike="noStrike" cap="none" normalizeH="0" baseline="0" smtClean="0">
                          <a:ln>
                            <a:noFill/>
                          </a:ln>
                          <a:solidFill>
                            <a:srgbClr val="000000"/>
                          </a:solidFill>
                          <a:effectLst/>
                          <a:latin typeface="Verdana" pitchFamily="34" charset="0"/>
                          <a:cs typeface="Times New Roman" pitchFamily="18" charset="0"/>
                        </a:rPr>
                        <a:t>Demanda Anual</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1" i="0" u="none" strike="noStrike" cap="none" normalizeH="0" baseline="0" smtClean="0">
                          <a:ln>
                            <a:noFill/>
                          </a:ln>
                          <a:solidFill>
                            <a:srgbClr val="000000"/>
                          </a:solidFill>
                          <a:effectLst/>
                          <a:latin typeface="Verdana" pitchFamily="34" charset="0"/>
                          <a:cs typeface="Times New Roman" pitchFamily="18" charset="0"/>
                        </a:rPr>
                        <a:t>Ingreso anual</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5401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1</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$ 30.00</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2429</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$ 72,864.00</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5401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2</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$ 32.50</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2870</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$ 93,288.00</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52425">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3</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$ 35.00</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3312</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$ 115,920.00</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5401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4</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$ 37.50</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3754</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$ 140,760.00</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54013">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5</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$ 40.00</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4195</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just" defTabSz="914400" rtl="0" eaLnBrk="1" fontAlgn="base" latinLnBrk="0" hangingPunct="1">
                        <a:lnSpc>
                          <a:spcPct val="115000"/>
                        </a:lnSpc>
                        <a:spcBef>
                          <a:spcPct val="0"/>
                        </a:spcBef>
                        <a:spcAft>
                          <a:spcPct val="0"/>
                        </a:spcAft>
                        <a:buClr>
                          <a:schemeClr val="bg2"/>
                        </a:buClr>
                        <a:buSzPct val="75000"/>
                        <a:buFontTx/>
                        <a:buNone/>
                        <a:tabLst/>
                      </a:pPr>
                      <a:r>
                        <a:rPr kumimoji="0" lang="es-EC" sz="2000" b="0" i="0" u="none" strike="noStrike" cap="none" normalizeH="0" baseline="0" smtClean="0">
                          <a:ln>
                            <a:noFill/>
                          </a:ln>
                          <a:solidFill>
                            <a:srgbClr val="000000"/>
                          </a:solidFill>
                          <a:effectLst/>
                          <a:latin typeface="Verdana" pitchFamily="34" charset="0"/>
                          <a:cs typeface="Times New Roman" pitchFamily="18" charset="0"/>
                        </a:rPr>
                        <a:t>$ 167,808.00</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43395"/>
                                        </p:tgtEl>
                                        <p:attrNameLst>
                                          <p:attrName>style.visibility</p:attrName>
                                        </p:attrNameLst>
                                      </p:cBhvr>
                                      <p:to>
                                        <p:strVal val="visible"/>
                                      </p:to>
                                    </p:set>
                                    <p:set>
                                      <p:cBhvr>
                                        <p:cTn id="7" dur="228" fill="hold">
                                          <p:stCondLst>
                                            <p:cond delay="0"/>
                                          </p:stCondLst>
                                        </p:cTn>
                                        <p:tgtEl>
                                          <p:spTgt spid="443395"/>
                                        </p:tgtEl>
                                        <p:attrNameLst>
                                          <p:attrName>style.rotation</p:attrName>
                                        </p:attrNameLst>
                                      </p:cBhvr>
                                      <p:to>
                                        <p:strVal val="-45.0"/>
                                      </p:to>
                                    </p:set>
                                    <p:anim calcmode="lin" valueType="num">
                                      <p:cBhvr>
                                        <p:cTn id="8" dur="228" fill="hold">
                                          <p:stCondLst>
                                            <p:cond delay="228"/>
                                          </p:stCondLst>
                                        </p:cTn>
                                        <p:tgtEl>
                                          <p:spTgt spid="443395"/>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43395"/>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43395"/>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43395"/>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339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44419" name="3 Título"/>
          <p:cNvSpPr>
            <a:spLocks/>
          </p:cNvSpPr>
          <p:nvPr/>
        </p:nvSpPr>
        <p:spPr bwMode="auto">
          <a:xfrm>
            <a:off x="285750" y="285750"/>
            <a:ext cx="8501063" cy="1470025"/>
          </a:xfrm>
          <a:prstGeom prst="rect">
            <a:avLst/>
          </a:prstGeom>
          <a:noFill/>
          <a:ln w="9525">
            <a:noFill/>
            <a:miter lim="800000"/>
            <a:headEnd/>
            <a:tailEnd/>
          </a:ln>
        </p:spPr>
        <p:txBody>
          <a:bodyPr anchor="ctr"/>
          <a:lstStyle/>
          <a:p>
            <a:pPr marL="342900" indent="-342900"/>
            <a:r>
              <a:rPr lang="es-ES" sz="3800" b="1">
                <a:solidFill>
                  <a:schemeClr val="accent2"/>
                </a:solidFill>
                <a:latin typeface="Broadway" pitchFamily="82" charset="0"/>
              </a:rPr>
              <a:t>INGRESOS POR LA ESCUELA DE FÚTBOL</a:t>
            </a:r>
            <a:r>
              <a:rPr lang="es-EC" sz="3800">
                <a:solidFill>
                  <a:schemeClr val="accent2"/>
                </a:solidFill>
                <a:latin typeface="Broadway" pitchFamily="82" charset="0"/>
              </a:rPr>
              <a:t/>
            </a:r>
            <a:br>
              <a:rPr lang="es-EC" sz="3800">
                <a:solidFill>
                  <a:schemeClr val="accent2"/>
                </a:solidFill>
                <a:latin typeface="Broadway" pitchFamily="82" charset="0"/>
              </a:rPr>
            </a:br>
            <a:endParaRPr lang="es-EC" sz="3800">
              <a:solidFill>
                <a:schemeClr val="accent2"/>
              </a:solidFill>
              <a:latin typeface="Broadway" pitchFamily="82" charset="0"/>
            </a:endParaRPr>
          </a:p>
        </p:txBody>
      </p:sp>
      <p:sp>
        <p:nvSpPr>
          <p:cNvPr id="50180" name="4 Subtítulo"/>
          <p:cNvSpPr>
            <a:spLocks/>
          </p:cNvSpPr>
          <p:nvPr/>
        </p:nvSpPr>
        <p:spPr bwMode="auto">
          <a:xfrm>
            <a:off x="428625" y="1571625"/>
            <a:ext cx="8358188" cy="2000250"/>
          </a:xfrm>
          <a:prstGeom prst="rect">
            <a:avLst/>
          </a:prstGeom>
          <a:noFill/>
          <a:ln w="9525">
            <a:noFill/>
            <a:miter lim="800000"/>
            <a:headEnd/>
            <a:tailEnd/>
          </a:ln>
        </p:spPr>
        <p:txBody>
          <a:bodyPr/>
          <a:lstStyle/>
          <a:p>
            <a:pPr algn="just">
              <a:lnSpc>
                <a:spcPct val="80000"/>
              </a:lnSpc>
              <a:spcBef>
                <a:spcPct val="20000"/>
              </a:spcBef>
              <a:buClr>
                <a:schemeClr val="bg2"/>
              </a:buClr>
              <a:buSzPct val="75000"/>
              <a:buFont typeface="Wingdings" pitchFamily="2" charset="2"/>
              <a:buNone/>
            </a:pPr>
            <a:r>
              <a:rPr lang="es-ES">
                <a:latin typeface="Bookman Old Style" pitchFamily="18" charset="0"/>
              </a:rPr>
              <a:t>El ingreso que dejaría el funcionamiento de la escuela, asumiendo que el número de inscritos se mantendrá constante a lo largo de los 5 años de duración del proyecto, será de $ 20400</a:t>
            </a:r>
            <a:endParaRPr lang="es-EC">
              <a:latin typeface="Bookman Old Style" pitchFamily="18" charset="0"/>
            </a:endParaRPr>
          </a:p>
          <a:p>
            <a:pPr algn="just">
              <a:lnSpc>
                <a:spcPct val="80000"/>
              </a:lnSpc>
              <a:spcBef>
                <a:spcPct val="20000"/>
              </a:spcBef>
              <a:buClr>
                <a:schemeClr val="bg2"/>
              </a:buClr>
              <a:buSzPct val="75000"/>
              <a:buFont typeface="Wingdings" pitchFamily="2" charset="2"/>
              <a:buNone/>
            </a:pPr>
            <a:endParaRPr lang="es-EC">
              <a:solidFill>
                <a:srgbClr val="898989"/>
              </a:solidFill>
              <a:latin typeface="Bookman Old Style" pitchFamily="18" charset="0"/>
            </a:endParaRPr>
          </a:p>
        </p:txBody>
      </p:sp>
      <p:graphicFrame>
        <p:nvGraphicFramePr>
          <p:cNvPr id="444456" name="Group 40"/>
          <p:cNvGraphicFramePr>
            <a:graphicFrameLocks noGrp="1"/>
          </p:cNvGraphicFramePr>
          <p:nvPr>
            <p:ph/>
          </p:nvPr>
        </p:nvGraphicFramePr>
        <p:xfrm>
          <a:off x="1692275" y="3429000"/>
          <a:ext cx="6335713" cy="2482850"/>
        </p:xfrm>
        <a:graphic>
          <a:graphicData uri="http://schemas.openxmlformats.org/drawingml/2006/table">
            <a:tbl>
              <a:tblPr/>
              <a:tblGrid>
                <a:gridCol w="1620838"/>
                <a:gridCol w="1109662"/>
                <a:gridCol w="1108075"/>
                <a:gridCol w="1281113"/>
                <a:gridCol w="1216025"/>
              </a:tblGrid>
              <a:tr h="623888">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C" sz="1600" b="1" i="0" u="none" strike="noStrike" cap="none" normalizeH="0" baseline="0" smtClean="0">
                          <a:ln>
                            <a:noFill/>
                          </a:ln>
                          <a:solidFill>
                            <a:srgbClr val="000000"/>
                          </a:solidFill>
                          <a:effectLst/>
                          <a:latin typeface="Verdana" pitchFamily="34" charset="0"/>
                          <a:cs typeface="Times New Roman" pitchFamily="18" charset="0"/>
                        </a:rPr>
                        <a:t>Rubros</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C" sz="1600" b="1" i="0" u="none" strike="noStrike" cap="none" normalizeH="0" baseline="0" smtClean="0">
                          <a:ln>
                            <a:noFill/>
                          </a:ln>
                          <a:solidFill>
                            <a:srgbClr val="000000"/>
                          </a:solidFill>
                          <a:effectLst/>
                          <a:latin typeface="Verdana" pitchFamily="34" charset="0"/>
                          <a:cs typeface="Times New Roman" pitchFamily="18" charset="0"/>
                        </a:rPr>
                        <a:t>Inscritos</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C" sz="1600" b="1" i="0" u="none" strike="noStrike" cap="none" normalizeH="0" baseline="0" smtClean="0">
                          <a:ln>
                            <a:noFill/>
                          </a:ln>
                          <a:solidFill>
                            <a:srgbClr val="000000"/>
                          </a:solidFill>
                          <a:effectLst/>
                          <a:latin typeface="Verdana" pitchFamily="34" charset="0"/>
                          <a:cs typeface="Times New Roman" pitchFamily="18" charset="0"/>
                        </a:rPr>
                        <a:t>Precio por Inscrito</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C" sz="1600" b="1" i="0" u="none" strike="noStrike" cap="none" normalizeH="0" baseline="0" smtClean="0">
                          <a:ln>
                            <a:noFill/>
                          </a:ln>
                          <a:solidFill>
                            <a:srgbClr val="000000"/>
                          </a:solidFill>
                          <a:effectLst/>
                          <a:latin typeface="Verdana" pitchFamily="34" charset="0"/>
                          <a:cs typeface="Times New Roman" pitchFamily="18" charset="0"/>
                        </a:rPr>
                        <a:t>Ingreso mensual</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C" sz="1600" b="1" i="0" u="none" strike="noStrike" cap="none" normalizeH="0" baseline="0" smtClean="0">
                          <a:ln>
                            <a:noFill/>
                          </a:ln>
                          <a:solidFill>
                            <a:srgbClr val="000000"/>
                          </a:solidFill>
                          <a:effectLst/>
                          <a:latin typeface="Verdana" pitchFamily="34" charset="0"/>
                          <a:cs typeface="Times New Roman" pitchFamily="18" charset="0"/>
                        </a:rPr>
                        <a:t>Ingreso anual</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r>
              <a:tr h="549275">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C" sz="1600" b="0" i="0" u="none" strike="noStrike" cap="none" normalizeH="0" baseline="0" smtClean="0">
                          <a:ln>
                            <a:noFill/>
                          </a:ln>
                          <a:solidFill>
                            <a:srgbClr val="000000"/>
                          </a:solidFill>
                          <a:effectLst/>
                          <a:latin typeface="Verdana" pitchFamily="34" charset="0"/>
                          <a:cs typeface="Times New Roman" pitchFamily="18" charset="0"/>
                        </a:rPr>
                        <a:t>Inscripciones</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600" b="0" i="0" u="none" strike="noStrike" cap="none" normalizeH="0" baseline="0" smtClean="0">
                          <a:ln>
                            <a:noFill/>
                          </a:ln>
                          <a:solidFill>
                            <a:srgbClr val="000000"/>
                          </a:solidFill>
                          <a:effectLst/>
                          <a:latin typeface="Verdana" pitchFamily="34" charset="0"/>
                          <a:cs typeface="Times New Roman" pitchFamily="18" charset="0"/>
                        </a:rPr>
                        <a:t>60</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600" b="0" i="0" u="none" strike="noStrike" cap="none" normalizeH="0" baseline="0" smtClean="0">
                          <a:ln>
                            <a:noFill/>
                          </a:ln>
                          <a:solidFill>
                            <a:srgbClr val="000000"/>
                          </a:solidFill>
                          <a:effectLst/>
                          <a:latin typeface="Verdana" pitchFamily="34" charset="0"/>
                          <a:cs typeface="Times New Roman" pitchFamily="18" charset="0"/>
                        </a:rPr>
                        <a:t>$ 20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600" b="0" i="0" u="none" strike="noStrike" cap="none" normalizeH="0" baseline="0" smtClean="0">
                          <a:ln>
                            <a:noFill/>
                          </a:ln>
                          <a:solidFill>
                            <a:srgbClr val="000000"/>
                          </a:solidFill>
                          <a:effectLst/>
                          <a:latin typeface="Verdana" pitchFamily="34" charset="0"/>
                          <a:cs typeface="Times New Roman" pitchFamily="18" charset="0"/>
                        </a:rPr>
                        <a:t>$ 1,200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600" b="0" i="0" u="none" strike="noStrike" cap="none" normalizeH="0" baseline="0" smtClean="0">
                          <a:ln>
                            <a:noFill/>
                          </a:ln>
                          <a:solidFill>
                            <a:srgbClr val="000000"/>
                          </a:solidFill>
                          <a:effectLst/>
                          <a:latin typeface="Verdana" pitchFamily="34" charset="0"/>
                          <a:cs typeface="Times New Roman" pitchFamily="18" charset="0"/>
                        </a:rPr>
                        <a:t>$ 2,400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544513">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C" sz="1600" b="0" i="0" u="none" strike="noStrike" cap="none" normalizeH="0" baseline="0" smtClean="0">
                          <a:ln>
                            <a:noFill/>
                          </a:ln>
                          <a:solidFill>
                            <a:srgbClr val="000000"/>
                          </a:solidFill>
                          <a:effectLst/>
                          <a:latin typeface="Verdana" pitchFamily="34" charset="0"/>
                          <a:cs typeface="Times New Roman" pitchFamily="18" charset="0"/>
                        </a:rPr>
                        <a:t>Cursos</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600" b="0" i="0" u="none" strike="noStrike" cap="none" normalizeH="0" baseline="0" smtClean="0">
                          <a:ln>
                            <a:noFill/>
                          </a:ln>
                          <a:solidFill>
                            <a:srgbClr val="000000"/>
                          </a:solidFill>
                          <a:effectLst/>
                          <a:latin typeface="Verdana" pitchFamily="34" charset="0"/>
                          <a:cs typeface="Times New Roman" pitchFamily="18" charset="0"/>
                        </a:rPr>
                        <a:t>60</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600" b="0" i="0" u="none" strike="noStrike" cap="none" normalizeH="0" baseline="0" smtClean="0">
                          <a:ln>
                            <a:noFill/>
                          </a:ln>
                          <a:solidFill>
                            <a:srgbClr val="000000"/>
                          </a:solidFill>
                          <a:effectLst/>
                          <a:latin typeface="Verdana" pitchFamily="34" charset="0"/>
                          <a:cs typeface="Times New Roman" pitchFamily="18" charset="0"/>
                        </a:rPr>
                        <a:t>$ 25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600" b="0" i="0" u="none" strike="noStrike" cap="none" normalizeH="0" baseline="0" smtClean="0">
                          <a:ln>
                            <a:noFill/>
                          </a:ln>
                          <a:solidFill>
                            <a:srgbClr val="000000"/>
                          </a:solidFill>
                          <a:effectLst/>
                          <a:latin typeface="Verdana" pitchFamily="34" charset="0"/>
                          <a:cs typeface="Times New Roman" pitchFamily="18" charset="0"/>
                        </a:rPr>
                        <a:t>$ 1,500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600" b="0" i="0" u="none" strike="noStrike" cap="none" normalizeH="0" baseline="0" smtClean="0">
                          <a:ln>
                            <a:noFill/>
                          </a:ln>
                          <a:solidFill>
                            <a:srgbClr val="000000"/>
                          </a:solidFill>
                          <a:effectLst/>
                          <a:latin typeface="Verdana" pitchFamily="34" charset="0"/>
                          <a:cs typeface="Times New Roman" pitchFamily="18" charset="0"/>
                        </a:rPr>
                        <a:t>$ 18,000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547688">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C" sz="1600" b="0" i="0" u="none" strike="noStrike" cap="none" normalizeH="0" baseline="0" smtClean="0">
                          <a:ln>
                            <a:noFill/>
                          </a:ln>
                          <a:solidFill>
                            <a:srgbClr val="000000"/>
                          </a:solidFill>
                          <a:effectLst/>
                          <a:latin typeface="Verdana" pitchFamily="34" charset="0"/>
                          <a:cs typeface="Times New Roman" pitchFamily="18" charset="0"/>
                        </a:rPr>
                        <a:t>Total</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Tx/>
                        <a:buNone/>
                        <a:tabLst/>
                      </a:pPr>
                      <a:endParaRPr kumimoji="0" lang="es-ES" sz="1600" b="0" i="0" u="none" strike="noStrike" cap="none" normalizeH="0" baseline="0" smtClean="0">
                        <a:ln>
                          <a:noFill/>
                        </a:ln>
                        <a:solidFill>
                          <a:schemeClr val="tx1"/>
                        </a:solidFill>
                        <a:effectLst/>
                        <a:latin typeface="Verdana" pitchFamily="34"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Tx/>
                        <a:buNone/>
                        <a:tabLst/>
                      </a:pPr>
                      <a:endParaRPr kumimoji="0" lang="es-ES" sz="1600" b="0" i="0" u="none" strike="noStrike" cap="none" normalizeH="0" baseline="0" smtClean="0">
                        <a:ln>
                          <a:noFill/>
                        </a:ln>
                        <a:solidFill>
                          <a:schemeClr val="tx1"/>
                        </a:solidFill>
                        <a:effectLst/>
                        <a:latin typeface="Verdana" pitchFamily="34"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Tx/>
                        <a:buNone/>
                        <a:tabLst/>
                      </a:pPr>
                      <a:endParaRPr kumimoji="0" lang="es-ES" sz="1600" b="0" i="0" u="none" strike="noStrike" cap="none" normalizeH="0" baseline="0" smtClean="0">
                        <a:ln>
                          <a:noFill/>
                        </a:ln>
                        <a:solidFill>
                          <a:schemeClr val="tx1"/>
                        </a:solidFill>
                        <a:effectLst/>
                        <a:latin typeface="Verdana" pitchFamily="34"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600" b="0" i="0" u="none" strike="noStrike" cap="none" normalizeH="0" baseline="0" smtClean="0">
                          <a:ln>
                            <a:noFill/>
                          </a:ln>
                          <a:solidFill>
                            <a:srgbClr val="000000"/>
                          </a:solidFill>
                          <a:effectLst/>
                          <a:latin typeface="Verdana" pitchFamily="34" charset="0"/>
                          <a:cs typeface="Times New Roman" pitchFamily="18" charset="0"/>
                        </a:rPr>
                        <a:t>$ 20,400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44419"/>
                                        </p:tgtEl>
                                        <p:attrNameLst>
                                          <p:attrName>style.visibility</p:attrName>
                                        </p:attrNameLst>
                                      </p:cBhvr>
                                      <p:to>
                                        <p:strVal val="visible"/>
                                      </p:to>
                                    </p:set>
                                    <p:set>
                                      <p:cBhvr>
                                        <p:cTn id="7" dur="455" fill="hold">
                                          <p:stCondLst>
                                            <p:cond delay="0"/>
                                          </p:stCondLst>
                                        </p:cTn>
                                        <p:tgtEl>
                                          <p:spTgt spid="444419"/>
                                        </p:tgtEl>
                                        <p:attrNameLst>
                                          <p:attrName>style.rotation</p:attrName>
                                        </p:attrNameLst>
                                      </p:cBhvr>
                                      <p:to>
                                        <p:strVal val="-45.0"/>
                                      </p:to>
                                    </p:set>
                                    <p:anim calcmode="lin" valueType="num">
                                      <p:cBhvr>
                                        <p:cTn id="8" dur="455" fill="hold">
                                          <p:stCondLst>
                                            <p:cond delay="455"/>
                                          </p:stCondLst>
                                        </p:cTn>
                                        <p:tgtEl>
                                          <p:spTgt spid="444419"/>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44419"/>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44419"/>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44419"/>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441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45443" name="3 Título"/>
          <p:cNvSpPr>
            <a:spLocks/>
          </p:cNvSpPr>
          <p:nvPr/>
        </p:nvSpPr>
        <p:spPr bwMode="auto">
          <a:xfrm>
            <a:off x="0" y="285750"/>
            <a:ext cx="8929688" cy="1470025"/>
          </a:xfrm>
          <a:prstGeom prst="rect">
            <a:avLst/>
          </a:prstGeom>
          <a:noFill/>
          <a:ln w="9525">
            <a:noFill/>
            <a:miter lim="800000"/>
            <a:headEnd/>
            <a:tailEnd/>
          </a:ln>
        </p:spPr>
        <p:txBody>
          <a:bodyPr anchor="ctr"/>
          <a:lstStyle/>
          <a:p>
            <a:pPr marL="342900" indent="-342900"/>
            <a:r>
              <a:rPr lang="es-ES" sz="3800" b="1">
                <a:solidFill>
                  <a:schemeClr val="accent2"/>
                </a:solidFill>
                <a:latin typeface="Broadway" pitchFamily="82" charset="0"/>
              </a:rPr>
              <a:t>INGRESOS POR EL SERVICIO DEL BAR</a:t>
            </a:r>
            <a:r>
              <a:rPr lang="es-EC" sz="3800">
                <a:solidFill>
                  <a:schemeClr val="accent2"/>
                </a:solidFill>
                <a:latin typeface="Broadway" pitchFamily="82" charset="0"/>
              </a:rPr>
              <a:t/>
            </a:r>
            <a:br>
              <a:rPr lang="es-EC" sz="3800">
                <a:solidFill>
                  <a:schemeClr val="accent2"/>
                </a:solidFill>
                <a:latin typeface="Broadway" pitchFamily="82" charset="0"/>
              </a:rPr>
            </a:br>
            <a:endParaRPr lang="es-EC" sz="3800">
              <a:solidFill>
                <a:schemeClr val="accent2"/>
              </a:solidFill>
              <a:latin typeface="Broadway" pitchFamily="82" charset="0"/>
            </a:endParaRPr>
          </a:p>
        </p:txBody>
      </p:sp>
      <p:sp>
        <p:nvSpPr>
          <p:cNvPr id="51204" name="4 Subtítulo"/>
          <p:cNvSpPr>
            <a:spLocks/>
          </p:cNvSpPr>
          <p:nvPr/>
        </p:nvSpPr>
        <p:spPr bwMode="auto">
          <a:xfrm>
            <a:off x="357188" y="1571625"/>
            <a:ext cx="8501062" cy="1752600"/>
          </a:xfrm>
          <a:prstGeom prst="rect">
            <a:avLst/>
          </a:prstGeom>
          <a:noFill/>
          <a:ln w="9525">
            <a:noFill/>
            <a:miter lim="800000"/>
            <a:headEnd/>
            <a:tailEnd/>
          </a:ln>
        </p:spPr>
        <p:txBody>
          <a:bodyPr/>
          <a:lstStyle/>
          <a:p>
            <a:pPr algn="just">
              <a:spcBef>
                <a:spcPct val="20000"/>
              </a:spcBef>
              <a:buClr>
                <a:schemeClr val="bg2"/>
              </a:buClr>
              <a:buSzPct val="75000"/>
              <a:buFont typeface="Wingdings" pitchFamily="2" charset="2"/>
              <a:buNone/>
            </a:pPr>
            <a:r>
              <a:rPr lang="es-ES">
                <a:latin typeface="Bookman Old Style" pitchFamily="18" charset="0"/>
              </a:rPr>
              <a:t>Los ingresos por bar se darán de los clientes que consuman en nuestro local tanto bebidas como snacker </a:t>
            </a:r>
            <a:endParaRPr lang="es-EC">
              <a:latin typeface="Bookman Old Style" pitchFamily="18" charset="0"/>
            </a:endParaRPr>
          </a:p>
        </p:txBody>
      </p:sp>
      <p:graphicFrame>
        <p:nvGraphicFramePr>
          <p:cNvPr id="445445" name="Group 5"/>
          <p:cNvGraphicFramePr>
            <a:graphicFrameLocks noGrp="1"/>
          </p:cNvGraphicFramePr>
          <p:nvPr>
            <p:ph/>
          </p:nvPr>
        </p:nvGraphicFramePr>
        <p:xfrm>
          <a:off x="755650" y="3213100"/>
          <a:ext cx="7931150" cy="3205163"/>
        </p:xfrm>
        <a:graphic>
          <a:graphicData uri="http://schemas.openxmlformats.org/drawingml/2006/table">
            <a:tbl>
              <a:tblPr/>
              <a:tblGrid>
                <a:gridCol w="2643188"/>
                <a:gridCol w="911225"/>
                <a:gridCol w="1117600"/>
                <a:gridCol w="1435100"/>
                <a:gridCol w="1824037"/>
              </a:tblGrid>
              <a:tr h="196850">
                <a:tc gridSpan="2">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Tx/>
                        <a:buNone/>
                        <a:tabLst/>
                      </a:pPr>
                      <a:endParaRPr kumimoji="0" lang="es-ES" sz="900" b="0" i="0" u="none" strike="noStrike" cap="none" normalizeH="0" baseline="0" smtClean="0">
                        <a:ln>
                          <a:noFill/>
                        </a:ln>
                        <a:solidFill>
                          <a:schemeClr val="tx1"/>
                        </a:solidFill>
                        <a:effectLst/>
                        <a:latin typeface="Verdana" pitchFamily="34"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Tx/>
                        <a:buNone/>
                        <a:tabLst/>
                      </a:pPr>
                      <a:endParaRPr kumimoji="0" lang="es-ES" sz="900" b="0" i="0" u="none" strike="noStrike" cap="none" normalizeH="0" baseline="0" smtClean="0">
                        <a:ln>
                          <a:noFill/>
                        </a:ln>
                        <a:solidFill>
                          <a:schemeClr val="tx1"/>
                        </a:solidFill>
                        <a:effectLst/>
                        <a:latin typeface="Verdana" pitchFamily="34"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Tx/>
                        <a:buNone/>
                        <a:tabLst/>
                      </a:pPr>
                      <a:endParaRPr kumimoji="0" lang="es-ES" sz="900" b="0" i="0" u="none" strike="noStrike" cap="none" normalizeH="0" baseline="0" smtClean="0">
                        <a:ln>
                          <a:noFill/>
                        </a:ln>
                        <a:solidFill>
                          <a:schemeClr val="tx1"/>
                        </a:solidFill>
                        <a:effectLst/>
                        <a:latin typeface="Verdana" pitchFamily="34"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Tx/>
                        <a:buNone/>
                        <a:tabLst/>
                      </a:pPr>
                      <a:endParaRPr kumimoji="0" lang="es-ES" sz="900" b="0" i="0" u="none" strike="noStrike" cap="none" normalizeH="0" baseline="0" smtClean="0">
                        <a:ln>
                          <a:noFill/>
                        </a:ln>
                        <a:solidFill>
                          <a:schemeClr val="tx1"/>
                        </a:solidFill>
                        <a:effectLst/>
                        <a:latin typeface="Verdana" pitchFamily="34"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517525">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1" i="0" u="none" strike="noStrike" cap="none" normalizeH="0" baseline="0" smtClean="0">
                          <a:ln>
                            <a:noFill/>
                          </a:ln>
                          <a:solidFill>
                            <a:srgbClr val="000000"/>
                          </a:solidFill>
                          <a:effectLst/>
                          <a:latin typeface="Verdana" pitchFamily="34" charset="0"/>
                          <a:cs typeface="Times New Roman" pitchFamily="18" charset="0"/>
                        </a:rPr>
                        <a:t>Rubros</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1" i="0" u="none" strike="noStrike" cap="none" normalizeH="0" baseline="0" smtClean="0">
                          <a:ln>
                            <a:noFill/>
                          </a:ln>
                          <a:solidFill>
                            <a:srgbClr val="000000"/>
                          </a:solidFill>
                          <a:effectLst/>
                          <a:latin typeface="Verdana" pitchFamily="34" charset="0"/>
                          <a:cs typeface="Times New Roman" pitchFamily="18" charset="0"/>
                        </a:rPr>
                        <a:t>Cant. Mens.</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1" i="0" u="none" strike="noStrike" cap="none" normalizeH="0" baseline="0" smtClean="0">
                          <a:ln>
                            <a:noFill/>
                          </a:ln>
                          <a:solidFill>
                            <a:srgbClr val="000000"/>
                          </a:solidFill>
                          <a:effectLst/>
                          <a:latin typeface="Verdana" pitchFamily="34" charset="0"/>
                          <a:cs typeface="Times New Roman" pitchFamily="18" charset="0"/>
                        </a:rPr>
                        <a:t>Precio unitario</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1" i="0" u="none" strike="noStrike" cap="none" normalizeH="0" baseline="0" smtClean="0">
                          <a:ln>
                            <a:noFill/>
                          </a:ln>
                          <a:solidFill>
                            <a:srgbClr val="000000"/>
                          </a:solidFill>
                          <a:effectLst/>
                          <a:latin typeface="Verdana" pitchFamily="34" charset="0"/>
                          <a:cs typeface="Times New Roman" pitchFamily="18" charset="0"/>
                        </a:rPr>
                        <a:t>Ingreso mensual</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1" i="0" u="none" strike="noStrike" cap="none" normalizeH="0" baseline="0" smtClean="0">
                          <a:ln>
                            <a:noFill/>
                          </a:ln>
                          <a:solidFill>
                            <a:srgbClr val="000000"/>
                          </a:solidFill>
                          <a:effectLst/>
                          <a:latin typeface="Verdana" pitchFamily="34" charset="0"/>
                          <a:cs typeface="Times New Roman" pitchFamily="18" charset="0"/>
                        </a:rPr>
                        <a:t>Ingreso anual</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r>
              <a:tr h="355600">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Bebidas hidratantes</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700</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$ 1,25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$ 875,00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$ 10.500,00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57188">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Bebidas gaseosas</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600</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$ 0,60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$ 360,00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$ 4.320,00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54013">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Bebidas Alcohólicas</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1050</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$ 1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$ 1.050,00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$ 12.600,00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57188">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Botella de Agua</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1400</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$ 0,50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$ 700,00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$ 8.400,00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54013">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Botellas de Guitig</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900</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$ 0,60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$ 540,00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$ 6.480,00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57188">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Snacker</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800</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0,5</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400</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$ 4.800,00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55600">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Total</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5450</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$ 3.925,00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$ 47.100,00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45443"/>
                                        </p:tgtEl>
                                        <p:attrNameLst>
                                          <p:attrName>style.visibility</p:attrName>
                                        </p:attrNameLst>
                                      </p:cBhvr>
                                      <p:to>
                                        <p:strVal val="visible"/>
                                      </p:to>
                                    </p:set>
                                    <p:set>
                                      <p:cBhvr>
                                        <p:cTn id="7" dur="228" fill="hold">
                                          <p:stCondLst>
                                            <p:cond delay="0"/>
                                          </p:stCondLst>
                                        </p:cTn>
                                        <p:tgtEl>
                                          <p:spTgt spid="445443"/>
                                        </p:tgtEl>
                                        <p:attrNameLst>
                                          <p:attrName>style.rotation</p:attrName>
                                        </p:attrNameLst>
                                      </p:cBhvr>
                                      <p:to>
                                        <p:strVal val="-45.0"/>
                                      </p:to>
                                    </p:set>
                                    <p:anim calcmode="lin" valueType="num">
                                      <p:cBhvr>
                                        <p:cTn id="8" dur="228" fill="hold">
                                          <p:stCondLst>
                                            <p:cond delay="228"/>
                                          </p:stCondLst>
                                        </p:cTn>
                                        <p:tgtEl>
                                          <p:spTgt spid="445443"/>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45443"/>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45443"/>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4544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44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46467" name="3 Título"/>
          <p:cNvSpPr>
            <a:spLocks/>
          </p:cNvSpPr>
          <p:nvPr/>
        </p:nvSpPr>
        <p:spPr bwMode="auto">
          <a:xfrm>
            <a:off x="214313" y="285750"/>
            <a:ext cx="8643937" cy="1470025"/>
          </a:xfrm>
          <a:prstGeom prst="rect">
            <a:avLst/>
          </a:prstGeom>
          <a:noFill/>
          <a:ln w="9525">
            <a:noFill/>
            <a:miter lim="800000"/>
            <a:headEnd/>
            <a:tailEnd/>
          </a:ln>
        </p:spPr>
        <p:txBody>
          <a:bodyPr anchor="ctr"/>
          <a:lstStyle/>
          <a:p>
            <a:pPr marL="342900" indent="-342900">
              <a:tabLst>
                <a:tab pos="5292725" algn="l"/>
              </a:tabLst>
            </a:pPr>
            <a:r>
              <a:rPr lang="es-ES" sz="3800" b="1">
                <a:solidFill>
                  <a:schemeClr val="accent2"/>
                </a:solidFill>
                <a:latin typeface="Broadway" pitchFamily="82" charset="0"/>
              </a:rPr>
              <a:t>DETERMINACIÓN DEL GASTO</a:t>
            </a:r>
            <a:r>
              <a:rPr lang="es-EC" sz="3800">
                <a:solidFill>
                  <a:schemeClr val="accent2"/>
                </a:solidFill>
                <a:latin typeface="Broadway" pitchFamily="82" charset="0"/>
              </a:rPr>
              <a:t/>
            </a:r>
            <a:br>
              <a:rPr lang="es-EC" sz="3800">
                <a:solidFill>
                  <a:schemeClr val="accent2"/>
                </a:solidFill>
                <a:latin typeface="Broadway" pitchFamily="82" charset="0"/>
              </a:rPr>
            </a:br>
            <a:endParaRPr lang="es-EC" sz="3800">
              <a:solidFill>
                <a:schemeClr val="accent2"/>
              </a:solidFill>
              <a:latin typeface="Broadway" pitchFamily="82" charset="0"/>
            </a:endParaRPr>
          </a:p>
        </p:txBody>
      </p:sp>
      <p:graphicFrame>
        <p:nvGraphicFramePr>
          <p:cNvPr id="446583" name="Group 119"/>
          <p:cNvGraphicFramePr>
            <a:graphicFrameLocks noGrp="1"/>
          </p:cNvGraphicFramePr>
          <p:nvPr>
            <p:ph/>
          </p:nvPr>
        </p:nvGraphicFramePr>
        <p:xfrm>
          <a:off x="457200" y="1628775"/>
          <a:ext cx="8002588" cy="4578350"/>
        </p:xfrm>
        <a:graphic>
          <a:graphicData uri="http://schemas.openxmlformats.org/drawingml/2006/table">
            <a:tbl>
              <a:tblPr/>
              <a:tblGrid>
                <a:gridCol w="1495425"/>
                <a:gridCol w="996950"/>
                <a:gridCol w="285750"/>
                <a:gridCol w="854075"/>
                <a:gridCol w="996950"/>
                <a:gridCol w="855663"/>
                <a:gridCol w="854075"/>
                <a:gridCol w="785812"/>
                <a:gridCol w="877888"/>
              </a:tblGrid>
              <a:tr h="319088">
                <a:tc gridSpan="9">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C" sz="1100" b="1" i="0" u="none" strike="noStrike" cap="none" normalizeH="0" baseline="0" smtClean="0">
                          <a:ln>
                            <a:noFill/>
                          </a:ln>
                          <a:solidFill>
                            <a:srgbClr val="000000"/>
                          </a:solidFill>
                          <a:effectLst/>
                          <a:latin typeface="Verdana" pitchFamily="34" charset="0"/>
                          <a:cs typeface="Times New Roman" pitchFamily="18" charset="0"/>
                        </a:rPr>
                        <a:t>BALANCE DEL PERSONAL</a:t>
                      </a:r>
                      <a:endParaRPr kumimoji="0" lang="es-EC" sz="1100" b="1"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839788">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1" i="0" u="none" strike="noStrike" cap="none" normalizeH="0" baseline="0" smtClean="0">
                          <a:ln>
                            <a:noFill/>
                          </a:ln>
                          <a:solidFill>
                            <a:srgbClr val="000000"/>
                          </a:solidFill>
                          <a:effectLst/>
                          <a:latin typeface="Verdana" pitchFamily="34" charset="0"/>
                          <a:cs typeface="Times New Roman" pitchFamily="18" charset="0"/>
                        </a:rPr>
                        <a:t>Cargo</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1" i="0" u="none" strike="noStrike" cap="none" normalizeH="0" baseline="0" smtClean="0">
                          <a:ln>
                            <a:noFill/>
                          </a:ln>
                          <a:solidFill>
                            <a:srgbClr val="000000"/>
                          </a:solidFill>
                          <a:effectLst/>
                          <a:latin typeface="Verdana" pitchFamily="34" charset="0"/>
                          <a:cs typeface="Times New Roman" pitchFamily="18" charset="0"/>
                        </a:rPr>
                        <a:t>Tiempo de trabajo</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C" sz="1100" b="1" i="0" u="none" strike="noStrike" cap="none" normalizeH="0" baseline="0" smtClean="0">
                          <a:ln>
                            <a:noFill/>
                          </a:ln>
                          <a:solidFill>
                            <a:srgbClr val="000000"/>
                          </a:solidFill>
                          <a:effectLst/>
                          <a:latin typeface="Verdana" pitchFamily="34" charset="0"/>
                          <a:cs typeface="Times New Roman" pitchFamily="18" charset="0"/>
                        </a:rPr>
                        <a:t>nº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C" sz="1100" b="1" i="0" u="none" strike="noStrike" cap="none" normalizeH="0" baseline="0" smtClean="0">
                          <a:ln>
                            <a:noFill/>
                          </a:ln>
                          <a:solidFill>
                            <a:srgbClr val="000000"/>
                          </a:solidFill>
                          <a:effectLst/>
                          <a:latin typeface="Verdana" pitchFamily="34" charset="0"/>
                          <a:cs typeface="Times New Roman" pitchFamily="18" charset="0"/>
                        </a:rPr>
                        <a:t>Gasto de salario mensual</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C" sz="1100" b="1" i="0" u="none" strike="noStrike" cap="none" normalizeH="0" baseline="0" smtClean="0">
                          <a:ln>
                            <a:noFill/>
                          </a:ln>
                          <a:solidFill>
                            <a:srgbClr val="000000"/>
                          </a:solidFill>
                          <a:effectLst/>
                          <a:latin typeface="Verdana" pitchFamily="34" charset="0"/>
                          <a:cs typeface="Times New Roman" pitchFamily="18" charset="0"/>
                        </a:rPr>
                        <a:t>salario anual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C" sz="1100" b="1" i="0" u="none" strike="noStrike" cap="none" normalizeH="0" baseline="0" smtClean="0">
                          <a:ln>
                            <a:noFill/>
                          </a:ln>
                          <a:solidFill>
                            <a:srgbClr val="000000"/>
                          </a:solidFill>
                          <a:effectLst/>
                          <a:latin typeface="Verdana" pitchFamily="34" charset="0"/>
                          <a:cs typeface="Times New Roman" pitchFamily="18" charset="0"/>
                        </a:rPr>
                        <a:t>13er. sueldo</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C" sz="1100" b="1" i="0" u="none" strike="noStrike" cap="none" normalizeH="0" baseline="0" smtClean="0">
                          <a:ln>
                            <a:noFill/>
                          </a:ln>
                          <a:solidFill>
                            <a:srgbClr val="000000"/>
                          </a:solidFill>
                          <a:effectLst/>
                          <a:latin typeface="Verdana" pitchFamily="34" charset="0"/>
                          <a:cs typeface="Times New Roman" pitchFamily="18" charset="0"/>
                        </a:rPr>
                        <a:t>14to. sueldo</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C" sz="1100" b="1" i="0" u="none" strike="noStrike" cap="none" normalizeH="0" baseline="0" smtClean="0">
                          <a:ln>
                            <a:noFill/>
                          </a:ln>
                          <a:solidFill>
                            <a:srgbClr val="000000"/>
                          </a:solidFill>
                          <a:effectLst/>
                          <a:latin typeface="Verdana" pitchFamily="34" charset="0"/>
                          <a:cs typeface="Times New Roman" pitchFamily="18" charset="0"/>
                        </a:rPr>
                        <a:t>Vacaciones</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C" sz="1100" b="1" i="0" u="none" strike="noStrike" cap="none" normalizeH="0" baseline="0" smtClean="0">
                          <a:ln>
                            <a:noFill/>
                          </a:ln>
                          <a:solidFill>
                            <a:srgbClr val="000000"/>
                          </a:solidFill>
                          <a:effectLst/>
                          <a:latin typeface="Verdana" pitchFamily="34" charset="0"/>
                          <a:cs typeface="Times New Roman" pitchFamily="18" charset="0"/>
                        </a:rPr>
                        <a:t>Gasto del salario anual</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r>
              <a:tr h="376238">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Administrador</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Tiempo completo</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1</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$ 450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$ 5,400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$ 450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$ 240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$ 225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$ 6,315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74650">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Asistente financiera</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Tiempo completo</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1</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$ 300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$ 3,600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$ 300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$ 240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$ 150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$ 4,290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76238">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Relacionista publico</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Medio tiempo</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1</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$ 300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$ 3,600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$ 300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$ 240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$ 150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$ 4,290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76238">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Encargado del Bar</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Tiempo completo</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1</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$ 250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$ 3,000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$ 250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$ 240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$ 125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$ 3,615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76238">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Empleado de limpieza</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Tiempo completo</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1</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$ 250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$ 3,000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$ 250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$ 240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$ 125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$ 3,615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76238">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Empleados de seguridad</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Tiempo completo</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2</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$ 500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$ 6,000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$ 500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$ 240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$ 250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$ 6,990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76238">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Entrenador</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Medio tiempo</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1</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$ 350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$ 4,200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$ 350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$ 240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$ 250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$ 5,040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76238">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Ayudantes deportivos</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Medio tiempo</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2</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$ 300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$ 3,600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$ 3,600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34963">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Total</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00000"/>
                        </a:lnSpc>
                        <a:spcBef>
                          <a:spcPct val="0"/>
                        </a:spcBef>
                        <a:spcAft>
                          <a:spcPct val="0"/>
                        </a:spcAft>
                        <a:buClr>
                          <a:schemeClr val="bg2"/>
                        </a:buClr>
                        <a:buSzPct val="75000"/>
                        <a:buFontTx/>
                        <a:buNone/>
                        <a:tabLst/>
                      </a:pPr>
                      <a:endParaRPr kumimoji="0" lang="es-ES" sz="1100" b="0" i="0" u="none" strike="noStrike" cap="none" normalizeH="0" baseline="0" smtClean="0">
                        <a:ln>
                          <a:noFill/>
                        </a:ln>
                        <a:solidFill>
                          <a:schemeClr val="tx1"/>
                        </a:solidFill>
                        <a:effectLst/>
                        <a:latin typeface="Verdana" pitchFamily="34"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$ 2,700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$ 32,400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$ 2,400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$ 1,680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$ 1,275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C" sz="1100" b="0" i="0" u="none" strike="noStrike" cap="none" normalizeH="0" baseline="0" smtClean="0">
                          <a:ln>
                            <a:noFill/>
                          </a:ln>
                          <a:solidFill>
                            <a:srgbClr val="000000"/>
                          </a:solidFill>
                          <a:effectLst/>
                          <a:latin typeface="Verdana" pitchFamily="34" charset="0"/>
                          <a:cs typeface="Times New Roman" pitchFamily="18" charset="0"/>
                        </a:rPr>
                        <a:t>$ 37,755 </a:t>
                      </a:r>
                      <a:endParaRPr kumimoji="0" lang="es-EC" sz="11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37636" marR="3763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46467"/>
                                        </p:tgtEl>
                                        <p:attrNameLst>
                                          <p:attrName>style.visibility</p:attrName>
                                        </p:attrNameLst>
                                      </p:cBhvr>
                                      <p:to>
                                        <p:strVal val="visible"/>
                                      </p:to>
                                    </p:set>
                                    <p:set>
                                      <p:cBhvr>
                                        <p:cTn id="7" dur="228" fill="hold">
                                          <p:stCondLst>
                                            <p:cond delay="0"/>
                                          </p:stCondLst>
                                        </p:cTn>
                                        <p:tgtEl>
                                          <p:spTgt spid="446467"/>
                                        </p:tgtEl>
                                        <p:attrNameLst>
                                          <p:attrName>style.rotation</p:attrName>
                                        </p:attrNameLst>
                                      </p:cBhvr>
                                      <p:to>
                                        <p:strVal val="-45.0"/>
                                      </p:to>
                                    </p:set>
                                    <p:anim calcmode="lin" valueType="num">
                                      <p:cBhvr>
                                        <p:cTn id="8" dur="228" fill="hold">
                                          <p:stCondLst>
                                            <p:cond delay="228"/>
                                          </p:stCondLst>
                                        </p:cTn>
                                        <p:tgtEl>
                                          <p:spTgt spid="446467"/>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46467"/>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46467"/>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4646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646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14723" name="Rectangle 3"/>
          <p:cNvSpPr>
            <a:spLocks noChangeArrowheads="1"/>
          </p:cNvSpPr>
          <p:nvPr/>
        </p:nvSpPr>
        <p:spPr bwMode="auto">
          <a:xfrm>
            <a:off x="323850" y="188913"/>
            <a:ext cx="8640763" cy="1250950"/>
          </a:xfrm>
          <a:prstGeom prst="rect">
            <a:avLst/>
          </a:prstGeom>
          <a:noFill/>
          <a:ln w="9525">
            <a:noFill/>
            <a:miter lim="800000"/>
            <a:headEnd/>
            <a:tailEnd/>
          </a:ln>
        </p:spPr>
        <p:txBody>
          <a:bodyPr anchor="ctr">
            <a:spAutoFit/>
          </a:bodyPr>
          <a:lstStyle/>
          <a:p>
            <a:r>
              <a:rPr lang="es-EC" sz="3800" b="1">
                <a:solidFill>
                  <a:schemeClr val="accent2"/>
                </a:solidFill>
                <a:latin typeface="Broadway" pitchFamily="82" charset="0"/>
              </a:rPr>
              <a:t>Ubicación para el desarrollo de proyecto</a:t>
            </a:r>
            <a:r>
              <a:rPr lang="es-ES" sz="3800" b="1">
                <a:solidFill>
                  <a:schemeClr val="accent2"/>
                </a:solidFill>
                <a:latin typeface="Broadway" pitchFamily="82" charset="0"/>
              </a:rPr>
              <a:t> </a:t>
            </a:r>
          </a:p>
        </p:txBody>
      </p:sp>
      <p:sp>
        <p:nvSpPr>
          <p:cNvPr id="414724" name="Rectangle 4"/>
          <p:cNvSpPr>
            <a:spLocks noChangeArrowheads="1"/>
          </p:cNvSpPr>
          <p:nvPr/>
        </p:nvSpPr>
        <p:spPr bwMode="auto">
          <a:xfrm>
            <a:off x="468313" y="1657350"/>
            <a:ext cx="8064500" cy="1552575"/>
          </a:xfrm>
          <a:prstGeom prst="rect">
            <a:avLst/>
          </a:prstGeom>
          <a:noFill/>
          <a:ln w="9525">
            <a:noFill/>
            <a:miter lim="800000"/>
            <a:headEnd/>
            <a:tailEnd/>
          </a:ln>
        </p:spPr>
        <p:txBody>
          <a:bodyPr anchor="ctr">
            <a:spAutoFit/>
          </a:bodyPr>
          <a:lstStyle/>
          <a:p>
            <a:pPr algn="just"/>
            <a:r>
              <a:rPr lang="es-EC">
                <a:latin typeface="Baskerville Old Face" pitchFamily="18" charset="0"/>
              </a:rPr>
              <a:t>La cancha de césped sintético estará ubicada en la avenida 15 de Agosto y calle Zenón Macías Ver.</a:t>
            </a:r>
            <a:endParaRPr lang="es-ES">
              <a:latin typeface="Baskerville Old Face" pitchFamily="18" charset="0"/>
            </a:endParaRPr>
          </a:p>
          <a:p>
            <a:pPr algn="just"/>
            <a:r>
              <a:rPr lang="es-EC">
                <a:latin typeface="Baskerville Old Face" pitchFamily="18" charset="0"/>
              </a:rPr>
              <a:t>Cuyo terreno tiene una  longitud de1680 m2. y está valorado en $14000.</a:t>
            </a:r>
          </a:p>
        </p:txBody>
      </p:sp>
      <p:pic>
        <p:nvPicPr>
          <p:cNvPr id="414725" name="Picture 5" descr="DSC03549"/>
          <p:cNvPicPr>
            <a:picLocks noChangeAspect="1" noChangeArrowheads="1"/>
          </p:cNvPicPr>
          <p:nvPr/>
        </p:nvPicPr>
        <p:blipFill>
          <a:blip r:embed="rId3" cstate="print"/>
          <a:srcRect l="14439"/>
          <a:stretch>
            <a:fillRect/>
          </a:stretch>
        </p:blipFill>
        <p:spPr bwMode="auto">
          <a:xfrm>
            <a:off x="1692275" y="3284538"/>
            <a:ext cx="5688013" cy="2952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14723"/>
                                        </p:tgtEl>
                                        <p:attrNameLst>
                                          <p:attrName>style.visibility</p:attrName>
                                        </p:attrNameLst>
                                      </p:cBhvr>
                                      <p:to>
                                        <p:strVal val="visible"/>
                                      </p:to>
                                    </p:set>
                                    <p:set>
                                      <p:cBhvr>
                                        <p:cTn id="7" dur="228" fill="hold">
                                          <p:stCondLst>
                                            <p:cond delay="0"/>
                                          </p:stCondLst>
                                        </p:cTn>
                                        <p:tgtEl>
                                          <p:spTgt spid="414723"/>
                                        </p:tgtEl>
                                        <p:attrNameLst>
                                          <p:attrName>style.rotation</p:attrName>
                                        </p:attrNameLst>
                                      </p:cBhvr>
                                      <p:to>
                                        <p:strVal val="-45.0"/>
                                      </p:to>
                                    </p:set>
                                    <p:anim calcmode="lin" valueType="num">
                                      <p:cBhvr>
                                        <p:cTn id="8" dur="228" fill="hold">
                                          <p:stCondLst>
                                            <p:cond delay="228"/>
                                          </p:stCondLst>
                                        </p:cTn>
                                        <p:tgtEl>
                                          <p:spTgt spid="414723"/>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14723"/>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14723"/>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14723"/>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414724"/>
                                        </p:tgtEl>
                                        <p:attrNameLst>
                                          <p:attrName>style.visibility</p:attrName>
                                        </p:attrNameLst>
                                      </p:cBhvr>
                                      <p:to>
                                        <p:strVal val="visible"/>
                                      </p:to>
                                    </p:set>
                                    <p:anim calcmode="lin" valueType="num">
                                      <p:cBhvr additive="base">
                                        <p:cTn id="16" dur="500" fill="hold"/>
                                        <p:tgtEl>
                                          <p:spTgt spid="414724"/>
                                        </p:tgtEl>
                                        <p:attrNameLst>
                                          <p:attrName>ppt_x</p:attrName>
                                        </p:attrNameLst>
                                      </p:cBhvr>
                                      <p:tavLst>
                                        <p:tav tm="0">
                                          <p:val>
                                            <p:strVal val="#ppt_x"/>
                                          </p:val>
                                        </p:tav>
                                        <p:tav tm="100000">
                                          <p:val>
                                            <p:strVal val="#ppt_x"/>
                                          </p:val>
                                        </p:tav>
                                      </p:tavLst>
                                    </p:anim>
                                    <p:anim calcmode="lin" valueType="num">
                                      <p:cBhvr additive="base">
                                        <p:cTn id="17" dur="500" fill="hold"/>
                                        <p:tgtEl>
                                          <p:spTgt spid="414724"/>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0" presetClass="entr" presetSubtype="0" fill="hold" nodeType="clickEffect">
                                  <p:stCondLst>
                                    <p:cond delay="0"/>
                                  </p:stCondLst>
                                  <p:childTnLst>
                                    <p:set>
                                      <p:cBhvr>
                                        <p:cTn id="21" dur="1" fill="hold">
                                          <p:stCondLst>
                                            <p:cond delay="0"/>
                                          </p:stCondLst>
                                        </p:cTn>
                                        <p:tgtEl>
                                          <p:spTgt spid="414725"/>
                                        </p:tgtEl>
                                        <p:attrNameLst>
                                          <p:attrName>style.visibility</p:attrName>
                                        </p:attrNameLst>
                                      </p:cBhvr>
                                      <p:to>
                                        <p:strVal val="visible"/>
                                      </p:to>
                                    </p:set>
                                    <p:animEffect transition="in" filter="fade">
                                      <p:cBhvr>
                                        <p:cTn id="22" dur="800" decel="100000"/>
                                        <p:tgtEl>
                                          <p:spTgt spid="414725"/>
                                        </p:tgtEl>
                                      </p:cBhvr>
                                    </p:animEffect>
                                    <p:anim calcmode="lin" valueType="num">
                                      <p:cBhvr>
                                        <p:cTn id="23" dur="800" decel="100000" fill="hold"/>
                                        <p:tgtEl>
                                          <p:spTgt spid="414725"/>
                                        </p:tgtEl>
                                        <p:attrNameLst>
                                          <p:attrName>style.rotation</p:attrName>
                                        </p:attrNameLst>
                                      </p:cBhvr>
                                      <p:tavLst>
                                        <p:tav tm="0">
                                          <p:val>
                                            <p:fltVal val="-90"/>
                                          </p:val>
                                        </p:tav>
                                        <p:tav tm="100000">
                                          <p:val>
                                            <p:fltVal val="0"/>
                                          </p:val>
                                        </p:tav>
                                      </p:tavLst>
                                    </p:anim>
                                    <p:anim calcmode="lin" valueType="num">
                                      <p:cBhvr>
                                        <p:cTn id="24" dur="800" decel="100000" fill="hold"/>
                                        <p:tgtEl>
                                          <p:spTgt spid="414725"/>
                                        </p:tgtEl>
                                        <p:attrNameLst>
                                          <p:attrName>ppt_x</p:attrName>
                                        </p:attrNameLst>
                                      </p:cBhvr>
                                      <p:tavLst>
                                        <p:tav tm="0">
                                          <p:val>
                                            <p:strVal val="#ppt_x+0.4"/>
                                          </p:val>
                                        </p:tav>
                                        <p:tav tm="100000">
                                          <p:val>
                                            <p:strVal val="#ppt_x-0.05"/>
                                          </p:val>
                                        </p:tav>
                                      </p:tavLst>
                                    </p:anim>
                                    <p:anim calcmode="lin" valueType="num">
                                      <p:cBhvr>
                                        <p:cTn id="25" dur="800" decel="100000" fill="hold"/>
                                        <p:tgtEl>
                                          <p:spTgt spid="414725"/>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414725"/>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41472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723" grpId="0"/>
      <p:bldP spid="41472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48515" name="3 Título"/>
          <p:cNvSpPr>
            <a:spLocks/>
          </p:cNvSpPr>
          <p:nvPr/>
        </p:nvSpPr>
        <p:spPr bwMode="auto">
          <a:xfrm>
            <a:off x="571500" y="285750"/>
            <a:ext cx="7772400" cy="1470025"/>
          </a:xfrm>
          <a:prstGeom prst="rect">
            <a:avLst/>
          </a:prstGeom>
          <a:noFill/>
          <a:ln w="9525">
            <a:noFill/>
            <a:miter lim="800000"/>
            <a:headEnd/>
            <a:tailEnd/>
          </a:ln>
        </p:spPr>
        <p:txBody>
          <a:bodyPr anchor="ctr"/>
          <a:lstStyle/>
          <a:p>
            <a:r>
              <a:rPr lang="es-ES" sz="3800" b="1">
                <a:solidFill>
                  <a:schemeClr val="accent2"/>
                </a:solidFill>
                <a:latin typeface="Broadway" pitchFamily="82" charset="0"/>
              </a:rPr>
              <a:t>PUBLICIDAD</a:t>
            </a:r>
            <a:r>
              <a:rPr lang="es-EC" sz="5800">
                <a:solidFill>
                  <a:schemeClr val="tx2"/>
                </a:solidFill>
              </a:rPr>
              <a:t/>
            </a:r>
            <a:br>
              <a:rPr lang="es-EC" sz="5800">
                <a:solidFill>
                  <a:schemeClr val="tx2"/>
                </a:solidFill>
              </a:rPr>
            </a:br>
            <a:endParaRPr lang="es-EC" sz="5800">
              <a:solidFill>
                <a:schemeClr val="tx2"/>
              </a:solidFill>
            </a:endParaRPr>
          </a:p>
        </p:txBody>
      </p:sp>
      <p:sp>
        <p:nvSpPr>
          <p:cNvPr id="53252" name="4 Subtítulo"/>
          <p:cNvSpPr>
            <a:spLocks/>
          </p:cNvSpPr>
          <p:nvPr/>
        </p:nvSpPr>
        <p:spPr bwMode="auto">
          <a:xfrm>
            <a:off x="539750" y="1773238"/>
            <a:ext cx="8429625" cy="1752600"/>
          </a:xfrm>
          <a:prstGeom prst="rect">
            <a:avLst/>
          </a:prstGeom>
          <a:noFill/>
          <a:ln w="9525">
            <a:noFill/>
            <a:miter lim="800000"/>
            <a:headEnd/>
            <a:tailEnd/>
          </a:ln>
        </p:spPr>
        <p:txBody>
          <a:bodyPr/>
          <a:lstStyle/>
          <a:p>
            <a:pPr algn="just">
              <a:lnSpc>
                <a:spcPct val="90000"/>
              </a:lnSpc>
              <a:spcBef>
                <a:spcPct val="20000"/>
              </a:spcBef>
              <a:buClr>
                <a:schemeClr val="bg2"/>
              </a:buClr>
              <a:buSzPct val="75000"/>
              <a:buFont typeface="Wingdings" pitchFamily="2" charset="2"/>
              <a:buNone/>
            </a:pPr>
            <a:r>
              <a:rPr lang="es-ES">
                <a:latin typeface="Bookman Old Style" pitchFamily="18" charset="0"/>
              </a:rPr>
              <a:t>Se han destinado $3240 anuales que serán distribuidos de acuerdo a las estrategias de promoción y publicidad que se utilicen para dar a conocer el complejo</a:t>
            </a:r>
            <a:r>
              <a:rPr lang="es-ES">
                <a:solidFill>
                  <a:srgbClr val="898989"/>
                </a:solidFill>
                <a:latin typeface="Bookman Old Style" pitchFamily="18" charset="0"/>
              </a:rPr>
              <a:t>.</a:t>
            </a:r>
            <a:endParaRPr lang="es-EC">
              <a:solidFill>
                <a:srgbClr val="898989"/>
              </a:solidFill>
              <a:latin typeface="Bookman Old Style" pitchFamily="18" charset="0"/>
            </a:endParaRPr>
          </a:p>
          <a:p>
            <a:pPr>
              <a:lnSpc>
                <a:spcPct val="90000"/>
              </a:lnSpc>
              <a:spcBef>
                <a:spcPct val="20000"/>
              </a:spcBef>
              <a:buClr>
                <a:schemeClr val="bg2"/>
              </a:buClr>
              <a:buSzPct val="75000"/>
              <a:buFont typeface="Wingdings" pitchFamily="2" charset="2"/>
              <a:buNone/>
            </a:pPr>
            <a:endParaRPr lang="es-EC">
              <a:solidFill>
                <a:srgbClr val="898989"/>
              </a:solidFill>
              <a:latin typeface="Bookman Old Style" pitchFamily="18" charset="0"/>
            </a:endParaRPr>
          </a:p>
        </p:txBody>
      </p:sp>
      <p:graphicFrame>
        <p:nvGraphicFramePr>
          <p:cNvPr id="448550" name="Group 38"/>
          <p:cNvGraphicFramePr>
            <a:graphicFrameLocks noGrp="1"/>
          </p:cNvGraphicFramePr>
          <p:nvPr>
            <p:ph/>
          </p:nvPr>
        </p:nvGraphicFramePr>
        <p:xfrm>
          <a:off x="755650" y="3284538"/>
          <a:ext cx="7715250" cy="2908300"/>
        </p:xfrm>
        <a:graphic>
          <a:graphicData uri="http://schemas.openxmlformats.org/drawingml/2006/table">
            <a:tbl>
              <a:tblPr/>
              <a:tblGrid>
                <a:gridCol w="3148013"/>
                <a:gridCol w="2509837"/>
                <a:gridCol w="2057400"/>
              </a:tblGrid>
              <a:tr h="498475">
                <a:tc gridSpan="3">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3200" b="0" i="0" u="none" strike="noStrike" cap="none" normalizeH="0" baseline="0" smtClean="0">
                          <a:ln>
                            <a:noFill/>
                          </a:ln>
                          <a:solidFill>
                            <a:srgbClr val="000000"/>
                          </a:solidFill>
                          <a:effectLst/>
                          <a:latin typeface="Verdana" pitchFamily="34" charset="0"/>
                          <a:cs typeface="Times New Roman" pitchFamily="18" charset="0"/>
                        </a:rPr>
                        <a:t>GASTOS DE PUBLICIDAD</a:t>
                      </a:r>
                      <a:endParaRPr kumimoji="0" lang="es-EC" sz="2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hMerge="1">
                  <a:txBody>
                    <a:bodyPr/>
                    <a:lstStyle/>
                    <a:p>
                      <a:endParaRPr lang="es-ES"/>
                    </a:p>
                  </a:txBody>
                  <a:tcPr/>
                </a:tc>
                <a:tc hMerge="1">
                  <a:txBody>
                    <a:bodyPr/>
                    <a:lstStyle/>
                    <a:p>
                      <a:endParaRPr lang="es-ES"/>
                    </a:p>
                  </a:txBody>
                  <a:tcPr/>
                </a:tc>
              </a:tr>
              <a:tr h="390525">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800" b="1" i="0" u="none" strike="noStrike" cap="none" normalizeH="0" baseline="0" smtClean="0">
                          <a:ln>
                            <a:noFill/>
                          </a:ln>
                          <a:solidFill>
                            <a:srgbClr val="000000"/>
                          </a:solidFill>
                          <a:effectLst/>
                          <a:latin typeface="Verdana" pitchFamily="34" charset="0"/>
                          <a:cs typeface="Times New Roman" pitchFamily="18" charset="0"/>
                        </a:rPr>
                        <a:t>Rubros</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800" b="1" i="0" u="none" strike="noStrike" cap="none" normalizeH="0" baseline="0" smtClean="0">
                          <a:ln>
                            <a:noFill/>
                          </a:ln>
                          <a:solidFill>
                            <a:srgbClr val="000000"/>
                          </a:solidFill>
                          <a:effectLst/>
                          <a:latin typeface="Verdana" pitchFamily="34" charset="0"/>
                          <a:cs typeface="Times New Roman" pitchFamily="18" charset="0"/>
                        </a:rPr>
                        <a:t>Costo mensual</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800" b="1" i="0" u="none" strike="noStrike" cap="none" normalizeH="0" baseline="0" smtClean="0">
                          <a:ln>
                            <a:noFill/>
                          </a:ln>
                          <a:solidFill>
                            <a:srgbClr val="000000"/>
                          </a:solidFill>
                          <a:effectLst/>
                          <a:latin typeface="Verdana" pitchFamily="34" charset="0"/>
                          <a:cs typeface="Times New Roman" pitchFamily="18" charset="0"/>
                        </a:rPr>
                        <a:t> Costo anual </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92113">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Papelería</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$ 80,00 </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$ 960 </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92113">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Diarios</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$ 40,00 </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$ 480 </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90525">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Radio</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$ 50,00 </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$ 600 </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90525">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Televisión</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$ 100,00 </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$ 1.200 </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92113">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Total</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$ 270,00 </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800" b="0" i="0" u="none" strike="noStrike" cap="none" normalizeH="0" baseline="0" smtClean="0">
                          <a:ln>
                            <a:noFill/>
                          </a:ln>
                          <a:solidFill>
                            <a:srgbClr val="000000"/>
                          </a:solidFill>
                          <a:effectLst/>
                          <a:latin typeface="Verdana" pitchFamily="34" charset="0"/>
                          <a:cs typeface="Times New Roman" pitchFamily="18" charset="0"/>
                        </a:rPr>
                        <a:t>$ 3.240 </a:t>
                      </a:r>
                      <a:endParaRPr kumimoji="0" lang="es-EC" sz="18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48515"/>
                                        </p:tgtEl>
                                        <p:attrNameLst>
                                          <p:attrName>style.visibility</p:attrName>
                                        </p:attrNameLst>
                                      </p:cBhvr>
                                      <p:to>
                                        <p:strVal val="visible"/>
                                      </p:to>
                                    </p:set>
                                    <p:set>
                                      <p:cBhvr>
                                        <p:cTn id="7" dur="455" fill="hold">
                                          <p:stCondLst>
                                            <p:cond delay="0"/>
                                          </p:stCondLst>
                                        </p:cTn>
                                        <p:tgtEl>
                                          <p:spTgt spid="448515"/>
                                        </p:tgtEl>
                                        <p:attrNameLst>
                                          <p:attrName>style.rotation</p:attrName>
                                        </p:attrNameLst>
                                      </p:cBhvr>
                                      <p:to>
                                        <p:strVal val="-45.0"/>
                                      </p:to>
                                    </p:set>
                                    <p:anim calcmode="lin" valueType="num">
                                      <p:cBhvr>
                                        <p:cTn id="8" dur="455" fill="hold">
                                          <p:stCondLst>
                                            <p:cond delay="455"/>
                                          </p:stCondLst>
                                        </p:cTn>
                                        <p:tgtEl>
                                          <p:spTgt spid="44851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4851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4851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48515"/>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851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47491" name="3 Título"/>
          <p:cNvSpPr>
            <a:spLocks/>
          </p:cNvSpPr>
          <p:nvPr/>
        </p:nvSpPr>
        <p:spPr bwMode="auto">
          <a:xfrm>
            <a:off x="250825" y="188913"/>
            <a:ext cx="8429625" cy="1571625"/>
          </a:xfrm>
          <a:prstGeom prst="rect">
            <a:avLst/>
          </a:prstGeom>
          <a:noFill/>
          <a:ln w="9525">
            <a:noFill/>
            <a:miter lim="800000"/>
            <a:headEnd/>
            <a:tailEnd/>
          </a:ln>
        </p:spPr>
        <p:txBody>
          <a:bodyPr anchor="ctr"/>
          <a:lstStyle/>
          <a:p>
            <a:r>
              <a:rPr lang="es-ES" sz="3800" b="1">
                <a:solidFill>
                  <a:schemeClr val="accent2"/>
                </a:solidFill>
                <a:latin typeface="Broadway" pitchFamily="82" charset="0"/>
              </a:rPr>
              <a:t>GASTOS FINANCIEROS</a:t>
            </a:r>
            <a:r>
              <a:rPr lang="es-EC" sz="3800">
                <a:solidFill>
                  <a:schemeClr val="accent2"/>
                </a:solidFill>
                <a:latin typeface="Broadway" pitchFamily="82" charset="0"/>
              </a:rPr>
              <a:t/>
            </a:r>
            <a:br>
              <a:rPr lang="es-EC" sz="3800">
                <a:solidFill>
                  <a:schemeClr val="accent2"/>
                </a:solidFill>
                <a:latin typeface="Broadway" pitchFamily="82" charset="0"/>
              </a:rPr>
            </a:br>
            <a:endParaRPr lang="es-EC" sz="3800">
              <a:solidFill>
                <a:schemeClr val="accent2"/>
              </a:solidFill>
              <a:latin typeface="Broadway" pitchFamily="82" charset="0"/>
            </a:endParaRPr>
          </a:p>
        </p:txBody>
      </p:sp>
      <p:graphicFrame>
        <p:nvGraphicFramePr>
          <p:cNvPr id="6" name="5 Tabla"/>
          <p:cNvGraphicFramePr>
            <a:graphicFrameLocks noGrp="1"/>
          </p:cNvGraphicFramePr>
          <p:nvPr>
            <p:ph/>
          </p:nvPr>
        </p:nvGraphicFramePr>
        <p:xfrm>
          <a:off x="457200" y="1700213"/>
          <a:ext cx="8229600" cy="4430712"/>
        </p:xfrm>
        <a:graphic>
          <a:graphicData uri="http://schemas.openxmlformats.org/drawingml/2006/table">
            <a:tbl>
              <a:tblPr/>
              <a:tblGrid>
                <a:gridCol w="981075"/>
                <a:gridCol w="2125663"/>
                <a:gridCol w="2127250"/>
                <a:gridCol w="1636712"/>
                <a:gridCol w="1358900"/>
              </a:tblGrid>
              <a:tr h="490538">
                <a:tc gridSpan="5">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2000" b="0" i="0" u="none" strike="noStrike" cap="none" normalizeH="0" baseline="0" smtClean="0">
                          <a:ln>
                            <a:noFill/>
                          </a:ln>
                          <a:solidFill>
                            <a:srgbClr val="000000"/>
                          </a:solidFill>
                          <a:effectLst/>
                          <a:latin typeface="Verdana" pitchFamily="34" charset="0"/>
                          <a:cs typeface="Times New Roman" pitchFamily="18" charset="0"/>
                        </a:rPr>
                        <a:t>TABLA DE AMORTIZACIÒN</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84175">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Capital</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$ 74.826,56</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plazo</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5</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tasa</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11,50%</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2588">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Año</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Saldo de capital</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Pago de capital</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Intereses</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Cuotas</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r>
              <a:tr h="385763">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0</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$ 74.826,56</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85763">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1</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$ 62.930,50</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$ 11.896,06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$ 8.605,05</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$ 20.501,11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85763">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2</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$ 49.666,40</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$ 13.264,11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$ 7.237,01</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$ 20.501,11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84175">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3</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$ 34.876,92</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$ 14.789,48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$ 5.711,64</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$ 20.501,11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84175">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4</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$ 18.386,65</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$ 16.490,27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$ 4.010,85</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$ 20.501,11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476250">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5</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$ 0,00</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$ 18.386,65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$ 2.114,46</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400" b="0" i="0" u="none" strike="noStrike" cap="none" normalizeH="0" baseline="0" smtClean="0">
                          <a:ln>
                            <a:noFill/>
                          </a:ln>
                          <a:solidFill>
                            <a:srgbClr val="000000"/>
                          </a:solidFill>
                          <a:effectLst/>
                          <a:latin typeface="Verdana" pitchFamily="34" charset="0"/>
                          <a:cs typeface="Times New Roman" pitchFamily="18" charset="0"/>
                        </a:rPr>
                        <a:t>$ 20.501,11 </a:t>
                      </a:r>
                      <a:endParaRPr kumimoji="0" lang="es-EC" sz="14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47491"/>
                                        </p:tgtEl>
                                        <p:attrNameLst>
                                          <p:attrName>style.visibility</p:attrName>
                                        </p:attrNameLst>
                                      </p:cBhvr>
                                      <p:to>
                                        <p:strVal val="visible"/>
                                      </p:to>
                                    </p:set>
                                    <p:set>
                                      <p:cBhvr>
                                        <p:cTn id="7" dur="228" fill="hold">
                                          <p:stCondLst>
                                            <p:cond delay="0"/>
                                          </p:stCondLst>
                                        </p:cTn>
                                        <p:tgtEl>
                                          <p:spTgt spid="447491"/>
                                        </p:tgtEl>
                                        <p:attrNameLst>
                                          <p:attrName>style.rotation</p:attrName>
                                        </p:attrNameLst>
                                      </p:cBhvr>
                                      <p:to>
                                        <p:strVal val="-45.0"/>
                                      </p:to>
                                    </p:set>
                                    <p:anim calcmode="lin" valueType="num">
                                      <p:cBhvr>
                                        <p:cTn id="8" dur="228" fill="hold">
                                          <p:stCondLst>
                                            <p:cond delay="228"/>
                                          </p:stCondLst>
                                        </p:cTn>
                                        <p:tgtEl>
                                          <p:spTgt spid="447491"/>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47491"/>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47491"/>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47491"/>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1" nodeType="clickEffect">
                                  <p:stCondLst>
                                    <p:cond delay="0"/>
                                  </p:stCondLst>
                                  <p:iterate type="lt">
                                    <p:tmPct val="50000"/>
                                  </p:iterate>
                                  <p:childTnLst>
                                    <p:set>
                                      <p:cBhvr>
                                        <p:cTn id="15" dur="1" fill="hold">
                                          <p:stCondLst>
                                            <p:cond delay="0"/>
                                          </p:stCondLst>
                                        </p:cTn>
                                        <p:tgtEl>
                                          <p:spTgt spid="447491"/>
                                        </p:tgtEl>
                                        <p:attrNameLst>
                                          <p:attrName>style.visibility</p:attrName>
                                        </p:attrNameLst>
                                      </p:cBhvr>
                                      <p:to>
                                        <p:strVal val="visible"/>
                                      </p:to>
                                    </p:set>
                                    <p:set>
                                      <p:cBhvr>
                                        <p:cTn id="16" dur="455" fill="hold">
                                          <p:stCondLst>
                                            <p:cond delay="0"/>
                                          </p:stCondLst>
                                        </p:cTn>
                                        <p:tgtEl>
                                          <p:spTgt spid="447491"/>
                                        </p:tgtEl>
                                        <p:attrNameLst>
                                          <p:attrName>style.rotation</p:attrName>
                                        </p:attrNameLst>
                                      </p:cBhvr>
                                      <p:to>
                                        <p:strVal val="-45.0"/>
                                      </p:to>
                                    </p:set>
                                    <p:anim calcmode="lin" valueType="num">
                                      <p:cBhvr>
                                        <p:cTn id="17" dur="455" fill="hold">
                                          <p:stCondLst>
                                            <p:cond delay="455"/>
                                          </p:stCondLst>
                                        </p:cTn>
                                        <p:tgtEl>
                                          <p:spTgt spid="447491"/>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447491"/>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447491"/>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447491"/>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7491" grpId="0"/>
      <p:bldP spid="447491" grpId="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49539" name="3 Título"/>
          <p:cNvSpPr>
            <a:spLocks/>
          </p:cNvSpPr>
          <p:nvPr/>
        </p:nvSpPr>
        <p:spPr bwMode="auto">
          <a:xfrm>
            <a:off x="285750" y="214313"/>
            <a:ext cx="8429625" cy="1470025"/>
          </a:xfrm>
          <a:prstGeom prst="rect">
            <a:avLst/>
          </a:prstGeom>
          <a:noFill/>
          <a:ln w="9525">
            <a:noFill/>
            <a:miter lim="800000"/>
            <a:headEnd/>
            <a:tailEnd/>
          </a:ln>
        </p:spPr>
        <p:txBody>
          <a:bodyPr anchor="ctr"/>
          <a:lstStyle/>
          <a:p>
            <a:r>
              <a:rPr lang="es-ES" sz="3800" b="1">
                <a:solidFill>
                  <a:schemeClr val="accent2"/>
                </a:solidFill>
                <a:latin typeface="Broadway" pitchFamily="82" charset="0"/>
              </a:rPr>
              <a:t>GASTOS GENERALES</a:t>
            </a:r>
            <a:r>
              <a:rPr lang="es-EC" sz="5800">
                <a:solidFill>
                  <a:schemeClr val="tx2"/>
                </a:solidFill>
              </a:rPr>
              <a:t/>
            </a:r>
            <a:br>
              <a:rPr lang="es-EC" sz="5800">
                <a:solidFill>
                  <a:schemeClr val="tx2"/>
                </a:solidFill>
              </a:rPr>
            </a:br>
            <a:endParaRPr lang="es-EC" sz="5800">
              <a:solidFill>
                <a:schemeClr val="tx2"/>
              </a:solidFill>
            </a:endParaRPr>
          </a:p>
        </p:txBody>
      </p:sp>
      <p:sp>
        <p:nvSpPr>
          <p:cNvPr id="55300" name="4 Subtítulo"/>
          <p:cNvSpPr>
            <a:spLocks/>
          </p:cNvSpPr>
          <p:nvPr/>
        </p:nvSpPr>
        <p:spPr bwMode="auto">
          <a:xfrm>
            <a:off x="395288" y="1916113"/>
            <a:ext cx="8572500" cy="2214562"/>
          </a:xfrm>
          <a:prstGeom prst="rect">
            <a:avLst/>
          </a:prstGeom>
          <a:noFill/>
          <a:ln w="9525">
            <a:noFill/>
            <a:miter lim="800000"/>
            <a:headEnd/>
            <a:tailEnd/>
          </a:ln>
        </p:spPr>
        <p:txBody>
          <a:bodyPr/>
          <a:lstStyle/>
          <a:p>
            <a:pPr algn="just">
              <a:lnSpc>
                <a:spcPct val="80000"/>
              </a:lnSpc>
              <a:spcBef>
                <a:spcPct val="20000"/>
              </a:spcBef>
              <a:buClr>
                <a:schemeClr val="bg2"/>
              </a:buClr>
              <a:buSzPct val="75000"/>
              <a:buFont typeface="Wingdings" pitchFamily="2" charset="2"/>
              <a:buNone/>
            </a:pPr>
            <a:r>
              <a:rPr lang="es-ES">
                <a:latin typeface="Bookman Old Style" pitchFamily="18" charset="0"/>
              </a:rPr>
              <a:t>Los Gastos Generales corresponden al gasto por servicios básicos que se tendrá que pagar por el funcionamiento del complejo independientemente de la venta de horas, así como los suministros de oficina, materiales de limpieza y los permisos que haya que sacar anualmente para poder ajustarnos a la parte legal</a:t>
            </a:r>
            <a:endParaRPr lang="es-EC">
              <a:latin typeface="Bookman Old Style" pitchFamily="18" charset="0"/>
            </a:endParaRPr>
          </a:p>
        </p:txBody>
      </p:sp>
      <p:graphicFrame>
        <p:nvGraphicFramePr>
          <p:cNvPr id="449603" name="Group 67"/>
          <p:cNvGraphicFramePr>
            <a:graphicFrameLocks noGrp="1"/>
          </p:cNvGraphicFramePr>
          <p:nvPr>
            <p:ph/>
          </p:nvPr>
        </p:nvGraphicFramePr>
        <p:xfrm>
          <a:off x="900113" y="3644900"/>
          <a:ext cx="7931150" cy="2706688"/>
        </p:xfrm>
        <a:graphic>
          <a:graphicData uri="http://schemas.openxmlformats.org/drawingml/2006/table">
            <a:tbl>
              <a:tblPr/>
              <a:tblGrid>
                <a:gridCol w="2643187"/>
                <a:gridCol w="912813"/>
                <a:gridCol w="1116012"/>
                <a:gridCol w="1435100"/>
                <a:gridCol w="1824038"/>
              </a:tblGrid>
              <a:tr h="141288">
                <a:tc gridSpan="2">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Tx/>
                        <a:buNone/>
                        <a:tabLst/>
                      </a:pPr>
                      <a:endParaRPr kumimoji="0" lang="es-ES" sz="1000" b="0" i="0" u="none" strike="noStrike" cap="none" normalizeH="0" baseline="0" smtClean="0">
                        <a:ln>
                          <a:noFill/>
                        </a:ln>
                        <a:solidFill>
                          <a:schemeClr val="tx1"/>
                        </a:solidFill>
                        <a:effectLst/>
                        <a:latin typeface="Verdana" pitchFamily="34" charset="0"/>
                        <a:cs typeface="Times New Roman" pitchFamily="18"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Tx/>
                        <a:buNone/>
                        <a:tabLst/>
                      </a:pPr>
                      <a:endParaRPr kumimoji="0" lang="es-ES" sz="1000" b="0" i="0" u="none" strike="noStrike" cap="none" normalizeH="0" baseline="0" smtClean="0">
                        <a:ln>
                          <a:noFill/>
                        </a:ln>
                        <a:solidFill>
                          <a:schemeClr val="tx1"/>
                        </a:solidFill>
                        <a:effectLst/>
                        <a:latin typeface="Verdana" pitchFamily="34" charset="0"/>
                        <a:cs typeface="Times New Roman" pitchFamily="18"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Tx/>
                        <a:buNone/>
                        <a:tabLst/>
                      </a:pPr>
                      <a:endParaRPr kumimoji="0" lang="es-ES" sz="1000" b="0" i="0" u="none" strike="noStrike" cap="none" normalizeH="0" baseline="0" smtClean="0">
                        <a:ln>
                          <a:noFill/>
                        </a:ln>
                        <a:solidFill>
                          <a:schemeClr val="tx1"/>
                        </a:solidFill>
                        <a:effectLst/>
                        <a:latin typeface="Verdana" pitchFamily="34" charset="0"/>
                        <a:cs typeface="Times New Roman" pitchFamily="18"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Tx/>
                        <a:buNone/>
                        <a:tabLst/>
                      </a:pPr>
                      <a:endParaRPr kumimoji="0" lang="es-ES" sz="1000" b="0" i="0" u="none" strike="noStrike" cap="none" normalizeH="0" baseline="0" smtClean="0">
                        <a:ln>
                          <a:noFill/>
                        </a:ln>
                        <a:solidFill>
                          <a:schemeClr val="tx1"/>
                        </a:solidFill>
                        <a:effectLst/>
                        <a:latin typeface="Verdana" pitchFamily="34" charset="0"/>
                        <a:cs typeface="Times New Roman" pitchFamily="18"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519113">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1" i="0" u="none" strike="noStrike" cap="none" normalizeH="0" baseline="0" smtClean="0">
                          <a:ln>
                            <a:noFill/>
                          </a:ln>
                          <a:solidFill>
                            <a:srgbClr val="000000"/>
                          </a:solidFill>
                          <a:effectLst/>
                          <a:latin typeface="Verdana" pitchFamily="34" charset="0"/>
                          <a:cs typeface="Times New Roman" pitchFamily="18" charset="0"/>
                        </a:rPr>
                        <a:t>Rubros</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1" i="0" u="none" strike="noStrike" cap="none" normalizeH="0" baseline="0" smtClean="0">
                          <a:ln>
                            <a:noFill/>
                          </a:ln>
                          <a:solidFill>
                            <a:srgbClr val="000000"/>
                          </a:solidFill>
                          <a:effectLst/>
                          <a:latin typeface="Verdana" pitchFamily="34" charset="0"/>
                          <a:cs typeface="Times New Roman" pitchFamily="18" charset="0"/>
                        </a:rPr>
                        <a:t>Cant. Mens.</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1" i="0" u="none" strike="noStrike" cap="none" normalizeH="0" baseline="0" smtClean="0">
                          <a:ln>
                            <a:noFill/>
                          </a:ln>
                          <a:solidFill>
                            <a:srgbClr val="000000"/>
                          </a:solidFill>
                          <a:effectLst/>
                          <a:latin typeface="Verdana" pitchFamily="34" charset="0"/>
                          <a:cs typeface="Times New Roman" pitchFamily="18" charset="0"/>
                        </a:rPr>
                        <a:t>Precio unitario</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1" i="0" u="none" strike="noStrike" cap="none" normalizeH="0" baseline="0" smtClean="0">
                          <a:ln>
                            <a:noFill/>
                          </a:ln>
                          <a:solidFill>
                            <a:srgbClr val="000000"/>
                          </a:solidFill>
                          <a:effectLst/>
                          <a:latin typeface="Verdana" pitchFamily="34" charset="0"/>
                          <a:cs typeface="Times New Roman" pitchFamily="18" charset="0"/>
                        </a:rPr>
                        <a:t>Ingreso mensual</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1" i="0" u="none" strike="noStrike" cap="none" normalizeH="0" baseline="0" smtClean="0">
                          <a:ln>
                            <a:noFill/>
                          </a:ln>
                          <a:solidFill>
                            <a:srgbClr val="000000"/>
                          </a:solidFill>
                          <a:effectLst/>
                          <a:latin typeface="Verdana" pitchFamily="34" charset="0"/>
                          <a:cs typeface="Times New Roman" pitchFamily="18" charset="0"/>
                        </a:rPr>
                        <a:t>Ingreso anual</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r>
              <a:tr h="284163">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Bebidas hidratantes</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700</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$ 1,25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$ 875,00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$ 10.500,00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84163">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Bebidas gaseosas</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600</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$ 0,60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$ 360,00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$ 4.320,00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84163">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Bebidas Alcohólicas</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1050</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$ 1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$ 1.050,00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$ 12.600,00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85750">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Botella de Agua</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1400</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$ 0,50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$ 700,00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$ 8.400,00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85750">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Botellas de Guitig</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900</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$ 0,60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$ 540,00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$ 6.480,00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85750">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Snacker</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800</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0,5</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400</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$ 4.800,00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84163">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Total</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5450</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$ 3.925,00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600" b="0" i="0" u="none" strike="noStrike" cap="none" normalizeH="0" baseline="0" smtClean="0">
                          <a:ln>
                            <a:noFill/>
                          </a:ln>
                          <a:solidFill>
                            <a:srgbClr val="000000"/>
                          </a:solidFill>
                          <a:effectLst/>
                          <a:latin typeface="Verdana" pitchFamily="34" charset="0"/>
                          <a:cs typeface="Times New Roman" pitchFamily="18" charset="0"/>
                        </a:rPr>
                        <a:t>$ 47.100,00 </a:t>
                      </a:r>
                      <a:endParaRPr kumimoji="0" lang="es-EC" sz="16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nodeType="clickEffect">
                                  <p:stCondLst>
                                    <p:cond delay="0"/>
                                  </p:stCondLst>
                                  <p:iterate type="lt">
                                    <p:tmPct val="50000"/>
                                  </p:iterate>
                                  <p:childTnLst>
                                    <p:set>
                                      <p:cBhvr>
                                        <p:cTn id="6" dur="1" fill="hold">
                                          <p:stCondLst>
                                            <p:cond delay="0"/>
                                          </p:stCondLst>
                                        </p:cTn>
                                        <p:tgtEl>
                                          <p:spTgt spid="449539">
                                            <p:txEl>
                                              <p:pRg st="0" end="0"/>
                                            </p:txEl>
                                          </p:spTgt>
                                        </p:tgtEl>
                                        <p:attrNameLst>
                                          <p:attrName>style.visibility</p:attrName>
                                        </p:attrNameLst>
                                      </p:cBhvr>
                                      <p:to>
                                        <p:strVal val="visible"/>
                                      </p:to>
                                    </p:set>
                                    <p:set>
                                      <p:cBhvr>
                                        <p:cTn id="7" dur="228" fill="hold">
                                          <p:stCondLst>
                                            <p:cond delay="0"/>
                                          </p:stCondLst>
                                        </p:cTn>
                                        <p:tgtEl>
                                          <p:spTgt spid="449539">
                                            <p:txEl>
                                              <p:pRg st="0" end="0"/>
                                            </p:txEl>
                                          </p:spTgt>
                                        </p:tgtEl>
                                        <p:attrNameLst>
                                          <p:attrName>style.rotation</p:attrName>
                                        </p:attrNameLst>
                                      </p:cBhvr>
                                      <p:to>
                                        <p:strVal val="-45.0"/>
                                      </p:to>
                                    </p:set>
                                    <p:anim calcmode="lin" valueType="num">
                                      <p:cBhvr>
                                        <p:cTn id="8" dur="228" fill="hold">
                                          <p:stCondLst>
                                            <p:cond delay="228"/>
                                          </p:stCondLst>
                                        </p:cTn>
                                        <p:tgtEl>
                                          <p:spTgt spid="449539">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49539">
                                            <p:txEl>
                                              <p:pRg st="0" end="0"/>
                                            </p:txEl>
                                          </p:spTgt>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49539">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49539">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50563" name="3 Título"/>
          <p:cNvSpPr>
            <a:spLocks/>
          </p:cNvSpPr>
          <p:nvPr/>
        </p:nvSpPr>
        <p:spPr bwMode="auto">
          <a:xfrm>
            <a:off x="500063" y="285750"/>
            <a:ext cx="7772400" cy="1470025"/>
          </a:xfrm>
          <a:prstGeom prst="rect">
            <a:avLst/>
          </a:prstGeom>
          <a:noFill/>
          <a:ln w="9525">
            <a:noFill/>
            <a:miter lim="800000"/>
            <a:headEnd/>
            <a:tailEnd/>
          </a:ln>
        </p:spPr>
        <p:txBody>
          <a:bodyPr anchor="ctr"/>
          <a:lstStyle/>
          <a:p>
            <a:r>
              <a:rPr lang="es-ES" sz="3800">
                <a:solidFill>
                  <a:schemeClr val="accent2"/>
                </a:solidFill>
                <a:latin typeface="Broadway" pitchFamily="82" charset="0"/>
              </a:rPr>
              <a:t>FLUJO DE CAJA, VAN Y TIR</a:t>
            </a:r>
            <a:endParaRPr lang="es-EC" sz="3800">
              <a:solidFill>
                <a:schemeClr val="accent2"/>
              </a:solidFill>
              <a:latin typeface="Broadway" pitchFamily="82" charset="0"/>
            </a:endParaRPr>
          </a:p>
        </p:txBody>
      </p:sp>
      <p:sp>
        <p:nvSpPr>
          <p:cNvPr id="56324" name="5 Subtítulo"/>
          <p:cNvSpPr>
            <a:spLocks/>
          </p:cNvSpPr>
          <p:nvPr/>
        </p:nvSpPr>
        <p:spPr bwMode="auto">
          <a:xfrm>
            <a:off x="395288" y="1844675"/>
            <a:ext cx="8286750" cy="4429125"/>
          </a:xfrm>
          <a:prstGeom prst="rect">
            <a:avLst/>
          </a:prstGeom>
          <a:noFill/>
          <a:ln w="9525">
            <a:noFill/>
            <a:miter lim="800000"/>
            <a:headEnd/>
            <a:tailEnd/>
          </a:ln>
        </p:spPr>
        <p:txBody>
          <a:bodyPr/>
          <a:lstStyle/>
          <a:p>
            <a:pPr algn="just">
              <a:spcBef>
                <a:spcPct val="20000"/>
              </a:spcBef>
              <a:buClr>
                <a:schemeClr val="bg2"/>
              </a:buClr>
              <a:buSzPct val="75000"/>
              <a:buFont typeface="Wingdings" pitchFamily="2" charset="2"/>
              <a:buNone/>
            </a:pPr>
            <a:r>
              <a:rPr lang="es-EC">
                <a:latin typeface="Bookman Old Style" pitchFamily="18" charset="0"/>
              </a:rPr>
              <a:t>Vemos que en todo el transcurso del periodo desde el año 1 al 5 tenemos valores positivos en el flujo lo cual es favorable para la determinación para el  VAN y TIR; que nos sirve para evaluar si es recomendable o no el proyecto. </a:t>
            </a:r>
          </a:p>
          <a:p>
            <a:pPr>
              <a:spcBef>
                <a:spcPct val="20000"/>
              </a:spcBef>
              <a:buClr>
                <a:schemeClr val="bg2"/>
              </a:buClr>
              <a:buSzPct val="75000"/>
              <a:buFont typeface="Wingdings" pitchFamily="2" charset="2"/>
              <a:buNone/>
            </a:pPr>
            <a:endParaRPr lang="es-EC">
              <a:solidFill>
                <a:srgbClr val="898989"/>
              </a:solidFill>
              <a:latin typeface="Bookman Old Styl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50563"/>
                                        </p:tgtEl>
                                        <p:attrNameLst>
                                          <p:attrName>style.visibility</p:attrName>
                                        </p:attrNameLst>
                                      </p:cBhvr>
                                      <p:to>
                                        <p:strVal val="visible"/>
                                      </p:to>
                                    </p:set>
                                    <p:set>
                                      <p:cBhvr>
                                        <p:cTn id="7" dur="228" fill="hold">
                                          <p:stCondLst>
                                            <p:cond delay="0"/>
                                          </p:stCondLst>
                                        </p:cTn>
                                        <p:tgtEl>
                                          <p:spTgt spid="450563"/>
                                        </p:tgtEl>
                                        <p:attrNameLst>
                                          <p:attrName>style.rotation</p:attrName>
                                        </p:attrNameLst>
                                      </p:cBhvr>
                                      <p:to>
                                        <p:strVal val="-45.0"/>
                                      </p:to>
                                    </p:set>
                                    <p:anim calcmode="lin" valueType="num">
                                      <p:cBhvr>
                                        <p:cTn id="8" dur="228" fill="hold">
                                          <p:stCondLst>
                                            <p:cond delay="228"/>
                                          </p:stCondLst>
                                        </p:cTn>
                                        <p:tgtEl>
                                          <p:spTgt spid="450563"/>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50563"/>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50563"/>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5056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6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52611" name="3 Título"/>
          <p:cNvSpPr>
            <a:spLocks/>
          </p:cNvSpPr>
          <p:nvPr/>
        </p:nvSpPr>
        <p:spPr bwMode="auto">
          <a:xfrm>
            <a:off x="755650" y="333375"/>
            <a:ext cx="7772400" cy="1000125"/>
          </a:xfrm>
          <a:prstGeom prst="rect">
            <a:avLst/>
          </a:prstGeom>
          <a:noFill/>
          <a:ln w="9525">
            <a:noFill/>
            <a:miter lim="800000"/>
            <a:headEnd/>
            <a:tailEnd/>
          </a:ln>
        </p:spPr>
        <p:txBody>
          <a:bodyPr anchor="ctr"/>
          <a:lstStyle/>
          <a:p>
            <a:r>
              <a:rPr lang="es-ES" sz="3800">
                <a:solidFill>
                  <a:schemeClr val="accent2"/>
                </a:solidFill>
                <a:latin typeface="Broadway" pitchFamily="82" charset="0"/>
              </a:rPr>
              <a:t>PAYBACK</a:t>
            </a:r>
            <a:endParaRPr lang="es-EC" sz="3800">
              <a:solidFill>
                <a:schemeClr val="accent2"/>
              </a:solidFill>
              <a:latin typeface="Broadway" pitchFamily="82" charset="0"/>
            </a:endParaRPr>
          </a:p>
        </p:txBody>
      </p:sp>
      <p:sp>
        <p:nvSpPr>
          <p:cNvPr id="57348" name="4 Subtítulo"/>
          <p:cNvSpPr>
            <a:spLocks/>
          </p:cNvSpPr>
          <p:nvPr/>
        </p:nvSpPr>
        <p:spPr bwMode="auto">
          <a:xfrm>
            <a:off x="468313" y="1773238"/>
            <a:ext cx="8358187" cy="2786062"/>
          </a:xfrm>
          <a:prstGeom prst="rect">
            <a:avLst/>
          </a:prstGeom>
          <a:noFill/>
          <a:ln w="9525">
            <a:noFill/>
            <a:miter lim="800000"/>
            <a:headEnd/>
            <a:tailEnd/>
          </a:ln>
        </p:spPr>
        <p:txBody>
          <a:bodyPr/>
          <a:lstStyle/>
          <a:p>
            <a:pPr algn="just">
              <a:lnSpc>
                <a:spcPts val="2600"/>
              </a:lnSpc>
              <a:spcBef>
                <a:spcPct val="20000"/>
              </a:spcBef>
              <a:buClr>
                <a:schemeClr val="bg2"/>
              </a:buClr>
              <a:buSzPct val="75000"/>
              <a:buFont typeface="Wingdings" pitchFamily="2" charset="2"/>
              <a:buNone/>
            </a:pPr>
            <a:r>
              <a:rPr lang="es-EC">
                <a:latin typeface="Bookman Old Style" pitchFamily="18" charset="0"/>
              </a:rPr>
              <a:t>Esto es el periodo de recuperación de la inversión que es el 3re. método más usado para evaluar un proyecto y tiene como objeto medir en cuanto tiempo se recupera la inversión. </a:t>
            </a:r>
          </a:p>
          <a:p>
            <a:pPr algn="just">
              <a:lnSpc>
                <a:spcPts val="2600"/>
              </a:lnSpc>
              <a:spcBef>
                <a:spcPct val="20000"/>
              </a:spcBef>
              <a:buClr>
                <a:schemeClr val="bg2"/>
              </a:buClr>
              <a:buSzPct val="75000"/>
              <a:buFont typeface="Wingdings" pitchFamily="2" charset="2"/>
              <a:buNone/>
            </a:pPr>
            <a:r>
              <a:rPr lang="es-EC">
                <a:latin typeface="Bookman Old Style" pitchFamily="18" charset="0"/>
              </a:rPr>
              <a:t>Lo vamos a realizar por el método:</a:t>
            </a:r>
          </a:p>
          <a:p>
            <a:pPr algn="just">
              <a:lnSpc>
                <a:spcPts val="2600"/>
              </a:lnSpc>
              <a:spcBef>
                <a:spcPct val="20000"/>
              </a:spcBef>
              <a:buClr>
                <a:schemeClr val="bg2"/>
              </a:buClr>
              <a:buSzPct val="75000"/>
              <a:buFont typeface="Wingdings" pitchFamily="2" charset="2"/>
              <a:buNone/>
            </a:pPr>
            <a:r>
              <a:rPr lang="es-EC">
                <a:latin typeface="Bookman Old Style" pitchFamily="18" charset="0"/>
              </a:rPr>
              <a:t>Método de periodo de recuperación descontado.</a:t>
            </a:r>
            <a:endParaRPr lang="es-ES">
              <a:latin typeface="Bookman Old Style" pitchFamily="18" charset="0"/>
            </a:endParaRPr>
          </a:p>
          <a:p>
            <a:pPr algn="just">
              <a:spcBef>
                <a:spcPct val="20000"/>
              </a:spcBef>
              <a:buClr>
                <a:schemeClr val="bg2"/>
              </a:buClr>
              <a:buSzPct val="75000"/>
              <a:buFont typeface="Wingdings" pitchFamily="2" charset="2"/>
              <a:buNone/>
            </a:pPr>
            <a:endParaRPr lang="es-EC">
              <a:latin typeface="Bookman Old Style" pitchFamily="18" charset="0"/>
            </a:endParaRPr>
          </a:p>
        </p:txBody>
      </p:sp>
      <p:pic>
        <p:nvPicPr>
          <p:cNvPr id="57349" name="Picture 1"/>
          <p:cNvPicPr>
            <a:picLocks noChangeAspect="1" noChangeArrowheads="1"/>
          </p:cNvPicPr>
          <p:nvPr/>
        </p:nvPicPr>
        <p:blipFill>
          <a:blip r:embed="rId3" cstate="print"/>
          <a:srcRect/>
          <a:stretch>
            <a:fillRect/>
          </a:stretch>
        </p:blipFill>
        <p:spPr bwMode="auto">
          <a:xfrm>
            <a:off x="684213" y="4000500"/>
            <a:ext cx="8001000" cy="2857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52611"/>
                                        </p:tgtEl>
                                        <p:attrNameLst>
                                          <p:attrName>style.visibility</p:attrName>
                                        </p:attrNameLst>
                                      </p:cBhvr>
                                      <p:to>
                                        <p:strVal val="visible"/>
                                      </p:to>
                                    </p:set>
                                    <p:set>
                                      <p:cBhvr>
                                        <p:cTn id="7" dur="228" fill="hold">
                                          <p:stCondLst>
                                            <p:cond delay="0"/>
                                          </p:stCondLst>
                                        </p:cTn>
                                        <p:tgtEl>
                                          <p:spTgt spid="452611"/>
                                        </p:tgtEl>
                                        <p:attrNameLst>
                                          <p:attrName>style.rotation</p:attrName>
                                        </p:attrNameLst>
                                      </p:cBhvr>
                                      <p:to>
                                        <p:strVal val="-45.0"/>
                                      </p:to>
                                    </p:set>
                                    <p:anim calcmode="lin" valueType="num">
                                      <p:cBhvr>
                                        <p:cTn id="8" dur="228" fill="hold">
                                          <p:stCondLst>
                                            <p:cond delay="228"/>
                                          </p:stCondLst>
                                        </p:cTn>
                                        <p:tgtEl>
                                          <p:spTgt spid="452611"/>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52611"/>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52611"/>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52611"/>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261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51587" name="3 Título"/>
          <p:cNvSpPr>
            <a:spLocks/>
          </p:cNvSpPr>
          <p:nvPr/>
        </p:nvSpPr>
        <p:spPr bwMode="auto">
          <a:xfrm>
            <a:off x="785813" y="-214313"/>
            <a:ext cx="7772400" cy="1214438"/>
          </a:xfrm>
          <a:prstGeom prst="rect">
            <a:avLst/>
          </a:prstGeom>
          <a:noFill/>
          <a:ln w="9525">
            <a:noFill/>
            <a:miter lim="800000"/>
            <a:headEnd/>
            <a:tailEnd/>
          </a:ln>
        </p:spPr>
        <p:txBody>
          <a:bodyPr anchor="ctr"/>
          <a:lstStyle/>
          <a:p>
            <a:r>
              <a:rPr lang="es-ES" sz="3800">
                <a:solidFill>
                  <a:schemeClr val="accent2"/>
                </a:solidFill>
                <a:latin typeface="Broadway" pitchFamily="82" charset="0"/>
              </a:rPr>
              <a:t>FLUJO DE CAJA</a:t>
            </a:r>
            <a:endParaRPr lang="es-EC" sz="3800">
              <a:solidFill>
                <a:schemeClr val="accent2"/>
              </a:solidFill>
              <a:latin typeface="Broadway" pitchFamily="82" charset="0"/>
            </a:endParaRPr>
          </a:p>
        </p:txBody>
      </p:sp>
      <p:pic>
        <p:nvPicPr>
          <p:cNvPr id="58372" name="7 Imagen"/>
          <p:cNvPicPr>
            <a:picLocks noChangeAspect="1" noChangeArrowheads="1"/>
          </p:cNvPicPr>
          <p:nvPr/>
        </p:nvPicPr>
        <p:blipFill>
          <a:blip r:embed="rId3" cstate="print"/>
          <a:srcRect/>
          <a:stretch>
            <a:fillRect/>
          </a:stretch>
        </p:blipFill>
        <p:spPr bwMode="auto">
          <a:xfrm>
            <a:off x="179388" y="765175"/>
            <a:ext cx="8715375" cy="5000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51587"/>
                                        </p:tgtEl>
                                        <p:attrNameLst>
                                          <p:attrName>style.visibility</p:attrName>
                                        </p:attrNameLst>
                                      </p:cBhvr>
                                      <p:to>
                                        <p:strVal val="visible"/>
                                      </p:to>
                                    </p:set>
                                    <p:set>
                                      <p:cBhvr>
                                        <p:cTn id="7" dur="228" fill="hold">
                                          <p:stCondLst>
                                            <p:cond delay="0"/>
                                          </p:stCondLst>
                                        </p:cTn>
                                        <p:tgtEl>
                                          <p:spTgt spid="451587"/>
                                        </p:tgtEl>
                                        <p:attrNameLst>
                                          <p:attrName>style.rotation</p:attrName>
                                        </p:attrNameLst>
                                      </p:cBhvr>
                                      <p:to>
                                        <p:strVal val="-45.0"/>
                                      </p:to>
                                    </p:set>
                                    <p:anim calcmode="lin" valueType="num">
                                      <p:cBhvr>
                                        <p:cTn id="8" dur="228" fill="hold">
                                          <p:stCondLst>
                                            <p:cond delay="228"/>
                                          </p:stCondLst>
                                        </p:cTn>
                                        <p:tgtEl>
                                          <p:spTgt spid="451587"/>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51587"/>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51587"/>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5158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1587"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53635" name="3 Título"/>
          <p:cNvSpPr>
            <a:spLocks/>
          </p:cNvSpPr>
          <p:nvPr/>
        </p:nvSpPr>
        <p:spPr bwMode="auto">
          <a:xfrm>
            <a:off x="0" y="260350"/>
            <a:ext cx="8929688" cy="1470025"/>
          </a:xfrm>
          <a:prstGeom prst="rect">
            <a:avLst/>
          </a:prstGeom>
          <a:noFill/>
          <a:ln w="9525">
            <a:noFill/>
            <a:miter lim="800000"/>
            <a:headEnd/>
            <a:tailEnd/>
          </a:ln>
        </p:spPr>
        <p:txBody>
          <a:bodyPr anchor="ctr"/>
          <a:lstStyle/>
          <a:p>
            <a:pPr marL="342900" indent="-342900"/>
            <a:r>
              <a:rPr lang="es-ES" sz="3800" b="1">
                <a:solidFill>
                  <a:schemeClr val="accent2"/>
                </a:solidFill>
                <a:latin typeface="Broadway" pitchFamily="82" charset="0"/>
              </a:rPr>
              <a:t>ANÁLISIS DE SENSIBILIDAD</a:t>
            </a:r>
            <a:r>
              <a:rPr lang="es-EC" sz="3800">
                <a:solidFill>
                  <a:schemeClr val="accent2"/>
                </a:solidFill>
                <a:latin typeface="Broadway" pitchFamily="82" charset="0"/>
              </a:rPr>
              <a:t/>
            </a:r>
            <a:br>
              <a:rPr lang="es-EC" sz="3800">
                <a:solidFill>
                  <a:schemeClr val="accent2"/>
                </a:solidFill>
                <a:latin typeface="Broadway" pitchFamily="82" charset="0"/>
              </a:rPr>
            </a:br>
            <a:endParaRPr lang="es-EC" sz="3800">
              <a:solidFill>
                <a:schemeClr val="accent2"/>
              </a:solidFill>
              <a:latin typeface="Broadway" pitchFamily="82" charset="0"/>
            </a:endParaRPr>
          </a:p>
        </p:txBody>
      </p:sp>
      <p:sp>
        <p:nvSpPr>
          <p:cNvPr id="59396" name="4 Subtítulo"/>
          <p:cNvSpPr>
            <a:spLocks/>
          </p:cNvSpPr>
          <p:nvPr/>
        </p:nvSpPr>
        <p:spPr bwMode="auto">
          <a:xfrm>
            <a:off x="395288" y="1714500"/>
            <a:ext cx="8501062" cy="5143500"/>
          </a:xfrm>
          <a:prstGeom prst="rect">
            <a:avLst/>
          </a:prstGeom>
          <a:noFill/>
          <a:ln w="9525">
            <a:noFill/>
            <a:miter lim="800000"/>
            <a:headEnd/>
            <a:tailEnd/>
          </a:ln>
        </p:spPr>
        <p:txBody>
          <a:bodyPr/>
          <a:lstStyle/>
          <a:p>
            <a:pPr algn="just">
              <a:spcBef>
                <a:spcPct val="20000"/>
              </a:spcBef>
              <a:buClr>
                <a:schemeClr val="bg2"/>
              </a:buClr>
              <a:buSzPct val="75000"/>
              <a:buFont typeface="Wingdings" pitchFamily="2" charset="2"/>
              <a:buNone/>
            </a:pPr>
            <a:r>
              <a:rPr lang="es-ES">
                <a:latin typeface="Bookman Old Style" pitchFamily="18" charset="0"/>
              </a:rPr>
              <a:t>El análisis de sensibilidad permite determinar las variaciones que tendría el resultado del proyecto, ante cambios en las variables que han sido utilizadas para llevar a cabo la evaluación del mismo.</a:t>
            </a:r>
            <a:endParaRPr lang="es-EC">
              <a:latin typeface="Bookman Old Style" pitchFamily="18" charset="0"/>
            </a:endParaRPr>
          </a:p>
          <a:p>
            <a:pPr algn="just">
              <a:spcBef>
                <a:spcPct val="20000"/>
              </a:spcBef>
              <a:buClr>
                <a:schemeClr val="bg2"/>
              </a:buClr>
              <a:buSzPct val="75000"/>
              <a:buFont typeface="Wingdings" pitchFamily="2" charset="2"/>
              <a:buNone/>
            </a:pPr>
            <a:r>
              <a:rPr lang="es-ES">
                <a:latin typeface="Bookman Old Style" pitchFamily="18" charset="0"/>
              </a:rPr>
              <a:t> </a:t>
            </a:r>
            <a:endParaRPr lang="es-EC">
              <a:latin typeface="Bookman Old Style" pitchFamily="18" charset="0"/>
            </a:endParaRPr>
          </a:p>
          <a:p>
            <a:pPr algn="just">
              <a:spcBef>
                <a:spcPct val="20000"/>
              </a:spcBef>
              <a:buClr>
                <a:schemeClr val="bg2"/>
              </a:buClr>
              <a:buSzPct val="75000"/>
              <a:buFont typeface="Wingdings" pitchFamily="2" charset="2"/>
              <a:buNone/>
            </a:pPr>
            <a:r>
              <a:rPr lang="es-ES">
                <a:latin typeface="Bookman Old Style" pitchFamily="18" charset="0"/>
              </a:rPr>
              <a:t>Para el presente proyecto se ha determinado utilizar un modelo unidimensional, que permita establecer los cambios que sufría el VAN ante variaciones en los ingresos.</a:t>
            </a:r>
            <a:endParaRPr lang="es-EC">
              <a:latin typeface="Bookman Old Style" pitchFamily="18" charset="0"/>
            </a:endParaRPr>
          </a:p>
          <a:p>
            <a:pPr>
              <a:spcBef>
                <a:spcPct val="20000"/>
              </a:spcBef>
              <a:buClr>
                <a:schemeClr val="bg2"/>
              </a:buClr>
              <a:buSzPct val="75000"/>
              <a:buFont typeface="Wingdings" pitchFamily="2" charset="2"/>
              <a:buNone/>
            </a:pPr>
            <a:endParaRPr lang="es-EC">
              <a:solidFill>
                <a:srgbClr val="898989"/>
              </a:solidFill>
              <a:latin typeface="Bookman Old Styl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53635"/>
                                        </p:tgtEl>
                                        <p:attrNameLst>
                                          <p:attrName>style.visibility</p:attrName>
                                        </p:attrNameLst>
                                      </p:cBhvr>
                                      <p:to>
                                        <p:strVal val="visible"/>
                                      </p:to>
                                    </p:set>
                                    <p:set>
                                      <p:cBhvr>
                                        <p:cTn id="7" dur="228" fill="hold">
                                          <p:stCondLst>
                                            <p:cond delay="0"/>
                                          </p:stCondLst>
                                        </p:cTn>
                                        <p:tgtEl>
                                          <p:spTgt spid="453635"/>
                                        </p:tgtEl>
                                        <p:attrNameLst>
                                          <p:attrName>style.rotation</p:attrName>
                                        </p:attrNameLst>
                                      </p:cBhvr>
                                      <p:to>
                                        <p:strVal val="-45.0"/>
                                      </p:to>
                                    </p:set>
                                    <p:anim calcmode="lin" valueType="num">
                                      <p:cBhvr>
                                        <p:cTn id="8" dur="228" fill="hold">
                                          <p:stCondLst>
                                            <p:cond delay="228"/>
                                          </p:stCondLst>
                                        </p:cTn>
                                        <p:tgtEl>
                                          <p:spTgt spid="453635"/>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53635"/>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53635"/>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53635"/>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363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graphicFrame>
        <p:nvGraphicFramePr>
          <p:cNvPr id="6" name="5 Tabla"/>
          <p:cNvGraphicFramePr>
            <a:graphicFrameLocks noGrp="1"/>
          </p:cNvGraphicFramePr>
          <p:nvPr>
            <p:ph/>
          </p:nvPr>
        </p:nvGraphicFramePr>
        <p:xfrm>
          <a:off x="755650" y="476250"/>
          <a:ext cx="7715250" cy="3133725"/>
        </p:xfrm>
        <a:graphic>
          <a:graphicData uri="http://schemas.openxmlformats.org/drawingml/2006/table">
            <a:tbl>
              <a:tblPr/>
              <a:tblGrid>
                <a:gridCol w="250825"/>
                <a:gridCol w="1025525"/>
                <a:gridCol w="960438"/>
                <a:gridCol w="1049337"/>
                <a:gridCol w="1050925"/>
                <a:gridCol w="1050925"/>
                <a:gridCol w="1162050"/>
                <a:gridCol w="1165225"/>
              </a:tblGrid>
              <a:tr h="415925">
                <a:tc gridSpan="3">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1" i="0" u="none" strike="noStrike" cap="none" normalizeH="0" baseline="0" smtClean="0">
                          <a:ln>
                            <a:noFill/>
                          </a:ln>
                          <a:solidFill>
                            <a:srgbClr val="FFFFFF"/>
                          </a:solidFill>
                          <a:effectLst/>
                          <a:latin typeface="Verdana" pitchFamily="34" charset="0"/>
                          <a:cs typeface="Times New Roman" pitchFamily="18" charset="0"/>
                        </a:rPr>
                        <a:t>Resumen de escenario</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800080"/>
                    </a:solidFill>
                  </a:tcPr>
                </a:tc>
                <a:tc hMerge="1">
                  <a:txBody>
                    <a:bodyPr/>
                    <a:lstStyle/>
                    <a:p>
                      <a:endParaRPr lang="es-ES"/>
                    </a:p>
                  </a:txBody>
                  <a:tcPr/>
                </a:tc>
                <a:tc hMerge="1">
                  <a:txBody>
                    <a:bodyPr/>
                    <a:lstStyle/>
                    <a:p>
                      <a:endParaRPr lang="es-ES"/>
                    </a:p>
                  </a:txBody>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900" b="0" i="0" u="none" strike="noStrike" cap="none" normalizeH="0" baseline="0" smtClean="0">
                          <a:ln>
                            <a:noFill/>
                          </a:ln>
                          <a:solidFill>
                            <a:srgbClr val="FFFFFF"/>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800080"/>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900" b="0" i="0" u="none" strike="noStrike" cap="none" normalizeH="0" baseline="0" smtClean="0">
                          <a:ln>
                            <a:noFill/>
                          </a:ln>
                          <a:solidFill>
                            <a:srgbClr val="FFFFFF"/>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800080"/>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900" b="0" i="0" u="none" strike="noStrike" cap="none" normalizeH="0" baseline="0" smtClean="0">
                          <a:ln>
                            <a:noFill/>
                          </a:ln>
                          <a:solidFill>
                            <a:srgbClr val="FFFFFF"/>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800080"/>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900" b="0" i="0" u="none" strike="noStrike" cap="none" normalizeH="0" baseline="0" smtClean="0">
                          <a:ln>
                            <a:noFill/>
                          </a:ln>
                          <a:solidFill>
                            <a:srgbClr val="FFFFFF"/>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800080"/>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900" b="0" i="0" u="none" strike="noStrike" cap="none" normalizeH="0" baseline="0" smtClean="0">
                          <a:ln>
                            <a:noFill/>
                          </a:ln>
                          <a:solidFill>
                            <a:srgbClr val="FFFFFF"/>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800080"/>
                    </a:solidFill>
                  </a:tcPr>
                </a:tc>
              </a:tr>
              <a:tr h="555625">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1" i="0" u="none" strike="noStrike" cap="none" normalizeH="0" baseline="0" smtClean="0">
                          <a:ln>
                            <a:noFill/>
                          </a:ln>
                          <a:solidFill>
                            <a:srgbClr val="FFFFFF"/>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800080"/>
                    </a:solid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1" i="0" u="none" strike="noStrike" cap="none" normalizeH="0" baseline="0" smtClean="0">
                          <a:ln>
                            <a:noFill/>
                          </a:ln>
                          <a:solidFill>
                            <a:srgbClr val="FFFFFF"/>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800080"/>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FFFFFF"/>
                          </a:solidFill>
                          <a:effectLst/>
                          <a:latin typeface="Verdana" pitchFamily="34" charset="0"/>
                          <a:cs typeface="Times New Roman" pitchFamily="18" charset="0"/>
                        </a:rPr>
                        <a:t>Valores actuales:</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800080"/>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FFFFFF"/>
                          </a:solidFill>
                          <a:effectLst/>
                          <a:latin typeface="Verdana" pitchFamily="34" charset="0"/>
                          <a:cs typeface="Times New Roman" pitchFamily="18" charset="0"/>
                        </a:rPr>
                        <a:t>-10%</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800080"/>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FFFFFF"/>
                          </a:solidFill>
                          <a:effectLst/>
                          <a:latin typeface="Verdana" pitchFamily="34" charset="0"/>
                          <a:cs typeface="Times New Roman" pitchFamily="18" charset="0"/>
                        </a:rPr>
                        <a:t>-5%</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800080"/>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FFFFFF"/>
                          </a:solidFill>
                          <a:effectLst/>
                          <a:latin typeface="Verdana" pitchFamily="34" charset="0"/>
                          <a:cs typeface="Times New Roman" pitchFamily="18" charset="0"/>
                        </a:rPr>
                        <a:t>0</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800080"/>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FFFFFF"/>
                          </a:solidFill>
                          <a:effectLst/>
                          <a:latin typeface="Verdana" pitchFamily="34" charset="0"/>
                          <a:cs typeface="Times New Roman" pitchFamily="18" charset="0"/>
                        </a:rPr>
                        <a:t>5%</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800080"/>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FFFFFF"/>
                          </a:solidFill>
                          <a:effectLst/>
                          <a:latin typeface="Verdana" pitchFamily="34" charset="0"/>
                          <a:cs typeface="Times New Roman" pitchFamily="18" charset="0"/>
                        </a:rPr>
                        <a:t>10%</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800080"/>
                    </a:solidFill>
                  </a:tcPr>
                </a:tc>
              </a:tr>
              <a:tr h="509588">
                <a:tc gridSpan="2">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1" i="0" u="none" strike="noStrike" cap="none" normalizeH="0" baseline="0" smtClean="0">
                          <a:ln>
                            <a:noFill/>
                          </a:ln>
                          <a:solidFill>
                            <a:srgbClr val="000080"/>
                          </a:solidFill>
                          <a:effectLst/>
                          <a:latin typeface="Verdana" pitchFamily="34" charset="0"/>
                          <a:cs typeface="Times New Roman" pitchFamily="18" charset="0"/>
                        </a:rPr>
                        <a:t>Celdas cambiantes:</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s-ES"/>
                    </a:p>
                  </a:txBody>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1" i="0" u="none" strike="noStrike" cap="none" normalizeH="0" baseline="0" smtClean="0">
                          <a:ln>
                            <a:noFill/>
                          </a:ln>
                          <a:solidFill>
                            <a:srgbClr val="000000"/>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1" i="0" u="none" strike="noStrike" cap="none" normalizeH="0" baseline="0" smtClean="0">
                          <a:ln>
                            <a:noFill/>
                          </a:ln>
                          <a:solidFill>
                            <a:srgbClr val="000000"/>
                          </a:solidFill>
                          <a:effectLst/>
                          <a:latin typeface="Verdana" pitchFamily="34" charset="0"/>
                          <a:cs typeface="Times New Roman" pitchFamily="18" charset="0"/>
                        </a:rPr>
                        <a:t>$E$42</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Tx/>
                        <a:buNone/>
                        <a:tabLst/>
                      </a:pPr>
                      <a:endParaRPr kumimoji="0" lang="es-ES" sz="1000" b="0" i="0" u="none" strike="noStrike" cap="none" normalizeH="0" baseline="0" smtClean="0">
                        <a:ln>
                          <a:noFill/>
                        </a:ln>
                        <a:solidFill>
                          <a:schemeClr val="tx1"/>
                        </a:solidFill>
                        <a:effectLst/>
                        <a:latin typeface="Verdana" pitchFamily="34"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-10%</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-5%</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0%</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5%</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10%</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509588">
                <a:tc gridSpan="2">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1" i="0" u="none" strike="noStrike" cap="none" normalizeH="0" baseline="0" smtClean="0">
                          <a:ln>
                            <a:noFill/>
                          </a:ln>
                          <a:solidFill>
                            <a:srgbClr val="000080"/>
                          </a:solidFill>
                          <a:effectLst/>
                          <a:latin typeface="Verdana" pitchFamily="34" charset="0"/>
                          <a:cs typeface="Times New Roman" pitchFamily="18" charset="0"/>
                        </a:rPr>
                        <a:t>Celdas de resultado:</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s-ES"/>
                    </a:p>
                  </a:txBody>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1" i="0" u="none" strike="noStrike" cap="none" normalizeH="0" baseline="0" smtClean="0">
                          <a:ln>
                            <a:noFill/>
                          </a:ln>
                          <a:solidFill>
                            <a:srgbClr val="000080"/>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C0C0C0"/>
                    </a:solid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1" i="0" u="none" strike="noStrike" cap="none" normalizeH="0" baseline="0" smtClean="0">
                          <a:ln>
                            <a:noFill/>
                          </a:ln>
                          <a:solidFill>
                            <a:srgbClr val="000080"/>
                          </a:solidFill>
                          <a:effectLst/>
                          <a:latin typeface="Verdana" pitchFamily="34" charset="0"/>
                          <a:cs typeface="Times New Roman" pitchFamily="18" charset="0"/>
                        </a:rPr>
                        <a:t>$C$36</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Tx/>
                        <a:buNone/>
                        <a:tabLst/>
                      </a:pPr>
                      <a:endParaRPr kumimoji="0" lang="es-ES" sz="1000" b="0" i="0" u="none" strike="noStrike" cap="none" normalizeH="0" baseline="0" smtClean="0">
                        <a:ln>
                          <a:noFill/>
                        </a:ln>
                        <a:solidFill>
                          <a:schemeClr val="tx1"/>
                        </a:solidFill>
                        <a:effectLst/>
                        <a:latin typeface="Verdana" pitchFamily="34"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89.471,37</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93.282,36</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97.093,35</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100.904,34</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104.715,33</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1" i="0" u="none" strike="noStrike" cap="none" normalizeH="0" baseline="0" smtClean="0">
                          <a:ln>
                            <a:noFill/>
                          </a:ln>
                          <a:solidFill>
                            <a:srgbClr val="000000"/>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1" i="0" u="none" strike="noStrike" cap="none" normalizeH="0" baseline="0" smtClean="0">
                          <a:ln>
                            <a:noFill/>
                          </a:ln>
                          <a:solidFill>
                            <a:srgbClr val="000000"/>
                          </a:solidFill>
                          <a:effectLst/>
                          <a:latin typeface="Verdana" pitchFamily="34" charset="0"/>
                          <a:cs typeface="Times New Roman" pitchFamily="18" charset="0"/>
                        </a:rPr>
                        <a:t>$C$37</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 </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51%</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54%</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56%</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58%</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
                          <a:schemeClr val="bg2"/>
                        </a:buClr>
                        <a:buSzPct val="75000"/>
                        <a:buFontTx/>
                        <a:buNone/>
                        <a:tabLst/>
                      </a:pPr>
                      <a:r>
                        <a:rPr kumimoji="0" lang="es-ES" sz="1000" b="0" i="0" u="none" strike="noStrike" cap="none" normalizeH="0" baseline="0" smtClean="0">
                          <a:ln>
                            <a:noFill/>
                          </a:ln>
                          <a:solidFill>
                            <a:srgbClr val="000000"/>
                          </a:solidFill>
                          <a:effectLst/>
                          <a:latin typeface="Verdana" pitchFamily="34" charset="0"/>
                          <a:cs typeface="Times New Roman" pitchFamily="18" charset="0"/>
                        </a:rPr>
                        <a:t>60%</a:t>
                      </a:r>
                      <a:endParaRPr kumimoji="0" lang="es-EC" sz="1000" b="0" i="0" u="none" strike="noStrike" cap="none" normalizeH="0" baseline="0" smtClean="0">
                        <a:ln>
                          <a:noFill/>
                        </a:ln>
                        <a:solidFill>
                          <a:schemeClr val="tx1"/>
                        </a:solidFill>
                        <a:effectLst/>
                        <a:latin typeface="Verdana" pitchFamily="34" charset="0"/>
                        <a:ea typeface="Calibri" pitchFamily="34" charset="0"/>
                        <a:cs typeface="Times New Roman" pitchFamily="18" charset="0"/>
                      </a:endParaRPr>
                    </a:p>
                  </a:txBody>
                  <a:tcPr marL="44450" marR="4445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60485" name="Gráfico 1"/>
          <p:cNvPicPr>
            <a:picLocks noChangeArrowheads="1"/>
          </p:cNvPicPr>
          <p:nvPr/>
        </p:nvPicPr>
        <p:blipFill>
          <a:blip r:embed="rId3" cstate="print"/>
          <a:srcRect b="-145"/>
          <a:stretch>
            <a:fillRect/>
          </a:stretch>
        </p:blipFill>
        <p:spPr bwMode="auto">
          <a:xfrm>
            <a:off x="468313" y="3789363"/>
            <a:ext cx="4357687" cy="2705100"/>
          </a:xfrm>
          <a:prstGeom prst="rect">
            <a:avLst/>
          </a:prstGeom>
          <a:noFill/>
          <a:ln w="9525">
            <a:noFill/>
            <a:miter lim="800000"/>
            <a:headEnd/>
            <a:tailEnd/>
          </a:ln>
        </p:spPr>
      </p:pic>
      <p:pic>
        <p:nvPicPr>
          <p:cNvPr id="60486" name="Gráfico 2"/>
          <p:cNvPicPr>
            <a:picLocks noChangeArrowheads="1"/>
          </p:cNvPicPr>
          <p:nvPr/>
        </p:nvPicPr>
        <p:blipFill>
          <a:blip r:embed="rId4" cstate="print"/>
          <a:srcRect/>
          <a:stretch>
            <a:fillRect/>
          </a:stretch>
        </p:blipFill>
        <p:spPr bwMode="auto">
          <a:xfrm>
            <a:off x="4932363" y="3716338"/>
            <a:ext cx="4010025" cy="2778125"/>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55683" name="3 Título"/>
          <p:cNvSpPr>
            <a:spLocks/>
          </p:cNvSpPr>
          <p:nvPr/>
        </p:nvSpPr>
        <p:spPr bwMode="auto">
          <a:xfrm>
            <a:off x="468313" y="260350"/>
            <a:ext cx="8286750" cy="1470025"/>
          </a:xfrm>
          <a:prstGeom prst="rect">
            <a:avLst/>
          </a:prstGeom>
          <a:noFill/>
          <a:ln w="9525">
            <a:noFill/>
            <a:miter lim="800000"/>
            <a:headEnd/>
            <a:tailEnd/>
          </a:ln>
        </p:spPr>
        <p:txBody>
          <a:bodyPr anchor="ctr"/>
          <a:lstStyle/>
          <a:p>
            <a:r>
              <a:rPr lang="es-ES" sz="3800" b="1">
                <a:solidFill>
                  <a:schemeClr val="accent2"/>
                </a:solidFill>
                <a:latin typeface="Broadway" pitchFamily="82" charset="0"/>
              </a:rPr>
              <a:t>CONCLUSIONES</a:t>
            </a:r>
            <a:r>
              <a:rPr lang="es-EC" sz="3800">
                <a:solidFill>
                  <a:schemeClr val="tx2"/>
                </a:solidFill>
                <a:latin typeface="Broadway" pitchFamily="82" charset="0"/>
              </a:rPr>
              <a:t/>
            </a:r>
            <a:br>
              <a:rPr lang="es-EC" sz="3800">
                <a:solidFill>
                  <a:schemeClr val="tx2"/>
                </a:solidFill>
                <a:latin typeface="Broadway" pitchFamily="82" charset="0"/>
              </a:rPr>
            </a:br>
            <a:endParaRPr lang="es-EC" sz="3800">
              <a:solidFill>
                <a:schemeClr val="tx2"/>
              </a:solidFill>
              <a:latin typeface="Broadway" pitchFamily="82" charset="0"/>
            </a:endParaRPr>
          </a:p>
        </p:txBody>
      </p:sp>
      <p:sp>
        <p:nvSpPr>
          <p:cNvPr id="61444" name="4 Subtítulo"/>
          <p:cNvSpPr>
            <a:spLocks/>
          </p:cNvSpPr>
          <p:nvPr/>
        </p:nvSpPr>
        <p:spPr bwMode="auto">
          <a:xfrm>
            <a:off x="323850" y="1125538"/>
            <a:ext cx="8501063" cy="5357812"/>
          </a:xfrm>
          <a:prstGeom prst="rect">
            <a:avLst/>
          </a:prstGeom>
          <a:noFill/>
          <a:ln w="9525">
            <a:noFill/>
            <a:miter lim="800000"/>
            <a:headEnd/>
            <a:tailEnd/>
          </a:ln>
        </p:spPr>
        <p:txBody>
          <a:bodyPr/>
          <a:lstStyle/>
          <a:p>
            <a:pPr algn="just">
              <a:spcBef>
                <a:spcPct val="20000"/>
              </a:spcBef>
              <a:buClr>
                <a:schemeClr val="bg2"/>
              </a:buClr>
              <a:buSzPct val="75000"/>
              <a:buFont typeface="Wingdings" pitchFamily="2" charset="2"/>
              <a:buNone/>
            </a:pPr>
            <a:r>
              <a:rPr lang="es-ES">
                <a:latin typeface="Bookman Old Style" pitchFamily="18" charset="0"/>
              </a:rPr>
              <a:t>La utilización del césped sintético como superficie deportiva ha revolucionado esta industria ya que no solo trae consigo beneficios para los deportistas sino que brinda muchas ventajas a los inversionistas que apuestan a este tipo de negocios, sobre todo en lo que respecta al mantenimiento de las superficies deportivas.</a:t>
            </a:r>
            <a:endParaRPr lang="es-EC">
              <a:latin typeface="Bookman Old Style" pitchFamily="18" charset="0"/>
            </a:endParaRPr>
          </a:p>
          <a:p>
            <a:pPr algn="just">
              <a:spcBef>
                <a:spcPct val="20000"/>
              </a:spcBef>
              <a:buClr>
                <a:schemeClr val="bg2"/>
              </a:buClr>
              <a:buSzPct val="75000"/>
              <a:buFont typeface="Wingdings" pitchFamily="2" charset="2"/>
              <a:buNone/>
            </a:pPr>
            <a:r>
              <a:rPr lang="es-ES">
                <a:latin typeface="Bookman Old Style" pitchFamily="18" charset="0"/>
              </a:rPr>
              <a:t>De acuerdo a los resultados obtenidos en el análisis financiero se concluye que el negocio es rentable ya que las medidas de valor como son el VAN donde se obtuvo $ </a:t>
            </a:r>
            <a:r>
              <a:rPr lang="es-EC">
                <a:latin typeface="Bookman Old Style" pitchFamily="18" charset="0"/>
              </a:rPr>
              <a:t>$ 97.093,35 </a:t>
            </a:r>
            <a:r>
              <a:rPr lang="es-ES">
                <a:latin typeface="Bookman Old Style" pitchFamily="18" charset="0"/>
              </a:rPr>
              <a:t> y una TIR de 58% superan los requerimientos básicos, en un horizonte de 5 años.</a:t>
            </a:r>
            <a:endParaRPr lang="es-EC">
              <a:latin typeface="Bookman Old Style" pitchFamily="18" charset="0"/>
            </a:endParaRPr>
          </a:p>
          <a:p>
            <a:pPr algn="just">
              <a:spcBef>
                <a:spcPct val="20000"/>
              </a:spcBef>
              <a:buClr>
                <a:schemeClr val="bg2"/>
              </a:buClr>
              <a:buSzPct val="75000"/>
              <a:buFont typeface="Wingdings" pitchFamily="2" charset="2"/>
              <a:buNone/>
            </a:pPr>
            <a:r>
              <a:rPr lang="es-ES">
                <a:latin typeface="Bookman Old Style" pitchFamily="18" charset="0"/>
              </a:rPr>
              <a:t>La TMAR va a tener volatilidad debido al factor del riesgo país por ello hemos analizado y cuando la TMAR se incrementa el VAN  disminuye.</a:t>
            </a:r>
            <a:endParaRPr lang="es-EC">
              <a:latin typeface="Bookman Old Style" pitchFamily="18" charset="0"/>
            </a:endParaRPr>
          </a:p>
          <a:p>
            <a:pPr>
              <a:spcBef>
                <a:spcPct val="20000"/>
              </a:spcBef>
              <a:buClr>
                <a:schemeClr val="bg2"/>
              </a:buClr>
              <a:buSzPct val="75000"/>
              <a:buFont typeface="Wingdings" pitchFamily="2" charset="2"/>
              <a:buNone/>
            </a:pPr>
            <a:endParaRPr lang="es-EC">
              <a:solidFill>
                <a:srgbClr val="898989"/>
              </a:solidFill>
              <a:latin typeface="Bookman Old Styl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55683"/>
                                        </p:tgtEl>
                                        <p:attrNameLst>
                                          <p:attrName>style.visibility</p:attrName>
                                        </p:attrNameLst>
                                      </p:cBhvr>
                                      <p:to>
                                        <p:strVal val="visible"/>
                                      </p:to>
                                    </p:set>
                                    <p:set>
                                      <p:cBhvr>
                                        <p:cTn id="7" dur="455" fill="hold">
                                          <p:stCondLst>
                                            <p:cond delay="0"/>
                                          </p:stCondLst>
                                        </p:cTn>
                                        <p:tgtEl>
                                          <p:spTgt spid="455683"/>
                                        </p:tgtEl>
                                        <p:attrNameLst>
                                          <p:attrName>style.rotation</p:attrName>
                                        </p:attrNameLst>
                                      </p:cBhvr>
                                      <p:to>
                                        <p:strVal val="-45.0"/>
                                      </p:to>
                                    </p:set>
                                    <p:anim calcmode="lin" valueType="num">
                                      <p:cBhvr>
                                        <p:cTn id="8" dur="455" fill="hold">
                                          <p:stCondLst>
                                            <p:cond delay="455"/>
                                          </p:stCondLst>
                                        </p:cTn>
                                        <p:tgtEl>
                                          <p:spTgt spid="45568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5568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5568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5568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568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519171" name="3 Título"/>
          <p:cNvSpPr>
            <a:spLocks/>
          </p:cNvSpPr>
          <p:nvPr/>
        </p:nvSpPr>
        <p:spPr bwMode="auto">
          <a:xfrm>
            <a:off x="395288" y="260350"/>
            <a:ext cx="8358187" cy="1470025"/>
          </a:xfrm>
          <a:prstGeom prst="rect">
            <a:avLst/>
          </a:prstGeom>
          <a:noFill/>
          <a:ln w="9525">
            <a:noFill/>
            <a:miter lim="800000"/>
            <a:headEnd/>
            <a:tailEnd/>
          </a:ln>
        </p:spPr>
        <p:txBody>
          <a:bodyPr anchor="ctr"/>
          <a:lstStyle/>
          <a:p>
            <a:r>
              <a:rPr lang="es-ES" sz="3800" b="1">
                <a:solidFill>
                  <a:schemeClr val="accent2"/>
                </a:solidFill>
                <a:latin typeface="Broadway" pitchFamily="82" charset="0"/>
              </a:rPr>
              <a:t>RECOMENDACIONES</a:t>
            </a:r>
            <a:r>
              <a:rPr lang="es-EC" sz="3800">
                <a:solidFill>
                  <a:schemeClr val="tx2"/>
                </a:solidFill>
                <a:latin typeface="Broadway" pitchFamily="82" charset="0"/>
              </a:rPr>
              <a:t/>
            </a:r>
            <a:br>
              <a:rPr lang="es-EC" sz="3800">
                <a:solidFill>
                  <a:schemeClr val="tx2"/>
                </a:solidFill>
                <a:latin typeface="Broadway" pitchFamily="82" charset="0"/>
              </a:rPr>
            </a:br>
            <a:endParaRPr lang="es-EC" sz="3800">
              <a:solidFill>
                <a:schemeClr val="tx2"/>
              </a:solidFill>
              <a:latin typeface="Broadway" pitchFamily="82" charset="0"/>
            </a:endParaRPr>
          </a:p>
        </p:txBody>
      </p:sp>
      <p:sp>
        <p:nvSpPr>
          <p:cNvPr id="62468" name="4 Subtítulo"/>
          <p:cNvSpPr>
            <a:spLocks/>
          </p:cNvSpPr>
          <p:nvPr/>
        </p:nvSpPr>
        <p:spPr bwMode="auto">
          <a:xfrm>
            <a:off x="428625" y="1357313"/>
            <a:ext cx="8358188" cy="5286375"/>
          </a:xfrm>
          <a:prstGeom prst="rect">
            <a:avLst/>
          </a:prstGeom>
          <a:noFill/>
          <a:ln w="9525">
            <a:noFill/>
            <a:miter lim="800000"/>
            <a:headEnd/>
            <a:tailEnd/>
          </a:ln>
        </p:spPr>
        <p:txBody>
          <a:bodyPr/>
          <a:lstStyle/>
          <a:p>
            <a:pPr algn="just">
              <a:spcBef>
                <a:spcPct val="20000"/>
              </a:spcBef>
              <a:buClr>
                <a:schemeClr val="bg2"/>
              </a:buClr>
              <a:buSzPct val="75000"/>
              <a:buFont typeface="Wingdings" pitchFamily="2" charset="2"/>
              <a:buNone/>
            </a:pPr>
            <a:r>
              <a:rPr lang="es-ES"/>
              <a:t>Se recomienda poner mucho énfasis en el desarrollo de actividades que se convierten en fuentes de otros ingresos como son la escuela para niños y la venta de espacio publicitarios; puesto que son un componente importante de los flujos de caja. </a:t>
            </a:r>
          </a:p>
          <a:p>
            <a:pPr algn="just">
              <a:spcBef>
                <a:spcPct val="20000"/>
              </a:spcBef>
              <a:buClr>
                <a:schemeClr val="bg2"/>
              </a:buClr>
              <a:buSzPct val="75000"/>
              <a:buFont typeface="Wingdings" pitchFamily="2" charset="2"/>
              <a:buNone/>
            </a:pPr>
            <a:endParaRPr lang="es-ES"/>
          </a:p>
          <a:p>
            <a:pPr algn="just">
              <a:spcBef>
                <a:spcPct val="20000"/>
              </a:spcBef>
              <a:buClr>
                <a:schemeClr val="bg2"/>
              </a:buClr>
              <a:buSzPct val="75000"/>
              <a:buFont typeface="Wingdings" pitchFamily="2" charset="2"/>
              <a:buNone/>
            </a:pPr>
            <a:r>
              <a:rPr lang="es-ES"/>
              <a:t>La variedad de deportes que pueden ser practicados en este tipo de superficies los convierte en un potencial de inversión que podría ser investigado y desarrollados en el futuro.</a:t>
            </a:r>
          </a:p>
          <a:p>
            <a:pPr algn="just">
              <a:spcBef>
                <a:spcPct val="20000"/>
              </a:spcBef>
              <a:buClr>
                <a:schemeClr val="bg2"/>
              </a:buClr>
              <a:buSzPct val="75000"/>
              <a:buFont typeface="Wingdings" pitchFamily="2" charset="2"/>
              <a:buNone/>
            </a:pPr>
            <a:endParaRPr lang="es-EC"/>
          </a:p>
          <a:p>
            <a:pPr algn="just">
              <a:spcBef>
                <a:spcPct val="20000"/>
              </a:spcBef>
              <a:buClr>
                <a:schemeClr val="bg2"/>
              </a:buClr>
              <a:buSzPct val="75000"/>
              <a:buFont typeface="Wingdings" pitchFamily="2" charset="2"/>
              <a:buNone/>
            </a:pPr>
            <a:r>
              <a:rPr lang="es-ES"/>
              <a:t>De manera general se puede recomendar a los inversionistas la implementación del proyecto ya que como se presentó en las conclusiones muestra resultados favorables.</a:t>
            </a:r>
            <a:endParaRPr lang="es-EC"/>
          </a:p>
          <a:p>
            <a:pPr algn="just">
              <a:spcBef>
                <a:spcPct val="20000"/>
              </a:spcBef>
              <a:buClr>
                <a:schemeClr val="bg2"/>
              </a:buClr>
              <a:buSzPct val="75000"/>
              <a:buFont typeface="Wingdings" pitchFamily="2" charset="2"/>
              <a:buNone/>
            </a:pPr>
            <a:endParaRPr lang="es-EC"/>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519171"/>
                                        </p:tgtEl>
                                        <p:attrNameLst>
                                          <p:attrName>style.visibility</p:attrName>
                                        </p:attrNameLst>
                                      </p:cBhvr>
                                      <p:to>
                                        <p:strVal val="visible"/>
                                      </p:to>
                                    </p:set>
                                    <p:set>
                                      <p:cBhvr>
                                        <p:cTn id="7" dur="228" fill="hold">
                                          <p:stCondLst>
                                            <p:cond delay="0"/>
                                          </p:stCondLst>
                                        </p:cTn>
                                        <p:tgtEl>
                                          <p:spTgt spid="519171"/>
                                        </p:tgtEl>
                                        <p:attrNameLst>
                                          <p:attrName>style.rotation</p:attrName>
                                        </p:attrNameLst>
                                      </p:cBhvr>
                                      <p:to>
                                        <p:strVal val="-45.0"/>
                                      </p:to>
                                    </p:set>
                                    <p:anim calcmode="lin" valueType="num">
                                      <p:cBhvr>
                                        <p:cTn id="8" dur="228" fill="hold">
                                          <p:stCondLst>
                                            <p:cond delay="228"/>
                                          </p:stCondLst>
                                        </p:cTn>
                                        <p:tgtEl>
                                          <p:spTgt spid="519171"/>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519171"/>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519171"/>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519171"/>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91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15748" name="Rectangle 4"/>
          <p:cNvSpPr>
            <a:spLocks noChangeArrowheads="1"/>
          </p:cNvSpPr>
          <p:nvPr/>
        </p:nvSpPr>
        <p:spPr bwMode="auto">
          <a:xfrm>
            <a:off x="179388" y="549275"/>
            <a:ext cx="8640762" cy="671513"/>
          </a:xfrm>
          <a:prstGeom prst="rect">
            <a:avLst/>
          </a:prstGeom>
          <a:noFill/>
          <a:ln w="9525">
            <a:noFill/>
            <a:miter lim="800000"/>
            <a:headEnd/>
            <a:tailEnd/>
          </a:ln>
        </p:spPr>
        <p:txBody>
          <a:bodyPr anchor="ctr">
            <a:spAutoFit/>
          </a:bodyPr>
          <a:lstStyle/>
          <a:p>
            <a:r>
              <a:rPr lang="es-EC" sz="3800" b="1">
                <a:solidFill>
                  <a:schemeClr val="accent2"/>
                </a:solidFill>
                <a:latin typeface="Broadway" pitchFamily="82" charset="0"/>
              </a:rPr>
              <a:t>Estudio de Mercado y su análisis</a:t>
            </a:r>
            <a:r>
              <a:rPr lang="es-ES" sz="3800">
                <a:solidFill>
                  <a:schemeClr val="accent2"/>
                </a:solidFill>
                <a:latin typeface="Broadway" pitchFamily="82" charset="0"/>
              </a:rPr>
              <a:t> </a:t>
            </a:r>
          </a:p>
        </p:txBody>
      </p:sp>
      <p:sp>
        <p:nvSpPr>
          <p:cNvPr id="415749" name="Rectangle 5"/>
          <p:cNvSpPr>
            <a:spLocks noChangeArrowheads="1"/>
          </p:cNvSpPr>
          <p:nvPr/>
        </p:nvSpPr>
        <p:spPr bwMode="auto">
          <a:xfrm>
            <a:off x="395288" y="1892300"/>
            <a:ext cx="8135937" cy="4446588"/>
          </a:xfrm>
          <a:prstGeom prst="rect">
            <a:avLst/>
          </a:prstGeom>
          <a:noFill/>
          <a:ln w="9525">
            <a:noFill/>
            <a:miter lim="800000"/>
            <a:headEnd/>
            <a:tailEnd/>
          </a:ln>
        </p:spPr>
        <p:txBody>
          <a:bodyPr anchor="ctr">
            <a:spAutoFit/>
          </a:bodyPr>
          <a:lstStyle/>
          <a:p>
            <a:pPr algn="just"/>
            <a:r>
              <a:rPr lang="es-EC" sz="2200" b="1">
                <a:latin typeface="Baskerville Old Face" pitchFamily="18" charset="0"/>
              </a:rPr>
              <a:t>Definición del proyecto</a:t>
            </a:r>
          </a:p>
          <a:p>
            <a:pPr algn="just"/>
            <a:r>
              <a:rPr lang="es-EC" sz="2200">
                <a:latin typeface="Baskerville Old Face" pitchFamily="18" charset="0"/>
              </a:rPr>
              <a:t>El proyecto va a ser la construcción de una cancha de césped sintético en el cantón Gral. Villamil Playas.</a:t>
            </a:r>
          </a:p>
          <a:p>
            <a:pPr algn="just"/>
            <a:r>
              <a:rPr lang="es-ES" sz="2200" b="1">
                <a:latin typeface="Baskerville Old Face" pitchFamily="18" charset="0"/>
              </a:rPr>
              <a:t>Instalaciones</a:t>
            </a:r>
            <a:endParaRPr lang="es-ES" sz="2200">
              <a:latin typeface="Baskerville Old Face" pitchFamily="18" charset="0"/>
            </a:endParaRPr>
          </a:p>
          <a:p>
            <a:pPr algn="just"/>
            <a:r>
              <a:rPr lang="es-ES" sz="2200">
                <a:latin typeface="Baskerville Old Face" pitchFamily="18" charset="0"/>
              </a:rPr>
              <a:t>Se dispondrá de 1 canchas sintética de 38mts. de largo por 20mts. de ancho. Los arcos son de 3mts. de ancho por 2mts. de alto.  </a:t>
            </a:r>
          </a:p>
          <a:p>
            <a:pPr algn="just"/>
            <a:r>
              <a:rPr lang="es-ES" sz="2200">
                <a:latin typeface="Baskerville Old Face" pitchFamily="18" charset="0"/>
              </a:rPr>
              <a:t>El césped está elaborado a base de materiales artificiales, cuenta con una altura aproximada de 5cm y está relleno de un compuesto de gránulos de caucho. </a:t>
            </a:r>
          </a:p>
          <a:p>
            <a:pPr algn="just"/>
            <a:r>
              <a:rPr lang="es-ES" sz="2200" b="1">
                <a:latin typeface="Baskerville Old Face" pitchFamily="18" charset="0"/>
              </a:rPr>
              <a:t>Tribunas</a:t>
            </a:r>
            <a:endParaRPr lang="es-ES" sz="2200">
              <a:latin typeface="Baskerville Old Face" pitchFamily="18" charset="0"/>
            </a:endParaRPr>
          </a:p>
          <a:p>
            <a:pPr algn="just"/>
            <a:r>
              <a:rPr lang="es-ES" sz="2200">
                <a:latin typeface="Baskerville Old Face" pitchFamily="18" charset="0"/>
              </a:rPr>
              <a:t>Las tribunas contaran con asientos individuales para mayor comodidad de los espectadores.</a:t>
            </a:r>
            <a:endParaRPr lang="es-ES" sz="2200" b="1">
              <a:latin typeface="Baskerville Old Face" pitchFamily="18" charset="0"/>
            </a:endParaRPr>
          </a:p>
          <a:p>
            <a:pPr algn="just"/>
            <a:r>
              <a:rPr lang="es-ES" sz="2200">
                <a:latin typeface="Baskerville Old Face" pitchFamily="18" charset="0"/>
              </a:rPr>
              <a:t>.</a:t>
            </a:r>
            <a:endParaRPr lang="es-EC" sz="2200">
              <a:latin typeface="Baskerville Old Fac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15748"/>
                                        </p:tgtEl>
                                        <p:attrNameLst>
                                          <p:attrName>style.visibility</p:attrName>
                                        </p:attrNameLst>
                                      </p:cBhvr>
                                      <p:to>
                                        <p:strVal val="visible"/>
                                      </p:to>
                                    </p:set>
                                    <p:set>
                                      <p:cBhvr>
                                        <p:cTn id="7" dur="228" fill="hold">
                                          <p:stCondLst>
                                            <p:cond delay="0"/>
                                          </p:stCondLst>
                                        </p:cTn>
                                        <p:tgtEl>
                                          <p:spTgt spid="415748"/>
                                        </p:tgtEl>
                                        <p:attrNameLst>
                                          <p:attrName>style.rotation</p:attrName>
                                        </p:attrNameLst>
                                      </p:cBhvr>
                                      <p:to>
                                        <p:strVal val="-45.0"/>
                                      </p:to>
                                    </p:set>
                                    <p:anim calcmode="lin" valueType="num">
                                      <p:cBhvr>
                                        <p:cTn id="8" dur="228" fill="hold">
                                          <p:stCondLst>
                                            <p:cond delay="228"/>
                                          </p:stCondLst>
                                        </p:cTn>
                                        <p:tgtEl>
                                          <p:spTgt spid="415748"/>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15748"/>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15748"/>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15748"/>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415749"/>
                                        </p:tgtEl>
                                        <p:attrNameLst>
                                          <p:attrName>style.visibility</p:attrName>
                                        </p:attrNameLst>
                                      </p:cBhvr>
                                      <p:to>
                                        <p:strVal val="visible"/>
                                      </p:to>
                                    </p:set>
                                    <p:anim calcmode="lin" valueType="num">
                                      <p:cBhvr additive="base">
                                        <p:cTn id="16" dur="500" fill="hold"/>
                                        <p:tgtEl>
                                          <p:spTgt spid="415749"/>
                                        </p:tgtEl>
                                        <p:attrNameLst>
                                          <p:attrName>ppt_x</p:attrName>
                                        </p:attrNameLst>
                                      </p:cBhvr>
                                      <p:tavLst>
                                        <p:tav tm="0">
                                          <p:val>
                                            <p:strVal val="#ppt_x"/>
                                          </p:val>
                                        </p:tav>
                                        <p:tav tm="100000">
                                          <p:val>
                                            <p:strVal val="#ppt_x"/>
                                          </p:val>
                                        </p:tav>
                                      </p:tavLst>
                                    </p:anim>
                                    <p:anim calcmode="lin" valueType="num">
                                      <p:cBhvr additive="base">
                                        <p:cTn id="17" dur="500" fill="hold"/>
                                        <p:tgtEl>
                                          <p:spTgt spid="4157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5748" grpId="0"/>
      <p:bldP spid="41574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56707" name="Text Box 3"/>
          <p:cNvSpPr txBox="1">
            <a:spLocks noChangeArrowheads="1"/>
          </p:cNvSpPr>
          <p:nvPr/>
        </p:nvSpPr>
        <p:spPr bwMode="auto">
          <a:xfrm>
            <a:off x="1331913" y="2895600"/>
            <a:ext cx="6769100" cy="1189038"/>
          </a:xfrm>
          <a:prstGeom prst="rect">
            <a:avLst/>
          </a:prstGeom>
          <a:noFill/>
          <a:ln w="9525">
            <a:noFill/>
            <a:miter lim="800000"/>
            <a:headEnd/>
            <a:tailEnd/>
          </a:ln>
        </p:spPr>
        <p:txBody>
          <a:bodyPr>
            <a:spAutoFit/>
          </a:bodyPr>
          <a:lstStyle/>
          <a:p>
            <a:r>
              <a:rPr lang="es-EC" sz="7200" b="1">
                <a:solidFill>
                  <a:schemeClr val="accent2"/>
                </a:solidFill>
              </a:rPr>
              <a:t>GRACIAS</a:t>
            </a:r>
            <a:endParaRPr lang="es-ES" sz="7200" b="1">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56707"/>
                                        </p:tgtEl>
                                        <p:attrNameLst>
                                          <p:attrName>style.visibility</p:attrName>
                                        </p:attrNameLst>
                                      </p:cBhvr>
                                      <p:to>
                                        <p:strVal val="visible"/>
                                      </p:to>
                                    </p:set>
                                    <p:animEffect transition="in" filter="fade">
                                      <p:cBhvr>
                                        <p:cTn id="7" dur="1000"/>
                                        <p:tgtEl>
                                          <p:spTgt spid="456707"/>
                                        </p:tgtEl>
                                      </p:cBhvr>
                                    </p:animEffect>
                                    <p:anim calcmode="lin" valueType="num">
                                      <p:cBhvr>
                                        <p:cTn id="8" dur="1000" fill="hold"/>
                                        <p:tgtEl>
                                          <p:spTgt spid="456707"/>
                                        </p:tgtEl>
                                        <p:attrNameLst>
                                          <p:attrName>ppt_x</p:attrName>
                                        </p:attrNameLst>
                                      </p:cBhvr>
                                      <p:tavLst>
                                        <p:tav tm="0">
                                          <p:val>
                                            <p:strVal val="#ppt_x"/>
                                          </p:val>
                                        </p:tav>
                                        <p:tav tm="100000">
                                          <p:val>
                                            <p:strVal val="#ppt_x"/>
                                          </p:val>
                                        </p:tav>
                                      </p:tavLst>
                                    </p:anim>
                                    <p:anim calcmode="lin" valueType="num">
                                      <p:cBhvr>
                                        <p:cTn id="9" dur="1000" fill="hold"/>
                                        <p:tgtEl>
                                          <p:spTgt spid="45670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670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16771" name="Rectangle 3"/>
          <p:cNvSpPr>
            <a:spLocks noChangeArrowheads="1"/>
          </p:cNvSpPr>
          <p:nvPr/>
        </p:nvSpPr>
        <p:spPr bwMode="auto">
          <a:xfrm>
            <a:off x="468313" y="1557338"/>
            <a:ext cx="8497887" cy="3743325"/>
          </a:xfrm>
          <a:prstGeom prst="rect">
            <a:avLst/>
          </a:prstGeom>
          <a:noFill/>
          <a:ln w="9525">
            <a:noFill/>
            <a:miter lim="800000"/>
            <a:headEnd/>
            <a:tailEnd/>
          </a:ln>
        </p:spPr>
        <p:txBody>
          <a:bodyPr anchor="ctr">
            <a:spAutoFit/>
          </a:bodyPr>
          <a:lstStyle/>
          <a:p>
            <a:pPr algn="l"/>
            <a:r>
              <a:rPr lang="es-EC" b="1">
                <a:latin typeface="Baskerville Old Face" pitchFamily="18" charset="0"/>
              </a:rPr>
              <a:t>Alquiler</a:t>
            </a:r>
            <a:endParaRPr lang="es-ES">
              <a:latin typeface="Baskerville Old Face" pitchFamily="18" charset="0"/>
            </a:endParaRPr>
          </a:p>
          <a:p>
            <a:pPr algn="l"/>
            <a:r>
              <a:rPr lang="es-EC">
                <a:latin typeface="Baskerville Old Face" pitchFamily="18" charset="0"/>
              </a:rPr>
              <a:t>Vamos a disponer de una cancha la cual puede ser alquilada mediante previa reserva por un período de 1 (una) hora.</a:t>
            </a:r>
            <a:endParaRPr lang="es-ES">
              <a:latin typeface="Baskerville Old Face" pitchFamily="18" charset="0"/>
            </a:endParaRPr>
          </a:p>
          <a:p>
            <a:pPr algn="l"/>
            <a:r>
              <a:rPr lang="es-EC">
                <a:latin typeface="Baskerville Old Face" pitchFamily="18" charset="0"/>
              </a:rPr>
              <a:t>Además vamos a brindar los siguientes servicios:</a:t>
            </a:r>
            <a:endParaRPr lang="es-ES">
              <a:latin typeface="Baskerville Old Face" pitchFamily="18" charset="0"/>
            </a:endParaRPr>
          </a:p>
          <a:p>
            <a:pPr algn="l"/>
            <a:r>
              <a:rPr lang="es-EC" b="1">
                <a:latin typeface="Baskerville Old Face" pitchFamily="18" charset="0"/>
              </a:rPr>
              <a:t>Escuela de fútbol</a:t>
            </a:r>
            <a:endParaRPr lang="es-ES">
              <a:latin typeface="Baskerville Old Face" pitchFamily="18" charset="0"/>
            </a:endParaRPr>
          </a:p>
          <a:p>
            <a:pPr algn="l"/>
            <a:r>
              <a:rPr lang="es-EC">
                <a:latin typeface="Baskerville Old Face" pitchFamily="18" charset="0"/>
              </a:rPr>
              <a:t>Contaremos con una escuela de fútbol para niños de 5 a 12 años contará con personal capacitado para la enseñanza del deporte Rey.</a:t>
            </a:r>
          </a:p>
          <a:p>
            <a:pPr algn="just"/>
            <a:r>
              <a:rPr lang="es-ES">
                <a:latin typeface="Baskerville Old Face" pitchFamily="18" charset="0"/>
              </a:rPr>
              <a:t>Bar heladería</a:t>
            </a:r>
          </a:p>
          <a:p>
            <a:pPr algn="just"/>
            <a:r>
              <a:rPr lang="es-ES">
                <a:latin typeface="Baskerville Old Face" pitchFamily="18" charset="0"/>
              </a:rPr>
              <a:t>Contaremos con un bar donde exista una gran variedad de productos, bebidas y helados</a:t>
            </a:r>
            <a:endParaRPr lang="es-EC">
              <a:latin typeface="Baskerville Old Face" pitchFamily="18" charset="0"/>
            </a:endParaRPr>
          </a:p>
        </p:txBody>
      </p:sp>
      <p:sp>
        <p:nvSpPr>
          <p:cNvPr id="416772" name="Rectangle 4"/>
          <p:cNvSpPr>
            <a:spLocks noChangeArrowheads="1"/>
          </p:cNvSpPr>
          <p:nvPr/>
        </p:nvSpPr>
        <p:spPr bwMode="auto">
          <a:xfrm>
            <a:off x="3179763" y="635000"/>
            <a:ext cx="2976562" cy="671513"/>
          </a:xfrm>
          <a:prstGeom prst="rect">
            <a:avLst/>
          </a:prstGeom>
          <a:noFill/>
          <a:ln w="9525">
            <a:noFill/>
            <a:miter lim="800000"/>
            <a:headEnd/>
            <a:tailEnd/>
          </a:ln>
        </p:spPr>
        <p:txBody>
          <a:bodyPr anchor="ctr">
            <a:spAutoFit/>
          </a:bodyPr>
          <a:lstStyle/>
          <a:p>
            <a:r>
              <a:rPr lang="es-EC" sz="3800" b="1">
                <a:solidFill>
                  <a:schemeClr val="accent2"/>
                </a:solidFill>
                <a:latin typeface="Broadway" pitchFamily="82" charset="0"/>
              </a:rPr>
              <a:t>Servicios</a:t>
            </a:r>
            <a:r>
              <a:rPr lang="es-ES" sz="3800">
                <a:solidFill>
                  <a:schemeClr val="accent2"/>
                </a:solidFill>
                <a:latin typeface="Broadway" pitchFamily="82"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16772"/>
                                        </p:tgtEl>
                                        <p:attrNameLst>
                                          <p:attrName>style.visibility</p:attrName>
                                        </p:attrNameLst>
                                      </p:cBhvr>
                                      <p:to>
                                        <p:strVal val="visible"/>
                                      </p:to>
                                    </p:set>
                                    <p:set>
                                      <p:cBhvr>
                                        <p:cTn id="7" dur="455" fill="hold">
                                          <p:stCondLst>
                                            <p:cond delay="0"/>
                                          </p:stCondLst>
                                        </p:cTn>
                                        <p:tgtEl>
                                          <p:spTgt spid="416772"/>
                                        </p:tgtEl>
                                        <p:attrNameLst>
                                          <p:attrName>style.rotation</p:attrName>
                                        </p:attrNameLst>
                                      </p:cBhvr>
                                      <p:to>
                                        <p:strVal val="-45.0"/>
                                      </p:to>
                                    </p:set>
                                    <p:anim calcmode="lin" valueType="num">
                                      <p:cBhvr>
                                        <p:cTn id="8" dur="455" fill="hold">
                                          <p:stCondLst>
                                            <p:cond delay="455"/>
                                          </p:stCondLst>
                                        </p:cTn>
                                        <p:tgtEl>
                                          <p:spTgt spid="41677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1677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1677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1677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416771"/>
                                        </p:tgtEl>
                                        <p:attrNameLst>
                                          <p:attrName>style.visibility</p:attrName>
                                        </p:attrNameLst>
                                      </p:cBhvr>
                                      <p:to>
                                        <p:strVal val="visible"/>
                                      </p:to>
                                    </p:set>
                                    <p:anim calcmode="lin" valueType="num">
                                      <p:cBhvr additive="base">
                                        <p:cTn id="16" dur="500" fill="hold"/>
                                        <p:tgtEl>
                                          <p:spTgt spid="416771"/>
                                        </p:tgtEl>
                                        <p:attrNameLst>
                                          <p:attrName>ppt_x</p:attrName>
                                        </p:attrNameLst>
                                      </p:cBhvr>
                                      <p:tavLst>
                                        <p:tav tm="0">
                                          <p:val>
                                            <p:strVal val="#ppt_x"/>
                                          </p:val>
                                        </p:tav>
                                        <p:tav tm="100000">
                                          <p:val>
                                            <p:strVal val="#ppt_x"/>
                                          </p:val>
                                        </p:tav>
                                      </p:tavLst>
                                    </p:anim>
                                    <p:anim calcmode="lin" valueType="num">
                                      <p:cBhvr additive="base">
                                        <p:cTn id="17" dur="500" fill="hold"/>
                                        <p:tgtEl>
                                          <p:spTgt spid="4167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6771" grpId="0"/>
      <p:bldP spid="41677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ancha-futbol"/>
          <p:cNvPicPr>
            <a:picLocks noChangeAspect="1" noChangeArrowheads="1"/>
          </p:cNvPicPr>
          <p:nvPr/>
        </p:nvPicPr>
        <p:blipFill>
          <a:blip r:embed="rId2"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17795" name="Rectangle 3"/>
          <p:cNvSpPr>
            <a:spLocks noChangeArrowheads="1"/>
          </p:cNvSpPr>
          <p:nvPr/>
        </p:nvSpPr>
        <p:spPr bwMode="auto">
          <a:xfrm>
            <a:off x="468313" y="1557338"/>
            <a:ext cx="8158162" cy="4748212"/>
          </a:xfrm>
          <a:prstGeom prst="rect">
            <a:avLst/>
          </a:prstGeom>
          <a:noFill/>
          <a:ln w="9525">
            <a:noFill/>
            <a:miter lim="800000"/>
            <a:headEnd/>
            <a:tailEnd/>
          </a:ln>
        </p:spPr>
        <p:txBody>
          <a:bodyPr anchor="ctr">
            <a:spAutoFit/>
          </a:bodyPr>
          <a:lstStyle/>
          <a:p>
            <a:pPr algn="l">
              <a:tabLst>
                <a:tab pos="457200" algn="l"/>
              </a:tabLst>
            </a:pPr>
            <a:endParaRPr lang="es-ES" sz="1800"/>
          </a:p>
          <a:p>
            <a:pPr algn="l">
              <a:tabLst>
                <a:tab pos="457200" algn="l"/>
              </a:tabLst>
            </a:pPr>
            <a:r>
              <a:rPr lang="es-EC" sz="1800" b="1"/>
              <a:t>                     </a:t>
            </a:r>
            <a:r>
              <a:rPr lang="es-EC" b="1">
                <a:latin typeface="Baskerville Old Face" pitchFamily="18" charset="0"/>
              </a:rPr>
              <a:t>Micro segmentación</a:t>
            </a:r>
            <a:endParaRPr lang="es-ES">
              <a:latin typeface="Baskerville Old Face" pitchFamily="18" charset="0"/>
            </a:endParaRPr>
          </a:p>
          <a:p>
            <a:pPr algn="l">
              <a:tabLst>
                <a:tab pos="457200" algn="l"/>
              </a:tabLst>
            </a:pPr>
            <a:r>
              <a:rPr lang="es-EC" b="1">
                <a:latin typeface="Baskerville Old Face" pitchFamily="18" charset="0"/>
              </a:rPr>
              <a:t>Geográfica</a:t>
            </a:r>
            <a:endParaRPr lang="es-ES">
              <a:latin typeface="Baskerville Old Face" pitchFamily="18" charset="0"/>
            </a:endParaRPr>
          </a:p>
          <a:p>
            <a:pPr algn="l">
              <a:tabLst>
                <a:tab pos="457200" algn="l"/>
              </a:tabLst>
            </a:pPr>
            <a:r>
              <a:rPr lang="es-EC">
                <a:latin typeface="Baskerville Old Face" pitchFamily="18" charset="0"/>
              </a:rPr>
              <a:t>	</a:t>
            </a:r>
            <a:r>
              <a:rPr lang="es-EC" b="1">
                <a:latin typeface="Baskerville Old Face" pitchFamily="18" charset="0"/>
              </a:rPr>
              <a:t>Variable geográfica:</a:t>
            </a:r>
            <a:r>
              <a:rPr lang="es-EC">
                <a:latin typeface="Baskerville Old Face" pitchFamily="18" charset="0"/>
              </a:rPr>
              <a:t> Cantón playas → General Villamil</a:t>
            </a:r>
          </a:p>
          <a:p>
            <a:pPr algn="l">
              <a:tabLst>
                <a:tab pos="457200" algn="l"/>
              </a:tabLst>
            </a:pPr>
            <a:r>
              <a:rPr lang="es-EC">
                <a:latin typeface="Baskerville Old Face" pitchFamily="18" charset="0"/>
              </a:rPr>
              <a:t> </a:t>
            </a:r>
            <a:endParaRPr lang="es-ES">
              <a:latin typeface="Baskerville Old Face" pitchFamily="18" charset="0"/>
            </a:endParaRPr>
          </a:p>
          <a:p>
            <a:pPr algn="l">
              <a:tabLst>
                <a:tab pos="457200" algn="l"/>
              </a:tabLst>
            </a:pPr>
            <a:r>
              <a:rPr lang="es-EC" b="1">
                <a:latin typeface="Baskerville Old Face" pitchFamily="18" charset="0"/>
              </a:rPr>
              <a:t>Socio demográfica </a:t>
            </a:r>
            <a:endParaRPr lang="es-ES">
              <a:latin typeface="Baskerville Old Face" pitchFamily="18" charset="0"/>
            </a:endParaRPr>
          </a:p>
          <a:p>
            <a:pPr algn="l">
              <a:tabLst>
                <a:tab pos="457200" algn="l"/>
              </a:tabLst>
            </a:pPr>
            <a:r>
              <a:rPr lang="es-EC">
                <a:latin typeface="Baskerville Old Face" pitchFamily="18" charset="0"/>
              </a:rPr>
              <a:t>	Sexo: Hombres </a:t>
            </a:r>
            <a:endParaRPr lang="es-ES">
              <a:latin typeface="Baskerville Old Face" pitchFamily="18" charset="0"/>
            </a:endParaRPr>
          </a:p>
          <a:p>
            <a:pPr algn="l">
              <a:tabLst>
                <a:tab pos="457200" algn="l"/>
              </a:tabLst>
            </a:pPr>
            <a:r>
              <a:rPr lang="es-EC">
                <a:latin typeface="Baskerville Old Face" pitchFamily="18" charset="0"/>
              </a:rPr>
              <a:t>	Edad: De 14 a 55 años	</a:t>
            </a:r>
            <a:endParaRPr lang="es-ES">
              <a:latin typeface="Baskerville Old Face" pitchFamily="18" charset="0"/>
            </a:endParaRPr>
          </a:p>
          <a:p>
            <a:pPr algn="l">
              <a:tabLst>
                <a:tab pos="457200" algn="l"/>
              </a:tabLst>
            </a:pPr>
            <a:r>
              <a:rPr lang="es-EC">
                <a:latin typeface="Baskerville Old Face" pitchFamily="18" charset="0"/>
              </a:rPr>
              <a:t>	Clase social: Media, media alta y alta</a:t>
            </a:r>
          </a:p>
          <a:p>
            <a:pPr algn="l">
              <a:tabLst>
                <a:tab pos="457200" algn="l"/>
              </a:tabLst>
            </a:pPr>
            <a:endParaRPr lang="es-ES">
              <a:latin typeface="Baskerville Old Face" pitchFamily="18" charset="0"/>
            </a:endParaRPr>
          </a:p>
          <a:p>
            <a:pPr algn="l">
              <a:tabLst>
                <a:tab pos="457200" algn="l"/>
              </a:tabLst>
            </a:pPr>
            <a:r>
              <a:rPr lang="es-EC" b="1">
                <a:latin typeface="Baskerville Old Face" pitchFamily="18" charset="0"/>
              </a:rPr>
              <a:t>Conductual</a:t>
            </a:r>
            <a:endParaRPr lang="es-ES">
              <a:latin typeface="Baskerville Old Face" pitchFamily="18" charset="0"/>
            </a:endParaRPr>
          </a:p>
          <a:p>
            <a:pPr algn="l">
              <a:tabLst>
                <a:tab pos="457200" algn="l"/>
              </a:tabLst>
            </a:pPr>
            <a:r>
              <a:rPr lang="es-EC">
                <a:latin typeface="Baskerville Old Face" pitchFamily="18" charset="0"/>
              </a:rPr>
              <a:t>	Personas que disfrutan de la práctica de fútbol como deporte o diversión.</a:t>
            </a:r>
          </a:p>
        </p:txBody>
      </p:sp>
      <p:sp>
        <p:nvSpPr>
          <p:cNvPr id="417796" name="Rectangle 4"/>
          <p:cNvSpPr>
            <a:spLocks noChangeArrowheads="1"/>
          </p:cNvSpPr>
          <p:nvPr/>
        </p:nvSpPr>
        <p:spPr bwMode="auto">
          <a:xfrm>
            <a:off x="971550" y="476250"/>
            <a:ext cx="7777163" cy="671513"/>
          </a:xfrm>
          <a:prstGeom prst="rect">
            <a:avLst/>
          </a:prstGeom>
          <a:noFill/>
          <a:ln w="9525">
            <a:noFill/>
            <a:miter lim="800000"/>
            <a:headEnd/>
            <a:tailEnd/>
          </a:ln>
        </p:spPr>
        <p:txBody>
          <a:bodyPr>
            <a:spAutoFit/>
          </a:bodyPr>
          <a:lstStyle/>
          <a:p>
            <a:r>
              <a:rPr lang="es-ES" sz="3800" b="1">
                <a:solidFill>
                  <a:schemeClr val="accent2"/>
                </a:solidFill>
                <a:latin typeface="Broadway" pitchFamily="82" charset="0"/>
              </a:rPr>
              <a:t>Segmentación del mercado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17796"/>
                                        </p:tgtEl>
                                        <p:attrNameLst>
                                          <p:attrName>style.visibility</p:attrName>
                                        </p:attrNameLst>
                                      </p:cBhvr>
                                      <p:to>
                                        <p:strVal val="visible"/>
                                      </p:to>
                                    </p:set>
                                    <p:set>
                                      <p:cBhvr>
                                        <p:cTn id="7" dur="455" fill="hold">
                                          <p:stCondLst>
                                            <p:cond delay="0"/>
                                          </p:stCondLst>
                                        </p:cTn>
                                        <p:tgtEl>
                                          <p:spTgt spid="417796"/>
                                        </p:tgtEl>
                                        <p:attrNameLst>
                                          <p:attrName>style.rotation</p:attrName>
                                        </p:attrNameLst>
                                      </p:cBhvr>
                                      <p:to>
                                        <p:strVal val="-45.0"/>
                                      </p:to>
                                    </p:set>
                                    <p:anim calcmode="lin" valueType="num">
                                      <p:cBhvr>
                                        <p:cTn id="8" dur="455" fill="hold">
                                          <p:stCondLst>
                                            <p:cond delay="455"/>
                                          </p:stCondLst>
                                        </p:cTn>
                                        <p:tgtEl>
                                          <p:spTgt spid="417796"/>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17796"/>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17796"/>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17796"/>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417795"/>
                                        </p:tgtEl>
                                        <p:attrNameLst>
                                          <p:attrName>style.visibility</p:attrName>
                                        </p:attrNameLst>
                                      </p:cBhvr>
                                      <p:to>
                                        <p:strVal val="visible"/>
                                      </p:to>
                                    </p:set>
                                    <p:anim calcmode="lin" valueType="num">
                                      <p:cBhvr additive="base">
                                        <p:cTn id="16" dur="500" fill="hold"/>
                                        <p:tgtEl>
                                          <p:spTgt spid="417795"/>
                                        </p:tgtEl>
                                        <p:attrNameLst>
                                          <p:attrName>ppt_x</p:attrName>
                                        </p:attrNameLst>
                                      </p:cBhvr>
                                      <p:tavLst>
                                        <p:tav tm="0">
                                          <p:val>
                                            <p:strVal val="#ppt_x"/>
                                          </p:val>
                                        </p:tav>
                                        <p:tav tm="100000">
                                          <p:val>
                                            <p:strVal val="#ppt_x"/>
                                          </p:val>
                                        </p:tav>
                                      </p:tavLst>
                                    </p:anim>
                                    <p:anim calcmode="lin" valueType="num">
                                      <p:cBhvr additive="base">
                                        <p:cTn id="17" dur="500" fill="hold"/>
                                        <p:tgtEl>
                                          <p:spTgt spid="4177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7795" grpId="0"/>
      <p:bldP spid="41779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2" descr="cancha-futbol"/>
          <p:cNvPicPr>
            <a:picLocks noChangeAspect="1" noChangeArrowheads="1"/>
          </p:cNvPicPr>
          <p:nvPr/>
        </p:nvPicPr>
        <p:blipFill>
          <a:blip r:embed="rId3" cstate="print">
            <a:lum bright="64000" contrast="-54000"/>
          </a:blip>
          <a:srcRect/>
          <a:stretch>
            <a:fillRect/>
          </a:stretch>
        </p:blipFill>
        <p:spPr bwMode="auto">
          <a:xfrm>
            <a:off x="250825" y="1557338"/>
            <a:ext cx="8893175" cy="5300662"/>
          </a:xfrm>
          <a:prstGeom prst="rect">
            <a:avLst/>
          </a:prstGeom>
          <a:noFill/>
          <a:ln w="9525">
            <a:noFill/>
            <a:miter lim="800000"/>
            <a:headEnd/>
            <a:tailEnd/>
          </a:ln>
        </p:spPr>
      </p:pic>
      <p:sp>
        <p:nvSpPr>
          <p:cNvPr id="419843" name="Rectangle 3"/>
          <p:cNvSpPr>
            <a:spLocks noChangeArrowheads="1"/>
          </p:cNvSpPr>
          <p:nvPr/>
        </p:nvSpPr>
        <p:spPr bwMode="auto">
          <a:xfrm>
            <a:off x="755650" y="404813"/>
            <a:ext cx="7632700" cy="671512"/>
          </a:xfrm>
          <a:prstGeom prst="rect">
            <a:avLst/>
          </a:prstGeom>
          <a:noFill/>
          <a:ln w="9525">
            <a:noFill/>
            <a:miter lim="800000"/>
            <a:headEnd/>
            <a:tailEnd/>
          </a:ln>
          <a:effectLst/>
        </p:spPr>
        <p:txBody>
          <a:bodyPr>
            <a:spAutoFit/>
          </a:bodyPr>
          <a:lstStyle/>
          <a:p>
            <a:pPr>
              <a:defRPr/>
            </a:pPr>
            <a:r>
              <a:rPr lang="es-ES" sz="3800" b="1">
                <a:solidFill>
                  <a:schemeClr val="accent2"/>
                </a:solidFill>
                <a:effectLst>
                  <a:outerShdw blurRad="38100" dist="38100" dir="2700000" algn="tl">
                    <a:srgbClr val="C0C0C0"/>
                  </a:outerShdw>
                </a:effectLst>
                <a:latin typeface="Broadway" pitchFamily="82" charset="0"/>
              </a:rPr>
              <a:t>Investigación Descriptiva</a:t>
            </a:r>
          </a:p>
        </p:txBody>
      </p:sp>
      <p:sp>
        <p:nvSpPr>
          <p:cNvPr id="419844" name="Rectangle 4"/>
          <p:cNvSpPr>
            <a:spLocks noChangeArrowheads="1"/>
          </p:cNvSpPr>
          <p:nvPr/>
        </p:nvSpPr>
        <p:spPr bwMode="auto">
          <a:xfrm>
            <a:off x="468313" y="1598613"/>
            <a:ext cx="8424862" cy="4108450"/>
          </a:xfrm>
          <a:prstGeom prst="rect">
            <a:avLst/>
          </a:prstGeom>
          <a:noFill/>
          <a:ln w="9525">
            <a:noFill/>
            <a:miter lim="800000"/>
            <a:headEnd/>
            <a:tailEnd/>
          </a:ln>
          <a:effectLst/>
        </p:spPr>
        <p:txBody>
          <a:bodyPr>
            <a:spAutoFit/>
          </a:bodyPr>
          <a:lstStyle/>
          <a:p>
            <a:pPr algn="l">
              <a:defRPr/>
            </a:pPr>
            <a:r>
              <a:rPr lang="es-ES">
                <a:effectLst>
                  <a:outerShdw blurRad="38100" dist="38100" dir="2700000" algn="tl">
                    <a:srgbClr val="C0C0C0"/>
                  </a:outerShdw>
                </a:effectLst>
                <a:latin typeface="Baskerville Old Face" pitchFamily="18" charset="0"/>
              </a:rPr>
              <a:t>Determinación de la muestra</a:t>
            </a:r>
          </a:p>
          <a:p>
            <a:pPr algn="l">
              <a:defRPr/>
            </a:pPr>
            <a:r>
              <a:rPr lang="es-ES">
                <a:effectLst>
                  <a:outerShdw blurRad="38100" dist="38100" dir="2700000" algn="tl">
                    <a:srgbClr val="C0C0C0"/>
                  </a:outerShdw>
                </a:effectLst>
                <a:latin typeface="Baskerville Old Face" pitchFamily="18" charset="0"/>
              </a:rPr>
              <a:t>	Población Infinita o Desconocida</a:t>
            </a:r>
          </a:p>
          <a:p>
            <a:pPr algn="l">
              <a:defRPr/>
            </a:pPr>
            <a:endParaRPr lang="es-ES">
              <a:effectLst>
                <a:outerShdw blurRad="38100" dist="38100" dir="2700000" algn="tl">
                  <a:srgbClr val="C0C0C0"/>
                </a:outerShdw>
              </a:effectLst>
              <a:latin typeface="Baskerville Old Face" pitchFamily="18" charset="0"/>
            </a:endParaRPr>
          </a:p>
          <a:p>
            <a:pPr algn="l">
              <a:defRPr/>
            </a:pPr>
            <a:endParaRPr lang="es-ES">
              <a:effectLst>
                <a:outerShdw blurRad="38100" dist="38100" dir="2700000" algn="tl">
                  <a:srgbClr val="C0C0C0"/>
                </a:outerShdw>
              </a:effectLst>
              <a:latin typeface="Baskerville Old Face" pitchFamily="18" charset="0"/>
            </a:endParaRPr>
          </a:p>
          <a:p>
            <a:pPr algn="l">
              <a:defRPr/>
            </a:pPr>
            <a:endParaRPr lang="es-ES">
              <a:effectLst>
                <a:outerShdw blurRad="38100" dist="38100" dir="2700000" algn="tl">
                  <a:srgbClr val="C0C0C0"/>
                </a:outerShdw>
              </a:effectLst>
              <a:latin typeface="Baskerville Old Face" pitchFamily="18" charset="0"/>
            </a:endParaRPr>
          </a:p>
          <a:p>
            <a:pPr algn="l">
              <a:defRPr/>
            </a:pPr>
            <a:endParaRPr lang="es-ES">
              <a:effectLst>
                <a:outerShdw blurRad="38100" dist="38100" dir="2700000" algn="tl">
                  <a:srgbClr val="C0C0C0"/>
                </a:outerShdw>
              </a:effectLst>
              <a:latin typeface="Baskerville Old Face" pitchFamily="18" charset="0"/>
            </a:endParaRPr>
          </a:p>
          <a:p>
            <a:pPr algn="l">
              <a:defRPr/>
            </a:pPr>
            <a:r>
              <a:rPr lang="es-ES">
                <a:effectLst>
                  <a:outerShdw blurRad="38100" dist="38100" dir="2700000" algn="tl">
                    <a:srgbClr val="C0C0C0"/>
                  </a:outerShdw>
                </a:effectLst>
                <a:latin typeface="Baskerville Old Face" pitchFamily="18" charset="0"/>
              </a:rPr>
              <a:t>Donde:</a:t>
            </a:r>
          </a:p>
          <a:p>
            <a:pPr algn="l">
              <a:defRPr/>
            </a:pPr>
            <a:r>
              <a:rPr lang="es-ES">
                <a:effectLst>
                  <a:outerShdw blurRad="38100" dist="38100" dir="2700000" algn="tl">
                    <a:srgbClr val="C0C0C0"/>
                  </a:outerShdw>
                </a:effectLst>
                <a:latin typeface="Baskerville Old Face" pitchFamily="18" charset="0"/>
              </a:rPr>
              <a:t>	Z = Nivel de confianza del 94% que representa 1.96</a:t>
            </a:r>
          </a:p>
          <a:p>
            <a:pPr algn="l">
              <a:defRPr/>
            </a:pPr>
            <a:r>
              <a:rPr lang="es-ES">
                <a:effectLst>
                  <a:outerShdw blurRad="38100" dist="38100" dir="2700000" algn="tl">
                    <a:srgbClr val="C0C0C0"/>
                  </a:outerShdw>
                </a:effectLst>
                <a:latin typeface="Baskerville Old Face" pitchFamily="18" charset="0"/>
              </a:rPr>
              <a:t>	P = 0.5</a:t>
            </a:r>
          </a:p>
          <a:p>
            <a:pPr algn="l">
              <a:defRPr/>
            </a:pPr>
            <a:r>
              <a:rPr lang="es-ES">
                <a:effectLst>
                  <a:outerShdw blurRad="38100" dist="38100" dir="2700000" algn="tl">
                    <a:srgbClr val="C0C0C0"/>
                  </a:outerShdw>
                </a:effectLst>
                <a:latin typeface="Baskerville Old Face" pitchFamily="18" charset="0"/>
              </a:rPr>
              <a:t>	Q = 0.5</a:t>
            </a:r>
          </a:p>
          <a:p>
            <a:pPr algn="l">
              <a:defRPr/>
            </a:pPr>
            <a:r>
              <a:rPr lang="es-ES">
                <a:effectLst>
                  <a:outerShdw blurRad="38100" dist="38100" dir="2700000" algn="tl">
                    <a:srgbClr val="C0C0C0"/>
                  </a:outerShdw>
                </a:effectLst>
                <a:latin typeface="Baskerville Old Face" pitchFamily="18" charset="0"/>
              </a:rPr>
              <a:t>	e = Error del 6%</a:t>
            </a:r>
            <a:r>
              <a:rPr lang="es-ES">
                <a:latin typeface="Baskerville Old Face" pitchFamily="18" charset="0"/>
              </a:rPr>
              <a:t> </a:t>
            </a:r>
          </a:p>
        </p:txBody>
      </p:sp>
      <p:graphicFrame>
        <p:nvGraphicFramePr>
          <p:cNvPr id="419845" name="Object 4"/>
          <p:cNvGraphicFramePr>
            <a:graphicFrameLocks noChangeAspect="1"/>
          </p:cNvGraphicFramePr>
          <p:nvPr>
            <p:ph sz="half" idx="1"/>
          </p:nvPr>
        </p:nvGraphicFramePr>
        <p:xfrm>
          <a:off x="3419475" y="2781300"/>
          <a:ext cx="1657350" cy="815975"/>
        </p:xfrm>
        <a:graphic>
          <a:graphicData uri="http://schemas.openxmlformats.org/presentationml/2006/ole">
            <p:oleObj spid="_x0000_s1026" name="Ecuación" r:id="rId4" imgW="850531" imgH="418918" progId="Equation.3">
              <p:embed/>
            </p:oleObj>
          </a:graphicData>
        </a:graphic>
      </p:graphicFrame>
      <p:graphicFrame>
        <p:nvGraphicFramePr>
          <p:cNvPr id="419847" name="Object 6"/>
          <p:cNvGraphicFramePr>
            <a:graphicFrameLocks noChangeAspect="1"/>
          </p:cNvGraphicFramePr>
          <p:nvPr>
            <p:ph sz="half" idx="2"/>
          </p:nvPr>
        </p:nvGraphicFramePr>
        <p:xfrm>
          <a:off x="4427538" y="4724400"/>
          <a:ext cx="2952750" cy="800100"/>
        </p:xfrm>
        <a:graphic>
          <a:graphicData uri="http://schemas.openxmlformats.org/presentationml/2006/ole">
            <p:oleObj spid="_x0000_s1027" name="Ecuación" r:id="rId5" imgW="2247840" imgH="60948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19843"/>
                                        </p:tgtEl>
                                        <p:attrNameLst>
                                          <p:attrName>style.visibility</p:attrName>
                                        </p:attrNameLst>
                                      </p:cBhvr>
                                      <p:to>
                                        <p:strVal val="visible"/>
                                      </p:to>
                                    </p:set>
                                    <p:set>
                                      <p:cBhvr>
                                        <p:cTn id="7" dur="455" fill="hold">
                                          <p:stCondLst>
                                            <p:cond delay="0"/>
                                          </p:stCondLst>
                                        </p:cTn>
                                        <p:tgtEl>
                                          <p:spTgt spid="419843"/>
                                        </p:tgtEl>
                                        <p:attrNameLst>
                                          <p:attrName>style.rotation</p:attrName>
                                        </p:attrNameLst>
                                      </p:cBhvr>
                                      <p:to>
                                        <p:strVal val="-45.0"/>
                                      </p:to>
                                    </p:set>
                                    <p:anim calcmode="lin" valueType="num">
                                      <p:cBhvr>
                                        <p:cTn id="8" dur="455" fill="hold">
                                          <p:stCondLst>
                                            <p:cond delay="455"/>
                                          </p:stCondLst>
                                        </p:cTn>
                                        <p:tgtEl>
                                          <p:spTgt spid="41984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1984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1984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19843"/>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419844">
                                            <p:txEl>
                                              <p:pRg st="0" end="0"/>
                                            </p:txEl>
                                          </p:spTgt>
                                        </p:tgtEl>
                                        <p:attrNameLst>
                                          <p:attrName>style.visibility</p:attrName>
                                        </p:attrNameLst>
                                      </p:cBhvr>
                                      <p:to>
                                        <p:strVal val="visible"/>
                                      </p:to>
                                    </p:set>
                                    <p:anim calcmode="lin" valueType="num">
                                      <p:cBhvr additive="base">
                                        <p:cTn id="16" dur="500" fill="hold"/>
                                        <p:tgtEl>
                                          <p:spTgt spid="419844">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419844">
                                            <p:txEl>
                                              <p:pRg st="0" end="0"/>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419844">
                                            <p:txEl>
                                              <p:pRg st="1" end="1"/>
                                            </p:txEl>
                                          </p:spTgt>
                                        </p:tgtEl>
                                        <p:attrNameLst>
                                          <p:attrName>style.visibility</p:attrName>
                                        </p:attrNameLst>
                                      </p:cBhvr>
                                      <p:to>
                                        <p:strVal val="visible"/>
                                      </p:to>
                                    </p:set>
                                    <p:anim calcmode="lin" valueType="num">
                                      <p:cBhvr additive="base">
                                        <p:cTn id="20" dur="500" fill="hold"/>
                                        <p:tgtEl>
                                          <p:spTgt spid="419844">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1984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2" presetClass="entr" presetSubtype="0" fill="hold" nodeType="clickEffect">
                                  <p:stCondLst>
                                    <p:cond delay="0"/>
                                  </p:stCondLst>
                                  <p:childTnLst>
                                    <p:set>
                                      <p:cBhvr>
                                        <p:cTn id="25" dur="1" fill="hold">
                                          <p:stCondLst>
                                            <p:cond delay="0"/>
                                          </p:stCondLst>
                                        </p:cTn>
                                        <p:tgtEl>
                                          <p:spTgt spid="419845"/>
                                        </p:tgtEl>
                                        <p:attrNameLst>
                                          <p:attrName>style.visibility</p:attrName>
                                        </p:attrNameLst>
                                      </p:cBhvr>
                                      <p:to>
                                        <p:strVal val="visible"/>
                                      </p:to>
                                    </p:set>
                                    <p:animScale>
                                      <p:cBhvr>
                                        <p:cTn id="26" dur="1000" decel="50000" fill="hold">
                                          <p:stCondLst>
                                            <p:cond delay="0"/>
                                          </p:stCondLst>
                                        </p:cTn>
                                        <p:tgtEl>
                                          <p:spTgt spid="4198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419845"/>
                                        </p:tgtEl>
                                        <p:attrNameLst>
                                          <p:attrName>ppt_x</p:attrName>
                                          <p:attrName>ppt_y</p:attrName>
                                        </p:attrNameLst>
                                      </p:cBhvr>
                                    </p:animMotion>
                                    <p:animEffect transition="in" filter="fade">
                                      <p:cBhvr>
                                        <p:cTn id="28" dur="1000"/>
                                        <p:tgtEl>
                                          <p:spTgt spid="419845"/>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419844">
                                            <p:txEl>
                                              <p:pRg st="6" end="6"/>
                                            </p:txEl>
                                          </p:spTgt>
                                        </p:tgtEl>
                                        <p:attrNameLst>
                                          <p:attrName>style.visibility</p:attrName>
                                        </p:attrNameLst>
                                      </p:cBhvr>
                                      <p:to>
                                        <p:strVal val="visible"/>
                                      </p:to>
                                    </p:set>
                                    <p:anim calcmode="lin" valueType="num">
                                      <p:cBhvr additive="base">
                                        <p:cTn id="33" dur="500" fill="hold"/>
                                        <p:tgtEl>
                                          <p:spTgt spid="419844">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19844">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419844">
                                            <p:txEl>
                                              <p:pRg st="7" end="7"/>
                                            </p:txEl>
                                          </p:spTgt>
                                        </p:tgtEl>
                                        <p:attrNameLst>
                                          <p:attrName>style.visibility</p:attrName>
                                        </p:attrNameLst>
                                      </p:cBhvr>
                                      <p:to>
                                        <p:strVal val="visible"/>
                                      </p:to>
                                    </p:set>
                                    <p:anim calcmode="lin" valueType="num">
                                      <p:cBhvr additive="base">
                                        <p:cTn id="37" dur="500" fill="hold"/>
                                        <p:tgtEl>
                                          <p:spTgt spid="419844">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19844">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419844">
                                            <p:txEl>
                                              <p:pRg st="8" end="8"/>
                                            </p:txEl>
                                          </p:spTgt>
                                        </p:tgtEl>
                                        <p:attrNameLst>
                                          <p:attrName>style.visibility</p:attrName>
                                        </p:attrNameLst>
                                      </p:cBhvr>
                                      <p:to>
                                        <p:strVal val="visible"/>
                                      </p:to>
                                    </p:set>
                                    <p:anim calcmode="lin" valueType="num">
                                      <p:cBhvr additive="base">
                                        <p:cTn id="41" dur="500" fill="hold"/>
                                        <p:tgtEl>
                                          <p:spTgt spid="419844">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19844">
                                            <p:txEl>
                                              <p:pRg st="8" end="8"/>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419844">
                                            <p:txEl>
                                              <p:pRg st="9" end="9"/>
                                            </p:txEl>
                                          </p:spTgt>
                                        </p:tgtEl>
                                        <p:attrNameLst>
                                          <p:attrName>style.visibility</p:attrName>
                                        </p:attrNameLst>
                                      </p:cBhvr>
                                      <p:to>
                                        <p:strVal val="visible"/>
                                      </p:to>
                                    </p:set>
                                    <p:anim calcmode="lin" valueType="num">
                                      <p:cBhvr additive="base">
                                        <p:cTn id="45" dur="500" fill="hold"/>
                                        <p:tgtEl>
                                          <p:spTgt spid="419844">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19844">
                                            <p:txEl>
                                              <p:pRg st="9" end="9"/>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419844">
                                            <p:txEl>
                                              <p:pRg st="10" end="10"/>
                                            </p:txEl>
                                          </p:spTgt>
                                        </p:tgtEl>
                                        <p:attrNameLst>
                                          <p:attrName>style.visibility</p:attrName>
                                        </p:attrNameLst>
                                      </p:cBhvr>
                                      <p:to>
                                        <p:strVal val="visible"/>
                                      </p:to>
                                    </p:set>
                                    <p:anim calcmode="lin" valueType="num">
                                      <p:cBhvr additive="base">
                                        <p:cTn id="49" dur="500" fill="hold"/>
                                        <p:tgtEl>
                                          <p:spTgt spid="419844">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1984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52" presetClass="entr" presetSubtype="0" fill="hold" nodeType="clickEffect">
                                  <p:stCondLst>
                                    <p:cond delay="0"/>
                                  </p:stCondLst>
                                  <p:childTnLst>
                                    <p:set>
                                      <p:cBhvr>
                                        <p:cTn id="54" dur="1" fill="hold">
                                          <p:stCondLst>
                                            <p:cond delay="0"/>
                                          </p:stCondLst>
                                        </p:cTn>
                                        <p:tgtEl>
                                          <p:spTgt spid="419847"/>
                                        </p:tgtEl>
                                        <p:attrNameLst>
                                          <p:attrName>style.visibility</p:attrName>
                                        </p:attrNameLst>
                                      </p:cBhvr>
                                      <p:to>
                                        <p:strVal val="visible"/>
                                      </p:to>
                                    </p:set>
                                    <p:animScale>
                                      <p:cBhvr>
                                        <p:cTn id="55" dur="1000" decel="50000" fill="hold">
                                          <p:stCondLst>
                                            <p:cond delay="0"/>
                                          </p:stCondLst>
                                        </p:cTn>
                                        <p:tgtEl>
                                          <p:spTgt spid="4198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419847"/>
                                        </p:tgtEl>
                                        <p:attrNameLst>
                                          <p:attrName>ppt_x</p:attrName>
                                          <p:attrName>ppt_y</p:attrName>
                                        </p:attrNameLst>
                                      </p:cBhvr>
                                    </p:animMotion>
                                    <p:animEffect transition="in" filter="fade">
                                      <p:cBhvr>
                                        <p:cTn id="57" dur="1000"/>
                                        <p:tgtEl>
                                          <p:spTgt spid="4198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43" grpId="0"/>
    </p:bldLst>
  </p:timing>
</p:sld>
</file>

<file path=ppt/theme/theme1.xml><?xml version="1.0" encoding="utf-8"?>
<a:theme xmlns:a="http://schemas.openxmlformats.org/drawingml/2006/main" name="Nivel">
  <a:themeElements>
    <a:clrScheme name="Ni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Nivel">
      <a:majorFont>
        <a:latin typeface="Garamond"/>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Ni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Ni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Ni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Ni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Ni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Ni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Level</Template>
  <TotalTime>731</TotalTime>
  <Words>3932</Words>
  <Application>Microsoft Office PowerPoint</Application>
  <PresentationFormat>Presentación en pantalla (4:3)</PresentationFormat>
  <Paragraphs>814</Paragraphs>
  <Slides>60</Slides>
  <Notes>0</Notes>
  <HiddenSlides>0</HiddenSlides>
  <MMClips>0</MMClips>
  <ScaleCrop>false</ScaleCrop>
  <HeadingPairs>
    <vt:vector size="8" baseType="variant">
      <vt:variant>
        <vt:lpstr>Fuentes usadas</vt:lpstr>
      </vt:variant>
      <vt:variant>
        <vt:i4>12</vt:i4>
      </vt:variant>
      <vt:variant>
        <vt:lpstr>Tema</vt:lpstr>
      </vt:variant>
      <vt:variant>
        <vt:i4>1</vt:i4>
      </vt:variant>
      <vt:variant>
        <vt:lpstr>Servidores OLE incrustados</vt:lpstr>
      </vt:variant>
      <vt:variant>
        <vt:i4>3</vt:i4>
      </vt:variant>
      <vt:variant>
        <vt:lpstr>Títulos de diapositiva</vt:lpstr>
      </vt:variant>
      <vt:variant>
        <vt:i4>60</vt:i4>
      </vt:variant>
    </vt:vector>
  </HeadingPairs>
  <TitlesOfParts>
    <vt:vector size="76" baseType="lpstr">
      <vt:lpstr>Verdana</vt:lpstr>
      <vt:lpstr>Arial</vt:lpstr>
      <vt:lpstr>Garamond</vt:lpstr>
      <vt:lpstr>Wingdings</vt:lpstr>
      <vt:lpstr>Calibri</vt:lpstr>
      <vt:lpstr>Times New Roman</vt:lpstr>
      <vt:lpstr>Broadway</vt:lpstr>
      <vt:lpstr>Baskerville Old Face</vt:lpstr>
      <vt:lpstr>Bodoni MT</vt:lpstr>
      <vt:lpstr>Symbol</vt:lpstr>
      <vt:lpstr>Cambria</vt:lpstr>
      <vt:lpstr>Bookman Old Style</vt:lpstr>
      <vt:lpstr>Nivel</vt:lpstr>
      <vt:lpstr>Ecuación</vt:lpstr>
      <vt:lpstr>Microsoft Editor de ecuaciones 3.0</vt:lpstr>
      <vt:lpstr>Gráfico de Microsoft Office Excel</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Especificaciones Técnicas</vt:lpstr>
      <vt:lpstr>Requerimientos Técnicos para la  Instalación</vt:lpstr>
      <vt:lpstr>Diapositiva 31</vt:lpstr>
      <vt:lpstr>Diapositiva 32</vt:lpstr>
      <vt:lpstr>Diapositiva 33</vt:lpstr>
      <vt:lpstr>Diapositiva 34</vt:lpstr>
      <vt:lpstr>Especificaciones Técnicas del Edificio</vt:lpstr>
      <vt:lpstr>Aspectos Legales</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Sandy Baidal</dc:creator>
  <cp:lastModifiedBy>PERSONAL</cp:lastModifiedBy>
  <cp:revision>20</cp:revision>
  <cp:lastPrinted>1601-01-01T00:00:00Z</cp:lastPrinted>
  <dcterms:created xsi:type="dcterms:W3CDTF">2010-04-29T17:01:26Z</dcterms:created>
  <dcterms:modified xsi:type="dcterms:W3CDTF">2010-05-04T14:49:58Z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8</vt:i4>
  </property>
</Properties>
</file>