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0" r:id="rId1"/>
  </p:sldMasterIdLst>
  <p:sldIdLst>
    <p:sldId id="256" r:id="rId2"/>
    <p:sldId id="257" r:id="rId3"/>
    <p:sldId id="258" r:id="rId4"/>
    <p:sldId id="271" r:id="rId5"/>
    <p:sldId id="261" r:id="rId6"/>
    <p:sldId id="272" r:id="rId7"/>
    <p:sldId id="259" r:id="rId8"/>
    <p:sldId id="280" r:id="rId9"/>
    <p:sldId id="281" r:id="rId10"/>
    <p:sldId id="282" r:id="rId11"/>
    <p:sldId id="284" r:id="rId12"/>
    <p:sldId id="273" r:id="rId13"/>
    <p:sldId id="274" r:id="rId14"/>
    <p:sldId id="275" r:id="rId15"/>
    <p:sldId id="276" r:id="rId16"/>
    <p:sldId id="277" r:id="rId17"/>
    <p:sldId id="278" r:id="rId18"/>
    <p:sldId id="287" r:id="rId19"/>
    <p:sldId id="279" r:id="rId20"/>
    <p:sldId id="285" r:id="rId21"/>
    <p:sldId id="286" r:id="rId22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6139"/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gamez\Escritorio\Cuadros%20Plan%20de%20Negocio1.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gamez\Escritorio\Cuadros%20Plan%20de%20Negocio1.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gamez\Escritorio\grafico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gamez\Escritorio\grafico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21759711286089295"/>
          <c:y val="7.6388888888888923E-2"/>
          <c:w val="0.57414041994750664"/>
          <c:h val="0.77314814814814881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b="1"/>
                      <a:t> $ 1.653 </a:t>
                    </a:r>
                  </a:p>
                </c:rich>
              </c:tx>
              <c:showVal val="1"/>
              <c:showPercent val="1"/>
            </c:dLbl>
            <c:showPercent val="1"/>
            <c:showLeaderLines val="1"/>
          </c:dLbls>
          <c:cat>
            <c:strRef>
              <c:f>'Cuadro 4'!$H$3:$H$5</c:f>
              <c:strCache>
                <c:ptCount val="3"/>
                <c:pt idx="0">
                  <c:v>Equipos</c:v>
                </c:pt>
                <c:pt idx="1">
                  <c:v>Muebles y Enseres</c:v>
                </c:pt>
                <c:pt idx="2">
                  <c:v>Software</c:v>
                </c:pt>
              </c:strCache>
            </c:strRef>
          </c:cat>
          <c:val>
            <c:numRef>
              <c:f>'Cuadro 4'!$I$3:$I$5</c:f>
              <c:numCache>
                <c:formatCode>_-[$$-300A]\ * #,##0_ ;_-[$$-300A]\ * \-#,##0\ ;_-[$$-300A]\ * "-"_ ;_-@_ </c:formatCode>
                <c:ptCount val="3"/>
                <c:pt idx="0">
                  <c:v>3680</c:v>
                </c:pt>
                <c:pt idx="1">
                  <c:v>1150</c:v>
                </c:pt>
                <c:pt idx="2">
                  <c:v>1653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16766797900262484"/>
          <c:y val="0.72853310002916249"/>
          <c:w val="0.68788757655293142"/>
          <c:h val="0.18633675998833479"/>
        </c:manualLayout>
      </c:layout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>
        <c:manualLayout>
          <c:layoutTarget val="inner"/>
          <c:xMode val="edge"/>
          <c:yMode val="edge"/>
          <c:x val="0.14247469066366703"/>
          <c:y val="9.6297076237563325E-2"/>
          <c:w val="0.802981658542683"/>
          <c:h val="0.65644936824757472"/>
        </c:manualLayout>
      </c:layout>
      <c:lineChart>
        <c:grouping val="standard"/>
        <c:ser>
          <c:idx val="0"/>
          <c:order val="0"/>
          <c:tx>
            <c:strRef>
              <c:f>'Cuadro 5'!$S$31</c:f>
              <c:strCache>
                <c:ptCount val="1"/>
                <c:pt idx="0">
                  <c:v>Ventas Netas</c:v>
                </c:pt>
              </c:strCache>
            </c:strRef>
          </c:tx>
          <c:spPr>
            <a:ln w="44450"/>
          </c:spPr>
          <c:cat>
            <c:strRef>
              <c:f>'Cuadro 5'!$R$32:$R$38</c:f>
              <c:strCache>
                <c:ptCount val="7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  <c:pt idx="4">
                  <c:v>Año1</c:v>
                </c:pt>
                <c:pt idx="5">
                  <c:v>Año2</c:v>
                </c:pt>
                <c:pt idx="6">
                  <c:v>Año3</c:v>
                </c:pt>
              </c:strCache>
            </c:strRef>
          </c:cat>
          <c:val>
            <c:numRef>
              <c:f>'Cuadro 5'!$S$32:$S$38</c:f>
              <c:numCache>
                <c:formatCode>[$$-409]#,##0</c:formatCode>
                <c:ptCount val="7"/>
                <c:pt idx="0">
                  <c:v>15817.5</c:v>
                </c:pt>
                <c:pt idx="1">
                  <c:v>29026.5</c:v>
                </c:pt>
                <c:pt idx="2">
                  <c:v>32967</c:v>
                </c:pt>
                <c:pt idx="3">
                  <c:v>37185</c:v>
                </c:pt>
                <c:pt idx="4">
                  <c:v>114996</c:v>
                </c:pt>
                <c:pt idx="5">
                  <c:v>126783.09</c:v>
                </c:pt>
                <c:pt idx="6">
                  <c:v>139778.35672500002</c:v>
                </c:pt>
              </c:numCache>
            </c:numRef>
          </c:val>
        </c:ser>
        <c:ser>
          <c:idx val="1"/>
          <c:order val="1"/>
          <c:tx>
            <c:strRef>
              <c:f>'Cuadro 5'!$T$31</c:f>
              <c:strCache>
                <c:ptCount val="1"/>
                <c:pt idx="0">
                  <c:v>Ventas de Contado-70%</c:v>
                </c:pt>
              </c:strCache>
            </c:strRef>
          </c:tx>
          <c:spPr>
            <a:ln w="44450"/>
          </c:spPr>
          <c:cat>
            <c:strRef>
              <c:f>'Cuadro 5'!$R$32:$R$38</c:f>
              <c:strCache>
                <c:ptCount val="7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  <c:pt idx="4">
                  <c:v>Año1</c:v>
                </c:pt>
                <c:pt idx="5">
                  <c:v>Año2</c:v>
                </c:pt>
                <c:pt idx="6">
                  <c:v>Año3</c:v>
                </c:pt>
              </c:strCache>
            </c:strRef>
          </c:cat>
          <c:val>
            <c:numRef>
              <c:f>'Cuadro 5'!$T$32:$T$38</c:f>
              <c:numCache>
                <c:formatCode>[$$-409]#,##0</c:formatCode>
                <c:ptCount val="7"/>
                <c:pt idx="0">
                  <c:v>11542.5</c:v>
                </c:pt>
                <c:pt idx="1">
                  <c:v>21181.5</c:v>
                </c:pt>
                <c:pt idx="2">
                  <c:v>24057</c:v>
                </c:pt>
                <c:pt idx="3">
                  <c:v>27135</c:v>
                </c:pt>
                <c:pt idx="4">
                  <c:v>83916</c:v>
                </c:pt>
                <c:pt idx="5">
                  <c:v>92517.389999999985</c:v>
                </c:pt>
                <c:pt idx="6">
                  <c:v>102000.42247499997</c:v>
                </c:pt>
              </c:numCache>
            </c:numRef>
          </c:val>
        </c:ser>
        <c:ser>
          <c:idx val="2"/>
          <c:order val="2"/>
          <c:tx>
            <c:strRef>
              <c:f>'Cuadro 5'!$U$31</c:f>
              <c:strCache>
                <c:ptCount val="1"/>
                <c:pt idx="0">
                  <c:v>Ventas a Plazo -30%</c:v>
                </c:pt>
              </c:strCache>
            </c:strRef>
          </c:tx>
          <c:spPr>
            <a:ln w="44450"/>
          </c:spPr>
          <c:cat>
            <c:strRef>
              <c:f>'Cuadro 5'!$R$32:$R$38</c:f>
              <c:strCache>
                <c:ptCount val="7"/>
                <c:pt idx="0">
                  <c:v>1er Trim.</c:v>
                </c:pt>
                <c:pt idx="1">
                  <c:v>2do Trim.</c:v>
                </c:pt>
                <c:pt idx="2">
                  <c:v>3er Trim.</c:v>
                </c:pt>
                <c:pt idx="3">
                  <c:v>4to Trim.</c:v>
                </c:pt>
                <c:pt idx="4">
                  <c:v>Año1</c:v>
                </c:pt>
                <c:pt idx="5">
                  <c:v>Año2</c:v>
                </c:pt>
                <c:pt idx="6">
                  <c:v>Año3</c:v>
                </c:pt>
              </c:strCache>
            </c:strRef>
          </c:cat>
          <c:val>
            <c:numRef>
              <c:f>'Cuadro 5'!$U$32:$U$38</c:f>
              <c:numCache>
                <c:formatCode>[$$-409]#,##0</c:formatCode>
                <c:ptCount val="7"/>
                <c:pt idx="0">
                  <c:v>4275</c:v>
                </c:pt>
                <c:pt idx="1">
                  <c:v>7845</c:v>
                </c:pt>
                <c:pt idx="2">
                  <c:v>8910</c:v>
                </c:pt>
                <c:pt idx="3">
                  <c:v>10050</c:v>
                </c:pt>
                <c:pt idx="4">
                  <c:v>31080</c:v>
                </c:pt>
                <c:pt idx="5">
                  <c:v>34265.699999999997</c:v>
                </c:pt>
                <c:pt idx="6">
                  <c:v>37777.934250000013</c:v>
                </c:pt>
              </c:numCache>
            </c:numRef>
          </c:val>
        </c:ser>
        <c:marker val="1"/>
        <c:axId val="90557440"/>
        <c:axId val="90559232"/>
      </c:lineChart>
      <c:catAx>
        <c:axId val="90557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90559232"/>
        <c:crosses val="autoZero"/>
        <c:auto val="1"/>
        <c:lblAlgn val="ctr"/>
        <c:lblOffset val="100"/>
      </c:catAx>
      <c:valAx>
        <c:axId val="90559232"/>
        <c:scaling>
          <c:orientation val="minMax"/>
        </c:scaling>
        <c:axPos val="l"/>
        <c:majorGridlines/>
        <c:numFmt formatCode="[$$-409]#,##0" sourceLinked="1"/>
        <c:tickLblPos val="nextTo"/>
        <c:txPr>
          <a:bodyPr/>
          <a:lstStyle/>
          <a:p>
            <a:pPr>
              <a:defRPr sz="1300"/>
            </a:pPr>
            <a:endParaRPr lang="es-ES"/>
          </a:p>
        </c:txPr>
        <c:crossAx val="90557440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19129952505936759"/>
          <c:y val="0.86684218060574492"/>
          <c:w val="0.68085448756800204"/>
          <c:h val="0.13315781939425489"/>
        </c:manualLayout>
      </c:layout>
      <c:txPr>
        <a:bodyPr/>
        <a:lstStyle/>
        <a:p>
          <a:pPr>
            <a:defRPr sz="1200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/>
      <c:lineChart>
        <c:grouping val="standard"/>
        <c:ser>
          <c:idx val="0"/>
          <c:order val="0"/>
          <c:tx>
            <c:strRef>
              <c:f>Hoja1!$A$2</c:f>
              <c:strCache>
                <c:ptCount val="1"/>
                <c:pt idx="0">
                  <c:v>Personal</c:v>
                </c:pt>
              </c:strCache>
            </c:strRef>
          </c:tx>
          <c:cat>
            <c:strRef>
              <c:f>Hoja1!$B$1:$D$1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Hoja1!$B$2:$D$2</c:f>
              <c:numCache>
                <c:formatCode>[$$-300A]\ #,##0.0</c:formatCode>
                <c:ptCount val="3"/>
                <c:pt idx="0">
                  <c:v>39331.350000000013</c:v>
                </c:pt>
                <c:pt idx="1">
                  <c:v>43264.485000000001</c:v>
                </c:pt>
                <c:pt idx="2">
                  <c:v>47590.933500000006</c:v>
                </c:pt>
              </c:numCache>
            </c:numRef>
          </c:val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Administración y Ventas</c:v>
                </c:pt>
              </c:strCache>
            </c:strRef>
          </c:tx>
          <c:cat>
            <c:strRef>
              <c:f>Hoja1!$B$1:$D$1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Hoja1!$B$3:$D$3</c:f>
              <c:numCache>
                <c:formatCode>[$$-300A]\ #,##0</c:formatCode>
                <c:ptCount val="3"/>
                <c:pt idx="0">
                  <c:v>5395</c:v>
                </c:pt>
                <c:pt idx="1">
                  <c:v>5923</c:v>
                </c:pt>
                <c:pt idx="2" formatCode="[$$-300A]\ #,##0.0">
                  <c:v>6503.8</c:v>
                </c:pt>
              </c:numCache>
            </c:numRef>
          </c:val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Operativos</c:v>
                </c:pt>
              </c:strCache>
            </c:strRef>
          </c:tx>
          <c:cat>
            <c:strRef>
              <c:f>Hoja1!$B$1:$D$1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Hoja1!$B$4:$D$4</c:f>
              <c:numCache>
                <c:formatCode>[$$-300A]\ #,##0.0</c:formatCode>
                <c:ptCount val="3"/>
                <c:pt idx="0">
                  <c:v>8666.5439999999944</c:v>
                </c:pt>
                <c:pt idx="1">
                  <c:v>9410.5439999999944</c:v>
                </c:pt>
                <c:pt idx="2">
                  <c:v>10228.944000000007</c:v>
                </c:pt>
              </c:numCache>
            </c:numRef>
          </c:val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Costos Adicionales</c:v>
                </c:pt>
              </c:strCache>
            </c:strRef>
          </c:tx>
          <c:cat>
            <c:strRef>
              <c:f>Hoja1!$B$1:$D$1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Hoja1!$B$5:$D$5</c:f>
              <c:numCache>
                <c:formatCode>[$$-300A]\ #,##0.0</c:formatCode>
                <c:ptCount val="3"/>
                <c:pt idx="0">
                  <c:v>35546</c:v>
                </c:pt>
                <c:pt idx="1">
                  <c:v>41055.630000000005</c:v>
                </c:pt>
                <c:pt idx="2">
                  <c:v>47419.252650000031</c:v>
                </c:pt>
              </c:numCache>
            </c:numRef>
          </c:val>
        </c:ser>
        <c:marker val="1"/>
        <c:axId val="104942976"/>
        <c:axId val="104945536"/>
      </c:lineChart>
      <c:catAx>
        <c:axId val="104942976"/>
        <c:scaling>
          <c:orientation val="minMax"/>
        </c:scaling>
        <c:axPos val="b"/>
        <c:tickLblPos val="nextTo"/>
        <c:crossAx val="104945536"/>
        <c:crosses val="autoZero"/>
        <c:auto val="1"/>
        <c:lblAlgn val="ctr"/>
        <c:lblOffset val="100"/>
      </c:catAx>
      <c:valAx>
        <c:axId val="104945536"/>
        <c:scaling>
          <c:orientation val="minMax"/>
        </c:scaling>
        <c:axPos val="l"/>
        <c:majorGridlines/>
        <c:numFmt formatCode="[$$-300A]\ #,##0.0" sourceLinked="1"/>
        <c:tickLblPos val="nextTo"/>
        <c:crossAx val="1049429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/>
      <c:lineChart>
        <c:grouping val="standard"/>
        <c:ser>
          <c:idx val="0"/>
          <c:order val="0"/>
          <c:tx>
            <c:strRef>
              <c:f>'analisis de costos'!$A$2</c:f>
              <c:strCache>
                <c:ptCount val="1"/>
                <c:pt idx="0">
                  <c:v>N-Ventas</c:v>
                </c:pt>
              </c:strCache>
            </c:strRef>
          </c:tx>
          <c:cat>
            <c:strRef>
              <c:f>'analisis de costos'!$B$1:$D$1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'analisis de costos'!$B$2:$D$2</c:f>
              <c:numCache>
                <c:formatCode>#,##0</c:formatCode>
                <c:ptCount val="3"/>
                <c:pt idx="0">
                  <c:v>172</c:v>
                </c:pt>
                <c:pt idx="1">
                  <c:v>180.6</c:v>
                </c:pt>
                <c:pt idx="2">
                  <c:v>189.63</c:v>
                </c:pt>
              </c:numCache>
            </c:numRef>
          </c:val>
        </c:ser>
        <c:ser>
          <c:idx val="1"/>
          <c:order val="1"/>
          <c:tx>
            <c:strRef>
              <c:f>'analisis de costos'!$A$3</c:f>
              <c:strCache>
                <c:ptCount val="1"/>
                <c:pt idx="0">
                  <c:v>Punto de Equilibrio</c:v>
                </c:pt>
              </c:strCache>
            </c:strRef>
          </c:tx>
          <c:cat>
            <c:strRef>
              <c:f>'analisis de costos'!$B$1:$D$1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'analisis de costos'!$B$3:$D$3</c:f>
              <c:numCache>
                <c:formatCode>#,##0.00</c:formatCode>
                <c:ptCount val="3"/>
                <c:pt idx="0">
                  <c:v>134.00755970711418</c:v>
                </c:pt>
                <c:pt idx="1">
                  <c:v>143.71453499294731</c:v>
                </c:pt>
                <c:pt idx="2">
                  <c:v>154.45979171844346</c:v>
                </c:pt>
              </c:numCache>
            </c:numRef>
          </c:val>
        </c:ser>
        <c:marker val="1"/>
        <c:axId val="90652672"/>
        <c:axId val="90654208"/>
      </c:lineChart>
      <c:catAx>
        <c:axId val="90652672"/>
        <c:scaling>
          <c:orientation val="minMax"/>
        </c:scaling>
        <c:axPos val="b"/>
        <c:tickLblPos val="nextTo"/>
        <c:crossAx val="90654208"/>
        <c:crosses val="autoZero"/>
        <c:auto val="1"/>
        <c:lblAlgn val="ctr"/>
        <c:lblOffset val="100"/>
      </c:catAx>
      <c:valAx>
        <c:axId val="90654208"/>
        <c:scaling>
          <c:orientation val="minMax"/>
        </c:scaling>
        <c:axPos val="l"/>
        <c:majorGridlines/>
        <c:numFmt formatCode="#,##0" sourceLinked="1"/>
        <c:tickLblPos val="nextTo"/>
        <c:crossAx val="906526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plotArea>
      <c:layout/>
      <c:lineChart>
        <c:grouping val="standard"/>
        <c:ser>
          <c:idx val="0"/>
          <c:order val="0"/>
          <c:tx>
            <c:strRef>
              <c:f>'Flujo de Caja'!$A$2</c:f>
              <c:strCache>
                <c:ptCount val="1"/>
                <c:pt idx="0">
                  <c:v>Ingresos</c:v>
                </c:pt>
              </c:strCache>
            </c:strRef>
          </c:tx>
          <c:cat>
            <c:strRef>
              <c:f>'Flujo de Caja'!$B$1:$D$1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'Flujo de Caja'!$B$2:$D$2</c:f>
              <c:numCache>
                <c:formatCode>#,##0</c:formatCode>
                <c:ptCount val="3"/>
                <c:pt idx="0">
                  <c:v>117988</c:v>
                </c:pt>
                <c:pt idx="1">
                  <c:v>145439.14199999999</c:v>
                </c:pt>
                <c:pt idx="2">
                  <c:v>166797.19299999997</c:v>
                </c:pt>
              </c:numCache>
            </c:numRef>
          </c:val>
        </c:ser>
        <c:ser>
          <c:idx val="1"/>
          <c:order val="1"/>
          <c:tx>
            <c:strRef>
              <c:f>'Flujo de Caja'!$A$3</c:f>
              <c:strCache>
                <c:ptCount val="1"/>
                <c:pt idx="0">
                  <c:v>Egresos</c:v>
                </c:pt>
              </c:strCache>
            </c:strRef>
          </c:tx>
          <c:cat>
            <c:strRef>
              <c:f>'Flujo de Caja'!$B$1:$D$1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'Flujo de Caja'!$B$3:$D$3</c:f>
              <c:numCache>
                <c:formatCode>#,##0</c:formatCode>
                <c:ptCount val="3"/>
                <c:pt idx="0">
                  <c:v>98949.447999999946</c:v>
                </c:pt>
                <c:pt idx="1">
                  <c:v>118037.80572500007</c:v>
                </c:pt>
                <c:pt idx="2">
                  <c:v>131575.94076250002</c:v>
                </c:pt>
              </c:numCache>
            </c:numRef>
          </c:val>
        </c:ser>
        <c:ser>
          <c:idx val="2"/>
          <c:order val="2"/>
          <c:tx>
            <c:strRef>
              <c:f>'Flujo de Caja'!$A$4</c:f>
              <c:strCache>
                <c:ptCount val="1"/>
                <c:pt idx="0">
                  <c:v>Caja Final</c:v>
                </c:pt>
              </c:strCache>
            </c:strRef>
          </c:tx>
          <c:cat>
            <c:strRef>
              <c:f>'Flujo de Caja'!$B$1:$D$1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'Flujo de Caja'!$B$4:$D$4</c:f>
              <c:numCache>
                <c:formatCode>#,##0</c:formatCode>
                <c:ptCount val="3"/>
                <c:pt idx="0">
                  <c:v>19038.551999999996</c:v>
                </c:pt>
                <c:pt idx="1">
                  <c:v>27401.336274999961</c:v>
                </c:pt>
                <c:pt idx="2">
                  <c:v>35221.252237500012</c:v>
                </c:pt>
              </c:numCache>
            </c:numRef>
          </c:val>
        </c:ser>
        <c:marker val="1"/>
        <c:axId val="90688128"/>
        <c:axId val="91033984"/>
      </c:lineChart>
      <c:catAx>
        <c:axId val="90688128"/>
        <c:scaling>
          <c:orientation val="minMax"/>
        </c:scaling>
        <c:axPos val="b"/>
        <c:tickLblPos val="nextTo"/>
        <c:crossAx val="91033984"/>
        <c:crosses val="autoZero"/>
        <c:auto val="1"/>
        <c:lblAlgn val="ctr"/>
        <c:lblOffset val="100"/>
      </c:catAx>
      <c:valAx>
        <c:axId val="91033984"/>
        <c:scaling>
          <c:orientation val="minMax"/>
        </c:scaling>
        <c:axPos val="l"/>
        <c:majorGridlines/>
        <c:numFmt formatCode="#,##0" sourceLinked="1"/>
        <c:tickLblPos val="nextTo"/>
        <c:crossAx val="906881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plotArea>
      <c:layout/>
      <c:lineChart>
        <c:grouping val="standard"/>
        <c:ser>
          <c:idx val="0"/>
          <c:order val="0"/>
          <c:tx>
            <c:strRef>
              <c:f>'estado de resultados'!$A$2</c:f>
              <c:strCache>
                <c:ptCount val="1"/>
                <c:pt idx="0">
                  <c:v>Ventas Netas</c:v>
                </c:pt>
              </c:strCache>
            </c:strRef>
          </c:tx>
          <c:cat>
            <c:strRef>
              <c:f>'estado de resultados'!$B$1:$D$1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'estado de resultados'!$B$2:$D$2</c:f>
              <c:numCache>
                <c:formatCode>#,##0</c:formatCode>
                <c:ptCount val="3"/>
                <c:pt idx="0">
                  <c:v>103600</c:v>
                </c:pt>
                <c:pt idx="1">
                  <c:v>114219</c:v>
                </c:pt>
                <c:pt idx="2">
                  <c:v>125926.44749999997</c:v>
                </c:pt>
              </c:numCache>
            </c:numRef>
          </c:val>
        </c:ser>
        <c:ser>
          <c:idx val="1"/>
          <c:order val="1"/>
          <c:tx>
            <c:strRef>
              <c:f>'estado de resultados'!$A$3</c:f>
              <c:strCache>
                <c:ptCount val="1"/>
                <c:pt idx="0">
                  <c:v>Costos</c:v>
                </c:pt>
              </c:strCache>
            </c:strRef>
          </c:tx>
          <c:cat>
            <c:strRef>
              <c:f>'estado de resultados'!$B$1:$D$1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'estado de resultados'!$B$3:$D$3</c:f>
              <c:numCache>
                <c:formatCode>#,##0</c:formatCode>
                <c:ptCount val="3"/>
                <c:pt idx="0">
                  <c:v>91838.894</c:v>
                </c:pt>
                <c:pt idx="1">
                  <c:v>102843.65900000007</c:v>
                </c:pt>
                <c:pt idx="2">
                  <c:v>115251.93015000003</c:v>
                </c:pt>
              </c:numCache>
            </c:numRef>
          </c:val>
        </c:ser>
        <c:ser>
          <c:idx val="2"/>
          <c:order val="2"/>
          <c:tx>
            <c:strRef>
              <c:f>'estado de resultados'!$A$4</c:f>
              <c:strCache>
                <c:ptCount val="1"/>
                <c:pt idx="0">
                  <c:v>Utilidad Neta</c:v>
                </c:pt>
              </c:strCache>
            </c:strRef>
          </c:tx>
          <c:cat>
            <c:strRef>
              <c:f>'estado de resultados'!$B$1:$D$1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'estado de resultados'!$B$4:$D$4</c:f>
              <c:numCache>
                <c:formatCode>_-[$$-300A]\ * #,##0.00_ ;_-[$$-300A]\ * \-#,##0.00\ ;_-[$$-300A]\ * "-"??_ ;_-@_ </c:formatCode>
                <c:ptCount val="3"/>
                <c:pt idx="0">
                  <c:v>7497.7050750000008</c:v>
                </c:pt>
                <c:pt idx="1">
                  <c:v>7251.7798874999917</c:v>
                </c:pt>
                <c:pt idx="2">
                  <c:v>6805.0048106249878</c:v>
                </c:pt>
              </c:numCache>
            </c:numRef>
          </c:val>
        </c:ser>
        <c:marker val="1"/>
        <c:axId val="91059712"/>
        <c:axId val="91061248"/>
      </c:lineChart>
      <c:catAx>
        <c:axId val="91059712"/>
        <c:scaling>
          <c:orientation val="minMax"/>
        </c:scaling>
        <c:axPos val="b"/>
        <c:tickLblPos val="nextTo"/>
        <c:crossAx val="91061248"/>
        <c:crosses val="autoZero"/>
        <c:auto val="1"/>
        <c:lblAlgn val="ctr"/>
        <c:lblOffset val="100"/>
      </c:catAx>
      <c:valAx>
        <c:axId val="91061248"/>
        <c:scaling>
          <c:orientation val="minMax"/>
        </c:scaling>
        <c:axPos val="l"/>
        <c:majorGridlines/>
        <c:numFmt formatCode="#,##0" sourceLinked="1"/>
        <c:tickLblPos val="nextTo"/>
        <c:crossAx val="9105971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plotArea>
      <c:layout/>
      <c:lineChart>
        <c:grouping val="standard"/>
        <c:ser>
          <c:idx val="0"/>
          <c:order val="0"/>
          <c:tx>
            <c:strRef>
              <c:f>BalanceGeneral!$A$2</c:f>
              <c:strCache>
                <c:ptCount val="1"/>
                <c:pt idx="0">
                  <c:v>Activos</c:v>
                </c:pt>
              </c:strCache>
            </c:strRef>
          </c:tx>
          <c:cat>
            <c:strRef>
              <c:f>BalanceGeneral!$B$1:$D$1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BalanceGeneral!$B$2:$D$2</c:f>
              <c:numCache>
                <c:formatCode>_-[$$-300A]\ * #,##0.00_ ;_-[$$-300A]\ * \-#,##0.00\ ;_-[$$-300A]\ * "-"??_ ;_-@_ </c:formatCode>
                <c:ptCount val="3"/>
                <c:pt idx="0">
                  <c:v>27388.007999999994</c:v>
                </c:pt>
                <c:pt idx="1">
                  <c:v>34897.938275000015</c:v>
                </c:pt>
                <c:pt idx="2">
                  <c:v>41875.38471250001</c:v>
                </c:pt>
              </c:numCache>
            </c:numRef>
          </c:val>
        </c:ser>
        <c:ser>
          <c:idx val="1"/>
          <c:order val="1"/>
          <c:tx>
            <c:strRef>
              <c:f>BalanceGeneral!$A$3</c:f>
              <c:strCache>
                <c:ptCount val="1"/>
                <c:pt idx="0">
                  <c:v>Pasivos</c:v>
                </c:pt>
              </c:strCache>
            </c:strRef>
          </c:tx>
          <c:cat>
            <c:strRef>
              <c:f>BalanceGeneral!$B$1:$D$1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BalanceGeneral!$B$3:$D$3</c:f>
              <c:numCache>
                <c:formatCode>_-[$$-300A]\ * #,##0.00_ ;_-[$$-300A]\ * \-#,##0.00\ ;_-[$$-300A]\ * "-"??_ ;_-@_ </c:formatCode>
                <c:ptCount val="3"/>
                <c:pt idx="0">
                  <c:v>8243.3029249999872</c:v>
                </c:pt>
                <c:pt idx="1">
                  <c:v>8501.4533124999889</c:v>
                </c:pt>
                <c:pt idx="2">
                  <c:v>8674.804119374985</c:v>
                </c:pt>
              </c:numCache>
            </c:numRef>
          </c:val>
        </c:ser>
        <c:ser>
          <c:idx val="2"/>
          <c:order val="2"/>
          <c:tx>
            <c:strRef>
              <c:f>BalanceGeneral!$A$4</c:f>
              <c:strCache>
                <c:ptCount val="1"/>
                <c:pt idx="0">
                  <c:v>Patrimonio</c:v>
                </c:pt>
              </c:strCache>
            </c:strRef>
          </c:tx>
          <c:cat>
            <c:strRef>
              <c:f>BalanceGeneral!$B$1:$D$1</c:f>
              <c:strCache>
                <c:ptCount val="3"/>
                <c:pt idx="0">
                  <c:v>1 Año</c:v>
                </c:pt>
                <c:pt idx="1">
                  <c:v>2 Año</c:v>
                </c:pt>
                <c:pt idx="2">
                  <c:v>3 Año</c:v>
                </c:pt>
              </c:strCache>
            </c:strRef>
          </c:cat>
          <c:val>
            <c:numRef>
              <c:f>BalanceGeneral!$B$4:$D$4</c:f>
              <c:numCache>
                <c:formatCode>_-[$$-300A]\ * #,##0.00_ ;_-[$$-300A]\ * \-#,##0.00\ ;_-[$$-300A]\ * "-"??_ ;_-@_ </c:formatCode>
                <c:ptCount val="3"/>
                <c:pt idx="0">
                  <c:v>19144.705075000005</c:v>
                </c:pt>
                <c:pt idx="1">
                  <c:v>26396.484962499988</c:v>
                </c:pt>
                <c:pt idx="2">
                  <c:v>33201.489773125002</c:v>
                </c:pt>
              </c:numCache>
            </c:numRef>
          </c:val>
        </c:ser>
        <c:marker val="1"/>
        <c:axId val="91111808"/>
        <c:axId val="91113344"/>
      </c:lineChart>
      <c:catAx>
        <c:axId val="91111808"/>
        <c:scaling>
          <c:orientation val="minMax"/>
        </c:scaling>
        <c:axPos val="b"/>
        <c:tickLblPos val="nextTo"/>
        <c:crossAx val="91113344"/>
        <c:crosses val="autoZero"/>
        <c:auto val="1"/>
        <c:lblAlgn val="ctr"/>
        <c:lblOffset val="100"/>
      </c:catAx>
      <c:valAx>
        <c:axId val="91113344"/>
        <c:scaling>
          <c:orientation val="minMax"/>
        </c:scaling>
        <c:axPos val="l"/>
        <c:majorGridlines/>
        <c:numFmt formatCode="_-[$$-300A]\ * #,##0.00_ ;_-[$$-300A]\ * \-#,##0.00\ ;_-[$$-300A]\ * &quot;-&quot;??_ ;_-@_ " sourceLinked="1"/>
        <c:tickLblPos val="nextTo"/>
        <c:crossAx val="9111180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B641A19-6D1B-44D8-8FAC-435A58D2255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360B88-806E-4C5B-A299-EACFE509FF8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D957526A-D11E-458D-BE19-0A3D5C372961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Título, clip multimedia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medios"/>
          <p:cNvSpPr>
            <a:spLocks noGrp="1"/>
          </p:cNvSpPr>
          <p:nvPr>
            <p:ph type="media" sz="half" idx="1"/>
          </p:nvPr>
        </p:nvSpPr>
        <p:spPr>
          <a:xfrm>
            <a:off x="457200" y="1981200"/>
            <a:ext cx="4038600" cy="3886200"/>
          </a:xfrm>
        </p:spPr>
        <p:txBody>
          <a:bodyPr>
            <a:normAutofit/>
          </a:bodyPr>
          <a:lstStyle/>
          <a:p>
            <a:pPr lvl="0"/>
            <a:endParaRPr lang="es-EC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2DC19-67BC-4F71-84D2-A5A2B1D751A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3C04B210-8D4B-4E81-8551-D90B7A262C4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087856A-6070-4AE7-B05A-DD658BB89C05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B90CB5-20C4-4D41-9463-51A82C35C067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2572E49F-E712-4E6D-ADC3-4E3B070300C7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31C4BD26-94BF-43FB-AC42-46332337420B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E1FA0EB-E8B8-4D2E-9805-8599461B2736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E54CED3-F54D-4AA5-B685-535FE8B4D5A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2B34A3E6-F364-4D7C-A687-854556743755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42675D-007C-412A-915F-B9DA8C529C8C}" type="slidenum">
              <a:rPr lang="es-ES_tradnl" smtClean="0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7"/>
          <p:cNvSpPr>
            <a:spLocks noGrp="1" noChangeArrowheads="1"/>
          </p:cNvSpPr>
          <p:nvPr>
            <p:ph type="title"/>
          </p:nvPr>
        </p:nvSpPr>
        <p:spPr>
          <a:xfrm>
            <a:off x="1143000" y="1357313"/>
            <a:ext cx="7000875" cy="28575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2400" dirty="0" smtClean="0">
                <a:solidFill>
                  <a:schemeClr val="tx1"/>
                </a:solidFill>
              </a:rPr>
              <a:t/>
            </a:r>
            <a:br>
              <a:rPr lang="es-ES" sz="2400" dirty="0" smtClean="0">
                <a:solidFill>
                  <a:schemeClr val="tx1"/>
                </a:solidFill>
              </a:rPr>
            </a:br>
            <a:r>
              <a:rPr lang="es-ES" sz="2400" dirty="0" smtClean="0">
                <a:solidFill>
                  <a:schemeClr val="tx1"/>
                </a:solidFill>
              </a:rPr>
              <a:t>“</a:t>
            </a:r>
            <a:r>
              <a:rPr lang="es-EC" sz="2400" dirty="0" smtClean="0">
                <a:solidFill>
                  <a:schemeClr val="tx1"/>
                </a:solidFill>
              </a:rPr>
              <a:t>Plan de negocios para una microempresa dedicada a desarrollar y comercializar sistemas de administración y presentación de información visual. Presentación de un Prototipo: Implementación de una solución innovadora para la TERMINAL TERRESTRE DE GUAYAQUIL basada en tecnologías de LEDs.</a:t>
            </a:r>
            <a:r>
              <a:rPr lang="es-ES" sz="2400" dirty="0" smtClean="0">
                <a:solidFill>
                  <a:schemeClr val="tx1"/>
                </a:solidFill>
              </a:rPr>
              <a:t>”</a:t>
            </a:r>
            <a:endParaRPr lang="es-ES_tradnl" sz="2400" dirty="0" smtClean="0">
              <a:solidFill>
                <a:schemeClr val="tx1"/>
              </a:solidFill>
            </a:endParaRPr>
          </a:p>
        </p:txBody>
      </p:sp>
      <p:sp>
        <p:nvSpPr>
          <p:cNvPr id="14339" name="Text Box 18"/>
          <p:cNvSpPr txBox="1">
            <a:spLocks noChangeArrowheads="1"/>
          </p:cNvSpPr>
          <p:nvPr/>
        </p:nvSpPr>
        <p:spPr bwMode="auto">
          <a:xfrm>
            <a:off x="6143625" y="5143500"/>
            <a:ext cx="27336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1600">
                <a:solidFill>
                  <a:srgbClr val="164C6C"/>
                </a:solidFill>
                <a:latin typeface="Rockwell" pitchFamily="18" charset="0"/>
              </a:rPr>
              <a:t>Ana Gámez Beltrán</a:t>
            </a:r>
          </a:p>
          <a:p>
            <a:pPr algn="r">
              <a:spcBef>
                <a:spcPct val="50000"/>
              </a:spcBef>
            </a:pPr>
            <a:r>
              <a:rPr lang="es-ES_tradnl" sz="1600">
                <a:solidFill>
                  <a:srgbClr val="164C6C"/>
                </a:solidFill>
                <a:latin typeface="Rockwell" pitchFamily="18" charset="0"/>
              </a:rPr>
              <a:t>Marlon Mosquera Carbo </a:t>
            </a:r>
          </a:p>
          <a:p>
            <a:pPr algn="r">
              <a:spcBef>
                <a:spcPct val="50000"/>
              </a:spcBef>
            </a:pPr>
            <a:r>
              <a:rPr lang="es-ES_tradnl" sz="1600">
                <a:solidFill>
                  <a:srgbClr val="164C6C"/>
                </a:solidFill>
                <a:latin typeface="Rockwell" pitchFamily="18" charset="0"/>
              </a:rPr>
              <a:t>Christian Burgos Yépez</a:t>
            </a:r>
          </a:p>
        </p:txBody>
      </p:sp>
      <p:sp>
        <p:nvSpPr>
          <p:cNvPr id="14340" name="5 Rectángulo"/>
          <p:cNvSpPr>
            <a:spLocks noChangeArrowheads="1"/>
          </p:cNvSpPr>
          <p:nvPr/>
        </p:nvSpPr>
        <p:spPr bwMode="auto">
          <a:xfrm>
            <a:off x="428625" y="357188"/>
            <a:ext cx="835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3200" dirty="0">
                <a:solidFill>
                  <a:srgbClr val="164C6C"/>
                </a:solidFill>
                <a:latin typeface="+mj-lt"/>
                <a:ea typeface="+mj-ea"/>
                <a:cs typeface="+mj-cs"/>
              </a:rPr>
              <a:t>Escuela Superior Politécnica del Litoral</a:t>
            </a:r>
            <a:endParaRPr lang="es-EC" sz="3200" dirty="0">
              <a:solidFill>
                <a:srgbClr val="164C6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Competencia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s-ES" sz="2600" smtClean="0"/>
          </a:p>
          <a:p>
            <a:endParaRPr lang="es-ES" sz="2600" smtClean="0"/>
          </a:p>
          <a:p>
            <a:r>
              <a:rPr lang="es-ES" sz="2600" smtClean="0"/>
              <a:t>MULTINEG S.A. </a:t>
            </a:r>
          </a:p>
          <a:p>
            <a:r>
              <a:rPr lang="es-ES" sz="2600" smtClean="0"/>
              <a:t>PROCELEC CIA. LTDA. </a:t>
            </a:r>
          </a:p>
          <a:p>
            <a:r>
              <a:rPr lang="es-ES" sz="2600" smtClean="0"/>
              <a:t>DIGITALIGHT CIA. LTDA. </a:t>
            </a:r>
          </a:p>
          <a:p>
            <a:r>
              <a:rPr lang="es-ES" sz="2600" smtClean="0"/>
              <a:t>SME ELECTRONIK </a:t>
            </a:r>
          </a:p>
          <a:p>
            <a:pPr eaLnBrk="1" hangingPunct="1">
              <a:buFont typeface="Wingdings 2" pitchFamily="18" charset="2"/>
              <a:buNone/>
            </a:pPr>
            <a:endParaRPr lang="es-ES_tradnl" smtClean="0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5589588"/>
            <a:ext cx="2606675" cy="512762"/>
          </a:xfrm>
          <a:prstGeom prst="rect">
            <a:avLst/>
          </a:prstGeom>
          <a:noFill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5157788"/>
            <a:ext cx="2362200" cy="962025"/>
          </a:xfrm>
          <a:prstGeom prst="rect">
            <a:avLst/>
          </a:prstGeom>
          <a:noFill/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2276475"/>
            <a:ext cx="3054350" cy="492125"/>
          </a:xfrm>
          <a:prstGeom prst="rect">
            <a:avLst/>
          </a:prstGeom>
          <a:noFill/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3789363"/>
            <a:ext cx="2533650" cy="857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del Mercado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smtClean="0"/>
              <a:t>Mercado Objetivo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14347" y="2143115"/>
          <a:ext cx="7429551" cy="3760066"/>
        </p:xfrm>
        <a:graphic>
          <a:graphicData uri="http://schemas.openxmlformats.org/drawingml/2006/table">
            <a:tbl>
              <a:tblPr/>
              <a:tblGrid>
                <a:gridCol w="2419716"/>
                <a:gridCol w="1635865"/>
                <a:gridCol w="1329140"/>
                <a:gridCol w="681610"/>
                <a:gridCol w="681610"/>
                <a:gridCol w="681610"/>
              </a:tblGrid>
              <a:tr h="459926"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MERCADO POTENCIAL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%Mer. Obj. 1er Año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MERCADO OBJETIVO 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15459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1er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2do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3er</a:t>
                      </a:r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s-ES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Hardware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7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Panel Electrónico (Grande)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4225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1,49%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7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Panel Electrónico (Mediano)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4225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0,76%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783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Panel Electrónico (Pequeño)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4225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0,38%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Hardware 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111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Software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91" marR="6991" marT="6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92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Sistema  Admin. Comun. Paneles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1633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1,71%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926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Software Admin. Infor. Cliente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1633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2,02%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12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Software </a:t>
                      </a:r>
                    </a:p>
                  </a:txBody>
                  <a:tcPr marL="125835" marR="6991" marT="69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6991" marR="6991" marT="6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Económico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dirty="0" smtClean="0"/>
              <a:t>Inversión de $15.000 – Socios Fundadores</a:t>
            </a:r>
          </a:p>
          <a:p>
            <a:pPr eaLnBrk="1" hangingPunct="1"/>
            <a:r>
              <a:rPr lang="es-EC" sz="2800" dirty="0" smtClean="0"/>
              <a:t>Inversión en Activos Fijos</a:t>
            </a:r>
          </a:p>
        </p:txBody>
      </p:sp>
      <p:graphicFrame>
        <p:nvGraphicFramePr>
          <p:cNvPr id="6" name="2 Gráfico"/>
          <p:cNvGraphicFramePr/>
          <p:nvPr/>
        </p:nvGraphicFramePr>
        <p:xfrm>
          <a:off x="928662" y="2428868"/>
          <a:ext cx="7215238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Económico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smtClean="0"/>
              <a:t>Presupuesto de Ingresos</a:t>
            </a:r>
          </a:p>
        </p:txBody>
      </p:sp>
      <p:graphicFrame>
        <p:nvGraphicFramePr>
          <p:cNvPr id="6" name="1 Gráfico"/>
          <p:cNvGraphicFramePr/>
          <p:nvPr/>
        </p:nvGraphicFramePr>
        <p:xfrm>
          <a:off x="500034" y="2071678"/>
          <a:ext cx="7929618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Económico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544503"/>
          </a:xfrm>
        </p:spPr>
        <p:txBody>
          <a:bodyPr/>
          <a:lstStyle/>
          <a:p>
            <a:pPr eaLnBrk="1" hangingPunct="1"/>
            <a:r>
              <a:rPr lang="es-EC" sz="2800" dirty="0" smtClean="0"/>
              <a:t>Presupuesto de Gastos</a:t>
            </a:r>
          </a:p>
        </p:txBody>
      </p:sp>
      <p:graphicFrame>
        <p:nvGraphicFramePr>
          <p:cNvPr id="7" name="6 Gráfico"/>
          <p:cNvGraphicFramePr/>
          <p:nvPr/>
        </p:nvGraphicFramePr>
        <p:xfrm>
          <a:off x="928662" y="2214554"/>
          <a:ext cx="7858180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Económico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smtClean="0"/>
              <a:t>Análisis de Costos</a:t>
            </a:r>
          </a:p>
        </p:txBody>
      </p:sp>
      <p:graphicFrame>
        <p:nvGraphicFramePr>
          <p:cNvPr id="6" name="1 Gráfico"/>
          <p:cNvGraphicFramePr/>
          <p:nvPr/>
        </p:nvGraphicFramePr>
        <p:xfrm>
          <a:off x="1000100" y="2057400"/>
          <a:ext cx="7000924" cy="3586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Financiero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smtClean="0"/>
              <a:t>Flujo de Caja</a:t>
            </a:r>
          </a:p>
        </p:txBody>
      </p:sp>
      <p:graphicFrame>
        <p:nvGraphicFramePr>
          <p:cNvPr id="5" name="1 Gráfico"/>
          <p:cNvGraphicFramePr/>
          <p:nvPr/>
        </p:nvGraphicFramePr>
        <p:xfrm>
          <a:off x="1428728" y="2057400"/>
          <a:ext cx="6858048" cy="3657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 Financiero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615941"/>
          </a:xfrm>
        </p:spPr>
        <p:txBody>
          <a:bodyPr/>
          <a:lstStyle/>
          <a:p>
            <a:pPr eaLnBrk="1" hangingPunct="1"/>
            <a:r>
              <a:rPr lang="es-EC" sz="2800" smtClean="0"/>
              <a:t>Estado de Resultados</a:t>
            </a:r>
          </a:p>
        </p:txBody>
      </p:sp>
      <p:graphicFrame>
        <p:nvGraphicFramePr>
          <p:cNvPr id="5" name="1 Gráfico"/>
          <p:cNvGraphicFramePr/>
          <p:nvPr/>
        </p:nvGraphicFramePr>
        <p:xfrm>
          <a:off x="1214414" y="2057400"/>
          <a:ext cx="7215238" cy="3729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 Financiero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1187450"/>
          </a:xfrm>
        </p:spPr>
        <p:txBody>
          <a:bodyPr/>
          <a:lstStyle/>
          <a:p>
            <a:pPr eaLnBrk="1" hangingPunct="1"/>
            <a:r>
              <a:rPr lang="es-EC" sz="2800" smtClean="0"/>
              <a:t>Balance General</a:t>
            </a:r>
          </a:p>
        </p:txBody>
      </p:sp>
      <p:graphicFrame>
        <p:nvGraphicFramePr>
          <p:cNvPr id="5" name="1 Gráfico"/>
          <p:cNvGraphicFramePr/>
          <p:nvPr/>
        </p:nvGraphicFramePr>
        <p:xfrm>
          <a:off x="714348" y="2057400"/>
          <a:ext cx="7786742" cy="3586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Análisis Financiero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330700"/>
          </a:xfrm>
        </p:spPr>
        <p:txBody>
          <a:bodyPr/>
          <a:lstStyle/>
          <a:p>
            <a:pPr>
              <a:defRPr/>
            </a:pPr>
            <a:r>
              <a:rPr lang="es-ES" kern="0" dirty="0" smtClean="0"/>
              <a:t>Tasa Interna de Retorno (TIR): </a:t>
            </a:r>
            <a:r>
              <a:rPr lang="es-ES" dirty="0" smtClean="0"/>
              <a:t>73,75</a:t>
            </a:r>
            <a:r>
              <a:rPr lang="es-ES" kern="0" dirty="0" smtClean="0"/>
              <a:t>%</a:t>
            </a:r>
          </a:p>
          <a:p>
            <a:pPr>
              <a:defRPr/>
            </a:pPr>
            <a:r>
              <a:rPr lang="es-ES" dirty="0" smtClean="0"/>
              <a:t>Valor actual neto (VAN): $ 18.369 </a:t>
            </a:r>
          </a:p>
          <a:p>
            <a:pPr eaLnBrk="1" hangingPunct="1">
              <a:defRPr/>
            </a:pPr>
            <a:r>
              <a:rPr lang="es-ES" dirty="0" smtClean="0"/>
              <a:t>Periodo de pago descontado: 1 años y 4 meses</a:t>
            </a:r>
          </a:p>
          <a:p>
            <a:pPr eaLnBrk="1" hangingPunct="1">
              <a:defRPr/>
            </a:pPr>
            <a:r>
              <a:rPr lang="es-ES" dirty="0" smtClean="0"/>
              <a:t>Rentabilidad superior al 12% anual definido como tasa mínima de retorno</a:t>
            </a:r>
          </a:p>
          <a:p>
            <a:pPr lvl="1" eaLnBrk="1" hangingPunct="1">
              <a:defRPr/>
            </a:pPr>
            <a:r>
              <a:rPr lang="es-ES" sz="2700" dirty="0" smtClean="0">
                <a:solidFill>
                  <a:schemeClr val="tx1"/>
                </a:solidFill>
              </a:rPr>
              <a:t>Negocio es viable</a:t>
            </a:r>
          </a:p>
          <a:p>
            <a:pPr eaLnBrk="1" hangingPunct="1">
              <a:defRPr/>
            </a:pPr>
            <a:endParaRPr lang="es-ES" kern="0" dirty="0" smtClean="0"/>
          </a:p>
          <a:p>
            <a:pPr eaLnBrk="1" hangingPunct="1">
              <a:defRPr/>
            </a:pPr>
            <a:endParaRPr lang="es-EC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Introducción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714500"/>
            <a:ext cx="8229600" cy="3886200"/>
          </a:xfrm>
        </p:spPr>
        <p:txBody>
          <a:bodyPr/>
          <a:lstStyle/>
          <a:p>
            <a:pPr eaLnBrk="1" hangingPunct="1"/>
            <a:endParaRPr lang="es-ES_tradnl" dirty="0" smtClean="0"/>
          </a:p>
          <a:p>
            <a:pPr eaLnBrk="1" hangingPunct="1"/>
            <a:r>
              <a:rPr lang="es-ES_tradnl" dirty="0" smtClean="0"/>
              <a:t>Presentación </a:t>
            </a:r>
            <a:r>
              <a:rPr lang="es-ES_tradnl" dirty="0" smtClean="0"/>
              <a:t>de Información en medios visuales</a:t>
            </a:r>
          </a:p>
          <a:p>
            <a:pPr eaLnBrk="1" hangingPunct="1"/>
            <a:r>
              <a:rPr lang="es-ES_tradnl" dirty="0" smtClean="0"/>
              <a:t>Importancia de la presentación de información </a:t>
            </a:r>
          </a:p>
          <a:p>
            <a:pPr eaLnBrk="1" hangingPunct="1"/>
            <a:r>
              <a:rPr lang="es-ES_tradnl" dirty="0" smtClean="0"/>
              <a:t>Emprendimiento realizado</a:t>
            </a:r>
          </a:p>
        </p:txBody>
      </p:sp>
      <p:grpSp>
        <p:nvGrpSpPr>
          <p:cNvPr id="11" name="10 Grupo"/>
          <p:cNvGrpSpPr/>
          <p:nvPr/>
        </p:nvGrpSpPr>
        <p:grpSpPr>
          <a:xfrm>
            <a:off x="1071538" y="3357562"/>
            <a:ext cx="7143800" cy="2928958"/>
            <a:chOff x="1071538" y="3429000"/>
            <a:chExt cx="7000924" cy="2857520"/>
          </a:xfrm>
        </p:grpSpPr>
        <p:pic>
          <p:nvPicPr>
            <p:cNvPr id="1026" name="Picture 2" descr="C:\Documents and Settings\agamez\Mis documentos\Mis imágenes\pantallas de leds\industria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29190" y="3429000"/>
              <a:ext cx="2800350" cy="1552575"/>
            </a:xfrm>
            <a:prstGeom prst="rect">
              <a:avLst/>
            </a:prstGeom>
            <a:noFill/>
          </p:spPr>
        </p:pic>
        <p:pic>
          <p:nvPicPr>
            <p:cNvPr id="1027" name="Picture 3" descr="C:\Documents and Settings\agamez\Mis documentos\Mis imágenes\pantallas de leds\cines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71538" y="3929066"/>
              <a:ext cx="3862384" cy="2108288"/>
            </a:xfrm>
            <a:prstGeom prst="rect">
              <a:avLst/>
            </a:prstGeom>
            <a:noFill/>
          </p:spPr>
        </p:pic>
        <p:pic>
          <p:nvPicPr>
            <p:cNvPr id="1028" name="Picture 4" descr="C:\Documents and Settings\agamez\Mis documentos\Mis imágenes\pantallas de leds\entree_nef.jpg"/>
            <p:cNvPicPr>
              <a:picLocks noChangeAspect="1" noChangeArrowheads="1"/>
            </p:cNvPicPr>
            <p:nvPr/>
          </p:nvPicPr>
          <p:blipFill>
            <a:blip r:embed="rId4"/>
            <a:srcRect l="9938" t="17588" r="2605" b="37185"/>
            <a:stretch>
              <a:fillRect/>
            </a:stretch>
          </p:blipFill>
          <p:spPr bwMode="auto">
            <a:xfrm>
              <a:off x="4929190" y="5000636"/>
              <a:ext cx="3143272" cy="128588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Conclusiones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916113"/>
            <a:ext cx="8504238" cy="4330700"/>
          </a:xfrm>
        </p:spPr>
        <p:txBody>
          <a:bodyPr/>
          <a:lstStyle/>
          <a:p>
            <a:pPr eaLnBrk="1" hangingPunct="1"/>
            <a:r>
              <a:rPr lang="es-ES" sz="2400" dirty="0" smtClean="0"/>
              <a:t>Nuestro producto </a:t>
            </a:r>
            <a:r>
              <a:rPr lang="es-EC" sz="2400" b="1" dirty="0" smtClean="0"/>
              <a:t>“</a:t>
            </a:r>
            <a:r>
              <a:rPr lang="es-EC" sz="2400" b="1" i="1" dirty="0" smtClean="0"/>
              <a:t>SADPIV” </a:t>
            </a:r>
            <a:r>
              <a:rPr lang="es-ES" sz="2400" dirty="0" smtClean="0"/>
              <a:t>constituye una alternativa importante en el mercado. </a:t>
            </a:r>
          </a:p>
          <a:p>
            <a:pPr eaLnBrk="1" hangingPunct="1">
              <a:buFont typeface="Wingdings 2" pitchFamily="18" charset="2"/>
              <a:buNone/>
            </a:pPr>
            <a:endParaRPr lang="es-ES" sz="2400" dirty="0" smtClean="0"/>
          </a:p>
          <a:p>
            <a:r>
              <a:rPr lang="es-ES" sz="2400" dirty="0" smtClean="0"/>
              <a:t>El emprendimiento da como resultado que nuestra economía como país crezca, generando nuevas plazas de trabajo y a la vez genera riqueza para todos. </a:t>
            </a:r>
          </a:p>
          <a:p>
            <a:pPr>
              <a:buFont typeface="Wingdings 2" pitchFamily="18" charset="2"/>
              <a:buNone/>
            </a:pPr>
            <a:endParaRPr lang="es-ES" sz="2400" dirty="0" smtClean="0"/>
          </a:p>
          <a:p>
            <a:r>
              <a:rPr lang="es-ES" sz="2400" dirty="0" smtClean="0"/>
              <a:t>El éxito de una microempresa depende del plan de negocio y de las estrategias tomadas marcaran el éxito o fracaso de la empresa.</a:t>
            </a:r>
          </a:p>
          <a:p>
            <a:endParaRPr lang="es-ES" sz="2400" dirty="0" smtClean="0"/>
          </a:p>
          <a:p>
            <a:pPr>
              <a:buFont typeface="Wingdings 2" pitchFamily="18" charset="2"/>
              <a:buNone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Recomendaciones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3307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Realizar un buen análisis FODA permitirá tener un mejor juicio de valor para determinar si una oportunidad de negocio es viable o no.</a:t>
            </a:r>
          </a:p>
          <a:p>
            <a:pPr>
              <a:buFont typeface="Wingdings 2" pitchFamily="18" charset="2"/>
              <a:buNone/>
            </a:pPr>
            <a:endParaRPr lang="es-ES" sz="2400" dirty="0" smtClean="0"/>
          </a:p>
          <a:p>
            <a:r>
              <a:rPr lang="es-ES" sz="2400" dirty="0" smtClean="0"/>
              <a:t>Las alianzas estratégicas con empresarios son buenas como soporte para la toma de decisiones en nuevos proyectos.</a:t>
            </a:r>
          </a:p>
          <a:p>
            <a:pPr>
              <a:buFont typeface="Wingdings 2" pitchFamily="18" charset="2"/>
              <a:buNone/>
            </a:pPr>
            <a:endParaRPr lang="es-ES" sz="2400" dirty="0" smtClean="0"/>
          </a:p>
          <a:p>
            <a:r>
              <a:rPr lang="es-ES" sz="2400" dirty="0" smtClean="0"/>
              <a:t>Realizar buen  estudio de mercado que nos permita definir de manera confiable y objetiva el nivel de aceptación de nuestros productos. </a:t>
            </a:r>
          </a:p>
          <a:p>
            <a:pPr>
              <a:buFont typeface="Wingdings 2" pitchFamily="18" charset="2"/>
              <a:buNone/>
            </a:pPr>
            <a:endParaRPr lang="es-EC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Oportunidad/Necesidad satisfecha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57188" y="1714500"/>
            <a:ext cx="8448675" cy="4384675"/>
          </a:xfrm>
        </p:spPr>
        <p:txBody>
          <a:bodyPr/>
          <a:lstStyle/>
          <a:p>
            <a:pPr eaLnBrk="1" hangingPunct="1"/>
            <a:r>
              <a:rPr lang="es-ES_tradnl" dirty="0" smtClean="0"/>
              <a:t>Necesidad Satisfecha</a:t>
            </a:r>
          </a:p>
          <a:p>
            <a:pPr lvl="1" eaLnBrk="1" hangingPunct="1"/>
            <a:r>
              <a:rPr lang="es-ES_tradnl" dirty="0" smtClean="0">
                <a:solidFill>
                  <a:schemeClr val="tx1"/>
                </a:solidFill>
              </a:rPr>
              <a:t>Presentar información de forma clara, concisa y continua en el momento que el usuario la necesite.</a:t>
            </a:r>
            <a:endParaRPr lang="es-ES" dirty="0" smtClean="0">
              <a:solidFill>
                <a:schemeClr val="tx1"/>
              </a:solidFill>
            </a:endParaRPr>
          </a:p>
          <a:p>
            <a:pPr lvl="1" eaLnBrk="1" hangingPunct="1"/>
            <a:endParaRPr lang="es-ES" dirty="0" smtClean="0"/>
          </a:p>
          <a:p>
            <a:pPr eaLnBrk="1" hangingPunct="1"/>
            <a:r>
              <a:rPr lang="es-ES_tradnl" dirty="0" smtClean="0"/>
              <a:t>Oportunidad</a:t>
            </a:r>
            <a:endParaRPr lang="es-ES_tradnl" sz="2600" dirty="0" smtClean="0"/>
          </a:p>
          <a:p>
            <a:pPr lvl="1" algn="just" eaLnBrk="1" hangingPunct="1"/>
            <a:r>
              <a:rPr lang="es-ES_tradnl" dirty="0" smtClean="0"/>
              <a:t> </a:t>
            </a:r>
            <a:r>
              <a:rPr lang="es-ES_tradnl" dirty="0" smtClean="0">
                <a:solidFill>
                  <a:schemeClr val="tx1"/>
                </a:solidFill>
              </a:rPr>
              <a:t>Desarrollar un producto innovador que a mas de presentar y administrar información integre hardware y software.</a:t>
            </a:r>
          </a:p>
          <a:p>
            <a:pPr eaLnBrk="1" hangingPunct="1">
              <a:buFont typeface="Wingdings" pitchFamily="2" charset="2"/>
              <a:buNone/>
            </a:pPr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Misión y Visión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_tradnl" dirty="0" smtClean="0"/>
              <a:t>Misión</a:t>
            </a:r>
          </a:p>
          <a:p>
            <a:pPr lvl="1" eaLnBrk="1" hangingPunct="1">
              <a:buClrTx/>
              <a:buSzTx/>
              <a:buFontTx/>
              <a:buNone/>
            </a:pPr>
            <a:r>
              <a:rPr lang="es-ES" dirty="0" smtClean="0"/>
              <a:t>   </a:t>
            </a:r>
          </a:p>
          <a:p>
            <a:pPr lvl="1" algn="just" eaLnBrk="1" hangingPunct="1">
              <a:buFont typeface="Wingdings" pitchFamily="2" charset="2"/>
              <a:buNone/>
            </a:pPr>
            <a:r>
              <a:rPr lang="es-ES" sz="2000" dirty="0" smtClean="0"/>
              <a:t>	</a:t>
            </a:r>
            <a:r>
              <a:rPr lang="es-ES" sz="2000" dirty="0" smtClean="0">
                <a:solidFill>
                  <a:schemeClr val="tx1"/>
                </a:solidFill>
              </a:rPr>
              <a:t>Desarrollar y comercializar productos de calidad y de base tecnológica que satisfagan las necesidades de nuestros clientes y de la sociedad en el manejo, administración y presentación de información en forma visual. </a:t>
            </a:r>
            <a:endParaRPr lang="es-ES_tradnl" sz="2000" dirty="0" smtClean="0">
              <a:solidFill>
                <a:schemeClr val="tx1"/>
              </a:solidFill>
            </a:endParaRPr>
          </a:p>
          <a:p>
            <a:pPr lvl="1" algn="just" eaLnBrk="1" hangingPunct="1">
              <a:buClrTx/>
              <a:buSzTx/>
              <a:buFontTx/>
              <a:buNone/>
            </a:pPr>
            <a:endParaRPr lang="es-ES_tradnl" sz="2000" dirty="0" smtClean="0"/>
          </a:p>
          <a:p>
            <a:pPr eaLnBrk="1" hangingPunct="1"/>
            <a:r>
              <a:rPr lang="es-ES_tradnl" dirty="0" smtClean="0"/>
              <a:t>Visión</a:t>
            </a:r>
          </a:p>
          <a:p>
            <a:pPr lvl="1" algn="just" eaLnBrk="1" hangingPunct="1">
              <a:buFont typeface="Wingdings" pitchFamily="2" charset="2"/>
              <a:buNone/>
            </a:pPr>
            <a:r>
              <a:rPr lang="es-ES" sz="2000" dirty="0" smtClean="0"/>
              <a:t>	</a:t>
            </a:r>
            <a:r>
              <a:rPr lang="es-ES" sz="2000" dirty="0" smtClean="0">
                <a:solidFill>
                  <a:schemeClr val="tx1"/>
                </a:solidFill>
              </a:rPr>
              <a:t>Ser líder en el desarrollo de soluciones integrales de sistemas, donde se combine hardware y software, utilizando las últimas tecnologías y el más calificado talento humano para el desarrollo de esta actividad, alcanzando una rentabilidad y calidad de productos.</a:t>
            </a:r>
            <a:endParaRPr lang="es-ES_tradnl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164C6C"/>
                </a:solidFill>
              </a:rPr>
              <a:t>Objetivos de la Microempresa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50" y="1412875"/>
            <a:ext cx="8504238" cy="4572000"/>
          </a:xfrm>
        </p:spPr>
        <p:txBody>
          <a:bodyPr/>
          <a:lstStyle/>
          <a:p>
            <a:pPr eaLnBrk="1" hangingPunct="1"/>
            <a:r>
              <a:rPr lang="es-ES_tradnl" dirty="0" smtClean="0"/>
              <a:t>General</a:t>
            </a:r>
            <a:endParaRPr lang="es-ES" dirty="0" smtClean="0"/>
          </a:p>
          <a:p>
            <a:pPr lvl="1" eaLnBrk="1" hangingPunct="1"/>
            <a:r>
              <a:rPr lang="es-EC" sz="1800" dirty="0" smtClean="0">
                <a:solidFill>
                  <a:schemeClr val="tx1"/>
                </a:solidFill>
              </a:rPr>
              <a:t>Mantenernos en el mercado nacional como una alternativa moderna en la elaboración de sistemas de presentación y administración de información visual.</a:t>
            </a:r>
          </a:p>
          <a:p>
            <a:pPr lvl="1" eaLnBrk="1" hangingPunct="1">
              <a:buFont typeface="Wingdings" pitchFamily="2" charset="2"/>
              <a:buNone/>
            </a:pPr>
            <a:endParaRPr lang="es-ES" sz="1800" dirty="0" smtClean="0"/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Específicos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1800" dirty="0" smtClean="0">
                <a:solidFill>
                  <a:schemeClr val="tx1"/>
                </a:solidFill>
              </a:rPr>
              <a:t>Ofrecer una solución integral de Hardware y Software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s-ES" sz="1800" dirty="0" smtClean="0">
                <a:solidFill>
                  <a:schemeClr val="tx1"/>
                </a:solidFill>
              </a:rPr>
              <a:t>Facilitar la presentación y administración de información en los andenes de las cooperativas de transporte de la Terminal Terrestre de Guayaquil. </a:t>
            </a:r>
            <a:endParaRPr lang="es-ES" sz="1800" dirty="0" smtClean="0">
              <a:solidFill>
                <a:schemeClr val="tx1"/>
              </a:solidFill>
              <a:latin typeface="Pristina" pitchFamily="66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1800" dirty="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s-ES" sz="1800" dirty="0" smtClean="0">
                <a:solidFill>
                  <a:schemeClr val="tx1"/>
                </a:solidFill>
              </a:rPr>
              <a:t>Mejorar la productividad en las industrias proveyendo datos en tiempo real necesarios para tomar las decisiones adecuadas.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1800" dirty="0" smtClean="0"/>
          </a:p>
          <a:p>
            <a:pPr lvl="1" eaLnBrk="1" hangingPunct="1"/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Propuesta de Valor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just" eaLnBrk="1" hangingPunct="1"/>
            <a:r>
              <a:rPr lang="es-ES" sz="2400" dirty="0" smtClean="0"/>
              <a:t>Nuevo concepto de comunicación visual.</a:t>
            </a:r>
          </a:p>
          <a:p>
            <a:pPr algn="just"/>
            <a:r>
              <a:rPr lang="es-ES_tradnl" sz="2400" dirty="0" smtClean="0"/>
              <a:t>Mejora la presentación de un producto o </a:t>
            </a:r>
            <a:r>
              <a:rPr lang="es-ES_tradnl" sz="2400" dirty="0" smtClean="0"/>
              <a:t>servicio.</a:t>
            </a:r>
          </a:p>
          <a:p>
            <a:pPr algn="just"/>
            <a:r>
              <a:rPr lang="es-ES_tradnl" sz="2400" dirty="0" smtClean="0"/>
              <a:t>Mejora la productividad de la empresa.</a:t>
            </a:r>
            <a:endParaRPr lang="es-ES" sz="2400" dirty="0" smtClean="0"/>
          </a:p>
          <a:p>
            <a:pPr eaLnBrk="1" hangingPunct="1"/>
            <a:endParaRPr lang="es-ES" sz="2400" dirty="0" smtClean="0"/>
          </a:p>
        </p:txBody>
      </p:sp>
      <p:grpSp>
        <p:nvGrpSpPr>
          <p:cNvPr id="4" name="3 Grupo"/>
          <p:cNvGrpSpPr/>
          <p:nvPr/>
        </p:nvGrpSpPr>
        <p:grpSpPr>
          <a:xfrm>
            <a:off x="900113" y="3071810"/>
            <a:ext cx="6743721" cy="2578103"/>
            <a:chOff x="900113" y="3213100"/>
            <a:chExt cx="6554787" cy="2436813"/>
          </a:xfrm>
        </p:grpSpPr>
        <p:pic>
          <p:nvPicPr>
            <p:cNvPr id="5" name="Picture 7" descr="andenes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00113" y="3357563"/>
              <a:ext cx="2400300" cy="159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8" descr="Factory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651500" y="3213100"/>
              <a:ext cx="1803400" cy="2095500"/>
            </a:xfrm>
            <a:prstGeom prst="rect">
              <a:avLst/>
            </a:prstGeom>
            <a:noFill/>
          </p:spPr>
        </p:pic>
        <p:pic>
          <p:nvPicPr>
            <p:cNvPr id="7" name="Picture 6" descr="produccion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11413" y="4437063"/>
              <a:ext cx="3817937" cy="12128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164C6C"/>
                </a:solidFill>
              </a:rPr>
              <a:t>Descripción General</a:t>
            </a:r>
          </a:p>
        </p:txBody>
      </p:sp>
      <p:pic>
        <p:nvPicPr>
          <p:cNvPr id="23564" name="Imagen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73238"/>
            <a:ext cx="6594475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dirty="0" smtClean="0">
                <a:solidFill>
                  <a:srgbClr val="164C6C"/>
                </a:solidFill>
              </a:rPr>
              <a:t>Producto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572132" y="1285860"/>
            <a:ext cx="216058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107763" dir="2700000" sx="1000" sy="1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C" sz="1000" b="1" dirty="0">
                <a:latin typeface="Rockwell" pitchFamily="18" charset="0"/>
              </a:rPr>
              <a:t>Software de administración de cooperativas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0" y="2786058"/>
            <a:ext cx="1584325" cy="5175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107763" dir="2700000" sx="1000" sy="1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r>
              <a:rPr lang="es-EC" sz="1400" b="1" dirty="0">
                <a:latin typeface="Rockwell" pitchFamily="18" charset="0"/>
              </a:rPr>
              <a:t>Ingreso de Información</a:t>
            </a:r>
          </a:p>
        </p:txBody>
      </p:sp>
      <p:sp>
        <p:nvSpPr>
          <p:cNvPr id="16" name="15 Flecha derecha"/>
          <p:cNvSpPr>
            <a:spLocks noChangeArrowheads="1"/>
          </p:cNvSpPr>
          <p:nvPr/>
        </p:nvSpPr>
        <p:spPr bwMode="auto">
          <a:xfrm rot="5400000">
            <a:off x="6269052" y="2803518"/>
            <a:ext cx="992187" cy="242888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9A743A"/>
          </a:solidFill>
          <a:ln w="11429" algn="ctr">
            <a:solidFill>
              <a:srgbClr val="9A743A"/>
            </a:solidFill>
            <a:prstDash val="sysDash"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s-EC">
              <a:latin typeface="+mn-lt"/>
            </a:endParaRPr>
          </a:p>
        </p:txBody>
      </p:sp>
      <p:pic>
        <p:nvPicPr>
          <p:cNvPr id="27673" name="Picture 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8479" y="1214422"/>
            <a:ext cx="3932122" cy="230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5 Flecha derecha"/>
          <p:cNvSpPr>
            <a:spLocks noChangeArrowheads="1"/>
          </p:cNvSpPr>
          <p:nvPr/>
        </p:nvSpPr>
        <p:spPr bwMode="auto">
          <a:xfrm>
            <a:off x="5429256" y="2071678"/>
            <a:ext cx="992188" cy="242888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9A743A"/>
          </a:solidFill>
          <a:ln w="11429" algn="ctr">
            <a:solidFill>
              <a:srgbClr val="9A743A"/>
            </a:solidFill>
            <a:prstDash val="sysDash"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s-EC">
              <a:latin typeface="+mn-lt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7072330" y="2928934"/>
            <a:ext cx="1857356" cy="400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107763" dir="2700000" sx="1000" sy="1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C" sz="1000" b="1" dirty="0">
                <a:latin typeface="Rockwell" pitchFamily="18" charset="0"/>
              </a:rPr>
              <a:t>Software de administración de paneles</a:t>
            </a:r>
          </a:p>
        </p:txBody>
      </p:sp>
      <p:pic>
        <p:nvPicPr>
          <p:cNvPr id="27672" name="Picture 24" descr="Untitled-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929066"/>
            <a:ext cx="35004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0 Flecha derecha"/>
          <p:cNvSpPr/>
          <p:nvPr/>
        </p:nvSpPr>
        <p:spPr>
          <a:xfrm>
            <a:off x="142844" y="2214554"/>
            <a:ext cx="1223963" cy="576262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C">
              <a:solidFill>
                <a:schemeClr val="tx1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857620" y="5072074"/>
            <a:ext cx="1643074" cy="43088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dist="107763" dir="2700000" sx="1000" sy="1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r>
              <a:rPr lang="es-EC" sz="1100" b="1" dirty="0" smtClean="0">
                <a:latin typeface="Rockwell" pitchFamily="18" charset="0"/>
              </a:rPr>
              <a:t>Paneles de Presentación</a:t>
            </a:r>
            <a:endParaRPr lang="es-EC" sz="1100" b="1" dirty="0">
              <a:latin typeface="Rockwell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500438"/>
            <a:ext cx="3468499" cy="2714644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27" name="26 Flecha derecha"/>
          <p:cNvSpPr>
            <a:spLocks noChangeArrowheads="1"/>
          </p:cNvSpPr>
          <p:nvPr/>
        </p:nvSpPr>
        <p:spPr bwMode="auto">
          <a:xfrm rot="10800000">
            <a:off x="4286248" y="4714884"/>
            <a:ext cx="1143008" cy="214314"/>
          </a:xfrm>
          <a:prstGeom prst="rightArrow">
            <a:avLst>
              <a:gd name="adj1" fmla="val 50000"/>
              <a:gd name="adj2" fmla="val 50003"/>
            </a:avLst>
          </a:prstGeom>
          <a:solidFill>
            <a:srgbClr val="9A743A"/>
          </a:solidFill>
          <a:ln w="11429" algn="ctr">
            <a:solidFill>
              <a:srgbClr val="9A743A"/>
            </a:solidFill>
            <a:prstDash val="sysDash"/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es-EC">
              <a:latin typeface="+mn-lt"/>
            </a:endParaRPr>
          </a:p>
        </p:txBody>
      </p:sp>
      <p:sp>
        <p:nvSpPr>
          <p:cNvPr id="25" name="24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>
                <a:solidFill>
                  <a:srgbClr val="164C6C"/>
                </a:solidFill>
              </a:rPr>
              <a:t>Clientes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6199188" cy="3616325"/>
          </a:xfrm>
        </p:spPr>
        <p:txBody>
          <a:bodyPr/>
          <a:lstStyle/>
          <a:p>
            <a:r>
              <a:rPr lang="es-ES" smtClean="0"/>
              <a:t>Cines (Cartelera) </a:t>
            </a:r>
          </a:p>
          <a:p>
            <a:r>
              <a:rPr lang="es-ES" smtClean="0"/>
              <a:t>Terminales aéreas</a:t>
            </a:r>
          </a:p>
          <a:p>
            <a:r>
              <a:rPr lang="es-ES" smtClean="0"/>
              <a:t>Terminales terrestres</a:t>
            </a:r>
          </a:p>
          <a:p>
            <a:r>
              <a:rPr lang="es-ES" smtClean="0"/>
              <a:t>Información en la industria (estado de los procesos)</a:t>
            </a:r>
          </a:p>
          <a:p>
            <a:r>
              <a:rPr lang="es-ES" smtClean="0"/>
              <a:t>Bancos</a:t>
            </a:r>
          </a:p>
          <a:p>
            <a:r>
              <a:rPr lang="es-ES" smtClean="0"/>
              <a:t>Bibliotecas, </a:t>
            </a:r>
            <a:endParaRPr lang="es-ES_tradnl" smtClean="0"/>
          </a:p>
        </p:txBody>
      </p:sp>
      <p:pic>
        <p:nvPicPr>
          <p:cNvPr id="28677" name="Picture 9" descr="C:\Users\USER\Desktop\programas\negocios\cine.asp_files\Cinemark%20roj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45125"/>
            <a:ext cx="22225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5229225"/>
            <a:ext cx="2143125" cy="923925"/>
          </a:xfrm>
          <a:prstGeom prst="rect">
            <a:avLst/>
          </a:prstGeom>
          <a:noFill/>
        </p:spPr>
      </p:pic>
      <p:pic>
        <p:nvPicPr>
          <p:cNvPr id="28687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5229225"/>
            <a:ext cx="2232025" cy="990600"/>
          </a:xfrm>
          <a:prstGeom prst="rect">
            <a:avLst/>
          </a:prstGeom>
          <a:noFill/>
        </p:spPr>
      </p:pic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3789363"/>
            <a:ext cx="1695450" cy="1009650"/>
          </a:xfrm>
          <a:prstGeom prst="rect">
            <a:avLst/>
          </a:prstGeom>
          <a:noFill/>
        </p:spPr>
      </p:pic>
      <p:pic>
        <p:nvPicPr>
          <p:cNvPr id="28689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7050" y="1773238"/>
            <a:ext cx="1866900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6349</TotalTime>
  <Words>545</Words>
  <Application>Microsoft Office PowerPoint</Application>
  <PresentationFormat>Presentación en pantalla (4:3)</PresentationFormat>
  <Paragraphs>158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Civil</vt:lpstr>
      <vt:lpstr> “Plan de negocios para una microempresa dedicada a desarrollar y comercializar sistemas de administración y presentación de información visual. Presentación de un Prototipo: Implementación de una solución innovadora para la TERMINAL TERRESTRE DE GUAYAQUIL basada en tecnologías de LEDs.”</vt:lpstr>
      <vt:lpstr>Introducción</vt:lpstr>
      <vt:lpstr>Oportunidad/Necesidad satisfecha </vt:lpstr>
      <vt:lpstr>Misión y Visión</vt:lpstr>
      <vt:lpstr>Objetivos de la Microempresa</vt:lpstr>
      <vt:lpstr>Propuesta de Valor</vt:lpstr>
      <vt:lpstr>Descripción General</vt:lpstr>
      <vt:lpstr>Producto</vt:lpstr>
      <vt:lpstr>Clientes</vt:lpstr>
      <vt:lpstr>Competencia</vt:lpstr>
      <vt:lpstr>Análisis del Mercado</vt:lpstr>
      <vt:lpstr>Análisis Económico</vt:lpstr>
      <vt:lpstr>Análisis Económico</vt:lpstr>
      <vt:lpstr>Análisis Económico</vt:lpstr>
      <vt:lpstr>Análisis Económico</vt:lpstr>
      <vt:lpstr>Análisis Financiero</vt:lpstr>
      <vt:lpstr>Análisis  Financiero</vt:lpstr>
      <vt:lpstr>Análisis  Financiero</vt:lpstr>
      <vt:lpstr>Análisis Financiero</vt:lpstr>
      <vt:lpstr>Conclusiones</vt:lpstr>
      <vt:lpstr>Recomendaciones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</dc:title>
  <dc:creator>WinuE</dc:creator>
  <cp:lastModifiedBy>Ana Gamez Beltran</cp:lastModifiedBy>
  <cp:revision>145</cp:revision>
  <dcterms:created xsi:type="dcterms:W3CDTF">2009-02-07T12:20:35Z</dcterms:created>
  <dcterms:modified xsi:type="dcterms:W3CDTF">2009-12-16T02:53:34Z</dcterms:modified>
</cp:coreProperties>
</file>