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2" r:id="rId1"/>
  </p:sldMasterIdLst>
  <p:sldIdLst>
    <p:sldId id="256" r:id="rId2"/>
    <p:sldId id="275" r:id="rId3"/>
    <p:sldId id="274" r:id="rId4"/>
    <p:sldId id="258" r:id="rId5"/>
    <p:sldId id="257" r:id="rId6"/>
    <p:sldId id="262" r:id="rId7"/>
    <p:sldId id="263" r:id="rId8"/>
    <p:sldId id="261" r:id="rId9"/>
    <p:sldId id="259" r:id="rId10"/>
    <p:sldId id="260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3" r:id="rId20"/>
    <p:sldId id="272" r:id="rId21"/>
  </p:sldIdLst>
  <p:sldSz cx="9144000" cy="6858000" type="screen4x3"/>
  <p:notesSz cx="7099300" cy="10234613"/>
  <p:defaultTextStyle>
    <a:defPPr>
      <a:defRPr lang="es-ES_trad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027" autoAdjust="0"/>
    <p:restoredTop sz="94622" autoAdjust="0"/>
  </p:normalViewPr>
  <p:slideViewPr>
    <p:cSldViewPr>
      <p:cViewPr varScale="1">
        <p:scale>
          <a:sx n="70" d="100"/>
          <a:sy n="70" d="100"/>
        </p:scale>
        <p:origin x="-4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Haga clic para cambiar el estilo de título	</a:t>
            </a:r>
          </a:p>
        </p:txBody>
      </p:sp>
      <p:sp>
        <p:nvSpPr>
          <p:cNvPr id="21299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_tradnl"/>
              <a:t>Haga clic para modificar el estilo de subtítulo del patrón</a:t>
            </a:r>
          </a:p>
        </p:txBody>
      </p:sp>
      <p:sp>
        <p:nvSpPr>
          <p:cNvPr id="212996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21299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21299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92A336A-658F-4510-B5C5-4E513A49F08A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1FAACB-4FED-4BBC-8E0F-5BA1B98CA9DC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D89E75-7518-48A8-BABB-0B638380AD61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EEA21C-23F1-4B35-8B21-4F4BEB8EA30B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04F5DC-F0DD-46EB-959C-A674B74B8B88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03E93A-B519-40E4-B096-3252CFDCFF85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99DF5C-8797-484A-AE95-2F806CE24600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096580-84F4-423E-9E73-92E4A0780001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BD7B55-750F-40AC-A071-ED6060026C9E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09D038-0B58-49F1-B4BD-49384E4E9826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740D55-A5A5-4DA7-9596-8DC4D9DD1CAE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cambiar el estilo de título	</a:t>
            </a:r>
          </a:p>
        </p:txBody>
      </p:sp>
      <p:sp>
        <p:nvSpPr>
          <p:cNvPr id="2119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2119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endParaRPr lang="es-ES_tradnl"/>
          </a:p>
        </p:txBody>
      </p:sp>
      <p:sp>
        <p:nvSpPr>
          <p:cNvPr id="2119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endParaRPr lang="es-ES_tradnl"/>
          </a:p>
        </p:txBody>
      </p:sp>
      <p:sp>
        <p:nvSpPr>
          <p:cNvPr id="2119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fld id="{C94DEC3B-47F1-4FBE-AB36-73230D2193F3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png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1485900"/>
            <a:ext cx="8135937" cy="2447925"/>
          </a:xfrm>
        </p:spPr>
        <p:txBody>
          <a:bodyPr/>
          <a:lstStyle/>
          <a:p>
            <a:r>
              <a:rPr lang="es-EC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AHORRO ENERGÉTICO COMO IMPLEMENTACION DE SEGURIDAD ELÉCTRICA Y SU ANÁLISIS DE VIABILIDAD ECONÓMICA</a:t>
            </a:r>
            <a:endParaRPr lang="es-ES_tradnl" sz="32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11288" y="4246563"/>
            <a:ext cx="6400800" cy="1198562"/>
          </a:xfrm>
        </p:spPr>
        <p:txBody>
          <a:bodyPr/>
          <a:lstStyle/>
          <a:p>
            <a:r>
              <a:rPr lang="es-ES_tradnl" sz="2800"/>
              <a:t>César Vicente Canchingre Cajamarca</a:t>
            </a:r>
          </a:p>
          <a:p>
            <a:r>
              <a:rPr lang="es-ES_tradnl" sz="2800"/>
              <a:t>Wellington Isaac Maliza Cruz</a:t>
            </a:r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0" contrast="-84000"/>
          </a:blip>
          <a:srcRect/>
          <a:stretch>
            <a:fillRect/>
          </a:stretch>
        </p:blipFill>
        <p:spPr bwMode="auto">
          <a:xfrm>
            <a:off x="3851275" y="333375"/>
            <a:ext cx="1439863" cy="121443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205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3200"/>
              <a:t>PROPUESTA TÉCNICA</a:t>
            </a:r>
          </a:p>
        </p:txBody>
      </p:sp>
      <p:pic>
        <p:nvPicPr>
          <p:cNvPr id="188420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lum bright="18000"/>
          </a:blip>
          <a:srcRect l="55284" t="20247" r="11290" b="44035"/>
          <a:stretch>
            <a:fillRect/>
          </a:stretch>
        </p:blipFill>
        <p:spPr>
          <a:xfrm>
            <a:off x="1554163" y="1981200"/>
            <a:ext cx="6034087" cy="4114800"/>
          </a:xfrm>
          <a:noFill/>
          <a:ln/>
        </p:spPr>
      </p:pic>
      <p:pic>
        <p:nvPicPr>
          <p:cNvPr id="188421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0" contrast="-84000"/>
          </a:blip>
          <a:srcRect/>
          <a:stretch>
            <a:fillRect/>
          </a:stretch>
        </p:blipFill>
        <p:spPr bwMode="auto">
          <a:xfrm>
            <a:off x="7704138" y="0"/>
            <a:ext cx="1439862" cy="121443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8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569913"/>
            <a:ext cx="8229600" cy="771525"/>
          </a:xfrm>
        </p:spPr>
        <p:txBody>
          <a:bodyPr/>
          <a:lstStyle/>
          <a:p>
            <a:r>
              <a:rPr lang="es-ES_tradnl"/>
              <a:t>CALCULO DEL VAN</a:t>
            </a:r>
          </a:p>
        </p:txBody>
      </p:sp>
      <p:sp>
        <p:nvSpPr>
          <p:cNvPr id="2150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215044" name="Object 4"/>
          <p:cNvGraphicFramePr>
            <a:graphicFrameLocks noChangeAspect="1"/>
          </p:cNvGraphicFramePr>
          <p:nvPr/>
        </p:nvGraphicFramePr>
        <p:xfrm>
          <a:off x="1258888" y="1658938"/>
          <a:ext cx="1585912" cy="617537"/>
        </p:xfrm>
        <a:graphic>
          <a:graphicData uri="http://schemas.openxmlformats.org/presentationml/2006/ole">
            <p:oleObj spid="_x0000_s215044" name="Ecuación" r:id="rId3" imgW="1104840" imgH="431640" progId="Equation.3">
              <p:embed/>
            </p:oleObj>
          </a:graphicData>
        </a:graphic>
      </p:graphicFrame>
      <p:sp>
        <p:nvSpPr>
          <p:cNvPr id="215047" name="Rectangle 7"/>
          <p:cNvSpPr>
            <a:spLocks noChangeArrowheads="1"/>
          </p:cNvSpPr>
          <p:nvPr/>
        </p:nvSpPr>
        <p:spPr bwMode="auto">
          <a:xfrm>
            <a:off x="0" y="2276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215046" name="Object 6"/>
          <p:cNvGraphicFramePr>
            <a:graphicFrameLocks noChangeAspect="1"/>
          </p:cNvGraphicFramePr>
          <p:nvPr/>
        </p:nvGraphicFramePr>
        <p:xfrm>
          <a:off x="817563" y="2541588"/>
          <a:ext cx="4833937" cy="2616200"/>
        </p:xfrm>
        <a:graphic>
          <a:graphicData uri="http://schemas.openxmlformats.org/presentationml/2006/ole">
            <p:oleObj spid="_x0000_s215046" name="Ecuación" r:id="rId4" imgW="4127400" imgH="2234880" progId="Equation.3">
              <p:embed/>
            </p:oleObj>
          </a:graphicData>
        </a:graphic>
      </p:graphicFrame>
      <p:sp>
        <p:nvSpPr>
          <p:cNvPr id="215049" name="Rectangle 9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215048" name="Object 8"/>
          <p:cNvGraphicFramePr>
            <a:graphicFrameLocks noChangeAspect="1"/>
          </p:cNvGraphicFramePr>
          <p:nvPr/>
        </p:nvGraphicFramePr>
        <p:xfrm>
          <a:off x="1042988" y="5589588"/>
          <a:ext cx="4465637" cy="368300"/>
        </p:xfrm>
        <a:graphic>
          <a:graphicData uri="http://schemas.openxmlformats.org/presentationml/2006/ole">
            <p:oleObj spid="_x0000_s215048" name="Ecuación" r:id="rId5" imgW="2425700" imgH="203200" progId="Equation.3">
              <p:embed/>
            </p:oleObj>
          </a:graphicData>
        </a:graphic>
      </p:graphicFrame>
      <p:pic>
        <p:nvPicPr>
          <p:cNvPr id="215050" name="Picture 10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0" contrast="-84000"/>
          </a:blip>
          <a:srcRect/>
          <a:stretch>
            <a:fillRect/>
          </a:stretch>
        </p:blipFill>
        <p:spPr bwMode="auto">
          <a:xfrm>
            <a:off x="7704138" y="0"/>
            <a:ext cx="1439862" cy="121443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4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Grp="1" noChangeArrowheads="1"/>
          </p:cNvSpPr>
          <p:nvPr>
            <p:ph type="title"/>
          </p:nvPr>
        </p:nvSpPr>
        <p:spPr>
          <a:xfrm>
            <a:off x="2122488" y="404813"/>
            <a:ext cx="4897437" cy="915987"/>
          </a:xfrm>
        </p:spPr>
        <p:txBody>
          <a:bodyPr/>
          <a:lstStyle/>
          <a:p>
            <a:r>
              <a:rPr lang="es-ES_tradnl"/>
              <a:t>CALCULO DEL TIR</a:t>
            </a:r>
          </a:p>
        </p:txBody>
      </p:sp>
      <p:sp>
        <p:nvSpPr>
          <p:cNvPr id="21606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216068" name="Object 4"/>
          <p:cNvGraphicFramePr>
            <a:graphicFrameLocks noChangeAspect="1"/>
          </p:cNvGraphicFramePr>
          <p:nvPr/>
        </p:nvGraphicFramePr>
        <p:xfrm>
          <a:off x="827088" y="1684338"/>
          <a:ext cx="6985000" cy="3328987"/>
        </p:xfrm>
        <a:graphic>
          <a:graphicData uri="http://schemas.openxmlformats.org/presentationml/2006/ole">
            <p:oleObj spid="_x0000_s216068" name="Ecuación" r:id="rId3" imgW="2654280" imgH="1333440" progId="Equation.3">
              <p:embed/>
            </p:oleObj>
          </a:graphicData>
        </a:graphic>
      </p:graphicFrame>
      <p:sp>
        <p:nvSpPr>
          <p:cNvPr id="216070" name="Rectangle 6"/>
          <p:cNvSpPr>
            <a:spLocks noChangeArrowheads="1"/>
          </p:cNvSpPr>
          <p:nvPr/>
        </p:nvSpPr>
        <p:spPr bwMode="auto">
          <a:xfrm>
            <a:off x="827088" y="5516563"/>
            <a:ext cx="21605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S" sz="2800">
                <a:solidFill>
                  <a:srgbClr val="000000"/>
                </a:solidFill>
              </a:rPr>
              <a:t>TIR=3%</a:t>
            </a:r>
            <a:r>
              <a:rPr lang="es-ES_tradnl"/>
              <a:t> </a:t>
            </a:r>
          </a:p>
        </p:txBody>
      </p:sp>
      <p:pic>
        <p:nvPicPr>
          <p:cNvPr id="216071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0" contrast="-84000"/>
          </a:blip>
          <a:srcRect/>
          <a:stretch>
            <a:fillRect/>
          </a:stretch>
        </p:blipFill>
        <p:spPr bwMode="auto">
          <a:xfrm>
            <a:off x="7704138" y="0"/>
            <a:ext cx="1439862" cy="121443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6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06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981075"/>
            <a:ext cx="7354887" cy="792163"/>
          </a:xfrm>
        </p:spPr>
        <p:txBody>
          <a:bodyPr/>
          <a:lstStyle/>
          <a:p>
            <a:r>
              <a:rPr lang="es-ES_tradnl" sz="4000"/>
              <a:t>CALCULO COSTO BENEFICIO</a:t>
            </a:r>
          </a:p>
        </p:txBody>
      </p:sp>
      <p:sp>
        <p:nvSpPr>
          <p:cNvPr id="21709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217092" name="Object 4"/>
          <p:cNvGraphicFramePr>
            <a:graphicFrameLocks noChangeAspect="1"/>
          </p:cNvGraphicFramePr>
          <p:nvPr/>
        </p:nvGraphicFramePr>
        <p:xfrm>
          <a:off x="827088" y="2482850"/>
          <a:ext cx="1728787" cy="514350"/>
        </p:xfrm>
        <a:graphic>
          <a:graphicData uri="http://schemas.openxmlformats.org/presentationml/2006/ole">
            <p:oleObj spid="_x0000_s217092" name="Ecuación" r:id="rId3" imgW="545626" imgH="164957" progId="Equation.3">
              <p:embed/>
            </p:oleObj>
          </a:graphicData>
        </a:graphic>
      </p:graphicFrame>
      <p:sp>
        <p:nvSpPr>
          <p:cNvPr id="217095" name="Rectangle 7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217094" name="Object 6"/>
          <p:cNvGraphicFramePr>
            <a:graphicFrameLocks noChangeAspect="1"/>
          </p:cNvGraphicFramePr>
          <p:nvPr/>
        </p:nvGraphicFramePr>
        <p:xfrm>
          <a:off x="827088" y="3529013"/>
          <a:ext cx="2016125" cy="1052512"/>
        </p:xfrm>
        <a:graphic>
          <a:graphicData uri="http://schemas.openxmlformats.org/presentationml/2006/ole">
            <p:oleObj spid="_x0000_s217094" name="Ecuación" r:id="rId4" imgW="876300" imgH="457200" progId="Equation.3">
              <p:embed/>
            </p:oleObj>
          </a:graphicData>
        </a:graphic>
      </p:graphicFrame>
      <p:sp>
        <p:nvSpPr>
          <p:cNvPr id="217097" name="Rectangle 9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217096" name="Object 8"/>
          <p:cNvGraphicFramePr>
            <a:graphicFrameLocks noChangeAspect="1"/>
          </p:cNvGraphicFramePr>
          <p:nvPr/>
        </p:nvGraphicFramePr>
        <p:xfrm>
          <a:off x="827088" y="4954588"/>
          <a:ext cx="4105275" cy="1138237"/>
        </p:xfrm>
        <a:graphic>
          <a:graphicData uri="http://schemas.openxmlformats.org/presentationml/2006/ole">
            <p:oleObj spid="_x0000_s217096" name="Ecuación" r:id="rId5" imgW="1409700" imgH="393700" progId="Equation.3">
              <p:embed/>
            </p:oleObj>
          </a:graphicData>
        </a:graphic>
      </p:graphicFrame>
      <p:pic>
        <p:nvPicPr>
          <p:cNvPr id="217098" name="Picture 10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0" contrast="-84000"/>
          </a:blip>
          <a:srcRect/>
          <a:stretch>
            <a:fillRect/>
          </a:stretch>
        </p:blipFill>
        <p:spPr bwMode="auto">
          <a:xfrm>
            <a:off x="7704138" y="0"/>
            <a:ext cx="1439862" cy="121443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7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09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44588"/>
            <a:ext cx="7859712" cy="771525"/>
          </a:xfrm>
        </p:spPr>
        <p:txBody>
          <a:bodyPr/>
          <a:lstStyle/>
          <a:p>
            <a:r>
              <a:rPr lang="es-ES_tradnl" sz="4000" b="1"/>
              <a:t>PERIODO DE RECUPERACION</a:t>
            </a:r>
          </a:p>
        </p:txBody>
      </p:sp>
      <p:sp>
        <p:nvSpPr>
          <p:cNvPr id="218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r>
              <a:rPr lang="es-ES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Septiembre $327,37</a:t>
            </a:r>
            <a:r>
              <a:rPr lang="es-ES_tradnl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>
              <a:buFont typeface="Wingdings" pitchFamily="2" charset="2"/>
              <a:buNone/>
            </a:pPr>
            <a:endParaRPr lang="es-ES_tradnl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 typeface="Wingdings" pitchFamily="2" charset="2"/>
              <a:buNone/>
            </a:pPr>
            <a:r>
              <a:rPr lang="es-ES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Reducción del 3.3%</a:t>
            </a:r>
            <a:r>
              <a:rPr lang="es-ES_tradnl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  <p:sp>
        <p:nvSpPr>
          <p:cNvPr id="218116" name="Line 4"/>
          <p:cNvSpPr>
            <a:spLocks noChangeShapeType="1"/>
          </p:cNvSpPr>
          <p:nvPr/>
        </p:nvSpPr>
        <p:spPr bwMode="auto">
          <a:xfrm>
            <a:off x="4716463" y="4005263"/>
            <a:ext cx="1008062" cy="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18117" name="Rectangle 5"/>
          <p:cNvSpPr>
            <a:spLocks noChangeArrowheads="1"/>
          </p:cNvSpPr>
          <p:nvPr/>
        </p:nvSpPr>
        <p:spPr bwMode="auto">
          <a:xfrm>
            <a:off x="5797550" y="3716338"/>
            <a:ext cx="17272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S" sz="3200">
                <a:solidFill>
                  <a:srgbClr val="000000"/>
                </a:solidFill>
              </a:rPr>
              <a:t>$70,34</a:t>
            </a:r>
            <a:r>
              <a:rPr lang="es-ES" sz="3200"/>
              <a:t> </a:t>
            </a:r>
          </a:p>
        </p:txBody>
      </p:sp>
      <p:sp>
        <p:nvSpPr>
          <p:cNvPr id="218119" name="Rectangle 7"/>
          <p:cNvSpPr>
            <a:spLocks noChangeArrowheads="1"/>
          </p:cNvSpPr>
          <p:nvPr/>
        </p:nvSpPr>
        <p:spPr bwMode="auto">
          <a:xfrm>
            <a:off x="0" y="3357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218118" name="Object 6"/>
          <p:cNvGraphicFramePr>
            <a:graphicFrameLocks noChangeAspect="1"/>
          </p:cNvGraphicFramePr>
          <p:nvPr/>
        </p:nvGraphicFramePr>
        <p:xfrm>
          <a:off x="827088" y="5213350"/>
          <a:ext cx="5184775" cy="592138"/>
        </p:xfrm>
        <a:graphic>
          <a:graphicData uri="http://schemas.openxmlformats.org/presentationml/2006/ole">
            <p:oleObj spid="_x0000_s218118" name="Ecuación" r:id="rId3" imgW="1752600" imgH="203200" progId="Equation.3">
              <p:embed/>
            </p:oleObj>
          </a:graphicData>
        </a:graphic>
      </p:graphicFrame>
      <p:pic>
        <p:nvPicPr>
          <p:cNvPr id="218121" name="Picture 9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0" contrast="-84000"/>
          </a:blip>
          <a:srcRect/>
          <a:stretch>
            <a:fillRect/>
          </a:stretch>
        </p:blipFill>
        <p:spPr bwMode="auto">
          <a:xfrm>
            <a:off x="7704138" y="0"/>
            <a:ext cx="1439862" cy="121443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219140" name="Object 4"/>
          <p:cNvGraphicFramePr>
            <a:graphicFrameLocks noChangeAspect="1"/>
          </p:cNvGraphicFramePr>
          <p:nvPr/>
        </p:nvGraphicFramePr>
        <p:xfrm>
          <a:off x="1187450" y="1149350"/>
          <a:ext cx="2376488" cy="984250"/>
        </p:xfrm>
        <a:graphic>
          <a:graphicData uri="http://schemas.openxmlformats.org/presentationml/2006/ole">
            <p:oleObj spid="_x0000_s219140" name="Ecuación" r:id="rId3" imgW="1219200" imgH="508000" progId="Equation.3">
              <p:embed/>
            </p:oleObj>
          </a:graphicData>
        </a:graphic>
      </p:graphicFrame>
      <p:sp>
        <p:nvSpPr>
          <p:cNvPr id="219143" name="Rectangle 7"/>
          <p:cNvSpPr>
            <a:spLocks noChangeArrowheads="1"/>
          </p:cNvSpPr>
          <p:nvPr/>
        </p:nvSpPr>
        <p:spPr bwMode="auto">
          <a:xfrm>
            <a:off x="0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219142" name="Object 6"/>
          <p:cNvGraphicFramePr>
            <a:graphicFrameLocks noChangeAspect="1"/>
          </p:cNvGraphicFramePr>
          <p:nvPr/>
        </p:nvGraphicFramePr>
        <p:xfrm>
          <a:off x="1116013" y="2819400"/>
          <a:ext cx="3384550" cy="896938"/>
        </p:xfrm>
        <a:graphic>
          <a:graphicData uri="http://schemas.openxmlformats.org/presentationml/2006/ole">
            <p:oleObj spid="_x0000_s219142" name="Ecuación" r:id="rId4" imgW="1905000" imgH="508000" progId="Equation.3">
              <p:embed/>
            </p:oleObj>
          </a:graphicData>
        </a:graphic>
      </p:graphicFrame>
      <p:sp>
        <p:nvSpPr>
          <p:cNvPr id="219145" name="Rectangle 9"/>
          <p:cNvSpPr>
            <a:spLocks noChangeArrowheads="1"/>
          </p:cNvSpPr>
          <p:nvPr/>
        </p:nvSpPr>
        <p:spPr bwMode="auto">
          <a:xfrm>
            <a:off x="0" y="31607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219144" name="Object 8"/>
          <p:cNvGraphicFramePr>
            <a:graphicFrameLocks noChangeAspect="1"/>
          </p:cNvGraphicFramePr>
          <p:nvPr/>
        </p:nvGraphicFramePr>
        <p:xfrm>
          <a:off x="1116013" y="4316413"/>
          <a:ext cx="1225550" cy="407987"/>
        </p:xfrm>
        <a:graphic>
          <a:graphicData uri="http://schemas.openxmlformats.org/presentationml/2006/ole">
            <p:oleObj spid="_x0000_s219144" name="Ecuación" r:id="rId5" imgW="596641" imgH="203112" progId="Equation.3">
              <p:embed/>
            </p:oleObj>
          </a:graphicData>
        </a:graphic>
      </p:graphicFrame>
      <p:sp>
        <p:nvSpPr>
          <p:cNvPr id="219146" name="Rectangle 10"/>
          <p:cNvSpPr>
            <a:spLocks noChangeArrowheads="1"/>
          </p:cNvSpPr>
          <p:nvPr/>
        </p:nvSpPr>
        <p:spPr bwMode="auto">
          <a:xfrm>
            <a:off x="2411413" y="42672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es-ES" sz="2400">
                <a:solidFill>
                  <a:srgbClr val="000000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Meses</a:t>
            </a:r>
            <a:endParaRPr lang="es-ES" sz="2400">
              <a:latin typeface="Arial" pitchFamily="34" charset="0"/>
              <a:ea typeface="MS Mincho" pitchFamily="49" charset="-128"/>
              <a:cs typeface="Arial" pitchFamily="34" charset="0"/>
            </a:endParaRPr>
          </a:p>
        </p:txBody>
      </p:sp>
      <p:sp>
        <p:nvSpPr>
          <p:cNvPr id="219147" name="Rectangle 11"/>
          <p:cNvSpPr>
            <a:spLocks noChangeArrowheads="1"/>
          </p:cNvSpPr>
          <p:nvPr/>
        </p:nvSpPr>
        <p:spPr bwMode="auto">
          <a:xfrm>
            <a:off x="1042988" y="5635625"/>
            <a:ext cx="7200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S" sz="2400">
                <a:solidFill>
                  <a:srgbClr val="000000"/>
                </a:solidFill>
              </a:rPr>
              <a:t>Recuperaremos la inversión en 3 años y 5 meses</a:t>
            </a:r>
            <a:r>
              <a:rPr lang="es-ES_tradnl" sz="2400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219148" name="Picture 1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0" contrast="-84000"/>
          </a:blip>
          <a:srcRect/>
          <a:stretch>
            <a:fillRect/>
          </a:stretch>
        </p:blipFill>
        <p:spPr bwMode="auto">
          <a:xfrm>
            <a:off x="7704138" y="0"/>
            <a:ext cx="1439862" cy="1214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b="1"/>
              <a:t>Calculo del IVAN</a:t>
            </a:r>
            <a:endParaRPr lang="es-ES_tradnl" b="1"/>
          </a:p>
        </p:txBody>
      </p:sp>
      <p:sp>
        <p:nvSpPr>
          <p:cNvPr id="22016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220164" name="Object 4"/>
          <p:cNvGraphicFramePr>
            <a:graphicFrameLocks noChangeAspect="1"/>
          </p:cNvGraphicFramePr>
          <p:nvPr/>
        </p:nvGraphicFramePr>
        <p:xfrm>
          <a:off x="611188" y="1773238"/>
          <a:ext cx="2449512" cy="809625"/>
        </p:xfrm>
        <a:graphic>
          <a:graphicData uri="http://schemas.openxmlformats.org/presentationml/2006/ole">
            <p:oleObj spid="_x0000_s220164" name="Ecuación" r:id="rId3" imgW="1181100" imgH="393700" progId="Equation.3">
              <p:embed/>
            </p:oleObj>
          </a:graphicData>
        </a:graphic>
      </p:graphicFrame>
      <p:sp>
        <p:nvSpPr>
          <p:cNvPr id="220167" name="Rectangle 7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220166" name="Object 6"/>
          <p:cNvGraphicFramePr>
            <a:graphicFrameLocks noChangeAspect="1"/>
          </p:cNvGraphicFramePr>
          <p:nvPr/>
        </p:nvGraphicFramePr>
        <p:xfrm>
          <a:off x="611188" y="3287713"/>
          <a:ext cx="2376487" cy="862012"/>
        </p:xfrm>
        <a:graphic>
          <a:graphicData uri="http://schemas.openxmlformats.org/presentationml/2006/ole">
            <p:oleObj spid="_x0000_s220166" name="Ecuación" r:id="rId4" imgW="1079500" imgH="393700" progId="Equation.3">
              <p:embed/>
            </p:oleObj>
          </a:graphicData>
        </a:graphic>
      </p:graphicFrame>
      <p:sp>
        <p:nvSpPr>
          <p:cNvPr id="220169" name="Rectangle 9"/>
          <p:cNvSpPr>
            <a:spLocks noChangeArrowheads="1"/>
          </p:cNvSpPr>
          <p:nvPr/>
        </p:nvSpPr>
        <p:spPr bwMode="auto">
          <a:xfrm>
            <a:off x="0" y="3328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220168" name="Object 8"/>
          <p:cNvGraphicFramePr>
            <a:graphicFrameLocks noChangeAspect="1"/>
          </p:cNvGraphicFramePr>
          <p:nvPr/>
        </p:nvGraphicFramePr>
        <p:xfrm>
          <a:off x="539750" y="4703763"/>
          <a:ext cx="2233613" cy="525462"/>
        </p:xfrm>
        <a:graphic>
          <a:graphicData uri="http://schemas.openxmlformats.org/presentationml/2006/ole">
            <p:oleObj spid="_x0000_s220168" name="Ecuación" r:id="rId5" imgW="850900" imgH="203200" progId="Equation.3">
              <p:embed/>
            </p:oleObj>
          </a:graphicData>
        </a:graphic>
      </p:graphicFrame>
      <p:sp>
        <p:nvSpPr>
          <p:cNvPr id="220170" name="Rectangle 10"/>
          <p:cNvSpPr>
            <a:spLocks noChangeArrowheads="1"/>
          </p:cNvSpPr>
          <p:nvPr/>
        </p:nvSpPr>
        <p:spPr bwMode="auto">
          <a:xfrm>
            <a:off x="539750" y="5661025"/>
            <a:ext cx="8312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sz="2400">
                <a:solidFill>
                  <a:srgbClr val="000000"/>
                </a:solidFill>
              </a:rPr>
              <a:t>Significa que de cada dólar invertido se aporta 26% de VAN</a:t>
            </a:r>
            <a:r>
              <a:rPr lang="es-ES_tradnl"/>
              <a:t> </a:t>
            </a:r>
          </a:p>
        </p:txBody>
      </p:sp>
      <p:pic>
        <p:nvPicPr>
          <p:cNvPr id="220171" name="Picture 1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0" contrast="-84000"/>
          </a:blip>
          <a:srcRect/>
          <a:stretch>
            <a:fillRect/>
          </a:stretch>
        </p:blipFill>
        <p:spPr bwMode="auto">
          <a:xfrm>
            <a:off x="7704138" y="0"/>
            <a:ext cx="1439862" cy="121443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0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16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04813"/>
            <a:ext cx="7775575" cy="504825"/>
          </a:xfrm>
        </p:spPr>
        <p:txBody>
          <a:bodyPr/>
          <a:lstStyle/>
          <a:p>
            <a:r>
              <a:rPr lang="es-ES_tradnl" sz="4000"/>
              <a:t>CONCLUSIONES</a:t>
            </a:r>
          </a:p>
        </p:txBody>
      </p:sp>
      <p:sp>
        <p:nvSpPr>
          <p:cNvPr id="221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341438"/>
            <a:ext cx="8229600" cy="4319587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es-ES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 propuesta indica que existirá un ahorro energético     del 3.3% lo que implica que el Administrador del colegio, se ahorraría en dólares unos $73 dólares mensuales, lo que sería una ahorro anual de $876.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 recuperará esta en un periodo de 3 años y 5 meses.</a:t>
            </a:r>
            <a:r>
              <a:rPr lang="es-ES_tradnl" sz="2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marL="609600" indent="-609600">
              <a:buFont typeface="Wingdings" pitchFamily="2" charset="2"/>
              <a:buAutoNum type="arabicPeriod"/>
            </a:pPr>
            <a:r>
              <a:rPr lang="es-ES" sz="2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calculamos el VAN y este nos dio 3 veces mayor al que tiene actualmente, lo que nos da una pauta que el proyecto es bueno, pero no solo eso nos basto también calculamos el TIR y este nos dio un valor aceptable, ahora bien lo que ayudo a corroborar que el proyecto es dable, fue el calcular y encontrar que el valor del costo beneficio nos daba mucho mayor a uno, por lo tanto, el proyecto es viable económicamente. </a:t>
            </a:r>
            <a:endParaRPr lang="es-ES_tradnl" sz="20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221188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0" contrast="-84000"/>
          </a:blip>
          <a:srcRect/>
          <a:stretch>
            <a:fillRect/>
          </a:stretch>
        </p:blipFill>
        <p:spPr bwMode="auto">
          <a:xfrm>
            <a:off x="7704138" y="0"/>
            <a:ext cx="1439862" cy="121443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1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21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186" grpId="0"/>
      <p:bldP spid="22118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RECOMENDACIONES</a:t>
            </a:r>
          </a:p>
        </p:txBody>
      </p:sp>
      <p:sp>
        <p:nvSpPr>
          <p:cNvPr id="222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2800"/>
              <a:t>Cambio inmediato de los conductores que se encuentren en mal estado y sobredimensionados.</a:t>
            </a:r>
            <a:r>
              <a:rPr lang="es-ES_tradnl" sz="2800"/>
              <a:t> </a:t>
            </a:r>
          </a:p>
          <a:p>
            <a:r>
              <a:rPr lang="es-ES" sz="2800"/>
              <a:t>Procurar conocer la carga asociada al transformador para no sobrecargarlo.</a:t>
            </a:r>
            <a:r>
              <a:rPr lang="es-ES_tradnl" sz="2800"/>
              <a:t> </a:t>
            </a:r>
          </a:p>
          <a:p>
            <a:r>
              <a:rPr lang="es-ES" sz="2800"/>
              <a:t>No coloque la temperatura de trabajo del acondicionador de aire muy baja, ya que esto hace que trabaje mas tiempo, y por ende el consumirá mas energía.</a:t>
            </a:r>
            <a:r>
              <a:rPr lang="es-ES_tradnl" sz="2800"/>
              <a:t> </a:t>
            </a:r>
          </a:p>
        </p:txBody>
      </p:sp>
      <p:pic>
        <p:nvPicPr>
          <p:cNvPr id="222212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0" contrast="-84000"/>
          </a:blip>
          <a:srcRect/>
          <a:stretch>
            <a:fillRect/>
          </a:stretch>
        </p:blipFill>
        <p:spPr bwMode="auto">
          <a:xfrm>
            <a:off x="7704138" y="0"/>
            <a:ext cx="1439862" cy="121443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401763"/>
            <a:ext cx="8229600" cy="4114800"/>
          </a:xfrm>
        </p:spPr>
        <p:txBody>
          <a:bodyPr/>
          <a:lstStyle/>
          <a:p>
            <a:r>
              <a:rPr lang="es-ES_tradnl" sz="2800"/>
              <a:t>Revisar la temperatura de operación de los conductores. El calentamiento puede ser causado, entre otras cosas por el calibre inadecuado de los conductores o por empalmes y conexiones mal efectuados.</a:t>
            </a:r>
          </a:p>
          <a:p>
            <a:r>
              <a:rPr lang="es-ES_tradnl" sz="2800"/>
              <a:t>Las conexiones flojas o inadecuadas aumentan las pérdidas de energía. Efectúa un programa periódico de ajuste de conexiones y limpieza de contactos, borneras, barras, etc.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20713"/>
            <a:ext cx="8229600" cy="1371600"/>
          </a:xfrm>
        </p:spPr>
        <p:txBody>
          <a:bodyPr/>
          <a:lstStyle/>
          <a:p>
            <a:pPr marL="838200" indent="-838200"/>
            <a:r>
              <a:rPr lang="es-EC" sz="3800" b="1"/>
              <a:t>Planteamiento del Problema</a:t>
            </a:r>
            <a:endParaRPr lang="es-ES_tradnl" sz="3800" b="1"/>
          </a:p>
        </p:txBody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916238"/>
            <a:ext cx="8229600" cy="2241550"/>
          </a:xfrm>
        </p:spPr>
        <p:txBody>
          <a:bodyPr/>
          <a:lstStyle/>
          <a:p>
            <a:r>
              <a:rPr lang="es-EC" sz="2800"/>
              <a:t>La aplicación de un análisis de viabilidad económica en las estaciones y acometidas eléctricas del Colegio Técnico Josefino Padre Marcos Benatazzo</a:t>
            </a:r>
            <a:r>
              <a:rPr lang="es-EC"/>
              <a:t> </a:t>
            </a:r>
            <a:endParaRPr lang="es-ES_tradnl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258888"/>
            <a:ext cx="8229600" cy="4114800"/>
          </a:xfrm>
        </p:spPr>
        <p:txBody>
          <a:bodyPr/>
          <a:lstStyle/>
          <a:p>
            <a:endParaRPr lang="es-ES_tradnl" sz="4400"/>
          </a:p>
          <a:p>
            <a:endParaRPr lang="es-ES_tradnl" sz="4400"/>
          </a:p>
          <a:p>
            <a:pPr algn="ctr">
              <a:buFont typeface="Wingdings" pitchFamily="2" charset="2"/>
              <a:buNone/>
            </a:pPr>
            <a:r>
              <a:rPr lang="es-ES_tradnl" sz="4400"/>
              <a:t> GRACIAS POR SU ATENCION!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050" y="544513"/>
            <a:ext cx="4967288" cy="1371600"/>
          </a:xfrm>
        </p:spPr>
        <p:txBody>
          <a:bodyPr/>
          <a:lstStyle/>
          <a:p>
            <a:r>
              <a:rPr lang="es-ES_tradnl"/>
              <a:t>OBJETIVO</a:t>
            </a:r>
          </a:p>
        </p:txBody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3240088"/>
          </a:xfrm>
        </p:spPr>
        <p:txBody>
          <a:bodyPr/>
          <a:lstStyle/>
          <a:p>
            <a:r>
              <a:rPr lang="es-EC" sz="2800"/>
              <a:t>Cabe indicar que el objetivo principal es el ahorro energético, y que este nos de un menor costo de gasto en las planillas de consumo eléctrico, para lo cual aplicaremos formas, métodos o aplicaciones, y así demostrar además que tendremos también una seguridad eléctrica mas adecuada.</a:t>
            </a:r>
            <a:endParaRPr lang="es-ES_tradnl" sz="2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2638" y="473075"/>
            <a:ext cx="4967287" cy="868363"/>
          </a:xfrm>
        </p:spPr>
        <p:txBody>
          <a:bodyPr/>
          <a:lstStyle/>
          <a:p>
            <a:r>
              <a:rPr lang="es-ES_tradnl" sz="3200"/>
              <a:t>CARGA ACTUAL</a:t>
            </a:r>
          </a:p>
        </p:txBody>
      </p:sp>
      <p:pic>
        <p:nvPicPr>
          <p:cNvPr id="186374" name="Picture 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0" contrast="-84000"/>
          </a:blip>
          <a:srcRect/>
          <a:stretch>
            <a:fillRect/>
          </a:stretch>
        </p:blipFill>
        <p:spPr bwMode="auto">
          <a:xfrm>
            <a:off x="7704138" y="0"/>
            <a:ext cx="1439862" cy="1214438"/>
          </a:xfrm>
          <a:prstGeom prst="rect">
            <a:avLst/>
          </a:prstGeom>
          <a:noFill/>
        </p:spPr>
      </p:pic>
      <p:graphicFrame>
        <p:nvGraphicFramePr>
          <p:cNvPr id="186375" name="Object 7"/>
          <p:cNvGraphicFramePr>
            <a:graphicFrameLocks noChangeAspect="1"/>
          </p:cNvGraphicFramePr>
          <p:nvPr>
            <p:ph idx="1"/>
          </p:nvPr>
        </p:nvGraphicFramePr>
        <p:xfrm>
          <a:off x="971550" y="6127750"/>
          <a:ext cx="3695700" cy="396875"/>
        </p:xfrm>
        <a:graphic>
          <a:graphicData uri="http://schemas.openxmlformats.org/presentationml/2006/ole">
            <p:oleObj spid="_x0000_s186375" name="Ecuación" r:id="rId4" imgW="1892160" imgH="203040" progId="Equation.3">
              <p:embed/>
            </p:oleObj>
          </a:graphicData>
        </a:graphic>
      </p:graphicFrame>
      <p:pic>
        <p:nvPicPr>
          <p:cNvPr id="186378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42988" y="1247775"/>
            <a:ext cx="7058025" cy="477361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Propuesta Técnica</a:t>
            </a:r>
          </a:p>
        </p:txBody>
      </p:sp>
      <p:pic>
        <p:nvPicPr>
          <p:cNvPr id="13005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450" y="1484313"/>
            <a:ext cx="6697663" cy="4189412"/>
          </a:xfrm>
          <a:prstGeom prst="rect">
            <a:avLst/>
          </a:prstGeom>
          <a:noFill/>
        </p:spPr>
      </p:pic>
      <p:pic>
        <p:nvPicPr>
          <p:cNvPr id="130055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0" contrast="-84000"/>
          </a:blip>
          <a:srcRect/>
          <a:stretch>
            <a:fillRect/>
          </a:stretch>
        </p:blipFill>
        <p:spPr bwMode="auto">
          <a:xfrm>
            <a:off x="7704138" y="0"/>
            <a:ext cx="1439862" cy="1214438"/>
          </a:xfrm>
          <a:prstGeom prst="rect">
            <a:avLst/>
          </a:prstGeom>
          <a:noFill/>
        </p:spPr>
      </p:pic>
      <p:graphicFrame>
        <p:nvGraphicFramePr>
          <p:cNvPr id="130056" name="Object 8"/>
          <p:cNvGraphicFramePr>
            <a:graphicFrameLocks noChangeAspect="1"/>
          </p:cNvGraphicFramePr>
          <p:nvPr>
            <p:ph idx="1"/>
          </p:nvPr>
        </p:nvGraphicFramePr>
        <p:xfrm>
          <a:off x="1187450" y="5949950"/>
          <a:ext cx="4032250" cy="431800"/>
        </p:xfrm>
        <a:graphic>
          <a:graphicData uri="http://schemas.openxmlformats.org/presentationml/2006/ole">
            <p:oleObj spid="_x0000_s130056" name="Ecuación" r:id="rId5" imgW="1892160" imgH="20304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0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46175"/>
            <a:ext cx="8229600" cy="627063"/>
          </a:xfrm>
        </p:spPr>
        <p:txBody>
          <a:bodyPr/>
          <a:lstStyle/>
          <a:p>
            <a:r>
              <a:rPr lang="es-ES" sz="3600"/>
              <a:t>DISYUNTOR Y CONDUCTOR PRINCIPAL</a:t>
            </a:r>
            <a:r>
              <a:rPr lang="es-ES_tradnl"/>
              <a:t> </a:t>
            </a:r>
          </a:p>
        </p:txBody>
      </p:sp>
      <p:sp>
        <p:nvSpPr>
          <p:cNvPr id="1904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9047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9047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90476" name="Rectangle 12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90478" name="Rectangle 14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90477" name="Object 13"/>
          <p:cNvGraphicFramePr>
            <a:graphicFrameLocks noChangeAspect="1"/>
          </p:cNvGraphicFramePr>
          <p:nvPr/>
        </p:nvGraphicFramePr>
        <p:xfrm>
          <a:off x="819150" y="2565400"/>
          <a:ext cx="7377113" cy="684213"/>
        </p:xfrm>
        <a:graphic>
          <a:graphicData uri="http://schemas.openxmlformats.org/presentationml/2006/ole">
            <p:oleObj spid="_x0000_s190477" name="Ecuación" r:id="rId3" imgW="2768400" imgH="253800" progId="Equation.3">
              <p:embed/>
            </p:oleObj>
          </a:graphicData>
        </a:graphic>
      </p:graphicFrame>
      <p:sp>
        <p:nvSpPr>
          <p:cNvPr id="190480" name="Rectangle 16"/>
          <p:cNvSpPr>
            <a:spLocks noChangeArrowheads="1"/>
          </p:cNvSpPr>
          <p:nvPr/>
        </p:nvSpPr>
        <p:spPr bwMode="auto">
          <a:xfrm>
            <a:off x="0" y="32908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90479" name="Object 15"/>
          <p:cNvGraphicFramePr>
            <a:graphicFrameLocks noChangeAspect="1"/>
          </p:cNvGraphicFramePr>
          <p:nvPr/>
        </p:nvGraphicFramePr>
        <p:xfrm>
          <a:off x="744538" y="3933825"/>
          <a:ext cx="7508875" cy="730250"/>
        </p:xfrm>
        <a:graphic>
          <a:graphicData uri="http://schemas.openxmlformats.org/presentationml/2006/ole">
            <p:oleObj spid="_x0000_s190479" name="Ecuación" r:id="rId4" imgW="2844720" imgH="279360" progId="Equation.3">
              <p:embed/>
            </p:oleObj>
          </a:graphicData>
        </a:graphic>
      </p:graphicFrame>
      <p:pic>
        <p:nvPicPr>
          <p:cNvPr id="190481" name="Picture 1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0" contrast="-84000"/>
          </a:blip>
          <a:srcRect/>
          <a:stretch>
            <a:fillRect/>
          </a:stretch>
        </p:blipFill>
        <p:spPr bwMode="auto">
          <a:xfrm>
            <a:off x="7704138" y="0"/>
            <a:ext cx="1439862" cy="1214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46088" y="1073150"/>
            <a:ext cx="8229600" cy="771525"/>
          </a:xfrm>
        </p:spPr>
        <p:txBody>
          <a:bodyPr/>
          <a:lstStyle/>
          <a:p>
            <a:r>
              <a:rPr lang="es-ES_tradnl" sz="3600" b="1"/>
              <a:t>CALCULO DEL TRANSFORMADOR</a:t>
            </a:r>
          </a:p>
        </p:txBody>
      </p:sp>
      <p:sp>
        <p:nvSpPr>
          <p:cNvPr id="214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989138"/>
            <a:ext cx="8229600" cy="43926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/>
              <a:t>Asumiendo un fp=0.9 </a:t>
            </a:r>
          </a:p>
          <a:p>
            <a:pPr>
              <a:lnSpc>
                <a:spcPct val="90000"/>
              </a:lnSpc>
            </a:pPr>
            <a:r>
              <a:rPr lang="es-ES"/>
              <a:t>Potencia total P=18.58KW</a:t>
            </a:r>
            <a:r>
              <a:rPr lang="es-ES_tradnl"/>
              <a:t> </a:t>
            </a:r>
          </a:p>
          <a:p>
            <a:pPr>
              <a:lnSpc>
                <a:spcPct val="90000"/>
              </a:lnSpc>
            </a:pPr>
            <a:r>
              <a:rPr lang="es-ES_tradnl"/>
              <a:t>S=P/ Cos (fp) </a:t>
            </a:r>
          </a:p>
          <a:p>
            <a:pPr>
              <a:lnSpc>
                <a:spcPct val="90000"/>
              </a:lnSpc>
            </a:pPr>
            <a:r>
              <a:rPr lang="es-ES_tradnl"/>
              <a:t>S= 18.58KW/cos(0.9)=18.767KVA </a:t>
            </a:r>
          </a:p>
          <a:p>
            <a:pPr>
              <a:lnSpc>
                <a:spcPct val="90000"/>
              </a:lnSpc>
            </a:pPr>
            <a:r>
              <a:rPr lang="es-ES_tradnl"/>
              <a:t>S=18.767KVA*1.25=23.459KVA</a:t>
            </a:r>
          </a:p>
          <a:p>
            <a:pPr>
              <a:lnSpc>
                <a:spcPct val="90000"/>
              </a:lnSpc>
            </a:pPr>
            <a:r>
              <a:rPr lang="es-ES_tradnl"/>
              <a:t>La capacidad estándar es de 25KVA, es decir necesitamos un Transformador de 25KVA. </a:t>
            </a:r>
          </a:p>
        </p:txBody>
      </p:sp>
      <p:pic>
        <p:nvPicPr>
          <p:cNvPr id="214020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0" contrast="-84000"/>
          </a:blip>
          <a:srcRect/>
          <a:stretch>
            <a:fillRect/>
          </a:stretch>
        </p:blipFill>
        <p:spPr bwMode="auto">
          <a:xfrm>
            <a:off x="7704138" y="0"/>
            <a:ext cx="1439862" cy="121443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4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14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018" grpId="0"/>
      <p:bldP spid="2140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981075"/>
            <a:ext cx="8229600" cy="1143000"/>
          </a:xfrm>
        </p:spPr>
        <p:txBody>
          <a:bodyPr/>
          <a:lstStyle/>
          <a:p>
            <a:r>
              <a:rPr lang="es-ES_tradnl" sz="3200"/>
              <a:t>COSTE INICIAL DE LA INVERSION</a:t>
            </a:r>
          </a:p>
        </p:txBody>
      </p:sp>
      <p:pic>
        <p:nvPicPr>
          <p:cNvPr id="189444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lum bright="12000"/>
          </a:blip>
          <a:srcRect l="31007" t="65787" r="44351" b="16852"/>
          <a:stretch>
            <a:fillRect/>
          </a:stretch>
        </p:blipFill>
        <p:spPr>
          <a:xfrm>
            <a:off x="1908175" y="2349500"/>
            <a:ext cx="5394325" cy="2447925"/>
          </a:xfrm>
          <a:noFill/>
          <a:ln/>
        </p:spPr>
      </p:pic>
      <p:pic>
        <p:nvPicPr>
          <p:cNvPr id="189445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0" contrast="-84000"/>
          </a:blip>
          <a:srcRect/>
          <a:stretch>
            <a:fillRect/>
          </a:stretch>
        </p:blipFill>
        <p:spPr bwMode="auto">
          <a:xfrm>
            <a:off x="7704138" y="0"/>
            <a:ext cx="1439862" cy="121443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9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3200"/>
              <a:t>VALORES ACTUALES CANCELADOS</a:t>
            </a:r>
          </a:p>
        </p:txBody>
      </p:sp>
      <p:pic>
        <p:nvPicPr>
          <p:cNvPr id="187396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lum bright="18000"/>
          </a:blip>
          <a:srcRect l="8694" t="32414" r="51050" b="31978"/>
          <a:stretch>
            <a:fillRect/>
          </a:stretch>
        </p:blipFill>
        <p:spPr>
          <a:xfrm>
            <a:off x="755650" y="1557338"/>
            <a:ext cx="7702550" cy="4749800"/>
          </a:xfrm>
          <a:noFill/>
          <a:ln/>
        </p:spPr>
      </p:pic>
      <p:pic>
        <p:nvPicPr>
          <p:cNvPr id="187397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0" contrast="-84000"/>
          </a:blip>
          <a:srcRect/>
          <a:stretch>
            <a:fillRect/>
          </a:stretch>
        </p:blipFill>
        <p:spPr bwMode="auto">
          <a:xfrm>
            <a:off x="7704138" y="0"/>
            <a:ext cx="1439862" cy="121443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7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394" grpId="0"/>
    </p:bldLst>
  </p:timing>
</p:sld>
</file>

<file path=ppt/theme/theme1.xml><?xml version="1.0" encoding="utf-8"?>
<a:theme xmlns:a="http://schemas.openxmlformats.org/drawingml/2006/main" name="Textura">
  <a:themeElements>
    <a:clrScheme name="Textura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ura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a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427</TotalTime>
  <Words>464</Words>
  <Application>Microsoft Office PowerPoint</Application>
  <PresentationFormat>Presentación en pantalla (4:3)</PresentationFormat>
  <Paragraphs>47</Paragraphs>
  <Slides>20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6" baseType="lpstr">
      <vt:lpstr>Arial</vt:lpstr>
      <vt:lpstr>Tahoma</vt:lpstr>
      <vt:lpstr>Wingdings</vt:lpstr>
      <vt:lpstr>MS Mincho</vt:lpstr>
      <vt:lpstr>Textura</vt:lpstr>
      <vt:lpstr>Microsoft Editor de ecuaciones 3.0</vt:lpstr>
      <vt:lpstr>AHORRO ENERGÉTICO COMO IMPLEMENTACION DE SEGURIDAD ELÉCTRICA Y SU ANÁLISIS DE VIABILIDAD ECONÓMICA</vt:lpstr>
      <vt:lpstr>Planteamiento del Problema</vt:lpstr>
      <vt:lpstr>OBJETIVO</vt:lpstr>
      <vt:lpstr>CARGA ACTUAL</vt:lpstr>
      <vt:lpstr>Propuesta Técnica</vt:lpstr>
      <vt:lpstr>DISYUNTOR Y CONDUCTOR PRINCIPAL </vt:lpstr>
      <vt:lpstr>CALCULO DEL TRANSFORMADOR</vt:lpstr>
      <vt:lpstr>COSTE INICIAL DE LA INVERSION</vt:lpstr>
      <vt:lpstr>VALORES ACTUALES CANCELADOS</vt:lpstr>
      <vt:lpstr>PROPUESTA TÉCNICA</vt:lpstr>
      <vt:lpstr>CALCULO DEL VAN</vt:lpstr>
      <vt:lpstr>CALCULO DEL TIR</vt:lpstr>
      <vt:lpstr>CALCULO COSTO BENEFICIO</vt:lpstr>
      <vt:lpstr>PERIODO DE RECUPERACION</vt:lpstr>
      <vt:lpstr>Diapositiva 15</vt:lpstr>
      <vt:lpstr>Calculo del IVAN</vt:lpstr>
      <vt:lpstr>CONCLUSIONES</vt:lpstr>
      <vt:lpstr>RECOMENDACIONES</vt:lpstr>
      <vt:lpstr>Diapositiva 19</vt:lpstr>
      <vt:lpstr>Diapositiva 20</vt:lpstr>
    </vt:vector>
  </TitlesOfParts>
  <Company>Windows uE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AHORRO ENERGÉTICO COMO IMPLEMENTACIÓN DE SEGURIDAD ELÉCTRICA Y SU ANÁLISIS DE VIABILIDAD ECONÓMICA </dc:title>
  <dc:creator>WinuE</dc:creator>
  <cp:lastModifiedBy>LABFIEC</cp:lastModifiedBy>
  <cp:revision>31</cp:revision>
  <dcterms:created xsi:type="dcterms:W3CDTF">2010-06-02T23:26:09Z</dcterms:created>
  <dcterms:modified xsi:type="dcterms:W3CDTF">2010-07-02T20:27:12Z</dcterms:modified>
</cp:coreProperties>
</file>