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8"/>
  </p:notesMasterIdLst>
  <p:sldIdLst>
    <p:sldId id="256" r:id="rId2"/>
    <p:sldId id="257" r:id="rId3"/>
    <p:sldId id="263" r:id="rId4"/>
    <p:sldId id="258" r:id="rId5"/>
    <p:sldId id="260" r:id="rId6"/>
    <p:sldId id="261" r:id="rId7"/>
    <p:sldId id="262" r:id="rId8"/>
    <p:sldId id="264" r:id="rId9"/>
    <p:sldId id="265" r:id="rId10"/>
    <p:sldId id="266" r:id="rId11"/>
    <p:sldId id="267" r:id="rId12"/>
    <p:sldId id="268" r:id="rId13"/>
    <p:sldId id="269" r:id="rId14"/>
    <p:sldId id="270" r:id="rId15"/>
    <p:sldId id="271" r:id="rId16"/>
    <p:sldId id="272" r:id="rId17"/>
    <p:sldId id="273" r:id="rId18"/>
    <p:sldId id="277" r:id="rId19"/>
    <p:sldId id="291" r:id="rId20"/>
    <p:sldId id="278" r:id="rId21"/>
    <p:sldId id="279" r:id="rId22"/>
    <p:sldId id="280" r:id="rId23"/>
    <p:sldId id="281" r:id="rId24"/>
    <p:sldId id="282" r:id="rId25"/>
    <p:sldId id="283" r:id="rId26"/>
    <p:sldId id="284" r:id="rId27"/>
    <p:sldId id="274" r:id="rId28"/>
    <p:sldId id="275" r:id="rId29"/>
    <p:sldId id="285" r:id="rId30"/>
    <p:sldId id="276" r:id="rId31"/>
    <p:sldId id="287" r:id="rId32"/>
    <p:sldId id="288" r:id="rId33"/>
    <p:sldId id="289" r:id="rId34"/>
    <p:sldId id="290" r:id="rId35"/>
    <p:sldId id="286" r:id="rId36"/>
    <p:sldId id="292" r:id="rId3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CC00"/>
    <a:srgbClr val="003300"/>
    <a:srgbClr val="008000"/>
    <a:srgbClr val="CC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39.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62E148-D452-48EA-8CB4-FC8F551835B3}" type="datetimeFigureOut">
              <a:rPr lang="es-ES" smtClean="0"/>
              <a:pPr/>
              <a:t>01/07/2010</a:t>
            </a:fld>
            <a:endParaRPr lang="es-ES"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793089-CA34-4E33-9E99-A9B8174C118E}" type="slidenum">
              <a:rPr lang="es-ES" smtClean="0"/>
              <a:pPr/>
              <a:t>‹Nº›</a:t>
            </a:fld>
            <a:endParaRPr lang="es-E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F693C36D-9B74-4F0D-8B79-B8708FBD0447}" type="datetimeFigureOut">
              <a:rPr lang="es-ES" smtClean="0"/>
              <a:pPr/>
              <a:t>01/07/2010</a:t>
            </a:fld>
            <a:endParaRPr lang="es-ES" dirty="0"/>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ES" dirty="0"/>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879B21A-F8C7-4794-9878-03CAC470E95E}" type="slidenum">
              <a:rPr lang="es-ES" smtClean="0"/>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693C36D-9B74-4F0D-8B79-B8708FBD0447}" type="datetimeFigureOut">
              <a:rPr lang="es-ES" smtClean="0"/>
              <a:pPr/>
              <a:t>01/07/2010</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B879B21A-F8C7-4794-9878-03CAC470E95E}"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693C36D-9B74-4F0D-8B79-B8708FBD0447}" type="datetimeFigureOut">
              <a:rPr lang="es-ES" smtClean="0"/>
              <a:pPr/>
              <a:t>01/07/2010</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B879B21A-F8C7-4794-9878-03CAC470E95E}" type="slidenum">
              <a:rPr lang="es-ES" smtClean="0"/>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F693C36D-9B74-4F0D-8B79-B8708FBD0447}" type="datetimeFigureOut">
              <a:rPr lang="es-ES" smtClean="0"/>
              <a:pPr/>
              <a:t>01/07/2010</a:t>
            </a:fld>
            <a:endParaRPr lang="es-ES" dirty="0"/>
          </a:p>
        </p:txBody>
      </p:sp>
      <p:sp>
        <p:nvSpPr>
          <p:cNvPr id="5" name="4 Marcador de pie de página"/>
          <p:cNvSpPr>
            <a:spLocks noGrp="1"/>
          </p:cNvSpPr>
          <p:nvPr>
            <p:ph type="ftr" sz="quarter" idx="11"/>
          </p:nvPr>
        </p:nvSpPr>
        <p:spPr>
          <a:xfrm>
            <a:off x="457200" y="6480969"/>
            <a:ext cx="4260056" cy="300831"/>
          </a:xfrm>
        </p:spPr>
        <p:txBody>
          <a:bodyPr/>
          <a:lstStyle/>
          <a:p>
            <a:endParaRPr lang="es-ES" dirty="0"/>
          </a:p>
        </p:txBody>
      </p:sp>
      <p:sp>
        <p:nvSpPr>
          <p:cNvPr id="6" name="5 Marcador de número de diapositiva"/>
          <p:cNvSpPr>
            <a:spLocks noGrp="1"/>
          </p:cNvSpPr>
          <p:nvPr>
            <p:ph type="sldNum" sz="quarter" idx="12"/>
          </p:nvPr>
        </p:nvSpPr>
        <p:spPr/>
        <p:txBody>
          <a:bodyPr/>
          <a:lstStyle/>
          <a:p>
            <a:fld id="{B879B21A-F8C7-4794-9878-03CAC470E95E}" type="slidenum">
              <a:rPr lang="es-ES" smtClean="0"/>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3 Marcador de fecha"/>
          <p:cNvSpPr>
            <a:spLocks noGrp="1"/>
          </p:cNvSpPr>
          <p:nvPr>
            <p:ph type="dt" sz="half" idx="10"/>
          </p:nvPr>
        </p:nvSpPr>
        <p:spPr>
          <a:xfrm>
            <a:off x="6955632" y="6477000"/>
            <a:ext cx="2133600" cy="304800"/>
          </a:xfrm>
        </p:spPr>
        <p:txBody>
          <a:bodyPr/>
          <a:lstStyle/>
          <a:p>
            <a:fld id="{F693C36D-9B74-4F0D-8B79-B8708FBD0447}" type="datetimeFigureOut">
              <a:rPr lang="es-ES" smtClean="0"/>
              <a:pPr/>
              <a:t>01/07/2010</a:t>
            </a:fld>
            <a:endParaRPr lang="es-ES" dirty="0"/>
          </a:p>
        </p:txBody>
      </p:sp>
      <p:sp>
        <p:nvSpPr>
          <p:cNvPr id="5" name="4 Marcador de pie de página"/>
          <p:cNvSpPr>
            <a:spLocks noGrp="1"/>
          </p:cNvSpPr>
          <p:nvPr>
            <p:ph type="ftr" sz="quarter" idx="11"/>
          </p:nvPr>
        </p:nvSpPr>
        <p:spPr>
          <a:xfrm>
            <a:off x="2619376" y="6480969"/>
            <a:ext cx="4260056" cy="300831"/>
          </a:xfrm>
        </p:spPr>
        <p:txBody>
          <a:bodyPr/>
          <a:lstStyle/>
          <a:p>
            <a:endParaRPr lang="es-ES" dirty="0"/>
          </a:p>
        </p:txBody>
      </p:sp>
      <p:sp>
        <p:nvSpPr>
          <p:cNvPr id="6" name="5 Marcador de número de diapositiva"/>
          <p:cNvSpPr>
            <a:spLocks noGrp="1"/>
          </p:cNvSpPr>
          <p:nvPr>
            <p:ph type="sldNum" sz="quarter" idx="12"/>
          </p:nvPr>
        </p:nvSpPr>
        <p:spPr>
          <a:xfrm>
            <a:off x="8451056" y="809624"/>
            <a:ext cx="502920" cy="300831"/>
          </a:xfrm>
        </p:spPr>
        <p:txBody>
          <a:bodyPr/>
          <a:lstStyle/>
          <a:p>
            <a:fld id="{B879B21A-F8C7-4794-9878-03CAC470E95E}" type="slidenum">
              <a:rPr lang="es-ES" smtClean="0"/>
              <a:pPr/>
              <a:t>‹Nº›</a:t>
            </a:fld>
            <a:endParaRPr lang="es-ES" dirty="0"/>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F693C36D-9B74-4F0D-8B79-B8708FBD0447}" type="datetimeFigureOut">
              <a:rPr lang="es-ES" smtClean="0"/>
              <a:pPr/>
              <a:t>01/07/2010</a:t>
            </a:fld>
            <a:endParaRPr lang="es-ES" dirty="0"/>
          </a:p>
        </p:txBody>
      </p:sp>
      <p:sp>
        <p:nvSpPr>
          <p:cNvPr id="6" name="5 Marcador de pie de página"/>
          <p:cNvSpPr>
            <a:spLocks noGrp="1"/>
          </p:cNvSpPr>
          <p:nvPr>
            <p:ph type="ftr" sz="quarter" idx="11"/>
          </p:nvPr>
        </p:nvSpPr>
        <p:spPr>
          <a:xfrm>
            <a:off x="457200" y="6480969"/>
            <a:ext cx="4260056" cy="301752"/>
          </a:xfrm>
        </p:spPr>
        <p:txBody>
          <a:bodyPr/>
          <a:lstStyle/>
          <a:p>
            <a:endParaRPr lang="es-ES" dirty="0"/>
          </a:p>
        </p:txBody>
      </p:sp>
      <p:sp>
        <p:nvSpPr>
          <p:cNvPr id="7" name="6 Marcador de número de diapositiva"/>
          <p:cNvSpPr>
            <a:spLocks noGrp="1"/>
          </p:cNvSpPr>
          <p:nvPr>
            <p:ph type="sldNum" sz="quarter" idx="12"/>
          </p:nvPr>
        </p:nvSpPr>
        <p:spPr>
          <a:xfrm>
            <a:off x="7589520" y="6480969"/>
            <a:ext cx="502920" cy="301752"/>
          </a:xfrm>
        </p:spPr>
        <p:txBody>
          <a:bodyPr/>
          <a:lstStyle/>
          <a:p>
            <a:fld id="{B879B21A-F8C7-4794-9878-03CAC470E95E}" type="slidenum">
              <a:rPr lang="es-ES" smtClean="0"/>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F693C36D-9B74-4F0D-8B79-B8708FBD0447}" type="datetimeFigureOut">
              <a:rPr lang="es-ES" smtClean="0"/>
              <a:pPr/>
              <a:t>01/07/2010</a:t>
            </a:fld>
            <a:endParaRPr lang="es-ES" dirty="0"/>
          </a:p>
        </p:txBody>
      </p:sp>
      <p:sp>
        <p:nvSpPr>
          <p:cNvPr id="8" name="7 Marcador de pie de página"/>
          <p:cNvSpPr>
            <a:spLocks noGrp="1"/>
          </p:cNvSpPr>
          <p:nvPr>
            <p:ph type="ftr" sz="quarter" idx="11"/>
          </p:nvPr>
        </p:nvSpPr>
        <p:spPr>
          <a:xfrm>
            <a:off x="457200" y="6480969"/>
            <a:ext cx="4261104" cy="301752"/>
          </a:xfrm>
        </p:spPr>
        <p:txBody>
          <a:bodyPr/>
          <a:lstStyle/>
          <a:p>
            <a:endParaRPr lang="es-ES" dirty="0"/>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B879B21A-F8C7-4794-9878-03CAC470E95E}" type="slidenum">
              <a:rPr lang="es-ES" smtClean="0"/>
              <a:pPr/>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F693C36D-9B74-4F0D-8B79-B8708FBD0447}" type="datetimeFigureOut">
              <a:rPr lang="es-ES" smtClean="0"/>
              <a:pPr/>
              <a:t>01/07/2010</a:t>
            </a:fld>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p>
            <a:fld id="{B879B21A-F8C7-4794-9878-03CAC470E95E}" type="slidenum">
              <a:rPr lang="es-ES" smtClean="0"/>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F693C36D-9B74-4F0D-8B79-B8708FBD0447}" type="datetimeFigureOut">
              <a:rPr lang="es-ES" smtClean="0"/>
              <a:pPr/>
              <a:t>01/07/2010</a:t>
            </a:fld>
            <a:endParaRPr lang="es-ES" dirty="0"/>
          </a:p>
        </p:txBody>
      </p:sp>
      <p:sp>
        <p:nvSpPr>
          <p:cNvPr id="3" name="2 Marcador de pie de página"/>
          <p:cNvSpPr>
            <a:spLocks noGrp="1"/>
          </p:cNvSpPr>
          <p:nvPr>
            <p:ph type="ftr" sz="quarter" idx="11"/>
          </p:nvPr>
        </p:nvSpPr>
        <p:spPr>
          <a:xfrm>
            <a:off x="457200" y="6481890"/>
            <a:ext cx="4260056" cy="300831"/>
          </a:xfrm>
        </p:spPr>
        <p:txBody>
          <a:bodyPr/>
          <a:lstStyle/>
          <a:p>
            <a:endParaRPr lang="es-ES" dirty="0"/>
          </a:p>
        </p:txBody>
      </p:sp>
      <p:sp>
        <p:nvSpPr>
          <p:cNvPr id="4" name="3 Marcador de número de diapositiva"/>
          <p:cNvSpPr>
            <a:spLocks noGrp="1"/>
          </p:cNvSpPr>
          <p:nvPr>
            <p:ph type="sldNum" sz="quarter" idx="12"/>
          </p:nvPr>
        </p:nvSpPr>
        <p:spPr>
          <a:xfrm>
            <a:off x="7589520" y="6480969"/>
            <a:ext cx="502920" cy="301752"/>
          </a:xfrm>
        </p:spPr>
        <p:txBody>
          <a:bodyPr/>
          <a:lstStyle/>
          <a:p>
            <a:fld id="{B879B21A-F8C7-4794-9878-03CAC470E95E}"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F693C36D-9B74-4F0D-8B79-B8708FBD0447}" type="datetimeFigureOut">
              <a:rPr lang="es-ES" smtClean="0"/>
              <a:pPr/>
              <a:t>01/07/2010</a:t>
            </a:fld>
            <a:endParaRPr lang="es-ES" dirty="0"/>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ES" dirty="0"/>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B879B21A-F8C7-4794-9878-03CAC470E95E}" type="slidenum">
              <a:rPr lang="es-ES" smtClean="0"/>
              <a:pPr/>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dirty="0"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F693C36D-9B74-4F0D-8B79-B8708FBD0447}" type="datetimeFigureOut">
              <a:rPr lang="es-ES" smtClean="0"/>
              <a:pPr/>
              <a:t>01/07/2010</a:t>
            </a:fld>
            <a:endParaRPr lang="es-ES" dirty="0"/>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ES" dirty="0"/>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B879B21A-F8C7-4794-9878-03CAC470E95E}" type="slidenum">
              <a:rPr lang="es-ES" smtClean="0"/>
              <a:pPr/>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F693C36D-9B74-4F0D-8B79-B8708FBD0447}" type="datetimeFigureOut">
              <a:rPr lang="es-ES" smtClean="0"/>
              <a:pPr/>
              <a:t>01/07/2010</a:t>
            </a:fld>
            <a:endParaRPr lang="es-ES" dirty="0"/>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ES" dirty="0"/>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879B21A-F8C7-4794-9878-03CAC470E95E}" type="slidenum">
              <a:rPr lang="es-ES" smtClean="0"/>
              <a:pPr/>
              <a:t>‹Nº›</a:t>
            </a:fld>
            <a:endParaRPr lang="es-E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21.jpeg"/><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image" Target="../media/image24.jpeg"/><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6.vml"/></Relationships>
</file>

<file path=ppt/slides/_rels/slide13.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png"/><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oleObject" Target="../embeddings/oleObject10.bin"/><Relationship Id="rId4" Type="http://schemas.openxmlformats.org/officeDocument/2006/relationships/oleObject" Target="../embeddings/oleObject9.bin"/></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8.v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9.v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7.xml"/><Relationship Id="rId1" Type="http://schemas.openxmlformats.org/officeDocument/2006/relationships/vmlDrawing" Target="../drawings/vmlDrawing10.v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11.v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image" Target="../media/image16.jpe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357290" y="2071678"/>
            <a:ext cx="6858048" cy="1569660"/>
          </a:xfrm>
          <a:prstGeom prst="rect">
            <a:avLst/>
          </a:prstGeom>
          <a:noFill/>
        </p:spPr>
        <p:txBody>
          <a:bodyPr wrap="square" rtlCol="0">
            <a:spAutoFit/>
          </a:bodyPr>
          <a:lstStyle/>
          <a:p>
            <a:pPr algn="ctr"/>
            <a:r>
              <a:rPr lang="es-ES" sz="2400" dirty="0" smtClean="0">
                <a:solidFill>
                  <a:schemeClr val="bg1"/>
                </a:solidFill>
                <a:latin typeface="Arial" pitchFamily="34" charset="0"/>
                <a:cs typeface="Arial" pitchFamily="34" charset="0"/>
              </a:rPr>
              <a:t>“RIESGOS POR LAS TENSIONES DE PASO Y DE CONTACTO CON VALORES SUBESTANDARES EN UNA SUBESTACION ELECTRICA  DE 13,8 kV A 0.24/0.12 kV”</a:t>
            </a:r>
            <a:endParaRPr lang="es-ES" sz="2400" dirty="0">
              <a:solidFill>
                <a:schemeClr val="bg1"/>
              </a:solidFill>
              <a:latin typeface="Arial" pitchFamily="34" charset="0"/>
              <a:cs typeface="Arial" pitchFamily="34" charset="0"/>
            </a:endParaRPr>
          </a:p>
        </p:txBody>
      </p:sp>
      <p:sp>
        <p:nvSpPr>
          <p:cNvPr id="9" name="8 Marcador de pie de página"/>
          <p:cNvSpPr>
            <a:spLocks noGrp="1"/>
          </p:cNvSpPr>
          <p:nvPr>
            <p:ph type="ftr" sz="quarter" idx="11"/>
          </p:nvPr>
        </p:nvSpPr>
        <p:spPr>
          <a:xfrm>
            <a:off x="2847988" y="6203667"/>
            <a:ext cx="3581400" cy="384048"/>
          </a:xfrm>
        </p:spPr>
        <p:txBody>
          <a:bodyPr/>
          <a:lstStyle/>
          <a:p>
            <a:pPr algn="ctr"/>
            <a:r>
              <a:rPr lang="es-ES" dirty="0" smtClean="0">
                <a:latin typeface="Arial" pitchFamily="34" charset="0"/>
                <a:cs typeface="Arial" pitchFamily="34" charset="0"/>
              </a:rPr>
              <a:t>Jhon Eugenio Panchana</a:t>
            </a:r>
            <a:endParaRPr lang="es-ES" dirty="0">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42910" y="428604"/>
            <a:ext cx="7715304" cy="361637"/>
          </a:xfrm>
          <a:prstGeom prst="rect">
            <a:avLst/>
          </a:prstGeom>
          <a:noFill/>
        </p:spPr>
        <p:txBody>
          <a:bodyPr wrap="square" rtlCol="0">
            <a:spAutoFit/>
          </a:bodyPr>
          <a:lstStyle/>
          <a:p>
            <a:r>
              <a:rPr lang="es-ES" sz="1750" b="1" dirty="0" smtClean="0">
                <a:solidFill>
                  <a:srgbClr val="000000"/>
                </a:solidFill>
                <a:latin typeface="Arial"/>
                <a:ea typeface="Times New Roman"/>
              </a:rPr>
              <a:t>Área Recaudaciones</a:t>
            </a:r>
            <a:endParaRPr lang="es-ES" sz="1750" dirty="0">
              <a:solidFill>
                <a:schemeClr val="bg1"/>
              </a:solidFill>
              <a:latin typeface="Arial" pitchFamily="34" charset="0"/>
              <a:cs typeface="Arial" pitchFamily="34" charset="0"/>
            </a:endParaRPr>
          </a:p>
        </p:txBody>
      </p:sp>
      <p:graphicFrame>
        <p:nvGraphicFramePr>
          <p:cNvPr id="22531" name="Object 3"/>
          <p:cNvGraphicFramePr>
            <a:graphicFrameLocks noChangeAspect="1"/>
          </p:cNvGraphicFramePr>
          <p:nvPr/>
        </p:nvGraphicFramePr>
        <p:xfrm>
          <a:off x="428625" y="1331913"/>
          <a:ext cx="4786313" cy="4895850"/>
        </p:xfrm>
        <a:graphic>
          <a:graphicData uri="http://schemas.openxmlformats.org/presentationml/2006/ole">
            <p:oleObj spid="_x0000_s22531" name="AutoCAD Drawing" r:id="rId3" imgW="11496600" imgH="5095800" progId="AutoCAD.Drawing.17">
              <p:embed/>
            </p:oleObj>
          </a:graphicData>
        </a:graphic>
      </p:graphicFrame>
      <p:sp>
        <p:nvSpPr>
          <p:cNvPr id="6" name="5 Elipse"/>
          <p:cNvSpPr/>
          <p:nvPr/>
        </p:nvSpPr>
        <p:spPr>
          <a:xfrm>
            <a:off x="4214810" y="1928802"/>
            <a:ext cx="357190" cy="285752"/>
          </a:xfrm>
          <a:prstGeom prst="ellipse">
            <a:avLst/>
          </a:prstGeom>
          <a:noFill/>
          <a:ln w="28575">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cxnSp>
        <p:nvCxnSpPr>
          <p:cNvPr id="8" name="7 Conector recto de flecha"/>
          <p:cNvCxnSpPr/>
          <p:nvPr/>
        </p:nvCxnSpPr>
        <p:spPr>
          <a:xfrm flipV="1">
            <a:off x="4572000" y="1857364"/>
            <a:ext cx="785818" cy="142876"/>
          </a:xfrm>
          <a:prstGeom prst="straightConnector1">
            <a:avLst/>
          </a:prstGeom>
          <a:ln w="28575">
            <a:solidFill>
              <a:srgbClr val="C00000"/>
            </a:solidFill>
            <a:prstDash val="lgDash"/>
            <a:tailEnd type="arrow"/>
          </a:ln>
        </p:spPr>
        <p:style>
          <a:lnRef idx="1">
            <a:schemeClr val="accent1"/>
          </a:lnRef>
          <a:fillRef idx="0">
            <a:schemeClr val="accent1"/>
          </a:fillRef>
          <a:effectRef idx="0">
            <a:schemeClr val="accent1"/>
          </a:effectRef>
          <a:fontRef idx="minor">
            <a:schemeClr val="tx1"/>
          </a:fontRef>
        </p:style>
      </p:cxnSp>
      <p:sp>
        <p:nvSpPr>
          <p:cNvPr id="10" name="9 CuadroTexto"/>
          <p:cNvSpPr txBox="1"/>
          <p:nvPr/>
        </p:nvSpPr>
        <p:spPr>
          <a:xfrm>
            <a:off x="5357818" y="1500174"/>
            <a:ext cx="3571900" cy="761747"/>
          </a:xfrm>
          <a:prstGeom prst="rect">
            <a:avLst/>
          </a:prstGeom>
          <a:noFill/>
        </p:spPr>
        <p:txBody>
          <a:bodyPr wrap="square" rtlCol="0">
            <a:spAutoFit/>
          </a:bodyPr>
          <a:lstStyle/>
          <a:p>
            <a:pPr algn="just"/>
            <a:r>
              <a:rPr lang="es-ES" sz="1450" dirty="0" smtClean="0">
                <a:latin typeface="Arial" pitchFamily="34" charset="0"/>
                <a:cs typeface="Arial" pitchFamily="34" charset="0"/>
              </a:rPr>
              <a:t>Panel ubicado en el baño de esta área</a:t>
            </a:r>
          </a:p>
          <a:p>
            <a:pPr algn="just"/>
            <a:r>
              <a:rPr lang="es-EC" sz="1450" dirty="0" smtClean="0">
                <a:latin typeface="Arial" pitchFamily="34" charset="0"/>
                <a:cs typeface="Arial" pitchFamily="34" charset="0"/>
              </a:rPr>
              <a:t>NEC Art. 230.70 literal a) numeral 2, NEC Art. 408.5</a:t>
            </a:r>
            <a:endParaRPr lang="es-ES" sz="1450" dirty="0" smtClean="0">
              <a:latin typeface="Arial" pitchFamily="34" charset="0"/>
              <a:cs typeface="Arial" pitchFamily="34" charset="0"/>
            </a:endParaRPr>
          </a:p>
        </p:txBody>
      </p:sp>
      <p:pic>
        <p:nvPicPr>
          <p:cNvPr id="11" name="10 Imagen" descr="F:\Tesis_Fotos\Parte_2\DSC00264.JPG"/>
          <p:cNvPicPr/>
          <p:nvPr/>
        </p:nvPicPr>
        <p:blipFill>
          <a:blip r:embed="rId4" cstate="print"/>
          <a:srcRect/>
          <a:stretch>
            <a:fillRect/>
          </a:stretch>
        </p:blipFill>
        <p:spPr bwMode="auto">
          <a:xfrm>
            <a:off x="5286381" y="3143248"/>
            <a:ext cx="1714511" cy="1618004"/>
          </a:xfrm>
          <a:prstGeom prst="rect">
            <a:avLst/>
          </a:prstGeom>
          <a:noFill/>
          <a:ln w="9525">
            <a:noFill/>
            <a:miter lim="800000"/>
            <a:headEnd/>
            <a:tailEnd/>
          </a:ln>
        </p:spPr>
      </p:pic>
      <p:pic>
        <p:nvPicPr>
          <p:cNvPr id="12" name="11 Imagen"/>
          <p:cNvPicPr/>
          <p:nvPr/>
        </p:nvPicPr>
        <p:blipFill>
          <a:blip r:embed="rId5" cstate="print"/>
          <a:srcRect/>
          <a:stretch>
            <a:fillRect/>
          </a:stretch>
        </p:blipFill>
        <p:spPr bwMode="auto">
          <a:xfrm>
            <a:off x="7072330" y="3143248"/>
            <a:ext cx="1714512" cy="1643074"/>
          </a:xfrm>
          <a:prstGeom prst="rect">
            <a:avLst/>
          </a:prstGeom>
          <a:noFill/>
          <a:ln w="9525">
            <a:noFill/>
            <a:miter lim="800000"/>
            <a:headEnd/>
            <a:tailEnd/>
          </a:ln>
        </p:spPr>
      </p:pic>
      <p:sp>
        <p:nvSpPr>
          <p:cNvPr id="13" name="12 CuadroTexto"/>
          <p:cNvSpPr txBox="1"/>
          <p:nvPr/>
        </p:nvSpPr>
        <p:spPr>
          <a:xfrm>
            <a:off x="5143504" y="2571744"/>
            <a:ext cx="3643338" cy="538609"/>
          </a:xfrm>
          <a:prstGeom prst="rect">
            <a:avLst/>
          </a:prstGeom>
          <a:noFill/>
        </p:spPr>
        <p:txBody>
          <a:bodyPr wrap="square" rtlCol="0">
            <a:spAutoFit/>
          </a:bodyPr>
          <a:lstStyle/>
          <a:p>
            <a:pPr algn="just"/>
            <a:r>
              <a:rPr lang="es-ES" sz="1450" dirty="0" smtClean="0">
                <a:latin typeface="Arial" pitchFamily="34" charset="0"/>
                <a:cs typeface="Arial" pitchFamily="34" charset="0"/>
              </a:rPr>
              <a:t>Conductores sin tubo pasante y en contacto  con el agua.</a:t>
            </a:r>
            <a:endParaRPr lang="es-ES" sz="1450" dirty="0">
              <a:latin typeface="Arial" pitchFamily="34" charset="0"/>
              <a:cs typeface="Arial" pitchFamily="34" charset="0"/>
            </a:endParaRPr>
          </a:p>
        </p:txBody>
      </p:sp>
      <p:sp>
        <p:nvSpPr>
          <p:cNvPr id="14" name="13 Elipse"/>
          <p:cNvSpPr/>
          <p:nvPr/>
        </p:nvSpPr>
        <p:spPr>
          <a:xfrm>
            <a:off x="7286644" y="4071942"/>
            <a:ext cx="357190" cy="285752"/>
          </a:xfrm>
          <a:prstGeom prst="ellipse">
            <a:avLst/>
          </a:prstGeom>
          <a:noFill/>
          <a:ln w="28575">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5" name="14 Elipse"/>
          <p:cNvSpPr/>
          <p:nvPr/>
        </p:nvSpPr>
        <p:spPr>
          <a:xfrm>
            <a:off x="8143900" y="3857628"/>
            <a:ext cx="357190" cy="285752"/>
          </a:xfrm>
          <a:prstGeom prst="ellipse">
            <a:avLst/>
          </a:prstGeom>
          <a:noFill/>
          <a:ln w="28575">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6" name="15 CuadroTexto"/>
          <p:cNvSpPr txBox="1"/>
          <p:nvPr/>
        </p:nvSpPr>
        <p:spPr>
          <a:xfrm>
            <a:off x="5214942" y="4857760"/>
            <a:ext cx="3429024" cy="538609"/>
          </a:xfrm>
          <a:prstGeom prst="rect">
            <a:avLst/>
          </a:prstGeom>
          <a:noFill/>
        </p:spPr>
        <p:txBody>
          <a:bodyPr wrap="square" rtlCol="0">
            <a:spAutoFit/>
          </a:bodyPr>
          <a:lstStyle/>
          <a:p>
            <a:pPr algn="just"/>
            <a:r>
              <a:rPr lang="es-EC" sz="1450" dirty="0" smtClean="0">
                <a:latin typeface="Arial" pitchFamily="34" charset="0"/>
                <a:cs typeface="Arial" pitchFamily="34" charset="0"/>
              </a:rPr>
              <a:t>NEC Art. 110.27 literal b) y c, NOM Art. 374.9 literal c</a:t>
            </a:r>
            <a:endParaRPr lang="es-ES" sz="1450" dirty="0" smtClean="0">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42910" y="428604"/>
            <a:ext cx="7715304" cy="361637"/>
          </a:xfrm>
          <a:prstGeom prst="rect">
            <a:avLst/>
          </a:prstGeom>
          <a:noFill/>
        </p:spPr>
        <p:txBody>
          <a:bodyPr wrap="square" rtlCol="0">
            <a:spAutoFit/>
          </a:bodyPr>
          <a:lstStyle/>
          <a:p>
            <a:r>
              <a:rPr lang="es-ES" sz="1750" b="1" dirty="0" smtClean="0">
                <a:solidFill>
                  <a:srgbClr val="000000"/>
                </a:solidFill>
                <a:latin typeface="Arial"/>
                <a:ea typeface="Times New Roman"/>
              </a:rPr>
              <a:t>Área Contabilidad y Planificación</a:t>
            </a:r>
            <a:endParaRPr lang="es-ES" sz="1750" dirty="0">
              <a:solidFill>
                <a:schemeClr val="bg1"/>
              </a:solidFill>
              <a:latin typeface="Arial" pitchFamily="34" charset="0"/>
              <a:cs typeface="Arial" pitchFamily="34" charset="0"/>
            </a:endParaRPr>
          </a:p>
        </p:txBody>
      </p:sp>
      <p:graphicFrame>
        <p:nvGraphicFramePr>
          <p:cNvPr id="23555" name="Object 3"/>
          <p:cNvGraphicFramePr>
            <a:graphicFrameLocks noChangeAspect="1"/>
          </p:cNvGraphicFramePr>
          <p:nvPr/>
        </p:nvGraphicFramePr>
        <p:xfrm>
          <a:off x="285750" y="1344613"/>
          <a:ext cx="4572002" cy="4883150"/>
        </p:xfrm>
        <a:graphic>
          <a:graphicData uri="http://schemas.openxmlformats.org/presentationml/2006/ole">
            <p:oleObj spid="_x0000_s23555" name="AutoCAD Drawing" r:id="rId3" imgW="11496600" imgH="5095800" progId="AutoCAD.Drawing.17">
              <p:embed/>
            </p:oleObj>
          </a:graphicData>
        </a:graphic>
      </p:graphicFrame>
      <p:sp>
        <p:nvSpPr>
          <p:cNvPr id="5" name="4 Elipse"/>
          <p:cNvSpPr/>
          <p:nvPr/>
        </p:nvSpPr>
        <p:spPr>
          <a:xfrm>
            <a:off x="2928926" y="1643050"/>
            <a:ext cx="357190" cy="285752"/>
          </a:xfrm>
          <a:prstGeom prst="ellipse">
            <a:avLst/>
          </a:prstGeom>
          <a:noFill/>
          <a:ln w="28575">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6" name="5 CuadroTexto"/>
          <p:cNvSpPr txBox="1"/>
          <p:nvPr/>
        </p:nvSpPr>
        <p:spPr>
          <a:xfrm>
            <a:off x="5072066" y="1500174"/>
            <a:ext cx="3857652" cy="984885"/>
          </a:xfrm>
          <a:prstGeom prst="rect">
            <a:avLst/>
          </a:prstGeom>
          <a:noFill/>
        </p:spPr>
        <p:txBody>
          <a:bodyPr wrap="square" rtlCol="0">
            <a:spAutoFit/>
          </a:bodyPr>
          <a:lstStyle/>
          <a:p>
            <a:pPr algn="just"/>
            <a:r>
              <a:rPr lang="es-ES" sz="1450" dirty="0" smtClean="0">
                <a:latin typeface="Arial" pitchFamily="34" charset="0"/>
                <a:cs typeface="Arial" pitchFamily="34" charset="0"/>
              </a:rPr>
              <a:t>Panel ubicado en el baño de la planta baja de esta área</a:t>
            </a:r>
          </a:p>
          <a:p>
            <a:pPr algn="just"/>
            <a:r>
              <a:rPr lang="es-EC" sz="1450" dirty="0" smtClean="0">
                <a:latin typeface="Arial" pitchFamily="34" charset="0"/>
                <a:cs typeface="Arial" pitchFamily="34" charset="0"/>
              </a:rPr>
              <a:t>NEC Art. 230.70 literal a) numeral 2, NEC Art. 408.5</a:t>
            </a:r>
            <a:endParaRPr lang="es-ES" sz="1450" dirty="0" smtClean="0">
              <a:latin typeface="Arial" pitchFamily="34" charset="0"/>
              <a:cs typeface="Arial" pitchFamily="34" charset="0"/>
            </a:endParaRPr>
          </a:p>
        </p:txBody>
      </p:sp>
      <p:cxnSp>
        <p:nvCxnSpPr>
          <p:cNvPr id="7" name="6 Conector recto de flecha"/>
          <p:cNvCxnSpPr>
            <a:endCxn id="6" idx="1"/>
          </p:cNvCxnSpPr>
          <p:nvPr/>
        </p:nvCxnSpPr>
        <p:spPr>
          <a:xfrm>
            <a:off x="3286116" y="1785926"/>
            <a:ext cx="1785950" cy="206691"/>
          </a:xfrm>
          <a:prstGeom prst="straightConnector1">
            <a:avLst/>
          </a:prstGeom>
          <a:ln w="28575">
            <a:solidFill>
              <a:srgbClr val="C00000"/>
            </a:solidFill>
            <a:prstDash val="lgDash"/>
            <a:tailEnd type="arrow"/>
          </a:ln>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5072066" y="2714620"/>
            <a:ext cx="3786214" cy="538609"/>
          </a:xfrm>
          <a:prstGeom prst="rect">
            <a:avLst/>
          </a:prstGeom>
          <a:noFill/>
        </p:spPr>
        <p:txBody>
          <a:bodyPr wrap="square" rtlCol="0">
            <a:spAutoFit/>
          </a:bodyPr>
          <a:lstStyle/>
          <a:p>
            <a:pPr algn="just"/>
            <a:r>
              <a:rPr lang="es-ES" sz="1450" dirty="0" smtClean="0">
                <a:latin typeface="Arial" pitchFamily="34" charset="0"/>
                <a:cs typeface="Arial" pitchFamily="34" charset="0"/>
              </a:rPr>
              <a:t>Panel sin señal de advertencia de riesgo eléctrico,  y disyuntores sin identificación.</a:t>
            </a:r>
            <a:endParaRPr lang="es-ES" sz="1450" dirty="0">
              <a:latin typeface="Arial" pitchFamily="34" charset="0"/>
              <a:cs typeface="Arial" pitchFamily="34" charset="0"/>
            </a:endParaRPr>
          </a:p>
        </p:txBody>
      </p:sp>
      <p:pic>
        <p:nvPicPr>
          <p:cNvPr id="10" name="9 Imagen" descr="F:\Tesis_Fotos\Parte_2\DSC00275.JPG"/>
          <p:cNvPicPr/>
          <p:nvPr/>
        </p:nvPicPr>
        <p:blipFill>
          <a:blip r:embed="rId4" cstate="print"/>
          <a:srcRect/>
          <a:stretch>
            <a:fillRect/>
          </a:stretch>
        </p:blipFill>
        <p:spPr bwMode="auto">
          <a:xfrm>
            <a:off x="6929454" y="3214686"/>
            <a:ext cx="1833562" cy="2057400"/>
          </a:xfrm>
          <a:prstGeom prst="rect">
            <a:avLst/>
          </a:prstGeom>
          <a:noFill/>
          <a:ln w="9525">
            <a:noFill/>
            <a:miter lim="800000"/>
            <a:headEnd/>
            <a:tailEnd/>
          </a:ln>
        </p:spPr>
      </p:pic>
      <p:pic>
        <p:nvPicPr>
          <p:cNvPr id="11" name="10 Imagen" descr="F:\Tesis_Fotos\Parte_2\DSC00279.JPG"/>
          <p:cNvPicPr/>
          <p:nvPr/>
        </p:nvPicPr>
        <p:blipFill>
          <a:blip r:embed="rId5" cstate="print"/>
          <a:srcRect r="75117" b="75455"/>
          <a:stretch>
            <a:fillRect/>
          </a:stretch>
        </p:blipFill>
        <p:spPr bwMode="auto">
          <a:xfrm>
            <a:off x="5000628" y="3214686"/>
            <a:ext cx="1785950" cy="2057400"/>
          </a:xfrm>
          <a:prstGeom prst="rect">
            <a:avLst/>
          </a:prstGeom>
          <a:noFill/>
          <a:ln w="9525">
            <a:noFill/>
            <a:miter lim="800000"/>
            <a:headEnd/>
            <a:tailEnd/>
          </a:ln>
        </p:spPr>
      </p:pic>
      <p:sp>
        <p:nvSpPr>
          <p:cNvPr id="12" name="11 CuadroTexto"/>
          <p:cNvSpPr txBox="1"/>
          <p:nvPr/>
        </p:nvSpPr>
        <p:spPr>
          <a:xfrm>
            <a:off x="5072066" y="5319283"/>
            <a:ext cx="3429024" cy="761747"/>
          </a:xfrm>
          <a:prstGeom prst="rect">
            <a:avLst/>
          </a:prstGeom>
          <a:noFill/>
        </p:spPr>
        <p:txBody>
          <a:bodyPr wrap="square" rtlCol="0">
            <a:spAutoFit/>
          </a:bodyPr>
          <a:lstStyle/>
          <a:p>
            <a:pPr algn="just"/>
            <a:r>
              <a:rPr lang="es-EC" sz="1450" dirty="0" smtClean="0">
                <a:latin typeface="Arial" pitchFamily="34" charset="0"/>
                <a:cs typeface="Arial" pitchFamily="34" charset="0"/>
              </a:rPr>
              <a:t>NEC Art. 230.70 literal a) numeral 2 y Art. 408.5, NEC Art. 110.27 literal b) y c), NOM Art. 374.9 literal c.</a:t>
            </a:r>
            <a:endParaRPr lang="es-ES" sz="1450" dirty="0" smtClean="0">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42910" y="428604"/>
            <a:ext cx="7715304" cy="361637"/>
          </a:xfrm>
          <a:prstGeom prst="rect">
            <a:avLst/>
          </a:prstGeom>
          <a:noFill/>
        </p:spPr>
        <p:txBody>
          <a:bodyPr wrap="square" rtlCol="0">
            <a:spAutoFit/>
          </a:bodyPr>
          <a:lstStyle/>
          <a:p>
            <a:pPr algn="ctr"/>
            <a:r>
              <a:rPr lang="es-EC" sz="1750" b="1" dirty="0" smtClean="0">
                <a:solidFill>
                  <a:srgbClr val="000000"/>
                </a:solidFill>
                <a:latin typeface="Arial"/>
                <a:ea typeface="Times New Roman"/>
              </a:rPr>
              <a:t>Diagrama Unifilar a nivel de 3.18 kV a 0.24/0.12 kV</a:t>
            </a:r>
            <a:endParaRPr lang="es-ES" sz="1750" b="1" dirty="0" smtClean="0">
              <a:solidFill>
                <a:srgbClr val="000000"/>
              </a:solidFill>
              <a:latin typeface="Arial"/>
              <a:ea typeface="Times New Roman"/>
            </a:endParaRPr>
          </a:p>
        </p:txBody>
      </p:sp>
      <p:graphicFrame>
        <p:nvGraphicFramePr>
          <p:cNvPr id="24579" name="Object 3"/>
          <p:cNvGraphicFramePr>
            <a:graphicFrameLocks noChangeAspect="1"/>
          </p:cNvGraphicFramePr>
          <p:nvPr/>
        </p:nvGraphicFramePr>
        <p:xfrm>
          <a:off x="500034" y="1214422"/>
          <a:ext cx="8215370" cy="5000660"/>
        </p:xfrm>
        <a:graphic>
          <a:graphicData uri="http://schemas.openxmlformats.org/presentationml/2006/ole">
            <p:oleObj spid="_x0000_s24579" name="AutoCAD Drawing" r:id="rId3" imgW="11496600" imgH="5095800" progId="AutoCAD.Drawing.17">
              <p:embed/>
            </p:oleObj>
          </a:graphicData>
        </a:graphic>
      </p:graphicFrame>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42910" y="428604"/>
            <a:ext cx="7715304" cy="361637"/>
          </a:xfrm>
          <a:prstGeom prst="rect">
            <a:avLst/>
          </a:prstGeom>
          <a:noFill/>
        </p:spPr>
        <p:txBody>
          <a:bodyPr wrap="square" rtlCol="0">
            <a:spAutoFit/>
          </a:bodyPr>
          <a:lstStyle/>
          <a:p>
            <a:pPr algn="ctr"/>
            <a:r>
              <a:rPr lang="es-EC" sz="1750" b="1" dirty="0" smtClean="0">
                <a:solidFill>
                  <a:srgbClr val="000000"/>
                </a:solidFill>
                <a:latin typeface="Arial"/>
                <a:ea typeface="Times New Roman"/>
              </a:rPr>
              <a:t>Aplicación de la Valorización de Riesgos </a:t>
            </a:r>
            <a:endParaRPr lang="es-ES" sz="1750" b="1" dirty="0" smtClean="0">
              <a:solidFill>
                <a:srgbClr val="000000"/>
              </a:solidFill>
              <a:latin typeface="Arial"/>
              <a:ea typeface="Times New Roman"/>
            </a:endParaRPr>
          </a:p>
        </p:txBody>
      </p:sp>
      <p:sp>
        <p:nvSpPr>
          <p:cNvPr id="4" name="3 CuadroTexto"/>
          <p:cNvSpPr txBox="1"/>
          <p:nvPr/>
        </p:nvSpPr>
        <p:spPr>
          <a:xfrm>
            <a:off x="642910" y="995661"/>
            <a:ext cx="7715304" cy="361637"/>
          </a:xfrm>
          <a:prstGeom prst="rect">
            <a:avLst/>
          </a:prstGeom>
          <a:noFill/>
        </p:spPr>
        <p:txBody>
          <a:bodyPr wrap="square" rtlCol="0">
            <a:spAutoFit/>
          </a:bodyPr>
          <a:lstStyle/>
          <a:p>
            <a:r>
              <a:rPr lang="es-ES" sz="1750" b="1" dirty="0" smtClean="0">
                <a:solidFill>
                  <a:srgbClr val="000000"/>
                </a:solidFill>
                <a:latin typeface="Arial"/>
                <a:ea typeface="Times New Roman"/>
              </a:rPr>
              <a:t>Normas consideradas para el Check List</a:t>
            </a:r>
            <a:endParaRPr lang="es-ES" sz="1750" dirty="0">
              <a:solidFill>
                <a:schemeClr val="bg1"/>
              </a:solidFill>
              <a:latin typeface="Arial" pitchFamily="34" charset="0"/>
              <a:cs typeface="Arial" pitchFamily="34" charset="0"/>
            </a:endParaRPr>
          </a:p>
        </p:txBody>
      </p:sp>
      <p:sp>
        <p:nvSpPr>
          <p:cNvPr id="6" name="5 CuadroTexto"/>
          <p:cNvSpPr txBox="1"/>
          <p:nvPr/>
        </p:nvSpPr>
        <p:spPr>
          <a:xfrm>
            <a:off x="642910" y="1428736"/>
            <a:ext cx="7715304" cy="984885"/>
          </a:xfrm>
          <a:prstGeom prst="rect">
            <a:avLst/>
          </a:prstGeom>
          <a:noFill/>
        </p:spPr>
        <p:txBody>
          <a:bodyPr wrap="square" rtlCol="0">
            <a:spAutoFit/>
          </a:bodyPr>
          <a:lstStyle/>
          <a:p>
            <a:pPr algn="just"/>
            <a:r>
              <a:rPr lang="es-EC" sz="1450" dirty="0" smtClean="0">
                <a:latin typeface="Arial" pitchFamily="34" charset="0"/>
                <a:cs typeface="Arial" pitchFamily="34" charset="0"/>
              </a:rPr>
              <a:t>Las normas del National Electric Code  (NEC 2002), Norma Oficial Mexicana (NOM 001-2005), Instrucción Técnica Complementaria (MIE – RAT 14), Reglamento Técnico de Instalaciones Eléctricas (RETIE 5ta actualización 2008), </a:t>
            </a:r>
            <a:r>
              <a:rPr lang="es-ES" sz="1450" dirty="0" smtClean="0">
                <a:latin typeface="Arial" pitchFamily="34" charset="0"/>
                <a:cs typeface="Arial" pitchFamily="34" charset="0"/>
              </a:rPr>
              <a:t>NTP399.010 (Norma Técnica Peruana)</a:t>
            </a:r>
          </a:p>
        </p:txBody>
      </p:sp>
      <p:graphicFrame>
        <p:nvGraphicFramePr>
          <p:cNvPr id="7" name="6 Tabla"/>
          <p:cNvGraphicFramePr>
            <a:graphicFrameLocks noGrp="1"/>
          </p:cNvGraphicFramePr>
          <p:nvPr/>
        </p:nvGraphicFramePr>
        <p:xfrm>
          <a:off x="857224" y="2928934"/>
          <a:ext cx="7429552" cy="3606321"/>
        </p:xfrm>
        <a:graphic>
          <a:graphicData uri="http://schemas.openxmlformats.org/drawingml/2006/table">
            <a:tbl>
              <a:tblPr/>
              <a:tblGrid>
                <a:gridCol w="1523719"/>
                <a:gridCol w="2673910"/>
                <a:gridCol w="483991"/>
                <a:gridCol w="484561"/>
                <a:gridCol w="2263371"/>
              </a:tblGrid>
              <a:tr h="159908">
                <a:tc>
                  <a:txBody>
                    <a:bodyPr/>
                    <a:lstStyle/>
                    <a:p>
                      <a:pPr>
                        <a:spcAft>
                          <a:spcPts val="0"/>
                        </a:spcAft>
                      </a:pPr>
                      <a:r>
                        <a:rPr lang="es-ES" sz="700" dirty="0">
                          <a:latin typeface="Arial"/>
                          <a:ea typeface="Times New Roman"/>
                          <a:cs typeface="Times New Roman"/>
                        </a:rPr>
                        <a:t>FICHA N</a:t>
                      </a:r>
                      <a:r>
                        <a:rPr lang="es-ES" sz="700" baseline="30000" dirty="0">
                          <a:latin typeface="Arial"/>
                          <a:ea typeface="Times New Roman"/>
                          <a:cs typeface="Times New Roman"/>
                        </a:rPr>
                        <a:t>o</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1</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es-ES" sz="700" dirty="0">
                          <a:latin typeface="Arial"/>
                          <a:ea typeface="Times New Roman"/>
                          <a:cs typeface="Times New Roman"/>
                        </a:rPr>
                        <a:t>SUBESTACION DE ENERGIA ELECTRICA</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153438">
                <a:tc>
                  <a:txBody>
                    <a:bodyPr/>
                    <a:lstStyle/>
                    <a:p>
                      <a:pPr>
                        <a:spcAft>
                          <a:spcPts val="0"/>
                        </a:spcAft>
                      </a:pPr>
                      <a:r>
                        <a:rPr lang="es-ES" sz="700" dirty="0">
                          <a:latin typeface="Arial"/>
                          <a:ea typeface="Times New Roman"/>
                          <a:cs typeface="Times New Roman"/>
                        </a:rPr>
                        <a:t>FECHA</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20/11/2009</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spcAft>
                          <a:spcPts val="0"/>
                        </a:spcAft>
                      </a:pPr>
                      <a:r>
                        <a:rPr lang="es-ES" sz="700" dirty="0">
                          <a:latin typeface="Arial"/>
                          <a:ea typeface="Times New Roman"/>
                          <a:cs typeface="Times New Roman"/>
                        </a:rPr>
                        <a:t>LUGAR: PORTICO DE 13.8 kV</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178661">
                <a:tc rowSpan="2">
                  <a:txBody>
                    <a:bodyPr/>
                    <a:lstStyle/>
                    <a:p>
                      <a:pPr>
                        <a:spcAft>
                          <a:spcPts val="0"/>
                        </a:spcAft>
                      </a:pPr>
                      <a:r>
                        <a:rPr lang="es-ES" sz="700" dirty="0">
                          <a:latin typeface="Arial"/>
                          <a:ea typeface="Times New Roman"/>
                          <a:cs typeface="Times New Roman"/>
                        </a:rPr>
                        <a:t>ELABORADO POR</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s-ES" sz="700" dirty="0">
                          <a:latin typeface="Arial"/>
                          <a:ea typeface="Times New Roman"/>
                          <a:cs typeface="Times New Roman"/>
                        </a:rPr>
                        <a:t>JHON EUGENIO PANCHANA</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spcAft>
                          <a:spcPts val="0"/>
                        </a:spcAft>
                      </a:pPr>
                      <a:r>
                        <a:rPr lang="es-ES" sz="700" dirty="0">
                          <a:latin typeface="Arial"/>
                          <a:ea typeface="Times New Roman"/>
                          <a:cs typeface="Times New Roman"/>
                        </a:rPr>
                        <a:t>DEPARTAMENTO RESPONSABLE</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178310">
                <a:tc vMerge="1">
                  <a:txBody>
                    <a:bodyPr/>
                    <a:lstStyle/>
                    <a:p>
                      <a:endParaRPr lang="es-ES"/>
                    </a:p>
                  </a:txBody>
                  <a:tcPr/>
                </a:tc>
                <a:tc vMerge="1">
                  <a:txBody>
                    <a:bodyPr/>
                    <a:lstStyle/>
                    <a:p>
                      <a:endParaRPr lang="es-ES"/>
                    </a:p>
                  </a:txBody>
                  <a:tcPr/>
                </a:tc>
                <a:tc gridSpan="3">
                  <a:txBody>
                    <a:bodyPr/>
                    <a:lstStyle/>
                    <a:p>
                      <a:pPr>
                        <a:spcAft>
                          <a:spcPts val="0"/>
                        </a:spcAft>
                      </a:pPr>
                      <a:r>
                        <a:rPr lang="es-ES" sz="700" dirty="0">
                          <a:latin typeface="Arial"/>
                          <a:ea typeface="Times New Roman"/>
                          <a:cs typeface="Times New Roman"/>
                        </a:rPr>
                        <a:t>MANTENIMIENTO ELECTRICO Y SUBESTACIONES</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178310">
                <a:tc>
                  <a:txBody>
                    <a:bodyPr/>
                    <a:lstStyle/>
                    <a:p>
                      <a:pPr algn="ctr">
                        <a:spcAft>
                          <a:spcPts val="0"/>
                        </a:spcAft>
                      </a:pPr>
                      <a:r>
                        <a:rPr lang="es-ES" sz="700" dirty="0">
                          <a:latin typeface="Arial"/>
                          <a:ea typeface="Times New Roman"/>
                          <a:cs typeface="Times New Roman"/>
                        </a:rPr>
                        <a:t>ITEM</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Prevención de riesgos</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SI</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NO</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OBSERVACIONES</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736">
                <a:tc>
                  <a:txBody>
                    <a:bodyPr/>
                    <a:lstStyle/>
                    <a:p>
                      <a:pPr algn="ctr">
                        <a:spcAft>
                          <a:spcPts val="0"/>
                        </a:spcAft>
                      </a:pPr>
                      <a:r>
                        <a:rPr lang="es-ES" sz="700" dirty="0">
                          <a:latin typeface="Arial"/>
                          <a:ea typeface="Times New Roman"/>
                          <a:cs typeface="Times New Roman"/>
                        </a:rPr>
                        <a:t>1</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700" dirty="0">
                          <a:latin typeface="Arial"/>
                          <a:ea typeface="Times New Roman"/>
                          <a:cs typeface="Times New Roman"/>
                        </a:rPr>
                        <a:t>Posee seguridad para impedir el acceso a personal no autorizado. </a:t>
                      </a:r>
                      <a:endParaRPr lang="es-ES" sz="800" dirty="0">
                        <a:latin typeface="Calibri"/>
                        <a:ea typeface="Calibri"/>
                        <a:cs typeface="Times New Roman"/>
                      </a:endParaRPr>
                    </a:p>
                    <a:p>
                      <a:pPr marL="342900" lvl="0" indent="-342900" algn="just">
                        <a:lnSpc>
                          <a:spcPct val="115000"/>
                        </a:lnSpc>
                        <a:spcAft>
                          <a:spcPts val="0"/>
                        </a:spcAft>
                        <a:buFont typeface="Symbol"/>
                        <a:buBlip>
                          <a:blip r:embed="rId2"/>
                        </a:buBlip>
                      </a:pPr>
                      <a:r>
                        <a:rPr lang="es-ES" sz="700" dirty="0">
                          <a:solidFill>
                            <a:schemeClr val="tx2">
                              <a:lumMod val="90000"/>
                            </a:schemeClr>
                          </a:solidFill>
                          <a:latin typeface="Arial"/>
                          <a:ea typeface="Times New Roman"/>
                          <a:cs typeface="Times New Roman"/>
                        </a:rPr>
                        <a:t>NEC Art. 110.31</a:t>
                      </a:r>
                      <a:endParaRPr lang="es-ES" sz="800" dirty="0">
                        <a:solidFill>
                          <a:schemeClr val="tx2">
                            <a:lumMod val="90000"/>
                          </a:schemeClr>
                        </a:solidFill>
                        <a:latin typeface="Calibri"/>
                        <a:ea typeface="Calibri"/>
                        <a:cs typeface="Times New Roman"/>
                      </a:endParaRPr>
                    </a:p>
                    <a:p>
                      <a:pPr marL="342900" lvl="0" indent="-342900" algn="just">
                        <a:lnSpc>
                          <a:spcPct val="115000"/>
                        </a:lnSpc>
                        <a:spcAft>
                          <a:spcPts val="0"/>
                        </a:spcAft>
                        <a:buFont typeface="Symbol"/>
                        <a:buBlip>
                          <a:blip r:embed="rId2"/>
                        </a:buBlip>
                      </a:pPr>
                      <a:r>
                        <a:rPr lang="es-ES" sz="700" dirty="0">
                          <a:solidFill>
                            <a:schemeClr val="tx2">
                              <a:lumMod val="90000"/>
                            </a:schemeClr>
                          </a:solidFill>
                          <a:latin typeface="Arial"/>
                          <a:ea typeface="Times New Roman"/>
                          <a:cs typeface="Times New Roman"/>
                        </a:rPr>
                        <a:t>NOM Art. 924.3</a:t>
                      </a:r>
                      <a:endParaRPr lang="es-ES" sz="800" dirty="0">
                        <a:solidFill>
                          <a:schemeClr val="tx2">
                            <a:lumMod val="90000"/>
                          </a:schemeClr>
                        </a:solidFill>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Una parte de la malla que se encuentra sujeta encima del muro frontal que cerca el pórtico presenta deficiencias.  </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709">
                <a:tc>
                  <a:txBody>
                    <a:bodyPr/>
                    <a:lstStyle/>
                    <a:p>
                      <a:pPr algn="ctr">
                        <a:spcAft>
                          <a:spcPts val="0"/>
                        </a:spcAft>
                      </a:pPr>
                      <a:r>
                        <a:rPr lang="es-ES" sz="700" dirty="0">
                          <a:latin typeface="Arial"/>
                          <a:ea typeface="Times New Roman"/>
                          <a:cs typeface="Times New Roman"/>
                        </a:rPr>
                        <a:t>2</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dirty="0">
                          <a:latin typeface="Arial"/>
                          <a:ea typeface="Times New Roman"/>
                          <a:cs typeface="Times New Roman"/>
                        </a:rPr>
                        <a:t>Señalización de equipos que indiquen que están fuera de uso.</a:t>
                      </a:r>
                      <a:endParaRPr lang="es-ES" sz="800" dirty="0">
                        <a:latin typeface="Calibri"/>
                        <a:ea typeface="Calibri"/>
                        <a:cs typeface="Times New Roman"/>
                      </a:endParaRPr>
                    </a:p>
                    <a:p>
                      <a:pPr marL="342900" lvl="0" indent="-342900">
                        <a:lnSpc>
                          <a:spcPct val="115000"/>
                        </a:lnSpc>
                        <a:spcAft>
                          <a:spcPts val="0"/>
                        </a:spcAft>
                        <a:buFont typeface="Symbol"/>
                        <a:buBlip>
                          <a:blip r:embed="rId2"/>
                        </a:buBlip>
                      </a:pPr>
                      <a:r>
                        <a:rPr lang="es-ES" sz="700" dirty="0">
                          <a:solidFill>
                            <a:schemeClr val="tx2">
                              <a:lumMod val="90000"/>
                            </a:schemeClr>
                          </a:solidFill>
                          <a:latin typeface="Arial"/>
                          <a:ea typeface="Times New Roman"/>
                          <a:cs typeface="Times New Roman"/>
                        </a:rPr>
                        <a:t>MIE – RAT 14 punto 3.5</a:t>
                      </a:r>
                      <a:endParaRPr lang="es-ES" sz="800" dirty="0">
                        <a:solidFill>
                          <a:schemeClr val="tx2">
                            <a:lumMod val="90000"/>
                          </a:schemeClr>
                        </a:solidFill>
                        <a:latin typeface="Calibri"/>
                        <a:ea typeface="Calibri"/>
                        <a:cs typeface="Times New Roman"/>
                      </a:endParaRPr>
                    </a:p>
                  </a:txBody>
                  <a:tcPr marL="50481" marR="504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788">
                <a:tc>
                  <a:txBody>
                    <a:bodyPr/>
                    <a:lstStyle/>
                    <a:p>
                      <a:pPr algn="ctr">
                        <a:spcAft>
                          <a:spcPts val="0"/>
                        </a:spcAft>
                      </a:pPr>
                      <a:r>
                        <a:rPr lang="es-ES" sz="700" dirty="0">
                          <a:latin typeface="Arial"/>
                          <a:ea typeface="Times New Roman"/>
                          <a:cs typeface="Times New Roman"/>
                        </a:rPr>
                        <a:t>3</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dirty="0">
                          <a:latin typeface="Arial"/>
                          <a:ea typeface="Times New Roman"/>
                          <a:cs typeface="Times New Roman"/>
                        </a:rPr>
                        <a:t>El personal que realiza  trabajos en el pórtico está calificado y autorizado para su realización.</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788">
                <a:tc>
                  <a:txBody>
                    <a:bodyPr/>
                    <a:lstStyle/>
                    <a:p>
                      <a:pPr algn="ctr">
                        <a:spcAft>
                          <a:spcPts val="0"/>
                        </a:spcAft>
                      </a:pPr>
                      <a:r>
                        <a:rPr lang="es-ES" sz="700" dirty="0">
                          <a:latin typeface="Arial"/>
                          <a:ea typeface="Times New Roman"/>
                          <a:cs typeface="Times New Roman"/>
                        </a:rPr>
                        <a:t>4</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dirty="0">
                          <a:latin typeface="Arial"/>
                          <a:ea typeface="Times New Roman"/>
                          <a:cs typeface="Times New Roman"/>
                        </a:rPr>
                        <a:t>Señalización y delimitación de la zona cuándo se realizan trabajos de mantenimiento o reparación de equipos. </a:t>
                      </a:r>
                      <a:endParaRPr lang="es-ES" sz="800" dirty="0">
                        <a:latin typeface="Calibri"/>
                        <a:ea typeface="Calibri"/>
                        <a:cs typeface="Times New Roman"/>
                      </a:endParaRPr>
                    </a:p>
                  </a:txBody>
                  <a:tcPr marL="50481" marR="504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7077">
                <a:tc>
                  <a:txBody>
                    <a:bodyPr/>
                    <a:lstStyle/>
                    <a:p>
                      <a:pPr algn="ctr">
                        <a:spcAft>
                          <a:spcPts val="0"/>
                        </a:spcAft>
                      </a:pPr>
                      <a:r>
                        <a:rPr lang="es-ES" sz="700" dirty="0">
                          <a:latin typeface="Arial"/>
                          <a:ea typeface="Times New Roman"/>
                          <a:cs typeface="Times New Roman"/>
                        </a:rPr>
                        <a:t>5</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dirty="0">
                          <a:latin typeface="Arial"/>
                          <a:ea typeface="Times New Roman"/>
                          <a:cs typeface="Times New Roman"/>
                        </a:rPr>
                        <a:t>Trabajadores usan los EPP cuándo se realizan trabajos de reparación o mantenimiento.</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455">
                <a:tc>
                  <a:txBody>
                    <a:bodyPr/>
                    <a:lstStyle/>
                    <a:p>
                      <a:pPr algn="ctr">
                        <a:spcAft>
                          <a:spcPts val="0"/>
                        </a:spcAft>
                      </a:pPr>
                      <a:r>
                        <a:rPr lang="es-ES" sz="700" dirty="0">
                          <a:latin typeface="Arial"/>
                          <a:ea typeface="Times New Roman"/>
                          <a:cs typeface="Times New Roman"/>
                        </a:rPr>
                        <a:t>6</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dirty="0">
                          <a:latin typeface="Arial"/>
                          <a:ea typeface="Times New Roman"/>
                          <a:cs typeface="Times New Roman"/>
                        </a:rPr>
                        <a:t>Se lleva un control de fallos y reparaciones de los equipos.</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5936">
                <a:tc>
                  <a:txBody>
                    <a:bodyPr/>
                    <a:lstStyle/>
                    <a:p>
                      <a:pPr marL="0" algn="ctr" rtl="0" eaLnBrk="1" latinLnBrk="0" hangingPunct="1">
                        <a:spcAft>
                          <a:spcPts val="0"/>
                        </a:spcAft>
                      </a:pPr>
                      <a:r>
                        <a:rPr kumimoji="0" lang="es-ES" sz="700" kern="1200" dirty="0">
                          <a:solidFill>
                            <a:schemeClr val="tx1"/>
                          </a:solidFill>
                          <a:latin typeface="Arial"/>
                          <a:ea typeface="Times New Roman"/>
                          <a:cs typeface="Times New Roman"/>
                        </a:rPr>
                        <a:t>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rtl="0" eaLnBrk="1" latinLnBrk="0" hangingPunct="1">
                        <a:lnSpc>
                          <a:spcPct val="115000"/>
                        </a:lnSpc>
                        <a:spcAft>
                          <a:spcPts val="0"/>
                        </a:spcAft>
                      </a:pPr>
                      <a:r>
                        <a:rPr kumimoji="0" lang="es-ES" sz="700" kern="1200" dirty="0">
                          <a:solidFill>
                            <a:schemeClr val="tx1"/>
                          </a:solidFill>
                          <a:latin typeface="Arial"/>
                          <a:ea typeface="Times New Roman"/>
                          <a:cs typeface="Times New Roman"/>
                        </a:rPr>
                        <a:t>Se posee un control predictivo de mantenimiento.</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rtl="0" eaLnBrk="1" latinLnBrk="0" hangingPunct="1">
                        <a:spcAft>
                          <a:spcPts val="0"/>
                        </a:spcAft>
                      </a:pPr>
                      <a:r>
                        <a:rPr kumimoji="0" lang="es-EC" sz="700" kern="1200" dirty="0" smtClean="0">
                          <a:solidFill>
                            <a:schemeClr val="tx1"/>
                          </a:solidFill>
                          <a:latin typeface="Arial"/>
                          <a:ea typeface="Times New Roman"/>
                          <a:cs typeface="Times New Roman"/>
                        </a:rPr>
                        <a:t>X</a:t>
                      </a:r>
                      <a:endParaRPr kumimoji="0" lang="es-ES" sz="700" kern="1200" dirty="0">
                        <a:solidFill>
                          <a:schemeClr val="tx1"/>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455">
                <a:tc>
                  <a:txBody>
                    <a:bodyPr/>
                    <a:lstStyle/>
                    <a:p>
                      <a:pPr marL="0" algn="ctr" rtl="0" eaLnBrk="1" latinLnBrk="0" hangingPunct="1">
                        <a:spcAft>
                          <a:spcPts val="0"/>
                        </a:spcAft>
                      </a:pPr>
                      <a:r>
                        <a:rPr kumimoji="0" lang="es-ES" sz="800" kern="1200" dirty="0" smtClean="0">
                          <a:solidFill>
                            <a:schemeClr val="tx1"/>
                          </a:solidFill>
                          <a:latin typeface="Arial"/>
                          <a:ea typeface="Times New Roman"/>
                          <a:cs typeface="Times New Roman"/>
                        </a:rPr>
                        <a:t>8</a:t>
                      </a:r>
                      <a:endParaRPr kumimoji="0" lang="es-ES" sz="800" kern="1200" dirty="0">
                        <a:solidFill>
                          <a:schemeClr val="tx1"/>
                        </a:solidFill>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rtl="0" eaLnBrk="1" latinLnBrk="0" hangingPunct="1">
                        <a:lnSpc>
                          <a:spcPct val="115000"/>
                        </a:lnSpc>
                        <a:spcAft>
                          <a:spcPts val="0"/>
                        </a:spcAft>
                      </a:pPr>
                      <a:r>
                        <a:rPr kumimoji="0" lang="es-EC" sz="700" kern="1200" dirty="0" smtClean="0">
                          <a:solidFill>
                            <a:schemeClr val="tx1"/>
                          </a:solidFill>
                          <a:latin typeface="Arial"/>
                          <a:ea typeface="Times New Roman"/>
                          <a:cs typeface="Times New Roman"/>
                        </a:rPr>
                        <a:t>Cuenta con el sistema de puesta a tierra.</a:t>
                      </a:r>
                      <a:endParaRPr kumimoji="0" lang="es-ES" sz="700" kern="1200" dirty="0">
                        <a:solidFill>
                          <a:schemeClr val="tx1"/>
                        </a:solidFill>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rtl="0" eaLnBrk="1" latinLnBrk="0" hangingPunct="1">
                        <a:spcAft>
                          <a:spcPts val="0"/>
                        </a:spcAft>
                      </a:pPr>
                      <a:r>
                        <a:rPr kumimoji="0" lang="es-EC" sz="700" kern="1200" dirty="0" smtClean="0">
                          <a:solidFill>
                            <a:schemeClr val="tx1"/>
                          </a:solidFill>
                          <a:latin typeface="Arial"/>
                          <a:ea typeface="Times New Roman"/>
                          <a:cs typeface="Times New Roman"/>
                        </a:rPr>
                        <a:t>X</a:t>
                      </a:r>
                      <a:endParaRPr kumimoji="0" lang="es-ES" sz="700" kern="1200" dirty="0">
                        <a:solidFill>
                          <a:schemeClr val="tx1"/>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892">
                <a:tc>
                  <a:txBody>
                    <a:bodyPr/>
                    <a:lstStyle/>
                    <a:p>
                      <a:pPr marL="0" algn="ctr" rtl="0" eaLnBrk="1" latinLnBrk="0" hangingPunct="1">
                        <a:spcAft>
                          <a:spcPts val="0"/>
                        </a:spcAft>
                      </a:pPr>
                      <a:r>
                        <a:rPr kumimoji="0" lang="es-EC" sz="800" kern="1200" dirty="0" smtClean="0">
                          <a:solidFill>
                            <a:schemeClr val="tx1"/>
                          </a:solidFill>
                          <a:latin typeface="Arial"/>
                          <a:ea typeface="Times New Roman"/>
                          <a:cs typeface="Times New Roman"/>
                        </a:rPr>
                        <a:t>9</a:t>
                      </a:r>
                      <a:endParaRPr kumimoji="0" lang="es-ES" sz="800" kern="1200" dirty="0">
                        <a:solidFill>
                          <a:schemeClr val="tx1"/>
                        </a:solidFill>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rtl="0" eaLnBrk="1" latinLnBrk="0" hangingPunct="1">
                        <a:lnSpc>
                          <a:spcPct val="115000"/>
                        </a:lnSpc>
                        <a:spcAft>
                          <a:spcPts val="0"/>
                        </a:spcAft>
                      </a:pPr>
                      <a:r>
                        <a:rPr kumimoji="0" lang="es-EC" sz="700" kern="1200" dirty="0" smtClean="0">
                          <a:solidFill>
                            <a:schemeClr val="tx1"/>
                          </a:solidFill>
                          <a:latin typeface="Arial"/>
                          <a:ea typeface="Times New Roman"/>
                          <a:cs typeface="Times New Roman"/>
                        </a:rPr>
                        <a:t>Se cuenta con la respectiva señalización de advertencia de peligro de riesgo eléctrico y uso de EPP para realizar trabajos en el área. </a:t>
                      </a:r>
                      <a:endParaRPr kumimoji="0" lang="es-ES" sz="700" kern="1200" dirty="0">
                        <a:solidFill>
                          <a:schemeClr val="tx1"/>
                        </a:solidFill>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rtl="0" eaLnBrk="1" latinLnBrk="0" hangingPunct="1">
                        <a:spcAft>
                          <a:spcPts val="0"/>
                        </a:spcAft>
                      </a:pPr>
                      <a:endParaRPr kumimoji="0" lang="es-ES" sz="700" kern="1200" dirty="0">
                        <a:solidFill>
                          <a:schemeClr val="tx1"/>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7 CuadroTexto"/>
          <p:cNvSpPr txBox="1"/>
          <p:nvPr/>
        </p:nvSpPr>
        <p:spPr>
          <a:xfrm>
            <a:off x="642910" y="2495859"/>
            <a:ext cx="7715304" cy="361637"/>
          </a:xfrm>
          <a:prstGeom prst="rect">
            <a:avLst/>
          </a:prstGeom>
          <a:noFill/>
        </p:spPr>
        <p:txBody>
          <a:bodyPr wrap="square" rtlCol="0">
            <a:spAutoFit/>
          </a:bodyPr>
          <a:lstStyle/>
          <a:p>
            <a:r>
              <a:rPr lang="es-ES" sz="1750" b="1" dirty="0" smtClean="0">
                <a:solidFill>
                  <a:srgbClr val="000000"/>
                </a:solidFill>
                <a:latin typeface="Arial"/>
                <a:ea typeface="Times New Roman"/>
              </a:rPr>
              <a:t>Lista de chequeo (Check List)</a:t>
            </a:r>
            <a:endParaRPr lang="es-ES" sz="1750" dirty="0">
              <a:solidFill>
                <a:schemeClr val="bg1"/>
              </a:solidFill>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Tabla"/>
          <p:cNvGraphicFramePr>
            <a:graphicFrameLocks noGrp="1"/>
          </p:cNvGraphicFramePr>
          <p:nvPr/>
        </p:nvGraphicFramePr>
        <p:xfrm>
          <a:off x="857224" y="576237"/>
          <a:ext cx="7500989" cy="5481793"/>
        </p:xfrm>
        <a:graphic>
          <a:graphicData uri="http://schemas.openxmlformats.org/drawingml/2006/table">
            <a:tbl>
              <a:tblPr/>
              <a:tblGrid>
                <a:gridCol w="1538370"/>
                <a:gridCol w="2699620"/>
                <a:gridCol w="488645"/>
                <a:gridCol w="489220"/>
                <a:gridCol w="2285134"/>
              </a:tblGrid>
              <a:tr h="204727">
                <a:tc>
                  <a:txBody>
                    <a:bodyPr/>
                    <a:lstStyle/>
                    <a:p>
                      <a:pPr>
                        <a:spcAft>
                          <a:spcPts val="0"/>
                        </a:spcAft>
                      </a:pPr>
                      <a:r>
                        <a:rPr lang="es-ES" sz="700" dirty="0">
                          <a:latin typeface="Arial"/>
                          <a:ea typeface="Times New Roman"/>
                          <a:cs typeface="Times New Roman"/>
                        </a:rPr>
                        <a:t>FICHA N</a:t>
                      </a:r>
                      <a:r>
                        <a:rPr lang="es-ES" sz="700" baseline="30000" dirty="0">
                          <a:latin typeface="Arial"/>
                          <a:ea typeface="Times New Roman"/>
                          <a:cs typeface="Times New Roman"/>
                        </a:rPr>
                        <a:t>o</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2</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es-ES" sz="700" dirty="0">
                          <a:latin typeface="Arial"/>
                          <a:ea typeface="Times New Roman"/>
                          <a:cs typeface="Times New Roman"/>
                        </a:rPr>
                        <a:t>SUBESTACION DE ENERGIA ELECTRICA</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204727">
                <a:tc>
                  <a:txBody>
                    <a:bodyPr/>
                    <a:lstStyle/>
                    <a:p>
                      <a:pPr>
                        <a:spcAft>
                          <a:spcPts val="0"/>
                        </a:spcAft>
                      </a:pPr>
                      <a:r>
                        <a:rPr lang="es-ES" sz="700" dirty="0">
                          <a:latin typeface="Arial"/>
                          <a:ea typeface="Times New Roman"/>
                          <a:cs typeface="Times New Roman"/>
                        </a:rPr>
                        <a:t>FECHA</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10/12/2009</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spcAft>
                          <a:spcPts val="0"/>
                        </a:spcAft>
                      </a:pPr>
                      <a:r>
                        <a:rPr lang="es-ES" sz="700" dirty="0">
                          <a:latin typeface="Arial"/>
                          <a:ea typeface="Times New Roman"/>
                          <a:cs typeface="Times New Roman"/>
                        </a:rPr>
                        <a:t>LUGAR: BANCO DE TRANSFORMADORES</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238381">
                <a:tc rowSpan="2">
                  <a:txBody>
                    <a:bodyPr/>
                    <a:lstStyle/>
                    <a:p>
                      <a:pPr>
                        <a:spcAft>
                          <a:spcPts val="0"/>
                        </a:spcAft>
                      </a:pPr>
                      <a:r>
                        <a:rPr lang="es-ES" sz="700" dirty="0">
                          <a:latin typeface="Arial"/>
                          <a:ea typeface="Times New Roman"/>
                          <a:cs typeface="Times New Roman"/>
                        </a:rPr>
                        <a:t>ELABORADO POR</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s-ES" sz="700" dirty="0">
                          <a:latin typeface="Arial"/>
                          <a:ea typeface="Times New Roman"/>
                          <a:cs typeface="Times New Roman"/>
                        </a:rPr>
                        <a:t>JHON EUGENIO PANCHANA</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spcAft>
                          <a:spcPts val="0"/>
                        </a:spcAft>
                      </a:pPr>
                      <a:r>
                        <a:rPr lang="es-ES" sz="700" dirty="0">
                          <a:latin typeface="Arial"/>
                          <a:ea typeface="Times New Roman"/>
                          <a:cs typeface="Times New Roman"/>
                        </a:rPr>
                        <a:t>DEPARTAMENTO RESPONSABLE</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237913">
                <a:tc vMerge="1">
                  <a:txBody>
                    <a:bodyPr/>
                    <a:lstStyle/>
                    <a:p>
                      <a:endParaRPr lang="es-ES"/>
                    </a:p>
                  </a:txBody>
                  <a:tcPr/>
                </a:tc>
                <a:tc vMerge="1">
                  <a:txBody>
                    <a:bodyPr/>
                    <a:lstStyle/>
                    <a:p>
                      <a:endParaRPr lang="es-ES"/>
                    </a:p>
                  </a:txBody>
                  <a:tcPr/>
                </a:tc>
                <a:tc gridSpan="3">
                  <a:txBody>
                    <a:bodyPr/>
                    <a:lstStyle/>
                    <a:p>
                      <a:pPr>
                        <a:spcAft>
                          <a:spcPts val="0"/>
                        </a:spcAft>
                      </a:pPr>
                      <a:r>
                        <a:rPr lang="es-ES" sz="700" dirty="0">
                          <a:latin typeface="Arial"/>
                          <a:ea typeface="Times New Roman"/>
                          <a:cs typeface="Times New Roman"/>
                        </a:rPr>
                        <a:t>MANTENIMIENTO ELECTRICO Y SUBESTACIONES</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237913">
                <a:tc>
                  <a:txBody>
                    <a:bodyPr/>
                    <a:lstStyle/>
                    <a:p>
                      <a:pPr algn="ctr">
                        <a:spcAft>
                          <a:spcPts val="0"/>
                        </a:spcAft>
                      </a:pPr>
                      <a:r>
                        <a:rPr lang="es-ES" sz="700" dirty="0">
                          <a:latin typeface="Arial"/>
                          <a:ea typeface="Times New Roman"/>
                          <a:cs typeface="Times New Roman"/>
                        </a:rPr>
                        <a:t>ITEM</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Prevención de riesgos</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SI</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NO</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OBSERVACIONES</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7532">
                <a:tc>
                  <a:txBody>
                    <a:bodyPr/>
                    <a:lstStyle/>
                    <a:p>
                      <a:pPr algn="ctr">
                        <a:spcAft>
                          <a:spcPts val="0"/>
                        </a:spcAft>
                      </a:pPr>
                      <a:r>
                        <a:rPr lang="es-ES" sz="700" dirty="0">
                          <a:latin typeface="Arial"/>
                          <a:ea typeface="Times New Roman"/>
                          <a:cs typeface="Times New Roman"/>
                        </a:rPr>
                        <a:t>1</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700" dirty="0">
                          <a:latin typeface="Arial"/>
                          <a:ea typeface="Times New Roman"/>
                          <a:cs typeface="Times New Roman"/>
                        </a:rPr>
                        <a:t>Posee seguridad para impedir el acceso a personal no autorizado.</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El cuarto de transformadores posee dos divisiones: una para el banco de transformadores y otro donde se encuentra el tablero principal.</a:t>
                      </a:r>
                      <a:endParaRPr lang="es-ES" sz="800" dirty="0">
                        <a:latin typeface="Calibri"/>
                        <a:ea typeface="Calibri"/>
                        <a:cs typeface="Times New Roman"/>
                      </a:endParaRPr>
                    </a:p>
                    <a:p>
                      <a:pPr algn="just">
                        <a:spcAft>
                          <a:spcPts val="0"/>
                        </a:spcAft>
                      </a:pPr>
                      <a:r>
                        <a:rPr lang="es-ES" sz="700" dirty="0">
                          <a:latin typeface="Arial"/>
                          <a:ea typeface="Times New Roman"/>
                          <a:cs typeface="Times New Roman"/>
                        </a:rPr>
                        <a:t>Solo la puerta de acceso principal tiene cerradura, la del banco de transformadores no.</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12">
                <a:tc>
                  <a:txBody>
                    <a:bodyPr/>
                    <a:lstStyle/>
                    <a:p>
                      <a:pPr algn="ctr">
                        <a:spcAft>
                          <a:spcPts val="0"/>
                        </a:spcAft>
                      </a:pPr>
                      <a:r>
                        <a:rPr lang="es-ES" sz="700" dirty="0">
                          <a:latin typeface="Arial"/>
                          <a:ea typeface="Times New Roman"/>
                          <a:cs typeface="Times New Roman"/>
                        </a:rPr>
                        <a:t>2</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700" dirty="0">
                          <a:latin typeface="Arial"/>
                          <a:ea typeface="Times New Roman"/>
                          <a:cs typeface="Times New Roman"/>
                        </a:rPr>
                        <a:t>Las partes metálicas del transformador y el tablero principal están puestas a tierra. </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5030">
                <a:tc>
                  <a:txBody>
                    <a:bodyPr/>
                    <a:lstStyle/>
                    <a:p>
                      <a:pPr algn="ctr">
                        <a:spcAft>
                          <a:spcPts val="0"/>
                        </a:spcAft>
                      </a:pPr>
                      <a:r>
                        <a:rPr lang="es-ES" sz="700" dirty="0">
                          <a:latin typeface="Arial"/>
                          <a:ea typeface="Times New Roman"/>
                          <a:cs typeface="Times New Roman"/>
                        </a:rPr>
                        <a:t>3</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700" dirty="0">
                          <a:latin typeface="Arial"/>
                          <a:ea typeface="Times New Roman"/>
                          <a:cs typeface="Times New Roman"/>
                        </a:rPr>
                        <a:t>Posee una ventilación adecuada, para que los equipos operen a temperatura nominal. </a:t>
                      </a:r>
                      <a:endParaRPr lang="es-ES" sz="800" dirty="0">
                        <a:latin typeface="Calibri"/>
                        <a:ea typeface="Calibri"/>
                        <a:cs typeface="Times New Roman"/>
                      </a:endParaRPr>
                    </a:p>
                    <a:p>
                      <a:pPr marL="342900" lvl="0" indent="-342900" algn="just">
                        <a:lnSpc>
                          <a:spcPct val="115000"/>
                        </a:lnSpc>
                        <a:spcAft>
                          <a:spcPts val="0"/>
                        </a:spcAft>
                        <a:buFont typeface="Symbol"/>
                        <a:buBlip>
                          <a:blip r:embed="rId2"/>
                        </a:buBlip>
                      </a:pPr>
                      <a:r>
                        <a:rPr lang="es-ES" sz="700" dirty="0">
                          <a:solidFill>
                            <a:schemeClr val="tx2">
                              <a:lumMod val="90000"/>
                            </a:schemeClr>
                          </a:solidFill>
                          <a:latin typeface="Arial"/>
                          <a:ea typeface="Times New Roman"/>
                          <a:cs typeface="Times New Roman"/>
                        </a:rPr>
                        <a:t>NEC Art. 450.9</a:t>
                      </a:r>
                      <a:endParaRPr lang="es-ES" sz="800" dirty="0">
                        <a:solidFill>
                          <a:schemeClr val="tx2">
                            <a:lumMod val="90000"/>
                          </a:schemeClr>
                        </a:solidFill>
                        <a:latin typeface="Calibri"/>
                        <a:ea typeface="Calibri"/>
                        <a:cs typeface="Times New Roman"/>
                      </a:endParaRPr>
                    </a:p>
                    <a:p>
                      <a:pPr marL="342900" lvl="0" indent="-342900" algn="just">
                        <a:lnSpc>
                          <a:spcPct val="115000"/>
                        </a:lnSpc>
                        <a:spcAft>
                          <a:spcPts val="0"/>
                        </a:spcAft>
                        <a:buFont typeface="Symbol"/>
                        <a:buBlip>
                          <a:blip r:embed="rId2"/>
                        </a:buBlip>
                      </a:pPr>
                      <a:r>
                        <a:rPr lang="es-ES" sz="700" dirty="0">
                          <a:solidFill>
                            <a:schemeClr val="tx2">
                              <a:lumMod val="90000"/>
                            </a:schemeClr>
                          </a:solidFill>
                          <a:latin typeface="Arial"/>
                          <a:ea typeface="Times New Roman"/>
                          <a:cs typeface="Times New Roman"/>
                        </a:rPr>
                        <a:t>NOM Art. 450.9</a:t>
                      </a:r>
                      <a:endParaRPr lang="es-ES" sz="800" dirty="0">
                        <a:solidFill>
                          <a:schemeClr val="tx2">
                            <a:lumMod val="90000"/>
                          </a:schemeClr>
                        </a:solidFill>
                        <a:latin typeface="Calibri"/>
                        <a:ea typeface="Calibri"/>
                        <a:cs typeface="Times New Roman"/>
                      </a:endParaRPr>
                    </a:p>
                    <a:p>
                      <a:pPr marL="342900" lvl="0" indent="-342900" algn="just">
                        <a:lnSpc>
                          <a:spcPct val="115000"/>
                        </a:lnSpc>
                        <a:spcAft>
                          <a:spcPts val="0"/>
                        </a:spcAft>
                        <a:buFont typeface="Symbol"/>
                        <a:buBlip>
                          <a:blip r:embed="rId2"/>
                        </a:buBlip>
                      </a:pPr>
                      <a:r>
                        <a:rPr lang="es-ES" sz="700" dirty="0">
                          <a:solidFill>
                            <a:schemeClr val="tx2">
                              <a:lumMod val="90000"/>
                            </a:schemeClr>
                          </a:solidFill>
                          <a:latin typeface="Arial"/>
                          <a:ea typeface="Times New Roman"/>
                          <a:cs typeface="Times New Roman"/>
                        </a:rPr>
                        <a:t>NOM  Art. 924.4 literal d</a:t>
                      </a:r>
                      <a:endParaRPr lang="es-ES" sz="800" dirty="0">
                        <a:solidFill>
                          <a:schemeClr val="tx2">
                            <a:lumMod val="90000"/>
                          </a:schemeClr>
                        </a:solidFill>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155">
                <a:tc>
                  <a:txBody>
                    <a:bodyPr/>
                    <a:lstStyle/>
                    <a:p>
                      <a:pPr algn="ctr">
                        <a:spcAft>
                          <a:spcPts val="0"/>
                        </a:spcAft>
                      </a:pPr>
                      <a:r>
                        <a:rPr lang="es-ES" sz="700" dirty="0">
                          <a:latin typeface="Arial"/>
                          <a:ea typeface="Times New Roman"/>
                          <a:cs typeface="Times New Roman"/>
                        </a:rPr>
                        <a:t>4</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dirty="0">
                          <a:latin typeface="Arial"/>
                          <a:ea typeface="Times New Roman"/>
                          <a:cs typeface="Times New Roman"/>
                        </a:rPr>
                        <a:t>Posee la iluminación adecuada.</a:t>
                      </a:r>
                      <a:endParaRPr lang="es-ES" sz="800" dirty="0">
                        <a:latin typeface="Calibri"/>
                        <a:ea typeface="Calibri"/>
                        <a:cs typeface="Times New Roman"/>
                      </a:endParaRPr>
                    </a:p>
                    <a:p>
                      <a:pPr marL="342900" lvl="0" indent="-342900">
                        <a:lnSpc>
                          <a:spcPct val="115000"/>
                        </a:lnSpc>
                        <a:spcAft>
                          <a:spcPts val="0"/>
                        </a:spcAft>
                        <a:buFont typeface="Symbol"/>
                        <a:buBlip>
                          <a:blip r:embed="rId2"/>
                        </a:buBlip>
                      </a:pPr>
                      <a:r>
                        <a:rPr lang="es-ES" sz="700" dirty="0">
                          <a:solidFill>
                            <a:schemeClr val="tx2">
                              <a:lumMod val="90000"/>
                            </a:schemeClr>
                          </a:solidFill>
                          <a:latin typeface="Arial"/>
                          <a:ea typeface="Times New Roman"/>
                          <a:cs typeface="Times New Roman"/>
                        </a:rPr>
                        <a:t>NEC Art. 110.34 literal d</a:t>
                      </a:r>
                      <a:endParaRPr lang="es-ES" sz="800" dirty="0">
                        <a:solidFill>
                          <a:schemeClr val="tx2">
                            <a:lumMod val="90000"/>
                          </a:schemeClr>
                        </a:solidFill>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155">
                <a:tc>
                  <a:txBody>
                    <a:bodyPr/>
                    <a:lstStyle/>
                    <a:p>
                      <a:pPr algn="ctr">
                        <a:spcAft>
                          <a:spcPts val="0"/>
                        </a:spcAft>
                      </a:pPr>
                      <a:r>
                        <a:rPr lang="es-ES" sz="700" dirty="0">
                          <a:latin typeface="Arial"/>
                          <a:ea typeface="Times New Roman"/>
                          <a:cs typeface="Times New Roman"/>
                        </a:rPr>
                        <a:t>5</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dirty="0">
                          <a:latin typeface="Arial"/>
                          <a:ea typeface="Times New Roman"/>
                          <a:cs typeface="Times New Roman"/>
                        </a:rPr>
                        <a:t>El peso de conductores es a través de tubo pasante.</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15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smtClean="0">
                          <a:latin typeface="Calibri"/>
                          <a:ea typeface="Calibri"/>
                          <a:cs typeface="Times New Roman"/>
                        </a:rPr>
                        <a:t>6</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rtl="0" eaLnBrk="1" latinLnBrk="0" hangingPunct="1">
                        <a:lnSpc>
                          <a:spcPct val="115000"/>
                        </a:lnSpc>
                        <a:spcAft>
                          <a:spcPts val="0"/>
                        </a:spcAft>
                      </a:pPr>
                      <a:r>
                        <a:rPr kumimoji="0" lang="es-ES" sz="700" kern="1200" dirty="0" smtClean="0">
                          <a:solidFill>
                            <a:schemeClr val="tx1"/>
                          </a:solidFill>
                          <a:latin typeface="Arial"/>
                          <a:ea typeface="Times New Roman"/>
                          <a:cs typeface="Times New Roman"/>
                        </a:rPr>
                        <a:t>Tiene señales preventivas de advertencia de riesgo eléctrico y su ubicación es la adecuada.</a:t>
                      </a:r>
                    </a:p>
                    <a:p>
                      <a:pPr marL="342900" lvl="0" indent="-342900" algn="just" rtl="0" eaLnBrk="1" latinLnBrk="0" hangingPunct="1">
                        <a:lnSpc>
                          <a:spcPct val="115000"/>
                        </a:lnSpc>
                        <a:spcAft>
                          <a:spcPts val="0"/>
                        </a:spcAft>
                        <a:buFont typeface="Symbol"/>
                        <a:buBlip>
                          <a:blip r:embed="rId2"/>
                        </a:buBlip>
                      </a:pPr>
                      <a:r>
                        <a:rPr kumimoji="0" lang="es-ES" sz="700" kern="1200" dirty="0" smtClean="0">
                          <a:solidFill>
                            <a:schemeClr val="tx2">
                              <a:lumMod val="90000"/>
                            </a:schemeClr>
                          </a:solidFill>
                          <a:latin typeface="Arial"/>
                          <a:ea typeface="Times New Roman"/>
                          <a:cs typeface="Times New Roman"/>
                        </a:rPr>
                        <a:t>NEC Art. 110.34 literal c</a:t>
                      </a:r>
                    </a:p>
                    <a:p>
                      <a:pPr marL="342900" lvl="0" indent="-342900" algn="just" rtl="0" eaLnBrk="1" latinLnBrk="0" hangingPunct="1">
                        <a:lnSpc>
                          <a:spcPct val="115000"/>
                        </a:lnSpc>
                        <a:spcAft>
                          <a:spcPts val="0"/>
                        </a:spcAft>
                        <a:buFont typeface="Symbol"/>
                        <a:buBlip>
                          <a:blip r:embed="rId2"/>
                        </a:buBlip>
                      </a:pPr>
                      <a:r>
                        <a:rPr kumimoji="0" lang="es-ES" sz="700" kern="1200" dirty="0" smtClean="0">
                          <a:solidFill>
                            <a:schemeClr val="tx2">
                              <a:lumMod val="90000"/>
                            </a:schemeClr>
                          </a:solidFill>
                          <a:latin typeface="Arial"/>
                          <a:ea typeface="Times New Roman"/>
                          <a:cs typeface="Times New Roman"/>
                        </a:rPr>
                        <a:t>NEC Art. 110.27 literal c</a:t>
                      </a:r>
                    </a:p>
                    <a:p>
                      <a:pPr marL="342900" lvl="0" indent="-342900" algn="just" rtl="0" eaLnBrk="1" latinLnBrk="0" hangingPunct="1">
                        <a:lnSpc>
                          <a:spcPct val="115000"/>
                        </a:lnSpc>
                        <a:spcAft>
                          <a:spcPts val="0"/>
                        </a:spcAft>
                        <a:buFont typeface="Symbol"/>
                        <a:buBlip>
                          <a:blip r:embed="rId2"/>
                        </a:buBlip>
                      </a:pPr>
                      <a:r>
                        <a:rPr kumimoji="0" lang="es-EC" sz="700" kern="1200" dirty="0" smtClean="0">
                          <a:solidFill>
                            <a:schemeClr val="tx2">
                              <a:lumMod val="90000"/>
                            </a:schemeClr>
                          </a:solidFill>
                          <a:latin typeface="Arial"/>
                          <a:ea typeface="Times New Roman"/>
                          <a:cs typeface="Times New Roman"/>
                        </a:rPr>
                        <a:t>NTP399.010</a:t>
                      </a:r>
                      <a:endParaRPr kumimoji="0" lang="es-ES" sz="700" kern="1200" dirty="0">
                        <a:solidFill>
                          <a:schemeClr val="tx2">
                            <a:lumMod val="90000"/>
                          </a:schemeClr>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15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s-EC" sz="800" kern="1200" dirty="0" smtClean="0">
                          <a:solidFill>
                            <a:schemeClr val="tx1"/>
                          </a:solidFill>
                          <a:latin typeface="Calibri"/>
                          <a:ea typeface="Calibri"/>
                          <a:cs typeface="Times New Roman"/>
                        </a:rPr>
                        <a:t>7</a:t>
                      </a:r>
                      <a:endParaRPr kumimoji="0" lang="es-ES" sz="800" kern="1200" dirty="0" smtClean="0">
                        <a:solidFill>
                          <a:schemeClr val="tx1"/>
                        </a:solidFill>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lvl="0" indent="-342900" algn="just" rtl="0" eaLnBrk="1" latinLnBrk="0" hangingPunct="1">
                        <a:lnSpc>
                          <a:spcPct val="115000"/>
                        </a:lnSpc>
                        <a:spcAft>
                          <a:spcPts val="0"/>
                        </a:spcAft>
                        <a:buFontTx/>
                        <a:buNone/>
                      </a:pPr>
                      <a:r>
                        <a:rPr kumimoji="0" lang="es-EC" sz="700" kern="1200" dirty="0" smtClean="0">
                          <a:solidFill>
                            <a:schemeClr val="tx1"/>
                          </a:solidFill>
                          <a:latin typeface="Arial"/>
                          <a:ea typeface="Times New Roman"/>
                          <a:cs typeface="Times New Roman"/>
                        </a:rPr>
                        <a:t>Los transformadores poseen datos de placa, en donde se indique el nombre del fabricante, capacidad nominal, frecuencia, tensión eléctrica en el primario y secundario, impedancia y temperatura.</a:t>
                      </a:r>
                      <a:endParaRPr kumimoji="0" lang="es-ES" sz="700" kern="1200" dirty="0">
                        <a:solidFill>
                          <a:schemeClr val="tx1"/>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rtl="0" eaLnBrk="1" latinLnBrk="0" hangingPunct="1">
                        <a:spcAft>
                          <a:spcPts val="0"/>
                        </a:spcAft>
                      </a:pPr>
                      <a:r>
                        <a:rPr kumimoji="0" lang="es-EC" sz="700" kern="1200" dirty="0" smtClean="0">
                          <a:solidFill>
                            <a:schemeClr val="tx1"/>
                          </a:solidFill>
                          <a:latin typeface="Arial"/>
                          <a:ea typeface="Times New Roman"/>
                          <a:cs typeface="Times New Roman"/>
                        </a:rPr>
                        <a:t>X</a:t>
                      </a:r>
                      <a:endParaRPr kumimoji="0" lang="es-ES" sz="700" kern="1200" dirty="0">
                        <a:solidFill>
                          <a:schemeClr val="tx1"/>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15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s-EC" sz="800" kern="1200" dirty="0" smtClean="0">
                          <a:solidFill>
                            <a:schemeClr val="tx1"/>
                          </a:solidFill>
                          <a:latin typeface="Calibri"/>
                          <a:ea typeface="Calibri"/>
                          <a:cs typeface="Times New Roman"/>
                        </a:rPr>
                        <a:t>8</a:t>
                      </a:r>
                      <a:endParaRPr kumimoji="0" lang="es-ES" sz="800" kern="1200" dirty="0" smtClean="0">
                        <a:solidFill>
                          <a:schemeClr val="tx1"/>
                        </a:solidFill>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lvl="0" indent="-342900" algn="just" rtl="0" eaLnBrk="1" latinLnBrk="0" hangingPunct="1">
                        <a:lnSpc>
                          <a:spcPct val="115000"/>
                        </a:lnSpc>
                        <a:spcAft>
                          <a:spcPts val="0"/>
                        </a:spcAft>
                        <a:buFontTx/>
                        <a:buNone/>
                      </a:pPr>
                      <a:r>
                        <a:rPr kumimoji="0" lang="es-EC" sz="700" kern="1200" dirty="0" smtClean="0">
                          <a:solidFill>
                            <a:schemeClr val="tx1"/>
                          </a:solidFill>
                          <a:latin typeface="Arial"/>
                          <a:ea typeface="Times New Roman"/>
                          <a:cs typeface="Times New Roman"/>
                        </a:rPr>
                        <a:t>Se lleva un control de fallos y reparaciones de los equipos.</a:t>
                      </a:r>
                      <a:endParaRPr kumimoji="0" lang="es-ES" sz="700" kern="1200" dirty="0">
                        <a:solidFill>
                          <a:schemeClr val="tx1"/>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s-EC" sz="700" kern="1200" dirty="0" smtClean="0">
                          <a:solidFill>
                            <a:schemeClr val="tx1"/>
                          </a:solidFill>
                          <a:latin typeface="Arial"/>
                          <a:ea typeface="Times New Roman"/>
                          <a:cs typeface="Times New Roman"/>
                        </a:rPr>
                        <a:t>X</a:t>
                      </a:r>
                      <a:endParaRPr kumimoji="0" lang="es-ES" sz="700" kern="1200" dirty="0" smtClean="0">
                        <a:solidFill>
                          <a:schemeClr val="tx1"/>
                        </a:solidFill>
                        <a:latin typeface="Arial"/>
                        <a:ea typeface="Times New Roman"/>
                        <a:cs typeface="Times New Roman"/>
                      </a:endParaRPr>
                    </a:p>
                    <a:p>
                      <a:pPr marL="0" algn="ctr" rtl="0" eaLnBrk="1" latinLnBrk="0" hangingPunct="1">
                        <a:spcAft>
                          <a:spcPts val="0"/>
                        </a:spcAft>
                      </a:pPr>
                      <a:endParaRPr kumimoji="0" lang="es-ES" sz="700" kern="1200" dirty="0">
                        <a:solidFill>
                          <a:schemeClr val="tx1"/>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15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s-EC" sz="800" kern="1200" dirty="0" smtClean="0">
                          <a:solidFill>
                            <a:schemeClr val="tx1"/>
                          </a:solidFill>
                          <a:latin typeface="Calibri"/>
                          <a:ea typeface="Calibri"/>
                          <a:cs typeface="Times New Roman"/>
                        </a:rPr>
                        <a:t>9</a:t>
                      </a:r>
                      <a:endParaRPr kumimoji="0" lang="es-ES" sz="800" kern="1200" dirty="0" smtClean="0">
                        <a:solidFill>
                          <a:schemeClr val="tx1"/>
                        </a:solidFill>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342900" algn="just" defTabSz="914400" rtl="0" eaLnBrk="1" fontAlgn="auto" latinLnBrk="0" hangingPunct="1">
                        <a:lnSpc>
                          <a:spcPct val="115000"/>
                        </a:lnSpc>
                        <a:spcBef>
                          <a:spcPts val="0"/>
                        </a:spcBef>
                        <a:spcAft>
                          <a:spcPts val="0"/>
                        </a:spcAft>
                        <a:buClrTx/>
                        <a:buSzTx/>
                        <a:buFontTx/>
                        <a:buNone/>
                        <a:tabLst/>
                        <a:defRPr/>
                      </a:pPr>
                      <a:r>
                        <a:rPr kumimoji="0" lang="es-ES" sz="700" kern="1200" dirty="0" smtClean="0">
                          <a:solidFill>
                            <a:schemeClr val="tx1"/>
                          </a:solidFill>
                          <a:latin typeface="Arial"/>
                          <a:ea typeface="Times New Roman"/>
                          <a:cs typeface="Times New Roman"/>
                        </a:rPr>
                        <a:t>Se posee un control predictivo de mantenimiento</a:t>
                      </a:r>
                      <a:endParaRPr kumimoji="0" lang="es-ES" sz="700" kern="1200" dirty="0">
                        <a:solidFill>
                          <a:schemeClr val="tx1"/>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s-EC" sz="700" kern="1200" dirty="0" smtClean="0">
                          <a:solidFill>
                            <a:schemeClr val="tx1"/>
                          </a:solidFill>
                          <a:latin typeface="Arial"/>
                          <a:ea typeface="Times New Roman"/>
                          <a:cs typeface="Times New Roman"/>
                        </a:rPr>
                        <a:t>X</a:t>
                      </a:r>
                      <a:endParaRPr kumimoji="0" lang="es-ES" sz="700" kern="1200" dirty="0" smtClean="0">
                        <a:solidFill>
                          <a:schemeClr val="tx1"/>
                        </a:solidFill>
                        <a:latin typeface="Arial"/>
                        <a:ea typeface="Times New Roman"/>
                        <a:cs typeface="Times New Roman"/>
                      </a:endParaRPr>
                    </a:p>
                    <a:p>
                      <a:pPr marL="0" algn="ctr" rtl="0" eaLnBrk="1" latinLnBrk="0" hangingPunct="1">
                        <a:spcAft>
                          <a:spcPts val="0"/>
                        </a:spcAft>
                      </a:pPr>
                      <a:endParaRPr kumimoji="0" lang="es-ES" sz="700" kern="1200" dirty="0">
                        <a:solidFill>
                          <a:schemeClr val="tx1"/>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15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s-EC" sz="800" kern="1200" dirty="0" smtClean="0">
                          <a:solidFill>
                            <a:schemeClr val="tx1"/>
                          </a:solidFill>
                          <a:latin typeface="Calibri"/>
                          <a:ea typeface="Calibri"/>
                          <a:cs typeface="Times New Roman"/>
                        </a:rPr>
                        <a:t>10</a:t>
                      </a:r>
                      <a:endParaRPr kumimoji="0" lang="es-ES" sz="800" kern="1200" dirty="0" smtClean="0">
                        <a:solidFill>
                          <a:schemeClr val="tx1"/>
                        </a:solidFill>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342900" algn="just" defTabSz="914400" rtl="0" eaLnBrk="1" fontAlgn="auto" latinLnBrk="0" hangingPunct="1">
                        <a:lnSpc>
                          <a:spcPct val="115000"/>
                        </a:lnSpc>
                        <a:spcBef>
                          <a:spcPts val="0"/>
                        </a:spcBef>
                        <a:spcAft>
                          <a:spcPts val="0"/>
                        </a:spcAft>
                        <a:buClrTx/>
                        <a:buSzTx/>
                        <a:buFontTx/>
                        <a:buNone/>
                        <a:tabLst/>
                        <a:defRPr/>
                      </a:pPr>
                      <a:r>
                        <a:rPr kumimoji="0" lang="es-ES" sz="700" kern="1200" dirty="0" smtClean="0">
                          <a:solidFill>
                            <a:schemeClr val="tx1"/>
                          </a:solidFill>
                          <a:latin typeface="Arial"/>
                          <a:ea typeface="Times New Roman"/>
                          <a:cs typeface="Times New Roman"/>
                        </a:rPr>
                        <a:t>Los medios de desconexión se encuentran plenamente identificados.</a:t>
                      </a:r>
                      <a:endParaRPr kumimoji="0" lang="es-ES" sz="700" kern="1200" dirty="0">
                        <a:solidFill>
                          <a:schemeClr val="tx1"/>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rtl="0" eaLnBrk="1" latinLnBrk="0" hangingPunct="1">
                        <a:spcAft>
                          <a:spcPts val="0"/>
                        </a:spcAft>
                      </a:pPr>
                      <a:endParaRPr kumimoji="0" lang="es-ES" sz="700" kern="1200" dirty="0">
                        <a:solidFill>
                          <a:schemeClr val="tx1"/>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s-EC" sz="700" kern="1200" dirty="0" smtClean="0">
                          <a:solidFill>
                            <a:schemeClr val="tx1"/>
                          </a:solidFill>
                          <a:latin typeface="Arial"/>
                          <a:ea typeface="Times New Roman"/>
                          <a:cs typeface="Times New Roman"/>
                        </a:rPr>
                        <a:t>X</a:t>
                      </a:r>
                      <a:endParaRPr kumimoji="0" lang="es-ES" sz="700" kern="1200" dirty="0" smtClean="0">
                        <a:solidFill>
                          <a:schemeClr val="tx1"/>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 sz="700" dirty="0" smtClean="0">
                          <a:latin typeface="Arial"/>
                          <a:ea typeface="Times New Roman"/>
                          <a:cs typeface="Times New Roman"/>
                        </a:rPr>
                        <a:t>En el tablero principal se encuentra un disyuntor que no posee identificación de a que circuito pertenece.</a:t>
                      </a: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15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s-ES" sz="800" kern="1200" dirty="0" smtClean="0">
                          <a:solidFill>
                            <a:schemeClr val="tx1"/>
                          </a:solidFill>
                          <a:latin typeface="Calibri"/>
                          <a:ea typeface="Calibri"/>
                          <a:cs typeface="Times New Roman"/>
                        </a:rPr>
                        <a:t>11</a:t>
                      </a: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342900" algn="just" defTabSz="914400" rtl="0" eaLnBrk="1" fontAlgn="auto" latinLnBrk="0" hangingPunct="1">
                        <a:lnSpc>
                          <a:spcPct val="115000"/>
                        </a:lnSpc>
                        <a:spcBef>
                          <a:spcPts val="0"/>
                        </a:spcBef>
                        <a:spcAft>
                          <a:spcPts val="0"/>
                        </a:spcAft>
                        <a:buClrTx/>
                        <a:buSzTx/>
                        <a:buFontTx/>
                        <a:buNone/>
                        <a:tabLst/>
                        <a:defRPr/>
                      </a:pPr>
                      <a:r>
                        <a:rPr kumimoji="0" lang="es-ES" sz="700" kern="1200" dirty="0" smtClean="0">
                          <a:solidFill>
                            <a:schemeClr val="tx1"/>
                          </a:solidFill>
                          <a:latin typeface="Arial"/>
                          <a:ea typeface="Times New Roman"/>
                          <a:cs typeface="Times New Roman"/>
                        </a:rPr>
                        <a:t>Loa dispositivos de protección se encuentran en óptimas condiciones.</a:t>
                      </a:r>
                      <a:endParaRPr kumimoji="0" lang="es-ES" sz="700" kern="1200" dirty="0">
                        <a:solidFill>
                          <a:schemeClr val="tx1"/>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rtl="0" eaLnBrk="1" latinLnBrk="0" hangingPunct="1">
                        <a:spcAft>
                          <a:spcPts val="0"/>
                        </a:spcAft>
                      </a:pPr>
                      <a:endParaRPr kumimoji="0" lang="es-ES" sz="700" kern="1200" dirty="0">
                        <a:solidFill>
                          <a:schemeClr val="tx1"/>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s-ES" sz="700" kern="1200" dirty="0" smtClean="0">
                          <a:solidFill>
                            <a:schemeClr val="tx1"/>
                          </a:solidFill>
                          <a:latin typeface="Arial"/>
                          <a:ea typeface="Times New Roman"/>
                          <a:cs typeface="Times New Roman"/>
                        </a:rPr>
                        <a:t>X</a:t>
                      </a: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 sz="700" dirty="0" smtClean="0">
                          <a:latin typeface="Arial"/>
                          <a:ea typeface="Times New Roman"/>
                          <a:cs typeface="Times New Roman"/>
                        </a:rPr>
                        <a:t>El disyuntor principal presenta ausencia de su cubierta frontal lo cual disminuye la vida útil del dispositivo.</a:t>
                      </a: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642911" y="571480"/>
          <a:ext cx="7715305" cy="5496278"/>
        </p:xfrm>
        <a:graphic>
          <a:graphicData uri="http://schemas.openxmlformats.org/drawingml/2006/table">
            <a:tbl>
              <a:tblPr/>
              <a:tblGrid>
                <a:gridCol w="1582323"/>
                <a:gridCol w="2776753"/>
                <a:gridCol w="502607"/>
                <a:gridCol w="503198"/>
                <a:gridCol w="2350424"/>
              </a:tblGrid>
              <a:tr h="203016">
                <a:tc>
                  <a:txBody>
                    <a:bodyPr/>
                    <a:lstStyle/>
                    <a:p>
                      <a:pPr>
                        <a:spcAft>
                          <a:spcPts val="0"/>
                        </a:spcAft>
                      </a:pPr>
                      <a:r>
                        <a:rPr lang="es-ES" sz="700" dirty="0">
                          <a:latin typeface="Arial"/>
                          <a:ea typeface="Times New Roman"/>
                          <a:cs typeface="Times New Roman"/>
                        </a:rPr>
                        <a:t>FICHA N</a:t>
                      </a:r>
                      <a:r>
                        <a:rPr lang="es-ES" sz="700" baseline="30000" dirty="0">
                          <a:latin typeface="Arial"/>
                          <a:ea typeface="Times New Roman"/>
                          <a:cs typeface="Times New Roman"/>
                        </a:rPr>
                        <a:t>o</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3</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es-ES" sz="700" dirty="0">
                          <a:latin typeface="Arial"/>
                          <a:ea typeface="Times New Roman"/>
                          <a:cs typeface="Times New Roman"/>
                        </a:rPr>
                        <a:t>SUBESTACION DE ENERGIA ELECTRICA</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203016">
                <a:tc>
                  <a:txBody>
                    <a:bodyPr/>
                    <a:lstStyle/>
                    <a:p>
                      <a:pPr>
                        <a:spcAft>
                          <a:spcPts val="0"/>
                        </a:spcAft>
                      </a:pPr>
                      <a:r>
                        <a:rPr lang="es-ES" sz="700" dirty="0">
                          <a:latin typeface="Arial"/>
                          <a:ea typeface="Times New Roman"/>
                          <a:cs typeface="Times New Roman"/>
                        </a:rPr>
                        <a:t>FECHA</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13/12/2009</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spcAft>
                          <a:spcPts val="0"/>
                        </a:spcAft>
                      </a:pPr>
                      <a:r>
                        <a:rPr lang="es-ES" sz="700" dirty="0">
                          <a:latin typeface="Arial"/>
                          <a:ea typeface="Times New Roman"/>
                          <a:cs typeface="Times New Roman"/>
                        </a:rPr>
                        <a:t>LUGAR: AREA TECNICA</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236389">
                <a:tc rowSpan="2">
                  <a:txBody>
                    <a:bodyPr/>
                    <a:lstStyle/>
                    <a:p>
                      <a:pPr>
                        <a:spcAft>
                          <a:spcPts val="0"/>
                        </a:spcAft>
                      </a:pPr>
                      <a:r>
                        <a:rPr lang="es-ES" sz="700" dirty="0">
                          <a:latin typeface="Arial"/>
                          <a:ea typeface="Times New Roman"/>
                          <a:cs typeface="Times New Roman"/>
                        </a:rPr>
                        <a:t>ELABORADO POR</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s-ES" sz="700" dirty="0">
                          <a:latin typeface="Arial"/>
                          <a:ea typeface="Times New Roman"/>
                          <a:cs typeface="Times New Roman"/>
                        </a:rPr>
                        <a:t>JHON EUGENIO PANCHANA</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spcAft>
                          <a:spcPts val="0"/>
                        </a:spcAft>
                      </a:pPr>
                      <a:r>
                        <a:rPr lang="es-ES" sz="700" dirty="0">
                          <a:latin typeface="Arial"/>
                          <a:ea typeface="Times New Roman"/>
                          <a:cs typeface="Times New Roman"/>
                        </a:rPr>
                        <a:t>DEPARTAMENTO RESPONSABLE</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235925">
                <a:tc vMerge="1">
                  <a:txBody>
                    <a:bodyPr/>
                    <a:lstStyle/>
                    <a:p>
                      <a:endParaRPr lang="es-ES"/>
                    </a:p>
                  </a:txBody>
                  <a:tcPr/>
                </a:tc>
                <a:tc vMerge="1">
                  <a:txBody>
                    <a:bodyPr/>
                    <a:lstStyle/>
                    <a:p>
                      <a:endParaRPr lang="es-ES"/>
                    </a:p>
                  </a:txBody>
                  <a:tcPr/>
                </a:tc>
                <a:tc gridSpan="3">
                  <a:txBody>
                    <a:bodyPr/>
                    <a:lstStyle/>
                    <a:p>
                      <a:pPr>
                        <a:spcAft>
                          <a:spcPts val="0"/>
                        </a:spcAft>
                      </a:pPr>
                      <a:r>
                        <a:rPr lang="es-ES" sz="700" dirty="0">
                          <a:latin typeface="Arial"/>
                          <a:ea typeface="Times New Roman"/>
                          <a:cs typeface="Times New Roman"/>
                        </a:rPr>
                        <a:t>MANTENIMIENTO ELECTRICO Y SUBESTACIONES</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235925">
                <a:tc>
                  <a:txBody>
                    <a:bodyPr/>
                    <a:lstStyle/>
                    <a:p>
                      <a:pPr algn="ctr">
                        <a:spcAft>
                          <a:spcPts val="0"/>
                        </a:spcAft>
                      </a:pPr>
                      <a:r>
                        <a:rPr lang="es-ES" sz="700" dirty="0">
                          <a:latin typeface="Arial"/>
                          <a:ea typeface="Times New Roman"/>
                          <a:cs typeface="Times New Roman"/>
                        </a:rPr>
                        <a:t>ITEM</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Prevención de riesgos</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SI</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NO </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OBSERVACIONES</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1712">
                <a:tc>
                  <a:txBody>
                    <a:bodyPr/>
                    <a:lstStyle/>
                    <a:p>
                      <a:pPr algn="ctr">
                        <a:spcAft>
                          <a:spcPts val="0"/>
                        </a:spcAft>
                      </a:pPr>
                      <a:r>
                        <a:rPr lang="es-ES" sz="700" dirty="0">
                          <a:latin typeface="Arial"/>
                          <a:ea typeface="Times New Roman"/>
                          <a:cs typeface="Times New Roman"/>
                        </a:rPr>
                        <a:t>1</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700" dirty="0">
                          <a:latin typeface="Arial"/>
                          <a:ea typeface="Times New Roman"/>
                          <a:cs typeface="Times New Roman"/>
                        </a:rPr>
                        <a:t>Los tableros de distribución se encuentran ubicados en lugares secos.  </a:t>
                      </a:r>
                      <a:endParaRPr lang="es-ES" sz="800" dirty="0">
                        <a:latin typeface="Calibri"/>
                        <a:ea typeface="Calibri"/>
                        <a:cs typeface="Times New Roman"/>
                      </a:endParaRPr>
                    </a:p>
                    <a:p>
                      <a:pPr marL="342900" lvl="0" indent="-342900">
                        <a:lnSpc>
                          <a:spcPct val="115000"/>
                        </a:lnSpc>
                        <a:spcAft>
                          <a:spcPts val="0"/>
                        </a:spcAft>
                        <a:buFont typeface="Symbol"/>
                        <a:buBlip>
                          <a:blip r:embed="rId2"/>
                        </a:buBlip>
                      </a:pPr>
                      <a:r>
                        <a:rPr lang="es-ES" sz="700" dirty="0">
                          <a:solidFill>
                            <a:schemeClr val="tx2">
                              <a:lumMod val="90000"/>
                            </a:schemeClr>
                          </a:solidFill>
                          <a:latin typeface="Arial"/>
                          <a:ea typeface="Times New Roman"/>
                          <a:cs typeface="Times New Roman"/>
                        </a:rPr>
                        <a:t>NEC Art. 408.5</a:t>
                      </a:r>
                      <a:endParaRPr lang="es-ES" sz="800" dirty="0">
                        <a:solidFill>
                          <a:schemeClr val="tx2">
                            <a:lumMod val="90000"/>
                          </a:schemeClr>
                        </a:solidFill>
                        <a:latin typeface="Calibri"/>
                        <a:ea typeface="Calibri"/>
                        <a:cs typeface="Times New Roman"/>
                      </a:endParaRPr>
                    </a:p>
                    <a:p>
                      <a:pPr marL="342900" lvl="0" indent="-342900">
                        <a:lnSpc>
                          <a:spcPct val="115000"/>
                        </a:lnSpc>
                        <a:spcAft>
                          <a:spcPts val="0"/>
                        </a:spcAft>
                        <a:buFont typeface="Symbol"/>
                        <a:buBlip>
                          <a:blip r:embed="rId2"/>
                        </a:buBlip>
                      </a:pPr>
                      <a:r>
                        <a:rPr lang="es-ES" sz="700" dirty="0">
                          <a:solidFill>
                            <a:schemeClr val="tx2">
                              <a:lumMod val="90000"/>
                            </a:schemeClr>
                          </a:solidFill>
                          <a:latin typeface="Arial"/>
                          <a:ea typeface="Times New Roman"/>
                          <a:cs typeface="Times New Roman"/>
                        </a:rPr>
                        <a:t>NOM Art. 384.5, 384.6</a:t>
                      </a:r>
                      <a:endParaRPr lang="es-ES" sz="800" dirty="0">
                        <a:solidFill>
                          <a:schemeClr val="tx2">
                            <a:lumMod val="90000"/>
                          </a:schemeClr>
                        </a:solidFill>
                        <a:latin typeface="Calibri"/>
                        <a:ea typeface="Calibri"/>
                        <a:cs typeface="Times New Roman"/>
                      </a:endParaRPr>
                    </a:p>
                  </a:txBody>
                  <a:tcPr marL="50481" marR="504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El tablero que alimenta a Distribución, Mantenimiento Eléctrico, Auditoria, se encuentra ubicado en uno de los baños del área.</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9640">
                <a:tc>
                  <a:txBody>
                    <a:bodyPr/>
                    <a:lstStyle/>
                    <a:p>
                      <a:pPr algn="ctr">
                        <a:spcAft>
                          <a:spcPts val="0"/>
                        </a:spcAft>
                      </a:pPr>
                      <a:r>
                        <a:rPr lang="es-ES" sz="700" dirty="0">
                          <a:latin typeface="Arial"/>
                          <a:ea typeface="Times New Roman"/>
                          <a:cs typeface="Times New Roman"/>
                        </a:rPr>
                        <a:t>2</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700" dirty="0">
                          <a:latin typeface="Arial"/>
                          <a:ea typeface="Times New Roman"/>
                          <a:cs typeface="Times New Roman"/>
                        </a:rPr>
                        <a:t>Los tableros cuentan con las señales preventivas de riesgo eléctrico.</a:t>
                      </a:r>
                      <a:endParaRPr lang="es-ES" sz="800" dirty="0">
                        <a:latin typeface="Calibri"/>
                        <a:ea typeface="Calibri"/>
                        <a:cs typeface="Times New Roman"/>
                      </a:endParaRPr>
                    </a:p>
                    <a:p>
                      <a:pPr marL="342900" lvl="0" indent="-342900" algn="just">
                        <a:lnSpc>
                          <a:spcPct val="115000"/>
                        </a:lnSpc>
                        <a:spcAft>
                          <a:spcPts val="0"/>
                        </a:spcAft>
                        <a:buFont typeface="Symbol"/>
                        <a:buBlip>
                          <a:blip r:embed="rId2"/>
                        </a:buBlip>
                      </a:pPr>
                      <a:r>
                        <a:rPr lang="es-ES" sz="700" dirty="0">
                          <a:solidFill>
                            <a:schemeClr val="tx2">
                              <a:lumMod val="90000"/>
                            </a:schemeClr>
                          </a:solidFill>
                          <a:latin typeface="Arial"/>
                          <a:ea typeface="Times New Roman"/>
                          <a:cs typeface="Times New Roman"/>
                        </a:rPr>
                        <a:t>NEC Art. 665.23</a:t>
                      </a:r>
                      <a:endParaRPr lang="es-ES" sz="800" dirty="0">
                        <a:solidFill>
                          <a:schemeClr val="tx2">
                            <a:lumMod val="90000"/>
                          </a:schemeClr>
                        </a:solidFill>
                        <a:latin typeface="Calibri"/>
                        <a:ea typeface="Calibri"/>
                        <a:cs typeface="Times New Roman"/>
                      </a:endParaRPr>
                    </a:p>
                    <a:p>
                      <a:pPr marL="342900" lvl="0" indent="-342900" algn="just">
                        <a:lnSpc>
                          <a:spcPct val="115000"/>
                        </a:lnSpc>
                        <a:spcAft>
                          <a:spcPts val="0"/>
                        </a:spcAft>
                        <a:buFont typeface="Symbol"/>
                        <a:buBlip>
                          <a:blip r:embed="rId2"/>
                        </a:buBlip>
                      </a:pPr>
                      <a:r>
                        <a:rPr lang="es-ES" sz="700" dirty="0">
                          <a:solidFill>
                            <a:schemeClr val="tx2">
                              <a:lumMod val="90000"/>
                            </a:schemeClr>
                          </a:solidFill>
                          <a:latin typeface="Arial"/>
                          <a:ea typeface="Times New Roman"/>
                          <a:cs typeface="Times New Roman"/>
                        </a:rPr>
                        <a:t>RETIE Capítulo II Art. 17.9.2.</a:t>
                      </a:r>
                      <a:endParaRPr lang="es-ES" sz="800" dirty="0">
                        <a:solidFill>
                          <a:schemeClr val="tx2">
                            <a:lumMod val="90000"/>
                          </a:schemeClr>
                        </a:solidFill>
                        <a:latin typeface="Calibri"/>
                        <a:ea typeface="Calibri"/>
                        <a:cs typeface="Times New Roman"/>
                      </a:endParaRPr>
                    </a:p>
                    <a:p>
                      <a:pPr marL="342900" lvl="0" indent="-342900" algn="just">
                        <a:lnSpc>
                          <a:spcPct val="115000"/>
                        </a:lnSpc>
                        <a:spcAft>
                          <a:spcPts val="0"/>
                        </a:spcAft>
                        <a:buFont typeface="Symbol"/>
                        <a:buBlip>
                          <a:blip r:embed="rId2"/>
                        </a:buBlip>
                      </a:pPr>
                      <a:r>
                        <a:rPr lang="es-ES" sz="700" dirty="0">
                          <a:solidFill>
                            <a:schemeClr val="tx2">
                              <a:lumMod val="90000"/>
                            </a:schemeClr>
                          </a:solidFill>
                          <a:latin typeface="Arial"/>
                          <a:ea typeface="Times New Roman"/>
                          <a:cs typeface="Times New Roman"/>
                        </a:rPr>
                        <a:t>NTP399.010</a:t>
                      </a:r>
                      <a:endParaRPr lang="es-ES" sz="800" dirty="0">
                        <a:solidFill>
                          <a:schemeClr val="tx2">
                            <a:lumMod val="90000"/>
                          </a:schemeClr>
                        </a:solidFill>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6208">
                <a:tc>
                  <a:txBody>
                    <a:bodyPr/>
                    <a:lstStyle/>
                    <a:p>
                      <a:pPr algn="ctr">
                        <a:spcAft>
                          <a:spcPts val="0"/>
                        </a:spcAft>
                      </a:pPr>
                      <a:r>
                        <a:rPr lang="es-ES" sz="700" dirty="0">
                          <a:latin typeface="Arial"/>
                          <a:ea typeface="Times New Roman"/>
                          <a:cs typeface="Times New Roman"/>
                        </a:rPr>
                        <a:t>3</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700" dirty="0">
                          <a:latin typeface="Arial"/>
                          <a:ea typeface="Times New Roman"/>
                          <a:cs typeface="Times New Roman"/>
                        </a:rPr>
                        <a:t>Se encuentran ubicados en lugares donde no existen materiales fácilmente inflamables. </a:t>
                      </a:r>
                      <a:endParaRPr lang="es-ES" sz="800" dirty="0">
                        <a:latin typeface="Calibri"/>
                        <a:ea typeface="Calibri"/>
                        <a:cs typeface="Times New Roman"/>
                      </a:endParaRPr>
                    </a:p>
                    <a:p>
                      <a:pPr marL="342900" lvl="0" indent="-342900" algn="just">
                        <a:lnSpc>
                          <a:spcPct val="115000"/>
                        </a:lnSpc>
                        <a:spcAft>
                          <a:spcPts val="0"/>
                        </a:spcAft>
                        <a:buFont typeface="Symbol"/>
                        <a:buBlip>
                          <a:blip r:embed="rId2"/>
                        </a:buBlip>
                      </a:pPr>
                      <a:r>
                        <a:rPr lang="es-ES" sz="700" dirty="0">
                          <a:solidFill>
                            <a:schemeClr val="tx2">
                              <a:lumMod val="90000"/>
                            </a:schemeClr>
                          </a:solidFill>
                          <a:latin typeface="Arial"/>
                          <a:ea typeface="Times New Roman"/>
                          <a:cs typeface="Times New Roman"/>
                        </a:rPr>
                        <a:t>NEC Art. 408.7</a:t>
                      </a:r>
                      <a:endParaRPr lang="es-ES" sz="800" dirty="0">
                        <a:solidFill>
                          <a:schemeClr val="tx2">
                            <a:lumMod val="90000"/>
                          </a:schemeClr>
                        </a:solidFill>
                        <a:latin typeface="Calibri"/>
                        <a:ea typeface="Calibri"/>
                        <a:cs typeface="Times New Roman"/>
                      </a:endParaRPr>
                    </a:p>
                    <a:p>
                      <a:pPr marL="342900" lvl="0" indent="-342900" algn="just">
                        <a:lnSpc>
                          <a:spcPct val="115000"/>
                        </a:lnSpc>
                        <a:spcAft>
                          <a:spcPts val="0"/>
                        </a:spcAft>
                        <a:buFont typeface="Symbol"/>
                        <a:buBlip>
                          <a:blip r:embed="rId2"/>
                        </a:buBlip>
                      </a:pPr>
                      <a:r>
                        <a:rPr lang="es-ES" sz="700" dirty="0">
                          <a:solidFill>
                            <a:schemeClr val="tx2">
                              <a:lumMod val="90000"/>
                            </a:schemeClr>
                          </a:solidFill>
                          <a:latin typeface="Arial"/>
                          <a:ea typeface="Times New Roman"/>
                          <a:cs typeface="Times New Roman"/>
                        </a:rPr>
                        <a:t>NOM Art. 384.7</a:t>
                      </a:r>
                      <a:endParaRPr lang="es-ES" sz="800" dirty="0">
                        <a:solidFill>
                          <a:schemeClr val="tx2">
                            <a:lumMod val="90000"/>
                          </a:schemeClr>
                        </a:solidFill>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El tablero que alimenta a Seguridad Industrial, Comedor, Comité de Empresa se encuentra ubicado en un lugar donde se almacenan materiales como carpetas, archivadores, etc.</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3597">
                <a:tc>
                  <a:txBody>
                    <a:bodyPr/>
                    <a:lstStyle/>
                    <a:p>
                      <a:pPr algn="ctr">
                        <a:spcAft>
                          <a:spcPts val="0"/>
                        </a:spcAft>
                      </a:pPr>
                      <a:r>
                        <a:rPr lang="es-ES" sz="700" dirty="0">
                          <a:latin typeface="Arial"/>
                          <a:ea typeface="Times New Roman"/>
                          <a:cs typeface="Times New Roman"/>
                        </a:rPr>
                        <a:t>4</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700" dirty="0">
                          <a:latin typeface="Arial"/>
                          <a:ea typeface="Times New Roman"/>
                          <a:cs typeface="Times New Roman"/>
                        </a:rPr>
                        <a:t>La carcasa de los tableros se encuentra debidamente aterrizada. </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3597">
                <a:tc>
                  <a:txBody>
                    <a:bodyPr/>
                    <a:lstStyle/>
                    <a:p>
                      <a:pPr algn="ctr">
                        <a:spcAft>
                          <a:spcPts val="0"/>
                        </a:spcAft>
                      </a:pPr>
                      <a:r>
                        <a:rPr lang="es-ES" sz="700" dirty="0" smtClean="0">
                          <a:latin typeface="Arial"/>
                          <a:ea typeface="Times New Roman"/>
                          <a:cs typeface="Times New Roman"/>
                        </a:rPr>
                        <a:t>5</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El peso de conductores es a través de tubo pasante.</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3597">
                <a:tc>
                  <a:txBody>
                    <a:bodyPr/>
                    <a:lstStyle/>
                    <a:p>
                      <a:pPr algn="ctr">
                        <a:spcAft>
                          <a:spcPts val="0"/>
                        </a:spcAft>
                      </a:pPr>
                      <a:r>
                        <a:rPr lang="es-ES" sz="800" dirty="0" smtClean="0">
                          <a:latin typeface="Calibri"/>
                          <a:ea typeface="Calibri"/>
                          <a:cs typeface="Times New Roman"/>
                        </a:rPr>
                        <a:t>6</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 sz="800" dirty="0" smtClean="0">
                          <a:latin typeface="Calibri"/>
                          <a:ea typeface="Calibri"/>
                          <a:cs typeface="Times New Roman"/>
                        </a:rPr>
                        <a:t>El tablero cuenta con un disyuntor principal</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smtClean="0">
                          <a:latin typeface="Arial"/>
                          <a:ea typeface="Times New Roman"/>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3597">
                <a:tc>
                  <a:txBody>
                    <a:bodyPr/>
                    <a:lstStyle/>
                    <a:p>
                      <a:pPr algn="ctr">
                        <a:spcAft>
                          <a:spcPts val="0"/>
                        </a:spcAft>
                      </a:pPr>
                      <a:r>
                        <a:rPr lang="es-ES" sz="800" dirty="0" smtClean="0">
                          <a:latin typeface="Calibri"/>
                          <a:ea typeface="Calibri"/>
                          <a:cs typeface="Times New Roman"/>
                        </a:rPr>
                        <a:t>7</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eaLnBrk="1" latinLnBrk="0" hangingPunct="1">
                        <a:lnSpc>
                          <a:spcPct val="115000"/>
                        </a:lnSpc>
                        <a:spcAft>
                          <a:spcPts val="0"/>
                        </a:spcAft>
                      </a:pPr>
                      <a:r>
                        <a:rPr kumimoji="0" lang="es-ES" sz="700" kern="1200" dirty="0" smtClean="0">
                          <a:solidFill>
                            <a:schemeClr val="tx1"/>
                          </a:solidFill>
                          <a:latin typeface="Arial"/>
                          <a:ea typeface="Times New Roman"/>
                          <a:cs typeface="Times New Roman"/>
                        </a:rPr>
                        <a:t>Las bases metálicas de las centrales de aire acondicionado tienen la conexión de puesta a tierra. </a:t>
                      </a:r>
                    </a:p>
                    <a:p>
                      <a:pPr marL="342900" lvl="0" indent="-342900" algn="just" rtl="0" eaLnBrk="1" latinLnBrk="0" hangingPunct="1">
                        <a:lnSpc>
                          <a:spcPct val="115000"/>
                        </a:lnSpc>
                        <a:spcAft>
                          <a:spcPts val="0"/>
                        </a:spcAft>
                        <a:buFont typeface="Symbol"/>
                        <a:buBlip>
                          <a:blip r:embed="rId2"/>
                        </a:buBlip>
                      </a:pPr>
                      <a:r>
                        <a:rPr kumimoji="0" lang="en-US" sz="700" kern="1200" dirty="0" smtClean="0">
                          <a:solidFill>
                            <a:schemeClr val="tx2">
                              <a:lumMod val="90000"/>
                            </a:schemeClr>
                          </a:solidFill>
                          <a:latin typeface="Arial"/>
                          <a:ea typeface="Times New Roman"/>
                          <a:cs typeface="Times New Roman"/>
                        </a:rPr>
                        <a:t>NEC Art. 250.4 literal a numeral 2.</a:t>
                      </a:r>
                      <a:endParaRPr kumimoji="0" lang="es-ES" sz="700" kern="1200" dirty="0" smtClean="0">
                        <a:solidFill>
                          <a:schemeClr val="tx2">
                            <a:lumMod val="90000"/>
                          </a:schemeClr>
                        </a:solidFill>
                        <a:latin typeface="Arial"/>
                        <a:ea typeface="Times New Roman"/>
                        <a:cs typeface="Times New Roman"/>
                      </a:endParaRPr>
                    </a:p>
                    <a:p>
                      <a:pPr marL="342900" lvl="0" indent="-342900" algn="just" rtl="0" eaLnBrk="1" latinLnBrk="0" hangingPunct="1">
                        <a:lnSpc>
                          <a:spcPct val="115000"/>
                        </a:lnSpc>
                        <a:spcAft>
                          <a:spcPts val="0"/>
                        </a:spcAft>
                        <a:buFont typeface="Symbol"/>
                        <a:buBlip>
                          <a:blip r:embed="rId2"/>
                        </a:buBlip>
                      </a:pPr>
                      <a:r>
                        <a:rPr kumimoji="0" lang="en-US" sz="700" kern="1200" dirty="0" smtClean="0">
                          <a:solidFill>
                            <a:schemeClr val="tx2">
                              <a:lumMod val="90000"/>
                            </a:schemeClr>
                          </a:solidFill>
                          <a:latin typeface="Arial"/>
                          <a:ea typeface="Times New Roman"/>
                          <a:cs typeface="Times New Roman"/>
                        </a:rPr>
                        <a:t>NOM Art. 250.42 literal b y c.</a:t>
                      </a:r>
                      <a:endParaRPr kumimoji="0" lang="es-ES" sz="700" kern="1200" dirty="0">
                        <a:solidFill>
                          <a:schemeClr val="tx2">
                            <a:lumMod val="90000"/>
                          </a:schemeClr>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700" dirty="0" smtClean="0">
                          <a:latin typeface="Arial"/>
                          <a:ea typeface="Times New Roman"/>
                          <a:cs typeface="Times New Roman"/>
                        </a:rPr>
                        <a:t>X</a:t>
                      </a:r>
                      <a:endParaRPr lang="es-ES" sz="800" dirty="0" smtClean="0">
                        <a:latin typeface="Calibri"/>
                        <a:ea typeface="Calibri"/>
                        <a:cs typeface="Times New Roman"/>
                      </a:endParaRPr>
                    </a:p>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3597">
                <a:tc>
                  <a:txBody>
                    <a:bodyPr/>
                    <a:lstStyle/>
                    <a:p>
                      <a:pPr algn="ctr">
                        <a:spcAft>
                          <a:spcPts val="0"/>
                        </a:spcAft>
                      </a:pPr>
                      <a:r>
                        <a:rPr lang="es-ES" sz="800" dirty="0" smtClean="0">
                          <a:latin typeface="Calibri"/>
                          <a:ea typeface="Calibri"/>
                          <a:cs typeface="Times New Roman"/>
                        </a:rPr>
                        <a:t>8</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kumimoji="0" lang="es-ES" sz="700" kern="1200" dirty="0" smtClean="0">
                          <a:solidFill>
                            <a:schemeClr val="tx1"/>
                          </a:solidFill>
                          <a:latin typeface="Arial"/>
                          <a:ea typeface="Times New Roman"/>
                          <a:cs typeface="Times New Roman"/>
                        </a:rPr>
                        <a:t>Los medios de desconexión están plenamente identificados.</a:t>
                      </a:r>
                      <a:endParaRPr kumimoji="0" lang="es-ES" sz="700" kern="1200" dirty="0">
                        <a:solidFill>
                          <a:schemeClr val="tx1"/>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smtClean="0">
                          <a:latin typeface="Arial"/>
                          <a:ea typeface="Times New Roman"/>
                          <a:cs typeface="Times New Roman"/>
                        </a:rPr>
                        <a:t>X</a:t>
                      </a:r>
                      <a:endParaRPr lang="es-ES" sz="900" dirty="0" smtClean="0">
                        <a:latin typeface="Calibri"/>
                        <a:ea typeface="Calibri"/>
                        <a:cs typeface="Times New Roman"/>
                      </a:endParaRPr>
                    </a:p>
                    <a:p>
                      <a:pPr algn="ctr">
                        <a:spcAft>
                          <a:spcPts val="0"/>
                        </a:spcAft>
                      </a:pP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3597">
                <a:tc>
                  <a:txBody>
                    <a:bodyPr/>
                    <a:lstStyle/>
                    <a:p>
                      <a:pPr algn="ctr">
                        <a:spcAft>
                          <a:spcPts val="0"/>
                        </a:spcAft>
                      </a:pPr>
                      <a:r>
                        <a:rPr lang="es-ES" sz="800" dirty="0" smtClean="0">
                          <a:latin typeface="Calibri"/>
                          <a:ea typeface="Calibri"/>
                          <a:cs typeface="Times New Roman"/>
                        </a:rPr>
                        <a:t>9</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 sz="800" dirty="0" smtClean="0">
                          <a:latin typeface="Calibri"/>
                          <a:ea typeface="Calibri"/>
                          <a:cs typeface="Times New Roman"/>
                        </a:rPr>
                        <a:t>Los conductores y equipo eléctrico se encuentran en lugares secos.</a:t>
                      </a:r>
                    </a:p>
                    <a:p>
                      <a:pPr marL="342900" marR="0" lvl="0" indent="-342900" algn="just" defTabSz="914400" rtl="0" eaLnBrk="1" fontAlgn="auto" latinLnBrk="0" hangingPunct="1">
                        <a:lnSpc>
                          <a:spcPct val="115000"/>
                        </a:lnSpc>
                        <a:spcBef>
                          <a:spcPts val="0"/>
                        </a:spcBef>
                        <a:spcAft>
                          <a:spcPts val="0"/>
                        </a:spcAft>
                        <a:buClrTx/>
                        <a:buSzTx/>
                        <a:buFont typeface="Symbol"/>
                        <a:buBlip>
                          <a:blip r:embed="rId2"/>
                        </a:buBlip>
                        <a:tabLst/>
                        <a:defRPr/>
                      </a:pPr>
                      <a:r>
                        <a:rPr kumimoji="0" lang="es-ES" sz="700" kern="1200" dirty="0" smtClean="0">
                          <a:solidFill>
                            <a:schemeClr val="tx2">
                              <a:lumMod val="90000"/>
                            </a:schemeClr>
                          </a:solidFill>
                          <a:latin typeface="Arial"/>
                          <a:ea typeface="Times New Roman"/>
                          <a:cs typeface="Times New Roman"/>
                        </a:rPr>
                        <a:t>NEC Art. 110.11</a:t>
                      </a: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700" dirty="0" smtClean="0">
                          <a:latin typeface="Arial"/>
                          <a:ea typeface="Times New Roman"/>
                          <a:cs typeface="Times New Roman"/>
                        </a:rPr>
                        <a:t>X</a:t>
                      </a:r>
                      <a:endParaRPr lang="es-ES" sz="800" dirty="0" smtClean="0">
                        <a:latin typeface="Calibri"/>
                        <a:ea typeface="Calibri"/>
                        <a:cs typeface="Times New Roman"/>
                      </a:endParaRPr>
                    </a:p>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 sz="700" dirty="0" smtClean="0">
                          <a:latin typeface="Arial"/>
                          <a:ea typeface="Times New Roman"/>
                          <a:cs typeface="Times New Roman"/>
                        </a:rPr>
                        <a:t>En la parte posterior existen conductores en donde las cajas de paso se acumula agua reduciendo la vida útil del aislamiento.</a:t>
                      </a: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3597">
                <a:tc>
                  <a:txBody>
                    <a:bodyPr/>
                    <a:lstStyle/>
                    <a:p>
                      <a:pPr algn="ctr">
                        <a:spcAft>
                          <a:spcPts val="0"/>
                        </a:spcAft>
                      </a:pPr>
                      <a:r>
                        <a:rPr lang="es-ES" sz="800" dirty="0" smtClean="0">
                          <a:latin typeface="Calibri"/>
                          <a:ea typeface="Calibri"/>
                          <a:cs typeface="Times New Roman"/>
                        </a:rPr>
                        <a:t>10</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kumimoji="0" lang="es-EC" sz="700" kern="1200" dirty="0" smtClean="0">
                          <a:solidFill>
                            <a:schemeClr val="tx1"/>
                          </a:solidFill>
                          <a:latin typeface="Arial"/>
                          <a:ea typeface="Times New Roman"/>
                          <a:cs typeface="Times New Roman"/>
                        </a:rPr>
                        <a:t>El tablero cuenta con un disyuntor para cada circuito.</a:t>
                      </a:r>
                      <a:endParaRPr kumimoji="0" lang="es-ES" sz="700" kern="1200" dirty="0" smtClean="0">
                        <a:solidFill>
                          <a:schemeClr val="tx1"/>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s-EC" sz="700" kern="1200" dirty="0" smtClean="0">
                          <a:solidFill>
                            <a:schemeClr val="tx1"/>
                          </a:solidFill>
                          <a:latin typeface="Arial"/>
                          <a:ea typeface="Times New Roman"/>
                          <a:cs typeface="Times New Roman"/>
                        </a:rPr>
                        <a:t>X</a:t>
                      </a:r>
                      <a:endParaRPr kumimoji="0" lang="es-ES" sz="700" kern="1200" dirty="0" smtClean="0">
                        <a:solidFill>
                          <a:schemeClr val="tx1"/>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3597">
                <a:tc>
                  <a:txBody>
                    <a:bodyPr/>
                    <a:lstStyle/>
                    <a:p>
                      <a:pPr algn="ctr">
                        <a:spcAft>
                          <a:spcPts val="0"/>
                        </a:spcAft>
                      </a:pPr>
                      <a:r>
                        <a:rPr lang="es-ES" sz="800" dirty="0" smtClean="0">
                          <a:latin typeface="Calibri"/>
                          <a:ea typeface="Calibri"/>
                          <a:cs typeface="Times New Roman"/>
                        </a:rPr>
                        <a:t>11</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 sz="800" dirty="0" smtClean="0">
                          <a:latin typeface="Calibri"/>
                          <a:ea typeface="Calibri"/>
                          <a:cs typeface="Times New Roman"/>
                        </a:rPr>
                        <a:t>Los elementos desnudos energizados están colocados fuera del alcance de las personas</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s-EC" sz="700" kern="1200" dirty="0" smtClean="0">
                          <a:solidFill>
                            <a:schemeClr val="tx1"/>
                          </a:solidFill>
                          <a:latin typeface="Arial"/>
                          <a:ea typeface="Times New Roman"/>
                          <a:cs typeface="Times New Roman"/>
                        </a:rPr>
                        <a:t>X</a:t>
                      </a:r>
                      <a:endParaRPr kumimoji="0" lang="es-ES" sz="700" kern="1200" dirty="0" smtClean="0">
                        <a:solidFill>
                          <a:schemeClr val="tx1"/>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EC" sz="700" kern="1200" dirty="0" smtClean="0">
                          <a:solidFill>
                            <a:schemeClr val="tx1"/>
                          </a:solidFill>
                          <a:latin typeface="Arial"/>
                          <a:ea typeface="Times New Roman"/>
                          <a:cs typeface="Times New Roman"/>
                        </a:rPr>
                        <a:t>Ambos tableros se encuentran al alcance de personal no calificado, pero el que se encuentra en el baño es el que fácilmente es accesible.</a:t>
                      </a:r>
                      <a:endParaRPr kumimoji="0" lang="es-ES" sz="700" kern="1200" dirty="0" smtClean="0">
                        <a:solidFill>
                          <a:schemeClr val="tx1"/>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785786" y="500042"/>
          <a:ext cx="7572430" cy="5839600"/>
        </p:xfrm>
        <a:graphic>
          <a:graphicData uri="http://schemas.openxmlformats.org/drawingml/2006/table">
            <a:tbl>
              <a:tblPr/>
              <a:tblGrid>
                <a:gridCol w="1553021"/>
                <a:gridCol w="2725332"/>
                <a:gridCol w="493299"/>
                <a:gridCol w="493880"/>
                <a:gridCol w="2306898"/>
              </a:tblGrid>
              <a:tr h="280501">
                <a:tc>
                  <a:txBody>
                    <a:bodyPr/>
                    <a:lstStyle/>
                    <a:p>
                      <a:pPr>
                        <a:spcAft>
                          <a:spcPts val="0"/>
                        </a:spcAft>
                      </a:pPr>
                      <a:r>
                        <a:rPr lang="es-ES" sz="700" dirty="0">
                          <a:latin typeface="Arial"/>
                          <a:ea typeface="Times New Roman"/>
                          <a:cs typeface="Times New Roman"/>
                        </a:rPr>
                        <a:t>FICHA N</a:t>
                      </a:r>
                      <a:r>
                        <a:rPr lang="es-ES" sz="700" baseline="30000" dirty="0">
                          <a:latin typeface="Arial"/>
                          <a:ea typeface="Times New Roman"/>
                          <a:cs typeface="Times New Roman"/>
                        </a:rPr>
                        <a:t>o</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4</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es-ES" sz="700" dirty="0">
                          <a:latin typeface="Arial"/>
                          <a:ea typeface="Times New Roman"/>
                          <a:cs typeface="Times New Roman"/>
                        </a:rPr>
                        <a:t>SUBESTACION DE ENERGIA ELECTRICA</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280501">
                <a:tc>
                  <a:txBody>
                    <a:bodyPr/>
                    <a:lstStyle/>
                    <a:p>
                      <a:pPr>
                        <a:spcAft>
                          <a:spcPts val="0"/>
                        </a:spcAft>
                      </a:pPr>
                      <a:r>
                        <a:rPr lang="es-ES" sz="700" dirty="0">
                          <a:latin typeface="Arial"/>
                          <a:ea typeface="Times New Roman"/>
                          <a:cs typeface="Times New Roman"/>
                        </a:rPr>
                        <a:t>FECHA</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13/12/2009</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spcAft>
                          <a:spcPts val="0"/>
                        </a:spcAft>
                      </a:pPr>
                      <a:r>
                        <a:rPr lang="es-ES" sz="700" dirty="0">
                          <a:latin typeface="Arial"/>
                          <a:ea typeface="Times New Roman"/>
                          <a:cs typeface="Times New Roman"/>
                        </a:rPr>
                        <a:t>LUGAR: AREA RECAUDACIONES</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326611">
                <a:tc rowSpan="2">
                  <a:txBody>
                    <a:bodyPr/>
                    <a:lstStyle/>
                    <a:p>
                      <a:pPr>
                        <a:spcAft>
                          <a:spcPts val="0"/>
                        </a:spcAft>
                      </a:pPr>
                      <a:r>
                        <a:rPr lang="es-ES" sz="700" dirty="0">
                          <a:latin typeface="Arial"/>
                          <a:ea typeface="Times New Roman"/>
                          <a:cs typeface="Times New Roman"/>
                        </a:rPr>
                        <a:t>ELABORADO POR</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s-ES" sz="700" dirty="0">
                          <a:latin typeface="Arial"/>
                          <a:ea typeface="Times New Roman"/>
                          <a:cs typeface="Times New Roman"/>
                        </a:rPr>
                        <a:t>JHON EUGENIO PANCHANA</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spcAft>
                          <a:spcPts val="0"/>
                        </a:spcAft>
                      </a:pPr>
                      <a:r>
                        <a:rPr lang="es-ES" sz="700" dirty="0">
                          <a:latin typeface="Arial"/>
                          <a:ea typeface="Times New Roman"/>
                          <a:cs typeface="Times New Roman"/>
                        </a:rPr>
                        <a:t>DEPARTAMENTO RESPONSABLE</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325970">
                <a:tc vMerge="1">
                  <a:txBody>
                    <a:bodyPr/>
                    <a:lstStyle/>
                    <a:p>
                      <a:endParaRPr lang="es-ES"/>
                    </a:p>
                  </a:txBody>
                  <a:tcPr/>
                </a:tc>
                <a:tc vMerge="1">
                  <a:txBody>
                    <a:bodyPr/>
                    <a:lstStyle/>
                    <a:p>
                      <a:endParaRPr lang="es-ES"/>
                    </a:p>
                  </a:txBody>
                  <a:tcPr/>
                </a:tc>
                <a:tc gridSpan="3">
                  <a:txBody>
                    <a:bodyPr/>
                    <a:lstStyle/>
                    <a:p>
                      <a:pPr>
                        <a:spcAft>
                          <a:spcPts val="0"/>
                        </a:spcAft>
                      </a:pPr>
                      <a:r>
                        <a:rPr lang="es-ES" sz="700" dirty="0">
                          <a:latin typeface="Arial"/>
                          <a:ea typeface="Times New Roman"/>
                          <a:cs typeface="Times New Roman"/>
                        </a:rPr>
                        <a:t>MANTENIMIENTO ELECTRICO Y SUBESTACIONES</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325970">
                <a:tc>
                  <a:txBody>
                    <a:bodyPr/>
                    <a:lstStyle/>
                    <a:p>
                      <a:pPr algn="ctr">
                        <a:spcAft>
                          <a:spcPts val="0"/>
                        </a:spcAft>
                      </a:pPr>
                      <a:r>
                        <a:rPr lang="es-ES" sz="700" dirty="0">
                          <a:latin typeface="Arial"/>
                          <a:ea typeface="Times New Roman"/>
                          <a:cs typeface="Times New Roman"/>
                        </a:rPr>
                        <a:t>ITEM</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Prevención de riesgos</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SI</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NO </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OBSERVACIONES</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3587">
                <a:tc>
                  <a:txBody>
                    <a:bodyPr/>
                    <a:lstStyle/>
                    <a:p>
                      <a:pPr algn="ctr">
                        <a:spcAft>
                          <a:spcPts val="0"/>
                        </a:spcAft>
                      </a:pPr>
                      <a:r>
                        <a:rPr lang="es-ES" sz="700" dirty="0">
                          <a:latin typeface="Arial"/>
                          <a:ea typeface="Times New Roman"/>
                          <a:cs typeface="Times New Roman"/>
                        </a:rPr>
                        <a:t>1</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700" dirty="0">
                          <a:latin typeface="Arial"/>
                          <a:ea typeface="Times New Roman"/>
                          <a:cs typeface="Times New Roman"/>
                        </a:rPr>
                        <a:t>El tablero de distribución se encuentra ubicado en un lugar seco.  </a:t>
                      </a:r>
                      <a:endParaRPr lang="es-ES" sz="800" dirty="0">
                        <a:latin typeface="Calibri"/>
                        <a:ea typeface="Calibri"/>
                        <a:cs typeface="Times New Roman"/>
                      </a:endParaRPr>
                    </a:p>
                    <a:p>
                      <a:pPr marL="342900" lvl="0" indent="-342900" algn="just">
                        <a:lnSpc>
                          <a:spcPct val="115000"/>
                        </a:lnSpc>
                        <a:spcAft>
                          <a:spcPts val="0"/>
                        </a:spcAft>
                        <a:buFont typeface="Symbol"/>
                        <a:buBlip>
                          <a:blip r:embed="rId2"/>
                        </a:buBlip>
                      </a:pPr>
                      <a:r>
                        <a:rPr lang="es-ES" sz="700" dirty="0">
                          <a:solidFill>
                            <a:schemeClr val="tx2">
                              <a:lumMod val="90000"/>
                            </a:schemeClr>
                          </a:solidFill>
                          <a:latin typeface="Arial"/>
                          <a:ea typeface="Times New Roman"/>
                          <a:cs typeface="Times New Roman"/>
                        </a:rPr>
                        <a:t>NEC Art. 408.5</a:t>
                      </a:r>
                      <a:endParaRPr lang="es-ES" sz="800" dirty="0">
                        <a:solidFill>
                          <a:schemeClr val="tx2">
                            <a:lumMod val="90000"/>
                          </a:schemeClr>
                        </a:solidFill>
                        <a:latin typeface="Calibri"/>
                        <a:ea typeface="Calibri"/>
                        <a:cs typeface="Times New Roman"/>
                      </a:endParaRPr>
                    </a:p>
                    <a:p>
                      <a:pPr marL="342900" lvl="0" indent="-342900" algn="just">
                        <a:lnSpc>
                          <a:spcPct val="115000"/>
                        </a:lnSpc>
                        <a:spcAft>
                          <a:spcPts val="0"/>
                        </a:spcAft>
                        <a:buFont typeface="Symbol"/>
                        <a:buBlip>
                          <a:blip r:embed="rId2"/>
                        </a:buBlip>
                      </a:pPr>
                      <a:r>
                        <a:rPr lang="es-ES" sz="700" dirty="0">
                          <a:solidFill>
                            <a:schemeClr val="tx2">
                              <a:lumMod val="90000"/>
                            </a:schemeClr>
                          </a:solidFill>
                          <a:latin typeface="Arial"/>
                          <a:ea typeface="Times New Roman"/>
                          <a:cs typeface="Times New Roman"/>
                        </a:rPr>
                        <a:t>NOM Art. 384.5, 384.6</a:t>
                      </a:r>
                      <a:endParaRPr lang="es-ES" sz="800" dirty="0">
                        <a:solidFill>
                          <a:schemeClr val="tx2">
                            <a:lumMod val="90000"/>
                          </a:schemeClr>
                        </a:solidFill>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El tablero está ubicado en el mismo lugar que las centrales de aire acondicionado.</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4380">
                <a:tc>
                  <a:txBody>
                    <a:bodyPr/>
                    <a:lstStyle/>
                    <a:p>
                      <a:pPr algn="ctr">
                        <a:spcAft>
                          <a:spcPts val="0"/>
                        </a:spcAft>
                      </a:pPr>
                      <a:r>
                        <a:rPr lang="es-ES" sz="700" dirty="0">
                          <a:latin typeface="Arial"/>
                          <a:ea typeface="Times New Roman"/>
                          <a:cs typeface="Times New Roman"/>
                        </a:rPr>
                        <a:t>2</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700" dirty="0">
                          <a:latin typeface="Arial"/>
                          <a:ea typeface="Times New Roman"/>
                          <a:cs typeface="Times New Roman"/>
                        </a:rPr>
                        <a:t>El tablero cuenta con las señales preventivas de riesgo eléctrico.</a:t>
                      </a:r>
                      <a:endParaRPr lang="es-ES" sz="800" dirty="0">
                        <a:latin typeface="Calibri"/>
                        <a:ea typeface="Calibri"/>
                        <a:cs typeface="Times New Roman"/>
                      </a:endParaRPr>
                    </a:p>
                    <a:p>
                      <a:pPr marL="342900" lvl="0" indent="-342900" algn="just">
                        <a:lnSpc>
                          <a:spcPct val="115000"/>
                        </a:lnSpc>
                        <a:spcAft>
                          <a:spcPts val="0"/>
                        </a:spcAft>
                        <a:buFont typeface="Symbol"/>
                        <a:buBlip>
                          <a:blip r:embed="rId2"/>
                        </a:buBlip>
                      </a:pPr>
                      <a:r>
                        <a:rPr lang="es-ES" sz="700" dirty="0">
                          <a:solidFill>
                            <a:schemeClr val="tx2">
                              <a:lumMod val="90000"/>
                            </a:schemeClr>
                          </a:solidFill>
                          <a:latin typeface="Arial"/>
                          <a:ea typeface="Times New Roman"/>
                          <a:cs typeface="Times New Roman"/>
                        </a:rPr>
                        <a:t>NEC Art. 665.23</a:t>
                      </a:r>
                      <a:endParaRPr lang="es-ES" sz="800" dirty="0">
                        <a:solidFill>
                          <a:schemeClr val="tx2">
                            <a:lumMod val="90000"/>
                          </a:schemeClr>
                        </a:solidFill>
                        <a:latin typeface="Calibri"/>
                        <a:ea typeface="Calibri"/>
                        <a:cs typeface="Times New Roman"/>
                      </a:endParaRPr>
                    </a:p>
                    <a:p>
                      <a:pPr marL="342900" lvl="0" indent="-342900" algn="just">
                        <a:lnSpc>
                          <a:spcPct val="115000"/>
                        </a:lnSpc>
                        <a:spcAft>
                          <a:spcPts val="0"/>
                        </a:spcAft>
                        <a:buFont typeface="Symbol"/>
                        <a:buBlip>
                          <a:blip r:embed="rId2"/>
                        </a:buBlip>
                      </a:pPr>
                      <a:r>
                        <a:rPr lang="es-ES" sz="700" dirty="0">
                          <a:solidFill>
                            <a:schemeClr val="tx2">
                              <a:lumMod val="90000"/>
                            </a:schemeClr>
                          </a:solidFill>
                          <a:latin typeface="Arial"/>
                          <a:ea typeface="Times New Roman"/>
                          <a:cs typeface="Times New Roman"/>
                        </a:rPr>
                        <a:t>RETIE Capítulo II Art. 17.9.2.</a:t>
                      </a:r>
                      <a:endParaRPr lang="es-ES" sz="800" dirty="0">
                        <a:solidFill>
                          <a:schemeClr val="tx2">
                            <a:lumMod val="90000"/>
                          </a:schemeClr>
                        </a:solidFill>
                        <a:latin typeface="Calibri"/>
                        <a:ea typeface="Calibri"/>
                        <a:cs typeface="Times New Roman"/>
                      </a:endParaRPr>
                    </a:p>
                    <a:p>
                      <a:pPr marL="342900" lvl="0" indent="-342900" algn="just">
                        <a:lnSpc>
                          <a:spcPct val="115000"/>
                        </a:lnSpc>
                        <a:spcAft>
                          <a:spcPts val="0"/>
                        </a:spcAft>
                        <a:buFont typeface="Symbol"/>
                        <a:buBlip>
                          <a:blip r:embed="rId2"/>
                        </a:buBlip>
                      </a:pPr>
                      <a:r>
                        <a:rPr lang="es-ES" sz="700" dirty="0">
                          <a:solidFill>
                            <a:schemeClr val="tx2">
                              <a:lumMod val="90000"/>
                            </a:schemeClr>
                          </a:solidFill>
                          <a:latin typeface="Arial"/>
                          <a:ea typeface="Times New Roman"/>
                          <a:cs typeface="Times New Roman"/>
                        </a:rPr>
                        <a:t>NTP399.010</a:t>
                      </a:r>
                      <a:endParaRPr lang="es-ES" sz="800" dirty="0">
                        <a:solidFill>
                          <a:schemeClr val="tx2">
                            <a:lumMod val="90000"/>
                          </a:schemeClr>
                        </a:solidFill>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5752">
                <a:tc>
                  <a:txBody>
                    <a:bodyPr/>
                    <a:lstStyle/>
                    <a:p>
                      <a:pPr algn="ctr">
                        <a:spcAft>
                          <a:spcPts val="0"/>
                        </a:spcAft>
                      </a:pPr>
                      <a:r>
                        <a:rPr lang="es-ES" sz="700" dirty="0">
                          <a:latin typeface="Arial"/>
                          <a:ea typeface="Times New Roman"/>
                          <a:cs typeface="Times New Roman"/>
                        </a:rPr>
                        <a:t>3</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dirty="0">
                          <a:latin typeface="Arial"/>
                          <a:ea typeface="Times New Roman"/>
                          <a:cs typeface="Times New Roman"/>
                        </a:rPr>
                        <a:t>La carcasa de los tableros eléctricos tienen la puesta a tierra.</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7190">
                <a:tc>
                  <a:txBody>
                    <a:bodyPr/>
                    <a:lstStyle/>
                    <a:p>
                      <a:pPr algn="ctr">
                        <a:spcAft>
                          <a:spcPts val="0"/>
                        </a:spcAft>
                      </a:pPr>
                      <a:r>
                        <a:rPr lang="es-ES" sz="700" dirty="0">
                          <a:latin typeface="Arial"/>
                          <a:ea typeface="Times New Roman"/>
                          <a:cs typeface="Times New Roman"/>
                        </a:rPr>
                        <a:t>4</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dirty="0">
                          <a:latin typeface="Arial"/>
                          <a:ea typeface="Times New Roman"/>
                          <a:cs typeface="Times New Roman"/>
                        </a:rPr>
                        <a:t>El paso de conductores es a través de tubo pasante.</a:t>
                      </a:r>
                      <a:endParaRPr lang="es-ES" sz="800" dirty="0">
                        <a:latin typeface="Calibri"/>
                        <a:ea typeface="Calibri"/>
                        <a:cs typeface="Times New Roman"/>
                      </a:endParaRPr>
                    </a:p>
                    <a:p>
                      <a:pPr marL="342900" lvl="0" indent="-342900">
                        <a:lnSpc>
                          <a:spcPct val="115000"/>
                        </a:lnSpc>
                        <a:spcAft>
                          <a:spcPts val="0"/>
                        </a:spcAft>
                        <a:buFont typeface="Symbol"/>
                        <a:buBlip>
                          <a:blip r:embed="rId2"/>
                        </a:buBlip>
                      </a:pPr>
                      <a:r>
                        <a:rPr lang="es-ES" sz="700" dirty="0">
                          <a:solidFill>
                            <a:schemeClr val="tx2">
                              <a:lumMod val="90000"/>
                            </a:schemeClr>
                          </a:solidFill>
                          <a:latin typeface="Arial"/>
                          <a:ea typeface="Times New Roman"/>
                          <a:cs typeface="Times New Roman"/>
                        </a:rPr>
                        <a:t>NOM Art. 374.9 literal c.</a:t>
                      </a:r>
                      <a:endParaRPr lang="es-ES" sz="800" dirty="0">
                        <a:solidFill>
                          <a:schemeClr val="tx2">
                            <a:lumMod val="90000"/>
                          </a:schemeClr>
                        </a:solidFill>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5752">
                <a:tc>
                  <a:txBody>
                    <a:bodyPr/>
                    <a:lstStyle/>
                    <a:p>
                      <a:pPr algn="ctr">
                        <a:spcAft>
                          <a:spcPts val="0"/>
                        </a:spcAft>
                      </a:pPr>
                      <a:r>
                        <a:rPr lang="es-ES" sz="700" dirty="0">
                          <a:latin typeface="Arial"/>
                          <a:ea typeface="Times New Roman"/>
                          <a:cs typeface="Times New Roman"/>
                        </a:rPr>
                        <a:t>5</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700" dirty="0">
                          <a:latin typeface="Arial"/>
                          <a:ea typeface="Times New Roman"/>
                          <a:cs typeface="Times New Roman"/>
                        </a:rPr>
                        <a:t>El tablero cuenta con un disyuntor para cada circuito</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9470">
                <a:tc>
                  <a:txBody>
                    <a:bodyPr/>
                    <a:lstStyle/>
                    <a:p>
                      <a:pPr algn="ctr">
                        <a:spcAft>
                          <a:spcPts val="0"/>
                        </a:spcAft>
                      </a:pPr>
                      <a:r>
                        <a:rPr lang="es-ES" sz="800" dirty="0" smtClean="0">
                          <a:latin typeface="Calibri"/>
                          <a:ea typeface="Calibri"/>
                          <a:cs typeface="Times New Roman"/>
                        </a:rPr>
                        <a:t>6</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s-ES" sz="800" dirty="0" smtClean="0">
                          <a:latin typeface="Calibri"/>
                          <a:ea typeface="Calibri"/>
                          <a:cs typeface="Times New Roman"/>
                        </a:rPr>
                        <a:t>Los conductores y equipo eléctrico se encuentran en lugares secos.</a:t>
                      </a:r>
                    </a:p>
                    <a:p>
                      <a:pPr marL="342900" marR="0" lvl="0" indent="-342900" algn="l" defTabSz="914400" rtl="0" eaLnBrk="1" fontAlgn="auto" latinLnBrk="0" hangingPunct="1">
                        <a:lnSpc>
                          <a:spcPct val="115000"/>
                        </a:lnSpc>
                        <a:spcBef>
                          <a:spcPts val="0"/>
                        </a:spcBef>
                        <a:spcAft>
                          <a:spcPts val="0"/>
                        </a:spcAft>
                        <a:buClrTx/>
                        <a:buSzTx/>
                        <a:buFont typeface="Symbol"/>
                        <a:buBlip>
                          <a:blip r:embed="rId2"/>
                        </a:buBlip>
                        <a:tabLst/>
                        <a:defRPr/>
                      </a:pPr>
                      <a:r>
                        <a:rPr kumimoji="0" lang="es-ES" sz="700" kern="1200" dirty="0" smtClean="0">
                          <a:solidFill>
                            <a:schemeClr val="tx2">
                              <a:lumMod val="90000"/>
                            </a:schemeClr>
                          </a:solidFill>
                          <a:latin typeface="Arial"/>
                          <a:ea typeface="Times New Roman"/>
                          <a:cs typeface="Times New Roman"/>
                        </a:rPr>
                        <a:t>NEC Art. 110.11</a:t>
                      </a:r>
                      <a:endParaRPr kumimoji="0" lang="es-ES" sz="700" kern="1200" dirty="0">
                        <a:solidFill>
                          <a:schemeClr val="tx2">
                            <a:lumMod val="90000"/>
                          </a:schemeClr>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rtl="0" eaLnBrk="1" latinLnBrk="0" hangingPunct="1">
                        <a:spcAft>
                          <a:spcPts val="0"/>
                        </a:spcAft>
                      </a:pPr>
                      <a:r>
                        <a:rPr kumimoji="0" lang="es-EC" sz="700" kern="1200" dirty="0" smtClean="0">
                          <a:solidFill>
                            <a:schemeClr val="tx1"/>
                          </a:solidFill>
                          <a:latin typeface="Arial"/>
                          <a:ea typeface="Times New Roman"/>
                          <a:cs typeface="Times New Roman"/>
                        </a:rPr>
                        <a:t>X</a:t>
                      </a:r>
                      <a:endParaRPr kumimoji="0" lang="es-ES" sz="700" kern="1200" dirty="0">
                        <a:solidFill>
                          <a:schemeClr val="tx1"/>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 sz="700" dirty="0" smtClean="0">
                          <a:latin typeface="Arial"/>
                          <a:ea typeface="Times New Roman"/>
                          <a:cs typeface="Times New Roman"/>
                        </a:rPr>
                        <a:t>En el sitio existen conductores que se encuentran en el piso, en el cual se almacena el agua que sale desde los equipos para el sistema de A/A</a:t>
                      </a: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9470">
                <a:tc>
                  <a:txBody>
                    <a:bodyPr/>
                    <a:lstStyle/>
                    <a:p>
                      <a:pPr algn="ctr">
                        <a:spcAft>
                          <a:spcPts val="0"/>
                        </a:spcAft>
                      </a:pPr>
                      <a:r>
                        <a:rPr lang="es-ES" sz="800" dirty="0" smtClean="0">
                          <a:latin typeface="Calibri"/>
                          <a:ea typeface="Calibri"/>
                          <a:cs typeface="Times New Roman"/>
                        </a:rPr>
                        <a:t>7</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s-ES" sz="800" dirty="0" smtClean="0">
                          <a:latin typeface="Calibri"/>
                          <a:ea typeface="Calibri"/>
                          <a:cs typeface="Times New Roman"/>
                        </a:rPr>
                        <a:t>Las bases metálicas de las centrales de aire acondicionado tienen la conexión de puesta a tierra. </a:t>
                      </a:r>
                    </a:p>
                    <a:p>
                      <a:pPr marL="342900" marR="0" lvl="0" indent="-342900" algn="l" defTabSz="914400" rtl="0" eaLnBrk="1" fontAlgn="auto" latinLnBrk="0" hangingPunct="1">
                        <a:lnSpc>
                          <a:spcPct val="115000"/>
                        </a:lnSpc>
                        <a:spcBef>
                          <a:spcPts val="0"/>
                        </a:spcBef>
                        <a:spcAft>
                          <a:spcPts val="0"/>
                        </a:spcAft>
                        <a:buClrTx/>
                        <a:buSzTx/>
                        <a:buFont typeface="Symbol"/>
                        <a:buBlip>
                          <a:blip r:embed="rId2"/>
                        </a:buBlip>
                        <a:tabLst/>
                        <a:defRPr/>
                      </a:pPr>
                      <a:r>
                        <a:rPr kumimoji="0" lang="es-ES" sz="700" kern="1200" dirty="0" smtClean="0">
                          <a:solidFill>
                            <a:schemeClr val="tx2">
                              <a:lumMod val="90000"/>
                            </a:schemeClr>
                          </a:solidFill>
                          <a:latin typeface="Arial"/>
                          <a:ea typeface="Times New Roman"/>
                          <a:cs typeface="Times New Roman"/>
                        </a:rPr>
                        <a:t>NEC Art. 250.4 literal a numeral 2.</a:t>
                      </a:r>
                    </a:p>
                    <a:p>
                      <a:pPr marL="342900" marR="0" lvl="0" indent="-342900" algn="l" defTabSz="914400" rtl="0" eaLnBrk="1" fontAlgn="auto" latinLnBrk="0" hangingPunct="1">
                        <a:lnSpc>
                          <a:spcPct val="115000"/>
                        </a:lnSpc>
                        <a:spcBef>
                          <a:spcPts val="0"/>
                        </a:spcBef>
                        <a:spcAft>
                          <a:spcPts val="0"/>
                        </a:spcAft>
                        <a:buClrTx/>
                        <a:buSzTx/>
                        <a:buFont typeface="Symbol"/>
                        <a:buBlip>
                          <a:blip r:embed="rId2"/>
                        </a:buBlip>
                        <a:tabLst/>
                        <a:defRPr/>
                      </a:pPr>
                      <a:r>
                        <a:rPr kumimoji="0" lang="es-ES" sz="700" kern="1200" dirty="0" smtClean="0">
                          <a:solidFill>
                            <a:schemeClr val="tx2">
                              <a:lumMod val="90000"/>
                            </a:schemeClr>
                          </a:solidFill>
                          <a:latin typeface="Arial"/>
                          <a:ea typeface="Times New Roman"/>
                          <a:cs typeface="Times New Roman"/>
                        </a:rPr>
                        <a:t>NOM Art. 250.42 literal b y c.</a:t>
                      </a: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rtl="0" eaLnBrk="1" latinLnBrk="0" hangingPunct="1">
                        <a:spcAft>
                          <a:spcPts val="0"/>
                        </a:spcAft>
                      </a:pPr>
                      <a:r>
                        <a:rPr kumimoji="0" lang="es-EC" sz="700" kern="1200" dirty="0" smtClean="0">
                          <a:solidFill>
                            <a:schemeClr val="tx1"/>
                          </a:solidFill>
                          <a:latin typeface="Arial"/>
                          <a:ea typeface="Times New Roman"/>
                          <a:cs typeface="Times New Roman"/>
                        </a:rPr>
                        <a:t>X</a:t>
                      </a:r>
                      <a:endParaRPr kumimoji="0" lang="es-ES" sz="700" kern="1200" dirty="0" smtClean="0">
                        <a:solidFill>
                          <a:schemeClr val="tx1"/>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610">
                <a:tc>
                  <a:txBody>
                    <a:bodyPr/>
                    <a:lstStyle/>
                    <a:p>
                      <a:pPr algn="ctr">
                        <a:spcAft>
                          <a:spcPts val="0"/>
                        </a:spcAft>
                      </a:pPr>
                      <a:r>
                        <a:rPr lang="es-ES" sz="800" dirty="0" smtClean="0">
                          <a:latin typeface="Calibri"/>
                          <a:ea typeface="Calibri"/>
                          <a:cs typeface="Times New Roman"/>
                        </a:rPr>
                        <a:t>8</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800" dirty="0" smtClean="0">
                          <a:latin typeface="Calibri"/>
                          <a:ea typeface="Calibri"/>
                          <a:cs typeface="Times New Roman"/>
                        </a:rPr>
                        <a:t>Los medios de desconexión están plenamente identificados.</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smtClean="0">
                          <a:latin typeface="Calibri"/>
                          <a:ea typeface="Calibri"/>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9470">
                <a:tc>
                  <a:txBody>
                    <a:bodyPr/>
                    <a:lstStyle/>
                    <a:p>
                      <a:pPr algn="ctr">
                        <a:spcAft>
                          <a:spcPts val="0"/>
                        </a:spcAft>
                      </a:pPr>
                      <a:r>
                        <a:rPr lang="es-ES" sz="800" dirty="0" smtClean="0">
                          <a:latin typeface="Calibri"/>
                          <a:ea typeface="Calibri"/>
                          <a:cs typeface="Times New Roman"/>
                        </a:rPr>
                        <a:t>9</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s-ES" sz="800" dirty="0" smtClean="0">
                          <a:latin typeface="Calibri"/>
                          <a:ea typeface="Calibri"/>
                          <a:cs typeface="Times New Roman"/>
                        </a:rPr>
                        <a:t>Los elementos desnudos energizados están colocados fuera del alcance de las personas</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700" dirty="0" smtClean="0">
                          <a:latin typeface="Arial"/>
                          <a:ea typeface="Times New Roman"/>
                          <a:cs typeface="Times New Roman"/>
                        </a:rPr>
                        <a:t>X</a:t>
                      </a: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kumimoji="0" lang="es-EC" sz="700" kern="1200" dirty="0" smtClean="0">
                          <a:solidFill>
                            <a:schemeClr val="tx1"/>
                          </a:solidFill>
                          <a:latin typeface="Arial"/>
                          <a:ea typeface="Times New Roman"/>
                          <a:cs typeface="Times New Roman"/>
                        </a:rPr>
                        <a:t>El sitio donde se encuentra ubicado el tablero es accesible a las personas, que realizan sus pagos, por cuanto está ubicado junto a los baños del lugar.</a:t>
                      </a:r>
                      <a:endParaRPr kumimoji="0" lang="es-ES" sz="700" kern="1200" dirty="0" smtClean="0">
                        <a:solidFill>
                          <a:schemeClr val="tx1"/>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9470">
                <a:tc>
                  <a:txBody>
                    <a:bodyPr/>
                    <a:lstStyle/>
                    <a:p>
                      <a:pPr algn="ctr">
                        <a:spcAft>
                          <a:spcPts val="0"/>
                        </a:spcAft>
                      </a:pPr>
                      <a:r>
                        <a:rPr lang="es-ES" sz="800" dirty="0" smtClean="0">
                          <a:latin typeface="Calibri"/>
                          <a:ea typeface="Calibri"/>
                          <a:cs typeface="Times New Roman"/>
                        </a:rPr>
                        <a:t>10</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s-ES" sz="800" dirty="0" smtClean="0">
                          <a:latin typeface="Calibri"/>
                          <a:ea typeface="Calibri"/>
                          <a:cs typeface="Times New Roman"/>
                        </a:rPr>
                        <a:t>El tablero cuenta con un disyuntor principal</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s-EC" sz="700" kern="1200" dirty="0" smtClean="0">
                          <a:solidFill>
                            <a:schemeClr val="tx1"/>
                          </a:solidFill>
                          <a:latin typeface="Arial"/>
                          <a:ea typeface="Times New Roman"/>
                          <a:cs typeface="Times New Roman"/>
                        </a:rPr>
                        <a:t>X</a:t>
                      </a:r>
                      <a:endParaRPr kumimoji="0" lang="es-ES" sz="700" kern="1200" dirty="0" smtClean="0">
                        <a:solidFill>
                          <a:schemeClr val="tx1"/>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kumimoji="0" lang="es-ES" sz="700" kern="1200" dirty="0" smtClean="0">
                        <a:solidFill>
                          <a:schemeClr val="tx1"/>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714348" y="642917"/>
          <a:ext cx="7786742" cy="5216411"/>
        </p:xfrm>
        <a:graphic>
          <a:graphicData uri="http://schemas.openxmlformats.org/drawingml/2006/table">
            <a:tbl>
              <a:tblPr/>
              <a:tblGrid>
                <a:gridCol w="1596975"/>
                <a:gridCol w="2802463"/>
                <a:gridCol w="507260"/>
                <a:gridCol w="507857"/>
                <a:gridCol w="2372187"/>
              </a:tblGrid>
              <a:tr h="271660">
                <a:tc>
                  <a:txBody>
                    <a:bodyPr/>
                    <a:lstStyle/>
                    <a:p>
                      <a:pPr>
                        <a:spcAft>
                          <a:spcPts val="0"/>
                        </a:spcAft>
                      </a:pPr>
                      <a:r>
                        <a:rPr lang="es-ES" sz="700" dirty="0">
                          <a:latin typeface="Arial"/>
                          <a:ea typeface="Times New Roman"/>
                          <a:cs typeface="Times New Roman"/>
                        </a:rPr>
                        <a:t>FICHA N</a:t>
                      </a:r>
                      <a:r>
                        <a:rPr lang="es-ES" sz="700" baseline="30000" dirty="0">
                          <a:latin typeface="Arial"/>
                          <a:ea typeface="Times New Roman"/>
                          <a:cs typeface="Times New Roman"/>
                        </a:rPr>
                        <a:t>o</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5</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es-ES" sz="700" dirty="0">
                          <a:latin typeface="Arial"/>
                          <a:ea typeface="Times New Roman"/>
                          <a:cs typeface="Times New Roman"/>
                        </a:rPr>
                        <a:t>SUBESTACION DE ENERGIA ELECTRICA</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271660">
                <a:tc>
                  <a:txBody>
                    <a:bodyPr/>
                    <a:lstStyle/>
                    <a:p>
                      <a:pPr>
                        <a:spcAft>
                          <a:spcPts val="0"/>
                        </a:spcAft>
                      </a:pPr>
                      <a:r>
                        <a:rPr lang="es-ES" sz="700" dirty="0">
                          <a:latin typeface="Arial"/>
                          <a:ea typeface="Times New Roman"/>
                          <a:cs typeface="Times New Roman"/>
                        </a:rPr>
                        <a:t>FECHA</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18/12/2009</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spcAft>
                          <a:spcPts val="0"/>
                        </a:spcAft>
                      </a:pPr>
                      <a:r>
                        <a:rPr lang="es-ES" sz="700" dirty="0">
                          <a:latin typeface="Arial"/>
                          <a:ea typeface="Times New Roman"/>
                          <a:cs typeface="Times New Roman"/>
                        </a:rPr>
                        <a:t>LUGAR: AREA CONTABILIDAD Y PLANIFICACION</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316317">
                <a:tc rowSpan="2">
                  <a:txBody>
                    <a:bodyPr/>
                    <a:lstStyle/>
                    <a:p>
                      <a:pPr>
                        <a:spcAft>
                          <a:spcPts val="0"/>
                        </a:spcAft>
                      </a:pPr>
                      <a:r>
                        <a:rPr lang="es-ES" sz="700" dirty="0">
                          <a:latin typeface="Arial"/>
                          <a:ea typeface="Times New Roman"/>
                          <a:cs typeface="Times New Roman"/>
                        </a:rPr>
                        <a:t>ELABORADO POR</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s-ES" sz="700" dirty="0">
                          <a:latin typeface="Arial"/>
                          <a:ea typeface="Times New Roman"/>
                          <a:cs typeface="Times New Roman"/>
                        </a:rPr>
                        <a:t>JHON EUGENIO PANCHANA</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spcAft>
                          <a:spcPts val="0"/>
                        </a:spcAft>
                      </a:pPr>
                      <a:r>
                        <a:rPr lang="es-ES" sz="700" dirty="0">
                          <a:latin typeface="Arial"/>
                          <a:ea typeface="Times New Roman"/>
                          <a:cs typeface="Times New Roman"/>
                        </a:rPr>
                        <a:t>DEPARTAMENTO RESPONSABLE</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315696">
                <a:tc vMerge="1">
                  <a:txBody>
                    <a:bodyPr/>
                    <a:lstStyle/>
                    <a:p>
                      <a:endParaRPr lang="es-ES"/>
                    </a:p>
                  </a:txBody>
                  <a:tcPr/>
                </a:tc>
                <a:tc vMerge="1">
                  <a:txBody>
                    <a:bodyPr/>
                    <a:lstStyle/>
                    <a:p>
                      <a:endParaRPr lang="es-ES"/>
                    </a:p>
                  </a:txBody>
                  <a:tcPr/>
                </a:tc>
                <a:tc gridSpan="3">
                  <a:txBody>
                    <a:bodyPr/>
                    <a:lstStyle/>
                    <a:p>
                      <a:pPr>
                        <a:spcAft>
                          <a:spcPts val="0"/>
                        </a:spcAft>
                      </a:pPr>
                      <a:r>
                        <a:rPr lang="es-ES" sz="700" dirty="0">
                          <a:latin typeface="Arial"/>
                          <a:ea typeface="Times New Roman"/>
                          <a:cs typeface="Times New Roman"/>
                        </a:rPr>
                        <a:t>MANTENIMIENTO ELECTRICO Y SUBESTACIONES</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315696">
                <a:tc>
                  <a:txBody>
                    <a:bodyPr/>
                    <a:lstStyle/>
                    <a:p>
                      <a:pPr algn="ctr">
                        <a:spcAft>
                          <a:spcPts val="0"/>
                        </a:spcAft>
                      </a:pPr>
                      <a:r>
                        <a:rPr lang="es-ES" sz="700" dirty="0">
                          <a:latin typeface="Arial"/>
                          <a:ea typeface="Times New Roman"/>
                          <a:cs typeface="Times New Roman"/>
                        </a:rPr>
                        <a:t>ITEM</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Prevención de riesgos</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SI</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NO </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OBSERVACIONES</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9236">
                <a:tc>
                  <a:txBody>
                    <a:bodyPr/>
                    <a:lstStyle/>
                    <a:p>
                      <a:pPr algn="ctr">
                        <a:spcAft>
                          <a:spcPts val="0"/>
                        </a:spcAft>
                      </a:pPr>
                      <a:r>
                        <a:rPr lang="es-ES" sz="700" dirty="0">
                          <a:latin typeface="Arial"/>
                          <a:ea typeface="Times New Roman"/>
                          <a:cs typeface="Times New Roman"/>
                        </a:rPr>
                        <a:t>1</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700" dirty="0">
                          <a:latin typeface="Arial"/>
                          <a:ea typeface="Times New Roman"/>
                          <a:cs typeface="Times New Roman"/>
                        </a:rPr>
                        <a:t>El tablero de distribución se encuentra ubicado en un lugar seco.  </a:t>
                      </a:r>
                      <a:endParaRPr lang="es-ES" sz="800" dirty="0">
                        <a:latin typeface="Calibri"/>
                        <a:ea typeface="Calibri"/>
                        <a:cs typeface="Times New Roman"/>
                      </a:endParaRPr>
                    </a:p>
                    <a:p>
                      <a:pPr marL="342900" lvl="0" indent="-342900" algn="just">
                        <a:lnSpc>
                          <a:spcPct val="115000"/>
                        </a:lnSpc>
                        <a:spcAft>
                          <a:spcPts val="0"/>
                        </a:spcAft>
                        <a:buFont typeface="Symbol"/>
                        <a:buBlip>
                          <a:blip r:embed="rId2"/>
                        </a:buBlip>
                      </a:pPr>
                      <a:r>
                        <a:rPr lang="es-ES" sz="700" dirty="0">
                          <a:solidFill>
                            <a:schemeClr val="tx2">
                              <a:lumMod val="90000"/>
                            </a:schemeClr>
                          </a:solidFill>
                          <a:latin typeface="Arial"/>
                          <a:ea typeface="Times New Roman"/>
                          <a:cs typeface="Times New Roman"/>
                        </a:rPr>
                        <a:t>NEC Art. 408.5</a:t>
                      </a:r>
                      <a:endParaRPr lang="es-ES" sz="800" dirty="0">
                        <a:solidFill>
                          <a:schemeClr val="tx2">
                            <a:lumMod val="90000"/>
                          </a:schemeClr>
                        </a:solidFill>
                        <a:latin typeface="Calibri"/>
                        <a:ea typeface="Calibri"/>
                        <a:cs typeface="Times New Roman"/>
                      </a:endParaRPr>
                    </a:p>
                    <a:p>
                      <a:pPr marL="342900" lvl="0" indent="-342900" algn="just">
                        <a:lnSpc>
                          <a:spcPct val="115000"/>
                        </a:lnSpc>
                        <a:spcAft>
                          <a:spcPts val="0"/>
                        </a:spcAft>
                        <a:buFont typeface="Symbol"/>
                        <a:buBlip>
                          <a:blip r:embed="rId2"/>
                        </a:buBlip>
                      </a:pPr>
                      <a:r>
                        <a:rPr lang="es-ES" sz="700" dirty="0">
                          <a:solidFill>
                            <a:schemeClr val="tx2">
                              <a:lumMod val="90000"/>
                            </a:schemeClr>
                          </a:solidFill>
                          <a:latin typeface="Arial"/>
                          <a:ea typeface="Times New Roman"/>
                          <a:cs typeface="Times New Roman"/>
                        </a:rPr>
                        <a:t>NOM Art. 384.5, 384.6</a:t>
                      </a:r>
                      <a:endParaRPr lang="es-ES" sz="800" dirty="0">
                        <a:solidFill>
                          <a:schemeClr val="tx2">
                            <a:lumMod val="90000"/>
                          </a:schemeClr>
                        </a:solidFill>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Está ubicado en el baño ubicado en la planta baja del edificio.</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2942">
                <a:tc>
                  <a:txBody>
                    <a:bodyPr/>
                    <a:lstStyle/>
                    <a:p>
                      <a:pPr algn="ctr">
                        <a:spcAft>
                          <a:spcPts val="0"/>
                        </a:spcAft>
                      </a:pPr>
                      <a:r>
                        <a:rPr lang="es-ES" sz="700" dirty="0">
                          <a:latin typeface="Arial"/>
                          <a:ea typeface="Times New Roman"/>
                          <a:cs typeface="Times New Roman"/>
                        </a:rPr>
                        <a:t>2</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700" dirty="0">
                          <a:latin typeface="Arial"/>
                          <a:ea typeface="Times New Roman"/>
                          <a:cs typeface="Times New Roman"/>
                        </a:rPr>
                        <a:t>El tablero cuenta con las señales preventivas de riesgo eléctrico.</a:t>
                      </a:r>
                      <a:endParaRPr lang="es-ES" sz="800" dirty="0">
                        <a:latin typeface="Calibri"/>
                        <a:ea typeface="Calibri"/>
                        <a:cs typeface="Times New Roman"/>
                      </a:endParaRPr>
                    </a:p>
                    <a:p>
                      <a:pPr marL="342900" lvl="0" indent="-342900" algn="just">
                        <a:lnSpc>
                          <a:spcPct val="115000"/>
                        </a:lnSpc>
                        <a:spcAft>
                          <a:spcPts val="0"/>
                        </a:spcAft>
                        <a:buFont typeface="Symbol"/>
                        <a:buBlip>
                          <a:blip r:embed="rId2"/>
                        </a:buBlip>
                      </a:pPr>
                      <a:r>
                        <a:rPr lang="es-ES" sz="700" dirty="0">
                          <a:solidFill>
                            <a:schemeClr val="tx2">
                              <a:lumMod val="90000"/>
                            </a:schemeClr>
                          </a:solidFill>
                          <a:latin typeface="Arial"/>
                          <a:ea typeface="Times New Roman"/>
                          <a:cs typeface="Times New Roman"/>
                        </a:rPr>
                        <a:t>NEC Art. 665.23</a:t>
                      </a:r>
                      <a:endParaRPr lang="es-ES" sz="800" dirty="0">
                        <a:solidFill>
                          <a:schemeClr val="tx2">
                            <a:lumMod val="90000"/>
                          </a:schemeClr>
                        </a:solidFill>
                        <a:latin typeface="Calibri"/>
                        <a:ea typeface="Calibri"/>
                        <a:cs typeface="Times New Roman"/>
                      </a:endParaRPr>
                    </a:p>
                    <a:p>
                      <a:pPr marL="342900" lvl="0" indent="-342900" algn="just">
                        <a:lnSpc>
                          <a:spcPct val="115000"/>
                        </a:lnSpc>
                        <a:spcAft>
                          <a:spcPts val="0"/>
                        </a:spcAft>
                        <a:buFont typeface="Symbol"/>
                        <a:buBlip>
                          <a:blip r:embed="rId2"/>
                        </a:buBlip>
                      </a:pPr>
                      <a:r>
                        <a:rPr lang="es-ES" sz="700" dirty="0">
                          <a:solidFill>
                            <a:schemeClr val="tx2">
                              <a:lumMod val="90000"/>
                            </a:schemeClr>
                          </a:solidFill>
                          <a:latin typeface="Arial"/>
                          <a:ea typeface="Times New Roman"/>
                          <a:cs typeface="Times New Roman"/>
                        </a:rPr>
                        <a:t>RETIE Capítulo II Art. 17.9.2.</a:t>
                      </a:r>
                      <a:endParaRPr lang="es-ES" sz="800" dirty="0">
                        <a:solidFill>
                          <a:schemeClr val="tx2">
                            <a:lumMod val="90000"/>
                          </a:schemeClr>
                        </a:solidFill>
                        <a:latin typeface="Calibri"/>
                        <a:ea typeface="Calibri"/>
                        <a:cs typeface="Times New Roman"/>
                      </a:endParaRPr>
                    </a:p>
                    <a:p>
                      <a:pPr marL="342900" lvl="0" indent="-342900" algn="just">
                        <a:lnSpc>
                          <a:spcPct val="115000"/>
                        </a:lnSpc>
                        <a:spcAft>
                          <a:spcPts val="0"/>
                        </a:spcAft>
                        <a:buFont typeface="Symbol"/>
                        <a:buBlip>
                          <a:blip r:embed="rId2"/>
                        </a:buBlip>
                      </a:pPr>
                      <a:r>
                        <a:rPr lang="es-ES" sz="700" dirty="0">
                          <a:solidFill>
                            <a:schemeClr val="tx2">
                              <a:lumMod val="90000"/>
                            </a:schemeClr>
                          </a:solidFill>
                          <a:latin typeface="Arial"/>
                          <a:ea typeface="Times New Roman"/>
                          <a:cs typeface="Times New Roman"/>
                        </a:rPr>
                        <a:t>NTP399.010</a:t>
                      </a:r>
                      <a:endParaRPr lang="es-ES" sz="800" dirty="0">
                        <a:solidFill>
                          <a:schemeClr val="tx2">
                            <a:lumMod val="90000"/>
                          </a:schemeClr>
                        </a:solidFill>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5752">
                <a:tc>
                  <a:txBody>
                    <a:bodyPr/>
                    <a:lstStyle/>
                    <a:p>
                      <a:pPr algn="ctr">
                        <a:spcAft>
                          <a:spcPts val="0"/>
                        </a:spcAft>
                      </a:pPr>
                      <a:r>
                        <a:rPr lang="es-ES" sz="700" dirty="0">
                          <a:latin typeface="Arial"/>
                          <a:ea typeface="Times New Roman"/>
                          <a:cs typeface="Times New Roman"/>
                        </a:rPr>
                        <a:t>3</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dirty="0">
                          <a:latin typeface="Arial"/>
                          <a:ea typeface="Times New Roman"/>
                          <a:cs typeface="Times New Roman"/>
                        </a:rPr>
                        <a:t>La carcasa del tablero se encuentra debidamente aterrizada.</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8">
                <a:tc>
                  <a:txBody>
                    <a:bodyPr/>
                    <a:lstStyle/>
                    <a:p>
                      <a:pPr algn="ctr">
                        <a:spcAft>
                          <a:spcPts val="0"/>
                        </a:spcAft>
                      </a:pPr>
                      <a:r>
                        <a:rPr lang="es-ES" sz="700" dirty="0">
                          <a:latin typeface="Arial"/>
                          <a:ea typeface="Times New Roman"/>
                          <a:cs typeface="Times New Roman"/>
                        </a:rPr>
                        <a:t>4</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dirty="0">
                          <a:latin typeface="Arial"/>
                          <a:ea typeface="Times New Roman"/>
                          <a:cs typeface="Times New Roman"/>
                        </a:rPr>
                        <a:t>El paso de conductores es a través de tubo pasante.</a:t>
                      </a:r>
                      <a:endParaRPr lang="es-ES" sz="800" dirty="0">
                        <a:latin typeface="Calibri"/>
                        <a:ea typeface="Calibri"/>
                        <a:cs typeface="Times New Roman"/>
                      </a:endParaRPr>
                    </a:p>
                    <a:p>
                      <a:pPr marL="342900" lvl="0" indent="-342900">
                        <a:lnSpc>
                          <a:spcPct val="115000"/>
                        </a:lnSpc>
                        <a:spcAft>
                          <a:spcPts val="0"/>
                        </a:spcAft>
                        <a:buFont typeface="Symbol"/>
                        <a:buBlip>
                          <a:blip r:embed="rId2"/>
                        </a:buBlip>
                      </a:pPr>
                      <a:r>
                        <a:rPr lang="es-ES" sz="700" dirty="0">
                          <a:solidFill>
                            <a:schemeClr val="tx2">
                              <a:lumMod val="90000"/>
                            </a:schemeClr>
                          </a:solidFill>
                          <a:latin typeface="Arial"/>
                          <a:ea typeface="Times New Roman"/>
                          <a:cs typeface="Times New Roman"/>
                        </a:rPr>
                        <a:t>NOM Art. 374.9 literal c.</a:t>
                      </a:r>
                      <a:endParaRPr lang="es-ES" sz="800" dirty="0">
                        <a:solidFill>
                          <a:schemeClr val="tx2">
                            <a:lumMod val="90000"/>
                          </a:schemeClr>
                        </a:solidFill>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En el área destinada para los equipos de A/A existe esta condición lo cual puede ocasionar  el deterioro del aislamiento.</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248">
                <a:tc>
                  <a:txBody>
                    <a:bodyPr/>
                    <a:lstStyle/>
                    <a:p>
                      <a:pPr algn="ctr">
                        <a:spcAft>
                          <a:spcPts val="0"/>
                        </a:spcAft>
                      </a:pPr>
                      <a:r>
                        <a:rPr lang="es-ES" sz="700" dirty="0">
                          <a:latin typeface="Arial"/>
                          <a:ea typeface="Times New Roman"/>
                          <a:cs typeface="Times New Roman"/>
                        </a:rPr>
                        <a:t>5</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700" dirty="0">
                          <a:latin typeface="Arial"/>
                          <a:ea typeface="Times New Roman"/>
                          <a:cs typeface="Times New Roman"/>
                        </a:rPr>
                        <a:t>El tablero cuenta con un disyuntor principal</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248">
                <a:tc>
                  <a:txBody>
                    <a:bodyPr/>
                    <a:lstStyle/>
                    <a:p>
                      <a:pPr algn="ctr">
                        <a:spcAft>
                          <a:spcPts val="0"/>
                        </a:spcAft>
                      </a:pPr>
                      <a:r>
                        <a:rPr lang="es-ES" sz="800" dirty="0" smtClean="0">
                          <a:latin typeface="Calibri"/>
                          <a:ea typeface="Calibri"/>
                          <a:cs typeface="Times New Roman"/>
                        </a:rPr>
                        <a:t>6</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s-ES" sz="800" dirty="0" smtClean="0">
                          <a:latin typeface="Calibri"/>
                          <a:ea typeface="Calibri"/>
                          <a:cs typeface="Times New Roman"/>
                        </a:rPr>
                        <a:t>Los elementos desnudos energizados están colocados fuera del alcance de las personas.</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700" dirty="0" smtClean="0">
                          <a:latin typeface="Arial"/>
                          <a:ea typeface="Times New Roman"/>
                          <a:cs typeface="Times New Roman"/>
                        </a:rPr>
                        <a:t>X</a:t>
                      </a: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just" rtl="0" eaLnBrk="1" latinLnBrk="0" hangingPunct="1">
                        <a:spcAft>
                          <a:spcPts val="0"/>
                        </a:spcAft>
                      </a:pPr>
                      <a:r>
                        <a:rPr kumimoji="0" lang="es-EC" sz="700" kern="1200" dirty="0" smtClean="0">
                          <a:solidFill>
                            <a:schemeClr val="tx1"/>
                          </a:solidFill>
                          <a:latin typeface="Arial"/>
                          <a:ea typeface="Times New Roman"/>
                          <a:cs typeface="Times New Roman"/>
                        </a:rPr>
                        <a:t>La puerta de apertura del tablero no presta las seguridades del caso, por lo que al estar ubicado a la entrada del baño podría ser manipulado por alguna persona. Además en el área existen dos equipos para el sistema de A/A que son accesibles para el público en general</a:t>
                      </a:r>
                      <a:endParaRPr kumimoji="0" lang="es-ES" sz="700" kern="1200" dirty="0">
                        <a:solidFill>
                          <a:schemeClr val="tx1"/>
                        </a:solidFill>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248">
                <a:tc>
                  <a:txBody>
                    <a:bodyPr/>
                    <a:lstStyle/>
                    <a:p>
                      <a:pPr algn="ctr">
                        <a:spcAft>
                          <a:spcPts val="0"/>
                        </a:spcAft>
                      </a:pPr>
                      <a:r>
                        <a:rPr lang="es-ES" sz="800" dirty="0" smtClean="0">
                          <a:latin typeface="Calibri"/>
                          <a:ea typeface="Calibri"/>
                          <a:cs typeface="Times New Roman"/>
                        </a:rPr>
                        <a:t>7</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s-ES" sz="800" dirty="0" smtClean="0">
                          <a:latin typeface="Calibri"/>
                          <a:ea typeface="Calibri"/>
                          <a:cs typeface="Times New Roman"/>
                        </a:rPr>
                        <a:t>Los medios de desconexión están plenamente identificados</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700" dirty="0" smtClean="0">
                          <a:latin typeface="Arial"/>
                          <a:ea typeface="Times New Roman"/>
                          <a:cs typeface="Times New Roman"/>
                        </a:rPr>
                        <a:t>X</a:t>
                      </a: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248">
                <a:tc>
                  <a:txBody>
                    <a:bodyPr/>
                    <a:lstStyle/>
                    <a:p>
                      <a:pPr algn="ctr">
                        <a:spcAft>
                          <a:spcPts val="0"/>
                        </a:spcAft>
                      </a:pPr>
                      <a:r>
                        <a:rPr lang="es-ES" sz="800" dirty="0" smtClean="0">
                          <a:latin typeface="Calibri"/>
                          <a:ea typeface="Calibri"/>
                          <a:cs typeface="Times New Roman"/>
                        </a:rPr>
                        <a:t>8</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s-ES" sz="800" dirty="0" smtClean="0">
                          <a:latin typeface="Calibri"/>
                          <a:ea typeface="Calibri"/>
                          <a:cs typeface="Times New Roman"/>
                        </a:rPr>
                        <a:t>El tablero cuenta con un disyuntor para cada circuito.</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800" dirty="0" smtClean="0">
                          <a:latin typeface="Calibri"/>
                          <a:ea typeface="Calibri"/>
                          <a:cs typeface="Times New Roman"/>
                        </a:rPr>
                        <a:t>X</a:t>
                      </a:r>
                      <a:endParaRPr lang="es-ES" sz="800" dirty="0">
                        <a:latin typeface="Calibri"/>
                        <a:ea typeface="Calibri"/>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s-ES" sz="700" dirty="0">
                        <a:latin typeface="Arial"/>
                        <a:ea typeface="Times New Roman"/>
                        <a:cs typeface="Times New Roman"/>
                      </a:endParaRPr>
                    </a:p>
                  </a:txBody>
                  <a:tcPr marL="50481" marR="504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42910" y="285728"/>
            <a:ext cx="7715304" cy="361637"/>
          </a:xfrm>
          <a:prstGeom prst="rect">
            <a:avLst/>
          </a:prstGeom>
          <a:noFill/>
        </p:spPr>
        <p:txBody>
          <a:bodyPr wrap="square" rtlCol="0">
            <a:spAutoFit/>
          </a:bodyPr>
          <a:lstStyle/>
          <a:p>
            <a:r>
              <a:rPr lang="es-ES" sz="1750" b="1" dirty="0" smtClean="0">
                <a:solidFill>
                  <a:srgbClr val="000000"/>
                </a:solidFill>
                <a:latin typeface="Arial"/>
                <a:ea typeface="Times New Roman"/>
              </a:rPr>
              <a:t>Resumen del Check List</a:t>
            </a:r>
            <a:endParaRPr lang="es-ES" sz="1750" dirty="0">
              <a:solidFill>
                <a:schemeClr val="bg1"/>
              </a:solidFill>
              <a:latin typeface="Arial" pitchFamily="34" charset="0"/>
              <a:cs typeface="Arial" pitchFamily="34" charset="0"/>
            </a:endParaRPr>
          </a:p>
        </p:txBody>
      </p:sp>
      <p:graphicFrame>
        <p:nvGraphicFramePr>
          <p:cNvPr id="3" name="2 Tabla"/>
          <p:cNvGraphicFramePr>
            <a:graphicFrameLocks noGrp="1"/>
          </p:cNvGraphicFramePr>
          <p:nvPr/>
        </p:nvGraphicFramePr>
        <p:xfrm>
          <a:off x="2000232" y="928670"/>
          <a:ext cx="5130800" cy="2200275"/>
        </p:xfrm>
        <a:graphic>
          <a:graphicData uri="http://schemas.openxmlformats.org/drawingml/2006/table">
            <a:tbl>
              <a:tblPr/>
              <a:tblGrid>
                <a:gridCol w="2008505"/>
                <a:gridCol w="1252220"/>
                <a:gridCol w="656590"/>
                <a:gridCol w="1213485"/>
              </a:tblGrid>
              <a:tr h="253365">
                <a:tc gridSpan="4">
                  <a:txBody>
                    <a:bodyPr/>
                    <a:lstStyle/>
                    <a:p>
                      <a:pPr algn="ctr">
                        <a:spcAft>
                          <a:spcPts val="0"/>
                        </a:spcAft>
                      </a:pPr>
                      <a:r>
                        <a:rPr lang="es-ES" sz="1200" dirty="0">
                          <a:latin typeface="Arial"/>
                          <a:ea typeface="Times New Roman"/>
                          <a:cs typeface="Times New Roman"/>
                        </a:rPr>
                        <a:t>EVALUACION DEL CHECK LIST</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r>
              <a:tr h="283210">
                <a:tc>
                  <a:txBody>
                    <a:bodyPr/>
                    <a:lstStyle/>
                    <a:p>
                      <a:pPr algn="ctr">
                        <a:spcAft>
                          <a:spcPts val="0"/>
                        </a:spcAft>
                      </a:pPr>
                      <a:r>
                        <a:rPr lang="es-ES" sz="1200" dirty="0">
                          <a:latin typeface="Arial"/>
                          <a:ea typeface="Times New Roman"/>
                          <a:cs typeface="Times New Roman"/>
                        </a:rPr>
                        <a:t>AREA DE ANALISIS</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NORMAS CUMPLIDAS</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TOTAL</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PORCENTAJE</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210">
                <a:tc>
                  <a:txBody>
                    <a:bodyPr/>
                    <a:lstStyle/>
                    <a:p>
                      <a:pPr algn="ctr">
                        <a:spcAft>
                          <a:spcPts val="0"/>
                        </a:spcAft>
                      </a:pPr>
                      <a:r>
                        <a:rPr lang="es-ES" sz="1200" dirty="0">
                          <a:latin typeface="Arial"/>
                          <a:ea typeface="Times New Roman"/>
                          <a:cs typeface="Times New Roman"/>
                        </a:rPr>
                        <a:t>PORTICO DE 13.8 kV</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6</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9</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66,66</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210">
                <a:tc>
                  <a:txBody>
                    <a:bodyPr/>
                    <a:lstStyle/>
                    <a:p>
                      <a:pPr algn="ctr">
                        <a:spcAft>
                          <a:spcPts val="0"/>
                        </a:spcAft>
                      </a:pPr>
                      <a:r>
                        <a:rPr lang="es-ES" sz="1200" dirty="0">
                          <a:latin typeface="Arial"/>
                          <a:ea typeface="Times New Roman"/>
                          <a:cs typeface="Times New Roman"/>
                        </a:rPr>
                        <a:t>CUARTO DE TRANSFORMADORES</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6</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13</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46,15</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210">
                <a:tc>
                  <a:txBody>
                    <a:bodyPr/>
                    <a:lstStyle/>
                    <a:p>
                      <a:pPr algn="ctr">
                        <a:spcAft>
                          <a:spcPts val="0"/>
                        </a:spcAft>
                      </a:pPr>
                      <a:r>
                        <a:rPr lang="es-ES" sz="1200" dirty="0">
                          <a:latin typeface="Arial"/>
                          <a:ea typeface="Times New Roman"/>
                          <a:cs typeface="Times New Roman"/>
                        </a:rPr>
                        <a:t>AREA TECNICA</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5</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11</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45,45</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210">
                <a:tc>
                  <a:txBody>
                    <a:bodyPr/>
                    <a:lstStyle/>
                    <a:p>
                      <a:pPr algn="ctr">
                        <a:spcAft>
                          <a:spcPts val="0"/>
                        </a:spcAft>
                      </a:pPr>
                      <a:r>
                        <a:rPr lang="es-ES" sz="1200" dirty="0">
                          <a:latin typeface="Arial"/>
                          <a:ea typeface="Times New Roman"/>
                          <a:cs typeface="Times New Roman"/>
                        </a:rPr>
                        <a:t>AREA RECAUDACIONES</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4</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10</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40</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210">
                <a:tc>
                  <a:txBody>
                    <a:bodyPr/>
                    <a:lstStyle/>
                    <a:p>
                      <a:pPr algn="ctr">
                        <a:spcAft>
                          <a:spcPts val="0"/>
                        </a:spcAft>
                      </a:pPr>
                      <a:r>
                        <a:rPr lang="es-ES" sz="1200" dirty="0">
                          <a:latin typeface="Arial"/>
                          <a:ea typeface="Times New Roman"/>
                          <a:cs typeface="Times New Roman"/>
                        </a:rPr>
                        <a:t>AREA CONTABILIDAD Y PLANIFICACION</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3</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8</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37,5</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3 CuadroTexto"/>
          <p:cNvSpPr txBox="1"/>
          <p:nvPr/>
        </p:nvSpPr>
        <p:spPr>
          <a:xfrm>
            <a:off x="642910" y="3357562"/>
            <a:ext cx="7715304" cy="761747"/>
          </a:xfrm>
          <a:prstGeom prst="rect">
            <a:avLst/>
          </a:prstGeom>
          <a:noFill/>
        </p:spPr>
        <p:txBody>
          <a:bodyPr wrap="square" rtlCol="0">
            <a:spAutoFit/>
          </a:bodyPr>
          <a:lstStyle/>
          <a:p>
            <a:r>
              <a:rPr lang="es-EC" sz="1450" dirty="0" smtClean="0">
                <a:latin typeface="Arial" pitchFamily="34" charset="0"/>
                <a:cs typeface="Arial" pitchFamily="34" charset="0"/>
              </a:rPr>
              <a:t>Es de recordar que una instalación segura debe cumplir con el 100% de las normas y una instalación segura y aceptable debe cumplir más del 80% de las normas, todos los valores menores al 50% son considerados como críticos.</a:t>
            </a:r>
            <a:endParaRPr lang="es-ES" sz="1450" dirty="0">
              <a:latin typeface="Arial" pitchFamily="34" charset="0"/>
              <a:cs typeface="Arial" pitchFamily="34" charset="0"/>
            </a:endParaRPr>
          </a:p>
        </p:txBody>
      </p:sp>
      <p:sp>
        <p:nvSpPr>
          <p:cNvPr id="5" name="4 CuadroTexto"/>
          <p:cNvSpPr txBox="1"/>
          <p:nvPr/>
        </p:nvSpPr>
        <p:spPr>
          <a:xfrm>
            <a:off x="642910" y="4138933"/>
            <a:ext cx="7715304" cy="361637"/>
          </a:xfrm>
          <a:prstGeom prst="rect">
            <a:avLst/>
          </a:prstGeom>
          <a:noFill/>
        </p:spPr>
        <p:txBody>
          <a:bodyPr wrap="square" rtlCol="0">
            <a:spAutoFit/>
          </a:bodyPr>
          <a:lstStyle/>
          <a:p>
            <a:r>
              <a:rPr lang="es-ES" sz="1750" b="1" dirty="0" smtClean="0">
                <a:solidFill>
                  <a:srgbClr val="000000"/>
                </a:solidFill>
                <a:latin typeface="Arial"/>
                <a:ea typeface="Times New Roman"/>
              </a:rPr>
              <a:t>Metodología de Valorización Fine </a:t>
            </a:r>
            <a:endParaRPr lang="es-ES" sz="1750" dirty="0">
              <a:solidFill>
                <a:schemeClr val="bg1"/>
              </a:solidFill>
              <a:latin typeface="Arial" pitchFamily="34" charset="0"/>
              <a:cs typeface="Arial" pitchFamily="34" charset="0"/>
            </a:endParaRPr>
          </a:p>
        </p:txBody>
      </p:sp>
      <p:sp>
        <p:nvSpPr>
          <p:cNvPr id="6" name="5 CuadroTexto"/>
          <p:cNvSpPr txBox="1"/>
          <p:nvPr/>
        </p:nvSpPr>
        <p:spPr>
          <a:xfrm>
            <a:off x="642910" y="4596079"/>
            <a:ext cx="7715304" cy="538609"/>
          </a:xfrm>
          <a:prstGeom prst="rect">
            <a:avLst/>
          </a:prstGeom>
          <a:noFill/>
        </p:spPr>
        <p:txBody>
          <a:bodyPr wrap="square" rtlCol="0">
            <a:spAutoFit/>
          </a:bodyPr>
          <a:lstStyle/>
          <a:p>
            <a:r>
              <a:rPr lang="es-EC" sz="1450" dirty="0" smtClean="0">
                <a:latin typeface="Arial" pitchFamily="34" charset="0"/>
                <a:cs typeface="Arial" pitchFamily="34" charset="0"/>
              </a:rPr>
              <a:t>Permite </a:t>
            </a:r>
            <a:r>
              <a:rPr lang="es-EC" sz="1450" dirty="0" smtClean="0">
                <a:latin typeface="Arial" pitchFamily="34" charset="0"/>
                <a:cs typeface="Arial" pitchFamily="34" charset="0"/>
              </a:rPr>
              <a:t>establecer prioridades entre las distintas situaciones de riesgo en función del peligro causado.</a:t>
            </a:r>
            <a:endParaRPr lang="es-ES" sz="1450" dirty="0">
              <a:latin typeface="Arial" pitchFamily="34" charset="0"/>
              <a:cs typeface="Arial" pitchFamily="34" charset="0"/>
            </a:endParaRPr>
          </a:p>
        </p:txBody>
      </p:sp>
      <p:sp>
        <p:nvSpPr>
          <p:cNvPr id="7" name="6 Rectángulo"/>
          <p:cNvSpPr/>
          <p:nvPr/>
        </p:nvSpPr>
        <p:spPr>
          <a:xfrm>
            <a:off x="642910" y="5214950"/>
            <a:ext cx="3967753" cy="369332"/>
          </a:xfrm>
          <a:prstGeom prst="rect">
            <a:avLst/>
          </a:prstGeom>
        </p:spPr>
        <p:txBody>
          <a:bodyPr wrap="none">
            <a:spAutoFit/>
          </a:bodyPr>
          <a:lstStyle/>
          <a:p>
            <a:r>
              <a:rPr lang="es-ES" b="1" dirty="0" smtClean="0">
                <a:solidFill>
                  <a:srgbClr val="000000"/>
                </a:solidFill>
                <a:latin typeface="Arial"/>
              </a:rPr>
              <a:t>Cálculo de la Gravedad del Riesgo</a:t>
            </a:r>
            <a:endParaRPr lang="es-ES" dirty="0"/>
          </a:p>
        </p:txBody>
      </p:sp>
      <p:sp>
        <p:nvSpPr>
          <p:cNvPr id="9" name="8 CuadroTexto"/>
          <p:cNvSpPr txBox="1"/>
          <p:nvPr/>
        </p:nvSpPr>
        <p:spPr>
          <a:xfrm>
            <a:off x="642910" y="5747911"/>
            <a:ext cx="7715304" cy="338554"/>
          </a:xfrm>
          <a:prstGeom prst="rect">
            <a:avLst/>
          </a:prstGeom>
          <a:noFill/>
        </p:spPr>
        <p:txBody>
          <a:bodyPr wrap="square" rtlCol="0">
            <a:spAutoFit/>
          </a:bodyPr>
          <a:lstStyle/>
          <a:p>
            <a:r>
              <a:rPr lang="es-EC" sz="1600" dirty="0" smtClean="0"/>
              <a:t>GR = P*E*C</a:t>
            </a:r>
            <a:endParaRPr lang="es-ES" sz="1600"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857224" y="500042"/>
          <a:ext cx="3357586" cy="2533298"/>
        </p:xfrm>
        <a:graphic>
          <a:graphicData uri="http://schemas.openxmlformats.org/drawingml/2006/table">
            <a:tbl>
              <a:tblPr/>
              <a:tblGrid>
                <a:gridCol w="2741855"/>
                <a:gridCol w="615731"/>
              </a:tblGrid>
              <a:tr h="186338">
                <a:tc>
                  <a:txBody>
                    <a:bodyPr/>
                    <a:lstStyle/>
                    <a:p>
                      <a:pPr algn="ctr">
                        <a:spcAft>
                          <a:spcPts val="0"/>
                        </a:spcAft>
                      </a:pPr>
                      <a:r>
                        <a:rPr lang="es-ES" sz="1100" b="1" dirty="0">
                          <a:solidFill>
                            <a:srgbClr val="000000"/>
                          </a:solidFill>
                          <a:latin typeface="Arial"/>
                          <a:ea typeface="Times New Roman"/>
                          <a:cs typeface="Times New Roman"/>
                        </a:rPr>
                        <a:t>Consecuencia</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b="1" dirty="0">
                          <a:solidFill>
                            <a:srgbClr val="000000"/>
                          </a:solidFill>
                          <a:latin typeface="Arial"/>
                          <a:ea typeface="Times New Roman"/>
                          <a:cs typeface="Times New Roman"/>
                        </a:rPr>
                        <a:t>Valor</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239">
                <a:tc>
                  <a:txBody>
                    <a:bodyPr/>
                    <a:lstStyle/>
                    <a:p>
                      <a:pPr>
                        <a:spcAft>
                          <a:spcPts val="0"/>
                        </a:spcAft>
                      </a:pPr>
                      <a:r>
                        <a:rPr lang="es-ES" sz="1100" dirty="0">
                          <a:solidFill>
                            <a:srgbClr val="000000"/>
                          </a:solidFill>
                          <a:latin typeface="Arial"/>
                          <a:ea typeface="Times New Roman"/>
                          <a:cs typeface="Times New Roman"/>
                        </a:rPr>
                        <a:t>a. Catastrófico: Muchas muertes o daños mayores a US$ 10.000.000</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dirty="0">
                          <a:solidFill>
                            <a:srgbClr val="000000"/>
                          </a:solidFill>
                          <a:latin typeface="Arial"/>
                          <a:ea typeface="Times New Roman"/>
                          <a:cs typeface="Times New Roman"/>
                        </a:rPr>
                        <a:t>100</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6909">
                <a:tc>
                  <a:txBody>
                    <a:bodyPr/>
                    <a:lstStyle/>
                    <a:p>
                      <a:pPr>
                        <a:spcAft>
                          <a:spcPts val="0"/>
                        </a:spcAft>
                      </a:pPr>
                      <a:r>
                        <a:rPr lang="es-ES" sz="1100" dirty="0">
                          <a:solidFill>
                            <a:srgbClr val="000000"/>
                          </a:solidFill>
                          <a:latin typeface="Arial"/>
                          <a:ea typeface="Times New Roman"/>
                          <a:cs typeface="Times New Roman"/>
                        </a:rPr>
                        <a:t>b. Desastre: Algunas muertes o daños mayores a US$ 1.000.000</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dirty="0">
                          <a:solidFill>
                            <a:srgbClr val="000000"/>
                          </a:solidFill>
                          <a:latin typeface="Arial"/>
                          <a:ea typeface="Times New Roman"/>
                          <a:cs typeface="Times New Roman"/>
                        </a:rPr>
                        <a:t>40</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5041">
                <a:tc>
                  <a:txBody>
                    <a:bodyPr/>
                    <a:lstStyle/>
                    <a:p>
                      <a:pPr>
                        <a:spcAft>
                          <a:spcPts val="0"/>
                        </a:spcAft>
                      </a:pPr>
                      <a:r>
                        <a:rPr lang="es-ES" sz="1100" dirty="0">
                          <a:solidFill>
                            <a:srgbClr val="000000"/>
                          </a:solidFill>
                          <a:latin typeface="Arial"/>
                          <a:ea typeface="Times New Roman"/>
                          <a:cs typeface="Times New Roman"/>
                        </a:rPr>
                        <a:t>c. Muy Seria: Una  muerte o daños mayores a US$ 100.000</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dirty="0">
                          <a:solidFill>
                            <a:srgbClr val="000000"/>
                          </a:solidFill>
                          <a:latin typeface="Arial"/>
                          <a:ea typeface="Times New Roman"/>
                          <a:cs typeface="Times New Roman"/>
                        </a:rPr>
                        <a:t>15</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875">
                <a:tc>
                  <a:txBody>
                    <a:bodyPr/>
                    <a:lstStyle/>
                    <a:p>
                      <a:pPr>
                        <a:spcAft>
                          <a:spcPts val="0"/>
                        </a:spcAft>
                      </a:pPr>
                      <a:r>
                        <a:rPr lang="es-ES" sz="1100" dirty="0">
                          <a:solidFill>
                            <a:srgbClr val="000000"/>
                          </a:solidFill>
                          <a:latin typeface="Arial"/>
                          <a:ea typeface="Times New Roman"/>
                          <a:cs typeface="Times New Roman"/>
                        </a:rPr>
                        <a:t>d. Seria: Lesión de incapacidad permanente o daños mayores a US$ 10.000</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dirty="0">
                          <a:solidFill>
                            <a:srgbClr val="000000"/>
                          </a:solidFill>
                          <a:latin typeface="Arial"/>
                          <a:ea typeface="Times New Roman"/>
                          <a:cs typeface="Times New Roman"/>
                        </a:rPr>
                        <a:t>7</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00">
                <a:tc>
                  <a:txBody>
                    <a:bodyPr/>
                    <a:lstStyle/>
                    <a:p>
                      <a:pPr>
                        <a:spcAft>
                          <a:spcPts val="0"/>
                        </a:spcAft>
                      </a:pPr>
                      <a:r>
                        <a:rPr lang="es-ES" sz="1100" dirty="0">
                          <a:solidFill>
                            <a:srgbClr val="000000"/>
                          </a:solidFill>
                          <a:latin typeface="Arial"/>
                          <a:ea typeface="Times New Roman"/>
                          <a:cs typeface="Times New Roman"/>
                        </a:rPr>
                        <a:t>e. Importante: Lesión con incapacidad temporal o daños mayores a US$ 1.000</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dirty="0">
                          <a:solidFill>
                            <a:srgbClr val="000000"/>
                          </a:solidFill>
                          <a:latin typeface="Arial"/>
                          <a:ea typeface="Times New Roman"/>
                          <a:cs typeface="Times New Roman"/>
                        </a:rPr>
                        <a:t>3</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875">
                <a:tc>
                  <a:txBody>
                    <a:bodyPr/>
                    <a:lstStyle/>
                    <a:p>
                      <a:pPr>
                        <a:spcAft>
                          <a:spcPts val="0"/>
                        </a:spcAft>
                      </a:pPr>
                      <a:r>
                        <a:rPr lang="es-ES" sz="1100" dirty="0">
                          <a:solidFill>
                            <a:srgbClr val="000000"/>
                          </a:solidFill>
                          <a:latin typeface="Arial"/>
                          <a:ea typeface="Times New Roman"/>
                          <a:cs typeface="Times New Roman"/>
                        </a:rPr>
                        <a:t>f. Notable: Lesión menor tratada con primeros auxilios o daños mayores a US$ 100</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dirty="0">
                          <a:solidFill>
                            <a:srgbClr val="000000"/>
                          </a:solidFill>
                          <a:latin typeface="Arial"/>
                          <a:ea typeface="Times New Roman"/>
                          <a:cs typeface="Times New Roman"/>
                        </a:rPr>
                        <a:t>1</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3" name="2 Tabla"/>
          <p:cNvGraphicFramePr>
            <a:graphicFrameLocks noGrp="1"/>
          </p:cNvGraphicFramePr>
          <p:nvPr/>
        </p:nvGraphicFramePr>
        <p:xfrm>
          <a:off x="4786314" y="548382"/>
          <a:ext cx="3286148" cy="2523428"/>
        </p:xfrm>
        <a:graphic>
          <a:graphicData uri="http://schemas.openxmlformats.org/drawingml/2006/table">
            <a:tbl>
              <a:tblPr/>
              <a:tblGrid>
                <a:gridCol w="2683517"/>
                <a:gridCol w="602631"/>
              </a:tblGrid>
              <a:tr h="320052">
                <a:tc>
                  <a:txBody>
                    <a:bodyPr/>
                    <a:lstStyle/>
                    <a:p>
                      <a:pPr algn="ctr">
                        <a:spcAft>
                          <a:spcPts val="0"/>
                        </a:spcAft>
                      </a:pPr>
                      <a:r>
                        <a:rPr lang="es-ES" sz="1100" b="1" dirty="0" smtClean="0">
                          <a:solidFill>
                            <a:srgbClr val="000000"/>
                          </a:solidFill>
                          <a:latin typeface="Arial"/>
                          <a:ea typeface="Times New Roman"/>
                          <a:cs typeface="Times New Roman"/>
                        </a:rPr>
                        <a:t>Probabilidad</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b="1" dirty="0">
                          <a:solidFill>
                            <a:srgbClr val="000000"/>
                          </a:solidFill>
                          <a:latin typeface="Arial"/>
                          <a:ea typeface="Times New Roman"/>
                          <a:cs typeface="Times New Roman"/>
                        </a:rPr>
                        <a:t>Valor</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3031">
                <a:tc>
                  <a:txBody>
                    <a:bodyPr/>
                    <a:lstStyle/>
                    <a:p>
                      <a:pPr>
                        <a:spcAft>
                          <a:spcPts val="0"/>
                        </a:spcAft>
                      </a:pPr>
                      <a:r>
                        <a:rPr lang="es-ES" sz="1100" dirty="0">
                          <a:solidFill>
                            <a:srgbClr val="000000"/>
                          </a:solidFill>
                          <a:latin typeface="Arial"/>
                          <a:ea typeface="Times New Roman"/>
                          <a:cs typeface="Times New Roman"/>
                        </a:rPr>
                        <a:t>a. Altamente probable</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dirty="0">
                          <a:solidFill>
                            <a:srgbClr val="000000"/>
                          </a:solidFill>
                          <a:latin typeface="Arial"/>
                          <a:ea typeface="Times New Roman"/>
                          <a:cs typeface="Times New Roman"/>
                        </a:rPr>
                        <a:t>10</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959">
                <a:tc>
                  <a:txBody>
                    <a:bodyPr/>
                    <a:lstStyle/>
                    <a:p>
                      <a:pPr>
                        <a:spcAft>
                          <a:spcPts val="0"/>
                        </a:spcAft>
                      </a:pPr>
                      <a:r>
                        <a:rPr lang="es-ES" sz="1100" dirty="0">
                          <a:solidFill>
                            <a:srgbClr val="000000"/>
                          </a:solidFill>
                          <a:latin typeface="Arial"/>
                          <a:ea typeface="Times New Roman"/>
                          <a:cs typeface="Times New Roman"/>
                        </a:rPr>
                        <a:t>b. Muy probable</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dirty="0">
                          <a:solidFill>
                            <a:srgbClr val="000000"/>
                          </a:solidFill>
                          <a:latin typeface="Arial"/>
                          <a:ea typeface="Times New Roman"/>
                          <a:cs typeface="Times New Roman"/>
                        </a:rPr>
                        <a:t>6</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3731">
                <a:tc>
                  <a:txBody>
                    <a:bodyPr/>
                    <a:lstStyle/>
                    <a:p>
                      <a:pPr>
                        <a:spcAft>
                          <a:spcPts val="0"/>
                        </a:spcAft>
                      </a:pPr>
                      <a:r>
                        <a:rPr lang="es-ES" sz="1100" dirty="0">
                          <a:solidFill>
                            <a:srgbClr val="000000"/>
                          </a:solidFill>
                          <a:latin typeface="Arial"/>
                          <a:ea typeface="Times New Roman"/>
                          <a:cs typeface="Times New Roman"/>
                        </a:rPr>
                        <a:t>c. Poco usual, pero probable. ”Ha ocurrido aquí”</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dirty="0">
                          <a:solidFill>
                            <a:srgbClr val="000000"/>
                          </a:solidFill>
                          <a:latin typeface="Arial"/>
                          <a:ea typeface="Times New Roman"/>
                          <a:cs typeface="Times New Roman"/>
                        </a:rPr>
                        <a:t>3</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3731">
                <a:tc>
                  <a:txBody>
                    <a:bodyPr/>
                    <a:lstStyle/>
                    <a:p>
                      <a:pPr>
                        <a:spcAft>
                          <a:spcPts val="0"/>
                        </a:spcAft>
                      </a:pPr>
                      <a:r>
                        <a:rPr lang="es-ES" sz="1100" dirty="0">
                          <a:solidFill>
                            <a:srgbClr val="000000"/>
                          </a:solidFill>
                          <a:latin typeface="Arial"/>
                          <a:ea typeface="Times New Roman"/>
                          <a:cs typeface="Times New Roman"/>
                        </a:rPr>
                        <a:t>d. Muy poco usual. “Ha ocurrido en alguna parte”</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dirty="0">
                          <a:solidFill>
                            <a:srgbClr val="000000"/>
                          </a:solidFill>
                          <a:latin typeface="Arial"/>
                          <a:ea typeface="Times New Roman"/>
                          <a:cs typeface="Times New Roman"/>
                        </a:rPr>
                        <a:t>1</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4413">
                <a:tc>
                  <a:txBody>
                    <a:bodyPr/>
                    <a:lstStyle/>
                    <a:p>
                      <a:pPr>
                        <a:spcAft>
                          <a:spcPts val="0"/>
                        </a:spcAft>
                      </a:pPr>
                      <a:r>
                        <a:rPr lang="es-ES" sz="1100" dirty="0">
                          <a:solidFill>
                            <a:srgbClr val="000000"/>
                          </a:solidFill>
                          <a:latin typeface="Arial"/>
                          <a:ea typeface="Times New Roman"/>
                          <a:cs typeface="Times New Roman"/>
                        </a:rPr>
                        <a:t>e. Imaginable, pero muy poco probable. “No ha pasado hasta el momento”</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dirty="0">
                          <a:solidFill>
                            <a:srgbClr val="000000"/>
                          </a:solidFill>
                          <a:latin typeface="Arial"/>
                          <a:ea typeface="Times New Roman"/>
                          <a:cs typeface="Times New Roman"/>
                        </a:rPr>
                        <a:t>0,5</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769">
                <a:tc>
                  <a:txBody>
                    <a:bodyPr/>
                    <a:lstStyle/>
                    <a:p>
                      <a:pPr>
                        <a:spcAft>
                          <a:spcPts val="0"/>
                        </a:spcAft>
                      </a:pPr>
                      <a:r>
                        <a:rPr lang="es-ES" sz="1100" dirty="0">
                          <a:solidFill>
                            <a:srgbClr val="000000"/>
                          </a:solidFill>
                          <a:latin typeface="Arial"/>
                          <a:ea typeface="Times New Roman"/>
                          <a:cs typeface="Times New Roman"/>
                        </a:rPr>
                        <a:t>f. Prácticamente improbable</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dirty="0">
                          <a:solidFill>
                            <a:srgbClr val="000000"/>
                          </a:solidFill>
                          <a:latin typeface="Arial"/>
                          <a:ea typeface="Times New Roman"/>
                          <a:cs typeface="Times New Roman"/>
                        </a:rPr>
                        <a:t>0,2</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3644">
                <a:tc>
                  <a:txBody>
                    <a:bodyPr/>
                    <a:lstStyle/>
                    <a:p>
                      <a:pPr>
                        <a:spcAft>
                          <a:spcPts val="0"/>
                        </a:spcAft>
                      </a:pPr>
                      <a:r>
                        <a:rPr lang="es-ES" sz="1100" dirty="0">
                          <a:solidFill>
                            <a:srgbClr val="000000"/>
                          </a:solidFill>
                          <a:latin typeface="Arial"/>
                          <a:ea typeface="Times New Roman"/>
                          <a:cs typeface="Times New Roman"/>
                        </a:rPr>
                        <a:t>g. Virtualmente imposible</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dirty="0">
                          <a:solidFill>
                            <a:srgbClr val="000000"/>
                          </a:solidFill>
                          <a:latin typeface="Arial"/>
                          <a:ea typeface="Times New Roman"/>
                          <a:cs typeface="Times New Roman"/>
                        </a:rPr>
                        <a:t>0,1</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4" name="3 Tabla"/>
          <p:cNvGraphicFramePr>
            <a:graphicFrameLocks noGrp="1"/>
          </p:cNvGraphicFramePr>
          <p:nvPr/>
        </p:nvGraphicFramePr>
        <p:xfrm>
          <a:off x="857224" y="3612531"/>
          <a:ext cx="3357586" cy="2102485"/>
        </p:xfrm>
        <a:graphic>
          <a:graphicData uri="http://schemas.openxmlformats.org/drawingml/2006/table">
            <a:tbl>
              <a:tblPr/>
              <a:tblGrid>
                <a:gridCol w="2741855"/>
                <a:gridCol w="615731"/>
              </a:tblGrid>
              <a:tr h="270510">
                <a:tc>
                  <a:txBody>
                    <a:bodyPr/>
                    <a:lstStyle/>
                    <a:p>
                      <a:pPr algn="ctr">
                        <a:spcAft>
                          <a:spcPts val="0"/>
                        </a:spcAft>
                      </a:pPr>
                      <a:r>
                        <a:rPr lang="es-ES" sz="1100" b="1" dirty="0">
                          <a:solidFill>
                            <a:srgbClr val="000000"/>
                          </a:solidFill>
                          <a:latin typeface="Arial"/>
                          <a:ea typeface="Times New Roman"/>
                          <a:cs typeface="Times New Roman"/>
                        </a:rPr>
                        <a:t>Exposición</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b="1" dirty="0">
                          <a:solidFill>
                            <a:srgbClr val="000000"/>
                          </a:solidFill>
                          <a:latin typeface="Arial"/>
                          <a:ea typeface="Times New Roman"/>
                          <a:cs typeface="Times New Roman"/>
                        </a:rPr>
                        <a:t>Valor</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540">
                <a:tc>
                  <a:txBody>
                    <a:bodyPr/>
                    <a:lstStyle/>
                    <a:p>
                      <a:pPr>
                        <a:spcAft>
                          <a:spcPts val="0"/>
                        </a:spcAft>
                      </a:pPr>
                      <a:r>
                        <a:rPr lang="es-ES" sz="1100" dirty="0">
                          <a:solidFill>
                            <a:srgbClr val="000000"/>
                          </a:solidFill>
                          <a:latin typeface="Arial"/>
                          <a:ea typeface="Times New Roman"/>
                          <a:cs typeface="Times New Roman"/>
                        </a:rPr>
                        <a:t>a. Continua; muchas veces al día</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dirty="0">
                          <a:solidFill>
                            <a:srgbClr val="000000"/>
                          </a:solidFill>
                          <a:latin typeface="Arial"/>
                          <a:ea typeface="Times New Roman"/>
                          <a:cs typeface="Times New Roman"/>
                        </a:rPr>
                        <a:t>10</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0350">
                <a:tc>
                  <a:txBody>
                    <a:bodyPr/>
                    <a:lstStyle/>
                    <a:p>
                      <a:pPr>
                        <a:spcAft>
                          <a:spcPts val="0"/>
                        </a:spcAft>
                      </a:pPr>
                      <a:r>
                        <a:rPr lang="es-ES" sz="1100" dirty="0">
                          <a:solidFill>
                            <a:srgbClr val="000000"/>
                          </a:solidFill>
                          <a:latin typeface="Arial"/>
                          <a:ea typeface="Times New Roman"/>
                          <a:cs typeface="Times New Roman"/>
                        </a:rPr>
                        <a:t>b. Frecuente; diariamente</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dirty="0">
                          <a:solidFill>
                            <a:srgbClr val="000000"/>
                          </a:solidFill>
                          <a:latin typeface="Arial"/>
                          <a:ea typeface="Times New Roman"/>
                          <a:cs typeface="Times New Roman"/>
                        </a:rPr>
                        <a:t>6</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3685">
                <a:tc>
                  <a:txBody>
                    <a:bodyPr/>
                    <a:lstStyle/>
                    <a:p>
                      <a:pPr>
                        <a:spcAft>
                          <a:spcPts val="0"/>
                        </a:spcAft>
                      </a:pPr>
                      <a:r>
                        <a:rPr lang="es-ES" sz="1100" dirty="0">
                          <a:solidFill>
                            <a:srgbClr val="000000"/>
                          </a:solidFill>
                          <a:latin typeface="Arial"/>
                          <a:ea typeface="Times New Roman"/>
                          <a:cs typeface="Times New Roman"/>
                        </a:rPr>
                        <a:t>c. Ocasional; semanalmente</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dirty="0">
                          <a:solidFill>
                            <a:srgbClr val="000000"/>
                          </a:solidFill>
                          <a:latin typeface="Arial"/>
                          <a:ea typeface="Times New Roman"/>
                          <a:cs typeface="Times New Roman"/>
                        </a:rPr>
                        <a:t>3</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825">
                <a:tc>
                  <a:txBody>
                    <a:bodyPr/>
                    <a:lstStyle/>
                    <a:p>
                      <a:pPr>
                        <a:spcAft>
                          <a:spcPts val="0"/>
                        </a:spcAft>
                      </a:pPr>
                      <a:r>
                        <a:rPr lang="es-ES" sz="1100" dirty="0">
                          <a:solidFill>
                            <a:srgbClr val="000000"/>
                          </a:solidFill>
                          <a:latin typeface="Arial"/>
                          <a:ea typeface="Times New Roman"/>
                          <a:cs typeface="Times New Roman"/>
                        </a:rPr>
                        <a:t>d. Poco usual; mensualmente</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dirty="0">
                          <a:solidFill>
                            <a:srgbClr val="000000"/>
                          </a:solidFill>
                          <a:latin typeface="Arial"/>
                          <a:ea typeface="Times New Roman"/>
                          <a:cs typeface="Times New Roman"/>
                        </a:rPr>
                        <a:t>2</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890">
                <a:tc>
                  <a:txBody>
                    <a:bodyPr/>
                    <a:lstStyle/>
                    <a:p>
                      <a:pPr>
                        <a:spcAft>
                          <a:spcPts val="0"/>
                        </a:spcAft>
                      </a:pPr>
                      <a:r>
                        <a:rPr lang="es-ES" sz="1100" dirty="0">
                          <a:solidFill>
                            <a:srgbClr val="000000"/>
                          </a:solidFill>
                          <a:latin typeface="Arial"/>
                          <a:ea typeface="Times New Roman"/>
                          <a:cs typeface="Times New Roman"/>
                        </a:rPr>
                        <a:t>e. Raro; unas pocas veces al año</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dirty="0">
                          <a:solidFill>
                            <a:srgbClr val="000000"/>
                          </a:solidFill>
                          <a:latin typeface="Arial"/>
                          <a:ea typeface="Times New Roman"/>
                          <a:cs typeface="Times New Roman"/>
                        </a:rPr>
                        <a:t>1</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955">
                <a:tc>
                  <a:txBody>
                    <a:bodyPr/>
                    <a:lstStyle/>
                    <a:p>
                      <a:pPr>
                        <a:spcAft>
                          <a:spcPts val="0"/>
                        </a:spcAft>
                      </a:pPr>
                      <a:r>
                        <a:rPr lang="es-ES" sz="1100" dirty="0">
                          <a:solidFill>
                            <a:srgbClr val="000000"/>
                          </a:solidFill>
                          <a:latin typeface="Arial"/>
                          <a:ea typeface="Times New Roman"/>
                          <a:cs typeface="Times New Roman"/>
                        </a:rPr>
                        <a:t>f. Muy raro; anualmente</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dirty="0">
                          <a:solidFill>
                            <a:srgbClr val="000000"/>
                          </a:solidFill>
                          <a:latin typeface="Arial"/>
                          <a:ea typeface="Times New Roman"/>
                          <a:cs typeface="Times New Roman"/>
                        </a:rPr>
                        <a:t>0,5</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730">
                <a:tc>
                  <a:txBody>
                    <a:bodyPr/>
                    <a:lstStyle/>
                    <a:p>
                      <a:pPr>
                        <a:spcAft>
                          <a:spcPts val="0"/>
                        </a:spcAft>
                      </a:pPr>
                      <a:r>
                        <a:rPr lang="es-ES" sz="1100" dirty="0">
                          <a:solidFill>
                            <a:srgbClr val="000000"/>
                          </a:solidFill>
                          <a:latin typeface="Arial"/>
                          <a:ea typeface="Times New Roman"/>
                          <a:cs typeface="Times New Roman"/>
                        </a:rPr>
                        <a:t>g. Ninguna exposición</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dirty="0">
                          <a:solidFill>
                            <a:srgbClr val="000000"/>
                          </a:solidFill>
                          <a:latin typeface="Arial"/>
                          <a:ea typeface="Times New Roman"/>
                          <a:cs typeface="Times New Roman"/>
                        </a:rPr>
                        <a:t>0</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4 Tabla"/>
          <p:cNvGraphicFramePr>
            <a:graphicFrameLocks noGrp="1"/>
          </p:cNvGraphicFramePr>
          <p:nvPr/>
        </p:nvGraphicFramePr>
        <p:xfrm>
          <a:off x="4786314" y="3643315"/>
          <a:ext cx="3286148" cy="2092194"/>
        </p:xfrm>
        <a:graphic>
          <a:graphicData uri="http://schemas.openxmlformats.org/drawingml/2006/table">
            <a:tbl>
              <a:tblPr/>
              <a:tblGrid>
                <a:gridCol w="906731"/>
                <a:gridCol w="2379417"/>
              </a:tblGrid>
              <a:tr h="351468">
                <a:tc>
                  <a:txBody>
                    <a:bodyPr/>
                    <a:lstStyle/>
                    <a:p>
                      <a:pPr algn="ctr">
                        <a:spcAft>
                          <a:spcPts val="0"/>
                        </a:spcAft>
                      </a:pPr>
                      <a:r>
                        <a:rPr lang="es-ES" sz="1100" b="1" dirty="0">
                          <a:solidFill>
                            <a:srgbClr val="000000"/>
                          </a:solidFill>
                          <a:latin typeface="Arial"/>
                          <a:ea typeface="Times New Roman"/>
                          <a:cs typeface="Times New Roman"/>
                        </a:rPr>
                        <a:t>Gravedad del Riesgo</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b="1" dirty="0">
                          <a:solidFill>
                            <a:srgbClr val="000000"/>
                          </a:solidFill>
                          <a:latin typeface="Arial"/>
                          <a:ea typeface="Times New Roman"/>
                          <a:cs typeface="Times New Roman"/>
                        </a:rPr>
                        <a:t>Clasificación del riesgo</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304">
                <a:tc>
                  <a:txBody>
                    <a:bodyPr/>
                    <a:lstStyle/>
                    <a:p>
                      <a:pPr>
                        <a:spcAft>
                          <a:spcPts val="0"/>
                        </a:spcAft>
                      </a:pPr>
                      <a:r>
                        <a:rPr lang="es-ES" sz="1100" dirty="0">
                          <a:solidFill>
                            <a:srgbClr val="000000"/>
                          </a:solidFill>
                          <a:latin typeface="Arial"/>
                          <a:ea typeface="Times New Roman"/>
                          <a:cs typeface="Times New Roman"/>
                        </a:rPr>
                        <a:t>Más de 400</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100" dirty="0">
                          <a:solidFill>
                            <a:srgbClr val="000000"/>
                          </a:solidFill>
                          <a:latin typeface="Arial"/>
                          <a:ea typeface="Times New Roman"/>
                          <a:cs typeface="Times New Roman"/>
                        </a:rPr>
                        <a:t>Riesgo muy alto. Considere la terminación de la operación</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328449">
                <a:tc>
                  <a:txBody>
                    <a:bodyPr/>
                    <a:lstStyle/>
                    <a:p>
                      <a:pPr>
                        <a:spcAft>
                          <a:spcPts val="0"/>
                        </a:spcAft>
                      </a:pPr>
                      <a:r>
                        <a:rPr lang="es-ES" sz="1100" dirty="0">
                          <a:solidFill>
                            <a:srgbClr val="000000"/>
                          </a:solidFill>
                          <a:latin typeface="Arial"/>
                          <a:ea typeface="Times New Roman"/>
                          <a:cs typeface="Times New Roman"/>
                        </a:rPr>
                        <a:t>De 200 a 400</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100" dirty="0">
                          <a:solidFill>
                            <a:srgbClr val="000000"/>
                          </a:solidFill>
                          <a:latin typeface="Arial"/>
                          <a:ea typeface="Times New Roman"/>
                          <a:cs typeface="Times New Roman"/>
                        </a:rPr>
                        <a:t>Riesgo alto. Requiere corrección inmediata</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r>
              <a:tr h="328449">
                <a:tc>
                  <a:txBody>
                    <a:bodyPr/>
                    <a:lstStyle/>
                    <a:p>
                      <a:pPr>
                        <a:spcAft>
                          <a:spcPts val="0"/>
                        </a:spcAft>
                      </a:pPr>
                      <a:r>
                        <a:rPr lang="es-ES" sz="1100" dirty="0">
                          <a:solidFill>
                            <a:srgbClr val="000000"/>
                          </a:solidFill>
                          <a:latin typeface="Arial"/>
                          <a:ea typeface="Times New Roman"/>
                          <a:cs typeface="Times New Roman"/>
                        </a:rPr>
                        <a:t>De 70 a 200</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100" dirty="0">
                          <a:solidFill>
                            <a:srgbClr val="000000"/>
                          </a:solidFill>
                          <a:latin typeface="Arial"/>
                          <a:ea typeface="Times New Roman"/>
                          <a:cs typeface="Times New Roman"/>
                        </a:rPr>
                        <a:t>Riesgo </a:t>
                      </a:r>
                      <a:r>
                        <a:rPr lang="es-ES" sz="1100" dirty="0" smtClean="0">
                          <a:solidFill>
                            <a:srgbClr val="000000"/>
                          </a:solidFill>
                          <a:latin typeface="Arial"/>
                          <a:ea typeface="Times New Roman"/>
                          <a:cs typeface="Times New Roman"/>
                        </a:rPr>
                        <a:t>substancial. </a:t>
                      </a:r>
                      <a:r>
                        <a:rPr lang="es-ES" sz="1100" dirty="0">
                          <a:solidFill>
                            <a:srgbClr val="000000"/>
                          </a:solidFill>
                          <a:latin typeface="Arial"/>
                          <a:ea typeface="Times New Roman"/>
                          <a:cs typeface="Times New Roman"/>
                        </a:rPr>
                        <a:t>Necesita corrección</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75582">
                <a:tc>
                  <a:txBody>
                    <a:bodyPr/>
                    <a:lstStyle/>
                    <a:p>
                      <a:pPr>
                        <a:spcAft>
                          <a:spcPts val="0"/>
                        </a:spcAft>
                      </a:pPr>
                      <a:r>
                        <a:rPr lang="es-ES" sz="1100" dirty="0">
                          <a:solidFill>
                            <a:srgbClr val="000000"/>
                          </a:solidFill>
                          <a:latin typeface="Arial"/>
                          <a:ea typeface="Times New Roman"/>
                          <a:cs typeface="Times New Roman"/>
                        </a:rPr>
                        <a:t>De 20 a 70</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100" dirty="0">
                          <a:solidFill>
                            <a:srgbClr val="000000"/>
                          </a:solidFill>
                          <a:latin typeface="Arial"/>
                          <a:ea typeface="Times New Roman"/>
                          <a:cs typeface="Times New Roman"/>
                        </a:rPr>
                        <a:t>Riego posible. Atención</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r>
              <a:tr h="328449">
                <a:tc>
                  <a:txBody>
                    <a:bodyPr/>
                    <a:lstStyle/>
                    <a:p>
                      <a:pPr>
                        <a:spcAft>
                          <a:spcPts val="0"/>
                        </a:spcAft>
                      </a:pPr>
                      <a:r>
                        <a:rPr lang="es-ES" sz="1100" dirty="0">
                          <a:solidFill>
                            <a:srgbClr val="000000"/>
                          </a:solidFill>
                          <a:latin typeface="Arial"/>
                          <a:ea typeface="Times New Roman"/>
                          <a:cs typeface="Times New Roman"/>
                        </a:rPr>
                        <a:t>Menos de 20</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100" dirty="0">
                          <a:solidFill>
                            <a:srgbClr val="000000"/>
                          </a:solidFill>
                          <a:latin typeface="Arial"/>
                          <a:ea typeface="Times New Roman"/>
                          <a:cs typeface="Times New Roman"/>
                        </a:rPr>
                        <a:t>Riesgo aceptable en el estado actual</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8" name="Object 4"/>
          <p:cNvGraphicFramePr>
            <a:graphicFrameLocks noChangeAspect="1"/>
          </p:cNvGraphicFramePr>
          <p:nvPr/>
        </p:nvGraphicFramePr>
        <p:xfrm>
          <a:off x="214313" y="2000250"/>
          <a:ext cx="3663950" cy="3222625"/>
        </p:xfrm>
        <a:graphic>
          <a:graphicData uri="http://schemas.openxmlformats.org/presentationml/2006/ole">
            <p:oleObj spid="_x0000_s1028" name="AutoCAD Drawing" r:id="rId3" imgW="11496600" imgH="5095800" progId="AutoCAD.Drawing.17">
              <p:embed/>
            </p:oleObj>
          </a:graphicData>
        </a:graphic>
      </p:graphicFrame>
      <p:sp>
        <p:nvSpPr>
          <p:cNvPr id="5" name="4 CuadroTexto"/>
          <p:cNvSpPr txBox="1"/>
          <p:nvPr/>
        </p:nvSpPr>
        <p:spPr>
          <a:xfrm>
            <a:off x="642910" y="428604"/>
            <a:ext cx="7715304" cy="400110"/>
          </a:xfrm>
          <a:prstGeom prst="rect">
            <a:avLst/>
          </a:prstGeom>
          <a:noFill/>
        </p:spPr>
        <p:txBody>
          <a:bodyPr wrap="square" rtlCol="0">
            <a:spAutoFit/>
          </a:bodyPr>
          <a:lstStyle/>
          <a:p>
            <a:pPr algn="ctr"/>
            <a:r>
              <a:rPr lang="es-ES" sz="2000" b="1" dirty="0" smtClean="0">
                <a:solidFill>
                  <a:schemeClr val="bg1"/>
                </a:solidFill>
                <a:latin typeface="Arial" pitchFamily="34" charset="0"/>
                <a:cs typeface="Arial" pitchFamily="34" charset="0"/>
              </a:rPr>
              <a:t>Ubicación y vista general de la Planta de Cnel – Santa Ele</a:t>
            </a:r>
            <a:r>
              <a:rPr lang="es-ES" sz="2000" dirty="0" smtClean="0">
                <a:solidFill>
                  <a:schemeClr val="bg1"/>
                </a:solidFill>
                <a:latin typeface="Arial" pitchFamily="34" charset="0"/>
                <a:cs typeface="Arial" pitchFamily="34" charset="0"/>
              </a:rPr>
              <a:t>na</a:t>
            </a:r>
            <a:endParaRPr lang="es-ES" sz="2000" dirty="0">
              <a:solidFill>
                <a:schemeClr val="bg1"/>
              </a:solidFill>
              <a:latin typeface="Arial" pitchFamily="34" charset="0"/>
              <a:cs typeface="Arial" pitchFamily="34" charset="0"/>
            </a:endParaRPr>
          </a:p>
        </p:txBody>
      </p:sp>
      <p:graphicFrame>
        <p:nvGraphicFramePr>
          <p:cNvPr id="1030" name="Object 6"/>
          <p:cNvGraphicFramePr>
            <a:graphicFrameLocks noChangeAspect="1"/>
          </p:cNvGraphicFramePr>
          <p:nvPr/>
        </p:nvGraphicFramePr>
        <p:xfrm>
          <a:off x="3857625" y="1071563"/>
          <a:ext cx="5097463" cy="5364162"/>
        </p:xfrm>
        <a:graphic>
          <a:graphicData uri="http://schemas.openxmlformats.org/presentationml/2006/ole">
            <p:oleObj spid="_x0000_s1030" name="AutoCAD Drawing" r:id="rId4" imgW="11496600" imgH="5095800" progId="AutoCAD.Drawing.17">
              <p:embed/>
            </p:oleObj>
          </a:graphicData>
        </a:graphic>
      </p:graphicFrame>
      <p:cxnSp>
        <p:nvCxnSpPr>
          <p:cNvPr id="12" name="11 Conector recto de flecha"/>
          <p:cNvCxnSpPr/>
          <p:nvPr/>
        </p:nvCxnSpPr>
        <p:spPr>
          <a:xfrm flipV="1">
            <a:off x="1928794" y="2643182"/>
            <a:ext cx="2000264" cy="71438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42910" y="638471"/>
            <a:ext cx="7715304" cy="361637"/>
          </a:xfrm>
          <a:prstGeom prst="rect">
            <a:avLst/>
          </a:prstGeom>
          <a:noFill/>
        </p:spPr>
        <p:txBody>
          <a:bodyPr wrap="square" rtlCol="0">
            <a:spAutoFit/>
          </a:bodyPr>
          <a:lstStyle/>
          <a:p>
            <a:pPr algn="ctr"/>
            <a:r>
              <a:rPr lang="es-ES" sz="1750" b="1" dirty="0" smtClean="0">
                <a:solidFill>
                  <a:srgbClr val="000000"/>
                </a:solidFill>
                <a:latin typeface="Arial"/>
                <a:ea typeface="Times New Roman"/>
              </a:rPr>
              <a:t>Valorización de los Riesgos</a:t>
            </a:r>
            <a:endParaRPr lang="es-ES" sz="1750" dirty="0">
              <a:solidFill>
                <a:schemeClr val="bg1"/>
              </a:solidFill>
              <a:latin typeface="Arial" pitchFamily="34" charset="0"/>
              <a:cs typeface="Arial" pitchFamily="34" charset="0"/>
            </a:endParaRPr>
          </a:p>
        </p:txBody>
      </p:sp>
      <p:graphicFrame>
        <p:nvGraphicFramePr>
          <p:cNvPr id="3" name="2 Tabla"/>
          <p:cNvGraphicFramePr>
            <a:graphicFrameLocks noGrp="1"/>
          </p:cNvGraphicFramePr>
          <p:nvPr/>
        </p:nvGraphicFramePr>
        <p:xfrm>
          <a:off x="857224" y="1643050"/>
          <a:ext cx="7572428" cy="3214710"/>
        </p:xfrm>
        <a:graphic>
          <a:graphicData uri="http://schemas.openxmlformats.org/drawingml/2006/table">
            <a:tbl>
              <a:tblPr/>
              <a:tblGrid>
                <a:gridCol w="1110712"/>
                <a:gridCol w="1110712"/>
                <a:gridCol w="898642"/>
                <a:gridCol w="790648"/>
                <a:gridCol w="863950"/>
                <a:gridCol w="863950"/>
                <a:gridCol w="966907"/>
                <a:gridCol w="966907"/>
              </a:tblGrid>
              <a:tr h="342976">
                <a:tc rowSpan="2">
                  <a:txBody>
                    <a:bodyPr/>
                    <a:lstStyle/>
                    <a:p>
                      <a:pPr>
                        <a:spcAft>
                          <a:spcPts val="0"/>
                        </a:spcAft>
                      </a:pPr>
                      <a:r>
                        <a:rPr lang="es-ES" sz="700" dirty="0">
                          <a:latin typeface="Arial"/>
                          <a:ea typeface="Times New Roman"/>
                          <a:cs typeface="Times New Roman"/>
                        </a:rPr>
                        <a:t>DESCRIPCION</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s-ES" sz="700" dirty="0">
                          <a:latin typeface="Arial"/>
                          <a:ea typeface="Times New Roman"/>
                          <a:cs typeface="Times New Roman"/>
                        </a:rPr>
                        <a:t>IDENTIFICACION CHECK LIST</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gridSpan="5">
                  <a:txBody>
                    <a:bodyPr/>
                    <a:lstStyle/>
                    <a:p>
                      <a:pPr algn="ctr">
                        <a:spcAft>
                          <a:spcPts val="0"/>
                        </a:spcAft>
                      </a:pPr>
                      <a:r>
                        <a:rPr lang="es-ES" sz="700" dirty="0">
                          <a:latin typeface="Arial"/>
                          <a:ea typeface="Times New Roman"/>
                          <a:cs typeface="Times New Roman"/>
                        </a:rPr>
                        <a:t>VALORIZACION FINE</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42976">
                <a:tc vMerge="1">
                  <a:txBody>
                    <a:bodyPr/>
                    <a:lstStyle/>
                    <a:p>
                      <a:endParaRPr lang="es-ES"/>
                    </a:p>
                  </a:txBody>
                  <a:tcPr/>
                </a:tc>
                <a:tc>
                  <a:txBody>
                    <a:bodyPr/>
                    <a:lstStyle/>
                    <a:p>
                      <a:pPr algn="ctr">
                        <a:spcAft>
                          <a:spcPts val="0"/>
                        </a:spcAft>
                      </a:pPr>
                      <a:r>
                        <a:rPr lang="es-ES" sz="700" dirty="0">
                          <a:latin typeface="Arial"/>
                          <a:ea typeface="Times New Roman"/>
                          <a:cs typeface="Times New Roman"/>
                        </a:rPr>
                        <a:t>FACTOR DE RIESGO</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RIESGO</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NIVEL DE PROBABILIDAD</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NIVEL DE EXPOSICION</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NIVEL DE CONSECUENCIA</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GRAVEDAD DEL RIESGO</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700" dirty="0">
                          <a:latin typeface="Arial"/>
                          <a:ea typeface="Times New Roman"/>
                          <a:cs typeface="Times New Roman"/>
                        </a:rPr>
                        <a:t>INTERVENCION</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3257">
                <a:tc rowSpan="3">
                  <a:txBody>
                    <a:bodyPr/>
                    <a:lstStyle/>
                    <a:p>
                      <a:pPr algn="ctr">
                        <a:spcAft>
                          <a:spcPts val="0"/>
                        </a:spcAft>
                      </a:pPr>
                      <a:r>
                        <a:rPr lang="es-ES" sz="700" dirty="0">
                          <a:latin typeface="Arial"/>
                          <a:ea typeface="Times New Roman"/>
                          <a:cs typeface="Times New Roman"/>
                        </a:rPr>
                        <a:t>SEGURIDAD Y DEFENSAS</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700" dirty="0">
                          <a:latin typeface="Arial"/>
                          <a:ea typeface="Times New Roman"/>
                          <a:cs typeface="Times New Roman"/>
                        </a:rPr>
                        <a:t>Señalización de equipos que indiquen que están fuera de uso</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700" dirty="0">
                          <a:latin typeface="Arial"/>
                          <a:ea typeface="Times New Roman"/>
                          <a:cs typeface="Times New Roman"/>
                        </a:rPr>
                        <a:t>Manipulación o accionamientos accidental de equipos </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1</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36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700" dirty="0">
                          <a:latin typeface="Arial"/>
                          <a:ea typeface="Times New Roman"/>
                          <a:cs typeface="Times New Roman"/>
                        </a:rPr>
                        <a:t>Riesgo posible. Atención</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00"/>
                    </a:solidFill>
                  </a:tcPr>
                </a:tc>
              </a:tr>
              <a:tr h="741571">
                <a:tc vMerge="1">
                  <a:txBody>
                    <a:bodyPr/>
                    <a:lstStyle/>
                    <a:p>
                      <a:endParaRPr lang="es-ES"/>
                    </a:p>
                  </a:txBody>
                  <a:tcPr/>
                </a:tc>
                <a:tc>
                  <a:txBody>
                    <a:bodyPr/>
                    <a:lstStyle/>
                    <a:p>
                      <a:pPr algn="just">
                        <a:spcAft>
                          <a:spcPts val="0"/>
                        </a:spcAft>
                      </a:pPr>
                      <a:r>
                        <a:rPr lang="es-ES" sz="700" dirty="0">
                          <a:latin typeface="Arial"/>
                          <a:ea typeface="Times New Roman"/>
                          <a:cs typeface="Times New Roman"/>
                        </a:rPr>
                        <a:t>El local permanece cerrado y a ellos sólo ingresa personal autorizado. </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Equipos expuestos a personal no autorizado</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216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Riesgo alto. Requiere corrección inmediata.</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r>
              <a:tr h="1193930">
                <a:tc vMerge="1">
                  <a:txBody>
                    <a:bodyPr/>
                    <a:lstStyle/>
                    <a:p>
                      <a:endParaRPr lang="es-ES"/>
                    </a:p>
                  </a:txBody>
                  <a:tcPr/>
                </a:tc>
                <a:tc>
                  <a:txBody>
                    <a:bodyPr/>
                    <a:lstStyle/>
                    <a:p>
                      <a:pPr algn="just">
                        <a:lnSpc>
                          <a:spcPct val="115000"/>
                        </a:lnSpc>
                        <a:spcAft>
                          <a:spcPts val="0"/>
                        </a:spcAft>
                      </a:pPr>
                      <a:r>
                        <a:rPr lang="es-ES" sz="700" dirty="0">
                          <a:latin typeface="Arial"/>
                          <a:ea typeface="Times New Roman"/>
                          <a:cs typeface="Times New Roman"/>
                        </a:rPr>
                        <a:t>Se señaliza y delimita la  zona cuándo se realizan trabajos de mantenimiento o reparación de equipos. </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Accidentes a personal no autorizado, contactos directos e indirectos.</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3</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3</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54</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Riesgo posible. Atención</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00"/>
                    </a:solidFill>
                  </a:tcPr>
                </a:tc>
              </a:tr>
            </a:tbl>
          </a:graphicData>
        </a:graphic>
      </p:graphicFrame>
      <p:sp>
        <p:nvSpPr>
          <p:cNvPr id="4" name="3 Rectángulo"/>
          <p:cNvSpPr/>
          <p:nvPr/>
        </p:nvSpPr>
        <p:spPr>
          <a:xfrm>
            <a:off x="642910" y="1142984"/>
            <a:ext cx="2172390" cy="369332"/>
          </a:xfrm>
          <a:prstGeom prst="rect">
            <a:avLst/>
          </a:prstGeom>
        </p:spPr>
        <p:txBody>
          <a:bodyPr wrap="none">
            <a:spAutoFit/>
          </a:bodyPr>
          <a:lstStyle/>
          <a:p>
            <a:r>
              <a:rPr lang="es-ES" b="1" dirty="0" smtClean="0">
                <a:solidFill>
                  <a:srgbClr val="000000"/>
                </a:solidFill>
                <a:latin typeface="Arial"/>
                <a:ea typeface="Times New Roman"/>
              </a:rPr>
              <a:t>Pórtico de 13,8 kV</a:t>
            </a:r>
            <a:endParaRPr lang="es-ES" dirty="0">
              <a:solidFill>
                <a:schemeClr val="bg1"/>
              </a:solidFill>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42910" y="500042"/>
            <a:ext cx="1620957" cy="369332"/>
          </a:xfrm>
          <a:prstGeom prst="rect">
            <a:avLst/>
          </a:prstGeom>
        </p:spPr>
        <p:txBody>
          <a:bodyPr wrap="none">
            <a:spAutoFit/>
          </a:bodyPr>
          <a:lstStyle/>
          <a:p>
            <a:r>
              <a:rPr lang="es-ES" b="1" dirty="0" smtClean="0">
                <a:solidFill>
                  <a:srgbClr val="000000"/>
                </a:solidFill>
                <a:latin typeface="Arial"/>
                <a:ea typeface="Times New Roman"/>
              </a:rPr>
              <a:t>Área Técnica</a:t>
            </a:r>
            <a:endParaRPr lang="es-ES" dirty="0">
              <a:solidFill>
                <a:schemeClr val="bg1"/>
              </a:solidFill>
              <a:latin typeface="Arial" pitchFamily="34" charset="0"/>
              <a:cs typeface="Arial" pitchFamily="34" charset="0"/>
            </a:endParaRPr>
          </a:p>
        </p:txBody>
      </p:sp>
      <p:graphicFrame>
        <p:nvGraphicFramePr>
          <p:cNvPr id="3" name="2 Tabla"/>
          <p:cNvGraphicFramePr>
            <a:graphicFrameLocks noGrp="1"/>
          </p:cNvGraphicFramePr>
          <p:nvPr/>
        </p:nvGraphicFramePr>
        <p:xfrm>
          <a:off x="928662" y="1500173"/>
          <a:ext cx="7500989" cy="4286281"/>
        </p:xfrm>
        <a:graphic>
          <a:graphicData uri="http://schemas.openxmlformats.org/drawingml/2006/table">
            <a:tbl>
              <a:tblPr/>
              <a:tblGrid>
                <a:gridCol w="1100234"/>
                <a:gridCol w="1100234"/>
                <a:gridCol w="890164"/>
                <a:gridCol w="783189"/>
                <a:gridCol w="855799"/>
                <a:gridCol w="855799"/>
                <a:gridCol w="957785"/>
                <a:gridCol w="957785"/>
              </a:tblGrid>
              <a:tr h="457302">
                <a:tc rowSpan="2">
                  <a:txBody>
                    <a:bodyPr/>
                    <a:lstStyle/>
                    <a:p>
                      <a:pPr>
                        <a:spcAft>
                          <a:spcPts val="0"/>
                        </a:spcAft>
                      </a:pPr>
                      <a:r>
                        <a:rPr lang="es-ES" sz="700" dirty="0">
                          <a:latin typeface="Arial"/>
                          <a:ea typeface="Times New Roman"/>
                          <a:cs typeface="Times New Roman"/>
                        </a:rPr>
                        <a:t>DESCRIPCION</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s-ES" sz="700" dirty="0">
                          <a:latin typeface="Arial"/>
                          <a:ea typeface="Times New Roman"/>
                          <a:cs typeface="Times New Roman"/>
                        </a:rPr>
                        <a:t>IDENTIFICACION CHECK LIST</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gridSpan="5">
                  <a:txBody>
                    <a:bodyPr/>
                    <a:lstStyle/>
                    <a:p>
                      <a:pPr algn="ctr">
                        <a:spcAft>
                          <a:spcPts val="0"/>
                        </a:spcAft>
                      </a:pPr>
                      <a:r>
                        <a:rPr lang="es-ES" sz="700" dirty="0">
                          <a:latin typeface="Arial"/>
                          <a:ea typeface="Times New Roman"/>
                          <a:cs typeface="Times New Roman"/>
                        </a:rPr>
                        <a:t>VALORIZACION FINE</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457302">
                <a:tc vMerge="1">
                  <a:txBody>
                    <a:bodyPr/>
                    <a:lstStyle/>
                    <a:p>
                      <a:endParaRPr lang="es-ES"/>
                    </a:p>
                  </a:txBody>
                  <a:tcPr/>
                </a:tc>
                <a:tc>
                  <a:txBody>
                    <a:bodyPr/>
                    <a:lstStyle/>
                    <a:p>
                      <a:pPr algn="ctr">
                        <a:spcAft>
                          <a:spcPts val="0"/>
                        </a:spcAft>
                      </a:pPr>
                      <a:r>
                        <a:rPr lang="es-ES" sz="700" dirty="0">
                          <a:latin typeface="Arial"/>
                          <a:ea typeface="Times New Roman"/>
                          <a:cs typeface="Times New Roman"/>
                        </a:rPr>
                        <a:t>FACTOR DE RIESGO</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RIESGO</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NIVEL DE PROBABILIDAD</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NIVEL DE EXPOSICION</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NIVEL DE CONSECUENCIA</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GRAVEDAD DEL RIESGO</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700" dirty="0">
                          <a:latin typeface="Arial"/>
                          <a:ea typeface="Times New Roman"/>
                          <a:cs typeface="Times New Roman"/>
                        </a:rPr>
                        <a:t>INTERVENCION</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1009">
                <a:tc rowSpan="3">
                  <a:txBody>
                    <a:bodyPr/>
                    <a:lstStyle/>
                    <a:p>
                      <a:pPr algn="ctr">
                        <a:spcAft>
                          <a:spcPts val="0"/>
                        </a:spcAft>
                      </a:pPr>
                      <a:r>
                        <a:rPr lang="es-ES" sz="700" dirty="0">
                          <a:latin typeface="Arial"/>
                          <a:ea typeface="Times New Roman"/>
                          <a:cs typeface="Times New Roman"/>
                        </a:rPr>
                        <a:t>SEGURIDAD Y DEFENSAS</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700" dirty="0">
                          <a:latin typeface="Arial"/>
                          <a:ea typeface="Times New Roman"/>
                          <a:cs typeface="Times New Roman"/>
                        </a:rPr>
                        <a:t>Señalización de equipos que indiquen que están fuera de uso</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700" dirty="0">
                          <a:latin typeface="Arial"/>
                          <a:ea typeface="Times New Roman"/>
                          <a:cs typeface="Times New Roman"/>
                        </a:rPr>
                        <a:t>Manipulación o accionamientos accidental de equipos </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1</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36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700" dirty="0">
                          <a:latin typeface="Arial"/>
                          <a:ea typeface="Times New Roman"/>
                          <a:cs typeface="Times New Roman"/>
                        </a:rPr>
                        <a:t>Riesgo posible. Atención</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00"/>
                    </a:solidFill>
                  </a:tcPr>
                </a:tc>
              </a:tr>
              <a:tr h="988761">
                <a:tc vMerge="1">
                  <a:txBody>
                    <a:bodyPr/>
                    <a:lstStyle/>
                    <a:p>
                      <a:endParaRPr lang="es-ES"/>
                    </a:p>
                  </a:txBody>
                  <a:tcPr/>
                </a:tc>
                <a:tc>
                  <a:txBody>
                    <a:bodyPr/>
                    <a:lstStyle/>
                    <a:p>
                      <a:pPr algn="just">
                        <a:spcAft>
                          <a:spcPts val="0"/>
                        </a:spcAft>
                      </a:pPr>
                      <a:r>
                        <a:rPr lang="es-ES" sz="700" dirty="0">
                          <a:latin typeface="Arial"/>
                          <a:ea typeface="Times New Roman"/>
                          <a:cs typeface="Times New Roman"/>
                        </a:rPr>
                        <a:t>El local permanece cerrado y a ellos sólo ingresa personal autorizado. </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Equipos expuestos a personal no autorizado</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216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Riesgo alto. Requiere corrección inmediata.</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r>
              <a:tr h="1591907">
                <a:tc vMerge="1">
                  <a:txBody>
                    <a:bodyPr/>
                    <a:lstStyle/>
                    <a:p>
                      <a:endParaRPr lang="es-ES"/>
                    </a:p>
                  </a:txBody>
                  <a:tcPr/>
                </a:tc>
                <a:tc>
                  <a:txBody>
                    <a:bodyPr/>
                    <a:lstStyle/>
                    <a:p>
                      <a:pPr algn="just">
                        <a:lnSpc>
                          <a:spcPct val="115000"/>
                        </a:lnSpc>
                        <a:spcAft>
                          <a:spcPts val="0"/>
                        </a:spcAft>
                      </a:pPr>
                      <a:r>
                        <a:rPr lang="es-ES" sz="700" dirty="0">
                          <a:latin typeface="Arial"/>
                          <a:ea typeface="Times New Roman"/>
                          <a:cs typeface="Times New Roman"/>
                        </a:rPr>
                        <a:t>Se señaliza y delimita la  zona cuándo se realizan trabajos de mantenimiento o reparación de equipos. </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Accidentes a personal no autorizado, contactos directos e indirectos.</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3</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3</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54</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Riesgo posible. Atención</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00"/>
                    </a:solidFill>
                  </a:tcPr>
                </a:tc>
              </a:tr>
            </a:tbl>
          </a:graphicData>
        </a:graphic>
      </p:graphicFrame>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42910" y="500042"/>
            <a:ext cx="3313792" cy="369332"/>
          </a:xfrm>
          <a:prstGeom prst="rect">
            <a:avLst/>
          </a:prstGeom>
        </p:spPr>
        <p:txBody>
          <a:bodyPr wrap="none">
            <a:spAutoFit/>
          </a:bodyPr>
          <a:lstStyle/>
          <a:p>
            <a:r>
              <a:rPr lang="es-ES" b="1" dirty="0" smtClean="0">
                <a:solidFill>
                  <a:srgbClr val="000000"/>
                </a:solidFill>
                <a:latin typeface="Arial"/>
                <a:ea typeface="Times New Roman"/>
              </a:rPr>
              <a:t>Bodega de Transformadores</a:t>
            </a:r>
            <a:endParaRPr lang="es-ES" dirty="0">
              <a:solidFill>
                <a:schemeClr val="bg1"/>
              </a:solidFill>
              <a:latin typeface="Arial" pitchFamily="34" charset="0"/>
              <a:cs typeface="Arial" pitchFamily="34" charset="0"/>
            </a:endParaRPr>
          </a:p>
        </p:txBody>
      </p:sp>
      <p:graphicFrame>
        <p:nvGraphicFramePr>
          <p:cNvPr id="3" name="2 Tabla"/>
          <p:cNvGraphicFramePr>
            <a:graphicFrameLocks noGrp="1"/>
          </p:cNvGraphicFramePr>
          <p:nvPr/>
        </p:nvGraphicFramePr>
        <p:xfrm>
          <a:off x="714348" y="1231322"/>
          <a:ext cx="7715301" cy="4555132"/>
        </p:xfrm>
        <a:graphic>
          <a:graphicData uri="http://schemas.openxmlformats.org/drawingml/2006/table">
            <a:tbl>
              <a:tblPr/>
              <a:tblGrid>
                <a:gridCol w="1131669"/>
                <a:gridCol w="1131669"/>
                <a:gridCol w="915597"/>
                <a:gridCol w="805566"/>
                <a:gridCol w="880250"/>
                <a:gridCol w="880250"/>
                <a:gridCol w="985150"/>
                <a:gridCol w="985150"/>
              </a:tblGrid>
              <a:tr h="250002">
                <a:tc rowSpan="2">
                  <a:txBody>
                    <a:bodyPr/>
                    <a:lstStyle/>
                    <a:p>
                      <a:pPr>
                        <a:spcAft>
                          <a:spcPts val="0"/>
                        </a:spcAft>
                      </a:pPr>
                      <a:r>
                        <a:rPr lang="es-ES" sz="700" dirty="0">
                          <a:latin typeface="Arial"/>
                          <a:ea typeface="Times New Roman"/>
                          <a:cs typeface="Times New Roman"/>
                        </a:rPr>
                        <a:t>DESCRIPCION</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s-ES" sz="700" dirty="0">
                          <a:latin typeface="Arial"/>
                          <a:ea typeface="Times New Roman"/>
                          <a:cs typeface="Times New Roman"/>
                        </a:rPr>
                        <a:t>IDENTIFICACION CHECK LIST</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gridSpan="5">
                  <a:txBody>
                    <a:bodyPr/>
                    <a:lstStyle/>
                    <a:p>
                      <a:pPr algn="ctr">
                        <a:spcAft>
                          <a:spcPts val="0"/>
                        </a:spcAft>
                      </a:pPr>
                      <a:r>
                        <a:rPr lang="es-ES" sz="700" dirty="0">
                          <a:latin typeface="Arial"/>
                          <a:ea typeface="Times New Roman"/>
                          <a:cs typeface="Times New Roman"/>
                        </a:rPr>
                        <a:t>VALORIZACION FINE</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50002">
                <a:tc vMerge="1">
                  <a:txBody>
                    <a:bodyPr/>
                    <a:lstStyle/>
                    <a:p>
                      <a:endParaRPr lang="es-ES"/>
                    </a:p>
                  </a:txBody>
                  <a:tcPr/>
                </a:tc>
                <a:tc>
                  <a:txBody>
                    <a:bodyPr/>
                    <a:lstStyle/>
                    <a:p>
                      <a:pPr algn="ctr">
                        <a:spcAft>
                          <a:spcPts val="0"/>
                        </a:spcAft>
                      </a:pPr>
                      <a:r>
                        <a:rPr lang="es-ES" sz="700" dirty="0">
                          <a:latin typeface="Arial"/>
                          <a:ea typeface="Times New Roman"/>
                          <a:cs typeface="Times New Roman"/>
                        </a:rPr>
                        <a:t>FACTOR DE RIESGO</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RIESGO</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NIVEL DE PROBABILIDAD</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NIVEL DE EXPOSICION</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NIVEL DE CONSECUENCIA</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GRAVEDAD DEL RIESGO</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700" dirty="0">
                          <a:latin typeface="Arial"/>
                          <a:ea typeface="Times New Roman"/>
                          <a:cs typeface="Times New Roman"/>
                        </a:rPr>
                        <a:t>INTERVENCION</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2436">
                <a:tc rowSpan="2">
                  <a:txBody>
                    <a:bodyPr/>
                    <a:lstStyle/>
                    <a:p>
                      <a:pPr algn="ctr">
                        <a:spcAft>
                          <a:spcPts val="0"/>
                        </a:spcAft>
                      </a:pPr>
                      <a:r>
                        <a:rPr lang="es-ES" sz="700" dirty="0">
                          <a:latin typeface="Arial"/>
                          <a:ea typeface="Times New Roman"/>
                          <a:cs typeface="Times New Roman"/>
                        </a:rPr>
                        <a:t>ESTRUCTURA</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700" dirty="0">
                          <a:latin typeface="Arial"/>
                          <a:ea typeface="Times New Roman"/>
                          <a:cs typeface="Times New Roman"/>
                        </a:rPr>
                        <a:t>Dificultad al realizar trabajos de mantenimiento.</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700" dirty="0">
                          <a:latin typeface="Arial"/>
                          <a:ea typeface="Times New Roman"/>
                          <a:cs typeface="Times New Roman"/>
                        </a:rPr>
                        <a:t>Accidentes laborales, malas maniobras.</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1</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36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700" dirty="0">
                          <a:latin typeface="Arial"/>
                          <a:ea typeface="Times New Roman"/>
                          <a:cs typeface="Times New Roman"/>
                        </a:rPr>
                        <a:t>Riesgo posible. Atención</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00"/>
                    </a:solidFill>
                  </a:tcPr>
                </a:tc>
              </a:tr>
              <a:tr h="432436">
                <a:tc vMerge="1">
                  <a:txBody>
                    <a:bodyPr/>
                    <a:lstStyle/>
                    <a:p>
                      <a:endParaRPr lang="es-ES"/>
                    </a:p>
                  </a:txBody>
                  <a:tcPr/>
                </a:tc>
                <a:tc>
                  <a:txBody>
                    <a:bodyPr/>
                    <a:lstStyle/>
                    <a:p>
                      <a:pPr algn="just">
                        <a:spcAft>
                          <a:spcPts val="0"/>
                        </a:spcAft>
                      </a:pPr>
                      <a:r>
                        <a:rPr lang="es-ES" sz="700" dirty="0">
                          <a:latin typeface="Arial"/>
                          <a:ea typeface="Times New Roman"/>
                          <a:cs typeface="Times New Roman"/>
                        </a:rPr>
                        <a:t>La ventilación en el lugar no es la adecuada.</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Calentamiento, cortocircuito.</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3</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108</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Riesgo substancial. Necesita corrección. </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648654">
                <a:tc>
                  <a:txBody>
                    <a:bodyPr/>
                    <a:lstStyle/>
                    <a:p>
                      <a:pPr algn="ctr">
                        <a:spcAft>
                          <a:spcPts val="0"/>
                        </a:spcAft>
                      </a:pPr>
                      <a:r>
                        <a:rPr lang="es-ES" sz="700" dirty="0">
                          <a:latin typeface="Arial"/>
                          <a:ea typeface="Times New Roman"/>
                          <a:cs typeface="Times New Roman"/>
                        </a:rPr>
                        <a:t>ILUMINACION</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700" dirty="0">
                          <a:latin typeface="Arial"/>
                          <a:ea typeface="Times New Roman"/>
                          <a:cs typeface="Times New Roman"/>
                        </a:rPr>
                        <a:t>Escasa iluminación</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Accidentes laborales al realizar trabajos de mantenimiento y operación.</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3</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3</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54</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Riesgo posible. Atención</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00"/>
                    </a:solidFill>
                  </a:tcPr>
                </a:tc>
              </a:tr>
              <a:tr h="250002">
                <a:tc rowSpan="3">
                  <a:txBody>
                    <a:bodyPr/>
                    <a:lstStyle/>
                    <a:p>
                      <a:pPr algn="ctr">
                        <a:spcAft>
                          <a:spcPts val="0"/>
                        </a:spcAft>
                      </a:pPr>
                      <a:r>
                        <a:rPr lang="es-ES" sz="700" dirty="0">
                          <a:latin typeface="Arial"/>
                          <a:ea typeface="Times New Roman"/>
                          <a:cs typeface="Times New Roman"/>
                        </a:rPr>
                        <a:t>CABLEADO Y EQUIPO ELECTRICO</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700" dirty="0">
                          <a:latin typeface="Arial"/>
                          <a:ea typeface="Times New Roman"/>
                          <a:cs typeface="Times New Roman"/>
                        </a:rPr>
                        <a:t>Conductores sin información. </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Sobrecarga de conductores.</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3</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3</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54</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Riesgo posible. Atención</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00"/>
                    </a:solidFill>
                  </a:tcPr>
                </a:tc>
              </a:tr>
              <a:tr h="372976">
                <a:tc vMerge="1">
                  <a:txBody>
                    <a:bodyPr/>
                    <a:lstStyle/>
                    <a:p>
                      <a:endParaRPr lang="es-ES"/>
                    </a:p>
                  </a:txBody>
                  <a:tcPr/>
                </a:tc>
                <a:tc>
                  <a:txBody>
                    <a:bodyPr/>
                    <a:lstStyle/>
                    <a:p>
                      <a:pPr algn="just">
                        <a:lnSpc>
                          <a:spcPct val="115000"/>
                        </a:lnSpc>
                        <a:spcAft>
                          <a:spcPts val="0"/>
                        </a:spcAft>
                      </a:pPr>
                      <a:r>
                        <a:rPr lang="es-ES" sz="700" dirty="0">
                          <a:latin typeface="Arial"/>
                          <a:ea typeface="Times New Roman"/>
                          <a:cs typeface="Times New Roman"/>
                        </a:rPr>
                        <a:t>Conductores cortados en uno de los disyuntores.</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Contacto directo e indirecto.</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1</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4</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24</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Riesgo posible. Atención</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00"/>
                    </a:solidFill>
                  </a:tcPr>
                </a:tc>
              </a:tr>
              <a:tr h="372976">
                <a:tc vMerge="1">
                  <a:txBody>
                    <a:bodyPr/>
                    <a:lstStyle/>
                    <a:p>
                      <a:pPr algn="ctr">
                        <a:spcAft>
                          <a:spcPts val="0"/>
                        </a:spcAft>
                      </a:pP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kumimoji="0" lang="es-EC" sz="700" kern="1200" dirty="0" smtClean="0">
                          <a:solidFill>
                            <a:schemeClr val="tx1"/>
                          </a:solidFill>
                          <a:latin typeface="Arial" pitchFamily="34" charset="0"/>
                          <a:ea typeface="+mn-ea"/>
                          <a:cs typeface="Arial" pitchFamily="34" charset="0"/>
                        </a:rPr>
                        <a:t>Presencia de humedad.</a:t>
                      </a:r>
                      <a:endParaRPr lang="es-ES" sz="7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Deño de equipos.</a:t>
                      </a:r>
                      <a:endParaRPr lang="es-ES" sz="7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3</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10</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4</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120</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just" rtl="0" eaLnBrk="1" latinLnBrk="0" hangingPunct="1">
                        <a:spcAft>
                          <a:spcPts val="0"/>
                        </a:spcAft>
                      </a:pPr>
                      <a:r>
                        <a:rPr kumimoji="0" lang="es-ES" sz="700" kern="1200" dirty="0">
                          <a:solidFill>
                            <a:schemeClr val="tx1"/>
                          </a:solidFill>
                          <a:latin typeface="Arial"/>
                          <a:ea typeface="Times New Roman"/>
                          <a:cs typeface="Times New Roman"/>
                        </a:rPr>
                        <a:t>Riesgo substancial. Necesita corrección.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72976">
                <a:tc rowSpan="4">
                  <a:txBody>
                    <a:bodyPr/>
                    <a:lstStyle/>
                    <a:p>
                      <a:pPr algn="ctr">
                        <a:spcAft>
                          <a:spcPts val="0"/>
                        </a:spcAft>
                      </a:pPr>
                      <a:r>
                        <a:rPr lang="es-ES" sz="700" dirty="0">
                          <a:latin typeface="Arial" pitchFamily="34" charset="0"/>
                          <a:ea typeface="Times New Roman"/>
                          <a:cs typeface="Arial" pitchFamily="34" charset="0"/>
                        </a:rPr>
                        <a:t>TABLERO DE DISTRIBUCION</a:t>
                      </a:r>
                      <a:endParaRPr lang="es-ES" sz="700" dirty="0">
                        <a:latin typeface="Arial" pitchFamily="34" charset="0"/>
                        <a:ea typeface="Calibri"/>
                        <a:cs typeface="Arial" pitchFamily="34" charset="0"/>
                      </a:endParaRPr>
                    </a:p>
                    <a:p>
                      <a:pPr algn="ctr">
                        <a:spcAft>
                          <a:spcPts val="0"/>
                        </a:spcAft>
                      </a:pPr>
                      <a:r>
                        <a:rPr lang="es-ES" sz="700" dirty="0">
                          <a:latin typeface="Arial" pitchFamily="34" charset="0"/>
                          <a:ea typeface="Times New Roman"/>
                          <a:cs typeface="Arial" pitchFamily="34" charset="0"/>
                        </a:rPr>
                        <a:t>PRINCIPAL </a:t>
                      </a:r>
                      <a:endParaRPr lang="es-ES" sz="7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kumimoji="0" lang="es-EC" sz="700" kern="1200" dirty="0" smtClean="0">
                          <a:solidFill>
                            <a:schemeClr val="tx1"/>
                          </a:solidFill>
                          <a:latin typeface="Arial" pitchFamily="34" charset="0"/>
                          <a:ea typeface="+mn-ea"/>
                          <a:cs typeface="Arial" pitchFamily="34" charset="0"/>
                        </a:rPr>
                        <a:t>Señales de advertencia de riesgo eléctrico.</a:t>
                      </a:r>
                      <a:endParaRPr lang="es-ES" sz="7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kumimoji="0" lang="es-EC" sz="700" kern="1200" dirty="0" smtClean="0">
                          <a:solidFill>
                            <a:schemeClr val="tx1"/>
                          </a:solidFill>
                          <a:latin typeface="Arial" pitchFamily="34" charset="0"/>
                          <a:ea typeface="+mn-ea"/>
                          <a:cs typeface="Arial" pitchFamily="34" charset="0"/>
                        </a:rPr>
                        <a:t>Electrocución, Contactos accidentales</a:t>
                      </a:r>
                      <a:endParaRPr lang="es-ES" sz="700" dirty="0">
                        <a:latin typeface="Arial" pitchFamily="34" charset="0"/>
                        <a:ea typeface="Calibri"/>
                        <a:cs typeface="Arial" pitchFamily="34" charset="0"/>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3</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108</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ES" sz="700" kern="1200" dirty="0" smtClean="0">
                          <a:solidFill>
                            <a:schemeClr val="tx1"/>
                          </a:solidFill>
                          <a:latin typeface="Arial"/>
                          <a:ea typeface="Times New Roman"/>
                          <a:cs typeface="Times New Roman"/>
                        </a:rPr>
                        <a:t>Riesgo substancial. Necesita corrección.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72976">
                <a:tc vMerge="1">
                  <a:txBody>
                    <a:bodyPr/>
                    <a:lstStyle/>
                    <a:p>
                      <a:pPr algn="ctr">
                        <a:spcAft>
                          <a:spcPts val="0"/>
                        </a:spcAft>
                      </a:pPr>
                      <a:endParaRPr lang="es-ES" sz="7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kumimoji="0" lang="es-EC" sz="700" kern="1200" dirty="0" smtClean="0">
                          <a:solidFill>
                            <a:schemeClr val="tx1"/>
                          </a:solidFill>
                          <a:latin typeface="Arial" pitchFamily="34" charset="0"/>
                          <a:ea typeface="+mn-ea"/>
                          <a:cs typeface="Arial" pitchFamily="34" charset="0"/>
                        </a:rPr>
                        <a:t>No hay barreras de acrílico delante de  barras.</a:t>
                      </a:r>
                      <a:endParaRPr lang="es-ES" sz="7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Contacto </a:t>
                      </a:r>
                      <a:r>
                        <a:rPr lang="es-ES" sz="700" dirty="0" smtClean="0">
                          <a:latin typeface="Arial"/>
                          <a:ea typeface="Times New Roman"/>
                          <a:cs typeface="Times New Roman"/>
                        </a:rPr>
                        <a:t>directo</a:t>
                      </a:r>
                      <a:endParaRPr lang="es-ES" sz="7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3</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3</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54</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Riesgo posible. Atención</a:t>
                      </a:r>
                      <a:endParaRPr lang="es-ES" sz="7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00"/>
                    </a:solidFill>
                  </a:tcPr>
                </a:tc>
              </a:tr>
              <a:tr h="372976">
                <a:tc vMerge="1">
                  <a:txBody>
                    <a:bodyPr/>
                    <a:lstStyle/>
                    <a:p>
                      <a:pPr algn="ctr">
                        <a:spcAft>
                          <a:spcPts val="0"/>
                        </a:spcAft>
                      </a:pPr>
                      <a:endParaRPr lang="es-ES" sz="7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700" dirty="0">
                          <a:latin typeface="Arial"/>
                          <a:ea typeface="Times New Roman"/>
                          <a:cs typeface="Times New Roman"/>
                        </a:rPr>
                        <a:t>Mal estado del tablero.</a:t>
                      </a:r>
                      <a:endParaRPr lang="es-ES" sz="7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Contactos accidentales.</a:t>
                      </a:r>
                      <a:endParaRPr lang="es-ES" sz="7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1</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3</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10</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30</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 sz="700" dirty="0" smtClean="0">
                          <a:latin typeface="Arial"/>
                          <a:ea typeface="Times New Roman"/>
                          <a:cs typeface="Times New Roman"/>
                        </a:rPr>
                        <a:t>Riesgo posible. Atención</a:t>
                      </a:r>
                      <a:endParaRPr lang="es-ES" sz="700" dirty="0" smtClean="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00"/>
                    </a:solidFill>
                  </a:tcPr>
                </a:tc>
              </a:tr>
              <a:tr h="372976">
                <a:tc vMerge="1">
                  <a:txBody>
                    <a:bodyPr/>
                    <a:lstStyle/>
                    <a:p>
                      <a:pPr algn="ctr">
                        <a:spcAft>
                          <a:spcPts val="0"/>
                        </a:spcAft>
                      </a:pPr>
                      <a:endParaRPr lang="es-ES" sz="7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kumimoji="0" lang="es-EC" sz="700" kern="1200" dirty="0" smtClean="0">
                          <a:solidFill>
                            <a:schemeClr val="tx1"/>
                          </a:solidFill>
                          <a:latin typeface="Arial" pitchFamily="34" charset="0"/>
                          <a:ea typeface="+mn-ea"/>
                          <a:cs typeface="Arial" pitchFamily="34" charset="0"/>
                        </a:rPr>
                        <a:t>Dispositivos  de protección obsoletos. </a:t>
                      </a:r>
                      <a:endParaRPr lang="es-ES" sz="7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kumimoji="0" lang="es-EC" sz="700" kern="1200" dirty="0" smtClean="0">
                          <a:solidFill>
                            <a:schemeClr val="tx1"/>
                          </a:solidFill>
                          <a:latin typeface="Arial" pitchFamily="34" charset="0"/>
                          <a:ea typeface="+mn-ea"/>
                          <a:cs typeface="Arial" pitchFamily="34" charset="0"/>
                        </a:rPr>
                        <a:t>Disminución de seguridad de los equipos, sobrecarga</a:t>
                      </a:r>
                      <a:endParaRPr lang="es-ES" sz="7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3</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6</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108</a:t>
                      </a:r>
                      <a:endParaRPr lang="es-ES" sz="800" dirty="0">
                        <a:latin typeface="Calibri"/>
                        <a:ea typeface="Calibri"/>
                        <a:cs typeface="Times New Roman"/>
                      </a:endParaRPr>
                    </a:p>
                  </a:txBody>
                  <a:tcPr marL="48649" marR="486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Riesgo substancial. Necesita corrección.</a:t>
                      </a:r>
                      <a:endParaRPr lang="es-ES" sz="7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42910" y="500042"/>
            <a:ext cx="1620957" cy="369332"/>
          </a:xfrm>
          <a:prstGeom prst="rect">
            <a:avLst/>
          </a:prstGeom>
        </p:spPr>
        <p:txBody>
          <a:bodyPr wrap="none">
            <a:spAutoFit/>
          </a:bodyPr>
          <a:lstStyle/>
          <a:p>
            <a:r>
              <a:rPr lang="es-ES" b="1" dirty="0" smtClean="0">
                <a:solidFill>
                  <a:srgbClr val="000000"/>
                </a:solidFill>
                <a:latin typeface="Arial"/>
                <a:ea typeface="Times New Roman"/>
              </a:rPr>
              <a:t>Área Técnica</a:t>
            </a:r>
            <a:endParaRPr lang="es-ES" dirty="0">
              <a:solidFill>
                <a:schemeClr val="bg1"/>
              </a:solidFill>
              <a:latin typeface="Arial" pitchFamily="34" charset="0"/>
              <a:cs typeface="Arial" pitchFamily="34" charset="0"/>
            </a:endParaRPr>
          </a:p>
        </p:txBody>
      </p:sp>
      <p:graphicFrame>
        <p:nvGraphicFramePr>
          <p:cNvPr id="3" name="2 Tabla"/>
          <p:cNvGraphicFramePr>
            <a:graphicFrameLocks noGrp="1"/>
          </p:cNvGraphicFramePr>
          <p:nvPr/>
        </p:nvGraphicFramePr>
        <p:xfrm>
          <a:off x="928662" y="1285862"/>
          <a:ext cx="7143802" cy="4643469"/>
        </p:xfrm>
        <a:graphic>
          <a:graphicData uri="http://schemas.openxmlformats.org/drawingml/2006/table">
            <a:tbl>
              <a:tblPr/>
              <a:tblGrid>
                <a:gridCol w="1041218"/>
                <a:gridCol w="1041218"/>
                <a:gridCol w="844002"/>
                <a:gridCol w="749106"/>
                <a:gridCol w="818025"/>
                <a:gridCol w="818025"/>
                <a:gridCol w="916104"/>
                <a:gridCol w="916104"/>
              </a:tblGrid>
              <a:tr h="307019">
                <a:tc rowSpan="2">
                  <a:txBody>
                    <a:bodyPr/>
                    <a:lstStyle/>
                    <a:p>
                      <a:pPr>
                        <a:spcAft>
                          <a:spcPts val="0"/>
                        </a:spcAft>
                      </a:pPr>
                      <a:r>
                        <a:rPr lang="es-ES" sz="700" dirty="0">
                          <a:latin typeface="Arial"/>
                          <a:ea typeface="Times New Roman"/>
                          <a:cs typeface="Times New Roman"/>
                        </a:rPr>
                        <a:t>DESCRIPCION</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s-ES" sz="700" dirty="0">
                          <a:latin typeface="Arial"/>
                          <a:ea typeface="Times New Roman"/>
                          <a:cs typeface="Times New Roman"/>
                        </a:rPr>
                        <a:t>IDENTIFICACION CHECK LIST</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gridSpan="5">
                  <a:txBody>
                    <a:bodyPr/>
                    <a:lstStyle/>
                    <a:p>
                      <a:pPr algn="ctr">
                        <a:spcAft>
                          <a:spcPts val="0"/>
                        </a:spcAft>
                      </a:pPr>
                      <a:r>
                        <a:rPr lang="es-ES" sz="700" dirty="0">
                          <a:latin typeface="Arial"/>
                          <a:ea typeface="Times New Roman"/>
                          <a:cs typeface="Times New Roman"/>
                        </a:rPr>
                        <a:t>VALORIZACION FINE</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07019">
                <a:tc vMerge="1">
                  <a:txBody>
                    <a:bodyPr/>
                    <a:lstStyle/>
                    <a:p>
                      <a:endParaRPr lang="es-ES"/>
                    </a:p>
                  </a:txBody>
                  <a:tcPr/>
                </a:tc>
                <a:tc>
                  <a:txBody>
                    <a:bodyPr/>
                    <a:lstStyle/>
                    <a:p>
                      <a:pPr algn="ctr">
                        <a:spcAft>
                          <a:spcPts val="0"/>
                        </a:spcAft>
                      </a:pPr>
                      <a:r>
                        <a:rPr lang="es-ES" sz="700" dirty="0">
                          <a:latin typeface="Arial"/>
                          <a:ea typeface="Times New Roman"/>
                          <a:cs typeface="Times New Roman"/>
                        </a:rPr>
                        <a:t>FACTOR DE RIESGO</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RIESGO</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NIVEL DE PROBABILIDAD</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NIVEL DE EXPOSICION</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NIVEL DE CONSECUENCIA</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GRAVEDAD DEL RIESGO</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700" dirty="0">
                          <a:latin typeface="Arial"/>
                          <a:ea typeface="Times New Roman"/>
                          <a:cs typeface="Times New Roman"/>
                        </a:rPr>
                        <a:t>INTERVENCION</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1062">
                <a:tc>
                  <a:txBody>
                    <a:bodyPr/>
                    <a:lstStyle/>
                    <a:p>
                      <a:pPr algn="ctr">
                        <a:spcAft>
                          <a:spcPts val="0"/>
                        </a:spcAft>
                      </a:pPr>
                      <a:r>
                        <a:rPr lang="es-ES" sz="700" dirty="0">
                          <a:latin typeface="Arial"/>
                          <a:ea typeface="Times New Roman"/>
                          <a:cs typeface="Times New Roman"/>
                        </a:rPr>
                        <a:t>TABLERO DE DISTRIBUCION TD1</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Señales de advertencia de riesgo eléctrico.</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700" dirty="0">
                          <a:latin typeface="Arial"/>
                          <a:ea typeface="Times New Roman"/>
                          <a:cs typeface="Times New Roman"/>
                        </a:rPr>
                        <a:t>Accidentes al personal, contactos accidentales.</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3</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30</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Riesgo posible. Atención</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00"/>
                    </a:solidFill>
                  </a:tcPr>
                </a:tc>
              </a:tr>
              <a:tr h="531062">
                <a:tc rowSpan="3">
                  <a:txBody>
                    <a:bodyPr/>
                    <a:lstStyle/>
                    <a:p>
                      <a:pPr algn="ctr">
                        <a:spcAft>
                          <a:spcPts val="0"/>
                        </a:spcAft>
                      </a:pPr>
                      <a:r>
                        <a:rPr lang="es-ES" sz="700" dirty="0">
                          <a:latin typeface="Arial"/>
                          <a:ea typeface="Times New Roman"/>
                          <a:cs typeface="Times New Roman"/>
                        </a:rPr>
                        <a:t>TABLERO DE DISTRIBUCION TD2</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Señales de advertencia de riesgo eléctrico.</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700" dirty="0">
                          <a:latin typeface="Arial"/>
                          <a:ea typeface="Times New Roman"/>
                          <a:cs typeface="Times New Roman"/>
                        </a:rPr>
                        <a:t>Accidentes al personal.</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10</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Riesgo alto. Requiere corrección inmediata.</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r>
              <a:tr h="458041">
                <a:tc vMerge="1">
                  <a:txBody>
                    <a:bodyPr/>
                    <a:lstStyle/>
                    <a:p>
                      <a:endParaRPr lang="es-ES"/>
                    </a:p>
                  </a:txBody>
                  <a:tcPr/>
                </a:tc>
                <a:tc>
                  <a:txBody>
                    <a:bodyPr/>
                    <a:lstStyle/>
                    <a:p>
                      <a:pPr algn="just">
                        <a:lnSpc>
                          <a:spcPct val="115000"/>
                        </a:lnSpc>
                        <a:spcAft>
                          <a:spcPts val="0"/>
                        </a:spcAft>
                      </a:pPr>
                      <a:r>
                        <a:rPr lang="es-ES" sz="700" dirty="0">
                          <a:latin typeface="Arial"/>
                          <a:ea typeface="Times New Roman"/>
                          <a:cs typeface="Times New Roman"/>
                        </a:rPr>
                        <a:t>No hay barreras de acrílico delante de  barras.</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Contacto indirecto, arcos eléctricos.</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3</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3</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Riesgo posible. Atención</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00"/>
                    </a:solidFill>
                  </a:tcPr>
                </a:tc>
              </a:tr>
              <a:tr h="836422">
                <a:tc vMerge="1">
                  <a:txBody>
                    <a:bodyPr/>
                    <a:lstStyle/>
                    <a:p>
                      <a:endParaRPr lang="es-ES"/>
                    </a:p>
                  </a:txBody>
                  <a:tcPr/>
                </a:tc>
                <a:tc>
                  <a:txBody>
                    <a:bodyPr/>
                    <a:lstStyle/>
                    <a:p>
                      <a:pPr algn="just">
                        <a:spcAft>
                          <a:spcPts val="0"/>
                        </a:spcAft>
                      </a:pPr>
                      <a:r>
                        <a:rPr lang="es-EC" sz="700" dirty="0">
                          <a:latin typeface="ArialMT"/>
                          <a:ea typeface="Times New Roman"/>
                          <a:cs typeface="ArialMT"/>
                        </a:rPr>
                        <a:t>El tablero está ubicado donde el personal se expone a daños por la</a:t>
                      </a:r>
                      <a:endParaRPr lang="es-ES" sz="900" dirty="0">
                        <a:latin typeface="Times New Roman"/>
                        <a:ea typeface="Times New Roman"/>
                      </a:endParaRPr>
                    </a:p>
                    <a:p>
                      <a:pPr algn="just">
                        <a:lnSpc>
                          <a:spcPct val="115000"/>
                        </a:lnSpc>
                        <a:spcAft>
                          <a:spcPts val="0"/>
                        </a:spcAft>
                      </a:pPr>
                      <a:r>
                        <a:rPr lang="es-ES" sz="700" dirty="0">
                          <a:latin typeface="ArialMT"/>
                          <a:ea typeface="Times New Roman"/>
                          <a:cs typeface="ArialMT"/>
                        </a:rPr>
                        <a:t>cercanía a partes vivas</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Contactos directos e indirectos.</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10</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360</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Riesgo alto. Requiere corrección inmediata.</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r>
              <a:tr h="836422">
                <a:tc rowSpan="2">
                  <a:txBody>
                    <a:bodyPr/>
                    <a:lstStyle/>
                    <a:p>
                      <a:pPr algn="ctr">
                        <a:spcAft>
                          <a:spcPts val="0"/>
                        </a:spcAft>
                      </a:pPr>
                      <a:r>
                        <a:rPr lang="es-ES" sz="700" dirty="0">
                          <a:latin typeface="Arial"/>
                          <a:ea typeface="Times New Roman"/>
                          <a:cs typeface="Times New Roman"/>
                        </a:rPr>
                        <a:t>CABLEADO Y EQUIPO ELECTRICO</a:t>
                      </a:r>
                      <a:endParaRPr lang="es-ES" sz="7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700" dirty="0">
                          <a:latin typeface="Arial"/>
                          <a:ea typeface="Times New Roman"/>
                          <a:cs typeface="Times New Roman"/>
                        </a:rPr>
                        <a:t>Las bases metálicas de los equipos de aire acondicionado no están conectadas a tierra.</a:t>
                      </a:r>
                      <a:endParaRPr lang="es-ES" sz="7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Contactos accidentales.</a:t>
                      </a:r>
                      <a:endParaRPr lang="es-ES" sz="7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3</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3</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4</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36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kumimoji="0" lang="es-EC" sz="700" kern="1200" dirty="0" smtClean="0">
                          <a:solidFill>
                            <a:schemeClr val="tx1"/>
                          </a:solidFill>
                          <a:latin typeface="Arial" pitchFamily="34" charset="0"/>
                          <a:ea typeface="+mn-ea"/>
                          <a:cs typeface="Arial" pitchFamily="34" charset="0"/>
                        </a:rPr>
                        <a:t>Riesgo posible. Atención</a:t>
                      </a:r>
                      <a:endParaRPr lang="es-ES" sz="700" dirty="0">
                        <a:latin typeface="Arial" pitchFamily="34" charset="0"/>
                        <a:ea typeface="Calibri"/>
                        <a:cs typeface="Arial" pitchFamily="34" charset="0"/>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00"/>
                    </a:solidFill>
                  </a:tcPr>
                </a:tc>
              </a:tr>
              <a:tr h="836422">
                <a:tc vMerge="1">
                  <a:txBody>
                    <a:bodyPr/>
                    <a:lstStyle/>
                    <a:p>
                      <a:endParaRPr lang="es-E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700" dirty="0">
                          <a:latin typeface="Arial"/>
                          <a:ea typeface="Times New Roman"/>
                          <a:cs typeface="Times New Roman"/>
                        </a:rPr>
                        <a:t>Conductores están en contacto con el agua.</a:t>
                      </a:r>
                      <a:endParaRPr lang="es-ES" sz="7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 sz="700" dirty="0" smtClean="0">
                          <a:latin typeface="Arial"/>
                          <a:ea typeface="Times New Roman"/>
                          <a:cs typeface="Times New Roman"/>
                        </a:rPr>
                        <a:t>Contactos accidentales.</a:t>
                      </a:r>
                      <a:endParaRPr lang="es-ES" sz="700" dirty="0" smtClean="0">
                        <a:latin typeface="Calibri"/>
                        <a:ea typeface="Calibri"/>
                        <a:cs typeface="Times New Roman"/>
                      </a:endParaRPr>
                    </a:p>
                    <a:p>
                      <a:pPr algn="just">
                        <a:spcAft>
                          <a:spcPts val="0"/>
                        </a:spcAft>
                      </a:pPr>
                      <a:endParaRPr lang="es-ES" sz="700" dirty="0">
                        <a:latin typeface="Arial" pitchFamily="34" charset="0"/>
                        <a:ea typeface="Calibri"/>
                        <a:cs typeface="Arial" pitchFamily="34" charset="0"/>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4</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144</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kumimoji="0" lang="es-EC" sz="700" kern="1200" dirty="0" smtClean="0">
                          <a:solidFill>
                            <a:schemeClr val="tx1"/>
                          </a:solidFill>
                          <a:latin typeface="Arial" pitchFamily="34" charset="0"/>
                          <a:ea typeface="+mn-ea"/>
                          <a:cs typeface="Arial" pitchFamily="34" charset="0"/>
                        </a:rPr>
                        <a:t>Riesgo substancial. Necesita corrección.</a:t>
                      </a:r>
                      <a:endParaRPr lang="es-ES" sz="700" dirty="0">
                        <a:latin typeface="Arial" pitchFamily="34" charset="0"/>
                        <a:ea typeface="Calibri"/>
                        <a:cs typeface="Arial" pitchFamily="34" charset="0"/>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642910" y="500042"/>
            <a:ext cx="2454518" cy="369332"/>
          </a:xfrm>
          <a:prstGeom prst="rect">
            <a:avLst/>
          </a:prstGeom>
        </p:spPr>
        <p:txBody>
          <a:bodyPr wrap="none">
            <a:spAutoFit/>
          </a:bodyPr>
          <a:lstStyle/>
          <a:p>
            <a:r>
              <a:rPr lang="es-ES" b="1" dirty="0" smtClean="0">
                <a:solidFill>
                  <a:srgbClr val="000000"/>
                </a:solidFill>
                <a:latin typeface="Arial"/>
                <a:ea typeface="Times New Roman"/>
              </a:rPr>
              <a:t>Área Recaudaciones</a:t>
            </a:r>
            <a:endParaRPr lang="es-ES" dirty="0">
              <a:solidFill>
                <a:schemeClr val="bg1"/>
              </a:solidFill>
              <a:latin typeface="Arial" pitchFamily="34" charset="0"/>
              <a:cs typeface="Arial" pitchFamily="34" charset="0"/>
            </a:endParaRPr>
          </a:p>
        </p:txBody>
      </p:sp>
      <p:graphicFrame>
        <p:nvGraphicFramePr>
          <p:cNvPr id="4" name="3 Tabla"/>
          <p:cNvGraphicFramePr>
            <a:graphicFrameLocks noGrp="1"/>
          </p:cNvGraphicFramePr>
          <p:nvPr/>
        </p:nvGraphicFramePr>
        <p:xfrm>
          <a:off x="857223" y="1214422"/>
          <a:ext cx="7500990" cy="5007749"/>
        </p:xfrm>
        <a:graphic>
          <a:graphicData uri="http://schemas.openxmlformats.org/drawingml/2006/table">
            <a:tbl>
              <a:tblPr/>
              <a:tblGrid>
                <a:gridCol w="1093280"/>
                <a:gridCol w="1093280"/>
                <a:gridCol w="886202"/>
                <a:gridCol w="786560"/>
                <a:gridCol w="858926"/>
                <a:gridCol w="858926"/>
                <a:gridCol w="961908"/>
                <a:gridCol w="961908"/>
              </a:tblGrid>
              <a:tr h="251558">
                <a:tc rowSpan="2">
                  <a:txBody>
                    <a:bodyPr/>
                    <a:lstStyle/>
                    <a:p>
                      <a:pPr>
                        <a:spcAft>
                          <a:spcPts val="0"/>
                        </a:spcAft>
                      </a:pPr>
                      <a:r>
                        <a:rPr lang="es-ES" sz="700" dirty="0">
                          <a:latin typeface="Arial"/>
                          <a:ea typeface="Times New Roman"/>
                          <a:cs typeface="Times New Roman"/>
                        </a:rPr>
                        <a:t>DESCRIPCION</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s-ES" sz="700" dirty="0">
                          <a:latin typeface="Arial"/>
                          <a:ea typeface="Times New Roman"/>
                          <a:cs typeface="Times New Roman"/>
                        </a:rPr>
                        <a:t>IDENTIFICACION CHECK LIST</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gridSpan="5">
                  <a:txBody>
                    <a:bodyPr/>
                    <a:lstStyle/>
                    <a:p>
                      <a:pPr algn="ctr">
                        <a:spcAft>
                          <a:spcPts val="0"/>
                        </a:spcAft>
                      </a:pPr>
                      <a:r>
                        <a:rPr lang="es-ES" sz="700" dirty="0">
                          <a:latin typeface="Arial"/>
                          <a:ea typeface="Times New Roman"/>
                          <a:cs typeface="Times New Roman"/>
                        </a:rPr>
                        <a:t>VALORIZACION FINE</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51558">
                <a:tc vMerge="1">
                  <a:txBody>
                    <a:bodyPr/>
                    <a:lstStyle/>
                    <a:p>
                      <a:endParaRPr lang="es-ES"/>
                    </a:p>
                  </a:txBody>
                  <a:tcPr/>
                </a:tc>
                <a:tc>
                  <a:txBody>
                    <a:bodyPr/>
                    <a:lstStyle/>
                    <a:p>
                      <a:pPr algn="ctr">
                        <a:spcAft>
                          <a:spcPts val="0"/>
                        </a:spcAft>
                      </a:pPr>
                      <a:r>
                        <a:rPr lang="es-ES" sz="700" dirty="0">
                          <a:latin typeface="Arial"/>
                          <a:ea typeface="Times New Roman"/>
                          <a:cs typeface="Times New Roman"/>
                        </a:rPr>
                        <a:t>FACTOR DE RIESGO</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RIESGO</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NIVEL DE PROBABILIDAD</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NIVEL DE EXPOSICION</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NIVEL DE CONSECUENCIA</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GRAVEDAD DEL RIESGO</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700" dirty="0">
                          <a:latin typeface="Arial"/>
                          <a:ea typeface="Times New Roman"/>
                          <a:cs typeface="Times New Roman"/>
                        </a:rPr>
                        <a:t>INTERVENCION</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5129">
                <a:tc rowSpan="3">
                  <a:txBody>
                    <a:bodyPr/>
                    <a:lstStyle/>
                    <a:p>
                      <a:pPr algn="ctr">
                        <a:spcAft>
                          <a:spcPts val="0"/>
                        </a:spcAft>
                      </a:pPr>
                      <a:r>
                        <a:rPr lang="es-ES" sz="800" dirty="0">
                          <a:latin typeface="Arial"/>
                          <a:ea typeface="Times New Roman"/>
                          <a:cs typeface="Times New Roman"/>
                        </a:rPr>
                        <a:t>TABLERO DE DISTRIBUCION</a:t>
                      </a:r>
                      <a:endParaRPr lang="es-ES" sz="800" dirty="0">
                        <a:latin typeface="Calibri"/>
                        <a:ea typeface="Calibri"/>
                        <a:cs typeface="Times New Roman"/>
                      </a:endParaRPr>
                    </a:p>
                    <a:p>
                      <a:pPr algn="ctr">
                        <a:spcAft>
                          <a:spcPts val="0"/>
                        </a:spcAft>
                      </a:pPr>
                      <a:r>
                        <a:rPr lang="es-ES" sz="800" dirty="0">
                          <a:latin typeface="Arial"/>
                          <a:ea typeface="Times New Roman"/>
                          <a:cs typeface="Times New Roman"/>
                        </a:rPr>
                        <a:t>TD3</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Señales de advertencia de riesgo eléctrico.</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700" dirty="0">
                          <a:latin typeface="Arial"/>
                          <a:ea typeface="Times New Roman"/>
                          <a:cs typeface="Times New Roman"/>
                        </a:rPr>
                        <a:t>Accidentes al personal, contactos accidentales.</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3</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108</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700" dirty="0">
                          <a:latin typeface="Arial"/>
                          <a:ea typeface="Times New Roman"/>
                          <a:cs typeface="Times New Roman"/>
                        </a:rPr>
                        <a:t>Riesgo substancial. Necesita corrección.</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435129">
                <a:tc vMerge="1">
                  <a:txBody>
                    <a:bodyPr/>
                    <a:lstStyle/>
                    <a:p>
                      <a:endParaRPr lang="es-ES"/>
                    </a:p>
                  </a:txBody>
                  <a:tcPr/>
                </a:tc>
                <a:tc>
                  <a:txBody>
                    <a:bodyPr/>
                    <a:lstStyle/>
                    <a:p>
                      <a:pPr algn="just">
                        <a:lnSpc>
                          <a:spcPct val="115000"/>
                        </a:lnSpc>
                        <a:spcAft>
                          <a:spcPts val="0"/>
                        </a:spcAft>
                      </a:pPr>
                      <a:r>
                        <a:rPr lang="es-ES" sz="700" dirty="0">
                          <a:latin typeface="Arial"/>
                          <a:ea typeface="Times New Roman"/>
                          <a:cs typeface="Times New Roman"/>
                        </a:rPr>
                        <a:t>No hay barreras de acrílico delante de  barras.</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Contacto indirecto, arcos eléctricos.</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3</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108</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700" dirty="0">
                          <a:latin typeface="Arial"/>
                          <a:ea typeface="Times New Roman"/>
                          <a:cs typeface="Times New Roman"/>
                        </a:rPr>
                        <a:t>Riesgo substancial. Necesita corrección.</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685327">
                <a:tc vMerge="1">
                  <a:txBody>
                    <a:bodyPr/>
                    <a:lstStyle/>
                    <a:p>
                      <a:endParaRPr lang="es-ES"/>
                    </a:p>
                  </a:txBody>
                  <a:tcPr/>
                </a:tc>
                <a:tc>
                  <a:txBody>
                    <a:bodyPr/>
                    <a:lstStyle/>
                    <a:p>
                      <a:pPr algn="just">
                        <a:spcAft>
                          <a:spcPts val="0"/>
                        </a:spcAft>
                      </a:pPr>
                      <a:r>
                        <a:rPr lang="es-EC" sz="700" dirty="0">
                          <a:latin typeface="ArialMT"/>
                          <a:ea typeface="Times New Roman"/>
                          <a:cs typeface="ArialMT"/>
                        </a:rPr>
                        <a:t>El tablero está ubicado donde el personal se expone a daños por la</a:t>
                      </a:r>
                      <a:endParaRPr lang="es-ES" sz="900" dirty="0">
                        <a:latin typeface="Times New Roman"/>
                        <a:ea typeface="Times New Roman"/>
                      </a:endParaRPr>
                    </a:p>
                    <a:p>
                      <a:pPr algn="just">
                        <a:lnSpc>
                          <a:spcPct val="115000"/>
                        </a:lnSpc>
                        <a:spcAft>
                          <a:spcPts val="0"/>
                        </a:spcAft>
                      </a:pPr>
                      <a:r>
                        <a:rPr lang="es-ES" sz="700" dirty="0">
                          <a:latin typeface="ArialMT"/>
                          <a:ea typeface="Times New Roman"/>
                          <a:cs typeface="ArialMT"/>
                        </a:rPr>
                        <a:t>cercanía a partes vivas</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Contactos directos e indirectos.</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3</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108</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700" dirty="0">
                          <a:latin typeface="Arial"/>
                          <a:ea typeface="Times New Roman"/>
                          <a:cs typeface="Times New Roman"/>
                        </a:rPr>
                        <a:t>Riesgo substancial. Necesita corrección.</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435129">
                <a:tc rowSpan="6">
                  <a:txBody>
                    <a:bodyPr/>
                    <a:lstStyle/>
                    <a:p>
                      <a:pPr algn="ctr">
                        <a:spcAft>
                          <a:spcPts val="0"/>
                        </a:spcAft>
                      </a:pPr>
                      <a:r>
                        <a:rPr lang="es-ES" sz="800" dirty="0">
                          <a:latin typeface="Arial"/>
                          <a:ea typeface="Times New Roman"/>
                          <a:cs typeface="Times New Roman"/>
                        </a:rPr>
                        <a:t>CABLEADO Y EQUIPO ELECTRICO</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700" dirty="0">
                          <a:latin typeface="Arial"/>
                          <a:ea typeface="Times New Roman"/>
                          <a:cs typeface="Times New Roman"/>
                        </a:rPr>
                        <a:t>El área es húmeda ya que existe presencia de agua.</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Pérdida del aislamiento, electrocución.</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3</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108</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700" dirty="0">
                          <a:latin typeface="Arial"/>
                          <a:ea typeface="Times New Roman"/>
                          <a:cs typeface="Times New Roman"/>
                        </a:rPr>
                        <a:t>Riesgo substancial. Necesita corrección.</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435129">
                <a:tc vMerge="1">
                  <a:txBody>
                    <a:bodyPr/>
                    <a:lstStyle/>
                    <a:p>
                      <a:endParaRPr lang="es-ES"/>
                    </a:p>
                  </a:txBody>
                  <a:tcPr/>
                </a:tc>
                <a:tc>
                  <a:txBody>
                    <a:bodyPr/>
                    <a:lstStyle/>
                    <a:p>
                      <a:pPr algn="just">
                        <a:lnSpc>
                          <a:spcPct val="115000"/>
                        </a:lnSpc>
                        <a:spcAft>
                          <a:spcPts val="0"/>
                        </a:spcAft>
                      </a:pPr>
                      <a:r>
                        <a:rPr lang="es-ES" sz="700" dirty="0">
                          <a:latin typeface="Arial"/>
                          <a:ea typeface="Times New Roman"/>
                          <a:cs typeface="Times New Roman"/>
                        </a:rPr>
                        <a:t>Paso de conductores sin tubo pasante. </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Deterioro del aislamiento, cortocircuito.</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3</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108</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700" dirty="0">
                          <a:latin typeface="Arial"/>
                          <a:ea typeface="Times New Roman"/>
                          <a:cs typeface="Times New Roman"/>
                        </a:rPr>
                        <a:t>Riesgo substancial. Necesita corrección.</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435129">
                <a:tc vMerge="1">
                  <a:txBody>
                    <a:bodyPr/>
                    <a:lstStyle/>
                    <a:p>
                      <a:pPr algn="ctr">
                        <a:spcAft>
                          <a:spcPts val="0"/>
                        </a:spcAft>
                      </a:pP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700" dirty="0">
                          <a:latin typeface="Arial"/>
                          <a:ea typeface="Times New Roman"/>
                          <a:cs typeface="Times New Roman"/>
                        </a:rPr>
                        <a:t>No se posee seguridad para impedir el acceso a personal no autorizado.</a:t>
                      </a:r>
                      <a:endParaRPr lang="es-ES" sz="7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Electrocución, contacto directo e indirecto.</a:t>
                      </a:r>
                      <a:endParaRPr lang="es-ES" sz="7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3</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4</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54</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Riesgo posible. Atención</a:t>
                      </a:r>
                      <a:endParaRPr lang="es-ES" sz="7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00"/>
                    </a:solidFill>
                  </a:tcPr>
                </a:tc>
              </a:tr>
              <a:tr h="435129">
                <a:tc vMerge="1">
                  <a:txBody>
                    <a:bodyPr/>
                    <a:lstStyle/>
                    <a:p>
                      <a:pPr algn="ctr">
                        <a:spcAft>
                          <a:spcPts val="0"/>
                        </a:spcAft>
                      </a:pP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kumimoji="0" lang="es-EC" sz="700" kern="1200" dirty="0" smtClean="0">
                          <a:solidFill>
                            <a:schemeClr val="tx1"/>
                          </a:solidFill>
                          <a:latin typeface="Arial" pitchFamily="34" charset="0"/>
                          <a:ea typeface="+mn-ea"/>
                          <a:cs typeface="Arial" pitchFamily="34" charset="0"/>
                        </a:rPr>
                        <a:t>Las bases metálicas de los equipos de aire acondicionado, presentan corrosión y no están conectadas a tierra.</a:t>
                      </a:r>
                      <a:endParaRPr lang="es-ES" sz="7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kumimoji="0" lang="es-EC" sz="700" kern="1200" dirty="0" smtClean="0">
                          <a:solidFill>
                            <a:schemeClr val="tx1"/>
                          </a:solidFill>
                          <a:latin typeface="Arial" pitchFamily="34" charset="0"/>
                          <a:ea typeface="+mn-ea"/>
                          <a:cs typeface="Arial" pitchFamily="34" charset="0"/>
                        </a:rPr>
                        <a:t>Contactos directos e indirectos.</a:t>
                      </a:r>
                      <a:endParaRPr lang="es-ES" sz="7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4</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144</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smtClean="0">
                          <a:latin typeface="Arial"/>
                          <a:ea typeface="Times New Roman"/>
                          <a:cs typeface="Times New Roman"/>
                        </a:rPr>
                        <a:t>Riesgo substancial. Necesita corrección</a:t>
                      </a:r>
                      <a:endParaRPr lang="es-ES" sz="7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435129">
                <a:tc vMerge="1">
                  <a:txBody>
                    <a:bodyPr/>
                    <a:lstStyle/>
                    <a:p>
                      <a:pPr algn="ctr">
                        <a:spcAft>
                          <a:spcPts val="0"/>
                        </a:spcAft>
                      </a:pP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700" dirty="0">
                          <a:latin typeface="Arial"/>
                          <a:ea typeface="Times New Roman"/>
                          <a:cs typeface="Times New Roman"/>
                        </a:rPr>
                        <a:t>Conductores expuestos, sin canalización.</a:t>
                      </a:r>
                      <a:endParaRPr lang="es-ES" sz="7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kumimoji="0" lang="es-EC" sz="700" kern="1200" dirty="0" smtClean="0">
                          <a:solidFill>
                            <a:schemeClr val="tx1"/>
                          </a:solidFill>
                          <a:latin typeface="Arial" pitchFamily="34" charset="0"/>
                          <a:ea typeface="+mn-ea"/>
                          <a:cs typeface="Arial" pitchFamily="34" charset="0"/>
                        </a:rPr>
                        <a:t>Cortocircuitos, daños en conductores</a:t>
                      </a:r>
                      <a:endParaRPr lang="es-ES" sz="7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3</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4</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72</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 sz="700" dirty="0" smtClean="0">
                          <a:latin typeface="Arial"/>
                          <a:ea typeface="Times New Roman"/>
                          <a:cs typeface="Times New Roman"/>
                        </a:rPr>
                        <a:t>Riesgo substancial. Necesita corrección</a:t>
                      </a:r>
                      <a:endParaRPr lang="es-ES" sz="700" dirty="0" smtClean="0">
                        <a:latin typeface="Calibri"/>
                        <a:ea typeface="Calibri"/>
                        <a:cs typeface="Times New Roman"/>
                      </a:endParaRPr>
                    </a:p>
                    <a:p>
                      <a:pPr algn="just">
                        <a:spcAft>
                          <a:spcPts val="0"/>
                        </a:spcAft>
                      </a:pPr>
                      <a:endParaRPr lang="es-ES" sz="7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435129">
                <a:tc vMerge="1">
                  <a:txBody>
                    <a:bodyPr/>
                    <a:lstStyle/>
                    <a:p>
                      <a:pPr algn="ctr">
                        <a:spcAft>
                          <a:spcPts val="0"/>
                        </a:spcAft>
                      </a:pP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kumimoji="0" lang="es-EC" sz="700" kern="1200" dirty="0" smtClean="0">
                          <a:solidFill>
                            <a:schemeClr val="tx1"/>
                          </a:solidFill>
                          <a:latin typeface="Arial" pitchFamily="34" charset="0"/>
                          <a:ea typeface="+mn-ea"/>
                          <a:cs typeface="Arial" pitchFamily="34" charset="0"/>
                        </a:rPr>
                        <a:t>No existe la ventilación adecuada.</a:t>
                      </a:r>
                      <a:endParaRPr lang="es-ES" sz="7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kumimoji="0" lang="es-EC" sz="700" kern="1200" dirty="0" smtClean="0">
                          <a:solidFill>
                            <a:schemeClr val="tx1"/>
                          </a:solidFill>
                          <a:latin typeface="Arial" pitchFamily="34" charset="0"/>
                          <a:ea typeface="+mn-ea"/>
                          <a:cs typeface="Arial" pitchFamily="34" charset="0"/>
                        </a:rPr>
                        <a:t>Calentamiento, cortocircuito.</a:t>
                      </a:r>
                      <a:endParaRPr lang="es-ES" sz="7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10</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360</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kumimoji="0" lang="es-EC" sz="700" kern="1200" dirty="0" smtClean="0">
                          <a:solidFill>
                            <a:schemeClr val="tx1"/>
                          </a:solidFill>
                          <a:latin typeface="Arial" pitchFamily="34" charset="0"/>
                          <a:ea typeface="+mn-ea"/>
                          <a:cs typeface="Arial" pitchFamily="34" charset="0"/>
                        </a:rPr>
                        <a:t>Riesgo alto. Requiere corrección inmediata.</a:t>
                      </a:r>
                      <a:endParaRPr lang="es-ES" sz="7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r>
            </a:tbl>
          </a:graphicData>
        </a:graphic>
      </p:graphicFrame>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42910" y="500042"/>
            <a:ext cx="3839513" cy="369332"/>
          </a:xfrm>
          <a:prstGeom prst="rect">
            <a:avLst/>
          </a:prstGeom>
        </p:spPr>
        <p:txBody>
          <a:bodyPr wrap="none">
            <a:spAutoFit/>
          </a:bodyPr>
          <a:lstStyle/>
          <a:p>
            <a:r>
              <a:rPr lang="es-ES" b="1" dirty="0" smtClean="0">
                <a:solidFill>
                  <a:srgbClr val="000000"/>
                </a:solidFill>
                <a:latin typeface="Arial"/>
                <a:ea typeface="Times New Roman"/>
              </a:rPr>
              <a:t>Área Contabilidad y Planificación</a:t>
            </a:r>
            <a:endParaRPr lang="es-ES" dirty="0">
              <a:solidFill>
                <a:schemeClr val="bg1"/>
              </a:solidFill>
              <a:latin typeface="Arial" pitchFamily="34" charset="0"/>
              <a:cs typeface="Arial" pitchFamily="34" charset="0"/>
            </a:endParaRPr>
          </a:p>
        </p:txBody>
      </p:sp>
      <p:graphicFrame>
        <p:nvGraphicFramePr>
          <p:cNvPr id="3" name="2 Tabla"/>
          <p:cNvGraphicFramePr>
            <a:graphicFrameLocks noGrp="1"/>
          </p:cNvGraphicFramePr>
          <p:nvPr/>
        </p:nvGraphicFramePr>
        <p:xfrm>
          <a:off x="857225" y="1142984"/>
          <a:ext cx="7215236" cy="4670421"/>
        </p:xfrm>
        <a:graphic>
          <a:graphicData uri="http://schemas.openxmlformats.org/drawingml/2006/table">
            <a:tbl>
              <a:tblPr/>
              <a:tblGrid>
                <a:gridCol w="1051630"/>
                <a:gridCol w="1051630"/>
                <a:gridCol w="852442"/>
                <a:gridCol w="756596"/>
                <a:gridCol w="826205"/>
                <a:gridCol w="826205"/>
                <a:gridCol w="925264"/>
                <a:gridCol w="925264"/>
              </a:tblGrid>
              <a:tr h="251078">
                <a:tc rowSpan="2">
                  <a:txBody>
                    <a:bodyPr/>
                    <a:lstStyle/>
                    <a:p>
                      <a:pPr>
                        <a:spcAft>
                          <a:spcPts val="0"/>
                        </a:spcAft>
                      </a:pPr>
                      <a:r>
                        <a:rPr lang="es-ES" sz="700" dirty="0">
                          <a:latin typeface="Arial"/>
                          <a:ea typeface="Times New Roman"/>
                          <a:cs typeface="Times New Roman"/>
                        </a:rPr>
                        <a:t>DESCRIPCION</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s-ES" sz="700" dirty="0">
                          <a:latin typeface="Arial"/>
                          <a:ea typeface="Times New Roman"/>
                          <a:cs typeface="Times New Roman"/>
                        </a:rPr>
                        <a:t>IDENTIFICACION CHECK LIST</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gridSpan="5">
                  <a:txBody>
                    <a:bodyPr/>
                    <a:lstStyle/>
                    <a:p>
                      <a:pPr algn="ctr">
                        <a:spcAft>
                          <a:spcPts val="0"/>
                        </a:spcAft>
                      </a:pPr>
                      <a:r>
                        <a:rPr lang="es-ES" sz="700" dirty="0">
                          <a:latin typeface="Arial"/>
                          <a:ea typeface="Times New Roman"/>
                          <a:cs typeface="Times New Roman"/>
                        </a:rPr>
                        <a:t>VALORIZACION FINE</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51078">
                <a:tc vMerge="1">
                  <a:txBody>
                    <a:bodyPr/>
                    <a:lstStyle/>
                    <a:p>
                      <a:endParaRPr lang="es-ES"/>
                    </a:p>
                  </a:txBody>
                  <a:tcPr/>
                </a:tc>
                <a:tc>
                  <a:txBody>
                    <a:bodyPr/>
                    <a:lstStyle/>
                    <a:p>
                      <a:pPr algn="ctr">
                        <a:spcAft>
                          <a:spcPts val="0"/>
                        </a:spcAft>
                      </a:pPr>
                      <a:r>
                        <a:rPr lang="es-ES" sz="700" dirty="0">
                          <a:latin typeface="Arial"/>
                          <a:ea typeface="Times New Roman"/>
                          <a:cs typeface="Times New Roman"/>
                        </a:rPr>
                        <a:t>FACTOR DE RIESGO</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700" dirty="0">
                          <a:latin typeface="Arial"/>
                          <a:ea typeface="Times New Roman"/>
                          <a:cs typeface="Times New Roman"/>
                        </a:rPr>
                        <a:t>RIESGO</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NIVEL DE PROBABILIDAD</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NIVEL DE EXPOSICION</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NIVEL DE CONSECUENCIA</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GRAVEDAD DEL RIESGO</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700" dirty="0">
                          <a:latin typeface="Arial"/>
                          <a:ea typeface="Times New Roman"/>
                          <a:cs typeface="Times New Roman"/>
                        </a:rPr>
                        <a:t>INTERVENCION</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4298">
                <a:tc rowSpan="3">
                  <a:txBody>
                    <a:bodyPr/>
                    <a:lstStyle/>
                    <a:p>
                      <a:pPr algn="ctr">
                        <a:spcAft>
                          <a:spcPts val="0"/>
                        </a:spcAft>
                      </a:pPr>
                      <a:r>
                        <a:rPr lang="es-ES" sz="800" dirty="0">
                          <a:latin typeface="Arial"/>
                          <a:ea typeface="Times New Roman"/>
                          <a:cs typeface="Times New Roman"/>
                        </a:rPr>
                        <a:t>TABLERO DE DISTRIBUCION</a:t>
                      </a:r>
                      <a:endParaRPr lang="es-ES" sz="800" dirty="0">
                        <a:latin typeface="Calibri"/>
                        <a:ea typeface="Calibri"/>
                        <a:cs typeface="Times New Roman"/>
                      </a:endParaRPr>
                    </a:p>
                    <a:p>
                      <a:pPr algn="ctr">
                        <a:spcAft>
                          <a:spcPts val="0"/>
                        </a:spcAft>
                      </a:pPr>
                      <a:r>
                        <a:rPr lang="es-ES" sz="800" dirty="0">
                          <a:latin typeface="Arial"/>
                          <a:ea typeface="Times New Roman"/>
                          <a:cs typeface="Times New Roman"/>
                        </a:rPr>
                        <a:t>PD4</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Señales de advertencia de riesgo eléctrico.</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700" dirty="0">
                          <a:latin typeface="Arial"/>
                          <a:ea typeface="Times New Roman"/>
                          <a:cs typeface="Times New Roman"/>
                        </a:rPr>
                        <a:t>Accidentes al personal.</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216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Riesgo alto. Requiere corrección inmediata.</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r>
              <a:tr h="434298">
                <a:tc vMerge="1">
                  <a:txBody>
                    <a:bodyPr/>
                    <a:lstStyle/>
                    <a:p>
                      <a:endParaRPr lang="es-ES"/>
                    </a:p>
                  </a:txBody>
                  <a:tcPr/>
                </a:tc>
                <a:tc>
                  <a:txBody>
                    <a:bodyPr/>
                    <a:lstStyle/>
                    <a:p>
                      <a:pPr algn="just">
                        <a:lnSpc>
                          <a:spcPct val="115000"/>
                        </a:lnSpc>
                        <a:spcAft>
                          <a:spcPts val="0"/>
                        </a:spcAft>
                      </a:pPr>
                      <a:r>
                        <a:rPr lang="es-ES" sz="700" dirty="0">
                          <a:latin typeface="Arial"/>
                          <a:ea typeface="Times New Roman"/>
                          <a:cs typeface="Times New Roman"/>
                        </a:rPr>
                        <a:t>No hay barreras de acrílico delante de  barras.</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Contacto indirecto, arcos eléctricos.</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3</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108</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700" dirty="0">
                          <a:latin typeface="Arial"/>
                          <a:ea typeface="Times New Roman"/>
                          <a:cs typeface="Times New Roman"/>
                        </a:rPr>
                        <a:t>Riesgo substancial. Necesita corrección.</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684019">
                <a:tc vMerge="1">
                  <a:txBody>
                    <a:bodyPr/>
                    <a:lstStyle/>
                    <a:p>
                      <a:endParaRPr lang="es-ES"/>
                    </a:p>
                  </a:txBody>
                  <a:tcPr/>
                </a:tc>
                <a:tc>
                  <a:txBody>
                    <a:bodyPr/>
                    <a:lstStyle/>
                    <a:p>
                      <a:pPr algn="just">
                        <a:spcAft>
                          <a:spcPts val="0"/>
                        </a:spcAft>
                      </a:pPr>
                      <a:r>
                        <a:rPr lang="es-EC" sz="700" dirty="0">
                          <a:latin typeface="ArialMT"/>
                          <a:ea typeface="Times New Roman"/>
                          <a:cs typeface="ArialMT"/>
                        </a:rPr>
                        <a:t>El tablero está ubicado donde el personal se expone a daños por la</a:t>
                      </a:r>
                      <a:endParaRPr lang="es-ES" sz="900" dirty="0">
                        <a:latin typeface="Times New Roman"/>
                        <a:ea typeface="Times New Roman"/>
                      </a:endParaRPr>
                    </a:p>
                    <a:p>
                      <a:pPr algn="just">
                        <a:lnSpc>
                          <a:spcPct val="115000"/>
                        </a:lnSpc>
                        <a:spcAft>
                          <a:spcPts val="0"/>
                        </a:spcAft>
                      </a:pPr>
                      <a:r>
                        <a:rPr lang="es-ES" sz="700" dirty="0">
                          <a:latin typeface="ArialMT"/>
                          <a:ea typeface="Times New Roman"/>
                          <a:cs typeface="ArialMT"/>
                        </a:rPr>
                        <a:t>cercanía a partes vivas</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Contactos directos e indirectos.</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3</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108</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700" dirty="0">
                          <a:latin typeface="Arial"/>
                          <a:ea typeface="Times New Roman"/>
                          <a:cs typeface="Times New Roman"/>
                        </a:rPr>
                        <a:t>Riesgo substancial. Necesita corrección.</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434298">
                <a:tc rowSpan="5">
                  <a:txBody>
                    <a:bodyPr/>
                    <a:lstStyle/>
                    <a:p>
                      <a:pPr algn="ctr">
                        <a:spcAft>
                          <a:spcPts val="0"/>
                        </a:spcAft>
                      </a:pPr>
                      <a:r>
                        <a:rPr lang="es-ES" sz="800" dirty="0">
                          <a:latin typeface="Arial"/>
                          <a:ea typeface="Times New Roman"/>
                          <a:cs typeface="Times New Roman"/>
                        </a:rPr>
                        <a:t>CABLEADO Y EQUIPO ELECTRICO</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700" dirty="0">
                          <a:latin typeface="Arial"/>
                          <a:ea typeface="Times New Roman"/>
                          <a:cs typeface="Times New Roman"/>
                        </a:rPr>
                        <a:t>Conductores expuestos, sin canalización.</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700" dirty="0">
                          <a:latin typeface="Arial"/>
                          <a:ea typeface="Times New Roman"/>
                          <a:cs typeface="Times New Roman"/>
                        </a:rPr>
                        <a:t>Cortocircuitos, daños en conductores</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4</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600" dirty="0">
                          <a:latin typeface="Arial"/>
                          <a:ea typeface="Times New Roman"/>
                          <a:cs typeface="Times New Roman"/>
                        </a:rPr>
                        <a:t>144</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700" dirty="0">
                          <a:latin typeface="Arial"/>
                          <a:ea typeface="Times New Roman"/>
                          <a:cs typeface="Times New Roman"/>
                        </a:rPr>
                        <a:t>Riesgo substancial. Necesita corrección.</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434298">
                <a:tc vMerge="1">
                  <a:txBody>
                    <a:bodyPr/>
                    <a:lstStyle/>
                    <a:p>
                      <a:pPr algn="ctr">
                        <a:spcAft>
                          <a:spcPts val="0"/>
                        </a:spcAft>
                      </a:pP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700" dirty="0">
                          <a:latin typeface="Arial"/>
                          <a:ea typeface="Times New Roman"/>
                          <a:cs typeface="Times New Roman"/>
                        </a:rPr>
                        <a:t>No se posee seguridad para impedir el acceso a personal no autorizado.</a:t>
                      </a:r>
                      <a:endParaRPr lang="es-ES" sz="7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kumimoji="0" lang="es-EC" sz="700" kern="1200" dirty="0" smtClean="0">
                          <a:solidFill>
                            <a:schemeClr val="tx1"/>
                          </a:solidFill>
                          <a:latin typeface="Arial" pitchFamily="34" charset="0"/>
                          <a:ea typeface="+mn-ea"/>
                          <a:cs typeface="Arial" pitchFamily="34" charset="0"/>
                        </a:rPr>
                        <a:t>Electrocución, contacto directo e indirecto</a:t>
                      </a:r>
                      <a:r>
                        <a:rPr kumimoji="0" lang="es-EC" sz="1800" kern="1200" dirty="0" smtClean="0">
                          <a:solidFill>
                            <a:schemeClr val="tx1"/>
                          </a:solidFill>
                          <a:latin typeface="+mn-lt"/>
                          <a:ea typeface="+mn-ea"/>
                          <a:cs typeface="+mn-cs"/>
                        </a:rPr>
                        <a:t>.</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4</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144</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800" dirty="0" smtClean="0">
                          <a:latin typeface="Arial"/>
                          <a:ea typeface="Times New Roman"/>
                          <a:cs typeface="Times New Roman"/>
                        </a:rPr>
                        <a:t>Riesgo substancial. Necesita corrección</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434298">
                <a:tc vMerge="1">
                  <a:txBody>
                    <a:bodyPr/>
                    <a:lstStyle/>
                    <a:p>
                      <a:pPr algn="ctr">
                        <a:spcAft>
                          <a:spcPts val="0"/>
                        </a:spcAft>
                      </a:pP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700" dirty="0">
                          <a:latin typeface="Arial"/>
                          <a:ea typeface="Times New Roman"/>
                          <a:cs typeface="Times New Roman"/>
                        </a:rPr>
                        <a:t>Paso de conductores sin tubo pasante. </a:t>
                      </a:r>
                      <a:endParaRPr lang="es-ES" sz="7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kumimoji="0" lang="es-EC" sz="700" kern="1200" dirty="0" smtClean="0">
                          <a:solidFill>
                            <a:schemeClr val="tx1"/>
                          </a:solidFill>
                          <a:latin typeface="Arial" pitchFamily="34" charset="0"/>
                          <a:ea typeface="+mn-ea"/>
                          <a:cs typeface="Arial" pitchFamily="34" charset="0"/>
                        </a:rPr>
                        <a:t>Deterioro del aislamiento, cortocircuito</a:t>
                      </a:r>
                      <a:endParaRPr lang="es-ES" sz="700" dirty="0">
                        <a:latin typeface="Arial" pitchFamily="34" charset="0"/>
                        <a:ea typeface="Calibri"/>
                        <a:cs typeface="Arial" pitchFamily="34" charset="0"/>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3</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108</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smtClean="0">
                          <a:latin typeface="Arial"/>
                          <a:ea typeface="Times New Roman"/>
                          <a:cs typeface="Times New Roman"/>
                        </a:rPr>
                        <a:t>Riesgo substancial. Necesita corrección</a:t>
                      </a:r>
                      <a:endParaRPr lang="es-ES" sz="800" dirty="0" smtClean="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434298">
                <a:tc vMerge="1">
                  <a:txBody>
                    <a:bodyPr/>
                    <a:lstStyle/>
                    <a:p>
                      <a:pPr algn="ctr">
                        <a:spcAft>
                          <a:spcPts val="0"/>
                        </a:spcAft>
                      </a:pP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kumimoji="0" lang="es-EC" sz="700" kern="1200" dirty="0" smtClean="0">
                          <a:solidFill>
                            <a:schemeClr val="tx1"/>
                          </a:solidFill>
                          <a:latin typeface="Arial" pitchFamily="34" charset="0"/>
                          <a:ea typeface="+mn-ea"/>
                          <a:cs typeface="Arial" pitchFamily="34" charset="0"/>
                        </a:rPr>
                        <a:t>Terminales de conexiones de equipo de aire acondicionado expuestos a la intemperie</a:t>
                      </a:r>
                      <a:endParaRPr lang="es-ES" sz="7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kumimoji="0" lang="es-EC" sz="700" kern="1200" dirty="0" smtClean="0">
                          <a:solidFill>
                            <a:schemeClr val="tx1"/>
                          </a:solidFill>
                          <a:latin typeface="Arial" pitchFamily="34" charset="0"/>
                          <a:ea typeface="+mn-ea"/>
                          <a:cs typeface="Arial" pitchFamily="34" charset="0"/>
                        </a:rPr>
                        <a:t>Contactos accidentales.</a:t>
                      </a:r>
                      <a:endParaRPr lang="es-ES" sz="700" dirty="0">
                        <a:latin typeface="Arial" pitchFamily="34" charset="0"/>
                        <a:ea typeface="Calibri"/>
                        <a:cs typeface="Arial" pitchFamily="34" charset="0"/>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4</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144</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smtClean="0">
                          <a:latin typeface="Arial"/>
                          <a:ea typeface="Times New Roman"/>
                          <a:cs typeface="Times New Roman"/>
                        </a:rPr>
                        <a:t>Riesgo substancial. Necesita corrección</a:t>
                      </a:r>
                      <a:endParaRPr lang="es-ES" sz="800" dirty="0" smtClean="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434298">
                <a:tc vMerge="1">
                  <a:txBody>
                    <a:bodyPr/>
                    <a:lstStyle/>
                    <a:p>
                      <a:pPr algn="ctr">
                        <a:spcAft>
                          <a:spcPts val="0"/>
                        </a:spcAft>
                      </a:pP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kumimoji="0" lang="es-EC" sz="700" kern="1200" dirty="0" smtClean="0">
                          <a:solidFill>
                            <a:schemeClr val="tx1"/>
                          </a:solidFill>
                          <a:latin typeface="Arial" pitchFamily="34" charset="0"/>
                          <a:ea typeface="+mn-ea"/>
                          <a:cs typeface="Arial" pitchFamily="34" charset="0"/>
                        </a:rPr>
                        <a:t>Las bases metálicas de los equipos de aire acondicionado no están conectadas a tierra.</a:t>
                      </a:r>
                      <a:endParaRPr lang="es-ES" sz="700" dirty="0">
                        <a:latin typeface="Arial" pitchFamily="34" charset="0"/>
                        <a:ea typeface="Calibri"/>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kumimoji="0" lang="es-EC" sz="700" kern="1200" dirty="0" smtClean="0">
                          <a:solidFill>
                            <a:schemeClr val="tx1"/>
                          </a:solidFill>
                          <a:latin typeface="Arial" pitchFamily="34" charset="0"/>
                          <a:ea typeface="+mn-ea"/>
                          <a:cs typeface="Arial" pitchFamily="34" charset="0"/>
                        </a:rPr>
                        <a:t>Contactos accidentales.</a:t>
                      </a:r>
                      <a:endParaRPr lang="es-ES" sz="700" dirty="0">
                        <a:latin typeface="Arial" pitchFamily="34" charset="0"/>
                        <a:ea typeface="Calibri"/>
                        <a:cs typeface="Arial" pitchFamily="34" charset="0"/>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3</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6</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4</a:t>
                      </a: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800" dirty="0" smtClean="0">
                          <a:latin typeface="Calibri"/>
                          <a:ea typeface="Calibri"/>
                          <a:cs typeface="Times New Roman"/>
                        </a:rPr>
                        <a:t>72</a:t>
                      </a:r>
                    </a:p>
                    <a:p>
                      <a:pPr algn="ctr">
                        <a:spcAft>
                          <a:spcPts val="0"/>
                        </a:spcAft>
                      </a:pPr>
                      <a:endParaRPr lang="es-ES" sz="800" dirty="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800" dirty="0" smtClean="0">
                          <a:latin typeface="Arial"/>
                          <a:ea typeface="Times New Roman"/>
                          <a:cs typeface="Times New Roman"/>
                        </a:rPr>
                        <a:t>Riesgo substancial. Necesita corrección</a:t>
                      </a:r>
                      <a:endParaRPr lang="es-ES" sz="800" dirty="0" smtClean="0">
                        <a:latin typeface="Calibri"/>
                        <a:ea typeface="Calibri"/>
                        <a:cs typeface="Times New Roman"/>
                      </a:endParaRPr>
                    </a:p>
                  </a:txBody>
                  <a:tcPr marL="48858" marR="48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42910" y="638471"/>
            <a:ext cx="7715304" cy="361637"/>
          </a:xfrm>
          <a:prstGeom prst="rect">
            <a:avLst/>
          </a:prstGeom>
          <a:noFill/>
        </p:spPr>
        <p:txBody>
          <a:bodyPr wrap="square" rtlCol="0">
            <a:spAutoFit/>
          </a:bodyPr>
          <a:lstStyle/>
          <a:p>
            <a:r>
              <a:rPr lang="es-ES" sz="1750" b="1" dirty="0" smtClean="0">
                <a:solidFill>
                  <a:srgbClr val="000000"/>
                </a:solidFill>
                <a:latin typeface="Arial"/>
                <a:ea typeface="Times New Roman"/>
              </a:rPr>
              <a:t>Resumen del Nivel de Riesgo</a:t>
            </a:r>
            <a:endParaRPr lang="es-ES" sz="1750" dirty="0">
              <a:solidFill>
                <a:schemeClr val="bg1"/>
              </a:solidFill>
              <a:latin typeface="Arial" pitchFamily="34" charset="0"/>
              <a:cs typeface="Arial" pitchFamily="34" charset="0"/>
            </a:endParaRPr>
          </a:p>
        </p:txBody>
      </p:sp>
      <p:graphicFrame>
        <p:nvGraphicFramePr>
          <p:cNvPr id="3" name="2 Tabla"/>
          <p:cNvGraphicFramePr>
            <a:graphicFrameLocks noGrp="1"/>
          </p:cNvGraphicFramePr>
          <p:nvPr/>
        </p:nvGraphicFramePr>
        <p:xfrm>
          <a:off x="2276792" y="1417320"/>
          <a:ext cx="4590415" cy="4023360"/>
        </p:xfrm>
        <a:graphic>
          <a:graphicData uri="http://schemas.openxmlformats.org/drawingml/2006/table">
            <a:tbl>
              <a:tblPr/>
              <a:tblGrid>
                <a:gridCol w="1800225"/>
                <a:gridCol w="1619885"/>
                <a:gridCol w="1170305"/>
              </a:tblGrid>
              <a:tr h="264795">
                <a:tc>
                  <a:txBody>
                    <a:bodyPr/>
                    <a:lstStyle/>
                    <a:p>
                      <a:pPr algn="ctr">
                        <a:spcAft>
                          <a:spcPts val="0"/>
                        </a:spcAft>
                      </a:pPr>
                      <a:r>
                        <a:rPr lang="es-ES" sz="1200" dirty="0">
                          <a:latin typeface="Arial"/>
                          <a:ea typeface="Times New Roman"/>
                          <a:cs typeface="Times New Roman"/>
                        </a:rPr>
                        <a:t>AREA DE ANALISIS</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MAGNITUD DE RIESGO</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NIVEL DE RIESGO</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0985">
                <a:tc>
                  <a:txBody>
                    <a:bodyPr/>
                    <a:lstStyle/>
                    <a:p>
                      <a:pPr algn="ctr">
                        <a:spcAft>
                          <a:spcPts val="0"/>
                        </a:spcAft>
                      </a:pPr>
                      <a:r>
                        <a:rPr lang="es-ES" sz="1200" dirty="0">
                          <a:latin typeface="Arial"/>
                          <a:ea typeface="Times New Roman"/>
                          <a:cs typeface="Times New Roman"/>
                        </a:rPr>
                        <a:t>PORTICO DE 13.8 kV</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102</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1200" dirty="0">
                          <a:latin typeface="Arial"/>
                          <a:ea typeface="Times New Roman"/>
                          <a:cs typeface="Times New Roman"/>
                        </a:rPr>
                        <a:t>Riesgo substancial. Necesita corrección</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algn="ctr">
                        <a:spcAft>
                          <a:spcPts val="0"/>
                        </a:spcAft>
                      </a:pPr>
                      <a:r>
                        <a:rPr lang="es-ES" sz="1200" dirty="0">
                          <a:latin typeface="Arial"/>
                          <a:ea typeface="Times New Roman"/>
                          <a:cs typeface="Times New Roman"/>
                        </a:rPr>
                        <a:t>CUARTO DE TRANSFORMADORES</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69,6</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1200" dirty="0">
                          <a:latin typeface="Arial"/>
                          <a:ea typeface="Times New Roman"/>
                          <a:cs typeface="Times New Roman"/>
                        </a:rPr>
                        <a:t>Riesgo substancial. Necesita corrección</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60985">
                <a:tc>
                  <a:txBody>
                    <a:bodyPr/>
                    <a:lstStyle/>
                    <a:p>
                      <a:pPr algn="ctr">
                        <a:spcAft>
                          <a:spcPts val="0"/>
                        </a:spcAft>
                      </a:pPr>
                      <a:r>
                        <a:rPr lang="es-ES" sz="1200" dirty="0">
                          <a:latin typeface="Arial"/>
                          <a:ea typeface="Times New Roman"/>
                          <a:cs typeface="Times New Roman"/>
                        </a:rPr>
                        <a:t>AREA TECNICA</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177</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1200" dirty="0">
                          <a:latin typeface="Arial"/>
                          <a:ea typeface="Times New Roman"/>
                          <a:cs typeface="Times New Roman"/>
                        </a:rPr>
                        <a:t>Riesgo substancial. Necesita corrección</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55270">
                <a:tc>
                  <a:txBody>
                    <a:bodyPr/>
                    <a:lstStyle/>
                    <a:p>
                      <a:pPr algn="ctr">
                        <a:spcAft>
                          <a:spcPts val="0"/>
                        </a:spcAft>
                      </a:pPr>
                      <a:r>
                        <a:rPr lang="es-ES" sz="1200" dirty="0">
                          <a:latin typeface="Arial"/>
                          <a:ea typeface="Times New Roman"/>
                          <a:cs typeface="Times New Roman"/>
                        </a:rPr>
                        <a:t>AREA RECAUDACIONES</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130</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C" sz="1200" dirty="0">
                          <a:latin typeface="Arial"/>
                          <a:ea typeface="Times New Roman"/>
                        </a:rPr>
                        <a:t>Riesgo substancial. Necesita corrección</a:t>
                      </a:r>
                      <a:endParaRPr lang="es-ES"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algn="ctr">
                        <a:spcAft>
                          <a:spcPts val="0"/>
                        </a:spcAft>
                      </a:pPr>
                      <a:r>
                        <a:rPr lang="es-ES" sz="1200" dirty="0">
                          <a:latin typeface="Arial"/>
                          <a:ea typeface="Times New Roman"/>
                          <a:cs typeface="Times New Roman"/>
                        </a:rPr>
                        <a:t>AREA CONTABILIDAD Y PLANIFICACION</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132</a:t>
                      </a:r>
                      <a:endParaRPr lang="es-E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C" sz="1200" dirty="0">
                          <a:latin typeface="Arial"/>
                          <a:ea typeface="Times New Roman"/>
                        </a:rPr>
                        <a:t>Riesgo substancial. Necesita corrección</a:t>
                      </a:r>
                      <a:endParaRPr lang="es-ES"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642910" y="500042"/>
            <a:ext cx="7715304" cy="361637"/>
          </a:xfrm>
          <a:prstGeom prst="rect">
            <a:avLst/>
          </a:prstGeom>
          <a:noFill/>
        </p:spPr>
        <p:txBody>
          <a:bodyPr wrap="square" rtlCol="0">
            <a:spAutoFit/>
          </a:bodyPr>
          <a:lstStyle/>
          <a:p>
            <a:r>
              <a:rPr lang="es-EC" sz="1750" b="1" dirty="0" smtClean="0">
                <a:solidFill>
                  <a:srgbClr val="000000"/>
                </a:solidFill>
                <a:latin typeface="Arial"/>
                <a:ea typeface="Times New Roman"/>
              </a:rPr>
              <a:t>Cálculo de la Corriente de Cortocircuito – Método Punto a  Punto</a:t>
            </a:r>
            <a:endParaRPr lang="es-ES" sz="1750" b="1" dirty="0">
              <a:solidFill>
                <a:srgbClr val="000000"/>
              </a:solidFill>
              <a:latin typeface="Arial"/>
              <a:ea typeface="Times New Roman"/>
            </a:endParaRPr>
          </a:p>
        </p:txBody>
      </p:sp>
      <p:sp>
        <p:nvSpPr>
          <p:cNvPr id="7" name="6 CuadroTexto"/>
          <p:cNvSpPr txBox="1"/>
          <p:nvPr/>
        </p:nvSpPr>
        <p:spPr>
          <a:xfrm>
            <a:off x="642910" y="1004556"/>
            <a:ext cx="7715304" cy="315471"/>
          </a:xfrm>
          <a:prstGeom prst="rect">
            <a:avLst/>
          </a:prstGeom>
          <a:noFill/>
        </p:spPr>
        <p:txBody>
          <a:bodyPr wrap="square" rtlCol="0">
            <a:spAutoFit/>
          </a:bodyPr>
          <a:lstStyle/>
          <a:p>
            <a:r>
              <a:rPr lang="es-EC" sz="1450" dirty="0" smtClean="0">
                <a:latin typeface="Arial" pitchFamily="34" charset="0"/>
                <a:cs typeface="Arial" pitchFamily="34" charset="0"/>
              </a:rPr>
              <a:t>Determinamos la carga total en amperes del transformador con la siguiente fórmula:</a:t>
            </a:r>
          </a:p>
        </p:txBody>
      </p:sp>
      <p:sp>
        <p:nvSpPr>
          <p:cNvPr id="327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sp>
        <p:nvSpPr>
          <p:cNvPr id="3277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pic>
        <p:nvPicPr>
          <p:cNvPr id="32772" name="Picture 4"/>
          <p:cNvPicPr>
            <a:picLocks noChangeAspect="1" noChangeArrowheads="1"/>
          </p:cNvPicPr>
          <p:nvPr/>
        </p:nvPicPr>
        <p:blipFill>
          <a:blip r:embed="rId2">
            <a:clrChange>
              <a:clrFrom>
                <a:srgbClr val="FFFFFF"/>
              </a:clrFrom>
              <a:clrTo>
                <a:srgbClr val="FFFFFF">
                  <a:alpha val="0"/>
                </a:srgbClr>
              </a:clrTo>
            </a:clrChange>
            <a:lum bright="-86000" contrast="100000"/>
          </a:blip>
          <a:srcRect/>
          <a:stretch>
            <a:fillRect/>
          </a:stretch>
        </p:blipFill>
        <p:spPr bwMode="auto">
          <a:xfrm>
            <a:off x="642910" y="1504621"/>
            <a:ext cx="1133475" cy="371475"/>
          </a:xfrm>
          <a:prstGeom prst="rect">
            <a:avLst/>
          </a:prstGeom>
          <a:noFill/>
        </p:spPr>
      </p:pic>
      <p:pic>
        <p:nvPicPr>
          <p:cNvPr id="14" name="Picture 1"/>
          <p:cNvPicPr>
            <a:picLocks noChangeAspect="1" noChangeArrowheads="1"/>
          </p:cNvPicPr>
          <p:nvPr/>
        </p:nvPicPr>
        <p:blipFill>
          <a:blip r:embed="rId3">
            <a:lum bright="-86000" contrast="100000"/>
            <a:clrChange>
              <a:clrFrom>
                <a:srgbClr val="FFFFFF"/>
              </a:clrFrom>
              <a:clrTo>
                <a:srgbClr val="FFFFFF">
                  <a:alpha val="0"/>
                </a:srgbClr>
              </a:clrTo>
            </a:clrChange>
          </a:blip>
          <a:srcRect/>
          <a:stretch>
            <a:fillRect/>
          </a:stretch>
        </p:blipFill>
        <p:spPr bwMode="auto">
          <a:xfrm>
            <a:off x="642910" y="2000240"/>
            <a:ext cx="962025" cy="180975"/>
          </a:xfrm>
          <a:prstGeom prst="rect">
            <a:avLst/>
          </a:prstGeom>
          <a:noFill/>
        </p:spPr>
      </p:pic>
      <p:sp>
        <p:nvSpPr>
          <p:cNvPr id="15" name="14 Rectángulo"/>
          <p:cNvSpPr/>
          <p:nvPr/>
        </p:nvSpPr>
        <p:spPr>
          <a:xfrm>
            <a:off x="571472" y="2214554"/>
            <a:ext cx="7858180" cy="369332"/>
          </a:xfrm>
          <a:prstGeom prst="rect">
            <a:avLst/>
          </a:prstGeom>
        </p:spPr>
        <p:txBody>
          <a:bodyPr wrap="square">
            <a:spAutoFit/>
          </a:bodyPr>
          <a:lstStyle/>
          <a:p>
            <a:r>
              <a:rPr lang="es-EC" sz="1450" dirty="0" smtClean="0">
                <a:latin typeface="Arial" pitchFamily="34" charset="0"/>
                <a:cs typeface="Arial" pitchFamily="34" charset="0"/>
              </a:rPr>
              <a:t>Se determina el factor multiplicador de impedancias transformador</a:t>
            </a:r>
            <a:r>
              <a:rPr lang="es-EC" dirty="0" smtClean="0"/>
              <a:t>:</a:t>
            </a:r>
            <a:endParaRPr lang="es-ES" dirty="0"/>
          </a:p>
        </p:txBody>
      </p:sp>
      <p:pic>
        <p:nvPicPr>
          <p:cNvPr id="16" name="Picture 3"/>
          <p:cNvPicPr>
            <a:picLocks noChangeAspect="1" noChangeArrowheads="1"/>
          </p:cNvPicPr>
          <p:nvPr/>
        </p:nvPicPr>
        <p:blipFill>
          <a:blip r:embed="rId4">
            <a:clrChange>
              <a:clrFrom>
                <a:srgbClr val="FFFFFF"/>
              </a:clrFrom>
              <a:clrTo>
                <a:srgbClr val="FFFFFF">
                  <a:alpha val="0"/>
                </a:srgbClr>
              </a:clrTo>
            </a:clrChange>
            <a:lum bright="-86000" contrast="100000"/>
          </a:blip>
          <a:srcRect/>
          <a:stretch>
            <a:fillRect/>
          </a:stretch>
        </p:blipFill>
        <p:spPr bwMode="auto">
          <a:xfrm>
            <a:off x="714348" y="2719385"/>
            <a:ext cx="638175" cy="352425"/>
          </a:xfrm>
          <a:prstGeom prst="rect">
            <a:avLst/>
          </a:prstGeom>
          <a:noFill/>
        </p:spPr>
      </p:pic>
      <p:pic>
        <p:nvPicPr>
          <p:cNvPr id="17" name="Picture 5"/>
          <p:cNvPicPr>
            <a:picLocks noChangeAspect="1" noChangeArrowheads="1"/>
          </p:cNvPicPr>
          <p:nvPr/>
        </p:nvPicPr>
        <p:blipFill>
          <a:blip r:embed="rId5">
            <a:lum bright="-86000" contrast="100000"/>
            <a:clrChange>
              <a:clrFrom>
                <a:srgbClr val="FFFFFF"/>
              </a:clrFrom>
              <a:clrTo>
                <a:srgbClr val="FFFFFF">
                  <a:alpha val="0"/>
                </a:srgbClr>
              </a:clrTo>
            </a:clrChange>
          </a:blip>
          <a:srcRect/>
          <a:stretch>
            <a:fillRect/>
          </a:stretch>
        </p:blipFill>
        <p:spPr bwMode="auto">
          <a:xfrm>
            <a:off x="714348" y="3214686"/>
            <a:ext cx="1228725" cy="180975"/>
          </a:xfrm>
          <a:prstGeom prst="rect">
            <a:avLst/>
          </a:prstGeom>
          <a:noFill/>
        </p:spPr>
      </p:pic>
      <p:sp>
        <p:nvSpPr>
          <p:cNvPr id="18" name="17 Rectángulo"/>
          <p:cNvSpPr/>
          <p:nvPr/>
        </p:nvSpPr>
        <p:spPr>
          <a:xfrm>
            <a:off x="571472" y="3571876"/>
            <a:ext cx="7858180" cy="315471"/>
          </a:xfrm>
          <a:prstGeom prst="rect">
            <a:avLst/>
          </a:prstGeom>
        </p:spPr>
        <p:txBody>
          <a:bodyPr wrap="square">
            <a:spAutoFit/>
          </a:bodyPr>
          <a:lstStyle/>
          <a:p>
            <a:r>
              <a:rPr lang="es-EC" sz="1450" dirty="0" smtClean="0">
                <a:latin typeface="Arial" pitchFamily="34" charset="0"/>
                <a:cs typeface="Arial" pitchFamily="34" charset="0"/>
              </a:rPr>
              <a:t>Determinamos factor multiplicador de corriente de cortocircuito</a:t>
            </a:r>
            <a:endParaRPr lang="es-ES" sz="1450" dirty="0">
              <a:latin typeface="Arial" pitchFamily="34" charset="0"/>
              <a:cs typeface="Arial" pitchFamily="34" charset="0"/>
            </a:endParaRPr>
          </a:p>
        </p:txBody>
      </p:sp>
      <p:pic>
        <p:nvPicPr>
          <p:cNvPr id="19" name="Picture 10"/>
          <p:cNvPicPr>
            <a:picLocks noChangeAspect="1" noChangeArrowheads="1"/>
          </p:cNvPicPr>
          <p:nvPr/>
        </p:nvPicPr>
        <p:blipFill>
          <a:blip r:embed="rId6">
            <a:clrChange>
              <a:clrFrom>
                <a:srgbClr val="FFFFFF"/>
              </a:clrFrom>
              <a:clrTo>
                <a:srgbClr val="FFFFFF">
                  <a:alpha val="0"/>
                </a:srgbClr>
              </a:clrTo>
            </a:clrChange>
            <a:lum bright="-86000" contrast="100000"/>
          </a:blip>
          <a:srcRect/>
          <a:stretch>
            <a:fillRect/>
          </a:stretch>
        </p:blipFill>
        <p:spPr bwMode="auto">
          <a:xfrm>
            <a:off x="714348" y="4105281"/>
            <a:ext cx="942975" cy="180975"/>
          </a:xfrm>
          <a:prstGeom prst="rect">
            <a:avLst/>
          </a:prstGeom>
          <a:noFill/>
        </p:spPr>
      </p:pic>
      <p:sp>
        <p:nvSpPr>
          <p:cNvPr id="20" name="Rectangle 12"/>
          <p:cNvSpPr>
            <a:spLocks noChangeArrowheads="1"/>
          </p:cNvSpPr>
          <p:nvPr/>
        </p:nvSpPr>
        <p:spPr bwMode="auto">
          <a:xfrm>
            <a:off x="571472" y="4357694"/>
            <a:ext cx="178595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a:t>
            </a:r>
            <a:r>
              <a:rPr kumimoji="0" lang="es-EC" sz="1200" b="1" i="0" u="none" strike="noStrike" cap="none" normalizeH="0" baseline="-30000" dirty="0" smtClean="0">
                <a:ln>
                  <a:noFill/>
                </a:ln>
                <a:solidFill>
                  <a:srgbClr val="000000"/>
                </a:solidFill>
                <a:effectLst/>
                <a:latin typeface="Arial" pitchFamily="34" charset="0"/>
                <a:ea typeface="Times New Roman" pitchFamily="18" charset="0"/>
                <a:cs typeface="Arial" pitchFamily="34" charset="0"/>
              </a:rPr>
              <a:t>CCT</a:t>
            </a:r>
            <a:r>
              <a:rPr kumimoji="0" lang="es-EC" sz="12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 2143, 347051 A</a:t>
            </a:r>
            <a:endParaRPr kumimoji="0" lang="es-EC" sz="1800" b="1" i="0" u="none" strike="noStrike" cap="none" normalizeH="0" baseline="0" dirty="0" smtClean="0">
              <a:ln>
                <a:noFill/>
              </a:ln>
              <a:solidFill>
                <a:schemeClr val="tx1"/>
              </a:solidFill>
              <a:effectLst/>
              <a:latin typeface="Arial" pitchFamily="34" charset="0"/>
            </a:endParaRPr>
          </a:p>
        </p:txBody>
      </p:sp>
      <p:sp>
        <p:nvSpPr>
          <p:cNvPr id="21" name="20 Rectángulo"/>
          <p:cNvSpPr/>
          <p:nvPr/>
        </p:nvSpPr>
        <p:spPr>
          <a:xfrm>
            <a:off x="571472" y="4786322"/>
            <a:ext cx="7858180" cy="338554"/>
          </a:xfrm>
          <a:prstGeom prst="rect">
            <a:avLst/>
          </a:prstGeom>
        </p:spPr>
        <p:txBody>
          <a:bodyPr wrap="square">
            <a:spAutoFit/>
          </a:bodyPr>
          <a:lstStyle/>
          <a:p>
            <a:r>
              <a:rPr lang="es-EC" sz="1450" dirty="0" smtClean="0">
                <a:latin typeface="Arial" pitchFamily="34" charset="0"/>
                <a:cs typeface="Arial" pitchFamily="34" charset="0"/>
              </a:rPr>
              <a:t>Determinamos el factor  multiplicador de falla </a:t>
            </a:r>
            <a:r>
              <a:rPr lang="es-EC" sz="1600" dirty="0" smtClean="0"/>
              <a:t>F</a:t>
            </a:r>
            <a:r>
              <a:rPr lang="es-EC" sz="1600" baseline="-25000" dirty="0" smtClean="0"/>
              <a:t>CC1</a:t>
            </a:r>
            <a:r>
              <a:rPr lang="es-EC" sz="1600" dirty="0" smtClean="0">
                <a:sym typeface="Symbol"/>
              </a:rPr>
              <a:t> </a:t>
            </a:r>
            <a:r>
              <a:rPr lang="es-EC" sz="1450" dirty="0" smtClean="0">
                <a:latin typeface="Arial" pitchFamily="34" charset="0"/>
                <a:cs typeface="Arial" pitchFamily="34" charset="0"/>
                <a:sym typeface="Symbol"/>
              </a:rPr>
              <a:t>de fase a tierra: </a:t>
            </a:r>
            <a:r>
              <a:rPr lang="es-EC" sz="1450" dirty="0" smtClean="0">
                <a:latin typeface="Arial" pitchFamily="34" charset="0"/>
                <a:cs typeface="Arial" pitchFamily="34" charset="0"/>
              </a:rPr>
              <a:t>  </a:t>
            </a:r>
            <a:endParaRPr lang="es-ES" sz="1450" dirty="0" smtClean="0">
              <a:latin typeface="Arial" pitchFamily="34" charset="0"/>
              <a:cs typeface="Arial" pitchFamily="34" charset="0"/>
            </a:endParaRPr>
          </a:p>
        </p:txBody>
      </p:sp>
      <p:pic>
        <p:nvPicPr>
          <p:cNvPr id="22" name="Picture 14"/>
          <p:cNvPicPr>
            <a:picLocks noChangeAspect="1" noChangeArrowheads="1"/>
          </p:cNvPicPr>
          <p:nvPr/>
        </p:nvPicPr>
        <p:blipFill>
          <a:blip r:embed="rId7">
            <a:lum bright="-86000" contrast="100000"/>
            <a:clrChange>
              <a:clrFrom>
                <a:srgbClr val="FFFFFF"/>
              </a:clrFrom>
              <a:clrTo>
                <a:srgbClr val="FFFFFF">
                  <a:alpha val="0"/>
                </a:srgbClr>
              </a:clrTo>
            </a:clrChange>
          </a:blip>
          <a:srcRect/>
          <a:stretch>
            <a:fillRect/>
          </a:stretch>
        </p:blipFill>
        <p:spPr bwMode="auto">
          <a:xfrm>
            <a:off x="642910" y="5272103"/>
            <a:ext cx="1390650" cy="409575"/>
          </a:xfrm>
          <a:prstGeom prst="rect">
            <a:avLst/>
          </a:prstGeom>
          <a:noFill/>
        </p:spPr>
      </p:pic>
      <p:sp>
        <p:nvSpPr>
          <p:cNvPr id="23" name="Rectangle 16"/>
          <p:cNvSpPr>
            <a:spLocks noChangeArrowheads="1"/>
          </p:cNvSpPr>
          <p:nvPr/>
        </p:nvSpPr>
        <p:spPr bwMode="auto">
          <a:xfrm>
            <a:off x="500034" y="5780922"/>
            <a:ext cx="178595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F</a:t>
            </a:r>
            <a:r>
              <a:rPr kumimoji="0" lang="es-EC" sz="1200" b="1" i="0" u="none" strike="noStrike" cap="none" normalizeH="0" baseline="-30000" dirty="0" smtClean="0">
                <a:ln>
                  <a:noFill/>
                </a:ln>
                <a:solidFill>
                  <a:srgbClr val="000000"/>
                </a:solidFill>
                <a:effectLst/>
                <a:latin typeface="Arial" pitchFamily="34" charset="0"/>
                <a:ea typeface="Times New Roman" pitchFamily="18" charset="0"/>
                <a:cs typeface="Arial" pitchFamily="34" charset="0"/>
              </a:rPr>
              <a:t>CC1</a:t>
            </a:r>
            <a:r>
              <a:rPr kumimoji="0" lang="es-EC" sz="12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sym typeface="Symbol" pitchFamily="18" charset="2"/>
              </a:rPr>
              <a:t></a:t>
            </a:r>
            <a:r>
              <a:rPr kumimoji="0" lang="es-EC" sz="12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 0,001952273</a:t>
            </a:r>
            <a:endParaRPr kumimoji="0" lang="es-EC" sz="12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sym typeface="Symbol" pitchFamily="18" charset="2"/>
            </a:endParaRP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sp>
        <p:nvSpPr>
          <p:cNvPr id="3379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sp>
        <p:nvSpPr>
          <p:cNvPr id="3379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sp>
        <p:nvSpPr>
          <p:cNvPr id="33803"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sp>
        <p:nvSpPr>
          <p:cNvPr id="33807"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sp>
        <p:nvSpPr>
          <p:cNvPr id="3381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sp>
        <p:nvSpPr>
          <p:cNvPr id="30" name="29 Rectángulo"/>
          <p:cNvSpPr/>
          <p:nvPr/>
        </p:nvSpPr>
        <p:spPr>
          <a:xfrm>
            <a:off x="500034" y="357166"/>
            <a:ext cx="7858180" cy="538609"/>
          </a:xfrm>
          <a:prstGeom prst="rect">
            <a:avLst/>
          </a:prstGeom>
        </p:spPr>
        <p:txBody>
          <a:bodyPr wrap="square">
            <a:spAutoFit/>
          </a:bodyPr>
          <a:lstStyle/>
          <a:p>
            <a:r>
              <a:rPr lang="es-EC" sz="1450" dirty="0" smtClean="0">
                <a:latin typeface="Arial" pitchFamily="34" charset="0"/>
                <a:cs typeface="Arial" pitchFamily="34" charset="0"/>
              </a:rPr>
              <a:t>Se procede a encontrar el multiplicador  M para hallar la corriente de cortocircuito en el punto de falla: </a:t>
            </a:r>
            <a:endParaRPr lang="es-ES" sz="1450" dirty="0" smtClean="0">
              <a:latin typeface="Arial" pitchFamily="34" charset="0"/>
              <a:cs typeface="Arial" pitchFamily="34" charset="0"/>
            </a:endParaRPr>
          </a:p>
        </p:txBody>
      </p:sp>
      <p:pic>
        <p:nvPicPr>
          <p:cNvPr id="31" name="Picture 18"/>
          <p:cNvPicPr>
            <a:picLocks noChangeAspect="1" noChangeArrowheads="1"/>
          </p:cNvPicPr>
          <p:nvPr/>
        </p:nvPicPr>
        <p:blipFill>
          <a:blip r:embed="rId2">
            <a:clrChange>
              <a:clrFrom>
                <a:srgbClr val="FFFFFF"/>
              </a:clrFrom>
              <a:clrTo>
                <a:srgbClr val="FFFFFF">
                  <a:alpha val="0"/>
                </a:srgbClr>
              </a:clrTo>
            </a:clrChange>
            <a:lum bright="-86000" contrast="100000"/>
          </a:blip>
          <a:srcRect/>
          <a:stretch>
            <a:fillRect/>
          </a:stretch>
        </p:blipFill>
        <p:spPr bwMode="auto">
          <a:xfrm>
            <a:off x="571472" y="1074935"/>
            <a:ext cx="809625" cy="371475"/>
          </a:xfrm>
          <a:prstGeom prst="rect">
            <a:avLst/>
          </a:prstGeom>
          <a:noFill/>
        </p:spPr>
      </p:pic>
      <p:sp>
        <p:nvSpPr>
          <p:cNvPr id="33812" name="Rectangle 20"/>
          <p:cNvSpPr>
            <a:spLocks noChangeArrowheads="1"/>
          </p:cNvSpPr>
          <p:nvPr/>
        </p:nvSpPr>
        <p:spPr bwMode="auto">
          <a:xfrm>
            <a:off x="500034" y="1580365"/>
            <a:ext cx="142876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pPr>
            <a:r>
              <a:rPr lang="es-EC" sz="1200" b="1" dirty="0" smtClean="0">
                <a:solidFill>
                  <a:srgbClr val="000000"/>
                </a:solidFill>
                <a:latin typeface="Arial" pitchFamily="34" charset="0"/>
                <a:ea typeface="Times New Roman" pitchFamily="18" charset="0"/>
                <a:cs typeface="Arial" pitchFamily="34" charset="0"/>
              </a:rPr>
              <a:t>M = 0,998051531</a:t>
            </a:r>
          </a:p>
        </p:txBody>
      </p:sp>
      <p:sp>
        <p:nvSpPr>
          <p:cNvPr id="33" name="32 Rectángulo"/>
          <p:cNvSpPr/>
          <p:nvPr/>
        </p:nvSpPr>
        <p:spPr>
          <a:xfrm>
            <a:off x="500034" y="2000240"/>
            <a:ext cx="8001056" cy="369332"/>
          </a:xfrm>
          <a:prstGeom prst="rect">
            <a:avLst/>
          </a:prstGeom>
        </p:spPr>
        <p:txBody>
          <a:bodyPr wrap="square">
            <a:spAutoFit/>
          </a:bodyPr>
          <a:lstStyle/>
          <a:p>
            <a:r>
              <a:rPr lang="es-EC" sz="1450" dirty="0" smtClean="0">
                <a:latin typeface="Arial" pitchFamily="34" charset="0"/>
                <a:cs typeface="Arial" pitchFamily="34" charset="0"/>
              </a:rPr>
              <a:t>Se calcula la corriente de cortocircuito en el punto de falla</a:t>
            </a:r>
            <a:r>
              <a:rPr lang="es-EC" dirty="0" smtClean="0"/>
              <a:t>:</a:t>
            </a:r>
            <a:endParaRPr lang="es-ES" dirty="0"/>
          </a:p>
        </p:txBody>
      </p:sp>
      <p:pic>
        <p:nvPicPr>
          <p:cNvPr id="34" name="Picture 1"/>
          <p:cNvPicPr>
            <a:picLocks noChangeAspect="1" noChangeArrowheads="1"/>
          </p:cNvPicPr>
          <p:nvPr/>
        </p:nvPicPr>
        <p:blipFill>
          <a:blip r:embed="rId3">
            <a:lum bright="-86000" contrast="100000"/>
            <a:clrChange>
              <a:clrFrom>
                <a:srgbClr val="FFFFFF"/>
              </a:clrFrom>
              <a:clrTo>
                <a:srgbClr val="FFFFFF">
                  <a:alpha val="0"/>
                </a:srgbClr>
              </a:clrTo>
            </a:clrChange>
          </a:blip>
          <a:srcRect/>
          <a:stretch>
            <a:fillRect/>
          </a:stretch>
        </p:blipFill>
        <p:spPr bwMode="auto">
          <a:xfrm>
            <a:off x="714348" y="2437621"/>
            <a:ext cx="819150" cy="214314"/>
          </a:xfrm>
          <a:prstGeom prst="rect">
            <a:avLst/>
          </a:prstGeom>
          <a:noFill/>
        </p:spPr>
      </p:pic>
      <p:sp>
        <p:nvSpPr>
          <p:cNvPr id="35" name="Rectangle 3"/>
          <p:cNvSpPr>
            <a:spLocks noChangeArrowheads="1"/>
          </p:cNvSpPr>
          <p:nvPr/>
        </p:nvSpPr>
        <p:spPr bwMode="auto">
          <a:xfrm>
            <a:off x="571472" y="2723373"/>
            <a:ext cx="1714512"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pPr>
            <a:r>
              <a:rPr lang="es-EC" sz="1200" b="1" dirty="0" smtClean="0">
                <a:solidFill>
                  <a:srgbClr val="000000"/>
                </a:solidFill>
                <a:latin typeface="Arial" pitchFamily="34" charset="0"/>
                <a:ea typeface="Times New Roman" pitchFamily="18" charset="0"/>
                <a:cs typeface="Arial" pitchFamily="34" charset="0"/>
              </a:rPr>
              <a:t>If = 2139,170806 A</a:t>
            </a:r>
          </a:p>
        </p:txBody>
      </p:sp>
      <p:sp>
        <p:nvSpPr>
          <p:cNvPr id="14" name="13 CuadroTexto"/>
          <p:cNvSpPr txBox="1"/>
          <p:nvPr/>
        </p:nvSpPr>
        <p:spPr>
          <a:xfrm>
            <a:off x="500034" y="3286124"/>
            <a:ext cx="3286148" cy="315471"/>
          </a:xfrm>
          <a:prstGeom prst="rect">
            <a:avLst/>
          </a:prstGeom>
          <a:noFill/>
        </p:spPr>
        <p:txBody>
          <a:bodyPr wrap="square" rtlCol="0">
            <a:spAutoFit/>
          </a:bodyPr>
          <a:lstStyle/>
          <a:p>
            <a:r>
              <a:rPr lang="es-ES" sz="1450" b="1" dirty="0" smtClean="0">
                <a:solidFill>
                  <a:srgbClr val="000000"/>
                </a:solidFill>
                <a:latin typeface="Arial"/>
                <a:ea typeface="Times New Roman"/>
              </a:rPr>
              <a:t>Tensión de contacto tolerable</a:t>
            </a:r>
            <a:endParaRPr lang="es-ES" sz="1450" dirty="0">
              <a:solidFill>
                <a:schemeClr val="bg1"/>
              </a:solidFill>
              <a:latin typeface="Arial" pitchFamily="34" charset="0"/>
              <a:cs typeface="Arial" pitchFamily="34" charset="0"/>
            </a:endParaRPr>
          </a:p>
        </p:txBody>
      </p:sp>
      <p:sp>
        <p:nvSpPr>
          <p:cNvPr id="36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pic>
        <p:nvPicPr>
          <p:cNvPr id="36865" name="Picture 1"/>
          <p:cNvPicPr>
            <a:picLocks noChangeAspect="1" noChangeArrowheads="1"/>
          </p:cNvPicPr>
          <p:nvPr/>
        </p:nvPicPr>
        <p:blipFill>
          <a:blip r:embed="rId4">
            <a:lum bright="-86000" contrast="100000"/>
            <a:clrChange>
              <a:clrFrom>
                <a:srgbClr val="FFFFFF"/>
              </a:clrFrom>
              <a:clrTo>
                <a:srgbClr val="FFFFFF">
                  <a:alpha val="0"/>
                </a:srgbClr>
              </a:clrTo>
            </a:clrChange>
          </a:blip>
          <a:srcRect/>
          <a:stretch>
            <a:fillRect/>
          </a:stretch>
        </p:blipFill>
        <p:spPr bwMode="auto">
          <a:xfrm>
            <a:off x="5572132" y="3643314"/>
            <a:ext cx="1209675" cy="381000"/>
          </a:xfrm>
          <a:prstGeom prst="rect">
            <a:avLst/>
          </a:prstGeom>
          <a:noFill/>
        </p:spPr>
      </p:pic>
      <p:sp>
        <p:nvSpPr>
          <p:cNvPr id="18" name="17 CuadroTexto"/>
          <p:cNvSpPr txBox="1"/>
          <p:nvPr/>
        </p:nvSpPr>
        <p:spPr>
          <a:xfrm>
            <a:off x="4929190" y="3214686"/>
            <a:ext cx="3286148" cy="315471"/>
          </a:xfrm>
          <a:prstGeom prst="rect">
            <a:avLst/>
          </a:prstGeom>
          <a:noFill/>
        </p:spPr>
        <p:txBody>
          <a:bodyPr wrap="square" rtlCol="0">
            <a:spAutoFit/>
          </a:bodyPr>
          <a:lstStyle/>
          <a:p>
            <a:r>
              <a:rPr lang="es-ES" sz="1450" b="1" dirty="0" smtClean="0">
                <a:solidFill>
                  <a:srgbClr val="000000"/>
                </a:solidFill>
                <a:latin typeface="Arial"/>
                <a:ea typeface="Times New Roman"/>
              </a:rPr>
              <a:t>Tensión de paso tolerable</a:t>
            </a:r>
            <a:endParaRPr lang="es-ES" sz="1450" dirty="0">
              <a:solidFill>
                <a:schemeClr val="bg1"/>
              </a:solidFill>
              <a:latin typeface="Arial" pitchFamily="34" charset="0"/>
              <a:cs typeface="Arial" pitchFamily="34" charset="0"/>
            </a:endParaRPr>
          </a:p>
        </p:txBody>
      </p:sp>
      <p:sp>
        <p:nvSpPr>
          <p:cNvPr id="3686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pic>
        <p:nvPicPr>
          <p:cNvPr id="36867" name="Picture 3"/>
          <p:cNvPicPr>
            <a:picLocks noChangeAspect="1" noChangeArrowheads="1"/>
          </p:cNvPicPr>
          <p:nvPr/>
        </p:nvPicPr>
        <p:blipFill>
          <a:blip r:embed="rId5">
            <a:clrChange>
              <a:clrFrom>
                <a:srgbClr val="FFFFFF"/>
              </a:clrFrom>
              <a:clrTo>
                <a:srgbClr val="FFFFFF">
                  <a:alpha val="0"/>
                </a:srgbClr>
              </a:clrTo>
            </a:clrChange>
            <a:lum bright="-86000" contrast="100000"/>
          </a:blip>
          <a:srcRect/>
          <a:stretch>
            <a:fillRect/>
          </a:stretch>
        </p:blipFill>
        <p:spPr bwMode="auto">
          <a:xfrm>
            <a:off x="1000100" y="3714752"/>
            <a:ext cx="1285875" cy="381000"/>
          </a:xfrm>
          <a:prstGeom prst="rect">
            <a:avLst/>
          </a:prstGeom>
          <a:noFill/>
        </p:spPr>
      </p:pic>
      <p:sp>
        <p:nvSpPr>
          <p:cNvPr id="21" name="20 CuadroTexto"/>
          <p:cNvSpPr txBox="1"/>
          <p:nvPr/>
        </p:nvSpPr>
        <p:spPr>
          <a:xfrm>
            <a:off x="500034" y="4399413"/>
            <a:ext cx="3500462" cy="315471"/>
          </a:xfrm>
          <a:prstGeom prst="rect">
            <a:avLst/>
          </a:prstGeom>
          <a:noFill/>
        </p:spPr>
        <p:txBody>
          <a:bodyPr wrap="square" rtlCol="0">
            <a:spAutoFit/>
          </a:bodyPr>
          <a:lstStyle/>
          <a:p>
            <a:r>
              <a:rPr lang="es-ES" sz="1450" b="1" dirty="0" smtClean="0">
                <a:solidFill>
                  <a:srgbClr val="000000"/>
                </a:solidFill>
                <a:latin typeface="Arial"/>
                <a:ea typeface="Times New Roman"/>
              </a:rPr>
              <a:t>Tensión de contacto en caso de falla</a:t>
            </a:r>
            <a:endParaRPr lang="es-ES" sz="1450" dirty="0">
              <a:solidFill>
                <a:schemeClr val="bg1"/>
              </a:solidFill>
              <a:latin typeface="Arial" pitchFamily="34" charset="0"/>
              <a:cs typeface="Arial" pitchFamily="34" charset="0"/>
            </a:endParaRPr>
          </a:p>
        </p:txBody>
      </p:sp>
      <p:sp>
        <p:nvSpPr>
          <p:cNvPr id="22" name="21 CuadroTexto"/>
          <p:cNvSpPr txBox="1"/>
          <p:nvPr/>
        </p:nvSpPr>
        <p:spPr>
          <a:xfrm>
            <a:off x="5000628" y="4399413"/>
            <a:ext cx="3286148" cy="315471"/>
          </a:xfrm>
          <a:prstGeom prst="rect">
            <a:avLst/>
          </a:prstGeom>
          <a:noFill/>
        </p:spPr>
        <p:txBody>
          <a:bodyPr wrap="square" rtlCol="0">
            <a:spAutoFit/>
          </a:bodyPr>
          <a:lstStyle/>
          <a:p>
            <a:r>
              <a:rPr lang="es-ES" sz="1450" b="1" dirty="0" smtClean="0">
                <a:solidFill>
                  <a:srgbClr val="000000"/>
                </a:solidFill>
                <a:latin typeface="Arial"/>
                <a:ea typeface="Times New Roman"/>
              </a:rPr>
              <a:t>Tensión de paso en caso de falla</a:t>
            </a:r>
            <a:endParaRPr lang="es-ES" sz="1450" dirty="0">
              <a:solidFill>
                <a:schemeClr val="bg1"/>
              </a:solidFill>
              <a:latin typeface="Arial" pitchFamily="34" charset="0"/>
              <a:cs typeface="Arial" pitchFamily="34" charset="0"/>
            </a:endParaRPr>
          </a:p>
        </p:txBody>
      </p:sp>
      <p:sp>
        <p:nvSpPr>
          <p:cNvPr id="3687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36869" name="Picture 5"/>
          <p:cNvPicPr>
            <a:picLocks noChangeAspect="1" noChangeArrowheads="1"/>
          </p:cNvPicPr>
          <p:nvPr/>
        </p:nvPicPr>
        <p:blipFill>
          <a:blip r:embed="rId6">
            <a:lum bright="-86000" contrast="100000"/>
            <a:clrChange>
              <a:clrFrom>
                <a:srgbClr val="FFFFFF"/>
              </a:clrFrom>
              <a:clrTo>
                <a:srgbClr val="FFFFFF">
                  <a:alpha val="0"/>
                </a:srgbClr>
              </a:clrTo>
            </a:clrChange>
          </a:blip>
          <a:srcRect/>
          <a:stretch>
            <a:fillRect/>
          </a:stretch>
        </p:blipFill>
        <p:spPr bwMode="auto">
          <a:xfrm>
            <a:off x="1071538" y="4857760"/>
            <a:ext cx="1409700" cy="371475"/>
          </a:xfrm>
          <a:prstGeom prst="rect">
            <a:avLst/>
          </a:prstGeom>
          <a:noFill/>
        </p:spPr>
      </p:pic>
      <p:sp>
        <p:nvSpPr>
          <p:cNvPr id="3687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36871" name="Picture 7"/>
          <p:cNvPicPr>
            <a:picLocks noChangeAspect="1" noChangeArrowheads="1"/>
          </p:cNvPicPr>
          <p:nvPr/>
        </p:nvPicPr>
        <p:blipFill>
          <a:blip r:embed="rId7">
            <a:clrChange>
              <a:clrFrom>
                <a:srgbClr val="FFFFFF"/>
              </a:clrFrom>
              <a:clrTo>
                <a:srgbClr val="FFFFFF">
                  <a:alpha val="0"/>
                </a:srgbClr>
              </a:clrTo>
            </a:clrChange>
            <a:lum bright="-86000" contrast="100000"/>
          </a:blip>
          <a:srcRect/>
          <a:stretch>
            <a:fillRect/>
          </a:stretch>
        </p:blipFill>
        <p:spPr bwMode="auto">
          <a:xfrm>
            <a:off x="5715008" y="4929198"/>
            <a:ext cx="1371600" cy="371475"/>
          </a:xfrm>
          <a:prstGeom prst="rect">
            <a:avLst/>
          </a:prstGeom>
          <a:noFill/>
        </p:spPr>
      </p:pic>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42910" y="71414"/>
            <a:ext cx="7715304" cy="361637"/>
          </a:xfrm>
          <a:prstGeom prst="rect">
            <a:avLst/>
          </a:prstGeom>
          <a:noFill/>
        </p:spPr>
        <p:txBody>
          <a:bodyPr wrap="square" rtlCol="0">
            <a:spAutoFit/>
          </a:bodyPr>
          <a:lstStyle/>
          <a:p>
            <a:r>
              <a:rPr lang="es-EC" sz="1750" b="1" dirty="0" smtClean="0">
                <a:solidFill>
                  <a:srgbClr val="000000"/>
                </a:solidFill>
                <a:latin typeface="Arial"/>
                <a:ea typeface="Times New Roman"/>
              </a:rPr>
              <a:t>Controles y Medidas para minimización de Riesgos</a:t>
            </a:r>
            <a:endParaRPr lang="es-ES" sz="1750" b="1" dirty="0">
              <a:solidFill>
                <a:srgbClr val="000000"/>
              </a:solidFill>
              <a:latin typeface="Arial"/>
              <a:ea typeface="Times New Roman"/>
            </a:endParaRPr>
          </a:p>
        </p:txBody>
      </p:sp>
      <p:sp>
        <p:nvSpPr>
          <p:cNvPr id="3" name="2 CuadroTexto"/>
          <p:cNvSpPr txBox="1"/>
          <p:nvPr/>
        </p:nvSpPr>
        <p:spPr>
          <a:xfrm>
            <a:off x="642910" y="571480"/>
            <a:ext cx="7715304" cy="361637"/>
          </a:xfrm>
          <a:prstGeom prst="rect">
            <a:avLst/>
          </a:prstGeom>
          <a:noFill/>
        </p:spPr>
        <p:txBody>
          <a:bodyPr wrap="square" rtlCol="0">
            <a:spAutoFit/>
          </a:bodyPr>
          <a:lstStyle/>
          <a:p>
            <a:r>
              <a:rPr lang="es-ES" sz="1750" b="1" dirty="0" smtClean="0">
                <a:solidFill>
                  <a:srgbClr val="000000"/>
                </a:solidFill>
                <a:latin typeface="Arial"/>
                <a:ea typeface="Times New Roman"/>
              </a:rPr>
              <a:t>Diseño de puesta a tierra</a:t>
            </a:r>
            <a:endParaRPr lang="es-ES" sz="1750" dirty="0">
              <a:solidFill>
                <a:schemeClr val="bg1"/>
              </a:solidFill>
              <a:latin typeface="Arial" pitchFamily="34" charset="0"/>
              <a:cs typeface="Arial" pitchFamily="34" charset="0"/>
            </a:endParaRPr>
          </a:p>
        </p:txBody>
      </p:sp>
      <p:sp>
        <p:nvSpPr>
          <p:cNvPr id="5" name="4 Rectángulo"/>
          <p:cNvSpPr/>
          <p:nvPr/>
        </p:nvSpPr>
        <p:spPr>
          <a:xfrm>
            <a:off x="714348" y="1000108"/>
            <a:ext cx="7715304" cy="538609"/>
          </a:xfrm>
          <a:prstGeom prst="rect">
            <a:avLst/>
          </a:prstGeom>
        </p:spPr>
        <p:txBody>
          <a:bodyPr wrap="square">
            <a:spAutoFit/>
          </a:bodyPr>
          <a:lstStyle/>
          <a:p>
            <a:r>
              <a:rPr lang="es-EC" sz="1450" dirty="0" smtClean="0">
                <a:latin typeface="Arial" pitchFamily="34" charset="0"/>
                <a:cs typeface="Arial" pitchFamily="34" charset="0"/>
              </a:rPr>
              <a:t>La puesta a tierra es una de las principales defensas ante choques  eléctricos accidentales y sobre voltajes inesperados en un sistema eléctrico.</a:t>
            </a:r>
            <a:endParaRPr lang="es-ES" sz="1450" dirty="0">
              <a:latin typeface="Arial" pitchFamily="34" charset="0"/>
              <a:cs typeface="Arial" pitchFamily="34" charset="0"/>
            </a:endParaRPr>
          </a:p>
        </p:txBody>
      </p:sp>
      <p:graphicFrame>
        <p:nvGraphicFramePr>
          <p:cNvPr id="6" name="5 Tabla"/>
          <p:cNvGraphicFramePr>
            <a:graphicFrameLocks noGrp="1"/>
          </p:cNvGraphicFramePr>
          <p:nvPr/>
        </p:nvGraphicFramePr>
        <p:xfrm>
          <a:off x="571472" y="2214555"/>
          <a:ext cx="3786212" cy="2071637"/>
        </p:xfrm>
        <a:graphic>
          <a:graphicData uri="http://schemas.openxmlformats.org/drawingml/2006/table">
            <a:tbl>
              <a:tblPr/>
              <a:tblGrid>
                <a:gridCol w="1551154"/>
                <a:gridCol w="1178644"/>
                <a:gridCol w="1056414"/>
              </a:tblGrid>
              <a:tr h="242837">
                <a:tc>
                  <a:txBody>
                    <a:bodyPr/>
                    <a:lstStyle/>
                    <a:p>
                      <a:pPr algn="ctr">
                        <a:spcAft>
                          <a:spcPts val="0"/>
                        </a:spcAft>
                      </a:pPr>
                      <a:r>
                        <a:rPr lang="es-MX" sz="1200" b="1" dirty="0">
                          <a:latin typeface="Arial"/>
                          <a:ea typeface="Times New Roman"/>
                        </a:rPr>
                        <a:t>CARACTERISTICA</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b="1" dirty="0">
                          <a:latin typeface="Arial"/>
                          <a:ea typeface="Times New Roman"/>
                        </a:rPr>
                        <a:t>UNIDADES</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b="1" dirty="0">
                          <a:latin typeface="Arial"/>
                          <a:ea typeface="Times New Roman"/>
                        </a:rPr>
                        <a:t>VALORES</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556">
                <a:tc>
                  <a:txBody>
                    <a:bodyPr/>
                    <a:lstStyle/>
                    <a:p>
                      <a:pPr>
                        <a:spcAft>
                          <a:spcPts val="0"/>
                        </a:spcAft>
                      </a:pPr>
                      <a:r>
                        <a:rPr lang="es-MX" sz="1200" dirty="0">
                          <a:latin typeface="Arial"/>
                          <a:ea typeface="Times New Roman"/>
                        </a:rPr>
                        <a:t>GPR (máximo potencial a tierra)</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dirty="0">
                          <a:latin typeface="Arial"/>
                          <a:ea typeface="Times New Roman"/>
                        </a:rPr>
                        <a:t>V</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dirty="0">
                          <a:latin typeface="Arial"/>
                          <a:ea typeface="Times New Roman"/>
                        </a:rPr>
                        <a:t>2511</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0858">
                <a:tc>
                  <a:txBody>
                    <a:bodyPr/>
                    <a:lstStyle/>
                    <a:p>
                      <a:pPr>
                        <a:spcAft>
                          <a:spcPts val="0"/>
                        </a:spcAft>
                      </a:pPr>
                      <a:r>
                        <a:rPr lang="es-MX" sz="1200" dirty="0">
                          <a:latin typeface="Arial"/>
                          <a:ea typeface="Times New Roman"/>
                        </a:rPr>
                        <a:t>Tensión de paso tolerable</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dirty="0">
                          <a:latin typeface="Arial"/>
                          <a:ea typeface="Times New Roman"/>
                        </a:rPr>
                        <a:t>V</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dirty="0">
                          <a:latin typeface="Arial"/>
                          <a:ea typeface="Times New Roman"/>
                        </a:rPr>
                        <a:t>5410</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0858">
                <a:tc>
                  <a:txBody>
                    <a:bodyPr/>
                    <a:lstStyle/>
                    <a:p>
                      <a:pPr>
                        <a:spcAft>
                          <a:spcPts val="0"/>
                        </a:spcAft>
                      </a:pPr>
                      <a:r>
                        <a:rPr lang="es-MX" sz="1200" dirty="0">
                          <a:latin typeface="Arial"/>
                          <a:ea typeface="Times New Roman"/>
                        </a:rPr>
                        <a:t>Tensión de contacto tolerable</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dirty="0">
                          <a:latin typeface="Arial"/>
                          <a:ea typeface="Times New Roman"/>
                        </a:rPr>
                        <a:t>V</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dirty="0">
                          <a:latin typeface="Arial"/>
                          <a:ea typeface="Times New Roman"/>
                        </a:rPr>
                        <a:t>1519</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0858">
                <a:tc>
                  <a:txBody>
                    <a:bodyPr/>
                    <a:lstStyle/>
                    <a:p>
                      <a:pPr>
                        <a:spcAft>
                          <a:spcPts val="0"/>
                        </a:spcAft>
                      </a:pPr>
                      <a:r>
                        <a:rPr lang="es-MX" sz="1200" dirty="0">
                          <a:latin typeface="Arial"/>
                          <a:ea typeface="Times New Roman"/>
                        </a:rPr>
                        <a:t>Tensión de contacto en caso de falla</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dirty="0">
                          <a:latin typeface="Arial"/>
                          <a:ea typeface="Times New Roman"/>
                        </a:rPr>
                        <a:t>V</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dirty="0">
                          <a:latin typeface="Arial"/>
                          <a:ea typeface="Times New Roman"/>
                        </a:rPr>
                        <a:t>344</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0858">
                <a:tc>
                  <a:txBody>
                    <a:bodyPr/>
                    <a:lstStyle/>
                    <a:p>
                      <a:pPr>
                        <a:spcAft>
                          <a:spcPts val="0"/>
                        </a:spcAft>
                      </a:pPr>
                      <a:r>
                        <a:rPr lang="es-MX" sz="1200" dirty="0">
                          <a:latin typeface="Arial"/>
                          <a:ea typeface="Times New Roman"/>
                        </a:rPr>
                        <a:t>Tensión de paso en caso de falla</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dirty="0">
                          <a:latin typeface="Arial"/>
                          <a:ea typeface="Times New Roman"/>
                        </a:rPr>
                        <a:t>V</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dirty="0">
                          <a:latin typeface="Arial"/>
                          <a:ea typeface="Times New Roman"/>
                        </a:rPr>
                        <a:t>233</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6 Tabla"/>
          <p:cNvGraphicFramePr>
            <a:graphicFrameLocks noGrp="1"/>
          </p:cNvGraphicFramePr>
          <p:nvPr/>
        </p:nvGraphicFramePr>
        <p:xfrm>
          <a:off x="4643437" y="2200450"/>
          <a:ext cx="3786215" cy="2085806"/>
        </p:xfrm>
        <a:graphic>
          <a:graphicData uri="http://schemas.openxmlformats.org/drawingml/2006/table">
            <a:tbl>
              <a:tblPr/>
              <a:tblGrid>
                <a:gridCol w="1551155"/>
                <a:gridCol w="1178645"/>
                <a:gridCol w="1056415"/>
              </a:tblGrid>
              <a:tr h="257006">
                <a:tc>
                  <a:txBody>
                    <a:bodyPr/>
                    <a:lstStyle/>
                    <a:p>
                      <a:pPr algn="ctr">
                        <a:spcAft>
                          <a:spcPts val="0"/>
                        </a:spcAft>
                      </a:pPr>
                      <a:r>
                        <a:rPr lang="es-MX" sz="1200" b="1" dirty="0">
                          <a:latin typeface="Arial"/>
                          <a:ea typeface="Times New Roman"/>
                        </a:rPr>
                        <a:t>CARACTERISTICA</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b="1" dirty="0">
                          <a:latin typeface="Arial"/>
                          <a:ea typeface="Times New Roman"/>
                        </a:rPr>
                        <a:t>UNIDADES</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b="1" dirty="0">
                          <a:latin typeface="Arial"/>
                          <a:ea typeface="Times New Roman"/>
                        </a:rPr>
                        <a:t>VALORES</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274">
                <a:tc>
                  <a:txBody>
                    <a:bodyPr/>
                    <a:lstStyle/>
                    <a:p>
                      <a:pPr>
                        <a:spcAft>
                          <a:spcPts val="0"/>
                        </a:spcAft>
                      </a:pPr>
                      <a:r>
                        <a:rPr lang="es-MX" sz="1200" dirty="0">
                          <a:latin typeface="Arial"/>
                          <a:ea typeface="Times New Roman"/>
                        </a:rPr>
                        <a:t>GPR (máximo potencial a tierra)</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dirty="0">
                          <a:latin typeface="Arial"/>
                          <a:ea typeface="Times New Roman"/>
                        </a:rPr>
                        <a:t>V</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dirty="0">
                          <a:latin typeface="Arial"/>
                          <a:ea typeface="Times New Roman"/>
                        </a:rPr>
                        <a:t>1150</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746">
                <a:tc>
                  <a:txBody>
                    <a:bodyPr/>
                    <a:lstStyle/>
                    <a:p>
                      <a:pPr>
                        <a:spcAft>
                          <a:spcPts val="0"/>
                        </a:spcAft>
                      </a:pPr>
                      <a:r>
                        <a:rPr lang="es-MX" sz="1200" dirty="0">
                          <a:latin typeface="Arial"/>
                          <a:ea typeface="Times New Roman"/>
                        </a:rPr>
                        <a:t>Tensión de paso tolerable</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dirty="0">
                          <a:latin typeface="Arial"/>
                          <a:ea typeface="Times New Roman"/>
                        </a:rPr>
                        <a:t>V</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dirty="0">
                          <a:latin typeface="Arial"/>
                          <a:ea typeface="Times New Roman"/>
                        </a:rPr>
                        <a:t>5410</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746">
                <a:tc>
                  <a:txBody>
                    <a:bodyPr/>
                    <a:lstStyle/>
                    <a:p>
                      <a:pPr>
                        <a:spcAft>
                          <a:spcPts val="0"/>
                        </a:spcAft>
                      </a:pPr>
                      <a:r>
                        <a:rPr lang="es-MX" sz="1200" dirty="0">
                          <a:latin typeface="Arial"/>
                          <a:ea typeface="Times New Roman"/>
                        </a:rPr>
                        <a:t>Tensión de contacto tolerable</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dirty="0">
                          <a:latin typeface="Arial"/>
                          <a:ea typeface="Times New Roman"/>
                        </a:rPr>
                        <a:t>V</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dirty="0">
                          <a:latin typeface="Arial"/>
                          <a:ea typeface="Times New Roman"/>
                        </a:rPr>
                        <a:t>1519</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746">
                <a:tc>
                  <a:txBody>
                    <a:bodyPr/>
                    <a:lstStyle/>
                    <a:p>
                      <a:pPr>
                        <a:spcAft>
                          <a:spcPts val="0"/>
                        </a:spcAft>
                      </a:pPr>
                      <a:r>
                        <a:rPr lang="es-MX" sz="1200" dirty="0">
                          <a:latin typeface="Arial"/>
                          <a:ea typeface="Times New Roman"/>
                        </a:rPr>
                        <a:t>Tensión de contacto en caso de falla</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dirty="0">
                          <a:latin typeface="Arial"/>
                          <a:ea typeface="Times New Roman"/>
                        </a:rPr>
                        <a:t>V</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dirty="0">
                          <a:latin typeface="Arial"/>
                          <a:ea typeface="Times New Roman"/>
                        </a:rPr>
                        <a:t>143</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746">
                <a:tc>
                  <a:txBody>
                    <a:bodyPr/>
                    <a:lstStyle/>
                    <a:p>
                      <a:pPr>
                        <a:spcAft>
                          <a:spcPts val="0"/>
                        </a:spcAft>
                      </a:pPr>
                      <a:r>
                        <a:rPr lang="es-MX" sz="1200" dirty="0">
                          <a:latin typeface="Arial"/>
                          <a:ea typeface="Times New Roman"/>
                        </a:rPr>
                        <a:t>Tensión de paso en caso de falla</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dirty="0">
                          <a:latin typeface="Arial"/>
                          <a:ea typeface="Times New Roman"/>
                        </a:rPr>
                        <a:t>V</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dirty="0">
                          <a:latin typeface="Arial"/>
                          <a:ea typeface="Times New Roman"/>
                        </a:rPr>
                        <a:t>106</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8" name="7 Tabla"/>
          <p:cNvGraphicFramePr>
            <a:graphicFrameLocks noGrp="1"/>
          </p:cNvGraphicFramePr>
          <p:nvPr/>
        </p:nvGraphicFramePr>
        <p:xfrm>
          <a:off x="571472" y="4500570"/>
          <a:ext cx="3786214" cy="2118360"/>
        </p:xfrm>
        <a:graphic>
          <a:graphicData uri="http://schemas.openxmlformats.org/drawingml/2006/table">
            <a:tbl>
              <a:tblPr/>
              <a:tblGrid>
                <a:gridCol w="1916644"/>
                <a:gridCol w="1869570"/>
              </a:tblGrid>
              <a:tr h="292100">
                <a:tc>
                  <a:txBody>
                    <a:bodyPr/>
                    <a:lstStyle/>
                    <a:p>
                      <a:pPr>
                        <a:spcAft>
                          <a:spcPts val="0"/>
                        </a:spcAft>
                      </a:pPr>
                      <a:r>
                        <a:rPr lang="es-ES" sz="1200" dirty="0">
                          <a:latin typeface="Arial"/>
                          <a:ea typeface="Times New Roman"/>
                        </a:rPr>
                        <a:t>Tiempo de despeje de la falla</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rPr>
                        <a:t>Máxima tensión de paso en caso de falla (V)</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100">
                <a:tc>
                  <a:txBody>
                    <a:bodyPr/>
                    <a:lstStyle/>
                    <a:p>
                      <a:pPr>
                        <a:spcAft>
                          <a:spcPts val="0"/>
                        </a:spcAft>
                      </a:pPr>
                      <a:r>
                        <a:rPr lang="es-ES" sz="1200" dirty="0">
                          <a:latin typeface="Arial"/>
                          <a:ea typeface="Times New Roman"/>
                        </a:rPr>
                        <a:t>Mayor a 2 segundos</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rPr>
                        <a:t>640</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100">
                <a:tc>
                  <a:txBody>
                    <a:bodyPr/>
                    <a:lstStyle/>
                    <a:p>
                      <a:pPr>
                        <a:spcAft>
                          <a:spcPts val="0"/>
                        </a:spcAft>
                      </a:pPr>
                      <a:r>
                        <a:rPr lang="es-ES" sz="1200" dirty="0">
                          <a:latin typeface="Arial"/>
                          <a:ea typeface="Times New Roman"/>
                        </a:rPr>
                        <a:t>500 milisegundos (0,5 s)</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rPr>
                        <a:t>1440</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100">
                <a:tc>
                  <a:txBody>
                    <a:bodyPr/>
                    <a:lstStyle/>
                    <a:p>
                      <a:pPr>
                        <a:spcAft>
                          <a:spcPts val="0"/>
                        </a:spcAft>
                      </a:pPr>
                      <a:r>
                        <a:rPr lang="es-ES" sz="1200" dirty="0">
                          <a:latin typeface="Arial"/>
                          <a:ea typeface="Times New Roman"/>
                        </a:rPr>
                        <a:t>400 milisegundos (0,4 s)</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rPr>
                        <a:t>1800</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100">
                <a:tc>
                  <a:txBody>
                    <a:bodyPr/>
                    <a:lstStyle/>
                    <a:p>
                      <a:pPr>
                        <a:spcAft>
                          <a:spcPts val="0"/>
                        </a:spcAft>
                      </a:pPr>
                      <a:r>
                        <a:rPr lang="es-ES" sz="1200" dirty="0">
                          <a:latin typeface="Arial"/>
                          <a:ea typeface="Times New Roman"/>
                        </a:rPr>
                        <a:t>300 milisegundos (0,3 s)</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rPr>
                        <a:t>2400</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100">
                <a:tc>
                  <a:txBody>
                    <a:bodyPr/>
                    <a:lstStyle/>
                    <a:p>
                      <a:pPr>
                        <a:spcAft>
                          <a:spcPts val="0"/>
                        </a:spcAft>
                      </a:pPr>
                      <a:r>
                        <a:rPr lang="es-ES" sz="1200" dirty="0">
                          <a:latin typeface="Arial"/>
                          <a:ea typeface="Times New Roman"/>
                        </a:rPr>
                        <a:t>200 milisegundos (0,2 s)</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rPr>
                        <a:t>3600</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100">
                <a:tc>
                  <a:txBody>
                    <a:bodyPr/>
                    <a:lstStyle/>
                    <a:p>
                      <a:pPr>
                        <a:spcAft>
                          <a:spcPts val="0"/>
                        </a:spcAft>
                      </a:pPr>
                      <a:r>
                        <a:rPr lang="es-ES" sz="1200" dirty="0">
                          <a:latin typeface="Arial"/>
                          <a:ea typeface="Times New Roman"/>
                        </a:rPr>
                        <a:t>100 milisegundos (0,1 s)</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rPr>
                        <a:t>7200</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9" name="8 Tabla"/>
          <p:cNvGraphicFramePr>
            <a:graphicFrameLocks noGrp="1"/>
          </p:cNvGraphicFramePr>
          <p:nvPr/>
        </p:nvGraphicFramePr>
        <p:xfrm>
          <a:off x="4649470" y="4500570"/>
          <a:ext cx="3851620" cy="2143139"/>
        </p:xfrm>
        <a:graphic>
          <a:graphicData uri="http://schemas.openxmlformats.org/drawingml/2006/table">
            <a:tbl>
              <a:tblPr/>
              <a:tblGrid>
                <a:gridCol w="1949753"/>
                <a:gridCol w="1901867"/>
              </a:tblGrid>
              <a:tr h="552953">
                <a:tc>
                  <a:txBody>
                    <a:bodyPr/>
                    <a:lstStyle/>
                    <a:p>
                      <a:pPr>
                        <a:spcAft>
                          <a:spcPts val="0"/>
                        </a:spcAft>
                      </a:pPr>
                      <a:r>
                        <a:rPr lang="es-ES" sz="1200" dirty="0">
                          <a:latin typeface="Arial"/>
                          <a:ea typeface="Times New Roman"/>
                        </a:rPr>
                        <a:t>Tiempo de despeje de la falla</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rPr>
                        <a:t>Máxima tensión de contacto en caso de falla (V)</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31">
                <a:tc>
                  <a:txBody>
                    <a:bodyPr/>
                    <a:lstStyle/>
                    <a:p>
                      <a:pPr>
                        <a:spcAft>
                          <a:spcPts val="0"/>
                        </a:spcAft>
                      </a:pPr>
                      <a:r>
                        <a:rPr lang="es-ES" sz="1200" dirty="0">
                          <a:latin typeface="Arial"/>
                          <a:ea typeface="Times New Roman"/>
                        </a:rPr>
                        <a:t>Mayor a 2 segundos</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rPr>
                        <a:t>64 </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31">
                <a:tc>
                  <a:txBody>
                    <a:bodyPr/>
                    <a:lstStyle/>
                    <a:p>
                      <a:pPr>
                        <a:spcAft>
                          <a:spcPts val="0"/>
                        </a:spcAft>
                      </a:pPr>
                      <a:r>
                        <a:rPr lang="es-ES" sz="1200" dirty="0">
                          <a:latin typeface="Arial"/>
                          <a:ea typeface="Times New Roman"/>
                        </a:rPr>
                        <a:t>500 milisegundos (0,5 s)</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rPr>
                        <a:t>144</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31">
                <a:tc>
                  <a:txBody>
                    <a:bodyPr/>
                    <a:lstStyle/>
                    <a:p>
                      <a:pPr>
                        <a:spcAft>
                          <a:spcPts val="0"/>
                        </a:spcAft>
                      </a:pPr>
                      <a:r>
                        <a:rPr lang="es-ES" sz="1200" dirty="0">
                          <a:latin typeface="Arial"/>
                          <a:ea typeface="Times New Roman"/>
                        </a:rPr>
                        <a:t>400 milisegundos (0,4 s)</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rPr>
                        <a:t>180</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31">
                <a:tc>
                  <a:txBody>
                    <a:bodyPr/>
                    <a:lstStyle/>
                    <a:p>
                      <a:pPr>
                        <a:spcAft>
                          <a:spcPts val="0"/>
                        </a:spcAft>
                      </a:pPr>
                      <a:r>
                        <a:rPr lang="es-ES" sz="1200" dirty="0">
                          <a:latin typeface="Arial"/>
                          <a:ea typeface="Times New Roman"/>
                        </a:rPr>
                        <a:t>300 milisegundos (0,3 s)</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rPr>
                        <a:t>240</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31">
                <a:tc>
                  <a:txBody>
                    <a:bodyPr/>
                    <a:lstStyle/>
                    <a:p>
                      <a:pPr>
                        <a:spcAft>
                          <a:spcPts val="0"/>
                        </a:spcAft>
                      </a:pPr>
                      <a:r>
                        <a:rPr lang="es-ES" sz="1200" dirty="0">
                          <a:latin typeface="Arial"/>
                          <a:ea typeface="Times New Roman"/>
                        </a:rPr>
                        <a:t>200 milisegundos (0,2 s)</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rPr>
                        <a:t>360</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031">
                <a:tc>
                  <a:txBody>
                    <a:bodyPr/>
                    <a:lstStyle/>
                    <a:p>
                      <a:pPr>
                        <a:spcAft>
                          <a:spcPts val="0"/>
                        </a:spcAft>
                      </a:pPr>
                      <a:r>
                        <a:rPr lang="es-ES" sz="1200" dirty="0">
                          <a:latin typeface="Arial"/>
                          <a:ea typeface="Times New Roman"/>
                        </a:rPr>
                        <a:t>100 milisegundos (0,1 s)</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rPr>
                        <a:t>720</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9 Rectángulo"/>
          <p:cNvSpPr/>
          <p:nvPr/>
        </p:nvSpPr>
        <p:spPr>
          <a:xfrm>
            <a:off x="1071538" y="1785926"/>
            <a:ext cx="2916183" cy="369332"/>
          </a:xfrm>
          <a:prstGeom prst="rect">
            <a:avLst/>
          </a:prstGeom>
        </p:spPr>
        <p:txBody>
          <a:bodyPr wrap="none">
            <a:spAutoFit/>
          </a:bodyPr>
          <a:lstStyle/>
          <a:p>
            <a:r>
              <a:rPr lang="es-ES" b="1" dirty="0" smtClean="0">
                <a:solidFill>
                  <a:srgbClr val="000000"/>
                </a:solidFill>
                <a:latin typeface="Arial"/>
                <a:ea typeface="Times New Roman"/>
              </a:rPr>
              <a:t>Diseño </a:t>
            </a:r>
            <a:r>
              <a:rPr lang="es-ES" b="1" dirty="0" smtClean="0">
                <a:solidFill>
                  <a:srgbClr val="000000"/>
                </a:solidFill>
                <a:latin typeface="Arial"/>
                <a:ea typeface="Times New Roman"/>
              </a:rPr>
              <a:t>inicial de la malla</a:t>
            </a:r>
            <a:endParaRPr lang="es-ES" dirty="0">
              <a:solidFill>
                <a:schemeClr val="bg1"/>
              </a:solidFill>
              <a:latin typeface="Arial" pitchFamily="34" charset="0"/>
              <a:cs typeface="Arial" pitchFamily="34" charset="0"/>
            </a:endParaRPr>
          </a:p>
        </p:txBody>
      </p:sp>
      <p:sp>
        <p:nvSpPr>
          <p:cNvPr id="11" name="10 Rectángulo"/>
          <p:cNvSpPr/>
          <p:nvPr/>
        </p:nvSpPr>
        <p:spPr>
          <a:xfrm>
            <a:off x="5319368" y="1785926"/>
            <a:ext cx="2467342" cy="369332"/>
          </a:xfrm>
          <a:prstGeom prst="rect">
            <a:avLst/>
          </a:prstGeom>
        </p:spPr>
        <p:txBody>
          <a:bodyPr wrap="none">
            <a:spAutoFit/>
          </a:bodyPr>
          <a:lstStyle/>
          <a:p>
            <a:r>
              <a:rPr lang="es-ES" b="1" dirty="0" smtClean="0">
                <a:solidFill>
                  <a:srgbClr val="000000"/>
                </a:solidFill>
                <a:latin typeface="Arial"/>
                <a:ea typeface="Times New Roman"/>
              </a:rPr>
              <a:t>Rediseño de la malla</a:t>
            </a:r>
            <a:endParaRPr lang="es-ES" dirty="0">
              <a:solidFill>
                <a:schemeClr val="bg1"/>
              </a:solidFill>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42910" y="428604"/>
            <a:ext cx="7715304" cy="400110"/>
          </a:xfrm>
          <a:prstGeom prst="rect">
            <a:avLst/>
          </a:prstGeom>
          <a:noFill/>
        </p:spPr>
        <p:txBody>
          <a:bodyPr wrap="square" rtlCol="0">
            <a:spAutoFit/>
          </a:bodyPr>
          <a:lstStyle/>
          <a:p>
            <a:pPr algn="ctr"/>
            <a:r>
              <a:rPr lang="es-EC" sz="2000" b="1" dirty="0" smtClean="0">
                <a:solidFill>
                  <a:schemeClr val="bg1"/>
                </a:solidFill>
                <a:latin typeface="Arial" pitchFamily="34" charset="0"/>
                <a:cs typeface="Arial" pitchFamily="34" charset="0"/>
              </a:rPr>
              <a:t>Riesgo  eléctrico en subestaciones</a:t>
            </a:r>
            <a:endParaRPr lang="es-ES" sz="2000" dirty="0">
              <a:solidFill>
                <a:schemeClr val="bg1"/>
              </a:solidFill>
              <a:latin typeface="Arial" pitchFamily="34" charset="0"/>
              <a:cs typeface="Arial" pitchFamily="34" charset="0"/>
            </a:endParaRPr>
          </a:p>
        </p:txBody>
      </p:sp>
      <p:sp>
        <p:nvSpPr>
          <p:cNvPr id="4" name="3 Rectángulo"/>
          <p:cNvSpPr/>
          <p:nvPr/>
        </p:nvSpPr>
        <p:spPr>
          <a:xfrm>
            <a:off x="714348" y="1071546"/>
            <a:ext cx="7858180" cy="4939814"/>
          </a:xfrm>
          <a:prstGeom prst="rect">
            <a:avLst/>
          </a:prstGeom>
        </p:spPr>
        <p:txBody>
          <a:bodyPr wrap="square">
            <a:spAutoFit/>
          </a:bodyPr>
          <a:lstStyle/>
          <a:p>
            <a:pPr algn="just"/>
            <a:r>
              <a:rPr lang="es-EC" sz="1750" dirty="0" smtClean="0">
                <a:latin typeface="Arial" pitchFamily="34" charset="0"/>
                <a:cs typeface="Arial" pitchFamily="34" charset="0"/>
              </a:rPr>
              <a:t>El impacto de rayos, fallas a tierra, fallas de aislamiento y descuidos en las distancias de seguridad son causas para quedar expuestos  a los riesgos por las  tensiones de paso y de contacto.</a:t>
            </a:r>
            <a:endParaRPr lang="es-ES" sz="1750" dirty="0" smtClean="0">
              <a:latin typeface="Arial" pitchFamily="34" charset="0"/>
              <a:cs typeface="Arial" pitchFamily="34" charset="0"/>
            </a:endParaRPr>
          </a:p>
          <a:p>
            <a:endParaRPr lang="es-EC" sz="1750" dirty="0" smtClean="0">
              <a:latin typeface="Arial" pitchFamily="34" charset="0"/>
              <a:cs typeface="Arial" pitchFamily="34" charset="0"/>
            </a:endParaRPr>
          </a:p>
          <a:p>
            <a:pPr algn="just"/>
            <a:r>
              <a:rPr lang="es-EC" sz="1750" dirty="0" smtClean="0">
                <a:latin typeface="Arial" pitchFamily="34" charset="0"/>
                <a:cs typeface="Arial" pitchFamily="34" charset="0"/>
              </a:rPr>
              <a:t>La falla más común en los sistemas eléctricos es el cortocircuito monofásico, es decir una falla entre fase y tierra.</a:t>
            </a:r>
          </a:p>
          <a:p>
            <a:endParaRPr lang="es-EC" sz="1750" dirty="0" smtClean="0">
              <a:latin typeface="Arial" pitchFamily="34" charset="0"/>
              <a:cs typeface="Arial" pitchFamily="34" charset="0"/>
            </a:endParaRPr>
          </a:p>
          <a:p>
            <a:pPr algn="just"/>
            <a:r>
              <a:rPr lang="es-EC" sz="1750" dirty="0" smtClean="0">
                <a:latin typeface="Arial" pitchFamily="34" charset="0"/>
                <a:cs typeface="Arial" pitchFamily="34" charset="0"/>
              </a:rPr>
              <a:t>Entre las causas para que se produzcan cortocircuitos podemos mencionar:</a:t>
            </a:r>
            <a:endParaRPr lang="es-ES" sz="1750" dirty="0" smtClean="0">
              <a:latin typeface="Arial" pitchFamily="34" charset="0"/>
              <a:cs typeface="Arial" pitchFamily="34" charset="0"/>
            </a:endParaRPr>
          </a:p>
          <a:p>
            <a:pPr algn="just"/>
            <a:r>
              <a:rPr lang="es-EC" sz="1750" dirty="0" smtClean="0">
                <a:latin typeface="Arial" pitchFamily="34" charset="0"/>
                <a:cs typeface="Arial" pitchFamily="34" charset="0"/>
              </a:rPr>
              <a:t> </a:t>
            </a:r>
            <a:endParaRPr lang="es-ES" sz="1750" dirty="0" smtClean="0">
              <a:latin typeface="Arial" pitchFamily="34" charset="0"/>
              <a:cs typeface="Arial" pitchFamily="34" charset="0"/>
            </a:endParaRPr>
          </a:p>
          <a:p>
            <a:pPr lvl="0">
              <a:buFont typeface="Wingdings" pitchFamily="2" charset="2"/>
              <a:buChar char="Ø"/>
            </a:pPr>
            <a:r>
              <a:rPr lang="es-EC" sz="1750" dirty="0" smtClean="0">
                <a:latin typeface="Arial" pitchFamily="34" charset="0"/>
                <a:cs typeface="Arial" pitchFamily="34" charset="0"/>
              </a:rPr>
              <a:t>Envejecimiento  y desgaste de conductores eléctricos </a:t>
            </a:r>
            <a:endParaRPr lang="es-ES" sz="1750" dirty="0" smtClean="0">
              <a:latin typeface="Arial" pitchFamily="34" charset="0"/>
              <a:cs typeface="Arial" pitchFamily="34" charset="0"/>
            </a:endParaRPr>
          </a:p>
          <a:p>
            <a:pPr lvl="0">
              <a:buFont typeface="Wingdings" pitchFamily="2" charset="2"/>
              <a:buChar char="Ø"/>
            </a:pPr>
            <a:r>
              <a:rPr lang="es-EC" sz="1750" dirty="0" smtClean="0">
                <a:latin typeface="Arial" pitchFamily="34" charset="0"/>
                <a:cs typeface="Arial" pitchFamily="34" charset="0"/>
              </a:rPr>
              <a:t>Empalmes anti-técnicos</a:t>
            </a:r>
            <a:endParaRPr lang="es-ES" sz="1750" dirty="0" smtClean="0">
              <a:latin typeface="Arial" pitchFamily="34" charset="0"/>
              <a:cs typeface="Arial" pitchFamily="34" charset="0"/>
            </a:endParaRPr>
          </a:p>
          <a:p>
            <a:pPr lvl="0">
              <a:buFont typeface="Wingdings" pitchFamily="2" charset="2"/>
              <a:buChar char="Ø"/>
            </a:pPr>
            <a:r>
              <a:rPr lang="es-EC" sz="1750" dirty="0" smtClean="0">
                <a:latin typeface="Arial" pitchFamily="34" charset="0"/>
                <a:cs typeface="Arial" pitchFamily="34" charset="0"/>
              </a:rPr>
              <a:t>Defectos en los equipos</a:t>
            </a:r>
            <a:endParaRPr lang="es-ES" sz="1750" dirty="0" smtClean="0">
              <a:latin typeface="Arial" pitchFamily="34" charset="0"/>
              <a:cs typeface="Arial" pitchFamily="34" charset="0"/>
            </a:endParaRPr>
          </a:p>
          <a:p>
            <a:pPr lvl="0">
              <a:buFont typeface="Wingdings" pitchFamily="2" charset="2"/>
              <a:buChar char="Ø"/>
            </a:pPr>
            <a:r>
              <a:rPr lang="es-EC" sz="1750" dirty="0" smtClean="0">
                <a:latin typeface="Arial" pitchFamily="34" charset="0"/>
                <a:cs typeface="Arial" pitchFamily="34" charset="0"/>
              </a:rPr>
              <a:t>Falta  de mantenimiento de las instalaciones eléctricas</a:t>
            </a:r>
            <a:endParaRPr lang="es-ES" sz="1750" dirty="0" smtClean="0">
              <a:latin typeface="Arial" pitchFamily="34" charset="0"/>
              <a:cs typeface="Arial" pitchFamily="34" charset="0"/>
            </a:endParaRPr>
          </a:p>
          <a:p>
            <a:pPr lvl="0">
              <a:buFont typeface="Wingdings" pitchFamily="2" charset="2"/>
              <a:buChar char="Ø"/>
            </a:pPr>
            <a:r>
              <a:rPr lang="es-EC" sz="1750" dirty="0" smtClean="0">
                <a:latin typeface="Arial" pitchFamily="34" charset="0"/>
                <a:cs typeface="Arial" pitchFamily="34" charset="0"/>
              </a:rPr>
              <a:t>Incumplimiento de normas</a:t>
            </a:r>
            <a:endParaRPr lang="es-ES" sz="1750" dirty="0" smtClean="0">
              <a:latin typeface="Arial" pitchFamily="34" charset="0"/>
              <a:cs typeface="Arial" pitchFamily="34" charset="0"/>
            </a:endParaRPr>
          </a:p>
          <a:p>
            <a:pPr lvl="0">
              <a:buFont typeface="Wingdings" pitchFamily="2" charset="2"/>
              <a:buChar char="Ø"/>
            </a:pPr>
            <a:r>
              <a:rPr lang="es-EC" sz="1750" dirty="0" smtClean="0">
                <a:latin typeface="Arial" pitchFamily="34" charset="0"/>
                <a:cs typeface="Arial" pitchFamily="34" charset="0"/>
              </a:rPr>
              <a:t>Error en el dimensionamiento del calibre del conductor</a:t>
            </a:r>
            <a:endParaRPr lang="es-ES" sz="1750" dirty="0" smtClean="0">
              <a:latin typeface="Arial" pitchFamily="34" charset="0"/>
              <a:cs typeface="Arial" pitchFamily="34" charset="0"/>
            </a:endParaRPr>
          </a:p>
          <a:p>
            <a:pPr lvl="0">
              <a:buFont typeface="Wingdings" pitchFamily="2" charset="2"/>
              <a:buChar char="Ø"/>
            </a:pPr>
            <a:r>
              <a:rPr lang="es-EC" sz="1750" dirty="0" smtClean="0">
                <a:latin typeface="Arial" pitchFamily="34" charset="0"/>
                <a:cs typeface="Arial" pitchFamily="34" charset="0"/>
              </a:rPr>
              <a:t>Error en el reemplazo de fusibles </a:t>
            </a:r>
            <a:endParaRPr lang="es-ES" sz="1750" dirty="0" smtClean="0">
              <a:latin typeface="Arial" pitchFamily="34" charset="0"/>
              <a:cs typeface="Arial" pitchFamily="34" charset="0"/>
            </a:endParaRPr>
          </a:p>
          <a:p>
            <a:pPr lvl="0">
              <a:buFont typeface="Wingdings" pitchFamily="2" charset="2"/>
              <a:buChar char="Ø"/>
            </a:pPr>
            <a:r>
              <a:rPr lang="es-EC" sz="1750" dirty="0" smtClean="0">
                <a:latin typeface="Arial" pitchFamily="34" charset="0"/>
                <a:cs typeface="Arial" pitchFamily="34" charset="0"/>
              </a:rPr>
              <a:t>Falta de puesta a tierra</a:t>
            </a:r>
            <a:endParaRPr lang="es-ES" sz="1750" dirty="0" smtClean="0">
              <a:latin typeface="Arial" pitchFamily="34" charset="0"/>
              <a:cs typeface="Arial" pitchFamily="34" charset="0"/>
            </a:endParaRPr>
          </a:p>
          <a:p>
            <a:pPr lvl="0">
              <a:buFont typeface="Wingdings" pitchFamily="2" charset="2"/>
              <a:buChar char="Ø"/>
            </a:pPr>
            <a:r>
              <a:rPr lang="es-EC" sz="1750" dirty="0" smtClean="0">
                <a:latin typeface="Arial" pitchFamily="34" charset="0"/>
                <a:cs typeface="Arial" pitchFamily="34" charset="0"/>
              </a:rPr>
              <a:t>Instalaciones provisionales defectuosas</a:t>
            </a:r>
            <a:endParaRPr lang="es-ES" sz="1750" dirty="0" smtClean="0">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sp>
        <p:nvSpPr>
          <p:cNvPr id="14" name="13 CuadroTexto"/>
          <p:cNvSpPr txBox="1"/>
          <p:nvPr/>
        </p:nvSpPr>
        <p:spPr>
          <a:xfrm>
            <a:off x="642910" y="428604"/>
            <a:ext cx="7715304" cy="361637"/>
          </a:xfrm>
          <a:prstGeom prst="rect">
            <a:avLst/>
          </a:prstGeom>
          <a:noFill/>
        </p:spPr>
        <p:txBody>
          <a:bodyPr wrap="square" rtlCol="0">
            <a:spAutoFit/>
          </a:bodyPr>
          <a:lstStyle/>
          <a:p>
            <a:r>
              <a:rPr lang="es-ES" sz="1750" b="1" dirty="0" smtClean="0">
                <a:solidFill>
                  <a:srgbClr val="000000"/>
                </a:solidFill>
                <a:latin typeface="Arial"/>
                <a:ea typeface="Times New Roman"/>
              </a:rPr>
              <a:t>Símbolos eléctricos y señalización de seguridad</a:t>
            </a:r>
            <a:endParaRPr lang="es-ES" sz="1750" dirty="0">
              <a:solidFill>
                <a:schemeClr val="bg1"/>
              </a:solidFill>
              <a:latin typeface="Arial" pitchFamily="34" charset="0"/>
              <a:cs typeface="Arial" pitchFamily="34" charset="0"/>
            </a:endParaRPr>
          </a:p>
        </p:txBody>
      </p:sp>
      <p:sp>
        <p:nvSpPr>
          <p:cNvPr id="15" name="14 Rectángulo"/>
          <p:cNvSpPr/>
          <p:nvPr/>
        </p:nvSpPr>
        <p:spPr>
          <a:xfrm>
            <a:off x="714348" y="1000108"/>
            <a:ext cx="7715304" cy="984885"/>
          </a:xfrm>
          <a:prstGeom prst="rect">
            <a:avLst/>
          </a:prstGeom>
        </p:spPr>
        <p:txBody>
          <a:bodyPr wrap="square">
            <a:spAutoFit/>
          </a:bodyPr>
          <a:lstStyle/>
          <a:p>
            <a:pPr algn="just"/>
            <a:r>
              <a:rPr lang="es-ES" sz="1450" dirty="0" smtClean="0">
                <a:latin typeface="Arial" pitchFamily="34" charset="0"/>
                <a:cs typeface="Arial" pitchFamily="34" charset="0"/>
              </a:rPr>
              <a:t>Transmiten mensajes de prevención, prohibición o información en forma clara, precisa y de fácil entendimiento para todos, en una zona en la que se ejecutan trabajos eléctricos o en zonas de operación de maquinas, equipos o instalaciones que entrañen un peligro potencial</a:t>
            </a:r>
          </a:p>
        </p:txBody>
      </p:sp>
      <p:graphicFrame>
        <p:nvGraphicFramePr>
          <p:cNvPr id="34820" name="Object 4"/>
          <p:cNvGraphicFramePr>
            <a:graphicFrameLocks noChangeAspect="1"/>
          </p:cNvGraphicFramePr>
          <p:nvPr/>
        </p:nvGraphicFramePr>
        <p:xfrm>
          <a:off x="1428728" y="2143116"/>
          <a:ext cx="1174750" cy="1036637"/>
        </p:xfrm>
        <a:graphic>
          <a:graphicData uri="http://schemas.openxmlformats.org/presentationml/2006/ole">
            <p:oleObj spid="_x0000_s34820" name="AutoCAD Drawing" r:id="rId3" imgW="11496675" imgH="5133975" progId="AutoCAD.Drawing.17">
              <p:embed/>
            </p:oleObj>
          </a:graphicData>
        </a:graphic>
      </p:graphicFrame>
      <p:graphicFrame>
        <p:nvGraphicFramePr>
          <p:cNvPr id="34821" name="Object 5"/>
          <p:cNvGraphicFramePr>
            <a:graphicFrameLocks noChangeAspect="1"/>
          </p:cNvGraphicFramePr>
          <p:nvPr/>
        </p:nvGraphicFramePr>
        <p:xfrm>
          <a:off x="4000496" y="2071678"/>
          <a:ext cx="1050925" cy="1082675"/>
        </p:xfrm>
        <a:graphic>
          <a:graphicData uri="http://schemas.openxmlformats.org/presentationml/2006/ole">
            <p:oleObj spid="_x0000_s34821" name="AutoCAD Drawing" r:id="rId4" imgW="11496675" imgH="5095875" progId="AutoCAD.Drawing.17">
              <p:embed/>
            </p:oleObj>
          </a:graphicData>
        </a:graphic>
      </p:graphicFrame>
      <p:graphicFrame>
        <p:nvGraphicFramePr>
          <p:cNvPr id="34822" name="Object 6"/>
          <p:cNvGraphicFramePr>
            <a:graphicFrameLocks noChangeAspect="1"/>
          </p:cNvGraphicFramePr>
          <p:nvPr/>
        </p:nvGraphicFramePr>
        <p:xfrm>
          <a:off x="6602435" y="2071678"/>
          <a:ext cx="1112837" cy="1143000"/>
        </p:xfrm>
        <a:graphic>
          <a:graphicData uri="http://schemas.openxmlformats.org/presentationml/2006/ole">
            <p:oleObj spid="_x0000_s34822" name="AutoCAD Drawing" r:id="rId5" imgW="11496675" imgH="5095875" progId="AutoCAD.Drawing.17">
              <p:embed/>
            </p:oleObj>
          </a:graphicData>
        </a:graphic>
      </p:graphicFrame>
      <p:sp>
        <p:nvSpPr>
          <p:cNvPr id="9" name="8 Rectángulo"/>
          <p:cNvSpPr/>
          <p:nvPr/>
        </p:nvSpPr>
        <p:spPr>
          <a:xfrm>
            <a:off x="714348" y="3286124"/>
            <a:ext cx="2521844" cy="315471"/>
          </a:xfrm>
          <a:prstGeom prst="rect">
            <a:avLst/>
          </a:prstGeom>
        </p:spPr>
        <p:txBody>
          <a:bodyPr wrap="none">
            <a:spAutoFit/>
          </a:bodyPr>
          <a:lstStyle/>
          <a:p>
            <a:pPr algn="just"/>
            <a:r>
              <a:rPr lang="es-ES" sz="1450" dirty="0" smtClean="0">
                <a:latin typeface="Arial" pitchFamily="34" charset="0"/>
                <a:cs typeface="Arial" pitchFamily="34" charset="0"/>
              </a:rPr>
              <a:t>Señalización de advertencia</a:t>
            </a:r>
            <a:endParaRPr lang="es-ES" sz="1450" dirty="0" smtClean="0">
              <a:latin typeface="Arial" pitchFamily="34" charset="0"/>
              <a:cs typeface="Arial" pitchFamily="34" charset="0"/>
            </a:endParaRPr>
          </a:p>
        </p:txBody>
      </p:sp>
      <p:sp>
        <p:nvSpPr>
          <p:cNvPr id="10" name="9 Rectángulo"/>
          <p:cNvSpPr/>
          <p:nvPr/>
        </p:nvSpPr>
        <p:spPr>
          <a:xfrm>
            <a:off x="3396954" y="3286124"/>
            <a:ext cx="2460930" cy="315471"/>
          </a:xfrm>
          <a:prstGeom prst="rect">
            <a:avLst/>
          </a:prstGeom>
        </p:spPr>
        <p:txBody>
          <a:bodyPr wrap="none">
            <a:spAutoFit/>
          </a:bodyPr>
          <a:lstStyle/>
          <a:p>
            <a:pPr algn="just"/>
            <a:r>
              <a:rPr lang="es-ES" sz="1450" dirty="0" smtClean="0">
                <a:latin typeface="Arial" pitchFamily="34" charset="0"/>
                <a:cs typeface="Arial" pitchFamily="34" charset="0"/>
              </a:rPr>
              <a:t>Señalización de prohibición</a:t>
            </a:r>
            <a:endParaRPr lang="es-ES" sz="1450" dirty="0" smtClean="0">
              <a:latin typeface="Arial" pitchFamily="34" charset="0"/>
              <a:cs typeface="Arial" pitchFamily="34" charset="0"/>
            </a:endParaRPr>
          </a:p>
        </p:txBody>
      </p:sp>
      <p:sp>
        <p:nvSpPr>
          <p:cNvPr id="11" name="10 Rectángulo"/>
          <p:cNvSpPr/>
          <p:nvPr/>
        </p:nvSpPr>
        <p:spPr>
          <a:xfrm>
            <a:off x="5968722" y="3286124"/>
            <a:ext cx="2398413" cy="315471"/>
          </a:xfrm>
          <a:prstGeom prst="rect">
            <a:avLst/>
          </a:prstGeom>
        </p:spPr>
        <p:txBody>
          <a:bodyPr wrap="none">
            <a:spAutoFit/>
          </a:bodyPr>
          <a:lstStyle/>
          <a:p>
            <a:pPr algn="just"/>
            <a:r>
              <a:rPr lang="es-ES" sz="1450" dirty="0" smtClean="0">
                <a:latin typeface="Arial" pitchFamily="34" charset="0"/>
                <a:cs typeface="Arial" pitchFamily="34" charset="0"/>
              </a:rPr>
              <a:t>Señalización de obligación</a:t>
            </a:r>
            <a:endParaRPr lang="es-ES" sz="1450" dirty="0" smtClean="0">
              <a:latin typeface="Arial" pitchFamily="34" charset="0"/>
              <a:cs typeface="Arial" pitchFamily="34" charset="0"/>
            </a:endParaRPr>
          </a:p>
        </p:txBody>
      </p:sp>
      <p:sp>
        <p:nvSpPr>
          <p:cNvPr id="12" name="11 CuadroTexto"/>
          <p:cNvSpPr txBox="1"/>
          <p:nvPr/>
        </p:nvSpPr>
        <p:spPr>
          <a:xfrm>
            <a:off x="642910" y="3781743"/>
            <a:ext cx="7715304" cy="361637"/>
          </a:xfrm>
          <a:prstGeom prst="rect">
            <a:avLst/>
          </a:prstGeom>
          <a:noFill/>
        </p:spPr>
        <p:txBody>
          <a:bodyPr wrap="square" rtlCol="0">
            <a:spAutoFit/>
          </a:bodyPr>
          <a:lstStyle/>
          <a:p>
            <a:r>
              <a:rPr lang="es-ES" sz="1750" b="1" dirty="0" smtClean="0">
                <a:solidFill>
                  <a:srgbClr val="000000"/>
                </a:solidFill>
                <a:latin typeface="Arial"/>
                <a:ea typeface="Times New Roman"/>
              </a:rPr>
              <a:t>Mapas de Riesgo</a:t>
            </a:r>
            <a:endParaRPr lang="es-ES" sz="1750" dirty="0">
              <a:solidFill>
                <a:schemeClr val="bg1"/>
              </a:solidFill>
              <a:latin typeface="Arial" pitchFamily="34" charset="0"/>
              <a:cs typeface="Arial" pitchFamily="34" charset="0"/>
            </a:endParaRPr>
          </a:p>
        </p:txBody>
      </p:sp>
      <p:sp>
        <p:nvSpPr>
          <p:cNvPr id="13" name="12 Rectángulo"/>
          <p:cNvSpPr/>
          <p:nvPr/>
        </p:nvSpPr>
        <p:spPr>
          <a:xfrm>
            <a:off x="714348" y="4247713"/>
            <a:ext cx="7500990" cy="538609"/>
          </a:xfrm>
          <a:prstGeom prst="rect">
            <a:avLst/>
          </a:prstGeom>
        </p:spPr>
        <p:txBody>
          <a:bodyPr wrap="square">
            <a:spAutoFit/>
          </a:bodyPr>
          <a:lstStyle/>
          <a:p>
            <a:pPr algn="just"/>
            <a:r>
              <a:rPr lang="es-EC" sz="1450" dirty="0" smtClean="0">
                <a:latin typeface="Arial" pitchFamily="34" charset="0"/>
                <a:cs typeface="Arial" pitchFamily="34" charset="0"/>
              </a:rPr>
              <a:t>Básicamente es la descripción gráfica de la presencia de los factores de riesgo en las instalaciones de una empresa, mediante simbología previamente definida.</a:t>
            </a:r>
            <a:endParaRPr lang="es-ES" sz="1450" dirty="0" smtClean="0">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226" name="Object 2"/>
          <p:cNvGraphicFramePr>
            <a:graphicFrameLocks noChangeAspect="1"/>
          </p:cNvGraphicFramePr>
          <p:nvPr/>
        </p:nvGraphicFramePr>
        <p:xfrm>
          <a:off x="500034" y="1285860"/>
          <a:ext cx="8143933" cy="4845054"/>
        </p:xfrm>
        <a:graphic>
          <a:graphicData uri="http://schemas.openxmlformats.org/presentationml/2006/ole">
            <p:oleObj spid="_x0000_s52226" name="AutoCAD Drawing" r:id="rId3" imgW="11496675" imgH="5095875" progId="AutoCAD.Drawing.17">
              <p:embed/>
            </p:oleObj>
          </a:graphicData>
        </a:graphic>
      </p:graphicFrame>
      <p:sp>
        <p:nvSpPr>
          <p:cNvPr id="3" name="2 CuadroTexto"/>
          <p:cNvSpPr txBox="1"/>
          <p:nvPr/>
        </p:nvSpPr>
        <p:spPr>
          <a:xfrm>
            <a:off x="642910" y="428604"/>
            <a:ext cx="7715304" cy="361637"/>
          </a:xfrm>
          <a:prstGeom prst="rect">
            <a:avLst/>
          </a:prstGeom>
          <a:noFill/>
        </p:spPr>
        <p:txBody>
          <a:bodyPr wrap="square" rtlCol="0">
            <a:spAutoFit/>
          </a:bodyPr>
          <a:lstStyle/>
          <a:p>
            <a:r>
              <a:rPr lang="es-ES" sz="1750" b="1" dirty="0" smtClean="0">
                <a:solidFill>
                  <a:srgbClr val="000000"/>
                </a:solidFill>
                <a:latin typeface="Arial"/>
                <a:ea typeface="Times New Roman"/>
              </a:rPr>
              <a:t>Cuarto de Transformadores</a:t>
            </a:r>
            <a:endParaRPr lang="es-ES" sz="1750" dirty="0">
              <a:solidFill>
                <a:schemeClr val="bg1"/>
              </a:solidFill>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42910" y="428604"/>
            <a:ext cx="7715304" cy="361637"/>
          </a:xfrm>
          <a:prstGeom prst="rect">
            <a:avLst/>
          </a:prstGeom>
          <a:noFill/>
        </p:spPr>
        <p:txBody>
          <a:bodyPr wrap="square" rtlCol="0">
            <a:spAutoFit/>
          </a:bodyPr>
          <a:lstStyle/>
          <a:p>
            <a:r>
              <a:rPr lang="es-ES" sz="1750" b="1" dirty="0" smtClean="0">
                <a:solidFill>
                  <a:srgbClr val="000000"/>
                </a:solidFill>
                <a:latin typeface="Arial"/>
                <a:ea typeface="Times New Roman"/>
              </a:rPr>
              <a:t>Área Técnica</a:t>
            </a:r>
            <a:endParaRPr lang="es-ES" sz="1750" dirty="0">
              <a:solidFill>
                <a:schemeClr val="bg1"/>
              </a:solidFill>
              <a:latin typeface="Arial" pitchFamily="34" charset="0"/>
              <a:cs typeface="Arial" pitchFamily="34" charset="0"/>
            </a:endParaRPr>
          </a:p>
        </p:txBody>
      </p:sp>
      <p:graphicFrame>
        <p:nvGraphicFramePr>
          <p:cNvPr id="53250" name="Object 2"/>
          <p:cNvGraphicFramePr>
            <a:graphicFrameLocks noChangeAspect="1"/>
          </p:cNvGraphicFramePr>
          <p:nvPr/>
        </p:nvGraphicFramePr>
        <p:xfrm>
          <a:off x="571471" y="1285860"/>
          <a:ext cx="8143933" cy="4857784"/>
        </p:xfrm>
        <a:graphic>
          <a:graphicData uri="http://schemas.openxmlformats.org/presentationml/2006/ole">
            <p:oleObj spid="_x0000_s53250" name="AutoCAD Drawing" r:id="rId3" imgW="11496675" imgH="5095875" progId="AutoCAD.Drawing.17">
              <p:embed/>
            </p:oleObj>
          </a:graphicData>
        </a:graphic>
      </p:graphicFrame>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42910" y="428604"/>
            <a:ext cx="7715304" cy="361637"/>
          </a:xfrm>
          <a:prstGeom prst="rect">
            <a:avLst/>
          </a:prstGeom>
          <a:noFill/>
        </p:spPr>
        <p:txBody>
          <a:bodyPr wrap="square" rtlCol="0">
            <a:spAutoFit/>
          </a:bodyPr>
          <a:lstStyle/>
          <a:p>
            <a:r>
              <a:rPr lang="es-ES" sz="1750" b="1" dirty="0" smtClean="0">
                <a:solidFill>
                  <a:srgbClr val="000000"/>
                </a:solidFill>
                <a:latin typeface="Arial"/>
                <a:ea typeface="Times New Roman"/>
              </a:rPr>
              <a:t>Área Recaudaciones</a:t>
            </a:r>
            <a:endParaRPr lang="es-ES" sz="1750" dirty="0">
              <a:solidFill>
                <a:schemeClr val="bg1"/>
              </a:solidFill>
              <a:latin typeface="Arial" pitchFamily="34" charset="0"/>
              <a:cs typeface="Arial" pitchFamily="34" charset="0"/>
            </a:endParaRPr>
          </a:p>
        </p:txBody>
      </p:sp>
      <p:graphicFrame>
        <p:nvGraphicFramePr>
          <p:cNvPr id="54274" name="Object 2"/>
          <p:cNvGraphicFramePr>
            <a:graphicFrameLocks noChangeAspect="1"/>
          </p:cNvGraphicFramePr>
          <p:nvPr/>
        </p:nvGraphicFramePr>
        <p:xfrm>
          <a:off x="500034" y="1214422"/>
          <a:ext cx="8197850" cy="5072098"/>
        </p:xfrm>
        <a:graphic>
          <a:graphicData uri="http://schemas.openxmlformats.org/presentationml/2006/ole">
            <p:oleObj spid="_x0000_s54274" name="AutoCAD Drawing" r:id="rId3" imgW="11496675" imgH="5095875" progId="AutoCAD.Drawing.17">
              <p:embed/>
            </p:oleObj>
          </a:graphicData>
        </a:graphic>
      </p:graphicFrame>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42910" y="428604"/>
            <a:ext cx="7715304" cy="361637"/>
          </a:xfrm>
          <a:prstGeom prst="rect">
            <a:avLst/>
          </a:prstGeom>
          <a:noFill/>
        </p:spPr>
        <p:txBody>
          <a:bodyPr wrap="square" rtlCol="0">
            <a:spAutoFit/>
          </a:bodyPr>
          <a:lstStyle/>
          <a:p>
            <a:r>
              <a:rPr lang="es-ES" sz="1750" b="1" dirty="0" smtClean="0">
                <a:solidFill>
                  <a:srgbClr val="000000"/>
                </a:solidFill>
                <a:latin typeface="Arial"/>
                <a:ea typeface="Times New Roman"/>
              </a:rPr>
              <a:t>Área Contabilidad y Planificación</a:t>
            </a:r>
            <a:endParaRPr lang="es-ES" sz="1750" dirty="0">
              <a:solidFill>
                <a:schemeClr val="bg1"/>
              </a:solidFill>
              <a:latin typeface="Arial" pitchFamily="34" charset="0"/>
              <a:cs typeface="Arial" pitchFamily="34" charset="0"/>
            </a:endParaRPr>
          </a:p>
        </p:txBody>
      </p:sp>
      <p:graphicFrame>
        <p:nvGraphicFramePr>
          <p:cNvPr id="55298" name="Object 2"/>
          <p:cNvGraphicFramePr>
            <a:graphicFrameLocks noChangeAspect="1"/>
          </p:cNvGraphicFramePr>
          <p:nvPr/>
        </p:nvGraphicFramePr>
        <p:xfrm>
          <a:off x="642910" y="1357298"/>
          <a:ext cx="7943850" cy="4929222"/>
        </p:xfrm>
        <a:graphic>
          <a:graphicData uri="http://schemas.openxmlformats.org/presentationml/2006/ole">
            <p:oleObj spid="_x0000_s55298" name="AutoCAD Drawing" r:id="rId3" imgW="11496675" imgH="5095875" progId="AutoCAD.Drawing.17">
              <p:embed/>
            </p:oleObj>
          </a:graphicData>
        </a:graphic>
      </p:graphicFrame>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42910" y="495595"/>
            <a:ext cx="7715304" cy="361637"/>
          </a:xfrm>
          <a:prstGeom prst="rect">
            <a:avLst/>
          </a:prstGeom>
          <a:noFill/>
        </p:spPr>
        <p:txBody>
          <a:bodyPr wrap="square" rtlCol="0">
            <a:spAutoFit/>
          </a:bodyPr>
          <a:lstStyle/>
          <a:p>
            <a:r>
              <a:rPr lang="es-ES" sz="1750" b="1" dirty="0" smtClean="0">
                <a:solidFill>
                  <a:srgbClr val="000000"/>
                </a:solidFill>
                <a:latin typeface="Arial"/>
                <a:ea typeface="Times New Roman"/>
              </a:rPr>
              <a:t>Interruptor Diferencial</a:t>
            </a:r>
            <a:endParaRPr lang="es-ES" sz="1750" dirty="0">
              <a:solidFill>
                <a:schemeClr val="bg1"/>
              </a:solidFill>
              <a:latin typeface="Arial" pitchFamily="34" charset="0"/>
              <a:cs typeface="Arial" pitchFamily="34" charset="0"/>
            </a:endParaRPr>
          </a:p>
        </p:txBody>
      </p:sp>
      <p:sp>
        <p:nvSpPr>
          <p:cNvPr id="3" name="2 Rectángulo"/>
          <p:cNvSpPr/>
          <p:nvPr/>
        </p:nvSpPr>
        <p:spPr>
          <a:xfrm>
            <a:off x="785786" y="1142984"/>
            <a:ext cx="7643866" cy="761747"/>
          </a:xfrm>
          <a:prstGeom prst="rect">
            <a:avLst/>
          </a:prstGeom>
        </p:spPr>
        <p:txBody>
          <a:bodyPr wrap="square">
            <a:spAutoFit/>
          </a:bodyPr>
          <a:lstStyle/>
          <a:p>
            <a:pPr algn="just"/>
            <a:r>
              <a:rPr lang="es-ES" sz="1450" dirty="0" smtClean="0">
                <a:latin typeface="Arial" pitchFamily="34" charset="0"/>
                <a:cs typeface="Arial" pitchFamily="34" charset="0"/>
              </a:rPr>
              <a:t>Su sistema de protección  consiste en el corte automático de la instalación en un tiempo lo más corto posible, a partir del momento en que aparece una tensión peligrosa entre la masa y un punto de tierra</a:t>
            </a: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165912" y="2786058"/>
            <a:ext cx="2549096" cy="707886"/>
          </a:xfrm>
          <a:prstGeom prst="rect">
            <a:avLst/>
          </a:prstGeom>
        </p:spPr>
        <p:txBody>
          <a:bodyPr wrap="none">
            <a:spAutoFit/>
          </a:bodyPr>
          <a:lstStyle/>
          <a:p>
            <a:r>
              <a:rPr lang="es-ES" sz="4000" b="1" dirty="0" smtClean="0">
                <a:solidFill>
                  <a:srgbClr val="000000"/>
                </a:solidFill>
                <a:latin typeface="Arial"/>
                <a:ea typeface="Times New Roman"/>
              </a:rPr>
              <a:t>GRACIAS</a:t>
            </a:r>
            <a:endParaRPr lang="es-ES" sz="4000" dirty="0">
              <a:solidFill>
                <a:schemeClr val="bg1"/>
              </a:solidFill>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42910" y="428604"/>
            <a:ext cx="7715304" cy="400110"/>
          </a:xfrm>
          <a:prstGeom prst="rect">
            <a:avLst/>
          </a:prstGeom>
          <a:noFill/>
        </p:spPr>
        <p:txBody>
          <a:bodyPr wrap="square" rtlCol="0">
            <a:spAutoFit/>
          </a:bodyPr>
          <a:lstStyle/>
          <a:p>
            <a:pPr algn="ctr"/>
            <a:r>
              <a:rPr lang="es-ES" sz="2000" dirty="0" smtClean="0">
                <a:solidFill>
                  <a:schemeClr val="bg1"/>
                </a:solidFill>
                <a:latin typeface="Arial" pitchFamily="34" charset="0"/>
                <a:cs typeface="Arial" pitchFamily="34" charset="0"/>
              </a:rPr>
              <a:t>Tensión de paso </a:t>
            </a:r>
            <a:endParaRPr lang="es-ES" sz="2000" dirty="0">
              <a:solidFill>
                <a:schemeClr val="bg1"/>
              </a:solidFill>
              <a:latin typeface="Arial" pitchFamily="34" charset="0"/>
              <a:cs typeface="Arial" pitchFamily="34" charset="0"/>
            </a:endParaRPr>
          </a:p>
        </p:txBody>
      </p:sp>
      <p:pic>
        <p:nvPicPr>
          <p:cNvPr id="5" name="4 Imagen"/>
          <p:cNvPicPr/>
          <p:nvPr/>
        </p:nvPicPr>
        <p:blipFill>
          <a:blip r:embed="rId2" cstate="print"/>
          <a:srcRect l="13109" t="66323" r="9980" b="12064"/>
          <a:stretch>
            <a:fillRect/>
          </a:stretch>
        </p:blipFill>
        <p:spPr bwMode="auto">
          <a:xfrm>
            <a:off x="642910" y="1142984"/>
            <a:ext cx="3981450" cy="2143140"/>
          </a:xfrm>
          <a:prstGeom prst="rect">
            <a:avLst/>
          </a:prstGeom>
          <a:noFill/>
          <a:ln w="9525">
            <a:noFill/>
            <a:miter lim="800000"/>
            <a:headEnd/>
            <a:tailEnd/>
          </a:ln>
        </p:spPr>
      </p:pic>
      <p:sp>
        <p:nvSpPr>
          <p:cNvPr id="6" name="5 CuadroTexto"/>
          <p:cNvSpPr txBox="1"/>
          <p:nvPr/>
        </p:nvSpPr>
        <p:spPr>
          <a:xfrm>
            <a:off x="5000628" y="1071546"/>
            <a:ext cx="3786214" cy="2246769"/>
          </a:xfrm>
          <a:prstGeom prst="rect">
            <a:avLst/>
          </a:prstGeom>
          <a:noFill/>
        </p:spPr>
        <p:txBody>
          <a:bodyPr wrap="square" rtlCol="0">
            <a:spAutoFit/>
          </a:bodyPr>
          <a:lstStyle/>
          <a:p>
            <a:pPr algn="just"/>
            <a:r>
              <a:rPr lang="es-ES" sz="1750" dirty="0" smtClean="0">
                <a:latin typeface="Arial" pitchFamily="34" charset="0"/>
                <a:cs typeface="Arial" pitchFamily="34" charset="0"/>
              </a:rPr>
              <a:t>Se define como la máxima diferencia de potencial entre los puntos que están  haciendo contacto los dos pies de una persona, con una separación de un metro, que se encuentra caminando en el área de la subestación al ocurrir una falla de fase a tierra.</a:t>
            </a:r>
            <a:endParaRPr lang="es-ES" sz="1750" dirty="0">
              <a:latin typeface="Arial" pitchFamily="34" charset="0"/>
              <a:cs typeface="Arial" pitchFamily="34" charset="0"/>
            </a:endParaRPr>
          </a:p>
        </p:txBody>
      </p:sp>
      <p:sp>
        <p:nvSpPr>
          <p:cNvPr id="7" name="6 CuadroTexto"/>
          <p:cNvSpPr txBox="1"/>
          <p:nvPr/>
        </p:nvSpPr>
        <p:spPr>
          <a:xfrm>
            <a:off x="795310" y="3571876"/>
            <a:ext cx="7715304" cy="400110"/>
          </a:xfrm>
          <a:prstGeom prst="rect">
            <a:avLst/>
          </a:prstGeom>
          <a:noFill/>
        </p:spPr>
        <p:txBody>
          <a:bodyPr wrap="square" rtlCol="0">
            <a:spAutoFit/>
          </a:bodyPr>
          <a:lstStyle/>
          <a:p>
            <a:pPr algn="ctr"/>
            <a:r>
              <a:rPr lang="es-ES" sz="2000" dirty="0" smtClean="0">
                <a:solidFill>
                  <a:schemeClr val="bg1"/>
                </a:solidFill>
                <a:latin typeface="Arial" pitchFamily="34" charset="0"/>
                <a:cs typeface="Arial" pitchFamily="34" charset="0"/>
              </a:rPr>
              <a:t>Tensión de contacto </a:t>
            </a:r>
            <a:endParaRPr lang="es-ES" sz="2000" dirty="0">
              <a:solidFill>
                <a:schemeClr val="bg1"/>
              </a:solidFill>
              <a:latin typeface="Arial" pitchFamily="34" charset="0"/>
              <a:cs typeface="Arial" pitchFamily="34" charset="0"/>
            </a:endParaRPr>
          </a:p>
        </p:txBody>
      </p:sp>
      <p:pic>
        <p:nvPicPr>
          <p:cNvPr id="8" name="7 Imagen"/>
          <p:cNvPicPr/>
          <p:nvPr/>
        </p:nvPicPr>
        <p:blipFill>
          <a:blip r:embed="rId3" cstate="print"/>
          <a:srcRect/>
          <a:stretch>
            <a:fillRect/>
          </a:stretch>
        </p:blipFill>
        <p:spPr bwMode="auto">
          <a:xfrm>
            <a:off x="642910" y="4286256"/>
            <a:ext cx="4000528" cy="2143140"/>
          </a:xfrm>
          <a:prstGeom prst="rect">
            <a:avLst/>
          </a:prstGeom>
          <a:noFill/>
          <a:ln w="9525">
            <a:noFill/>
            <a:miter lim="800000"/>
            <a:headEnd/>
            <a:tailEnd/>
          </a:ln>
        </p:spPr>
      </p:pic>
      <p:sp>
        <p:nvSpPr>
          <p:cNvPr id="9" name="8 CuadroTexto"/>
          <p:cNvSpPr txBox="1"/>
          <p:nvPr/>
        </p:nvSpPr>
        <p:spPr>
          <a:xfrm>
            <a:off x="5000628" y="4129825"/>
            <a:ext cx="3786214" cy="2585323"/>
          </a:xfrm>
          <a:prstGeom prst="rect">
            <a:avLst/>
          </a:prstGeom>
          <a:noFill/>
        </p:spPr>
        <p:txBody>
          <a:bodyPr wrap="square" rtlCol="0">
            <a:spAutoFit/>
          </a:bodyPr>
          <a:lstStyle/>
          <a:p>
            <a:pPr algn="just"/>
            <a:r>
              <a:rPr lang="es-ES" sz="1750" dirty="0" smtClean="0">
                <a:latin typeface="Arial" pitchFamily="34" charset="0"/>
                <a:cs typeface="Arial" pitchFamily="34" charset="0"/>
              </a:rPr>
              <a:t>Se define como la máxima diferencia de tensión entre el punto de contacto de los pies de una persona que se encuentra parada en el área de la subestación y el punto de contacto de una o de sus dos manos al tocar una estructura metálica cuando ocurre una falla de fase a tierra.</a:t>
            </a:r>
            <a:endParaRPr lang="es-ES" sz="1750" dirty="0">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42910" y="428604"/>
            <a:ext cx="7715304" cy="400110"/>
          </a:xfrm>
          <a:prstGeom prst="rect">
            <a:avLst/>
          </a:prstGeom>
          <a:noFill/>
        </p:spPr>
        <p:txBody>
          <a:bodyPr wrap="square" rtlCol="0">
            <a:spAutoFit/>
          </a:bodyPr>
          <a:lstStyle/>
          <a:p>
            <a:pPr algn="ctr"/>
            <a:r>
              <a:rPr lang="es-ES" sz="2000" b="1" dirty="0" smtClean="0">
                <a:solidFill>
                  <a:srgbClr val="000000"/>
                </a:solidFill>
                <a:latin typeface="Arial"/>
                <a:ea typeface="Times New Roman"/>
              </a:rPr>
              <a:t>Efectos fisiológicos de la corriente eléctrica</a:t>
            </a:r>
            <a:endParaRPr lang="es-ES" sz="2000" dirty="0">
              <a:solidFill>
                <a:schemeClr val="bg1"/>
              </a:solidFill>
              <a:latin typeface="Arial" pitchFamily="34" charset="0"/>
              <a:cs typeface="Arial" pitchFamily="34" charset="0"/>
            </a:endParaRPr>
          </a:p>
        </p:txBody>
      </p:sp>
      <p:sp>
        <p:nvSpPr>
          <p:cNvPr id="4" name="3 CuadroTexto"/>
          <p:cNvSpPr txBox="1"/>
          <p:nvPr/>
        </p:nvSpPr>
        <p:spPr>
          <a:xfrm>
            <a:off x="642910" y="1028556"/>
            <a:ext cx="7715304" cy="900246"/>
          </a:xfrm>
          <a:prstGeom prst="rect">
            <a:avLst/>
          </a:prstGeom>
          <a:noFill/>
        </p:spPr>
        <p:txBody>
          <a:bodyPr wrap="square" rtlCol="0">
            <a:spAutoFit/>
          </a:bodyPr>
          <a:lstStyle/>
          <a:p>
            <a:pPr algn="just"/>
            <a:r>
              <a:rPr lang="es-EC" sz="1750" dirty="0" smtClean="0">
                <a:latin typeface="Arial" pitchFamily="34" charset="0"/>
                <a:cs typeface="Arial" pitchFamily="34" charset="0"/>
              </a:rPr>
              <a:t>Las consecuencias del paso de la corriente por el cuerpo pueden ocasionar desde lesiones físicas secundarias (golpes, caídas, etc.), hasta la muerte por fibrilación ventricular.</a:t>
            </a:r>
            <a:endParaRPr lang="es-ES" sz="1750" dirty="0">
              <a:latin typeface="Arial" pitchFamily="34" charset="0"/>
              <a:cs typeface="Arial" pitchFamily="34" charset="0"/>
            </a:endParaRPr>
          </a:p>
        </p:txBody>
      </p:sp>
      <p:pic>
        <p:nvPicPr>
          <p:cNvPr id="5" name="4 Imagen"/>
          <p:cNvPicPr/>
          <p:nvPr/>
        </p:nvPicPr>
        <p:blipFill>
          <a:blip r:embed="rId2" cstate="print">
            <a:lum bright="3000"/>
          </a:blip>
          <a:srcRect/>
          <a:stretch>
            <a:fillRect/>
          </a:stretch>
        </p:blipFill>
        <p:spPr bwMode="auto">
          <a:xfrm>
            <a:off x="785787" y="2428868"/>
            <a:ext cx="3714775" cy="1996440"/>
          </a:xfrm>
          <a:prstGeom prst="rect">
            <a:avLst/>
          </a:prstGeom>
          <a:noFill/>
          <a:ln w="9525">
            <a:noFill/>
            <a:miter lim="800000"/>
            <a:headEnd/>
            <a:tailEnd/>
          </a:ln>
        </p:spPr>
      </p:pic>
      <p:pic>
        <p:nvPicPr>
          <p:cNvPr id="6" name="5 Imagen"/>
          <p:cNvPicPr/>
          <p:nvPr/>
        </p:nvPicPr>
        <p:blipFill>
          <a:blip r:embed="rId3" cstate="print">
            <a:lum bright="2000"/>
          </a:blip>
          <a:srcRect/>
          <a:stretch>
            <a:fillRect/>
          </a:stretch>
        </p:blipFill>
        <p:spPr bwMode="auto">
          <a:xfrm>
            <a:off x="4572000" y="2428868"/>
            <a:ext cx="3714776" cy="2000264"/>
          </a:xfrm>
          <a:prstGeom prst="rect">
            <a:avLst/>
          </a:prstGeom>
          <a:noFill/>
          <a:ln w="9525">
            <a:noFill/>
            <a:miter lim="800000"/>
            <a:headEnd/>
            <a:tailEnd/>
          </a:ln>
        </p:spPr>
      </p:pic>
      <p:sp>
        <p:nvSpPr>
          <p:cNvPr id="7" name="6 CuadroTexto"/>
          <p:cNvSpPr txBox="1"/>
          <p:nvPr/>
        </p:nvSpPr>
        <p:spPr>
          <a:xfrm>
            <a:off x="642910" y="4457650"/>
            <a:ext cx="7715304" cy="630942"/>
          </a:xfrm>
          <a:prstGeom prst="rect">
            <a:avLst/>
          </a:prstGeom>
          <a:noFill/>
        </p:spPr>
        <p:txBody>
          <a:bodyPr wrap="square" rtlCol="0">
            <a:spAutoFit/>
          </a:bodyPr>
          <a:lstStyle/>
          <a:p>
            <a:pPr algn="just"/>
            <a:r>
              <a:rPr lang="es-EC" sz="1750" dirty="0" smtClean="0">
                <a:latin typeface="Arial" pitchFamily="34" charset="0"/>
                <a:cs typeface="Arial" pitchFamily="34" charset="0"/>
              </a:rPr>
              <a:t>Zonas de tiempo/corriente de los efectos de las corrientes alternas de 15 a 100 Hz</a:t>
            </a:r>
            <a:endParaRPr lang="es-ES" sz="1750" dirty="0">
              <a:solidFill>
                <a:schemeClr val="bg1"/>
              </a:solidFill>
              <a:latin typeface="Arial" pitchFamily="34" charset="0"/>
              <a:cs typeface="Arial" pitchFamily="34" charset="0"/>
            </a:endParaRPr>
          </a:p>
        </p:txBody>
      </p:sp>
      <p:sp>
        <p:nvSpPr>
          <p:cNvPr id="8" name="7 CuadroTexto"/>
          <p:cNvSpPr txBox="1"/>
          <p:nvPr/>
        </p:nvSpPr>
        <p:spPr>
          <a:xfrm>
            <a:off x="642910" y="5286388"/>
            <a:ext cx="7715304" cy="630942"/>
          </a:xfrm>
          <a:prstGeom prst="rect">
            <a:avLst/>
          </a:prstGeom>
          <a:noFill/>
        </p:spPr>
        <p:txBody>
          <a:bodyPr wrap="square" rtlCol="0">
            <a:spAutoFit/>
          </a:bodyPr>
          <a:lstStyle/>
          <a:p>
            <a:pPr algn="just"/>
            <a:r>
              <a:rPr lang="es-EC" sz="1750" dirty="0" smtClean="0">
                <a:latin typeface="Arial" pitchFamily="34" charset="0"/>
                <a:cs typeface="Arial" pitchFamily="34" charset="0"/>
              </a:rPr>
              <a:t>Las persona calificada responsable de la construcción de una instalación eléctrica debe evaluar el nivel de riesgo asociado a dicha instalación.</a:t>
            </a:r>
            <a:endParaRPr lang="es-ES" sz="1750" dirty="0">
              <a:solidFill>
                <a:schemeClr val="bg1"/>
              </a:solidFill>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42910" y="428604"/>
            <a:ext cx="7715304" cy="400110"/>
          </a:xfrm>
          <a:prstGeom prst="rect">
            <a:avLst/>
          </a:prstGeom>
          <a:noFill/>
        </p:spPr>
        <p:txBody>
          <a:bodyPr wrap="square" rtlCol="0">
            <a:spAutoFit/>
          </a:bodyPr>
          <a:lstStyle/>
          <a:p>
            <a:pPr algn="ctr"/>
            <a:r>
              <a:rPr lang="es-ES" sz="2000" b="1" dirty="0" smtClean="0">
                <a:solidFill>
                  <a:srgbClr val="000000"/>
                </a:solidFill>
                <a:latin typeface="Arial"/>
                <a:ea typeface="Times New Roman"/>
              </a:rPr>
              <a:t>Impedancia del cuerpo humano</a:t>
            </a:r>
            <a:endParaRPr lang="es-ES" sz="2000" dirty="0">
              <a:solidFill>
                <a:schemeClr val="bg1"/>
              </a:solidFill>
              <a:latin typeface="Arial" pitchFamily="34" charset="0"/>
              <a:cs typeface="Arial" pitchFamily="34" charset="0"/>
            </a:endParaRPr>
          </a:p>
        </p:txBody>
      </p:sp>
      <p:sp>
        <p:nvSpPr>
          <p:cNvPr id="6" name="5 CuadroTexto"/>
          <p:cNvSpPr txBox="1"/>
          <p:nvPr/>
        </p:nvSpPr>
        <p:spPr>
          <a:xfrm>
            <a:off x="642910" y="1028626"/>
            <a:ext cx="7715304" cy="1438855"/>
          </a:xfrm>
          <a:prstGeom prst="rect">
            <a:avLst/>
          </a:prstGeom>
          <a:noFill/>
        </p:spPr>
        <p:txBody>
          <a:bodyPr wrap="square" rtlCol="0">
            <a:spAutoFit/>
          </a:bodyPr>
          <a:lstStyle/>
          <a:p>
            <a:pPr algn="just"/>
            <a:r>
              <a:rPr lang="es-EC" sz="1750" dirty="0" smtClean="0">
                <a:latin typeface="Arial" pitchFamily="34" charset="0"/>
                <a:cs typeface="Arial" pitchFamily="34" charset="0"/>
              </a:rPr>
              <a:t>Su importancia en el resultado del accidente depende de las siguientes circunstancias: de la tensión, de la frecuencia, de la duración del paso de la corriente, de la temperatura, del grado de humedad de la piel, de la superficie de contacto, de la presión de contacto, de la dureza de la epidermis, etc.</a:t>
            </a:r>
            <a:endParaRPr lang="es-ES" sz="1750" dirty="0">
              <a:latin typeface="Arial" pitchFamily="34" charset="0"/>
              <a:cs typeface="Arial" pitchFamily="34" charset="0"/>
            </a:endParaRPr>
          </a:p>
        </p:txBody>
      </p:sp>
      <p:pic>
        <p:nvPicPr>
          <p:cNvPr id="7" name="6 Imagen" descr="C:\Documents and Settings\Administrador\Mis documentos\Libros PDF\Inst_Elect_Ind\Riel\Image3244.jpg"/>
          <p:cNvPicPr/>
          <p:nvPr/>
        </p:nvPicPr>
        <p:blipFill>
          <a:blip r:embed="rId2" cstate="print"/>
          <a:srcRect/>
          <a:stretch>
            <a:fillRect/>
          </a:stretch>
        </p:blipFill>
        <p:spPr bwMode="auto">
          <a:xfrm>
            <a:off x="2643175" y="2500306"/>
            <a:ext cx="3714776" cy="3214710"/>
          </a:xfrm>
          <a:prstGeom prst="rect">
            <a:avLst/>
          </a:prstGeom>
          <a:noFill/>
          <a:ln w="9525">
            <a:noFill/>
            <a:miter lim="800000"/>
            <a:headEnd/>
            <a:tailEnd/>
          </a:ln>
        </p:spPr>
      </p:pic>
      <p:sp>
        <p:nvSpPr>
          <p:cNvPr id="8" name="7 CuadroTexto"/>
          <p:cNvSpPr txBox="1"/>
          <p:nvPr/>
        </p:nvSpPr>
        <p:spPr>
          <a:xfrm>
            <a:off x="642910" y="5869892"/>
            <a:ext cx="7715304" cy="630942"/>
          </a:xfrm>
          <a:prstGeom prst="rect">
            <a:avLst/>
          </a:prstGeom>
          <a:noFill/>
        </p:spPr>
        <p:txBody>
          <a:bodyPr wrap="square" rtlCol="0">
            <a:spAutoFit/>
          </a:bodyPr>
          <a:lstStyle/>
          <a:p>
            <a:pPr algn="just"/>
            <a:r>
              <a:rPr lang="es-EC" sz="1750" b="1" dirty="0" smtClean="0">
                <a:latin typeface="Arial" pitchFamily="34" charset="0"/>
                <a:cs typeface="Arial" pitchFamily="34" charset="0"/>
              </a:rPr>
              <a:t>Impedancia del cuerpo humano en función de la superficie de contacto</a:t>
            </a:r>
            <a:endParaRPr lang="es-ES" sz="1750" dirty="0">
              <a:solidFill>
                <a:schemeClr val="bg1"/>
              </a:solidFill>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42910" y="428604"/>
            <a:ext cx="7715304" cy="707886"/>
          </a:xfrm>
          <a:prstGeom prst="rect">
            <a:avLst/>
          </a:prstGeom>
          <a:noFill/>
        </p:spPr>
        <p:txBody>
          <a:bodyPr wrap="square" rtlCol="0">
            <a:spAutoFit/>
          </a:bodyPr>
          <a:lstStyle/>
          <a:p>
            <a:pPr algn="ctr">
              <a:spcAft>
                <a:spcPts val="0"/>
              </a:spcAft>
            </a:pPr>
            <a:r>
              <a:rPr lang="es-MX" sz="2000" b="1" dirty="0" smtClean="0">
                <a:solidFill>
                  <a:srgbClr val="000000"/>
                </a:solidFill>
                <a:latin typeface="Arial"/>
                <a:ea typeface="Times New Roman"/>
              </a:rPr>
              <a:t>Cálculos de la Evaluación y Valorización de Riesgos de las Tensiones de Paso y de Contacto </a:t>
            </a:r>
            <a:endParaRPr lang="es-ES" sz="2000" b="1" dirty="0" smtClean="0">
              <a:solidFill>
                <a:srgbClr val="000000"/>
              </a:solidFill>
              <a:latin typeface="Arial"/>
              <a:ea typeface="Times New Roman"/>
            </a:endParaRPr>
          </a:p>
        </p:txBody>
      </p:sp>
      <p:sp>
        <p:nvSpPr>
          <p:cNvPr id="4" name="3 CuadroTexto"/>
          <p:cNvSpPr txBox="1"/>
          <p:nvPr/>
        </p:nvSpPr>
        <p:spPr>
          <a:xfrm>
            <a:off x="642910" y="1357298"/>
            <a:ext cx="7715304" cy="361637"/>
          </a:xfrm>
          <a:prstGeom prst="rect">
            <a:avLst/>
          </a:prstGeom>
          <a:noFill/>
        </p:spPr>
        <p:txBody>
          <a:bodyPr wrap="square" rtlCol="0">
            <a:spAutoFit/>
          </a:bodyPr>
          <a:lstStyle/>
          <a:p>
            <a:r>
              <a:rPr lang="es-ES" sz="1750" b="1" dirty="0" smtClean="0">
                <a:solidFill>
                  <a:srgbClr val="000000"/>
                </a:solidFill>
                <a:latin typeface="Arial"/>
                <a:ea typeface="Times New Roman"/>
              </a:rPr>
              <a:t>Pórtico de 13,8 kV</a:t>
            </a:r>
            <a:endParaRPr lang="es-ES" sz="1750" dirty="0">
              <a:solidFill>
                <a:schemeClr val="bg1"/>
              </a:solidFill>
              <a:latin typeface="Arial" pitchFamily="34" charset="0"/>
              <a:cs typeface="Arial" pitchFamily="34" charset="0"/>
            </a:endParaRPr>
          </a:p>
        </p:txBody>
      </p:sp>
      <p:pic>
        <p:nvPicPr>
          <p:cNvPr id="5" name="4 Imagen"/>
          <p:cNvPicPr/>
          <p:nvPr/>
        </p:nvPicPr>
        <p:blipFill>
          <a:blip r:embed="rId2" cstate="print"/>
          <a:srcRect/>
          <a:stretch>
            <a:fillRect/>
          </a:stretch>
        </p:blipFill>
        <p:spPr bwMode="auto">
          <a:xfrm>
            <a:off x="428596" y="2000240"/>
            <a:ext cx="4429156" cy="3929090"/>
          </a:xfrm>
          <a:prstGeom prst="rect">
            <a:avLst/>
          </a:prstGeom>
          <a:noFill/>
          <a:ln w="9525">
            <a:noFill/>
            <a:miter lim="800000"/>
            <a:headEnd/>
            <a:tailEnd/>
          </a:ln>
        </p:spPr>
      </p:pic>
      <p:pic>
        <p:nvPicPr>
          <p:cNvPr id="6" name="5 Imagen"/>
          <p:cNvPicPr/>
          <p:nvPr/>
        </p:nvPicPr>
        <p:blipFill>
          <a:blip r:embed="rId3" cstate="print">
            <a:lum bright="20000"/>
          </a:blip>
          <a:srcRect/>
          <a:stretch>
            <a:fillRect/>
          </a:stretch>
        </p:blipFill>
        <p:spPr bwMode="auto">
          <a:xfrm>
            <a:off x="5072066" y="2000240"/>
            <a:ext cx="3276596" cy="1571636"/>
          </a:xfrm>
          <a:prstGeom prst="rect">
            <a:avLst/>
          </a:prstGeom>
          <a:noFill/>
          <a:ln w="9525">
            <a:noFill/>
            <a:miter lim="800000"/>
            <a:headEnd/>
            <a:tailEnd/>
          </a:ln>
        </p:spPr>
      </p:pic>
      <p:pic>
        <p:nvPicPr>
          <p:cNvPr id="7" name="6 Imagen"/>
          <p:cNvPicPr/>
          <p:nvPr/>
        </p:nvPicPr>
        <p:blipFill>
          <a:blip r:embed="rId4" cstate="print"/>
          <a:srcRect/>
          <a:stretch>
            <a:fillRect/>
          </a:stretch>
        </p:blipFill>
        <p:spPr bwMode="auto">
          <a:xfrm>
            <a:off x="5072066" y="4348180"/>
            <a:ext cx="3286148" cy="1581150"/>
          </a:xfrm>
          <a:prstGeom prst="rect">
            <a:avLst/>
          </a:prstGeom>
          <a:noFill/>
          <a:ln w="9525">
            <a:noFill/>
            <a:miter lim="800000"/>
            <a:headEnd/>
            <a:tailEnd/>
          </a:ln>
        </p:spPr>
      </p:pic>
      <p:sp>
        <p:nvSpPr>
          <p:cNvPr id="8" name="7 Elipse"/>
          <p:cNvSpPr/>
          <p:nvPr/>
        </p:nvSpPr>
        <p:spPr>
          <a:xfrm>
            <a:off x="7572396" y="2857496"/>
            <a:ext cx="428628" cy="428628"/>
          </a:xfrm>
          <a:prstGeom prst="ellipse">
            <a:avLst/>
          </a:prstGeom>
          <a:noFill/>
          <a:ln w="28575">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4" name="23 CuadroTexto"/>
          <p:cNvSpPr txBox="1"/>
          <p:nvPr/>
        </p:nvSpPr>
        <p:spPr>
          <a:xfrm>
            <a:off x="5429256" y="1714488"/>
            <a:ext cx="2571768" cy="315471"/>
          </a:xfrm>
          <a:prstGeom prst="rect">
            <a:avLst/>
          </a:prstGeom>
          <a:noFill/>
        </p:spPr>
        <p:txBody>
          <a:bodyPr wrap="square" rtlCol="0">
            <a:spAutoFit/>
          </a:bodyPr>
          <a:lstStyle/>
          <a:p>
            <a:r>
              <a:rPr lang="es-ES" sz="1450" dirty="0" smtClean="0">
                <a:latin typeface="Arial" pitchFamily="34" charset="0"/>
                <a:cs typeface="Arial" pitchFamily="34" charset="0"/>
              </a:rPr>
              <a:t>No hay restricción de acceso </a:t>
            </a:r>
            <a:endParaRPr lang="es-ES" sz="1450" dirty="0">
              <a:latin typeface="Arial" pitchFamily="34" charset="0"/>
              <a:cs typeface="Arial" pitchFamily="34" charset="0"/>
            </a:endParaRPr>
          </a:p>
        </p:txBody>
      </p:sp>
      <p:sp>
        <p:nvSpPr>
          <p:cNvPr id="25" name="24 CuadroTexto"/>
          <p:cNvSpPr txBox="1"/>
          <p:nvPr/>
        </p:nvSpPr>
        <p:spPr>
          <a:xfrm>
            <a:off x="5072066" y="4071943"/>
            <a:ext cx="3286148" cy="315471"/>
          </a:xfrm>
          <a:prstGeom prst="rect">
            <a:avLst/>
          </a:prstGeom>
          <a:noFill/>
        </p:spPr>
        <p:txBody>
          <a:bodyPr wrap="square" rtlCol="0">
            <a:spAutoFit/>
          </a:bodyPr>
          <a:lstStyle/>
          <a:p>
            <a:pPr algn="ctr"/>
            <a:r>
              <a:rPr lang="es-ES" sz="1450" dirty="0" smtClean="0">
                <a:latin typeface="Arial" pitchFamily="34" charset="0"/>
                <a:cs typeface="Arial" pitchFamily="34" charset="0"/>
              </a:rPr>
              <a:t>Equipos que no están en operación </a:t>
            </a:r>
            <a:endParaRPr lang="es-ES" sz="1450" dirty="0">
              <a:latin typeface="Arial" pitchFamily="34" charset="0"/>
              <a:cs typeface="Arial" pitchFamily="34" charset="0"/>
            </a:endParaRPr>
          </a:p>
        </p:txBody>
      </p:sp>
      <p:sp>
        <p:nvSpPr>
          <p:cNvPr id="26" name="25 CuadroTexto"/>
          <p:cNvSpPr txBox="1"/>
          <p:nvPr/>
        </p:nvSpPr>
        <p:spPr>
          <a:xfrm>
            <a:off x="5000628" y="3542157"/>
            <a:ext cx="3286148" cy="315471"/>
          </a:xfrm>
          <a:prstGeom prst="rect">
            <a:avLst/>
          </a:prstGeom>
          <a:noFill/>
        </p:spPr>
        <p:txBody>
          <a:bodyPr wrap="square" rtlCol="0">
            <a:spAutoFit/>
          </a:bodyPr>
          <a:lstStyle/>
          <a:p>
            <a:pPr algn="ctr"/>
            <a:r>
              <a:rPr lang="es-EC" sz="1450" dirty="0" smtClean="0">
                <a:latin typeface="Arial" pitchFamily="34" charset="0"/>
                <a:cs typeface="Arial" pitchFamily="34" charset="0"/>
              </a:rPr>
              <a:t>NEC Art. 110.31, NOM Art 924,3</a:t>
            </a:r>
            <a:endParaRPr lang="es-ES" sz="1450" dirty="0" smtClean="0">
              <a:latin typeface="Arial" pitchFamily="34" charset="0"/>
              <a:cs typeface="Arial" pitchFamily="34" charset="0"/>
            </a:endParaRPr>
          </a:p>
        </p:txBody>
      </p:sp>
      <p:sp>
        <p:nvSpPr>
          <p:cNvPr id="27" name="26 Elipse"/>
          <p:cNvSpPr/>
          <p:nvPr/>
        </p:nvSpPr>
        <p:spPr>
          <a:xfrm>
            <a:off x="7858148" y="5429264"/>
            <a:ext cx="428628" cy="428628"/>
          </a:xfrm>
          <a:prstGeom prst="ellipse">
            <a:avLst/>
          </a:prstGeom>
          <a:noFill/>
          <a:ln w="28575">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8" name="27 CuadroTexto"/>
          <p:cNvSpPr txBox="1"/>
          <p:nvPr/>
        </p:nvSpPr>
        <p:spPr>
          <a:xfrm>
            <a:off x="5000628" y="5971049"/>
            <a:ext cx="3286148" cy="315471"/>
          </a:xfrm>
          <a:prstGeom prst="rect">
            <a:avLst/>
          </a:prstGeom>
          <a:noFill/>
        </p:spPr>
        <p:txBody>
          <a:bodyPr wrap="square" rtlCol="0">
            <a:spAutoFit/>
          </a:bodyPr>
          <a:lstStyle/>
          <a:p>
            <a:pPr algn="ctr"/>
            <a:r>
              <a:rPr lang="es-EC" sz="1450" dirty="0" smtClean="0">
                <a:latin typeface="Arial" pitchFamily="34" charset="0"/>
                <a:cs typeface="Arial" pitchFamily="34" charset="0"/>
              </a:rPr>
              <a:t>MIE-RAT 14 punto 3.5 de la ITC   </a:t>
            </a:r>
            <a:endParaRPr lang="es-ES" sz="1450" dirty="0" smtClean="0">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42910" y="352719"/>
            <a:ext cx="7715304" cy="361637"/>
          </a:xfrm>
          <a:prstGeom prst="rect">
            <a:avLst/>
          </a:prstGeom>
          <a:noFill/>
        </p:spPr>
        <p:txBody>
          <a:bodyPr wrap="square" rtlCol="0">
            <a:spAutoFit/>
          </a:bodyPr>
          <a:lstStyle/>
          <a:p>
            <a:r>
              <a:rPr lang="es-ES" sz="1750" b="1" dirty="0" smtClean="0">
                <a:solidFill>
                  <a:srgbClr val="000000"/>
                </a:solidFill>
                <a:latin typeface="Arial"/>
                <a:ea typeface="Times New Roman"/>
              </a:rPr>
              <a:t>Cuarto del Banco de Transformadores </a:t>
            </a:r>
            <a:endParaRPr lang="es-ES" sz="1750" dirty="0">
              <a:solidFill>
                <a:schemeClr val="bg1"/>
              </a:solidFill>
              <a:latin typeface="Arial" pitchFamily="34" charset="0"/>
              <a:cs typeface="Arial" pitchFamily="34" charset="0"/>
            </a:endParaRPr>
          </a:p>
        </p:txBody>
      </p:sp>
      <p:graphicFrame>
        <p:nvGraphicFramePr>
          <p:cNvPr id="20486" name="Object 6"/>
          <p:cNvGraphicFramePr>
            <a:graphicFrameLocks noChangeAspect="1"/>
          </p:cNvGraphicFramePr>
          <p:nvPr/>
        </p:nvGraphicFramePr>
        <p:xfrm>
          <a:off x="203179" y="1071546"/>
          <a:ext cx="4440259" cy="5357850"/>
        </p:xfrm>
        <a:graphic>
          <a:graphicData uri="http://schemas.openxmlformats.org/presentationml/2006/ole">
            <p:oleObj spid="_x0000_s20486" name="AutoCAD Drawing" r:id="rId3" imgW="11496600" imgH="5095800" progId="AutoCAD.Drawing.17">
              <p:embed/>
            </p:oleObj>
          </a:graphicData>
        </a:graphic>
      </p:graphicFrame>
      <p:pic>
        <p:nvPicPr>
          <p:cNvPr id="9" name="8 Imagen"/>
          <p:cNvPicPr/>
          <p:nvPr/>
        </p:nvPicPr>
        <p:blipFill>
          <a:blip r:embed="rId4" cstate="print"/>
          <a:srcRect/>
          <a:stretch>
            <a:fillRect/>
          </a:stretch>
        </p:blipFill>
        <p:spPr bwMode="auto">
          <a:xfrm>
            <a:off x="4500562" y="1571612"/>
            <a:ext cx="2157408" cy="1443034"/>
          </a:xfrm>
          <a:prstGeom prst="rect">
            <a:avLst/>
          </a:prstGeom>
          <a:noFill/>
          <a:ln w="9525">
            <a:noFill/>
            <a:miter lim="800000"/>
            <a:headEnd/>
            <a:tailEnd/>
          </a:ln>
        </p:spPr>
      </p:pic>
      <p:pic>
        <p:nvPicPr>
          <p:cNvPr id="10" name="9 Imagen" descr="F:\Tesis_Fotos\Parte_1\DSC00189.JPG"/>
          <p:cNvPicPr/>
          <p:nvPr/>
        </p:nvPicPr>
        <p:blipFill>
          <a:blip r:embed="rId5"/>
          <a:srcRect t="23938" r="74812" b="50193"/>
          <a:stretch>
            <a:fillRect/>
          </a:stretch>
        </p:blipFill>
        <p:spPr bwMode="auto">
          <a:xfrm>
            <a:off x="6715140" y="1571612"/>
            <a:ext cx="2143140" cy="1428760"/>
          </a:xfrm>
          <a:prstGeom prst="rect">
            <a:avLst/>
          </a:prstGeom>
          <a:noFill/>
          <a:ln w="9525">
            <a:noFill/>
            <a:miter lim="800000"/>
            <a:headEnd/>
            <a:tailEnd/>
          </a:ln>
        </p:spPr>
      </p:pic>
      <p:pic>
        <p:nvPicPr>
          <p:cNvPr id="11" name="10 Imagen"/>
          <p:cNvPicPr/>
          <p:nvPr/>
        </p:nvPicPr>
        <p:blipFill>
          <a:blip r:embed="rId6" cstate="print"/>
          <a:srcRect/>
          <a:stretch>
            <a:fillRect/>
          </a:stretch>
        </p:blipFill>
        <p:spPr bwMode="auto">
          <a:xfrm>
            <a:off x="4500562" y="4042223"/>
            <a:ext cx="2214578" cy="1428759"/>
          </a:xfrm>
          <a:prstGeom prst="rect">
            <a:avLst/>
          </a:prstGeom>
          <a:noFill/>
          <a:ln w="9525">
            <a:noFill/>
            <a:miter lim="800000"/>
            <a:headEnd/>
            <a:tailEnd/>
          </a:ln>
        </p:spPr>
      </p:pic>
      <p:pic>
        <p:nvPicPr>
          <p:cNvPr id="12" name="11 Imagen"/>
          <p:cNvPicPr/>
          <p:nvPr/>
        </p:nvPicPr>
        <p:blipFill>
          <a:blip r:embed="rId7" cstate="print"/>
          <a:srcRect/>
          <a:stretch>
            <a:fillRect/>
          </a:stretch>
        </p:blipFill>
        <p:spPr bwMode="auto">
          <a:xfrm>
            <a:off x="6715140" y="4042223"/>
            <a:ext cx="2214578" cy="1428760"/>
          </a:xfrm>
          <a:prstGeom prst="rect">
            <a:avLst/>
          </a:prstGeom>
          <a:noFill/>
          <a:ln w="9525">
            <a:noFill/>
            <a:miter lim="800000"/>
            <a:headEnd/>
            <a:tailEnd/>
          </a:ln>
        </p:spPr>
      </p:pic>
      <p:sp>
        <p:nvSpPr>
          <p:cNvPr id="14" name="13 CuadroTexto"/>
          <p:cNvSpPr txBox="1"/>
          <p:nvPr/>
        </p:nvSpPr>
        <p:spPr>
          <a:xfrm>
            <a:off x="4500562" y="1214422"/>
            <a:ext cx="4357718" cy="315471"/>
          </a:xfrm>
          <a:prstGeom prst="rect">
            <a:avLst/>
          </a:prstGeom>
          <a:noFill/>
        </p:spPr>
        <p:txBody>
          <a:bodyPr wrap="square" rtlCol="0">
            <a:spAutoFit/>
          </a:bodyPr>
          <a:lstStyle/>
          <a:p>
            <a:pPr algn="ctr"/>
            <a:r>
              <a:rPr lang="es-ES" sz="1450" dirty="0" smtClean="0">
                <a:latin typeface="Arial" pitchFamily="34" charset="0"/>
                <a:cs typeface="Arial" pitchFamily="34" charset="0"/>
              </a:rPr>
              <a:t>Disposición de equipos impiden mejor ventilación</a:t>
            </a:r>
            <a:endParaRPr lang="es-ES" sz="1450" dirty="0">
              <a:latin typeface="Arial" pitchFamily="34" charset="0"/>
              <a:cs typeface="Arial" pitchFamily="34" charset="0"/>
            </a:endParaRPr>
          </a:p>
        </p:txBody>
      </p:sp>
      <p:sp>
        <p:nvSpPr>
          <p:cNvPr id="16" name="15 CuadroTexto"/>
          <p:cNvSpPr txBox="1"/>
          <p:nvPr/>
        </p:nvSpPr>
        <p:spPr>
          <a:xfrm>
            <a:off x="5000628" y="3042091"/>
            <a:ext cx="3286148" cy="315471"/>
          </a:xfrm>
          <a:prstGeom prst="rect">
            <a:avLst/>
          </a:prstGeom>
          <a:noFill/>
        </p:spPr>
        <p:txBody>
          <a:bodyPr wrap="square" rtlCol="0">
            <a:spAutoFit/>
          </a:bodyPr>
          <a:lstStyle/>
          <a:p>
            <a:pPr algn="ctr"/>
            <a:r>
              <a:rPr lang="es-EC" sz="1450" dirty="0" smtClean="0">
                <a:latin typeface="Arial" pitchFamily="34" charset="0"/>
                <a:cs typeface="Arial" pitchFamily="34" charset="0"/>
              </a:rPr>
              <a:t>NEC Art. 450.9, NEC Art. 665.23</a:t>
            </a:r>
            <a:endParaRPr lang="es-ES" sz="1450" dirty="0" smtClean="0">
              <a:latin typeface="Arial" pitchFamily="34" charset="0"/>
              <a:cs typeface="Arial" pitchFamily="34" charset="0"/>
            </a:endParaRPr>
          </a:p>
        </p:txBody>
      </p:sp>
      <p:sp>
        <p:nvSpPr>
          <p:cNvPr id="17" name="16 CuadroTexto"/>
          <p:cNvSpPr txBox="1"/>
          <p:nvPr/>
        </p:nvSpPr>
        <p:spPr>
          <a:xfrm>
            <a:off x="4500562" y="5470983"/>
            <a:ext cx="4429156" cy="315471"/>
          </a:xfrm>
          <a:prstGeom prst="rect">
            <a:avLst/>
          </a:prstGeom>
          <a:noFill/>
        </p:spPr>
        <p:txBody>
          <a:bodyPr wrap="square" rtlCol="0">
            <a:spAutoFit/>
          </a:bodyPr>
          <a:lstStyle/>
          <a:p>
            <a:r>
              <a:rPr lang="es-EC" sz="1450" dirty="0" smtClean="0">
                <a:latin typeface="Arial" pitchFamily="34" charset="0"/>
                <a:cs typeface="Arial" pitchFamily="34" charset="0"/>
              </a:rPr>
              <a:t>NEC 110.12 literal c  </a:t>
            </a:r>
            <a:endParaRPr lang="es-ES" sz="1450" dirty="0" smtClean="0">
              <a:latin typeface="Arial" pitchFamily="34" charset="0"/>
              <a:cs typeface="Arial" pitchFamily="34" charset="0"/>
            </a:endParaRPr>
          </a:p>
        </p:txBody>
      </p:sp>
      <p:sp>
        <p:nvSpPr>
          <p:cNvPr id="18" name="17 CuadroTexto"/>
          <p:cNvSpPr txBox="1"/>
          <p:nvPr/>
        </p:nvSpPr>
        <p:spPr>
          <a:xfrm>
            <a:off x="4500562" y="3542157"/>
            <a:ext cx="4429156" cy="538609"/>
          </a:xfrm>
          <a:prstGeom prst="rect">
            <a:avLst/>
          </a:prstGeom>
          <a:noFill/>
        </p:spPr>
        <p:txBody>
          <a:bodyPr wrap="square" rtlCol="0">
            <a:spAutoFit/>
          </a:bodyPr>
          <a:lstStyle/>
          <a:p>
            <a:pPr algn="just"/>
            <a:r>
              <a:rPr lang="es-ES" sz="1450" dirty="0" smtClean="0">
                <a:latin typeface="Arial" pitchFamily="34" charset="0"/>
                <a:cs typeface="Arial" pitchFamily="34" charset="0"/>
              </a:rPr>
              <a:t>Presencia de sulfatación, conductor sin retirar y señales de sobrecalentamiento</a:t>
            </a:r>
            <a:endParaRPr lang="es-ES" sz="1450" dirty="0">
              <a:latin typeface="Arial" pitchFamily="34" charset="0"/>
              <a:cs typeface="Arial" pitchFamily="34" charset="0"/>
            </a:endParaRPr>
          </a:p>
        </p:txBody>
      </p:sp>
      <p:sp>
        <p:nvSpPr>
          <p:cNvPr id="19" name="18 Elipse"/>
          <p:cNvSpPr/>
          <p:nvPr/>
        </p:nvSpPr>
        <p:spPr>
          <a:xfrm>
            <a:off x="8429652" y="4214818"/>
            <a:ext cx="428628" cy="428628"/>
          </a:xfrm>
          <a:prstGeom prst="ellipse">
            <a:avLst/>
          </a:prstGeom>
          <a:noFill/>
          <a:ln w="28575">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0" name="19 Elipse"/>
          <p:cNvSpPr/>
          <p:nvPr/>
        </p:nvSpPr>
        <p:spPr>
          <a:xfrm>
            <a:off x="6858016" y="4714884"/>
            <a:ext cx="785818" cy="428628"/>
          </a:xfrm>
          <a:prstGeom prst="ellipse">
            <a:avLst/>
          </a:prstGeom>
          <a:noFill/>
          <a:ln w="28575">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1" name="20 Elipse"/>
          <p:cNvSpPr/>
          <p:nvPr/>
        </p:nvSpPr>
        <p:spPr>
          <a:xfrm>
            <a:off x="5715008" y="4786322"/>
            <a:ext cx="428628" cy="428628"/>
          </a:xfrm>
          <a:prstGeom prst="ellipse">
            <a:avLst/>
          </a:prstGeom>
          <a:noFill/>
          <a:ln w="28575">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42910" y="428604"/>
            <a:ext cx="7715304" cy="361637"/>
          </a:xfrm>
          <a:prstGeom prst="rect">
            <a:avLst/>
          </a:prstGeom>
          <a:noFill/>
        </p:spPr>
        <p:txBody>
          <a:bodyPr wrap="square" rtlCol="0">
            <a:spAutoFit/>
          </a:bodyPr>
          <a:lstStyle/>
          <a:p>
            <a:r>
              <a:rPr lang="es-ES" sz="1750" b="1" dirty="0" smtClean="0">
                <a:solidFill>
                  <a:srgbClr val="000000"/>
                </a:solidFill>
                <a:latin typeface="Arial"/>
                <a:ea typeface="Times New Roman"/>
              </a:rPr>
              <a:t>Área Técnica</a:t>
            </a:r>
            <a:endParaRPr lang="es-ES" sz="1750" dirty="0">
              <a:solidFill>
                <a:schemeClr val="bg1"/>
              </a:solidFill>
              <a:latin typeface="Arial" pitchFamily="34" charset="0"/>
              <a:cs typeface="Arial" pitchFamily="34" charset="0"/>
            </a:endParaRPr>
          </a:p>
        </p:txBody>
      </p:sp>
      <p:graphicFrame>
        <p:nvGraphicFramePr>
          <p:cNvPr id="21509" name="Object 5"/>
          <p:cNvGraphicFramePr>
            <a:graphicFrameLocks noChangeAspect="1"/>
          </p:cNvGraphicFramePr>
          <p:nvPr/>
        </p:nvGraphicFramePr>
        <p:xfrm>
          <a:off x="357188" y="1016000"/>
          <a:ext cx="4857750" cy="5484813"/>
        </p:xfrm>
        <a:graphic>
          <a:graphicData uri="http://schemas.openxmlformats.org/presentationml/2006/ole">
            <p:oleObj spid="_x0000_s21509" name="AutoCAD Drawing" r:id="rId3" imgW="11496600" imgH="5095800" progId="AutoCAD.Drawing.17">
              <p:embed/>
            </p:oleObj>
          </a:graphicData>
        </a:graphic>
      </p:graphicFrame>
      <p:sp>
        <p:nvSpPr>
          <p:cNvPr id="7" name="6 Elipse"/>
          <p:cNvSpPr/>
          <p:nvPr/>
        </p:nvSpPr>
        <p:spPr>
          <a:xfrm>
            <a:off x="1714480" y="2000240"/>
            <a:ext cx="357190" cy="285752"/>
          </a:xfrm>
          <a:prstGeom prst="ellipse">
            <a:avLst/>
          </a:prstGeom>
          <a:noFill/>
          <a:ln w="28575">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8" name="7 Elipse"/>
          <p:cNvSpPr/>
          <p:nvPr/>
        </p:nvSpPr>
        <p:spPr>
          <a:xfrm>
            <a:off x="1428728" y="1000108"/>
            <a:ext cx="357190" cy="285752"/>
          </a:xfrm>
          <a:prstGeom prst="ellipse">
            <a:avLst/>
          </a:prstGeom>
          <a:noFill/>
          <a:ln w="28575">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cxnSp>
        <p:nvCxnSpPr>
          <p:cNvPr id="10" name="9 Conector recto de flecha"/>
          <p:cNvCxnSpPr/>
          <p:nvPr/>
        </p:nvCxnSpPr>
        <p:spPr>
          <a:xfrm>
            <a:off x="1785918" y="1142984"/>
            <a:ext cx="3571900" cy="500066"/>
          </a:xfrm>
          <a:prstGeom prst="straightConnector1">
            <a:avLst/>
          </a:prstGeom>
          <a:ln w="28575">
            <a:solidFill>
              <a:srgbClr val="C00000"/>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a:off x="2071670" y="2143116"/>
            <a:ext cx="3214710" cy="785818"/>
          </a:xfrm>
          <a:prstGeom prst="straightConnector1">
            <a:avLst/>
          </a:prstGeom>
          <a:ln w="28575">
            <a:solidFill>
              <a:srgbClr val="C00000"/>
            </a:solidFill>
            <a:prstDash val="lgDash"/>
            <a:tailEnd type="arrow"/>
          </a:ln>
        </p:spPr>
        <p:style>
          <a:lnRef idx="1">
            <a:schemeClr val="accent1"/>
          </a:lnRef>
          <a:fillRef idx="0">
            <a:schemeClr val="accent1"/>
          </a:fillRef>
          <a:effectRef idx="0">
            <a:schemeClr val="accent1"/>
          </a:effectRef>
          <a:fontRef idx="minor">
            <a:schemeClr val="tx1"/>
          </a:fontRef>
        </p:style>
      </p:cxnSp>
      <p:sp>
        <p:nvSpPr>
          <p:cNvPr id="17" name="16 CuadroTexto"/>
          <p:cNvSpPr txBox="1"/>
          <p:nvPr/>
        </p:nvSpPr>
        <p:spPr>
          <a:xfrm>
            <a:off x="5357818" y="1500175"/>
            <a:ext cx="3571900" cy="984885"/>
          </a:xfrm>
          <a:prstGeom prst="rect">
            <a:avLst/>
          </a:prstGeom>
          <a:noFill/>
        </p:spPr>
        <p:txBody>
          <a:bodyPr wrap="square" rtlCol="0">
            <a:spAutoFit/>
          </a:bodyPr>
          <a:lstStyle/>
          <a:p>
            <a:pPr algn="just"/>
            <a:r>
              <a:rPr lang="es-ES" sz="1450" dirty="0" smtClean="0">
                <a:latin typeface="Arial" pitchFamily="34" charset="0"/>
                <a:cs typeface="Arial" pitchFamily="34" charset="0"/>
              </a:rPr>
              <a:t>Panel ubicado en lugar donde se almacenan materiales de fácil  combustión.</a:t>
            </a:r>
          </a:p>
          <a:p>
            <a:pPr algn="just"/>
            <a:r>
              <a:rPr lang="es-EC" sz="1450" dirty="0" smtClean="0">
                <a:latin typeface="Arial" pitchFamily="34" charset="0"/>
                <a:cs typeface="Arial" pitchFamily="34" charset="0"/>
              </a:rPr>
              <a:t>NEC 408.7</a:t>
            </a:r>
            <a:endParaRPr lang="es-ES" sz="1450" dirty="0" smtClean="0">
              <a:latin typeface="Arial" pitchFamily="34" charset="0"/>
              <a:cs typeface="Arial" pitchFamily="34" charset="0"/>
            </a:endParaRPr>
          </a:p>
        </p:txBody>
      </p:sp>
      <p:sp>
        <p:nvSpPr>
          <p:cNvPr id="18" name="17 CuadroTexto"/>
          <p:cNvSpPr txBox="1"/>
          <p:nvPr/>
        </p:nvSpPr>
        <p:spPr>
          <a:xfrm>
            <a:off x="5357818" y="2729867"/>
            <a:ext cx="3571900" cy="984885"/>
          </a:xfrm>
          <a:prstGeom prst="rect">
            <a:avLst/>
          </a:prstGeom>
          <a:noFill/>
        </p:spPr>
        <p:txBody>
          <a:bodyPr wrap="square" rtlCol="0">
            <a:spAutoFit/>
          </a:bodyPr>
          <a:lstStyle/>
          <a:p>
            <a:pPr algn="just"/>
            <a:r>
              <a:rPr lang="es-ES" sz="1450" dirty="0" smtClean="0">
                <a:latin typeface="Arial" pitchFamily="34" charset="0"/>
                <a:cs typeface="Arial" pitchFamily="34" charset="0"/>
              </a:rPr>
              <a:t>Panel ubicado en uno de los baños de esta área</a:t>
            </a:r>
          </a:p>
          <a:p>
            <a:pPr algn="just"/>
            <a:r>
              <a:rPr lang="es-EC" sz="1450" dirty="0" smtClean="0">
                <a:latin typeface="Arial" pitchFamily="34" charset="0"/>
                <a:cs typeface="Arial" pitchFamily="34" charset="0"/>
              </a:rPr>
              <a:t>NEC Art. 230.70 literal a) numeral 2, NEC Art. 408.5</a:t>
            </a:r>
            <a:endParaRPr lang="es-ES" sz="1450" dirty="0" smtClean="0">
              <a:latin typeface="Arial" pitchFamily="34" charset="0"/>
              <a:cs typeface="Arial" pitchFamily="34" charset="0"/>
            </a:endParaRPr>
          </a:p>
        </p:txBody>
      </p:sp>
      <p:pic>
        <p:nvPicPr>
          <p:cNvPr id="19" name="18 Imagen" descr="F:\Tesis_Fotos\Parte_3\DSC00281.JPG"/>
          <p:cNvPicPr/>
          <p:nvPr/>
        </p:nvPicPr>
        <p:blipFill>
          <a:blip r:embed="rId4"/>
          <a:srcRect r="73538" b="73902"/>
          <a:stretch>
            <a:fillRect/>
          </a:stretch>
        </p:blipFill>
        <p:spPr bwMode="auto">
          <a:xfrm>
            <a:off x="5500694" y="4262458"/>
            <a:ext cx="3143272" cy="1738310"/>
          </a:xfrm>
          <a:prstGeom prst="rect">
            <a:avLst/>
          </a:prstGeom>
          <a:noFill/>
          <a:ln w="9525">
            <a:noFill/>
            <a:miter lim="800000"/>
            <a:headEnd/>
            <a:tailEnd/>
          </a:ln>
        </p:spPr>
      </p:pic>
      <p:sp>
        <p:nvSpPr>
          <p:cNvPr id="20" name="19 CuadroTexto"/>
          <p:cNvSpPr txBox="1"/>
          <p:nvPr/>
        </p:nvSpPr>
        <p:spPr>
          <a:xfrm>
            <a:off x="5286380" y="3747647"/>
            <a:ext cx="3643338" cy="538609"/>
          </a:xfrm>
          <a:prstGeom prst="rect">
            <a:avLst/>
          </a:prstGeom>
          <a:noFill/>
        </p:spPr>
        <p:txBody>
          <a:bodyPr wrap="square" rtlCol="0">
            <a:spAutoFit/>
          </a:bodyPr>
          <a:lstStyle/>
          <a:p>
            <a:pPr algn="just"/>
            <a:r>
              <a:rPr lang="es-ES" sz="1450" dirty="0" smtClean="0">
                <a:latin typeface="Arial" pitchFamily="34" charset="0"/>
                <a:cs typeface="Arial" pitchFamily="34" charset="0"/>
              </a:rPr>
              <a:t>Conductores en medio de la maleza y el agua  </a:t>
            </a:r>
            <a:endParaRPr lang="es-ES" sz="1450" dirty="0">
              <a:latin typeface="Arial" pitchFamily="34" charset="0"/>
              <a:cs typeface="Arial" pitchFamily="34" charset="0"/>
            </a:endParaRPr>
          </a:p>
        </p:txBody>
      </p:sp>
      <p:sp>
        <p:nvSpPr>
          <p:cNvPr id="21" name="20 CuadroTexto"/>
          <p:cNvSpPr txBox="1"/>
          <p:nvPr/>
        </p:nvSpPr>
        <p:spPr>
          <a:xfrm>
            <a:off x="5357818" y="6072206"/>
            <a:ext cx="3429024" cy="315471"/>
          </a:xfrm>
          <a:prstGeom prst="rect">
            <a:avLst/>
          </a:prstGeom>
          <a:noFill/>
        </p:spPr>
        <p:txBody>
          <a:bodyPr wrap="square" rtlCol="0">
            <a:spAutoFit/>
          </a:bodyPr>
          <a:lstStyle/>
          <a:p>
            <a:pPr algn="just"/>
            <a:r>
              <a:rPr lang="es-EC" sz="1450" dirty="0" smtClean="0">
                <a:latin typeface="Arial" pitchFamily="34" charset="0"/>
                <a:cs typeface="Arial" pitchFamily="34" charset="0"/>
              </a:rPr>
              <a:t>NEC Art. 110.11</a:t>
            </a:r>
            <a:endParaRPr lang="es-ES" sz="1450" dirty="0" smtClean="0">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1054</TotalTime>
  <Words>4179</Words>
  <Application>Microsoft Office PowerPoint</Application>
  <PresentationFormat>Presentación en pantalla (4:3)</PresentationFormat>
  <Paragraphs>898</Paragraphs>
  <Slides>36</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36</vt:i4>
      </vt:variant>
    </vt:vector>
  </HeadingPairs>
  <TitlesOfParts>
    <vt:vector size="38" baseType="lpstr">
      <vt:lpstr>Brío</vt:lpstr>
      <vt:lpstr>AutoCAD Drawing</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Jhon Eugenio</dc:creator>
  <cp:lastModifiedBy>Jhon Eugenio</cp:lastModifiedBy>
  <cp:revision>99</cp:revision>
  <dcterms:created xsi:type="dcterms:W3CDTF">2010-06-29T18:30:14Z</dcterms:created>
  <dcterms:modified xsi:type="dcterms:W3CDTF">2010-07-01T08:17:53Z</dcterms:modified>
</cp:coreProperties>
</file>