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332" r:id="rId4"/>
    <p:sldId id="278" r:id="rId5"/>
    <p:sldId id="279" r:id="rId6"/>
    <p:sldId id="322" r:id="rId7"/>
    <p:sldId id="282" r:id="rId8"/>
    <p:sldId id="320" r:id="rId9"/>
    <p:sldId id="316" r:id="rId10"/>
    <p:sldId id="315" r:id="rId11"/>
    <p:sldId id="338" r:id="rId12"/>
    <p:sldId id="284" r:id="rId13"/>
    <p:sldId id="283" r:id="rId14"/>
    <p:sldId id="277" r:id="rId15"/>
    <p:sldId id="275" r:id="rId16"/>
    <p:sldId id="324" r:id="rId17"/>
    <p:sldId id="337" r:id="rId18"/>
    <p:sldId id="330" r:id="rId19"/>
    <p:sldId id="274" r:id="rId20"/>
    <p:sldId id="273" r:id="rId21"/>
    <p:sldId id="269" r:id="rId22"/>
    <p:sldId id="286" r:id="rId23"/>
    <p:sldId id="268" r:id="rId24"/>
    <p:sldId id="265" r:id="rId25"/>
    <p:sldId id="266" r:id="rId26"/>
    <p:sldId id="267" r:id="rId27"/>
    <p:sldId id="287" r:id="rId28"/>
    <p:sldId id="335" r:id="rId29"/>
    <p:sldId id="336" r:id="rId30"/>
    <p:sldId id="272" r:id="rId3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28E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84" autoAdjust="0"/>
    <p:restoredTop sz="94660"/>
  </p:normalViewPr>
  <p:slideViewPr>
    <p:cSldViewPr>
      <p:cViewPr>
        <p:scale>
          <a:sx n="75" d="100"/>
          <a:sy n="75" d="100"/>
        </p:scale>
        <p:origin x="-346" y="-14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21452B-9079-4A69-A5E8-33373DC41A1C}" type="datetimeFigureOut">
              <a:rPr lang="es-ES" smtClean="0"/>
              <a:pPr/>
              <a:t>08/06/2010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3EAB1A-7FDB-404C-974C-8CB3A82936F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EAB1A-7FDB-404C-974C-8CB3A82936F0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9B24-F944-47C1-AB7D-5B4E9BABEA98}" type="datetimeFigureOut">
              <a:rPr lang="es-ES" smtClean="0"/>
              <a:pPr/>
              <a:t>08/06/2010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AD3A6-FF6E-4BA1-8A45-6D76D20B92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9B24-F944-47C1-AB7D-5B4E9BABEA98}" type="datetimeFigureOut">
              <a:rPr lang="es-ES" smtClean="0"/>
              <a:pPr/>
              <a:t>08/06/2010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AD3A6-FF6E-4BA1-8A45-6D76D20B92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9B24-F944-47C1-AB7D-5B4E9BABEA98}" type="datetimeFigureOut">
              <a:rPr lang="es-ES" smtClean="0"/>
              <a:pPr/>
              <a:t>08/06/2010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AD3A6-FF6E-4BA1-8A45-6D76D20B92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9B24-F944-47C1-AB7D-5B4E9BABEA98}" type="datetimeFigureOut">
              <a:rPr lang="es-ES" smtClean="0"/>
              <a:pPr/>
              <a:t>08/06/2010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AD3A6-FF6E-4BA1-8A45-6D76D20B92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9B24-F944-47C1-AB7D-5B4E9BABEA98}" type="datetimeFigureOut">
              <a:rPr lang="es-ES" smtClean="0"/>
              <a:pPr/>
              <a:t>08/06/2010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AD3A6-FF6E-4BA1-8A45-6D76D20B92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9B24-F944-47C1-AB7D-5B4E9BABEA98}" type="datetimeFigureOut">
              <a:rPr lang="es-ES" smtClean="0"/>
              <a:pPr/>
              <a:t>08/06/2010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AD3A6-FF6E-4BA1-8A45-6D76D20B92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9B24-F944-47C1-AB7D-5B4E9BABEA98}" type="datetimeFigureOut">
              <a:rPr lang="es-ES" smtClean="0"/>
              <a:pPr/>
              <a:t>08/06/2010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AD3A6-FF6E-4BA1-8A45-6D76D20B92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9B24-F944-47C1-AB7D-5B4E9BABEA98}" type="datetimeFigureOut">
              <a:rPr lang="es-ES" smtClean="0"/>
              <a:pPr/>
              <a:t>08/06/2010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AD3A6-FF6E-4BA1-8A45-6D76D20B92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9B24-F944-47C1-AB7D-5B4E9BABEA98}" type="datetimeFigureOut">
              <a:rPr lang="es-ES" smtClean="0"/>
              <a:pPr/>
              <a:t>08/06/2010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AD3A6-FF6E-4BA1-8A45-6D76D20B92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9B24-F944-47C1-AB7D-5B4E9BABEA98}" type="datetimeFigureOut">
              <a:rPr lang="es-ES" smtClean="0"/>
              <a:pPr/>
              <a:t>08/06/2010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AD3A6-FF6E-4BA1-8A45-6D76D20B92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9B24-F944-47C1-AB7D-5B4E9BABEA98}" type="datetimeFigureOut">
              <a:rPr lang="es-ES" smtClean="0"/>
              <a:pPr/>
              <a:t>08/06/2010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AD3A6-FF6E-4BA1-8A45-6D76D20B92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9B24-F944-47C1-AB7D-5B4E9BABEA98}" type="datetimeFigureOut">
              <a:rPr lang="es-ES" smtClean="0"/>
              <a:pPr/>
              <a:t>08/06/2010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AD3A6-FF6E-4BA1-8A45-6D76D20B92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28596" y="1000108"/>
            <a:ext cx="8429684" cy="2714644"/>
          </a:xfrm>
        </p:spPr>
        <p:txBody>
          <a:bodyPr>
            <a:normAutofit fontScale="90000"/>
          </a:bodyPr>
          <a:lstStyle/>
          <a:p>
            <a:r>
              <a:rPr lang="es-ES" u="sng" dirty="0" smtClean="0"/>
              <a:t>Seminario de Graduación</a:t>
            </a:r>
            <a:br>
              <a:rPr lang="es-ES" u="sng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“</a:t>
            </a:r>
            <a:r>
              <a:rPr lang="es-ES" sz="3600" b="1" dirty="0" smtClean="0"/>
              <a:t>Estudio de Voz sobre IP (</a:t>
            </a:r>
            <a:r>
              <a:rPr lang="es-ES" sz="3600" b="1" dirty="0" err="1" smtClean="0"/>
              <a:t>VoIP</a:t>
            </a:r>
            <a:r>
              <a:rPr lang="es-ES" sz="3600" b="1" dirty="0" smtClean="0"/>
              <a:t>) en redes UMTS</a:t>
            </a:r>
            <a:r>
              <a:rPr lang="es-ES" dirty="0" smtClean="0"/>
              <a:t>”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Integrantes:</a:t>
            </a:r>
          </a:p>
          <a:p>
            <a:r>
              <a:rPr lang="es-ES" dirty="0" smtClean="0"/>
              <a:t>Luis Domínguez </a:t>
            </a:r>
            <a:r>
              <a:rPr lang="es-ES" dirty="0" err="1" smtClean="0"/>
              <a:t>Viteri</a:t>
            </a:r>
            <a:endParaRPr lang="es-ES" dirty="0" smtClean="0"/>
          </a:p>
          <a:p>
            <a:r>
              <a:rPr lang="es-ES" dirty="0" smtClean="0"/>
              <a:t>Danny Satán Cevallos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357298"/>
            <a:ext cx="50768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3500438"/>
            <a:ext cx="3724271" cy="3055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28596" y="214290"/>
            <a:ext cx="8472518" cy="1143000"/>
          </a:xfrm>
        </p:spPr>
        <p:txBody>
          <a:bodyPr>
            <a:normAutofit fontScale="90000"/>
          </a:bodyPr>
          <a:lstStyle/>
          <a:p>
            <a:r>
              <a:rPr lang="es-ES" u="sng" dirty="0" smtClean="0"/>
              <a:t>Parámetros de calidad de servicio (QoS)</a:t>
            </a:r>
            <a:endParaRPr lang="es-E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428596" y="214290"/>
            <a:ext cx="8472518" cy="1143000"/>
          </a:xfrm>
        </p:spPr>
        <p:txBody>
          <a:bodyPr>
            <a:normAutofit fontScale="90000"/>
          </a:bodyPr>
          <a:lstStyle/>
          <a:p>
            <a:r>
              <a:rPr lang="es-ES" u="sng" dirty="0" smtClean="0"/>
              <a:t>Parámetros de calidad de servicio (QoS)</a:t>
            </a:r>
            <a:endParaRPr lang="es-ES" u="sng" dirty="0"/>
          </a:p>
        </p:txBody>
      </p:sp>
      <p:grpSp>
        <p:nvGrpSpPr>
          <p:cNvPr id="8" name="7 Grupo"/>
          <p:cNvGrpSpPr/>
          <p:nvPr/>
        </p:nvGrpSpPr>
        <p:grpSpPr>
          <a:xfrm>
            <a:off x="602270" y="1714488"/>
            <a:ext cx="8143932" cy="3357586"/>
            <a:chOff x="769374" y="1214422"/>
            <a:chExt cx="7858180" cy="2381250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71538" y="1214422"/>
              <a:ext cx="7096125" cy="2381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5786" y="2714620"/>
              <a:ext cx="8572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715272" y="2714620"/>
              <a:ext cx="828675" cy="695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11 Rectángulo"/>
            <p:cNvSpPr/>
            <p:nvPr/>
          </p:nvSpPr>
          <p:spPr>
            <a:xfrm>
              <a:off x="769374" y="1240264"/>
              <a:ext cx="7858180" cy="2331612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989034"/>
          </a:xfrm>
        </p:spPr>
        <p:txBody>
          <a:bodyPr>
            <a:normAutofit fontScale="90000"/>
          </a:bodyPr>
          <a:lstStyle/>
          <a:p>
            <a:r>
              <a:rPr lang="es-ES" u="sng" dirty="0" smtClean="0"/>
              <a:t>Protocolos: Monitoreo de Llamadas</a:t>
            </a:r>
            <a:endParaRPr lang="es-ES" u="sng" dirty="0"/>
          </a:p>
        </p:txBody>
      </p:sp>
      <p:pic>
        <p:nvPicPr>
          <p:cNvPr id="6" name="5 Imagen"/>
          <p:cNvPicPr/>
          <p:nvPr/>
        </p:nvPicPr>
        <p:blipFill>
          <a:blip r:embed="rId2" cstate="print"/>
          <a:srcRect t="10031" r="8118" b="42310"/>
          <a:stretch>
            <a:fillRect/>
          </a:stretch>
        </p:blipFill>
        <p:spPr bwMode="auto">
          <a:xfrm>
            <a:off x="1357290" y="4071942"/>
            <a:ext cx="6429420" cy="234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Imagen"/>
          <p:cNvPicPr/>
          <p:nvPr/>
        </p:nvPicPr>
        <p:blipFill>
          <a:blip r:embed="rId3" cstate="print"/>
          <a:srcRect t="9126" r="2342" b="53286"/>
          <a:stretch>
            <a:fillRect/>
          </a:stretch>
        </p:blipFill>
        <p:spPr bwMode="auto">
          <a:xfrm>
            <a:off x="1357290" y="1357298"/>
            <a:ext cx="642942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 dirty="0" smtClean="0"/>
              <a:t>Señalización SIP</a:t>
            </a:r>
            <a:endParaRPr lang="es-ES" u="sng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1500174"/>
            <a:ext cx="315277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1071546"/>
            <a:ext cx="2747964" cy="2625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857628"/>
            <a:ext cx="7319984" cy="2619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s-EC" u="sng" dirty="0" smtClean="0"/>
              <a:t>Pruebas LAN: Parámetros</a:t>
            </a:r>
            <a:endParaRPr lang="es-E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142984"/>
            <a:ext cx="5572164" cy="2765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4214818"/>
            <a:ext cx="4071966" cy="228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s-EC" u="sng" dirty="0" smtClean="0"/>
              <a:t>Pruebas LAN: Resultados</a:t>
            </a:r>
            <a:endParaRPr lang="es-E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 dirty="0" smtClean="0"/>
              <a:t>Subsistema Multimedia IP (IMS)</a:t>
            </a:r>
            <a:endParaRPr lang="es-ES" u="sng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838" y="1840548"/>
            <a:ext cx="7934325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EDGE-HSDPA</a:t>
            </a:r>
            <a:endParaRPr lang="es-EC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785786" y="2000240"/>
          <a:ext cx="7715304" cy="3711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/>
                <a:gridCol w="2500330"/>
                <a:gridCol w="2786082"/>
              </a:tblGrid>
              <a:tr h="511972">
                <a:tc>
                  <a:txBody>
                    <a:bodyPr/>
                    <a:lstStyle/>
                    <a:p>
                      <a:pPr algn="ctr"/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dirty="0" smtClean="0"/>
                        <a:t>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HSDPA</a:t>
                      </a:r>
                      <a:endParaRPr lang="es-EC" dirty="0"/>
                    </a:p>
                  </a:txBody>
                  <a:tcPr/>
                </a:tc>
              </a:tr>
              <a:tr h="511972">
                <a:tc>
                  <a:txBody>
                    <a:bodyPr/>
                    <a:lstStyle/>
                    <a:p>
                      <a:r>
                        <a:rPr lang="es-EC" dirty="0" smtClean="0"/>
                        <a:t>Tecnología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TDMA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WCDMA</a:t>
                      </a:r>
                      <a:endParaRPr lang="es-EC" dirty="0"/>
                    </a:p>
                  </a:txBody>
                  <a:tcPr/>
                </a:tc>
              </a:tr>
              <a:tr h="511972">
                <a:tc>
                  <a:txBody>
                    <a:bodyPr/>
                    <a:lstStyle/>
                    <a:p>
                      <a:r>
                        <a:rPr lang="es-EC" dirty="0" smtClean="0"/>
                        <a:t>Modulación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GSMK , 8-PSK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QPSK ,</a:t>
                      </a:r>
                      <a:r>
                        <a:rPr lang="es-EC" baseline="0" dirty="0" smtClean="0"/>
                        <a:t> </a:t>
                      </a:r>
                      <a:r>
                        <a:rPr lang="es-EC" dirty="0" smtClean="0"/>
                        <a:t>16QAM</a:t>
                      </a:r>
                      <a:endParaRPr lang="es-EC" dirty="0"/>
                    </a:p>
                  </a:txBody>
                  <a:tcPr/>
                </a:tc>
              </a:tr>
              <a:tr h="511972">
                <a:tc>
                  <a:txBody>
                    <a:bodyPr/>
                    <a:lstStyle/>
                    <a:p>
                      <a:r>
                        <a:rPr lang="es-EC" dirty="0" smtClean="0"/>
                        <a:t>Características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Cuadruplica la velocidad con respecto a GSM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Compatibilidad de Voz y Datos, Servicios</a:t>
                      </a:r>
                      <a:r>
                        <a:rPr lang="es-EC" baseline="0" dirty="0" smtClean="0"/>
                        <a:t> Multimedia</a:t>
                      </a:r>
                      <a:endParaRPr lang="es-EC" dirty="0"/>
                    </a:p>
                  </a:txBody>
                  <a:tcPr/>
                </a:tc>
              </a:tr>
              <a:tr h="511972">
                <a:tc>
                  <a:txBody>
                    <a:bodyPr/>
                    <a:lstStyle/>
                    <a:p>
                      <a:r>
                        <a:rPr lang="es-EC" dirty="0" smtClean="0"/>
                        <a:t>Downlink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70</a:t>
                      </a:r>
                      <a:r>
                        <a:rPr lang="es-EC" baseline="0" dirty="0" smtClean="0"/>
                        <a:t> a 135</a:t>
                      </a:r>
                      <a:r>
                        <a:rPr lang="es-EC" dirty="0" smtClean="0"/>
                        <a:t> Kbps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1.8  Mbps</a:t>
                      </a:r>
                      <a:endParaRPr lang="es-EC" dirty="0"/>
                    </a:p>
                  </a:txBody>
                  <a:tcPr/>
                </a:tc>
              </a:tr>
              <a:tr h="511972">
                <a:tc>
                  <a:txBody>
                    <a:bodyPr/>
                    <a:lstStyle/>
                    <a:p>
                      <a:r>
                        <a:rPr lang="es-EC" dirty="0" smtClean="0"/>
                        <a:t>Uplink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baseline="0" dirty="0" smtClean="0"/>
                        <a:t>40 a 60 </a:t>
                      </a:r>
                      <a:r>
                        <a:rPr lang="es-EC" baseline="0" dirty="0" smtClean="0"/>
                        <a:t>Kbps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256 Kbps</a:t>
                      </a:r>
                      <a:endParaRPr lang="es-EC" dirty="0"/>
                    </a:p>
                  </a:txBody>
                  <a:tcPr/>
                </a:tc>
              </a:tr>
              <a:tr h="511972">
                <a:tc>
                  <a:txBody>
                    <a:bodyPr/>
                    <a:lstStyle/>
                    <a:p>
                      <a:r>
                        <a:rPr lang="es-EC" dirty="0" smtClean="0"/>
                        <a:t>Latencia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&gt; 250 ms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&lt; 150</a:t>
                      </a:r>
                      <a:r>
                        <a:rPr lang="es-EC" baseline="0" dirty="0" smtClean="0"/>
                        <a:t> </a:t>
                      </a:r>
                      <a:r>
                        <a:rPr lang="es-EC" dirty="0" smtClean="0"/>
                        <a:t>ms</a:t>
                      </a:r>
                      <a:endParaRPr lang="es-EC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 dirty="0" smtClean="0"/>
              <a:t>Beneficios</a:t>
            </a:r>
            <a:endParaRPr lang="es-ES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4974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Habilita convergencia de </a:t>
            </a:r>
            <a:r>
              <a:rPr lang="es-ES" dirty="0" smtClean="0"/>
              <a:t>servicios.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Mayor ancho de banda.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Arquitectura basada en </a:t>
            </a:r>
            <a:r>
              <a:rPr lang="es-ES" dirty="0" smtClean="0"/>
              <a:t>IP.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Soporta múltiples tecnologías de acceso.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Comportamiento dinámico de calidad de servicio (</a:t>
            </a:r>
            <a:r>
              <a:rPr lang="es-ES" dirty="0" err="1" smtClean="0"/>
              <a:t>QoS</a:t>
            </a:r>
            <a:r>
              <a:rPr lang="es-ES" dirty="0" smtClean="0"/>
              <a:t>).</a:t>
            </a:r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u="sng" dirty="0" smtClean="0"/>
              <a:t>Pruebas HSDPA</a:t>
            </a:r>
            <a:endParaRPr lang="es-ES" u="sng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571612"/>
            <a:ext cx="551497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es-ES" u="sng" dirty="0" smtClean="0"/>
              <a:t>Objetivos</a:t>
            </a:r>
            <a:endParaRPr lang="es-ES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928803"/>
            <a:ext cx="8229600" cy="371477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ES" dirty="0" smtClean="0"/>
              <a:t>Explicar el funcionamiento de la tecnología </a:t>
            </a:r>
            <a:r>
              <a:rPr lang="es-ES" dirty="0" err="1" smtClean="0"/>
              <a:t>VoIP</a:t>
            </a:r>
            <a:r>
              <a:rPr lang="es-ES" dirty="0" smtClean="0"/>
              <a:t> a través de redes UMTS.</a:t>
            </a:r>
            <a:endParaRPr lang="es-ES" dirty="0" smtClean="0"/>
          </a:p>
          <a:p>
            <a:pPr algn="just">
              <a:buNone/>
            </a:pPr>
            <a:endParaRPr lang="es-ES" dirty="0" smtClean="0"/>
          </a:p>
          <a:p>
            <a:pPr algn="just"/>
            <a:r>
              <a:rPr lang="es-ES" dirty="0" smtClean="0"/>
              <a:t>Analizar la eficiencia de </a:t>
            </a:r>
            <a:r>
              <a:rPr lang="es-ES" dirty="0" err="1" smtClean="0"/>
              <a:t>VoIP</a:t>
            </a:r>
            <a:r>
              <a:rPr lang="es-ES" dirty="0" smtClean="0"/>
              <a:t> con tecnología HSDPA y EDGE en redes UMTS.</a:t>
            </a:r>
          </a:p>
          <a:p>
            <a:pPr algn="just">
              <a:buNone/>
            </a:pPr>
            <a:endParaRPr lang="es-ES" dirty="0" smtClean="0"/>
          </a:p>
          <a:p>
            <a:pPr algn="just"/>
            <a:r>
              <a:rPr lang="es-ES" dirty="0" smtClean="0"/>
              <a:t>Comparar ambas </a:t>
            </a:r>
            <a:r>
              <a:rPr lang="es-ES" dirty="0" smtClean="0"/>
              <a:t>tecnologías para demostrar la fortaleza de HSDPA.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1214422"/>
            <a:ext cx="2714644" cy="2605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3929066"/>
            <a:ext cx="571504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560676" y="112372"/>
            <a:ext cx="8229600" cy="1143000"/>
          </a:xfrm>
        </p:spPr>
        <p:txBody>
          <a:bodyPr>
            <a:normAutofit/>
          </a:bodyPr>
          <a:lstStyle/>
          <a:p>
            <a:r>
              <a:rPr lang="es-EC" sz="4000" u="sng" dirty="0" smtClean="0"/>
              <a:t>Pruebas HSDPA: Parámetros</a:t>
            </a:r>
            <a:endParaRPr lang="es-ES" sz="40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285860"/>
            <a:ext cx="2928958" cy="2366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714752"/>
            <a:ext cx="5000660" cy="2834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112078"/>
            <a:ext cx="8229600" cy="1143000"/>
          </a:xfrm>
        </p:spPr>
        <p:txBody>
          <a:bodyPr>
            <a:normAutofit/>
          </a:bodyPr>
          <a:lstStyle/>
          <a:p>
            <a:r>
              <a:rPr lang="es-EC" sz="4000" u="sng" dirty="0" smtClean="0"/>
              <a:t>Pruebas HSDPA: SQS</a:t>
            </a:r>
            <a:endParaRPr lang="es-ES" sz="40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000240"/>
            <a:ext cx="607569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s-EC" sz="4000" u="sng" dirty="0" smtClean="0"/>
              <a:t>Pruebas HSDPA: Resultados</a:t>
            </a:r>
            <a:endParaRPr lang="es-ES" sz="40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500174"/>
            <a:ext cx="4630524" cy="3905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s-EC" u="sng" dirty="0" smtClean="0"/>
              <a:t>Pruebas EDGE</a:t>
            </a:r>
            <a:endParaRPr lang="es-E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857628"/>
            <a:ext cx="6929486" cy="2543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214422"/>
            <a:ext cx="262069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28596" y="337164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s-EC" u="sng" dirty="0" smtClean="0"/>
              <a:t>Pruebas EDGE: Parámetros</a:t>
            </a:r>
            <a:endParaRPr lang="es-E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214422"/>
            <a:ext cx="3021305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3786190"/>
            <a:ext cx="5072098" cy="2690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s-EC" u="sng" dirty="0" smtClean="0"/>
              <a:t>Pruebas EDGE: SQS</a:t>
            </a:r>
            <a:endParaRPr lang="es-E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214554"/>
            <a:ext cx="558584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s-EC" u="sng" dirty="0" smtClean="0"/>
              <a:t>Pruebas EDGE: Resultados</a:t>
            </a:r>
            <a:endParaRPr lang="es-E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es-ES" u="sng" dirty="0" smtClean="0"/>
              <a:t>Resultados Finales</a:t>
            </a:r>
            <a:endParaRPr lang="es-ES" u="sng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357298"/>
            <a:ext cx="4429156" cy="2445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9947" y="4071942"/>
            <a:ext cx="4402875" cy="2490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Conclusiones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Comprobamos cómo cambian los parámetros analizados según el códec y la tecnología que estemos utilizando</a:t>
            </a:r>
            <a:r>
              <a:rPr lang="es-ES" dirty="0" smtClean="0"/>
              <a:t>.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Verificamos que HSDPA es mejor que EDGE para la comunicación VoIP al analizar los resultados obtenidos en cada parámetro.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Recomendaciones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Si usa modem para acceder a la tecnología 3G asegurarse que estén anclados en la mejor tecnología que este dispositivo permita.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Localizar el servidor SIP que presente menor latencia.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 dirty="0" smtClean="0"/>
              <a:t>Generalidades</a:t>
            </a:r>
            <a:endParaRPr lang="es-ES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s-ES" sz="3400" dirty="0" smtClean="0"/>
              <a:t>Convergencia de redes de </a:t>
            </a:r>
            <a:r>
              <a:rPr lang="es-ES" sz="3400" dirty="0" smtClean="0"/>
              <a:t>datos y voz</a:t>
            </a:r>
            <a:r>
              <a:rPr lang="es-ES" sz="3400" dirty="0" smtClean="0"/>
              <a:t>.</a:t>
            </a:r>
            <a:endParaRPr lang="es-ES" sz="3400" dirty="0" smtClean="0"/>
          </a:p>
          <a:p>
            <a:pPr algn="just"/>
            <a:endParaRPr lang="es-ES" sz="3400" dirty="0" smtClean="0"/>
          </a:p>
          <a:p>
            <a:pPr algn="just"/>
            <a:r>
              <a:rPr lang="es-ES" sz="3400" dirty="0" smtClean="0"/>
              <a:t>Ahorro de costos.</a:t>
            </a:r>
          </a:p>
          <a:p>
            <a:pPr algn="just">
              <a:buNone/>
            </a:pPr>
            <a:endParaRPr lang="es-ES" sz="3400" dirty="0" smtClean="0"/>
          </a:p>
          <a:p>
            <a:pPr algn="just"/>
            <a:r>
              <a:rPr lang="es-ES" sz="3400" dirty="0" smtClean="0"/>
              <a:t>Estándares abiertos y la interoperabilidad con diferentes marcas</a:t>
            </a:r>
            <a:r>
              <a:rPr lang="es-ES" sz="3400" dirty="0" smtClean="0"/>
              <a:t>.</a:t>
            </a:r>
            <a:endParaRPr lang="es-ES" sz="3400" dirty="0" smtClean="0"/>
          </a:p>
          <a:p>
            <a:pPr algn="just"/>
            <a:endParaRPr lang="es-ES" sz="3400" dirty="0" smtClean="0"/>
          </a:p>
          <a:p>
            <a:pPr algn="just"/>
            <a:r>
              <a:rPr lang="es-ES" sz="3400" dirty="0" smtClean="0"/>
              <a:t>Escalabilidad</a:t>
            </a:r>
          </a:p>
          <a:p>
            <a:pPr algn="just"/>
            <a:endParaRPr lang="es-ES" sz="3400" dirty="0" smtClean="0"/>
          </a:p>
          <a:p>
            <a:pPr algn="just"/>
            <a:r>
              <a:rPr lang="es-ES" sz="3400" dirty="0" smtClean="0"/>
              <a:t>Las redes IP no garantizan un tiempo mínimo para atravesarlas y estos retardos propios de las redes IP son inaceptables para la voz</a:t>
            </a:r>
            <a:r>
              <a:rPr lang="es-ES" sz="3400" dirty="0" smtClean="0"/>
              <a:t>.</a:t>
            </a:r>
            <a:endParaRPr lang="es-ES" sz="3400" dirty="0" smtClean="0"/>
          </a:p>
          <a:p>
            <a:endParaRPr lang="es-ES" sz="3400" dirty="0" smtClean="0">
              <a:solidFill>
                <a:srgbClr val="0070C0"/>
              </a:solidFill>
            </a:endParaRPr>
          </a:p>
          <a:p>
            <a:endParaRPr lang="es-E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/>
          </a:bodyPr>
          <a:lstStyle/>
          <a:p>
            <a:r>
              <a:rPr lang="es-ES" dirty="0" smtClean="0"/>
              <a:t>Gracias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Preguntas?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 dirty="0" smtClean="0"/>
              <a:t>Programas</a:t>
            </a:r>
            <a:endParaRPr lang="es-ES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X-Lite versión 2: Softphone.</a:t>
            </a:r>
          </a:p>
          <a:p>
            <a:endParaRPr lang="es-ES" dirty="0" smtClean="0"/>
          </a:p>
          <a:p>
            <a:r>
              <a:rPr lang="es-ES" dirty="0" err="1" smtClean="0"/>
              <a:t>Wireshark</a:t>
            </a:r>
            <a:r>
              <a:rPr lang="es-ES" dirty="0" smtClean="0"/>
              <a:t>: </a:t>
            </a:r>
            <a:r>
              <a:rPr lang="es-ES" dirty="0" err="1" smtClean="0"/>
              <a:t>Monitoriador</a:t>
            </a:r>
            <a:r>
              <a:rPr lang="es-ES" dirty="0" smtClean="0"/>
              <a:t> de red o </a:t>
            </a:r>
            <a:r>
              <a:rPr lang="es-ES" dirty="0" err="1" smtClean="0"/>
              <a:t>Sniffer</a:t>
            </a:r>
            <a:r>
              <a:rPr lang="es-ES" dirty="0" smtClean="0"/>
              <a:t>.</a:t>
            </a:r>
          </a:p>
          <a:p>
            <a:endParaRPr lang="es-ES" dirty="0" smtClean="0"/>
          </a:p>
          <a:p>
            <a:r>
              <a:rPr lang="es-ES" dirty="0" smtClean="0"/>
              <a:t>Medidor de ancho de banda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err="1" smtClean="0"/>
              <a:t>Elastix</a:t>
            </a:r>
            <a:r>
              <a:rPr lang="es-ES" dirty="0" smtClean="0"/>
              <a:t>: Distribución libre de servicios de comunicaciones unificadas.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 dirty="0" smtClean="0"/>
              <a:t>Terminal IP: </a:t>
            </a:r>
            <a:r>
              <a:rPr lang="es-ES" u="sng" dirty="0" err="1" smtClean="0"/>
              <a:t>Softphone</a:t>
            </a:r>
            <a:endParaRPr lang="es-ES" u="sng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571612"/>
            <a:ext cx="4205521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571612"/>
            <a:ext cx="2856721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3378" y="2936554"/>
            <a:ext cx="1532345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CuadroTexto"/>
          <p:cNvSpPr txBox="1"/>
          <p:nvPr/>
        </p:nvSpPr>
        <p:spPr>
          <a:xfrm>
            <a:off x="1000100" y="5643578"/>
            <a:ext cx="260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Softphone</a:t>
            </a:r>
            <a:r>
              <a:rPr lang="es-ES" dirty="0" smtClean="0"/>
              <a:t> X-lite versión 2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Elastix</a:t>
            </a:r>
            <a:r>
              <a:rPr lang="es-ES" dirty="0" smtClean="0"/>
              <a:t>: Módulo PBX </a:t>
            </a:r>
            <a:r>
              <a:rPr lang="es-ES" dirty="0" err="1" smtClean="0"/>
              <a:t>Asterisk</a:t>
            </a: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714488"/>
            <a:ext cx="7570802" cy="4079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68346"/>
          </a:xfrm>
        </p:spPr>
        <p:txBody>
          <a:bodyPr/>
          <a:lstStyle/>
          <a:p>
            <a:r>
              <a:rPr lang="es-ES" u="sng" dirty="0" smtClean="0"/>
              <a:t>Topologías</a:t>
            </a:r>
            <a:endParaRPr lang="es-ES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214422"/>
            <a:ext cx="3571900" cy="205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3786190"/>
            <a:ext cx="4214842" cy="238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CuadroTexto"/>
          <p:cNvSpPr txBox="1"/>
          <p:nvPr/>
        </p:nvSpPr>
        <p:spPr>
          <a:xfrm>
            <a:off x="3500430" y="3214686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Topología Entorno LAN</a:t>
            </a:r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3143240" y="6143644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Topología Entorno HSDPA - EDGE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es-ES" u="sng" dirty="0" err="1" smtClean="0"/>
              <a:t>Códecs</a:t>
            </a:r>
            <a:r>
              <a:rPr lang="es-ES" u="sng" dirty="0" smtClean="0"/>
              <a:t>: Valores Teóricos</a:t>
            </a:r>
            <a:endParaRPr lang="es-ES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00240"/>
            <a:ext cx="807249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 dirty="0" err="1" smtClean="0"/>
              <a:t>Códecs</a:t>
            </a:r>
            <a:r>
              <a:rPr lang="es-ES" u="sng" dirty="0" smtClean="0"/>
              <a:t>: Anchos de bandas reales</a:t>
            </a:r>
            <a:endParaRPr lang="es-ES" u="sng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500174"/>
            <a:ext cx="2354939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9907" y="1500174"/>
            <a:ext cx="2361187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4143380"/>
            <a:ext cx="2357454" cy="2106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8505" y="4129816"/>
            <a:ext cx="2357454" cy="2136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>
            <a:off x="2322697" y="1571612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G711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072198" y="1587163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GSM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330296" y="428625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>
                <a:solidFill>
                  <a:schemeClr val="bg1"/>
                </a:solidFill>
              </a:rPr>
              <a:t>iLBC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118498" y="4214818"/>
            <a:ext cx="739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>
                <a:solidFill>
                  <a:schemeClr val="bg1"/>
                </a:solidFill>
              </a:rPr>
              <a:t>Speex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1510</TotalTime>
  <Words>381</Words>
  <Application>Microsoft Office PowerPoint</Application>
  <PresentationFormat>Presentación en pantalla (4:3)</PresentationFormat>
  <Paragraphs>98</Paragraphs>
  <Slides>30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Tema de Office</vt:lpstr>
      <vt:lpstr>Seminario de Graduación  “Estudio de Voz sobre IP (VoIP) en redes UMTS”</vt:lpstr>
      <vt:lpstr>Objetivos</vt:lpstr>
      <vt:lpstr>Generalidades</vt:lpstr>
      <vt:lpstr>Programas</vt:lpstr>
      <vt:lpstr>Terminal IP: Softphone</vt:lpstr>
      <vt:lpstr>Elastix: Módulo PBX Asterisk</vt:lpstr>
      <vt:lpstr>Topologías</vt:lpstr>
      <vt:lpstr>Códecs: Valores Teóricos</vt:lpstr>
      <vt:lpstr>Códecs: Anchos de bandas reales</vt:lpstr>
      <vt:lpstr>Parámetros de calidad de servicio (QoS)</vt:lpstr>
      <vt:lpstr>Parámetros de calidad de servicio (QoS)</vt:lpstr>
      <vt:lpstr>Protocolos: Monitoreo de Llamadas</vt:lpstr>
      <vt:lpstr>Señalización SIP</vt:lpstr>
      <vt:lpstr>Pruebas LAN: Parámetros</vt:lpstr>
      <vt:lpstr>Pruebas LAN: Resultados</vt:lpstr>
      <vt:lpstr>Subsistema Multimedia IP (IMS)</vt:lpstr>
      <vt:lpstr>EDGE-HSDPA</vt:lpstr>
      <vt:lpstr>Beneficios</vt:lpstr>
      <vt:lpstr>Pruebas HSDPA</vt:lpstr>
      <vt:lpstr>Pruebas HSDPA: Parámetros</vt:lpstr>
      <vt:lpstr>Pruebas HSDPA: SQS</vt:lpstr>
      <vt:lpstr>Pruebas HSDPA: Resultados</vt:lpstr>
      <vt:lpstr>Pruebas EDGE</vt:lpstr>
      <vt:lpstr>Pruebas EDGE: Parámetros</vt:lpstr>
      <vt:lpstr>Pruebas EDGE: SQS</vt:lpstr>
      <vt:lpstr>Pruebas EDGE: Resultados</vt:lpstr>
      <vt:lpstr>Resultados Finales</vt:lpstr>
      <vt:lpstr>Conclusiones</vt:lpstr>
      <vt:lpstr>Recomendaciones</vt:lpstr>
      <vt:lpstr>Gracias  Preguntas?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*</dc:creator>
  <cp:lastModifiedBy>*</cp:lastModifiedBy>
  <cp:revision>518</cp:revision>
  <dcterms:created xsi:type="dcterms:W3CDTF">2010-05-30T20:54:11Z</dcterms:created>
  <dcterms:modified xsi:type="dcterms:W3CDTF">2010-06-09T00:09:37Z</dcterms:modified>
</cp:coreProperties>
</file>