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9" r:id="rId3"/>
    <p:sldId id="257" r:id="rId4"/>
    <p:sldId id="258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7" r:id="rId18"/>
    <p:sldId id="278" r:id="rId19"/>
    <p:sldId id="279" r:id="rId20"/>
    <p:sldId id="280" r:id="rId21"/>
    <p:sldId id="281" r:id="rId22"/>
    <p:sldId id="283" r:id="rId23"/>
    <p:sldId id="284" r:id="rId24"/>
    <p:sldId id="287" r:id="rId25"/>
    <p:sldId id="288" r:id="rId26"/>
    <p:sldId id="290" r:id="rId2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40" d="100"/>
          <a:sy n="40" d="100"/>
        </p:scale>
        <p:origin x="-822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D72A766B-FF01-442D-BB31-D8C9D572CA70}" type="datetimeFigureOut">
              <a:rPr lang="es-ES" smtClean="0"/>
              <a:pPr/>
              <a:t>22/06/2010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1D7BF0A-98AE-48F9-BFE7-74D384456D4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A766B-FF01-442D-BB31-D8C9D572CA70}" type="datetimeFigureOut">
              <a:rPr lang="es-ES" smtClean="0"/>
              <a:pPr/>
              <a:t>22/06/2010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7BF0A-98AE-48F9-BFE7-74D384456D4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A766B-FF01-442D-BB31-D8C9D572CA70}" type="datetimeFigureOut">
              <a:rPr lang="es-ES" smtClean="0"/>
              <a:pPr/>
              <a:t>22/06/2010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7BF0A-98AE-48F9-BFE7-74D384456D4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D72A766B-FF01-442D-BB31-D8C9D572CA70}" type="datetimeFigureOut">
              <a:rPr lang="es-ES" smtClean="0"/>
              <a:pPr/>
              <a:t>22/06/2010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7BF0A-98AE-48F9-BFE7-74D384456D4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D72A766B-FF01-442D-BB31-D8C9D572CA70}" type="datetimeFigureOut">
              <a:rPr lang="es-ES" smtClean="0"/>
              <a:pPr/>
              <a:t>22/06/2010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11D7BF0A-98AE-48F9-BFE7-74D384456D4C}" type="slidenum">
              <a:rPr lang="es-ES" smtClean="0"/>
              <a:pPr/>
              <a:t>‹Nº›</a:t>
            </a:fld>
            <a:endParaRPr lang="es-ES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72A766B-FF01-442D-BB31-D8C9D572CA70}" type="datetimeFigureOut">
              <a:rPr lang="es-ES" smtClean="0"/>
              <a:pPr/>
              <a:t>22/06/2010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1D7BF0A-98AE-48F9-BFE7-74D384456D4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D72A766B-FF01-442D-BB31-D8C9D572CA70}" type="datetimeFigureOut">
              <a:rPr lang="es-ES" smtClean="0"/>
              <a:pPr/>
              <a:t>22/06/2010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11D7BF0A-98AE-48F9-BFE7-74D384456D4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A766B-FF01-442D-BB31-D8C9D572CA70}" type="datetimeFigureOut">
              <a:rPr lang="es-ES" smtClean="0"/>
              <a:pPr/>
              <a:t>22/06/2010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7BF0A-98AE-48F9-BFE7-74D384456D4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72A766B-FF01-442D-BB31-D8C9D572CA70}" type="datetimeFigureOut">
              <a:rPr lang="es-ES" smtClean="0"/>
              <a:pPr/>
              <a:t>22/06/2010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1D7BF0A-98AE-48F9-BFE7-74D384456D4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D72A766B-FF01-442D-BB31-D8C9D572CA70}" type="datetimeFigureOut">
              <a:rPr lang="es-ES" smtClean="0"/>
              <a:pPr/>
              <a:t>22/06/2010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11D7BF0A-98AE-48F9-BFE7-74D384456D4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D72A766B-FF01-442D-BB31-D8C9D572CA70}" type="datetimeFigureOut">
              <a:rPr lang="es-ES" smtClean="0"/>
              <a:pPr/>
              <a:t>22/06/2010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11D7BF0A-98AE-48F9-BFE7-74D384456D4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72A766B-FF01-442D-BB31-D8C9D572CA70}" type="datetimeFigureOut">
              <a:rPr lang="es-ES" smtClean="0"/>
              <a:pPr/>
              <a:t>22/06/2010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1D7BF0A-98AE-48F9-BFE7-74D384456D4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00034" y="357166"/>
            <a:ext cx="8062912" cy="1470025"/>
          </a:xfrm>
        </p:spPr>
        <p:txBody>
          <a:bodyPr>
            <a:normAutofit/>
          </a:bodyPr>
          <a:lstStyle/>
          <a:p>
            <a:r>
              <a:rPr lang="es-ES" dirty="0" smtClean="0"/>
              <a:t>MÓDULO DE ORIENTACIÓN MAGNÉTICA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71472" y="3357562"/>
            <a:ext cx="8062912" cy="1752600"/>
          </a:xfrm>
        </p:spPr>
        <p:txBody>
          <a:bodyPr>
            <a:normAutofit/>
          </a:bodyPr>
          <a:lstStyle/>
          <a:p>
            <a:r>
              <a:rPr lang="es-ES" sz="4000" b="1" dirty="0" smtClean="0"/>
              <a:t>Misael Ramírez</a:t>
            </a:r>
          </a:p>
          <a:p>
            <a:r>
              <a:rPr lang="es-ES" sz="4000" b="1" dirty="0" smtClean="0"/>
              <a:t>Rodrigo Lino</a:t>
            </a:r>
            <a:endParaRPr lang="es-ES" sz="4000" b="1" dirty="0"/>
          </a:p>
        </p:txBody>
      </p:sp>
      <p:pic>
        <p:nvPicPr>
          <p:cNvPr id="4" name="3 Imagen" descr="HM55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2285992"/>
            <a:ext cx="3845347" cy="3214710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1071538" y="5643578"/>
            <a:ext cx="32608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sz="2000" b="1" dirty="0" smtClean="0">
                <a:solidFill>
                  <a:srgbClr val="FFFF00"/>
                </a:solidFill>
              </a:rPr>
              <a:t>Módulo Compás Hitachi </a:t>
            </a:r>
          </a:p>
          <a:p>
            <a:r>
              <a:rPr lang="es-EC" sz="2000" b="1" dirty="0" smtClean="0">
                <a:solidFill>
                  <a:srgbClr val="FFFF00"/>
                </a:solidFill>
              </a:rPr>
              <a:t>                HM55B </a:t>
            </a:r>
            <a:endParaRPr lang="es-ES" sz="2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Configuración HM55B</a:t>
            </a:r>
            <a:endParaRPr lang="es-ES" dirty="0"/>
          </a:p>
        </p:txBody>
      </p:sp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428736"/>
            <a:ext cx="6095748" cy="3377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4357694"/>
            <a:ext cx="4000528" cy="2330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SET Comando HM55B</a:t>
            </a:r>
            <a:endParaRPr lang="es-ES" dirty="0"/>
          </a:p>
        </p:txBody>
      </p:sp>
      <p:pic>
        <p:nvPicPr>
          <p:cNvPr id="2048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785926"/>
            <a:ext cx="8264123" cy="3610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Banderas de Estado HM55B</a:t>
            </a:r>
            <a:endParaRPr lang="es-ES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440" y="2143116"/>
            <a:ext cx="9117560" cy="2896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Protocolo de Comunicación</a:t>
            </a:r>
            <a:br>
              <a:rPr lang="es-ES" dirty="0" smtClean="0"/>
            </a:br>
            <a:r>
              <a:rPr lang="es-ES" dirty="0" smtClean="0">
                <a:solidFill>
                  <a:srgbClr val="FF0000"/>
                </a:solidFill>
              </a:rPr>
              <a:t>Reset HM55B</a:t>
            </a:r>
            <a:endParaRPr lang="es-ES" dirty="0">
              <a:solidFill>
                <a:srgbClr val="FF0000"/>
              </a:solidFill>
            </a:endParaRPr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000240"/>
            <a:ext cx="6191284" cy="3609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Protocolo de Comunicación</a:t>
            </a:r>
            <a:br>
              <a:rPr lang="es-ES" dirty="0" smtClean="0"/>
            </a:br>
            <a:r>
              <a:rPr lang="es-ES" dirty="0" smtClean="0">
                <a:solidFill>
                  <a:srgbClr val="FF0000"/>
                </a:solidFill>
              </a:rPr>
              <a:t>Empezar Medición HM55B</a:t>
            </a:r>
            <a:endParaRPr lang="es-ES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357430"/>
            <a:ext cx="6858048" cy="3465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Protocolo de Comunicación</a:t>
            </a:r>
            <a:br>
              <a:rPr lang="es-ES" dirty="0" smtClean="0"/>
            </a:br>
            <a:r>
              <a:rPr lang="es-ES" dirty="0" smtClean="0">
                <a:solidFill>
                  <a:srgbClr val="FF0000"/>
                </a:solidFill>
              </a:rPr>
              <a:t>Validando Estado de Medición HM55B</a:t>
            </a:r>
            <a:endParaRPr lang="es-ES" dirty="0">
              <a:solidFill>
                <a:srgbClr val="FF0000"/>
              </a:solidFill>
            </a:endParaRPr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571604" y="2500306"/>
            <a:ext cx="6261506" cy="3230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Protocolo de Comunicación </a:t>
            </a:r>
            <a:br>
              <a:rPr lang="es-ES" dirty="0" smtClean="0"/>
            </a:br>
            <a:r>
              <a:rPr lang="es-ES" dirty="0" smtClean="0">
                <a:solidFill>
                  <a:srgbClr val="FF0000"/>
                </a:solidFill>
              </a:rPr>
              <a:t>Recepción Coordenadas X e Y  HM55B</a:t>
            </a:r>
            <a:endParaRPr lang="es-ES" dirty="0">
              <a:solidFill>
                <a:srgbClr val="FF0000"/>
              </a:solidFill>
            </a:endParaRPr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2285992"/>
            <a:ext cx="8005803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29190" y="571480"/>
            <a:ext cx="6300774" cy="571520"/>
          </a:xfrm>
        </p:spPr>
        <p:txBody>
          <a:bodyPr>
            <a:normAutofit fontScale="90000"/>
          </a:bodyPr>
          <a:lstStyle/>
          <a:p>
            <a:r>
              <a:rPr lang="es-ES" sz="3600" dirty="0" smtClean="0"/>
              <a:t>Diagrama de flujo</a:t>
            </a:r>
            <a:endParaRPr lang="es-ES" sz="3600" dirty="0"/>
          </a:p>
        </p:txBody>
      </p:sp>
      <p:pic>
        <p:nvPicPr>
          <p:cNvPr id="5" name="4 Image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1928802"/>
            <a:ext cx="2913520" cy="950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6 Imagen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5214950"/>
            <a:ext cx="2902280" cy="961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CuadroTexto"/>
          <p:cNvSpPr txBox="1"/>
          <p:nvPr/>
        </p:nvSpPr>
        <p:spPr>
          <a:xfrm>
            <a:off x="5786446" y="3214686"/>
            <a:ext cx="918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/>
              <a:t>Menú 1</a:t>
            </a:r>
            <a:endParaRPr lang="es-ES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5786446" y="4857760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/>
              <a:t>Menú 2</a:t>
            </a:r>
            <a:endParaRPr lang="es-ES" b="1" dirty="0"/>
          </a:p>
        </p:txBody>
      </p:sp>
      <p:sp>
        <p:nvSpPr>
          <p:cNvPr id="11" name="10 CuadroTexto"/>
          <p:cNvSpPr txBox="1"/>
          <p:nvPr/>
        </p:nvSpPr>
        <p:spPr>
          <a:xfrm>
            <a:off x="5786446" y="1571612"/>
            <a:ext cx="1932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/>
              <a:t>Recolectado datos</a:t>
            </a:r>
            <a:endParaRPr lang="es-ES" b="1" dirty="0"/>
          </a:p>
        </p:txBody>
      </p:sp>
      <p:pic>
        <p:nvPicPr>
          <p:cNvPr id="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42844" y="571480"/>
            <a:ext cx="5203825" cy="5965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6446" y="3571876"/>
            <a:ext cx="2905125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3429000"/>
            <a:ext cx="2048311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54" y="5286388"/>
            <a:ext cx="1918018" cy="1071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1714488"/>
            <a:ext cx="3740142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40" y="500042"/>
            <a:ext cx="2228850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16 CuadroTexto"/>
          <p:cNvSpPr txBox="1"/>
          <p:nvPr/>
        </p:nvSpPr>
        <p:spPr>
          <a:xfrm>
            <a:off x="4714876" y="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1" dirty="0" smtClean="0">
                <a:solidFill>
                  <a:srgbClr val="FF0000"/>
                </a:solidFill>
              </a:rPr>
              <a:t>Funcione</a:t>
            </a:r>
            <a:r>
              <a:rPr lang="es-EC" b="1" dirty="0" smtClean="0">
                <a:solidFill>
                  <a:schemeClr val="accent1"/>
                </a:solidFill>
              </a:rPr>
              <a:t>s</a:t>
            </a:r>
            <a:endParaRPr lang="es-ES" b="1" dirty="0">
              <a:solidFill>
                <a:schemeClr val="accent1"/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7429520" y="4500570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400" dirty="0" smtClean="0">
                <a:solidFill>
                  <a:srgbClr val="FFFF00"/>
                </a:solidFill>
              </a:rPr>
              <a:t>Comando</a:t>
            </a:r>
          </a:p>
          <a:p>
            <a:r>
              <a:rPr lang="es-EC" sz="1400" dirty="0" smtClean="0">
                <a:solidFill>
                  <a:srgbClr val="FFFF00"/>
                </a:solidFill>
              </a:rPr>
              <a:t>    </a:t>
            </a:r>
            <a:r>
              <a:rPr lang="es-EC" sz="1400" dirty="0" err="1" smtClean="0">
                <a:solidFill>
                  <a:srgbClr val="FFFF00"/>
                </a:solidFill>
              </a:rPr>
              <a:t>Reset</a:t>
            </a:r>
            <a:endParaRPr lang="es-ES" sz="1400" dirty="0">
              <a:solidFill>
                <a:srgbClr val="FFFF00"/>
              </a:solidFill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7429520" y="6334780"/>
            <a:ext cx="2571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400" dirty="0" smtClean="0">
                <a:solidFill>
                  <a:srgbClr val="FFFF00"/>
                </a:solidFill>
              </a:rPr>
              <a:t>Comando</a:t>
            </a:r>
          </a:p>
          <a:p>
            <a:r>
              <a:rPr lang="es-EC" sz="1400" dirty="0" smtClean="0">
                <a:solidFill>
                  <a:srgbClr val="FFFF00"/>
                </a:solidFill>
              </a:rPr>
              <a:t> </a:t>
            </a:r>
            <a:r>
              <a:rPr lang="es-EC" sz="1400" dirty="0" err="1" smtClean="0">
                <a:solidFill>
                  <a:srgbClr val="FFFF00"/>
                </a:solidFill>
              </a:rPr>
              <a:t>Measure</a:t>
            </a:r>
            <a:endParaRPr lang="es-ES" sz="1400" dirty="0">
              <a:solidFill>
                <a:srgbClr val="FFFF00"/>
              </a:solidFill>
            </a:endParaRPr>
          </a:p>
        </p:txBody>
      </p:sp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6248" y="500042"/>
            <a:ext cx="2238375" cy="618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20 CuadroTexto"/>
          <p:cNvSpPr txBox="1"/>
          <p:nvPr/>
        </p:nvSpPr>
        <p:spPr>
          <a:xfrm>
            <a:off x="357158" y="428604"/>
            <a:ext cx="3143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1" dirty="0" smtClean="0">
                <a:solidFill>
                  <a:schemeClr val="accent1"/>
                </a:solidFill>
              </a:rPr>
              <a:t>Procedimiento utilizado para la obtención de los</a:t>
            </a:r>
          </a:p>
          <a:p>
            <a:r>
              <a:rPr lang="es-EC" b="1" dirty="0" smtClean="0">
                <a:solidFill>
                  <a:schemeClr val="accent1"/>
                </a:solidFill>
              </a:rPr>
              <a:t>Valores X, Y e Θ</a:t>
            </a:r>
            <a:endParaRPr lang="es-ES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5214950"/>
            <a:ext cx="2371725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071546"/>
            <a:ext cx="4852918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785794"/>
            <a:ext cx="2600325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9 CuadroTexto"/>
          <p:cNvSpPr txBox="1"/>
          <p:nvPr/>
        </p:nvSpPr>
        <p:spPr>
          <a:xfrm>
            <a:off x="5857884" y="21429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1" dirty="0" smtClean="0">
                <a:solidFill>
                  <a:srgbClr val="FF0000"/>
                </a:solidFill>
              </a:rPr>
              <a:t>Funciones</a:t>
            </a:r>
            <a:endParaRPr lang="es-ES" b="1" dirty="0">
              <a:solidFill>
                <a:srgbClr val="FF0000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500034" y="5143512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400" dirty="0" smtClean="0">
                <a:solidFill>
                  <a:srgbClr val="FFFF00"/>
                </a:solidFill>
              </a:rPr>
              <a:t>Comando</a:t>
            </a:r>
          </a:p>
          <a:p>
            <a:r>
              <a:rPr lang="es-EC" sz="1400" dirty="0" smtClean="0">
                <a:solidFill>
                  <a:srgbClr val="FFFF00"/>
                </a:solidFill>
              </a:rPr>
              <a:t>    Status</a:t>
            </a:r>
            <a:endParaRPr lang="es-ES" sz="1400" dirty="0">
              <a:solidFill>
                <a:srgbClr val="FFFF00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214282" y="0"/>
            <a:ext cx="3143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1" dirty="0" smtClean="0">
                <a:solidFill>
                  <a:schemeClr val="accent1"/>
                </a:solidFill>
              </a:rPr>
              <a:t>Procedimiento utilizado para la obtención de los</a:t>
            </a:r>
          </a:p>
          <a:p>
            <a:r>
              <a:rPr lang="es-EC" b="1" dirty="0" smtClean="0">
                <a:solidFill>
                  <a:schemeClr val="accent1"/>
                </a:solidFill>
              </a:rPr>
              <a:t>Valores X, Y e Θ </a:t>
            </a:r>
            <a:endParaRPr lang="es-ES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es-ES" dirty="0" smtClean="0"/>
              <a:t>Diagrama de bloques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5143512"/>
            <a:ext cx="8686800" cy="1714488"/>
          </a:xfrm>
        </p:spPr>
        <p:txBody>
          <a:bodyPr>
            <a:normAutofit/>
          </a:bodyPr>
          <a:lstStyle/>
          <a:p>
            <a:endParaRPr lang="es-ES" sz="2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85860"/>
            <a:ext cx="8054238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3071810"/>
            <a:ext cx="37338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357298"/>
            <a:ext cx="3162300" cy="536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9 CuadroTexto"/>
          <p:cNvSpPr txBox="1"/>
          <p:nvPr/>
        </p:nvSpPr>
        <p:spPr>
          <a:xfrm>
            <a:off x="1000100" y="214290"/>
            <a:ext cx="3143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1" dirty="0" smtClean="0">
                <a:solidFill>
                  <a:schemeClr val="accent1"/>
                </a:solidFill>
              </a:rPr>
              <a:t>Procedimiento utilizado para la obtención de los</a:t>
            </a:r>
          </a:p>
          <a:p>
            <a:r>
              <a:rPr lang="es-EC" b="1" dirty="0" smtClean="0">
                <a:solidFill>
                  <a:schemeClr val="accent1"/>
                </a:solidFill>
              </a:rPr>
              <a:t>Valores X, Y e Θ </a:t>
            </a:r>
            <a:endParaRPr lang="es-ES" b="1" dirty="0">
              <a:solidFill>
                <a:schemeClr val="accent1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5000628" y="2357430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400" dirty="0" smtClean="0">
                <a:solidFill>
                  <a:srgbClr val="FF0000"/>
                </a:solidFill>
              </a:rPr>
              <a:t>Comando</a:t>
            </a:r>
          </a:p>
          <a:p>
            <a:r>
              <a:rPr lang="es-EC" sz="1400" dirty="0" smtClean="0">
                <a:solidFill>
                  <a:srgbClr val="FF0000"/>
                </a:solidFill>
              </a:rPr>
              <a:t>    Status</a:t>
            </a:r>
            <a:endParaRPr lang="es-ES" sz="1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2857488" y="214290"/>
            <a:ext cx="3143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1" dirty="0" smtClean="0">
                <a:solidFill>
                  <a:schemeClr val="accent1"/>
                </a:solidFill>
              </a:rPr>
              <a:t>Procedimiento utilizado para la obtención de los</a:t>
            </a:r>
          </a:p>
          <a:p>
            <a:r>
              <a:rPr lang="es-EC" b="1" dirty="0" smtClean="0">
                <a:solidFill>
                  <a:schemeClr val="accent1"/>
                </a:solidFill>
              </a:rPr>
              <a:t>Valores X, Y e Θ </a:t>
            </a:r>
            <a:endParaRPr lang="es-ES" b="1" dirty="0">
              <a:solidFill>
                <a:schemeClr val="accent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1428736"/>
            <a:ext cx="3714776" cy="5046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714356"/>
            <a:ext cx="5143536" cy="714372"/>
          </a:xfrm>
        </p:spPr>
        <p:txBody>
          <a:bodyPr>
            <a:normAutofit/>
          </a:bodyPr>
          <a:lstStyle/>
          <a:p>
            <a:r>
              <a:rPr lang="es-ES" sz="1800" dirty="0" smtClean="0"/>
              <a:t>Comando </a:t>
            </a:r>
            <a:r>
              <a:rPr lang="es-ES" sz="1800" dirty="0" err="1" smtClean="0"/>
              <a:t>Reset</a:t>
            </a:r>
            <a:endParaRPr lang="es-ES" sz="1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15272" y="5715016"/>
            <a:ext cx="929117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1 Título"/>
          <p:cNvSpPr txBox="1">
            <a:spLocks/>
          </p:cNvSpPr>
          <p:nvPr/>
        </p:nvSpPr>
        <p:spPr>
          <a:xfrm>
            <a:off x="5072066" y="571480"/>
            <a:ext cx="4357718" cy="1000108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484632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Comando Medir</a:t>
            </a:r>
            <a:endParaRPr kumimoji="0" lang="es-ES" b="0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1">
                  <a:tint val="83000"/>
                  <a:satMod val="15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3357554" y="142852"/>
            <a:ext cx="64294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3200" dirty="0" smtClean="0">
                <a:solidFill>
                  <a:srgbClr val="92D050"/>
                </a:solidFill>
              </a:rPr>
              <a:t>Simulación</a:t>
            </a:r>
            <a:endParaRPr lang="es-ES" sz="3200" dirty="0">
              <a:solidFill>
                <a:srgbClr val="92D05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357298"/>
            <a:ext cx="235745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1357298"/>
            <a:ext cx="2357454" cy="2363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8992" y="4357694"/>
            <a:ext cx="235745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1 Título"/>
          <p:cNvSpPr txBox="1">
            <a:spLocks/>
          </p:cNvSpPr>
          <p:nvPr/>
        </p:nvSpPr>
        <p:spPr>
          <a:xfrm>
            <a:off x="2928926" y="3714752"/>
            <a:ext cx="7286676" cy="857256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484632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Comando Status</a:t>
            </a:r>
            <a:endParaRPr kumimoji="0" lang="es-ES" b="0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1">
                  <a:tint val="83000"/>
                  <a:satMod val="15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1736" y="500042"/>
            <a:ext cx="4214842" cy="1143000"/>
          </a:xfrm>
        </p:spPr>
        <p:txBody>
          <a:bodyPr>
            <a:normAutofit/>
          </a:bodyPr>
          <a:lstStyle/>
          <a:p>
            <a:r>
              <a:rPr lang="es-ES" sz="3200" dirty="0" smtClean="0"/>
              <a:t>Lectura de X e Y</a:t>
            </a:r>
            <a:endParaRPr lang="es-ES" sz="3200" dirty="0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15272" y="5715016"/>
            <a:ext cx="929117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714488"/>
            <a:ext cx="6998691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785818"/>
          </a:xfrm>
        </p:spPr>
        <p:txBody>
          <a:bodyPr>
            <a:noAutofit/>
          </a:bodyPr>
          <a:lstStyle/>
          <a:p>
            <a:pPr algn="ctr"/>
            <a:r>
              <a:rPr lang="es-ES" sz="4400" dirty="0" smtClean="0"/>
              <a:t>Conclusiones</a:t>
            </a:r>
            <a:endParaRPr lang="es-ES" sz="4400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5429264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Mediciones  con interferencia provoca errores.</a:t>
            </a:r>
          </a:p>
          <a:p>
            <a:pPr>
              <a:buNone/>
            </a:pPr>
            <a:endParaRPr lang="es-ES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Sensor simulado con microcontrolador.</a:t>
            </a:r>
          </a:p>
          <a:p>
            <a:pPr>
              <a:buNone/>
            </a:pPr>
            <a:endParaRPr lang="es-ES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Implementación de nuevas funciones.</a:t>
            </a:r>
          </a:p>
          <a:p>
            <a:pPr>
              <a:buNone/>
            </a:pPr>
            <a:endParaRPr lang="es-ES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Sensor usado en robótica.</a:t>
            </a:r>
          </a:p>
          <a:p>
            <a:pPr>
              <a:buNone/>
            </a:pPr>
            <a:endParaRPr lang="es-ES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Posible implementación con sonido.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286380" y="27146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89804"/>
          </a:xfrm>
        </p:spPr>
        <p:txBody>
          <a:bodyPr/>
          <a:lstStyle/>
          <a:p>
            <a:pPr algn="ctr"/>
            <a:r>
              <a:rPr lang="es-ES" sz="4400" dirty="0" smtClean="0"/>
              <a:t>Recomendaciones</a:t>
            </a:r>
            <a:endParaRPr lang="es-ES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500034" y="2286000"/>
            <a:ext cx="8229600" cy="3000388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Conocimiento del formato de los datos. de medición.</a:t>
            </a:r>
          </a:p>
          <a:p>
            <a:pPr>
              <a:buNone/>
            </a:pPr>
            <a:endParaRPr lang="es-ES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Calibración mediante software.</a:t>
            </a:r>
          </a:p>
          <a:p>
            <a:pPr>
              <a:buNone/>
            </a:pPr>
            <a:endParaRPr lang="es-ES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Evitar la exposición a fuertes campos magnéticos.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INTRODUCCIÓN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4814886"/>
            <a:ext cx="8229600" cy="2043114"/>
          </a:xfrm>
        </p:spPr>
        <p:txBody>
          <a:bodyPr/>
          <a:lstStyle/>
          <a:p>
            <a:r>
              <a:rPr lang="es-ES" dirty="0" smtClean="0"/>
              <a:t>En la navegación marítima y aérea</a:t>
            </a:r>
          </a:p>
          <a:p>
            <a:r>
              <a:rPr lang="es-ES" dirty="0" smtClean="0"/>
              <a:t>Elaboración pilotos automáticos</a:t>
            </a:r>
          </a:p>
          <a:p>
            <a:r>
              <a:rPr lang="es-ES" dirty="0" smtClean="0"/>
              <a:t>Orientación sin GPS</a:t>
            </a:r>
          </a:p>
          <a:p>
            <a:endParaRPr lang="es-ES" dirty="0"/>
          </a:p>
        </p:txBody>
      </p:sp>
      <p:pic>
        <p:nvPicPr>
          <p:cNvPr id="4" name="3 Imagen" descr="BrujulaMagnetic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2264" y="357166"/>
            <a:ext cx="2020469" cy="2000264"/>
          </a:xfrm>
          <a:prstGeom prst="rect">
            <a:avLst/>
          </a:prstGeom>
        </p:spPr>
      </p:pic>
      <p:pic>
        <p:nvPicPr>
          <p:cNvPr id="5" name="4 Imagen" descr="brujula-en map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414" y="1428736"/>
            <a:ext cx="2282364" cy="1785950"/>
          </a:xfrm>
          <a:prstGeom prst="rect">
            <a:avLst/>
          </a:prstGeom>
        </p:spPr>
      </p:pic>
      <p:pic>
        <p:nvPicPr>
          <p:cNvPr id="6" name="5 Imagen" descr="brujula-gps-marina-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3306" y="2428868"/>
            <a:ext cx="3882121" cy="2214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42910" y="500042"/>
            <a:ext cx="7772400" cy="1470025"/>
          </a:xfrm>
        </p:spPr>
        <p:txBody>
          <a:bodyPr/>
          <a:lstStyle/>
          <a:p>
            <a:r>
              <a:rPr lang="es-ES" dirty="0" smtClean="0"/>
              <a:t>Alcances</a:t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285852" y="2357430"/>
            <a:ext cx="6400800" cy="2643206"/>
          </a:xfrm>
          <a:solidFill>
            <a:schemeClr val="tx2">
              <a:lumMod val="25000"/>
            </a:schemeClr>
          </a:solidFill>
        </p:spPr>
        <p:txBody>
          <a:bodyPr/>
          <a:lstStyle/>
          <a:p>
            <a:r>
              <a:rPr lang="es-ES" b="1" dirty="0" smtClean="0">
                <a:solidFill>
                  <a:srgbClr val="00B050"/>
                </a:solidFill>
              </a:rPr>
              <a:t>Implementación Compás 3 </a:t>
            </a:r>
            <a:r>
              <a:rPr lang="es-ES" b="1" dirty="0" err="1" smtClean="0">
                <a:solidFill>
                  <a:srgbClr val="00B050"/>
                </a:solidFill>
              </a:rPr>
              <a:t>wire</a:t>
            </a:r>
            <a:r>
              <a:rPr lang="es-ES" b="1" dirty="0" smtClean="0"/>
              <a:t>.</a:t>
            </a:r>
          </a:p>
          <a:p>
            <a:r>
              <a:rPr lang="es-ES" b="1" dirty="0" smtClean="0">
                <a:solidFill>
                  <a:srgbClr val="FFFF00"/>
                </a:solidFill>
              </a:rPr>
              <a:t>Medición periódica 30 segundos</a:t>
            </a:r>
          </a:p>
          <a:p>
            <a:r>
              <a:rPr lang="es-ES" b="1" dirty="0" smtClean="0">
                <a:solidFill>
                  <a:srgbClr val="FF0000"/>
                </a:solidFill>
              </a:rPr>
              <a:t>Almacenamiento Datalogger</a:t>
            </a:r>
          </a:p>
          <a:p>
            <a:r>
              <a:rPr lang="es-ES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Visualización GLCD</a:t>
            </a:r>
          </a:p>
          <a:p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714356"/>
            <a:ext cx="8229600" cy="1143000"/>
          </a:xfrm>
        </p:spPr>
        <p:txBody>
          <a:bodyPr/>
          <a:lstStyle/>
          <a:p>
            <a:r>
              <a:rPr lang="es-ES" dirty="0" smtClean="0"/>
              <a:t>ANTECEDENTES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85918" y="3500438"/>
            <a:ext cx="8229600" cy="1400172"/>
          </a:xfrm>
        </p:spPr>
        <p:txBody>
          <a:bodyPr/>
          <a:lstStyle/>
          <a:p>
            <a:r>
              <a:rPr lang="es-ES" dirty="0" smtClean="0"/>
              <a:t>Sol , estrellas , luna, </a:t>
            </a:r>
          </a:p>
          <a:p>
            <a:r>
              <a:rPr lang="es-ES" dirty="0" smtClean="0"/>
              <a:t>Brújula sencilla</a:t>
            </a:r>
          </a:p>
          <a:p>
            <a:endParaRPr lang="es-ES" dirty="0"/>
          </a:p>
        </p:txBody>
      </p:sp>
      <p:pic>
        <p:nvPicPr>
          <p:cNvPr id="4" name="3 Imagen" descr="brujula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857232"/>
            <a:ext cx="2635254" cy="24893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85728"/>
            <a:ext cx="8229600" cy="1399032"/>
          </a:xfrm>
        </p:spPr>
        <p:txBody>
          <a:bodyPr/>
          <a:lstStyle/>
          <a:p>
            <a:r>
              <a:rPr lang="es-ES" dirty="0" smtClean="0"/>
              <a:t>PIC 18F4431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3000372"/>
            <a:ext cx="8229600" cy="2643206"/>
          </a:xfrm>
        </p:spPr>
        <p:txBody>
          <a:bodyPr>
            <a:normAutofit fontScale="32500" lnSpcReduction="20000"/>
          </a:bodyPr>
          <a:lstStyle/>
          <a:p>
            <a:r>
              <a:rPr lang="es-ES" sz="8600" dirty="0" smtClean="0"/>
              <a:t>Microchip</a:t>
            </a:r>
          </a:p>
          <a:p>
            <a:r>
              <a:rPr lang="es-ES" sz="8600" dirty="0" smtClean="0"/>
              <a:t>8 </a:t>
            </a:r>
            <a:r>
              <a:rPr lang="es-ES" sz="8600" dirty="0" err="1" smtClean="0"/>
              <a:t>Mhz</a:t>
            </a:r>
            <a:endParaRPr lang="es-ES" sz="8600" dirty="0" smtClean="0"/>
          </a:p>
          <a:p>
            <a:r>
              <a:rPr lang="es-ES" sz="8600" dirty="0" smtClean="0"/>
              <a:t>40 pines (36 entrada/salida)</a:t>
            </a:r>
          </a:p>
          <a:p>
            <a:r>
              <a:rPr lang="es-ES" sz="8600" dirty="0" smtClean="0"/>
              <a:t>8 canales </a:t>
            </a:r>
            <a:r>
              <a:rPr lang="es-ES" sz="8600" dirty="0" err="1" smtClean="0"/>
              <a:t>PWM</a:t>
            </a:r>
            <a:endParaRPr lang="es-ES" sz="8600" dirty="0" smtClean="0"/>
          </a:p>
          <a:p>
            <a:r>
              <a:rPr lang="es-ES" sz="8600" dirty="0" smtClean="0"/>
              <a:t>A/D</a:t>
            </a:r>
          </a:p>
          <a:p>
            <a:r>
              <a:rPr lang="es-ES" sz="8600" dirty="0" smtClean="0"/>
              <a:t>Comunicación </a:t>
            </a:r>
            <a:r>
              <a:rPr lang="es-ES" sz="8600" dirty="0" err="1" smtClean="0"/>
              <a:t>Uart</a:t>
            </a:r>
            <a:r>
              <a:rPr lang="es-ES" sz="8600" dirty="0" smtClean="0"/>
              <a:t>, I2C</a:t>
            </a:r>
          </a:p>
          <a:p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5207568" y="-1195409"/>
            <a:ext cx="229552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MÓDULO HM55B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2143116"/>
            <a:ext cx="8229600" cy="3543312"/>
          </a:xfrm>
        </p:spPr>
        <p:txBody>
          <a:bodyPr>
            <a:normAutofit fontScale="92500" lnSpcReduction="10000"/>
          </a:bodyPr>
          <a:lstStyle/>
          <a:p>
            <a:r>
              <a:rPr lang="es-ES" dirty="0" smtClean="0"/>
              <a:t>Hitachi</a:t>
            </a:r>
          </a:p>
          <a:p>
            <a:r>
              <a:rPr lang="es-ES" dirty="0" smtClean="0"/>
              <a:t>Sensor de campo magnético</a:t>
            </a:r>
          </a:p>
          <a:p>
            <a:r>
              <a:rPr lang="es-ES" smtClean="0"/>
              <a:t>0.3 </a:t>
            </a:r>
            <a:r>
              <a:rPr lang="es-ES" dirty="0" smtClean="0"/>
              <a:t>pulgadas</a:t>
            </a:r>
          </a:p>
          <a:p>
            <a:r>
              <a:rPr lang="es-ES" dirty="0" smtClean="0"/>
              <a:t>6 pines conexión</a:t>
            </a:r>
          </a:p>
          <a:p>
            <a:r>
              <a:rPr lang="es-ES" dirty="0" smtClean="0"/>
              <a:t>Muy sensible al campo magnético</a:t>
            </a:r>
          </a:p>
          <a:p>
            <a:r>
              <a:rPr lang="es-ES" dirty="0" smtClean="0"/>
              <a:t>Compatibilidad módulos Basic Stamp</a:t>
            </a:r>
          </a:p>
          <a:p>
            <a:r>
              <a:rPr lang="es-ES" dirty="0" smtClean="0"/>
              <a:t>Basic</a:t>
            </a:r>
            <a:endParaRPr lang="es-ES" dirty="0"/>
          </a:p>
        </p:txBody>
      </p:sp>
      <p:pic>
        <p:nvPicPr>
          <p:cNvPr id="4" name="3 Imagen" descr="HM55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2198" y="428604"/>
            <a:ext cx="2381250" cy="1990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142852"/>
            <a:ext cx="8858312" cy="1041866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Sensores Similares y Proveedores</a:t>
            </a:r>
            <a:endParaRPr lang="es-E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214554"/>
            <a:ext cx="2000264" cy="174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CuadroTexto"/>
          <p:cNvSpPr txBox="1"/>
          <p:nvPr/>
        </p:nvSpPr>
        <p:spPr>
          <a:xfrm>
            <a:off x="571472" y="1428736"/>
            <a:ext cx="30107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 smtClean="0"/>
          </a:p>
          <a:p>
            <a:r>
              <a:rPr lang="es-ES" sz="1400" dirty="0" smtClean="0"/>
              <a:t> </a:t>
            </a:r>
            <a:r>
              <a:rPr lang="es-ES" sz="1400" b="1" dirty="0" smtClean="0"/>
              <a:t>HMC1051/HMC1052L/HMC1053 </a:t>
            </a:r>
            <a:endParaRPr lang="es-ES" sz="1400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2285992"/>
            <a:ext cx="2314620" cy="1673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8 CuadroTexto"/>
          <p:cNvSpPr txBox="1"/>
          <p:nvPr/>
        </p:nvSpPr>
        <p:spPr>
          <a:xfrm>
            <a:off x="642910" y="1285860"/>
            <a:ext cx="3857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1" dirty="0" err="1" smtClean="0">
                <a:solidFill>
                  <a:srgbClr val="FFFF00"/>
                </a:solidFill>
              </a:rPr>
              <a:t>Honeywell</a:t>
            </a:r>
            <a:r>
              <a:rPr lang="es-EC" b="1" dirty="0" smtClean="0">
                <a:solidFill>
                  <a:srgbClr val="FFFF00"/>
                </a:solidFill>
              </a:rPr>
              <a:t> </a:t>
            </a:r>
            <a:r>
              <a:rPr lang="es-EC" b="1" dirty="0" err="1" smtClean="0">
                <a:solidFill>
                  <a:srgbClr val="FFFF00"/>
                </a:solidFill>
              </a:rPr>
              <a:t>Aerospace</a:t>
            </a:r>
            <a:r>
              <a:rPr lang="es-EC" b="1" dirty="0" smtClean="0">
                <a:solidFill>
                  <a:srgbClr val="FFFF00"/>
                </a:solidFill>
              </a:rPr>
              <a:t> Plymouth</a:t>
            </a:r>
          </a:p>
          <a:p>
            <a:endParaRPr lang="es-ES" dirty="0"/>
          </a:p>
        </p:txBody>
      </p:sp>
      <p:sp>
        <p:nvSpPr>
          <p:cNvPr id="10" name="9 CuadroTexto"/>
          <p:cNvSpPr txBox="1"/>
          <p:nvPr/>
        </p:nvSpPr>
        <p:spPr>
          <a:xfrm>
            <a:off x="5786446" y="1285860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1" dirty="0" err="1" smtClean="0">
                <a:solidFill>
                  <a:srgbClr val="FFFF00"/>
                </a:solidFill>
              </a:rPr>
              <a:t>Spartons</a:t>
            </a:r>
            <a:r>
              <a:rPr lang="es-EC" b="1" dirty="0" smtClean="0">
                <a:solidFill>
                  <a:srgbClr val="FFFF00"/>
                </a:solidFill>
              </a:rPr>
              <a:t> </a:t>
            </a:r>
            <a:r>
              <a:rPr lang="es-EC" b="1" dirty="0" err="1" smtClean="0">
                <a:solidFill>
                  <a:srgbClr val="FFFF00"/>
                </a:solidFill>
              </a:rPr>
              <a:t>Electronics</a:t>
            </a:r>
            <a:endParaRPr lang="es-EC" b="1" dirty="0" smtClean="0">
              <a:solidFill>
                <a:srgbClr val="FFFF00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3643306" y="6000768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b="1" dirty="0" err="1" smtClean="0">
                <a:solidFill>
                  <a:srgbClr val="FFFF00"/>
                </a:solidFill>
              </a:rPr>
              <a:t>Electroavil</a:t>
            </a:r>
            <a:r>
              <a:rPr lang="es-EC" b="1" dirty="0" smtClean="0">
                <a:solidFill>
                  <a:srgbClr val="FFFF00"/>
                </a:solidFill>
              </a:rPr>
              <a:t>-es</a:t>
            </a:r>
            <a:endParaRPr lang="es-ES" dirty="0">
              <a:solidFill>
                <a:srgbClr val="FFFF00"/>
              </a:solidFill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5715008" y="1428736"/>
            <a:ext cx="4572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s-ES" dirty="0" smtClean="0"/>
          </a:p>
          <a:p>
            <a:r>
              <a:rPr lang="es-ES" sz="1400" dirty="0" smtClean="0"/>
              <a:t> </a:t>
            </a:r>
            <a:r>
              <a:rPr lang="es-ES" sz="1400" b="1" dirty="0" smtClean="0"/>
              <a:t>SPARTON SP3002D-4D KIT </a:t>
            </a:r>
          </a:p>
          <a:p>
            <a:r>
              <a:rPr lang="es-ES" sz="1400" b="1" dirty="0" smtClean="0"/>
              <a:t>COMPASS DEVELOPMENT KIT </a:t>
            </a:r>
            <a:endParaRPr lang="es-ES" sz="1400" dirty="0"/>
          </a:p>
        </p:txBody>
      </p:sp>
      <p:pic>
        <p:nvPicPr>
          <p:cNvPr id="14" name="13 Imagen" descr="HM55B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7554" y="4143380"/>
            <a:ext cx="2245683" cy="1877391"/>
          </a:xfrm>
          <a:prstGeom prst="rect">
            <a:avLst/>
          </a:prstGeom>
        </p:spPr>
      </p:pic>
      <p:sp>
        <p:nvSpPr>
          <p:cNvPr id="15" name="14 CuadroTexto"/>
          <p:cNvSpPr txBox="1"/>
          <p:nvPr/>
        </p:nvSpPr>
        <p:spPr>
          <a:xfrm>
            <a:off x="3571868" y="6334780"/>
            <a:ext cx="1928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400" b="1" dirty="0" smtClean="0"/>
              <a:t>MODULO COMPAS </a:t>
            </a:r>
          </a:p>
          <a:p>
            <a:r>
              <a:rPr lang="es-EC" sz="1400" b="1" dirty="0" smtClean="0"/>
              <a:t>   HITACHI HM55B</a:t>
            </a:r>
            <a:endParaRPr lang="es-ES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Funcionamiento HM55B</a:t>
            </a:r>
            <a:endParaRPr lang="es-E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500174"/>
            <a:ext cx="7529534" cy="4869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400</TotalTime>
  <Words>277</Words>
  <Application>Microsoft Office PowerPoint</Application>
  <PresentationFormat>Presentación en pantalla (4:3)</PresentationFormat>
  <Paragraphs>95</Paragraphs>
  <Slides>26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27" baseType="lpstr">
      <vt:lpstr>Brío</vt:lpstr>
      <vt:lpstr>MÓDULO DE ORIENTACIÓN MAGNÉTICA</vt:lpstr>
      <vt:lpstr>Diagrama de bloques</vt:lpstr>
      <vt:lpstr>INTRODUCCIÓN</vt:lpstr>
      <vt:lpstr>Alcances </vt:lpstr>
      <vt:lpstr>ANTECEDENTES</vt:lpstr>
      <vt:lpstr>PIC 18F4431</vt:lpstr>
      <vt:lpstr>MÓDULO HM55B</vt:lpstr>
      <vt:lpstr>Sensores Similares y Proveedores</vt:lpstr>
      <vt:lpstr>Funcionamiento HM55B</vt:lpstr>
      <vt:lpstr>Configuración HM55B</vt:lpstr>
      <vt:lpstr>SET Comando HM55B</vt:lpstr>
      <vt:lpstr>Banderas de Estado HM55B</vt:lpstr>
      <vt:lpstr>Protocolo de Comunicación Reset HM55B</vt:lpstr>
      <vt:lpstr>Protocolo de Comunicación Empezar Medición HM55B</vt:lpstr>
      <vt:lpstr>Protocolo de Comunicación Validando Estado de Medición HM55B</vt:lpstr>
      <vt:lpstr>Protocolo de Comunicación  Recepción Coordenadas X e Y  HM55B</vt:lpstr>
      <vt:lpstr>Diagrama de flujo</vt:lpstr>
      <vt:lpstr>Diapositiva 18</vt:lpstr>
      <vt:lpstr>Diapositiva 19</vt:lpstr>
      <vt:lpstr>Diapositiva 20</vt:lpstr>
      <vt:lpstr>Diapositiva 21</vt:lpstr>
      <vt:lpstr>Diapositiva 22</vt:lpstr>
      <vt:lpstr>Comando Reset</vt:lpstr>
      <vt:lpstr>Lectura de X e Y</vt:lpstr>
      <vt:lpstr>Conclusiones</vt:lpstr>
      <vt:lpstr>Recomendaciones</vt:lpstr>
    </vt:vector>
  </TitlesOfParts>
  <Company>ESPOL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MÓDULO DE ORIENTACIÓN MAGNÉTICA</dc:title>
  <dc:creator>Rodrigo</dc:creator>
  <cp:lastModifiedBy>Rodrigo</cp:lastModifiedBy>
  <cp:revision>71</cp:revision>
  <dcterms:created xsi:type="dcterms:W3CDTF">2010-04-21T05:58:45Z</dcterms:created>
  <dcterms:modified xsi:type="dcterms:W3CDTF">2010-06-22T22:36:24Z</dcterms:modified>
</cp:coreProperties>
</file>