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98" r:id="rId3"/>
    <p:sldId id="257" r:id="rId4"/>
    <p:sldId id="259" r:id="rId5"/>
    <p:sldId id="260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85" r:id="rId19"/>
    <p:sldId id="275" r:id="rId20"/>
    <p:sldId id="276" r:id="rId21"/>
    <p:sldId id="277" r:id="rId22"/>
    <p:sldId id="278" r:id="rId23"/>
    <p:sldId id="281" r:id="rId24"/>
    <p:sldId id="282" r:id="rId25"/>
    <p:sldId id="283" r:id="rId26"/>
    <p:sldId id="284" r:id="rId27"/>
    <p:sldId id="286" r:id="rId28"/>
    <p:sldId id="287" r:id="rId29"/>
    <p:sldId id="288" r:id="rId30"/>
    <p:sldId id="289" r:id="rId31"/>
    <p:sldId id="290" r:id="rId32"/>
    <p:sldId id="291" r:id="rId33"/>
    <p:sldId id="292" r:id="rId34"/>
    <p:sldId id="293" r:id="rId35"/>
    <p:sldId id="295" r:id="rId36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Título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22" name="21 Subtítulo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9C9A2A-2F25-45B1-84B0-D386A3F1F75C}" type="datetimeFigureOut">
              <a:rPr lang="es-ES" smtClean="0"/>
              <a:pPr/>
              <a:t>15/07/2010</a:t>
            </a:fld>
            <a:endParaRPr lang="es-ES"/>
          </a:p>
        </p:txBody>
      </p:sp>
      <p:sp>
        <p:nvSpPr>
          <p:cNvPr id="20" name="19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361310-96BB-4C41-8799-C86CC241F12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Elipse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9C9A2A-2F25-45B1-84B0-D386A3F1F75C}" type="datetimeFigureOut">
              <a:rPr lang="es-ES" smtClean="0"/>
              <a:pPr/>
              <a:t>15/07/2010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361310-96BB-4C41-8799-C86CC241F1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9C9A2A-2F25-45B1-84B0-D386A3F1F75C}" type="datetimeFigureOut">
              <a:rPr lang="es-ES" smtClean="0"/>
              <a:pPr/>
              <a:t>15/07/2010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361310-96BB-4C41-8799-C86CC241F1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9C9A2A-2F25-45B1-84B0-D386A3F1F75C}" type="datetimeFigureOut">
              <a:rPr lang="es-ES" smtClean="0"/>
              <a:pPr/>
              <a:t>15/07/2010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361310-96BB-4C41-8799-C86CC241F1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9C9A2A-2F25-45B1-84B0-D386A3F1F75C}" type="datetimeFigureOut">
              <a:rPr lang="es-ES" smtClean="0"/>
              <a:pPr/>
              <a:t>15/07/2010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361310-96BB-4C41-8799-C86CC241F12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Elipse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9C9A2A-2F25-45B1-84B0-D386A3F1F75C}" type="datetimeFigureOut">
              <a:rPr lang="es-ES" smtClean="0"/>
              <a:pPr/>
              <a:t>15/07/2010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361310-96BB-4C41-8799-C86CC241F1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9C9A2A-2F25-45B1-84B0-D386A3F1F75C}" type="datetimeFigureOut">
              <a:rPr lang="es-ES" smtClean="0"/>
              <a:pPr/>
              <a:t>15/07/2010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361310-96BB-4C41-8799-C86CC241F1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9C9A2A-2F25-45B1-84B0-D386A3F1F75C}" type="datetimeFigureOut">
              <a:rPr lang="es-ES" smtClean="0"/>
              <a:pPr/>
              <a:t>15/07/2010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361310-96BB-4C41-8799-C86CC241F1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Rectángulo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9C9A2A-2F25-45B1-84B0-D386A3F1F75C}" type="datetimeFigureOut">
              <a:rPr lang="es-ES" smtClean="0"/>
              <a:pPr/>
              <a:t>15/07/2010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361310-96BB-4C41-8799-C86CC241F12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9C9A2A-2F25-45B1-84B0-D386A3F1F75C}" type="datetimeFigureOut">
              <a:rPr lang="es-ES" smtClean="0"/>
              <a:pPr/>
              <a:t>15/07/2010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361310-96BB-4C41-8799-C86CC241F12A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99C9A2A-2F25-45B1-84B0-D386A3F1F75C}" type="datetimeFigureOut">
              <a:rPr lang="es-ES" smtClean="0"/>
              <a:pPr/>
              <a:t>15/07/2010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361310-96BB-4C41-8799-C86CC241F12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Rectángulo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9" name="8 Proceso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9 Proceso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Circular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Elipse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Anillo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11 Rectángulo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4 Marcador de título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Marcador de texto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24" name="23 Marcador de fecha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999C9A2A-2F25-45B1-84B0-D386A3F1F75C}" type="datetimeFigureOut">
              <a:rPr lang="es-ES" smtClean="0"/>
              <a:pPr/>
              <a:t>15/07/2010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es-ES"/>
          </a:p>
        </p:txBody>
      </p:sp>
      <p:sp>
        <p:nvSpPr>
          <p:cNvPr id="22" name="21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4361310-96BB-4C41-8799-C86CC241F12A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5" name="14 Rectángulo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8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Título"/>
          <p:cNvSpPr>
            <a:spLocks noGrp="1"/>
          </p:cNvSpPr>
          <p:nvPr>
            <p:ph type="ctrTitle"/>
          </p:nvPr>
        </p:nvSpPr>
        <p:spPr>
          <a:xfrm>
            <a:off x="611560" y="1340768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es-ES" dirty="0" smtClean="0"/>
              <a:t>“</a:t>
            </a:r>
            <a:r>
              <a:rPr lang="es-EC" i="1" dirty="0" smtClean="0"/>
              <a:t>Diseño de </a:t>
            </a:r>
            <a:r>
              <a:rPr lang="es-EC" i="1" dirty="0" smtClean="0"/>
              <a:t>Prácticas </a:t>
            </a:r>
            <a:r>
              <a:rPr lang="es-EC" i="1" dirty="0" smtClean="0"/>
              <a:t>de Configuración de Routers HUAWEI para Redes de Datos</a:t>
            </a:r>
            <a:r>
              <a:rPr lang="es-EC" dirty="0" smtClean="0"/>
              <a:t>.</a:t>
            </a:r>
            <a:r>
              <a:rPr lang="es-ES" dirty="0" smtClean="0"/>
              <a:t>” </a:t>
            </a:r>
            <a:r>
              <a:rPr lang="es-ES" dirty="0"/>
              <a:t/>
            </a:r>
            <a:br>
              <a:rPr lang="es-ES" dirty="0"/>
            </a:br>
            <a:endParaRPr lang="es-ES" dirty="0"/>
          </a:p>
        </p:txBody>
      </p:sp>
      <p:sp>
        <p:nvSpPr>
          <p:cNvPr id="7" name="6 Subtítulo"/>
          <p:cNvSpPr>
            <a:spLocks noGrp="1"/>
          </p:cNvSpPr>
          <p:nvPr>
            <p:ph type="subTitle" idx="1"/>
          </p:nvPr>
        </p:nvSpPr>
        <p:spPr>
          <a:xfrm>
            <a:off x="683568" y="3861048"/>
            <a:ext cx="7854696" cy="1752600"/>
          </a:xfrm>
        </p:spPr>
        <p:txBody>
          <a:bodyPr/>
          <a:lstStyle/>
          <a:p>
            <a:pPr algn="ctr"/>
            <a:r>
              <a:rPr lang="es-ES" dirty="0"/>
              <a:t>Presentado por:</a:t>
            </a:r>
          </a:p>
          <a:p>
            <a:pPr algn="ctr"/>
            <a:r>
              <a:rPr lang="es-ES" dirty="0"/>
              <a:t>Elías Alberto Suárez Pincay</a:t>
            </a:r>
          </a:p>
          <a:p>
            <a:pPr algn="ctr"/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Configuración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i="1" u="sng" dirty="0" smtClean="0"/>
              <a:t>Configuración a través de Consola</a:t>
            </a:r>
          </a:p>
          <a:p>
            <a:endParaRPr lang="es-E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2996952"/>
            <a:ext cx="2376264" cy="26788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Tipos de Vistas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C" i="1" u="sng" dirty="0" smtClean="0"/>
              <a:t>Modo de Vista Usuario</a:t>
            </a:r>
            <a:endParaRPr lang="es-ES" dirty="0" smtClean="0"/>
          </a:p>
          <a:p>
            <a:pPr lvl="1"/>
            <a:r>
              <a:rPr lang="es-ES" sz="2000" dirty="0" smtClean="0"/>
              <a:t>&lt;Quidway&gt;</a:t>
            </a:r>
          </a:p>
          <a:p>
            <a:pPr lvl="1"/>
            <a:endParaRPr lang="es-ES" dirty="0" smtClean="0"/>
          </a:p>
          <a:p>
            <a:pPr lvl="0"/>
            <a:r>
              <a:rPr lang="es-EC" i="1" u="sng" dirty="0" smtClean="0"/>
              <a:t>Modo de Vista de sistema</a:t>
            </a:r>
            <a:endParaRPr lang="es-ES" dirty="0" smtClean="0"/>
          </a:p>
          <a:p>
            <a:pPr lvl="1"/>
            <a:r>
              <a:rPr lang="en-US" sz="2000" dirty="0" smtClean="0"/>
              <a:t>&lt;Quidway&gt;system-view</a:t>
            </a:r>
            <a:endParaRPr lang="es-ES" sz="1800" dirty="0" smtClean="0"/>
          </a:p>
          <a:p>
            <a:pPr lvl="1"/>
            <a:r>
              <a:rPr lang="en-US" sz="1800" dirty="0" smtClean="0"/>
              <a:t>System View: return to User View with </a:t>
            </a:r>
            <a:r>
              <a:rPr lang="en-US" sz="1800" dirty="0" err="1" smtClean="0"/>
              <a:t>Ctrl+Z</a:t>
            </a:r>
            <a:r>
              <a:rPr lang="en-US" sz="1800" dirty="0" smtClean="0"/>
              <a:t>.</a:t>
            </a:r>
            <a:endParaRPr lang="es-ES" sz="1600" dirty="0" smtClean="0"/>
          </a:p>
          <a:p>
            <a:pPr lvl="1"/>
            <a:r>
              <a:rPr lang="es-ES" sz="2000" dirty="0" smtClean="0"/>
              <a:t>[Quidway]</a:t>
            </a:r>
            <a:endParaRPr lang="es-ES" sz="1800" dirty="0" smtClean="0"/>
          </a:p>
          <a:p>
            <a:pPr lvl="1"/>
            <a:endParaRPr lang="es-ES" dirty="0" smtClean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Configuraciones Básicas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ES" i="1" u="sng" dirty="0" smtClean="0"/>
              <a:t>Nombre de dispositivo</a:t>
            </a:r>
          </a:p>
          <a:p>
            <a:pPr lvl="1"/>
            <a:r>
              <a:rPr lang="es-ES" sz="2000" dirty="0" smtClean="0"/>
              <a:t>[Quidway]</a:t>
            </a:r>
            <a:r>
              <a:rPr lang="es-ES" sz="2000" dirty="0" err="1" smtClean="0"/>
              <a:t>sysname</a:t>
            </a:r>
            <a:r>
              <a:rPr lang="es-ES" sz="2000" dirty="0" smtClean="0"/>
              <a:t> Router_1</a:t>
            </a:r>
          </a:p>
          <a:p>
            <a:pPr lvl="1"/>
            <a:r>
              <a:rPr lang="es-ES" sz="2000" dirty="0" smtClean="0"/>
              <a:t>[Router1]</a:t>
            </a:r>
          </a:p>
          <a:p>
            <a:pPr lvl="1">
              <a:buNone/>
            </a:pPr>
            <a:endParaRPr lang="es-ES" sz="2400" dirty="0" smtClean="0"/>
          </a:p>
          <a:p>
            <a:pPr lvl="0"/>
            <a:r>
              <a:rPr lang="es-ES" i="1" u="sng" dirty="0" smtClean="0"/>
              <a:t>Mensaje de Inicio</a:t>
            </a:r>
          </a:p>
          <a:p>
            <a:pPr lvl="1"/>
            <a:r>
              <a:rPr lang="en-US" sz="2000" dirty="0" smtClean="0"/>
              <a:t>[Router1]header </a:t>
            </a:r>
            <a:r>
              <a:rPr lang="en-US" sz="2000" dirty="0" err="1" smtClean="0"/>
              <a:t>motd</a:t>
            </a:r>
            <a:r>
              <a:rPr lang="en-US" sz="2000" dirty="0" smtClean="0"/>
              <a:t> %</a:t>
            </a:r>
            <a:endParaRPr lang="es-ES" sz="2000" dirty="0" smtClean="0"/>
          </a:p>
          <a:p>
            <a:pPr lvl="1"/>
            <a:r>
              <a:rPr lang="en-US" sz="2000" dirty="0" smtClean="0"/>
              <a:t>Input banner text, and quit with the character '%'.</a:t>
            </a:r>
            <a:endParaRPr lang="es-ES" sz="2000" dirty="0" smtClean="0"/>
          </a:p>
          <a:p>
            <a:pPr lvl="1"/>
            <a:r>
              <a:rPr lang="es-ES" sz="2000" dirty="0" smtClean="0"/>
              <a:t>***** MENSAJE DE INICIO ******%</a:t>
            </a:r>
          </a:p>
          <a:p>
            <a:pPr lvl="1"/>
            <a:endParaRPr lang="es-ES" dirty="0" smtClean="0"/>
          </a:p>
          <a:p>
            <a:endParaRPr lang="es-ES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algn="ctr"/>
            <a:r>
              <a:rPr lang="es-ES" sz="53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/>
            </a:r>
            <a:br>
              <a:rPr lang="es-ES" sz="53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</a:br>
            <a:r>
              <a:rPr lang="es-ES" sz="44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Contraseñas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C" sz="2800" dirty="0" smtClean="0"/>
              <a:t>Para la seguridad en la red, es necesario configurar un usuario y una contraseña para el router con el fin de permitir la administración de estos.</a:t>
            </a:r>
            <a:endParaRPr lang="es-ES" sz="2800" dirty="0" smtClean="0"/>
          </a:p>
          <a:p>
            <a:endParaRPr lang="es-ES" dirty="0" smtClean="0"/>
          </a:p>
          <a:p>
            <a:r>
              <a:rPr lang="es-EC" sz="2800" dirty="0" smtClean="0"/>
              <a:t>El sistema maneja jerarquías para los usuarios Telnet e </a:t>
            </a:r>
            <a:r>
              <a:rPr lang="es-EC" sz="2800" dirty="0" err="1" smtClean="0"/>
              <a:t>HyperTerminal</a:t>
            </a:r>
            <a:r>
              <a:rPr lang="es-EC" sz="2800" dirty="0" smtClean="0"/>
              <a:t>. </a:t>
            </a:r>
            <a:endParaRPr lang="es-ES" sz="2800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Prioridad de Usuario </a:t>
            </a:r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331640" y="2636912"/>
          <a:ext cx="6840760" cy="1717548"/>
        </p:xfrm>
        <a:graphic>
          <a:graphicData uri="http://schemas.openxmlformats.org/drawingml/2006/table">
            <a:tbl>
              <a:tblPr/>
              <a:tblGrid>
                <a:gridCol w="1062440"/>
                <a:gridCol w="888839"/>
                <a:gridCol w="4889481"/>
              </a:tblGrid>
              <a:tr h="473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Prioridad de Usuario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Nombre</a:t>
                      </a:r>
                      <a:endParaRPr lang="es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Comando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F6F9"/>
                    </a:solidFill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0</a:t>
                      </a:r>
                      <a:endParaRPr lang="es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Visit</a:t>
                      </a:r>
                      <a:endParaRPr lang="es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D5E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Ping, </a:t>
                      </a:r>
                      <a:r>
                        <a:rPr lang="es-ES" sz="14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tracert</a:t>
                      </a: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, telnet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D5E2"/>
                    </a:solidFill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1</a:t>
                      </a:r>
                      <a:endParaRPr lang="es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Monitor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Ping, </a:t>
                      </a:r>
                      <a:r>
                        <a:rPr lang="en-US" sz="14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tracert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, telnet, display, debugging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47319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2</a:t>
                      </a:r>
                      <a:endParaRPr lang="es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System</a:t>
                      </a:r>
                      <a:endParaRPr lang="es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D5E2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Todos los commandos de configuración (excepto los de administración) y los comandos con nivel de prioridad 0 y 1</a:t>
                      </a:r>
                      <a:endParaRPr lang="es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D5E2"/>
                    </a:solidFill>
                  </a:tcPr>
                </a:tc>
              </a:tr>
              <a:tr h="23659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3</a:t>
                      </a:r>
                      <a:endParaRPr lang="es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Manage</a:t>
                      </a:r>
                      <a:endParaRPr lang="es-ES" sz="20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4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Todos los comandos</a:t>
                      </a:r>
                      <a:endParaRPr lang="es-ES" sz="2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</a:tbl>
          </a:graphicData>
        </a:graphic>
      </p:graphicFrame>
      <p:sp>
        <p:nvSpPr>
          <p:cNvPr id="5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sz="36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/>
            </a:r>
            <a:br>
              <a:rPr lang="es-EC" sz="36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</a:br>
            <a:r>
              <a:rPr lang="es-EC" sz="36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Autentificación local con nombre de usuario y password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es-ES" sz="2000" b="1" dirty="0" smtClean="0"/>
          </a:p>
          <a:p>
            <a:endParaRPr lang="es-ES" sz="2000" b="1" dirty="0" smtClean="0"/>
          </a:p>
          <a:p>
            <a:endParaRPr lang="es-ES" sz="2000" b="1" dirty="0" smtClean="0"/>
          </a:p>
          <a:p>
            <a:endParaRPr lang="es-ES" sz="2000" b="1" dirty="0" smtClean="0"/>
          </a:p>
          <a:p>
            <a:endParaRPr lang="es-ES" sz="2000" b="1" dirty="0" smtClean="0"/>
          </a:p>
          <a:p>
            <a:endParaRPr lang="es-ES" sz="2000" b="1" dirty="0" smtClean="0"/>
          </a:p>
          <a:p>
            <a:endParaRPr lang="es-ES" sz="2000" b="1" dirty="0" smtClean="0"/>
          </a:p>
          <a:p>
            <a:r>
              <a:rPr lang="es-ES" sz="2000" b="1" dirty="0" smtClean="0"/>
              <a:t>Simple:</a:t>
            </a:r>
            <a:r>
              <a:rPr lang="es-ES" sz="2000" dirty="0" smtClean="0"/>
              <a:t> </a:t>
            </a:r>
            <a:r>
              <a:rPr lang="es-EC" sz="2000" dirty="0" smtClean="0"/>
              <a:t>Se configure el password en texto plano.</a:t>
            </a:r>
            <a:endParaRPr lang="es-ES" sz="2000" dirty="0" smtClean="0"/>
          </a:p>
          <a:p>
            <a:r>
              <a:rPr lang="es-ES" sz="2000" b="1" dirty="0" err="1" smtClean="0"/>
              <a:t>Cipher</a:t>
            </a:r>
            <a:r>
              <a:rPr lang="es-ES" sz="2000" b="1" dirty="0" smtClean="0"/>
              <a:t>:</a:t>
            </a:r>
            <a:r>
              <a:rPr lang="es-ES" sz="2000" dirty="0" smtClean="0"/>
              <a:t> </a:t>
            </a:r>
            <a:r>
              <a:rPr lang="es-EC" sz="2000" dirty="0" smtClean="0"/>
              <a:t>Se configura el password con texto encriptado.</a:t>
            </a:r>
          </a:p>
          <a:p>
            <a:endParaRPr lang="es-EC" sz="2000" dirty="0" smtClean="0"/>
          </a:p>
          <a:p>
            <a:endParaRPr lang="es-ES" sz="2000" dirty="0"/>
          </a:p>
        </p:txBody>
      </p:sp>
      <p:graphicFrame>
        <p:nvGraphicFramePr>
          <p:cNvPr id="4" name="3 Tabla"/>
          <p:cNvGraphicFramePr>
            <a:graphicFrameLocks noGrp="1"/>
          </p:cNvGraphicFramePr>
          <p:nvPr/>
        </p:nvGraphicFramePr>
        <p:xfrm>
          <a:off x="1763688" y="2276872"/>
          <a:ext cx="6840760" cy="1512166"/>
        </p:xfrm>
        <a:graphic>
          <a:graphicData uri="http://schemas.openxmlformats.org/drawingml/2006/table">
            <a:tbl>
              <a:tblPr/>
              <a:tblGrid>
                <a:gridCol w="4158110"/>
                <a:gridCol w="2682650"/>
              </a:tblGrid>
              <a:tr h="2160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Operación </a:t>
                      </a:r>
                      <a:endParaRPr lang="es-E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Comando</a:t>
                      </a:r>
                      <a:endParaRPr lang="es-E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Configurar nombre de usuario (en system view)</a:t>
                      </a:r>
                      <a:endParaRPr lang="es-E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E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local-user</a:t>
                      </a: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nombre-usuario</a:t>
                      </a:r>
                      <a:endParaRPr lang="es-E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216024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Eliminar usuario (en </a:t>
                      </a:r>
                      <a:r>
                        <a:rPr lang="es-ES" sz="11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system</a:t>
                      </a:r>
                      <a:r>
                        <a:rPr lang="es-E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ES" sz="11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view</a:t>
                      </a:r>
                      <a:r>
                        <a:rPr lang="es-E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s-E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undo local-user</a:t>
                      </a: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{ nombre-usuario | all }</a:t>
                      </a:r>
                      <a:endParaRPr lang="es-E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4320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Configurar una contraseña para el usuario local (en local </a:t>
                      </a:r>
                      <a:r>
                        <a:rPr lang="es-ES" sz="11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user</a:t>
                      </a:r>
                      <a:r>
                        <a:rPr lang="es-E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ES" sz="1100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view</a:t>
                      </a:r>
                      <a:r>
                        <a:rPr lang="es-ES" sz="11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)</a:t>
                      </a:r>
                      <a:endParaRPr lang="es-E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password </a:t>
                      </a: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{ cipher | simple } password</a:t>
                      </a:r>
                      <a:endParaRPr lang="es-E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  <a:tr h="43204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Cancelar la contraseña del usuario local (en local user view)</a:t>
                      </a:r>
                      <a:endParaRPr lang="es-E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ES" sz="11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undo</a:t>
                      </a:r>
                      <a:r>
                        <a:rPr lang="es-ES" sz="11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es-ES" sz="1100" b="1" dirty="0" err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password</a:t>
                      </a:r>
                      <a:endParaRPr lang="es-E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78C0D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2EAF1"/>
                    </a:solidFill>
                  </a:tcPr>
                </a:tc>
              </a:tr>
            </a:tbl>
          </a:graphicData>
        </a:graphic>
      </p:graphicFrame>
      <p:sp>
        <p:nvSpPr>
          <p:cNvPr id="5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sz="2400" b="1" i="1" dirty="0" err="1" smtClean="0"/>
              <a:t>service-type</a:t>
            </a:r>
            <a:r>
              <a:rPr lang="es-EC" sz="2400" i="1" dirty="0" smtClean="0"/>
              <a:t> </a:t>
            </a:r>
            <a:r>
              <a:rPr lang="es-EC" sz="2400" dirty="0" smtClean="0"/>
              <a:t>permite configurar el nivel de comandos que un usuario puede utilizar en un determinado servicio.</a:t>
            </a:r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s-ES" sz="2000" dirty="0" smtClean="0"/>
              <a:t>[Router_1] </a:t>
            </a:r>
            <a:r>
              <a:rPr lang="es-ES" sz="2000" b="1" dirty="0" smtClean="0"/>
              <a:t>local-</a:t>
            </a:r>
            <a:r>
              <a:rPr lang="es-ES" sz="2000" b="1" dirty="0" err="1" smtClean="0"/>
              <a:t>user</a:t>
            </a:r>
            <a:r>
              <a:rPr lang="es-ES" sz="2000" b="1" dirty="0" smtClean="0"/>
              <a:t> </a:t>
            </a:r>
            <a:r>
              <a:rPr lang="es-ES" sz="2000" dirty="0" smtClean="0"/>
              <a:t>prueba</a:t>
            </a:r>
          </a:p>
          <a:p>
            <a:pPr>
              <a:buNone/>
            </a:pPr>
            <a:r>
              <a:rPr lang="en-US" sz="2000" dirty="0" smtClean="0"/>
              <a:t>[Router_1-luser-prueba] </a:t>
            </a:r>
            <a:r>
              <a:rPr lang="en-US" sz="2000" b="1" dirty="0" smtClean="0"/>
              <a:t>password cipher </a:t>
            </a:r>
            <a:r>
              <a:rPr lang="en-US" sz="2000" dirty="0" smtClean="0"/>
              <a:t>huawei123</a:t>
            </a:r>
            <a:endParaRPr lang="es-ES" sz="2000" dirty="0" smtClean="0"/>
          </a:p>
          <a:p>
            <a:pPr>
              <a:buNone/>
            </a:pPr>
            <a:r>
              <a:rPr lang="en-US" sz="2000" dirty="0" smtClean="0"/>
              <a:t>[Router_1-luser-prueba] </a:t>
            </a:r>
            <a:r>
              <a:rPr lang="en-US" sz="2000" b="1" dirty="0" smtClean="0"/>
              <a:t>service-type</a:t>
            </a:r>
            <a:r>
              <a:rPr lang="en-US" sz="2000" dirty="0" smtClean="0"/>
              <a:t> telnet level 0</a:t>
            </a:r>
            <a:endParaRPr lang="es-ES" sz="2000" dirty="0" smtClean="0"/>
          </a:p>
          <a:p>
            <a:endParaRPr lang="es-ES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1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32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Topología de red</a:t>
            </a: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1760" y="1124744"/>
            <a:ext cx="5832648" cy="5532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" sz="44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Topología de red</a:t>
            </a:r>
            <a:endParaRPr lang="es-E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196752"/>
            <a:ext cx="7334492" cy="5208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36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Configuración Interfaces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s-EC" sz="1800" dirty="0" smtClean="0"/>
              <a:t>&lt;router-1&gt;</a:t>
            </a:r>
            <a:r>
              <a:rPr lang="es-EC" sz="1800" dirty="0" err="1" smtClean="0"/>
              <a:t>system-view</a:t>
            </a:r>
            <a:endParaRPr lang="es-ES" sz="1800" dirty="0" smtClean="0"/>
          </a:p>
          <a:p>
            <a:pPr>
              <a:buNone/>
            </a:pPr>
            <a:r>
              <a:rPr lang="es-EC" sz="1800" dirty="0" err="1" smtClean="0"/>
              <a:t>System</a:t>
            </a:r>
            <a:r>
              <a:rPr lang="es-EC" sz="1800" dirty="0" smtClean="0"/>
              <a:t> V</a:t>
            </a:r>
            <a:r>
              <a:rPr lang="en-US" sz="1800" dirty="0" err="1" smtClean="0"/>
              <a:t>iew</a:t>
            </a:r>
            <a:r>
              <a:rPr lang="en-US" sz="1800" dirty="0" smtClean="0"/>
              <a:t>: return to User View with </a:t>
            </a:r>
            <a:r>
              <a:rPr lang="en-US" sz="1800" dirty="0" err="1" smtClean="0"/>
              <a:t>Ctrl+Z</a:t>
            </a:r>
            <a:r>
              <a:rPr lang="en-US" sz="1800" dirty="0" smtClean="0"/>
              <a:t>.</a:t>
            </a:r>
            <a:endParaRPr lang="es-ES" sz="1800" dirty="0" smtClean="0"/>
          </a:p>
          <a:p>
            <a:pPr>
              <a:buNone/>
            </a:pPr>
            <a:r>
              <a:rPr lang="es-ES" sz="1800" dirty="0" smtClean="0"/>
              <a:t>[router_1] interface Ethernet 0/0</a:t>
            </a:r>
          </a:p>
          <a:p>
            <a:pPr>
              <a:buNone/>
            </a:pPr>
            <a:r>
              <a:rPr lang="es-ES" sz="1800" dirty="0" smtClean="0"/>
              <a:t>[router_1-Ethernet0/0]</a:t>
            </a:r>
            <a:r>
              <a:rPr lang="es-ES" sz="1800" dirty="0" err="1" smtClean="0"/>
              <a:t>ip</a:t>
            </a:r>
            <a:r>
              <a:rPr lang="es-ES" sz="1800" dirty="0" smtClean="0"/>
              <a:t> </a:t>
            </a:r>
            <a:r>
              <a:rPr lang="es-ES" sz="1800" dirty="0" err="1" smtClean="0"/>
              <a:t>address</a:t>
            </a:r>
            <a:r>
              <a:rPr lang="es-ES" sz="1800" dirty="0" smtClean="0"/>
              <a:t> </a:t>
            </a:r>
            <a:r>
              <a:rPr lang="es-ES" sz="1600" dirty="0" smtClean="0"/>
              <a:t>192.168.1.1 255.255.255.0</a:t>
            </a:r>
            <a:endParaRPr lang="es-ES" sz="1800" dirty="0" smtClean="0"/>
          </a:p>
          <a:p>
            <a:pPr>
              <a:buNone/>
            </a:pPr>
            <a:r>
              <a:rPr lang="en-US" sz="1800" dirty="0" smtClean="0"/>
              <a:t>[router1-Ethernet0/0]</a:t>
            </a:r>
            <a:r>
              <a:rPr lang="en-US" sz="1800" i="1" dirty="0" smtClean="0"/>
              <a:t>undo shutdown</a:t>
            </a:r>
            <a:endParaRPr lang="es-ES" sz="1800" dirty="0" smtClean="0"/>
          </a:p>
          <a:p>
            <a:pPr>
              <a:buNone/>
            </a:pPr>
            <a:r>
              <a:rPr lang="en-US" sz="1800" dirty="0" smtClean="0"/>
              <a:t>Interface Ethernet0/0 is not shut down</a:t>
            </a:r>
            <a:endParaRPr lang="es-ES" sz="1800" dirty="0" smtClean="0"/>
          </a:p>
          <a:p>
            <a:pPr>
              <a:buNone/>
            </a:pPr>
            <a:r>
              <a:rPr lang="en-US" sz="1800" dirty="0" smtClean="0"/>
              <a:t>[router1-Ethernet0/0]</a:t>
            </a:r>
            <a:endParaRPr lang="es-ES" sz="1800" dirty="0" smtClean="0"/>
          </a:p>
          <a:p>
            <a:pPr>
              <a:buNone/>
            </a:pPr>
            <a:endParaRPr lang="es-ES" dirty="0" smtClean="0"/>
          </a:p>
          <a:p>
            <a:endParaRPr lang="es-ES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100" b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Índice de Contenido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Objetivo</a:t>
            </a:r>
          </a:p>
          <a:p>
            <a:r>
              <a:rPr lang="es-ES" dirty="0" smtClean="0"/>
              <a:t>Introducción</a:t>
            </a:r>
          </a:p>
          <a:p>
            <a:r>
              <a:rPr lang="es-ES" dirty="0" smtClean="0"/>
              <a:t>Configuración Básica</a:t>
            </a:r>
          </a:p>
          <a:p>
            <a:r>
              <a:rPr lang="es-ES" dirty="0" smtClean="0"/>
              <a:t>Prácticas</a:t>
            </a:r>
            <a:endParaRPr lang="es-ES" dirty="0" smtClean="0"/>
          </a:p>
          <a:p>
            <a:r>
              <a:rPr lang="es-ES" dirty="0" smtClean="0"/>
              <a:t>Conclusiones y Recomendaciones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36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Configuración Interfaces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971600" y="1556792"/>
            <a:ext cx="7571184" cy="4525963"/>
          </a:xfrm>
        </p:spPr>
        <p:txBody>
          <a:bodyPr/>
          <a:lstStyle/>
          <a:p>
            <a:pPr>
              <a:buNone/>
            </a:pPr>
            <a:r>
              <a:rPr lang="en-US" sz="1800" dirty="0" smtClean="0"/>
              <a:t>&lt;router_1&gt;system-view</a:t>
            </a:r>
            <a:endParaRPr lang="es-ES" sz="1800" dirty="0" smtClean="0"/>
          </a:p>
          <a:p>
            <a:pPr>
              <a:buNone/>
            </a:pPr>
            <a:r>
              <a:rPr lang="es-ES" sz="1800" dirty="0" smtClean="0"/>
              <a:t>[router_1] interface Serial 3/0</a:t>
            </a:r>
          </a:p>
          <a:p>
            <a:pPr>
              <a:buNone/>
            </a:pPr>
            <a:r>
              <a:rPr lang="es-ES" sz="1800" dirty="0" smtClean="0"/>
              <a:t>[router_1-Serial3/0]</a:t>
            </a:r>
            <a:r>
              <a:rPr lang="es-ES" sz="1800" dirty="0" err="1" smtClean="0"/>
              <a:t>ip</a:t>
            </a:r>
            <a:r>
              <a:rPr lang="es-ES" sz="1800" dirty="0" smtClean="0"/>
              <a:t> </a:t>
            </a:r>
            <a:r>
              <a:rPr lang="es-ES" sz="1800" dirty="0" err="1" smtClean="0"/>
              <a:t>address</a:t>
            </a:r>
            <a:r>
              <a:rPr lang="es-ES" sz="1800" dirty="0" smtClean="0"/>
              <a:t> </a:t>
            </a:r>
            <a:r>
              <a:rPr lang="es-ES" sz="1600" dirty="0" smtClean="0"/>
              <a:t>192.168.5.1 255.255.255.252</a:t>
            </a:r>
            <a:endParaRPr lang="es-ES" sz="1800" dirty="0" smtClean="0"/>
          </a:p>
          <a:p>
            <a:pPr>
              <a:buNone/>
            </a:pPr>
            <a:r>
              <a:rPr lang="es-ES" sz="1800" dirty="0" smtClean="0"/>
              <a:t>[router_1-Serial3/0]</a:t>
            </a:r>
            <a:r>
              <a:rPr lang="en-US" sz="1800" i="1" dirty="0" smtClean="0"/>
              <a:t>undo shutdown</a:t>
            </a:r>
            <a:endParaRPr lang="es-ES" sz="1800" dirty="0" smtClean="0"/>
          </a:p>
          <a:p>
            <a:pPr>
              <a:buNone/>
            </a:pPr>
            <a:endParaRPr lang="es-E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&lt;router_2&gt;system-view</a:t>
            </a:r>
            <a:endParaRPr lang="es-ES" sz="1800" dirty="0" smtClean="0"/>
          </a:p>
          <a:p>
            <a:pPr>
              <a:buNone/>
            </a:pPr>
            <a:r>
              <a:rPr lang="es-ES" sz="1800" dirty="0" smtClean="0"/>
              <a:t>[router_2] interface </a:t>
            </a:r>
            <a:r>
              <a:rPr lang="es-ES" sz="1800" dirty="0" err="1" smtClean="0"/>
              <a:t>GigabitEthernet</a:t>
            </a:r>
            <a:r>
              <a:rPr lang="es-ES" sz="1800" dirty="0" smtClean="0"/>
              <a:t> 2/0</a:t>
            </a:r>
          </a:p>
          <a:p>
            <a:pPr>
              <a:buNone/>
            </a:pPr>
            <a:r>
              <a:rPr lang="es-ES" sz="1800" dirty="0" smtClean="0"/>
              <a:t>[router_2- </a:t>
            </a:r>
            <a:r>
              <a:rPr lang="es-ES" sz="1800" dirty="0" err="1" smtClean="0"/>
              <a:t>GigabitEthernet</a:t>
            </a:r>
            <a:r>
              <a:rPr lang="es-ES" sz="1800" dirty="0" smtClean="0"/>
              <a:t> 2/0]</a:t>
            </a:r>
            <a:r>
              <a:rPr lang="es-ES" sz="1800" dirty="0" err="1" smtClean="0"/>
              <a:t>ip</a:t>
            </a:r>
            <a:r>
              <a:rPr lang="es-ES" sz="1800" dirty="0" smtClean="0"/>
              <a:t> </a:t>
            </a:r>
            <a:r>
              <a:rPr lang="es-ES" sz="1800" dirty="0" err="1" smtClean="0"/>
              <a:t>address</a:t>
            </a:r>
            <a:r>
              <a:rPr lang="es-ES" sz="1800" dirty="0" smtClean="0"/>
              <a:t> </a:t>
            </a:r>
            <a:r>
              <a:rPr lang="es-ES" sz="1600" dirty="0" smtClean="0"/>
              <a:t>192.168.7.1 255.255.255.0</a:t>
            </a:r>
            <a:endParaRPr lang="es-ES" sz="1800" dirty="0" smtClean="0"/>
          </a:p>
          <a:p>
            <a:pPr>
              <a:buNone/>
            </a:pPr>
            <a:r>
              <a:rPr lang="es-ES" sz="1800" dirty="0" smtClean="0"/>
              <a:t>[router_2- </a:t>
            </a:r>
            <a:r>
              <a:rPr lang="es-ES" sz="1800" dirty="0" err="1" smtClean="0"/>
              <a:t>GigabitEthernet</a:t>
            </a:r>
            <a:r>
              <a:rPr lang="es-ES" sz="1800" dirty="0" smtClean="0"/>
              <a:t> 2/0]</a:t>
            </a:r>
            <a:r>
              <a:rPr lang="en-US" sz="1800" i="1" dirty="0" smtClean="0"/>
              <a:t>undo shutdown</a:t>
            </a:r>
            <a:endParaRPr lang="es-ES" sz="1800" dirty="0" smtClean="0"/>
          </a:p>
          <a:p>
            <a:pPr>
              <a:buNone/>
            </a:pPr>
            <a:endParaRPr lang="es-ES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36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Configuración de rutas estáticas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dirty="0" err="1" smtClean="0"/>
              <a:t>ip</a:t>
            </a:r>
            <a:r>
              <a:rPr lang="en-US" sz="2400" b="1" dirty="0" smtClean="0"/>
              <a:t> route-static </a:t>
            </a:r>
            <a:r>
              <a:rPr lang="en-US" sz="2400" dirty="0" err="1" smtClean="0"/>
              <a:t>ip</a:t>
            </a:r>
            <a:r>
              <a:rPr lang="en-US" sz="2400" dirty="0" smtClean="0"/>
              <a:t>-address { mask | mask-length }</a:t>
            </a:r>
            <a:endParaRPr lang="es-ES" sz="2400" dirty="0" smtClean="0"/>
          </a:p>
          <a:p>
            <a:endParaRPr lang="es-ES" dirty="0" smtClean="0"/>
          </a:p>
          <a:p>
            <a:pPr lvl="0"/>
            <a:r>
              <a:rPr lang="es-ES" sz="2000" i="1" dirty="0" err="1" smtClean="0"/>
              <a:t>ip-address</a:t>
            </a:r>
            <a:r>
              <a:rPr lang="es-ES" sz="2000" dirty="0" smtClean="0"/>
              <a:t>: dirección de destino de la red remota que se deberá agregar en la tabla de enrutamiento. </a:t>
            </a:r>
          </a:p>
          <a:p>
            <a:pPr lvl="0"/>
            <a:r>
              <a:rPr lang="es-ES" sz="2000" i="1" dirty="0" err="1" smtClean="0"/>
              <a:t>mask</a:t>
            </a:r>
            <a:r>
              <a:rPr lang="es-ES" sz="2000" dirty="0" smtClean="0"/>
              <a:t>: máscara de subred de la red remota que se deberá agregar en la tabla de enrutamiento. La máscara de subred puede modificarse para resumir un grupo de redes. </a:t>
            </a:r>
          </a:p>
          <a:p>
            <a:pPr lvl="0"/>
            <a:r>
              <a:rPr lang="es-ES" sz="2000" i="1" dirty="0" err="1" smtClean="0"/>
              <a:t>mask-length</a:t>
            </a:r>
            <a:r>
              <a:rPr lang="es-ES" sz="2000" dirty="0" smtClean="0"/>
              <a:t>: generalmente denominada dirección IP del router de siguiente salto.</a:t>
            </a:r>
            <a:endParaRPr lang="es-ES" sz="2000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36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Configuración de rutas estáticas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1900" dirty="0" smtClean="0"/>
              <a:t>&lt;router_1&gt;system-view</a:t>
            </a:r>
            <a:endParaRPr lang="es-ES" sz="1900" dirty="0" smtClean="0"/>
          </a:p>
          <a:p>
            <a:pPr>
              <a:buNone/>
            </a:pPr>
            <a:r>
              <a:rPr lang="en-US" sz="1900" dirty="0" smtClean="0"/>
              <a:t>System View: return to User View with </a:t>
            </a:r>
            <a:r>
              <a:rPr lang="en-US" sz="1900" dirty="0" err="1" smtClean="0"/>
              <a:t>Ctrl+Z</a:t>
            </a:r>
            <a:r>
              <a:rPr lang="en-US" sz="1900" dirty="0" smtClean="0"/>
              <a:t>.</a:t>
            </a:r>
            <a:endParaRPr lang="es-ES" sz="1900" dirty="0" smtClean="0"/>
          </a:p>
          <a:p>
            <a:pPr>
              <a:buNone/>
            </a:pPr>
            <a:r>
              <a:rPr lang="en-US" sz="1900" dirty="0" smtClean="0"/>
              <a:t>[router_1] </a:t>
            </a:r>
            <a:r>
              <a:rPr lang="en-US" sz="1900" dirty="0" err="1" smtClean="0"/>
              <a:t>ip</a:t>
            </a:r>
            <a:r>
              <a:rPr lang="en-US" sz="1900" dirty="0" smtClean="0"/>
              <a:t> route-static 192.168.2.0 255.255.255.0 192.168.5.2</a:t>
            </a:r>
            <a:endParaRPr lang="es-ES" sz="1900" dirty="0" smtClean="0"/>
          </a:p>
          <a:p>
            <a:pPr>
              <a:buNone/>
            </a:pPr>
            <a:r>
              <a:rPr lang="en-US" sz="1900" dirty="0" smtClean="0"/>
              <a:t>[router_1] </a:t>
            </a:r>
            <a:r>
              <a:rPr lang="en-US" sz="1900" dirty="0" err="1" smtClean="0"/>
              <a:t>ip</a:t>
            </a:r>
            <a:r>
              <a:rPr lang="en-US" sz="1900" dirty="0" smtClean="0"/>
              <a:t> route-static 192.168.3.0 255.255.255.0 192.168.5.2</a:t>
            </a:r>
            <a:endParaRPr lang="es-ES" sz="1900" dirty="0" smtClean="0"/>
          </a:p>
          <a:p>
            <a:pPr>
              <a:buNone/>
            </a:pPr>
            <a:r>
              <a:rPr lang="en-US" sz="1900" dirty="0" smtClean="0"/>
              <a:t>[router_1] </a:t>
            </a:r>
            <a:r>
              <a:rPr lang="en-US" sz="1900" dirty="0" err="1" smtClean="0"/>
              <a:t>ip</a:t>
            </a:r>
            <a:r>
              <a:rPr lang="en-US" sz="1900" dirty="0" smtClean="0"/>
              <a:t> route-static 192.168.7.0 255.255.255.252 192.168.5.2</a:t>
            </a:r>
            <a:endParaRPr lang="es-ES" sz="1900" dirty="0" smtClean="0"/>
          </a:p>
          <a:p>
            <a:pPr>
              <a:buNone/>
            </a:pPr>
            <a:r>
              <a:rPr lang="es-ES" sz="1900" dirty="0" smtClean="0"/>
              <a:t> </a:t>
            </a:r>
          </a:p>
          <a:p>
            <a:pPr>
              <a:buNone/>
            </a:pPr>
            <a:r>
              <a:rPr lang="en-US" sz="1900" dirty="0" smtClean="0"/>
              <a:t>&lt;router_2&gt;system-view</a:t>
            </a:r>
            <a:endParaRPr lang="es-ES" sz="1900" dirty="0" smtClean="0"/>
          </a:p>
          <a:p>
            <a:pPr>
              <a:buNone/>
            </a:pPr>
            <a:r>
              <a:rPr lang="en-US" sz="1900" dirty="0" smtClean="0"/>
              <a:t>System View: return to User View with </a:t>
            </a:r>
            <a:r>
              <a:rPr lang="en-US" sz="1900" dirty="0" err="1" smtClean="0"/>
              <a:t>Ctrl+Z</a:t>
            </a:r>
            <a:r>
              <a:rPr lang="en-US" sz="1900" dirty="0" smtClean="0"/>
              <a:t>.</a:t>
            </a:r>
            <a:endParaRPr lang="es-ES" sz="1900" dirty="0" smtClean="0"/>
          </a:p>
          <a:p>
            <a:pPr>
              <a:buNone/>
            </a:pPr>
            <a:r>
              <a:rPr lang="en-US" sz="1900" dirty="0" smtClean="0"/>
              <a:t>[router_2] </a:t>
            </a:r>
            <a:r>
              <a:rPr lang="en-US" sz="1900" dirty="0" err="1" smtClean="0"/>
              <a:t>ip</a:t>
            </a:r>
            <a:r>
              <a:rPr lang="en-US" sz="1900" dirty="0" smtClean="0"/>
              <a:t> route-static 192.168.1.0 255.255.255.0 192.168.5.1</a:t>
            </a:r>
            <a:endParaRPr lang="es-ES" sz="1900" dirty="0" smtClean="0"/>
          </a:p>
          <a:p>
            <a:pPr>
              <a:buNone/>
            </a:pPr>
            <a:r>
              <a:rPr lang="en-US" sz="1900" dirty="0" smtClean="0"/>
              <a:t>[router_2] </a:t>
            </a:r>
            <a:r>
              <a:rPr lang="en-US" sz="1900" dirty="0" err="1" smtClean="0"/>
              <a:t>ip</a:t>
            </a:r>
            <a:r>
              <a:rPr lang="en-US" sz="1900" dirty="0" smtClean="0"/>
              <a:t> route-static 192.168.3.0 255.255.255.0 192.168.7.2 </a:t>
            </a:r>
            <a:endParaRPr lang="es-ES" sz="1900" dirty="0" smtClean="0"/>
          </a:p>
          <a:p>
            <a:pPr>
              <a:buNone/>
            </a:pPr>
            <a:r>
              <a:rPr lang="en-US" sz="2100" dirty="0" smtClean="0"/>
              <a:t> </a:t>
            </a:r>
            <a:endParaRPr lang="es-ES" sz="2100" dirty="0" smtClean="0"/>
          </a:p>
          <a:p>
            <a:pPr>
              <a:buNone/>
            </a:pPr>
            <a:r>
              <a:rPr lang="en-US" sz="1900" dirty="0" smtClean="0"/>
              <a:t>&lt;router_3&gt;system-view</a:t>
            </a:r>
            <a:endParaRPr lang="es-ES" sz="1900" dirty="0" smtClean="0"/>
          </a:p>
          <a:p>
            <a:pPr>
              <a:buNone/>
            </a:pPr>
            <a:r>
              <a:rPr lang="en-US" sz="1900" dirty="0" smtClean="0"/>
              <a:t>System View: return to User View with </a:t>
            </a:r>
            <a:r>
              <a:rPr lang="en-US" sz="1900" dirty="0" err="1" smtClean="0"/>
              <a:t>Ctrl+Z</a:t>
            </a:r>
            <a:r>
              <a:rPr lang="en-US" sz="1900" dirty="0" smtClean="0"/>
              <a:t>.</a:t>
            </a:r>
            <a:endParaRPr lang="es-ES" sz="1900" dirty="0" smtClean="0"/>
          </a:p>
          <a:p>
            <a:pPr>
              <a:buNone/>
            </a:pPr>
            <a:r>
              <a:rPr lang="en-US" sz="1900" dirty="0" smtClean="0"/>
              <a:t>[router_3] </a:t>
            </a:r>
            <a:r>
              <a:rPr lang="en-US" sz="1900" dirty="0" err="1" smtClean="0"/>
              <a:t>ip</a:t>
            </a:r>
            <a:r>
              <a:rPr lang="en-US" sz="1900" dirty="0" smtClean="0"/>
              <a:t> route-static 192.168.1.0 255.255.255.0 192.168.7.1</a:t>
            </a:r>
            <a:endParaRPr lang="es-ES" sz="1900" dirty="0" smtClean="0"/>
          </a:p>
          <a:p>
            <a:pPr>
              <a:buNone/>
            </a:pPr>
            <a:r>
              <a:rPr lang="en-US" sz="1900" dirty="0" smtClean="0"/>
              <a:t>[router_3] </a:t>
            </a:r>
            <a:r>
              <a:rPr lang="en-US" sz="1900" dirty="0" err="1" smtClean="0"/>
              <a:t>ip</a:t>
            </a:r>
            <a:r>
              <a:rPr lang="en-US" sz="1900" dirty="0" smtClean="0"/>
              <a:t> route-static 192.168.2.0 255.255.255.0 192.168.7.1</a:t>
            </a:r>
            <a:endParaRPr lang="es-ES" sz="1900" dirty="0" smtClean="0"/>
          </a:p>
          <a:p>
            <a:pPr>
              <a:buNone/>
            </a:pPr>
            <a:r>
              <a:rPr lang="es-ES" sz="1900" dirty="0" smtClean="0"/>
              <a:t>[router_3] </a:t>
            </a:r>
            <a:r>
              <a:rPr lang="es-ES" sz="1900" dirty="0" err="1" smtClean="0"/>
              <a:t>ip</a:t>
            </a:r>
            <a:r>
              <a:rPr lang="es-ES" sz="1900" dirty="0" smtClean="0"/>
              <a:t> </a:t>
            </a:r>
            <a:r>
              <a:rPr lang="es-ES" sz="1900" dirty="0" err="1" smtClean="0"/>
              <a:t>route-static</a:t>
            </a:r>
            <a:r>
              <a:rPr lang="es-ES" sz="1900" dirty="0" smtClean="0"/>
              <a:t> 192.168.5.0 255.255.255.252 192.168.7.1</a:t>
            </a:r>
          </a:p>
          <a:p>
            <a:endParaRPr lang="es-ES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Configuración de RIP 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[router_1]rip</a:t>
            </a:r>
            <a:endParaRPr lang="es-ES" sz="1800" dirty="0" smtClean="0"/>
          </a:p>
          <a:p>
            <a:pPr>
              <a:buNone/>
            </a:pPr>
            <a:r>
              <a:rPr lang="en-US" sz="1800" dirty="0" smtClean="0"/>
              <a:t>[router_1-rip]network 192.168.1.0</a:t>
            </a:r>
            <a:endParaRPr lang="es-ES" sz="1800" dirty="0" smtClean="0"/>
          </a:p>
          <a:p>
            <a:pPr>
              <a:buNone/>
            </a:pPr>
            <a:r>
              <a:rPr lang="en-US" sz="1800" dirty="0" smtClean="0"/>
              <a:t>[router_1-rip]network 192.168.5.0</a:t>
            </a:r>
            <a:endParaRPr lang="es-ES" sz="1800" dirty="0" smtClean="0"/>
          </a:p>
          <a:p>
            <a:pPr>
              <a:buNone/>
            </a:pPr>
            <a:r>
              <a:rPr lang="en-US" sz="1800" dirty="0" smtClean="0"/>
              <a:t> </a:t>
            </a:r>
          </a:p>
          <a:p>
            <a:pPr>
              <a:buNone/>
            </a:pPr>
            <a:r>
              <a:rPr lang="en-US" sz="1800" dirty="0" smtClean="0"/>
              <a:t>[router_2-rip] rip</a:t>
            </a:r>
            <a:endParaRPr lang="es-ES" sz="1800" dirty="0" smtClean="0"/>
          </a:p>
          <a:p>
            <a:pPr>
              <a:buNone/>
            </a:pPr>
            <a:r>
              <a:rPr lang="en-US" sz="1800" dirty="0" smtClean="0"/>
              <a:t>[router_2-rip]network 192.168.2.0</a:t>
            </a:r>
            <a:endParaRPr lang="es-ES" sz="1800" dirty="0" smtClean="0"/>
          </a:p>
          <a:p>
            <a:pPr>
              <a:buNone/>
            </a:pPr>
            <a:r>
              <a:rPr lang="en-US" sz="1800" dirty="0" smtClean="0"/>
              <a:t>[router_2-rip]network 192.168.5.0</a:t>
            </a:r>
            <a:endParaRPr lang="es-ES" sz="1800" dirty="0" smtClean="0"/>
          </a:p>
          <a:p>
            <a:pPr>
              <a:buNone/>
            </a:pPr>
            <a:r>
              <a:rPr lang="en-US" sz="1800" dirty="0" smtClean="0"/>
              <a:t>[router_2-rip]network 192.168.7.0</a:t>
            </a:r>
            <a:endParaRPr lang="es-ES" sz="1800" dirty="0" smtClean="0"/>
          </a:p>
          <a:p>
            <a:pPr>
              <a:buNone/>
            </a:pPr>
            <a:r>
              <a:rPr lang="en-US" sz="1800" dirty="0" smtClean="0"/>
              <a:t> </a:t>
            </a:r>
          </a:p>
          <a:p>
            <a:pPr>
              <a:buNone/>
            </a:pPr>
            <a:r>
              <a:rPr lang="en-US" sz="1800" dirty="0" smtClean="0"/>
              <a:t>[router_3-rip] rip</a:t>
            </a:r>
            <a:endParaRPr lang="es-ES" sz="1800" dirty="0" smtClean="0"/>
          </a:p>
          <a:p>
            <a:pPr>
              <a:buNone/>
            </a:pPr>
            <a:r>
              <a:rPr lang="en-US" sz="1800" dirty="0" smtClean="0"/>
              <a:t>[router_3-rip]network 192.168.3.0</a:t>
            </a:r>
            <a:endParaRPr lang="es-ES" sz="1800" dirty="0" smtClean="0"/>
          </a:p>
          <a:p>
            <a:pPr>
              <a:buNone/>
            </a:pPr>
            <a:r>
              <a:rPr lang="en-US" sz="1800" dirty="0" smtClean="0"/>
              <a:t>[router_3-rip]network 192.168.7.0</a:t>
            </a:r>
            <a:endParaRPr lang="es-ES" sz="1800" dirty="0" smtClean="0"/>
          </a:p>
          <a:p>
            <a:endParaRPr lang="es-ES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Configuración de RIP versión 2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en-US" sz="1600" b="1" dirty="0" smtClean="0"/>
          </a:p>
          <a:p>
            <a:pPr>
              <a:buNone/>
            </a:pPr>
            <a:endParaRPr lang="en-US" sz="1600" b="1" dirty="0" smtClean="0"/>
          </a:p>
          <a:p>
            <a:pPr>
              <a:buNone/>
            </a:pPr>
            <a:r>
              <a:rPr lang="en-US" sz="1600" dirty="0" smtClean="0"/>
              <a:t>[router_2] interface Ethernet 0/0</a:t>
            </a:r>
            <a:endParaRPr lang="es-ES" sz="1600" dirty="0" smtClean="0"/>
          </a:p>
          <a:p>
            <a:pPr>
              <a:buNone/>
            </a:pPr>
            <a:r>
              <a:rPr lang="en-US" sz="1600" dirty="0" smtClean="0"/>
              <a:t>[router_2-Ethernet0/0] rip version 2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1600" dirty="0" smtClean="0"/>
              <a:t>[router_2] interface serial 3/0</a:t>
            </a:r>
            <a:endParaRPr lang="es-ES" sz="1600" dirty="0" smtClean="0"/>
          </a:p>
          <a:p>
            <a:pPr>
              <a:buNone/>
            </a:pPr>
            <a:r>
              <a:rPr lang="en-US" sz="1600" dirty="0" smtClean="0"/>
              <a:t>[router_2-Serial3/0] rip version 2</a:t>
            </a:r>
            <a:endParaRPr lang="es-ES" sz="1600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r>
              <a:rPr lang="en-US" sz="1600" dirty="0" smtClean="0"/>
              <a:t>[router_2] interface </a:t>
            </a:r>
            <a:r>
              <a:rPr lang="en-US" sz="1600" dirty="0" err="1" smtClean="0"/>
              <a:t>GigabitEthernet</a:t>
            </a:r>
            <a:r>
              <a:rPr lang="en-US" sz="1600" dirty="0" smtClean="0"/>
              <a:t> 2/0</a:t>
            </a:r>
            <a:endParaRPr lang="es-ES" sz="1600" dirty="0" smtClean="0"/>
          </a:p>
          <a:p>
            <a:pPr>
              <a:buNone/>
            </a:pPr>
            <a:r>
              <a:rPr lang="en-US" sz="1600" dirty="0" smtClean="0"/>
              <a:t>[router_2- </a:t>
            </a:r>
            <a:r>
              <a:rPr lang="en-US" sz="1600" dirty="0" err="1" smtClean="0"/>
              <a:t>GigabitEthernet</a:t>
            </a:r>
            <a:r>
              <a:rPr lang="en-US" sz="1600" dirty="0" smtClean="0"/>
              <a:t> 2/0] rip version 2</a:t>
            </a:r>
            <a:endParaRPr lang="es-ES" sz="1600" dirty="0" smtClean="0"/>
          </a:p>
          <a:p>
            <a:pPr>
              <a:buNone/>
            </a:pPr>
            <a:endParaRPr lang="es-ES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Configuración de OSPF</a:t>
            </a:r>
            <a:endParaRPr lang="es-ES" sz="40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800" dirty="0" smtClean="0"/>
              <a:t>[router_1]</a:t>
            </a:r>
            <a:r>
              <a:rPr lang="en-US" sz="1800" dirty="0" err="1" smtClean="0"/>
              <a:t>ospf</a:t>
            </a:r>
            <a:endParaRPr lang="es-ES" sz="1800" dirty="0" smtClean="0"/>
          </a:p>
          <a:p>
            <a:pPr>
              <a:buNone/>
            </a:pPr>
            <a:r>
              <a:rPr lang="en-US" sz="1800" dirty="0" smtClean="0"/>
              <a:t>[router_1-ospf-1]area 0</a:t>
            </a:r>
            <a:endParaRPr lang="es-ES" sz="1800" dirty="0" smtClean="0"/>
          </a:p>
          <a:p>
            <a:pPr>
              <a:buNone/>
            </a:pPr>
            <a:r>
              <a:rPr lang="es-ES" sz="1800" dirty="0" smtClean="0"/>
              <a:t>[router_1-ospf-1-area-0.0.0.0]</a:t>
            </a:r>
            <a:r>
              <a:rPr lang="es-ES" sz="1800" dirty="0" err="1" smtClean="0"/>
              <a:t>network</a:t>
            </a:r>
            <a:r>
              <a:rPr lang="es-ES" sz="1800" dirty="0" smtClean="0"/>
              <a:t> 192.168.1.0 0.0.0.255</a:t>
            </a:r>
          </a:p>
          <a:p>
            <a:pPr>
              <a:buNone/>
            </a:pPr>
            <a:r>
              <a:rPr lang="es-ES" sz="1800" dirty="0" smtClean="0"/>
              <a:t>[router_1-ospf-1-area-0.0.0.0]</a:t>
            </a:r>
            <a:r>
              <a:rPr lang="es-ES" sz="1800" dirty="0" err="1" smtClean="0"/>
              <a:t>network</a:t>
            </a:r>
            <a:r>
              <a:rPr lang="es-ES" sz="1800" dirty="0" smtClean="0"/>
              <a:t> 192.168.5.0 0.0.0.3</a:t>
            </a:r>
          </a:p>
          <a:p>
            <a:pPr>
              <a:buNone/>
            </a:pPr>
            <a:r>
              <a:rPr lang="en-US" sz="1800" dirty="0" smtClean="0"/>
              <a:t>[router_1-ospf-1-area-0.0.0.0]quit</a:t>
            </a:r>
            <a:endParaRPr lang="es-ES" sz="18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1800" dirty="0" smtClean="0"/>
              <a:t>[router_2]</a:t>
            </a:r>
            <a:r>
              <a:rPr lang="en-US" sz="1800" dirty="0" err="1" smtClean="0"/>
              <a:t>ospf</a:t>
            </a:r>
            <a:endParaRPr lang="es-ES" sz="1800" dirty="0" smtClean="0"/>
          </a:p>
          <a:p>
            <a:pPr>
              <a:buNone/>
            </a:pPr>
            <a:r>
              <a:rPr lang="en-US" sz="1800" dirty="0" smtClean="0"/>
              <a:t>[router_2-ospf-1]area 0</a:t>
            </a:r>
            <a:endParaRPr lang="es-ES" sz="1800" dirty="0" smtClean="0"/>
          </a:p>
          <a:p>
            <a:pPr>
              <a:buNone/>
            </a:pPr>
            <a:r>
              <a:rPr lang="en-US" sz="1800" dirty="0" smtClean="0"/>
              <a:t>[router_2-ospf-1-area-0.0.0.0]network 192.168.2.0 0.0.0.255</a:t>
            </a:r>
            <a:endParaRPr lang="es-ES" sz="1800" dirty="0" smtClean="0"/>
          </a:p>
          <a:p>
            <a:pPr>
              <a:buNone/>
            </a:pPr>
            <a:r>
              <a:rPr lang="en-US" sz="1800" dirty="0" smtClean="0"/>
              <a:t>[router_2-ospf-1-area-0.0.0.0]network 192.168.5.0 0.0.0.3</a:t>
            </a:r>
            <a:endParaRPr lang="es-ES" sz="1800" dirty="0" smtClean="0"/>
          </a:p>
          <a:p>
            <a:pPr>
              <a:buNone/>
            </a:pPr>
            <a:r>
              <a:rPr lang="en-US" sz="1800" dirty="0" smtClean="0"/>
              <a:t>[router_2-ospf-1-area-0.0.0.0]network 192.168.7.0 0.0.0.3</a:t>
            </a:r>
            <a:endParaRPr lang="es-ES" sz="1800" dirty="0" smtClean="0"/>
          </a:p>
          <a:p>
            <a:pPr>
              <a:buNone/>
            </a:pPr>
            <a:r>
              <a:rPr lang="en-US" sz="1800" dirty="0" smtClean="0"/>
              <a:t>[router_2-ospf-1-area-0.0.0.0]quit</a:t>
            </a:r>
            <a:endParaRPr lang="es-ES" sz="1800" dirty="0" smtClean="0"/>
          </a:p>
          <a:p>
            <a:pPr>
              <a:buNone/>
            </a:pPr>
            <a:endParaRPr lang="es-ES" dirty="0" smtClean="0"/>
          </a:p>
          <a:p>
            <a:pPr>
              <a:buNone/>
            </a:pPr>
            <a:endParaRPr lang="es-ES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40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/>
            </a:r>
            <a:br>
              <a:rPr lang="es-ES" sz="40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</a:br>
            <a:r>
              <a:rPr lang="es-ES" sz="40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Red WAN utilizando equipos SDH y Routers </a:t>
            </a:r>
            <a:r>
              <a:rPr lang="es-ES" sz="4000" b="1" i="1" dirty="0" err="1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Huawei</a:t>
            </a:r>
            <a:r>
              <a:rPr lang="es-ES" sz="40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.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494114"/>
            <a:ext cx="6120680" cy="4699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s-ES" sz="44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Red WAN utilizando equipos SDH y Routers </a:t>
            </a:r>
            <a:r>
              <a:rPr lang="es-ES" sz="4400" b="1" i="1" dirty="0" err="1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Huawei</a:t>
            </a:r>
            <a:r>
              <a:rPr lang="es-ES" sz="44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.</a:t>
            </a:r>
            <a:endParaRPr lang="es-E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2819"/>
          <a:stretch>
            <a:fillRect/>
          </a:stretch>
        </p:blipFill>
        <p:spPr bwMode="auto">
          <a:xfrm>
            <a:off x="1115616" y="1700808"/>
            <a:ext cx="4964476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1670216"/>
            <a:ext cx="2304256" cy="4277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_tradnl" sz="4000" b="1" i="1" dirty="0" err="1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Optix</a:t>
            </a:r>
            <a:r>
              <a:rPr lang="es-ES_tradnl" sz="40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 </a:t>
            </a:r>
            <a:r>
              <a:rPr lang="es-ES_tradnl" sz="4000" b="1" i="1" dirty="0" err="1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iManager</a:t>
            </a:r>
            <a:r>
              <a:rPr lang="es-ES_tradnl" sz="40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 T2000</a:t>
            </a:r>
            <a:endParaRPr lang="es-ES" sz="4000" b="1" i="1" dirty="0" smtClean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</a:endParaRPr>
          </a:p>
        </p:txBody>
      </p:sp>
      <p:pic>
        <p:nvPicPr>
          <p:cNvPr id="4" name="3 Marcador de contenido"/>
          <p:cNvPicPr>
            <a:picLocks noGrp="1"/>
          </p:cNvPicPr>
          <p:nvPr>
            <p:ph idx="1"/>
          </p:nvPr>
        </p:nvPicPr>
        <p:blipFill>
          <a:blip r:embed="rId2" cstate="screen"/>
          <a:srcRect t="11538"/>
          <a:stretch>
            <a:fillRect/>
          </a:stretch>
        </p:blipFill>
        <p:spPr bwMode="auto">
          <a:xfrm>
            <a:off x="2987824" y="1196752"/>
            <a:ext cx="3888432" cy="2160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F:\SHD\Datos_para_hacer_practicas\graficos_t2000\T2000+\server3.bmp"/>
          <p:cNvPicPr/>
          <p:nvPr/>
        </p:nvPicPr>
        <p:blipFill>
          <a:blip r:embed="rId3" cstate="screen"/>
          <a:srcRect r="-169" b="67398"/>
          <a:stretch>
            <a:fillRect/>
          </a:stretch>
        </p:blipFill>
        <p:spPr bwMode="auto">
          <a:xfrm>
            <a:off x="1259632" y="3501008"/>
            <a:ext cx="7596336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s-ES_tradnl" sz="4400" b="1" i="1" dirty="0" err="1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Optix</a:t>
            </a:r>
            <a:r>
              <a:rPr lang="es-ES_tradnl" sz="44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 </a:t>
            </a:r>
            <a:r>
              <a:rPr lang="es-ES_tradnl" sz="4400" b="1" i="1" dirty="0" err="1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iManager</a:t>
            </a:r>
            <a:r>
              <a:rPr lang="es-ES_tradnl" sz="44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 T2000</a:t>
            </a:r>
            <a:endParaRPr lang="es-ES" dirty="0"/>
          </a:p>
        </p:txBody>
      </p:sp>
      <p:pic>
        <p:nvPicPr>
          <p:cNvPr id="4" name="3 Imagen"/>
          <p:cNvPicPr/>
          <p:nvPr/>
        </p:nvPicPr>
        <p:blipFill>
          <a:blip r:embed="rId2" cstate="screen"/>
          <a:srcRect t="7143" r="2762"/>
          <a:stretch>
            <a:fillRect/>
          </a:stretch>
        </p:blipFill>
        <p:spPr bwMode="auto">
          <a:xfrm>
            <a:off x="3203848" y="1268760"/>
            <a:ext cx="2808312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 cstate="screen"/>
          <a:srcRect l="5820" t="3294" r="55908" b="23298"/>
          <a:stretch>
            <a:fillRect/>
          </a:stretch>
        </p:blipFill>
        <p:spPr bwMode="auto">
          <a:xfrm>
            <a:off x="2195736" y="2348880"/>
            <a:ext cx="6192688" cy="4293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1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Objetivo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C" sz="2400" dirty="0" smtClean="0"/>
              <a:t>Creación de prácticas para routers HUAWEI Quidway AR 28-30.</a:t>
            </a:r>
          </a:p>
          <a:p>
            <a:endParaRPr lang="es-EC" sz="2800" dirty="0" smtClean="0"/>
          </a:p>
          <a:p>
            <a:r>
              <a:rPr lang="es-EC" sz="2400" dirty="0" smtClean="0"/>
              <a:t>Descripción clara del manejo y las características de cada uno de los equipos e instrumentos a utilizarse, enfocado principalmente al desarrollo de redes de datos.</a:t>
            </a:r>
            <a:endParaRPr lang="es-ES" sz="2400" dirty="0" smtClean="0"/>
          </a:p>
          <a:p>
            <a:endParaRPr lang="es-ES" dirty="0"/>
          </a:p>
        </p:txBody>
      </p:sp>
      <p:pic>
        <p:nvPicPr>
          <p:cNvPr id="153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4869160"/>
            <a:ext cx="5751930" cy="1298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4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Servicios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8">
              <a:buNone/>
            </a:pPr>
            <a:r>
              <a:rPr lang="es-ES_tradnl" sz="1600" dirty="0" smtClean="0"/>
              <a:t>                    </a:t>
            </a:r>
          </a:p>
          <a:p>
            <a:pPr lvl="8">
              <a:buNone/>
            </a:pPr>
            <a:r>
              <a:rPr lang="es-ES_tradnl" sz="1800" dirty="0" smtClean="0"/>
              <a:t>                     Servicios en FIEC 2</a:t>
            </a:r>
            <a:endParaRPr lang="es-ES" sz="1800" dirty="0" smtClean="0"/>
          </a:p>
          <a:p>
            <a:endParaRPr lang="es-ES" dirty="0" smtClean="0"/>
          </a:p>
          <a:p>
            <a:endParaRPr lang="es-ES" dirty="0" smtClean="0"/>
          </a:p>
          <a:p>
            <a:pPr lvl="8">
              <a:buNone/>
            </a:pPr>
            <a:r>
              <a:rPr lang="es-ES" dirty="0" smtClean="0"/>
              <a:t>                   </a:t>
            </a:r>
            <a:r>
              <a:rPr lang="es-ES_tradnl" sz="1800" dirty="0" smtClean="0"/>
              <a:t>Servicios en FIEC 3</a:t>
            </a:r>
            <a:endParaRPr lang="es-ES" sz="1600" dirty="0" smtClean="0"/>
          </a:p>
        </p:txBody>
      </p:sp>
      <p:pic>
        <p:nvPicPr>
          <p:cNvPr id="4" name="3 Imagen"/>
          <p:cNvPicPr/>
          <p:nvPr/>
        </p:nvPicPr>
        <p:blipFill>
          <a:blip r:embed="rId2" cstate="screen"/>
          <a:srcRect l="22751" t="30592" r="68783" b="28462"/>
          <a:stretch>
            <a:fillRect/>
          </a:stretch>
        </p:blipFill>
        <p:spPr bwMode="auto">
          <a:xfrm>
            <a:off x="1115616" y="1772816"/>
            <a:ext cx="1728192" cy="28865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/>
          <p:cNvPicPr/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987824" y="2204864"/>
            <a:ext cx="5832648" cy="8640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/>
          <p:cNvPicPr/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3059832" y="3717032"/>
            <a:ext cx="5832648" cy="79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Crear Servicio</a:t>
            </a:r>
          </a:p>
        </p:txBody>
      </p:sp>
      <p:pic>
        <p:nvPicPr>
          <p:cNvPr id="7" name="6 Marcador de contenido" descr="G:\ELIAS\Tesis\SHD\SDH_pantallazos\practica_servicios\5.JPG"/>
          <p:cNvPicPr>
            <a:picLocks noGrp="1"/>
          </p:cNvPicPr>
          <p:nvPr>
            <p:ph idx="4294967295"/>
          </p:nvPr>
        </p:nvPicPr>
        <p:blipFill>
          <a:blip r:embed="rId2" cstate="screen"/>
          <a:srcRect r="-103" b="14876"/>
          <a:stretch>
            <a:fillRect/>
          </a:stretch>
        </p:blipFill>
        <p:spPr bwMode="auto">
          <a:xfrm>
            <a:off x="3491880" y="2132856"/>
            <a:ext cx="5652120" cy="4175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4 Imagen" descr="G:\ELIAS\Tesis\SHD\SDH_pantallazos\practica_servicios\1.JPG"/>
          <p:cNvPicPr/>
          <p:nvPr/>
        </p:nvPicPr>
        <p:blipFill>
          <a:blip r:embed="rId3" cstate="screen"/>
          <a:srcRect l="381" r="50691" b="68595"/>
          <a:stretch>
            <a:fillRect/>
          </a:stretch>
        </p:blipFill>
        <p:spPr bwMode="auto">
          <a:xfrm>
            <a:off x="1043608" y="1700808"/>
            <a:ext cx="2376264" cy="15841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 descr="G:\ELIAS\Tesis\SHD\SDH_pantallazos\practica_servicios\3.JPG"/>
          <p:cNvPicPr/>
          <p:nvPr/>
        </p:nvPicPr>
        <p:blipFill>
          <a:blip r:embed="rId4" cstate="screen"/>
          <a:srcRect r="69915" b="55372"/>
          <a:stretch>
            <a:fillRect/>
          </a:stretch>
        </p:blipFill>
        <p:spPr bwMode="auto">
          <a:xfrm>
            <a:off x="1043608" y="3356992"/>
            <a:ext cx="216024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:\ELIAS\Tesis\SHD\SDH_pantallazos\practica_servicios\8.JPG"/>
          <p:cNvPicPr/>
          <p:nvPr/>
        </p:nvPicPr>
        <p:blipFill>
          <a:blip r:embed="rId2" cstate="screen"/>
          <a:srcRect r="70620" b="55372"/>
          <a:stretch>
            <a:fillRect/>
          </a:stretch>
        </p:blipFill>
        <p:spPr bwMode="auto">
          <a:xfrm>
            <a:off x="3419872" y="1412776"/>
            <a:ext cx="208823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3 Imagen" descr="G:\ELIAS\Tesis\SHD\SDH_pantallazos\practica_servicios\10.JPG"/>
          <p:cNvPicPr/>
          <p:nvPr/>
        </p:nvPicPr>
        <p:blipFill>
          <a:blip r:embed="rId3" cstate="screen"/>
          <a:srcRect r="-141" b="14674"/>
          <a:stretch>
            <a:fillRect/>
          </a:stretch>
        </p:blipFill>
        <p:spPr bwMode="auto">
          <a:xfrm>
            <a:off x="1115616" y="3212976"/>
            <a:ext cx="4320480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2 Imagen" descr="G:\ELIAS\Tesis\SHD\SDH_pantallazos\practica_servicios\9.JPG"/>
          <p:cNvPicPr/>
          <p:nvPr/>
        </p:nvPicPr>
        <p:blipFill>
          <a:blip r:embed="rId4" cstate="screen"/>
          <a:srcRect r="-624" b="17819"/>
          <a:stretch>
            <a:fillRect/>
          </a:stretch>
        </p:blipFill>
        <p:spPr bwMode="auto">
          <a:xfrm>
            <a:off x="4535488" y="3212976"/>
            <a:ext cx="4608512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Crear Servicio</a:t>
            </a:r>
            <a:endParaRPr lang="es-ES" dirty="0"/>
          </a:p>
        </p:txBody>
      </p:sp>
      <p:sp>
        <p:nvSpPr>
          <p:cNvPr id="6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 descr="G:\ELIAS\Tesis\SHD\SDH_pantallazos\practica_servicios\11.JPG"/>
          <p:cNvPicPr/>
          <p:nvPr/>
        </p:nvPicPr>
        <p:blipFill>
          <a:blip r:embed="rId2" cstate="screen"/>
          <a:srcRect r="-103" b="15083"/>
          <a:stretch>
            <a:fillRect/>
          </a:stretch>
        </p:blipFill>
        <p:spPr bwMode="auto">
          <a:xfrm>
            <a:off x="1619672" y="1556792"/>
            <a:ext cx="6624736" cy="49685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s-ES" sz="40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Crear Servicio</a:t>
            </a:r>
            <a:endParaRPr lang="es-ES" sz="4000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sz="44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Conclusiones</a:t>
            </a:r>
            <a:endParaRPr lang="es-ES" sz="4400" b="1" i="1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</a:endParaRPr>
          </a:p>
        </p:txBody>
      </p:sp>
      <p:sp>
        <p:nvSpPr>
          <p:cNvPr id="4" name="3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C" sz="2600" dirty="0" smtClean="0"/>
              <a:t>Sirve como introducción a los conceptos  y da un acercamiento o familiarización a estos dispositivos.</a:t>
            </a:r>
          </a:p>
          <a:p>
            <a:pPr>
              <a:buNone/>
            </a:pPr>
            <a:endParaRPr lang="es-ES" sz="2600" dirty="0" smtClean="0"/>
          </a:p>
          <a:p>
            <a:r>
              <a:rPr lang="es-EC" sz="2600" dirty="0" smtClean="0"/>
              <a:t>Facilidad de configuración. </a:t>
            </a:r>
          </a:p>
          <a:p>
            <a:endParaRPr lang="es-EC" sz="2600" dirty="0" smtClean="0"/>
          </a:p>
          <a:p>
            <a:r>
              <a:rPr lang="es-EC" sz="2600" dirty="0" smtClean="0"/>
              <a:t>La falta de conocimiento o no familiarización lo que dificulta el entendimiento y configuración de los mismos.</a:t>
            </a:r>
          </a:p>
          <a:p>
            <a:endParaRPr lang="es-EC" sz="2600" dirty="0" smtClean="0"/>
          </a:p>
          <a:p>
            <a:r>
              <a:rPr lang="es-ES" sz="2600" dirty="0" smtClean="0"/>
              <a:t>Los routers guardan la información en una tabla de enrutamiento y la comparten. Intercambian información acerca de la topología de la red mediante los protocolos de enrutamiento.</a:t>
            </a:r>
            <a:endParaRPr lang="es-E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Recomendaciones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s-EC" sz="2400" dirty="0" smtClean="0"/>
              <a:t>Dependerá de qué recurso </a:t>
            </a:r>
            <a:r>
              <a:rPr lang="es-EC" sz="2400" dirty="0" smtClean="0"/>
              <a:t>o criterio se elija como prioritario para el envío de los paquetes de datos.</a:t>
            </a:r>
          </a:p>
          <a:p>
            <a:endParaRPr lang="es-EC" sz="2400" dirty="0" smtClean="0"/>
          </a:p>
          <a:p>
            <a:r>
              <a:rPr lang="es-EC" sz="2400" dirty="0" smtClean="0"/>
              <a:t>Se deben precisar una buena administración de red que permita un mejor manejo y control de los elementos que la conforman. </a:t>
            </a:r>
          </a:p>
          <a:p>
            <a:endParaRPr lang="es-EC" sz="2400" dirty="0" smtClean="0"/>
          </a:p>
          <a:p>
            <a:r>
              <a:rPr lang="es-EC" sz="2400" dirty="0" smtClean="0"/>
              <a:t>Es necesario conocer en profundidad los dispositivos para poder  comprender lo que sucede con los mismos y como se pueden configurar adecuadamente. </a:t>
            </a:r>
            <a:endParaRPr lang="es-ES" sz="2400" dirty="0" smtClean="0"/>
          </a:p>
          <a:p>
            <a:endParaRPr lang="es-EC" sz="2400" dirty="0" smtClean="0"/>
          </a:p>
          <a:p>
            <a:r>
              <a:rPr lang="es-EC" sz="2400" dirty="0" smtClean="0"/>
              <a:t>La administración de red debe proporcionar herramientas automatizadas y manuales de administración al usuario de red</a:t>
            </a:r>
          </a:p>
          <a:p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1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Enrutamiento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C" dirty="0" smtClean="0"/>
              <a:t> </a:t>
            </a:r>
            <a:r>
              <a:rPr lang="es-EC" sz="2800" dirty="0" smtClean="0"/>
              <a:t>Fundamental para cualquier red de datos. Transfiere información a través de una red de origen a destino.</a:t>
            </a:r>
          </a:p>
          <a:p>
            <a:endParaRPr lang="es-EC" sz="2800" dirty="0" smtClean="0"/>
          </a:p>
          <a:p>
            <a:r>
              <a:rPr lang="es-EC" sz="2800" dirty="0" smtClean="0"/>
              <a:t>Enrutamiento Estático</a:t>
            </a:r>
          </a:p>
          <a:p>
            <a:endParaRPr lang="es-EC" sz="2800" dirty="0" smtClean="0"/>
          </a:p>
          <a:p>
            <a:r>
              <a:rPr lang="es-EC" sz="2800" dirty="0" smtClean="0"/>
              <a:t>Enrutamiento Dinámico</a:t>
            </a:r>
          </a:p>
        </p:txBody>
      </p:sp>
      <p:sp>
        <p:nvSpPr>
          <p:cNvPr id="5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1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Enrutamiento</a:t>
            </a:r>
            <a:r>
              <a:rPr lang="es-ES" dirty="0" smtClean="0"/>
              <a:t> </a:t>
            </a:r>
            <a:r>
              <a:rPr lang="es-ES" sz="41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Estático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 smtClean="0"/>
              <a:t>Las rutas estáticas son muy comunes </a:t>
            </a:r>
          </a:p>
          <a:p>
            <a:endParaRPr lang="es-EC" sz="2800" dirty="0" smtClean="0"/>
          </a:p>
          <a:p>
            <a:r>
              <a:rPr lang="es-EC" sz="2800" dirty="0" smtClean="0"/>
              <a:t>Se utilizan generalmente cuando se enruta desde una red a una red de conexión única. Una red de conexión única es una red a la que se accede por una sola ruta.</a:t>
            </a:r>
          </a:p>
          <a:p>
            <a:endParaRPr lang="es-EC" dirty="0" smtClean="0"/>
          </a:p>
          <a:p>
            <a:endParaRPr lang="es-EC" dirty="0" smtClean="0"/>
          </a:p>
          <a:p>
            <a:endParaRPr lang="es-EC" dirty="0" smtClean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s-EC" sz="36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Básicamente utiliza en los siguientes casos:</a:t>
            </a:r>
            <a:endParaRPr lang="es-ES" sz="3600" b="1" i="1" dirty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</a:endParaRP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s-EC" dirty="0" smtClean="0"/>
              <a:t>La red es pequeña.</a:t>
            </a:r>
          </a:p>
          <a:p>
            <a:pPr lvl="0"/>
            <a:endParaRPr lang="es-ES" sz="4100" b="1" i="1" dirty="0" smtClean="0">
              <a:ln w="5000" cmpd="sng">
                <a:solidFill>
                  <a:schemeClr val="accent1">
                    <a:tint val="80000"/>
                    <a:shade val="99000"/>
                    <a:satMod val="50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63000"/>
                      <a:satMod val="255000"/>
                    </a:schemeClr>
                  </a:gs>
                  <a:gs pos="9000">
                    <a:schemeClr val="accent1">
                      <a:tint val="63000"/>
                      <a:satMod val="255000"/>
                    </a:schemeClr>
                  </a:gs>
                  <a:gs pos="53000">
                    <a:schemeClr val="accent1">
                      <a:shade val="60000"/>
                      <a:satMod val="100000"/>
                    </a:schemeClr>
                  </a:gs>
                  <a:gs pos="90000">
                    <a:schemeClr val="accent1">
                      <a:tint val="63000"/>
                      <a:satMod val="255000"/>
                    </a:schemeClr>
                  </a:gs>
                  <a:gs pos="100000">
                    <a:schemeClr val="accent1">
                      <a:tint val="63000"/>
                      <a:satMod val="255000"/>
                    </a:schemeClr>
                  </a:gs>
                </a:gsLst>
                <a:lin ang="5400000"/>
              </a:gradFill>
              <a:effectLst>
                <a:outerShdw blurRad="50800" dist="38100" dir="5400000" algn="t" rotWithShape="0">
                  <a:prstClr val="black">
                    <a:alpha val="50000"/>
                  </a:prstClr>
                </a:outerShdw>
              </a:effectLst>
              <a:latin typeface="+mj-lt"/>
              <a:ea typeface="+mj-ea"/>
              <a:cs typeface="+mj-cs"/>
            </a:endParaRPr>
          </a:p>
          <a:p>
            <a:pPr lvl="0"/>
            <a:r>
              <a:rPr lang="es-EC" dirty="0" smtClean="0"/>
              <a:t>Solo hay un punto de unión hacia el resto de la red.</a:t>
            </a:r>
          </a:p>
          <a:p>
            <a:pPr lvl="0"/>
            <a:endParaRPr lang="es-ES" dirty="0" smtClean="0"/>
          </a:p>
          <a:p>
            <a:pPr lvl="0"/>
            <a:r>
              <a:rPr lang="es-EC" dirty="0" smtClean="0"/>
              <a:t>No hay rutas redundantes.</a:t>
            </a:r>
            <a:endParaRPr lang="es-ES" dirty="0" smtClean="0"/>
          </a:p>
          <a:p>
            <a:endParaRPr lang="es-ES" dirty="0" smtClean="0"/>
          </a:p>
          <a:p>
            <a:pPr>
              <a:buNone/>
            </a:pPr>
            <a:r>
              <a:rPr lang="es-EC" i="1" dirty="0" smtClean="0"/>
              <a:t>Nota:</a:t>
            </a:r>
            <a:r>
              <a:rPr lang="es-EC" i="1" u="sng" dirty="0" smtClean="0"/>
              <a:t> Si no se cumple una de las tres </a:t>
            </a:r>
            <a:r>
              <a:rPr lang="es-EC" i="1" dirty="0" smtClean="0"/>
              <a:t>	</a:t>
            </a:r>
            <a:r>
              <a:rPr lang="es-EC" i="1" u="sng" dirty="0" smtClean="0"/>
              <a:t>condiciones antes mencionadas se suele </a:t>
            </a:r>
            <a:r>
              <a:rPr lang="es-EC" u="sng" dirty="0" smtClean="0"/>
              <a:t> </a:t>
            </a:r>
            <a:r>
              <a:rPr lang="es-EC" i="1" dirty="0" smtClean="0"/>
              <a:t>	</a:t>
            </a:r>
            <a:r>
              <a:rPr lang="es-EC" i="1" u="sng" dirty="0" smtClean="0"/>
              <a:t>usar enrutamiento dinámico</a:t>
            </a:r>
            <a:endParaRPr lang="es-ES" i="1" u="sng" dirty="0" smtClean="0"/>
          </a:p>
          <a:p>
            <a:endParaRPr lang="es-ES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z="48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Enrutamiento Dinámico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C" sz="2800" dirty="0" smtClean="0"/>
              <a:t>Los protocolos de enrutamiento se usan para facilitar el intercambio de información de enrutamiento entre los routers</a:t>
            </a:r>
          </a:p>
          <a:p>
            <a:endParaRPr lang="es-EC" sz="2800" dirty="0" smtClean="0"/>
          </a:p>
          <a:p>
            <a:r>
              <a:rPr lang="es-EC" sz="2800" dirty="0" smtClean="0"/>
              <a:t>Las operaciones de un protocolo de enrutamiento dinámico varían según el tipo de protocolo de enrutamiento y el protocolo de enrutamiento en sí. </a:t>
            </a:r>
            <a:endParaRPr lang="es-ES" sz="2800" dirty="0" smtClean="0"/>
          </a:p>
          <a:p>
            <a:endParaRPr lang="es-ES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C" sz="27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/>
            </a:r>
            <a:br>
              <a:rPr lang="es-EC" sz="27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</a:br>
            <a:r>
              <a:rPr lang="es-EC" sz="3100" b="1" i="1" dirty="0" smtClean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rPr>
              <a:t>En general, las operaciones se describirse de la siguiente manera: 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lvl="0"/>
            <a:r>
              <a:rPr lang="es-EC" dirty="0" smtClean="0"/>
              <a:t>El router envía y recibe mensajes de enrutamiento en sus interfaces.</a:t>
            </a:r>
          </a:p>
          <a:p>
            <a:pPr lvl="0"/>
            <a:endParaRPr lang="es-ES" dirty="0" smtClean="0"/>
          </a:p>
          <a:p>
            <a:pPr lvl="0"/>
            <a:r>
              <a:rPr lang="es-EC" dirty="0" smtClean="0"/>
              <a:t>El router comparte mensajes de enrutamiento e información de enrutamiento con otros routers que están usando el mismo protocolo de enrutamiento.</a:t>
            </a:r>
          </a:p>
          <a:p>
            <a:pPr lvl="0"/>
            <a:endParaRPr lang="es-ES" dirty="0" smtClean="0"/>
          </a:p>
          <a:p>
            <a:pPr lvl="0"/>
            <a:r>
              <a:rPr lang="es-EC" dirty="0" smtClean="0"/>
              <a:t>Los routers intercambian información de enrutamiento para aprender sobre redes remotas. </a:t>
            </a:r>
          </a:p>
          <a:p>
            <a:pPr lvl="0"/>
            <a:endParaRPr lang="es-ES" dirty="0" smtClean="0"/>
          </a:p>
          <a:p>
            <a:pPr lvl="0"/>
            <a:r>
              <a:rPr lang="es-EC" dirty="0" smtClean="0"/>
              <a:t>Cuando un router detecta un cambio de topología, el protocolo de enrutamiento puede anunciar este cambio a otros routers.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259632" y="980728"/>
            <a:ext cx="7498080" cy="4800600"/>
          </a:xfrm>
        </p:spPr>
        <p:txBody>
          <a:bodyPr>
            <a:normAutofit/>
          </a:bodyPr>
          <a:lstStyle/>
          <a:p>
            <a:r>
              <a:rPr lang="es-EC" sz="3200" dirty="0" smtClean="0"/>
              <a:t>Los protocolos de enrutamiento pueden clasificarse en diferentes grupos según sus características. </a:t>
            </a:r>
          </a:p>
          <a:p>
            <a:r>
              <a:rPr lang="es-EC" sz="3200" dirty="0" smtClean="0"/>
              <a:t>Los protocolos de enrutamiento utilizados son:</a:t>
            </a:r>
          </a:p>
          <a:p>
            <a:pPr lvl="1"/>
            <a:r>
              <a:rPr lang="es-EC" sz="2800" dirty="0" smtClean="0"/>
              <a:t>RIP</a:t>
            </a:r>
            <a:endParaRPr lang="es-ES" sz="2800" dirty="0" smtClean="0"/>
          </a:p>
          <a:p>
            <a:pPr lvl="1"/>
            <a:r>
              <a:rPr lang="es-EC" sz="2800" dirty="0" smtClean="0"/>
              <a:t>OSPF</a:t>
            </a:r>
            <a:endParaRPr lang="es-ES" sz="2800" dirty="0"/>
          </a:p>
        </p:txBody>
      </p:sp>
      <p:sp>
        <p:nvSpPr>
          <p:cNvPr id="4" name="2 Marcador de contenido"/>
          <p:cNvSpPr txBox="1">
            <a:spLocks/>
          </p:cNvSpPr>
          <p:nvPr/>
        </p:nvSpPr>
        <p:spPr>
          <a:xfrm>
            <a:off x="-180528" y="1196752"/>
            <a:ext cx="1296144" cy="216024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Objetivo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b="1" dirty="0" smtClean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b="1" i="0" u="none" strike="noStrike" kern="120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Introducción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kumimoji="0" lang="es-ES" sz="1200" i="0" u="none" strike="noStrike" kern="1200" normalizeH="0" baseline="0" noProof="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lang="es-ES" sz="12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Config. Básica</a:t>
            </a: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2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65760" marR="0" lvl="0" indent="-283464" algn="ctr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r>
              <a:rPr kumimoji="0" lang="es-ES" sz="1200" i="0" u="none" strike="noStrike" kern="1200" normalizeH="0" baseline="0" noProof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cs typeface="Arial" pitchFamily="34" charset="0"/>
              </a:rPr>
              <a:t>Practicas</a:t>
            </a:r>
            <a:endParaRPr kumimoji="0" lang="es-ES" sz="1200" b="0" i="0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65760" marR="0" lvl="0" indent="-283464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tabLst/>
              <a:defRPr/>
            </a:pPr>
            <a:endParaRPr lang="es-ES" sz="1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io">
  <a:themeElements>
    <a:clrScheme name="Solsticio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io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io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1678</TotalTime>
  <Words>1247</Words>
  <Application>Microsoft Office PowerPoint</Application>
  <PresentationFormat>Presentación en pantalla (4:3)</PresentationFormat>
  <Paragraphs>440</Paragraphs>
  <Slides>35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35</vt:i4>
      </vt:variant>
    </vt:vector>
  </HeadingPairs>
  <TitlesOfParts>
    <vt:vector size="36" baseType="lpstr">
      <vt:lpstr>Solsticio</vt:lpstr>
      <vt:lpstr>“Diseño de Prácticas de Configuración de Routers HUAWEI para Redes de Datos.”  </vt:lpstr>
      <vt:lpstr>Índice de Contenido</vt:lpstr>
      <vt:lpstr>Objetivo</vt:lpstr>
      <vt:lpstr>Enrutamiento</vt:lpstr>
      <vt:lpstr>Enrutamiento Estático</vt:lpstr>
      <vt:lpstr>Básicamente utiliza en los siguientes casos:</vt:lpstr>
      <vt:lpstr>Enrutamiento Dinámico</vt:lpstr>
      <vt:lpstr> En general, las operaciones se describirse de la siguiente manera:  </vt:lpstr>
      <vt:lpstr>Diapositiva 9</vt:lpstr>
      <vt:lpstr>Configuración</vt:lpstr>
      <vt:lpstr>Tipos de Vistas</vt:lpstr>
      <vt:lpstr>Configuraciones Básicas</vt:lpstr>
      <vt:lpstr> Contraseñas </vt:lpstr>
      <vt:lpstr>Prioridad de Usuario </vt:lpstr>
      <vt:lpstr> Autentificación local con nombre de usuario y password </vt:lpstr>
      <vt:lpstr>Diapositiva 16</vt:lpstr>
      <vt:lpstr>Topología de red</vt:lpstr>
      <vt:lpstr>Topología de red</vt:lpstr>
      <vt:lpstr>Configuración Interfaces</vt:lpstr>
      <vt:lpstr>Configuración Interfaces</vt:lpstr>
      <vt:lpstr>Configuración de rutas estáticas</vt:lpstr>
      <vt:lpstr>Configuración de rutas estáticas</vt:lpstr>
      <vt:lpstr>Configuración de RIP </vt:lpstr>
      <vt:lpstr>Configuración de RIP versión 2</vt:lpstr>
      <vt:lpstr>Configuración de OSPF</vt:lpstr>
      <vt:lpstr> Red WAN utilizando equipos SDH y Routers Huawei. </vt:lpstr>
      <vt:lpstr>Red WAN utilizando equipos SDH y Routers Huawei.</vt:lpstr>
      <vt:lpstr>Optix iManager T2000</vt:lpstr>
      <vt:lpstr>Optix iManager T2000</vt:lpstr>
      <vt:lpstr>Servicios</vt:lpstr>
      <vt:lpstr>Crear Servicio</vt:lpstr>
      <vt:lpstr>Crear Servicio</vt:lpstr>
      <vt:lpstr>Crear Servicio</vt:lpstr>
      <vt:lpstr>Conclusiones</vt:lpstr>
      <vt:lpstr>Recomendaciones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“Diseño de Practicas de Configuración de Routers HUAWEI para Redes de Datos.” </dc:title>
  <dc:creator>Elias</dc:creator>
  <cp:lastModifiedBy>Elias</cp:lastModifiedBy>
  <cp:revision>176</cp:revision>
  <dcterms:created xsi:type="dcterms:W3CDTF">2010-07-04T19:20:38Z</dcterms:created>
  <dcterms:modified xsi:type="dcterms:W3CDTF">2010-07-15T23:46:52Z</dcterms:modified>
</cp:coreProperties>
</file>