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83" r:id="rId20"/>
    <p:sldId id="284" r:id="rId21"/>
    <p:sldId id="285" r:id="rId22"/>
    <p:sldId id="286" r:id="rId23"/>
    <p:sldId id="287" r:id="rId24"/>
    <p:sldId id="288" r:id="rId25"/>
    <p:sldId id="289" r:id="rId26"/>
    <p:sldId id="290" r:id="rId27"/>
    <p:sldId id="291" r:id="rId28"/>
    <p:sldId id="274" r:id="rId29"/>
    <p:sldId id="275" r:id="rId30"/>
    <p:sldId id="276" r:id="rId31"/>
    <p:sldId id="277" r:id="rId32"/>
    <p:sldId id="278" r:id="rId33"/>
    <p:sldId id="280" r:id="rId34"/>
    <p:sldId id="281" r:id="rId35"/>
    <p:sldId id="279" r:id="rId36"/>
    <p:sldId id="282" r:id="rId3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19" name="Footer Placeholder 18"/>
          <p:cNvSpPr>
            <a:spLocks noGrp="1"/>
          </p:cNvSpPr>
          <p:nvPr>
            <p:ph type="ftr" sz="quarter" idx="11"/>
          </p:nvPr>
        </p:nvSpPr>
        <p:spPr/>
        <p:txBody>
          <a:bodyPr/>
          <a:lstStyle/>
          <a:p>
            <a:endParaRPr lang="es-ES"/>
          </a:p>
        </p:txBody>
      </p:sp>
      <p:sp>
        <p:nvSpPr>
          <p:cNvPr id="27" name="Slide Number Placeholder 26"/>
          <p:cNvSpPr>
            <a:spLocks noGrp="1"/>
          </p:cNvSpPr>
          <p:nvPr>
            <p:ph type="sldNum" sz="quarter" idx="12"/>
          </p:nvPr>
        </p:nvSpPr>
        <p:spPr/>
        <p:txBody>
          <a:bodyPr/>
          <a:lstStyle/>
          <a:p>
            <a:fld id="{E3104728-7E11-41E5-BD69-34C49102E189}" type="slidenum">
              <a:rPr lang="es-ES" smtClean="0"/>
              <a:pPr/>
              <a:t>‹#›</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3104728-7E11-41E5-BD69-34C49102E189}"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3104728-7E11-41E5-BD69-34C49102E189}"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3104728-7E11-41E5-BD69-34C49102E189}"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3104728-7E11-41E5-BD69-34C49102E189}" type="slidenum">
              <a:rPr lang="es-ES" smtClean="0"/>
              <a:pPr/>
              <a:t>‹#›</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3104728-7E11-41E5-BD69-34C49102E189}"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3104728-7E11-41E5-BD69-34C49102E189}" type="slidenum">
              <a:rPr lang="es-ES" smtClean="0"/>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8" name="Slide Number Placeholder 7"/>
          <p:cNvSpPr>
            <a:spLocks noGrp="1"/>
          </p:cNvSpPr>
          <p:nvPr>
            <p:ph type="sldNum" sz="quarter" idx="11"/>
          </p:nvPr>
        </p:nvSpPr>
        <p:spPr/>
        <p:txBody>
          <a:bodyPr/>
          <a:lstStyle/>
          <a:p>
            <a:fld id="{E3104728-7E11-41E5-BD69-34C49102E189}" type="slidenum">
              <a:rPr lang="es-ES" smtClean="0"/>
              <a:pPr/>
              <a:t>‹#›</a:t>
            </a:fld>
            <a:endParaRPr lang="es-ES"/>
          </a:p>
        </p:txBody>
      </p:sp>
      <p:sp>
        <p:nvSpPr>
          <p:cNvPr id="9" name="Footer Placeholder 8"/>
          <p:cNvSpPr>
            <a:spLocks noGrp="1"/>
          </p:cNvSpPr>
          <p:nvPr>
            <p:ph type="ftr" sz="quarter" idx="12"/>
          </p:nvPr>
        </p:nvSpPr>
        <p:spPr/>
        <p:txBody>
          <a:bodyPr/>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E3104728-7E11-41E5-BD69-34C49102E189}"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F1C2874-2A2F-4088-9F43-462D43433344}" type="datetimeFigureOut">
              <a:rPr lang="es-ES" smtClean="0"/>
              <a:pPr/>
              <a:t>19/07/2010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a:xfrm>
            <a:off x="8156448" y="6422064"/>
            <a:ext cx="762000" cy="365125"/>
          </a:xfrm>
        </p:spPr>
        <p:txBody>
          <a:bodyPr/>
          <a:lstStyle/>
          <a:p>
            <a:fld id="{E3104728-7E11-41E5-BD69-34C49102E189}" type="slidenum">
              <a:rPr lang="es-ES" smtClean="0"/>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DF1C2874-2A2F-4088-9F43-462D43433344}" type="datetimeFigureOut">
              <a:rPr lang="es-ES" smtClean="0"/>
              <a:pPr/>
              <a:t>19/07/2010</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3104728-7E11-41E5-BD69-34C49102E189}" type="slidenum">
              <a:rPr lang="es-ES" smtClean="0"/>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F1C2874-2A2F-4088-9F43-462D43433344}" type="datetimeFigureOut">
              <a:rPr lang="es-ES" smtClean="0"/>
              <a:pPr/>
              <a:t>19/07/2010</a:t>
            </a:fld>
            <a:endParaRPr lang="es-E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E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E3104728-7E11-41E5-BD69-34C49102E189}" type="slidenum">
              <a:rPr lang="es-ES" smtClean="0"/>
              <a:pPr/>
              <a:t>‹#›</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sz="5400" dirty="0" smtClean="0"/>
              <a:t>Presa</a:t>
            </a:r>
            <a:endParaRPr lang="es-ES" sz="5400" dirty="0"/>
          </a:p>
        </p:txBody>
      </p:sp>
      <p:sp>
        <p:nvSpPr>
          <p:cNvPr id="3" name="2 Subtítulo"/>
          <p:cNvSpPr>
            <a:spLocks noGrp="1"/>
          </p:cNvSpPr>
          <p:nvPr>
            <p:ph type="subTitle" idx="1"/>
          </p:nvPr>
        </p:nvSpPr>
        <p:spPr/>
        <p:txBody>
          <a:bodyPr/>
          <a:lstStyle/>
          <a:p>
            <a:r>
              <a:rPr lang="en-US" dirty="0" smtClean="0"/>
              <a:t>Julio Acosta Vega</a:t>
            </a:r>
          </a:p>
          <a:p>
            <a:r>
              <a:rPr lang="en-US" dirty="0" smtClean="0"/>
              <a:t>Xavier </a:t>
            </a:r>
            <a:r>
              <a:rPr lang="en-US" dirty="0" err="1" smtClean="0"/>
              <a:t>Chávez</a:t>
            </a:r>
            <a:r>
              <a:rPr lang="en-US" dirty="0" smtClean="0"/>
              <a:t> Reyes</a:t>
            </a:r>
          </a:p>
          <a:p>
            <a:r>
              <a:rPr lang="es-EC" dirty="0" smtClean="0"/>
              <a:t>Marco Salcedo Arciniega</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smtClean="0"/>
              <a:t>Aliviadero de presa </a:t>
            </a:r>
            <a:r>
              <a:rPr lang="es-ES" dirty="0" err="1"/>
              <a:t>Llyn</a:t>
            </a:r>
            <a:r>
              <a:rPr lang="es-ES" dirty="0"/>
              <a:t> </a:t>
            </a:r>
            <a:r>
              <a:rPr lang="es-ES" dirty="0" err="1"/>
              <a:t>Brianne</a:t>
            </a:r>
            <a:r>
              <a:rPr lang="es-ES" dirty="0"/>
              <a:t/>
            </a:r>
            <a:br>
              <a:rPr lang="es-ES" dirty="0"/>
            </a:br>
            <a:endParaRPr lang="es-ES_tradnl" dirty="0"/>
          </a:p>
        </p:txBody>
      </p:sp>
      <p:pic>
        <p:nvPicPr>
          <p:cNvPr id="20482" name="Picture 2" descr="Archivo:Llyn Brianne spillway.jpg"/>
          <p:cNvPicPr>
            <a:picLocks noChangeAspect="1" noChangeArrowheads="1"/>
          </p:cNvPicPr>
          <p:nvPr/>
        </p:nvPicPr>
        <p:blipFill>
          <a:blip r:embed="rId2" cstate="email"/>
          <a:srcRect/>
          <a:stretch>
            <a:fillRect/>
          </a:stretch>
        </p:blipFill>
        <p:spPr bwMode="auto">
          <a:xfrm>
            <a:off x="3000364" y="857232"/>
            <a:ext cx="3905250" cy="5715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PARCON ESPOL</a:t>
            </a:r>
            <a:endParaRPr lang="es-ES" dirty="0"/>
          </a:p>
        </p:txBody>
      </p:sp>
      <p:sp>
        <p:nvSpPr>
          <p:cNvPr id="3" name="Content Placeholder 2"/>
          <p:cNvSpPr>
            <a:spLocks noGrp="1"/>
          </p:cNvSpPr>
          <p:nvPr>
            <p:ph idx="1"/>
          </p:nvPr>
        </p:nvSpPr>
        <p:spPr>
          <a:xfrm>
            <a:off x="457200" y="2287413"/>
            <a:ext cx="8229600" cy="4525963"/>
          </a:xfrm>
        </p:spPr>
        <p:txBody>
          <a:bodyPr>
            <a:normAutofit fontScale="77500" lnSpcReduction="20000"/>
          </a:bodyPr>
          <a:lstStyle/>
          <a:p>
            <a:r>
              <a:rPr lang="es-ES" dirty="0" smtClean="0"/>
              <a:t>El Proyecto tiene cobertura nacional, pues en el Parque del Conocimiento participarían empresas y universidades de todo el Ecuador.</a:t>
            </a:r>
          </a:p>
          <a:p>
            <a:r>
              <a:rPr lang="es-ES" dirty="0" smtClean="0"/>
              <a:t>El Parque del Conocimiento tiene un área asignada de aprox. 200 ha. en el campus Gustavo Galindo Velasco</a:t>
            </a:r>
          </a:p>
          <a:p>
            <a:r>
              <a:rPr lang="es-ES" dirty="0" smtClean="0"/>
              <a:t>La inversión total para construir la fase primera del Parque del Conocimiento asciende a 30 millones de dólares, de los cuales 20 los aportaría el Gobierno del</a:t>
            </a:r>
            <a:br>
              <a:rPr lang="es-ES" dirty="0" smtClean="0"/>
            </a:br>
            <a:r>
              <a:rPr lang="es-ES" dirty="0" smtClean="0"/>
              <a:t>Ecuador a través de la Secretaría Nacional de Ciencia y Tecnología (SENACYT) y 10 aporta la ESPOL sin considerar el valor de las 200 ha. asignadas al Parque del Conocimiento</a:t>
            </a:r>
          </a:p>
          <a:p>
            <a:endParaRPr lang="es-ES" dirty="0"/>
          </a:p>
        </p:txBody>
      </p:sp>
      <p:pic>
        <p:nvPicPr>
          <p:cNvPr id="2050" name="Picture 2"/>
          <p:cNvPicPr>
            <a:picLocks noChangeAspect="1" noChangeArrowheads="1"/>
          </p:cNvPicPr>
          <p:nvPr/>
        </p:nvPicPr>
        <p:blipFill>
          <a:blip r:embed="rId2" cstate="email"/>
          <a:srcRect/>
          <a:stretch>
            <a:fillRect/>
          </a:stretch>
        </p:blipFill>
        <p:spPr bwMode="auto">
          <a:xfrm>
            <a:off x="4716016" y="44624"/>
            <a:ext cx="3600400" cy="21343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Presa</a:t>
            </a:r>
            <a:r>
              <a:rPr lang="en-US" dirty="0" smtClean="0"/>
              <a:t> del PARCON</a:t>
            </a:r>
            <a:endParaRPr lang="es-ES" dirty="0"/>
          </a:p>
        </p:txBody>
      </p:sp>
      <p:sp>
        <p:nvSpPr>
          <p:cNvPr id="3" name="Content Placeholder 2"/>
          <p:cNvSpPr>
            <a:spLocks noGrp="1"/>
          </p:cNvSpPr>
          <p:nvPr>
            <p:ph idx="1"/>
          </p:nvPr>
        </p:nvSpPr>
        <p:spPr/>
        <p:txBody>
          <a:bodyPr/>
          <a:lstStyle/>
          <a:p>
            <a:r>
              <a:rPr lang="es-ES" dirty="0" smtClean="0"/>
              <a:t>De esas 200ha. Que tendrá el parque del conocimiento, cerca de 20 hectáreas pertenecerán al lago artificial que será encausado por medio de una presa que ya se encuentra en construcción.</a:t>
            </a:r>
          </a:p>
          <a:p>
            <a:r>
              <a:rPr lang="es-ES" dirty="0" smtClean="0"/>
              <a:t>El lago estará conformado por la acumulación de las aguas lluvias y servirá para el riego y recreación de los usuarios.</a:t>
            </a:r>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dirty="0" smtClean="0"/>
              <a:t>Represa</a:t>
            </a:r>
            <a:endParaRPr lang="es-ES" dirty="0"/>
          </a:p>
        </p:txBody>
      </p:sp>
      <p:pic>
        <p:nvPicPr>
          <p:cNvPr id="7" name="Picture 2"/>
          <p:cNvPicPr>
            <a:picLocks noChangeAspect="1" noChangeArrowheads="1"/>
          </p:cNvPicPr>
          <p:nvPr/>
        </p:nvPicPr>
        <p:blipFill>
          <a:blip r:embed="rId2" cstate="email"/>
          <a:srcRect/>
          <a:stretch>
            <a:fillRect/>
          </a:stretch>
        </p:blipFill>
        <p:spPr bwMode="auto">
          <a:xfrm>
            <a:off x="1259632" y="2060848"/>
            <a:ext cx="6408712" cy="39152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Aliviadero</a:t>
            </a:r>
            <a:endParaRPr lang="es-ES" dirty="0"/>
          </a:p>
        </p:txBody>
      </p:sp>
      <p:pic>
        <p:nvPicPr>
          <p:cNvPr id="5" name="Picture 3"/>
          <p:cNvPicPr>
            <a:picLocks noChangeAspect="1" noChangeArrowheads="1"/>
          </p:cNvPicPr>
          <p:nvPr/>
        </p:nvPicPr>
        <p:blipFill>
          <a:blip r:embed="rId2" cstate="email"/>
          <a:srcRect/>
          <a:stretch>
            <a:fillRect/>
          </a:stretch>
        </p:blipFill>
        <p:spPr bwMode="auto">
          <a:xfrm>
            <a:off x="467544" y="1916832"/>
            <a:ext cx="8183789" cy="42484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dirty="0" smtClean="0"/>
              <a:t>Proceso de Compactación del núcleo y los espaldones de la presa</a:t>
            </a:r>
            <a:endParaRPr lang="es-ES" dirty="0"/>
          </a:p>
        </p:txBody>
      </p:sp>
      <p:pic>
        <p:nvPicPr>
          <p:cNvPr id="3074" name="Picture 2"/>
          <p:cNvPicPr>
            <a:picLocks noGrp="1" noChangeAspect="1" noChangeArrowheads="1"/>
          </p:cNvPicPr>
          <p:nvPr>
            <p:ph idx="1"/>
          </p:nvPr>
        </p:nvPicPr>
        <p:blipFill>
          <a:blip r:embed="rId2" cstate="email"/>
          <a:stretch>
            <a:fillRect/>
          </a:stretch>
        </p:blipFill>
        <p:spPr bwMode="auto">
          <a:xfrm>
            <a:off x="457200" y="2276219"/>
            <a:ext cx="8303130" cy="3529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680" y="-99392"/>
            <a:ext cx="8686800" cy="1143000"/>
          </a:xfrm>
        </p:spPr>
        <p:txBody>
          <a:bodyPr>
            <a:noAutofit/>
          </a:bodyPr>
          <a:lstStyle/>
          <a:p>
            <a:pPr algn="ctr"/>
            <a:r>
              <a:rPr lang="es-ES" sz="3200" dirty="0" smtClean="0"/>
              <a:t>Levantamiento de la Presa, Núcleo y espaldones.</a:t>
            </a:r>
            <a:endParaRPr lang="es-ES" sz="3200" dirty="0"/>
          </a:p>
        </p:txBody>
      </p:sp>
      <p:pic>
        <p:nvPicPr>
          <p:cNvPr id="4098" name="Picture 2"/>
          <p:cNvPicPr>
            <a:picLocks noChangeAspect="1" noChangeArrowheads="1"/>
          </p:cNvPicPr>
          <p:nvPr/>
        </p:nvPicPr>
        <p:blipFill>
          <a:blip r:embed="rId2" cstate="email"/>
          <a:srcRect/>
          <a:stretch>
            <a:fillRect/>
          </a:stretch>
        </p:blipFill>
        <p:spPr bwMode="auto">
          <a:xfrm>
            <a:off x="1019173" y="980728"/>
            <a:ext cx="7081219"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Precauciones</a:t>
            </a:r>
            <a:endParaRPr lang="es-ES"/>
          </a:p>
        </p:txBody>
      </p:sp>
      <p:sp>
        <p:nvSpPr>
          <p:cNvPr id="3" name="Content Placeholder 2"/>
          <p:cNvSpPr>
            <a:spLocks noGrp="1"/>
          </p:cNvSpPr>
          <p:nvPr>
            <p:ph idx="1"/>
          </p:nvPr>
        </p:nvSpPr>
        <p:spPr/>
        <p:txBody>
          <a:bodyPr>
            <a:normAutofit fontScale="92500"/>
          </a:bodyPr>
          <a:lstStyle/>
          <a:p>
            <a:r>
              <a:rPr lang="es-ES" dirty="0" smtClean="0"/>
              <a:t>Cuando se va a construir una presa se debe elegir cuidadosamente el suelo.</a:t>
            </a:r>
          </a:p>
          <a:p>
            <a:r>
              <a:rPr lang="es-ES" dirty="0" smtClean="0"/>
              <a:t>Se debe hacer un estudio del suelo con el que se va a trabajar. Estudios tales como:</a:t>
            </a:r>
          </a:p>
          <a:p>
            <a:r>
              <a:rPr lang="es-ES" dirty="0" smtClean="0"/>
              <a:t>Análisis Granulométrico y clasificación SUCS</a:t>
            </a:r>
          </a:p>
          <a:p>
            <a:r>
              <a:rPr lang="es-ES" dirty="0" smtClean="0"/>
              <a:t>Determinación de la Densidad in-situ:</a:t>
            </a:r>
          </a:p>
          <a:p>
            <a:r>
              <a:rPr lang="es-ES" dirty="0" smtClean="0"/>
              <a:t>Densímetro nuclear, cono de arena, globo de hule. </a:t>
            </a: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Precauciones…</a:t>
            </a:r>
            <a:endParaRPr lang="es-ES" dirty="0"/>
          </a:p>
        </p:txBody>
      </p:sp>
      <p:sp>
        <p:nvSpPr>
          <p:cNvPr id="3" name="Content Placeholder 2"/>
          <p:cNvSpPr>
            <a:spLocks noGrp="1"/>
          </p:cNvSpPr>
          <p:nvPr>
            <p:ph idx="1"/>
          </p:nvPr>
        </p:nvSpPr>
        <p:spPr/>
        <p:txBody>
          <a:bodyPr>
            <a:normAutofit lnSpcReduction="10000"/>
          </a:bodyPr>
          <a:lstStyle/>
          <a:p>
            <a:r>
              <a:rPr lang="es-ES" dirty="0" smtClean="0"/>
              <a:t>Se debe realizar correctamente la compactación.</a:t>
            </a:r>
          </a:p>
          <a:p>
            <a:r>
              <a:rPr lang="es-ES" dirty="0" smtClean="0"/>
              <a:t>Hay que construir sobre un buen suelo si se trata de una presa. Se debe evitar la arena y trabajar con materiales lo suficientemente permeables para evitar las tubificaciones.</a:t>
            </a:r>
          </a:p>
          <a:p>
            <a:r>
              <a:rPr lang="es-ES" dirty="0" smtClean="0"/>
              <a:t>Conocer los limites plásticos y líquidos del terreno.</a:t>
            </a:r>
          </a:p>
          <a:p>
            <a:r>
              <a:rPr lang="es-ES" dirty="0" smtClean="0"/>
              <a:t>Mejorar el terreno de ser necesario.</a:t>
            </a:r>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s-ES" b="1" dirty="0" smtClean="0"/>
              <a:t> DETERMINACION DE LA DENSIDAD IN SITU</a:t>
            </a:r>
            <a:endParaRPr lang="en-US" dirty="0"/>
          </a:p>
        </p:txBody>
      </p:sp>
      <p:sp>
        <p:nvSpPr>
          <p:cNvPr id="3" name="Content Placeholder 2"/>
          <p:cNvSpPr>
            <a:spLocks noGrp="1"/>
          </p:cNvSpPr>
          <p:nvPr>
            <p:ph idx="1"/>
          </p:nvPr>
        </p:nvSpPr>
        <p:spPr/>
        <p:txBody>
          <a:bodyPr>
            <a:normAutofit fontScale="77500" lnSpcReduction="20000"/>
          </a:bodyPr>
          <a:lstStyle/>
          <a:p>
            <a:r>
              <a:rPr lang="es-ES" dirty="0" smtClean="0"/>
              <a:t>El ensayo permite obtener la densidad de terreno y así verificar los resultados obtenidos en faenas de compactación de suelos, en las que existen especificaciones en cuanto a la humedad y la densidad.</a:t>
            </a:r>
            <a:endParaRPr lang="en-US" dirty="0" smtClean="0"/>
          </a:p>
          <a:p>
            <a:r>
              <a:rPr lang="es-ES" dirty="0" smtClean="0"/>
              <a:t>Entre los métodos utilizados, se encuentran el método del cono de arena, el del balón de caucho e instrumentos nucleares entre otros.</a:t>
            </a:r>
            <a:endParaRPr lang="en-US" dirty="0" smtClean="0"/>
          </a:p>
          <a:p>
            <a:r>
              <a:rPr lang="es-ES" dirty="0" smtClean="0"/>
              <a:t>La densidad del suelo estará dada por la siguiente expresión:</a:t>
            </a:r>
            <a:endParaRPr lang="en-US" dirty="0" smtClean="0"/>
          </a:p>
          <a:p>
            <a:pPr>
              <a:buNone/>
            </a:pPr>
            <a:r>
              <a:rPr lang="es-ES" dirty="0" smtClean="0"/>
              <a:t>	g </a:t>
            </a:r>
            <a:r>
              <a:rPr lang="es-ES" baseline="-25000" dirty="0" err="1" smtClean="0"/>
              <a:t>hum</a:t>
            </a:r>
            <a:r>
              <a:rPr lang="es-ES" dirty="0" smtClean="0"/>
              <a:t> = P </a:t>
            </a:r>
            <a:r>
              <a:rPr lang="es-ES" dirty="0" err="1" smtClean="0"/>
              <a:t>hum</a:t>
            </a:r>
            <a:r>
              <a:rPr lang="es-ES" dirty="0" smtClean="0"/>
              <a:t> / Vol. </a:t>
            </a:r>
            <a:r>
              <a:rPr lang="es-ES" dirty="0" err="1" smtClean="0"/>
              <a:t>Exc</a:t>
            </a:r>
            <a:r>
              <a:rPr lang="es-ES" dirty="0" smtClean="0"/>
              <a:t> ( </a:t>
            </a:r>
            <a:r>
              <a:rPr lang="es-ES" dirty="0" err="1" smtClean="0"/>
              <a:t>grs</a:t>
            </a:r>
            <a:r>
              <a:rPr lang="es-ES" dirty="0" smtClean="0"/>
              <a:t>/</a:t>
            </a:r>
            <a:r>
              <a:rPr lang="es-ES" dirty="0" err="1" smtClean="0"/>
              <a:t>cc</a:t>
            </a:r>
            <a:r>
              <a:rPr lang="es-ES" dirty="0" smtClean="0"/>
              <a:t> )</a:t>
            </a:r>
            <a:endParaRPr lang="en-US" dirty="0" smtClean="0"/>
          </a:p>
          <a:p>
            <a:r>
              <a:rPr lang="es-ES" dirty="0" smtClean="0"/>
              <a:t>Si se determina luego el contenido de humedad (w) del material extraído, el peso unitario seco será:</a:t>
            </a:r>
            <a:endParaRPr lang="en-US" dirty="0" smtClean="0"/>
          </a:p>
          <a:p>
            <a:pPr>
              <a:buNone/>
            </a:pPr>
            <a:r>
              <a:rPr lang="es-ES" dirty="0" smtClean="0"/>
              <a:t>	g</a:t>
            </a:r>
            <a:r>
              <a:rPr lang="en-US" dirty="0" smtClean="0"/>
              <a:t> </a:t>
            </a:r>
            <a:r>
              <a:rPr lang="en-US" dirty="0" err="1" smtClean="0"/>
              <a:t>seco</a:t>
            </a:r>
            <a:r>
              <a:rPr lang="en-US" dirty="0" smtClean="0"/>
              <a:t> = </a:t>
            </a:r>
            <a:r>
              <a:rPr lang="es-ES" dirty="0" smtClean="0"/>
              <a:t>g</a:t>
            </a:r>
            <a:r>
              <a:rPr lang="en-US" baseline="-25000" dirty="0" smtClean="0"/>
              <a:t>hum</a:t>
            </a:r>
            <a:r>
              <a:rPr lang="en-US" dirty="0" smtClean="0"/>
              <a:t> / ( 1 + w ) ( </a:t>
            </a:r>
            <a:r>
              <a:rPr lang="en-US" dirty="0" err="1" smtClean="0"/>
              <a:t>grs</a:t>
            </a:r>
            <a:r>
              <a:rPr lang="en-US" dirty="0" smtClean="0"/>
              <a:t>/cc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Definición</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En ingeniería se denomina presa o represa a una barrera fabricada con piedra, hormigón o materiales sueltos, que se construye habitualmente en una cerrada o desfiladero sobre un río o arroyo1 con la finalidad de embalsar el agua en el cauce fluvial para su posterior aprovechamiento en abastecimiento o regadío, para elevar su nivel con el objetivo de derivarla a canalizaciones de riego, o para la producción de energía mecánica al transformar la energía potencial del almacenamiento en energía cinética, y ésta nuevamente en mecánica al accionar la fuerza del agua un elemento móvil. La energía mecánica puede aprovecharse directamente, como en los antiguos molinos, o de forma indirecta para producir energía eléctrica, como se hace en las centrales hidroeléctricas.</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b="1" dirty="0" smtClean="0"/>
              <a:t>Método del balón de caucho</a:t>
            </a:r>
            <a:endParaRPr lang="en-US" dirty="0"/>
          </a:p>
        </p:txBody>
      </p:sp>
      <p:sp>
        <p:nvSpPr>
          <p:cNvPr id="3" name="Content Placeholder 2"/>
          <p:cNvSpPr>
            <a:spLocks noGrp="1"/>
          </p:cNvSpPr>
          <p:nvPr>
            <p:ph idx="1"/>
          </p:nvPr>
        </p:nvSpPr>
        <p:spPr>
          <a:xfrm>
            <a:off x="457200" y="1600200"/>
            <a:ext cx="7467600" cy="4781128"/>
          </a:xfrm>
        </p:spPr>
        <p:txBody>
          <a:bodyPr>
            <a:normAutofit fontScale="77500" lnSpcReduction="20000"/>
          </a:bodyPr>
          <a:lstStyle/>
          <a:p>
            <a:r>
              <a:rPr lang="es-ES" b="1" dirty="0" smtClean="0"/>
              <a:t>A través de este método, se obtiene directamente el volumen del agujero dejado por el suelo que se ha extraído. Por medio de un cilindro graduado, se lee el volumen de agua bombeado que llena la cavidad protegida con el balón de caucho que impide la absorción del agua en el terreno.</a:t>
            </a:r>
            <a:endParaRPr lang="en-US" dirty="0" smtClean="0"/>
          </a:p>
          <a:p>
            <a:r>
              <a:rPr lang="es-ES" b="1" dirty="0" smtClean="0"/>
              <a:t>Como ventaja, este método resulta ser más directo y rápido que el cono de arena, pero entre sus desventajas se encuentran la posibilidad de ruptura del balón o la imprecisión en adaptarse a las paredes del agujero, producto de cavidades irregulares o proyecciones agudas lo que lo hacen poco utilizado.</a:t>
            </a:r>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s-ES" b="1" dirty="0" smtClean="0"/>
              <a:t>Método del densímetro de membrana</a:t>
            </a:r>
            <a:endParaRPr lang="en-US" dirty="0"/>
          </a:p>
        </p:txBody>
      </p:sp>
      <p:sp>
        <p:nvSpPr>
          <p:cNvPr id="3" name="Content Placeholder 2"/>
          <p:cNvSpPr>
            <a:spLocks noGrp="1"/>
          </p:cNvSpPr>
          <p:nvPr>
            <p:ph idx="1"/>
          </p:nvPr>
        </p:nvSpPr>
        <p:spPr/>
        <p:txBody>
          <a:bodyPr>
            <a:normAutofit fontScale="85000" lnSpcReduction="20000"/>
          </a:bodyPr>
          <a:lstStyle/>
          <a:p>
            <a:r>
              <a:rPr lang="es-ES" b="1" dirty="0" smtClean="0"/>
              <a:t>Aplicable a suelos donde predomina la grava media y gruesa. Una vez nivelada la superficie, se coloca un anillo metálico de diámetro aproximado de 2 </a:t>
            </a:r>
            <a:r>
              <a:rPr lang="es-ES" b="1" dirty="0" err="1" smtClean="0"/>
              <a:t>mt</a:t>
            </a:r>
            <a:r>
              <a:rPr lang="es-ES" b="1" dirty="0" smtClean="0"/>
              <a:t>. y se procede a excavar el material que encierra el anillo en una profundidad aproximada de 30 cm.</a:t>
            </a:r>
            <a:endParaRPr lang="en-US" dirty="0" smtClean="0"/>
          </a:p>
          <a:p>
            <a:r>
              <a:rPr lang="es-ES" b="1" dirty="0" smtClean="0"/>
              <a:t>Una vez removido el material, se coloca una membrana plástica que se adapta perfectamente al interior del anillo y al fondo de la grava. Esta membrana se llena con agua, registrando el volumen que llena la cavidad y que corresponderá al volumen de material extraído.</a:t>
            </a:r>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s-ES" b="1" dirty="0" smtClean="0"/>
              <a:t>Método del cono gigante</a:t>
            </a:r>
            <a:endParaRPr lang="en-US" dirty="0"/>
          </a:p>
        </p:txBody>
      </p:sp>
      <p:sp>
        <p:nvSpPr>
          <p:cNvPr id="3" name="Content Placeholder 2"/>
          <p:cNvSpPr>
            <a:spLocks noGrp="1"/>
          </p:cNvSpPr>
          <p:nvPr>
            <p:ph idx="1"/>
          </p:nvPr>
        </p:nvSpPr>
        <p:spPr/>
        <p:txBody>
          <a:bodyPr/>
          <a:lstStyle/>
          <a:p>
            <a:r>
              <a:rPr lang="es-ES" b="1" dirty="0" smtClean="0"/>
              <a:t>Aplicable a suelos donde predominan las partículas mayores a 50 mm. o en suelos como gravas uniformes, en donde la utilización de la arena no resulta conveniente puesto que esta ocuparía los vacíos que originalmente poseen las gravas. En reemplazo de arena, es común utilizar gravilla o bolitas de vidrio.</a:t>
            </a:r>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s-ES" b="1" dirty="0" smtClean="0"/>
              <a:t>Método mediante bloques</a:t>
            </a:r>
            <a:endParaRPr lang="en-US" dirty="0"/>
          </a:p>
        </p:txBody>
      </p:sp>
      <p:sp>
        <p:nvSpPr>
          <p:cNvPr id="3" name="Content Placeholder 2"/>
          <p:cNvSpPr>
            <a:spLocks noGrp="1"/>
          </p:cNvSpPr>
          <p:nvPr>
            <p:ph idx="1"/>
          </p:nvPr>
        </p:nvSpPr>
        <p:spPr>
          <a:xfrm>
            <a:off x="457200" y="1600200"/>
            <a:ext cx="7467600" cy="5069160"/>
          </a:xfrm>
        </p:spPr>
        <p:txBody>
          <a:bodyPr>
            <a:normAutofit fontScale="77500" lnSpcReduction="20000"/>
          </a:bodyPr>
          <a:lstStyle/>
          <a:p>
            <a:pPr>
              <a:buNone/>
            </a:pPr>
            <a:r>
              <a:rPr lang="es-ES" b="1" dirty="0" smtClean="0"/>
              <a:t>	Se utiliza para determinar la densidad de suelos cohesivos en estado natural, en suelos compactados y suelos estabilizados, donde se determina el peso y volumen de muestras en estado inalterado. Estas muestras son extraídas cuidadosamente mediante un cuchillo o espátula y son recubiertas con parafina sólida. De la pared de la excavación se extrae una muestra representativa para determinar el contenido de humedad. La muestra no perturbada, se pesa y se determina su volumen al depositarla dentro de un sifón, leyendo en un cilindro graduado el volumen de agua desplazado al cual se le debe restar el volumen de parafina que recubre la muestra para lo cual es necesario saber la densidad de ésta.</a:t>
            </a:r>
            <a:r>
              <a:rPr lang="es-ES" dirty="0" smtClean="0"/>
              <a:t> </a:t>
            </a:r>
            <a:br>
              <a:rPr lang="es-ES" dirty="0" smtClean="0"/>
            </a:b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err="1" smtClean="0"/>
              <a:t>Método</a:t>
            </a:r>
            <a:r>
              <a:rPr lang="en-US" b="1" dirty="0" smtClean="0"/>
              <a:t> </a:t>
            </a:r>
            <a:r>
              <a:rPr lang="en-US" b="1" dirty="0" err="1" smtClean="0"/>
              <a:t>Cono</a:t>
            </a:r>
            <a:r>
              <a:rPr lang="en-US" b="1" dirty="0" smtClean="0"/>
              <a:t> de Arena</a:t>
            </a:r>
            <a:endParaRPr lang="en-US" dirty="0"/>
          </a:p>
        </p:txBody>
      </p:sp>
      <p:sp>
        <p:nvSpPr>
          <p:cNvPr id="5" name="Content Placeholder 4"/>
          <p:cNvSpPr>
            <a:spLocks noGrp="1"/>
          </p:cNvSpPr>
          <p:nvPr>
            <p:ph sz="half" idx="1"/>
          </p:nvPr>
        </p:nvSpPr>
        <p:spPr/>
        <p:txBody>
          <a:bodyPr>
            <a:normAutofit fontScale="85000" lnSpcReduction="20000"/>
          </a:bodyPr>
          <a:lstStyle/>
          <a:p>
            <a:r>
              <a:rPr lang="es-ES" dirty="0" smtClean="0"/>
              <a:t>Es el método lejos más utilizado. Representa una forma indirecta de obtener el volumen del agujero utilizando para ello, una arena estandarizada compuesta por partículas cuarzosas, sanas, no cementadas, de granulometría redondeada y comprendida entre las mallas Nº 10 ASTM (2,0 mm.) y Nº 35 ASTM (0,5 mm.).</a:t>
            </a:r>
            <a:endParaRPr lang="en-US" dirty="0" smtClean="0"/>
          </a:p>
          <a:p>
            <a:endParaRPr lang="en-US" dirty="0"/>
          </a:p>
        </p:txBody>
      </p:sp>
      <p:pic>
        <p:nvPicPr>
          <p:cNvPr id="1026" name="Picture 2"/>
          <p:cNvPicPr>
            <a:picLocks noGrp="1" noChangeAspect="1" noChangeArrowheads="1"/>
          </p:cNvPicPr>
          <p:nvPr>
            <p:ph sz="half" idx="2"/>
          </p:nvPr>
        </p:nvPicPr>
        <p:blipFill>
          <a:blip r:embed="rId2" cstate="email"/>
          <a:srcRect/>
          <a:stretch>
            <a:fillRect/>
          </a:stretch>
        </p:blipFill>
        <p:spPr bwMode="auto">
          <a:xfrm>
            <a:off x="4267199" y="1916832"/>
            <a:ext cx="4409257" cy="424847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err="1" smtClean="0"/>
              <a:t>Método</a:t>
            </a:r>
            <a:r>
              <a:rPr lang="en-US" b="1" dirty="0" smtClean="0"/>
              <a:t> Nuclear</a:t>
            </a:r>
            <a:endParaRPr lang="en-US" dirty="0"/>
          </a:p>
        </p:txBody>
      </p:sp>
      <p:sp>
        <p:nvSpPr>
          <p:cNvPr id="6" name="Content Placeholder 5"/>
          <p:cNvSpPr>
            <a:spLocks noGrp="1"/>
          </p:cNvSpPr>
          <p:nvPr>
            <p:ph idx="1"/>
          </p:nvPr>
        </p:nvSpPr>
        <p:spPr/>
        <p:txBody>
          <a:bodyPr>
            <a:normAutofit fontScale="85000" lnSpcReduction="10000"/>
          </a:bodyPr>
          <a:lstStyle/>
          <a:p>
            <a:pPr>
              <a:buNone/>
            </a:pPr>
            <a:r>
              <a:rPr lang="es-ES" dirty="0" smtClean="0"/>
              <a:t>	Los medidores nucleares de densidad son ahora usados con frecuencia para determinar el peso específico seco compactado de suelo. Los densímetros nucleares operan en huecos taladrados o desde la superficie del terreno. El aparato mide el peso de suelo húmedo por volumen unitario y también el peso del agua presente en un volumen unitario de suelo. El peso específico seco de suelo compactado se determina restando el peso del agua del peso específico húmedo del suelo.</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t>Método</a:t>
            </a:r>
            <a:r>
              <a:rPr lang="en-US" b="1" dirty="0" smtClean="0"/>
              <a:t> Nuclear</a:t>
            </a:r>
            <a:endParaRPr lang="en-US" dirty="0"/>
          </a:p>
        </p:txBody>
      </p:sp>
      <p:pic>
        <p:nvPicPr>
          <p:cNvPr id="2050" name="Picture 2"/>
          <p:cNvPicPr>
            <a:picLocks noGrp="1" noChangeAspect="1" noChangeArrowheads="1"/>
          </p:cNvPicPr>
          <p:nvPr>
            <p:ph idx="1"/>
          </p:nvPr>
        </p:nvPicPr>
        <p:blipFill>
          <a:blip r:embed="rId2" cstate="email"/>
          <a:srcRect/>
          <a:stretch>
            <a:fillRect/>
          </a:stretch>
        </p:blipFill>
        <p:spPr bwMode="auto">
          <a:xfrm>
            <a:off x="1032778" y="1616052"/>
            <a:ext cx="6851590" cy="4693268"/>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s-ES" sz="3600" b="1" dirty="0" smtClean="0"/>
              <a:t>Volúmenes mínimo de muestra según el tamaño máximo de partículas del suelo</a:t>
            </a:r>
            <a:endParaRPr lang="en-US" dirty="0"/>
          </a:p>
        </p:txBody>
      </p:sp>
      <p:graphicFrame>
        <p:nvGraphicFramePr>
          <p:cNvPr id="4" name="Table 3"/>
          <p:cNvGraphicFramePr>
            <a:graphicFrameLocks noGrp="1"/>
          </p:cNvGraphicFramePr>
          <p:nvPr/>
        </p:nvGraphicFramePr>
        <p:xfrm>
          <a:off x="1562100" y="1916831"/>
          <a:ext cx="6466284" cy="4110038"/>
        </p:xfrm>
        <a:graphic>
          <a:graphicData uri="http://schemas.openxmlformats.org/drawingml/2006/table">
            <a:tbl>
              <a:tblPr>
                <a:tableStyleId>{775DCB02-9BB8-47FD-8907-85C794F793BA}</a:tableStyleId>
              </a:tblPr>
              <a:tblGrid>
                <a:gridCol w="3233142"/>
                <a:gridCol w="3233142"/>
              </a:tblGrid>
              <a:tr h="596534">
                <a:tc>
                  <a:txBody>
                    <a:bodyPr/>
                    <a:lstStyle/>
                    <a:p>
                      <a:pPr algn="ctr">
                        <a:lnSpc>
                          <a:spcPct val="115000"/>
                        </a:lnSpc>
                        <a:spcAft>
                          <a:spcPts val="0"/>
                        </a:spcAft>
                      </a:pPr>
                      <a:r>
                        <a:rPr lang="es-ES" sz="2000" dirty="0"/>
                        <a:t>Tamaño máximo de partículas</a:t>
                      </a:r>
                      <a:endParaRPr lang="en-US" sz="2000" dirty="0"/>
                    </a:p>
                    <a:p>
                      <a:pPr algn="ctr">
                        <a:lnSpc>
                          <a:spcPct val="115000"/>
                        </a:lnSpc>
                        <a:spcAft>
                          <a:spcPts val="1000"/>
                        </a:spcAft>
                      </a:pPr>
                      <a:r>
                        <a:rPr lang="es-ES" sz="2000" dirty="0"/>
                        <a:t>( mm. )</a:t>
                      </a:r>
                      <a:endParaRPr lang="en-US" sz="2000" dirty="0">
                        <a:solidFill>
                          <a:schemeClr val="bg1"/>
                        </a:solidFill>
                        <a:latin typeface="Calibri"/>
                        <a:ea typeface="Calibri"/>
                        <a:cs typeface="Times New Roman"/>
                      </a:endParaRPr>
                    </a:p>
                  </a:txBody>
                  <a:tcPr marL="38100" marR="38100" marT="38100" marB="38100"/>
                </a:tc>
                <a:tc>
                  <a:txBody>
                    <a:bodyPr/>
                    <a:lstStyle/>
                    <a:p>
                      <a:pPr algn="ctr">
                        <a:lnSpc>
                          <a:spcPct val="115000"/>
                        </a:lnSpc>
                        <a:spcAft>
                          <a:spcPts val="0"/>
                        </a:spcAft>
                      </a:pPr>
                      <a:r>
                        <a:rPr lang="es-ES" sz="2000" dirty="0"/>
                        <a:t>Volumen mínimo de la muestra (cm</a:t>
                      </a:r>
                      <a:r>
                        <a:rPr lang="es-ES" sz="2000" baseline="30000" dirty="0"/>
                        <a:t>3</a:t>
                      </a:r>
                      <a:r>
                        <a:rPr lang="es-ES" sz="2000" dirty="0"/>
                        <a:t>)</a:t>
                      </a:r>
                      <a:endParaRPr lang="en-US" sz="2000" dirty="0">
                        <a:solidFill>
                          <a:schemeClr val="bg1"/>
                        </a:solidFill>
                        <a:latin typeface="Calibri"/>
                        <a:ea typeface="Calibri"/>
                        <a:cs typeface="Times New Roman"/>
                      </a:endParaRPr>
                    </a:p>
                  </a:txBody>
                  <a:tcPr marL="38100" marR="38100" marT="38100" marB="38100"/>
                </a:tc>
              </a:tr>
              <a:tr h="351529">
                <a:tc>
                  <a:txBody>
                    <a:bodyPr/>
                    <a:lstStyle/>
                    <a:p>
                      <a:pPr algn="ctr">
                        <a:lnSpc>
                          <a:spcPct val="115000"/>
                        </a:lnSpc>
                        <a:spcAft>
                          <a:spcPts val="0"/>
                        </a:spcAft>
                      </a:pPr>
                      <a:r>
                        <a:rPr lang="es-ES" sz="3200" dirty="0"/>
                        <a:t>5</a:t>
                      </a:r>
                      <a:endParaRPr lang="en-US" sz="3200" dirty="0">
                        <a:latin typeface="Calibri"/>
                        <a:ea typeface="Calibri"/>
                        <a:cs typeface="Times New Roman"/>
                      </a:endParaRPr>
                    </a:p>
                  </a:txBody>
                  <a:tcPr marL="38100" marR="38100" marT="38100" marB="38100"/>
                </a:tc>
                <a:tc>
                  <a:txBody>
                    <a:bodyPr/>
                    <a:lstStyle/>
                    <a:p>
                      <a:pPr algn="ctr">
                        <a:lnSpc>
                          <a:spcPct val="115000"/>
                        </a:lnSpc>
                        <a:spcAft>
                          <a:spcPts val="0"/>
                        </a:spcAft>
                      </a:pPr>
                      <a:r>
                        <a:rPr lang="es-ES" sz="3200" dirty="0"/>
                        <a:t>750</a:t>
                      </a:r>
                      <a:endParaRPr lang="en-US" sz="3200" dirty="0">
                        <a:latin typeface="Calibri"/>
                        <a:ea typeface="Calibri"/>
                        <a:cs typeface="Times New Roman"/>
                      </a:endParaRPr>
                    </a:p>
                  </a:txBody>
                  <a:tcPr marL="38100" marR="38100" marT="38100" marB="38100"/>
                </a:tc>
              </a:tr>
              <a:tr h="351529">
                <a:tc>
                  <a:txBody>
                    <a:bodyPr/>
                    <a:lstStyle/>
                    <a:p>
                      <a:pPr algn="ctr">
                        <a:lnSpc>
                          <a:spcPct val="115000"/>
                        </a:lnSpc>
                        <a:spcAft>
                          <a:spcPts val="0"/>
                        </a:spcAft>
                      </a:pPr>
                      <a:r>
                        <a:rPr lang="es-ES" sz="3200"/>
                        <a:t>10</a:t>
                      </a:r>
                      <a:endParaRPr lang="en-US" sz="3200">
                        <a:latin typeface="Calibri"/>
                        <a:ea typeface="Calibri"/>
                        <a:cs typeface="Times New Roman"/>
                      </a:endParaRPr>
                    </a:p>
                  </a:txBody>
                  <a:tcPr marL="38100" marR="38100" marT="38100" marB="38100"/>
                </a:tc>
                <a:tc>
                  <a:txBody>
                    <a:bodyPr/>
                    <a:lstStyle/>
                    <a:p>
                      <a:pPr algn="ctr">
                        <a:lnSpc>
                          <a:spcPct val="115000"/>
                        </a:lnSpc>
                        <a:spcAft>
                          <a:spcPts val="0"/>
                        </a:spcAft>
                      </a:pPr>
                      <a:r>
                        <a:rPr lang="es-ES" sz="3200" dirty="0"/>
                        <a:t>1500</a:t>
                      </a:r>
                      <a:endParaRPr lang="en-US" sz="3200" dirty="0">
                        <a:latin typeface="Calibri"/>
                        <a:ea typeface="Calibri"/>
                        <a:cs typeface="Times New Roman"/>
                      </a:endParaRPr>
                    </a:p>
                  </a:txBody>
                  <a:tcPr marL="38100" marR="38100" marT="38100" marB="38100"/>
                </a:tc>
              </a:tr>
              <a:tr h="351529">
                <a:tc>
                  <a:txBody>
                    <a:bodyPr/>
                    <a:lstStyle/>
                    <a:p>
                      <a:pPr algn="ctr">
                        <a:lnSpc>
                          <a:spcPct val="115000"/>
                        </a:lnSpc>
                        <a:spcAft>
                          <a:spcPts val="0"/>
                        </a:spcAft>
                      </a:pPr>
                      <a:r>
                        <a:rPr lang="es-ES" sz="3200"/>
                        <a:t>25</a:t>
                      </a:r>
                      <a:endParaRPr lang="en-US" sz="3200">
                        <a:latin typeface="Calibri"/>
                        <a:ea typeface="Calibri"/>
                        <a:cs typeface="Times New Roman"/>
                      </a:endParaRPr>
                    </a:p>
                  </a:txBody>
                  <a:tcPr marL="38100" marR="38100" marT="38100" marB="38100"/>
                </a:tc>
                <a:tc>
                  <a:txBody>
                    <a:bodyPr/>
                    <a:lstStyle/>
                    <a:p>
                      <a:pPr algn="ctr">
                        <a:lnSpc>
                          <a:spcPct val="115000"/>
                        </a:lnSpc>
                        <a:spcAft>
                          <a:spcPts val="0"/>
                        </a:spcAft>
                      </a:pPr>
                      <a:r>
                        <a:rPr lang="es-ES" sz="3200" dirty="0"/>
                        <a:t>2000</a:t>
                      </a:r>
                      <a:endParaRPr lang="en-US" sz="3200" dirty="0">
                        <a:latin typeface="Calibri"/>
                        <a:ea typeface="Calibri"/>
                        <a:cs typeface="Times New Roman"/>
                      </a:endParaRPr>
                    </a:p>
                  </a:txBody>
                  <a:tcPr marL="38100" marR="38100" marT="38100" marB="38100"/>
                </a:tc>
              </a:tr>
              <a:tr h="351529">
                <a:tc>
                  <a:txBody>
                    <a:bodyPr/>
                    <a:lstStyle/>
                    <a:p>
                      <a:pPr algn="ctr">
                        <a:lnSpc>
                          <a:spcPct val="115000"/>
                        </a:lnSpc>
                        <a:spcAft>
                          <a:spcPts val="0"/>
                        </a:spcAft>
                      </a:pPr>
                      <a:r>
                        <a:rPr lang="es-ES" sz="3200"/>
                        <a:t>50</a:t>
                      </a:r>
                      <a:endParaRPr lang="en-US" sz="3200">
                        <a:latin typeface="Calibri"/>
                        <a:ea typeface="Calibri"/>
                        <a:cs typeface="Times New Roman"/>
                      </a:endParaRPr>
                    </a:p>
                  </a:txBody>
                  <a:tcPr marL="38100" marR="38100" marT="38100" marB="38100"/>
                </a:tc>
                <a:tc>
                  <a:txBody>
                    <a:bodyPr/>
                    <a:lstStyle/>
                    <a:p>
                      <a:pPr algn="ctr">
                        <a:lnSpc>
                          <a:spcPct val="115000"/>
                        </a:lnSpc>
                        <a:spcAft>
                          <a:spcPts val="0"/>
                        </a:spcAft>
                      </a:pPr>
                      <a:r>
                        <a:rPr lang="es-ES" sz="3200" dirty="0"/>
                        <a:t>3000</a:t>
                      </a:r>
                      <a:endParaRPr lang="en-US" sz="3200" dirty="0">
                        <a:latin typeface="Calibri"/>
                        <a:ea typeface="Calibri"/>
                        <a:cs typeface="Times New Roman"/>
                      </a:endParaRPr>
                    </a:p>
                  </a:txBody>
                  <a:tcPr marL="38100" marR="38100" marT="38100" marB="38100"/>
                </a:tc>
              </a:tr>
              <a:tr h="351529">
                <a:tc>
                  <a:txBody>
                    <a:bodyPr/>
                    <a:lstStyle/>
                    <a:p>
                      <a:pPr algn="ctr">
                        <a:lnSpc>
                          <a:spcPct val="115000"/>
                        </a:lnSpc>
                        <a:spcAft>
                          <a:spcPts val="0"/>
                        </a:spcAft>
                      </a:pPr>
                      <a:r>
                        <a:rPr lang="es-ES" sz="3200"/>
                        <a:t>80</a:t>
                      </a:r>
                      <a:endParaRPr lang="en-US" sz="3200">
                        <a:latin typeface="Calibri"/>
                        <a:ea typeface="Calibri"/>
                        <a:cs typeface="Times New Roman"/>
                      </a:endParaRPr>
                    </a:p>
                  </a:txBody>
                  <a:tcPr marL="38100" marR="38100" marT="38100" marB="38100"/>
                </a:tc>
                <a:tc>
                  <a:txBody>
                    <a:bodyPr/>
                    <a:lstStyle/>
                    <a:p>
                      <a:pPr algn="ctr">
                        <a:lnSpc>
                          <a:spcPct val="115000"/>
                        </a:lnSpc>
                        <a:spcAft>
                          <a:spcPts val="0"/>
                        </a:spcAft>
                      </a:pPr>
                      <a:r>
                        <a:rPr lang="es-ES" sz="3200" dirty="0"/>
                        <a:t>4000</a:t>
                      </a:r>
                      <a:endParaRPr lang="en-US" sz="3200" dirty="0">
                        <a:latin typeface="Calibri"/>
                        <a:ea typeface="Calibri"/>
                        <a:cs typeface="Times New Roman"/>
                      </a:endParaRPr>
                    </a:p>
                  </a:txBody>
                  <a:tcPr marL="38100" marR="38100" marT="38100" marB="38100"/>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Fotos de las visitas de campo</a:t>
            </a:r>
            <a:endParaRPr lang="es-ES" dirty="0"/>
          </a:p>
        </p:txBody>
      </p:sp>
      <p:pic>
        <p:nvPicPr>
          <p:cNvPr id="5122" name="Picture 2"/>
          <p:cNvPicPr>
            <a:picLocks noChangeAspect="1" noChangeArrowheads="1"/>
          </p:cNvPicPr>
          <p:nvPr/>
        </p:nvPicPr>
        <p:blipFill>
          <a:blip r:embed="rId2" cstate="email"/>
          <a:srcRect/>
          <a:stretch>
            <a:fillRect/>
          </a:stretch>
        </p:blipFill>
        <p:spPr bwMode="auto">
          <a:xfrm>
            <a:off x="1187624" y="1484784"/>
            <a:ext cx="6840760" cy="5130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Fotos de las visitas de campo</a:t>
            </a:r>
            <a:endParaRPr lang="es-ES" dirty="0"/>
          </a:p>
        </p:txBody>
      </p:sp>
      <p:pic>
        <p:nvPicPr>
          <p:cNvPr id="6147" name="Picture 3"/>
          <p:cNvPicPr>
            <a:picLocks noChangeAspect="1" noChangeArrowheads="1"/>
          </p:cNvPicPr>
          <p:nvPr/>
        </p:nvPicPr>
        <p:blipFill>
          <a:blip r:embed="rId2" cstate="email"/>
          <a:srcRect/>
          <a:stretch>
            <a:fillRect/>
          </a:stretch>
        </p:blipFill>
        <p:spPr bwMode="auto">
          <a:xfrm>
            <a:off x="611561" y="1484784"/>
            <a:ext cx="3840426" cy="2880320"/>
          </a:xfrm>
          <a:prstGeom prst="rect">
            <a:avLst/>
          </a:prstGeom>
          <a:noFill/>
          <a:ln w="9525">
            <a:noFill/>
            <a:miter lim="800000"/>
            <a:headEnd/>
            <a:tailEnd/>
          </a:ln>
        </p:spPr>
      </p:pic>
      <p:pic>
        <p:nvPicPr>
          <p:cNvPr id="6148" name="Picture 4"/>
          <p:cNvPicPr>
            <a:picLocks noChangeAspect="1" noChangeArrowheads="1"/>
          </p:cNvPicPr>
          <p:nvPr/>
        </p:nvPicPr>
        <p:blipFill>
          <a:blip r:embed="rId3" cstate="email"/>
          <a:srcRect/>
          <a:stretch>
            <a:fillRect/>
          </a:stretch>
        </p:blipFill>
        <p:spPr bwMode="auto">
          <a:xfrm>
            <a:off x="4932040" y="1484784"/>
            <a:ext cx="3882008" cy="2911506"/>
          </a:xfrm>
          <a:prstGeom prst="rect">
            <a:avLst/>
          </a:prstGeom>
          <a:noFill/>
          <a:ln w="9525">
            <a:noFill/>
            <a:miter lim="800000"/>
            <a:headEnd/>
            <a:tailEnd/>
          </a:ln>
        </p:spPr>
      </p:pic>
      <p:pic>
        <p:nvPicPr>
          <p:cNvPr id="6149" name="Picture 5"/>
          <p:cNvPicPr>
            <a:picLocks noChangeAspect="1" noChangeArrowheads="1"/>
          </p:cNvPicPr>
          <p:nvPr/>
        </p:nvPicPr>
        <p:blipFill>
          <a:blip r:embed="rId4" cstate="email"/>
          <a:srcRect/>
          <a:stretch>
            <a:fillRect/>
          </a:stretch>
        </p:blipFill>
        <p:spPr bwMode="auto">
          <a:xfrm>
            <a:off x="2699792" y="3901870"/>
            <a:ext cx="3882008" cy="29115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Terminología</a:t>
            </a:r>
            <a:endParaRPr lang="es-ES_tradnl" dirty="0"/>
          </a:p>
        </p:txBody>
      </p:sp>
      <p:sp>
        <p:nvSpPr>
          <p:cNvPr id="3" name="2 Marcador de contenido"/>
          <p:cNvSpPr>
            <a:spLocks noGrp="1"/>
          </p:cNvSpPr>
          <p:nvPr>
            <p:ph idx="1"/>
          </p:nvPr>
        </p:nvSpPr>
        <p:spPr/>
        <p:txBody>
          <a:bodyPr>
            <a:normAutofit fontScale="92500" lnSpcReduction="20000"/>
          </a:bodyPr>
          <a:lstStyle/>
          <a:p>
            <a:r>
              <a:rPr lang="es-ES" dirty="0"/>
              <a:t>El embalse: es el volumen de agua que queda retenido por la presa.</a:t>
            </a:r>
          </a:p>
          <a:p>
            <a:r>
              <a:rPr lang="es-ES" dirty="0"/>
              <a:t>El </a:t>
            </a:r>
            <a:r>
              <a:rPr lang="es-ES" i="1" dirty="0"/>
              <a:t>vaso</a:t>
            </a:r>
            <a:r>
              <a:rPr lang="es-ES" dirty="0"/>
              <a:t>: es la parte del valle que, inundándose, contiene el agua embalsada.</a:t>
            </a:r>
          </a:p>
          <a:p>
            <a:r>
              <a:rPr lang="es-ES" dirty="0"/>
              <a:t>La </a:t>
            </a:r>
            <a:r>
              <a:rPr lang="es-ES" i="1" dirty="0"/>
              <a:t>cerrada o boquilla</a:t>
            </a:r>
            <a:r>
              <a:rPr lang="es-ES" dirty="0"/>
              <a:t>: es el punto concreto del terreno donde se construye la presa.</a:t>
            </a:r>
          </a:p>
          <a:p>
            <a:r>
              <a:rPr lang="es-ES" dirty="0"/>
              <a:t>La </a:t>
            </a:r>
            <a:r>
              <a:rPr lang="es-ES" i="1" dirty="0"/>
              <a:t>presa o cortina</a:t>
            </a:r>
            <a:r>
              <a:rPr lang="es-ES" dirty="0"/>
              <a:t>: propiamente dicha, cuyas funciones básicas son, por un lado garantizar la estabilidad de toda la construcción, soportando un empuje hidrostático del agua, y por otro no permitir la filtración del agua</a:t>
            </a:r>
          </a:p>
          <a:p>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Fotos de las visitas de campo</a:t>
            </a:r>
            <a:endParaRPr lang="es-ES" dirty="0"/>
          </a:p>
        </p:txBody>
      </p:sp>
      <p:pic>
        <p:nvPicPr>
          <p:cNvPr id="7170" name="Picture 2"/>
          <p:cNvPicPr>
            <a:picLocks noChangeAspect="1" noChangeArrowheads="1"/>
          </p:cNvPicPr>
          <p:nvPr/>
        </p:nvPicPr>
        <p:blipFill>
          <a:blip r:embed="rId2" cstate="email"/>
          <a:srcRect/>
          <a:stretch>
            <a:fillRect/>
          </a:stretch>
        </p:blipFill>
        <p:spPr bwMode="auto">
          <a:xfrm>
            <a:off x="4499992" y="1170131"/>
            <a:ext cx="4644008" cy="3483005"/>
          </a:xfrm>
          <a:prstGeom prst="rect">
            <a:avLst/>
          </a:prstGeom>
          <a:noFill/>
          <a:ln w="9525">
            <a:noFill/>
            <a:miter lim="800000"/>
            <a:headEnd/>
            <a:tailEnd/>
          </a:ln>
        </p:spPr>
      </p:pic>
      <p:pic>
        <p:nvPicPr>
          <p:cNvPr id="7171" name="Picture 3"/>
          <p:cNvPicPr>
            <a:picLocks noChangeAspect="1" noChangeArrowheads="1"/>
          </p:cNvPicPr>
          <p:nvPr/>
        </p:nvPicPr>
        <p:blipFill>
          <a:blip r:embed="rId3" cstate="email"/>
          <a:srcRect/>
          <a:stretch>
            <a:fillRect/>
          </a:stretch>
        </p:blipFill>
        <p:spPr bwMode="auto">
          <a:xfrm>
            <a:off x="35496" y="3248980"/>
            <a:ext cx="4812027" cy="36090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err="1" smtClean="0"/>
              <a:t>Lago</a:t>
            </a:r>
            <a:endParaRPr lang="es-ES" dirty="0"/>
          </a:p>
        </p:txBody>
      </p:sp>
      <p:pic>
        <p:nvPicPr>
          <p:cNvPr id="8194" name="Picture 2"/>
          <p:cNvPicPr>
            <a:picLocks noChangeAspect="1" noChangeArrowheads="1"/>
          </p:cNvPicPr>
          <p:nvPr/>
        </p:nvPicPr>
        <p:blipFill>
          <a:blip r:embed="rId2" cstate="email"/>
          <a:srcRect/>
          <a:stretch>
            <a:fillRect/>
          </a:stretch>
        </p:blipFill>
        <p:spPr bwMode="auto">
          <a:xfrm>
            <a:off x="35496" y="980728"/>
            <a:ext cx="5112568" cy="3834426"/>
          </a:xfrm>
          <a:prstGeom prst="rect">
            <a:avLst/>
          </a:prstGeom>
          <a:noFill/>
          <a:ln w="9525">
            <a:noFill/>
            <a:miter lim="800000"/>
            <a:headEnd/>
            <a:tailEnd/>
          </a:ln>
        </p:spPr>
      </p:pic>
      <p:pic>
        <p:nvPicPr>
          <p:cNvPr id="8195" name="Picture 3"/>
          <p:cNvPicPr>
            <a:picLocks noChangeAspect="1" noChangeArrowheads="1"/>
          </p:cNvPicPr>
          <p:nvPr/>
        </p:nvPicPr>
        <p:blipFill>
          <a:blip r:embed="rId3" cstate="email"/>
          <a:srcRect/>
          <a:stretch>
            <a:fillRect/>
          </a:stretch>
        </p:blipFill>
        <p:spPr bwMode="auto">
          <a:xfrm>
            <a:off x="4661925" y="3523828"/>
            <a:ext cx="4482075" cy="33615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Aguas</a:t>
            </a:r>
            <a:r>
              <a:rPr lang="en-US" dirty="0" smtClean="0"/>
              <a:t> Abajo</a:t>
            </a:r>
            <a:endParaRPr lang="es-ES" dirty="0"/>
          </a:p>
        </p:txBody>
      </p:sp>
      <p:pic>
        <p:nvPicPr>
          <p:cNvPr id="9218" name="Picture 2"/>
          <p:cNvPicPr>
            <a:picLocks noChangeAspect="1" noChangeArrowheads="1"/>
          </p:cNvPicPr>
          <p:nvPr/>
        </p:nvPicPr>
        <p:blipFill>
          <a:blip r:embed="rId2" cstate="email"/>
          <a:srcRect/>
          <a:stretch>
            <a:fillRect/>
          </a:stretch>
        </p:blipFill>
        <p:spPr bwMode="auto">
          <a:xfrm>
            <a:off x="4596003" y="1124744"/>
            <a:ext cx="4512501" cy="3384376"/>
          </a:xfrm>
          <a:prstGeom prst="rect">
            <a:avLst/>
          </a:prstGeom>
          <a:noFill/>
          <a:ln w="9525">
            <a:noFill/>
            <a:miter lim="800000"/>
            <a:headEnd/>
            <a:tailEnd/>
          </a:ln>
        </p:spPr>
      </p:pic>
      <p:pic>
        <p:nvPicPr>
          <p:cNvPr id="9219" name="Picture 3"/>
          <p:cNvPicPr>
            <a:picLocks noChangeAspect="1" noChangeArrowheads="1"/>
          </p:cNvPicPr>
          <p:nvPr/>
        </p:nvPicPr>
        <p:blipFill>
          <a:blip r:embed="rId3" cstate="email"/>
          <a:srcRect/>
          <a:stretch>
            <a:fillRect/>
          </a:stretch>
        </p:blipFill>
        <p:spPr bwMode="auto">
          <a:xfrm>
            <a:off x="-36512" y="3356992"/>
            <a:ext cx="4704523" cy="35283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Aguas</a:t>
            </a:r>
            <a:r>
              <a:rPr lang="en-US" dirty="0" smtClean="0"/>
              <a:t> Abajo</a:t>
            </a:r>
            <a:endParaRPr lang="es-ES" dirty="0"/>
          </a:p>
        </p:txBody>
      </p:sp>
      <p:pic>
        <p:nvPicPr>
          <p:cNvPr id="11268" name="Picture 4"/>
          <p:cNvPicPr>
            <a:picLocks noChangeAspect="1" noChangeArrowheads="1"/>
          </p:cNvPicPr>
          <p:nvPr/>
        </p:nvPicPr>
        <p:blipFill>
          <a:blip r:embed="rId2" cstate="email"/>
          <a:srcRect/>
          <a:stretch>
            <a:fillRect/>
          </a:stretch>
        </p:blipFill>
        <p:spPr bwMode="auto">
          <a:xfrm>
            <a:off x="1043608" y="1412776"/>
            <a:ext cx="7068278" cy="5301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Aguas</a:t>
            </a:r>
            <a:r>
              <a:rPr lang="en-US" dirty="0" smtClean="0"/>
              <a:t> Abajo</a:t>
            </a:r>
            <a:endParaRPr lang="es-ES" dirty="0"/>
          </a:p>
        </p:txBody>
      </p:sp>
      <p:pic>
        <p:nvPicPr>
          <p:cNvPr id="3" name="Picture 3"/>
          <p:cNvPicPr>
            <a:picLocks noChangeAspect="1" noChangeArrowheads="1"/>
          </p:cNvPicPr>
          <p:nvPr/>
        </p:nvPicPr>
        <p:blipFill>
          <a:blip r:embed="rId2" cstate="email"/>
          <a:srcRect/>
          <a:stretch>
            <a:fillRect/>
          </a:stretch>
        </p:blipFill>
        <p:spPr bwMode="auto">
          <a:xfrm>
            <a:off x="1187624" y="1484784"/>
            <a:ext cx="6912768" cy="51845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lstStyle/>
          <a:p>
            <a:r>
              <a:rPr lang="en-US" dirty="0" err="1" smtClean="0"/>
              <a:t>Aliviadero</a:t>
            </a:r>
            <a:endParaRPr lang="es-ES" dirty="0"/>
          </a:p>
        </p:txBody>
      </p:sp>
      <p:pic>
        <p:nvPicPr>
          <p:cNvPr id="10243" name="Picture 3"/>
          <p:cNvPicPr>
            <a:picLocks noChangeAspect="1" noChangeArrowheads="1"/>
          </p:cNvPicPr>
          <p:nvPr/>
        </p:nvPicPr>
        <p:blipFill>
          <a:blip r:embed="rId2" cstate="email"/>
          <a:srcRect/>
          <a:stretch>
            <a:fillRect/>
          </a:stretch>
        </p:blipFill>
        <p:spPr bwMode="auto">
          <a:xfrm>
            <a:off x="-36512" y="764704"/>
            <a:ext cx="5346171" cy="4009628"/>
          </a:xfrm>
          <a:prstGeom prst="rect">
            <a:avLst/>
          </a:prstGeom>
          <a:noFill/>
          <a:ln w="9525">
            <a:noFill/>
            <a:miter lim="800000"/>
            <a:headEnd/>
            <a:tailEnd/>
          </a:ln>
        </p:spPr>
      </p:pic>
      <p:pic>
        <p:nvPicPr>
          <p:cNvPr id="10245" name="Picture 5"/>
          <p:cNvPicPr>
            <a:picLocks noChangeAspect="1" noChangeArrowheads="1"/>
          </p:cNvPicPr>
          <p:nvPr/>
        </p:nvPicPr>
        <p:blipFill>
          <a:blip r:embed="rId3" cstate="email"/>
          <a:srcRect/>
          <a:stretch>
            <a:fillRect/>
          </a:stretch>
        </p:blipFill>
        <p:spPr bwMode="auto">
          <a:xfrm>
            <a:off x="4932040" y="2658765"/>
            <a:ext cx="4248472" cy="41992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356992"/>
            <a:ext cx="7470648" cy="1143000"/>
          </a:xfrm>
        </p:spPr>
        <p:txBody>
          <a:bodyPr>
            <a:normAutofit fontScale="90000"/>
          </a:bodyPr>
          <a:lstStyle/>
          <a:p>
            <a:r>
              <a:rPr lang="en-US" dirty="0" smtClean="0"/>
              <a:t>Se </a:t>
            </a:r>
            <a:r>
              <a:rPr lang="en-US" dirty="0" err="1" smtClean="0"/>
              <a:t>hara</a:t>
            </a:r>
            <a:r>
              <a:rPr lang="en-US" dirty="0" smtClean="0"/>
              <a:t> el </a:t>
            </a:r>
            <a:r>
              <a:rPr lang="en-US" dirty="0" err="1" smtClean="0"/>
              <a:t>seguimiento</a:t>
            </a:r>
            <a:r>
              <a:rPr lang="en-US" dirty="0" smtClean="0"/>
              <a:t> </a:t>
            </a:r>
            <a:r>
              <a:rPr lang="en-US" dirty="0" err="1" smtClean="0"/>
              <a:t>respectivo</a:t>
            </a:r>
            <a:r>
              <a:rPr lang="en-US" dirty="0" smtClean="0"/>
              <a:t> </a:t>
            </a:r>
            <a:r>
              <a:rPr lang="en-US" dirty="0" err="1" smtClean="0"/>
              <a:t>para</a:t>
            </a:r>
            <a:r>
              <a:rPr lang="en-US" dirty="0" smtClean="0"/>
              <a:t> </a:t>
            </a:r>
            <a:r>
              <a:rPr lang="en-US" dirty="0" err="1" smtClean="0"/>
              <a:t>una</a:t>
            </a:r>
            <a:r>
              <a:rPr lang="en-US" dirty="0" smtClean="0"/>
              <a:t> </a:t>
            </a:r>
            <a:r>
              <a:rPr lang="en-US" dirty="0" err="1" smtClean="0"/>
              <a:t>presentacion</a:t>
            </a:r>
            <a:r>
              <a:rPr lang="en-US" dirty="0" smtClean="0"/>
              <a:t> de </a:t>
            </a:r>
            <a:r>
              <a:rPr lang="en-US" dirty="0" err="1" smtClean="0"/>
              <a:t>segundo</a:t>
            </a:r>
            <a:r>
              <a:rPr lang="en-US" dirty="0" smtClean="0"/>
              <a:t> </a:t>
            </a:r>
            <a:r>
              <a:rPr lang="en-US" dirty="0" err="1" smtClean="0"/>
              <a:t>parcial</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A su vez, en la presa se </a:t>
            </a:r>
            <a:r>
              <a:rPr lang="es-ES" dirty="0" smtClean="0"/>
              <a:t>distingue…</a:t>
            </a:r>
            <a:endParaRPr lang="es-ES_tradnl" dirty="0"/>
          </a:p>
        </p:txBody>
      </p:sp>
      <p:sp>
        <p:nvSpPr>
          <p:cNvPr id="3" name="2 Marcador de contenido"/>
          <p:cNvSpPr>
            <a:spLocks noGrp="1"/>
          </p:cNvSpPr>
          <p:nvPr>
            <p:ph idx="1"/>
          </p:nvPr>
        </p:nvSpPr>
        <p:spPr/>
        <p:txBody>
          <a:bodyPr>
            <a:normAutofit fontScale="47500" lnSpcReduction="20000"/>
          </a:bodyPr>
          <a:lstStyle/>
          <a:p>
            <a:r>
              <a:rPr lang="es-ES" dirty="0"/>
              <a:t>Los </a:t>
            </a:r>
            <a:r>
              <a:rPr lang="es-ES" i="1" dirty="0"/>
              <a:t>paramentos, caras o taludes</a:t>
            </a:r>
            <a:r>
              <a:rPr lang="es-ES" dirty="0"/>
              <a:t>: son las dos superficies más o menos verticales principales que limitan el cuerpo de la presa, el interior o de aguas arriba, que está en contacto con el agua, y el exterior o de aguas abajo.</a:t>
            </a:r>
          </a:p>
          <a:p>
            <a:r>
              <a:rPr lang="es-ES" dirty="0"/>
              <a:t>La </a:t>
            </a:r>
            <a:r>
              <a:rPr lang="es-ES" i="1" dirty="0"/>
              <a:t>coronación</a:t>
            </a:r>
            <a:r>
              <a:rPr lang="es-ES" dirty="0"/>
              <a:t>: es la superficie que delimita la presa superiormente.</a:t>
            </a:r>
          </a:p>
          <a:p>
            <a:r>
              <a:rPr lang="es-ES" dirty="0"/>
              <a:t>Los </a:t>
            </a:r>
            <a:r>
              <a:rPr lang="es-ES" i="1" dirty="0"/>
              <a:t>estribos o empotramientos</a:t>
            </a:r>
            <a:r>
              <a:rPr lang="es-ES" dirty="0"/>
              <a:t>: son los laterales del muro que están en contacto con la cerrada contra la que se apoya.</a:t>
            </a:r>
          </a:p>
          <a:p>
            <a:r>
              <a:rPr lang="es-ES" dirty="0"/>
              <a:t>La </a:t>
            </a:r>
            <a:r>
              <a:rPr lang="es-ES" i="1" dirty="0"/>
              <a:t>cimentación</a:t>
            </a:r>
            <a:r>
              <a:rPr lang="es-ES" dirty="0"/>
              <a:t>: es la parte de la estructura de la presa, a través de la cual se transmiten las cargas al terreno, tanto las producidas por la presión hidrostática como las del peso propio de la estructura.</a:t>
            </a:r>
          </a:p>
          <a:p>
            <a:r>
              <a:rPr lang="es-ES" dirty="0"/>
              <a:t>El </a:t>
            </a:r>
            <a:r>
              <a:rPr lang="es-ES" i="1" dirty="0"/>
              <a:t>aliviadero</a:t>
            </a:r>
            <a:r>
              <a:rPr lang="es-ES" dirty="0"/>
              <a:t> o </a:t>
            </a:r>
            <a:r>
              <a:rPr lang="es-ES" i="1" dirty="0"/>
              <a:t>vertedero</a:t>
            </a:r>
            <a:r>
              <a:rPr lang="es-ES" dirty="0"/>
              <a:t>: es la estructura hidráulica por la que rebosa el agua excedentaria cuando la presa ya está llena.</a:t>
            </a:r>
          </a:p>
          <a:p>
            <a:r>
              <a:rPr lang="es-ES" dirty="0"/>
              <a:t>Las </a:t>
            </a:r>
            <a:r>
              <a:rPr lang="es-ES" i="1" dirty="0"/>
              <a:t>compuertas</a:t>
            </a:r>
            <a:r>
              <a:rPr lang="es-ES" dirty="0"/>
              <a:t>: son los dispositivos mecánicos destinados a regular el caudal de agua a través de la presa.</a:t>
            </a:r>
          </a:p>
          <a:p>
            <a:r>
              <a:rPr lang="es-ES" dirty="0"/>
              <a:t>La </a:t>
            </a:r>
            <a:r>
              <a:rPr lang="es-ES" i="1" dirty="0"/>
              <a:t>descarga de fondo</a:t>
            </a:r>
            <a:r>
              <a:rPr lang="es-ES" dirty="0"/>
              <a:t>: permite mantener el denominado caudal ecológico aguas abajo de la presa.</a:t>
            </a:r>
          </a:p>
          <a:p>
            <a:r>
              <a:rPr lang="es-ES" dirty="0"/>
              <a:t>Las </a:t>
            </a:r>
            <a:r>
              <a:rPr lang="es-ES" i="1" dirty="0"/>
              <a:t>tomas</a:t>
            </a:r>
            <a:r>
              <a:rPr lang="es-ES" dirty="0"/>
              <a:t> son también estructuras hidráulicas, pero de menor entidad, y son utilizadas para extraer agua de la presa para un cierto uso, como puede ser abastecimiento a una central hidroeléctrica o a una ciudad.</a:t>
            </a:r>
          </a:p>
          <a:p>
            <a:r>
              <a:rPr lang="es-ES" dirty="0"/>
              <a:t>Las </a:t>
            </a:r>
            <a:r>
              <a:rPr lang="es-ES" i="1" dirty="0"/>
              <a:t>esclusas</a:t>
            </a:r>
            <a:r>
              <a:rPr lang="es-ES" dirty="0"/>
              <a:t>: que permiten la navegación "a través" de la presa.</a:t>
            </a:r>
          </a:p>
          <a:p>
            <a:r>
              <a:rPr lang="es-ES" dirty="0"/>
              <a:t>La </a:t>
            </a:r>
            <a:r>
              <a:rPr lang="es-ES" i="1" dirty="0"/>
              <a:t>escalera de peces</a:t>
            </a:r>
            <a:r>
              <a:rPr lang="es-ES" dirty="0"/>
              <a:t>: que permite la migración de los peces en sentido ascendente de la corriente.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Tipos de presas</a:t>
            </a:r>
            <a:br>
              <a:rPr lang="es-ES" dirty="0"/>
            </a:br>
            <a:endParaRPr lang="es-ES_tradnl" dirty="0"/>
          </a:p>
        </p:txBody>
      </p:sp>
      <p:sp>
        <p:nvSpPr>
          <p:cNvPr id="3" name="2 Marcador de contenido"/>
          <p:cNvSpPr>
            <a:spLocks noGrp="1"/>
          </p:cNvSpPr>
          <p:nvPr>
            <p:ph idx="1"/>
          </p:nvPr>
        </p:nvSpPr>
        <p:spPr/>
        <p:txBody>
          <a:bodyPr/>
          <a:lstStyle/>
          <a:p>
            <a:r>
              <a:rPr lang="es-ES" dirty="0"/>
              <a:t>De gravedad (de hormigón </a:t>
            </a:r>
            <a:r>
              <a:rPr lang="es-ES" dirty="0" err="1"/>
              <a:t>rodillado</a:t>
            </a:r>
            <a:r>
              <a:rPr lang="es-ES" dirty="0"/>
              <a:t> o convencional)</a:t>
            </a:r>
          </a:p>
          <a:p>
            <a:r>
              <a:rPr lang="es-ES" dirty="0"/>
              <a:t>De contrafuertes</a:t>
            </a:r>
          </a:p>
          <a:p>
            <a:r>
              <a:rPr lang="es-ES" dirty="0"/>
              <a:t>De arco-bóveda</a:t>
            </a:r>
          </a:p>
          <a:p>
            <a:r>
              <a:rPr lang="es-ES" dirty="0"/>
              <a:t>De escollera (de tierra o de roca), y también llamadas de materiales sueltos (estas son todas de gravedad).</a:t>
            </a:r>
          </a:p>
          <a:p>
            <a:r>
              <a:rPr lang="es-ES" dirty="0"/>
              <a:t>Presa hinchable</a:t>
            </a:r>
          </a:p>
          <a:p>
            <a:endParaRPr lang="es-ES_trad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Presa de gravedad</a:t>
            </a:r>
            <a:endParaRPr lang="es-ES_tradnl" dirty="0"/>
          </a:p>
        </p:txBody>
      </p:sp>
      <p:pic>
        <p:nvPicPr>
          <p:cNvPr id="1026" name="Picture 2" descr="Archivo:Img barrage poids.jpg"/>
          <p:cNvPicPr>
            <a:picLocks noChangeAspect="1" noChangeArrowheads="1"/>
          </p:cNvPicPr>
          <p:nvPr/>
        </p:nvPicPr>
        <p:blipFill>
          <a:blip r:embed="rId2" cstate="email"/>
          <a:srcRect/>
          <a:stretch>
            <a:fillRect/>
          </a:stretch>
        </p:blipFill>
        <p:spPr bwMode="auto">
          <a:xfrm>
            <a:off x="2214546" y="1643050"/>
            <a:ext cx="4657725" cy="384810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Presa de arco</a:t>
            </a:r>
            <a:endParaRPr lang="es-ES_tradnl" dirty="0"/>
          </a:p>
        </p:txBody>
      </p:sp>
      <p:pic>
        <p:nvPicPr>
          <p:cNvPr id="19458" name="Picture 2" descr="Archivo:Img barrage voute.jpg"/>
          <p:cNvPicPr>
            <a:picLocks noChangeAspect="1" noChangeArrowheads="1"/>
          </p:cNvPicPr>
          <p:nvPr/>
        </p:nvPicPr>
        <p:blipFill>
          <a:blip r:embed="rId2" cstate="email"/>
          <a:srcRect/>
          <a:stretch>
            <a:fillRect/>
          </a:stretch>
        </p:blipFill>
        <p:spPr bwMode="auto">
          <a:xfrm>
            <a:off x="1214414" y="1643050"/>
            <a:ext cx="6998648" cy="421484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Según su Aplicación</a:t>
            </a:r>
            <a:endParaRPr lang="es-ES_tradnl" dirty="0"/>
          </a:p>
        </p:txBody>
      </p:sp>
      <p:sp>
        <p:nvSpPr>
          <p:cNvPr id="3" name="2 Marcador de contenido"/>
          <p:cNvSpPr>
            <a:spLocks noGrp="1"/>
          </p:cNvSpPr>
          <p:nvPr>
            <p:ph idx="1"/>
          </p:nvPr>
        </p:nvSpPr>
        <p:spPr/>
        <p:txBody>
          <a:bodyPr>
            <a:normAutofit fontScale="25000" lnSpcReduction="20000"/>
          </a:bodyPr>
          <a:lstStyle/>
          <a:p>
            <a:r>
              <a:rPr lang="es-ES" sz="5600" b="1" dirty="0"/>
              <a:t>Presas filtrantes o diques de retención</a:t>
            </a:r>
            <a:r>
              <a:rPr lang="es-ES" sz="5600" dirty="0"/>
              <a:t>: son aquellas que tienen la función de retener sólidos, desde material fino, hasta rocas de gran tamaño, transportadas por torrentes en áreas montañosas, permitiendo sin embargo el paso del agua.</a:t>
            </a:r>
          </a:p>
          <a:p>
            <a:r>
              <a:rPr lang="es-ES" sz="5600" b="1" dirty="0"/>
              <a:t>- Presas de control de avenidas</a:t>
            </a:r>
            <a:r>
              <a:rPr lang="es-ES" sz="5600" dirty="0"/>
              <a:t>: son aquellas cuya finalidad es la de laminar el caudal de las avenidas torrenciales, con el fin de que no se cause daño a los terrenos situados aguas abajo de la presa en casos de fuerte tormenta.</a:t>
            </a:r>
          </a:p>
          <a:p>
            <a:r>
              <a:rPr lang="es-ES" sz="5600" b="1" dirty="0"/>
              <a:t>- Presas de derivación</a:t>
            </a:r>
            <a:r>
              <a:rPr lang="es-ES" sz="5600" dirty="0"/>
              <a:t>: El objetivo principal de estas es elevar la cota del agua para hacer factible su derivación, controlando la sedimentación del cauce de forma que no se obstruyan las bocatomas de derivación. Este tipo de presas son, en general, de poca altura ya que el almacenamiento del agua es un objetivo secundario.</a:t>
            </a:r>
          </a:p>
          <a:p>
            <a:r>
              <a:rPr lang="es-ES" sz="5600" dirty="0"/>
              <a:t>En la foto, la bocatoma está en la margen derecha del río. La estructura que atraviesa el río sirve para crear un pequeño represamiento para garantizar el funcionamiento de la bocatoma.</a:t>
            </a:r>
          </a:p>
          <a:p>
            <a:r>
              <a:rPr lang="es-ES" sz="5600" b="1" dirty="0">
                <a:solidFill>
                  <a:srgbClr val="0070C0"/>
                </a:solidFill>
              </a:rPr>
              <a:t>- </a:t>
            </a:r>
            <a:r>
              <a:rPr lang="es-ES" sz="6400" b="1" u="sng" dirty="0">
                <a:solidFill>
                  <a:srgbClr val="0070C0"/>
                </a:solidFill>
              </a:rPr>
              <a:t>Presas de Almacenamiento</a:t>
            </a:r>
            <a:r>
              <a:rPr lang="es-ES" sz="6400" u="sng" dirty="0">
                <a:solidFill>
                  <a:srgbClr val="0070C0"/>
                </a:solidFill>
              </a:rPr>
              <a:t>: El objetivo principal de éstas es retener el agua para su uso regulado en irrigación, generación eléctrica, abastecimiento a poblaciones, recreación o navegación, formando grandes vasos o lagunas artificiales. El mayor porcentaje de presas del mundo, las de mayor capacidad de embalse y mayor altura de cortina corresponden a este objetivo.</a:t>
            </a:r>
          </a:p>
          <a:p>
            <a:r>
              <a:rPr lang="es-ES" sz="5600" b="1" dirty="0"/>
              <a:t>- Presas de Relaves </a:t>
            </a:r>
            <a:r>
              <a:rPr lang="es-ES" sz="5600" dirty="0" smtClean="0"/>
              <a:t>: </a:t>
            </a:r>
            <a:r>
              <a:rPr lang="es-ES" sz="5600" dirty="0"/>
              <a:t>Son estructuras de retención de sólidos sueltos y líquidos de desecho, producto de la explotación minera, los cuales son almacenados en vasos para su decantación. Por lo común son de menores dimensiones que las presas que retienen agua, pero en algunos casos corresponden a estructuras que contienen enormes volúmenes de estos materiales. Al igual que las presas hidráulicas tienen cortina (normalmente del mismo tipo de material), vertedero, y en vez de tener una obra de toma o bocatoma poseen un sistema para extraer los líquidos.</a:t>
            </a:r>
          </a:p>
          <a:p>
            <a:endParaRPr lang="es-ES_trad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Aliviaderos</a:t>
            </a:r>
            <a:br>
              <a:rPr lang="es-ES" b="1" dirty="0" smtClean="0"/>
            </a:br>
            <a:endParaRPr lang="es-ES_tradnl" dirty="0"/>
          </a:p>
        </p:txBody>
      </p:sp>
      <p:sp>
        <p:nvSpPr>
          <p:cNvPr id="3" name="2 Marcador de contenido"/>
          <p:cNvSpPr>
            <a:spLocks noGrp="1"/>
          </p:cNvSpPr>
          <p:nvPr>
            <p:ph idx="1"/>
          </p:nvPr>
        </p:nvSpPr>
        <p:spPr/>
        <p:txBody>
          <a:bodyPr/>
          <a:lstStyle/>
          <a:p>
            <a:r>
              <a:rPr lang="es-ES" b="1" dirty="0" smtClean="0"/>
              <a:t>Toda </a:t>
            </a:r>
            <a:r>
              <a:rPr lang="es-ES" b="1" dirty="0"/>
              <a:t>presa tiene que tener un sistema para evacuar el agua en caso de lluvias torrenciales que puedan llenarla hasta límites peligrosos.</a:t>
            </a:r>
            <a:endParaRPr lang="es-ES" dirty="0"/>
          </a:p>
          <a:p>
            <a:endParaRPr lang="es-ES_tradnl"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277</TotalTime>
  <Words>1108</Words>
  <Application>Microsoft Office PowerPoint</Application>
  <PresentationFormat>On-screen Show (4:3)</PresentationFormat>
  <Paragraphs>107</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Technic</vt:lpstr>
      <vt:lpstr>Presa</vt:lpstr>
      <vt:lpstr>Definición</vt:lpstr>
      <vt:lpstr>Terminología</vt:lpstr>
      <vt:lpstr>A su vez, en la presa se distingue…</vt:lpstr>
      <vt:lpstr>Tipos de presas </vt:lpstr>
      <vt:lpstr>Presa de gravedad</vt:lpstr>
      <vt:lpstr>Presa de arco</vt:lpstr>
      <vt:lpstr>Según su Aplicación</vt:lpstr>
      <vt:lpstr>Aliviaderos </vt:lpstr>
      <vt:lpstr>Aliviadero de presa Llyn Brianne </vt:lpstr>
      <vt:lpstr>PARCON ESPOL</vt:lpstr>
      <vt:lpstr>Presa del PARCON</vt:lpstr>
      <vt:lpstr>Represa</vt:lpstr>
      <vt:lpstr>Aliviadero</vt:lpstr>
      <vt:lpstr>Proceso de Compactación del núcleo y los espaldones de la presa</vt:lpstr>
      <vt:lpstr>Levantamiento de la Presa, Núcleo y espaldones.</vt:lpstr>
      <vt:lpstr>Precauciones</vt:lpstr>
      <vt:lpstr>Precauciones…</vt:lpstr>
      <vt:lpstr> DETERMINACION DE LA DENSIDAD IN SITU</vt:lpstr>
      <vt:lpstr>Método del balón de caucho</vt:lpstr>
      <vt:lpstr>Método del densímetro de membrana</vt:lpstr>
      <vt:lpstr>Método del cono gigante</vt:lpstr>
      <vt:lpstr>Método mediante bloques</vt:lpstr>
      <vt:lpstr>Método Cono de Arena</vt:lpstr>
      <vt:lpstr>Método Nuclear</vt:lpstr>
      <vt:lpstr>Método Nuclear</vt:lpstr>
      <vt:lpstr>Volúmenes mínimo de muestra según el tamaño máximo de partículas del suelo</vt:lpstr>
      <vt:lpstr>Fotos de las visitas de campo</vt:lpstr>
      <vt:lpstr>Fotos de las visitas de campo</vt:lpstr>
      <vt:lpstr>Fotos de las visitas de campo</vt:lpstr>
      <vt:lpstr>Lago</vt:lpstr>
      <vt:lpstr>Aguas Abajo</vt:lpstr>
      <vt:lpstr>Aguas Abajo</vt:lpstr>
      <vt:lpstr>Aguas Abajo</vt:lpstr>
      <vt:lpstr>Aliviadero</vt:lpstr>
      <vt:lpstr>Se hara el seguimiento respectivo para una presentacion de segundo parcial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Represa</dc:title>
  <dc:creator>Julio Acosta</dc:creator>
  <cp:lastModifiedBy>Xavi</cp:lastModifiedBy>
  <cp:revision>20</cp:revision>
  <dcterms:created xsi:type="dcterms:W3CDTF">2010-07-19T04:17:46Z</dcterms:created>
  <dcterms:modified xsi:type="dcterms:W3CDTF">2010-07-20T00:39:24Z</dcterms:modified>
</cp:coreProperties>
</file>