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1"/>
  </p:handoutMasterIdLst>
  <p:sldIdLst>
    <p:sldId id="259" r:id="rId2"/>
    <p:sldId id="256" r:id="rId3"/>
    <p:sldId id="257" r:id="rId4"/>
    <p:sldId id="258" r:id="rId5"/>
    <p:sldId id="283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2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4" r:id="rId26"/>
    <p:sldId id="285" r:id="rId27"/>
    <p:sldId id="278" r:id="rId28"/>
    <p:sldId id="286" r:id="rId29"/>
    <p:sldId id="287" r:id="rId3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3D93E6E-C74A-41D1-96E4-1525C60B6383}" type="datetimeFigureOut">
              <a:rPr lang="es-ES"/>
              <a:pPr/>
              <a:t>09/08/2010</a:t>
            </a:fld>
            <a:endParaRPr lang="es-E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5A5FB69-3127-4528-A6BC-FF99987218C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4 Rectángulo redondeado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74B05F6-C2F5-4687-802B-CBBED9DE5A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B56D-A6E7-4482-BDCB-AAF49F6E97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E978-D000-4ABC-94F2-7C0F4FFE89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5E33E-9280-4128-924D-49F66C7B02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4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371D-B5AF-45D9-B86D-C0C2CA9016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E4528-D365-4331-BADF-300D32A87E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D2EE-B5C3-4826-9AA9-472FFD8571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A6B3-57D0-419B-A5CC-4432B03FB0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E228-95FC-4D29-B554-6B1F710E6A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5 Rectángulo redondeado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80C4F-CB38-4B30-8AE7-270F214B88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63E19-75A7-4EED-9F89-A249C35E4A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2" name="21 Marcador de título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5076B7E7-8684-469D-8E4A-87F9669D81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0" r:id="rId2"/>
    <p:sldLayoutId id="2147483708" r:id="rId3"/>
    <p:sldLayoutId id="2147483701" r:id="rId4"/>
    <p:sldLayoutId id="2147483702" r:id="rId5"/>
    <p:sldLayoutId id="2147483703" r:id="rId6"/>
    <p:sldLayoutId id="2147483704" r:id="rId7"/>
    <p:sldLayoutId id="2147483709" r:id="rId8"/>
    <p:sldLayoutId id="2147483710" r:id="rId9"/>
    <p:sldLayoutId id="2147483705" r:id="rId10"/>
    <p:sldLayoutId id="214748370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n 5" descr="C:\Documents and Settings\cguorochico\Escritorio\Camilo G\logo_espol.gif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274638"/>
            <a:ext cx="1655763" cy="1498600"/>
          </a:xfrm>
        </p:spPr>
      </p:pic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s-ES" sz="2000" b="1" smtClean="0"/>
          </a:p>
          <a:p>
            <a:pPr algn="ctr">
              <a:buFontTx/>
              <a:buNone/>
            </a:pPr>
            <a:r>
              <a:rPr lang="es-ES" sz="2800" b="1" smtClean="0"/>
              <a:t>INSTITUTO DE CIENCIAS MATEMÁTICAS</a:t>
            </a:r>
          </a:p>
          <a:p>
            <a:pPr>
              <a:buFontTx/>
              <a:buNone/>
            </a:pPr>
            <a:endParaRPr lang="es-ES" sz="2800" b="1" smtClean="0"/>
          </a:p>
          <a:p>
            <a:pPr algn="ctr">
              <a:buFont typeface="Wingdings 2" pitchFamily="18" charset="2"/>
              <a:buNone/>
            </a:pPr>
            <a:r>
              <a:rPr lang="es-ES" sz="2400" b="1" smtClean="0"/>
              <a:t>“Auditoría Financiera a los Rubros que conforman el Pasivo de una Unidad Educativa Experimental Privada en la Ciudad de Guayaquil </a:t>
            </a:r>
          </a:p>
          <a:p>
            <a:pPr algn="ctr">
              <a:buFont typeface="Wingdings 2" pitchFamily="18" charset="2"/>
              <a:buNone/>
            </a:pPr>
            <a:r>
              <a:rPr lang="es-ES" sz="2400" b="1" smtClean="0"/>
              <a:t>al 31 de Diciembre de 2008”</a:t>
            </a:r>
          </a:p>
          <a:p>
            <a:pPr algn="ctr">
              <a:buFontTx/>
              <a:buNone/>
            </a:pPr>
            <a:endParaRPr lang="es-ES" sz="2400" b="1" smtClean="0"/>
          </a:p>
          <a:p>
            <a:pPr algn="ctr">
              <a:buFontTx/>
              <a:buNone/>
            </a:pPr>
            <a:r>
              <a:rPr lang="es-ES" sz="2800" b="1" smtClean="0"/>
              <a:t>Presentado por:</a:t>
            </a:r>
          </a:p>
          <a:p>
            <a:pPr algn="ctr">
              <a:buFontTx/>
              <a:buNone/>
            </a:pPr>
            <a:r>
              <a:rPr lang="es-ES" sz="2400" b="1" smtClean="0"/>
              <a:t>MA. LORENA CARRANZA JIMÉNEZ</a:t>
            </a:r>
          </a:p>
          <a:p>
            <a:pPr algn="ctr">
              <a:buFontTx/>
              <a:buNone/>
            </a:pPr>
            <a:r>
              <a:rPr lang="es-ES" sz="2400" b="1" smtClean="0"/>
              <a:t>CAMILO GABRIEL GUAROCHICO MOREIRA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Razón de Endeudamiento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RE= </a:t>
            </a:r>
            <a:r>
              <a:rPr lang="es-CO" sz="2400" smtClean="0"/>
              <a:t>Pasivo Total / Activo Total</a:t>
            </a: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RE=</a:t>
            </a:r>
            <a:r>
              <a:rPr lang="es-CO" sz="2400" smtClean="0"/>
              <a:t> 4.430.582 / 4.273.841</a:t>
            </a: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 RE=</a:t>
            </a:r>
            <a:r>
              <a:rPr lang="es-CO" sz="2400" smtClean="0"/>
              <a:t> 0,01</a:t>
            </a:r>
            <a:endParaRPr lang="es-ES" sz="2400" smtClean="0"/>
          </a:p>
          <a:p>
            <a:pPr algn="just">
              <a:buFont typeface="Wingdings 2" pitchFamily="18" charset="2"/>
              <a:buNone/>
            </a:pPr>
            <a:endParaRPr lang="es-ES" sz="2400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Rotación de Cuentas por Cobrar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RCC= Ingresos de operación / Cuentas por cobrar </a:t>
            </a:r>
            <a:endParaRPr lang="es-CO" sz="2400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RCC</a:t>
            </a:r>
            <a:r>
              <a:rPr lang="es-CO" sz="2400" smtClean="0"/>
              <a:t>= 3.439.766,00 / 204.260,00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RCC</a:t>
            </a:r>
            <a:r>
              <a:rPr lang="es-CO" sz="2400" smtClean="0"/>
              <a:t>= 17</a:t>
            </a: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9" name="Rectangle 122"/>
          <p:cNvSpPr>
            <a:spLocks noChangeArrowheads="1"/>
          </p:cNvSpPr>
          <p:nvPr/>
        </p:nvSpPr>
        <p:spPr bwMode="auto">
          <a:xfrm>
            <a:off x="228600" y="5141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686300" algn="l"/>
              </a:tabLst>
            </a:pPr>
            <a:endParaRPr lang="en-US"/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539750" y="304800"/>
            <a:ext cx="8280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 algn="ctr" eaLnBrk="0" hangingPunct="0"/>
            <a:r>
              <a:rPr lang="es-ES" sz="2800" b="1">
                <a:latin typeface="Perpetua" pitchFamily="18" charset="0"/>
              </a:rPr>
              <a:t>Análisis del control interno de la Unidad Educativa Experimental</a:t>
            </a:r>
            <a:r>
              <a:rPr lang="es-ES" sz="2800">
                <a:latin typeface="Perpetua" pitchFamily="18" charset="0"/>
              </a:rPr>
              <a:t> </a:t>
            </a:r>
          </a:p>
        </p:txBody>
      </p:sp>
      <p:sp>
        <p:nvSpPr>
          <p:cNvPr id="16422" name="Rectangle 3"/>
          <p:cNvSpPr>
            <a:spLocks noChangeArrowheads="1"/>
          </p:cNvSpPr>
          <p:nvPr/>
        </p:nvSpPr>
        <p:spPr bwMode="auto">
          <a:xfrm>
            <a:off x="457200" y="1412875"/>
            <a:ext cx="82296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s-ES" sz="2200" b="1">
                <a:latin typeface="Perpetua" pitchFamily="18" charset="0"/>
              </a:rPr>
              <a:t>Observaciones al Control Interno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s-ES" sz="2200" b="1">
                <a:latin typeface="Perpetua" pitchFamily="18" charset="0"/>
              </a:rPr>
              <a:t>     Riesgos Identificados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es-ES" sz="2200" b="1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s-ES" sz="2200" b="1">
                <a:latin typeface="Perpetua" pitchFamily="18" charset="0"/>
              </a:rPr>
              <a:t>Políticas Contables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s-ES" sz="2200">
                <a:latin typeface="Perpetua" pitchFamily="18" charset="0"/>
              </a:rPr>
              <a:t> 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s-ES" sz="2200" b="1">
                <a:latin typeface="Perpetua" pitchFamily="18" charset="0"/>
              </a:rPr>
              <a:t>Materialidad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s-ES" sz="2200" b="1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es-ES" sz="2200" b="1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es-CO" sz="2200" b="1">
              <a:latin typeface="Perpetua" pitchFamily="18" charset="0"/>
            </a:endParaRPr>
          </a:p>
        </p:txBody>
      </p:sp>
      <p:pic>
        <p:nvPicPr>
          <p:cNvPr id="16423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4005263"/>
            <a:ext cx="4476750" cy="1871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 smtClean="0">
                <a:solidFill>
                  <a:schemeClr val="tx1"/>
                </a:solidFill>
                <a:latin typeface="Perpetua" pitchFamily="18" charset="0"/>
              </a:rPr>
              <a:t>Error Tolerable para las cuentas del Pasivo</a:t>
            </a:r>
            <a:r>
              <a:rPr lang="es-ES" sz="3600" smtClean="0"/>
              <a:t> </a:t>
            </a: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es-CO" sz="2000" b="1">
              <a:latin typeface="Perpetua" pitchFamily="18" charset="0"/>
            </a:endParaRP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7056437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28775"/>
            <a:ext cx="822960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 b="1" smtClean="0"/>
              <a:t>Motivo de la Auditoría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8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800" b="1" smtClean="0"/>
          </a:p>
          <a:p>
            <a:pPr>
              <a:lnSpc>
                <a:spcPct val="80000"/>
              </a:lnSpc>
            </a:pPr>
            <a:r>
              <a:rPr lang="es-ES" sz="2800" b="1" smtClean="0"/>
              <a:t>Alcance de la Auditoría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8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800" b="1" smtClean="0"/>
          </a:p>
          <a:p>
            <a:pPr>
              <a:lnSpc>
                <a:spcPct val="80000"/>
              </a:lnSpc>
            </a:pPr>
            <a:r>
              <a:rPr lang="es-ES" sz="2800" b="1" smtClean="0"/>
              <a:t>Objetivos de esta auditoría</a:t>
            </a:r>
            <a:r>
              <a:rPr lang="es-ES" sz="2000" smtClean="0"/>
              <a:t> </a:t>
            </a: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b"/>
          <a:lstStyle/>
          <a:p>
            <a:pPr algn="ctr"/>
            <a:endParaRPr lang="en-US" sz="360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116013" y="476250"/>
            <a:ext cx="7056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es-ES" sz="3200" b="1">
                <a:latin typeface="Perpetua" pitchFamily="18" charset="0"/>
              </a:rPr>
              <a:t>Plan de Auditoría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39800"/>
          </a:xfrm>
        </p:spPr>
        <p:txBody>
          <a:bodyPr/>
          <a:lstStyle/>
          <a:p>
            <a:pPr algn="ctr"/>
            <a:r>
              <a:rPr lang="es-ES" sz="3200" b="1" smtClean="0">
                <a:solidFill>
                  <a:schemeClr val="tx1"/>
                </a:solidFill>
                <a:latin typeface="Perpetua" pitchFamily="18" charset="0"/>
              </a:rPr>
              <a:t>EJECUCIÓN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196975"/>
            <a:ext cx="7772400" cy="482282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000" b="1" smtClean="0"/>
          </a:p>
          <a:p>
            <a:pPr>
              <a:lnSpc>
                <a:spcPct val="80000"/>
              </a:lnSpc>
            </a:pPr>
            <a:r>
              <a:rPr lang="es-ES" sz="2200" b="1" smtClean="0"/>
              <a:t>Pruebas de Comprobación de Saldos</a:t>
            </a:r>
            <a:r>
              <a:rPr lang="es-ES" sz="2200" smtClean="0"/>
              <a:t>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s-ES" sz="2200" b="1" smtClean="0"/>
              <a:t>     Pruebas Sustantivas a la Cuenta Vencimiento Corriente de las Obligaciones Financieras a Largo Plazo.</a:t>
            </a:r>
            <a:r>
              <a:rPr lang="es-ES" sz="2200" smtClean="0"/>
              <a:t> </a:t>
            </a:r>
            <a:r>
              <a:rPr lang="es-ES" sz="2200" b="1" smtClean="0"/>
              <a:t>(Ver Anexo 4 y 5)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2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s-ES" sz="2200" b="1" smtClean="0"/>
              <a:t>Newton Services Corp.: Obligación concedida en octubre 26 del 2002, con tasa de interés fija del 18% anual y vencimiento en junio y diciembre del 2008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2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s-ES" sz="2200" b="1" smtClean="0"/>
              <a:t>Banco de Machala S.A.: Saldo de Obligación por US$. 2,000,000 a 3 años plazo, con tasa de interés fija del 9% anual y comisión del 1% anual, con vencimientos semestrales a partir de octubre 14 del 2006 hasta septiembre 28 del 2009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s-ES" sz="2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11188" y="369888"/>
            <a:ext cx="7632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es-ES" sz="3200">
                <a:latin typeface="Perpetua" pitchFamily="18" charset="0"/>
              </a:rPr>
              <a:t>  </a:t>
            </a:r>
            <a:r>
              <a:rPr lang="es-ES" sz="3000" b="1">
                <a:latin typeface="Perpetua" pitchFamily="18" charset="0"/>
              </a:rPr>
              <a:t>Verificación de Cálculos y Pruebas Globales</a:t>
            </a:r>
            <a:r>
              <a:rPr lang="es-ES" sz="3200">
                <a:latin typeface="Perpetua" pitchFamily="18" charset="0"/>
              </a:rPr>
              <a:t> </a:t>
            </a: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08050"/>
            <a:ext cx="799306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439150" cy="618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23850" y="260350"/>
          <a:ext cx="8351838" cy="6192838"/>
        </p:xfrm>
        <a:graphic>
          <a:graphicData uri="http://schemas.openxmlformats.org/presentationml/2006/ole">
            <p:oleObj spid="_x0000_s22533" name="Hoja de cálculo" r:id="rId3" imgW="13452497" imgH="899481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-57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99147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900113" y="333375"/>
            <a:ext cx="734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s-ES" b="1"/>
              <a:t>Pruebas Sustantivas a los gastos acumulados por pagar.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/>
          <a:srcRect b="10197"/>
          <a:stretch>
            <a:fillRect/>
          </a:stretch>
        </p:blipFill>
        <p:spPr bwMode="auto">
          <a:xfrm>
            <a:off x="468313" y="1268413"/>
            <a:ext cx="77755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Grp="1" noChangeArrowheads="1"/>
          </p:cNvSpPr>
          <p:nvPr>
            <p:ph type="title"/>
          </p:nvPr>
        </p:nvSpPr>
        <p:spPr>
          <a:xfrm>
            <a:off x="539750" y="1628775"/>
            <a:ext cx="8229600" cy="1943100"/>
          </a:xfrm>
        </p:spPr>
        <p:txBody>
          <a:bodyPr/>
          <a:lstStyle/>
          <a:p>
            <a:pPr algn="ctr"/>
            <a:r>
              <a:rPr lang="es-ES" sz="6000" b="1" smtClean="0">
                <a:solidFill>
                  <a:schemeClr val="tx1"/>
                </a:solidFill>
              </a:rPr>
              <a:t>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263900" y="30686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s-ES"/>
          </a:p>
          <a:p>
            <a:pPr algn="ctr"/>
            <a:endParaRPr lang="es-ES"/>
          </a:p>
          <a:p>
            <a:pPr algn="ctr" eaLnBrk="0" hangingPunct="0"/>
            <a:endParaRPr lang="es-ES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24547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351838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60" name="Picture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64235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11188" y="328613"/>
            <a:ext cx="2665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es-ES" b="1"/>
              <a:t>Pruebas de Detalle</a:t>
            </a:r>
          </a:p>
        </p:txBody>
      </p:sp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1403350" y="2205038"/>
          <a:ext cx="5040313" cy="638175"/>
        </p:xfrm>
        <a:graphic>
          <a:graphicData uri="http://schemas.openxmlformats.org/presentationml/2006/ole">
            <p:oleObj spid="_x0000_s27656" name="Ecuación" r:id="rId3" imgW="3390900" imgH="508000" progId="Equation.3">
              <p:embed/>
            </p:oleObj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2339975" y="3068638"/>
          <a:ext cx="2159000" cy="571500"/>
        </p:xfrm>
        <a:graphic>
          <a:graphicData uri="http://schemas.openxmlformats.org/presentationml/2006/ole">
            <p:oleObj spid="_x0000_s27655" name="Ecuación" r:id="rId4" imgW="1041400" imgH="457200" progId="Equation.3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547813" y="3860800"/>
          <a:ext cx="4319587" cy="571500"/>
        </p:xfrm>
        <a:graphic>
          <a:graphicData uri="http://schemas.openxmlformats.org/presentationml/2006/ole">
            <p:oleObj spid="_x0000_s27654" name="Ecuación" r:id="rId5" imgW="2730500" imgH="457200" progId="Equation.3">
              <p:embed/>
            </p:oleObj>
          </a:graphicData>
        </a:graphic>
      </p:graphicFrame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84213" y="889000"/>
            <a:ext cx="7416800" cy="1096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es-ES" sz="1200">
                <a:ea typeface="Times New Roman" pitchFamily="18" charset="0"/>
                <a:cs typeface="Arial" charset="0"/>
              </a:rPr>
              <a:t>POBLACIÓN (N)………………………………………  89</a:t>
            </a:r>
            <a:endParaRPr lang="es-ES" sz="11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228600" algn="l"/>
              </a:tabLst>
            </a:pPr>
            <a:r>
              <a:rPr lang="es-ES" sz="1200">
                <a:ea typeface="Times New Roman" pitchFamily="18" charset="0"/>
                <a:cs typeface="Arial" charset="0"/>
              </a:rPr>
              <a:t>               MEDIA (X)……………………………………………..  35.706,42</a:t>
            </a:r>
            <a:endParaRPr lang="es-ES" sz="1100"/>
          </a:p>
          <a:p>
            <a:pPr eaLnBrk="0" hangingPunct="0">
              <a:tabLst>
                <a:tab pos="228600" algn="l"/>
              </a:tabLst>
            </a:pPr>
            <a:r>
              <a:rPr lang="es-ES" sz="1200">
                <a:cs typeface="Times New Roman" pitchFamily="18" charset="0"/>
              </a:rPr>
              <a:t>               DESVIACIÓN ESTANDAR…………………………..   30.605,19</a:t>
            </a:r>
            <a:endParaRPr lang="es-ES" sz="1100"/>
          </a:p>
          <a:p>
            <a:pPr eaLnBrk="0" hangingPunct="0">
              <a:tabLst>
                <a:tab pos="228600" algn="l"/>
              </a:tabLst>
            </a:pPr>
            <a:r>
              <a:rPr lang="es-ES" sz="1200">
                <a:cs typeface="Times New Roman" pitchFamily="18" charset="0"/>
              </a:rPr>
              <a:t>               Con los cuales se procede a determinar el tamaño de la muestra de  Auditoría.</a:t>
            </a:r>
            <a:endParaRPr lang="es-ES" sz="1100"/>
          </a:p>
          <a:p>
            <a:pPr eaLnBrk="0" hangingPunct="0">
              <a:tabLst>
                <a:tab pos="228600" algn="l"/>
              </a:tabLst>
            </a:pPr>
            <a:endParaRPr lang="es-E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285750" y="3587750"/>
            <a:ext cx="1555750" cy="274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es-CO" sz="1200">
                <a:cs typeface="Times New Roman" pitchFamily="18" charset="0"/>
              </a:rPr>
              <a:t>                                </a:t>
            </a:r>
            <a:endParaRPr lang="es-CO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285750" y="443388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827088" y="4508500"/>
            <a:ext cx="7780337" cy="731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s-CO" sz="1200">
                <a:cs typeface="Times New Roman" pitchFamily="18" charset="0"/>
              </a:rPr>
              <a:t>Una vez que se encuentra el tamaño de la muestra, se procede a determinar si la diferencia entre la media y datos de la población son significantes o materiales.</a:t>
            </a:r>
            <a:endParaRPr lang="es-ES" sz="1100"/>
          </a:p>
          <a:p>
            <a:pPr eaLnBrk="0" hangingPunct="0"/>
            <a:endParaRPr lang="es-ES"/>
          </a:p>
        </p:txBody>
      </p:sp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900113" y="5084763"/>
          <a:ext cx="3971925" cy="352425"/>
        </p:xfrm>
        <a:graphic>
          <a:graphicData uri="http://schemas.openxmlformats.org/presentationml/2006/ole">
            <p:oleObj spid="_x0000_s27660" name="Ecuación" r:id="rId6" imgW="2451100" imgH="228600" progId="Equation.3">
              <p:embed/>
            </p:oleObj>
          </a:graphicData>
        </a:graphic>
      </p:graphicFrame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900113" y="5589588"/>
            <a:ext cx="2097087" cy="6397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es-CO" sz="1200">
                <a:cs typeface="Times New Roman" pitchFamily="18" charset="0"/>
              </a:rPr>
              <a:t>                            </a:t>
            </a:r>
            <a:endParaRPr lang="es-ES" sz="1100"/>
          </a:p>
          <a:p>
            <a:pPr algn="just" eaLnBrk="0" hangingPunct="0"/>
            <a:r>
              <a:rPr lang="es-CO" sz="1200">
                <a:cs typeface="Times New Roman" pitchFamily="18" charset="0"/>
              </a:rPr>
              <a:t>Limite Superior  = 88.653,39</a:t>
            </a:r>
            <a:endParaRPr lang="es-ES" sz="1100"/>
          </a:p>
          <a:p>
            <a:pPr algn="just" eaLnBrk="0" hangingPunct="0"/>
            <a:r>
              <a:rPr lang="es-CO" sz="1200">
                <a:cs typeface="Times New Roman" pitchFamily="18" charset="0"/>
              </a:rPr>
              <a:t>Limite Inferior  = -17.240,56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7772400" cy="647700"/>
          </a:xfrm>
        </p:spPr>
        <p:txBody>
          <a:bodyPr/>
          <a:lstStyle/>
          <a:p>
            <a:pPr algn="ctr"/>
            <a:r>
              <a:rPr lang="es-ES" sz="2800" b="1" smtClean="0">
                <a:solidFill>
                  <a:schemeClr val="tx1"/>
                </a:solidFill>
                <a:latin typeface="Perpetua" pitchFamily="18" charset="0"/>
              </a:rPr>
              <a:t>INFORME DE LOS AUDITORES INDEPENDIENTES</a:t>
            </a:r>
            <a:r>
              <a:rPr lang="es-ES" sz="2800" smtClean="0">
                <a:solidFill>
                  <a:schemeClr val="tx1"/>
                </a:solidFill>
                <a:latin typeface="Perpetua" pitchFamily="18" charset="0"/>
              </a:rPr>
              <a:t/>
            </a:r>
            <a:br>
              <a:rPr lang="es-ES" sz="2800" smtClean="0">
                <a:solidFill>
                  <a:schemeClr val="tx1"/>
                </a:solidFill>
                <a:latin typeface="Perpetua" pitchFamily="18" charset="0"/>
              </a:rPr>
            </a:br>
            <a:endParaRPr lang="es-ES" sz="2800" smtClean="0">
              <a:solidFill>
                <a:schemeClr val="tx1"/>
              </a:solidFill>
              <a:latin typeface="Perpetua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341438"/>
            <a:ext cx="7772400" cy="4598987"/>
          </a:xfrm>
        </p:spPr>
        <p:txBody>
          <a:bodyPr/>
          <a:lstStyle/>
          <a:p>
            <a:pPr marL="381000" indent="-381000">
              <a:buFont typeface="Wingdings 2" pitchFamily="18" charset="2"/>
              <a:buNone/>
            </a:pPr>
            <a:r>
              <a:rPr lang="es-ES" sz="2000" smtClean="0"/>
              <a:t>       </a:t>
            </a:r>
            <a:r>
              <a:rPr lang="es-ES" sz="2400" smtClean="0"/>
              <a:t>A la Junta General de Accionistas de</a:t>
            </a:r>
            <a:endParaRPr lang="es-ES" sz="2400" b="1" smtClean="0"/>
          </a:p>
          <a:p>
            <a:pPr marL="381000" indent="-381000">
              <a:buFont typeface="Wingdings 2" pitchFamily="18" charset="2"/>
              <a:buNone/>
            </a:pPr>
            <a:r>
              <a:rPr lang="es-ES" sz="2400" b="1" smtClean="0"/>
              <a:t>      UNIDAD EDUCATIVA EXPERIMENTAL XYZ.:</a:t>
            </a:r>
          </a:p>
          <a:p>
            <a:pPr marL="381000" indent="-381000">
              <a:buFont typeface="Wingdings 2" pitchFamily="18" charset="2"/>
              <a:buNone/>
            </a:pPr>
            <a:r>
              <a:rPr lang="es-ES" sz="2400" b="1" smtClean="0"/>
              <a:t>       Introducción: </a:t>
            </a:r>
            <a:endParaRPr lang="es-ES" sz="2400" smtClean="0"/>
          </a:p>
          <a:p>
            <a:pPr marL="381000" indent="-381000" algn="just">
              <a:buFont typeface="Wingdings 2" pitchFamily="18" charset="2"/>
              <a:buNone/>
            </a:pPr>
            <a:r>
              <a:rPr lang="es-ES" sz="2400" smtClean="0"/>
              <a:t>      Hemos auditado los rubros de las cuentas de pasivo Vencimiento Corriente de Obligaciones Financieras a Largo Plazo y Gastos Acumulados por pagar de los balances generales adjuntos de la </a:t>
            </a:r>
            <a:r>
              <a:rPr lang="es-ES" sz="2400" b="1" smtClean="0"/>
              <a:t>UNIDAD EDUCATIVA EXPERIMENTAL XYZ</a:t>
            </a:r>
            <a:r>
              <a:rPr lang="es-ES" sz="2400" smtClean="0"/>
              <a:t> al 31 de diciembre del 2008 y 2007, y los correspondientes estados de resultados y otras notas explicativas a los estados financieros.  </a:t>
            </a:r>
            <a:endParaRPr lang="es-E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900113" y="404813"/>
            <a:ext cx="7704137" cy="54006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sz="2200" b="1" smtClean="0"/>
              <a:t>    </a:t>
            </a:r>
            <a:r>
              <a:rPr lang="es-ES" sz="2400" b="1" smtClean="0"/>
              <a:t>Responsabilidad de la Administración sobre los Estados Financieros:</a:t>
            </a:r>
            <a:endParaRPr lang="es-ES" sz="2400" smtClean="0"/>
          </a:p>
          <a:p>
            <a:pPr algn="just">
              <a:buFont typeface="Wingdings 2" pitchFamily="18" charset="2"/>
              <a:buNone/>
            </a:pPr>
            <a:r>
              <a:rPr lang="es-ES" sz="2400" smtClean="0"/>
              <a:t>     La Administración de la</a:t>
            </a:r>
            <a:r>
              <a:rPr lang="es-ES" sz="2400" b="1" smtClean="0"/>
              <a:t> UNIDAD EDUCATIVA EXPERIMENTAL XYZ</a:t>
            </a:r>
            <a:r>
              <a:rPr lang="es-ES" sz="2400" smtClean="0"/>
              <a:t> es responsable de la preparación y presentación razonable de estos estados financieros de acuerdo con Normas Ecuatorianas de Contabilidad.  Esta responsabilidad incluye: diseñar, implementar y mantener el control interno pertinente en la preparación y presentación razonable de los estados financieros para que estén libres de errores </a:t>
            </a:r>
          </a:p>
          <a:p>
            <a:pPr algn="just">
              <a:buFont typeface="Wingdings 2" pitchFamily="18" charset="2"/>
              <a:buNone/>
            </a:pPr>
            <a:r>
              <a:rPr lang="es-ES" sz="2400" smtClean="0"/>
              <a:t>     importantes, ya sea como resultado de fraude o error; seleccionar y aplicar las políticas contables apropiadas; y realizar las estimaciones contables razonables de acuerdo con las circunstancias del entorno económico en donde opera la Compañía.</a:t>
            </a:r>
          </a:p>
          <a:p>
            <a:pPr>
              <a:buFont typeface="Wingdings 2" pitchFamily="18" charset="2"/>
              <a:buNone/>
            </a:pPr>
            <a:endParaRPr lang="es-ES" sz="2400" b="1" smtClean="0"/>
          </a:p>
          <a:p>
            <a:pPr>
              <a:buFont typeface="Wingdings 2" pitchFamily="18" charset="2"/>
              <a:buNone/>
            </a:pPr>
            <a:endParaRPr lang="es-E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914400" y="404813"/>
            <a:ext cx="7772400" cy="5614987"/>
          </a:xfrm>
        </p:spPr>
        <p:txBody>
          <a:bodyPr/>
          <a:lstStyle/>
          <a:p>
            <a:pPr marL="495300" indent="-495300">
              <a:lnSpc>
                <a:spcPct val="80000"/>
              </a:lnSpc>
              <a:buFont typeface="Wingdings 2" pitchFamily="18" charset="2"/>
              <a:buNone/>
            </a:pPr>
            <a:r>
              <a:rPr lang="es-EC" sz="1700" b="1" smtClean="0"/>
              <a:t>        </a:t>
            </a:r>
            <a:r>
              <a:rPr lang="es-EC" sz="2200" b="1" smtClean="0"/>
              <a:t>Responsabilidad de los Auditores Independientes:</a:t>
            </a:r>
            <a:endParaRPr lang="es-ES" sz="2200" smtClean="0"/>
          </a:p>
          <a:p>
            <a:pPr marL="495300" indent="-495300">
              <a:lnSpc>
                <a:spcPct val="80000"/>
              </a:lnSpc>
              <a:buFont typeface="Wingdings 2" pitchFamily="18" charset="2"/>
              <a:buNone/>
            </a:pPr>
            <a:r>
              <a:rPr lang="es-ES" sz="2200" smtClean="0"/>
              <a:t>        Nuestra responsabilidad consiste en expresar una opinión sobres los rubros de las cuentas del pasivo Vencimiento Corriente de Obligaciones Financieras a Largo Plazo y Gastos Acumulados por Pagar de  los estados financieros basada en nuestra auditoría. Efectuamos nuestra auditoría de acuerdo con Normas Ecuatorianas de Auditoría. Estas normas requieren que cumplamos con requerimientos éticos y que planifiquemos y ejecutemos la auditoría para obtener seguridad razonable de si los rubros de las cuentas del pasivo de los estados financieros no contienen errores importantes.</a:t>
            </a:r>
            <a:endParaRPr lang="es-ES" sz="2200" b="1" smtClean="0"/>
          </a:p>
          <a:p>
            <a:pPr marL="495300" indent="-495300">
              <a:lnSpc>
                <a:spcPct val="80000"/>
              </a:lnSpc>
              <a:buFont typeface="Wingdings 2" pitchFamily="18" charset="2"/>
              <a:buNone/>
            </a:pPr>
            <a:r>
              <a:rPr lang="es-ES" sz="2200" b="1" smtClean="0"/>
              <a:t>        Opinión: </a:t>
            </a:r>
          </a:p>
          <a:p>
            <a:pPr marL="495300" indent="-495300">
              <a:lnSpc>
                <a:spcPct val="80000"/>
              </a:lnSpc>
              <a:buFont typeface="Wingdings 2" pitchFamily="18" charset="2"/>
              <a:buNone/>
            </a:pPr>
            <a:r>
              <a:rPr lang="es-ES" sz="2200" smtClean="0"/>
              <a:t>        En nuestra opinión, los rubros de las cuentas del pasivo Vencimiento Corriente de Obligaciones a Largo Plazo y Gastos Acumulados por Pagar de los estados financieros mencionados en el párrafo 1 presentan razonablemente, en todos los aspectos importantes, la situación financiera de la </a:t>
            </a:r>
            <a:r>
              <a:rPr lang="es-ES" sz="2200" b="1" smtClean="0"/>
              <a:t>UNIDAD EDUCATIVA XYZ</a:t>
            </a:r>
            <a:r>
              <a:rPr lang="es-ES" sz="2200" smtClean="0"/>
              <a:t>  al 31 de diciembre del 2008 y 2007,  de acuerdo con Normas Ecuatorianas de Contabilidad.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914400"/>
          </a:xfrm>
        </p:spPr>
        <p:txBody>
          <a:bodyPr/>
          <a:lstStyle/>
          <a:p>
            <a:pPr algn="ctr"/>
            <a:r>
              <a:rPr lang="es-ES" sz="3200" b="1" smtClean="0">
                <a:solidFill>
                  <a:schemeClr val="tx1"/>
                </a:solidFill>
                <a:latin typeface="Perpetua" pitchFamily="18" charset="0"/>
              </a:rPr>
              <a:t>CONCLUSIONES Y RECOMENDACIONES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196975"/>
            <a:ext cx="7772400" cy="4822825"/>
          </a:xfrm>
        </p:spPr>
        <p:txBody>
          <a:bodyPr/>
          <a:lstStyle/>
          <a:p>
            <a:r>
              <a:rPr lang="es-MX" sz="2000" b="1" smtClean="0"/>
              <a:t>Durante la realización de la auditoría, no hubo limitación al acceso de información y documentación, lo cual facilitó la elaboración de las pruebas en el tiempo planificado.</a:t>
            </a:r>
            <a:endParaRPr lang="es-ES" sz="2000" b="1" smtClean="0"/>
          </a:p>
          <a:p>
            <a:r>
              <a:rPr lang="es-MX" sz="2000" b="1" smtClean="0"/>
              <a:t>En la realización de las pruebas sustantivas a la cuenta Vencimiento Corriente de Obligaciones Financieras a Largo Plazo obtuvo una diferencia de $ 153,66  entre el saldo contable y el saldo según  auditoría, siendo la materialidad de $ 69.815 se comprobó que no es un error material. </a:t>
            </a:r>
            <a:endParaRPr lang="es-ES" sz="2000" b="1" smtClean="0"/>
          </a:p>
          <a:p>
            <a:r>
              <a:rPr lang="es-MX" sz="2000" b="1" smtClean="0"/>
              <a:t>En la realización de las pruebas sustantivas a la cuenta Beneficios Sociales por Pagar se obtuvo una diferencia de $</a:t>
            </a:r>
            <a:r>
              <a:rPr lang="es-ES" sz="2000" b="1" smtClean="0"/>
              <a:t> 56.821,60 entre el saldo contable y el saldo según auditoría, siendo la materialidad de </a:t>
            </a:r>
          </a:p>
          <a:p>
            <a:r>
              <a:rPr lang="es-ES" sz="2000" b="1" smtClean="0"/>
              <a:t>$ 6.496 se percibe tal diferencia como  un error material, pero a través  de conversaciones con el Contador y la Gerencia esta diferencia no se la consideró   material  debido a lo  siguiente: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xfrm>
            <a:off x="914400" y="549275"/>
            <a:ext cx="7772400" cy="5470525"/>
          </a:xfrm>
        </p:spPr>
        <p:txBody>
          <a:bodyPr/>
          <a:lstStyle/>
          <a:p>
            <a:pPr algn="just"/>
            <a:r>
              <a:rPr lang="es-ES" sz="2200" b="1" u="sng" smtClean="0"/>
              <a:t>Fondo de Reserva:</a:t>
            </a:r>
            <a:r>
              <a:rPr lang="es-ES" sz="2200" b="1" smtClean="0"/>
              <a:t> En el desarrollo de la prueba se consideró el promedio del personal durante el periodo de Enero a Diciembre del 2008 cuyo efecto radica en la rotación del personal durante el año, por lo que el calculo según auditoría es de $ 49.191,67 mayor en lo que respecta al Fondo de Reserva según la Compañía es de $ 38.120,32 en las que se necesita tener más de un año de trabajo para acceder a este beneficio de ley.</a:t>
            </a:r>
          </a:p>
          <a:p>
            <a:pPr algn="just">
              <a:buFont typeface="Wingdings 2" pitchFamily="18" charset="2"/>
              <a:buNone/>
            </a:pPr>
            <a:endParaRPr lang="es-ES" sz="2200" b="1" smtClean="0"/>
          </a:p>
          <a:p>
            <a:pPr algn="just"/>
            <a:r>
              <a:rPr lang="es-ES" sz="2200" b="1" u="sng" smtClean="0"/>
              <a:t>Vacaciones:</a:t>
            </a:r>
            <a:r>
              <a:rPr lang="es-ES" sz="2200" b="1" smtClean="0"/>
              <a:t> En el desarrollo de la prueba el cálculo según auditoría es de $ 45.385,57 mayor con respecto a los registros contables que es  $ 0,00 debido a que no se provisionan las vacaciones ya que todo el personal de la Unidad Educativa goza de sus vacaciones en caso de renuncia se pagan las vacaciones y estas son enviadas directamente al gasto</a:t>
            </a:r>
            <a:r>
              <a:rPr lang="es-ES" b="1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914400" y="620713"/>
            <a:ext cx="7772400" cy="5399087"/>
          </a:xfrm>
        </p:spPr>
        <p:txBody>
          <a:bodyPr/>
          <a:lstStyle/>
          <a:p>
            <a:pPr marL="495300" indent="-495300">
              <a:buFont typeface="Wingdings 2" pitchFamily="18" charset="2"/>
              <a:buNone/>
            </a:pPr>
            <a:r>
              <a:rPr lang="es-ES" smtClean="0"/>
              <a:t>      Entres las recomendaciones de este trabajo se tienen los siguientes:</a:t>
            </a:r>
          </a:p>
          <a:p>
            <a:pPr marL="495300" indent="-495300" algn="just"/>
            <a:r>
              <a:rPr lang="es-ES" smtClean="0"/>
              <a:t>La Unidad Educativa examinada debe diseñar y aplicar una estructura organizativa que defina claramente los niveles de autoridad y responsabilidad, a más de que provea una adecuada segregación de funciones, evitando así duplicación de funciones y actividades incompatibles entre los departamentos.</a:t>
            </a:r>
          </a:p>
          <a:p>
            <a:pPr marL="495300" indent="-495300" algn="just"/>
            <a:r>
              <a:rPr lang="es-ES" smtClean="0"/>
              <a:t>Deben también elaborar una descripción de la estructura de cada uno de los departamentos de la Compañía, incluyendo los deberes y funciones de los empleados que lo conforman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smtClean="0">
                <a:solidFill>
                  <a:schemeClr val="tx1"/>
                </a:solidFill>
              </a:rPr>
              <a:t>DEFINICIONES</a:t>
            </a:r>
            <a:r>
              <a:rPr lang="es-E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68313" y="1844675"/>
            <a:ext cx="8229600" cy="3344863"/>
          </a:xfrm>
        </p:spPr>
        <p:txBody>
          <a:bodyPr/>
          <a:lstStyle/>
          <a:p>
            <a:r>
              <a:rPr lang="es-ES" sz="3200" b="1" smtClean="0"/>
              <a:t>Auditoría.- Definición y tipos de Auditorías</a:t>
            </a:r>
            <a:endParaRPr lang="es-ES" sz="3200" smtClean="0"/>
          </a:p>
          <a:p>
            <a:r>
              <a:rPr lang="es-ES" sz="3200" b="1" smtClean="0"/>
              <a:t>Proceso de la Auditoría Financiera</a:t>
            </a:r>
            <a:endParaRPr lang="es-ES" sz="3200" smtClean="0"/>
          </a:p>
          <a:p>
            <a:r>
              <a:rPr lang="es-ES" sz="3200" b="1" smtClean="0"/>
              <a:t>NEA (Normas Ecuatorianas de Auditoría)</a:t>
            </a:r>
          </a:p>
          <a:p>
            <a:r>
              <a:rPr lang="es-ES" sz="3200" b="1" smtClean="0"/>
              <a:t>NEC (Normas Ecuatorianas de Contabilidad)</a:t>
            </a:r>
          </a:p>
          <a:p>
            <a:r>
              <a:rPr lang="es-ES" sz="3200" b="1" smtClean="0"/>
              <a:t>Entorno Educativo</a:t>
            </a:r>
            <a:endParaRPr lang="es-E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000125"/>
            <a:ext cx="8229600" cy="928688"/>
          </a:xfrm>
        </p:spPr>
        <p:txBody>
          <a:bodyPr>
            <a:normAutofit/>
          </a:bodyPr>
          <a:lstStyle/>
          <a:p>
            <a:pPr algn="ctr"/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sz="3600" b="1" smtClean="0"/>
              <a:t/>
            </a:r>
            <a:br>
              <a:rPr lang="es-ES" sz="3600" b="1" smtClean="0"/>
            </a:br>
            <a:r>
              <a:rPr lang="es-ES" b="1" smtClean="0">
                <a:solidFill>
                  <a:schemeClr val="tx1"/>
                </a:solidFill>
              </a:rPr>
              <a:t>CONOCIMIENTO DEL NEGOCIO</a:t>
            </a:r>
            <a:endParaRPr lang="es-ES" sz="3600" smtClean="0">
              <a:solidFill>
                <a:schemeClr val="tx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928813"/>
            <a:ext cx="7772400" cy="4090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200" smtClean="0"/>
              <a:t>Descripción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s-ES" sz="3200" smtClean="0"/>
          </a:p>
          <a:p>
            <a:pPr>
              <a:lnSpc>
                <a:spcPct val="90000"/>
              </a:lnSpc>
            </a:pPr>
            <a:r>
              <a:rPr lang="es-ES" sz="3200" smtClean="0"/>
              <a:t>Misión, Visión y Objetivos.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s-ES" sz="3200" smtClean="0"/>
          </a:p>
          <a:p>
            <a:pPr>
              <a:lnSpc>
                <a:spcPct val="90000"/>
              </a:lnSpc>
            </a:pPr>
            <a:r>
              <a:rPr lang="es-ES" sz="3200" smtClean="0"/>
              <a:t>Clientes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84313"/>
            <a:ext cx="8713787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3203575" y="555625"/>
            <a:ext cx="19653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s-ES" sz="2400"/>
              <a:t>Organigrama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296987"/>
          </a:xfrm>
        </p:spPr>
        <p:txBody>
          <a:bodyPr/>
          <a:lstStyle/>
          <a:p>
            <a:pPr algn="ctr"/>
            <a:r>
              <a:rPr lang="es-ES" sz="3200" b="1" smtClean="0">
                <a:solidFill>
                  <a:schemeClr val="tx1"/>
                </a:solidFill>
                <a:latin typeface="Perpetua" pitchFamily="18" charset="0"/>
              </a:rPr>
              <a:t>Ingresos Totales de la Unidad Educativa durante los periodos 2002 al 2008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81175"/>
            <a:ext cx="7775575" cy="348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549275"/>
            <a:ext cx="7772400" cy="706438"/>
          </a:xfrm>
        </p:spPr>
        <p:txBody>
          <a:bodyPr/>
          <a:lstStyle/>
          <a:p>
            <a:pPr algn="r"/>
            <a:r>
              <a:rPr lang="es-ES" sz="2800" b="1" smtClean="0">
                <a:solidFill>
                  <a:schemeClr val="tx1"/>
                </a:solidFill>
                <a:latin typeface="Perpetua" pitchFamily="18" charset="0"/>
              </a:rPr>
              <a:t>Ingreso Total de las Unidades Educativas Privadas en Guayaquil en el 2008 expresado en porcentajes.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00213"/>
            <a:ext cx="8229600" cy="41767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7848600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 b="1" smtClean="0">
                <a:solidFill>
                  <a:schemeClr val="tx1"/>
                </a:solidFill>
                <a:latin typeface="Perpetua" pitchFamily="18" charset="0"/>
              </a:rPr>
              <a:t>Detalle de los Ingresos de la Unidad Educativa del año  2008</a:t>
            </a:r>
            <a:r>
              <a:rPr lang="es-ES" sz="360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800" b="1" smtClean="0"/>
              <a:t> 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6769100" cy="431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922338"/>
          </a:xfrm>
        </p:spPr>
        <p:txBody>
          <a:bodyPr/>
          <a:lstStyle/>
          <a:p>
            <a:pPr algn="ctr"/>
            <a:r>
              <a:rPr lang="es-ES" sz="3200" b="1" smtClean="0">
                <a:solidFill>
                  <a:schemeClr val="tx1"/>
                </a:solidFill>
                <a:latin typeface="Perpetua" pitchFamily="18" charset="0"/>
              </a:rPr>
              <a:t>PLANIFICACIÓN DE LA AUDITORÍA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55650" y="1052513"/>
            <a:ext cx="7772400" cy="5076825"/>
          </a:xfrm>
        </p:spPr>
        <p:txBody>
          <a:bodyPr/>
          <a:lstStyle/>
          <a:p>
            <a:r>
              <a:rPr lang="es-ES" sz="2400" b="1" smtClean="0"/>
              <a:t>Situación Financiera de la Empresa</a:t>
            </a:r>
            <a:r>
              <a:rPr lang="es-ES" sz="2400" smtClean="0"/>
              <a:t> .- Análisis Horizontal</a:t>
            </a:r>
          </a:p>
          <a:p>
            <a:r>
              <a:rPr lang="es-ES" sz="2400" b="1" smtClean="0"/>
              <a:t>Razones e Índices Financieros</a:t>
            </a:r>
            <a:r>
              <a:rPr lang="es-ES" sz="2400" smtClean="0"/>
              <a:t>.- Cálculo</a:t>
            </a:r>
          </a:p>
          <a:p>
            <a:pPr>
              <a:buFont typeface="Wingdings 2" pitchFamily="18" charset="2"/>
              <a:buNone/>
            </a:pP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Capital de Trabajo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CT= Activo Corriente – Pasivo Corriente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CT= </a:t>
            </a:r>
            <a:r>
              <a:rPr lang="es-CO" sz="2400" smtClean="0"/>
              <a:t>261.450,00 – 3.951.761,00</a:t>
            </a: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CT=</a:t>
            </a:r>
            <a:r>
              <a:rPr lang="es-CO" sz="2400" smtClean="0"/>
              <a:t> -3.690.311,00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Razón circulante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RC= Activo Circulante / Pasivo Circulante</a:t>
            </a:r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RC= </a:t>
            </a:r>
            <a:r>
              <a:rPr lang="es-CO" sz="2400" smtClean="0"/>
              <a:t>261.843 / 3.951.761</a:t>
            </a:r>
            <a:endParaRPr lang="es-CO" sz="2400" b="1" smtClean="0"/>
          </a:p>
          <a:p>
            <a:pPr>
              <a:buFont typeface="Wingdings 2" pitchFamily="18" charset="2"/>
              <a:buNone/>
            </a:pPr>
            <a:r>
              <a:rPr lang="es-CO" sz="2400" b="1" smtClean="0"/>
              <a:t>RC=</a:t>
            </a:r>
            <a:r>
              <a:rPr lang="es-CO" sz="2400" smtClean="0"/>
              <a:t> 0.066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310</TotalTime>
  <Words>1194</Words>
  <Application>Microsoft Office PowerPoint</Application>
  <PresentationFormat>Presentación en pantalla (4:3)</PresentationFormat>
  <Paragraphs>110</Paragraphs>
  <Slides>29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Arial</vt:lpstr>
      <vt:lpstr>Franklin Gothic Book</vt:lpstr>
      <vt:lpstr>Perpetua</vt:lpstr>
      <vt:lpstr>Wingdings 2</vt:lpstr>
      <vt:lpstr>Calibri</vt:lpstr>
      <vt:lpstr>Times New Roman</vt:lpstr>
      <vt:lpstr>Equidad</vt:lpstr>
      <vt:lpstr>Hoja de cálculo de Microsoft Office Excel</vt:lpstr>
      <vt:lpstr>Microsoft Editor de ecuaciones 3.0</vt:lpstr>
      <vt:lpstr>Diapositiva 1</vt:lpstr>
      <vt:lpstr>INTRODUCCIÓN</vt:lpstr>
      <vt:lpstr>DEFINICIONES </vt:lpstr>
      <vt:lpstr>            CONOCIMIENTO DEL NEGOCIO</vt:lpstr>
      <vt:lpstr>Diapositiva 5</vt:lpstr>
      <vt:lpstr>Ingresos Totales de la Unidad Educativa durante los periodos 2002 al 2008</vt:lpstr>
      <vt:lpstr>Ingreso Total de las Unidades Educativas Privadas en Guayaquil en el 2008 expresado en porcentajes.</vt:lpstr>
      <vt:lpstr>Detalle de los Ingresos de la Unidad Educativa del año  2008 </vt:lpstr>
      <vt:lpstr>PLANIFICACIÓN DE LA AUDITORÍA</vt:lpstr>
      <vt:lpstr>Diapositiva 10</vt:lpstr>
      <vt:lpstr>Diapositiva 11</vt:lpstr>
      <vt:lpstr>Error Tolerable para las cuentas del Pasivo </vt:lpstr>
      <vt:lpstr>Diapositiva 13</vt:lpstr>
      <vt:lpstr>EJECUCIÓN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INFORME DE LOS AUDITORES INDEPENDIENTES </vt:lpstr>
      <vt:lpstr>Diapositiva 25</vt:lpstr>
      <vt:lpstr>Diapositiva 26</vt:lpstr>
      <vt:lpstr>CONCLUSIONES Y RECOMENDACIONES</vt:lpstr>
      <vt:lpstr>Diapositiva 28</vt:lpstr>
      <vt:lpstr>Diapositiva 29</vt:lpstr>
    </vt:vector>
  </TitlesOfParts>
  <Company>Dark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Guaro</dc:creator>
  <cp:lastModifiedBy>ehernand</cp:lastModifiedBy>
  <cp:revision>20</cp:revision>
  <dcterms:created xsi:type="dcterms:W3CDTF">2009-06-30T03:43:02Z</dcterms:created>
  <dcterms:modified xsi:type="dcterms:W3CDTF">2010-08-09T17:49:42Z</dcterms:modified>
</cp:coreProperties>
</file>