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76" r:id="rId2"/>
    <p:sldId id="257" r:id="rId3"/>
    <p:sldId id="258" r:id="rId4"/>
    <p:sldId id="259" r:id="rId5"/>
    <p:sldId id="261" r:id="rId6"/>
    <p:sldId id="262" r:id="rId7"/>
    <p:sldId id="263" r:id="rId8"/>
    <p:sldId id="265" r:id="rId9"/>
    <p:sldId id="266" r:id="rId10"/>
    <p:sldId id="267" r:id="rId11"/>
    <p:sldId id="269" r:id="rId12"/>
    <p:sldId id="277" r:id="rId13"/>
    <p:sldId id="270" r:id="rId14"/>
    <p:sldId id="271" r:id="rId15"/>
    <p:sldId id="272" r:id="rId16"/>
    <p:sldId id="273" r:id="rId17"/>
    <p:sldId id="274" r:id="rId18"/>
    <p:sldId id="275" r:id="rId19"/>
    <p:sldId id="278" r:id="rId20"/>
    <p:sldId id="279" r:id="rId21"/>
    <p:sldId id="281" r:id="rId22"/>
    <p:sldId id="282" r:id="rId23"/>
    <p:sldId id="280" r:id="rId24"/>
    <p:sldId id="283" r:id="rId25"/>
    <p:sldId id="284" r:id="rId26"/>
    <p:sldId id="285" r:id="rId27"/>
    <p:sldId id="286" r:id="rId28"/>
    <p:sldId id="287" r:id="rId2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000" autoAdjust="0"/>
  </p:normalViewPr>
  <p:slideViewPr>
    <p:cSldViewPr>
      <p:cViewPr varScale="1">
        <p:scale>
          <a:sx n="78" d="100"/>
          <a:sy n="78" d="100"/>
        </p:scale>
        <p:origin x="-76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97CC88-094E-4E32-9CA0-09BF4333484A}" type="datetimeFigureOut">
              <a:rPr lang="es-EC" smtClean="0"/>
              <a:t>17/01/2010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E97DC4-63D2-42DC-BE6E-CC7C1CFDDD32}" type="slidenum">
              <a:rPr lang="es-EC" smtClean="0"/>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smtClean="0"/>
          </a:p>
          <a:p>
            <a:endParaRPr lang="es-EC" dirty="0"/>
          </a:p>
        </p:txBody>
      </p:sp>
      <p:sp>
        <p:nvSpPr>
          <p:cNvPr id="4" name="3 Marcador de número de diapositiva"/>
          <p:cNvSpPr>
            <a:spLocks noGrp="1"/>
          </p:cNvSpPr>
          <p:nvPr>
            <p:ph type="sldNum" sz="quarter" idx="10"/>
          </p:nvPr>
        </p:nvSpPr>
        <p:spPr/>
        <p:txBody>
          <a:bodyPr/>
          <a:lstStyle/>
          <a:p>
            <a:fld id="{77E97DC4-63D2-42DC-BE6E-CC7C1CFDDD32}" type="slidenum">
              <a:rPr lang="es-EC" smtClean="0"/>
              <a:t>20</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pPr>
              <a:defRPr/>
            </a:pPr>
            <a:fld id="{E8C45D19-5C5D-4DF4-B42F-CA6422FC3FA7}" type="datetimeFigureOut">
              <a:rPr lang="es-EC"/>
              <a:pPr>
                <a:defRPr/>
              </a:pPr>
              <a:t>17/01/2010</a:t>
            </a:fld>
            <a:endParaRPr lang="es-EC"/>
          </a:p>
        </p:txBody>
      </p:sp>
      <p:sp>
        <p:nvSpPr>
          <p:cNvPr id="6" name="1 Marcador de pie de página"/>
          <p:cNvSpPr>
            <a:spLocks noGrp="1"/>
          </p:cNvSpPr>
          <p:nvPr>
            <p:ph type="ftr" sz="quarter" idx="11"/>
          </p:nvPr>
        </p:nvSpPr>
        <p:spPr/>
        <p:txBody>
          <a:bodyPr/>
          <a:lstStyle>
            <a:lvl1pPr>
              <a:defRPr/>
            </a:lvl1pPr>
          </a:lstStyle>
          <a:p>
            <a:pPr>
              <a:defRPr/>
            </a:pPr>
            <a:endParaRPr lang="es-EC"/>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91D1688F-1984-4F60-B554-3AD2D4E2B925}"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F802986D-0CC9-4E10-B3DB-4B0A6CF8619F}" type="datetimeFigureOut">
              <a:rPr lang="es-EC"/>
              <a:pPr>
                <a:defRPr/>
              </a:pPr>
              <a:t>17/01/2010</a:t>
            </a:fld>
            <a:endParaRPr lang="es-EC"/>
          </a:p>
        </p:txBody>
      </p:sp>
      <p:sp>
        <p:nvSpPr>
          <p:cNvPr id="5" name="2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83EC72D9-AD3E-419C-84AB-6399417F0996}"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B20B9B09-C178-4E6F-9205-E76E3EE2C55B}" type="datetimeFigureOut">
              <a:rPr lang="es-EC"/>
              <a:pPr>
                <a:defRPr/>
              </a:pPr>
              <a:t>17/01/2010</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F12F2BD2-A5D4-4C39-A6BE-A6A236EB4903}"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298F4045-19E5-4E52-9FF9-6A44DCB08FBC}" type="datetimeFigureOut">
              <a:rPr lang="es-EC"/>
              <a:pPr>
                <a:defRPr/>
              </a:pPr>
              <a:t>17/01/2010</a:t>
            </a:fld>
            <a:endParaRPr lang="es-EC"/>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pPr>
              <a:defRPr/>
            </a:pPr>
            <a:endParaRPr lang="es-EC"/>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F9B11085-7A5C-4CD1-93B0-D266EA29C7F9}"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fld id="{3330CD2A-4AD1-414F-B43B-A8EF65C0E4DD}" type="datetimeFigureOut">
              <a:rPr lang="es-EC"/>
              <a:pPr>
                <a:defRPr/>
              </a:pPr>
              <a:t>17/01/2010</a:t>
            </a:fld>
            <a:endParaRPr lang="es-EC"/>
          </a:p>
        </p:txBody>
      </p:sp>
      <p:sp>
        <p:nvSpPr>
          <p:cNvPr id="7" name="10 Marcador de pie de página"/>
          <p:cNvSpPr>
            <a:spLocks noGrp="1"/>
          </p:cNvSpPr>
          <p:nvPr>
            <p:ph type="ftr" sz="quarter" idx="11"/>
          </p:nvPr>
        </p:nvSpPr>
        <p:spPr/>
        <p:txBody>
          <a:bodyPr/>
          <a:lstStyle>
            <a:lvl1pPr>
              <a:defRPr/>
            </a:lvl1pPr>
          </a:lstStyle>
          <a:p>
            <a:pPr>
              <a:defRPr/>
            </a:pPr>
            <a:endParaRPr lang="es-EC"/>
          </a:p>
        </p:txBody>
      </p:sp>
      <p:sp>
        <p:nvSpPr>
          <p:cNvPr id="9" name="15 Marcador de número de diapositiva"/>
          <p:cNvSpPr>
            <a:spLocks noGrp="1"/>
          </p:cNvSpPr>
          <p:nvPr>
            <p:ph type="sldNum" sz="quarter" idx="12"/>
          </p:nvPr>
        </p:nvSpPr>
        <p:spPr/>
        <p:txBody>
          <a:bodyPr/>
          <a:lstStyle>
            <a:lvl1pPr>
              <a:defRPr/>
            </a:lvl1pPr>
          </a:lstStyle>
          <a:p>
            <a:pPr>
              <a:defRPr/>
            </a:pPr>
            <a:fld id="{A0FAFCD6-0F7C-4987-949C-49E1F46BEC3C}"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pPr>
              <a:defRPr/>
            </a:pPr>
            <a:fld id="{0136E3D5-CF5A-440C-ABA7-5FC878B904D3}" type="datetimeFigureOut">
              <a:rPr lang="es-EC"/>
              <a:pPr>
                <a:defRPr/>
              </a:pPr>
              <a:t>17/01/2010</a:t>
            </a:fld>
            <a:endParaRPr lang="es-EC"/>
          </a:p>
        </p:txBody>
      </p:sp>
      <p:sp>
        <p:nvSpPr>
          <p:cNvPr id="6" name="27 Marcador de pie de página"/>
          <p:cNvSpPr>
            <a:spLocks noGrp="1"/>
          </p:cNvSpPr>
          <p:nvPr>
            <p:ph type="ftr" sz="quarter" idx="11"/>
          </p:nvPr>
        </p:nvSpPr>
        <p:spPr/>
        <p:txBody>
          <a:bodyPr/>
          <a:lstStyle>
            <a:lvl1pPr>
              <a:defRPr/>
            </a:lvl1pPr>
          </a:lstStyle>
          <a:p>
            <a:pPr>
              <a:defRPr/>
            </a:pPr>
            <a:endParaRPr lang="es-EC"/>
          </a:p>
        </p:txBody>
      </p:sp>
      <p:sp>
        <p:nvSpPr>
          <p:cNvPr id="7" name="4 Marcador de número de diapositiva"/>
          <p:cNvSpPr>
            <a:spLocks noGrp="1"/>
          </p:cNvSpPr>
          <p:nvPr>
            <p:ph type="sldNum" sz="quarter" idx="12"/>
          </p:nvPr>
        </p:nvSpPr>
        <p:spPr/>
        <p:txBody>
          <a:bodyPr/>
          <a:lstStyle>
            <a:lvl1pPr>
              <a:defRPr/>
            </a:lvl1pPr>
          </a:lstStyle>
          <a:p>
            <a:pPr>
              <a:defRPr/>
            </a:pPr>
            <a:fld id="{CF281E33-88CB-43FB-A507-5D760A043BD0}"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fld id="{BB8EA1C1-9586-4D61-A417-FC2DA943F795}" type="datetimeFigureOut">
              <a:rPr lang="es-EC"/>
              <a:pPr>
                <a:defRPr/>
              </a:pPr>
              <a:t>17/01/2010</a:t>
            </a:fld>
            <a:endParaRPr lang="es-EC"/>
          </a:p>
        </p:txBody>
      </p:sp>
      <p:sp>
        <p:nvSpPr>
          <p:cNvPr id="9" name="5 Marcador de pie de página"/>
          <p:cNvSpPr>
            <a:spLocks noGrp="1"/>
          </p:cNvSpPr>
          <p:nvPr>
            <p:ph type="ftr" sz="quarter" idx="11"/>
          </p:nvPr>
        </p:nvSpPr>
        <p:spPr/>
        <p:txBody>
          <a:bodyPr/>
          <a:lstStyle>
            <a:lvl1pPr>
              <a:defRPr/>
            </a:lvl1pPr>
          </a:lstStyle>
          <a:p>
            <a:pPr>
              <a:defRPr/>
            </a:pPr>
            <a:endParaRPr lang="es-EC"/>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DD615B33-E49A-4FA9-A4A0-9001FF0D5850}"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pPr>
              <a:defRPr/>
            </a:pPr>
            <a:fld id="{3514E73D-F1D5-4B08-B84E-23F8B8347A18}" type="datetimeFigureOut">
              <a:rPr lang="es-EC"/>
              <a:pPr>
                <a:defRPr/>
              </a:pPr>
              <a:t>17/01/2010</a:t>
            </a:fld>
            <a:endParaRPr lang="es-EC"/>
          </a:p>
        </p:txBody>
      </p:sp>
      <p:sp>
        <p:nvSpPr>
          <p:cNvPr id="4" name="27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p:txBody>
          <a:bodyPr/>
          <a:lstStyle>
            <a:lvl1pPr>
              <a:defRPr/>
            </a:lvl1pPr>
          </a:lstStyle>
          <a:p>
            <a:pPr>
              <a:defRPr/>
            </a:pPr>
            <a:fld id="{49F0B3C8-C7E6-41A4-A2B7-4FA74C7812A7}"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2 Marcador de fecha"/>
          <p:cNvSpPr>
            <a:spLocks noGrp="1"/>
          </p:cNvSpPr>
          <p:nvPr>
            <p:ph type="dt" sz="half" idx="10"/>
          </p:nvPr>
        </p:nvSpPr>
        <p:spPr/>
        <p:txBody>
          <a:bodyPr/>
          <a:lstStyle>
            <a:lvl1pPr>
              <a:defRPr/>
            </a:lvl1pPr>
          </a:lstStyle>
          <a:p>
            <a:pPr>
              <a:defRPr/>
            </a:pPr>
            <a:fld id="{15D8FB1D-4D8D-439A-8A53-6C2FF041400A}" type="datetimeFigureOut">
              <a:rPr lang="es-EC"/>
              <a:pPr>
                <a:defRPr/>
              </a:pPr>
              <a:t>17/01/2010</a:t>
            </a:fld>
            <a:endParaRPr lang="es-EC"/>
          </a:p>
        </p:txBody>
      </p:sp>
      <p:sp>
        <p:nvSpPr>
          <p:cNvPr id="3" name="23 Marcador de pie de página"/>
          <p:cNvSpPr>
            <a:spLocks noGrp="1"/>
          </p:cNvSpPr>
          <p:nvPr>
            <p:ph type="ftr" sz="quarter" idx="11"/>
          </p:nvPr>
        </p:nvSpPr>
        <p:spPr/>
        <p:txBody>
          <a:bodyPr/>
          <a:lstStyle>
            <a:lvl1pPr>
              <a:defRPr/>
            </a:lvl1pPr>
          </a:lstStyle>
          <a:p>
            <a:pPr>
              <a:defRPr/>
            </a:pPr>
            <a:endParaRPr lang="es-EC"/>
          </a:p>
        </p:txBody>
      </p:sp>
      <p:sp>
        <p:nvSpPr>
          <p:cNvPr id="4" name="6 Marcador de número de diapositiva"/>
          <p:cNvSpPr>
            <a:spLocks noGrp="1"/>
          </p:cNvSpPr>
          <p:nvPr>
            <p:ph type="sldNum" sz="quarter" idx="12"/>
          </p:nvPr>
        </p:nvSpPr>
        <p:spPr/>
        <p:txBody>
          <a:bodyPr/>
          <a:lstStyle>
            <a:lvl1pPr>
              <a:defRPr/>
            </a:lvl1pPr>
          </a:lstStyle>
          <a:p>
            <a:pPr>
              <a:defRPr/>
            </a:pPr>
            <a:fld id="{6F89EA73-4F5F-4AF8-9BAA-1DFC005FC0BC}"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fld id="{DDAB0E8B-02F5-4F0E-A014-C04EB34DB2FF}" type="datetimeFigureOut">
              <a:rPr lang="es-EC"/>
              <a:pPr>
                <a:defRPr/>
              </a:pPr>
              <a:t>17/01/2010</a:t>
            </a:fld>
            <a:endParaRPr lang="es-EC"/>
          </a:p>
        </p:txBody>
      </p:sp>
      <p:sp>
        <p:nvSpPr>
          <p:cNvPr id="7" name="28 Marcador de pie de página"/>
          <p:cNvSpPr>
            <a:spLocks noGrp="1"/>
          </p:cNvSpPr>
          <p:nvPr>
            <p:ph type="ftr" sz="quarter" idx="11"/>
          </p:nvPr>
        </p:nvSpPr>
        <p:spPr/>
        <p:txBody>
          <a:bodyPr/>
          <a:lstStyle>
            <a:lvl1pPr>
              <a:defRPr/>
            </a:lvl1pPr>
          </a:lstStyle>
          <a:p>
            <a:pPr>
              <a:defRPr/>
            </a:pPr>
            <a:endParaRPr lang="es-EC"/>
          </a:p>
        </p:txBody>
      </p:sp>
      <p:sp>
        <p:nvSpPr>
          <p:cNvPr id="8" name="6 Marcador de número de diapositiva"/>
          <p:cNvSpPr>
            <a:spLocks noGrp="1"/>
          </p:cNvSpPr>
          <p:nvPr>
            <p:ph type="sldNum" sz="quarter" idx="12"/>
          </p:nvPr>
        </p:nvSpPr>
        <p:spPr/>
        <p:txBody>
          <a:bodyPr/>
          <a:lstStyle>
            <a:lvl1pPr>
              <a:defRPr/>
            </a:lvl1pPr>
          </a:lstStyle>
          <a:p>
            <a:pPr>
              <a:defRPr/>
            </a:pPr>
            <a:fld id="{3DADA794-1885-477B-9084-78A488752A16}"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6 Marcador de fecha"/>
          <p:cNvSpPr>
            <a:spLocks noGrp="1"/>
          </p:cNvSpPr>
          <p:nvPr>
            <p:ph type="dt" sz="half" idx="10"/>
          </p:nvPr>
        </p:nvSpPr>
        <p:spPr/>
        <p:txBody>
          <a:bodyPr/>
          <a:lstStyle>
            <a:lvl1pPr>
              <a:defRPr/>
            </a:lvl1pPr>
          </a:lstStyle>
          <a:p>
            <a:pPr>
              <a:defRPr/>
            </a:pPr>
            <a:fld id="{46B583E6-7A71-4890-A38B-A6CA78C8DB38}" type="datetimeFigureOut">
              <a:rPr lang="es-EC"/>
              <a:pPr>
                <a:defRPr/>
              </a:pPr>
              <a:t>17/01/2010</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30 Marcador de número de diapositiva"/>
          <p:cNvSpPr>
            <a:spLocks noGrp="1"/>
          </p:cNvSpPr>
          <p:nvPr>
            <p:ph type="sldNum" sz="quarter" idx="12"/>
          </p:nvPr>
        </p:nvSpPr>
        <p:spPr/>
        <p:txBody>
          <a:bodyPr/>
          <a:lstStyle>
            <a:lvl1pPr>
              <a:defRPr/>
            </a:lvl1pPr>
          </a:lstStyle>
          <a:p>
            <a:pPr>
              <a:defRPr/>
            </a:pPr>
            <a:fld id="{1F41761E-1BCD-48F6-BDB2-2095BFBC5927}"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3077"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AD698AC3-B8B6-4B15-AE7A-EA9A5115E48E}" type="datetimeFigureOut">
              <a:rPr lang="es-EC"/>
              <a:pPr>
                <a:defRPr/>
              </a:pPr>
              <a:t>17/01/2010</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cs typeface="+mn-cs"/>
              </a:defRPr>
            </a:lvl1pPr>
          </a:lstStyle>
          <a:p>
            <a:pPr>
              <a:defRPr/>
            </a:pPr>
            <a:fld id="{2E2B21A6-4651-427E-A772-66EC7FEA49CE}" type="slidenum">
              <a:rPr lang="es-EC"/>
              <a:pPr>
                <a:defRPr/>
              </a:pPr>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699" r:id="rId4"/>
    <p:sldLayoutId id="2147483705" r:id="rId5"/>
    <p:sldLayoutId id="2147483700" r:id="rId6"/>
    <p:sldLayoutId id="2147483706" r:id="rId7"/>
    <p:sldLayoutId id="2147483707" r:id="rId8"/>
    <p:sldLayoutId id="2147483708" r:id="rId9"/>
    <p:sldLayoutId id="2147483701" r:id="rId10"/>
    <p:sldLayoutId id="2147483709"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images.google.com.ec/imgres?imgurl=http://www.ecuadortributa.com/tmp_/imagen_167853_415_editorial_.jpg&amp;imgrefurl=http://www.ecuadortributa.com/index.php%3Fsrc%3D1%26modulo_editorial%3D-1,3&amp;usg=__wAO42ISPsdvW-oIBukeZOxmbuM4=&amp;h=240&amp;w=300&amp;sz=17&amp;hl=es&amp;start=15&amp;um=1&amp;tbnid=TpQWXasCGR_r1M:&amp;tbnh=93&amp;tbnw=116&amp;prev=/images%3Fq%3DSUCESIONES%2BINDIVISAS%26hl%3Des%26um%3D1" TargetMode="External"/><Relationship Id="rId3" Type="http://schemas.openxmlformats.org/officeDocument/2006/relationships/image" Target="../media/image20.jpeg"/><Relationship Id="rId7" Type="http://schemas.openxmlformats.org/officeDocument/2006/relationships/image" Target="../media/image22.jpeg"/><Relationship Id="rId2" Type="http://schemas.openxmlformats.org/officeDocument/2006/relationships/hyperlink" Target="http://images.google.com.ec/imgres?imgurl=http://anexotransaccional.blogdiario.com/img/Unionpyme.png&amp;imgrefurl=http://anexotransaccional.blogdiario.com/1193130900/&amp;usg=__MZyA7aK0YV0Z2bsij0VYp2FcH9w=&amp;h=324&amp;w=258&amp;sz=42&amp;hl=es&amp;start=2&amp;um=1&amp;tbnid=2WyC7Efpi4WW7M:&amp;tbnh=118&amp;tbnw=94&amp;prev=/images%3Fq%3DSRI%2BECUADOR%26hl%3Des%26um%3D1" TargetMode="External"/><Relationship Id="rId1" Type="http://schemas.openxmlformats.org/officeDocument/2006/relationships/slideLayout" Target="../slideLayouts/slideLayout2.xml"/><Relationship Id="rId6" Type="http://schemas.openxmlformats.org/officeDocument/2006/relationships/hyperlink" Target="http://images.google.com.ec/imgres?imgurl=http://definicion.de/wp-content/uploads/2008/05/sociedad.png&amp;imgrefurl=http://definicion.de/sociedad/&amp;usg=__kyaPdFWCuovzPXH7D_xbZ3thdzE=&amp;h=180&amp;w=199&amp;sz=49&amp;hl=es&amp;start=2&amp;um=1&amp;tbnid=lp5hKsNG9W7AnM:&amp;tbnh=94&amp;tbnw=104&amp;prev=/images%3Fq%3DSOCIEDADES%26hl%3Des%26um%3D1" TargetMode="External"/><Relationship Id="rId5" Type="http://schemas.openxmlformats.org/officeDocument/2006/relationships/image" Target="../media/image21.jpeg"/><Relationship Id="rId4" Type="http://schemas.openxmlformats.org/officeDocument/2006/relationships/hyperlink" Target="http://images.google.com.ec/imgres?imgurl=http://www.conquito.org.ec/capacitacion/images/stories/Ciber/sri.jpg&amp;imgrefurl=http://www.conquito.org.ec/capacitacion/index.php%3Foption%3Dcom_content%26task%3Dview%26id%3D48%26Itemid%3D167&amp;usg=__cL9r7F6vQFJBKdQynwC7M5RE9is=&amp;h=196&amp;w=295&amp;sz=30&amp;hl=es&amp;start=4&amp;um=1&amp;tbnid=WbMVpb8WRq60rM:&amp;tbnh=76&amp;tbnw=115&amp;prev=/images%3Fq%3DSRI%2BECUADOR%26hl%3Des%26um%3D1" TargetMode="External"/><Relationship Id="rId9"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images.google.com.ec/imgres?imgurl=http://www.enterprising.cl/web_images/cursos_ejecutivos.png&amp;imgrefurl=http://www.enterprising.cl/1_7_ASESORIAS.html&amp;usg=__8qjykXQQemcAnhcsTn86eNT9-To=&amp;h=322&amp;w=235&amp;sz=137&amp;hl=es&amp;start=19&amp;um=1&amp;tbnid=tztGv1ugYXTKUM:&amp;tbnh=118&amp;tbnw=86&amp;prev=/images%3Fq%3DANALISIS%2BDE%2BLA%2BEMPRESA%26ndsp%3D18%26hl%3Des%26sa%3DN%26start%3D18%26um%3D1" TargetMode="Externa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hyperlink" Target="http://images.google.com.ec/imgres?imgurl=http://4.bp.blogspot.com/_MT25_q0Sl7I/SP6tZ7s4fXI/AAAAAAAAAFE/rp5pS2yW2UU/s320/Informe%2By%2BAnalisis%2B%2BFinanciero.png&amp;imgrefurl=http://puntocontable.blogspot.com/2008_10_01_archive.html&amp;usg=__iy5Mv1StSTheLIctmuK7q-84x4Y=&amp;h=320&amp;w=240&amp;sz=105&amp;hl=es&amp;start=6&amp;um=1&amp;tbnid=nQ7w2Pl2GIqNKM:&amp;tbnh=118&amp;tbnw=89&amp;prev=/images%3Fq%3DANALISIS%2BDE%2BLA%2BEMPRESA%26ndsp%3D18%26hl%3Des%26sa%3DN%26um%3D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images.google.com.ec/imgres?imgurl=http://histocracia.com.ar/wp-content/uploads/2009/11/venta_de_electrodomesticos_que_piensan_del_pib_quienes_solo_pueden_mirar.jpg&amp;imgrefurl=http://histocracia.com.ar/rige-impuesto-tecnologico/&amp;usg=__39YCLmAybeEqg3RqilZZ0-6NJe4=&amp;h=341&amp;w=512&amp;sz=144&amp;hl=es&amp;start=3&amp;um=1&amp;tbnid=mrGDyh7i9m_w9M:&amp;tbnh=87&amp;tbnw=131&amp;prev=/images%3Fq%3DVENTA%2BDE%2BELECTRODOMESTICOS%26ndsp%3D18%26hl%3Des%26sa%3DN%26um%3D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Hoja_de_c_lculo_de_Microsoft_Office_Excel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package" Target="../embeddings/Hoja_de_c_lculo_de_Microsoft_Office_Excel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4.jpeg"/><Relationship Id="rId2" Type="http://schemas.openxmlformats.org/officeDocument/2006/relationships/hyperlink" Target="http://images.google.com.ec/imgres?imgurl=http://www.grupoconsult.com/10.jpg&amp;imgrefurl=http://www.grupoconsult.com/control_assessment.html&amp;usg=__19HGMTXJNqytZApTe67Ar8K887Q=&amp;h=384&amp;w=294&amp;sz=25&amp;hl=es&amp;start=3&amp;um=1&amp;tbnid=Q-2pA0hAH2y8wM:&amp;tbnh=123&amp;tbnw=94&amp;prev=/images%3Fq%3DPlaneacion%2B%2Bde%2Bauditoria%26hl%3Des%26um%3D1" TargetMode="External"/><Relationship Id="rId1" Type="http://schemas.openxmlformats.org/officeDocument/2006/relationships/slideLayout" Target="../slideLayouts/slideLayout2.xml"/><Relationship Id="rId6" Type="http://schemas.openxmlformats.org/officeDocument/2006/relationships/hyperlink" Target="http://images.google.com.ec/imgres?imgurl=http://www.ecuadortributa.com/tmp_/imagen_83214_60_editorial_.jpg&amp;imgrefurl=http://www.ecuadortributa.com/index.php%3Fsrc%3D1%26modulo_editorial%3D-1,4&amp;usg=___QgJbdMAToDsXAeP5D1RFVUfJrk=&amp;h=134&amp;w=200&amp;sz=9&amp;hl=es&amp;start=47&amp;um=1&amp;tbnid=n2XrKZSYaguL3M:&amp;tbnh=70&amp;tbnw=104&amp;prev=/images%3Fq%3DEjecucion%2Bde%2Bla%2Bauditoria%26ndsp%3D18%26hl%3Des%26sa%3DN%26start%3D36%26um%3D1" TargetMode="External"/><Relationship Id="rId5" Type="http://schemas.openxmlformats.org/officeDocument/2006/relationships/image" Target="../media/image33.jpeg"/><Relationship Id="rId4" Type="http://schemas.openxmlformats.org/officeDocument/2006/relationships/hyperlink" Target="http://images.google.com.ec/imgres?imgurl=http://www.monografias.com/trabajos47/optimizacion-gobierno-universidad/op1.gif&amp;imgrefurl=http://www.monografias.com/trabajos47/optimizacion-gobierno-universidad/optimizacion-gobierno-universidad3.shtml&amp;usg=__r3OvJKU7E21xfj5phAVhPzg_0kE=&amp;h=301&amp;w=816&amp;sz=12&amp;hl=es&amp;start=6&amp;um=1&amp;tbnid=RQfLzbcqgvG6EM:&amp;tbnh=53&amp;tbnw=144&amp;prev=/images%3Fq%3DPlaneacion%2B%2Bde%2Bauditoria%26hl%3Des%26um%3D1"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PRESENTACI&#211;N/CUESTIONARIOS%20DE%20CONTROL%20INTERNO.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google.com.ec/imgres?imgurl=http://educasitios2008.educ.ar/aula81/files/2008/11/nosotros_objetivos.gif&amp;imgrefurl=http://educasitios2008.educ.ar/aula81/nuestro-objetivo/&amp;usg=__yDzU91zUYuquuvkRZ1SZhEYcrZY=&amp;h=388&amp;w=400&amp;sz=28&amp;hl=es&amp;start=6&amp;um=1&amp;tbnid=GiPJsNOukYWQuM:&amp;tbnh=120&amp;tbnw=124&amp;prev=/images%3Fq%3Dobjetivos%26hl%3Des%26sa%3DN%26um%3D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PRESENTACI&#211;N/PRUEBA%20FORMULARIO%20101.pdf" TargetMode="External"/><Relationship Id="rId3" Type="http://schemas.openxmlformats.org/officeDocument/2006/relationships/hyperlink" Target="PRESENTACI&#211;N/PRUEBA%20DE%20VENTAS%20TOTALES.pdf" TargetMode="External"/><Relationship Id="rId7" Type="http://schemas.openxmlformats.org/officeDocument/2006/relationships/hyperlink" Target="PRESENTACI&#211;N/PRUEBAS%20DECLARACIONES%20IVA.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PRESENTACI&#211;N/PRUEBA%20DE%20GASTOS.pdf" TargetMode="External"/><Relationship Id="rId5" Type="http://schemas.openxmlformats.org/officeDocument/2006/relationships/hyperlink" Target="PRESENTACI&#211;N/PRUEBA%20DE%20N&#211;MINA.pdf" TargetMode="External"/><Relationship Id="rId4" Type="http://schemas.openxmlformats.org/officeDocument/2006/relationships/hyperlink" Target="PRESENTACI&#211;N/PRUEBA%20DE%20COMPRAS%20TOTALES.pd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images.google.com.ec/imgres?imgurl=http://www.blablawebs.com/cms/wp-content/uploads/2009/04/consultor_en_plantilla003.jpg&amp;imgrefurl=http://www.blablawebs.com/cms/consultoria/consultor-seo-marketing&amp;usg=__8qcgTX2sbPp7od_d1lC-a5vAqkA=&amp;h=299&amp;w=380&amp;sz=14&amp;hl=es&amp;start=56&amp;um=1&amp;tbnid=pYV6MDa8XEa0TM:&amp;tbnh=97&amp;tbnw=123&amp;prev=/images%3Fq%3DInformes%2Bde%2Bresultados%26ndsp%3D18%26hl%3Des%26sa%3DN%26start%3D54%26um%3D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google.com.ec/imgres?imgurl=http://www.asisge.com.co/fotos/Image/servicios/modelo-estandar-comercio-interno-meci.jpg&amp;imgrefurl=http://www.asisge.com.co/php/servicioslistar.php%3Fcategoria%3D1%26ciudad%3D1&amp;usg=__77Xg8s2_LJ4syNmw4obsJqs22AE=&amp;h=386&amp;w=342&amp;sz=20&amp;hl=es&amp;start=1&amp;um=1&amp;tbnid=ZSfTYT5nhZUMtM:&amp;tbnh=123&amp;tbnw=109&amp;prev=/images%3Fq%3Dcontrol%2Binterno%26hl%3Des%26um%3D1"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images.google.com.ec/imgres?imgurl=http://unclick.blogia.com/upload/20070813192103-checklist.gif&amp;imgrefurl=http://unclick.blogia.com/2007/081301-wish-list.php&amp;usg=__Wqud8vktMGlClaMsZ4nIBXvtOYQ=&amp;h=276&amp;w=288&amp;sz=12&amp;hl=es&amp;start=6&amp;um=1&amp;tbnid=nOlteezXbrxy-M:&amp;tbnh=110&amp;tbnw=115&amp;prev=/images%3Fq%3Dcheck%2Blist%26hl%3Des%26um%3D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images.google.com.ec/imgres?imgurl=http://www.consolti.com/clean/images/s5b_papiro_informes_ejecutivos.gif&amp;imgrefurl=http://www.consolti.com/bitam-papiro.php&amp;usg=__9wohZHZTPGpovgwFiIE2aUwMuj4=&amp;h=301&amp;w=400&amp;sz=36&amp;hl=es&amp;start=24&amp;um=1&amp;tbnid=oAi43GHRWzojPM:&amp;tbnh=93&amp;tbnw=124&amp;prev=/images%3Fq%3Dinformes%26ndsp%3D18%26hl%3Des%26sa%3DN%26start%3D18%26um%3D1" TargetMode="External"/><Relationship Id="rId1" Type="http://schemas.openxmlformats.org/officeDocument/2006/relationships/slideLayout" Target="../slideLayouts/slideLayout2.xml"/><Relationship Id="rId6" Type="http://schemas.openxmlformats.org/officeDocument/2006/relationships/hyperlink" Target="http://images.google.com.ec/imgres?imgurl=http://www.infoelect.com.ec/Latinium/Formulario103.jpg&amp;imgrefurl=http://www.infoelect.com.ec/Latinium/Anexos_Transaccionales.aspx&amp;usg=__hTk7cmU0FeVz-CGY4_VolBrWBG4=&amp;h=474&amp;w=776&amp;sz=71&amp;hl=es&amp;start=25&amp;um=1&amp;tbnid=EPcag5PCaAPwtM:&amp;tbnh=87&amp;tbnw=142&amp;prev=/images%3Fq%3DSRI%26ndsp%3D18%26hl%3Des%26sa%3DN%26start%3D18%26um%3D1" TargetMode="External"/><Relationship Id="rId5" Type="http://schemas.openxmlformats.org/officeDocument/2006/relationships/image" Target="../media/image8.jpeg"/><Relationship Id="rId4" Type="http://schemas.openxmlformats.org/officeDocument/2006/relationships/hyperlink" Target="http://images.google.com.ec/imgres?imgurl=http://www.ik-ingenieria.com/image/section/norma-150301.jpg&amp;imgrefurl=http://www.ik-ingenieria.com/es/edificacion-sostenible/gestion-ambiental-norma-ecodiseno.htm&amp;usg=__qhRoatTFNzRnwMvVPjEuBVye7l4=&amp;h=320&amp;w=243&amp;sz=36&amp;hl=es&amp;start=35&amp;um=1&amp;tbnid=4gMo9XU7ToXwSM:&amp;tbnh=118&amp;tbnw=90&amp;prev=/images%3Fq%3Dinformes%2Bde%2Bauditoria%26ndsp%3D18%26hl%3Des%26sa%3DN%26start%3D18%26um%3D1"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ChangeArrowheads="1"/>
          </p:cNvSpPr>
          <p:nvPr/>
        </p:nvSpPr>
        <p:spPr bwMode="auto">
          <a:xfrm>
            <a:off x="1428750" y="357188"/>
            <a:ext cx="6715125" cy="923925"/>
          </a:xfrm>
          <a:prstGeom prst="rect">
            <a:avLst/>
          </a:prstGeom>
          <a:noFill/>
          <a:ln w="9525">
            <a:noFill/>
            <a:miter lim="800000"/>
            <a:headEnd/>
            <a:tailEnd/>
          </a:ln>
        </p:spPr>
        <p:txBody>
          <a:bodyPr anchor="ctr">
            <a:spAutoFit/>
          </a:bodyPr>
          <a:lstStyle/>
          <a:p>
            <a:pPr algn="ctr"/>
            <a:r>
              <a:rPr lang="es-MX" b="1">
                <a:latin typeface="Arial Narrow" pitchFamily="34" charset="0"/>
              </a:rPr>
              <a:t>ESCUELA SUPERIOR POLITÉCNICA DEL LITORAL</a:t>
            </a:r>
            <a:endParaRPr lang="es-EC">
              <a:latin typeface="Arial Narrow" pitchFamily="34" charset="0"/>
            </a:endParaRPr>
          </a:p>
          <a:p>
            <a:pPr algn="ctr" eaLnBrk="0" hangingPunct="0"/>
            <a:r>
              <a:rPr lang="es-MX" b="1">
                <a:latin typeface="Arial Narrow" pitchFamily="34" charset="0"/>
                <a:cs typeface="Times New Roman" pitchFamily="18" charset="0"/>
              </a:rPr>
              <a:t>Instituto de Ciencias Matemáticas</a:t>
            </a:r>
            <a:endParaRPr lang="es-EC">
              <a:latin typeface="Arial Narrow" pitchFamily="34" charset="0"/>
            </a:endParaRPr>
          </a:p>
          <a:p>
            <a:pPr algn="ctr" eaLnBrk="0" hangingPunct="0"/>
            <a:r>
              <a:rPr lang="es-MX" b="1">
                <a:latin typeface="Arial Narrow" pitchFamily="34" charset="0"/>
                <a:cs typeface="Times New Roman" pitchFamily="18" charset="0"/>
              </a:rPr>
              <a:t>Ingeniería en Auditoría y Control de Gestión</a:t>
            </a:r>
            <a:endParaRPr lang="es-MX">
              <a:latin typeface="Arial Narrow" pitchFamily="34" charset="0"/>
            </a:endParaRPr>
          </a:p>
        </p:txBody>
      </p:sp>
      <p:sp>
        <p:nvSpPr>
          <p:cNvPr id="12291" name="Rectangle 4"/>
          <p:cNvSpPr>
            <a:spLocks noChangeArrowheads="1"/>
          </p:cNvSpPr>
          <p:nvPr/>
        </p:nvSpPr>
        <p:spPr bwMode="auto">
          <a:xfrm>
            <a:off x="1928813" y="2500313"/>
            <a:ext cx="6072187" cy="1200150"/>
          </a:xfrm>
          <a:prstGeom prst="rect">
            <a:avLst/>
          </a:prstGeom>
          <a:noFill/>
          <a:ln w="9525">
            <a:noFill/>
            <a:miter lim="800000"/>
            <a:headEnd/>
            <a:tailEnd/>
          </a:ln>
        </p:spPr>
        <p:txBody>
          <a:bodyPr anchor="ctr">
            <a:spAutoFit/>
          </a:bodyPr>
          <a:lstStyle/>
          <a:p>
            <a:pPr algn="ctr"/>
            <a:r>
              <a:rPr lang="es-EC" b="1">
                <a:latin typeface="Arial Narrow" pitchFamily="34" charset="0"/>
              </a:rPr>
              <a:t>“Análisis del cumplimiento tributario de una empresa que se dedica a la compra – venta de electrodomésticos ubicada en la ciudad de Guayaquil, para el año 2008”</a:t>
            </a:r>
            <a:endParaRPr lang="es-EC">
              <a:latin typeface="Arial Narrow" pitchFamily="34" charset="0"/>
            </a:endParaRPr>
          </a:p>
          <a:p>
            <a:pPr eaLnBrk="0" hangingPunct="0"/>
            <a:endParaRPr lang="es-EC">
              <a:latin typeface="Franklin Gothic Book" pitchFamily="34" charset="0"/>
            </a:endParaRPr>
          </a:p>
        </p:txBody>
      </p:sp>
      <p:sp>
        <p:nvSpPr>
          <p:cNvPr id="12292" name="Rectangle 5"/>
          <p:cNvSpPr>
            <a:spLocks noChangeArrowheads="1"/>
          </p:cNvSpPr>
          <p:nvPr/>
        </p:nvSpPr>
        <p:spPr bwMode="auto">
          <a:xfrm>
            <a:off x="1143000" y="3717925"/>
            <a:ext cx="7286625" cy="3140075"/>
          </a:xfrm>
          <a:prstGeom prst="rect">
            <a:avLst/>
          </a:prstGeom>
          <a:noFill/>
          <a:ln w="9525">
            <a:noFill/>
            <a:miter lim="800000"/>
            <a:headEnd/>
            <a:tailEnd/>
          </a:ln>
        </p:spPr>
        <p:txBody>
          <a:bodyPr anchor="ctr">
            <a:spAutoFit/>
          </a:bodyPr>
          <a:lstStyle/>
          <a:p>
            <a:pPr algn="ctr"/>
            <a:r>
              <a:rPr lang="es-MX" b="1">
                <a:latin typeface="Arial Narrow" pitchFamily="34" charset="0"/>
                <a:cs typeface="Times New Roman" pitchFamily="18" charset="0"/>
              </a:rPr>
              <a:t>Presentado por:</a:t>
            </a:r>
          </a:p>
          <a:p>
            <a:pPr algn="ctr"/>
            <a:endParaRPr lang="es-EC" b="1">
              <a:latin typeface="Arial Narrow" pitchFamily="34" charset="0"/>
              <a:cs typeface="Times New Roman" pitchFamily="18" charset="0"/>
            </a:endParaRPr>
          </a:p>
          <a:p>
            <a:pPr algn="ctr" eaLnBrk="0" hangingPunct="0">
              <a:buFont typeface="Arial" charset="0"/>
              <a:buChar char="•"/>
            </a:pPr>
            <a:r>
              <a:rPr lang="es-MX">
                <a:latin typeface="Arial Narrow" pitchFamily="34" charset="0"/>
                <a:cs typeface="Times New Roman" pitchFamily="18" charset="0"/>
              </a:rPr>
              <a:t>María Lourdes Campoverde Cárdenas</a:t>
            </a:r>
            <a:endParaRPr lang="es-EC">
              <a:latin typeface="Arial Narrow" pitchFamily="34" charset="0"/>
            </a:endParaRPr>
          </a:p>
          <a:p>
            <a:pPr algn="ctr" eaLnBrk="0" hangingPunct="0">
              <a:buFont typeface="Arial" charset="0"/>
              <a:buChar char="•"/>
            </a:pPr>
            <a:r>
              <a:rPr lang="es-MX">
                <a:latin typeface="Arial Narrow" pitchFamily="34" charset="0"/>
                <a:cs typeface="Times New Roman" pitchFamily="18" charset="0"/>
              </a:rPr>
              <a:t>Natalí Verónica Crespo Muñoz</a:t>
            </a:r>
          </a:p>
          <a:p>
            <a:pPr algn="ctr" eaLnBrk="0" hangingPunct="0"/>
            <a:endParaRPr lang="es-MX">
              <a:latin typeface="Arial Narrow" pitchFamily="34" charset="0"/>
            </a:endParaRPr>
          </a:p>
          <a:p>
            <a:pPr algn="ctr" eaLnBrk="0" hangingPunct="0"/>
            <a:endParaRPr lang="es-EC">
              <a:latin typeface="Arial Narrow" pitchFamily="34" charset="0"/>
            </a:endParaRPr>
          </a:p>
          <a:p>
            <a:pPr algn="ctr" eaLnBrk="0" hangingPunct="0"/>
            <a:r>
              <a:rPr lang="es-MX" b="1">
                <a:latin typeface="Arial Narrow" pitchFamily="34" charset="0"/>
                <a:cs typeface="Times New Roman" pitchFamily="18" charset="0"/>
              </a:rPr>
              <a:t>GUAYAQUIL – ECUADOR</a:t>
            </a:r>
            <a:endParaRPr lang="es-EC" b="1">
              <a:latin typeface="Arial Narrow" pitchFamily="34" charset="0"/>
            </a:endParaRPr>
          </a:p>
          <a:p>
            <a:pPr algn="ctr" eaLnBrk="0" hangingPunct="0"/>
            <a:endParaRPr lang="es-MX" b="1">
              <a:latin typeface="Arial Narrow" pitchFamily="34" charset="0"/>
              <a:cs typeface="Times New Roman" pitchFamily="18" charset="0"/>
            </a:endParaRPr>
          </a:p>
          <a:p>
            <a:pPr algn="ctr" eaLnBrk="0" hangingPunct="0"/>
            <a:r>
              <a:rPr lang="es-MX" b="1">
                <a:latin typeface="Arial Narrow" pitchFamily="34" charset="0"/>
                <a:cs typeface="Times New Roman" pitchFamily="18" charset="0"/>
              </a:rPr>
              <a:t>AÑO</a:t>
            </a:r>
          </a:p>
          <a:p>
            <a:pPr algn="ctr" eaLnBrk="0" hangingPunct="0"/>
            <a:endParaRPr lang="es-MX" b="1">
              <a:latin typeface="Arial Narrow" pitchFamily="34" charset="0"/>
            </a:endParaRPr>
          </a:p>
          <a:p>
            <a:pPr algn="ctr" eaLnBrk="0" hangingPunct="0"/>
            <a:r>
              <a:rPr lang="es-MX" b="1">
                <a:latin typeface="Arial Narrow" pitchFamily="34" charset="0"/>
              </a:rPr>
              <a:t>2010</a:t>
            </a:r>
          </a:p>
        </p:txBody>
      </p:sp>
      <p:sp>
        <p:nvSpPr>
          <p:cNvPr id="10" name="9 Marcador de número de diapositiva"/>
          <p:cNvSpPr>
            <a:spLocks noGrp="1"/>
          </p:cNvSpPr>
          <p:nvPr>
            <p:ph type="sldNum" sz="quarter" idx="12"/>
          </p:nvPr>
        </p:nvSpPr>
        <p:spPr/>
        <p:txBody>
          <a:bodyPr/>
          <a:lstStyle/>
          <a:p>
            <a:pPr>
              <a:defRPr/>
            </a:pPr>
            <a:fld id="{8DED4E89-1806-4F21-A9F8-D26F38A9387F}" type="slidenum">
              <a:rPr lang="es-EC"/>
              <a:pPr>
                <a:defRPr/>
              </a:pPr>
              <a:t>1</a:t>
            </a:fld>
            <a:endParaRPr lang="es-EC" dirty="0"/>
          </a:p>
        </p:txBody>
      </p:sp>
      <p:pic>
        <p:nvPicPr>
          <p:cNvPr id="12294" name="Imagen 2" descr="Nuevo Logo ESPOL"/>
          <p:cNvPicPr>
            <a:picLocks noChangeAspect="1" noChangeArrowheads="1"/>
          </p:cNvPicPr>
          <p:nvPr/>
        </p:nvPicPr>
        <p:blipFill>
          <a:blip r:embed="rId2"/>
          <a:srcRect/>
          <a:stretch>
            <a:fillRect/>
          </a:stretch>
        </p:blipFill>
        <p:spPr bwMode="auto">
          <a:xfrm>
            <a:off x="4286250" y="1357313"/>
            <a:ext cx="1311275" cy="1154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err="1" smtClean="0">
                <a:latin typeface="Arial Narrow" pitchFamily="34" charset="0"/>
              </a:rPr>
              <a:t>Cont</a:t>
            </a:r>
            <a:r>
              <a:rPr lang="es-EC" sz="3200" b="1" dirty="0" smtClean="0">
                <a:latin typeface="Arial Narrow" pitchFamily="34" charset="0"/>
              </a:rPr>
              <a:t>… Clasificación de impuestos</a:t>
            </a:r>
            <a:endParaRPr lang="es-EC" sz="3200" b="1" dirty="0">
              <a:latin typeface="Arial Narrow" pitchFamily="34" charset="0"/>
            </a:endParaRPr>
          </a:p>
        </p:txBody>
      </p:sp>
      <p:sp>
        <p:nvSpPr>
          <p:cNvPr id="21507" name="2 Marcador de contenido"/>
          <p:cNvSpPr>
            <a:spLocks noGrp="1"/>
          </p:cNvSpPr>
          <p:nvPr>
            <p:ph idx="1"/>
          </p:nvPr>
        </p:nvSpPr>
        <p:spPr>
          <a:xfrm>
            <a:off x="3571875" y="1554163"/>
            <a:ext cx="5419725" cy="4660900"/>
          </a:xfrm>
        </p:spPr>
        <p:txBody>
          <a:bodyPr/>
          <a:lstStyle/>
          <a:p>
            <a:pPr eaLnBrk="1" hangingPunct="1"/>
            <a:r>
              <a:rPr lang="es-EC" sz="2400" b="1" smtClean="0">
                <a:latin typeface="Arial Narrow" pitchFamily="34" charset="0"/>
              </a:rPr>
              <a:t>Tributos : </a:t>
            </a:r>
            <a:r>
              <a:rPr lang="es-ES" sz="2400" smtClean="0">
                <a:latin typeface="Arial Narrow" pitchFamily="34" charset="0"/>
              </a:rPr>
              <a:t>Prestación exigida unilateralmente por el Estado a los particulares para solventar el gasto público.</a:t>
            </a:r>
          </a:p>
          <a:p>
            <a:pPr eaLnBrk="1" hangingPunct="1"/>
            <a:endParaRPr lang="es-EC" sz="2400" smtClean="0">
              <a:latin typeface="Arial Narrow" pitchFamily="34" charset="0"/>
            </a:endParaRPr>
          </a:p>
          <a:p>
            <a:pPr eaLnBrk="1" hangingPunct="1"/>
            <a:r>
              <a:rPr lang="es-EC" sz="2400" b="1" smtClean="0">
                <a:latin typeface="Arial Narrow" pitchFamily="34" charset="0"/>
              </a:rPr>
              <a:t>Contribución: </a:t>
            </a:r>
            <a:r>
              <a:rPr lang="es-ES" sz="2400" smtClean="0">
                <a:latin typeface="Arial Narrow" pitchFamily="34" charset="0"/>
              </a:rPr>
              <a:t>Cuya base para gravarlo es la obtención por el sujeto pasivo (ciudadano receptor) de un beneficio o de un aumento de valor de sus bienes como consecuencia de la realización de obras públicas o del establecimiento o ampliación de servicios públicos.</a:t>
            </a:r>
            <a:endParaRPr lang="es-EC" sz="2400" smtClean="0">
              <a:latin typeface="Arial Narrow" pitchFamily="34" charset="0"/>
            </a:endParaRPr>
          </a:p>
          <a:p>
            <a:pPr eaLnBrk="1" hangingPunct="1"/>
            <a:endParaRPr lang="es-EC" smtClean="0"/>
          </a:p>
        </p:txBody>
      </p:sp>
      <p:pic>
        <p:nvPicPr>
          <p:cNvPr id="21508" name="Picture 2"/>
          <p:cNvPicPr>
            <a:picLocks noChangeAspect="1" noChangeArrowheads="1"/>
          </p:cNvPicPr>
          <p:nvPr/>
        </p:nvPicPr>
        <p:blipFill>
          <a:blip r:embed="rId2"/>
          <a:srcRect/>
          <a:stretch>
            <a:fillRect/>
          </a:stretch>
        </p:blipFill>
        <p:spPr bwMode="auto">
          <a:xfrm>
            <a:off x="1000125" y="1714500"/>
            <a:ext cx="2438400" cy="866775"/>
          </a:xfrm>
          <a:prstGeom prst="rect">
            <a:avLst/>
          </a:prstGeom>
          <a:noFill/>
          <a:ln w="9525">
            <a:noFill/>
            <a:miter lim="800000"/>
            <a:headEnd/>
            <a:tailEnd/>
          </a:ln>
        </p:spPr>
      </p:pic>
      <p:pic>
        <p:nvPicPr>
          <p:cNvPr id="21509" name="Picture 3"/>
          <p:cNvPicPr>
            <a:picLocks noChangeAspect="1" noChangeArrowheads="1"/>
          </p:cNvPicPr>
          <p:nvPr/>
        </p:nvPicPr>
        <p:blipFill>
          <a:blip r:embed="rId3"/>
          <a:srcRect/>
          <a:stretch>
            <a:fillRect/>
          </a:stretch>
        </p:blipFill>
        <p:spPr bwMode="auto">
          <a:xfrm>
            <a:off x="1357313" y="3643313"/>
            <a:ext cx="1943100" cy="145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err="1" smtClean="0">
                <a:latin typeface="Arial Narrow" pitchFamily="34" charset="0"/>
              </a:rPr>
              <a:t>Cont</a:t>
            </a:r>
            <a:r>
              <a:rPr lang="es-EC" sz="3200" b="1" dirty="0" smtClean="0">
                <a:latin typeface="Arial Narrow" pitchFamily="34" charset="0"/>
              </a:rPr>
              <a:t>… Definiciones básicas</a:t>
            </a:r>
            <a:endParaRPr lang="es-EC" sz="3200" b="1" dirty="0">
              <a:latin typeface="Arial Narrow" pitchFamily="34" charset="0"/>
            </a:endParaRPr>
          </a:p>
        </p:txBody>
      </p:sp>
      <p:sp>
        <p:nvSpPr>
          <p:cNvPr id="22531" name="2 Marcador de contenido"/>
          <p:cNvSpPr>
            <a:spLocks noGrp="1"/>
          </p:cNvSpPr>
          <p:nvPr>
            <p:ph idx="1"/>
          </p:nvPr>
        </p:nvSpPr>
        <p:spPr>
          <a:xfrm>
            <a:off x="3714750" y="1554163"/>
            <a:ext cx="5000625" cy="4732337"/>
          </a:xfrm>
        </p:spPr>
        <p:txBody>
          <a:bodyPr/>
          <a:lstStyle/>
          <a:p>
            <a:pPr algn="just" eaLnBrk="1" hangingPunct="1"/>
            <a:r>
              <a:rPr lang="es-ES" sz="2400" b="1" smtClean="0">
                <a:latin typeface="Arial Narrow" pitchFamily="34" charset="0"/>
              </a:rPr>
              <a:t>Sujeto Activo.-  </a:t>
            </a:r>
            <a:r>
              <a:rPr lang="es-ES" sz="2400" smtClean="0">
                <a:latin typeface="Arial Narrow" pitchFamily="34" charset="0"/>
              </a:rPr>
              <a:t>El sujeto activo de este impuesto es el Estado. Lo administrará a través del Servicio de Rentas Internas. </a:t>
            </a:r>
            <a:endParaRPr lang="es-EC" sz="2400" smtClean="0">
              <a:latin typeface="Arial Narrow" pitchFamily="34" charset="0"/>
            </a:endParaRPr>
          </a:p>
          <a:p>
            <a:pPr algn="just" eaLnBrk="1" hangingPunct="1"/>
            <a:endParaRPr lang="es-EC" sz="2400" smtClean="0">
              <a:latin typeface="Arial Narrow" pitchFamily="34" charset="0"/>
            </a:endParaRPr>
          </a:p>
          <a:p>
            <a:pPr algn="just" eaLnBrk="1" hangingPunct="1"/>
            <a:endParaRPr lang="es-EC" sz="2400" smtClean="0">
              <a:latin typeface="Arial Narrow" pitchFamily="34" charset="0"/>
            </a:endParaRPr>
          </a:p>
          <a:p>
            <a:pPr algn="just" eaLnBrk="1" hangingPunct="1"/>
            <a:r>
              <a:rPr lang="es-ES" sz="2400" b="1" smtClean="0">
                <a:latin typeface="Arial Narrow" pitchFamily="34" charset="0"/>
              </a:rPr>
              <a:t>Sujeto Pasivo.- </a:t>
            </a:r>
            <a:r>
              <a:rPr lang="es-ES" sz="2400" smtClean="0">
                <a:latin typeface="Arial Narrow" pitchFamily="34" charset="0"/>
              </a:rPr>
              <a:t>Son sujetos pasivos del impuesto a la renta las personas naturales, las sucesiones indivisas y las sociedades,</a:t>
            </a:r>
            <a:endParaRPr lang="es-EC" sz="2400" smtClean="0">
              <a:latin typeface="Arial Narrow" pitchFamily="34" charset="0"/>
            </a:endParaRPr>
          </a:p>
          <a:p>
            <a:pPr eaLnBrk="1" hangingPunct="1"/>
            <a:endParaRPr lang="es-EC" smtClean="0"/>
          </a:p>
        </p:txBody>
      </p:sp>
      <p:pic>
        <p:nvPicPr>
          <p:cNvPr id="22533" name="Picture 5" descr="http://t2.gstatic.com/images?q=tbn:2WyC7Efpi4WW7M%3Ahttp://anexotransaccional.blogdiario.com/img/Unionpyme.png">
            <a:hlinkClick r:id="rId2"/>
          </p:cNvPr>
          <p:cNvPicPr>
            <a:picLocks noChangeAspect="1" noChangeArrowheads="1"/>
          </p:cNvPicPr>
          <p:nvPr/>
        </p:nvPicPr>
        <p:blipFill>
          <a:blip r:embed="rId3"/>
          <a:srcRect/>
          <a:stretch>
            <a:fillRect/>
          </a:stretch>
        </p:blipFill>
        <p:spPr bwMode="auto">
          <a:xfrm rot="21362994">
            <a:off x="571472" y="2143116"/>
            <a:ext cx="895350" cy="1123950"/>
          </a:xfrm>
          <a:prstGeom prst="rect">
            <a:avLst/>
          </a:prstGeom>
          <a:noFill/>
        </p:spPr>
      </p:pic>
      <p:sp>
        <p:nvSpPr>
          <p:cNvPr id="5" name="4 Flecha derecha"/>
          <p:cNvSpPr/>
          <p:nvPr/>
        </p:nvSpPr>
        <p:spPr>
          <a:xfrm rot="20963491">
            <a:off x="1571604" y="2500306"/>
            <a:ext cx="571504"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22535" name="Picture 7" descr="http://t1.gstatic.com/images?q=tbn:WbMVpb8WRq60rM%3Ahttp://www.conquito.org.ec/capacitacion/images/stories/Ciber/sri.jpg">
            <a:hlinkClick r:id="rId4"/>
          </p:cNvPr>
          <p:cNvPicPr>
            <a:picLocks noChangeAspect="1" noChangeArrowheads="1"/>
          </p:cNvPicPr>
          <p:nvPr/>
        </p:nvPicPr>
        <p:blipFill>
          <a:blip r:embed="rId5"/>
          <a:srcRect/>
          <a:stretch>
            <a:fillRect/>
          </a:stretch>
        </p:blipFill>
        <p:spPr bwMode="auto">
          <a:xfrm rot="21158969">
            <a:off x="2357422" y="2285992"/>
            <a:ext cx="1095375" cy="723900"/>
          </a:xfrm>
          <a:prstGeom prst="rect">
            <a:avLst/>
          </a:prstGeom>
          <a:noFill/>
        </p:spPr>
      </p:pic>
      <p:pic>
        <p:nvPicPr>
          <p:cNvPr id="22537" name="Picture 9" descr="http://t1.gstatic.com/images?q=tbn:lp5hKsNG9W7AnM%3Ahttp://definicion.de/wp-content/uploads/2008/05/sociedad.png">
            <a:hlinkClick r:id="rId6"/>
          </p:cNvPr>
          <p:cNvPicPr>
            <a:picLocks noChangeAspect="1" noChangeArrowheads="1"/>
          </p:cNvPicPr>
          <p:nvPr/>
        </p:nvPicPr>
        <p:blipFill>
          <a:blip r:embed="rId7"/>
          <a:srcRect/>
          <a:stretch>
            <a:fillRect/>
          </a:stretch>
        </p:blipFill>
        <p:spPr bwMode="auto">
          <a:xfrm rot="686601">
            <a:off x="2079205" y="5161442"/>
            <a:ext cx="990600" cy="895351"/>
          </a:xfrm>
          <a:prstGeom prst="rect">
            <a:avLst/>
          </a:prstGeom>
          <a:noFill/>
        </p:spPr>
      </p:pic>
      <p:pic>
        <p:nvPicPr>
          <p:cNvPr id="22539" name="Picture 11" descr="http://t2.gstatic.com/images?q=tbn:TpQWXasCGR_r1M:http://www.ecuadortributa.com/tmp_/imagen_167853_415_editorial_.jpg">
            <a:hlinkClick r:id="rId8"/>
          </p:cNvPr>
          <p:cNvPicPr>
            <a:picLocks noChangeAspect="1" noChangeArrowheads="1"/>
          </p:cNvPicPr>
          <p:nvPr/>
        </p:nvPicPr>
        <p:blipFill>
          <a:blip r:embed="rId9"/>
          <a:srcRect/>
          <a:stretch>
            <a:fillRect/>
          </a:stretch>
        </p:blipFill>
        <p:spPr bwMode="auto">
          <a:xfrm rot="539720">
            <a:off x="994470" y="4366923"/>
            <a:ext cx="1104900" cy="92869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a:xfrm>
            <a:off x="1214414" y="1428736"/>
            <a:ext cx="6929437" cy="2857500"/>
          </a:xfrm>
        </p:spPr>
        <p:txBody>
          <a:bodyPr/>
          <a:lstStyle/>
          <a:p>
            <a:pPr algn="ctr" eaLnBrk="1" hangingPunct="1">
              <a:buFont typeface="Wingdings 2" pitchFamily="18" charset="2"/>
              <a:buNone/>
            </a:pPr>
            <a:r>
              <a:rPr lang="es-EC" sz="4400" b="1" dirty="0" smtClean="0">
                <a:latin typeface="Arial Narrow" pitchFamily="34" charset="0"/>
              </a:rPr>
              <a:t>   ANÁLISIS DE LA EMPRESA </a:t>
            </a:r>
          </a:p>
          <a:p>
            <a:pPr algn="ctr" eaLnBrk="1" hangingPunct="1">
              <a:buFont typeface="Wingdings 2" pitchFamily="18" charset="2"/>
              <a:buNone/>
            </a:pPr>
            <a:r>
              <a:rPr lang="es-EC" sz="4400" b="1" dirty="0" smtClean="0">
                <a:latin typeface="Arial Narrow" pitchFamily="34" charset="0"/>
              </a:rPr>
              <a:t>   SUJETA A EXAMEN DE AUDITORÍA</a:t>
            </a:r>
            <a:endParaRPr lang="es-EC" sz="4400" b="1" dirty="0" smtClean="0"/>
          </a:p>
        </p:txBody>
      </p:sp>
      <p:pic>
        <p:nvPicPr>
          <p:cNvPr id="23556" name="Picture 4" descr="http://t2.gstatic.com/images?q=tbn:tztGv1ugYXTKUM%3Ahttp://www.enterprising.cl/web_images/cursos_ejecutivos.png">
            <a:hlinkClick r:id="rId2"/>
          </p:cNvPr>
          <p:cNvPicPr>
            <a:picLocks noChangeAspect="1" noChangeArrowheads="1"/>
          </p:cNvPicPr>
          <p:nvPr/>
        </p:nvPicPr>
        <p:blipFill>
          <a:blip r:embed="rId3"/>
          <a:srcRect/>
          <a:stretch>
            <a:fillRect/>
          </a:stretch>
        </p:blipFill>
        <p:spPr bwMode="auto">
          <a:xfrm>
            <a:off x="3714744" y="3857628"/>
            <a:ext cx="1714512" cy="1712067"/>
          </a:xfrm>
          <a:prstGeom prst="rect">
            <a:avLst/>
          </a:prstGeom>
          <a:noFill/>
        </p:spPr>
      </p:pic>
      <p:pic>
        <p:nvPicPr>
          <p:cNvPr id="23558" name="Picture 6" descr="http://t0.gstatic.com/images?q=tbn:nQ7w2Pl2GIqNKM%3Ahttp://4.bp.blogspot.com/_MT25_q0Sl7I/SP6tZ7s4fXI/AAAAAAAAAFE/rp5pS2yW2UU/s320/Informe%2By%2BAnalisis%2B%2BFinanciero.png">
            <a:hlinkClick r:id="rId4"/>
          </p:cNvPr>
          <p:cNvPicPr>
            <a:picLocks noChangeAspect="1" noChangeArrowheads="1"/>
          </p:cNvPicPr>
          <p:nvPr/>
        </p:nvPicPr>
        <p:blipFill>
          <a:blip r:embed="rId5"/>
          <a:srcRect/>
          <a:stretch>
            <a:fillRect/>
          </a:stretch>
        </p:blipFill>
        <p:spPr bwMode="auto">
          <a:xfrm>
            <a:off x="235022" y="1071546"/>
            <a:ext cx="969862" cy="128588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C" b="1" dirty="0" smtClean="0">
                <a:latin typeface="Arial Narrow" pitchFamily="34" charset="0"/>
              </a:rPr>
              <a:t>	</a:t>
            </a:r>
            <a:r>
              <a:rPr lang="es-EC" b="1" dirty="0" smtClean="0"/>
              <a:t/>
            </a:r>
            <a:br>
              <a:rPr lang="es-EC" b="1" dirty="0" smtClean="0"/>
            </a:br>
            <a:r>
              <a:rPr lang="es-EC" b="1" dirty="0" smtClean="0">
                <a:latin typeface="Arial Narrow" pitchFamily="34" charset="0"/>
              </a:rPr>
              <a:t>Giro Ordinario del Negocio</a:t>
            </a:r>
            <a:r>
              <a:rPr lang="es-EC" b="1" dirty="0" smtClean="0"/>
              <a:t/>
            </a:r>
            <a:br>
              <a:rPr lang="es-EC" b="1" dirty="0" smtClean="0"/>
            </a:br>
            <a:endParaRPr lang="es-EC" dirty="0"/>
          </a:p>
        </p:txBody>
      </p:sp>
      <p:sp>
        <p:nvSpPr>
          <p:cNvPr id="24579" name="2 Marcador de contenido"/>
          <p:cNvSpPr>
            <a:spLocks noGrp="1"/>
          </p:cNvSpPr>
          <p:nvPr>
            <p:ph idx="1"/>
          </p:nvPr>
        </p:nvSpPr>
        <p:spPr>
          <a:xfrm>
            <a:off x="428596" y="1571612"/>
            <a:ext cx="7929590" cy="4375150"/>
          </a:xfrm>
        </p:spPr>
        <p:txBody>
          <a:bodyPr/>
          <a:lstStyle/>
          <a:p>
            <a:pPr algn="just" eaLnBrk="1" hangingPunct="1">
              <a:buFont typeface="Wingdings 2" pitchFamily="18" charset="2"/>
              <a:buNone/>
            </a:pPr>
            <a:r>
              <a:rPr lang="es-ES" sz="2600" dirty="0" smtClean="0">
                <a:latin typeface="Arial Narrow" pitchFamily="34" charset="0"/>
              </a:rPr>
              <a:t>     La Compañía Mundo Hogar S.A. se dedica a la compra – venta al por mayor y menor de todo tipo de electrodomésticos para el hogar, todas las operaciones las maneja en la matriz ubicada en una zona céntrica de la ciudad de Guayaquil.</a:t>
            </a:r>
            <a:endParaRPr lang="es-EC" sz="2600" dirty="0" smtClean="0">
              <a:latin typeface="Arial Narrow" pitchFamily="34" charset="0"/>
            </a:endParaRPr>
          </a:p>
          <a:p>
            <a:pPr algn="just" eaLnBrk="1" hangingPunct="1">
              <a:buFont typeface="Wingdings 2" pitchFamily="18" charset="2"/>
              <a:buNone/>
            </a:pPr>
            <a:endParaRPr lang="es-EC" sz="2600" dirty="0" smtClean="0">
              <a:latin typeface="Arial Narrow" pitchFamily="34" charset="0"/>
            </a:endParaRPr>
          </a:p>
          <a:p>
            <a:pPr algn="just" eaLnBrk="1" hangingPunct="1">
              <a:buFont typeface="Wingdings 2" pitchFamily="18" charset="2"/>
              <a:buNone/>
            </a:pPr>
            <a:r>
              <a:rPr lang="es-EC" sz="2600" dirty="0" smtClean="0">
                <a:latin typeface="Arial Narrow" pitchFamily="34" charset="0"/>
              </a:rPr>
              <a:t>     </a:t>
            </a:r>
            <a:r>
              <a:rPr lang="es-ES" sz="2600" dirty="0" smtClean="0">
                <a:latin typeface="Arial Narrow" pitchFamily="34" charset="0"/>
              </a:rPr>
              <a:t>Todas las operaciones de la Compañía Mundo Hogar S.A. son manejadas desde su oficina matriz, no posee sucursales, empresas relacionadas ni subsidiarias. </a:t>
            </a:r>
            <a:endParaRPr lang="es-EC" sz="2600" dirty="0" smtClean="0">
              <a:latin typeface="Arial Narrow" pitchFamily="34" charset="0"/>
            </a:endParaRPr>
          </a:p>
          <a:p>
            <a:pPr algn="just" eaLnBrk="1" hangingPunct="1">
              <a:buFont typeface="Wingdings 2" pitchFamily="18" charset="2"/>
              <a:buNone/>
            </a:pPr>
            <a:endParaRPr lang="es-EC" dirty="0" smtClean="0"/>
          </a:p>
          <a:p>
            <a:pPr eaLnBrk="1" hangingPunct="1"/>
            <a:endParaRPr lang="es-EC" dirty="0" smtClean="0"/>
          </a:p>
        </p:txBody>
      </p:sp>
      <p:pic>
        <p:nvPicPr>
          <p:cNvPr id="24581" name="Picture 5" descr="http://t3.gstatic.com/images?q=tbn:mrGDyh7i9m_w9M%3Ahttp://histocracia.com.ar/wp-content/uploads/2009/11/venta_de_electrodomesticos_que_piensan_del_pib_quienes_solo_pueden_mirar.jpg">
            <a:hlinkClick r:id="rId2"/>
          </p:cNvPr>
          <p:cNvPicPr>
            <a:picLocks noChangeAspect="1" noChangeArrowheads="1"/>
          </p:cNvPicPr>
          <p:nvPr/>
        </p:nvPicPr>
        <p:blipFill>
          <a:blip r:embed="rId3"/>
          <a:srcRect/>
          <a:stretch>
            <a:fillRect/>
          </a:stretch>
        </p:blipFill>
        <p:spPr bwMode="auto">
          <a:xfrm rot="409591">
            <a:off x="6467788" y="570878"/>
            <a:ext cx="1247775" cy="93681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latin typeface="Arial Narrow" pitchFamily="34" charset="0"/>
              </a:rPr>
              <a:t>Estructura organizacional</a:t>
            </a:r>
            <a:endParaRPr lang="es-EC" sz="3200" b="1" dirty="0">
              <a:latin typeface="Arial Narrow" pitchFamily="34" charset="0"/>
            </a:endParaRPr>
          </a:p>
        </p:txBody>
      </p:sp>
      <p:pic>
        <p:nvPicPr>
          <p:cNvPr id="25603" name="Picture 2"/>
          <p:cNvPicPr>
            <a:picLocks noChangeAspect="1" noChangeArrowheads="1"/>
          </p:cNvPicPr>
          <p:nvPr/>
        </p:nvPicPr>
        <p:blipFill>
          <a:blip r:embed="rId2"/>
          <a:srcRect/>
          <a:stretch>
            <a:fillRect/>
          </a:stretch>
        </p:blipFill>
        <p:spPr bwMode="auto">
          <a:xfrm>
            <a:off x="928688" y="1571625"/>
            <a:ext cx="7312025" cy="4214813"/>
          </a:xfrm>
          <a:prstGeom prst="rect">
            <a:avLst/>
          </a:prstGeom>
          <a:solidFill>
            <a:srgbClr val="000000">
              <a:alpha val="0"/>
            </a:srgbClr>
          </a:solidFill>
          <a:ln w="22225">
            <a:solidFill>
              <a:srgbClr val="000000"/>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latin typeface="Arial Narrow" pitchFamily="34" charset="0"/>
              </a:rPr>
              <a:t>Clientes y proveedores</a:t>
            </a:r>
            <a:endParaRPr lang="es-EC" sz="3200" b="1" dirty="0">
              <a:latin typeface="Arial Narrow" pitchFamily="34" charset="0"/>
            </a:endParaRPr>
          </a:p>
        </p:txBody>
      </p:sp>
      <p:graphicFrame>
        <p:nvGraphicFramePr>
          <p:cNvPr id="1026" name="Object 2"/>
          <p:cNvGraphicFramePr>
            <a:graphicFrameLocks noChangeAspect="1"/>
          </p:cNvGraphicFramePr>
          <p:nvPr/>
        </p:nvGraphicFramePr>
        <p:xfrm>
          <a:off x="857250" y="1714500"/>
          <a:ext cx="7621588" cy="3733800"/>
        </p:xfrm>
        <a:graphic>
          <a:graphicData uri="http://schemas.openxmlformats.org/presentationml/2006/ole">
            <p:oleObj spid="_x0000_s1026" name="Hoja de cálculo" r:id="rId3" imgW="4733841" imgH="2981257" progId="Excel.Sheet.12">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err="1" smtClean="0">
                <a:latin typeface="Arial Narrow" pitchFamily="34" charset="0"/>
              </a:rPr>
              <a:t>Cont</a:t>
            </a:r>
            <a:r>
              <a:rPr lang="es-EC" sz="3200" b="1" dirty="0" smtClean="0">
                <a:latin typeface="Arial Narrow" pitchFamily="34" charset="0"/>
              </a:rPr>
              <a:t>… Clientes y proveedores</a:t>
            </a:r>
            <a:endParaRPr lang="es-EC" sz="3200" b="1" dirty="0">
              <a:latin typeface="Arial Narrow" pitchFamily="34" charset="0"/>
            </a:endParaRPr>
          </a:p>
        </p:txBody>
      </p:sp>
      <p:graphicFrame>
        <p:nvGraphicFramePr>
          <p:cNvPr id="2050" name="Object 2"/>
          <p:cNvGraphicFramePr>
            <a:graphicFrameLocks noChangeAspect="1"/>
          </p:cNvGraphicFramePr>
          <p:nvPr/>
        </p:nvGraphicFramePr>
        <p:xfrm>
          <a:off x="857250" y="1643063"/>
          <a:ext cx="7464425" cy="3929062"/>
        </p:xfrm>
        <a:graphic>
          <a:graphicData uri="http://schemas.openxmlformats.org/presentationml/2006/ole">
            <p:oleObj spid="_x0000_s2050" name="Hoja de cálculo" r:id="rId3" imgW="4629184" imgH="2657543" progId="Excel.Sheet.12">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sz="3200" b="1" dirty="0" smtClean="0">
                <a:latin typeface="Arial Narrow" pitchFamily="34" charset="0"/>
              </a:rPr>
              <a:t>Análisis Funcional</a:t>
            </a:r>
            <a:endParaRPr lang="es-EC" sz="3200" b="1" dirty="0">
              <a:latin typeface="Arial Narrow" pitchFamily="34" charset="0"/>
            </a:endParaRPr>
          </a:p>
        </p:txBody>
      </p:sp>
      <p:sp>
        <p:nvSpPr>
          <p:cNvPr id="26627" name="2 Marcador de contenido"/>
          <p:cNvSpPr>
            <a:spLocks noGrp="1"/>
          </p:cNvSpPr>
          <p:nvPr>
            <p:ph idx="1"/>
          </p:nvPr>
        </p:nvSpPr>
        <p:spPr>
          <a:xfrm>
            <a:off x="4357688" y="1643063"/>
            <a:ext cx="4491037" cy="4525962"/>
          </a:xfrm>
        </p:spPr>
        <p:txBody>
          <a:bodyPr/>
          <a:lstStyle/>
          <a:p>
            <a:pPr eaLnBrk="1" hangingPunct="1"/>
            <a:r>
              <a:rPr lang="es-ES" sz="2800" smtClean="0">
                <a:latin typeface="Arial Narrow" pitchFamily="34" charset="0"/>
              </a:rPr>
              <a:t>Gerente Administrativo</a:t>
            </a:r>
            <a:endParaRPr lang="es-EC" sz="2800" smtClean="0">
              <a:latin typeface="Arial Narrow" pitchFamily="34" charset="0"/>
            </a:endParaRPr>
          </a:p>
          <a:p>
            <a:pPr eaLnBrk="1" hangingPunct="1"/>
            <a:r>
              <a:rPr lang="es-ES" sz="2800" smtClean="0">
                <a:latin typeface="Arial Narrow" pitchFamily="34" charset="0"/>
              </a:rPr>
              <a:t>Área de Ventas</a:t>
            </a:r>
            <a:endParaRPr lang="es-EC" sz="2800" smtClean="0">
              <a:latin typeface="Arial Narrow" pitchFamily="34" charset="0"/>
            </a:endParaRPr>
          </a:p>
          <a:p>
            <a:pPr eaLnBrk="1" hangingPunct="1"/>
            <a:r>
              <a:rPr lang="es-ES" sz="2800" smtClean="0">
                <a:latin typeface="Arial Narrow" pitchFamily="34" charset="0"/>
              </a:rPr>
              <a:t>Área de Facturación</a:t>
            </a:r>
            <a:endParaRPr lang="es-EC" sz="2800" smtClean="0">
              <a:latin typeface="Arial Narrow" pitchFamily="34" charset="0"/>
            </a:endParaRPr>
          </a:p>
          <a:p>
            <a:pPr eaLnBrk="1" hangingPunct="1"/>
            <a:r>
              <a:rPr lang="es-ES" sz="2800" smtClean="0">
                <a:latin typeface="Arial Narrow" pitchFamily="34" charset="0"/>
              </a:rPr>
              <a:t>Área de Cobranzas</a:t>
            </a:r>
            <a:endParaRPr lang="es-EC" sz="2800" smtClean="0">
              <a:latin typeface="Arial Narrow" pitchFamily="34" charset="0"/>
            </a:endParaRPr>
          </a:p>
          <a:p>
            <a:pPr eaLnBrk="1" hangingPunct="1"/>
            <a:r>
              <a:rPr lang="es-ES" sz="2800" smtClean="0">
                <a:latin typeface="Arial Narrow" pitchFamily="34" charset="0"/>
              </a:rPr>
              <a:t>Asistente de Gerencia</a:t>
            </a:r>
            <a:endParaRPr lang="es-EC" sz="2800" smtClean="0">
              <a:latin typeface="Arial Narrow" pitchFamily="34" charset="0"/>
            </a:endParaRPr>
          </a:p>
          <a:p>
            <a:pPr eaLnBrk="1" hangingPunct="1"/>
            <a:r>
              <a:rPr lang="es-ES" sz="2800" smtClean="0">
                <a:latin typeface="Arial Narrow" pitchFamily="34" charset="0"/>
              </a:rPr>
              <a:t>Área de Servicio Técnico</a:t>
            </a:r>
            <a:endParaRPr lang="es-EC" sz="2800" smtClean="0">
              <a:latin typeface="Arial Narrow" pitchFamily="34" charset="0"/>
            </a:endParaRPr>
          </a:p>
          <a:p>
            <a:pPr eaLnBrk="1" hangingPunct="1"/>
            <a:r>
              <a:rPr lang="es-ES" sz="2800" smtClean="0">
                <a:latin typeface="Arial Narrow" pitchFamily="34" charset="0"/>
              </a:rPr>
              <a:t>Área de Bodega</a:t>
            </a:r>
            <a:endParaRPr lang="es-EC" sz="2800" smtClean="0">
              <a:latin typeface="Arial Narrow" pitchFamily="34" charset="0"/>
            </a:endParaRPr>
          </a:p>
          <a:p>
            <a:pPr eaLnBrk="1" hangingPunct="1"/>
            <a:endParaRPr lang="es-EC" sz="2800" smtClean="0">
              <a:latin typeface="Arial Narrow" pitchFamily="34" charset="0"/>
            </a:endParaRPr>
          </a:p>
        </p:txBody>
      </p:sp>
      <p:pic>
        <p:nvPicPr>
          <p:cNvPr id="4" name="Picture 5" descr="C:\Program Files\Microsoft Office\MEDIA\CAGCAT10\j0283209.gif"/>
          <p:cNvPicPr>
            <a:picLocks noChangeAspect="1" noChangeArrowheads="1" noCrop="1"/>
          </p:cNvPicPr>
          <p:nvPr/>
        </p:nvPicPr>
        <p:blipFill>
          <a:blip r:embed="rId2"/>
          <a:srcRect/>
          <a:stretch>
            <a:fillRect/>
          </a:stretch>
        </p:blipFill>
        <p:spPr bwMode="auto">
          <a:xfrm rot="207247">
            <a:off x="1388645" y="3815030"/>
            <a:ext cx="989656" cy="1070678"/>
          </a:xfrm>
          <a:prstGeom prst="rect">
            <a:avLst/>
          </a:prstGeom>
          <a:noFill/>
          <a:ln w="9525">
            <a:noFill/>
            <a:miter lim="800000"/>
            <a:headEnd/>
            <a:tailEnd/>
          </a:ln>
        </p:spPr>
      </p:pic>
      <p:pic>
        <p:nvPicPr>
          <p:cNvPr id="5" name="Picture 4" descr="C:\Program Files\Microsoft Office\MEDIA\CAGCAT10\j0234687.gif"/>
          <p:cNvPicPr>
            <a:picLocks noChangeAspect="1" noChangeArrowheads="1" noCrop="1"/>
          </p:cNvPicPr>
          <p:nvPr/>
        </p:nvPicPr>
        <p:blipFill>
          <a:blip r:embed="rId3"/>
          <a:srcRect/>
          <a:stretch>
            <a:fillRect/>
          </a:stretch>
        </p:blipFill>
        <p:spPr bwMode="auto">
          <a:xfrm rot="355014">
            <a:off x="1710669" y="1929482"/>
            <a:ext cx="1470933" cy="13880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142976" y="1714488"/>
            <a:ext cx="7143750" cy="3089275"/>
          </a:xfrm>
        </p:spPr>
        <p:txBody>
          <a:bodyPr>
            <a:normAutofit/>
          </a:bodyPr>
          <a:lstStyle/>
          <a:p>
            <a:pPr algn="ctr" eaLnBrk="1" fontAlgn="auto" hangingPunct="1">
              <a:spcAft>
                <a:spcPts val="0"/>
              </a:spcAft>
              <a:buFont typeface="Wingdings 2"/>
              <a:buNone/>
              <a:defRPr/>
            </a:pPr>
            <a:r>
              <a:rPr lang="es-EC" sz="4400" b="1" cap="all" dirty="0" smtClean="0">
                <a:latin typeface="Arial Narrow" pitchFamily="34" charset="0"/>
              </a:rPr>
              <a:t>   PLANEACIóN Y EJECUCIÓN DE </a:t>
            </a:r>
          </a:p>
          <a:p>
            <a:pPr algn="ctr" eaLnBrk="1" fontAlgn="auto" hangingPunct="1">
              <a:spcAft>
                <a:spcPts val="0"/>
              </a:spcAft>
              <a:buFont typeface="Wingdings 2"/>
              <a:buNone/>
              <a:defRPr/>
            </a:pPr>
            <a:r>
              <a:rPr lang="es-EC" sz="4400" b="1" cap="all" dirty="0" smtClean="0">
                <a:latin typeface="Arial Narrow" pitchFamily="34" charset="0"/>
              </a:rPr>
              <a:t>   LA AUDITORÍA</a:t>
            </a:r>
          </a:p>
          <a:p>
            <a:pPr eaLnBrk="1" fontAlgn="auto" hangingPunct="1">
              <a:spcAft>
                <a:spcPts val="0"/>
              </a:spcAft>
              <a:buFont typeface="Wingdings 2"/>
              <a:buChar char=""/>
              <a:defRPr/>
            </a:pPr>
            <a:endParaRPr lang="es-EC" dirty="0">
              <a:latin typeface="Arial Narrow" pitchFamily="34" charset="0"/>
            </a:endParaRPr>
          </a:p>
        </p:txBody>
      </p:sp>
      <p:pic>
        <p:nvPicPr>
          <p:cNvPr id="27652" name="Picture 4" descr="http://t1.gstatic.com/images?q=tbn:Q-2pA0hAH2y8wM%3Ahttp://www.grupoconsult.com/10.jpg">
            <a:hlinkClick r:id="rId2"/>
          </p:cNvPr>
          <p:cNvPicPr>
            <a:picLocks noChangeAspect="1" noChangeArrowheads="1"/>
          </p:cNvPicPr>
          <p:nvPr/>
        </p:nvPicPr>
        <p:blipFill>
          <a:blip r:embed="rId3"/>
          <a:srcRect/>
          <a:stretch>
            <a:fillRect/>
          </a:stretch>
        </p:blipFill>
        <p:spPr bwMode="auto">
          <a:xfrm rot="21255997">
            <a:off x="802062" y="4351389"/>
            <a:ext cx="1395416" cy="1825917"/>
          </a:xfrm>
          <a:prstGeom prst="rect">
            <a:avLst/>
          </a:prstGeom>
          <a:noFill/>
        </p:spPr>
      </p:pic>
      <p:pic>
        <p:nvPicPr>
          <p:cNvPr id="27654" name="Picture 6" descr="http://t3.gstatic.com/images?q=tbn:RQfLzbcqgvG6EM%3Ahttp://www.monografias.com/trabajos47/optimizacion-gobierno-universidad/op1.gif">
            <a:hlinkClick r:id="rId4"/>
          </p:cNvPr>
          <p:cNvPicPr>
            <a:picLocks noChangeAspect="1" noChangeArrowheads="1"/>
          </p:cNvPicPr>
          <p:nvPr/>
        </p:nvPicPr>
        <p:blipFill>
          <a:blip r:embed="rId5"/>
          <a:srcRect/>
          <a:stretch>
            <a:fillRect/>
          </a:stretch>
        </p:blipFill>
        <p:spPr bwMode="auto">
          <a:xfrm rot="490989">
            <a:off x="3361616" y="4503465"/>
            <a:ext cx="2135048" cy="1213572"/>
          </a:xfrm>
          <a:prstGeom prst="rect">
            <a:avLst/>
          </a:prstGeom>
          <a:noFill/>
        </p:spPr>
      </p:pic>
      <p:sp>
        <p:nvSpPr>
          <p:cNvPr id="6" name="5 Flecha derecha"/>
          <p:cNvSpPr/>
          <p:nvPr/>
        </p:nvSpPr>
        <p:spPr>
          <a:xfrm>
            <a:off x="2571736" y="4857760"/>
            <a:ext cx="428628" cy="35719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7" name="6 Flecha derecha"/>
          <p:cNvSpPr/>
          <p:nvPr/>
        </p:nvSpPr>
        <p:spPr>
          <a:xfrm>
            <a:off x="5715008" y="4857760"/>
            <a:ext cx="428628" cy="35719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27656" name="Picture 8" descr="http://t3.gstatic.com/images?q=tbn:n2XrKZSYaguL3M%3Ahttp://www.ecuadortributa.com/tmp_/imagen_83214_60_editorial_.jpg">
            <a:hlinkClick r:id="rId6"/>
          </p:cNvPr>
          <p:cNvPicPr>
            <a:picLocks noChangeAspect="1" noChangeArrowheads="1"/>
          </p:cNvPicPr>
          <p:nvPr/>
        </p:nvPicPr>
        <p:blipFill>
          <a:blip r:embed="rId7"/>
          <a:srcRect/>
          <a:stretch>
            <a:fillRect/>
          </a:stretch>
        </p:blipFill>
        <p:spPr bwMode="auto">
          <a:xfrm rot="766159">
            <a:off x="6575755" y="4302004"/>
            <a:ext cx="1603618" cy="1503869"/>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latin typeface="Arial Narrow" pitchFamily="34" charset="0"/>
              </a:rPr>
              <a:t>Diseño y Ejecución de Pruebas de Control</a:t>
            </a:r>
            <a:endParaRPr lang="es-EC" b="1" dirty="0">
              <a:latin typeface="Arial Narrow" pitchFamily="34" charset="0"/>
            </a:endParaRPr>
          </a:p>
        </p:txBody>
      </p:sp>
      <p:grpSp>
        <p:nvGrpSpPr>
          <p:cNvPr id="10" name="9 Grupo"/>
          <p:cNvGrpSpPr/>
          <p:nvPr/>
        </p:nvGrpSpPr>
        <p:grpSpPr>
          <a:xfrm>
            <a:off x="500034" y="3214686"/>
            <a:ext cx="2786082" cy="1000132"/>
            <a:chOff x="642910" y="2000240"/>
            <a:chExt cx="2000264" cy="1000132"/>
          </a:xfrm>
        </p:grpSpPr>
        <p:sp>
          <p:nvSpPr>
            <p:cNvPr id="8" name="7 Rectángulo redondeado"/>
            <p:cNvSpPr/>
            <p:nvPr/>
          </p:nvSpPr>
          <p:spPr>
            <a:xfrm>
              <a:off x="642910" y="2000240"/>
              <a:ext cx="2000264"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9" name="8 CuadroTexto"/>
            <p:cNvSpPr txBox="1"/>
            <p:nvPr/>
          </p:nvSpPr>
          <p:spPr>
            <a:xfrm>
              <a:off x="857224" y="2143116"/>
              <a:ext cx="1643074" cy="646331"/>
            </a:xfrm>
            <a:prstGeom prst="rect">
              <a:avLst/>
            </a:prstGeom>
            <a:noFill/>
          </p:spPr>
          <p:txBody>
            <a:bodyPr wrap="square" rtlCol="0">
              <a:spAutoFit/>
            </a:bodyPr>
            <a:lstStyle/>
            <a:p>
              <a:r>
                <a:rPr lang="es-EC" dirty="0" smtClean="0">
                  <a:hlinkClick r:id="rId2" action="ppaction://hlinkfile"/>
                </a:rPr>
                <a:t>Cuestionario</a:t>
              </a:r>
              <a:r>
                <a:rPr lang="es-EC" dirty="0" smtClean="0"/>
                <a:t> Control Interno- Check List</a:t>
              </a:r>
              <a:endParaRPr lang="es-EC" dirty="0"/>
            </a:p>
          </p:txBody>
        </p:sp>
      </p:grpSp>
      <p:sp>
        <p:nvSpPr>
          <p:cNvPr id="15" name="14 Flecha derecha"/>
          <p:cNvSpPr/>
          <p:nvPr/>
        </p:nvSpPr>
        <p:spPr>
          <a:xfrm>
            <a:off x="3500430" y="3571876"/>
            <a:ext cx="42862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6" name="15 Abrir llave"/>
          <p:cNvSpPr/>
          <p:nvPr/>
        </p:nvSpPr>
        <p:spPr>
          <a:xfrm>
            <a:off x="4000496" y="2071678"/>
            <a:ext cx="785818" cy="35719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19" name="18 CuadroTexto"/>
          <p:cNvSpPr txBox="1"/>
          <p:nvPr/>
        </p:nvSpPr>
        <p:spPr>
          <a:xfrm>
            <a:off x="4929190" y="2285992"/>
            <a:ext cx="3643338" cy="646331"/>
          </a:xfrm>
          <a:prstGeom prst="rect">
            <a:avLst/>
          </a:prstGeom>
          <a:noFill/>
        </p:spPr>
        <p:txBody>
          <a:bodyPr wrap="square" rtlCol="0">
            <a:spAutoFit/>
          </a:bodyPr>
          <a:lstStyle/>
          <a:p>
            <a:r>
              <a:rPr lang="es-EC" dirty="0" smtClean="0"/>
              <a:t>Cumplimiento- Impuesto a la Renta</a:t>
            </a:r>
            <a:endParaRPr lang="es-EC" dirty="0"/>
          </a:p>
        </p:txBody>
      </p:sp>
      <p:sp>
        <p:nvSpPr>
          <p:cNvPr id="21" name="20 CuadroTexto"/>
          <p:cNvSpPr txBox="1"/>
          <p:nvPr/>
        </p:nvSpPr>
        <p:spPr>
          <a:xfrm>
            <a:off x="5000628" y="3571876"/>
            <a:ext cx="3643338" cy="369332"/>
          </a:xfrm>
          <a:prstGeom prst="rect">
            <a:avLst/>
          </a:prstGeom>
          <a:noFill/>
        </p:spPr>
        <p:txBody>
          <a:bodyPr wrap="square" rtlCol="0">
            <a:spAutoFit/>
          </a:bodyPr>
          <a:lstStyle/>
          <a:p>
            <a:r>
              <a:rPr lang="es-EC" dirty="0" smtClean="0"/>
              <a:t>Áreas de la Empresa  </a:t>
            </a:r>
            <a:endParaRPr lang="es-EC" dirty="0"/>
          </a:p>
        </p:txBody>
      </p:sp>
      <p:sp>
        <p:nvSpPr>
          <p:cNvPr id="22" name="21 Sol"/>
          <p:cNvSpPr/>
          <p:nvPr/>
        </p:nvSpPr>
        <p:spPr>
          <a:xfrm>
            <a:off x="4572000" y="3643314"/>
            <a:ext cx="357190" cy="35719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3" name="22 Sol"/>
          <p:cNvSpPr/>
          <p:nvPr/>
        </p:nvSpPr>
        <p:spPr>
          <a:xfrm>
            <a:off x="4572000" y="2428868"/>
            <a:ext cx="357190" cy="35719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4" name="23 CuadroTexto"/>
          <p:cNvSpPr txBox="1"/>
          <p:nvPr/>
        </p:nvSpPr>
        <p:spPr>
          <a:xfrm>
            <a:off x="5072066" y="4786322"/>
            <a:ext cx="3643338" cy="646331"/>
          </a:xfrm>
          <a:prstGeom prst="rect">
            <a:avLst/>
          </a:prstGeom>
          <a:noFill/>
        </p:spPr>
        <p:txBody>
          <a:bodyPr wrap="square" rtlCol="0">
            <a:spAutoFit/>
          </a:bodyPr>
          <a:lstStyle/>
          <a:p>
            <a:r>
              <a:rPr lang="es-EC" dirty="0" smtClean="0"/>
              <a:t>Cumplimientos – Pagos de Impuestos</a:t>
            </a:r>
            <a:endParaRPr lang="es-EC" dirty="0"/>
          </a:p>
        </p:txBody>
      </p:sp>
      <p:sp>
        <p:nvSpPr>
          <p:cNvPr id="25" name="24 Sol"/>
          <p:cNvSpPr/>
          <p:nvPr/>
        </p:nvSpPr>
        <p:spPr>
          <a:xfrm>
            <a:off x="4643438" y="5072074"/>
            <a:ext cx="357190" cy="35719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dirty="0" smtClean="0">
                <a:latin typeface="Arial Narrow" pitchFamily="34" charset="0"/>
              </a:rPr>
              <a:t>ObjetivoS</a:t>
            </a:r>
            <a:r>
              <a:rPr lang="es-EC" dirty="0" smtClean="0"/>
              <a:t/>
            </a:r>
            <a:br>
              <a:rPr lang="es-EC" dirty="0" smtClean="0"/>
            </a:br>
            <a:endParaRPr lang="es-EC" dirty="0"/>
          </a:p>
        </p:txBody>
      </p:sp>
      <p:sp>
        <p:nvSpPr>
          <p:cNvPr id="3" name="2 Marcador de contenido"/>
          <p:cNvSpPr>
            <a:spLocks noGrp="1"/>
          </p:cNvSpPr>
          <p:nvPr>
            <p:ph idx="1"/>
          </p:nvPr>
        </p:nvSpPr>
        <p:spPr>
          <a:xfrm>
            <a:off x="714375" y="1285875"/>
            <a:ext cx="7858125" cy="4525963"/>
          </a:xfrm>
        </p:spPr>
        <p:txBody>
          <a:bodyPr>
            <a:normAutofit fontScale="92500" lnSpcReduction="10000"/>
          </a:bodyPr>
          <a:lstStyle/>
          <a:p>
            <a:pPr algn="just" eaLnBrk="1" fontAlgn="auto" hangingPunct="1">
              <a:spcAft>
                <a:spcPts val="0"/>
              </a:spcAft>
              <a:buFont typeface="Wingdings" pitchFamily="2" charset="2"/>
              <a:buChar char="§"/>
              <a:defRPr/>
            </a:pPr>
            <a:r>
              <a:rPr lang="es-ES" sz="2800" dirty="0" smtClean="0">
                <a:latin typeface="Arial Narrow" pitchFamily="34" charset="0"/>
              </a:rPr>
              <a:t>Evaluar el cumplimiento tributario para el ejercicio fiscal 2008; es decir, si la gestión tributaria cumple con lo estipulado en las leyes y reglamentos vigentes del SRI.</a:t>
            </a:r>
          </a:p>
          <a:p>
            <a:pPr algn="just" eaLnBrk="1" fontAlgn="auto" hangingPunct="1">
              <a:spcAft>
                <a:spcPts val="0"/>
              </a:spcAft>
              <a:buFont typeface="Wingdings" pitchFamily="2" charset="2"/>
              <a:buChar char="§"/>
              <a:defRPr/>
            </a:pPr>
            <a:endParaRPr lang="es-EC" sz="2800" dirty="0" smtClean="0">
              <a:latin typeface="Arial Narrow" pitchFamily="34" charset="0"/>
            </a:endParaRPr>
          </a:p>
          <a:p>
            <a:pPr algn="just" eaLnBrk="1" fontAlgn="auto" hangingPunct="1">
              <a:spcAft>
                <a:spcPts val="0"/>
              </a:spcAft>
              <a:buFont typeface="Wingdings" pitchFamily="2" charset="2"/>
              <a:buChar char="§"/>
              <a:defRPr/>
            </a:pPr>
            <a:r>
              <a:rPr lang="es-ES" sz="2800" dirty="0" smtClean="0">
                <a:latin typeface="Arial Narrow" pitchFamily="34" charset="0"/>
              </a:rPr>
              <a:t>Comprobar que la compañía ha reflejado adecuadamente las obligaciones tributarias, en función del devengado, habiendo aprovisionado correctamente los riesgos derivados de posibles contingencias fiscales, y;</a:t>
            </a:r>
          </a:p>
          <a:p>
            <a:pPr algn="just" eaLnBrk="1" fontAlgn="auto" hangingPunct="1">
              <a:spcAft>
                <a:spcPts val="0"/>
              </a:spcAft>
              <a:buFont typeface="Wingdings" pitchFamily="2" charset="2"/>
              <a:buChar char="§"/>
              <a:defRPr/>
            </a:pPr>
            <a:endParaRPr lang="es-EC" sz="2800" dirty="0" smtClean="0">
              <a:latin typeface="Arial Narrow" pitchFamily="34" charset="0"/>
            </a:endParaRPr>
          </a:p>
          <a:p>
            <a:pPr algn="just" eaLnBrk="1" fontAlgn="auto" hangingPunct="1">
              <a:spcAft>
                <a:spcPts val="0"/>
              </a:spcAft>
              <a:buFont typeface="Wingdings" pitchFamily="2" charset="2"/>
              <a:buChar char="§"/>
              <a:defRPr/>
            </a:pPr>
            <a:r>
              <a:rPr lang="es-ES" sz="2800" dirty="0" smtClean="0">
                <a:latin typeface="Arial Narrow" pitchFamily="34" charset="0"/>
              </a:rPr>
              <a:t>Verificar si se ha producido su pago efectivo según los plazos y de acuerdo a los requisitos formales establecidos.</a:t>
            </a:r>
            <a:endParaRPr lang="es-EC" sz="2800" dirty="0" smtClean="0">
              <a:latin typeface="Arial Narrow" pitchFamily="34" charset="0"/>
            </a:endParaRPr>
          </a:p>
          <a:p>
            <a:pPr algn="just" eaLnBrk="1" fontAlgn="auto" hangingPunct="1">
              <a:spcAft>
                <a:spcPts val="0"/>
              </a:spcAft>
              <a:buFont typeface="Wingdings 2"/>
              <a:buChar char=""/>
              <a:defRPr/>
            </a:pPr>
            <a:endParaRPr lang="es-EC" sz="2800" dirty="0"/>
          </a:p>
        </p:txBody>
      </p:sp>
      <p:pic>
        <p:nvPicPr>
          <p:cNvPr id="13317" name="Picture 5" descr="http://t1.gstatic.com/images?q=tbn:GiPJsNOukYWQuM%3Ahttp://educasitios2008.educ.ar/aula81/files/2008/11/nosotros_objetivos.gif">
            <a:hlinkClick r:id="rId2"/>
          </p:cNvPr>
          <p:cNvPicPr>
            <a:picLocks noChangeAspect="1" noChangeArrowheads="1"/>
          </p:cNvPicPr>
          <p:nvPr/>
        </p:nvPicPr>
        <p:blipFill>
          <a:blip r:embed="rId3"/>
          <a:srcRect/>
          <a:stretch>
            <a:fillRect/>
          </a:stretch>
        </p:blipFill>
        <p:spPr bwMode="auto">
          <a:xfrm>
            <a:off x="2428860" y="142852"/>
            <a:ext cx="857256" cy="82960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latin typeface="Arial Narrow" pitchFamily="34" charset="0"/>
              </a:rPr>
              <a:t>Diseño y Ejecución de Pruebas de Control</a:t>
            </a:r>
            <a:endParaRPr lang="es-EC" dirty="0"/>
          </a:p>
        </p:txBody>
      </p:sp>
      <p:sp>
        <p:nvSpPr>
          <p:cNvPr id="3" name="2 Marcador de contenido"/>
          <p:cNvSpPr>
            <a:spLocks noGrp="1"/>
          </p:cNvSpPr>
          <p:nvPr>
            <p:ph idx="1"/>
          </p:nvPr>
        </p:nvSpPr>
        <p:spPr>
          <a:xfrm>
            <a:off x="3857620" y="1428736"/>
            <a:ext cx="4981580" cy="2160589"/>
          </a:xfrm>
        </p:spPr>
        <p:txBody>
          <a:bodyPr/>
          <a:lstStyle/>
          <a:p>
            <a:pPr lvl="0"/>
            <a:r>
              <a:rPr lang="es-ES" sz="1900" b="1" dirty="0" smtClean="0">
                <a:solidFill>
                  <a:srgbClr val="0070C0"/>
                </a:solidFill>
                <a:latin typeface="Arial Narrow" pitchFamily="34" charset="0"/>
                <a:hlinkClick r:id="rId3" action="ppaction://hlinkfile"/>
              </a:rPr>
              <a:t>Prueba de las ventas totales</a:t>
            </a:r>
            <a:r>
              <a:rPr lang="es-ES" sz="1900" b="1" dirty="0" smtClean="0">
                <a:solidFill>
                  <a:srgbClr val="0070C0"/>
                </a:solidFill>
                <a:latin typeface="Arial Narrow" pitchFamily="34" charset="0"/>
              </a:rPr>
              <a:t>.</a:t>
            </a:r>
            <a:endParaRPr lang="es-EC" sz="1900" b="1" dirty="0" smtClean="0">
              <a:solidFill>
                <a:srgbClr val="0070C0"/>
              </a:solidFill>
              <a:latin typeface="Arial Narrow" pitchFamily="34" charset="0"/>
            </a:endParaRPr>
          </a:p>
          <a:p>
            <a:pPr lvl="0"/>
            <a:r>
              <a:rPr lang="es-ES" sz="1900" b="1" dirty="0" smtClean="0">
                <a:solidFill>
                  <a:srgbClr val="0070C0"/>
                </a:solidFill>
                <a:latin typeface="Arial Narrow" pitchFamily="34" charset="0"/>
                <a:hlinkClick r:id="rId4" action="ppaction://hlinkfile"/>
              </a:rPr>
              <a:t>Prueba de las compras totales</a:t>
            </a:r>
            <a:endParaRPr lang="es-EC" sz="1900" b="1" dirty="0" smtClean="0">
              <a:solidFill>
                <a:srgbClr val="0070C0"/>
              </a:solidFill>
              <a:latin typeface="Arial Narrow" pitchFamily="34" charset="0"/>
            </a:endParaRPr>
          </a:p>
          <a:p>
            <a:pPr lvl="0"/>
            <a:r>
              <a:rPr lang="es-ES" sz="1900" dirty="0" smtClean="0">
                <a:solidFill>
                  <a:srgbClr val="0070C0"/>
                </a:solidFill>
                <a:latin typeface="Arial Narrow" pitchFamily="34" charset="0"/>
              </a:rPr>
              <a:t>Prueba de costo de Ventas.</a:t>
            </a:r>
            <a:endParaRPr lang="es-EC" sz="1900" dirty="0" smtClean="0">
              <a:solidFill>
                <a:srgbClr val="0070C0"/>
              </a:solidFill>
              <a:latin typeface="Arial Narrow" pitchFamily="34" charset="0"/>
            </a:endParaRPr>
          </a:p>
          <a:p>
            <a:pPr lvl="0"/>
            <a:r>
              <a:rPr lang="es-ES" sz="1900" b="1" dirty="0" smtClean="0">
                <a:solidFill>
                  <a:srgbClr val="0070C0"/>
                </a:solidFill>
                <a:latin typeface="Arial Narrow" pitchFamily="34" charset="0"/>
                <a:hlinkClick r:id="rId5" action="ppaction://hlinkfile"/>
              </a:rPr>
              <a:t>Prueba de nómina.</a:t>
            </a:r>
            <a:endParaRPr lang="es-EC" sz="1900" b="1" dirty="0" smtClean="0">
              <a:solidFill>
                <a:srgbClr val="0070C0"/>
              </a:solidFill>
              <a:latin typeface="Arial Narrow" pitchFamily="34" charset="0"/>
            </a:endParaRPr>
          </a:p>
          <a:p>
            <a:pPr lvl="0"/>
            <a:r>
              <a:rPr lang="es-ES" sz="1900" b="1" dirty="0" smtClean="0">
                <a:solidFill>
                  <a:srgbClr val="0070C0"/>
                </a:solidFill>
                <a:latin typeface="Arial Narrow" pitchFamily="34" charset="0"/>
                <a:hlinkClick r:id="rId6" action="ppaction://hlinkfile"/>
              </a:rPr>
              <a:t>Prueba de gastos.</a:t>
            </a:r>
            <a:endParaRPr lang="es-EC" sz="1900" b="1" dirty="0" smtClean="0">
              <a:solidFill>
                <a:srgbClr val="0070C0"/>
              </a:solidFill>
              <a:latin typeface="Arial Narrow" pitchFamily="34" charset="0"/>
            </a:endParaRPr>
          </a:p>
          <a:p>
            <a:pPr lvl="0"/>
            <a:r>
              <a:rPr lang="es-ES" sz="1900" b="1" dirty="0" smtClean="0">
                <a:solidFill>
                  <a:srgbClr val="0070C0"/>
                </a:solidFill>
                <a:latin typeface="Arial Narrow" pitchFamily="34" charset="0"/>
                <a:hlinkClick r:id="rId7" action="ppaction://hlinkfile"/>
              </a:rPr>
              <a:t>Prueba de cálculos declarados de IVA</a:t>
            </a:r>
            <a:endParaRPr lang="es-EC" sz="1900" b="1" dirty="0" smtClean="0">
              <a:solidFill>
                <a:srgbClr val="0070C0"/>
              </a:solidFill>
              <a:latin typeface="Arial Narrow" pitchFamily="34" charset="0"/>
            </a:endParaRPr>
          </a:p>
          <a:p>
            <a:pPr lvl="0"/>
            <a:r>
              <a:rPr lang="es-ES" sz="1900" dirty="0" smtClean="0">
                <a:solidFill>
                  <a:srgbClr val="0070C0"/>
                </a:solidFill>
                <a:latin typeface="Arial Narrow" pitchFamily="34" charset="0"/>
              </a:rPr>
              <a:t>Prueba de retenciones en la fuente de impuesto a la renta.</a:t>
            </a:r>
            <a:endParaRPr lang="es-EC" sz="1900" dirty="0" smtClean="0">
              <a:solidFill>
                <a:srgbClr val="0070C0"/>
              </a:solidFill>
              <a:latin typeface="Arial Narrow" pitchFamily="34" charset="0"/>
            </a:endParaRPr>
          </a:p>
          <a:p>
            <a:pPr lvl="0"/>
            <a:r>
              <a:rPr lang="es-ES" sz="1900" b="1" dirty="0" smtClean="0">
                <a:solidFill>
                  <a:srgbClr val="0070C0"/>
                </a:solidFill>
                <a:latin typeface="Arial Narrow" pitchFamily="34" charset="0"/>
                <a:hlinkClick r:id="rId8" action="ppaction://hlinkfile"/>
              </a:rPr>
              <a:t>Prueba de consistencias entre las declaraciones (Formulario 101: Impuesto a la Renta Sociedades</a:t>
            </a:r>
            <a:r>
              <a:rPr lang="es-ES" sz="1900" dirty="0" smtClean="0">
                <a:solidFill>
                  <a:srgbClr val="0070C0"/>
                </a:solidFill>
                <a:latin typeface="Arial Narrow" pitchFamily="34" charset="0"/>
              </a:rPr>
              <a:t>, Formulario 103: Retenciones en la Fuente del Impuesto a la Renta y Formulario 104:  Impuesto al valor agregado)</a:t>
            </a:r>
            <a:endParaRPr lang="es-EC" sz="1900" dirty="0" smtClean="0">
              <a:solidFill>
                <a:srgbClr val="0070C0"/>
              </a:solidFill>
              <a:latin typeface="Arial Narrow" pitchFamily="34" charset="0"/>
            </a:endParaRPr>
          </a:p>
          <a:p>
            <a:pPr lvl="0"/>
            <a:r>
              <a:rPr lang="es-ES" sz="1900" dirty="0" smtClean="0">
                <a:solidFill>
                  <a:srgbClr val="0070C0"/>
                </a:solidFill>
                <a:latin typeface="Arial Narrow" pitchFamily="34" charset="0"/>
              </a:rPr>
              <a:t>Determinación del anticipo de impuesto a la renta</a:t>
            </a:r>
            <a:endParaRPr lang="es-EC" sz="1900" dirty="0" smtClean="0">
              <a:solidFill>
                <a:srgbClr val="0070C0"/>
              </a:solidFill>
              <a:latin typeface="Arial Narrow" pitchFamily="34" charset="0"/>
            </a:endParaRPr>
          </a:p>
          <a:p>
            <a:r>
              <a:rPr lang="es-ES" sz="1900" dirty="0" smtClean="0">
                <a:solidFill>
                  <a:srgbClr val="0070C0"/>
                </a:solidFill>
                <a:latin typeface="Arial Narrow" pitchFamily="34" charset="0"/>
              </a:rPr>
              <a:t>Prueba de compras e Importaciones</a:t>
            </a:r>
            <a:endParaRPr lang="es-EC" sz="1900" dirty="0">
              <a:solidFill>
                <a:srgbClr val="0070C0"/>
              </a:solidFill>
              <a:latin typeface="Arial Narrow" pitchFamily="34" charset="0"/>
            </a:endParaRPr>
          </a:p>
        </p:txBody>
      </p:sp>
      <p:grpSp>
        <p:nvGrpSpPr>
          <p:cNvPr id="4" name="3 Grupo"/>
          <p:cNvGrpSpPr/>
          <p:nvPr/>
        </p:nvGrpSpPr>
        <p:grpSpPr>
          <a:xfrm>
            <a:off x="214282" y="3429000"/>
            <a:ext cx="2643206" cy="1071570"/>
            <a:chOff x="1142976" y="3571876"/>
            <a:chExt cx="2000264" cy="1071570"/>
          </a:xfrm>
        </p:grpSpPr>
        <p:sp>
          <p:nvSpPr>
            <p:cNvPr id="5" name="4 Rectángulo redondeado"/>
            <p:cNvSpPr/>
            <p:nvPr/>
          </p:nvSpPr>
          <p:spPr>
            <a:xfrm>
              <a:off x="1142976" y="3571876"/>
              <a:ext cx="2000264"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5 CuadroTexto"/>
            <p:cNvSpPr txBox="1"/>
            <p:nvPr/>
          </p:nvSpPr>
          <p:spPr>
            <a:xfrm>
              <a:off x="1357290" y="3720116"/>
              <a:ext cx="1643074" cy="923330"/>
            </a:xfrm>
            <a:prstGeom prst="rect">
              <a:avLst/>
            </a:prstGeom>
            <a:noFill/>
          </p:spPr>
          <p:txBody>
            <a:bodyPr wrap="square" rtlCol="0">
              <a:spAutoFit/>
            </a:bodyPr>
            <a:lstStyle/>
            <a:p>
              <a:r>
                <a:rPr lang="es-EC" dirty="0" smtClean="0"/>
                <a:t>Programas de Auditoria- Pruebas</a:t>
              </a:r>
              <a:endParaRPr lang="es-EC" dirty="0"/>
            </a:p>
          </p:txBody>
        </p:sp>
      </p:grpSp>
      <p:sp>
        <p:nvSpPr>
          <p:cNvPr id="7" name="6 Flecha derecha"/>
          <p:cNvSpPr/>
          <p:nvPr/>
        </p:nvSpPr>
        <p:spPr>
          <a:xfrm>
            <a:off x="2928926" y="3714752"/>
            <a:ext cx="428628"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8" name="7 Abrir llave"/>
          <p:cNvSpPr/>
          <p:nvPr/>
        </p:nvSpPr>
        <p:spPr>
          <a:xfrm>
            <a:off x="3428992" y="1285860"/>
            <a:ext cx="785818" cy="5214974"/>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10" y="500042"/>
            <a:ext cx="4214842" cy="584775"/>
          </a:xfrm>
          <a:prstGeom prst="rect">
            <a:avLst/>
          </a:prstGeom>
          <a:noFill/>
        </p:spPr>
        <p:txBody>
          <a:bodyPr wrap="square" rtlCol="0">
            <a:spAutoFit/>
          </a:bodyPr>
          <a:lstStyle/>
          <a:p>
            <a:r>
              <a:rPr lang="es-EC" sz="3200" b="1" cap="all" dirty="0">
                <a:solidFill>
                  <a:schemeClr val="tx2"/>
                </a:solidFill>
                <a:effectLst>
                  <a:reflection blurRad="12700" stA="48000" endA="300" endPos="55000" dir="5400000" sy="-90000" algn="bl" rotWithShape="0"/>
                </a:effectLst>
                <a:latin typeface="Arial Narrow" pitchFamily="34" charset="0"/>
                <a:ea typeface="+mj-ea"/>
                <a:cs typeface="+mj-cs"/>
              </a:rPr>
              <a:t>Observaciones:</a:t>
            </a:r>
          </a:p>
        </p:txBody>
      </p:sp>
      <p:sp>
        <p:nvSpPr>
          <p:cNvPr id="56321" name="Rectangle 1"/>
          <p:cNvSpPr>
            <a:spLocks noChangeArrowheads="1"/>
          </p:cNvSpPr>
          <p:nvPr/>
        </p:nvSpPr>
        <p:spPr bwMode="auto">
          <a:xfrm>
            <a:off x="857224" y="1214422"/>
            <a:ext cx="7643866"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kumimoji="0" lang="es-EC"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es-EC" sz="1600" dirty="0"/>
              <a:t>6 de 20 comprobantes de retención no han sido entregados por parte de la compañía dentro de los cinco días de acuerdo a lo establecido en la normativa vigente</a:t>
            </a:r>
            <a:r>
              <a:rPr lang="es-EC" sz="1600" dirty="0" smtClean="0"/>
              <a:t>.</a:t>
            </a:r>
          </a:p>
          <a:p>
            <a:pPr marL="0" marR="0" lvl="0" indent="0" algn="just" defTabSz="914400" rtl="0" eaLnBrk="0" fontAlgn="base" latinLnBrk="0" hangingPunct="0">
              <a:lnSpc>
                <a:spcPct val="100000"/>
              </a:lnSpc>
              <a:spcBef>
                <a:spcPct val="0"/>
              </a:spcBef>
              <a:spcAft>
                <a:spcPct val="0"/>
              </a:spcAft>
              <a:buClrTx/>
              <a:buSzTx/>
              <a:tabLst/>
            </a:pPr>
            <a:endParaRPr lang="es-EC" sz="16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endParaRPr lang="es-EC" sz="1600" dirty="0">
              <a:latin typeface="Arial" pitchFamily="34" charset="0"/>
              <a:ea typeface="Calibri" pitchFamily="34" charset="0"/>
              <a:cs typeface="Arial" pitchFamily="34" charset="0"/>
            </a:endParaRPr>
          </a:p>
          <a:p>
            <a:pPr algn="just" eaLnBrk="0" hangingPunct="0">
              <a:buFont typeface="Wingdings" pitchFamily="2" charset="2"/>
              <a:buChar char="ü"/>
            </a:pPr>
            <a:r>
              <a:rPr lang="es-EC" sz="1600" dirty="0" smtClean="0"/>
              <a:t>3 </a:t>
            </a:r>
            <a:r>
              <a:rPr lang="es-EC" sz="1600" dirty="0"/>
              <a:t>de 20 comprobantes de retención no fueron emitidos, los mismos reposan junto con la factura de adquisición están en blanco y el monto de la retención  asumida por la Compañía Mundo Hogar es de USD$ 789,08. </a:t>
            </a:r>
            <a:endParaRPr lang="es-EC" sz="1600" dirty="0" smtClean="0"/>
          </a:p>
          <a:p>
            <a:pPr algn="just" eaLnBrk="0" hangingPunct="0"/>
            <a:endParaRPr lang="es-EC" sz="1600" dirty="0" smtClean="0"/>
          </a:p>
          <a:p>
            <a:pPr algn="just" eaLnBrk="0" hangingPunct="0">
              <a:buFont typeface="Wingdings" pitchFamily="2" charset="2"/>
              <a:buChar char="ü"/>
            </a:pPr>
            <a:endParaRPr lang="es-EC" sz="1600" dirty="0"/>
          </a:p>
          <a:p>
            <a:pPr algn="just" eaLnBrk="0" hangingPunct="0">
              <a:buFont typeface="Wingdings" pitchFamily="2" charset="2"/>
              <a:buChar char="ü"/>
            </a:pPr>
            <a:r>
              <a:rPr lang="es-EC" sz="1600" dirty="0" smtClean="0"/>
              <a:t>5 </a:t>
            </a:r>
            <a:r>
              <a:rPr lang="es-EC" sz="1600" dirty="0"/>
              <a:t>de 20 comprobantes de Retención no se encuentran llenados correctamente de acuerdo al reglamento de comprobantes de venta y retención</a:t>
            </a:r>
            <a:r>
              <a:rPr lang="es-EC" sz="1600" dirty="0" smtClean="0"/>
              <a:t>.</a:t>
            </a:r>
          </a:p>
          <a:p>
            <a:pPr algn="just" eaLnBrk="0" hangingPunct="0"/>
            <a:endParaRPr lang="es-EC" sz="1600" dirty="0"/>
          </a:p>
          <a:p>
            <a:pPr algn="just" eaLnBrk="0" hangingPunct="0">
              <a:buFont typeface="Wingdings" pitchFamily="2" charset="2"/>
              <a:buChar char="ü"/>
            </a:pPr>
            <a:endParaRPr lang="es-EC" sz="1600" dirty="0" smtClean="0"/>
          </a:p>
          <a:p>
            <a:pPr algn="just" eaLnBrk="0" hangingPunct="0">
              <a:buFont typeface="Wingdings" pitchFamily="2" charset="2"/>
              <a:buChar char="ü"/>
            </a:pPr>
            <a:r>
              <a:rPr lang="es-EC" sz="1600" dirty="0" smtClean="0"/>
              <a:t>No </a:t>
            </a:r>
            <a:r>
              <a:rPr lang="es-EC" sz="1600" dirty="0"/>
              <a:t>actúa como agente de retención del impuesto a la renta en  las compras cuyos desembolsos de caja chica superan los USD$ 500,00</a:t>
            </a:r>
            <a:r>
              <a:rPr lang="es-EC" sz="1600" dirty="0" smtClean="0"/>
              <a:t>.</a:t>
            </a:r>
          </a:p>
          <a:p>
            <a:pPr algn="just" eaLnBrk="0" hangingPunct="0"/>
            <a:endParaRPr lang="es-EC" sz="1600" dirty="0" smtClean="0"/>
          </a:p>
          <a:p>
            <a:pPr algn="just" eaLnBrk="0" hangingPunct="0">
              <a:buFont typeface="Wingdings" pitchFamily="2" charset="2"/>
              <a:buChar char="ü"/>
            </a:pPr>
            <a:endParaRPr lang="es-EC" sz="1600" dirty="0"/>
          </a:p>
          <a:p>
            <a:pPr algn="just" eaLnBrk="0" hangingPunct="0">
              <a:buFont typeface="Wingdings" pitchFamily="2" charset="2"/>
              <a:buChar char="ü"/>
            </a:pPr>
            <a:r>
              <a:rPr lang="es-EC" sz="1600" dirty="0" smtClean="0"/>
              <a:t>La </a:t>
            </a:r>
            <a:r>
              <a:rPr lang="es-EC" sz="1600" dirty="0"/>
              <a:t>compañía ha incurrido en pagos de US$ 200,49 por concepto de intereses por declaraciones sustitutivas de retención en la fuente e impuesto al valor agregado efectuadas en diferentes meses durante el período sujeto a examen.</a:t>
            </a:r>
          </a:p>
          <a:p>
            <a:pPr algn="just" eaLnBrk="0" hangingPunct="0">
              <a:buFont typeface="Wingdings" pitchFamily="2" charset="2"/>
              <a:buChar char="ü"/>
            </a:pPr>
            <a:endParaRPr lang="es-EC" dirty="0"/>
          </a:p>
          <a:p>
            <a:pPr algn="just" eaLnBrk="0" hangingPunct="0">
              <a:buFont typeface="Wingdings" pitchFamily="2" charset="2"/>
              <a:buChar char="ü"/>
            </a:pPr>
            <a:endParaRPr lang="es-EC" dirty="0" smtClean="0"/>
          </a:p>
          <a:p>
            <a:pPr algn="just" eaLnBrk="0" hangingPunct="0">
              <a:buFont typeface="Wingdings" pitchFamily="2" charset="2"/>
              <a:buChar char="ü"/>
            </a:pPr>
            <a:endParaRPr lang="es-EC"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latin typeface="Arial Narrow" pitchFamily="34" charset="0"/>
              </a:rPr>
              <a:t>Observaciones:</a:t>
            </a:r>
            <a:br>
              <a:rPr lang="es-EC" b="1" dirty="0" smtClean="0">
                <a:latin typeface="Arial Narrow" pitchFamily="34" charset="0"/>
              </a:rPr>
            </a:br>
            <a:endParaRPr lang="es-EC" dirty="0"/>
          </a:p>
        </p:txBody>
      </p:sp>
      <p:sp>
        <p:nvSpPr>
          <p:cNvPr id="57347" name="Rectangle 3"/>
          <p:cNvSpPr>
            <a:spLocks noChangeArrowheads="1"/>
          </p:cNvSpPr>
          <p:nvPr/>
        </p:nvSpPr>
        <p:spPr bwMode="auto">
          <a:xfrm>
            <a:off x="357158" y="1214422"/>
            <a:ext cx="8286808"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ü"/>
              <a:tabLst/>
            </a:pPr>
            <a:r>
              <a:rPr lang="es-EC" sz="1600" dirty="0" smtClean="0"/>
              <a:t> </a:t>
            </a:r>
            <a:r>
              <a:rPr lang="es-EC" sz="1600" dirty="0"/>
              <a:t>Existe una diferencia significativa en el rubro Gastos de transporte, ya que el monto registrado tanto en libros como en las declaraciones mensuales (103 y 104) no coincide con el monto declarado en el formulario anual 101, existiendo una diferencia de US$ 108.142,51 cuyo monto no se encuentra debidamente soportado.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472" y="2571744"/>
            <a:ext cx="8239307" cy="769441"/>
          </a:xfrm>
          <a:prstGeom prst="rect">
            <a:avLst/>
          </a:prstGeom>
        </p:spPr>
        <p:txBody>
          <a:bodyPr wrap="none">
            <a:spAutoFit/>
          </a:bodyPr>
          <a:lstStyle/>
          <a:p>
            <a:r>
              <a:rPr lang="es-EC" b="1" cap="all" dirty="0"/>
              <a:t> </a:t>
            </a:r>
            <a:r>
              <a:rPr lang="es-EC" sz="4400" b="1" cap="all" dirty="0">
                <a:solidFill>
                  <a:schemeClr val="tx2"/>
                </a:solidFill>
                <a:latin typeface="Arial Narrow" pitchFamily="34" charset="0"/>
                <a:cs typeface="+mn-cs"/>
              </a:rPr>
              <a:t>INFORME para los accionistas </a:t>
            </a:r>
          </a:p>
        </p:txBody>
      </p:sp>
      <p:pic>
        <p:nvPicPr>
          <p:cNvPr id="52226" name="Picture 2" descr="http://t2.gstatic.com/images?q=tbn:pYV6MDa8XEa0TM%3Ahttp://www.blablawebs.com/cms/wp-content/uploads/2009/04/consultor_en_plantilla003.jpg">
            <a:hlinkClick r:id="rId2"/>
          </p:cNvPr>
          <p:cNvPicPr>
            <a:picLocks noChangeAspect="1" noChangeArrowheads="1"/>
          </p:cNvPicPr>
          <p:nvPr/>
        </p:nvPicPr>
        <p:blipFill>
          <a:blip r:embed="rId3"/>
          <a:srcRect/>
          <a:stretch>
            <a:fillRect/>
          </a:stretch>
        </p:blipFill>
        <p:spPr bwMode="auto">
          <a:xfrm>
            <a:off x="3643306" y="3643314"/>
            <a:ext cx="1630554" cy="128588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42910" y="500042"/>
            <a:ext cx="4214842" cy="584775"/>
          </a:xfrm>
          <a:prstGeom prst="rect">
            <a:avLst/>
          </a:prstGeom>
          <a:noFill/>
        </p:spPr>
        <p:txBody>
          <a:bodyPr wrap="square" rtlCol="0">
            <a:spAutoFit/>
          </a:bodyPr>
          <a:lstStyle/>
          <a:p>
            <a:r>
              <a:rPr lang="es-EC" sz="3200" b="1" cap="all" dirty="0" smtClean="0">
                <a:solidFill>
                  <a:schemeClr val="tx2"/>
                </a:solidFill>
                <a:effectLst>
                  <a:reflection blurRad="12700" stA="48000" endA="300" endPos="55000" dir="5400000" sy="-90000" algn="bl" rotWithShape="0"/>
                </a:effectLst>
                <a:latin typeface="Arial Narrow" pitchFamily="34" charset="0"/>
                <a:ea typeface="+mj-ea"/>
                <a:cs typeface="+mj-cs"/>
              </a:rPr>
              <a:t>CONCLUSIONES:</a:t>
            </a:r>
            <a:endParaRPr lang="es-EC" sz="3200" b="1" cap="all" dirty="0">
              <a:solidFill>
                <a:schemeClr val="tx2"/>
              </a:solidFill>
              <a:effectLst>
                <a:reflection blurRad="12700" stA="48000" endA="300" endPos="55000" dir="5400000" sy="-90000" algn="bl" rotWithShape="0"/>
              </a:effectLst>
              <a:latin typeface="Arial Narrow" pitchFamily="34" charset="0"/>
              <a:ea typeface="+mj-ea"/>
              <a:cs typeface="+mj-cs"/>
            </a:endParaRPr>
          </a:p>
        </p:txBody>
      </p:sp>
      <p:sp>
        <p:nvSpPr>
          <p:cNvPr id="58370" name="Rectangle 2"/>
          <p:cNvSpPr>
            <a:spLocks noChangeArrowheads="1"/>
          </p:cNvSpPr>
          <p:nvPr/>
        </p:nvSpPr>
        <p:spPr bwMode="auto">
          <a:xfrm>
            <a:off x="357158" y="1357298"/>
            <a:ext cx="8429684"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r>
              <a:rPr lang="es-EC" sz="1400" dirty="0"/>
              <a:t>Operaciones contabilizadas en el año no cuenta con documentación de respaldo o ésta es insuficiente, como es el caso del Gasto de Transporte cuyo monto supera los USD$ 100,000.00. La Ley de Régimen Tributario Interno requiere que toda transacción esté debidamente documentada.</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r>
              <a:rPr lang="es-EC" sz="1400" dirty="0"/>
              <a:t>Existen desembolsos  mayores a USD $ 200,000.00 que se han considerado como  Gastos no deducibles, debido a que no se vincula con la actividad económica de la compañía y no ayudan a obtener, mantener  y mejorar rentas gravadas. </a:t>
            </a:r>
            <a:r>
              <a:rPr lang="es-EC" sz="1400" dirty="0"/>
              <a:t>Así </a:t>
            </a:r>
            <a:r>
              <a:rPr lang="es-EC" sz="1400" dirty="0" smtClean="0"/>
              <a:t>también </a:t>
            </a:r>
            <a:r>
              <a:rPr lang="es-EC" sz="1400" dirty="0"/>
              <a:t>se consideraron gastos no deducibles por la diferencia de sueldos de los empleados, es decir sueldo real vs sueldo afiliación IESS</a:t>
            </a:r>
            <a:r>
              <a:rPr lang="es-EC" sz="1400" dirty="0" smtClean="0"/>
              <a:t>.</a:t>
            </a:r>
          </a:p>
          <a:p>
            <a:pPr marL="0" marR="0" lvl="0" indent="0" algn="just" defTabSz="914400" rtl="0" eaLnBrk="0" fontAlgn="base" latinLnBrk="0" hangingPunct="0">
              <a:lnSpc>
                <a:spcPct val="100000"/>
              </a:lnSpc>
              <a:spcBef>
                <a:spcPct val="0"/>
              </a:spcBef>
              <a:spcAft>
                <a:spcPct val="0"/>
              </a:spcAft>
              <a:buClrTx/>
              <a:buSzTx/>
              <a:tabLst/>
            </a:pPr>
            <a:endParaRPr lang="es-EC" sz="1400" dirty="0" smtClean="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endParaRPr lang="es-EC" sz="1400" dirty="0"/>
          </a:p>
          <a:p>
            <a:pPr lvl="0">
              <a:buFont typeface="Wingdings" pitchFamily="2" charset="2"/>
              <a:buChar char="Ø"/>
            </a:pPr>
            <a:r>
              <a:rPr lang="es-EC" sz="1400" dirty="0"/>
              <a:t>De igual  manera aquellos desembolsos por conceptos de pagos de servicios básicos que no se encuentran a nombre de la compañía</a:t>
            </a:r>
            <a:r>
              <a:rPr lang="es-EC" sz="1400" dirty="0" smtClean="0"/>
              <a:t>.</a:t>
            </a:r>
          </a:p>
          <a:p>
            <a:pPr lvl="0"/>
            <a:endParaRPr lang="es-EC" sz="1400" dirty="0"/>
          </a:p>
          <a:p>
            <a:pPr>
              <a:buFont typeface="Wingdings" pitchFamily="2" charset="2"/>
              <a:buChar char="Ø"/>
            </a:pPr>
            <a:endParaRPr lang="es-EC" sz="1400" dirty="0"/>
          </a:p>
          <a:p>
            <a:pPr lvl="0">
              <a:buFont typeface="Wingdings" pitchFamily="2" charset="2"/>
              <a:buChar char="Ø"/>
            </a:pPr>
            <a:r>
              <a:rPr lang="es-EC" sz="1400" dirty="0"/>
              <a:t>El recurso humano de la compañía no cuenta con una definición formal de sus funciones, lo que origina una carga de trabajo no equilibrada. </a:t>
            </a:r>
            <a:endParaRPr lang="es-EC" sz="1400" dirty="0" smtClean="0"/>
          </a:p>
          <a:p>
            <a:pPr lvl="0"/>
            <a:endParaRPr lang="es-EC" sz="1400" dirty="0"/>
          </a:p>
          <a:p>
            <a:pPr>
              <a:buFont typeface="Wingdings" pitchFamily="2" charset="2"/>
              <a:buChar char="Ø"/>
            </a:pPr>
            <a:endParaRPr lang="es-EC" sz="1400" dirty="0"/>
          </a:p>
          <a:p>
            <a:pPr lvl="0">
              <a:buFont typeface="Wingdings" pitchFamily="2" charset="2"/>
              <a:buChar char="Ø"/>
            </a:pPr>
            <a:r>
              <a:rPr lang="es-EC" sz="1400" dirty="0"/>
              <a:t>Existe un inadecuado manejo del inventario debido a que no cuentan con un sistema informático en donde se integren todas las operaciones (transacciones) que se realicen en la compañía, originando que las entradas y salidas de Inventario puedan fácilmente ser alteradas, tanto en documentación física  como en el programa Excel, es donde se registra la información.</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endParaRPr lang="es-EC" sz="14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Picture 19" descr="MCj02317730000[1]"/>
          <p:cNvPicPr>
            <a:picLocks noChangeAspect="1" noChangeArrowheads="1"/>
          </p:cNvPicPr>
          <p:nvPr/>
        </p:nvPicPr>
        <p:blipFill>
          <a:blip r:embed="rId2"/>
          <a:srcRect/>
          <a:stretch>
            <a:fillRect/>
          </a:stretch>
        </p:blipFill>
        <p:spPr bwMode="auto">
          <a:xfrm>
            <a:off x="8210833" y="0"/>
            <a:ext cx="933167" cy="10715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10" y="500042"/>
            <a:ext cx="4214842" cy="584775"/>
          </a:xfrm>
          <a:prstGeom prst="rect">
            <a:avLst/>
          </a:prstGeom>
          <a:noFill/>
        </p:spPr>
        <p:txBody>
          <a:bodyPr wrap="square" rtlCol="0">
            <a:spAutoFit/>
          </a:bodyPr>
          <a:lstStyle/>
          <a:p>
            <a:r>
              <a:rPr lang="es-EC" sz="3200" b="1" cap="all" dirty="0" smtClean="0">
                <a:solidFill>
                  <a:schemeClr val="tx2"/>
                </a:solidFill>
                <a:effectLst>
                  <a:reflection blurRad="12700" stA="48000" endA="300" endPos="55000" dir="5400000" sy="-90000" algn="bl" rotWithShape="0"/>
                </a:effectLst>
                <a:latin typeface="Arial Narrow" pitchFamily="34" charset="0"/>
                <a:ea typeface="+mj-ea"/>
                <a:cs typeface="+mj-cs"/>
              </a:rPr>
              <a:t>CONCLUSIONES:</a:t>
            </a:r>
            <a:endParaRPr lang="es-EC" sz="3200" b="1" cap="all" dirty="0">
              <a:solidFill>
                <a:schemeClr val="tx2"/>
              </a:solidFill>
              <a:effectLst>
                <a:reflection blurRad="12700" stA="48000" endA="300" endPos="55000" dir="5400000" sy="-90000" algn="bl" rotWithShape="0"/>
              </a:effectLst>
              <a:latin typeface="Arial Narrow" pitchFamily="34" charset="0"/>
              <a:ea typeface="+mj-ea"/>
              <a:cs typeface="+mj-cs"/>
            </a:endParaRPr>
          </a:p>
        </p:txBody>
      </p:sp>
      <p:sp>
        <p:nvSpPr>
          <p:cNvPr id="59393" name="Rectangle 1"/>
          <p:cNvSpPr>
            <a:spLocks noChangeArrowheads="1"/>
          </p:cNvSpPr>
          <p:nvPr/>
        </p:nvSpPr>
        <p:spPr bwMode="auto">
          <a:xfrm>
            <a:off x="571472" y="1357298"/>
            <a:ext cx="8001056"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r>
              <a:rPr lang="es-EC" sz="1400" dirty="0"/>
              <a:t>Seis de quince empleados de la  Compañía Mundo Hogar S.A.  no se encuentra afiliado al Instituto de Seguridad Social (IESS), lo que representa el 40% del total del recurso humano.</a:t>
            </a:r>
          </a:p>
          <a:p>
            <a:pPr marL="0" marR="0" lvl="0" indent="0" algn="just" defTabSz="914400" rtl="0" eaLnBrk="0" fontAlgn="base" latinLnBrk="0" hangingPunct="0">
              <a:lnSpc>
                <a:spcPct val="100000"/>
              </a:lnSpc>
              <a:spcBef>
                <a:spcPct val="0"/>
              </a:spcBef>
              <a:spcAft>
                <a:spcPct val="0"/>
              </a:spcAft>
              <a:buClrTx/>
              <a:buSzTx/>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pPr>
            <a:r>
              <a:rPr lang="es-EC" sz="1400" dirty="0"/>
              <a:t>Existen desembolsos de recursos monetarios indebidos por concepto de multas e intereses superiores a USD$ 200,00 que se originaron por las declaraciones de impuestos  tardías o por ciertas declaraciones que han sido presentadas incompletas debido a que no existe un control adecuado de la recepción y entrega de la documentación.</a:t>
            </a:r>
          </a:p>
        </p:txBody>
      </p:sp>
      <p:pic>
        <p:nvPicPr>
          <p:cNvPr id="6" name="Picture 19" descr="MCj02317730000[1]"/>
          <p:cNvPicPr>
            <a:picLocks noChangeAspect="1" noChangeArrowheads="1"/>
          </p:cNvPicPr>
          <p:nvPr/>
        </p:nvPicPr>
        <p:blipFill>
          <a:blip r:embed="rId2"/>
          <a:srcRect/>
          <a:stretch>
            <a:fillRect/>
          </a:stretch>
        </p:blipFill>
        <p:spPr bwMode="auto">
          <a:xfrm>
            <a:off x="8072462" y="0"/>
            <a:ext cx="933138" cy="10715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10" y="500042"/>
            <a:ext cx="4214842" cy="584775"/>
          </a:xfrm>
          <a:prstGeom prst="rect">
            <a:avLst/>
          </a:prstGeom>
          <a:noFill/>
        </p:spPr>
        <p:txBody>
          <a:bodyPr wrap="square" rtlCol="0">
            <a:spAutoFit/>
          </a:bodyPr>
          <a:lstStyle/>
          <a:p>
            <a:r>
              <a:rPr lang="es-EC" sz="3200" b="1" cap="all" dirty="0" smtClean="0">
                <a:solidFill>
                  <a:schemeClr val="tx2"/>
                </a:solidFill>
                <a:effectLst>
                  <a:reflection blurRad="12700" stA="48000" endA="300" endPos="55000" dir="5400000" sy="-90000" algn="bl" rotWithShape="0"/>
                </a:effectLst>
                <a:latin typeface="Arial Narrow" pitchFamily="34" charset="0"/>
                <a:ea typeface="+mj-ea"/>
                <a:cs typeface="+mj-cs"/>
              </a:rPr>
              <a:t>rECOMENDACIONES:</a:t>
            </a:r>
            <a:endParaRPr lang="es-EC" sz="3200" b="1" cap="all" dirty="0">
              <a:solidFill>
                <a:schemeClr val="tx2"/>
              </a:solidFill>
              <a:effectLst>
                <a:reflection blurRad="12700" stA="48000" endA="300" endPos="55000" dir="5400000" sy="-90000" algn="bl" rotWithShape="0"/>
              </a:effectLst>
              <a:latin typeface="Arial Narrow" pitchFamily="34" charset="0"/>
              <a:ea typeface="+mj-ea"/>
              <a:cs typeface="+mj-cs"/>
            </a:endParaRPr>
          </a:p>
        </p:txBody>
      </p:sp>
      <p:sp>
        <p:nvSpPr>
          <p:cNvPr id="60417" name="Rectangle 1"/>
          <p:cNvSpPr>
            <a:spLocks noChangeArrowheads="1"/>
          </p:cNvSpPr>
          <p:nvPr/>
        </p:nvSpPr>
        <p:spPr bwMode="auto">
          <a:xfrm>
            <a:off x="428596" y="1357298"/>
            <a:ext cx="807249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lang="es-EC" sz="1400" dirty="0"/>
              <a:t>Implementar acciones correctivas para mitigar los riesgos descritos en el Capitulo 2, prioritariamente al correcto manejo del Inventario</a:t>
            </a:r>
            <a:r>
              <a:rPr lang="es-EC" sz="1400" dirty="0" smtClean="0"/>
              <a:t>.</a:t>
            </a:r>
          </a:p>
          <a:p>
            <a:pPr lvl="1" algn="just" eaLnBrk="0" hangingPunct="0"/>
            <a:endParaRPr lang="es-EC" sz="1400" dirty="0" smtClean="0"/>
          </a:p>
          <a:p>
            <a:pPr marL="0" marR="0" lvl="0" indent="0" algn="just" defTabSz="914400" rtl="0" eaLnBrk="0" fontAlgn="base" latinLnBrk="0" hangingPunct="0">
              <a:lnSpc>
                <a:spcPct val="100000"/>
              </a:lnSpc>
              <a:spcBef>
                <a:spcPct val="0"/>
              </a:spcBef>
              <a:spcAft>
                <a:spcPct val="0"/>
              </a:spcAft>
              <a:buClrTx/>
              <a:buSzTx/>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lang="es-EC" sz="1400" dirty="0"/>
              <a:t>Contar con un sistema contable-tributario integral que permita procesar información confiable y oportuna, con la finalidad que coadyuve en la declaración de impuestos y anexos transaccionales</a:t>
            </a:r>
            <a:r>
              <a:rPr lang="es-EC" sz="1400" dirty="0" smtClean="0"/>
              <a:t>.</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a:p>
          <a:p>
            <a:pPr marL="0" marR="0" lvl="0" indent="0" algn="just" defTabSz="914400" rtl="0" eaLnBrk="0" fontAlgn="base" latinLnBrk="0" hangingPunct="0">
              <a:lnSpc>
                <a:spcPct val="100000"/>
              </a:lnSpc>
              <a:spcBef>
                <a:spcPct val="0"/>
              </a:spcBef>
              <a:spcAft>
                <a:spcPct val="0"/>
              </a:spcAft>
              <a:buClrTx/>
              <a:buSzTx/>
              <a:tabLst/>
            </a:pPr>
            <a:endParaRPr lang="es-EC" sz="1400" dirty="0" smtClean="0"/>
          </a:p>
          <a:p>
            <a:pPr marL="0" marR="0" lvl="0" indent="0" algn="just" defTabSz="914400" rtl="0" eaLnBrk="0" fontAlgn="base" latinLnBrk="0" hangingPunct="0">
              <a:lnSpc>
                <a:spcPct val="100000"/>
              </a:lnSpc>
              <a:spcBef>
                <a:spcPct val="0"/>
              </a:spcBef>
              <a:spcAft>
                <a:spcPct val="0"/>
              </a:spcAft>
              <a:buClrTx/>
              <a:buSzTx/>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lang="es-EC" sz="1400" dirty="0"/>
              <a:t>Identificar y determinar los gastos no deducibles mensualmente con el fin de corregir a tiempo desviaciones como: Pagos no soportados con la debida documentación</a:t>
            </a:r>
            <a:r>
              <a:rPr lang="es-EC" sz="1400" dirty="0" smtClean="0"/>
              <a:t>.</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smtClean="0"/>
          </a:p>
          <a:p>
            <a:pPr marL="0" marR="0" lvl="0" indent="0" algn="just" defTabSz="914400" rtl="0" eaLnBrk="0" fontAlgn="base" latinLnBrk="0" hangingPunct="0">
              <a:lnSpc>
                <a:spcPct val="100000"/>
              </a:lnSpc>
              <a:spcBef>
                <a:spcPct val="0"/>
              </a:spcBef>
              <a:spcAft>
                <a:spcPct val="0"/>
              </a:spcAft>
              <a:buClrTx/>
              <a:buSzTx/>
              <a:tabLst/>
            </a:pPr>
            <a:endParaRPr lang="es-EC" sz="1400" dirty="0" smtClean="0"/>
          </a:p>
          <a:p>
            <a:pPr lvl="0">
              <a:buFont typeface="Wingdings" pitchFamily="2" charset="2"/>
              <a:buChar char="v"/>
            </a:pPr>
            <a:r>
              <a:rPr lang="es-EC" sz="1400" dirty="0"/>
              <a:t>Presentar mensualmente los estados financieros a la Administración de la compañía con el objetivo de que conozcan la situación real financiera de la empresa y en base a los resultados obtenidos se tomen oportunas decisiones. </a:t>
            </a:r>
            <a:endParaRPr lang="es-EC" sz="1400" dirty="0" smtClean="0"/>
          </a:p>
          <a:p>
            <a:pPr lvl="0">
              <a:buFont typeface="Wingdings" pitchFamily="2" charset="2"/>
              <a:buChar char="v"/>
            </a:pPr>
            <a:endParaRPr lang="es-EC" sz="1400" dirty="0"/>
          </a:p>
          <a:p>
            <a:pPr lvl="0">
              <a:buFont typeface="Wingdings" pitchFamily="2" charset="2"/>
              <a:buChar char="v"/>
            </a:pPr>
            <a:endParaRPr lang="es-EC" sz="1400" dirty="0"/>
          </a:p>
          <a:p>
            <a:endParaRPr lang="es-EC" sz="1400" dirty="0"/>
          </a:p>
          <a:p>
            <a:pPr lvl="0">
              <a:buFont typeface="Wingdings" pitchFamily="2" charset="2"/>
              <a:buChar char="v"/>
            </a:pPr>
            <a:r>
              <a:rPr lang="es-EC" sz="1400" dirty="0"/>
              <a:t>Cumplir con las disposiciones vigentes establecidas en el Mandato 8, en lo referente a la obligación que tiene el empleador de asegurar a todos sus empleados al Instituto de Seguridad Social en base al sueldo real percibido.</a:t>
            </a:r>
          </a:p>
          <a:p>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smtClean="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a:p>
        </p:txBody>
      </p:sp>
      <p:pic>
        <p:nvPicPr>
          <p:cNvPr id="7" name="Picture 10" descr="MCj02506290000[1]"/>
          <p:cNvPicPr>
            <a:picLocks noChangeAspect="1" noChangeArrowheads="1"/>
          </p:cNvPicPr>
          <p:nvPr/>
        </p:nvPicPr>
        <p:blipFill>
          <a:blip r:embed="rId2"/>
          <a:srcRect/>
          <a:stretch>
            <a:fillRect/>
          </a:stretch>
        </p:blipFill>
        <p:spPr bwMode="auto">
          <a:xfrm>
            <a:off x="8001024" y="214290"/>
            <a:ext cx="928691" cy="8653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42910" y="500042"/>
            <a:ext cx="4214842" cy="584775"/>
          </a:xfrm>
          <a:prstGeom prst="rect">
            <a:avLst/>
          </a:prstGeom>
          <a:noFill/>
        </p:spPr>
        <p:txBody>
          <a:bodyPr wrap="square" rtlCol="0">
            <a:spAutoFit/>
          </a:bodyPr>
          <a:lstStyle/>
          <a:p>
            <a:r>
              <a:rPr lang="es-EC" sz="3200" b="1" cap="all" dirty="0" smtClean="0">
                <a:solidFill>
                  <a:schemeClr val="tx2"/>
                </a:solidFill>
                <a:effectLst>
                  <a:reflection blurRad="12700" stA="48000" endA="300" endPos="55000" dir="5400000" sy="-90000" algn="bl" rotWithShape="0"/>
                </a:effectLst>
                <a:latin typeface="Arial Narrow" pitchFamily="34" charset="0"/>
                <a:ea typeface="+mj-ea"/>
                <a:cs typeface="+mj-cs"/>
              </a:rPr>
              <a:t>rECOMENDACIONES:</a:t>
            </a:r>
            <a:endParaRPr lang="es-EC" sz="3200" b="1" cap="all" dirty="0">
              <a:solidFill>
                <a:schemeClr val="tx2"/>
              </a:solidFill>
              <a:effectLst>
                <a:reflection blurRad="12700" stA="48000" endA="300" endPos="55000" dir="5400000" sy="-90000" algn="bl" rotWithShape="0"/>
              </a:effectLst>
              <a:latin typeface="Arial Narrow" pitchFamily="34" charset="0"/>
              <a:ea typeface="+mj-ea"/>
              <a:cs typeface="+mj-cs"/>
            </a:endParaRPr>
          </a:p>
        </p:txBody>
      </p:sp>
      <p:sp>
        <p:nvSpPr>
          <p:cNvPr id="61441" name="Rectangle 1"/>
          <p:cNvSpPr>
            <a:spLocks noChangeArrowheads="1"/>
          </p:cNvSpPr>
          <p:nvPr/>
        </p:nvSpPr>
        <p:spPr bwMode="auto">
          <a:xfrm>
            <a:off x="571472" y="1357298"/>
            <a:ext cx="8143932" cy="6273753"/>
          </a:xfrm>
          <a:prstGeom prst="rect">
            <a:avLst/>
          </a:prstGeom>
          <a:noFill/>
          <a:ln w="9525">
            <a:noFill/>
            <a:miter lim="800000"/>
            <a:headEnd/>
            <a:tailEnd/>
          </a:ln>
          <a:effectLst/>
        </p:spPr>
        <p:txBody>
          <a:bodyPr vert="horz" wrap="square" lIns="91440" tIns="45720" rIns="863328" bIns="1260078"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s-EC"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Analizar la posibilidad de contratar un contador de planta, a fin de llevar un control más eficiente en la contabilización, declaración y registro de sus documentos. </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s-EC"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Establecer manuales de funciones que permitan una correcta definición de puestos para cada recurso dentro de la Compañía Mundo Hogar S.A. </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C" sz="14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s-E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Establecer  medidas de recepción de los comprobantes de retención emitidos a la Compañía, como verificar si este cumple con los parámetros del Reglamento de Comprobantes de Venta y retención, así como también con el Art. 50 de la Ley Orgánica del Régimen Tributario Interno.  De manera que todos los comprobantes de retención recibidos sean considerados en las declaraciones de impuesto al valor agregado así como en la determinación del crédito tributario. </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lang="es-ES" sz="1400" dirty="0">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v"/>
              <a:tabLst/>
            </a:pPr>
            <a:r>
              <a:rPr kumimoji="0" lang="es-ES" sz="1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Establecer una política de recepción de  documentación ( comprobantes de venta, comprobantes de retención) tanto interna como externa, así como plazos para que la misma sea entregada oportunamente al ente externo que realiza la respectiva contabilización, quien verificará la debida aplicación del porcentaje de retención y lo considerará para la declaración del impuesto a la renta.</a:t>
            </a: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es-E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es-ES"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Picture 10" descr="MCj02506290000[1]"/>
          <p:cNvPicPr>
            <a:picLocks noChangeAspect="1" noChangeArrowheads="1"/>
          </p:cNvPicPr>
          <p:nvPr/>
        </p:nvPicPr>
        <p:blipFill>
          <a:blip r:embed="rId2"/>
          <a:srcRect/>
          <a:stretch>
            <a:fillRect/>
          </a:stretch>
        </p:blipFill>
        <p:spPr bwMode="auto">
          <a:xfrm>
            <a:off x="8215309" y="142852"/>
            <a:ext cx="928691" cy="8653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rot="20810082">
            <a:off x="1357290" y="3143248"/>
            <a:ext cx="6572184" cy="646331"/>
          </a:xfrm>
          <a:prstGeom prst="rect">
            <a:avLst/>
          </a:prstGeom>
        </p:spPr>
        <p:txBody>
          <a:bodyPr wrap="none">
            <a:spAutoFit/>
          </a:bodyPr>
          <a:lstStyle/>
          <a:p>
            <a:r>
              <a:rPr lang="es-EC" sz="3600" b="1" cap="all" dirty="0" smtClean="0">
                <a:solidFill>
                  <a:schemeClr val="tx2"/>
                </a:solidFill>
                <a:latin typeface="Arial Narrow" pitchFamily="34" charset="0"/>
              </a:rPr>
              <a:t>GRACIAS POR SU PRESENTACIÓN</a:t>
            </a:r>
            <a:endParaRPr lang="es-EC" sz="3600" b="1" cap="all" dirty="0">
              <a:solidFill>
                <a:schemeClr val="tx2"/>
              </a:solidFill>
              <a:latin typeface="Arial Narrow"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u="sng" dirty="0" smtClean="0">
                <a:latin typeface="Arial Narrow" pitchFamily="34" charset="0"/>
              </a:rPr>
              <a:t>Ejecución</a:t>
            </a:r>
            <a:r>
              <a:rPr lang="es-EC" dirty="0" smtClean="0"/>
              <a:t/>
            </a:r>
            <a:br>
              <a:rPr lang="es-EC" dirty="0" smtClean="0"/>
            </a:br>
            <a:endParaRPr lang="es-EC" dirty="0"/>
          </a:p>
        </p:txBody>
      </p:sp>
      <p:sp>
        <p:nvSpPr>
          <p:cNvPr id="14339" name="2 Marcador de contenido"/>
          <p:cNvSpPr>
            <a:spLocks noGrp="1"/>
          </p:cNvSpPr>
          <p:nvPr>
            <p:ph idx="1"/>
          </p:nvPr>
        </p:nvSpPr>
        <p:spPr>
          <a:xfrm>
            <a:off x="1142976" y="1571612"/>
            <a:ext cx="6634178" cy="4525962"/>
          </a:xfrm>
        </p:spPr>
        <p:txBody>
          <a:bodyPr/>
          <a:lstStyle/>
          <a:p>
            <a:pPr eaLnBrk="1" hangingPunct="1">
              <a:buFont typeface="Wingdings" pitchFamily="2" charset="2"/>
              <a:buChar char="§"/>
            </a:pPr>
            <a:r>
              <a:rPr lang="es-ES" sz="2800" dirty="0" smtClean="0">
                <a:latin typeface="Arial Narrow" pitchFamily="34" charset="0"/>
              </a:rPr>
              <a:t>Pruebas de control interno.</a:t>
            </a:r>
          </a:p>
          <a:p>
            <a:pPr eaLnBrk="1" hangingPunct="1">
              <a:buFont typeface="Wingdings" pitchFamily="2" charset="2"/>
              <a:buChar char="§"/>
            </a:pPr>
            <a:endParaRPr lang="es-ES" sz="2800" dirty="0" smtClean="0">
              <a:latin typeface="Arial Narrow" pitchFamily="34" charset="0"/>
            </a:endParaRPr>
          </a:p>
          <a:p>
            <a:pPr eaLnBrk="1" hangingPunct="1">
              <a:buFont typeface="Wingdings" pitchFamily="2" charset="2"/>
              <a:buChar char="§"/>
            </a:pPr>
            <a:endParaRPr lang="es-ES" sz="2800" dirty="0" smtClean="0">
              <a:latin typeface="Arial Narrow" pitchFamily="34" charset="0"/>
            </a:endParaRPr>
          </a:p>
          <a:p>
            <a:pPr eaLnBrk="1" hangingPunct="1">
              <a:buFont typeface="Wingdings" pitchFamily="2" charset="2"/>
              <a:buChar char="§"/>
            </a:pPr>
            <a:endParaRPr lang="es-EC" sz="2800" dirty="0" smtClean="0">
              <a:latin typeface="Arial Narrow" pitchFamily="34" charset="0"/>
            </a:endParaRPr>
          </a:p>
          <a:p>
            <a:pPr eaLnBrk="1" hangingPunct="1">
              <a:buFont typeface="Wingdings" pitchFamily="2" charset="2"/>
              <a:buChar char="§"/>
            </a:pPr>
            <a:r>
              <a:rPr lang="es-ES" sz="2800" dirty="0" smtClean="0">
                <a:latin typeface="Arial Narrow" pitchFamily="34" charset="0"/>
              </a:rPr>
              <a:t>Diseño de programas de auditoría (</a:t>
            </a:r>
            <a:r>
              <a:rPr lang="es-ES" sz="2800" dirty="0" err="1" smtClean="0">
                <a:latin typeface="Arial Narrow" pitchFamily="34" charset="0"/>
              </a:rPr>
              <a:t>Check</a:t>
            </a:r>
            <a:r>
              <a:rPr lang="es-ES" sz="2800" dirty="0" smtClean="0">
                <a:latin typeface="Arial Narrow" pitchFamily="34" charset="0"/>
              </a:rPr>
              <a:t> </a:t>
            </a:r>
            <a:r>
              <a:rPr lang="es-ES" sz="2800" dirty="0" err="1" smtClean="0">
                <a:latin typeface="Arial Narrow" pitchFamily="34" charset="0"/>
              </a:rPr>
              <a:t>List</a:t>
            </a:r>
            <a:r>
              <a:rPr lang="es-ES" sz="2800" dirty="0" smtClean="0">
                <a:latin typeface="Arial Narrow" pitchFamily="34" charset="0"/>
              </a:rPr>
              <a:t>).</a:t>
            </a:r>
            <a:endParaRPr lang="es-EC" sz="2800" dirty="0" smtClean="0">
              <a:latin typeface="Arial Narrow" pitchFamily="34" charset="0"/>
            </a:endParaRPr>
          </a:p>
          <a:p>
            <a:pPr eaLnBrk="1" hangingPunct="1"/>
            <a:endParaRPr lang="es-EC" dirty="0" smtClean="0"/>
          </a:p>
        </p:txBody>
      </p:sp>
      <p:pic>
        <p:nvPicPr>
          <p:cNvPr id="14341" name="Picture 5" descr="http://t3.gstatic.com/images?q=tbn:ZSfTYT5nhZUMtM%3Ahttp://www.asisge.com.co/fotos/Image/servicios/modelo-estandar-comercio-interno-meci.jpg">
            <a:hlinkClick r:id="rId2"/>
          </p:cNvPr>
          <p:cNvPicPr>
            <a:picLocks noChangeAspect="1" noChangeArrowheads="1"/>
          </p:cNvPicPr>
          <p:nvPr/>
        </p:nvPicPr>
        <p:blipFill>
          <a:blip r:embed="rId3"/>
          <a:srcRect/>
          <a:stretch>
            <a:fillRect/>
          </a:stretch>
        </p:blipFill>
        <p:spPr bwMode="auto">
          <a:xfrm rot="473195">
            <a:off x="5530686" y="1731338"/>
            <a:ext cx="1395415" cy="1574643"/>
          </a:xfrm>
          <a:prstGeom prst="rect">
            <a:avLst/>
          </a:prstGeom>
          <a:noFill/>
        </p:spPr>
      </p:pic>
      <p:pic>
        <p:nvPicPr>
          <p:cNvPr id="14343" name="Picture 7" descr="http://t1.gstatic.com/images?q=tbn:nOlteezXbrxy-M%3Ahttp://unclick.blogia.com/upload/20070813192103-checklist.gif">
            <a:hlinkClick r:id="rId4"/>
          </p:cNvPr>
          <p:cNvPicPr>
            <a:picLocks noChangeAspect="1" noChangeArrowheads="1"/>
          </p:cNvPicPr>
          <p:nvPr/>
        </p:nvPicPr>
        <p:blipFill>
          <a:blip r:embed="rId5"/>
          <a:srcRect/>
          <a:stretch>
            <a:fillRect/>
          </a:stretch>
        </p:blipFill>
        <p:spPr bwMode="auto">
          <a:xfrm rot="518630">
            <a:off x="5748564" y="4519053"/>
            <a:ext cx="1309689" cy="149619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u="sng" dirty="0" smtClean="0">
                <a:latin typeface="Arial Narrow" pitchFamily="34" charset="0"/>
              </a:rPr>
              <a:t>Propósito:</a:t>
            </a:r>
            <a:r>
              <a:rPr lang="es-EC" dirty="0" smtClean="0"/>
              <a:t/>
            </a:r>
            <a:br>
              <a:rPr lang="es-EC" dirty="0" smtClean="0"/>
            </a:br>
            <a:endParaRPr lang="es-EC" dirty="0"/>
          </a:p>
        </p:txBody>
      </p:sp>
      <p:sp>
        <p:nvSpPr>
          <p:cNvPr id="15363" name="2 Marcador de contenido"/>
          <p:cNvSpPr>
            <a:spLocks noGrp="1"/>
          </p:cNvSpPr>
          <p:nvPr>
            <p:ph idx="1"/>
          </p:nvPr>
        </p:nvSpPr>
        <p:spPr>
          <a:xfrm>
            <a:off x="304800" y="1554163"/>
            <a:ext cx="8686800" cy="1946275"/>
          </a:xfrm>
        </p:spPr>
        <p:txBody>
          <a:bodyPr/>
          <a:lstStyle/>
          <a:p>
            <a:pPr eaLnBrk="1" hangingPunct="1">
              <a:lnSpc>
                <a:spcPct val="90000"/>
              </a:lnSpc>
              <a:buFont typeface="Wingdings" pitchFamily="2" charset="2"/>
              <a:buChar char="§"/>
            </a:pPr>
            <a:r>
              <a:rPr lang="es-ES" sz="2600" dirty="0" smtClean="0">
                <a:latin typeface="Arial Narrow" pitchFamily="34" charset="0"/>
              </a:rPr>
              <a:t>Evitar contingencias fiscales.</a:t>
            </a:r>
          </a:p>
          <a:p>
            <a:pPr eaLnBrk="1" hangingPunct="1">
              <a:lnSpc>
                <a:spcPct val="90000"/>
              </a:lnSpc>
              <a:buFont typeface="Wingdings" pitchFamily="2" charset="2"/>
              <a:buChar char="§"/>
            </a:pPr>
            <a:endParaRPr lang="es-ES" sz="2600" dirty="0" smtClean="0">
              <a:latin typeface="Arial Narrow" pitchFamily="34" charset="0"/>
            </a:endParaRPr>
          </a:p>
          <a:p>
            <a:pPr eaLnBrk="1" hangingPunct="1">
              <a:lnSpc>
                <a:spcPct val="90000"/>
              </a:lnSpc>
              <a:buFont typeface="Wingdings" pitchFamily="2" charset="2"/>
              <a:buChar char="§"/>
            </a:pPr>
            <a:r>
              <a:rPr lang="es-ES" sz="2600" dirty="0" smtClean="0">
                <a:latin typeface="Arial Narrow" pitchFamily="34" charset="0"/>
              </a:rPr>
              <a:t>Que la Compañía en caso de existir riesgos importantes implemente las acciones correctivas pertinentes.  </a:t>
            </a:r>
            <a:endParaRPr lang="es-EC" sz="2600" dirty="0" smtClean="0">
              <a:latin typeface="Arial Narrow" pitchFamily="34" charset="0"/>
            </a:endParaRPr>
          </a:p>
          <a:p>
            <a:pPr eaLnBrk="1" hangingPunct="1"/>
            <a:endParaRPr lang="es-EC" dirty="0" smtClean="0"/>
          </a:p>
        </p:txBody>
      </p:sp>
      <p:sp>
        <p:nvSpPr>
          <p:cNvPr id="15364" name="4 CuadroTexto"/>
          <p:cNvSpPr txBox="1">
            <a:spLocks noChangeArrowheads="1"/>
          </p:cNvSpPr>
          <p:nvPr/>
        </p:nvSpPr>
        <p:spPr bwMode="auto">
          <a:xfrm>
            <a:off x="500063" y="3500438"/>
            <a:ext cx="3357562" cy="523875"/>
          </a:xfrm>
          <a:prstGeom prst="rect">
            <a:avLst/>
          </a:prstGeom>
          <a:noFill/>
          <a:ln w="9525">
            <a:noFill/>
            <a:miter lim="800000"/>
            <a:headEnd/>
            <a:tailEnd/>
          </a:ln>
        </p:spPr>
        <p:txBody>
          <a:bodyPr>
            <a:spAutoFit/>
          </a:bodyPr>
          <a:lstStyle/>
          <a:p>
            <a:r>
              <a:rPr lang="es-ES" sz="2800" b="1" u="sng">
                <a:latin typeface="Arial Narrow" pitchFamily="34" charset="0"/>
              </a:rPr>
              <a:t>ENTREGABLE</a:t>
            </a:r>
            <a:r>
              <a:rPr lang="es-ES" b="1" u="sng">
                <a:latin typeface="Arial Narrow" pitchFamily="34" charset="0"/>
              </a:rPr>
              <a:t>:</a:t>
            </a:r>
            <a:endParaRPr lang="es-EC">
              <a:latin typeface="Arial Narrow" pitchFamily="34" charset="0"/>
            </a:endParaRPr>
          </a:p>
        </p:txBody>
      </p:sp>
      <p:sp>
        <p:nvSpPr>
          <p:cNvPr id="15365" name="2 Marcador de contenido"/>
          <p:cNvSpPr txBox="1">
            <a:spLocks/>
          </p:cNvSpPr>
          <p:nvPr/>
        </p:nvSpPr>
        <p:spPr bwMode="auto">
          <a:xfrm>
            <a:off x="457200" y="4500563"/>
            <a:ext cx="7972425" cy="1303337"/>
          </a:xfrm>
          <a:prstGeom prst="rect">
            <a:avLst/>
          </a:prstGeom>
          <a:noFill/>
          <a:ln w="9525">
            <a:noFill/>
            <a:miter lim="800000"/>
            <a:headEnd/>
            <a:tailEnd/>
          </a:ln>
        </p:spPr>
        <p:txBody>
          <a:bodyPr/>
          <a:lstStyle/>
          <a:p>
            <a:pPr marL="342900" indent="-342900" algn="just">
              <a:lnSpc>
                <a:spcPct val="90000"/>
              </a:lnSpc>
              <a:spcBef>
                <a:spcPct val="20000"/>
              </a:spcBef>
              <a:buClr>
                <a:schemeClr val="accent1"/>
              </a:buClr>
              <a:buSzPct val="70000"/>
              <a:buFont typeface="Wingdings" pitchFamily="2" charset="2"/>
              <a:buChar char="§"/>
            </a:pPr>
            <a:r>
              <a:rPr lang="es-ES" sz="2600" dirty="0">
                <a:solidFill>
                  <a:schemeClr val="tx2"/>
                </a:solidFill>
                <a:latin typeface="Arial Narrow" pitchFamily="34" charset="0"/>
              </a:rPr>
              <a:t>Emitiremos a la Administración de la Compañía los resultados productos de la revisión, por medio de una carta de recomendación.</a:t>
            </a:r>
            <a:endParaRPr lang="es-EC" sz="2600" dirty="0">
              <a:solidFill>
                <a:schemeClr val="tx2"/>
              </a:solidFill>
              <a:latin typeface="Arial Narrow" pitchFamily="34" charset="0"/>
            </a:endParaRPr>
          </a:p>
          <a:p>
            <a:pPr marL="342900" indent="-342900">
              <a:lnSpc>
                <a:spcPct val="90000"/>
              </a:lnSpc>
              <a:spcBef>
                <a:spcPct val="20000"/>
              </a:spcBef>
              <a:buClr>
                <a:schemeClr val="accent1"/>
              </a:buClr>
              <a:buSzPct val="70000"/>
              <a:buFont typeface="Wingdings" pitchFamily="2" charset="2"/>
              <a:buChar char="§"/>
            </a:pPr>
            <a:endParaRPr lang="es-EC" sz="2600" dirty="0">
              <a:solidFill>
                <a:schemeClr val="tx2"/>
              </a:solidFill>
              <a:latin typeface="Arial Narrow" pitchFamily="34" charset="0"/>
            </a:endParaRPr>
          </a:p>
          <a:p>
            <a:pPr marL="342900" indent="-342900">
              <a:spcBef>
                <a:spcPct val="20000"/>
              </a:spcBef>
              <a:buClr>
                <a:schemeClr val="accent1"/>
              </a:buClr>
              <a:buSzPct val="70000"/>
              <a:buFont typeface="Wingdings 2" pitchFamily="18" charset="2"/>
              <a:buChar char=""/>
            </a:pPr>
            <a:endParaRPr lang="es-EC" sz="3200" dirty="0">
              <a:solidFill>
                <a:schemeClr val="tx2"/>
              </a:solidFill>
              <a:latin typeface="Franklin Gothic Book" pitchFamily="34" charset="0"/>
            </a:endParaRPr>
          </a:p>
        </p:txBody>
      </p:sp>
      <p:pic>
        <p:nvPicPr>
          <p:cNvPr id="15367" name="Picture 7" descr="http://t0.gstatic.com/images?q=tbn:oAi43GHRWzojPM%3Ahttp://www.consolti.com/clean/images/s5b_papiro_informes_ejecutivos.gif">
            <a:hlinkClick r:id="rId2"/>
          </p:cNvPr>
          <p:cNvPicPr>
            <a:picLocks noChangeAspect="1" noChangeArrowheads="1"/>
          </p:cNvPicPr>
          <p:nvPr/>
        </p:nvPicPr>
        <p:blipFill>
          <a:blip r:embed="rId3"/>
          <a:srcRect/>
          <a:stretch>
            <a:fillRect/>
          </a:stretch>
        </p:blipFill>
        <p:spPr bwMode="auto">
          <a:xfrm rot="659904">
            <a:off x="4002710" y="3462093"/>
            <a:ext cx="1181100" cy="885825"/>
          </a:xfrm>
          <a:prstGeom prst="rect">
            <a:avLst/>
          </a:prstGeom>
          <a:noFill/>
        </p:spPr>
      </p:pic>
      <p:pic>
        <p:nvPicPr>
          <p:cNvPr id="15369" name="Picture 9" descr="http://t0.gstatic.com/images?q=tbn:4gMo9XU7ToXwSM:http://www.ik-ingenieria.com/image/section/norma-150301.jpg">
            <a:hlinkClick r:id="rId4"/>
          </p:cNvPr>
          <p:cNvPicPr>
            <a:picLocks noChangeAspect="1" noChangeArrowheads="1"/>
          </p:cNvPicPr>
          <p:nvPr/>
        </p:nvPicPr>
        <p:blipFill>
          <a:blip r:embed="rId5"/>
          <a:srcRect/>
          <a:stretch>
            <a:fillRect/>
          </a:stretch>
        </p:blipFill>
        <p:spPr bwMode="auto">
          <a:xfrm rot="1179722">
            <a:off x="5521915" y="3397577"/>
            <a:ext cx="857250" cy="1123950"/>
          </a:xfrm>
          <a:prstGeom prst="rect">
            <a:avLst/>
          </a:prstGeom>
          <a:noFill/>
        </p:spPr>
      </p:pic>
      <p:pic>
        <p:nvPicPr>
          <p:cNvPr id="15371" name="Picture 11" descr="http://t2.gstatic.com/images?q=tbn:EPcag5PCaAPwtM%3Ahttp://www.infoelect.com.ec/Latinium/Formulario103.jpg">
            <a:hlinkClick r:id="rId6"/>
          </p:cNvPr>
          <p:cNvPicPr>
            <a:picLocks noChangeAspect="1" noChangeArrowheads="1"/>
          </p:cNvPicPr>
          <p:nvPr/>
        </p:nvPicPr>
        <p:blipFill>
          <a:blip r:embed="rId7"/>
          <a:srcRect/>
          <a:stretch>
            <a:fillRect/>
          </a:stretch>
        </p:blipFill>
        <p:spPr bwMode="auto">
          <a:xfrm rot="716173">
            <a:off x="4643072" y="1416770"/>
            <a:ext cx="1352550" cy="82867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u="sng" dirty="0" smtClean="0">
                <a:latin typeface="Arial Narrow" pitchFamily="34" charset="0"/>
              </a:rPr>
              <a:t>DEFINICIONES BÁSICAS </a:t>
            </a:r>
            <a:r>
              <a:rPr lang="es-EC" dirty="0" smtClean="0">
                <a:latin typeface="Arial Narrow" pitchFamily="34" charset="0"/>
              </a:rPr>
              <a:t/>
            </a:r>
            <a:br>
              <a:rPr lang="es-EC" dirty="0" smtClean="0">
                <a:latin typeface="Arial Narrow" pitchFamily="34" charset="0"/>
              </a:rPr>
            </a:br>
            <a:endParaRPr lang="es-EC" dirty="0">
              <a:latin typeface="Arial Narrow" pitchFamily="34" charset="0"/>
            </a:endParaRPr>
          </a:p>
        </p:txBody>
      </p:sp>
      <p:sp>
        <p:nvSpPr>
          <p:cNvPr id="3" name="2 Marcador de contenido"/>
          <p:cNvSpPr>
            <a:spLocks noGrp="1"/>
          </p:cNvSpPr>
          <p:nvPr>
            <p:ph idx="1"/>
          </p:nvPr>
        </p:nvSpPr>
        <p:spPr>
          <a:xfrm>
            <a:off x="4357686" y="1500174"/>
            <a:ext cx="4429156" cy="4714908"/>
          </a:xfrm>
        </p:spPr>
        <p:txBody>
          <a:bodyPr>
            <a:normAutofit fontScale="92500"/>
          </a:bodyPr>
          <a:lstStyle/>
          <a:p>
            <a:pPr eaLnBrk="1" fontAlgn="auto" hangingPunct="1">
              <a:spcAft>
                <a:spcPts val="0"/>
              </a:spcAft>
              <a:buFont typeface="Wingdings 2"/>
              <a:buChar char=""/>
              <a:defRPr/>
            </a:pPr>
            <a:r>
              <a:rPr lang="es-ES" sz="2800" b="1" dirty="0" smtClean="0">
                <a:latin typeface="Arial Narrow" pitchFamily="34" charset="0"/>
              </a:rPr>
              <a:t>La Auditoría Tributaria</a:t>
            </a:r>
            <a:r>
              <a:rPr lang="es-ES" sz="2800" dirty="0" smtClean="0">
                <a:latin typeface="Arial Narrow" pitchFamily="34" charset="0"/>
              </a:rPr>
              <a:t>  </a:t>
            </a:r>
          </a:p>
          <a:p>
            <a:pPr eaLnBrk="1" fontAlgn="auto" hangingPunct="1">
              <a:spcAft>
                <a:spcPts val="0"/>
              </a:spcAft>
              <a:buFont typeface="Wingdings 2"/>
              <a:buNone/>
              <a:defRPr/>
            </a:pPr>
            <a:r>
              <a:rPr lang="es-ES" sz="2800" dirty="0" smtClean="0">
                <a:latin typeface="Arial Narrow" pitchFamily="34" charset="0"/>
              </a:rPr>
              <a:t>     Proceso sistemático de obtener y evaluar objetivamente las transacciones y acontecimientos económicos que tienen relación directa con los tributos generados por un ente económicamente activo, y comunicar el resultado a las partes relacionadas. </a:t>
            </a:r>
            <a:endParaRPr lang="es-EC" sz="2800" dirty="0" smtClean="0">
              <a:latin typeface="Arial Narrow" pitchFamily="34" charset="0"/>
            </a:endParaRPr>
          </a:p>
          <a:p>
            <a:pPr lvl="8">
              <a:defRPr/>
            </a:pPr>
            <a:endParaRPr lang="es-EC" dirty="0"/>
          </a:p>
        </p:txBody>
      </p:sp>
      <p:pic>
        <p:nvPicPr>
          <p:cNvPr id="5122" name="Picture 2"/>
          <p:cNvPicPr>
            <a:picLocks noChangeAspect="1" noChangeArrowheads="1"/>
          </p:cNvPicPr>
          <p:nvPr/>
        </p:nvPicPr>
        <p:blipFill>
          <a:blip r:embed="rId2"/>
          <a:srcRect/>
          <a:stretch>
            <a:fillRect/>
          </a:stretch>
        </p:blipFill>
        <p:spPr bwMode="auto">
          <a:xfrm>
            <a:off x="642910" y="2285992"/>
            <a:ext cx="3507832" cy="2649150"/>
          </a:xfrm>
          <a:prstGeom prst="rect">
            <a:avLst/>
          </a:prstGeom>
          <a:ln>
            <a:noFill/>
          </a:ln>
          <a:effectLst>
            <a:outerShdw blurRad="152400" dist="317500" dir="5400000" sx="90000" sy="-19000" rotWithShape="0">
              <a:prstClr val="black">
                <a:alpha val="15000"/>
              </a:prst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S" b="1" dirty="0" smtClean="0">
                <a:latin typeface="Arial Narrow" pitchFamily="34" charset="0"/>
              </a:rPr>
              <a:t>RIESGOS DE AUDITORIA</a:t>
            </a:r>
            <a:r>
              <a:rPr lang="es-EC" dirty="0" smtClean="0"/>
              <a:t/>
            </a:r>
            <a:br>
              <a:rPr lang="es-EC" dirty="0" smtClean="0"/>
            </a:br>
            <a:endParaRPr lang="es-EC" dirty="0"/>
          </a:p>
        </p:txBody>
      </p:sp>
      <p:sp>
        <p:nvSpPr>
          <p:cNvPr id="3" name="2 Marcador de contenido"/>
          <p:cNvSpPr>
            <a:spLocks noGrp="1"/>
          </p:cNvSpPr>
          <p:nvPr>
            <p:ph idx="1"/>
          </p:nvPr>
        </p:nvSpPr>
        <p:spPr>
          <a:xfrm>
            <a:off x="2857500" y="1357313"/>
            <a:ext cx="6043613" cy="5000625"/>
          </a:xfrm>
        </p:spPr>
        <p:txBody>
          <a:bodyPr>
            <a:normAutofit fontScale="77500" lnSpcReduction="20000"/>
          </a:bodyPr>
          <a:lstStyle/>
          <a:p>
            <a:pPr algn="just" eaLnBrk="1" fontAlgn="auto" hangingPunct="1">
              <a:spcAft>
                <a:spcPts val="0"/>
              </a:spcAft>
              <a:buFont typeface="Wingdings" pitchFamily="2" charset="2"/>
              <a:buChar char="§"/>
              <a:defRPr/>
            </a:pPr>
            <a:r>
              <a:rPr lang="es-EC" sz="2800" b="1" dirty="0" smtClean="0">
                <a:latin typeface="Arial Narrow" pitchFamily="34" charset="0"/>
              </a:rPr>
              <a:t>Errores.- </a:t>
            </a:r>
            <a:r>
              <a:rPr lang="es-ES" sz="2800" dirty="0" smtClean="0">
                <a:latin typeface="Arial Narrow" pitchFamily="34" charset="0"/>
              </a:rPr>
              <a:t>Son actos no intencionales que incluyen equivocaciones al obtener información contable con la que se preparan estados financieros y se determinan impuestos, por omisión o interpretación equivocada de hechos.</a:t>
            </a:r>
          </a:p>
          <a:p>
            <a:pPr eaLnBrk="1" fontAlgn="auto" hangingPunct="1">
              <a:spcAft>
                <a:spcPts val="0"/>
              </a:spcAft>
              <a:buFont typeface="Wingdings" pitchFamily="2" charset="2"/>
              <a:buChar char="§"/>
              <a:defRPr/>
            </a:pPr>
            <a:endParaRPr lang="es-EC" sz="2800" dirty="0" smtClean="0">
              <a:latin typeface="Arial Narrow" pitchFamily="34" charset="0"/>
            </a:endParaRPr>
          </a:p>
          <a:p>
            <a:pPr algn="just" eaLnBrk="1" fontAlgn="auto" hangingPunct="1">
              <a:spcAft>
                <a:spcPts val="0"/>
              </a:spcAft>
              <a:buFont typeface="Wingdings" pitchFamily="2" charset="2"/>
              <a:buChar char="§"/>
              <a:defRPr/>
            </a:pPr>
            <a:r>
              <a:rPr lang="es-EC" sz="2800" b="1" dirty="0" smtClean="0">
                <a:latin typeface="Arial Narrow" pitchFamily="34" charset="0"/>
              </a:rPr>
              <a:t>Irregularidades.- </a:t>
            </a:r>
            <a:r>
              <a:rPr lang="es-ES" sz="2800" dirty="0" smtClean="0">
                <a:latin typeface="Arial Narrow" pitchFamily="34" charset="0"/>
              </a:rPr>
              <a:t>Distorsiones u omisiones de importes o exposiciones hechas en forma intencional en los estados financieros, incluyendo informes financieros fraudulentos.</a:t>
            </a:r>
          </a:p>
          <a:p>
            <a:pPr algn="just" eaLnBrk="1" fontAlgn="auto" hangingPunct="1">
              <a:spcAft>
                <a:spcPts val="0"/>
              </a:spcAft>
              <a:buFont typeface="Wingdings" pitchFamily="2" charset="2"/>
              <a:buChar char="§"/>
              <a:defRPr/>
            </a:pPr>
            <a:endParaRPr lang="es-EC" sz="2800" dirty="0" smtClean="0">
              <a:latin typeface="Arial Narrow" pitchFamily="34" charset="0"/>
            </a:endParaRPr>
          </a:p>
          <a:p>
            <a:pPr algn="just" eaLnBrk="1" fontAlgn="auto" hangingPunct="1">
              <a:spcAft>
                <a:spcPts val="0"/>
              </a:spcAft>
              <a:buFont typeface="Wingdings" pitchFamily="2" charset="2"/>
              <a:buChar char="§"/>
              <a:defRPr/>
            </a:pPr>
            <a:r>
              <a:rPr lang="es-EC" sz="2800" b="1" dirty="0" smtClean="0">
                <a:latin typeface="Arial Narrow" pitchFamily="34" charset="0"/>
              </a:rPr>
              <a:t>Aspectos legales.- </a:t>
            </a:r>
            <a:r>
              <a:rPr lang="es-ES" sz="2800" dirty="0" smtClean="0">
                <a:latin typeface="Arial Narrow" pitchFamily="34" charset="0"/>
              </a:rPr>
              <a:t>Violaciones por la entidad, o por la gerencia o empleados que actúen en nombre de la entidad, de las leyes, regulaciones y reglamentos que tienen jurisdicción sobre la entidad, o sobre uno o más de sus componentes.</a:t>
            </a:r>
            <a:endParaRPr lang="es-EC" sz="2800" dirty="0" smtClean="0">
              <a:latin typeface="Arial Narrow" pitchFamily="34" charset="0"/>
            </a:endParaRPr>
          </a:p>
          <a:p>
            <a:pPr eaLnBrk="1" fontAlgn="auto" hangingPunct="1">
              <a:spcAft>
                <a:spcPts val="0"/>
              </a:spcAft>
              <a:buFont typeface="Wingdings 2"/>
              <a:buNone/>
              <a:defRPr/>
            </a:pPr>
            <a:endParaRPr lang="es-EC" dirty="0" smtClean="0"/>
          </a:p>
          <a:p>
            <a:pPr eaLnBrk="1" fontAlgn="auto" hangingPunct="1">
              <a:spcAft>
                <a:spcPts val="0"/>
              </a:spcAft>
              <a:buFont typeface="Wingdings 2"/>
              <a:buChar char=""/>
              <a:defRPr/>
            </a:pPr>
            <a:endParaRPr lang="es-EC" dirty="0"/>
          </a:p>
        </p:txBody>
      </p:sp>
      <p:pic>
        <p:nvPicPr>
          <p:cNvPr id="6146" name="Picture 2"/>
          <p:cNvPicPr>
            <a:picLocks noChangeAspect="1" noChangeArrowheads="1"/>
          </p:cNvPicPr>
          <p:nvPr/>
        </p:nvPicPr>
        <p:blipFill>
          <a:blip r:embed="rId2"/>
          <a:srcRect/>
          <a:stretch>
            <a:fillRect/>
          </a:stretch>
        </p:blipFill>
        <p:spPr bwMode="auto">
          <a:xfrm>
            <a:off x="566703" y="1767474"/>
            <a:ext cx="2300300" cy="1447211"/>
          </a:xfrm>
          <a:prstGeom prst="ellipse">
            <a:avLst/>
          </a:prstGeom>
          <a:ln>
            <a:noFill/>
          </a:ln>
          <a:effectLst>
            <a:outerShdw blurRad="184150" dist="241300" dir="11520000" sx="110000" sy="110000" algn="ctr">
              <a:srgbClr val="000000">
                <a:alpha val="18000"/>
              </a:srgbClr>
            </a:outerShdw>
            <a:softEdge rad="11250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6147" name="Picture 3"/>
          <p:cNvPicPr>
            <a:picLocks noChangeAspect="1" noChangeArrowheads="1"/>
          </p:cNvPicPr>
          <p:nvPr/>
        </p:nvPicPr>
        <p:blipFill>
          <a:blip r:embed="rId3"/>
          <a:srcRect/>
          <a:stretch>
            <a:fillRect/>
          </a:stretch>
        </p:blipFill>
        <p:spPr bwMode="auto">
          <a:xfrm>
            <a:off x="571472" y="3714752"/>
            <a:ext cx="2181963" cy="1357322"/>
          </a:xfrm>
          <a:prstGeom prst="rect">
            <a:avLst/>
          </a:prstGeom>
          <a:ln>
            <a:noFill/>
          </a:ln>
          <a:effectLst>
            <a:outerShdw blurRad="292100" dist="139700" dir="2700000" algn="tl" rotWithShape="0">
              <a:srgbClr val="333333">
                <a:alpha val="65000"/>
              </a:srgbClr>
            </a:outerShdw>
            <a:reflection blurRad="6350" stA="50000" endA="300" endPos="90000" dist="50800" dir="5400000" sy="-100000" algn="bl" rotWithShape="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C" b="1" dirty="0" smtClean="0">
                <a:latin typeface="Arial Narrow" pitchFamily="34" charset="0"/>
              </a:rPr>
              <a:t>Tipos de Riesgo de Auditoría</a:t>
            </a:r>
            <a:r>
              <a:rPr lang="es-EC" b="1" dirty="0" smtClean="0"/>
              <a:t/>
            </a:r>
            <a:br>
              <a:rPr lang="es-EC" b="1" dirty="0" smtClean="0"/>
            </a:br>
            <a:endParaRPr lang="es-EC" dirty="0"/>
          </a:p>
        </p:txBody>
      </p:sp>
      <p:sp>
        <p:nvSpPr>
          <p:cNvPr id="18435" name="2 Marcador de contenido"/>
          <p:cNvSpPr>
            <a:spLocks noGrp="1"/>
          </p:cNvSpPr>
          <p:nvPr>
            <p:ph idx="1"/>
          </p:nvPr>
        </p:nvSpPr>
        <p:spPr>
          <a:xfrm>
            <a:off x="2500313" y="1285875"/>
            <a:ext cx="6000750" cy="5000625"/>
          </a:xfrm>
        </p:spPr>
        <p:txBody>
          <a:bodyPr/>
          <a:lstStyle/>
          <a:p>
            <a:pPr eaLnBrk="1" hangingPunct="1">
              <a:buFont typeface="Wingdings" pitchFamily="2" charset="2"/>
              <a:buChar char="§"/>
            </a:pPr>
            <a:r>
              <a:rPr lang="es-EC" sz="2000" b="1" smtClean="0">
                <a:latin typeface="Arial Narrow" pitchFamily="34" charset="0"/>
              </a:rPr>
              <a:t>Riesgo Inherente</a:t>
            </a:r>
          </a:p>
          <a:p>
            <a:pPr eaLnBrk="1" hangingPunct="1">
              <a:buFont typeface="Wingdings 2" pitchFamily="18" charset="2"/>
              <a:buNone/>
            </a:pPr>
            <a:r>
              <a:rPr lang="es-EC" sz="2000" b="1" smtClean="0">
                <a:latin typeface="Arial Narrow" pitchFamily="34" charset="0"/>
              </a:rPr>
              <a:t>      </a:t>
            </a:r>
            <a:r>
              <a:rPr lang="es-ES" sz="2000" smtClean="0">
                <a:latin typeface="Arial Narrow" pitchFamily="34" charset="0"/>
              </a:rPr>
              <a:t>Estados financieros, o en un tipo específico de negocio.</a:t>
            </a:r>
            <a:endParaRPr lang="es-EC" sz="2000" smtClean="0">
              <a:latin typeface="Arial Narrow" pitchFamily="34" charset="0"/>
            </a:endParaRPr>
          </a:p>
          <a:p>
            <a:pPr eaLnBrk="1" hangingPunct="1">
              <a:buFont typeface="Wingdings 2" pitchFamily="18" charset="2"/>
              <a:buNone/>
            </a:pPr>
            <a:r>
              <a:rPr lang="es-ES" sz="2000" smtClean="0">
                <a:latin typeface="Arial Narrow" pitchFamily="34" charset="0"/>
              </a:rPr>
              <a:t> </a:t>
            </a:r>
          </a:p>
          <a:p>
            <a:pPr eaLnBrk="1" hangingPunct="1">
              <a:buFont typeface="Wingdings" pitchFamily="2" charset="2"/>
              <a:buChar char="§"/>
            </a:pPr>
            <a:r>
              <a:rPr lang="es-EC" sz="2000" b="1" smtClean="0">
                <a:latin typeface="Arial Narrow" pitchFamily="34" charset="0"/>
              </a:rPr>
              <a:t>Riesgo de Control</a:t>
            </a:r>
          </a:p>
          <a:p>
            <a:pPr eaLnBrk="1" hangingPunct="1">
              <a:buFont typeface="Wingdings 2" pitchFamily="18" charset="2"/>
              <a:buNone/>
            </a:pPr>
            <a:r>
              <a:rPr lang="es-ES" sz="2000" smtClean="0">
                <a:latin typeface="Arial Narrow" pitchFamily="34" charset="0"/>
              </a:rPr>
              <a:t>      - Política débil de control interno.</a:t>
            </a:r>
            <a:endParaRPr lang="es-EC" sz="2000" smtClean="0">
              <a:latin typeface="Arial Narrow" pitchFamily="34" charset="0"/>
            </a:endParaRPr>
          </a:p>
          <a:p>
            <a:pPr eaLnBrk="1" hangingPunct="1">
              <a:buFont typeface="Wingdings 2" pitchFamily="18" charset="2"/>
              <a:buNone/>
            </a:pPr>
            <a:r>
              <a:rPr lang="es-ES" sz="2000" smtClean="0">
                <a:latin typeface="Arial Narrow" pitchFamily="34" charset="0"/>
              </a:rPr>
              <a:t>      - Ausencia de procedimientos de control tributario.</a:t>
            </a:r>
            <a:endParaRPr lang="es-EC" sz="2000" smtClean="0">
              <a:latin typeface="Arial Narrow" pitchFamily="34" charset="0"/>
            </a:endParaRPr>
          </a:p>
          <a:p>
            <a:pPr eaLnBrk="1" hangingPunct="1">
              <a:buFont typeface="Wingdings 2" pitchFamily="18" charset="2"/>
              <a:buNone/>
            </a:pPr>
            <a:r>
              <a:rPr lang="es-ES" sz="2000" smtClean="0">
                <a:latin typeface="Arial Narrow" pitchFamily="34" charset="0"/>
              </a:rPr>
              <a:t>      - No definición de funciones departamentales.</a:t>
            </a:r>
            <a:endParaRPr lang="es-EC" sz="2000" smtClean="0">
              <a:latin typeface="Arial Narrow" pitchFamily="34" charset="0"/>
            </a:endParaRPr>
          </a:p>
          <a:p>
            <a:pPr eaLnBrk="1" hangingPunct="1">
              <a:buFont typeface="Wingdings 2" pitchFamily="18" charset="2"/>
              <a:buNone/>
            </a:pPr>
            <a:r>
              <a:rPr lang="es-ES" sz="2000" smtClean="0">
                <a:latin typeface="Arial Narrow" pitchFamily="34" charset="0"/>
              </a:rPr>
              <a:t>      - Desconocimiento del marco teórico legal vigente</a:t>
            </a:r>
          </a:p>
          <a:p>
            <a:pPr eaLnBrk="1" hangingPunct="1">
              <a:buFont typeface="Wingdings" pitchFamily="2" charset="2"/>
              <a:buChar char="§"/>
            </a:pPr>
            <a:endParaRPr lang="es-EC" sz="2000" smtClean="0">
              <a:latin typeface="Arial Narrow" pitchFamily="34" charset="0"/>
            </a:endParaRPr>
          </a:p>
          <a:p>
            <a:pPr eaLnBrk="1" hangingPunct="1">
              <a:buFont typeface="Wingdings" pitchFamily="2" charset="2"/>
              <a:buChar char="§"/>
            </a:pPr>
            <a:r>
              <a:rPr lang="es-EC" sz="2000" b="1" smtClean="0">
                <a:latin typeface="Arial Narrow" pitchFamily="34" charset="0"/>
              </a:rPr>
              <a:t>Riesgo de Detección.- </a:t>
            </a:r>
            <a:r>
              <a:rPr lang="es-ES" sz="2000" smtClean="0">
                <a:latin typeface="Arial Narrow" pitchFamily="34" charset="0"/>
              </a:rPr>
              <a:t>Depende de la eficiencia de las pruebas seleccionadas y diseñadas para el equipo de auditoría, y de su aplicación en la práctica</a:t>
            </a:r>
            <a:endParaRPr lang="es-EC" sz="2000" smtClean="0">
              <a:latin typeface="Arial Narrow" pitchFamily="34" charset="0"/>
            </a:endParaRPr>
          </a:p>
          <a:p>
            <a:pPr eaLnBrk="1" hangingPunct="1"/>
            <a:endParaRPr lang="es-EC" sz="2000" smtClean="0"/>
          </a:p>
        </p:txBody>
      </p:sp>
      <p:pic>
        <p:nvPicPr>
          <p:cNvPr id="7172" name="Picture 4"/>
          <p:cNvPicPr>
            <a:picLocks noChangeAspect="1" noChangeArrowheads="1"/>
          </p:cNvPicPr>
          <p:nvPr/>
        </p:nvPicPr>
        <p:blipFill>
          <a:blip r:embed="rId2"/>
          <a:srcRect/>
          <a:stretch>
            <a:fillRect/>
          </a:stretch>
        </p:blipFill>
        <p:spPr bwMode="auto">
          <a:xfrm>
            <a:off x="428596" y="1571612"/>
            <a:ext cx="1357322" cy="1071570"/>
          </a:xfrm>
          <a:prstGeom prst="roundRect">
            <a:avLst>
              <a:gd name="adj" fmla="val 8594"/>
            </a:avLst>
          </a:prstGeom>
          <a:solidFill>
            <a:srgbClr val="FFFFFF">
              <a:shade val="85000"/>
            </a:srgbClr>
          </a:solidFill>
          <a:ln>
            <a:noFill/>
          </a:ln>
          <a:effectLst>
            <a:outerShdw blurRad="184150" dist="241300" dir="11520000" sx="110000" sy="110000" algn="ctr">
              <a:srgbClr val="000000">
                <a:alpha val="18000"/>
              </a:srgbClr>
            </a:outerShdw>
            <a:reflection blurRad="12700" stA="38000" endPos="28000" dist="5000" dir="5400000" sy="-100000" algn="bl" rotWithShape="0"/>
          </a:effectLst>
          <a:scene3d>
            <a:camera prst="perspectiveFront" fov="5100000">
              <a:rot lat="0" lon="2100000" rev="0"/>
            </a:camera>
            <a:lightRig rig="flood" dir="t">
              <a:rot lat="0" lon="0" rev="13800000"/>
            </a:lightRig>
          </a:scene3d>
          <a:sp3d extrusionH="107950" prstMaterial="plastic">
            <a:bevelT w="82550" h="63500" prst="divot"/>
            <a:bevelB/>
          </a:sp3d>
        </p:spPr>
      </p:pic>
      <p:pic>
        <p:nvPicPr>
          <p:cNvPr id="7173" name="Picture 5"/>
          <p:cNvPicPr>
            <a:picLocks noChangeAspect="1" noChangeArrowheads="1"/>
          </p:cNvPicPr>
          <p:nvPr/>
        </p:nvPicPr>
        <p:blipFill>
          <a:blip r:embed="rId3"/>
          <a:srcRect/>
          <a:stretch>
            <a:fillRect/>
          </a:stretch>
        </p:blipFill>
        <p:spPr bwMode="auto">
          <a:xfrm>
            <a:off x="428596" y="3214686"/>
            <a:ext cx="1428760" cy="928694"/>
          </a:xfrm>
          <a:prstGeom prst="rect">
            <a:avLst/>
          </a:prstGeom>
          <a:ln w="127000" cap="rnd">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pic>
        <p:nvPicPr>
          <p:cNvPr id="18438" name="Picture 6"/>
          <p:cNvPicPr>
            <a:picLocks noChangeAspect="1" noChangeArrowheads="1"/>
          </p:cNvPicPr>
          <p:nvPr/>
        </p:nvPicPr>
        <p:blipFill>
          <a:blip r:embed="rId4"/>
          <a:srcRect/>
          <a:stretch>
            <a:fillRect/>
          </a:stretch>
        </p:blipFill>
        <p:spPr bwMode="auto">
          <a:xfrm>
            <a:off x="571500" y="4643438"/>
            <a:ext cx="1214438" cy="1071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C" b="1" dirty="0" smtClean="0">
                <a:solidFill>
                  <a:srgbClr val="FF0000"/>
                </a:solidFill>
                <a:latin typeface="Arial Narrow" pitchFamily="34" charset="0"/>
              </a:rPr>
              <a:t>Impuestos</a:t>
            </a:r>
            <a:r>
              <a:rPr lang="es-EC" b="1" dirty="0" smtClean="0"/>
              <a:t/>
            </a:r>
            <a:br>
              <a:rPr lang="es-EC" b="1" dirty="0" smtClean="0"/>
            </a:br>
            <a:endParaRPr lang="es-EC" dirty="0"/>
          </a:p>
        </p:txBody>
      </p:sp>
      <p:sp>
        <p:nvSpPr>
          <p:cNvPr id="19459" name="2 Marcador de contenido"/>
          <p:cNvSpPr>
            <a:spLocks noGrp="1"/>
          </p:cNvSpPr>
          <p:nvPr>
            <p:ph idx="1"/>
          </p:nvPr>
        </p:nvSpPr>
        <p:spPr>
          <a:xfrm>
            <a:off x="4643438" y="1554163"/>
            <a:ext cx="4348162" cy="4525962"/>
          </a:xfrm>
        </p:spPr>
        <p:txBody>
          <a:bodyPr/>
          <a:lstStyle/>
          <a:p>
            <a:pPr eaLnBrk="1" hangingPunct="1">
              <a:buFont typeface="Wingdings 2" pitchFamily="18" charset="2"/>
              <a:buNone/>
            </a:pPr>
            <a:r>
              <a:rPr lang="es-ES" sz="2400" smtClean="0">
                <a:latin typeface="Arial Narrow" pitchFamily="34" charset="0"/>
              </a:rPr>
              <a:t>     Prestación debida al ocurrir el hecho impositivo que deberían financiar los servicios públicos generales. Son directos e indirectos. Gravan los patrimonios, las rentas, las actividades de producción, distribución, consumo y, en general, los indicios de capacidad contributiva, inclusive  los actos de liberalidad.</a:t>
            </a:r>
            <a:endParaRPr lang="es-EC" sz="2400" smtClean="0">
              <a:latin typeface="Arial Narrow" pitchFamily="34" charset="0"/>
            </a:endParaRPr>
          </a:p>
          <a:p>
            <a:pPr eaLnBrk="1" hangingPunct="1"/>
            <a:endParaRPr lang="es-EC" sz="2400" smtClean="0"/>
          </a:p>
        </p:txBody>
      </p:sp>
      <p:pic>
        <p:nvPicPr>
          <p:cNvPr id="19460" name="Picture 3"/>
          <p:cNvPicPr>
            <a:picLocks noChangeAspect="1" noChangeArrowheads="1"/>
          </p:cNvPicPr>
          <p:nvPr/>
        </p:nvPicPr>
        <p:blipFill>
          <a:blip r:embed="rId2"/>
          <a:srcRect/>
          <a:stretch>
            <a:fillRect/>
          </a:stretch>
        </p:blipFill>
        <p:spPr bwMode="auto">
          <a:xfrm>
            <a:off x="1357313" y="2214563"/>
            <a:ext cx="2381250" cy="2381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C" b="1" dirty="0" smtClean="0">
                <a:latin typeface="Arial Narrow" pitchFamily="34" charset="0"/>
              </a:rPr>
              <a:t>Clasificación de los Impuestos </a:t>
            </a:r>
            <a:r>
              <a:rPr lang="es-EC" b="1" dirty="0" smtClean="0"/>
              <a:t/>
            </a:r>
            <a:br>
              <a:rPr lang="es-EC" b="1" dirty="0" smtClean="0"/>
            </a:br>
            <a:endParaRPr lang="es-EC" dirty="0"/>
          </a:p>
        </p:txBody>
      </p:sp>
      <p:sp>
        <p:nvSpPr>
          <p:cNvPr id="20483" name="2 Marcador de contenido"/>
          <p:cNvSpPr>
            <a:spLocks noGrp="1"/>
          </p:cNvSpPr>
          <p:nvPr>
            <p:ph idx="1"/>
          </p:nvPr>
        </p:nvSpPr>
        <p:spPr>
          <a:xfrm>
            <a:off x="3429000" y="1554163"/>
            <a:ext cx="5562600" cy="4525962"/>
          </a:xfrm>
        </p:spPr>
        <p:txBody>
          <a:bodyPr/>
          <a:lstStyle/>
          <a:p>
            <a:pPr eaLnBrk="1" hangingPunct="1">
              <a:buFont typeface="Wingdings" pitchFamily="2" charset="2"/>
              <a:buChar char="§"/>
            </a:pPr>
            <a:r>
              <a:rPr lang="es-ES" sz="2400" b="1" smtClean="0">
                <a:latin typeface="Arial Narrow" pitchFamily="34" charset="0"/>
              </a:rPr>
              <a:t>Impuestos Directos: </a:t>
            </a:r>
            <a:r>
              <a:rPr lang="es-ES" sz="2400" smtClean="0">
                <a:latin typeface="Arial Narrow" pitchFamily="34" charset="0"/>
              </a:rPr>
              <a:t>(Ej. Impuesto a la Renta)</a:t>
            </a:r>
            <a:endParaRPr lang="es-EC" sz="2400" smtClean="0">
              <a:latin typeface="Arial Narrow" pitchFamily="34" charset="0"/>
            </a:endParaRPr>
          </a:p>
          <a:p>
            <a:pPr eaLnBrk="1" hangingPunct="1">
              <a:buFont typeface="Wingdings" pitchFamily="2" charset="2"/>
              <a:buChar char="§"/>
            </a:pPr>
            <a:r>
              <a:rPr lang="es-ES" sz="2400" b="1" smtClean="0">
                <a:latin typeface="Arial Narrow" pitchFamily="34" charset="0"/>
              </a:rPr>
              <a:t>Impuestos Indirectos: </a:t>
            </a:r>
            <a:r>
              <a:rPr lang="es-ES" sz="2400" smtClean="0">
                <a:latin typeface="Arial Narrow" pitchFamily="34" charset="0"/>
              </a:rPr>
              <a:t>(Ej. Impuesto al Valor Agregado)</a:t>
            </a:r>
            <a:endParaRPr lang="es-EC" sz="2400" smtClean="0">
              <a:latin typeface="Arial Narrow" pitchFamily="34" charset="0"/>
            </a:endParaRPr>
          </a:p>
          <a:p>
            <a:pPr eaLnBrk="1" hangingPunct="1">
              <a:buFont typeface="Wingdings" pitchFamily="2" charset="2"/>
              <a:buChar char="§"/>
            </a:pPr>
            <a:r>
              <a:rPr lang="es-ES" sz="2400" b="1" smtClean="0">
                <a:latin typeface="Arial Narrow" pitchFamily="34" charset="0"/>
              </a:rPr>
              <a:t>Impuestos Reales: </a:t>
            </a:r>
            <a:r>
              <a:rPr lang="es-ES" sz="2400" smtClean="0">
                <a:latin typeface="Arial Narrow" pitchFamily="34" charset="0"/>
              </a:rPr>
              <a:t>(Ej. Impuesto a los Predios Urbanos)</a:t>
            </a:r>
            <a:endParaRPr lang="es-EC" sz="2400" smtClean="0">
              <a:latin typeface="Arial Narrow" pitchFamily="34" charset="0"/>
            </a:endParaRPr>
          </a:p>
          <a:p>
            <a:pPr eaLnBrk="1" hangingPunct="1">
              <a:buFont typeface="Wingdings" pitchFamily="2" charset="2"/>
              <a:buChar char="§"/>
            </a:pPr>
            <a:r>
              <a:rPr lang="es-ES" sz="2400" b="1" smtClean="0">
                <a:latin typeface="Arial Narrow" pitchFamily="34" charset="0"/>
              </a:rPr>
              <a:t>Impuestos Personales: </a:t>
            </a:r>
            <a:r>
              <a:rPr lang="es-ES" sz="2400" smtClean="0">
                <a:latin typeface="Arial Narrow" pitchFamily="34" charset="0"/>
              </a:rPr>
              <a:t>(Ej. Impuesto progresivo a la Renta Global)</a:t>
            </a:r>
          </a:p>
          <a:p>
            <a:pPr eaLnBrk="1" hangingPunct="1">
              <a:buFont typeface="Wingdings" pitchFamily="2" charset="2"/>
              <a:buChar char="§"/>
            </a:pPr>
            <a:r>
              <a:rPr lang="es-ES" sz="2400" b="1" smtClean="0">
                <a:latin typeface="Arial Narrow" pitchFamily="34" charset="0"/>
              </a:rPr>
              <a:t>Impuestos Proporcionales: </a:t>
            </a:r>
            <a:r>
              <a:rPr lang="es-ES" sz="2400" smtClean="0">
                <a:latin typeface="Arial Narrow" pitchFamily="34" charset="0"/>
              </a:rPr>
              <a:t>(Ej. Impuesto a la Renta de Sociedades)</a:t>
            </a:r>
          </a:p>
          <a:p>
            <a:pPr eaLnBrk="1" hangingPunct="1">
              <a:buFont typeface="Wingdings" pitchFamily="2" charset="2"/>
              <a:buChar char="§"/>
            </a:pPr>
            <a:endParaRPr lang="es-EC" sz="2400" smtClean="0">
              <a:latin typeface="Arial Narrow" pitchFamily="34" charset="0"/>
            </a:endParaRPr>
          </a:p>
          <a:p>
            <a:pPr eaLnBrk="1" hangingPunct="1">
              <a:buFont typeface="Wingdings" pitchFamily="2" charset="2"/>
              <a:buChar char="§"/>
            </a:pPr>
            <a:endParaRPr lang="es-EC" sz="2400" smtClean="0">
              <a:latin typeface="Arial Narrow" pitchFamily="34" charset="0"/>
            </a:endParaRPr>
          </a:p>
        </p:txBody>
      </p:sp>
      <p:pic>
        <p:nvPicPr>
          <p:cNvPr id="20484" name="Picture 3"/>
          <p:cNvPicPr>
            <a:picLocks noChangeAspect="1" noChangeArrowheads="1"/>
          </p:cNvPicPr>
          <p:nvPr/>
        </p:nvPicPr>
        <p:blipFill>
          <a:blip r:embed="rId2"/>
          <a:srcRect/>
          <a:stretch>
            <a:fillRect/>
          </a:stretch>
        </p:blipFill>
        <p:spPr bwMode="auto">
          <a:xfrm>
            <a:off x="1285875" y="2500313"/>
            <a:ext cx="1766888"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548</TotalTime>
  <Words>1739</Words>
  <Application>Microsoft Office PowerPoint</Application>
  <PresentationFormat>Presentación en pantalla (4:3)</PresentationFormat>
  <Paragraphs>180</Paragraphs>
  <Slides>28</Slides>
  <Notes>1</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1</vt:i4>
      </vt:variant>
      <vt:variant>
        <vt:lpstr>Títulos de diapositiva</vt:lpstr>
      </vt:variant>
      <vt:variant>
        <vt:i4>28</vt:i4>
      </vt:variant>
    </vt:vector>
  </HeadingPairs>
  <TitlesOfParts>
    <vt:vector size="38" baseType="lpstr">
      <vt:lpstr>Arial</vt:lpstr>
      <vt:lpstr>Franklin Gothic Medium</vt:lpstr>
      <vt:lpstr>Franklin Gothic Book</vt:lpstr>
      <vt:lpstr>Wingdings 2</vt:lpstr>
      <vt:lpstr>Calibri</vt:lpstr>
      <vt:lpstr>Arial Narrow</vt:lpstr>
      <vt:lpstr>Times New Roman</vt:lpstr>
      <vt:lpstr>Wingdings</vt:lpstr>
      <vt:lpstr>Viajes</vt:lpstr>
      <vt:lpstr>Hoja de cálculo de Microsoft Office Excel</vt:lpstr>
      <vt:lpstr>Diapositiva 1</vt:lpstr>
      <vt:lpstr>ObjetivoS </vt:lpstr>
      <vt:lpstr>Ejecución </vt:lpstr>
      <vt:lpstr>Propósito: </vt:lpstr>
      <vt:lpstr>DEFINICIONES BÁSICAS  </vt:lpstr>
      <vt:lpstr>RIESGOS DE AUDITORIA </vt:lpstr>
      <vt:lpstr>Tipos de Riesgo de Auditoría </vt:lpstr>
      <vt:lpstr>Impuestos </vt:lpstr>
      <vt:lpstr>Clasificación de los Impuestos  </vt:lpstr>
      <vt:lpstr>Cont… Clasificación de impuestos</vt:lpstr>
      <vt:lpstr>Cont… Definiciones básicas</vt:lpstr>
      <vt:lpstr>Diapositiva 12</vt:lpstr>
      <vt:lpstr>  Giro Ordinario del Negocio </vt:lpstr>
      <vt:lpstr>Estructura organizacional</vt:lpstr>
      <vt:lpstr>Clientes y proveedores</vt:lpstr>
      <vt:lpstr>Cont… Clientes y proveedores</vt:lpstr>
      <vt:lpstr>Análisis Funcional</vt:lpstr>
      <vt:lpstr>Diapositiva 18</vt:lpstr>
      <vt:lpstr>Diseño y Ejecución de Pruebas de Control</vt:lpstr>
      <vt:lpstr>Diseño y Ejecución de Pruebas de Control</vt:lpstr>
      <vt:lpstr>Diapositiva 21</vt:lpstr>
      <vt:lpstr>Observaciones: </vt:lpstr>
      <vt:lpstr>Diapositiva 23</vt:lpstr>
      <vt:lpstr>Diapositiva 24</vt:lpstr>
      <vt:lpstr>Diapositiva 25</vt:lpstr>
      <vt:lpstr>Diapositiva 26</vt:lpstr>
      <vt:lpstr>Diapositiva 27</vt:lpstr>
      <vt:lpstr>Diapositiva 28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 Lourdes</dc:creator>
  <cp:lastModifiedBy>USER</cp:lastModifiedBy>
  <cp:revision>49</cp:revision>
  <dcterms:created xsi:type="dcterms:W3CDTF">2009-12-29T01:41:01Z</dcterms:created>
  <dcterms:modified xsi:type="dcterms:W3CDTF">2010-01-17T22:42:01Z</dcterms:modified>
</cp:coreProperties>
</file>