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3" r:id="rId18"/>
    <p:sldId id="282" r:id="rId19"/>
    <p:sldId id="284" r:id="rId20"/>
    <p:sldId id="272" r:id="rId21"/>
    <p:sldId id="273" r:id="rId22"/>
    <p:sldId id="274" r:id="rId23"/>
    <p:sldId id="275" r:id="rId24"/>
    <p:sldId id="276" r:id="rId25"/>
    <p:sldId id="277" r:id="rId26"/>
    <p:sldId id="285" r:id="rId27"/>
    <p:sldId id="278" r:id="rId28"/>
    <p:sldId id="279" r:id="rId29"/>
    <p:sldId id="280" r:id="rId30"/>
    <p:sldId id="28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410" autoAdjust="0"/>
    <p:restoredTop sz="94660"/>
  </p:normalViewPr>
  <p:slideViewPr>
    <p:cSldViewPr>
      <p:cViewPr varScale="1">
        <p:scale>
          <a:sx n="59" d="100"/>
          <a:sy n="59" d="100"/>
        </p:scale>
        <p:origin x="-96"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7/27/2010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7/27/2010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7/27/2010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‹Nº›</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7/27/2010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‹Nº›</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err="1" smtClean="0"/>
              <a:t>Decoración</a:t>
            </a:r>
            <a:r>
              <a:rPr lang="en-US" dirty="0" smtClean="0"/>
              <a:t> de </a:t>
            </a:r>
            <a:r>
              <a:rPr lang="en-US" dirty="0" err="1" smtClean="0"/>
              <a:t>interiores</a:t>
            </a:r>
            <a:r>
              <a:rPr lang="en-US" dirty="0" smtClean="0"/>
              <a:t> de </a:t>
            </a:r>
            <a:r>
              <a:rPr lang="en-US" dirty="0" err="1" smtClean="0"/>
              <a:t>oficinas</a:t>
            </a:r>
            <a:r>
              <a:rPr lang="en-US" dirty="0" smtClean="0"/>
              <a:t> </a:t>
            </a:r>
            <a:r>
              <a:rPr lang="en-US" dirty="0" err="1" smtClean="0"/>
              <a:t>usando</a:t>
            </a:r>
            <a:r>
              <a:rPr lang="en-US" dirty="0" smtClean="0"/>
              <a:t> </a:t>
            </a:r>
            <a:r>
              <a:rPr lang="en-US" dirty="0" err="1" smtClean="0"/>
              <a:t>realidad</a:t>
            </a:r>
            <a:r>
              <a:rPr lang="en-US" dirty="0" smtClean="0"/>
              <a:t> virtual</a:t>
            </a:r>
            <a:endParaRPr lang="es-EC" dirty="0"/>
          </a:p>
        </p:txBody>
      </p:sp>
      <p:sp>
        <p:nvSpPr>
          <p:cNvPr id="3" name="Subtitle 2"/>
          <p:cNvSpPr>
            <a:spLocks noGrp="1"/>
          </p:cNvSpPr>
          <p:nvPr>
            <p:ph type="subTitle" idx="1"/>
          </p:nvPr>
        </p:nvSpPr>
        <p:spPr>
          <a:xfrm>
            <a:off x="533400" y="4114800"/>
            <a:ext cx="7854696" cy="1752600"/>
          </a:xfrm>
        </p:spPr>
        <p:txBody>
          <a:bodyPr/>
          <a:lstStyle/>
          <a:p>
            <a:r>
              <a:rPr lang="en-US" dirty="0" smtClean="0"/>
              <a:t>Luis </a:t>
            </a:r>
            <a:r>
              <a:rPr lang="en-US" dirty="0" err="1" smtClean="0"/>
              <a:t>Jairo</a:t>
            </a:r>
            <a:r>
              <a:rPr lang="en-US" dirty="0" smtClean="0"/>
              <a:t> Montesdeoca </a:t>
            </a:r>
            <a:r>
              <a:rPr lang="en-US" dirty="0" err="1" smtClean="0"/>
              <a:t>Bermúdez</a:t>
            </a:r>
            <a:endParaRPr lang="en-US" dirty="0" smtClean="0"/>
          </a:p>
          <a:p>
            <a:r>
              <a:rPr lang="en-US" dirty="0" smtClean="0"/>
              <a:t>Juan Arturo </a:t>
            </a:r>
            <a:r>
              <a:rPr lang="en-US" dirty="0" err="1" smtClean="0"/>
              <a:t>Hernández</a:t>
            </a:r>
            <a:r>
              <a:rPr lang="en-US" dirty="0" smtClean="0"/>
              <a:t> Peter </a:t>
            </a:r>
            <a:endParaRPr lang="es-EC"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Realidad</a:t>
            </a:r>
            <a:r>
              <a:rPr lang="en-US" dirty="0" smtClean="0"/>
              <a:t> virtual</a:t>
            </a:r>
            <a:endParaRPr lang="es-EC" dirty="0"/>
          </a:p>
        </p:txBody>
      </p:sp>
      <p:sp>
        <p:nvSpPr>
          <p:cNvPr id="3" name="Content Placeholder 2"/>
          <p:cNvSpPr>
            <a:spLocks noGrp="1"/>
          </p:cNvSpPr>
          <p:nvPr>
            <p:ph idx="1"/>
          </p:nvPr>
        </p:nvSpPr>
        <p:spPr/>
        <p:txBody>
          <a:bodyPr/>
          <a:lstStyle/>
          <a:p>
            <a:pPr algn="just"/>
            <a:r>
              <a:rPr lang="en-US" dirty="0" err="1" smtClean="0"/>
              <a:t>Simulación</a:t>
            </a:r>
            <a:r>
              <a:rPr lang="en-US" dirty="0" smtClean="0"/>
              <a:t> </a:t>
            </a:r>
            <a:r>
              <a:rPr lang="en-US" dirty="0" err="1" smtClean="0"/>
              <a:t>por</a:t>
            </a:r>
            <a:r>
              <a:rPr lang="en-US" dirty="0" smtClean="0"/>
              <a:t> </a:t>
            </a:r>
            <a:r>
              <a:rPr lang="en-US" dirty="0" err="1" smtClean="0"/>
              <a:t>computadora</a:t>
            </a:r>
            <a:r>
              <a:rPr lang="en-US" dirty="0" smtClean="0"/>
              <a:t> </a:t>
            </a:r>
            <a:r>
              <a:rPr lang="en-US" dirty="0" err="1" smtClean="0"/>
              <a:t>dinámica</a:t>
            </a:r>
            <a:r>
              <a:rPr lang="en-US" dirty="0" smtClean="0"/>
              <a:t> y tridimensional </a:t>
            </a:r>
            <a:r>
              <a:rPr lang="en-US" dirty="0" err="1" smtClean="0"/>
              <a:t>orientada</a:t>
            </a:r>
            <a:r>
              <a:rPr lang="en-US" dirty="0" smtClean="0"/>
              <a:t> a la </a:t>
            </a:r>
            <a:r>
              <a:rPr lang="en-US" dirty="0" err="1" smtClean="0"/>
              <a:t>visualización</a:t>
            </a:r>
            <a:r>
              <a:rPr lang="en-US" dirty="0" smtClean="0"/>
              <a:t> de </a:t>
            </a:r>
            <a:r>
              <a:rPr lang="en-US" dirty="0" err="1" smtClean="0"/>
              <a:t>situaciones</a:t>
            </a:r>
            <a:r>
              <a:rPr lang="en-US" dirty="0" smtClean="0"/>
              <a:t> y variables </a:t>
            </a:r>
            <a:r>
              <a:rPr lang="en-US" dirty="0" err="1" smtClean="0"/>
              <a:t>complejas</a:t>
            </a:r>
            <a:r>
              <a:rPr lang="en-US" dirty="0" smtClean="0"/>
              <a:t> </a:t>
            </a:r>
            <a:r>
              <a:rPr lang="en-US" dirty="0" err="1" smtClean="0"/>
              <a:t>que</a:t>
            </a:r>
            <a:r>
              <a:rPr lang="en-US" dirty="0" smtClean="0"/>
              <a:t> </a:t>
            </a:r>
            <a:r>
              <a:rPr lang="en-US" dirty="0" err="1" smtClean="0"/>
              <a:t>usa</a:t>
            </a:r>
            <a:r>
              <a:rPr lang="en-US" dirty="0" smtClean="0"/>
              <a:t> </a:t>
            </a:r>
            <a:r>
              <a:rPr lang="en-US" dirty="0" err="1" smtClean="0"/>
              <a:t>dispositivos</a:t>
            </a:r>
            <a:r>
              <a:rPr lang="en-US" dirty="0" smtClean="0"/>
              <a:t> </a:t>
            </a:r>
            <a:r>
              <a:rPr lang="en-US" dirty="0" err="1" smtClean="0"/>
              <a:t>sofisticados</a:t>
            </a:r>
            <a:r>
              <a:rPr lang="en-US" dirty="0" smtClean="0"/>
              <a:t> de </a:t>
            </a:r>
            <a:r>
              <a:rPr lang="en-US" dirty="0" err="1" smtClean="0"/>
              <a:t>entrada</a:t>
            </a:r>
            <a:r>
              <a:rPr lang="en-US" dirty="0" smtClean="0"/>
              <a:t> </a:t>
            </a:r>
            <a:r>
              <a:rPr lang="en-US" dirty="0" err="1" smtClean="0"/>
              <a:t>para</a:t>
            </a:r>
            <a:r>
              <a:rPr lang="en-US" dirty="0" smtClean="0"/>
              <a:t> la </a:t>
            </a:r>
            <a:r>
              <a:rPr lang="en-US" dirty="0" err="1" smtClean="0"/>
              <a:t>inmersión</a:t>
            </a:r>
            <a:r>
              <a:rPr lang="en-US" dirty="0" smtClean="0"/>
              <a:t> en </a:t>
            </a:r>
            <a:r>
              <a:rPr lang="en-US" dirty="0" err="1" smtClean="0"/>
              <a:t>ambientes</a:t>
            </a:r>
            <a:r>
              <a:rPr lang="en-US" dirty="0" smtClean="0"/>
              <a:t> </a:t>
            </a:r>
            <a:r>
              <a:rPr lang="en-US" dirty="0" err="1" smtClean="0"/>
              <a:t>participativos</a:t>
            </a:r>
            <a:r>
              <a:rPr lang="en-US" dirty="0" smtClean="0"/>
              <a:t> de </a:t>
            </a:r>
            <a:r>
              <a:rPr lang="en-US" dirty="0" err="1" smtClean="0"/>
              <a:t>origen</a:t>
            </a:r>
            <a:r>
              <a:rPr lang="en-US" dirty="0" smtClean="0"/>
              <a:t> artificial. </a:t>
            </a:r>
          </a:p>
          <a:p>
            <a:pPr algn="just"/>
            <a:r>
              <a:rPr lang="en-US" dirty="0" err="1" smtClean="0"/>
              <a:t>Puede</a:t>
            </a:r>
            <a:r>
              <a:rPr lang="en-US" dirty="0" smtClean="0"/>
              <a:t> ser de dos </a:t>
            </a:r>
            <a:r>
              <a:rPr lang="en-US" dirty="0" err="1" smtClean="0"/>
              <a:t>tipos</a:t>
            </a:r>
            <a:r>
              <a:rPr lang="en-US" dirty="0" smtClean="0"/>
              <a:t>: </a:t>
            </a:r>
            <a:r>
              <a:rPr lang="en-US" dirty="0" err="1" smtClean="0"/>
              <a:t>inmersiva</a:t>
            </a:r>
            <a:r>
              <a:rPr lang="en-US" dirty="0" smtClean="0"/>
              <a:t> y no </a:t>
            </a:r>
            <a:r>
              <a:rPr lang="en-US" dirty="0" err="1" smtClean="0"/>
              <a:t>inmersiva</a:t>
            </a:r>
            <a:r>
              <a:rPr lang="en-US" dirty="0" smtClean="0"/>
              <a:t>. </a:t>
            </a:r>
            <a:endParaRPr lang="es-EC"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Dispositivos</a:t>
            </a:r>
            <a:r>
              <a:rPr lang="en-US" dirty="0" smtClean="0"/>
              <a:t> de </a:t>
            </a:r>
            <a:r>
              <a:rPr lang="en-US" dirty="0" err="1" smtClean="0"/>
              <a:t>realidad</a:t>
            </a:r>
            <a:r>
              <a:rPr lang="en-US" dirty="0" smtClean="0"/>
              <a:t> virtual </a:t>
            </a:r>
            <a:r>
              <a:rPr lang="en-US" dirty="0" err="1" smtClean="0"/>
              <a:t>utilizados</a:t>
            </a:r>
            <a:endParaRPr lang="es-EC" dirty="0"/>
          </a:p>
        </p:txBody>
      </p:sp>
      <p:sp>
        <p:nvSpPr>
          <p:cNvPr id="3" name="Content Placeholder 2"/>
          <p:cNvSpPr>
            <a:spLocks noGrp="1"/>
          </p:cNvSpPr>
          <p:nvPr>
            <p:ph idx="1"/>
          </p:nvPr>
        </p:nvSpPr>
        <p:spPr/>
        <p:txBody>
          <a:bodyPr/>
          <a:lstStyle/>
          <a:p>
            <a:endParaRPr lang="en-US" dirty="0" smtClean="0"/>
          </a:p>
          <a:p>
            <a:r>
              <a:rPr lang="en-US" dirty="0" err="1" smtClean="0"/>
              <a:t>Guantes</a:t>
            </a:r>
            <a:r>
              <a:rPr lang="en-US" dirty="0" smtClean="0"/>
              <a:t> de </a:t>
            </a:r>
            <a:r>
              <a:rPr lang="en-US" dirty="0" err="1" smtClean="0"/>
              <a:t>datos</a:t>
            </a:r>
            <a:r>
              <a:rPr lang="en-US" dirty="0" smtClean="0"/>
              <a:t>.</a:t>
            </a:r>
          </a:p>
          <a:p>
            <a:endParaRPr lang="en-US" dirty="0" smtClean="0"/>
          </a:p>
          <a:p>
            <a:r>
              <a:rPr lang="en-US" dirty="0" err="1" smtClean="0"/>
              <a:t>Gafas</a:t>
            </a:r>
            <a:r>
              <a:rPr lang="en-US" dirty="0" smtClean="0"/>
              <a:t> </a:t>
            </a:r>
            <a:r>
              <a:rPr lang="en-US" dirty="0" err="1" smtClean="0"/>
              <a:t>estereoscópicas</a:t>
            </a:r>
            <a:r>
              <a:rPr lang="en-US" dirty="0" smtClean="0"/>
              <a:t>.</a:t>
            </a:r>
          </a:p>
          <a:p>
            <a:endParaRPr lang="en-US" dirty="0" smtClean="0"/>
          </a:p>
          <a:p>
            <a:r>
              <a:rPr lang="en-US" dirty="0" smtClean="0"/>
              <a:t>Tracker.</a:t>
            </a:r>
          </a:p>
          <a:p>
            <a:endParaRPr lang="en-US" dirty="0" smtClean="0"/>
          </a:p>
          <a:p>
            <a:r>
              <a:rPr lang="en-US" dirty="0" err="1" smtClean="0"/>
              <a:t>Proyector</a:t>
            </a:r>
            <a:r>
              <a:rPr lang="en-US" dirty="0" smtClean="0"/>
              <a:t> 3d.</a:t>
            </a:r>
            <a:endParaRPr lang="es-EC" dirty="0"/>
          </a:p>
        </p:txBody>
      </p:sp>
      <p:pic>
        <p:nvPicPr>
          <p:cNvPr id="1026" name="Picture 2" descr="E:\IMAGENES\5DT-DataGlove5ultra.jpg"/>
          <p:cNvPicPr>
            <a:picLocks noChangeAspect="1" noChangeArrowheads="1"/>
          </p:cNvPicPr>
          <p:nvPr/>
        </p:nvPicPr>
        <p:blipFill>
          <a:blip r:embed="rId2" cstate="print"/>
          <a:srcRect/>
          <a:stretch>
            <a:fillRect/>
          </a:stretch>
        </p:blipFill>
        <p:spPr bwMode="auto">
          <a:xfrm>
            <a:off x="3429001" y="2133600"/>
            <a:ext cx="1080000" cy="792000"/>
          </a:xfrm>
          <a:prstGeom prst="rect">
            <a:avLst/>
          </a:prstGeom>
          <a:noFill/>
        </p:spPr>
      </p:pic>
      <p:pic>
        <p:nvPicPr>
          <p:cNvPr id="1027" name="Picture 3" descr="E:\IMAGENES\estereoscopicas.jpg"/>
          <p:cNvPicPr>
            <a:picLocks noChangeAspect="1" noChangeArrowheads="1"/>
          </p:cNvPicPr>
          <p:nvPr/>
        </p:nvPicPr>
        <p:blipFill>
          <a:blip r:embed="rId3" cstate="print"/>
          <a:srcRect/>
          <a:stretch>
            <a:fillRect/>
          </a:stretch>
        </p:blipFill>
        <p:spPr bwMode="auto">
          <a:xfrm>
            <a:off x="4343400" y="3200400"/>
            <a:ext cx="1080000" cy="810000"/>
          </a:xfrm>
          <a:prstGeom prst="rect">
            <a:avLst/>
          </a:prstGeom>
          <a:noFill/>
        </p:spPr>
      </p:pic>
      <p:pic>
        <p:nvPicPr>
          <p:cNvPr id="1028" name="Picture 4" descr="E:\IMAGENES\product_mocaptrack_polhemus_liberty_01.jpg"/>
          <p:cNvPicPr>
            <a:picLocks noChangeAspect="1" noChangeArrowheads="1"/>
          </p:cNvPicPr>
          <p:nvPr/>
        </p:nvPicPr>
        <p:blipFill>
          <a:blip r:embed="rId4" cstate="print"/>
          <a:srcRect/>
          <a:stretch>
            <a:fillRect/>
          </a:stretch>
        </p:blipFill>
        <p:spPr bwMode="auto">
          <a:xfrm>
            <a:off x="2209800" y="4114800"/>
            <a:ext cx="1080000" cy="874995"/>
          </a:xfrm>
          <a:prstGeom prst="rect">
            <a:avLst/>
          </a:prstGeom>
          <a:noFill/>
        </p:spPr>
      </p:pic>
      <p:pic>
        <p:nvPicPr>
          <p:cNvPr id="1029" name="Picture 5" descr="E:\IMAGENES\depthq_new_150.jpg"/>
          <p:cNvPicPr>
            <a:picLocks noChangeAspect="1" noChangeArrowheads="1"/>
          </p:cNvPicPr>
          <p:nvPr/>
        </p:nvPicPr>
        <p:blipFill>
          <a:blip r:embed="rId5" cstate="print"/>
          <a:srcRect/>
          <a:stretch>
            <a:fillRect/>
          </a:stretch>
        </p:blipFill>
        <p:spPr bwMode="auto">
          <a:xfrm>
            <a:off x="2971800" y="5181600"/>
            <a:ext cx="1152000" cy="69006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Demostración</a:t>
            </a:r>
            <a:endParaRPr lang="es-EC" dirty="0"/>
          </a:p>
        </p:txBody>
      </p:sp>
      <p:sp>
        <p:nvSpPr>
          <p:cNvPr id="3" name="Content Placeholder 2"/>
          <p:cNvSpPr>
            <a:spLocks noGrp="1"/>
          </p:cNvSpPr>
          <p:nvPr>
            <p:ph idx="1"/>
          </p:nvPr>
        </p:nvSpPr>
        <p:spPr/>
        <p:txBody>
          <a:bodyPr/>
          <a:lstStyle/>
          <a:p>
            <a:endParaRPr lang="es-EC"/>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Dise</a:t>
            </a:r>
            <a:r>
              <a:rPr lang="es-EC" dirty="0" err="1" smtClean="0"/>
              <a:t>ño</a:t>
            </a:r>
            <a:r>
              <a:rPr lang="en-US" dirty="0" smtClean="0"/>
              <a:t> de la </a:t>
            </a:r>
            <a:r>
              <a:rPr lang="en-US" dirty="0" err="1" smtClean="0"/>
              <a:t>solución</a:t>
            </a:r>
            <a:endParaRPr lang="es-EC" dirty="0"/>
          </a:p>
        </p:txBody>
      </p:sp>
      <p:sp>
        <p:nvSpPr>
          <p:cNvPr id="3" name="Content Placeholder 2"/>
          <p:cNvSpPr>
            <a:spLocks noGrp="1"/>
          </p:cNvSpPr>
          <p:nvPr>
            <p:ph idx="1"/>
          </p:nvPr>
        </p:nvSpPr>
        <p:spPr/>
        <p:txBody>
          <a:bodyPr/>
          <a:lstStyle/>
          <a:p>
            <a:r>
              <a:rPr lang="en-US" dirty="0" err="1" smtClean="0"/>
              <a:t>Casos</a:t>
            </a:r>
            <a:r>
              <a:rPr lang="en-US" dirty="0" smtClean="0"/>
              <a:t> de </a:t>
            </a:r>
            <a:r>
              <a:rPr lang="en-US" dirty="0" err="1" smtClean="0"/>
              <a:t>uso</a:t>
            </a:r>
            <a:r>
              <a:rPr lang="en-US" dirty="0" smtClean="0"/>
              <a:t>.</a:t>
            </a:r>
          </a:p>
          <a:p>
            <a:r>
              <a:rPr lang="en-US" dirty="0" err="1" smtClean="0"/>
              <a:t>Requerimientos</a:t>
            </a:r>
            <a:r>
              <a:rPr lang="en-US" dirty="0" smtClean="0"/>
              <a:t> </a:t>
            </a:r>
            <a:r>
              <a:rPr lang="en-US" dirty="0" err="1" smtClean="0"/>
              <a:t>funcionales</a:t>
            </a:r>
            <a:r>
              <a:rPr lang="en-US" dirty="0" smtClean="0"/>
              <a:t>.</a:t>
            </a:r>
          </a:p>
          <a:p>
            <a:r>
              <a:rPr lang="en-US" dirty="0" err="1" smtClean="0"/>
              <a:t>Requerimientos</a:t>
            </a:r>
            <a:r>
              <a:rPr lang="en-US" dirty="0" smtClean="0"/>
              <a:t> no </a:t>
            </a:r>
            <a:r>
              <a:rPr lang="en-US" dirty="0" err="1" smtClean="0"/>
              <a:t>funcionales</a:t>
            </a:r>
            <a:r>
              <a:rPr lang="en-US" dirty="0" smtClean="0"/>
              <a:t>.</a:t>
            </a:r>
          </a:p>
          <a:p>
            <a:r>
              <a:rPr lang="en-US" dirty="0" err="1" smtClean="0"/>
              <a:t>Diagrama</a:t>
            </a:r>
            <a:r>
              <a:rPr lang="en-US" dirty="0" smtClean="0"/>
              <a:t> de </a:t>
            </a:r>
            <a:r>
              <a:rPr lang="en-US" dirty="0" err="1" smtClean="0"/>
              <a:t>clases</a:t>
            </a:r>
            <a:r>
              <a:rPr lang="en-US" dirty="0" smtClean="0"/>
              <a:t>.</a:t>
            </a:r>
          </a:p>
          <a:p>
            <a:r>
              <a:rPr lang="en-US" dirty="0" err="1" smtClean="0"/>
              <a:t>Arquitectura</a:t>
            </a:r>
            <a:r>
              <a:rPr lang="en-US" dirty="0" smtClean="0"/>
              <a:t> de la </a:t>
            </a:r>
            <a:r>
              <a:rPr lang="en-US" dirty="0" err="1" smtClean="0"/>
              <a:t>aplicación</a:t>
            </a:r>
            <a:r>
              <a:rPr lang="en-US" dirty="0" smtClean="0"/>
              <a:t>.</a:t>
            </a:r>
          </a:p>
          <a:p>
            <a:r>
              <a:rPr lang="en-US" dirty="0" err="1" smtClean="0"/>
              <a:t>Almacén</a:t>
            </a:r>
            <a:r>
              <a:rPr lang="en-US" dirty="0" smtClean="0"/>
              <a:t> de </a:t>
            </a:r>
            <a:r>
              <a:rPr lang="en-US" dirty="0" err="1" smtClean="0"/>
              <a:t>datos</a:t>
            </a:r>
            <a:r>
              <a:rPr lang="en-US" dirty="0" smtClean="0"/>
              <a:t>.</a:t>
            </a:r>
            <a:endParaRPr lang="es-EC"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Casos</a:t>
            </a:r>
            <a:r>
              <a:rPr lang="en-US" dirty="0" smtClean="0"/>
              <a:t> de </a:t>
            </a:r>
            <a:r>
              <a:rPr lang="en-US" dirty="0" err="1" smtClean="0"/>
              <a:t>uso</a:t>
            </a:r>
            <a:endParaRPr lang="es-EC" dirty="0"/>
          </a:p>
        </p:txBody>
      </p:sp>
      <p:pic>
        <p:nvPicPr>
          <p:cNvPr id="2050" name="Picture 2" descr="E:\IMAGENES\Casos_Uso2 copia.png"/>
          <p:cNvPicPr>
            <a:picLocks noChangeAspect="1" noChangeArrowheads="1"/>
          </p:cNvPicPr>
          <p:nvPr/>
        </p:nvPicPr>
        <p:blipFill>
          <a:blip r:embed="rId2" cstate="print"/>
          <a:srcRect/>
          <a:stretch>
            <a:fillRect/>
          </a:stretch>
        </p:blipFill>
        <p:spPr bwMode="auto">
          <a:xfrm>
            <a:off x="2971800" y="1752600"/>
            <a:ext cx="3102801" cy="4680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Requerimientos</a:t>
            </a:r>
            <a:r>
              <a:rPr lang="en-US" dirty="0" smtClean="0"/>
              <a:t> </a:t>
            </a:r>
            <a:r>
              <a:rPr lang="en-US" dirty="0" err="1" smtClean="0"/>
              <a:t>funcionales</a:t>
            </a:r>
            <a:endParaRPr lang="es-EC" dirty="0"/>
          </a:p>
        </p:txBody>
      </p:sp>
      <p:sp>
        <p:nvSpPr>
          <p:cNvPr id="3" name="Content Placeholder 2"/>
          <p:cNvSpPr>
            <a:spLocks noGrp="1"/>
          </p:cNvSpPr>
          <p:nvPr>
            <p:ph idx="1"/>
          </p:nvPr>
        </p:nvSpPr>
        <p:spPr/>
        <p:txBody>
          <a:bodyPr/>
          <a:lstStyle/>
          <a:p>
            <a:r>
              <a:rPr lang="es-EC" dirty="0" smtClean="0"/>
              <a:t>Trasladar </a:t>
            </a:r>
            <a:r>
              <a:rPr lang="es-EC" dirty="0" smtClean="0"/>
              <a:t>o rotar en la </a:t>
            </a:r>
            <a:r>
              <a:rPr lang="es-EC" dirty="0" smtClean="0"/>
              <a:t>escena mediante el sensor impar y guante derecho.</a:t>
            </a:r>
          </a:p>
          <a:p>
            <a:r>
              <a:rPr lang="es-EC" dirty="0" smtClean="0"/>
              <a:t>Movimiento del cursor mediante el sensor impar y guante derecho.</a:t>
            </a:r>
          </a:p>
          <a:p>
            <a:r>
              <a:rPr lang="es-EC" dirty="0" smtClean="0"/>
              <a:t>Seleccionar con el gesto del guante derecho</a:t>
            </a:r>
          </a:p>
          <a:p>
            <a:r>
              <a:rPr lang="es-EC" dirty="0" smtClean="0"/>
              <a:t>Trasladar o rotar objetos mediante el sensor par y el guante izquierdo.</a:t>
            </a:r>
          </a:p>
          <a:p>
            <a:r>
              <a:rPr lang="es-EC" dirty="0" smtClean="0"/>
              <a:t>Mostrar el menú a </a:t>
            </a:r>
            <a:r>
              <a:rPr lang="es-EC" dirty="0" smtClean="0"/>
              <a:t>partir del gesto del guante izquierdo.</a:t>
            </a:r>
            <a:endParaRPr lang="es-EC" dirty="0" smtClean="0"/>
          </a:p>
          <a:p>
            <a:endParaRPr lang="es-EC"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Requerimientos</a:t>
            </a:r>
            <a:r>
              <a:rPr lang="en-US" dirty="0" smtClean="0"/>
              <a:t> no </a:t>
            </a:r>
            <a:r>
              <a:rPr lang="en-US" dirty="0" err="1" smtClean="0"/>
              <a:t>funcionales</a:t>
            </a:r>
            <a:endParaRPr lang="es-EC" dirty="0"/>
          </a:p>
        </p:txBody>
      </p:sp>
      <p:sp>
        <p:nvSpPr>
          <p:cNvPr id="3" name="Content Placeholder 2"/>
          <p:cNvSpPr>
            <a:spLocks noGrp="1"/>
          </p:cNvSpPr>
          <p:nvPr>
            <p:ph idx="1"/>
          </p:nvPr>
        </p:nvSpPr>
        <p:spPr/>
        <p:txBody>
          <a:bodyPr/>
          <a:lstStyle/>
          <a:p>
            <a:r>
              <a:rPr lang="es-EC" dirty="0" smtClean="0"/>
              <a:t>Facilidad de uso e interacción</a:t>
            </a:r>
          </a:p>
          <a:p>
            <a:r>
              <a:rPr lang="es-EC" dirty="0" smtClean="0"/>
              <a:t>Costo</a:t>
            </a:r>
          </a:p>
          <a:p>
            <a:r>
              <a:rPr lang="es-EC" dirty="0" smtClean="0"/>
              <a:t>Extensibilidad</a:t>
            </a:r>
          </a:p>
          <a:p>
            <a:r>
              <a:rPr lang="es-EC" dirty="0" err="1" smtClean="0"/>
              <a:t>Mantenibilidad</a:t>
            </a:r>
            <a:endParaRPr lang="es-EC"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r>
            <a:br>
              <a:rPr lang="es-ES" dirty="0" smtClean="0"/>
            </a:br>
            <a:r>
              <a:rPr lang="es-ES" dirty="0" smtClean="0"/>
              <a:t>Diagrama de clases</a:t>
            </a:r>
            <a:endParaRPr lang="es-ES" dirty="0"/>
          </a:p>
        </p:txBody>
      </p:sp>
      <p:pic>
        <p:nvPicPr>
          <p:cNvPr id="1026" name="Picture 2" descr="D:\TESIS\IMAGENES\Diagrama_Clases2.png"/>
          <p:cNvPicPr>
            <a:picLocks noChangeAspect="1" noChangeArrowheads="1"/>
          </p:cNvPicPr>
          <p:nvPr/>
        </p:nvPicPr>
        <p:blipFill>
          <a:blip r:embed="rId2"/>
          <a:srcRect/>
          <a:stretch>
            <a:fillRect/>
          </a:stretch>
        </p:blipFill>
        <p:spPr bwMode="auto">
          <a:xfrm>
            <a:off x="1676400" y="2133600"/>
            <a:ext cx="5918201" cy="37973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Arquitectura de la solución</a:t>
            </a:r>
            <a:endParaRPr lang="es-ES" dirty="0"/>
          </a:p>
        </p:txBody>
      </p:sp>
      <p:pic>
        <p:nvPicPr>
          <p:cNvPr id="2050" name="Picture 2" descr="D:\TESIS\IMAGENES\Arquitectura.png"/>
          <p:cNvPicPr>
            <a:picLocks noChangeAspect="1" noChangeArrowheads="1"/>
          </p:cNvPicPr>
          <p:nvPr/>
        </p:nvPicPr>
        <p:blipFill>
          <a:blip r:embed="rId2"/>
          <a:srcRect/>
          <a:stretch>
            <a:fillRect/>
          </a:stretch>
        </p:blipFill>
        <p:spPr bwMode="auto">
          <a:xfrm>
            <a:off x="2057400" y="2438400"/>
            <a:ext cx="4695826" cy="260985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Almacén de datos</a:t>
            </a:r>
            <a:endParaRPr lang="es-ES" dirty="0"/>
          </a:p>
        </p:txBody>
      </p:sp>
      <p:pic>
        <p:nvPicPr>
          <p:cNvPr id="3074" name="Picture 2" descr="D:\TESIS\IMAGENES\almacen_datos.jpg"/>
          <p:cNvPicPr>
            <a:picLocks noGrp="1" noChangeAspect="1" noChangeArrowheads="1"/>
          </p:cNvPicPr>
          <p:nvPr>
            <p:ph idx="1"/>
          </p:nvPr>
        </p:nvPicPr>
        <p:blipFill>
          <a:blip r:embed="rId2"/>
          <a:srcRect/>
          <a:stretch>
            <a:fillRect/>
          </a:stretch>
        </p:blipFill>
        <p:spPr bwMode="auto">
          <a:xfrm>
            <a:off x="2819400" y="2209800"/>
            <a:ext cx="3657600" cy="3581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Contenido</a:t>
            </a:r>
            <a:endParaRPr lang="es-EC" dirty="0"/>
          </a:p>
        </p:txBody>
      </p:sp>
      <p:sp>
        <p:nvSpPr>
          <p:cNvPr id="3" name="Content Placeholder 2"/>
          <p:cNvSpPr>
            <a:spLocks noGrp="1"/>
          </p:cNvSpPr>
          <p:nvPr>
            <p:ph idx="1"/>
          </p:nvPr>
        </p:nvSpPr>
        <p:spPr/>
        <p:txBody>
          <a:bodyPr>
            <a:normAutofit fontScale="92500" lnSpcReduction="20000"/>
          </a:bodyPr>
          <a:lstStyle/>
          <a:p>
            <a:r>
              <a:rPr lang="en-US" dirty="0" err="1" smtClean="0"/>
              <a:t>Introducción</a:t>
            </a:r>
            <a:endParaRPr lang="en-US" dirty="0" smtClean="0"/>
          </a:p>
          <a:p>
            <a:r>
              <a:rPr lang="en-US" dirty="0" err="1" smtClean="0"/>
              <a:t>Justificación</a:t>
            </a:r>
            <a:endParaRPr lang="en-US" dirty="0" smtClean="0"/>
          </a:p>
          <a:p>
            <a:r>
              <a:rPr lang="en-US" dirty="0" err="1" smtClean="0"/>
              <a:t>Descripción</a:t>
            </a:r>
            <a:r>
              <a:rPr lang="en-US" dirty="0" smtClean="0"/>
              <a:t> del </a:t>
            </a:r>
            <a:r>
              <a:rPr lang="en-US" dirty="0" err="1" smtClean="0"/>
              <a:t>problema</a:t>
            </a:r>
            <a:endParaRPr lang="en-US" dirty="0" smtClean="0"/>
          </a:p>
          <a:p>
            <a:r>
              <a:rPr lang="en-US" dirty="0" err="1" smtClean="0"/>
              <a:t>Planteamiento</a:t>
            </a:r>
            <a:r>
              <a:rPr lang="en-US" dirty="0" smtClean="0"/>
              <a:t> de la </a:t>
            </a:r>
            <a:r>
              <a:rPr lang="en-US" dirty="0" err="1" smtClean="0"/>
              <a:t>solución</a:t>
            </a:r>
            <a:endParaRPr lang="en-US" dirty="0" smtClean="0"/>
          </a:p>
          <a:p>
            <a:r>
              <a:rPr lang="en-US" dirty="0" err="1" smtClean="0"/>
              <a:t>Alcance</a:t>
            </a:r>
            <a:r>
              <a:rPr lang="en-US" dirty="0" smtClean="0"/>
              <a:t> y </a:t>
            </a:r>
            <a:r>
              <a:rPr lang="en-US" dirty="0" err="1" smtClean="0"/>
              <a:t>objetivos</a:t>
            </a:r>
            <a:endParaRPr lang="en-US" dirty="0" smtClean="0"/>
          </a:p>
          <a:p>
            <a:r>
              <a:rPr lang="en-US" dirty="0" err="1" smtClean="0"/>
              <a:t>Realidad</a:t>
            </a:r>
            <a:r>
              <a:rPr lang="en-US" dirty="0" smtClean="0"/>
              <a:t> virtual</a:t>
            </a:r>
          </a:p>
          <a:p>
            <a:r>
              <a:rPr lang="en-US" dirty="0" err="1" smtClean="0"/>
              <a:t>Dise</a:t>
            </a:r>
            <a:r>
              <a:rPr lang="es-EC" dirty="0" smtClean="0"/>
              <a:t>ñ</a:t>
            </a:r>
            <a:r>
              <a:rPr lang="en-US" dirty="0" smtClean="0"/>
              <a:t>o de la </a:t>
            </a:r>
            <a:r>
              <a:rPr lang="en-US" dirty="0" err="1" smtClean="0"/>
              <a:t>aplicación</a:t>
            </a:r>
            <a:endParaRPr lang="en-US" dirty="0" smtClean="0"/>
          </a:p>
          <a:p>
            <a:r>
              <a:rPr lang="en-US" dirty="0" err="1" smtClean="0"/>
              <a:t>Herramientas</a:t>
            </a:r>
            <a:r>
              <a:rPr lang="en-US" dirty="0" smtClean="0"/>
              <a:t> </a:t>
            </a:r>
            <a:r>
              <a:rPr lang="en-US" dirty="0" err="1" smtClean="0"/>
              <a:t>necesarias</a:t>
            </a:r>
            <a:endParaRPr lang="en-US" dirty="0" smtClean="0"/>
          </a:p>
          <a:p>
            <a:r>
              <a:rPr lang="en-US" dirty="0" err="1" smtClean="0"/>
              <a:t>Implementación</a:t>
            </a:r>
            <a:endParaRPr lang="en-US" dirty="0" smtClean="0"/>
          </a:p>
          <a:p>
            <a:r>
              <a:rPr lang="en-US" dirty="0" err="1" smtClean="0"/>
              <a:t>Pruebas</a:t>
            </a:r>
            <a:endParaRPr lang="en-US" dirty="0" smtClean="0"/>
          </a:p>
          <a:p>
            <a:r>
              <a:rPr lang="en-US" dirty="0" err="1" smtClean="0"/>
              <a:t>Conclusiones</a:t>
            </a:r>
            <a:r>
              <a:rPr lang="en-US" dirty="0" smtClean="0"/>
              <a:t> y </a:t>
            </a:r>
            <a:r>
              <a:rPr lang="en-US" dirty="0" err="1" smtClean="0"/>
              <a:t>recomendaciones</a:t>
            </a:r>
            <a:endParaRPr lang="en-US" dirty="0" smtClean="0"/>
          </a:p>
          <a:p>
            <a:endParaRPr lang="en-US" dirty="0" smtClean="0"/>
          </a:p>
          <a:p>
            <a:endParaRPr lang="es-EC"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Herramientas necesarias</a:t>
            </a:r>
            <a:endParaRPr lang="es-ES" dirty="0"/>
          </a:p>
        </p:txBody>
      </p:sp>
      <p:sp>
        <p:nvSpPr>
          <p:cNvPr id="3" name="2 Marcador de contenido"/>
          <p:cNvSpPr>
            <a:spLocks noGrp="1"/>
          </p:cNvSpPr>
          <p:nvPr>
            <p:ph idx="1"/>
          </p:nvPr>
        </p:nvSpPr>
        <p:spPr/>
        <p:txBody>
          <a:bodyPr/>
          <a:lstStyle/>
          <a:p>
            <a:r>
              <a:rPr lang="en-US" dirty="0" smtClean="0"/>
              <a:t>Google </a:t>
            </a:r>
            <a:r>
              <a:rPr lang="en-US" dirty="0" err="1" smtClean="0"/>
              <a:t>Sketchup</a:t>
            </a:r>
            <a:endParaRPr lang="es-ES" dirty="0" smtClean="0"/>
          </a:p>
          <a:p>
            <a:r>
              <a:rPr lang="en-US" dirty="0" smtClean="0"/>
              <a:t>3d </a:t>
            </a:r>
            <a:r>
              <a:rPr lang="en-US" dirty="0" smtClean="0"/>
              <a:t>studio max</a:t>
            </a:r>
            <a:endParaRPr lang="es-ES" dirty="0" smtClean="0"/>
          </a:p>
          <a:p>
            <a:r>
              <a:rPr lang="en-US" dirty="0" smtClean="0"/>
              <a:t>OSG</a:t>
            </a:r>
            <a:endParaRPr lang="es-ES" dirty="0" smtClean="0"/>
          </a:p>
          <a:p>
            <a:r>
              <a:rPr lang="en-US" dirty="0" smtClean="0"/>
              <a:t>Adobe Photoshop</a:t>
            </a:r>
            <a:endParaRPr lang="es-ES" dirty="0" smtClean="0"/>
          </a:p>
          <a:p>
            <a:r>
              <a:rPr lang="es-EC" dirty="0" smtClean="0"/>
              <a:t>Visual Studio 2008</a:t>
            </a:r>
            <a:endParaRPr lang="es-ES" dirty="0" smtClean="0"/>
          </a:p>
          <a:p>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Implementación</a:t>
            </a:r>
            <a:endParaRPr lang="es-ES" dirty="0"/>
          </a:p>
        </p:txBody>
      </p:sp>
      <p:sp>
        <p:nvSpPr>
          <p:cNvPr id="3" name="2 Marcador de contenido"/>
          <p:cNvSpPr>
            <a:spLocks noGrp="1"/>
          </p:cNvSpPr>
          <p:nvPr>
            <p:ph idx="1"/>
          </p:nvPr>
        </p:nvSpPr>
        <p:spPr/>
        <p:txBody>
          <a:bodyPr/>
          <a:lstStyle/>
          <a:p>
            <a:r>
              <a:rPr lang="es-ES" dirty="0" smtClean="0"/>
              <a:t>Implementación sin uso de dispositivos</a:t>
            </a:r>
          </a:p>
          <a:p>
            <a:r>
              <a:rPr lang="es-ES" dirty="0" smtClean="0"/>
              <a:t>Implementación usando dispositivos</a:t>
            </a:r>
          </a:p>
          <a:p>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Implementación sin uso de dispositivos</a:t>
            </a:r>
            <a:endParaRPr lang="es-ES" dirty="0"/>
          </a:p>
        </p:txBody>
      </p:sp>
      <p:sp>
        <p:nvSpPr>
          <p:cNvPr id="3" name="2 Marcador de contenido"/>
          <p:cNvSpPr>
            <a:spLocks noGrp="1"/>
          </p:cNvSpPr>
          <p:nvPr>
            <p:ph idx="1"/>
          </p:nvPr>
        </p:nvSpPr>
        <p:spPr/>
        <p:txBody>
          <a:bodyPr/>
          <a:lstStyle/>
          <a:p>
            <a:r>
              <a:rPr lang="es-ES" dirty="0" smtClean="0"/>
              <a:t>Se utiliza como dispositivos de entrada el teclado y el mouse.</a:t>
            </a:r>
          </a:p>
          <a:p>
            <a:r>
              <a:rPr lang="es-ES" dirty="0" smtClean="0"/>
              <a:t>Se utiliza como dispositivo de salida el monitor.</a:t>
            </a:r>
          </a:p>
          <a:p>
            <a:r>
              <a:rPr lang="es-ES" dirty="0" smtClean="0"/>
              <a:t>El teclado es usado para mover la cámara y los objetos en la escena.</a:t>
            </a:r>
          </a:p>
          <a:p>
            <a:r>
              <a:rPr lang="es-ES" dirty="0" smtClean="0"/>
              <a:t>El mouse es usado para seleccionar los objetos y escoger las opciones del menú.</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Implementación usando dispositivos</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Se utiliza como dispositivos de entrada los guantes y los sensores de movimiento.</a:t>
            </a:r>
          </a:p>
          <a:p>
            <a:r>
              <a:rPr lang="es-ES" dirty="0" smtClean="0"/>
              <a:t>Se utiliza como dispositivo de salida el proyector 3d y las gafas estereoscópicas.</a:t>
            </a:r>
          </a:p>
          <a:p>
            <a:r>
              <a:rPr lang="es-ES" dirty="0" smtClean="0"/>
              <a:t>El sensor impar con el guante derecho </a:t>
            </a:r>
            <a:r>
              <a:rPr lang="es-ES" dirty="0" smtClean="0"/>
              <a:t>es usado para </a:t>
            </a:r>
            <a:r>
              <a:rPr lang="es-ES" dirty="0" smtClean="0"/>
              <a:t>mover la cámara, rotar la cámara y mover el cursor.</a:t>
            </a:r>
            <a:endParaRPr lang="es-ES" dirty="0" smtClean="0"/>
          </a:p>
          <a:p>
            <a:r>
              <a:rPr lang="es-ES" dirty="0" smtClean="0"/>
              <a:t>El sensor par con el guante izquierdo se utiliza para mover y rotar objetos.</a:t>
            </a:r>
          </a:p>
          <a:p>
            <a:r>
              <a:rPr lang="es-ES" dirty="0" smtClean="0"/>
              <a:t>El guante derecho se utiliza para seleccionar objetos y </a:t>
            </a:r>
            <a:r>
              <a:rPr lang="es-ES" dirty="0" err="1" smtClean="0"/>
              <a:t>resetear</a:t>
            </a:r>
            <a:r>
              <a:rPr lang="es-ES" dirty="0" smtClean="0"/>
              <a:t> la posición de los sensores de la cámara.</a:t>
            </a:r>
          </a:p>
          <a:p>
            <a:r>
              <a:rPr lang="es-ES" dirty="0" smtClean="0"/>
              <a:t>El guante izquierdo se utiliza para mostrar el menú y para </a:t>
            </a:r>
            <a:r>
              <a:rPr lang="es-ES" dirty="0" err="1" smtClean="0"/>
              <a:t>resetear</a:t>
            </a:r>
            <a:r>
              <a:rPr lang="es-ES" dirty="0" smtClean="0"/>
              <a:t> las posiciones de los objetos y del cursor.</a:t>
            </a:r>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Pruebas</a:t>
            </a:r>
            <a:endParaRPr lang="es-ES" dirty="0"/>
          </a:p>
        </p:txBody>
      </p:sp>
      <p:sp>
        <p:nvSpPr>
          <p:cNvPr id="3" name="2 Marcador de contenido"/>
          <p:cNvSpPr>
            <a:spLocks noGrp="1"/>
          </p:cNvSpPr>
          <p:nvPr>
            <p:ph idx="1"/>
          </p:nvPr>
        </p:nvSpPr>
        <p:spPr/>
        <p:txBody>
          <a:bodyPr/>
          <a:lstStyle/>
          <a:p>
            <a:r>
              <a:rPr lang="es-ES" dirty="0" smtClean="0"/>
              <a:t>Gestos predefinidos</a:t>
            </a:r>
          </a:p>
          <a:p>
            <a:r>
              <a:rPr lang="es-ES" dirty="0" smtClean="0"/>
              <a:t>Pruebas con el guante de datos</a:t>
            </a:r>
          </a:p>
          <a:p>
            <a:r>
              <a:rPr lang="es-ES" dirty="0" smtClean="0"/>
              <a:t>Configuración de gestos</a:t>
            </a:r>
          </a:p>
          <a:p>
            <a:r>
              <a:rPr lang="es-ES" dirty="0" smtClean="0"/>
              <a:t>Umbrales de movimiento.</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Gestos predefinidos</a:t>
            </a:r>
            <a:endParaRPr lang="es-ES" dirty="0"/>
          </a:p>
        </p:txBody>
      </p:sp>
      <p:pic>
        <p:nvPicPr>
          <p:cNvPr id="4098" name="Picture 2" descr="D:\TESIS\IMAGENES\gestos.png"/>
          <p:cNvPicPr>
            <a:picLocks noChangeAspect="1" noChangeArrowheads="1"/>
          </p:cNvPicPr>
          <p:nvPr/>
        </p:nvPicPr>
        <p:blipFill>
          <a:blip r:embed="rId2"/>
          <a:srcRect/>
          <a:stretch>
            <a:fillRect/>
          </a:stretch>
        </p:blipFill>
        <p:spPr bwMode="auto">
          <a:xfrm>
            <a:off x="2590800" y="2057400"/>
            <a:ext cx="4644000" cy="4337645"/>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Pruebas con el guante de datos</a:t>
            </a:r>
            <a:endParaRPr lang="es-ES" dirty="0"/>
          </a:p>
        </p:txBody>
      </p:sp>
      <p:graphicFrame>
        <p:nvGraphicFramePr>
          <p:cNvPr id="4" name="3 Marcador de contenido"/>
          <p:cNvGraphicFramePr>
            <a:graphicFrameLocks noGrp="1"/>
          </p:cNvGraphicFramePr>
          <p:nvPr>
            <p:ph idx="1"/>
          </p:nvPr>
        </p:nvGraphicFramePr>
        <p:xfrm>
          <a:off x="1905000" y="2057400"/>
          <a:ext cx="5562600" cy="3862268"/>
        </p:xfrm>
        <a:graphic>
          <a:graphicData uri="http://schemas.openxmlformats.org/drawingml/2006/table">
            <a:tbl>
              <a:tblPr firstRow="1" bandRow="1">
                <a:tableStyleId>{5C22544A-7EE6-4342-B048-85BDC9FD1C3A}</a:tableStyleId>
              </a:tblPr>
              <a:tblGrid>
                <a:gridCol w="1112520"/>
                <a:gridCol w="1112520"/>
                <a:gridCol w="1112520"/>
                <a:gridCol w="1112520"/>
                <a:gridCol w="1112520"/>
              </a:tblGrid>
              <a:tr h="327750">
                <a:tc rowSpan="2">
                  <a:txBody>
                    <a:bodyPr/>
                    <a:lstStyle/>
                    <a:p>
                      <a:pPr algn="ctr"/>
                      <a:r>
                        <a:rPr lang="es-ES" sz="900" dirty="0" smtClean="0">
                          <a:latin typeface="Arial" pitchFamily="34" charset="0"/>
                          <a:cs typeface="Arial" pitchFamily="34" charset="0"/>
                        </a:rPr>
                        <a:t>Gesto</a:t>
                      </a:r>
                      <a:endParaRPr lang="es-ES" sz="900" dirty="0">
                        <a:latin typeface="Arial" pitchFamily="34" charset="0"/>
                        <a:cs typeface="Arial" pitchFamily="34" charset="0"/>
                      </a:endParaRPr>
                    </a:p>
                  </a:txBody>
                  <a:tcPr anchor="ctr"/>
                </a:tc>
                <a:tc gridSpan="2">
                  <a:txBody>
                    <a:bodyPr/>
                    <a:lstStyle/>
                    <a:p>
                      <a:pPr algn="ctr"/>
                      <a:r>
                        <a:rPr lang="es-ES" sz="1000" dirty="0" smtClean="0">
                          <a:latin typeface="Arial" pitchFamily="34" charset="0"/>
                          <a:cs typeface="Arial" pitchFamily="34" charset="0"/>
                        </a:rPr>
                        <a:t>Dificultad (0 – 2)</a:t>
                      </a:r>
                      <a:endParaRPr lang="es-ES" sz="1000" dirty="0">
                        <a:latin typeface="Arial" pitchFamily="34" charset="0"/>
                        <a:cs typeface="Arial" pitchFamily="34" charset="0"/>
                      </a:endParaRPr>
                    </a:p>
                  </a:txBody>
                  <a:tcPr/>
                </a:tc>
                <a:tc hMerge="1">
                  <a:txBody>
                    <a:bodyPr/>
                    <a:lstStyle/>
                    <a:p>
                      <a:endParaRPr lang="es-ES" sz="900" dirty="0">
                        <a:latin typeface="Arial" pitchFamily="34" charset="0"/>
                        <a:cs typeface="Arial" pitchFamily="34" charset="0"/>
                      </a:endParaRPr>
                    </a:p>
                  </a:txBody>
                  <a:tcPr/>
                </a:tc>
                <a:tc gridSpan="2">
                  <a:txBody>
                    <a:bodyPr/>
                    <a:lstStyle/>
                    <a:p>
                      <a:pPr algn="ctr"/>
                      <a:r>
                        <a:rPr lang="es-ES" sz="1000" dirty="0" smtClean="0">
                          <a:latin typeface="Arial" pitchFamily="34" charset="0"/>
                          <a:cs typeface="Arial" pitchFamily="34" charset="0"/>
                        </a:rPr>
                        <a:t>Problema con gesto</a:t>
                      </a:r>
                      <a:endParaRPr lang="es-ES" sz="1000" dirty="0">
                        <a:latin typeface="Arial" pitchFamily="34" charset="0"/>
                        <a:cs typeface="Arial" pitchFamily="34" charset="0"/>
                      </a:endParaRPr>
                    </a:p>
                  </a:txBody>
                  <a:tcPr/>
                </a:tc>
                <a:tc hMerge="1">
                  <a:txBody>
                    <a:bodyPr/>
                    <a:lstStyle/>
                    <a:p>
                      <a:endParaRPr lang="es-ES" sz="900" dirty="0">
                        <a:latin typeface="Arial" pitchFamily="34" charset="0"/>
                        <a:cs typeface="Arial" pitchFamily="34" charset="0"/>
                      </a:endParaRPr>
                    </a:p>
                  </a:txBody>
                  <a:tcPr/>
                </a:tc>
              </a:tr>
              <a:tr h="327750">
                <a:tc vMerge="1">
                  <a:txBody>
                    <a:bodyPr/>
                    <a:lstStyle/>
                    <a:p>
                      <a:endParaRPr lang="es-ES" sz="900" dirty="0">
                        <a:latin typeface="Arial" pitchFamily="34" charset="0"/>
                        <a:cs typeface="Arial" pitchFamily="34" charset="0"/>
                      </a:endParaRPr>
                    </a:p>
                  </a:txBody>
                  <a:tcPr/>
                </a:tc>
                <a:tc>
                  <a:txBody>
                    <a:bodyPr/>
                    <a:lstStyle/>
                    <a:p>
                      <a:pPr algn="ctr"/>
                      <a:r>
                        <a:rPr lang="es-ES" sz="900" b="1" dirty="0" smtClean="0">
                          <a:latin typeface="Arial" pitchFamily="34" charset="0"/>
                          <a:cs typeface="Arial" pitchFamily="34" charset="0"/>
                        </a:rPr>
                        <a:t>GD</a:t>
                      </a:r>
                      <a:endParaRPr lang="es-ES" sz="900" b="1" dirty="0">
                        <a:latin typeface="Arial" pitchFamily="34" charset="0"/>
                        <a:cs typeface="Arial" pitchFamily="34" charset="0"/>
                      </a:endParaRPr>
                    </a:p>
                  </a:txBody>
                  <a:tcPr/>
                </a:tc>
                <a:tc>
                  <a:txBody>
                    <a:bodyPr/>
                    <a:lstStyle/>
                    <a:p>
                      <a:pPr algn="ctr"/>
                      <a:r>
                        <a:rPr lang="es-ES" sz="900" b="1" dirty="0" smtClean="0">
                          <a:latin typeface="Arial" pitchFamily="34" charset="0"/>
                          <a:cs typeface="Arial" pitchFamily="34" charset="0"/>
                        </a:rPr>
                        <a:t>GI</a:t>
                      </a:r>
                      <a:endParaRPr lang="es-ES" sz="900" b="1" dirty="0">
                        <a:latin typeface="Arial" pitchFamily="34" charset="0"/>
                        <a:cs typeface="Arial" pitchFamily="34" charset="0"/>
                      </a:endParaRPr>
                    </a:p>
                  </a:txBody>
                  <a:tcPr/>
                </a:tc>
                <a:tc>
                  <a:txBody>
                    <a:bodyPr/>
                    <a:lstStyle/>
                    <a:p>
                      <a:pPr algn="ctr"/>
                      <a:r>
                        <a:rPr lang="es-ES" sz="900" b="1" dirty="0" smtClean="0">
                          <a:latin typeface="Arial" pitchFamily="34" charset="0"/>
                          <a:cs typeface="Arial" pitchFamily="34" charset="0"/>
                        </a:rPr>
                        <a:t>GD</a:t>
                      </a:r>
                      <a:endParaRPr lang="es-ES" sz="900" b="1" dirty="0">
                        <a:latin typeface="Arial" pitchFamily="34" charset="0"/>
                        <a:cs typeface="Arial" pitchFamily="34" charset="0"/>
                      </a:endParaRPr>
                    </a:p>
                  </a:txBody>
                  <a:tcPr/>
                </a:tc>
                <a:tc>
                  <a:txBody>
                    <a:bodyPr/>
                    <a:lstStyle/>
                    <a:p>
                      <a:pPr algn="ctr"/>
                      <a:r>
                        <a:rPr lang="es-ES" sz="900" b="1" dirty="0" smtClean="0">
                          <a:latin typeface="Arial" pitchFamily="34" charset="0"/>
                          <a:cs typeface="Arial" pitchFamily="34" charset="0"/>
                        </a:rPr>
                        <a:t>GI</a:t>
                      </a:r>
                      <a:endParaRPr lang="es-ES" sz="900" b="1" dirty="0">
                        <a:latin typeface="Arial" pitchFamily="34" charset="0"/>
                        <a:cs typeface="Arial" pitchFamily="34" charset="0"/>
                      </a:endParaRPr>
                    </a:p>
                  </a:txBody>
                  <a:tcPr/>
                </a:tc>
              </a:tr>
              <a:tr h="191512">
                <a:tc>
                  <a:txBody>
                    <a:bodyPr/>
                    <a:lstStyle/>
                    <a:p>
                      <a:pPr marL="457200" algn="l">
                        <a:lnSpc>
                          <a:spcPct val="150000"/>
                        </a:lnSpc>
                        <a:spcAft>
                          <a:spcPts val="0"/>
                        </a:spcAft>
                      </a:pPr>
                      <a:r>
                        <a:rPr lang="es-EC" sz="900" b="1"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b="1"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b="1"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b="1"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b="1" dirty="0">
                          <a:latin typeface="Arial"/>
                          <a:ea typeface="Calibri"/>
                          <a:cs typeface="Times New Roman"/>
                        </a:rPr>
                        <a:t>-</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6</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6</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3</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11</a:t>
                      </a:r>
                      <a:endParaRPr lang="es-ES" sz="900" dirty="0">
                        <a:latin typeface="Calibri"/>
                        <a:ea typeface="Calibri"/>
                        <a:cs typeface="Times New Roman"/>
                      </a:endParaRPr>
                    </a:p>
                  </a:txBody>
                  <a:tcPr marL="68580" marR="68580" marT="0" marB="0"/>
                </a:tc>
              </a:tr>
              <a:tr h="274140">
                <a:tc>
                  <a:txBody>
                    <a:bodyPr/>
                    <a:lstStyle/>
                    <a:p>
                      <a:pPr marL="457200" algn="l">
                        <a:lnSpc>
                          <a:spcPct val="150000"/>
                        </a:lnSpc>
                        <a:spcAft>
                          <a:spcPts val="0"/>
                        </a:spcAft>
                      </a:pPr>
                      <a:r>
                        <a:rPr lang="es-EC" sz="900" b="1" dirty="0">
                          <a:latin typeface="Arial"/>
                          <a:ea typeface="Calibri"/>
                          <a:cs typeface="Times New Roman"/>
                        </a:rPr>
                        <a:t>4</a:t>
                      </a:r>
                      <a:endParaRPr lang="es-ES" sz="900" dirty="0">
                        <a:latin typeface="Calibri"/>
                        <a:ea typeface="Calibri"/>
                        <a:cs typeface="Times New Roman"/>
                      </a:endParaRPr>
                    </a:p>
                  </a:txBody>
                  <a:tcPr marL="68580" marR="68580" marT="0" marB="0" anchor="ctr"/>
                </a:tc>
                <a:tc>
                  <a:txBody>
                    <a:bodyPr/>
                    <a:lstStyle/>
                    <a:p>
                      <a:pPr marL="457200" algn="l">
                        <a:lnSpc>
                          <a:spcPct val="150000"/>
                        </a:lnSpc>
                        <a:spcAft>
                          <a:spcPts val="0"/>
                        </a:spcAft>
                      </a:pPr>
                      <a:r>
                        <a:rPr lang="es-EC" sz="900" dirty="0">
                          <a:latin typeface="Arial"/>
                          <a:ea typeface="Calibri"/>
                          <a:cs typeface="Times New Roman"/>
                        </a:rPr>
                        <a:t>2</a:t>
                      </a:r>
                      <a:endParaRPr lang="es-ES" sz="900" dirty="0">
                        <a:latin typeface="Calibri"/>
                        <a:ea typeface="Calibri"/>
                        <a:cs typeface="Times New Roman"/>
                      </a:endParaRPr>
                    </a:p>
                  </a:txBody>
                  <a:tcPr marL="68580" marR="68580" marT="0" marB="0" anchor="ctr"/>
                </a:tc>
                <a:tc>
                  <a:txBody>
                    <a:bodyPr/>
                    <a:lstStyle/>
                    <a:p>
                      <a:pPr marL="457200" algn="l">
                        <a:lnSpc>
                          <a:spcPct val="150000"/>
                        </a:lnSpc>
                        <a:spcAft>
                          <a:spcPts val="0"/>
                        </a:spcAft>
                      </a:pPr>
                      <a:r>
                        <a:rPr lang="es-EC" sz="900" dirty="0">
                          <a:latin typeface="Arial"/>
                          <a:ea typeface="Calibri"/>
                          <a:cs typeface="Times New Roman"/>
                        </a:rPr>
                        <a:t>2</a:t>
                      </a:r>
                      <a:endParaRPr lang="es-ES" sz="900" dirty="0">
                        <a:latin typeface="Calibri"/>
                        <a:ea typeface="Calibri"/>
                        <a:cs typeface="Times New Roman"/>
                      </a:endParaRPr>
                    </a:p>
                  </a:txBody>
                  <a:tcPr marL="68580" marR="68580" marT="0" marB="0" anchor="ctr"/>
                </a:tc>
                <a:tc>
                  <a:txBody>
                    <a:bodyPr/>
                    <a:lstStyle/>
                    <a:p>
                      <a:pPr marL="457200" algn="l" rtl="0" eaLnBrk="1" latinLnBrk="0" hangingPunct="1">
                        <a:lnSpc>
                          <a:spcPct val="150000"/>
                        </a:lnSpc>
                        <a:spcAft>
                          <a:spcPts val="0"/>
                        </a:spcAft>
                      </a:pPr>
                      <a:r>
                        <a:rPr kumimoji="0" lang="es-EC" sz="900" kern="1200" dirty="0" smtClean="0">
                          <a:solidFill>
                            <a:schemeClr val="dk1"/>
                          </a:solidFill>
                          <a:latin typeface="Arial"/>
                          <a:ea typeface="Calibri"/>
                          <a:cs typeface="Times New Roman"/>
                        </a:rPr>
                        <a:t>12, 8</a:t>
                      </a:r>
                      <a:endParaRPr kumimoji="0" lang="es-ES" sz="900" kern="1200" dirty="0">
                        <a:solidFill>
                          <a:schemeClr val="dk1"/>
                        </a:solidFill>
                        <a:latin typeface="Arial"/>
                        <a:ea typeface="Calibri"/>
                        <a:cs typeface="Times New Roman"/>
                      </a:endParaRPr>
                    </a:p>
                  </a:txBody>
                  <a:tcPr marL="68580" marR="68580" marT="0" marB="0" anchor="ctr"/>
                </a:tc>
                <a:tc>
                  <a:txBody>
                    <a:bodyPr/>
                    <a:lstStyle/>
                    <a:p>
                      <a:pPr marL="457200" algn="l">
                        <a:lnSpc>
                          <a:spcPct val="150000"/>
                        </a:lnSpc>
                        <a:spcAft>
                          <a:spcPts val="0"/>
                        </a:spcAft>
                      </a:pPr>
                      <a:r>
                        <a:rPr lang="es-EC" sz="900" dirty="0">
                          <a:latin typeface="Arial"/>
                          <a:ea typeface="Calibri"/>
                          <a:cs typeface="Times New Roman"/>
                        </a:rPr>
                        <a:t>12, 8</a:t>
                      </a:r>
                      <a:endParaRPr lang="es-ES" sz="900" dirty="0">
                        <a:latin typeface="Calibri"/>
                        <a:ea typeface="Calibri"/>
                        <a:cs typeface="Times New Roman"/>
                      </a:endParaRPr>
                    </a:p>
                  </a:txBody>
                  <a:tcPr marL="68580" marR="68580" marT="0" marB="0" anchor="ctr"/>
                </a:tc>
              </a:tr>
              <a:tr h="191512">
                <a:tc>
                  <a:txBody>
                    <a:bodyPr/>
                    <a:lstStyle/>
                    <a:p>
                      <a:pPr marL="457200" algn="l">
                        <a:lnSpc>
                          <a:spcPct val="150000"/>
                        </a:lnSpc>
                        <a:spcAft>
                          <a:spcPts val="0"/>
                        </a:spcAft>
                      </a:pPr>
                      <a:r>
                        <a:rPr lang="es-EC" sz="900" b="1">
                          <a:latin typeface="Arial"/>
                          <a:ea typeface="Calibri"/>
                          <a:cs typeface="Times New Roman"/>
                        </a:rPr>
                        <a:t>5</a:t>
                      </a:r>
                      <a:endParaRPr lang="es-ES" sz="90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13</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13</a:t>
                      </a:r>
                      <a:endParaRPr lang="es-ES" sz="900" dirty="0">
                        <a:latin typeface="Calibri"/>
                        <a:ea typeface="Calibri"/>
                        <a:cs typeface="Times New Roman"/>
                      </a:endParaRPr>
                    </a:p>
                  </a:txBody>
                  <a:tcPr marL="68580" marR="68580" marT="0" marB="0"/>
                </a:tc>
              </a:tr>
              <a:tr h="251460">
                <a:tc>
                  <a:txBody>
                    <a:bodyPr/>
                    <a:lstStyle/>
                    <a:p>
                      <a:pPr marL="457200" algn="l">
                        <a:lnSpc>
                          <a:spcPct val="150000"/>
                        </a:lnSpc>
                        <a:spcAft>
                          <a:spcPts val="0"/>
                        </a:spcAft>
                      </a:pPr>
                      <a:r>
                        <a:rPr lang="es-EC" sz="900" b="1" dirty="0">
                          <a:latin typeface="Arial"/>
                          <a:ea typeface="Calibri"/>
                          <a:cs typeface="Times New Roman"/>
                        </a:rPr>
                        <a:t>6</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smtClean="0">
                          <a:latin typeface="Arial"/>
                          <a:ea typeface="Calibri"/>
                          <a:cs typeface="Times New Roman"/>
                        </a:rPr>
                        <a:t>7, 14</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14</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7</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3</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8</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14</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9</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14</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14</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8</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8</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13</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14</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12</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r>
              <a:tr h="191512">
                <a:tc>
                  <a:txBody>
                    <a:bodyPr/>
                    <a:lstStyle/>
                    <a:p>
                      <a:pPr marL="457200" algn="l">
                        <a:lnSpc>
                          <a:spcPct val="150000"/>
                        </a:lnSpc>
                        <a:spcAft>
                          <a:spcPts val="0"/>
                        </a:spcAft>
                      </a:pPr>
                      <a:r>
                        <a:rPr lang="es-EC" sz="900" b="1" dirty="0">
                          <a:latin typeface="Arial"/>
                          <a:ea typeface="Calibri"/>
                          <a:cs typeface="Times New Roman"/>
                        </a:rPr>
                        <a:t>15</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0</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c>
                  <a:txBody>
                    <a:bodyPr/>
                    <a:lstStyle/>
                    <a:p>
                      <a:pPr marL="457200" algn="l">
                        <a:lnSpc>
                          <a:spcPct val="150000"/>
                        </a:lnSpc>
                        <a:spcAft>
                          <a:spcPts val="0"/>
                        </a:spcAft>
                      </a:pPr>
                      <a:r>
                        <a:rPr lang="es-EC" sz="900" dirty="0">
                          <a:latin typeface="Arial"/>
                          <a:ea typeface="Calibri"/>
                          <a:cs typeface="Times New Roman"/>
                        </a:rPr>
                        <a:t>-</a:t>
                      </a:r>
                      <a:endParaRPr lang="es-ES" sz="900" dirty="0">
                        <a:latin typeface="Calibri"/>
                        <a:ea typeface="Calibri"/>
                        <a:cs typeface="Times New Roman"/>
                      </a:endParaRPr>
                    </a:p>
                  </a:txBody>
                  <a:tcPr marL="68580" marR="68580" marT="0" marB="0"/>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Configuración de gestos</a:t>
            </a:r>
            <a:endParaRPr lang="es-ES" dirty="0"/>
          </a:p>
        </p:txBody>
      </p:sp>
      <p:graphicFrame>
        <p:nvGraphicFramePr>
          <p:cNvPr id="6" name="5 Marcador de contenido"/>
          <p:cNvGraphicFramePr>
            <a:graphicFrameLocks noGrp="1"/>
          </p:cNvGraphicFramePr>
          <p:nvPr>
            <p:ph idx="1"/>
          </p:nvPr>
        </p:nvGraphicFramePr>
        <p:xfrm>
          <a:off x="762000" y="2438400"/>
          <a:ext cx="7315196" cy="3448046"/>
        </p:xfrm>
        <a:graphic>
          <a:graphicData uri="http://schemas.openxmlformats.org/drawingml/2006/table">
            <a:tbl>
              <a:tblPr firstRow="1" bandRow="1">
                <a:tableStyleId>{5C22544A-7EE6-4342-B048-85BDC9FD1C3A}</a:tableStyleId>
              </a:tblPr>
              <a:tblGrid>
                <a:gridCol w="1045028"/>
                <a:gridCol w="1045028"/>
                <a:gridCol w="1045028"/>
                <a:gridCol w="1045028"/>
                <a:gridCol w="1045028"/>
                <a:gridCol w="1045028"/>
                <a:gridCol w="1045028"/>
              </a:tblGrid>
              <a:tr h="321544">
                <a:tc rowSpan="3">
                  <a:txBody>
                    <a:bodyPr/>
                    <a:lstStyle/>
                    <a:p>
                      <a:pPr algn="ctr"/>
                      <a:r>
                        <a:rPr lang="es-ES" sz="1200" dirty="0" smtClean="0"/>
                        <a:t>Gestos</a:t>
                      </a:r>
                      <a:endParaRPr lang="es-ES" sz="1200" dirty="0"/>
                    </a:p>
                  </a:txBody>
                  <a:tcPr anchor="ctr"/>
                </a:tc>
                <a:tc gridSpan="6">
                  <a:txBody>
                    <a:bodyPr/>
                    <a:lstStyle/>
                    <a:p>
                      <a:pPr algn="ctr"/>
                      <a:r>
                        <a:rPr lang="es-ES" sz="1200" dirty="0" smtClean="0"/>
                        <a:t>Acción</a:t>
                      </a:r>
                      <a:endParaRPr lang="es-ES" sz="1200"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c hMerge="1">
                  <a:txBody>
                    <a:bodyPr/>
                    <a:lstStyle/>
                    <a:p>
                      <a:endParaRPr lang="es-ES" dirty="0"/>
                    </a:p>
                  </a:txBody>
                  <a:tcPr/>
                </a:tc>
              </a:tr>
              <a:tr h="321544">
                <a:tc vMerge="1">
                  <a:txBody>
                    <a:bodyPr/>
                    <a:lstStyle/>
                    <a:p>
                      <a:endParaRPr lang="es-ES" dirty="0"/>
                    </a:p>
                  </a:txBody>
                  <a:tcPr/>
                </a:tc>
                <a:tc gridSpan="2">
                  <a:txBody>
                    <a:bodyPr/>
                    <a:lstStyle/>
                    <a:p>
                      <a:pPr algn="ctr"/>
                      <a:r>
                        <a:rPr lang="es-ES" sz="1200" dirty="0" smtClean="0"/>
                        <a:t>Objetos</a:t>
                      </a:r>
                      <a:endParaRPr lang="es-ES" sz="1200" dirty="0"/>
                    </a:p>
                  </a:txBody>
                  <a:tcPr/>
                </a:tc>
                <a:tc hMerge="1">
                  <a:txBody>
                    <a:bodyPr/>
                    <a:lstStyle/>
                    <a:p>
                      <a:endParaRPr lang="es-ES" dirty="0"/>
                    </a:p>
                  </a:txBody>
                  <a:tcPr/>
                </a:tc>
                <a:tc gridSpan="2">
                  <a:txBody>
                    <a:bodyPr/>
                    <a:lstStyle/>
                    <a:p>
                      <a:pPr algn="ctr"/>
                      <a:r>
                        <a:rPr lang="es-ES" sz="1200" dirty="0" smtClean="0"/>
                        <a:t>Cámara</a:t>
                      </a:r>
                      <a:endParaRPr lang="es-ES" sz="1200" dirty="0"/>
                    </a:p>
                  </a:txBody>
                  <a:tcPr/>
                </a:tc>
                <a:tc hMerge="1">
                  <a:txBody>
                    <a:bodyPr/>
                    <a:lstStyle/>
                    <a:p>
                      <a:endParaRPr lang="es-ES" dirty="0"/>
                    </a:p>
                  </a:txBody>
                  <a:tcPr/>
                </a:tc>
                <a:tc gridSpan="2">
                  <a:txBody>
                    <a:bodyPr/>
                    <a:lstStyle/>
                    <a:p>
                      <a:pPr algn="ctr"/>
                      <a:r>
                        <a:rPr lang="es-ES" sz="1200" dirty="0" smtClean="0"/>
                        <a:t>Cursor</a:t>
                      </a:r>
                      <a:endParaRPr lang="es-ES" sz="1200" dirty="0"/>
                    </a:p>
                  </a:txBody>
                  <a:tcPr/>
                </a:tc>
                <a:tc hMerge="1">
                  <a:txBody>
                    <a:bodyPr/>
                    <a:lstStyle/>
                    <a:p>
                      <a:endParaRPr lang="es-ES" dirty="0"/>
                    </a:p>
                  </a:txBody>
                  <a:tcPr/>
                </a:tc>
              </a:tr>
              <a:tr h="321544">
                <a:tc vMerge="1">
                  <a:txBody>
                    <a:bodyPr/>
                    <a:lstStyle/>
                    <a:p>
                      <a:endParaRPr lang="es-ES" dirty="0"/>
                    </a:p>
                  </a:txBody>
                  <a:tcPr/>
                </a:tc>
                <a:tc>
                  <a:txBody>
                    <a:bodyPr/>
                    <a:lstStyle/>
                    <a:p>
                      <a:pPr algn="ctr"/>
                      <a:r>
                        <a:rPr lang="es-ES" sz="1200" dirty="0" smtClean="0"/>
                        <a:t>GD</a:t>
                      </a:r>
                      <a:endParaRPr lang="es-ES" sz="1200" dirty="0"/>
                    </a:p>
                  </a:txBody>
                  <a:tcPr/>
                </a:tc>
                <a:tc>
                  <a:txBody>
                    <a:bodyPr/>
                    <a:lstStyle/>
                    <a:p>
                      <a:pPr algn="ctr"/>
                      <a:r>
                        <a:rPr lang="es-ES" sz="1200" dirty="0" smtClean="0"/>
                        <a:t>GI</a:t>
                      </a:r>
                      <a:endParaRPr lang="es-ES" sz="1200" dirty="0"/>
                    </a:p>
                  </a:txBody>
                  <a:tcPr/>
                </a:tc>
                <a:tc>
                  <a:txBody>
                    <a:bodyPr/>
                    <a:lstStyle/>
                    <a:p>
                      <a:pPr algn="ctr"/>
                      <a:r>
                        <a:rPr lang="es-ES" sz="1200" dirty="0" smtClean="0"/>
                        <a:t>GD</a:t>
                      </a:r>
                      <a:endParaRPr lang="es-ES" sz="1200" dirty="0"/>
                    </a:p>
                  </a:txBody>
                  <a:tcPr/>
                </a:tc>
                <a:tc>
                  <a:txBody>
                    <a:bodyPr/>
                    <a:lstStyle/>
                    <a:p>
                      <a:pPr algn="ctr"/>
                      <a:r>
                        <a:rPr lang="es-ES" sz="1200" dirty="0" smtClean="0"/>
                        <a:t>GI</a:t>
                      </a:r>
                      <a:endParaRPr lang="es-ES" sz="1200" dirty="0"/>
                    </a:p>
                  </a:txBody>
                  <a:tcPr/>
                </a:tc>
                <a:tc>
                  <a:txBody>
                    <a:bodyPr/>
                    <a:lstStyle/>
                    <a:p>
                      <a:pPr algn="ctr"/>
                      <a:r>
                        <a:rPr lang="es-ES" sz="1200" dirty="0" smtClean="0"/>
                        <a:t>GD</a:t>
                      </a:r>
                      <a:endParaRPr lang="es-ES" sz="1200" dirty="0"/>
                    </a:p>
                  </a:txBody>
                  <a:tcPr/>
                </a:tc>
                <a:tc>
                  <a:txBody>
                    <a:bodyPr/>
                    <a:lstStyle/>
                    <a:p>
                      <a:pPr algn="ctr"/>
                      <a:r>
                        <a:rPr lang="es-ES" sz="1200" dirty="0" smtClean="0"/>
                        <a:t>GI</a:t>
                      </a:r>
                      <a:endParaRPr lang="es-ES" sz="1200" dirty="0"/>
                    </a:p>
                  </a:txBody>
                  <a:tcPr/>
                </a:tc>
              </a:tr>
              <a:tr h="437847">
                <a:tc>
                  <a:txBody>
                    <a:bodyPr/>
                    <a:lstStyle/>
                    <a:p>
                      <a:r>
                        <a:rPr lang="es-ES" sz="1200" dirty="0" smtClean="0"/>
                        <a:t>0</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Mover/Rotar</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r>
              <a:tr h="321544">
                <a:tc>
                  <a:txBody>
                    <a:bodyPr/>
                    <a:lstStyle/>
                    <a:p>
                      <a:r>
                        <a:rPr lang="es-ES" sz="1200" dirty="0" smtClean="0"/>
                        <a:t>1</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Mover</a:t>
                      </a:r>
                      <a:endParaRPr lang="es-ES" sz="1200" dirty="0"/>
                    </a:p>
                  </a:txBody>
                  <a:tcPr/>
                </a:tc>
                <a:tc>
                  <a:txBody>
                    <a:bodyPr/>
                    <a:lstStyle/>
                    <a:p>
                      <a:pPr algn="ctr"/>
                      <a:r>
                        <a:rPr lang="es-ES" sz="1200" dirty="0" err="1" smtClean="0"/>
                        <a:t>Reset</a:t>
                      </a:r>
                      <a:endParaRPr lang="es-ES" sz="1200" dirty="0"/>
                    </a:p>
                  </a:txBody>
                  <a:tcPr/>
                </a:tc>
              </a:tr>
              <a:tr h="321544">
                <a:tc>
                  <a:txBody>
                    <a:bodyPr/>
                    <a:lstStyle/>
                    <a:p>
                      <a:r>
                        <a:rPr lang="es-ES" sz="1200" dirty="0" smtClean="0"/>
                        <a:t>9</a:t>
                      </a:r>
                      <a:endParaRPr lang="es-ES" sz="1200" dirty="0"/>
                    </a:p>
                  </a:txBody>
                  <a:tcPr/>
                </a:tc>
                <a:tc>
                  <a:txBody>
                    <a:bodyPr/>
                    <a:lstStyle/>
                    <a:p>
                      <a:pPr algn="ctr"/>
                      <a:r>
                        <a:rPr lang="es-ES" sz="1200" dirty="0" smtClean="0"/>
                        <a:t>Menú</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r>
              <a:tr h="321544">
                <a:tc>
                  <a:txBody>
                    <a:bodyPr/>
                    <a:lstStyle/>
                    <a:p>
                      <a:r>
                        <a:rPr lang="es-ES" sz="1200" dirty="0" smtClean="0"/>
                        <a:t>14</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Pick</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r>
              <a:tr h="437847">
                <a:tc>
                  <a:txBody>
                    <a:bodyPr/>
                    <a:lstStyle/>
                    <a:p>
                      <a:r>
                        <a:rPr lang="es-ES" sz="1200" dirty="0" smtClean="0"/>
                        <a:t>15</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Mover/Rotar</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r>
              <a:tr h="321544">
                <a:tc>
                  <a:txBody>
                    <a:bodyPr/>
                    <a:lstStyle/>
                    <a:p>
                      <a:r>
                        <a:rPr lang="es-ES" sz="1200" dirty="0" smtClean="0"/>
                        <a:t>!0</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err="1" smtClean="0"/>
                        <a:t>Reset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r>
              <a:tr h="321544">
                <a:tc>
                  <a:txBody>
                    <a:bodyPr/>
                    <a:lstStyle/>
                    <a:p>
                      <a:r>
                        <a:rPr lang="es-ES" sz="1200" dirty="0" smtClean="0"/>
                        <a:t>!15</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err="1" smtClean="0"/>
                        <a:t>Reset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c>
                  <a:txBody>
                    <a:bodyPr/>
                    <a:lstStyle/>
                    <a:p>
                      <a:pPr algn="ctr"/>
                      <a:r>
                        <a:rPr lang="es-ES" sz="1200" dirty="0" smtClean="0"/>
                        <a:t>-</a:t>
                      </a:r>
                      <a:endParaRPr lang="es-ES" sz="1200" dirty="0"/>
                    </a:p>
                  </a:txBody>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Conclusiones</a:t>
            </a:r>
            <a:endParaRPr lang="es-ES" dirty="0"/>
          </a:p>
        </p:txBody>
      </p:sp>
      <p:sp>
        <p:nvSpPr>
          <p:cNvPr id="3" name="2 Marcador de contenido"/>
          <p:cNvSpPr>
            <a:spLocks noGrp="1"/>
          </p:cNvSpPr>
          <p:nvPr>
            <p:ph idx="1"/>
          </p:nvPr>
        </p:nvSpPr>
        <p:spPr/>
        <p:txBody>
          <a:bodyPr>
            <a:normAutofit fontScale="85000" lnSpcReduction="20000"/>
          </a:bodyPr>
          <a:lstStyle/>
          <a:p>
            <a:pPr algn="just"/>
            <a:r>
              <a:rPr lang="es-ES" dirty="0" smtClean="0"/>
              <a:t>Conseguimos desarrollar una aplicación que interactúa con dispositivos de realidad virtual que </a:t>
            </a:r>
            <a:r>
              <a:rPr lang="es-ES" dirty="0" smtClean="0"/>
              <a:t>nos </a:t>
            </a:r>
            <a:r>
              <a:rPr lang="es-ES" dirty="0" smtClean="0"/>
              <a:t>permitieron realizar todas las acciones que nos propusimos en este proyecto de una manera fácil de usar, fácil de interactuar y fácil de recordar</a:t>
            </a:r>
            <a:r>
              <a:rPr lang="es-ES" dirty="0" smtClean="0"/>
              <a:t>.</a:t>
            </a:r>
          </a:p>
          <a:p>
            <a:pPr lvl="0" algn="just"/>
            <a:r>
              <a:rPr lang="es-ES" dirty="0" smtClean="0"/>
              <a:t>Para el manejo de los dispositivos en conjunto, necesitamos la ayuda de un umbral para la rotación y un umbral para la traslación, para poder tener una mayor interacción entre ellos. Dichos umbrales son inicializados dependiendo del gesto que activa el movimiento, permitiendo mayor comodidad al usuario para que no necesite recodar su punto inicial</a:t>
            </a:r>
            <a:r>
              <a:rPr lang="es-ES" dirty="0" smtClean="0"/>
              <a:t>.</a:t>
            </a:r>
          </a:p>
          <a:p>
            <a:pPr algn="just"/>
            <a:r>
              <a:rPr lang="es-ES" dirty="0" smtClean="0"/>
              <a:t>La complejidad de manejar los dispositivos fue resuelta con el uso de los dos guantes lo que permite al usuario usar los gestos que son más fáciles. Y con ello también evitamos que los usuarios se confundan al no tener que memorizar mayor cantidad de gestos.</a:t>
            </a:r>
          </a:p>
          <a:p>
            <a:pPr lvl="0"/>
            <a:endParaRPr lang="es-ES" dirty="0" smtClean="0"/>
          </a:p>
          <a:p>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Conclusiones</a:t>
            </a:r>
            <a:endParaRPr lang="es-ES" dirty="0"/>
          </a:p>
        </p:txBody>
      </p:sp>
      <p:sp>
        <p:nvSpPr>
          <p:cNvPr id="3" name="2 Marcador de contenido"/>
          <p:cNvSpPr>
            <a:spLocks noGrp="1"/>
          </p:cNvSpPr>
          <p:nvPr>
            <p:ph idx="1"/>
          </p:nvPr>
        </p:nvSpPr>
        <p:spPr/>
        <p:txBody>
          <a:bodyPr>
            <a:normAutofit lnSpcReduction="10000"/>
          </a:bodyPr>
          <a:lstStyle/>
          <a:p>
            <a:pPr lvl="0" algn="just"/>
            <a:r>
              <a:rPr lang="es-ES" dirty="0" smtClean="0"/>
              <a:t>Al permitir al usuario manejar la dirección del movimiento de la cámara, se gana mayor facilidad en la inmersión y en la apreciación de la escena, esto es apreciar diferentes velocidades en las diferentes </a:t>
            </a:r>
            <a:r>
              <a:rPr lang="es-ES" dirty="0" smtClean="0"/>
              <a:t>direcciones. </a:t>
            </a:r>
            <a:r>
              <a:rPr lang="es-ES" dirty="0" smtClean="0"/>
              <a:t>Estas velocidades se definieron de acuerdo a como se interactuaba con la </a:t>
            </a:r>
            <a:r>
              <a:rPr lang="es-ES" dirty="0" smtClean="0"/>
              <a:t>aplicación.</a:t>
            </a:r>
          </a:p>
          <a:p>
            <a:pPr lvl="0" algn="just"/>
            <a:r>
              <a:rPr lang="es-ES" dirty="0" smtClean="0"/>
              <a:t>Interactuar </a:t>
            </a:r>
            <a:r>
              <a:rPr lang="es-ES" dirty="0" smtClean="0"/>
              <a:t>con una aplicación de realidad virtual inmersiva para la decoración de oficinas resulta costoso pero a su vez es de mucha utilidad no solo para decorar sino también para poder mostrar al cliente el resultado final de la decoración.</a:t>
            </a:r>
          </a:p>
          <a:p>
            <a:pPr lvl="0"/>
            <a:endParaRPr lang="es-ES" dirty="0" smtClean="0"/>
          </a:p>
          <a:p>
            <a:endParaRPr lang="es-ES"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Introducción</a:t>
            </a:r>
            <a:endParaRPr lang="es-EC" dirty="0"/>
          </a:p>
        </p:txBody>
      </p:sp>
      <p:sp>
        <p:nvSpPr>
          <p:cNvPr id="3" name="Content Placeholder 2"/>
          <p:cNvSpPr>
            <a:spLocks noGrp="1"/>
          </p:cNvSpPr>
          <p:nvPr>
            <p:ph idx="1"/>
          </p:nvPr>
        </p:nvSpPr>
        <p:spPr/>
        <p:txBody>
          <a:bodyPr/>
          <a:lstStyle/>
          <a:p>
            <a:pPr algn="just"/>
            <a:r>
              <a:rPr lang="es-EC" dirty="0" smtClean="0"/>
              <a:t>La decoración de interiores es la forma de adornar o distribuir los espacios internos  de un inmueble. </a:t>
            </a:r>
          </a:p>
          <a:p>
            <a:pPr algn="just"/>
            <a:r>
              <a:rPr lang="es-EC" dirty="0" smtClean="0"/>
              <a:t>La idea es ubicar distintos objetos en varios lugares de forma armónica creando así una sensación agradable a la vista.</a:t>
            </a:r>
          </a:p>
          <a:p>
            <a:pPr algn="just"/>
            <a:r>
              <a:rPr lang="es-EC" dirty="0" smtClean="0"/>
              <a:t>El presente trabajo aprovecha las ventajas de la tecnología de realidad virtual para permitirnos de esta manera desarrollar una aplicación </a:t>
            </a:r>
            <a:r>
              <a:rPr lang="es-EC" dirty="0" err="1" smtClean="0"/>
              <a:t>inmersiva</a:t>
            </a:r>
            <a:r>
              <a:rPr lang="es-EC" dirty="0" smtClean="0"/>
              <a:t>, interactiva y navegable.</a:t>
            </a:r>
            <a:endParaRPr lang="es-EC"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Recomendaciones</a:t>
            </a:r>
            <a:endParaRPr lang="es-ES" dirty="0"/>
          </a:p>
        </p:txBody>
      </p:sp>
      <p:sp>
        <p:nvSpPr>
          <p:cNvPr id="3" name="2 Marcador de contenido"/>
          <p:cNvSpPr>
            <a:spLocks noGrp="1"/>
          </p:cNvSpPr>
          <p:nvPr>
            <p:ph idx="1"/>
          </p:nvPr>
        </p:nvSpPr>
        <p:spPr/>
        <p:txBody>
          <a:bodyPr>
            <a:normAutofit fontScale="77500" lnSpcReduction="20000"/>
          </a:bodyPr>
          <a:lstStyle/>
          <a:p>
            <a:pPr algn="just"/>
            <a:r>
              <a:rPr lang="es-ES" dirty="0" smtClean="0"/>
              <a:t>Se debe tener en cuenta ciertas recomendaciones para facilitar el uso apropiado de la aplicación, por lo tanto:</a:t>
            </a:r>
          </a:p>
          <a:p>
            <a:pPr lvl="0" algn="just"/>
            <a:r>
              <a:rPr lang="es-ES" dirty="0" smtClean="0"/>
              <a:t>Cabe mencionar que las pruebas se realizaron con 10 usuarios con conocimientos en uso de sistemas, por lo que se recomienda que se hagan pruebas con otros tipos de usuarios como decoradores o arquitectos que conocen del tema de decoración pero que no conocen este tipo de sistemas en los cuales se interactúa con dispositivos de realidad virtual</a:t>
            </a:r>
            <a:r>
              <a:rPr lang="es-ES" dirty="0" smtClean="0"/>
              <a:t>.</a:t>
            </a:r>
          </a:p>
          <a:p>
            <a:pPr algn="just"/>
            <a:r>
              <a:rPr lang="es-ES" dirty="0" smtClean="0"/>
              <a:t>Es recomendable que el usuario antes de la utilización del sistema, tenga una previa capacitación y practica, para que se familiarice con las herramientas, puesto que necesita saber los gestos del guante que debe utilizar y los umbrales de los movimientos para mejor manejo. </a:t>
            </a:r>
          </a:p>
          <a:p>
            <a:pPr algn="just"/>
            <a:r>
              <a:rPr lang="es-ES" dirty="0" smtClean="0"/>
              <a:t>Se recomienda que solo se utilicen los gestos que en las pruebas indican que tienen menos conflictos con otros gestos, para que no haya resultados no esperados en la aplicación.</a:t>
            </a:r>
          </a:p>
          <a:p>
            <a:pPr lvl="0"/>
            <a:endParaRPr lang="es-ES" dirty="0" smtClean="0"/>
          </a:p>
          <a:p>
            <a:endParaRPr lang="es-ES" dirty="0" smtClean="0"/>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Justificación</a:t>
            </a:r>
            <a:endParaRPr lang="es-EC" dirty="0"/>
          </a:p>
        </p:txBody>
      </p:sp>
      <p:sp>
        <p:nvSpPr>
          <p:cNvPr id="3" name="Content Placeholder 2"/>
          <p:cNvSpPr>
            <a:spLocks noGrp="1"/>
          </p:cNvSpPr>
          <p:nvPr>
            <p:ph idx="1"/>
          </p:nvPr>
        </p:nvSpPr>
        <p:spPr/>
        <p:txBody>
          <a:bodyPr/>
          <a:lstStyle/>
          <a:p>
            <a:pPr algn="just"/>
            <a:r>
              <a:rPr lang="es-EC" dirty="0" smtClean="0"/>
              <a:t>Las empresas se preocupan por el bienestar de sus empleados.</a:t>
            </a:r>
          </a:p>
          <a:p>
            <a:pPr algn="just"/>
            <a:r>
              <a:rPr lang="es-EC" dirty="0" smtClean="0"/>
              <a:t>El ambiente influye directamente sobre la productividad.</a:t>
            </a:r>
          </a:p>
          <a:p>
            <a:pPr algn="just"/>
            <a:r>
              <a:rPr lang="es-EC" dirty="0" smtClean="0"/>
              <a:t>Satisfacer las necesidades de empresas o clientes con respecto a tomar decisiones sobre la </a:t>
            </a:r>
            <a:r>
              <a:rPr lang="es-EC" dirty="0" err="1" smtClean="0"/>
              <a:t>decoraci</a:t>
            </a:r>
            <a:r>
              <a:rPr lang="en-US" dirty="0" err="1" smtClean="0"/>
              <a:t>ón</a:t>
            </a:r>
            <a:r>
              <a:rPr lang="en-US" dirty="0" smtClean="0"/>
              <a:t> </a:t>
            </a:r>
            <a:r>
              <a:rPr lang="en-US" dirty="0" err="1" smtClean="0"/>
              <a:t>obteniendo</a:t>
            </a:r>
            <a:r>
              <a:rPr lang="en-US" dirty="0" smtClean="0"/>
              <a:t> el mayor </a:t>
            </a:r>
            <a:r>
              <a:rPr lang="en-US" dirty="0" err="1" smtClean="0"/>
              <a:t>realismo</a:t>
            </a:r>
            <a:r>
              <a:rPr lang="en-US" dirty="0" smtClean="0"/>
              <a:t> </a:t>
            </a:r>
            <a:r>
              <a:rPr lang="en-US" dirty="0" err="1" smtClean="0"/>
              <a:t>posible</a:t>
            </a:r>
            <a:r>
              <a:rPr lang="en-US" dirty="0" smtClean="0"/>
              <a:t>.</a:t>
            </a:r>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Descripción</a:t>
            </a:r>
            <a:r>
              <a:rPr lang="en-US" dirty="0" smtClean="0"/>
              <a:t> del </a:t>
            </a:r>
            <a:r>
              <a:rPr lang="en-US" dirty="0" err="1" smtClean="0"/>
              <a:t>problema</a:t>
            </a:r>
            <a:endParaRPr lang="es-EC" dirty="0"/>
          </a:p>
        </p:txBody>
      </p:sp>
      <p:sp>
        <p:nvSpPr>
          <p:cNvPr id="3" name="Content Placeholder 2"/>
          <p:cNvSpPr>
            <a:spLocks noGrp="1"/>
          </p:cNvSpPr>
          <p:nvPr>
            <p:ph idx="1"/>
          </p:nvPr>
        </p:nvSpPr>
        <p:spPr/>
        <p:txBody>
          <a:bodyPr/>
          <a:lstStyle/>
          <a:p>
            <a:pPr algn="just"/>
            <a:r>
              <a:rPr lang="en-US" dirty="0" smtClean="0"/>
              <a:t>Las </a:t>
            </a:r>
            <a:r>
              <a:rPr lang="en-US" dirty="0" err="1" smtClean="0"/>
              <a:t>empresas</a:t>
            </a:r>
            <a:r>
              <a:rPr lang="en-US" dirty="0" smtClean="0"/>
              <a:t> </a:t>
            </a:r>
            <a:r>
              <a:rPr lang="en-US" dirty="0" err="1" smtClean="0"/>
              <a:t>dedicadas</a:t>
            </a:r>
            <a:r>
              <a:rPr lang="en-US" dirty="0" smtClean="0"/>
              <a:t> a la </a:t>
            </a:r>
            <a:r>
              <a:rPr lang="en-US" dirty="0" err="1" smtClean="0"/>
              <a:t>decoración</a:t>
            </a:r>
            <a:r>
              <a:rPr lang="en-US" dirty="0" smtClean="0"/>
              <a:t> de </a:t>
            </a:r>
            <a:r>
              <a:rPr lang="en-US" dirty="0" err="1" smtClean="0"/>
              <a:t>oficinas</a:t>
            </a:r>
            <a:r>
              <a:rPr lang="en-US" dirty="0" smtClean="0"/>
              <a:t> </a:t>
            </a:r>
            <a:r>
              <a:rPr lang="en-US" dirty="0" err="1" smtClean="0"/>
              <a:t>necesitan</a:t>
            </a:r>
            <a:r>
              <a:rPr lang="en-US" dirty="0" smtClean="0"/>
              <a:t> </a:t>
            </a:r>
            <a:r>
              <a:rPr lang="en-US" dirty="0" err="1" smtClean="0"/>
              <a:t>promocionar</a:t>
            </a:r>
            <a:r>
              <a:rPr lang="en-US" dirty="0" smtClean="0"/>
              <a:t> </a:t>
            </a:r>
            <a:r>
              <a:rPr lang="en-US" dirty="0" err="1" smtClean="0"/>
              <a:t>sus</a:t>
            </a:r>
            <a:r>
              <a:rPr lang="en-US" dirty="0" smtClean="0"/>
              <a:t> </a:t>
            </a:r>
            <a:r>
              <a:rPr lang="en-US" dirty="0" err="1" smtClean="0"/>
              <a:t>servicios</a:t>
            </a:r>
            <a:r>
              <a:rPr lang="en-US" dirty="0" smtClean="0"/>
              <a:t>.</a:t>
            </a:r>
          </a:p>
          <a:p>
            <a:pPr algn="just"/>
            <a:r>
              <a:rPr lang="en-US" dirty="0" smtClean="0"/>
              <a:t>No </a:t>
            </a:r>
            <a:r>
              <a:rPr lang="en-US" dirty="0" err="1" smtClean="0"/>
              <a:t>cuentan</a:t>
            </a:r>
            <a:r>
              <a:rPr lang="en-US" dirty="0" smtClean="0"/>
              <a:t> con un </a:t>
            </a:r>
            <a:r>
              <a:rPr lang="en-US" dirty="0" err="1" smtClean="0"/>
              <a:t>sistema</a:t>
            </a:r>
            <a:r>
              <a:rPr lang="en-US" dirty="0" smtClean="0"/>
              <a:t> </a:t>
            </a:r>
            <a:r>
              <a:rPr lang="en-US" dirty="0" err="1" smtClean="0"/>
              <a:t>computacional</a:t>
            </a:r>
            <a:r>
              <a:rPr lang="en-US" dirty="0" smtClean="0"/>
              <a:t>.</a:t>
            </a:r>
          </a:p>
          <a:p>
            <a:pPr algn="just"/>
            <a:r>
              <a:rPr lang="en-US" dirty="0" smtClean="0"/>
              <a:t>La </a:t>
            </a:r>
            <a:r>
              <a:rPr lang="en-US" dirty="0" err="1" smtClean="0"/>
              <a:t>decoración</a:t>
            </a:r>
            <a:r>
              <a:rPr lang="en-US" dirty="0" smtClean="0"/>
              <a:t> </a:t>
            </a:r>
            <a:r>
              <a:rPr lang="en-US" dirty="0" err="1" smtClean="0"/>
              <a:t>puede</a:t>
            </a:r>
            <a:r>
              <a:rPr lang="en-US" dirty="0" smtClean="0"/>
              <a:t> </a:t>
            </a:r>
            <a:r>
              <a:rPr lang="en-US" dirty="0" err="1" smtClean="0"/>
              <a:t>estar</a:t>
            </a:r>
            <a:r>
              <a:rPr lang="en-US" dirty="0" smtClean="0"/>
              <a:t> </a:t>
            </a:r>
            <a:r>
              <a:rPr lang="en-US" dirty="0" err="1" smtClean="0"/>
              <a:t>sujeta</a:t>
            </a:r>
            <a:r>
              <a:rPr lang="en-US" dirty="0" smtClean="0"/>
              <a:t> a </a:t>
            </a:r>
            <a:r>
              <a:rPr lang="en-US" dirty="0" err="1" smtClean="0"/>
              <a:t>muchos</a:t>
            </a:r>
            <a:r>
              <a:rPr lang="en-US" dirty="0" smtClean="0"/>
              <a:t> </a:t>
            </a:r>
            <a:r>
              <a:rPr lang="en-US" dirty="0" err="1" smtClean="0"/>
              <a:t>cambios</a:t>
            </a:r>
            <a:r>
              <a:rPr lang="en-US" dirty="0" smtClean="0"/>
              <a:t>.</a:t>
            </a:r>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Propuesta</a:t>
            </a:r>
            <a:r>
              <a:rPr lang="en-US" dirty="0" smtClean="0"/>
              <a:t> de </a:t>
            </a:r>
            <a:r>
              <a:rPr lang="en-US" dirty="0" err="1" smtClean="0"/>
              <a:t>solución</a:t>
            </a:r>
            <a:endParaRPr lang="es-EC" dirty="0"/>
          </a:p>
        </p:txBody>
      </p:sp>
      <p:sp>
        <p:nvSpPr>
          <p:cNvPr id="3" name="Content Placeholder 2"/>
          <p:cNvSpPr>
            <a:spLocks noGrp="1"/>
          </p:cNvSpPr>
          <p:nvPr>
            <p:ph idx="1"/>
          </p:nvPr>
        </p:nvSpPr>
        <p:spPr/>
        <p:txBody>
          <a:bodyPr/>
          <a:lstStyle/>
          <a:p>
            <a:pPr algn="just"/>
            <a:r>
              <a:rPr lang="en-US" dirty="0" err="1" smtClean="0"/>
              <a:t>Desarrollar</a:t>
            </a:r>
            <a:r>
              <a:rPr lang="en-US" dirty="0" smtClean="0"/>
              <a:t> un </a:t>
            </a:r>
            <a:r>
              <a:rPr lang="en-US" dirty="0" err="1" smtClean="0"/>
              <a:t>sistema</a:t>
            </a:r>
            <a:r>
              <a:rPr lang="en-US" dirty="0" smtClean="0"/>
              <a:t> </a:t>
            </a:r>
            <a:r>
              <a:rPr lang="en-US" dirty="0" err="1" smtClean="0"/>
              <a:t>que</a:t>
            </a:r>
            <a:r>
              <a:rPr lang="en-US" dirty="0" smtClean="0"/>
              <a:t> </a:t>
            </a:r>
            <a:r>
              <a:rPr lang="en-US" dirty="0" err="1" smtClean="0"/>
              <a:t>utilice</a:t>
            </a:r>
            <a:r>
              <a:rPr lang="en-US" dirty="0" smtClean="0"/>
              <a:t> la </a:t>
            </a:r>
            <a:r>
              <a:rPr lang="en-US" dirty="0" err="1" smtClean="0"/>
              <a:t>realidad</a:t>
            </a:r>
            <a:r>
              <a:rPr lang="en-US" dirty="0" smtClean="0"/>
              <a:t> virtual </a:t>
            </a:r>
            <a:r>
              <a:rPr lang="en-US" dirty="0" err="1" smtClean="0"/>
              <a:t>para</a:t>
            </a:r>
            <a:r>
              <a:rPr lang="en-US" dirty="0" smtClean="0"/>
              <a:t> </a:t>
            </a:r>
            <a:r>
              <a:rPr lang="en-US" dirty="0" err="1" smtClean="0"/>
              <a:t>ganar</a:t>
            </a:r>
            <a:r>
              <a:rPr lang="en-US" dirty="0" smtClean="0"/>
              <a:t> mayor </a:t>
            </a:r>
            <a:r>
              <a:rPr lang="en-US" dirty="0" err="1" smtClean="0"/>
              <a:t>realismo</a:t>
            </a:r>
            <a:r>
              <a:rPr lang="en-US" dirty="0" smtClean="0"/>
              <a:t> al </a:t>
            </a:r>
            <a:r>
              <a:rPr lang="en-US" dirty="0" err="1" smtClean="0"/>
              <a:t>momento</a:t>
            </a:r>
            <a:r>
              <a:rPr lang="en-US" dirty="0" smtClean="0"/>
              <a:t> de </a:t>
            </a:r>
            <a:r>
              <a:rPr lang="en-US" dirty="0" err="1" smtClean="0"/>
              <a:t>que</a:t>
            </a:r>
            <a:r>
              <a:rPr lang="en-US" dirty="0" smtClean="0"/>
              <a:t> los </a:t>
            </a:r>
            <a:r>
              <a:rPr lang="en-US" dirty="0" err="1" smtClean="0"/>
              <a:t>usuarios</a:t>
            </a:r>
            <a:r>
              <a:rPr lang="en-US" dirty="0" smtClean="0"/>
              <a:t> </a:t>
            </a:r>
            <a:r>
              <a:rPr lang="en-US" dirty="0" err="1" smtClean="0"/>
              <a:t>interactúen</a:t>
            </a:r>
            <a:r>
              <a:rPr lang="en-US" dirty="0" smtClean="0"/>
              <a:t> con el </a:t>
            </a:r>
            <a:r>
              <a:rPr lang="en-US" dirty="0" err="1" smtClean="0"/>
              <a:t>sistema</a:t>
            </a:r>
            <a:r>
              <a:rPr lang="en-US" dirty="0" smtClean="0"/>
              <a:t>.</a:t>
            </a:r>
          </a:p>
          <a:p>
            <a:pPr algn="just"/>
            <a:r>
              <a:rPr lang="en-US" dirty="0" err="1" smtClean="0"/>
              <a:t>Permitir</a:t>
            </a:r>
            <a:r>
              <a:rPr lang="en-US" dirty="0" smtClean="0"/>
              <a:t> al </a:t>
            </a:r>
            <a:r>
              <a:rPr lang="en-US" dirty="0" err="1" smtClean="0"/>
              <a:t>decorador</a:t>
            </a:r>
            <a:r>
              <a:rPr lang="en-US" dirty="0" smtClean="0"/>
              <a:t> </a:t>
            </a:r>
            <a:r>
              <a:rPr lang="en-US" dirty="0" err="1" smtClean="0"/>
              <a:t>realizar</a:t>
            </a:r>
            <a:r>
              <a:rPr lang="en-US" dirty="0" smtClean="0"/>
              <a:t> </a:t>
            </a:r>
            <a:r>
              <a:rPr lang="en-US" dirty="0" err="1" smtClean="0"/>
              <a:t>modificaciones</a:t>
            </a:r>
            <a:r>
              <a:rPr lang="en-US" dirty="0" smtClean="0"/>
              <a:t> en el </a:t>
            </a:r>
            <a:r>
              <a:rPr lang="en-US" dirty="0" err="1" smtClean="0"/>
              <a:t>sistema</a:t>
            </a:r>
            <a:r>
              <a:rPr lang="en-US" dirty="0" smtClean="0"/>
              <a:t> </a:t>
            </a:r>
            <a:r>
              <a:rPr lang="en-US" dirty="0" err="1" smtClean="0"/>
              <a:t>constatemente</a:t>
            </a:r>
            <a:r>
              <a:rPr lang="en-US" dirty="0" smtClean="0"/>
              <a:t>.</a:t>
            </a:r>
          </a:p>
          <a:p>
            <a:pPr>
              <a:buNone/>
            </a:pPr>
            <a:endParaRPr lang="es-EC"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Alcance</a:t>
            </a:r>
            <a:endParaRPr lang="es-EC" dirty="0"/>
          </a:p>
        </p:txBody>
      </p:sp>
      <p:sp>
        <p:nvSpPr>
          <p:cNvPr id="3" name="Content Placeholder 2"/>
          <p:cNvSpPr>
            <a:spLocks noGrp="1"/>
          </p:cNvSpPr>
          <p:nvPr>
            <p:ph idx="1"/>
          </p:nvPr>
        </p:nvSpPr>
        <p:spPr/>
        <p:txBody>
          <a:bodyPr/>
          <a:lstStyle/>
          <a:p>
            <a:pPr algn="just"/>
            <a:r>
              <a:rPr lang="es-EC" dirty="0" smtClean="0"/>
              <a:t>Decorar el prototipo de una oficina en un ambiente virtual usando los equipos respectivos, realizando recorridos y modificaciones en la escena.</a:t>
            </a:r>
          </a:p>
          <a:p>
            <a:pPr algn="just"/>
            <a:r>
              <a:rPr lang="en-US" dirty="0" smtClean="0"/>
              <a:t>No </a:t>
            </a:r>
            <a:r>
              <a:rPr lang="en-US" dirty="0" err="1" smtClean="0"/>
              <a:t>permitira</a:t>
            </a:r>
            <a:r>
              <a:rPr lang="en-US" dirty="0" smtClean="0"/>
              <a:t> a</a:t>
            </a:r>
            <a:r>
              <a:rPr lang="es-EC" dirty="0" err="1" smtClean="0"/>
              <a:t>ñadir</a:t>
            </a:r>
            <a:r>
              <a:rPr lang="en-US" dirty="0" smtClean="0"/>
              <a:t> </a:t>
            </a:r>
            <a:r>
              <a:rPr lang="en-US" dirty="0" err="1" smtClean="0"/>
              <a:t>oficinas</a:t>
            </a:r>
            <a:r>
              <a:rPr lang="en-US" dirty="0" smtClean="0"/>
              <a:t> sin ser </a:t>
            </a:r>
            <a:r>
              <a:rPr lang="en-US" dirty="0" err="1" smtClean="0"/>
              <a:t>previamente</a:t>
            </a:r>
            <a:r>
              <a:rPr lang="en-US" dirty="0" smtClean="0"/>
              <a:t> </a:t>
            </a:r>
            <a:r>
              <a:rPr lang="en-US" dirty="0" err="1" smtClean="0"/>
              <a:t>editadas</a:t>
            </a:r>
            <a:r>
              <a:rPr lang="en-US" dirty="0" smtClean="0"/>
              <a:t> </a:t>
            </a:r>
            <a:r>
              <a:rPr lang="en-US" dirty="0" err="1" smtClean="0"/>
              <a:t>mediante</a:t>
            </a:r>
            <a:r>
              <a:rPr lang="en-US" dirty="0" smtClean="0"/>
              <a:t> </a:t>
            </a:r>
            <a:r>
              <a:rPr lang="en-US" dirty="0" err="1" smtClean="0"/>
              <a:t>una</a:t>
            </a:r>
            <a:r>
              <a:rPr lang="en-US" dirty="0" smtClean="0"/>
              <a:t> </a:t>
            </a:r>
            <a:r>
              <a:rPr lang="en-US" dirty="0" err="1" smtClean="0"/>
              <a:t>herramienta</a:t>
            </a:r>
            <a:r>
              <a:rPr lang="en-US" dirty="0" smtClean="0"/>
              <a:t> de </a:t>
            </a:r>
            <a:r>
              <a:rPr lang="en-US" dirty="0" err="1" smtClean="0"/>
              <a:t>modelado</a:t>
            </a:r>
            <a:r>
              <a:rPr lang="en-US" dirty="0" smtClean="0"/>
              <a:t> 3d.</a:t>
            </a:r>
            <a:endParaRPr lang="es-EC"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Objetivo</a:t>
            </a:r>
            <a:r>
              <a:rPr lang="en-US" dirty="0" smtClean="0"/>
              <a:t> General</a:t>
            </a:r>
            <a:endParaRPr lang="es-EC" dirty="0"/>
          </a:p>
        </p:txBody>
      </p:sp>
      <p:sp>
        <p:nvSpPr>
          <p:cNvPr id="3" name="Content Placeholder 2"/>
          <p:cNvSpPr>
            <a:spLocks noGrp="1"/>
          </p:cNvSpPr>
          <p:nvPr>
            <p:ph idx="1"/>
          </p:nvPr>
        </p:nvSpPr>
        <p:spPr/>
        <p:txBody>
          <a:bodyPr/>
          <a:lstStyle/>
          <a:p>
            <a:pPr algn="just"/>
            <a:r>
              <a:rPr lang="es-EC" dirty="0" smtClean="0"/>
              <a:t>Permitir que el usuario interactué en un ambiente de realidad virtual, decorando la oficina de manera tal que se sienta inmerso en este ambiente virtual y así proyectar lo que se quisiera mostrar en el mundo real.</a:t>
            </a:r>
          </a:p>
          <a:p>
            <a:pPr>
              <a:buNone/>
            </a:pPr>
            <a:endParaRPr lang="es-EC"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Objetivos</a:t>
            </a:r>
            <a:r>
              <a:rPr lang="en-US" dirty="0" smtClean="0"/>
              <a:t> </a:t>
            </a:r>
            <a:r>
              <a:rPr lang="en-US" dirty="0" err="1" smtClean="0"/>
              <a:t>específicos</a:t>
            </a:r>
            <a:endParaRPr lang="es-EC" dirty="0"/>
          </a:p>
        </p:txBody>
      </p:sp>
      <p:sp>
        <p:nvSpPr>
          <p:cNvPr id="3" name="Content Placeholder 2"/>
          <p:cNvSpPr>
            <a:spLocks noGrp="1"/>
          </p:cNvSpPr>
          <p:nvPr>
            <p:ph idx="1"/>
          </p:nvPr>
        </p:nvSpPr>
        <p:spPr/>
        <p:txBody>
          <a:bodyPr/>
          <a:lstStyle/>
          <a:p>
            <a:pPr algn="just"/>
            <a:r>
              <a:rPr lang="en-US" dirty="0" err="1" smtClean="0"/>
              <a:t>Navegar</a:t>
            </a:r>
            <a:r>
              <a:rPr lang="en-US" dirty="0" smtClean="0"/>
              <a:t> en un </a:t>
            </a:r>
            <a:r>
              <a:rPr lang="en-US" dirty="0" err="1" smtClean="0"/>
              <a:t>ambiente</a:t>
            </a:r>
            <a:r>
              <a:rPr lang="en-US" dirty="0" smtClean="0"/>
              <a:t> virtual 3d </a:t>
            </a:r>
            <a:r>
              <a:rPr lang="en-US" dirty="0" err="1" smtClean="0"/>
              <a:t>recorriendo</a:t>
            </a:r>
            <a:r>
              <a:rPr lang="en-US" dirty="0" smtClean="0"/>
              <a:t> en </a:t>
            </a:r>
            <a:r>
              <a:rPr lang="en-US" dirty="0" err="1" smtClean="0"/>
              <a:t>todas</a:t>
            </a:r>
            <a:r>
              <a:rPr lang="en-US" dirty="0" smtClean="0"/>
              <a:t> </a:t>
            </a:r>
            <a:r>
              <a:rPr lang="en-US" dirty="0" err="1" smtClean="0"/>
              <a:t>las</a:t>
            </a:r>
            <a:r>
              <a:rPr lang="en-US" dirty="0" smtClean="0"/>
              <a:t> </a:t>
            </a:r>
            <a:r>
              <a:rPr lang="en-US" dirty="0" err="1" smtClean="0"/>
              <a:t>direcciones</a:t>
            </a:r>
            <a:r>
              <a:rPr lang="en-US" dirty="0" smtClean="0"/>
              <a:t> </a:t>
            </a:r>
            <a:r>
              <a:rPr lang="en-US" dirty="0" err="1" smtClean="0"/>
              <a:t>posibles</a:t>
            </a:r>
            <a:r>
              <a:rPr lang="en-US" dirty="0" smtClean="0"/>
              <a:t>; </a:t>
            </a:r>
            <a:r>
              <a:rPr lang="en-US" dirty="0" err="1" smtClean="0"/>
              <a:t>así</a:t>
            </a:r>
            <a:r>
              <a:rPr lang="en-US" dirty="0" smtClean="0"/>
              <a:t> </a:t>
            </a:r>
            <a:r>
              <a:rPr lang="en-US" dirty="0" err="1" smtClean="0"/>
              <a:t>como</a:t>
            </a:r>
            <a:r>
              <a:rPr lang="en-US" dirty="0" smtClean="0"/>
              <a:t> </a:t>
            </a:r>
            <a:r>
              <a:rPr lang="en-US" dirty="0" err="1" smtClean="0"/>
              <a:t>permitir</a:t>
            </a:r>
            <a:r>
              <a:rPr lang="en-US" dirty="0" smtClean="0"/>
              <a:t> </a:t>
            </a:r>
            <a:r>
              <a:rPr lang="en-US" dirty="0" err="1" smtClean="0"/>
              <a:t>rotar</a:t>
            </a:r>
            <a:r>
              <a:rPr lang="en-US" dirty="0" smtClean="0"/>
              <a:t> en el </a:t>
            </a:r>
            <a:r>
              <a:rPr lang="en-US" dirty="0" err="1" smtClean="0"/>
              <a:t>mismo</a:t>
            </a:r>
            <a:r>
              <a:rPr lang="en-US" dirty="0" smtClean="0"/>
              <a:t>.</a:t>
            </a:r>
          </a:p>
          <a:p>
            <a:pPr algn="just"/>
            <a:r>
              <a:rPr lang="en-US" dirty="0" err="1" smtClean="0"/>
              <a:t>Permitir</a:t>
            </a:r>
            <a:r>
              <a:rPr lang="en-US" dirty="0" smtClean="0"/>
              <a:t> al </a:t>
            </a:r>
            <a:r>
              <a:rPr lang="en-US" dirty="0" err="1" smtClean="0"/>
              <a:t>usuario</a:t>
            </a:r>
            <a:r>
              <a:rPr lang="en-US" dirty="0" smtClean="0"/>
              <a:t> </a:t>
            </a:r>
            <a:r>
              <a:rPr lang="en-US" dirty="0" err="1" smtClean="0"/>
              <a:t>escoger</a:t>
            </a:r>
            <a:r>
              <a:rPr lang="en-US" dirty="0" smtClean="0"/>
              <a:t> de un </a:t>
            </a:r>
            <a:r>
              <a:rPr lang="en-US" dirty="0" err="1" smtClean="0"/>
              <a:t>menú</a:t>
            </a:r>
            <a:r>
              <a:rPr lang="en-US" dirty="0" smtClean="0"/>
              <a:t>, </a:t>
            </a:r>
            <a:r>
              <a:rPr lang="en-US" dirty="0" err="1" smtClean="0"/>
              <a:t>opciones</a:t>
            </a:r>
            <a:r>
              <a:rPr lang="en-US" dirty="0" smtClean="0"/>
              <a:t> </a:t>
            </a:r>
            <a:r>
              <a:rPr lang="en-US" dirty="0" err="1" smtClean="0"/>
              <a:t>para</a:t>
            </a:r>
            <a:r>
              <a:rPr lang="en-US" dirty="0" smtClean="0"/>
              <a:t> </a:t>
            </a:r>
            <a:r>
              <a:rPr lang="en-US" dirty="0" err="1" smtClean="0"/>
              <a:t>decorar</a:t>
            </a:r>
            <a:r>
              <a:rPr lang="en-US" dirty="0" smtClean="0"/>
              <a:t> la </a:t>
            </a:r>
            <a:r>
              <a:rPr lang="en-US" dirty="0" err="1" smtClean="0"/>
              <a:t>oficina</a:t>
            </a:r>
            <a:r>
              <a:rPr lang="en-US" dirty="0" smtClean="0"/>
              <a:t>, </a:t>
            </a:r>
            <a:r>
              <a:rPr lang="en-US" dirty="0" err="1" smtClean="0"/>
              <a:t>agregando</a:t>
            </a:r>
            <a:r>
              <a:rPr lang="en-US" dirty="0" smtClean="0"/>
              <a:t>, </a:t>
            </a:r>
            <a:r>
              <a:rPr lang="en-US" dirty="0" err="1" smtClean="0"/>
              <a:t>seleccionando</a:t>
            </a:r>
            <a:r>
              <a:rPr lang="en-US" dirty="0" smtClean="0"/>
              <a:t>, </a:t>
            </a:r>
            <a:r>
              <a:rPr lang="en-US" dirty="0" err="1" smtClean="0"/>
              <a:t>moviendo</a:t>
            </a:r>
            <a:r>
              <a:rPr lang="en-US" dirty="0" smtClean="0"/>
              <a:t> y </a:t>
            </a:r>
            <a:r>
              <a:rPr lang="en-US" dirty="0" err="1" smtClean="0"/>
              <a:t>eliminando</a:t>
            </a:r>
            <a:r>
              <a:rPr lang="en-US" dirty="0" smtClean="0"/>
              <a:t> </a:t>
            </a:r>
            <a:r>
              <a:rPr lang="en-US" dirty="0" err="1" smtClean="0"/>
              <a:t>objetos</a:t>
            </a:r>
            <a:r>
              <a:rPr lang="en-US" dirty="0" smtClean="0"/>
              <a:t>.</a:t>
            </a:r>
          </a:p>
          <a:p>
            <a:pPr algn="just"/>
            <a:r>
              <a:rPr lang="en-US" dirty="0" err="1" smtClean="0"/>
              <a:t>Interactuar</a:t>
            </a:r>
            <a:r>
              <a:rPr lang="en-US" dirty="0" smtClean="0"/>
              <a:t> con la </a:t>
            </a:r>
            <a:r>
              <a:rPr lang="en-US" dirty="0" err="1" smtClean="0"/>
              <a:t>aplicación</a:t>
            </a:r>
            <a:r>
              <a:rPr lang="en-US" dirty="0" smtClean="0"/>
              <a:t> </a:t>
            </a:r>
            <a:r>
              <a:rPr lang="en-US" dirty="0" err="1" smtClean="0"/>
              <a:t>usando</a:t>
            </a:r>
            <a:r>
              <a:rPr lang="en-US" dirty="0" smtClean="0"/>
              <a:t> los </a:t>
            </a:r>
            <a:r>
              <a:rPr lang="en-US" dirty="0" err="1" smtClean="0"/>
              <a:t>dispositivos</a:t>
            </a:r>
            <a:r>
              <a:rPr lang="en-US" dirty="0" smtClean="0"/>
              <a:t> de </a:t>
            </a:r>
            <a:r>
              <a:rPr lang="en-US" dirty="0" err="1" smtClean="0"/>
              <a:t>realidad</a:t>
            </a:r>
            <a:r>
              <a:rPr lang="en-US" dirty="0" smtClean="0"/>
              <a:t> virtual </a:t>
            </a:r>
            <a:r>
              <a:rPr lang="en-US" dirty="0" err="1" smtClean="0"/>
              <a:t>para</a:t>
            </a:r>
            <a:r>
              <a:rPr lang="en-US" dirty="0" smtClean="0"/>
              <a:t> </a:t>
            </a:r>
            <a:r>
              <a:rPr lang="en-US" dirty="0" err="1" smtClean="0"/>
              <a:t>obtener</a:t>
            </a:r>
            <a:r>
              <a:rPr lang="en-US" dirty="0" smtClean="0"/>
              <a:t> el </a:t>
            </a:r>
            <a:r>
              <a:rPr lang="en-US" dirty="0" err="1" smtClean="0"/>
              <a:t>resultado</a:t>
            </a:r>
            <a:r>
              <a:rPr lang="en-US" dirty="0" smtClean="0"/>
              <a:t> de </a:t>
            </a:r>
            <a:r>
              <a:rPr lang="en-US" dirty="0" err="1" smtClean="0"/>
              <a:t>inmersión</a:t>
            </a:r>
            <a:r>
              <a:rPr lang="en-US" dirty="0" smtClean="0"/>
              <a:t> en </a:t>
            </a:r>
            <a:r>
              <a:rPr lang="en-US" dirty="0" err="1" smtClean="0"/>
              <a:t>este</a:t>
            </a:r>
            <a:r>
              <a:rPr lang="en-US" dirty="0" smtClean="0"/>
              <a:t> </a:t>
            </a:r>
            <a:r>
              <a:rPr lang="en-US" dirty="0" err="1" smtClean="0"/>
              <a:t>ambiente</a:t>
            </a:r>
            <a:r>
              <a:rPr lang="en-US" dirty="0" smtClean="0"/>
              <a:t>.</a:t>
            </a:r>
            <a:endParaRPr lang="es-EC"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365</TotalTime>
  <Words>1315</Words>
  <Application>Microsoft Office PowerPoint</Application>
  <PresentationFormat>Presentación en pantalla (4:3)</PresentationFormat>
  <Paragraphs>264</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Flow</vt:lpstr>
      <vt:lpstr>Decoración de interiores de oficinas usando realidad virtual</vt:lpstr>
      <vt:lpstr>Contenido</vt:lpstr>
      <vt:lpstr>Introducción</vt:lpstr>
      <vt:lpstr>Justificación</vt:lpstr>
      <vt:lpstr>Descripción del problema</vt:lpstr>
      <vt:lpstr>Propuesta de solución</vt:lpstr>
      <vt:lpstr>Alcance</vt:lpstr>
      <vt:lpstr>Objetivo General</vt:lpstr>
      <vt:lpstr>Objetivos específicos</vt:lpstr>
      <vt:lpstr>Realidad virtual</vt:lpstr>
      <vt:lpstr>Dispositivos de realidad virtual utilizados</vt:lpstr>
      <vt:lpstr>Demostración</vt:lpstr>
      <vt:lpstr>Diseño de la solución</vt:lpstr>
      <vt:lpstr>Casos de uso</vt:lpstr>
      <vt:lpstr>Requerimientos funcionales</vt:lpstr>
      <vt:lpstr>Requerimientos no funcionales</vt:lpstr>
      <vt:lpstr> Diagrama de clases</vt:lpstr>
      <vt:lpstr>Arquitectura de la solución</vt:lpstr>
      <vt:lpstr>Almacén de datos</vt:lpstr>
      <vt:lpstr>Herramientas necesarias</vt:lpstr>
      <vt:lpstr>Implementación</vt:lpstr>
      <vt:lpstr>Implementación sin uso de dispositivos</vt:lpstr>
      <vt:lpstr>Implementación usando dispositivos</vt:lpstr>
      <vt:lpstr>Pruebas</vt:lpstr>
      <vt:lpstr>Gestos predefinidos</vt:lpstr>
      <vt:lpstr>Pruebas con el guante de datos</vt:lpstr>
      <vt:lpstr>Configuración de gestos</vt:lpstr>
      <vt:lpstr>Conclusiones</vt:lpstr>
      <vt:lpstr>Conclusiones</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Decoración de interiores de oficinas usando realidad virtual</dc:title>
  <dc:creator>Luis Jairo</dc:creator>
  <cp:lastModifiedBy>Arturo</cp:lastModifiedBy>
  <cp:revision>37</cp:revision>
  <dcterms:created xsi:type="dcterms:W3CDTF">2006-08-16T00:00:00Z</dcterms:created>
  <dcterms:modified xsi:type="dcterms:W3CDTF">2010-07-28T05:24:13Z</dcterms:modified>
</cp:coreProperties>
</file>