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3"/>
  </p:notesMasterIdLst>
  <p:sldIdLst>
    <p:sldId id="257" r:id="rId2"/>
    <p:sldId id="258" r:id="rId3"/>
    <p:sldId id="319" r:id="rId4"/>
    <p:sldId id="259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  <p:sldId id="260" r:id="rId19"/>
    <p:sldId id="299" r:id="rId20"/>
    <p:sldId id="262" r:id="rId21"/>
    <p:sldId id="297" r:id="rId22"/>
    <p:sldId id="298" r:id="rId23"/>
    <p:sldId id="320" r:id="rId24"/>
    <p:sldId id="300" r:id="rId25"/>
    <p:sldId id="267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1" r:id="rId36"/>
    <p:sldId id="313" r:id="rId37"/>
    <p:sldId id="314" r:id="rId38"/>
    <p:sldId id="315" r:id="rId39"/>
    <p:sldId id="316" r:id="rId40"/>
    <p:sldId id="317" r:id="rId41"/>
    <p:sldId id="318" r:id="rId4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2D7B"/>
    <a:srgbClr val="FFDB00"/>
    <a:srgbClr val="FFF119"/>
    <a:srgbClr val="68A8E4"/>
    <a:srgbClr val="71B8F5"/>
    <a:srgbClr val="A93822"/>
    <a:srgbClr val="E4F6FC"/>
    <a:srgbClr val="D76F5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6" autoAdjust="0"/>
    <p:restoredTop sz="94673" autoAdjust="0"/>
  </p:normalViewPr>
  <p:slideViewPr>
    <p:cSldViewPr>
      <p:cViewPr>
        <p:scale>
          <a:sx n="65" d="100"/>
          <a:sy n="65" d="100"/>
        </p:scale>
        <p:origin x="-658" y="-3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156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317218F7-2B3D-4FB8-89F0-0608A355C85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-2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3373CC-3E21-4062-9041-611BEFAE2F71}" type="slidenum">
              <a:rPr lang="en-US"/>
              <a:pPr/>
              <a:t>1</a:t>
            </a:fld>
            <a:endParaRPr lang="en-US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996182-0BA1-4ED6-BCD5-DC8202C2C3C5}" type="slidenum">
              <a:rPr lang="en-US"/>
              <a:pPr/>
              <a:t>10</a:t>
            </a:fld>
            <a:endParaRPr lang="en-US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73DB76-67EA-4368-A95E-0415FC5A2471}" type="slidenum">
              <a:rPr lang="en-US"/>
              <a:pPr/>
              <a:t>11</a:t>
            </a:fld>
            <a:endParaRPr lang="en-US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4A2460-16AE-438A-935F-0BC190160007}" type="slidenum">
              <a:rPr lang="en-US"/>
              <a:pPr/>
              <a:t>12</a:t>
            </a:fld>
            <a:endParaRPr lang="en-US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875619-0836-4CA2-BBE8-8591C9A23243}" type="slidenum">
              <a:rPr lang="en-US"/>
              <a:pPr/>
              <a:t>13</a:t>
            </a:fld>
            <a:endParaRPr lang="en-US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A8A009-CCFC-4F6B-B4AB-44CF9BEF7002}" type="slidenum">
              <a:rPr lang="en-US"/>
              <a:pPr/>
              <a:t>14</a:t>
            </a:fld>
            <a:endParaRPr lang="en-US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11A610-A3AD-4B60-8933-4B2363D00CAD}" type="slidenum">
              <a:rPr lang="en-US"/>
              <a:pPr/>
              <a:t>15</a:t>
            </a:fld>
            <a:endParaRPr lang="en-US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11BD5B-C287-4597-9AE7-F77844CC87C8}" type="slidenum">
              <a:rPr lang="en-US"/>
              <a:pPr/>
              <a:t>16</a:t>
            </a:fld>
            <a:endParaRPr lang="en-US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5E7F00-EA84-4F2C-A527-26B22E6C1ECB}" type="slidenum">
              <a:rPr lang="en-US"/>
              <a:pPr/>
              <a:t>17</a:t>
            </a:fld>
            <a:endParaRPr lang="en-US"/>
          </a:p>
        </p:txBody>
      </p:sp>
      <p:sp>
        <p:nvSpPr>
          <p:cNvPr id="665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D0D427E-8556-42AC-BBDF-9BB115C7ED73}" type="slidenum">
              <a:rPr lang="en-US"/>
              <a:pPr/>
              <a:t>18</a:t>
            </a:fld>
            <a:endParaRPr lang="en-US"/>
          </a:p>
        </p:txBody>
      </p:sp>
      <p:sp>
        <p:nvSpPr>
          <p:cNvPr id="675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723BEE-8E5F-4F86-9BD7-8FA331D97D59}" type="slidenum">
              <a:rPr lang="en-US"/>
              <a:pPr/>
              <a:t>19</a:t>
            </a:fld>
            <a:endParaRPr lang="en-US"/>
          </a:p>
        </p:txBody>
      </p:sp>
      <p:sp>
        <p:nvSpPr>
          <p:cNvPr id="706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1D318E8-AF60-41E2-A235-002D10DDDC88}" type="slidenum">
              <a:rPr lang="en-US"/>
              <a:pPr/>
              <a:t>2</a:t>
            </a:fld>
            <a:endParaRPr lang="en-US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75F5DA-C43C-4075-ACD2-EAE2ACC4CB65}" type="slidenum">
              <a:rPr lang="en-US"/>
              <a:pPr/>
              <a:t>20</a:t>
            </a:fld>
            <a:endParaRPr lang="en-US"/>
          </a:p>
        </p:txBody>
      </p:sp>
      <p:sp>
        <p:nvSpPr>
          <p:cNvPr id="727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86B1C1-C78C-4F61-BBAC-56B89103262D}" type="slidenum">
              <a:rPr lang="en-US"/>
              <a:pPr/>
              <a:t>21</a:t>
            </a:fld>
            <a:endParaRPr lang="en-US"/>
          </a:p>
        </p:txBody>
      </p:sp>
      <p:sp>
        <p:nvSpPr>
          <p:cNvPr id="686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EA0B5C-04E8-4ADD-BFF6-691F92D0B286}" type="slidenum">
              <a:rPr lang="en-US"/>
              <a:pPr/>
              <a:t>22</a:t>
            </a:fld>
            <a:endParaRPr lang="en-US"/>
          </a:p>
        </p:txBody>
      </p:sp>
      <p:sp>
        <p:nvSpPr>
          <p:cNvPr id="696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311DF9E-3716-4EA1-AA1E-8F2812DD7F3A}" type="slidenum">
              <a:rPr lang="en-US" sz="1200"/>
              <a:pPr algn="r"/>
              <a:t>23</a:t>
            </a:fld>
            <a:endParaRPr lang="en-US" sz="1200"/>
          </a:p>
        </p:txBody>
      </p:sp>
      <p:sp>
        <p:nvSpPr>
          <p:cNvPr id="1116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16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81327A0-32C6-4839-802D-15B23F1F7BFF}" type="slidenum">
              <a:rPr lang="en-US"/>
              <a:pPr/>
              <a:t>24</a:t>
            </a:fld>
            <a:endParaRPr lang="en-US"/>
          </a:p>
        </p:txBody>
      </p:sp>
      <p:sp>
        <p:nvSpPr>
          <p:cNvPr id="716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DBF5D6-DA1A-45B4-904B-3242F73FE1BF}" type="slidenum">
              <a:rPr lang="en-US"/>
              <a:pPr/>
              <a:t>25</a:t>
            </a:fld>
            <a:endParaRPr lang="en-US"/>
          </a:p>
        </p:txBody>
      </p:sp>
      <p:sp>
        <p:nvSpPr>
          <p:cNvPr id="778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725E2F-3235-4DD6-AA98-DF9B0F71EA4B}" type="slidenum">
              <a:rPr lang="en-US"/>
              <a:pPr/>
              <a:t>26</a:t>
            </a:fld>
            <a:endParaRPr lang="en-US"/>
          </a:p>
        </p:txBody>
      </p:sp>
      <p:sp>
        <p:nvSpPr>
          <p:cNvPr id="788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D0F68F-ADF6-45CB-94AD-844114F3ABF8}" type="slidenum">
              <a:rPr lang="en-US"/>
              <a:pPr/>
              <a:t>27</a:t>
            </a:fld>
            <a:endParaRPr lang="en-US"/>
          </a:p>
        </p:txBody>
      </p:sp>
      <p:sp>
        <p:nvSpPr>
          <p:cNvPr id="798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E81B7C5-983A-4087-81F6-E4238F72E518}" type="slidenum">
              <a:rPr lang="en-US"/>
              <a:pPr/>
              <a:t>28</a:t>
            </a:fld>
            <a:endParaRPr lang="en-US"/>
          </a:p>
        </p:txBody>
      </p:sp>
      <p:sp>
        <p:nvSpPr>
          <p:cNvPr id="808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9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BAC693-2D24-4211-B6CF-76B424A02858}" type="slidenum">
              <a:rPr lang="en-US"/>
              <a:pPr/>
              <a:t>29</a:t>
            </a:fld>
            <a:endParaRPr lang="en-US"/>
          </a:p>
        </p:txBody>
      </p:sp>
      <p:sp>
        <p:nvSpPr>
          <p:cNvPr id="819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E24E35A7-AAF5-46E4-B28B-DFE4040788F2}" type="slidenum">
              <a:rPr lang="en-US" sz="1200"/>
              <a:pPr algn="r"/>
              <a:t>3</a:t>
            </a:fld>
            <a:endParaRPr lang="en-US" sz="1200"/>
          </a:p>
        </p:txBody>
      </p:sp>
      <p:sp>
        <p:nvSpPr>
          <p:cNvPr id="1095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95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D976447-FCC7-4C12-8167-006F1CA9AB3A}" type="slidenum">
              <a:rPr lang="en-US"/>
              <a:pPr/>
              <a:t>30</a:t>
            </a:fld>
            <a:endParaRPr lang="en-US"/>
          </a:p>
        </p:txBody>
      </p:sp>
      <p:sp>
        <p:nvSpPr>
          <p:cNvPr id="829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4DCCF9B-06CA-47C7-9FC1-B175453214DD}" type="slidenum">
              <a:rPr lang="en-US"/>
              <a:pPr/>
              <a:t>31</a:t>
            </a:fld>
            <a:endParaRPr lang="en-US"/>
          </a:p>
        </p:txBody>
      </p:sp>
      <p:sp>
        <p:nvSpPr>
          <p:cNvPr id="839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C8CD852-4D5B-4B13-9099-A05D489185C9}" type="slidenum">
              <a:rPr lang="en-US"/>
              <a:pPr/>
              <a:t>32</a:t>
            </a:fld>
            <a:endParaRPr lang="en-US"/>
          </a:p>
        </p:txBody>
      </p:sp>
      <p:sp>
        <p:nvSpPr>
          <p:cNvPr id="849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8F7D2B-D98C-4B54-888B-DC6F3F2C8B10}" type="slidenum">
              <a:rPr lang="en-US"/>
              <a:pPr/>
              <a:t>33</a:t>
            </a:fld>
            <a:endParaRPr lang="en-US"/>
          </a:p>
        </p:txBody>
      </p:sp>
      <p:sp>
        <p:nvSpPr>
          <p:cNvPr id="860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91B945-BF2F-4B70-B2CC-9284F96A961B}" type="slidenum">
              <a:rPr lang="en-US"/>
              <a:pPr/>
              <a:t>34</a:t>
            </a:fld>
            <a:endParaRPr lang="en-US"/>
          </a:p>
        </p:txBody>
      </p:sp>
      <p:sp>
        <p:nvSpPr>
          <p:cNvPr id="870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27A26A-CEE1-405F-B34C-6917DB85D3CE}" type="slidenum">
              <a:rPr lang="en-US"/>
              <a:pPr/>
              <a:t>35</a:t>
            </a:fld>
            <a:endParaRPr lang="en-US"/>
          </a:p>
        </p:txBody>
      </p:sp>
      <p:sp>
        <p:nvSpPr>
          <p:cNvPr id="901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7D3AAA-4B2D-4C35-B7E4-1FBFE2932B94}" type="slidenum">
              <a:rPr lang="en-US"/>
              <a:pPr/>
              <a:t>36</a:t>
            </a:fld>
            <a:endParaRPr lang="en-US"/>
          </a:p>
        </p:txBody>
      </p:sp>
      <p:sp>
        <p:nvSpPr>
          <p:cNvPr id="911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3ED49B4-ADF7-483C-92EC-C6D732B5E89D}" type="slidenum">
              <a:rPr lang="en-US"/>
              <a:pPr/>
              <a:t>37</a:t>
            </a:fld>
            <a:endParaRPr lang="en-US"/>
          </a:p>
        </p:txBody>
      </p:sp>
      <p:sp>
        <p:nvSpPr>
          <p:cNvPr id="921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5E1D649-5D66-4439-AEA4-E8C5895DE25E}" type="slidenum">
              <a:rPr lang="en-US"/>
              <a:pPr/>
              <a:t>38</a:t>
            </a:fld>
            <a:endParaRPr lang="en-US"/>
          </a:p>
        </p:txBody>
      </p:sp>
      <p:sp>
        <p:nvSpPr>
          <p:cNvPr id="931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D970D8-C956-4C74-9443-DCDC3675562D}" type="slidenum">
              <a:rPr lang="en-US"/>
              <a:pPr/>
              <a:t>39</a:t>
            </a:fld>
            <a:endParaRPr lang="en-US"/>
          </a:p>
        </p:txBody>
      </p:sp>
      <p:sp>
        <p:nvSpPr>
          <p:cNvPr id="942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A476FD8-83AA-448E-9784-2D75AFD4AF44}" type="slidenum">
              <a:rPr lang="en-US"/>
              <a:pPr/>
              <a:t>4</a:t>
            </a:fld>
            <a:endParaRPr lang="en-US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BD946B-69B4-4882-B253-AF4E6402B8EF}" type="slidenum">
              <a:rPr lang="en-US"/>
              <a:pPr/>
              <a:t>40</a:t>
            </a:fld>
            <a:endParaRPr lang="en-US"/>
          </a:p>
        </p:txBody>
      </p:sp>
      <p:sp>
        <p:nvSpPr>
          <p:cNvPr id="952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EA3894B-0519-4A13-98F2-C8297B19766F}" type="slidenum">
              <a:rPr lang="en-US"/>
              <a:pPr/>
              <a:t>41</a:t>
            </a:fld>
            <a:endParaRPr lang="en-US"/>
          </a:p>
        </p:txBody>
      </p:sp>
      <p:sp>
        <p:nvSpPr>
          <p:cNvPr id="962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9F7A42A-8AF1-4E62-ADA4-048236588FAB}" type="slidenum">
              <a:rPr lang="en-US"/>
              <a:pPr/>
              <a:t>5</a:t>
            </a:fld>
            <a:endParaRPr lang="en-US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384692-5696-4208-BBBE-5120E781B490}" type="slidenum">
              <a:rPr lang="en-US"/>
              <a:pPr/>
              <a:t>6</a:t>
            </a:fld>
            <a:endParaRPr lang="en-US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3648BC-5F8F-45AF-B02A-3A159F4953F0}" type="slidenum">
              <a:rPr lang="en-US"/>
              <a:pPr/>
              <a:t>7</a:t>
            </a:fld>
            <a:endParaRPr lang="en-US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6324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B81D4-0DDD-45F2-BBB9-BD640D603FDA}" type="slidenum">
              <a:rPr lang="en-US"/>
              <a:pPr/>
              <a:t>8</a:t>
            </a:fld>
            <a:endParaRPr lang="en-US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7348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D32E7C3-0C53-400C-BB5F-2DB57D5BA970}" type="slidenum">
              <a:rPr lang="en-US"/>
              <a:pPr/>
              <a:t>9</a:t>
            </a:fld>
            <a:endParaRPr lang="en-US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58372" name="Rectangle 3"/>
          <p:cNvSpPr>
            <a:spLocks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819FF7-30F1-4D12-895C-74CACD51E34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06D5F-32CA-4A2A-A8D7-76B335CDA18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6B4892-2D6F-47BB-A170-FDDF846F29B5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A8F5D4-9AD3-4B04-A4A1-51A65641F07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9EB73F-FE5B-4CBC-B1F8-47182C33C88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98150-D0A3-4986-9B2F-1966C9376610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6EFEE2-9F79-4715-873A-9E46836AB61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019CC-84E7-474D-B1A4-6FDFB33A55D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B669C-75BE-41C0-A11C-1D82668F587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BD732-BBCE-4814-BDC9-B8C5483A47E2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CC316-4955-490E-9D5A-67087151284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AA6C036F-7C8B-40B8-A433-A956265D8E7F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pitchFamily="-28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53" name="Line 1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261" name="Line 21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263" name="Line 23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264" name="Text Box 24" descr="Papyrus"/>
          <p:cNvSpPr txBox="1">
            <a:spLocks noChangeArrowheads="1"/>
          </p:cNvSpPr>
          <p:nvPr/>
        </p:nvSpPr>
        <p:spPr bwMode="auto">
          <a:xfrm>
            <a:off x="1295400" y="1903413"/>
            <a:ext cx="7162800" cy="2894012"/>
          </a:xfrm>
          <a:prstGeom prst="rect">
            <a:avLst/>
          </a:prstGeom>
          <a:blipFill dpi="0" rotWithShape="0">
            <a:blip r:embed="rId4" cstate="print"/>
            <a:srcRect/>
            <a:tile tx="0" ty="0" sx="100000" sy="100000" flip="none" algn="tl"/>
          </a:blipFill>
          <a:ln w="57150" cmpd="thickThin">
            <a:solidFill>
              <a:schemeClr val="bg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2800" dirty="0">
                <a:solidFill>
                  <a:srgbClr val="A93822"/>
                </a:solidFill>
                <a:latin typeface="Arial Black" pitchFamily="34" charset="0"/>
              </a:rPr>
              <a:t>DESARROLLO DE UN SISTEMA DE TRAZABILIDAD EN LOS PROCESOS DE OPERACIÓN Y CONTROL DE EMBARQUE DE FRUTA DE UNA OPERADORA PORTUARIA</a:t>
            </a:r>
          </a:p>
          <a:p>
            <a:pPr algn="ctr">
              <a:defRPr/>
            </a:pPr>
            <a:endParaRPr lang="en-US" sz="2000" dirty="0">
              <a:solidFill>
                <a:srgbClr val="A93822"/>
              </a:solidFill>
              <a:latin typeface="Arial Black" pitchFamily="34" charset="0"/>
            </a:endParaRPr>
          </a:p>
          <a:p>
            <a:pPr algn="r">
              <a:defRPr/>
            </a:pPr>
            <a:r>
              <a:rPr lang="en-US" sz="2000" dirty="0">
                <a:solidFill>
                  <a:srgbClr val="A93822"/>
                </a:solidFill>
                <a:latin typeface="Arial Black" pitchFamily="34" charset="0"/>
              </a:rPr>
              <a:t>POR: CARLOS IZQUIERDO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6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0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1" grpId="0" animBg="1"/>
      <p:bldP spid="10264" grpId="0" animBg="1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8851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8852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8853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1585913" y="3048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b="1">
                <a:solidFill>
                  <a:srgbClr val="A93822"/>
                </a:solidFill>
                <a:latin typeface="Arial Black" pitchFamily="34" charset="0"/>
              </a:rPr>
              <a:t>Diagrama de Relaciones de Causas vs. Indicadores</a:t>
            </a:r>
          </a:p>
        </p:txBody>
      </p:sp>
      <p:pic>
        <p:nvPicPr>
          <p:cNvPr id="11272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85838" y="963613"/>
            <a:ext cx="776287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3573463"/>
            <a:ext cx="8137525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2" grpId="0" animBg="1"/>
      <p:bldP spid="78854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899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0900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0901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0902" name="Text Box 6"/>
          <p:cNvSpPr txBox="1">
            <a:spLocks noChangeArrowheads="1"/>
          </p:cNvSpPr>
          <p:nvPr/>
        </p:nvSpPr>
        <p:spPr bwMode="auto">
          <a:xfrm>
            <a:off x="1295400" y="3048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Análisis de Tiempo por Área en OPGYE S.A.</a:t>
            </a:r>
            <a:endParaRPr lang="en-US" sz="1800" b="1">
              <a:solidFill>
                <a:srgbClr val="A93822"/>
              </a:solidFill>
              <a:latin typeface="Arial Black" pitchFamily="34" charset="0"/>
            </a:endParaRPr>
          </a:p>
        </p:txBody>
      </p:sp>
      <p:pic>
        <p:nvPicPr>
          <p:cNvPr id="1229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01863" y="792163"/>
            <a:ext cx="5322887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9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1196975"/>
            <a:ext cx="8208962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090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80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900" grpId="0" animBg="1"/>
      <p:bldP spid="80902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947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2948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2949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2950" name="Text Box 6"/>
          <p:cNvSpPr txBox="1">
            <a:spLocks noChangeArrowheads="1"/>
          </p:cNvSpPr>
          <p:nvPr/>
        </p:nvSpPr>
        <p:spPr bwMode="auto">
          <a:xfrm>
            <a:off x="1295400" y="3048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Costos Unitarios de OPGYE S.A.</a:t>
            </a:r>
            <a:endParaRPr lang="en-US" sz="1800" b="1">
              <a:solidFill>
                <a:srgbClr val="A93822"/>
              </a:solidFill>
              <a:latin typeface="Arial Black" pitchFamily="34" charset="0"/>
            </a:endParaRPr>
          </a:p>
        </p:txBody>
      </p:sp>
      <p:pic>
        <p:nvPicPr>
          <p:cNvPr id="1332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875" y="1196975"/>
            <a:ext cx="4824413" cy="4371975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948" grpId="0" animBg="1"/>
      <p:bldP spid="8295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4995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4996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4997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4998" name="Text Box 6"/>
          <p:cNvSpPr txBox="1">
            <a:spLocks noChangeArrowheads="1"/>
          </p:cNvSpPr>
          <p:nvPr/>
        </p:nvSpPr>
        <p:spPr bwMode="auto">
          <a:xfrm>
            <a:off x="1295400" y="3048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Costos Anuales de las Ineficiencias (2005)</a:t>
            </a:r>
            <a:endParaRPr lang="en-US" sz="1800" b="1">
              <a:solidFill>
                <a:srgbClr val="A93822"/>
              </a:solidFill>
              <a:latin typeface="Arial Black" pitchFamily="34" charset="0"/>
            </a:endParaRPr>
          </a:p>
        </p:txBody>
      </p:sp>
      <p:pic>
        <p:nvPicPr>
          <p:cNvPr id="1434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613" y="1844675"/>
            <a:ext cx="5903912" cy="2692400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49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84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6" grpId="0" animBg="1"/>
      <p:bldP spid="84998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7043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7044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7045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7046" name="Text Box 6"/>
          <p:cNvSpPr txBox="1">
            <a:spLocks noChangeArrowheads="1"/>
          </p:cNvSpPr>
          <p:nvPr/>
        </p:nvSpPr>
        <p:spPr bwMode="auto">
          <a:xfrm>
            <a:off x="1585913" y="188913"/>
            <a:ext cx="7162800" cy="64135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Diagrama de Pareto de los Costos de Ineficiencias </a:t>
            </a:r>
          </a:p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en OPGYE S.A.</a:t>
            </a:r>
            <a:endParaRPr lang="en-US" sz="1800" b="1">
              <a:solidFill>
                <a:srgbClr val="A93822"/>
              </a:solidFill>
              <a:latin typeface="Arial Black" pitchFamily="34" charset="0"/>
            </a:endParaRPr>
          </a:p>
        </p:txBody>
      </p:sp>
      <p:pic>
        <p:nvPicPr>
          <p:cNvPr id="1536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4788" y="1528763"/>
            <a:ext cx="6985000" cy="3916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70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87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044" grpId="0" animBg="1"/>
      <p:bldP spid="87046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9092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89093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89094" name="Text Box 6"/>
          <p:cNvSpPr txBox="1">
            <a:spLocks noChangeArrowheads="1"/>
          </p:cNvSpPr>
          <p:nvPr/>
        </p:nvSpPr>
        <p:spPr bwMode="auto">
          <a:xfrm>
            <a:off x="1295400" y="8366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IMPLEMENTACIÓN DE MEJORA</a:t>
            </a:r>
          </a:p>
        </p:txBody>
      </p:sp>
      <p:sp>
        <p:nvSpPr>
          <p:cNvPr id="89095" name="Text Box 7"/>
          <p:cNvSpPr txBox="1">
            <a:spLocks noChangeArrowheads="1"/>
          </p:cNvSpPr>
          <p:nvPr/>
        </p:nvSpPr>
        <p:spPr bwMode="auto">
          <a:xfrm>
            <a:off x="971550" y="1773238"/>
            <a:ext cx="7848600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/>
              <a:t> Los productos alimenticios que ingresaban a la Unión Europea, debían acreditar su trazabilidad</a:t>
            </a:r>
            <a:endParaRPr lang="es-EC" sz="2200">
              <a:latin typeface="Helvetica" pitchFamily="-28" charset="0"/>
            </a:endParaRP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Reducir el alto costo de pallets y cajas ineficientes, así como los costos por formularios errados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El mecanismo de mejora que se optó en la Compañía para enfrentar estos problemas fue la implementación del </a:t>
            </a:r>
            <a:r>
              <a:rPr lang="es-EC" sz="2200" b="1" i="1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-28" charset="0"/>
              </a:rPr>
              <a:t>Sistema de Trazabilidad</a:t>
            </a:r>
            <a:r>
              <a:rPr lang="es-EC" sz="2200">
                <a:latin typeface="Helvetica" pitchFamily="-28" charset="0"/>
              </a:rPr>
              <a:t> </a:t>
            </a:r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1476375" y="5445125"/>
            <a:ext cx="63357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effectLst>
                  <a:outerShdw blurRad="38100" dist="38100" dir="2700000" algn="tl">
                    <a:srgbClr val="C0C0C0"/>
                  </a:outerShdw>
                </a:effectLst>
              </a:rPr>
              <a:t>Business Traceability System (BTS)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90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89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092" grpId="0" animBg="1"/>
      <p:bldP spid="89094" grpId="0" autoUpdateAnimBg="0"/>
      <p:bldP spid="89095" grpId="0" autoUpdateAnimBg="0"/>
      <p:bldP spid="1639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1139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1140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1141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1142" name="Text Box 6"/>
          <p:cNvSpPr txBox="1">
            <a:spLocks noChangeArrowheads="1"/>
          </p:cNvSpPr>
          <p:nvPr/>
        </p:nvSpPr>
        <p:spPr bwMode="auto">
          <a:xfrm>
            <a:off x="1295400" y="8366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b="1">
                <a:solidFill>
                  <a:srgbClr val="A93822"/>
                </a:solidFill>
                <a:latin typeface="Arial Black" pitchFamily="34" charset="0"/>
              </a:rPr>
              <a:t>Ventajas que presenta un sistema de trazabilidad</a:t>
            </a:r>
          </a:p>
        </p:txBody>
      </p:sp>
      <p:sp>
        <p:nvSpPr>
          <p:cNvPr id="91143" name="Text Box 7"/>
          <p:cNvSpPr txBox="1">
            <a:spLocks noChangeArrowheads="1"/>
          </p:cNvSpPr>
          <p:nvPr/>
        </p:nvSpPr>
        <p:spPr bwMode="auto">
          <a:xfrm>
            <a:off x="971550" y="1773238"/>
            <a:ext cx="7848600" cy="2436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</a:t>
            </a:r>
            <a:r>
              <a:rPr lang="es-EC" sz="2200" b="1" i="1">
                <a:latin typeface="Helvetica" pitchFamily="-28" charset="0"/>
              </a:rPr>
              <a:t>Para las empresas:</a:t>
            </a:r>
            <a:r>
              <a:rPr lang="es-EC" sz="2200">
                <a:latin typeface="Helvetica" pitchFamily="-28" charset="0"/>
              </a:rPr>
              <a:t> aumento de la seguridad y beneficios económicos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</a:t>
            </a:r>
            <a:r>
              <a:rPr lang="es-EC" sz="2200" b="1" i="1">
                <a:latin typeface="Helvetica" pitchFamily="-28" charset="0"/>
              </a:rPr>
              <a:t>Para el consumidor:</a:t>
            </a:r>
            <a:r>
              <a:rPr lang="es-EC" sz="2200">
                <a:latin typeface="Helvetica" pitchFamily="-28" charset="0"/>
              </a:rPr>
              <a:t> aumento de confianza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</a:t>
            </a:r>
            <a:r>
              <a:rPr lang="es-EC" sz="2200" b="1" i="1">
                <a:latin typeface="Helvetica" pitchFamily="-28" charset="0"/>
              </a:rPr>
              <a:t>Para la Administración:</a:t>
            </a:r>
            <a:r>
              <a:rPr lang="es-EC" sz="2200">
                <a:latin typeface="Helvetica" pitchFamily="-28" charset="0"/>
              </a:rPr>
              <a:t> mayor eficacia en gestión de incidencias.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114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91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40" grpId="0" animBg="1"/>
      <p:bldP spid="91142" grpId="0" autoUpdateAnimBg="0"/>
      <p:bldP spid="9114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3187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3188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3189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3190" name="Text Box 6"/>
          <p:cNvSpPr txBox="1">
            <a:spLocks noChangeArrowheads="1"/>
          </p:cNvSpPr>
          <p:nvPr/>
        </p:nvSpPr>
        <p:spPr bwMode="auto">
          <a:xfrm>
            <a:off x="1295400" y="8366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b="1">
                <a:solidFill>
                  <a:srgbClr val="A93822"/>
                </a:solidFill>
                <a:latin typeface="Arial Black" pitchFamily="34" charset="0"/>
              </a:rPr>
              <a:t>Sistema de trazabilidad que utiliza OPGYE S.A.</a:t>
            </a:r>
          </a:p>
        </p:txBody>
      </p:sp>
      <p:sp>
        <p:nvSpPr>
          <p:cNvPr id="93191" name="Text Box 7"/>
          <p:cNvSpPr txBox="1">
            <a:spLocks noChangeArrowheads="1"/>
          </p:cNvSpPr>
          <p:nvPr/>
        </p:nvSpPr>
        <p:spPr bwMode="auto">
          <a:xfrm>
            <a:off x="971550" y="1773238"/>
            <a:ext cx="78486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El Sistema de trazabilidad que utiliza la Operadora es mediante “Código de barras”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Dentro del sistema de código de barras existen tipos de simbologías. Entre los más comunes están:</a:t>
            </a:r>
          </a:p>
          <a:p>
            <a:pPr lvl="3"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El Código Universal de Productos (Universal Product  Code – UPC)</a:t>
            </a:r>
          </a:p>
          <a:p>
            <a:pPr lvl="3"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El Código 39</a:t>
            </a:r>
          </a:p>
          <a:p>
            <a:pPr lvl="3"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El Código 128</a:t>
            </a:r>
          </a:p>
        </p:txBody>
      </p:sp>
      <p:sp>
        <p:nvSpPr>
          <p:cNvPr id="93193" name="Oval 9"/>
          <p:cNvSpPr>
            <a:spLocks noChangeArrowheads="1"/>
          </p:cNvSpPr>
          <p:nvPr/>
        </p:nvSpPr>
        <p:spPr bwMode="auto">
          <a:xfrm>
            <a:off x="2124075" y="5445125"/>
            <a:ext cx="2808288" cy="504825"/>
          </a:xfrm>
          <a:prstGeom prst="ellipse">
            <a:avLst/>
          </a:prstGeom>
          <a:noFill/>
          <a:ln w="12700">
            <a:solidFill>
              <a:srgbClr val="99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318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93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188" grpId="0" animBg="1"/>
      <p:bldP spid="93190" grpId="0" autoUpdateAnimBg="0"/>
      <p:bldP spid="93191" grpId="0" autoUpdateAnimBg="0"/>
      <p:bldP spid="9319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6390" name="Line 6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pic>
        <p:nvPicPr>
          <p:cNvPr id="16394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66800" y="1447800"/>
            <a:ext cx="7543800" cy="463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7927" dir="3347978" algn="ctr" rotWithShape="0">
              <a:srgbClr val="172D7B">
                <a:alpha val="75000"/>
              </a:srgbClr>
            </a:outerShdw>
          </a:effectLst>
        </p:spPr>
      </p:pic>
      <p:sp>
        <p:nvSpPr>
          <p:cNvPr id="16398" name="Text Box 14"/>
          <p:cNvSpPr txBox="1">
            <a:spLocks noChangeArrowheads="1"/>
          </p:cNvSpPr>
          <p:nvPr/>
        </p:nvSpPr>
        <p:spPr bwMode="auto">
          <a:xfrm>
            <a:off x="1295400" y="8366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b="1">
                <a:solidFill>
                  <a:srgbClr val="A93822"/>
                </a:solidFill>
                <a:latin typeface="Arial Black" pitchFamily="34" charset="0"/>
              </a:rPr>
              <a:t>Etiqueta Térmica Código de Barras (128)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0" grpId="0" animBg="1"/>
      <p:bldP spid="16398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1379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1380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1381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1384" name="Text Box 8"/>
          <p:cNvSpPr txBox="1">
            <a:spLocks noChangeArrowheads="1"/>
          </p:cNvSpPr>
          <p:nvPr/>
        </p:nvSpPr>
        <p:spPr bwMode="auto">
          <a:xfrm>
            <a:off x="1295400" y="4048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Flujo del Proceso del Sistema de Trazabilidad</a:t>
            </a:r>
            <a:endParaRPr lang="en-US" sz="1800" b="1">
              <a:solidFill>
                <a:srgbClr val="A93822"/>
              </a:solidFill>
              <a:latin typeface="Arial Black" pitchFamily="34" charset="0"/>
            </a:endParaRPr>
          </a:p>
        </p:txBody>
      </p:sp>
      <p:pic>
        <p:nvPicPr>
          <p:cNvPr id="22536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050" y="908050"/>
            <a:ext cx="5745163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138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01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13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1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1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80" grpId="0" animBg="1"/>
      <p:bldP spid="10138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295400" y="8112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OBJETIVO DEL PROYECTO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044575" y="2185988"/>
            <a:ext cx="7704138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2200">
                <a:latin typeface="Helvetica" pitchFamily="-28" charset="0"/>
              </a:rPr>
              <a:t>Mejorar las técnicas de recolección de información de una Operadora Portuaria que permitan optimizar los tiempos de embarque de fruta en los buques y obtener calidad en los datos para el envío de información de los clientes en el exterior, mediante el uso de un sistema de trazabilidad y de equipos HandHelds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300" grpId="0"/>
      <p:bldP spid="1230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6" name="Line 6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20488" name="Line 8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grpSp>
        <p:nvGrpSpPr>
          <p:cNvPr id="24582" name="Group 22"/>
          <p:cNvGrpSpPr>
            <a:grpSpLocks/>
          </p:cNvGrpSpPr>
          <p:nvPr/>
        </p:nvGrpSpPr>
        <p:grpSpPr bwMode="auto">
          <a:xfrm>
            <a:off x="1158875" y="1143000"/>
            <a:ext cx="7680325" cy="5106988"/>
            <a:chOff x="730" y="720"/>
            <a:chExt cx="4838" cy="3217"/>
          </a:xfrm>
        </p:grpSpPr>
        <p:pic>
          <p:nvPicPr>
            <p:cNvPr id="24583" name="Picture 2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960" y="1296"/>
              <a:ext cx="4368" cy="26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584" name="Picture 1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0" y="720"/>
              <a:ext cx="4838" cy="7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7283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7284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7285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7286" name="Text Box 6"/>
          <p:cNvSpPr txBox="1">
            <a:spLocks noChangeArrowheads="1"/>
          </p:cNvSpPr>
          <p:nvPr/>
        </p:nvSpPr>
        <p:spPr bwMode="auto">
          <a:xfrm>
            <a:off x="1295400" y="4699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Áreas donde se implementaron las mejoras</a:t>
            </a:r>
          </a:p>
        </p:txBody>
      </p:sp>
      <p:sp>
        <p:nvSpPr>
          <p:cNvPr id="97287" name="Text Box 7"/>
          <p:cNvSpPr txBox="1">
            <a:spLocks noChangeArrowheads="1"/>
          </p:cNvSpPr>
          <p:nvPr/>
        </p:nvSpPr>
        <p:spPr bwMode="auto">
          <a:xfrm>
            <a:off x="971550" y="981075"/>
            <a:ext cx="7848600" cy="558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80000"/>
              </a:lnSpc>
              <a:spcAft>
                <a:spcPct val="100000"/>
              </a:spcAft>
              <a:buFontTx/>
              <a:buChar char="•"/>
              <a:defRPr/>
            </a:pPr>
            <a:r>
              <a:rPr lang="es-EC" sz="2200">
                <a:latin typeface="Helvetica" pitchFamily="-28" charset="0"/>
              </a:rPr>
              <a:t> La trazabilidad estuvo compuesta de dos cambios significativos:</a:t>
            </a:r>
          </a:p>
          <a:p>
            <a:pPr lvl="3" algn="just">
              <a:lnSpc>
                <a:spcPct val="80000"/>
              </a:lnSpc>
              <a:spcAft>
                <a:spcPct val="100000"/>
              </a:spcAft>
              <a:buFontTx/>
              <a:buChar char="•"/>
              <a:defRPr/>
            </a:pPr>
            <a:r>
              <a:rPr lang="es-EC" sz="2200">
                <a:latin typeface="Helvetica" pitchFamily="-28" charset="0"/>
              </a:rPr>
              <a:t> El sistema propiamente dicho</a:t>
            </a:r>
          </a:p>
          <a:p>
            <a:pPr lvl="3" algn="just">
              <a:spcAft>
                <a:spcPct val="100000"/>
              </a:spcAft>
              <a:buFontTx/>
              <a:buChar char="•"/>
              <a:defRPr/>
            </a:pPr>
            <a:r>
              <a:rPr lang="es-EC" sz="2200">
                <a:latin typeface="Helvetica" pitchFamily="-28" charset="0"/>
              </a:rPr>
              <a:t> La infraestructura que se tuvo que implantar para el funcionamiento del sistema</a:t>
            </a:r>
          </a:p>
          <a:p>
            <a:pPr algn="just">
              <a:spcAft>
                <a:spcPct val="100000"/>
              </a:spcAft>
              <a:buFontTx/>
              <a:buChar char="•"/>
              <a:defRPr/>
            </a:pPr>
            <a:r>
              <a:rPr lang="es-EC" sz="2200">
                <a:latin typeface="Helvetica" pitchFamily="-28" charset="0"/>
              </a:rPr>
              <a:t> Para el sistema se adquirió un software, una base de datos y el mantenimiento del sistema de trazabilidad</a:t>
            </a:r>
          </a:p>
          <a:p>
            <a:pPr algn="just">
              <a:spcAft>
                <a:spcPct val="100000"/>
              </a:spcAft>
              <a:buFontTx/>
              <a:buChar char="•"/>
              <a:defRPr/>
            </a:pPr>
            <a:r>
              <a:rPr lang="es-EC" sz="2200">
                <a:latin typeface="Helvetica" pitchFamily="-28" charset="0"/>
              </a:rPr>
              <a:t> Para la infraestructura se tomó en cuenta los siguientes aspectos: </a:t>
            </a:r>
            <a:r>
              <a:rPr lang="es-EC" sz="2200" b="1" i="1">
                <a:latin typeface="Helvetica" pitchFamily="-28" charset="0"/>
              </a:rPr>
              <a:t>instalación de equipos</a:t>
            </a:r>
            <a:r>
              <a:rPr lang="es-EC" sz="2200">
                <a:latin typeface="Helvetica" pitchFamily="-28" charset="0"/>
              </a:rPr>
              <a:t>, </a:t>
            </a:r>
            <a:r>
              <a:rPr lang="es-EC" sz="2200" b="1" i="1">
                <a:latin typeface="Helvetica" pitchFamily="-28" charset="0"/>
              </a:rPr>
              <a:t>adecuaciones de oficina</a:t>
            </a:r>
            <a:r>
              <a:rPr lang="es-EC" sz="2200">
                <a:latin typeface="Helvetica" pitchFamily="-28" charset="0"/>
              </a:rPr>
              <a:t> y </a:t>
            </a:r>
            <a:r>
              <a:rPr lang="es-EC" sz="2200" b="1" i="1">
                <a:latin typeface="Helvetica" pitchFamily="-28" charset="0"/>
              </a:rPr>
              <a:t>personal</a:t>
            </a:r>
          </a:p>
          <a:p>
            <a:pPr algn="just">
              <a:spcAft>
                <a:spcPct val="100000"/>
              </a:spcAft>
              <a:buFontTx/>
              <a:buChar char="•"/>
              <a:defRPr/>
            </a:pPr>
            <a:r>
              <a:rPr lang="es-EC" sz="2200" b="1" i="1">
                <a:latin typeface="Helvetica" pitchFamily="-28" charset="0"/>
              </a:rPr>
              <a:t> </a:t>
            </a:r>
            <a:r>
              <a:rPr lang="es-EC" sz="2200">
                <a:latin typeface="Helvetica" pitchFamily="-28" charset="0"/>
              </a:rPr>
              <a:t>El sistema de trazabilidad fue implementado en las áreas de </a:t>
            </a:r>
            <a:r>
              <a:rPr lang="es-EC" sz="2200" b="1" i="1" u="sng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-28" charset="0"/>
              </a:rPr>
              <a:t>Muelle</a:t>
            </a:r>
            <a:r>
              <a:rPr lang="es-EC" sz="2200">
                <a:latin typeface="Helvetica" pitchFamily="-28" charset="0"/>
              </a:rPr>
              <a:t> y </a:t>
            </a:r>
            <a:r>
              <a:rPr lang="es-EC" sz="2200" b="1" i="1" u="sng">
                <a:effectLst>
                  <a:outerShdw blurRad="38100" dist="38100" dir="2700000" algn="tl">
                    <a:srgbClr val="C0C0C0"/>
                  </a:outerShdw>
                </a:effectLst>
                <a:latin typeface="Helvetica" pitchFamily="-28" charset="0"/>
              </a:rPr>
              <a:t>Control Embarque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728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97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7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284" grpId="0" animBg="1"/>
      <p:bldP spid="97286" grpId="0" autoUpdateAnimBg="0"/>
      <p:bldP spid="97287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9333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1295400" y="4699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Equipos utilizados en la implementación</a:t>
            </a:r>
          </a:p>
        </p:txBody>
      </p:sp>
      <p:sp>
        <p:nvSpPr>
          <p:cNvPr id="99335" name="Text Box 7"/>
          <p:cNvSpPr txBox="1">
            <a:spLocks noChangeArrowheads="1"/>
          </p:cNvSpPr>
          <p:nvPr/>
        </p:nvSpPr>
        <p:spPr bwMode="auto">
          <a:xfrm>
            <a:off x="971550" y="1123950"/>
            <a:ext cx="7848600" cy="511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Para contar con el sistema de trazabilidad se requería los siguientes implementos:</a:t>
            </a:r>
          </a:p>
          <a:p>
            <a:pPr lvl="2" algn="just">
              <a:spcAft>
                <a:spcPct val="5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</a:t>
            </a:r>
            <a:r>
              <a:rPr lang="es-ES"/>
              <a:t>Etiquetas térmicas de código de barras</a:t>
            </a:r>
          </a:p>
          <a:p>
            <a:pPr lvl="2" algn="just">
              <a:spcAft>
                <a:spcPct val="50000"/>
              </a:spcAft>
              <a:buFontTx/>
              <a:buChar char="•"/>
            </a:pPr>
            <a:r>
              <a:rPr lang="es-ES"/>
              <a:t> Equipos de toma de datos hand-helds</a:t>
            </a:r>
          </a:p>
          <a:p>
            <a:pPr lvl="2" algn="just">
              <a:spcAft>
                <a:spcPct val="50000"/>
              </a:spcAft>
              <a:buFontTx/>
              <a:buChar char="•"/>
            </a:pPr>
            <a:r>
              <a:rPr lang="es-ES"/>
              <a:t> Impresoras térmicas</a:t>
            </a:r>
          </a:p>
          <a:p>
            <a:pPr lvl="2" algn="just">
              <a:spcAft>
                <a:spcPct val="50000"/>
              </a:spcAft>
              <a:buFontTx/>
              <a:buChar char="•"/>
            </a:pPr>
            <a:r>
              <a:rPr lang="es-ES"/>
              <a:t> Software del sistema de trazabilidad BTS</a:t>
            </a:r>
          </a:p>
          <a:p>
            <a:pPr lvl="2" algn="just">
              <a:spcAft>
                <a:spcPct val="50000"/>
              </a:spcAft>
              <a:buFontTx/>
              <a:buChar char="•"/>
            </a:pPr>
            <a:r>
              <a:rPr lang="es-ES"/>
              <a:t> Computadoras</a:t>
            </a:r>
          </a:p>
          <a:p>
            <a:pPr lvl="2" algn="just">
              <a:spcAft>
                <a:spcPct val="50000"/>
              </a:spcAft>
              <a:buFontTx/>
              <a:buChar char="•"/>
            </a:pPr>
            <a:r>
              <a:rPr lang="es-EC"/>
              <a:t> </a:t>
            </a:r>
            <a:r>
              <a:rPr lang="es-ES"/>
              <a:t>Recargadores o cunas para hand-helds</a:t>
            </a:r>
          </a:p>
          <a:p>
            <a:pPr lvl="2" algn="just">
              <a:spcAft>
                <a:spcPct val="50000"/>
              </a:spcAft>
              <a:buFontTx/>
              <a:buChar char="•"/>
            </a:pPr>
            <a:r>
              <a:rPr lang="es-ES"/>
              <a:t> Servidor para base de datos del sistema de trazabilidad </a:t>
            </a:r>
            <a:endParaRPr lang="es-EC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animBg="1"/>
      <p:bldP spid="99334" grpId="0" autoUpdateAnimBg="0"/>
      <p:bldP spid="99335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9331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9332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99333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99334" name="Text Box 6"/>
          <p:cNvSpPr txBox="1">
            <a:spLocks noChangeArrowheads="1"/>
          </p:cNvSpPr>
          <p:nvPr/>
        </p:nvSpPr>
        <p:spPr bwMode="auto">
          <a:xfrm>
            <a:off x="1295400" y="4699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Equipos utilizados en la implementación</a:t>
            </a:r>
          </a:p>
        </p:txBody>
      </p:sp>
      <p:pic>
        <p:nvPicPr>
          <p:cNvPr id="110600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350" y="1484313"/>
            <a:ext cx="2274888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1" name="Picture 9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163" y="1557338"/>
            <a:ext cx="2303462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602" name="Picture 10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4438" y="4941888"/>
            <a:ext cx="4679950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0603" name="Rectangle 11"/>
          <p:cNvSpPr>
            <a:spLocks noChangeArrowheads="1"/>
          </p:cNvSpPr>
          <p:nvPr/>
        </p:nvSpPr>
        <p:spPr bwMode="auto">
          <a:xfrm>
            <a:off x="1250950" y="1000125"/>
            <a:ext cx="245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altLang="zh-CN" sz="1800" b="1"/>
              <a:t>HAND HELD MC9090</a:t>
            </a:r>
          </a:p>
        </p:txBody>
      </p:sp>
      <p:sp>
        <p:nvSpPr>
          <p:cNvPr id="110604" name="Rectangle 12"/>
          <p:cNvSpPr>
            <a:spLocks noChangeArrowheads="1"/>
          </p:cNvSpPr>
          <p:nvPr/>
        </p:nvSpPr>
        <p:spPr bwMode="auto">
          <a:xfrm>
            <a:off x="4356100" y="1052513"/>
            <a:ext cx="4572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/>
            <a:r>
              <a:rPr lang="es-ES" altLang="zh-CN" sz="1800" b="1"/>
              <a:t>IMPRESORA ZEBRA INDUSTRIAL Z4Mplus</a:t>
            </a:r>
          </a:p>
        </p:txBody>
      </p:sp>
      <p:sp>
        <p:nvSpPr>
          <p:cNvPr id="110605" name="Rectangle 13"/>
          <p:cNvSpPr>
            <a:spLocks noChangeArrowheads="1"/>
          </p:cNvSpPr>
          <p:nvPr/>
        </p:nvSpPr>
        <p:spPr bwMode="auto">
          <a:xfrm>
            <a:off x="2903538" y="4481513"/>
            <a:ext cx="4260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es-ES" altLang="zh-CN" sz="1800" b="1"/>
              <a:t>QUAD-DOCKER STATION MÚLTIPLE</a:t>
            </a:r>
            <a:r>
              <a:rPr lang="es-ES" altLang="zh-CN" sz="18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332" grpId="0" animBg="1"/>
      <p:bldP spid="99334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427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3428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3429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3431" name="Text Box 7"/>
          <p:cNvSpPr txBox="1">
            <a:spLocks noChangeArrowheads="1"/>
          </p:cNvSpPr>
          <p:nvPr/>
        </p:nvSpPr>
        <p:spPr bwMode="auto">
          <a:xfrm>
            <a:off x="1295400" y="4048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Ubicación de Equipos en Bodegas y Puerto</a:t>
            </a:r>
            <a:endParaRPr lang="en-US" sz="1800" b="1">
              <a:solidFill>
                <a:srgbClr val="A93822"/>
              </a:solidFill>
              <a:latin typeface="Arial Black" pitchFamily="34" charset="0"/>
            </a:endParaRPr>
          </a:p>
        </p:txBody>
      </p:sp>
      <p:pic>
        <p:nvPicPr>
          <p:cNvPr id="2356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8025" y="950913"/>
            <a:ext cx="5762625" cy="571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28" grpId="0" animBg="1"/>
      <p:bldP spid="103431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762000" y="836613"/>
            <a:ext cx="563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A93822"/>
                </a:solidFill>
                <a:latin typeface="Arial Black" pitchFamily="34" charset="0"/>
              </a:rPr>
              <a:t>TARJA DE CONTENEDORES</a:t>
            </a:r>
            <a:r>
              <a:rPr lang="en-US">
                <a:solidFill>
                  <a:srgbClr val="A93822"/>
                </a:solidFill>
              </a:rPr>
              <a:t> </a:t>
            </a:r>
          </a:p>
        </p:txBody>
      </p:sp>
      <p:sp>
        <p:nvSpPr>
          <p:cNvPr id="30726" name="Line 6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30727" name="Line 7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pic>
        <p:nvPicPr>
          <p:cNvPr id="30730" name="Picture 10" descr="Screenshot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1341438"/>
            <a:ext cx="3997325" cy="5211762"/>
          </a:xfrm>
          <a:prstGeom prst="rect">
            <a:avLst/>
          </a:prstGeom>
          <a:solidFill>
            <a:srgbClr val="172D7B"/>
          </a:solidFill>
          <a:ln w="28575">
            <a:solidFill>
              <a:srgbClr val="172D7B"/>
            </a:solidFill>
            <a:miter lim="800000"/>
            <a:headEnd/>
            <a:tailEnd/>
          </a:ln>
          <a:effectLst>
            <a:outerShdw dist="35921" dir="2700000" algn="ctr" rotWithShape="0">
              <a:srgbClr val="172D7B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07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307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5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5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5476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5477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5480" name="Text Box 8"/>
          <p:cNvSpPr txBox="1">
            <a:spLocks noChangeArrowheads="1"/>
          </p:cNvSpPr>
          <p:nvPr/>
        </p:nvSpPr>
        <p:spPr bwMode="auto">
          <a:xfrm>
            <a:off x="1295400" y="188913"/>
            <a:ext cx="7162800" cy="64135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Costos de Inversión Sistema de Trazabilidad</a:t>
            </a:r>
          </a:p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Fase I. Mercado de Europa</a:t>
            </a:r>
          </a:p>
        </p:txBody>
      </p:sp>
      <p:pic>
        <p:nvPicPr>
          <p:cNvPr id="3072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30463" y="908050"/>
            <a:ext cx="5021262" cy="576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54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5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547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05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5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5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476" grpId="0" animBg="1"/>
      <p:bldP spid="105480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3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7524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07525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1295400" y="8366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RESULTADOS DE LA IMPLEMENTACIÓN</a:t>
            </a:r>
          </a:p>
        </p:txBody>
      </p:sp>
      <p:sp>
        <p:nvSpPr>
          <p:cNvPr id="107527" name="Text Box 7"/>
          <p:cNvSpPr txBox="1">
            <a:spLocks noChangeArrowheads="1"/>
          </p:cNvSpPr>
          <p:nvPr/>
        </p:nvSpPr>
        <p:spPr bwMode="auto">
          <a:xfrm>
            <a:off x="971550" y="1773238"/>
            <a:ext cx="784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Mejora en los mapas y flujos de procesos de Operación en Muelle y Control embarque.</a:t>
            </a:r>
          </a:p>
        </p:txBody>
      </p:sp>
      <p:pic>
        <p:nvPicPr>
          <p:cNvPr id="31753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2903538"/>
            <a:ext cx="7777163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30" name="Text Box 10"/>
          <p:cNvSpPr txBox="1">
            <a:spLocks noChangeArrowheads="1"/>
          </p:cNvSpPr>
          <p:nvPr/>
        </p:nvSpPr>
        <p:spPr bwMode="auto">
          <a:xfrm>
            <a:off x="900113" y="5427663"/>
            <a:ext cx="7848600" cy="109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También se obtuvo mejoras en los indicadores de gestión que directamente están involucrados en los procesos de la Operación en Muelle y Control Embarque.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752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07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7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4" grpId="0" animBg="1"/>
      <p:bldP spid="107526" grpId="0" autoUpdateAnimBg="0"/>
      <p:bldP spid="107527" grpId="0" autoUpdateAnimBg="0"/>
      <p:bldP spid="107530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762000" y="974725"/>
            <a:ext cx="697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MEJORADO RE-TRABAJOS DE PALLETS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09573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9574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09576" name="Text Box 8"/>
          <p:cNvSpPr txBox="1">
            <a:spLocks noChangeArrowheads="1"/>
          </p:cNvSpPr>
          <p:nvPr/>
        </p:nvSpPr>
        <p:spPr bwMode="auto">
          <a:xfrm>
            <a:off x="129540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Mejorados</a:t>
            </a:r>
          </a:p>
        </p:txBody>
      </p:sp>
      <p:pic>
        <p:nvPicPr>
          <p:cNvPr id="3277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765300"/>
            <a:ext cx="7993062" cy="324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95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95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95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95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0957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9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/>
      <p:bldP spid="109576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1620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MEJORADO RENDIMIENTO DE PERSONAL EN OPERACIONES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11621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1622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1623" name="Text Box 7"/>
          <p:cNvSpPr txBox="1">
            <a:spLocks noChangeArrowheads="1"/>
          </p:cNvSpPr>
          <p:nvPr/>
        </p:nvSpPr>
        <p:spPr bwMode="auto">
          <a:xfrm>
            <a:off x="144145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Mejorados (continuación)</a:t>
            </a:r>
          </a:p>
        </p:txBody>
      </p:sp>
      <p:pic>
        <p:nvPicPr>
          <p:cNvPr id="3380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070100"/>
            <a:ext cx="7993062" cy="323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16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16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16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16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116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1162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1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1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620" grpId="0"/>
      <p:bldP spid="111623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6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Line 7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296" name="Line 8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2297" name="Line 9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300" name="Text Box 12"/>
          <p:cNvSpPr txBox="1">
            <a:spLocks noChangeArrowheads="1"/>
          </p:cNvSpPr>
          <p:nvPr/>
        </p:nvSpPr>
        <p:spPr bwMode="auto">
          <a:xfrm>
            <a:off x="1295400" y="8112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METODOLOGÍA</a:t>
            </a:r>
          </a:p>
        </p:txBody>
      </p:sp>
      <p:sp>
        <p:nvSpPr>
          <p:cNvPr id="12301" name="Text Box 13"/>
          <p:cNvSpPr txBox="1">
            <a:spLocks noChangeArrowheads="1"/>
          </p:cNvSpPr>
          <p:nvPr/>
        </p:nvSpPr>
        <p:spPr bwMode="auto">
          <a:xfrm>
            <a:off x="1044575" y="2185988"/>
            <a:ext cx="7704138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s-EC" sz="2200">
                <a:latin typeface="Helvetica" pitchFamily="-28" charset="0"/>
              </a:rPr>
              <a:t>• Descripción de la empresa</a:t>
            </a:r>
          </a:p>
          <a:p>
            <a:pPr algn="just">
              <a:lnSpc>
                <a:spcPct val="150000"/>
              </a:lnSpc>
            </a:pPr>
            <a:r>
              <a:rPr lang="es-EC" sz="2200">
                <a:latin typeface="Helvetica" pitchFamily="-28" charset="0"/>
              </a:rPr>
              <a:t>• Definición del problema </a:t>
            </a:r>
          </a:p>
          <a:p>
            <a:pPr algn="just">
              <a:lnSpc>
                <a:spcPct val="150000"/>
              </a:lnSpc>
            </a:pPr>
            <a:r>
              <a:rPr lang="es-EC" sz="2200">
                <a:latin typeface="Helvetica" pitchFamily="-28" charset="0"/>
              </a:rPr>
              <a:t>• Análisis del proceso de Embarque y Control de Embarque</a:t>
            </a:r>
          </a:p>
          <a:p>
            <a:pPr algn="just">
              <a:lnSpc>
                <a:spcPct val="150000"/>
              </a:lnSpc>
            </a:pPr>
            <a:r>
              <a:rPr lang="es-EC" sz="2200">
                <a:latin typeface="Helvetica" pitchFamily="-28" charset="0"/>
              </a:rPr>
              <a:t>• Evaluación y selección del mecanismo</a:t>
            </a:r>
          </a:p>
          <a:p>
            <a:pPr algn="just">
              <a:lnSpc>
                <a:spcPct val="150000"/>
              </a:lnSpc>
            </a:pPr>
            <a:r>
              <a:rPr lang="es-EC" sz="2200">
                <a:latin typeface="Helvetica" pitchFamily="-28" charset="0"/>
              </a:rPr>
              <a:t>• Implementación del sistema y equipos</a:t>
            </a:r>
          </a:p>
          <a:p>
            <a:pPr algn="just">
              <a:lnSpc>
                <a:spcPct val="150000"/>
              </a:lnSpc>
            </a:pPr>
            <a:r>
              <a:rPr lang="es-EC" sz="2200">
                <a:latin typeface="Helvetica" pitchFamily="-28" charset="0"/>
              </a:rPr>
              <a:t>• Análisis de costos y viabilidad del proyecto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6" grpId="0" animBg="1"/>
      <p:bldP spid="12300" grpId="0"/>
      <p:bldP spid="1230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3668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MEJORADO % DE FRUTA PAGADA Y NO EMBARCADA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13669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3670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3671" name="Text Box 7"/>
          <p:cNvSpPr txBox="1">
            <a:spLocks noChangeArrowheads="1"/>
          </p:cNvSpPr>
          <p:nvPr/>
        </p:nvSpPr>
        <p:spPr bwMode="auto">
          <a:xfrm>
            <a:off x="144145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Mejorados (continuación)</a:t>
            </a:r>
          </a:p>
        </p:txBody>
      </p:sp>
      <p:pic>
        <p:nvPicPr>
          <p:cNvPr id="3482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060575"/>
            <a:ext cx="8066087" cy="317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1366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1366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36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8" grpId="0"/>
      <p:bldP spid="113671" grpId="0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5716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MEJORADO UTILIZACIÓN DE PERSONAL EN MUELLE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15717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5718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5719" name="Text Box 7"/>
          <p:cNvSpPr txBox="1">
            <a:spLocks noChangeArrowheads="1"/>
          </p:cNvSpPr>
          <p:nvPr/>
        </p:nvSpPr>
        <p:spPr bwMode="auto">
          <a:xfrm>
            <a:off x="144145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Mejorados (continuación)</a:t>
            </a:r>
          </a:p>
        </p:txBody>
      </p:sp>
      <p:pic>
        <p:nvPicPr>
          <p:cNvPr id="3584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063750"/>
            <a:ext cx="8066087" cy="334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57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57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57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57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157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1571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57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5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5716" grpId="0"/>
      <p:bldP spid="115719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MEJORADO UTILIZACIÓN DE EQUIPOS EN MUELLE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17765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7766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7767" name="Text Box 7"/>
          <p:cNvSpPr txBox="1">
            <a:spLocks noChangeArrowheads="1"/>
          </p:cNvSpPr>
          <p:nvPr/>
        </p:nvSpPr>
        <p:spPr bwMode="auto">
          <a:xfrm>
            <a:off x="144145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Mejorados (continuación)</a:t>
            </a:r>
          </a:p>
        </p:txBody>
      </p:sp>
      <p:pic>
        <p:nvPicPr>
          <p:cNvPr id="36872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276475"/>
            <a:ext cx="8066087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1776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1776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7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7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4" grpId="0"/>
      <p:bldP spid="117767" grpId="0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2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MEJORADO % DE GUÍAS DE TRANSPORTE MAL DECLARADAS EN CAMPO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19813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9814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19815" name="Text Box 7"/>
          <p:cNvSpPr txBox="1">
            <a:spLocks noChangeArrowheads="1"/>
          </p:cNvSpPr>
          <p:nvPr/>
        </p:nvSpPr>
        <p:spPr bwMode="auto">
          <a:xfrm>
            <a:off x="144145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Mejorados (continuación)</a:t>
            </a:r>
          </a:p>
        </p:txBody>
      </p:sp>
      <p:pic>
        <p:nvPicPr>
          <p:cNvPr id="3789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420938"/>
            <a:ext cx="8066087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98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98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98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98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198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1981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98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812" grpId="0"/>
      <p:bldP spid="119815" grpId="0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1860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MEJORADO CAJAS EXPORTADAS VS. HORAS EXTRAS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21861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1862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1863" name="Text Box 7"/>
          <p:cNvSpPr txBox="1">
            <a:spLocks noChangeArrowheads="1"/>
          </p:cNvSpPr>
          <p:nvPr/>
        </p:nvSpPr>
        <p:spPr bwMode="auto">
          <a:xfrm>
            <a:off x="144145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Mejorados (continuación)</a:t>
            </a:r>
          </a:p>
        </p:txBody>
      </p:sp>
      <p:pic>
        <p:nvPicPr>
          <p:cNvPr id="3892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2565400"/>
            <a:ext cx="8137525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18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1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18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1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2186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2186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1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1860" grpId="0"/>
      <p:bldP spid="121863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5956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% DE PALLETS SIN ETIQUETAS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25957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5958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25959" name="Text Box 7"/>
          <p:cNvSpPr txBox="1">
            <a:spLocks noChangeArrowheads="1"/>
          </p:cNvSpPr>
          <p:nvPr/>
        </p:nvSpPr>
        <p:spPr bwMode="auto">
          <a:xfrm>
            <a:off x="1657350" y="188913"/>
            <a:ext cx="7162800" cy="366712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Implementados por el Sistema</a:t>
            </a:r>
          </a:p>
        </p:txBody>
      </p:sp>
      <p:pic>
        <p:nvPicPr>
          <p:cNvPr id="41995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557338"/>
            <a:ext cx="7921625" cy="4157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59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5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59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59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259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2595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59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5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5956" grpId="0"/>
      <p:bldP spid="125959" grpId="0" autoUpdateAnimBg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0052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INDICADOR % DE ERRORES ENCONTRADOS EN LAS ETIQUETAS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30053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0054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0055" name="Text Box 7"/>
          <p:cNvSpPr txBox="1">
            <a:spLocks noChangeArrowheads="1"/>
          </p:cNvSpPr>
          <p:nvPr/>
        </p:nvSpPr>
        <p:spPr bwMode="auto">
          <a:xfrm>
            <a:off x="1657350" y="188913"/>
            <a:ext cx="7162800" cy="64135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Indicadores de Gestión Implementados por el Sistema</a:t>
            </a:r>
          </a:p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(continuación)</a:t>
            </a:r>
          </a:p>
        </p:txBody>
      </p:sp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088" y="1811338"/>
            <a:ext cx="7848600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0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0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0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0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30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3005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0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052" grpId="0"/>
      <p:bldP spid="130055" grpId="0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2100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COMPARATIVO DE COSTOS DE INEFICIENCIAS ANTES Y DESPUÉS DE LA IMPLEMENTACIÓN DEL SISTEMA DE TRAZABILIDAD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2102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2103" name="Text Box 7"/>
          <p:cNvSpPr txBox="1">
            <a:spLocks noChangeArrowheads="1"/>
          </p:cNvSpPr>
          <p:nvPr/>
        </p:nvSpPr>
        <p:spPr bwMode="auto">
          <a:xfrm>
            <a:off x="1657350" y="188913"/>
            <a:ext cx="7162800" cy="64135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Beneficios económicos de la implantación del Sistema de Trazabilidad en la mejora de la productividad</a:t>
            </a:r>
          </a:p>
        </p:txBody>
      </p:sp>
      <p:pic>
        <p:nvPicPr>
          <p:cNvPr id="44040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58863" y="2376488"/>
            <a:ext cx="6826250" cy="312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2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2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2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2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3210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3210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2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100" grpId="0"/>
      <p:bldP spid="132103" grpId="0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762000" y="974725"/>
            <a:ext cx="64738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ANÁLISIS FINANCIERO DEL PROYECTO DE TRAZABILIDAD APLICANDO EL VAN Y EL TIR</a:t>
            </a:r>
            <a:endParaRPr lang="en-US" sz="1800" b="1">
              <a:solidFill>
                <a:srgbClr val="A93822"/>
              </a:solidFill>
            </a:endParaRPr>
          </a:p>
        </p:txBody>
      </p:sp>
      <p:sp>
        <p:nvSpPr>
          <p:cNvPr id="134149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4150" name="Line 6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4151" name="Text Box 7"/>
          <p:cNvSpPr txBox="1">
            <a:spLocks noChangeArrowheads="1"/>
          </p:cNvSpPr>
          <p:nvPr/>
        </p:nvSpPr>
        <p:spPr bwMode="auto">
          <a:xfrm>
            <a:off x="1657350" y="188913"/>
            <a:ext cx="7162800" cy="64135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Beneficios económicos de la implantación del Sistema de Trazabilidad en la mejora de la productividad</a:t>
            </a:r>
          </a:p>
        </p:txBody>
      </p:sp>
      <p:pic>
        <p:nvPicPr>
          <p:cNvPr id="45064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9938" y="2492375"/>
            <a:ext cx="8050212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65" name="Rectangle 10"/>
          <p:cNvSpPr>
            <a:spLocks noChangeArrowheads="1"/>
          </p:cNvSpPr>
          <p:nvPr/>
        </p:nvSpPr>
        <p:spPr bwMode="auto">
          <a:xfrm>
            <a:off x="1079500" y="4797425"/>
            <a:ext cx="7453313" cy="109696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</a:pPr>
            <a:r>
              <a:rPr lang="es-EC" sz="2200">
                <a:latin typeface="Helvetica" pitchFamily="-28" charset="0"/>
              </a:rPr>
              <a:t>Para mantener el buen uso y manejo de la trazabilidad en OPGYE, se ha elaborado el Procedimiento Rastreabilidad en OPGYE</a:t>
            </a:r>
            <a:endParaRPr lang="es-ES" sz="2200">
              <a:latin typeface="Helvetica" pitchFamily="-2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4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13414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13414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8" grpId="0"/>
      <p:bldP spid="134151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5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6196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6197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1295400" y="3794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CONCLUSIONES</a:t>
            </a:r>
          </a:p>
        </p:txBody>
      </p:sp>
      <p:sp>
        <p:nvSpPr>
          <p:cNvPr id="136199" name="Text Box 7"/>
          <p:cNvSpPr txBox="1">
            <a:spLocks noChangeArrowheads="1"/>
          </p:cNvSpPr>
          <p:nvPr/>
        </p:nvSpPr>
        <p:spPr bwMode="auto">
          <a:xfrm>
            <a:off x="971550" y="1773238"/>
            <a:ext cx="6840538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Describir la empresa donde se desarrollará la tesis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Definir el problema que se basará el proyecto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Analizar el proceso de embarque de fruta y control de embarque y determinar el equipo y/o herramientas del mismo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Evaluar y seleccionar el mecanismo para la mejora en la operación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Implementar los mecanismos de mejora en el área de embarque</a:t>
            </a:r>
          </a:p>
        </p:txBody>
      </p:sp>
      <p:sp>
        <p:nvSpPr>
          <p:cNvPr id="136201" name="Rectangle 9"/>
          <p:cNvSpPr>
            <a:spLocks noChangeArrowheads="1"/>
          </p:cNvSpPr>
          <p:nvPr/>
        </p:nvSpPr>
        <p:spPr bwMode="auto">
          <a:xfrm>
            <a:off x="906463" y="1117600"/>
            <a:ext cx="647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Objetivos Específicos</a:t>
            </a:r>
            <a:endParaRPr lang="en-US" sz="1800" b="1">
              <a:solidFill>
                <a:srgbClr val="A93822"/>
              </a:solidFill>
            </a:endParaRPr>
          </a:p>
        </p:txBody>
      </p:sp>
      <p:pic>
        <p:nvPicPr>
          <p:cNvPr id="136204" name="Picture 12" descr="BD213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1628775"/>
            <a:ext cx="5032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5" name="Picture 13" descr="BD213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2420938"/>
            <a:ext cx="503237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6" name="Picture 14" descr="BD213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3213100"/>
            <a:ext cx="5032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7" name="Picture 15" descr="BD213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4438650"/>
            <a:ext cx="5032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6208" name="Picture 16" descr="BD213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5113" y="5518150"/>
            <a:ext cx="5032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619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36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6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3620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3620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62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6196" grpId="0" animBg="1"/>
      <p:bldP spid="136198" grpId="0" autoUpdateAnimBg="0"/>
      <p:bldP spid="136199" grpId="0" autoUpdateAnimBg="0"/>
      <p:bldP spid="13620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Line 5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4342" name="Line 6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1295400" y="8366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DESCRIPCIÓN DE LA EMPRESA 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971550" y="1773238"/>
            <a:ext cx="7848600" cy="411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La Operadora Portuaria de Guayaquil OPGYE S.A., fue fundada el 9 de junio de 1989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OPGYE S.A. pertenece al grupo Pacific Enterprise S.A., vinculadas con la exportación de frutas como banano, plátano, piñas, etc. 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Está ubicada en el sector sur de la ciudad de Guayaquil, en la Av. de la Armada y calle Z.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Regulada por las normas y políticas de la Autoridad Portuaria de Guayaquil (APG).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3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2" grpId="0" animBg="1"/>
      <p:bldP spid="14344" grpId="0"/>
      <p:bldP spid="1434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8243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8244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38245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38246" name="Text Box 6"/>
          <p:cNvSpPr txBox="1">
            <a:spLocks noChangeArrowheads="1"/>
          </p:cNvSpPr>
          <p:nvPr/>
        </p:nvSpPr>
        <p:spPr bwMode="auto">
          <a:xfrm>
            <a:off x="1295400" y="4048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CONCLUSIONES (continuación)</a:t>
            </a:r>
          </a:p>
        </p:txBody>
      </p:sp>
      <p:sp>
        <p:nvSpPr>
          <p:cNvPr id="138247" name="Text Box 7"/>
          <p:cNvSpPr txBox="1">
            <a:spLocks noChangeArrowheads="1"/>
          </p:cNvSpPr>
          <p:nvPr/>
        </p:nvSpPr>
        <p:spPr bwMode="auto">
          <a:xfrm>
            <a:off x="971550" y="1341438"/>
            <a:ext cx="6913563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Analizar el costo/beneficio de la implementación de los equipos y/o herramientas para el proceso de embarque y mostrar los resultados de los mismos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endParaRPr lang="es-EC" sz="2200">
              <a:latin typeface="Helvetica" pitchFamily="-28" charset="0"/>
            </a:endParaRP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Mejorar las técnicas de recolección de información de una Operadora Portuaria que permitan optimizar los tiempos de embarque de fruta en los buques y obtener calidad en los datos para el envío de información de los clientes en el exterior, mediante el uso de un sistema de trazabilidad y de equipos Hand-Helds</a:t>
            </a:r>
          </a:p>
        </p:txBody>
      </p:sp>
      <p:sp>
        <p:nvSpPr>
          <p:cNvPr id="138249" name="Rectangle 9"/>
          <p:cNvSpPr>
            <a:spLocks noChangeArrowheads="1"/>
          </p:cNvSpPr>
          <p:nvPr/>
        </p:nvSpPr>
        <p:spPr bwMode="auto">
          <a:xfrm>
            <a:off x="971550" y="2781300"/>
            <a:ext cx="64738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C" sz="1800" b="1">
                <a:solidFill>
                  <a:srgbClr val="A93822"/>
                </a:solidFill>
              </a:rPr>
              <a:t>Objetivo General</a:t>
            </a:r>
            <a:endParaRPr lang="en-US" sz="1800" b="1">
              <a:solidFill>
                <a:srgbClr val="A93822"/>
              </a:solidFill>
            </a:endParaRPr>
          </a:p>
        </p:txBody>
      </p:sp>
      <p:pic>
        <p:nvPicPr>
          <p:cNvPr id="138250" name="Picture 10" descr="BD213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9575" y="1557338"/>
            <a:ext cx="503238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8251" name="Picture 11" descr="BD21301_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9575" y="4149725"/>
            <a:ext cx="503238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824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3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770" decel="100000"/>
                                        <p:tgtEl>
                                          <p:spTgt spid="1382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770" decel="100000"/>
                                        <p:tgtEl>
                                          <p:spTgt spid="13824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382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244" grpId="0" animBg="1"/>
      <p:bldP spid="138246" grpId="0" autoUpdateAnimBg="0"/>
      <p:bldP spid="138247" grpId="0" autoUpdateAnimBg="0"/>
      <p:bldP spid="13824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0291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40292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40293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140294" name="Text Box 6"/>
          <p:cNvSpPr txBox="1">
            <a:spLocks noChangeArrowheads="1"/>
          </p:cNvSpPr>
          <p:nvPr/>
        </p:nvSpPr>
        <p:spPr bwMode="auto">
          <a:xfrm>
            <a:off x="1295400" y="3794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RECOMENDACIONES</a:t>
            </a:r>
          </a:p>
        </p:txBody>
      </p:sp>
      <p:sp>
        <p:nvSpPr>
          <p:cNvPr id="140295" name="Text Box 7"/>
          <p:cNvSpPr txBox="1">
            <a:spLocks noChangeArrowheads="1"/>
          </p:cNvSpPr>
          <p:nvPr/>
        </p:nvSpPr>
        <p:spPr bwMode="auto">
          <a:xfrm>
            <a:off x="827088" y="1063625"/>
            <a:ext cx="7921625" cy="423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Se ha comenzado a mediados del 2008 con un programa de capacitación para jefes de empacadoras, jefes de calidad y demás personal en las empacadoras de las Agrícolas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Para disminuir los inconvenientes por problemas en las lecturas de pallets en las escotillas se debe contar con 2 hand-helds en el despacho de fruta en el modulo. 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</a:t>
            </a:r>
            <a:r>
              <a:rPr lang="es-EC"/>
              <a:t>Desde finales de 2007 e inicios de 2008, se empezó a llevar trazabilidad en los mercados de Estados Unidos y Japón. Se recomienda automatizar tal y cual como se hace en el mercado de Europa con el sistema BTS</a:t>
            </a:r>
            <a:endParaRPr lang="es-EC" sz="2200">
              <a:latin typeface="Helvetica" pitchFamily="-2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4029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140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0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292" grpId="0" animBg="1"/>
      <p:bldP spid="140294" grpId="0" autoUpdateAnimBg="0"/>
      <p:bldP spid="140295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0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8611" name="Line 1027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68612" name="Line 1028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68613" name="Line 1029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68614" name="Text Box 1030"/>
          <p:cNvSpPr txBox="1">
            <a:spLocks noChangeArrowheads="1"/>
          </p:cNvSpPr>
          <p:nvPr/>
        </p:nvSpPr>
        <p:spPr bwMode="auto">
          <a:xfrm>
            <a:off x="1295400" y="8366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DESCRIPCIÓN DE LOS PROCESOS </a:t>
            </a:r>
          </a:p>
        </p:txBody>
      </p:sp>
      <p:sp>
        <p:nvSpPr>
          <p:cNvPr id="68615" name="Text Box 1031"/>
          <p:cNvSpPr txBox="1">
            <a:spLocks noChangeArrowheads="1"/>
          </p:cNvSpPr>
          <p:nvPr/>
        </p:nvSpPr>
        <p:spPr bwMode="auto">
          <a:xfrm>
            <a:off x="971550" y="1773238"/>
            <a:ext cx="7848600" cy="310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Control Carro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Operación Modulo 9 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Cámara de Frío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Operación en Muelle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Control Embarque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86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8612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86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8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8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686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2" grpId="0" animBg="1"/>
      <p:bldP spid="68614" grpId="0"/>
      <p:bldP spid="686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59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0660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0661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0662" name="Text Box 6"/>
          <p:cNvSpPr txBox="1">
            <a:spLocks noChangeArrowheads="1"/>
          </p:cNvSpPr>
          <p:nvPr/>
        </p:nvSpPr>
        <p:spPr bwMode="auto">
          <a:xfrm>
            <a:off x="1042988" y="152400"/>
            <a:ext cx="7561262" cy="64135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Flujo del Proceso del Embarque de Fruta en </a:t>
            </a:r>
          </a:p>
          <a:p>
            <a:pPr algn="ctr">
              <a:defRPr/>
            </a:pPr>
            <a:r>
              <a:rPr lang="es-EC" sz="1800" b="1">
                <a:solidFill>
                  <a:srgbClr val="A93822"/>
                </a:solidFill>
                <a:latin typeface="Arial Black" pitchFamily="34" charset="0"/>
              </a:rPr>
              <a:t>OPGYE S.A.</a:t>
            </a:r>
            <a:endParaRPr lang="en-US" sz="1800" b="1">
              <a:solidFill>
                <a:srgbClr val="A93822"/>
              </a:solidFill>
              <a:latin typeface="Arial Black" pitchFamily="34" charset="0"/>
            </a:endParaRPr>
          </a:p>
        </p:txBody>
      </p:sp>
      <p:pic>
        <p:nvPicPr>
          <p:cNvPr id="7176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990600"/>
            <a:ext cx="8229600" cy="553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06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0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7066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70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06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0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0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0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660" grpId="0" animBg="1"/>
      <p:bldP spid="7066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2707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2708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2709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2710" name="Text Box 6"/>
          <p:cNvSpPr txBox="1">
            <a:spLocks noChangeArrowheads="1"/>
          </p:cNvSpPr>
          <p:nvPr/>
        </p:nvSpPr>
        <p:spPr bwMode="auto">
          <a:xfrm>
            <a:off x="1295400" y="836613"/>
            <a:ext cx="7162800" cy="45720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b="1">
                <a:solidFill>
                  <a:srgbClr val="A93822"/>
                </a:solidFill>
                <a:latin typeface="Arial Black" pitchFamily="34" charset="0"/>
              </a:rPr>
              <a:t>MAYORES PROBLEMAS EN OPGYE S.A.</a:t>
            </a:r>
          </a:p>
        </p:txBody>
      </p:sp>
      <p:sp>
        <p:nvSpPr>
          <p:cNvPr id="72711" name="Text Box 7"/>
          <p:cNvSpPr txBox="1">
            <a:spLocks noChangeArrowheads="1"/>
          </p:cNvSpPr>
          <p:nvPr/>
        </p:nvSpPr>
        <p:spPr bwMode="auto">
          <a:xfrm>
            <a:off x="971550" y="1773238"/>
            <a:ext cx="7848600" cy="444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A partir del 1 de enero de 2005,  todos los productos alimenticios que ingresaban a la Unión Europea, debían acreditar su trazabilidad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Nuestro mayor problema era información de producto no codificada que no cumplía con los requerimientos del mercado europeo</a:t>
            </a:r>
          </a:p>
          <a:p>
            <a:pPr algn="just">
              <a:spcAft>
                <a:spcPct val="100000"/>
              </a:spcAft>
              <a:buFontTx/>
              <a:buChar char="•"/>
            </a:pPr>
            <a:r>
              <a:rPr lang="es-EC" sz="2200">
                <a:latin typeface="Helvetica" pitchFamily="-28" charset="0"/>
              </a:rPr>
              <a:t> A través del diagrama de Ishikawa se establecieron las posibles causas que ocasionan el problema principal descritas en 4 categorías: personal, tiempos, insumos y materiales, y productores de fruta (Agrícolas propias o de terceros)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2708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72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8" grpId="0" animBg="1"/>
      <p:bldP spid="72710" grpId="0" autoUpdateAnimBg="0"/>
      <p:bldP spid="72711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5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4756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4757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4758" name="Text Box 6"/>
          <p:cNvSpPr txBox="1">
            <a:spLocks noChangeArrowheads="1"/>
          </p:cNvSpPr>
          <p:nvPr/>
        </p:nvSpPr>
        <p:spPr bwMode="auto">
          <a:xfrm>
            <a:off x="1295400" y="152400"/>
            <a:ext cx="7162800" cy="641350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/>
            <a:r>
              <a:rPr lang="en-US" sz="1800" b="1">
                <a:solidFill>
                  <a:srgbClr val="A93822"/>
                </a:solidFill>
                <a:latin typeface="Arial Black" pitchFamily="34" charset="0"/>
              </a:rPr>
              <a:t>Diagrama de Ishikawa del problema</a:t>
            </a:r>
          </a:p>
          <a:p>
            <a:pPr algn="ctr"/>
            <a:r>
              <a:rPr lang="en-US" sz="1800" b="1">
                <a:solidFill>
                  <a:srgbClr val="A93822"/>
                </a:solidFill>
                <a:latin typeface="Arial Black" pitchFamily="34" charset="0"/>
              </a:rPr>
              <a:t>en OPGYE S.A.</a:t>
            </a:r>
          </a:p>
        </p:txBody>
      </p:sp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5" y="955675"/>
            <a:ext cx="7991475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4756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 animBg="1"/>
      <p:bldP spid="74758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6803" name="Line 3"/>
          <p:cNvSpPr>
            <a:spLocks noChangeShapeType="1"/>
          </p:cNvSpPr>
          <p:nvPr/>
        </p:nvSpPr>
        <p:spPr bwMode="auto">
          <a:xfrm>
            <a:off x="3810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6804" name="Line 4"/>
          <p:cNvSpPr>
            <a:spLocks noChangeShapeType="1"/>
          </p:cNvSpPr>
          <p:nvPr/>
        </p:nvSpPr>
        <p:spPr bwMode="auto">
          <a:xfrm>
            <a:off x="457200" y="914400"/>
            <a:ext cx="0" cy="5715000"/>
          </a:xfrm>
          <a:prstGeom prst="line">
            <a:avLst/>
          </a:prstGeom>
          <a:noFill/>
          <a:ln w="28575">
            <a:solidFill>
              <a:srgbClr val="81CFF5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76805" name="Line 5"/>
          <p:cNvSpPr>
            <a:spLocks noChangeShapeType="1"/>
          </p:cNvSpPr>
          <p:nvPr/>
        </p:nvSpPr>
        <p:spPr bwMode="auto">
          <a:xfrm>
            <a:off x="533400" y="914400"/>
            <a:ext cx="0" cy="5715000"/>
          </a:xfrm>
          <a:prstGeom prst="line">
            <a:avLst/>
          </a:prstGeom>
          <a:noFill/>
          <a:ln w="76200">
            <a:pattFill prst="ltVert">
              <a:fgClr>
                <a:schemeClr val="bg1"/>
              </a:fgClr>
              <a:bgClr>
                <a:srgbClr val="2C52C3"/>
              </a:bgClr>
            </a:pattFill>
            <a:round/>
            <a:headEnd/>
            <a:tailEnd/>
          </a:ln>
          <a:effectLst>
            <a:outerShdw dist="30471" dir="3728439" algn="ctr" rotWithShape="0">
              <a:srgbClr val="2C57ED">
                <a:alpha val="75000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s-ES"/>
          </a:p>
        </p:txBody>
      </p:sp>
      <p:sp>
        <p:nvSpPr>
          <p:cNvPr id="76806" name="Text Box 6"/>
          <p:cNvSpPr txBox="1">
            <a:spLocks noChangeArrowheads="1"/>
          </p:cNvSpPr>
          <p:nvPr/>
        </p:nvSpPr>
        <p:spPr bwMode="auto">
          <a:xfrm>
            <a:off x="1295400" y="304800"/>
            <a:ext cx="7162800" cy="366713"/>
          </a:xfrm>
          <a:prstGeom prst="rect">
            <a:avLst/>
          </a:prstGeom>
          <a:noFill/>
          <a:ln w="57150" cmpd="thickThin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800" b="1">
                <a:solidFill>
                  <a:srgbClr val="A93822"/>
                </a:solidFill>
                <a:latin typeface="Arial Black" pitchFamily="34" charset="0"/>
              </a:rPr>
              <a:t>Indicadores de Gestión de OPGYE S.A.</a:t>
            </a:r>
          </a:p>
        </p:txBody>
      </p:sp>
      <p:pic>
        <p:nvPicPr>
          <p:cNvPr id="1024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82900" y="762000"/>
            <a:ext cx="41275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5650" y="4581525"/>
            <a:ext cx="8066088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8"/>
                                            </p:cond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4" grpId="0" animBg="1"/>
      <p:bldP spid="76806" grpId="0" autoUpdateAnimBg="0"/>
    </p:bld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-2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1309</Words>
  <Application>Microsoft Office PowerPoint</Application>
  <PresentationFormat>Presentación en pantalla (4:3)</PresentationFormat>
  <Paragraphs>163</Paragraphs>
  <Slides>41</Slides>
  <Notes>41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41</vt:i4>
      </vt:variant>
    </vt:vector>
  </HeadingPairs>
  <TitlesOfParts>
    <vt:vector size="46" baseType="lpstr">
      <vt:lpstr>Arial</vt:lpstr>
      <vt:lpstr>ＭＳ Ｐゴシック</vt:lpstr>
      <vt:lpstr>Arial Black</vt:lpstr>
      <vt:lpstr>Helvetica</vt:lpstr>
      <vt:lpstr>Blank Presentation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</vt:vector>
  </TitlesOfParts>
  <Company>.........;;; .......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.........;;; .......</dc:creator>
  <cp:lastModifiedBy>Grace Vasquez</cp:lastModifiedBy>
  <cp:revision>99</cp:revision>
  <dcterms:created xsi:type="dcterms:W3CDTF">2008-08-01T13:54:43Z</dcterms:created>
  <dcterms:modified xsi:type="dcterms:W3CDTF">2010-09-23T15:32:36Z</dcterms:modified>
</cp:coreProperties>
</file>