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</p:sldIdLst>
  <p:sldSz cx="9144000" cy="6858000" type="screen4x3"/>
  <p:notesSz cx="6858000" cy="9144000"/>
  <p:defaultTextStyle>
    <a:defPPr>
      <a:defRPr lang="es-EC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33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FDD7D-DE15-4A03-BB95-BE82806ADCB6}" type="datetimeFigureOut">
              <a:rPr lang="es-EC"/>
              <a:pPr>
                <a:defRPr/>
              </a:pPr>
              <a:t>28/07/2010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350E8-6B72-4CB0-88F9-1D68CF4FD04C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31C3A-7857-468F-8B8F-3BDE382EA602}" type="datetimeFigureOut">
              <a:rPr lang="es-EC"/>
              <a:pPr>
                <a:defRPr/>
              </a:pPr>
              <a:t>28/07/2010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235AF-EDE0-4738-9575-033FD90FF8BA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05870-121D-43B7-9DD8-9BFCF3EF0FAC}" type="datetimeFigureOut">
              <a:rPr lang="es-EC"/>
              <a:pPr>
                <a:defRPr/>
              </a:pPr>
              <a:t>28/07/2010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8DBA9-907E-4754-B211-5FDD8FC79803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7EBB1-C1E0-451C-BD37-6968F2FC8C0B}" type="datetimeFigureOut">
              <a:rPr lang="es-EC"/>
              <a:pPr>
                <a:defRPr/>
              </a:pPr>
              <a:t>28/07/2010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B4AB3-C7EC-40BF-AB87-04D9765DD85C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EA9AE-5B62-4B3A-A044-F6D134DCC2FA}" type="datetimeFigureOut">
              <a:rPr lang="es-EC"/>
              <a:pPr>
                <a:defRPr/>
              </a:pPr>
              <a:t>28/07/2010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F2A10-A8ED-457B-A54F-610E44D6940E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418BC-C92B-4A94-BE5F-5D01E54B1DB9}" type="datetimeFigureOut">
              <a:rPr lang="es-EC"/>
              <a:pPr>
                <a:defRPr/>
              </a:pPr>
              <a:t>28/07/2010</a:t>
            </a:fld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50BEC-19AE-4FF6-AC75-6F89C6066EAC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63FA6-6AAC-46C6-A625-1B32AD960C07}" type="datetimeFigureOut">
              <a:rPr lang="es-EC"/>
              <a:pPr>
                <a:defRPr/>
              </a:pPr>
              <a:t>28/07/2010</a:t>
            </a:fld>
            <a:endParaRPr lang="es-EC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5FB15-2153-4FA0-8F6A-10151DBF7B77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4F976-69EC-4DF9-AEE0-E32E12ABA17A}" type="datetimeFigureOut">
              <a:rPr lang="es-EC"/>
              <a:pPr>
                <a:defRPr/>
              </a:pPr>
              <a:t>28/07/2010</a:t>
            </a:fld>
            <a:endParaRPr lang="es-EC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D78ED-A23E-4389-93D5-9AD997AC586E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93749-FD73-496C-A2DC-707D4976BC12}" type="datetimeFigureOut">
              <a:rPr lang="es-EC"/>
              <a:pPr>
                <a:defRPr/>
              </a:pPr>
              <a:t>28/07/2010</a:t>
            </a:fld>
            <a:endParaRPr lang="es-EC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59A96-BA8D-4723-B73D-4EE2D052D446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0814D-F14C-40AF-A04C-7F2F65294991}" type="datetimeFigureOut">
              <a:rPr lang="es-EC"/>
              <a:pPr>
                <a:defRPr/>
              </a:pPr>
              <a:t>28/07/2010</a:t>
            </a:fld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12C6B-0A7D-42E2-B88C-2DF7E81F7A0D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C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2C791-6E84-41D4-AFAC-67D4422EB20C}" type="datetimeFigureOut">
              <a:rPr lang="es-EC"/>
              <a:pPr>
                <a:defRPr/>
              </a:pPr>
              <a:t>28/07/2010</a:t>
            </a:fld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4EE63-D3A4-41E0-9D8D-15DB80FBCEE1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EC" smtClean="0"/>
          </a:p>
        </p:txBody>
      </p:sp>
      <p:sp>
        <p:nvSpPr>
          <p:cNvPr id="29699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28E64C-0367-4744-A935-2EA816C4124A}" type="datetimeFigureOut">
              <a:rPr lang="es-EC"/>
              <a:pPr>
                <a:defRPr/>
              </a:pPr>
              <a:t>28/07/2010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52D5FA-C18B-428A-8CEA-468082991C70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10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1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1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1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1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1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1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1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1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1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20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2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2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2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2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2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2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2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2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sp>
        <p:nvSpPr>
          <p:cNvPr id="30723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Arial" charset="0"/>
              <a:buNone/>
            </a:pPr>
            <a:r>
              <a:rPr lang="es-EC" sz="3600" smtClean="0"/>
              <a:t>   Implementación de un Plan de Continuidad del Negocio aplicado en el área de Contabilidad de una empresa dedicada a la comercialización de maquinarias y repuesto</a:t>
            </a:r>
            <a:r>
              <a:rPr lang="es-EC" smtClean="0"/>
              <a:t>s.</a:t>
            </a:r>
          </a:p>
          <a:p>
            <a:endParaRPr lang="es-EC" smtClean="0"/>
          </a:p>
          <a:p>
            <a:endParaRPr lang="es-EC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mtClean="0"/>
              <a:t/>
            </a:r>
            <a:br>
              <a:rPr lang="es-ES" smtClean="0"/>
            </a:br>
            <a:endParaRPr lang="es-EC" dirty="0"/>
          </a:p>
        </p:txBody>
      </p:sp>
      <p:sp>
        <p:nvSpPr>
          <p:cNvPr id="5124" name="4 Marcador de contenido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5768975"/>
          </a:xfrm>
        </p:spPr>
        <p:txBody>
          <a:bodyPr/>
          <a:lstStyle/>
          <a:p>
            <a:endParaRPr lang="es-EC" smtClean="0"/>
          </a:p>
          <a:p>
            <a:endParaRPr lang="es-EC" smtClean="0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0" y="244475"/>
          <a:ext cx="9358313" cy="6613525"/>
        </p:xfrm>
        <a:graphic>
          <a:graphicData uri="http://schemas.openxmlformats.org/presentationml/2006/ole">
            <p:oleObj spid="_x0000_s5122" name="Documento" r:id="rId3" imgW="5822823" imgH="6616553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43925" cy="1225550"/>
          </a:xfrm>
        </p:spPr>
        <p:txBody>
          <a:bodyPr rtlCol="0">
            <a:normAutofit fontScale="90000"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es-ES" sz="2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sz="2200" dirty="0" smtClean="0">
                <a:latin typeface="Arial" pitchFamily="34" charset="0"/>
                <a:cs typeface="Arial" pitchFamily="34" charset="0"/>
              </a:rPr>
            </a:br>
            <a:r>
              <a:rPr lang="es-ES" sz="2200" dirty="0">
                <a:latin typeface="Arial" pitchFamily="34" charset="0"/>
                <a:cs typeface="Arial" pitchFamily="34" charset="0"/>
              </a:rPr>
              <a:t/>
            </a:r>
            <a:br>
              <a:rPr lang="es-ES" sz="2200" dirty="0">
                <a:latin typeface="Arial" pitchFamily="34" charset="0"/>
                <a:cs typeface="Arial" pitchFamily="34" charset="0"/>
              </a:rPr>
            </a:br>
            <a:r>
              <a:rPr lang="es-ES" sz="2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sz="2200" dirty="0" smtClean="0">
                <a:latin typeface="Arial" pitchFamily="34" charset="0"/>
                <a:cs typeface="Arial" pitchFamily="34" charset="0"/>
              </a:rPr>
            </a:br>
            <a:r>
              <a:rPr lang="es-ES" sz="2200" dirty="0" smtClean="0">
                <a:latin typeface="Arial" pitchFamily="34" charset="0"/>
                <a:cs typeface="Arial" pitchFamily="34" charset="0"/>
              </a:rPr>
              <a:t>Los </a:t>
            </a:r>
            <a:r>
              <a:rPr lang="es-ES" sz="2200" dirty="0">
                <a:latin typeface="Arial" pitchFamily="34" charset="0"/>
                <a:cs typeface="Arial" pitchFamily="34" charset="0"/>
              </a:rPr>
              <a:t>resultados obtenidos en la tabla de probabilidad y vulnerabilidad presentan el impacto que puedan afectar a las operaciones de </a:t>
            </a:r>
            <a:r>
              <a:rPr lang="es-ES" sz="2200" dirty="0" smtClean="0">
                <a:latin typeface="Arial" pitchFamily="34" charset="0"/>
                <a:cs typeface="Arial" pitchFamily="34" charset="0"/>
              </a:rPr>
              <a:t>la empresa</a:t>
            </a:r>
            <a:r>
              <a:rPr lang="es-ES" sz="2200" dirty="0">
                <a:latin typeface="Arial" pitchFamily="34" charset="0"/>
                <a:cs typeface="Arial" pitchFamily="34" charset="0"/>
              </a:rPr>
              <a:t>. Se justifican cada una de ellas a continuación</a:t>
            </a:r>
            <a:r>
              <a:rPr lang="es-ES" sz="2200" dirty="0"/>
              <a:t>.</a:t>
            </a:r>
            <a:r>
              <a:rPr lang="es-EC" dirty="0"/>
              <a:t/>
            </a:r>
            <a:br>
              <a:rPr lang="es-EC" dirty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75" y="1714500"/>
            <a:ext cx="6115050" cy="455453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 smtClean="0"/>
              <a:t>Sismos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 smtClean="0"/>
              <a:t>Incendios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/>
              <a:t>Agresión física o </a:t>
            </a:r>
            <a:r>
              <a:rPr lang="es-ES" b="1" dirty="0" smtClean="0"/>
              <a:t>moral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 smtClean="0"/>
              <a:t>Robo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/>
              <a:t>Acceso a las </a:t>
            </a:r>
            <a:r>
              <a:rPr lang="es-ES" b="1" dirty="0" smtClean="0"/>
              <a:t>instalaciones</a:t>
            </a:r>
            <a:endParaRPr lang="es-ES" b="1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/>
              <a:t>Amenaza </a:t>
            </a:r>
            <a:r>
              <a:rPr lang="es-ES" b="1" dirty="0" smtClean="0"/>
              <a:t>Computacional</a:t>
            </a:r>
            <a:endParaRPr lang="es-EC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/>
              <a:t>Artefactos </a:t>
            </a:r>
            <a:r>
              <a:rPr lang="es-ES" b="1" dirty="0" smtClean="0"/>
              <a:t>explosivos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/>
              <a:t>Marchas, mítines, plantones, </a:t>
            </a:r>
            <a:r>
              <a:rPr lang="es-ES" b="1" dirty="0" err="1"/>
              <a:t>etc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r>
              <a:rPr lang="es-ES" b="1" smtClean="0"/>
              <a:t>CUANTIFICACIÓN DE IMPACTOS</a:t>
            </a:r>
            <a:endParaRPr lang="es-EC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500" y="1214438"/>
            <a:ext cx="8229600" cy="4525962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dirty="0"/>
              <a:t>Su infraestructura está aproximadamente constituida por:</a:t>
            </a:r>
            <a:endParaRPr lang="es-EC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EC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EC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dirty="0"/>
              <a:t>Edificios 				</a:t>
            </a:r>
            <a:r>
              <a:rPr lang="es-MX" dirty="0" smtClean="0"/>
              <a:t>      $ </a:t>
            </a:r>
            <a:r>
              <a:rPr lang="es-MX" dirty="0"/>
              <a:t>239.325,00</a:t>
            </a:r>
            <a:endParaRPr lang="es-EC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dirty="0"/>
              <a:t> </a:t>
            </a:r>
            <a:endParaRPr lang="es-EC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dirty="0"/>
              <a:t>Muebles y Enseres, Equipos de Oficina          </a:t>
            </a:r>
            <a:r>
              <a:rPr lang="es-MX" dirty="0" smtClean="0"/>
              <a:t>$   </a:t>
            </a:r>
            <a:r>
              <a:rPr lang="es-MX" dirty="0"/>
              <a:t>60.132,33</a:t>
            </a:r>
            <a:endParaRPr lang="es-EC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dirty="0"/>
              <a:t> </a:t>
            </a:r>
            <a:endParaRPr lang="es-EC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dirty="0"/>
              <a:t>Equipos de Computación, Software 	       </a:t>
            </a:r>
            <a:r>
              <a:rPr lang="es-MX" dirty="0" smtClean="0"/>
              <a:t>$  </a:t>
            </a:r>
            <a:r>
              <a:rPr lang="es-MX" dirty="0"/>
              <a:t>50.335,38</a:t>
            </a:r>
            <a:endParaRPr lang="es-EC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dirty="0"/>
              <a:t> </a:t>
            </a:r>
            <a:endParaRPr lang="es-EC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dirty="0"/>
              <a:t>Vehículos 				</a:t>
            </a:r>
            <a:r>
              <a:rPr lang="es-MX" dirty="0" smtClean="0"/>
              <a:t>       $  </a:t>
            </a:r>
            <a:r>
              <a:rPr lang="es-MX" dirty="0"/>
              <a:t>76.252,50</a:t>
            </a:r>
            <a:endParaRPr lang="es-EC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dirty="0"/>
              <a:t> </a:t>
            </a:r>
            <a:endParaRPr lang="es-EC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dirty="0"/>
              <a:t>                                                          </a:t>
            </a:r>
            <a:r>
              <a:rPr lang="es-MX" b="1" dirty="0"/>
              <a:t>TOTAL      </a:t>
            </a:r>
            <a:r>
              <a:rPr lang="es-MX" b="1" dirty="0" smtClean="0"/>
              <a:t>   </a:t>
            </a:r>
            <a:r>
              <a:rPr lang="es-MX" b="1" dirty="0"/>
              <a:t>$  426.045,21</a:t>
            </a:r>
            <a:endParaRPr lang="es-EC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b="1" dirty="0"/>
              <a:t> </a:t>
            </a:r>
            <a:endParaRPr lang="es-EC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868362"/>
          </a:xfrm>
        </p:spPr>
        <p:txBody>
          <a:bodyPr/>
          <a:lstStyle/>
          <a:p>
            <a:r>
              <a:rPr lang="es-ES" sz="2800" b="1" smtClean="0"/>
              <a:t>PASO 2: IDENTIFICAR FUNCIONES Y PROCESOS DEL NEGOCIO</a:t>
            </a:r>
            <a:endParaRPr lang="es-EC" sz="2800" smtClean="0"/>
          </a:p>
        </p:txBody>
      </p:sp>
      <p:graphicFrame>
        <p:nvGraphicFramePr>
          <p:cNvPr id="6146" name="Object 3"/>
          <p:cNvGraphicFramePr>
            <a:graphicFrameLocks noChangeAspect="1"/>
          </p:cNvGraphicFramePr>
          <p:nvPr/>
        </p:nvGraphicFramePr>
        <p:xfrm>
          <a:off x="1785938" y="1500188"/>
          <a:ext cx="6072187" cy="5072062"/>
        </p:xfrm>
        <a:graphic>
          <a:graphicData uri="http://schemas.openxmlformats.org/presentationml/2006/ole">
            <p:oleObj spid="_x0000_s6146" name="Documento" r:id="rId3" imgW="5415492" imgH="4152785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 algn="just"/>
            <a:r>
              <a:rPr lang="es-ES" sz="2400" b="1" smtClean="0">
                <a:solidFill>
                  <a:srgbClr val="000000"/>
                </a:solidFill>
              </a:rPr>
              <a:t>PASO 3: VALORACIÓN DE IMPACTOS FINANCIEROS Y</a:t>
            </a:r>
            <a:r>
              <a:rPr lang="es-EC" sz="2400" smtClean="0">
                <a:solidFill>
                  <a:srgbClr val="000000"/>
                </a:solidFill>
              </a:rPr>
              <a:t/>
            </a:r>
            <a:br>
              <a:rPr lang="es-EC" sz="2400" smtClean="0">
                <a:solidFill>
                  <a:srgbClr val="000000"/>
                </a:solidFill>
              </a:rPr>
            </a:br>
            <a:r>
              <a:rPr lang="es-ES" sz="2400" b="1" smtClean="0">
                <a:solidFill>
                  <a:srgbClr val="000000"/>
                </a:solidFill>
              </a:rPr>
              <a:t>OPERATIVOS</a:t>
            </a:r>
            <a:r>
              <a:rPr lang="es-EC" sz="1800" smtClean="0">
                <a:solidFill>
                  <a:srgbClr val="000000"/>
                </a:solidFill>
              </a:rPr>
              <a:t/>
            </a:r>
            <a:br>
              <a:rPr lang="es-EC" sz="1800" smtClean="0">
                <a:solidFill>
                  <a:srgbClr val="000000"/>
                </a:solidFill>
              </a:rPr>
            </a:br>
            <a:endParaRPr lang="es-EC" sz="1800" smtClean="0">
              <a:solidFill>
                <a:srgbClr val="000000"/>
              </a:solidFill>
            </a:endParaRPr>
          </a:p>
        </p:txBody>
      </p:sp>
      <p:sp>
        <p:nvSpPr>
          <p:cNvPr id="37891" name="2 Marcador de contenido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4768850"/>
          </a:xfrm>
        </p:spPr>
        <p:txBody>
          <a:bodyPr/>
          <a:lstStyle/>
          <a:p>
            <a:pPr algn="just"/>
            <a:r>
              <a:rPr lang="es-ES" smtClean="0"/>
              <a:t>En este paso se realizan las valoraciones de los impactos financieros y operativos de la empresa ante cualquier evento calamitoso a sus funciones y proceso</a:t>
            </a:r>
            <a:endParaRPr lang="es-EC" smtClean="0"/>
          </a:p>
          <a:p>
            <a:pPr algn="just">
              <a:buFont typeface="Arial" charset="0"/>
              <a:buNone/>
            </a:pPr>
            <a:r>
              <a:rPr lang="es-ES" smtClean="0"/>
              <a:t> </a:t>
            </a:r>
            <a:endParaRPr lang="es-EC" smtClean="0"/>
          </a:p>
          <a:p>
            <a:pPr algn="just"/>
            <a:r>
              <a:rPr lang="es-ES" smtClean="0"/>
              <a:t>La valoración de impactos financieros mide la extensión y el grado de severidad de las pérdidas financieras del negocio. </a:t>
            </a:r>
            <a:endParaRPr lang="es-EC" smtClean="0"/>
          </a:p>
          <a:p>
            <a:pPr>
              <a:buFont typeface="Arial" charset="0"/>
              <a:buNone/>
            </a:pPr>
            <a:endParaRPr lang="es-EC" smtClean="0"/>
          </a:p>
          <a:p>
            <a:pPr>
              <a:buFont typeface="Arial" charset="0"/>
              <a:buNone/>
            </a:pPr>
            <a:endParaRPr lang="es-EC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b="1" smtClean="0"/>
              <a:t>VALORACIÓN DE IMPACTOS FINANCIEROS</a:t>
            </a:r>
            <a:endParaRPr lang="es-EC" sz="3600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La </a:t>
            </a:r>
            <a:r>
              <a:rPr lang="es-ES" b="1" dirty="0"/>
              <a:t>tabla 3.4.1.1</a:t>
            </a:r>
            <a:r>
              <a:rPr lang="es-ES" dirty="0"/>
              <a:t> lista los valores correspondientes a las pérdidas mensuales de los  procesos de la compañía. (Vea sección 3.12 Información Sumaria del BIA)</a:t>
            </a:r>
            <a:endParaRPr lang="es-EC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dirty="0"/>
              <a:t> </a:t>
            </a:r>
            <a:endParaRPr lang="es-EC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La segunda parte categoriza cada impacto en un nivel de severidad basado en su correspondiente pérdida monetaria. A continuación se especifican los rangos de los niveles de severidad:</a:t>
            </a:r>
            <a:endParaRPr lang="es-EC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1643063" y="1071563"/>
          <a:ext cx="6143625" cy="5357812"/>
        </p:xfrm>
        <a:graphic>
          <a:graphicData uri="http://schemas.openxmlformats.org/presentationml/2006/ole">
            <p:oleObj spid="_x0000_s7170" name="Documento" r:id="rId3" imgW="5519484" imgH="4396855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sp>
        <p:nvSpPr>
          <p:cNvPr id="8196" name="2 Marcador de contenido"/>
          <p:cNvSpPr>
            <a:spLocks noGrp="1"/>
          </p:cNvSpPr>
          <p:nvPr>
            <p:ph idx="1"/>
          </p:nvPr>
        </p:nvSpPr>
        <p:spPr>
          <a:xfrm>
            <a:off x="285750" y="428625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endParaRPr lang="es-EC" smtClean="0"/>
          </a:p>
          <a:p>
            <a:pPr>
              <a:buFont typeface="Arial" charset="0"/>
              <a:buNone/>
            </a:pPr>
            <a:endParaRPr lang="es-EC" smtClean="0"/>
          </a:p>
        </p:txBody>
      </p:sp>
      <p:graphicFrame>
        <p:nvGraphicFramePr>
          <p:cNvPr id="8194" name="Object 1"/>
          <p:cNvGraphicFramePr>
            <a:graphicFrameLocks noChangeAspect="1"/>
          </p:cNvGraphicFramePr>
          <p:nvPr/>
        </p:nvGraphicFramePr>
        <p:xfrm>
          <a:off x="1285875" y="138113"/>
          <a:ext cx="6643688" cy="6291262"/>
        </p:xfrm>
        <a:graphic>
          <a:graphicData uri="http://schemas.openxmlformats.org/presentationml/2006/ole">
            <p:oleObj spid="_x0000_s8194" name="Documento" r:id="rId3" imgW="5802312" imgH="7228348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smtClean="0"/>
              <a:t>PASO 4: IDENTIFICAR PROCESOS CRÍTICOS DEL NEGOCIO</a:t>
            </a:r>
            <a:endParaRPr lang="es-EC" sz="3200" smtClean="0"/>
          </a:p>
        </p:txBody>
      </p:sp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785813" y="2071688"/>
          <a:ext cx="7572375" cy="3500437"/>
        </p:xfrm>
        <a:graphic>
          <a:graphicData uri="http://schemas.openxmlformats.org/presentationml/2006/ole">
            <p:oleObj spid="_x0000_s9218" name="Documento" r:id="rId3" imgW="5415132" imgH="2004109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12144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2700" b="1" dirty="0" smtClean="0"/>
              <a:t/>
            </a:r>
            <a:br>
              <a:rPr lang="es-ES" sz="2700" b="1" dirty="0" smtClean="0"/>
            </a:br>
            <a:r>
              <a:rPr lang="es-ES" sz="2700" b="1" dirty="0"/>
              <a:t/>
            </a:r>
            <a:br>
              <a:rPr lang="es-ES" sz="2700" b="1" dirty="0"/>
            </a:br>
            <a:r>
              <a:rPr lang="es-ES" sz="2700" b="1" dirty="0" smtClean="0"/>
              <a:t>PASO 5: IDENTIFICAR MTD Y PRIORIDADES DE</a:t>
            </a:r>
            <a:r>
              <a:rPr lang="es-EC" sz="2700" dirty="0" smtClean="0"/>
              <a:t/>
            </a:r>
            <a:br>
              <a:rPr lang="es-EC" sz="2700" dirty="0" smtClean="0"/>
            </a:br>
            <a:r>
              <a:rPr lang="es-ES" sz="2700" b="1" dirty="0" smtClean="0"/>
              <a:t>          RECUPERACIÓN</a:t>
            </a: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sp>
        <p:nvSpPr>
          <p:cNvPr id="10244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es-EC" smtClean="0"/>
          </a:p>
          <a:p>
            <a:pPr>
              <a:buFont typeface="Arial" charset="0"/>
              <a:buNone/>
            </a:pPr>
            <a:endParaRPr lang="es-EC" smtClean="0"/>
          </a:p>
        </p:txBody>
      </p:sp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500063" y="1928813"/>
          <a:ext cx="8286750" cy="3643312"/>
        </p:xfrm>
        <a:graphic>
          <a:graphicData uri="http://schemas.openxmlformats.org/presentationml/2006/ole">
            <p:oleObj spid="_x0000_s10242" name="Documento" r:id="rId3" imgW="5541074" imgH="1843319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Título"/>
          <p:cNvSpPr>
            <a:spLocks noGrp="1"/>
          </p:cNvSpPr>
          <p:nvPr>
            <p:ph type="ctrTitle"/>
          </p:nvPr>
        </p:nvSpPr>
        <p:spPr>
          <a:xfrm>
            <a:off x="714375" y="428625"/>
            <a:ext cx="7772400" cy="642938"/>
          </a:xfrm>
        </p:spPr>
        <p:txBody>
          <a:bodyPr/>
          <a:lstStyle/>
          <a:p>
            <a:pPr marL="342900" indent="-342900"/>
            <a:r>
              <a:rPr lang="es-ES_tradnl" sz="1800" b="1" smtClean="0">
                <a:solidFill>
                  <a:srgbClr val="000000"/>
                </a:solidFill>
              </a:rPr>
              <a:t>PLAN DE CONTINUIDAD DEL NEGOCIO ( BCP)</a:t>
            </a:r>
            <a:endParaRPr lang="es-EC" sz="1800" smtClean="0">
              <a:solidFill>
                <a:srgbClr val="000000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928662" y="1142984"/>
            <a:ext cx="7358114" cy="4643470"/>
          </a:xfrm>
        </p:spPr>
        <p:txBody>
          <a:bodyPr rtlCol="0">
            <a:normAutofit/>
          </a:bodyPr>
          <a:lstStyle/>
          <a:p>
            <a:pPr marL="0" lvl="2"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lvl="2"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ES_tradnl" sz="2000" dirty="0">
              <a:latin typeface="Arial" pitchFamily="34" charset="0"/>
              <a:cs typeface="Arial" pitchFamily="34" charset="0"/>
            </a:endParaRPr>
          </a:p>
          <a:p>
            <a:pPr marL="0" lvl="2"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ES_tradnl" sz="2000" dirty="0" smtClean="0">
              <a:latin typeface="Arial" pitchFamily="34" charset="0"/>
              <a:cs typeface="Arial" pitchFamily="34" charset="0"/>
            </a:endParaRPr>
          </a:p>
          <a:p>
            <a:pPr marL="0" lvl="2"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		</a:t>
            </a:r>
            <a:r>
              <a:rPr lang="es-ES_tradnl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BCP</a:t>
            </a:r>
          </a:p>
          <a:p>
            <a:pPr marL="2743200" lvl="8" algn="l">
              <a:buFont typeface="Arial" pitchFamily="34" charset="0"/>
              <a:buChar char="•"/>
              <a:defRPr/>
            </a:pPr>
            <a:r>
              <a:rPr lang="es-ES_tradnl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CONCEPTO</a:t>
            </a:r>
          </a:p>
          <a:p>
            <a:pPr marL="2743200" lvl="8" algn="l">
              <a:buFont typeface="Arial" pitchFamily="34" charset="0"/>
              <a:buChar char="•"/>
              <a:defRPr/>
            </a:pPr>
            <a:r>
              <a:rPr lang="es-ES_tradnl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IMPORTANCIA</a:t>
            </a:r>
          </a:p>
          <a:p>
            <a:pPr marL="2743200" lvl="8" algn="l">
              <a:buFont typeface="Arial" pitchFamily="34" charset="0"/>
              <a:buChar char="•"/>
              <a:defRPr/>
            </a:pPr>
            <a:r>
              <a:rPr lang="es-ES_tradnl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OBJETIVOS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2400" b="1" dirty="0"/>
              <a:t>PASO 6: IDENTIFICAR SISTEMAS Y APLICACIONES DE IT </a:t>
            </a:r>
            <a:r>
              <a:rPr lang="es-EC" sz="2400" dirty="0"/>
              <a:t/>
            </a:r>
            <a:br>
              <a:rPr lang="es-EC" sz="2400" dirty="0"/>
            </a:br>
            <a:r>
              <a:rPr lang="es-ES" sz="2400" b="1" dirty="0"/>
              <a:t>          CRÍTICOS </a:t>
            </a:r>
            <a:r>
              <a:rPr lang="es-EC" sz="2400" dirty="0"/>
              <a:t/>
            </a:r>
            <a:br>
              <a:rPr lang="es-EC" sz="2400" dirty="0"/>
            </a:br>
            <a:endParaRPr lang="es-EC" sz="2400" dirty="0"/>
          </a:p>
        </p:txBody>
      </p:sp>
      <p:sp>
        <p:nvSpPr>
          <p:cNvPr id="11268" name="2 Marcador de contenido"/>
          <p:cNvSpPr>
            <a:spLocks noGrp="1"/>
          </p:cNvSpPr>
          <p:nvPr>
            <p:ph idx="1"/>
          </p:nvPr>
        </p:nvSpPr>
        <p:spPr>
          <a:xfrm>
            <a:off x="428625" y="1357313"/>
            <a:ext cx="8229600" cy="4525962"/>
          </a:xfrm>
        </p:spPr>
        <p:txBody>
          <a:bodyPr/>
          <a:lstStyle/>
          <a:p>
            <a:endParaRPr lang="es-EC" smtClean="0"/>
          </a:p>
          <a:p>
            <a:endParaRPr lang="es-EC" smtClean="0"/>
          </a:p>
        </p:txBody>
      </p:sp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1643063" y="1643063"/>
          <a:ext cx="7215187" cy="4429125"/>
        </p:xfrm>
        <a:graphic>
          <a:graphicData uri="http://schemas.openxmlformats.org/presentationml/2006/ole">
            <p:oleObj spid="_x0000_s11266" name="Documento" r:id="rId3" imgW="5681768" imgH="3799486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400" b="1" smtClean="0"/>
              <a:t>PASO 7: RECURSOS CRÍTICOS NO-IT</a:t>
            </a:r>
            <a:endParaRPr lang="es-EC" sz="2400" smtClean="0"/>
          </a:p>
        </p:txBody>
      </p:sp>
      <p:sp>
        <p:nvSpPr>
          <p:cNvPr id="1229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es-EC" smtClean="0"/>
          </a:p>
          <a:p>
            <a:pPr>
              <a:buFont typeface="Arial" charset="0"/>
              <a:buNone/>
            </a:pPr>
            <a:endParaRPr lang="es-EC" smtClean="0"/>
          </a:p>
        </p:txBody>
      </p:sp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857250" y="1357313"/>
          <a:ext cx="7500938" cy="4932362"/>
        </p:xfrm>
        <a:graphic>
          <a:graphicData uri="http://schemas.openxmlformats.org/presentationml/2006/ole">
            <p:oleObj spid="_x0000_s12290" name="Documento" r:id="rId3" imgW="5415132" imgH="4432185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sp>
        <p:nvSpPr>
          <p:cNvPr id="13316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 smtClean="0"/>
          </a:p>
          <a:p>
            <a:endParaRPr lang="es-EC" smtClean="0"/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1500188" y="1714500"/>
          <a:ext cx="6600825" cy="3114675"/>
        </p:xfrm>
        <a:graphic>
          <a:graphicData uri="http://schemas.openxmlformats.org/presentationml/2006/ole">
            <p:oleObj spid="_x0000_s13314" name="Documento" r:id="rId3" imgW="5630312" imgH="2591964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2400" b="1" dirty="0" smtClean="0"/>
              <a:t/>
            </a:r>
            <a:br>
              <a:rPr lang="es-ES" sz="2400" b="1" dirty="0" smtClean="0"/>
            </a:br>
            <a:r>
              <a:rPr lang="es-ES" sz="2400" b="1" dirty="0" smtClean="0"/>
              <a:t>PASO </a:t>
            </a:r>
            <a:r>
              <a:rPr lang="es-ES" sz="2400" b="1" dirty="0"/>
              <a:t>8: DETERMINAR TIEMPO OBJETIVO DE </a:t>
            </a:r>
            <a:r>
              <a:rPr lang="es-EC" sz="2400" dirty="0"/>
              <a:t/>
            </a:r>
            <a:br>
              <a:rPr lang="es-EC" sz="2400" dirty="0"/>
            </a:br>
            <a:r>
              <a:rPr lang="es-ES" sz="2400" b="1" dirty="0"/>
              <a:t>          RECUPERACIÓN (RTO)</a:t>
            </a:r>
            <a:r>
              <a:rPr lang="es-EC" sz="2400" dirty="0"/>
              <a:t/>
            </a:r>
            <a:br>
              <a:rPr lang="es-EC" sz="2400" dirty="0"/>
            </a:br>
            <a:endParaRPr lang="es-EC" sz="2400" dirty="0"/>
          </a:p>
        </p:txBody>
      </p:sp>
      <p:graphicFrame>
        <p:nvGraphicFramePr>
          <p:cNvPr id="14338" name="Object 3"/>
          <p:cNvGraphicFramePr>
            <a:graphicFrameLocks noChangeAspect="1"/>
          </p:cNvGraphicFramePr>
          <p:nvPr/>
        </p:nvGraphicFramePr>
        <p:xfrm>
          <a:off x="1643063" y="981075"/>
          <a:ext cx="6000750" cy="5876925"/>
        </p:xfrm>
        <a:graphic>
          <a:graphicData uri="http://schemas.openxmlformats.org/presentationml/2006/ole">
            <p:oleObj spid="_x0000_s14338" name="Documento" r:id="rId3" imgW="5681768" imgH="5870397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2400" b="1" dirty="0"/>
              <a:t>PASO 9: DETERMINAR PUNTO OBJETIVO DE    </a:t>
            </a:r>
            <a:r>
              <a:rPr lang="es-ES" sz="2400" b="1" dirty="0" smtClean="0"/>
              <a:t>RECUPERACIÓN     </a:t>
            </a:r>
            <a:r>
              <a:rPr lang="es-ES" sz="2400" b="1" dirty="0"/>
              <a:t>(RPO)</a:t>
            </a:r>
            <a:r>
              <a:rPr lang="es-EC" sz="2400" dirty="0"/>
              <a:t/>
            </a:r>
            <a:br>
              <a:rPr lang="es-EC" sz="2400" dirty="0"/>
            </a:br>
            <a:endParaRPr lang="es-EC" sz="2400" dirty="0"/>
          </a:p>
        </p:txBody>
      </p:sp>
      <p:sp>
        <p:nvSpPr>
          <p:cNvPr id="39939" name="2 Marcador de contenido"/>
          <p:cNvSpPr>
            <a:spLocks noGrp="1"/>
          </p:cNvSpPr>
          <p:nvPr>
            <p:ph idx="1"/>
          </p:nvPr>
        </p:nvSpPr>
        <p:spPr>
          <a:xfrm>
            <a:off x="457200" y="2357438"/>
            <a:ext cx="8229600" cy="3286125"/>
          </a:xfrm>
        </p:spPr>
        <p:txBody>
          <a:bodyPr/>
          <a:lstStyle/>
          <a:p>
            <a:pPr algn="just"/>
            <a:r>
              <a:rPr lang="es-ES" sz="2400" smtClean="0"/>
              <a:t>En AGROPRODUZCA S.A. la información contable es almacenada en un Cd una vez al mes y guardados como respaldo en  lo posterior; este almacenamiento representa el último respaldo de datos ante la posible pérdida de información como consecuencia de un siniestro.</a:t>
            </a:r>
            <a:endParaRPr lang="es-EC" sz="2400" smtClean="0"/>
          </a:p>
          <a:p>
            <a:pPr algn="just"/>
            <a:endParaRPr lang="es-EC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400" b="1" smtClean="0"/>
              <a:t>PASO 10: IDENTIFICAR PROCEDIMIENTOS DE TRABAJO</a:t>
            </a:r>
            <a:endParaRPr lang="es-EC" sz="2400" smtClean="0"/>
          </a:p>
        </p:txBody>
      </p:sp>
      <p:sp>
        <p:nvSpPr>
          <p:cNvPr id="15364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 sz="1200" smtClean="0"/>
          </a:p>
          <a:p>
            <a:endParaRPr lang="es-EC" sz="1200" smtClean="0"/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214313" y="1428750"/>
          <a:ext cx="9801225" cy="4957763"/>
        </p:xfrm>
        <a:graphic>
          <a:graphicData uri="http://schemas.openxmlformats.org/presentationml/2006/ole">
            <p:oleObj spid="_x0000_s15362" name="Documento" r:id="rId3" imgW="6195250" imgH="3071958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400" b="1" smtClean="0"/>
              <a:t>Paso 11: INFORMACIÓN SUMARIA DEL BIA</a:t>
            </a:r>
            <a:endParaRPr lang="es-EC" sz="2400" smtClean="0"/>
          </a:p>
        </p:txBody>
      </p:sp>
      <p:sp>
        <p:nvSpPr>
          <p:cNvPr id="16388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 smtClean="0"/>
          </a:p>
          <a:p>
            <a:endParaRPr lang="es-EC" smtClean="0"/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1285875" y="1643063"/>
          <a:ext cx="5921375" cy="3700462"/>
        </p:xfrm>
        <a:graphic>
          <a:graphicData uri="http://schemas.openxmlformats.org/presentationml/2006/ole">
            <p:oleObj spid="_x0000_s16386" name="Documento" r:id="rId3" imgW="5271918" imgH="2828610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2400" b="1" dirty="0"/>
              <a:t>FASE A: IDENTIFICACIÓN DE REQUERIMIENTOS DE </a:t>
            </a:r>
            <a:r>
              <a:rPr lang="es-EC" sz="2400" dirty="0"/>
              <a:t/>
            </a:r>
            <a:br>
              <a:rPr lang="es-EC" sz="2400" dirty="0"/>
            </a:br>
            <a:r>
              <a:rPr lang="es-ES" sz="2400" b="1" dirty="0"/>
              <a:t>           RECUPERACIÓN</a:t>
            </a:r>
            <a:r>
              <a:rPr lang="es-EC" sz="2400" dirty="0"/>
              <a:t/>
            </a:r>
            <a:br>
              <a:rPr lang="es-EC" sz="2400" dirty="0"/>
            </a:br>
            <a:endParaRPr lang="es-EC" sz="2400" dirty="0"/>
          </a:p>
        </p:txBody>
      </p:sp>
      <p:sp>
        <p:nvSpPr>
          <p:cNvPr id="1741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 sz="1200" smtClean="0"/>
          </a:p>
          <a:p>
            <a:endParaRPr lang="es-EC" smtClean="0"/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142875" y="1428750"/>
          <a:ext cx="9915525" cy="5700713"/>
        </p:xfrm>
        <a:graphic>
          <a:graphicData uri="http://schemas.openxmlformats.org/presentationml/2006/ole">
            <p:oleObj spid="_x0000_s17410" name="Documento" r:id="rId3" imgW="6682105" imgH="3853557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sp>
        <p:nvSpPr>
          <p:cNvPr id="18436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 sz="1200" smtClean="0"/>
          </a:p>
          <a:p>
            <a:endParaRPr lang="es-EC" sz="1200" smtClean="0"/>
          </a:p>
          <a:p>
            <a:endParaRPr lang="es-EC" sz="1200" smtClean="0"/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1143000" y="1143000"/>
          <a:ext cx="7043738" cy="5400675"/>
        </p:xfrm>
        <a:graphic>
          <a:graphicData uri="http://schemas.openxmlformats.org/presentationml/2006/ole">
            <p:oleObj spid="_x0000_s18434" name="Documento" r:id="rId3" imgW="6241669" imgH="5406660" progId="Word.Document.12">
              <p:embed/>
            </p:oleObj>
          </a:graphicData>
        </a:graphic>
      </p:graphicFrame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1000125" y="357188"/>
            <a:ext cx="71437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s-ES" b="1">
                <a:ea typeface="Times New Roman" pitchFamily="18" charset="0"/>
              </a:rPr>
              <a:t>PASO 1: IDENTIFICAR REQUERIMIENTOS DE </a:t>
            </a:r>
            <a:endParaRPr lang="es-EC">
              <a:ea typeface="Times New Roman" pitchFamily="18" charset="0"/>
            </a:endParaRPr>
          </a:p>
          <a:p>
            <a:pPr algn="ctr" eaLnBrk="0" hangingPunct="0"/>
            <a:r>
              <a:rPr lang="es-ES" b="1">
                <a:ea typeface="Times New Roman" pitchFamily="18" charset="0"/>
              </a:rPr>
              <a:t>            RECUPERACIÓN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38" y="785813"/>
            <a:ext cx="8229600" cy="5111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2400" b="1" dirty="0" smtClean="0"/>
              <a:t/>
            </a:r>
            <a:br>
              <a:rPr lang="es-ES" sz="2400" b="1" dirty="0" smtClean="0"/>
            </a:br>
            <a:r>
              <a:rPr lang="es-ES" sz="2400" b="1" dirty="0"/>
              <a:t/>
            </a:r>
            <a:br>
              <a:rPr lang="es-ES" sz="2400" b="1" dirty="0"/>
            </a:br>
            <a:r>
              <a:rPr lang="es-ES" sz="2400" b="1" dirty="0" smtClean="0"/>
              <a:t>IDENTIFICACIÓN </a:t>
            </a:r>
            <a:r>
              <a:rPr lang="es-ES" sz="2400" b="1" dirty="0"/>
              <a:t>DEL CORE BUSINESS DEL NEGOCIO</a:t>
            </a:r>
            <a:r>
              <a:rPr lang="es-EC" sz="2400" dirty="0"/>
              <a:t/>
            </a:r>
            <a:br>
              <a:rPr lang="es-EC" sz="2400" dirty="0"/>
            </a:br>
            <a:r>
              <a:rPr lang="es-ES" sz="2400" b="1" dirty="0"/>
              <a:t> </a:t>
            </a:r>
            <a:r>
              <a:rPr lang="es-EC" sz="2400" dirty="0"/>
              <a:t/>
            </a:r>
            <a:br>
              <a:rPr lang="es-EC" sz="2400" dirty="0"/>
            </a:br>
            <a:endParaRPr lang="es-EC" sz="2400" dirty="0"/>
          </a:p>
        </p:txBody>
      </p:sp>
      <p:sp>
        <p:nvSpPr>
          <p:cNvPr id="19460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 sz="1200" smtClean="0"/>
          </a:p>
          <a:p>
            <a:endParaRPr lang="es-EC" smtClean="0"/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0" y="1785938"/>
          <a:ext cx="9144000" cy="3714750"/>
        </p:xfrm>
        <a:graphic>
          <a:graphicData uri="http://schemas.openxmlformats.org/presentationml/2006/ole">
            <p:oleObj spid="_x0000_s19458" name="Documento" r:id="rId3" imgW="5425567" imgH="1988607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Título"/>
          <p:cNvSpPr>
            <a:spLocks noGrp="1"/>
          </p:cNvSpPr>
          <p:nvPr>
            <p:ph type="title"/>
          </p:nvPr>
        </p:nvSpPr>
        <p:spPr>
          <a:xfrm>
            <a:off x="500063" y="642938"/>
            <a:ext cx="8229600" cy="1143000"/>
          </a:xfrm>
        </p:spPr>
        <p:txBody>
          <a:bodyPr/>
          <a:lstStyle/>
          <a:p>
            <a:r>
              <a:rPr lang="es-ES_tradnl" sz="2200" b="1" smtClean="0"/>
              <a:t>CONOCIMIENTO DEL NEGOCIO Y PROCEDIMIENTOS ANALÍTICOS </a:t>
            </a:r>
            <a:r>
              <a:rPr lang="es-EC" sz="2200" smtClean="0"/>
              <a:t/>
            </a:r>
            <a:br>
              <a:rPr lang="es-EC" sz="2200" smtClean="0"/>
            </a:br>
            <a:r>
              <a:rPr lang="es-ES_tradnl" sz="2200" b="1" smtClean="0"/>
              <a:t>     PRELIMINARES</a:t>
            </a:r>
            <a:endParaRPr lang="es-EC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00250" y="1928813"/>
            <a:ext cx="6286500" cy="3643312"/>
          </a:xfrm>
        </p:spPr>
        <p:txBody>
          <a:bodyPr rtlCol="0">
            <a:normAutofit/>
          </a:bodyPr>
          <a:lstStyle/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sz="1600" b="1" dirty="0">
                <a:latin typeface="Arial" pitchFamily="34" charset="0"/>
                <a:cs typeface="Arial" pitchFamily="34" charset="0"/>
              </a:rPr>
              <a:t>HISTORIA DE LA </a:t>
            </a:r>
            <a:r>
              <a:rPr lang="es-ES" sz="1600" b="1" dirty="0" smtClean="0">
                <a:latin typeface="Arial" pitchFamily="34" charset="0"/>
                <a:cs typeface="Arial" pitchFamily="34" charset="0"/>
              </a:rPr>
              <a:t>EMPRESA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sz="1600" b="1" dirty="0">
                <a:latin typeface="Arial" pitchFamily="34" charset="0"/>
                <a:cs typeface="Arial" pitchFamily="34" charset="0"/>
              </a:rPr>
              <a:t>OBJETO </a:t>
            </a:r>
            <a:r>
              <a:rPr lang="es-ES" sz="1600" b="1" dirty="0" smtClean="0">
                <a:latin typeface="Arial" pitchFamily="34" charset="0"/>
                <a:cs typeface="Arial" pitchFamily="34" charset="0"/>
              </a:rPr>
              <a:t>SOCIAL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sz="1600" b="1" dirty="0">
                <a:latin typeface="Arial" pitchFamily="34" charset="0"/>
                <a:cs typeface="Arial" pitchFamily="34" charset="0"/>
              </a:rPr>
              <a:t>IDENTIDAD </a:t>
            </a:r>
            <a:r>
              <a:rPr lang="es-ES" sz="1600" b="1" dirty="0" smtClean="0">
                <a:latin typeface="Arial" pitchFamily="34" charset="0"/>
                <a:cs typeface="Arial" pitchFamily="34" charset="0"/>
              </a:rPr>
              <a:t>CORPORATIVA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ES" sz="1600" dirty="0">
                <a:latin typeface="Arial" pitchFamily="34" charset="0"/>
                <a:cs typeface="Arial" pitchFamily="34" charset="0"/>
              </a:rPr>
              <a:t>VISIÓN </a:t>
            </a:r>
            <a:endParaRPr lang="es-ES" sz="1600" dirty="0" smtClean="0">
              <a:latin typeface="Arial" pitchFamily="34" charset="0"/>
              <a:cs typeface="Arial" pitchFamily="34" charset="0"/>
            </a:endParaRP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ES" sz="1600" dirty="0" smtClean="0">
                <a:latin typeface="Arial" pitchFamily="34" charset="0"/>
                <a:cs typeface="Arial" pitchFamily="34" charset="0"/>
              </a:rPr>
              <a:t>MISIÓN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sz="1600" b="1" dirty="0" smtClean="0">
                <a:latin typeface="Arial" pitchFamily="34" charset="0"/>
                <a:cs typeface="Arial" pitchFamily="34" charset="0"/>
              </a:rPr>
              <a:t>VALORES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sz="1600" b="1" dirty="0" smtClean="0">
                <a:latin typeface="Arial" pitchFamily="34" charset="0"/>
                <a:cs typeface="Arial" pitchFamily="34" charset="0"/>
              </a:rPr>
              <a:t>POLÍTICA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sz="1600" b="1" dirty="0" smtClean="0">
                <a:latin typeface="Arial" pitchFamily="34" charset="0"/>
                <a:cs typeface="Arial" pitchFamily="34" charset="0"/>
              </a:rPr>
              <a:t>ANÁLISIS </a:t>
            </a:r>
            <a:r>
              <a:rPr lang="es-ES" sz="1600" b="1" dirty="0">
                <a:latin typeface="Arial" pitchFamily="34" charset="0"/>
                <a:cs typeface="Arial" pitchFamily="34" charset="0"/>
              </a:rPr>
              <a:t>F.O.D.A</a:t>
            </a:r>
            <a:r>
              <a:rPr lang="es-ES" sz="16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857250" lvl="1" indent="-457200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ES" sz="1600" dirty="0" smtClean="0">
                <a:latin typeface="Arial" pitchFamily="34" charset="0"/>
                <a:cs typeface="Arial" pitchFamily="34" charset="0"/>
              </a:rPr>
              <a:t>FORTALEZAS</a:t>
            </a:r>
          </a:p>
          <a:p>
            <a:pPr marL="857250" lvl="1" indent="-457200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ES" sz="1600" dirty="0" smtClean="0">
                <a:latin typeface="Arial" pitchFamily="34" charset="0"/>
                <a:cs typeface="Arial" pitchFamily="34" charset="0"/>
              </a:rPr>
              <a:t>DEBILIDADES</a:t>
            </a:r>
          </a:p>
          <a:p>
            <a:pPr marL="857250" lvl="1" indent="-457200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ES" sz="1600" dirty="0" smtClean="0">
                <a:latin typeface="Arial" pitchFamily="34" charset="0"/>
                <a:cs typeface="Arial" pitchFamily="34" charset="0"/>
              </a:rPr>
              <a:t>OPORTUNIDADES</a:t>
            </a:r>
          </a:p>
          <a:p>
            <a:pPr marL="857250" lvl="1" indent="-457200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ES" sz="1600" dirty="0">
                <a:latin typeface="Arial" pitchFamily="34" charset="0"/>
                <a:cs typeface="Arial" pitchFamily="34" charset="0"/>
              </a:rPr>
              <a:t>AMENAZAS</a:t>
            </a:r>
            <a:endParaRPr lang="es-EC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1 Título"/>
          <p:cNvSpPr>
            <a:spLocks noGrp="1"/>
          </p:cNvSpPr>
          <p:nvPr>
            <p:ph type="title"/>
          </p:nvPr>
        </p:nvSpPr>
        <p:spPr>
          <a:xfrm>
            <a:off x="428625" y="928688"/>
            <a:ext cx="8229600" cy="511175"/>
          </a:xfrm>
        </p:spPr>
        <p:txBody>
          <a:bodyPr/>
          <a:lstStyle/>
          <a:p>
            <a:r>
              <a:rPr lang="es-ES_tradnl" sz="2400" b="1" smtClean="0"/>
              <a:t>VALIDACIÓN DE DATOS</a:t>
            </a:r>
            <a:endParaRPr lang="es-EC" sz="2400" smtClean="0"/>
          </a:p>
        </p:txBody>
      </p:sp>
      <p:sp>
        <p:nvSpPr>
          <p:cNvPr id="20484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 smtClean="0"/>
          </a:p>
          <a:p>
            <a:endParaRPr lang="es-EC" smtClean="0"/>
          </a:p>
        </p:txBody>
      </p:sp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-642938" y="1928813"/>
          <a:ext cx="10858501" cy="3586162"/>
        </p:xfrm>
        <a:graphic>
          <a:graphicData uri="http://schemas.openxmlformats.org/presentationml/2006/ole">
            <p:oleObj spid="_x0000_s20482" name="Documento" r:id="rId3" imgW="6408632" imgH="1937774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sp>
        <p:nvSpPr>
          <p:cNvPr id="21508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 smtClean="0"/>
          </a:p>
          <a:p>
            <a:endParaRPr lang="es-EC" smtClean="0"/>
          </a:p>
        </p:txBody>
      </p:sp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-1143000" y="1500188"/>
          <a:ext cx="12715875" cy="5643562"/>
        </p:xfrm>
        <a:graphic>
          <a:graphicData uri="http://schemas.openxmlformats.org/presentationml/2006/ole">
            <p:oleObj spid="_x0000_s21506" name="Documento" r:id="rId3" imgW="7139813" imgH="2764798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sp>
        <p:nvSpPr>
          <p:cNvPr id="2253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 smtClean="0"/>
          </a:p>
          <a:p>
            <a:endParaRPr lang="es-EC" smtClean="0"/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-1428750" y="1785938"/>
          <a:ext cx="10929938" cy="3071812"/>
        </p:xfrm>
        <a:graphic>
          <a:graphicData uri="http://schemas.openxmlformats.org/presentationml/2006/ole">
            <p:oleObj spid="_x0000_s22530" name="Documento" r:id="rId3" imgW="5857007" imgH="1762203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sp>
        <p:nvSpPr>
          <p:cNvPr id="23556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 smtClean="0"/>
          </a:p>
          <a:p>
            <a:endParaRPr lang="es-EC" smtClean="0"/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-214313" y="1643063"/>
          <a:ext cx="11687176" cy="4229100"/>
        </p:xfrm>
        <a:graphic>
          <a:graphicData uri="http://schemas.openxmlformats.org/presentationml/2006/ole">
            <p:oleObj spid="_x0000_s23554" name="Documento" r:id="rId3" imgW="8048752" imgH="2888455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1445" t="25812" r="22800" b="26715"/>
          <a:stretch>
            <a:fillRect/>
          </a:stretch>
        </p:blipFill>
        <p:spPr>
          <a:xfrm>
            <a:off x="714375" y="1643063"/>
            <a:ext cx="8001000" cy="4572000"/>
          </a:xfrm>
        </p:spPr>
      </p:pic>
      <p:sp>
        <p:nvSpPr>
          <p:cNvPr id="40963" name="4 CuadroTexto"/>
          <p:cNvSpPr txBox="1">
            <a:spLocks noChangeArrowheads="1"/>
          </p:cNvSpPr>
          <p:nvPr/>
        </p:nvSpPr>
        <p:spPr bwMode="auto">
          <a:xfrm>
            <a:off x="714375" y="785813"/>
            <a:ext cx="7858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800">
                <a:latin typeface="Calibri" pitchFamily="34" charset="0"/>
              </a:rPr>
              <a:t>ORGANIGRAMA DE LA COMPAÑIA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C" b="1" dirty="0"/>
              <a:t>Organigrama del Área de </a:t>
            </a:r>
            <a:r>
              <a:rPr lang="es-EC" b="1" dirty="0" smtClean="0"/>
              <a:t>Contabilidad</a:t>
            </a:r>
            <a:endParaRPr lang="es-EC" dirty="0"/>
          </a:p>
        </p:txBody>
      </p:sp>
      <p:pic>
        <p:nvPicPr>
          <p:cNvPr id="4198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4108" t="38086" r="29233" b="40794"/>
          <a:stretch>
            <a:fillRect/>
          </a:stretch>
        </p:blipFill>
        <p:spPr>
          <a:xfrm>
            <a:off x="1117600" y="1857375"/>
            <a:ext cx="7312025" cy="35004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smtClean="0"/>
              <a:t>Perfil Académico</a:t>
            </a:r>
            <a:endParaRPr lang="es-EC" smtClean="0"/>
          </a:p>
        </p:txBody>
      </p:sp>
      <p:pic>
        <p:nvPicPr>
          <p:cNvPr id="43011" name="Imagen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563" t="5095" r="5983" b="6311"/>
          <a:stretch>
            <a:fillRect/>
          </a:stretch>
        </p:blipFill>
        <p:spPr>
          <a:xfrm>
            <a:off x="500063" y="1384300"/>
            <a:ext cx="8288337" cy="50450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mtClean="0"/>
              <a:t>PERFIL ACADEMICO IDEAL</a:t>
            </a:r>
          </a:p>
        </p:txBody>
      </p:sp>
      <p:pic>
        <p:nvPicPr>
          <p:cNvPr id="44035" name="Imagen 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998" t="2899" b="4132"/>
          <a:stretch>
            <a:fillRect/>
          </a:stretch>
        </p:blipFill>
        <p:spPr>
          <a:xfrm>
            <a:off x="428625" y="1600200"/>
            <a:ext cx="828675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z="3200" b="1" smtClean="0"/>
              <a:t>PONDERACIÓN DE LAS ÁREAS DE LA EMPRESA</a:t>
            </a:r>
            <a:endParaRPr lang="es-EC" sz="3200" smtClean="0"/>
          </a:p>
        </p:txBody>
      </p:sp>
      <p:pic>
        <p:nvPicPr>
          <p:cNvPr id="4505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10501"/>
          <a:stretch>
            <a:fillRect/>
          </a:stretch>
        </p:blipFill>
        <p:spPr>
          <a:xfrm>
            <a:off x="357188" y="1428750"/>
            <a:ext cx="8501062" cy="42656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s-EC" smtClean="0"/>
              <a:t>PERFIL HUMANO</a:t>
            </a:r>
          </a:p>
        </p:txBody>
      </p:sp>
      <p:pic>
        <p:nvPicPr>
          <p:cNvPr id="46083" name="Imagen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1990" r="8488" b="7710"/>
          <a:stretch>
            <a:fillRect/>
          </a:stretch>
        </p:blipFill>
        <p:spPr>
          <a:xfrm>
            <a:off x="500063" y="1357313"/>
            <a:ext cx="8143875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2 Marcador de contenido"/>
          <p:cNvSpPr>
            <a:spLocks noGrp="1"/>
          </p:cNvSpPr>
          <p:nvPr>
            <p:ph idx="1"/>
          </p:nvPr>
        </p:nvSpPr>
        <p:spPr>
          <a:xfrm>
            <a:off x="571500" y="1357313"/>
            <a:ext cx="8229600" cy="4525962"/>
          </a:xfrm>
        </p:spPr>
        <p:txBody>
          <a:bodyPr/>
          <a:lstStyle/>
          <a:p>
            <a:pPr marL="514350" indent="-514350">
              <a:buFont typeface="Arial" charset="0"/>
              <a:buNone/>
            </a:pPr>
            <a:r>
              <a:rPr lang="es-ES" sz="2800" b="1" smtClean="0"/>
              <a:t>	7.  CLIENTES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42875" y="2071688"/>
          <a:ext cx="9001125" cy="3071812"/>
        </p:xfrm>
        <a:graphic>
          <a:graphicData uri="http://schemas.openxmlformats.org/presentationml/2006/ole">
            <p:oleObj spid="_x0000_s1026" name="Documento" r:id="rId3" imgW="5271918" imgH="1871800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s-ES" b="1" smtClean="0"/>
              <a:t>PONDERACIÓN PERFIL IDEAL </a:t>
            </a:r>
            <a:endParaRPr lang="es-EC" smtClean="0"/>
          </a:p>
        </p:txBody>
      </p:sp>
      <p:pic>
        <p:nvPicPr>
          <p:cNvPr id="47107" name="Imagen 1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687" t="1797" r="16957" b="3162"/>
          <a:stretch>
            <a:fillRect/>
          </a:stretch>
        </p:blipFill>
        <p:spPr>
          <a:xfrm>
            <a:off x="571500" y="1600200"/>
            <a:ext cx="8072438" cy="48291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smtClean="0"/>
              <a:t>CLASIFICACIÓN DE OPERACIONES</a:t>
            </a:r>
            <a:endParaRPr lang="es-EC" smtClean="0"/>
          </a:p>
        </p:txBody>
      </p:sp>
      <p:sp>
        <p:nvSpPr>
          <p:cNvPr id="48131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es-ES" b="1" smtClean="0"/>
          </a:p>
          <a:p>
            <a:pPr>
              <a:buFont typeface="Arial" charset="0"/>
              <a:buNone/>
            </a:pPr>
            <a:r>
              <a:rPr lang="es-ES" b="1" smtClean="0"/>
              <a:t> Críticos  </a:t>
            </a:r>
            <a:endParaRPr lang="es-EC" smtClean="0"/>
          </a:p>
          <a:p>
            <a:pPr lvl="3"/>
            <a:r>
              <a:rPr lang="es-ES" smtClean="0"/>
              <a:t>Factor Político (Cambio de leyes contables y Tributarias)		</a:t>
            </a:r>
            <a:endParaRPr lang="es-EC" smtClean="0"/>
          </a:p>
          <a:p>
            <a:pPr lvl="3"/>
            <a:r>
              <a:rPr lang="es-ES" smtClean="0"/>
              <a:t>Dependencia Sistema XASS 8.1			</a:t>
            </a:r>
            <a:endParaRPr lang="es-EC" smtClean="0"/>
          </a:p>
          <a:p>
            <a:pPr lvl="3"/>
            <a:r>
              <a:rPr lang="es-ES" smtClean="0"/>
              <a:t>Dependencia software Dimm  para realizar declaraciones al S.R.I </a:t>
            </a:r>
            <a:endParaRPr lang="es-EC" smtClean="0"/>
          </a:p>
          <a:p>
            <a:pPr lvl="3"/>
            <a:r>
              <a:rPr lang="es-ES" smtClean="0"/>
              <a:t>Falta de personal					</a:t>
            </a:r>
            <a:endParaRPr lang="es-EC" smtClean="0"/>
          </a:p>
          <a:p>
            <a:pPr>
              <a:buFont typeface="Arial" charset="0"/>
              <a:buNone/>
            </a:pPr>
            <a:endParaRPr lang="es-EC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5483225"/>
          </a:xfrm>
        </p:spPr>
        <p:txBody>
          <a:bodyPr rtlCol="0">
            <a:normAutofit fontScale="92500" lnSpcReduction="1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b="1" dirty="0"/>
              <a:t>Vitales </a:t>
            </a:r>
            <a:endParaRPr lang="es-EC" b="1" dirty="0" smtClean="0"/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200" dirty="0" smtClean="0"/>
              <a:t>Factor </a:t>
            </a:r>
            <a:r>
              <a:rPr lang="es-ES" sz="2200" dirty="0"/>
              <a:t>Humano 	 </a:t>
            </a:r>
            <a:endParaRPr lang="es-EC" sz="2200" dirty="0"/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200" dirty="0"/>
              <a:t>Enlace  Satelital con las sucursales de </a:t>
            </a:r>
            <a:r>
              <a:rPr lang="es-ES" sz="2200" dirty="0" smtClean="0"/>
              <a:t>Babahoyo </a:t>
            </a:r>
            <a:r>
              <a:rPr lang="es-ES" sz="2200" dirty="0"/>
              <a:t>y Daule (Información  Actualizada de XASS 8.1)					</a:t>
            </a:r>
            <a:endParaRPr lang="es-EC" sz="2200" dirty="0"/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200" dirty="0"/>
              <a:t>Respaldo de información mensual en almacenamiento externo (CD)</a:t>
            </a:r>
            <a:r>
              <a:rPr lang="es-ES" sz="2600" dirty="0"/>
              <a:t>	</a:t>
            </a:r>
            <a:r>
              <a:rPr lang="es-ES" sz="2600" b="1" dirty="0"/>
              <a:t>								</a:t>
            </a:r>
            <a:endParaRPr lang="es-EC" sz="2600" b="1" dirty="0" smtClean="0"/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b="1" dirty="0" smtClean="0"/>
              <a:t> </a:t>
            </a:r>
            <a:r>
              <a:rPr lang="es-ES" b="1" dirty="0"/>
              <a:t>Sensitivos  </a:t>
            </a:r>
            <a:endParaRPr lang="es-EC" dirty="0"/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200" dirty="0"/>
              <a:t>Entrega oportuna y rápida de los trabajos de las asistentes              contables, para que el contador general pueda realizar los </a:t>
            </a:r>
            <a:r>
              <a:rPr lang="es-ES" sz="2200" dirty="0" smtClean="0"/>
              <a:t>informes</a:t>
            </a:r>
            <a:r>
              <a:rPr lang="es-ES" sz="2200" dirty="0"/>
              <a:t>				</a:t>
            </a:r>
            <a:endParaRPr lang="es-EC" sz="2200" dirty="0"/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200" dirty="0"/>
              <a:t>Respaldo manual de las operaciones contables de la empresa</a:t>
            </a:r>
            <a:r>
              <a:rPr lang="es-ES" sz="2200" b="1" dirty="0"/>
              <a:t>						</a:t>
            </a:r>
            <a:r>
              <a:rPr lang="es-ES" sz="2900" b="1" dirty="0"/>
              <a:t>			</a:t>
            </a:r>
            <a:endParaRPr lang="es-EC" dirty="0"/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b="1" dirty="0" smtClean="0"/>
              <a:t> </a:t>
            </a:r>
            <a:r>
              <a:rPr lang="es-ES" b="1" dirty="0"/>
              <a:t>No críticos		</a:t>
            </a:r>
            <a:r>
              <a:rPr lang="es-ES" dirty="0"/>
              <a:t> </a:t>
            </a:r>
            <a:endParaRPr lang="es-EC" dirty="0"/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200" dirty="0"/>
              <a:t>Clasificación del Área	</a:t>
            </a:r>
            <a:endParaRPr lang="es-EC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400" b="1" smtClean="0"/>
              <a:t>FASE C: VALORACIÓN DE DISPONIBILIDAD DE TIEMPO</a:t>
            </a:r>
            <a:endParaRPr lang="es-EC" sz="2400" smtClean="0"/>
          </a:p>
        </p:txBody>
      </p:sp>
      <p:sp>
        <p:nvSpPr>
          <p:cNvPr id="50179" name="2 Marcador de contenido"/>
          <p:cNvSpPr>
            <a:spLocks noGrp="1"/>
          </p:cNvSpPr>
          <p:nvPr>
            <p:ph idx="1"/>
          </p:nvPr>
        </p:nvSpPr>
        <p:spPr>
          <a:xfrm>
            <a:off x="500063" y="1428750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endParaRPr lang="es-EC" smtClean="0"/>
          </a:p>
          <a:p>
            <a:r>
              <a:rPr lang="es-ES" sz="2400" smtClean="0"/>
              <a:t>De acuerdo a los Requerimientos de Recuperación de la empresa, Tenemos que el EAT asociado a la misma es de 2 días, basado en opciones de adquisición y entrega de recursos y sistemas IT, en caso de ser necesarios</a:t>
            </a:r>
          </a:p>
          <a:p>
            <a:endParaRPr lang="es-ES" sz="2400" smtClean="0"/>
          </a:p>
          <a:p>
            <a:r>
              <a:rPr lang="es-ES" sz="2400" smtClean="0"/>
              <a:t>La información presentada en las </a:t>
            </a:r>
            <a:r>
              <a:rPr lang="es-ES" sz="2400" b="1" smtClean="0"/>
              <a:t>Tablas 3.6.1 y 3.9.1</a:t>
            </a:r>
            <a:r>
              <a:rPr lang="es-ES" sz="2400" smtClean="0"/>
              <a:t>, determinan los correspondientes MTD, RTO y WRT en menos de 8 días; por tanto se concluye que ésta opción es viable debido a que el EAT de 2 días satisface los 8 días para la obtención de los Requerimientos de Recuperación</a:t>
            </a:r>
            <a:endParaRPr lang="es-EC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400" b="1" smtClean="0"/>
              <a:t>FASE D: VALORACIÓN COSTO-BENEFICIO</a:t>
            </a:r>
            <a:endParaRPr lang="es-EC" sz="2400" smtClean="0"/>
          </a:p>
        </p:txBody>
      </p:sp>
      <p:sp>
        <p:nvSpPr>
          <p:cNvPr id="24580" name="2 Marcador de contenido"/>
          <p:cNvSpPr>
            <a:spLocks noGrp="1"/>
          </p:cNvSpPr>
          <p:nvPr>
            <p:ph idx="1"/>
          </p:nvPr>
        </p:nvSpPr>
        <p:spPr>
          <a:xfrm>
            <a:off x="500063" y="2071688"/>
            <a:ext cx="8229600" cy="4525962"/>
          </a:xfrm>
        </p:spPr>
        <p:txBody>
          <a:bodyPr/>
          <a:lstStyle/>
          <a:p>
            <a:endParaRPr lang="es-EC" smtClean="0"/>
          </a:p>
          <a:p>
            <a:endParaRPr lang="es-EC" smtClean="0"/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428625" y="2428875"/>
          <a:ext cx="8429625" cy="2928938"/>
        </p:xfrm>
        <a:graphic>
          <a:graphicData uri="http://schemas.openxmlformats.org/presentationml/2006/ole">
            <p:oleObj spid="_x0000_s24578" name="Documento" r:id="rId3" imgW="5275516" imgH="1315884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sp>
        <p:nvSpPr>
          <p:cNvPr id="25604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 smtClean="0"/>
          </a:p>
          <a:p>
            <a:endParaRPr lang="es-EC" smtClean="0"/>
          </a:p>
        </p:txBody>
      </p:sp>
      <p:graphicFrame>
        <p:nvGraphicFramePr>
          <p:cNvPr id="25602" name="Object 3"/>
          <p:cNvGraphicFramePr>
            <a:graphicFrameLocks noChangeAspect="1"/>
          </p:cNvGraphicFramePr>
          <p:nvPr/>
        </p:nvGraphicFramePr>
        <p:xfrm>
          <a:off x="285750" y="1785938"/>
          <a:ext cx="8572500" cy="3357562"/>
        </p:xfrm>
        <a:graphic>
          <a:graphicData uri="http://schemas.openxmlformats.org/presentationml/2006/ole">
            <p:oleObj spid="_x0000_s25602" name="Documento" r:id="rId3" imgW="5419090" imgH="2173912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400" b="1" smtClean="0"/>
              <a:t>DESARROLLO DEL PLAN DE CONTINUIDAD DEL NEGOCIO</a:t>
            </a:r>
            <a:r>
              <a:rPr lang="es-EC" sz="2400" smtClean="0"/>
              <a:t/>
            </a:r>
            <a:br>
              <a:rPr lang="es-EC" sz="2400" smtClean="0"/>
            </a:br>
            <a:endParaRPr lang="es-EC" sz="2400" smtClean="0"/>
          </a:p>
        </p:txBody>
      </p:sp>
      <p:sp>
        <p:nvSpPr>
          <p:cNvPr id="5120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2" indent="-342900"/>
            <a:r>
              <a:rPr lang="es-ES" b="1" smtClean="0"/>
              <a:t>FASE 1: RESPUESTA INICIAL Y NOTIFICACIÓN</a:t>
            </a:r>
          </a:p>
          <a:p>
            <a:pPr marL="342900" lvl="2" indent="-342900"/>
            <a:endParaRPr lang="es-EC" smtClean="0"/>
          </a:p>
          <a:p>
            <a:pPr marL="342900" lvl="2" indent="-342900"/>
            <a:r>
              <a:rPr lang="es-ES" b="1" smtClean="0"/>
              <a:t>FASE 2: VALORACIÓN Y ESCALA DEL PROBLEMA</a:t>
            </a:r>
          </a:p>
          <a:p>
            <a:pPr marL="342900" lvl="2" indent="-342900"/>
            <a:endParaRPr lang="es-EC" smtClean="0"/>
          </a:p>
          <a:p>
            <a:pPr marL="342900" lvl="2" indent="-342900"/>
            <a:r>
              <a:rPr lang="es-ES" b="1" smtClean="0"/>
              <a:t>FASE 3: DECLARACIÓN DE DESASTRE</a:t>
            </a:r>
          </a:p>
          <a:p>
            <a:pPr marL="342900" lvl="2" indent="-342900"/>
            <a:endParaRPr lang="es-EC" smtClean="0"/>
          </a:p>
          <a:p>
            <a:r>
              <a:rPr lang="es-ES" sz="2400" b="1" smtClean="0"/>
              <a:t>FASE 4: IMPLEMENTACIÓN DEL PLAN DE LOGÍSTICA</a:t>
            </a:r>
          </a:p>
          <a:p>
            <a:endParaRPr lang="es-ES" sz="2400" b="1" smtClean="0"/>
          </a:p>
          <a:p>
            <a:r>
              <a:rPr lang="es-ES" sz="2400" b="1" smtClean="0"/>
              <a:t>FASE 5: RECUPERACIÓN  Y REASUNCIÓN</a:t>
            </a:r>
            <a:endParaRPr lang="es-EC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3600" b="1" dirty="0" smtClean="0"/>
              <a:t>Equipo de Administración de Crisis</a:t>
            </a:r>
            <a:r>
              <a:rPr lang="es-EC" sz="3600" dirty="0"/>
              <a:t/>
            </a:r>
            <a:br>
              <a:rPr lang="es-EC" sz="3600" dirty="0"/>
            </a:br>
            <a:r>
              <a:rPr lang="es-ES" sz="2400" dirty="0"/>
              <a:t> </a:t>
            </a:r>
            <a:r>
              <a:rPr lang="es-EC" sz="2400" dirty="0"/>
              <a:t/>
            </a:r>
            <a:br>
              <a:rPr lang="es-EC" sz="2400" dirty="0"/>
            </a:br>
            <a:endParaRPr lang="es-EC" sz="2400" dirty="0"/>
          </a:p>
        </p:txBody>
      </p:sp>
      <p:sp>
        <p:nvSpPr>
          <p:cNvPr id="26628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 smtClean="0"/>
          </a:p>
          <a:p>
            <a:endParaRPr lang="es-EC" smtClean="0"/>
          </a:p>
        </p:txBody>
      </p:sp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571500" y="1143000"/>
          <a:ext cx="9786938" cy="5214938"/>
        </p:xfrm>
        <a:graphic>
          <a:graphicData uri="http://schemas.openxmlformats.org/presentationml/2006/ole">
            <p:oleObj spid="_x0000_s26626" name="Documento" r:id="rId3" imgW="6180138" imgH="4349988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1 Título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1143000"/>
          </a:xfrm>
        </p:spPr>
        <p:txBody>
          <a:bodyPr/>
          <a:lstStyle/>
          <a:p>
            <a:r>
              <a:rPr lang="es-ES" sz="2800" b="1" smtClean="0"/>
              <a:t>PRUEBA DEL PLAN DE CONTINUIDAD DEL NEGOCIO</a:t>
            </a:r>
            <a:endParaRPr lang="es-EC" sz="2800" smtClean="0"/>
          </a:p>
        </p:txBody>
      </p:sp>
      <p:sp>
        <p:nvSpPr>
          <p:cNvPr id="27652" name="2 Marcador de contenido"/>
          <p:cNvSpPr>
            <a:spLocks noGrp="1"/>
          </p:cNvSpPr>
          <p:nvPr>
            <p:ph idx="1"/>
          </p:nvPr>
        </p:nvSpPr>
        <p:spPr>
          <a:xfrm>
            <a:off x="500063" y="1500188"/>
            <a:ext cx="8229600" cy="44831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s-ES" sz="2400" b="1" smtClean="0"/>
              <a:t>         </a:t>
            </a:r>
          </a:p>
          <a:p>
            <a:pPr>
              <a:buFont typeface="Arial" charset="0"/>
              <a:buNone/>
            </a:pPr>
            <a:r>
              <a:rPr lang="es-ES" sz="2400" b="1" smtClean="0"/>
              <a:t>                   VALORACIÓN DE LOS MÉTODOS DE PRUEBA</a:t>
            </a:r>
          </a:p>
          <a:p>
            <a:pPr>
              <a:buFont typeface="Arial" charset="0"/>
              <a:buNone/>
            </a:pPr>
            <a:endParaRPr lang="es-EC" smtClean="0"/>
          </a:p>
        </p:txBody>
      </p:sp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1143000" y="2357438"/>
          <a:ext cx="6786563" cy="3000375"/>
        </p:xfrm>
        <a:graphic>
          <a:graphicData uri="http://schemas.openxmlformats.org/presentationml/2006/ole">
            <p:oleObj spid="_x0000_s27650" name="Documento" r:id="rId3" imgW="5561944" imgH="2355973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400" b="1" smtClean="0"/>
              <a:t>MANTENIMIENTO DEL BCP</a:t>
            </a:r>
            <a:endParaRPr lang="es-EC" sz="2400" smtClean="0"/>
          </a:p>
        </p:txBody>
      </p:sp>
      <p:sp>
        <p:nvSpPr>
          <p:cNvPr id="52227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400" b="1" smtClean="0"/>
              <a:t>MONITOREO DE CAMBIOS</a:t>
            </a:r>
          </a:p>
          <a:p>
            <a:endParaRPr lang="es-ES" sz="2400" b="1" smtClean="0"/>
          </a:p>
          <a:p>
            <a:pPr lvl="1"/>
            <a:r>
              <a:rPr lang="es-ES" sz="2000" b="1" smtClean="0"/>
              <a:t>IMPACTOS RELACIONADOS CON LOS PROCESOS</a:t>
            </a:r>
            <a:r>
              <a:rPr lang="es-ES" b="1" smtClean="0"/>
              <a:t>.</a:t>
            </a:r>
          </a:p>
          <a:p>
            <a:pPr lvl="1"/>
            <a:endParaRPr lang="es-EC" smtClean="0"/>
          </a:p>
          <a:p>
            <a:pPr lvl="1"/>
            <a:r>
              <a:rPr lang="es-ES" smtClean="0"/>
              <a:t> </a:t>
            </a:r>
            <a:r>
              <a:rPr lang="es-ES" sz="2000" b="1" smtClean="0"/>
              <a:t>IMPACTOS RELACIONADOS CON EL PERSONAL</a:t>
            </a:r>
            <a:endParaRPr lang="es-EC" sz="2000" smtClean="0"/>
          </a:p>
          <a:p>
            <a:pPr lvl="1"/>
            <a:endParaRPr lang="es-ES" sz="2000" b="1" smtClean="0"/>
          </a:p>
          <a:p>
            <a:pPr lvl="1"/>
            <a:r>
              <a:rPr lang="es-ES" sz="2000" b="1" smtClean="0"/>
              <a:t>IMPACTOS RELACIONADOS CON LOS RECURSOS.</a:t>
            </a:r>
            <a:endParaRPr lang="es-EC" sz="2000" smtClean="0"/>
          </a:p>
          <a:p>
            <a:pPr lvl="1"/>
            <a:endParaRPr lang="es-ES" sz="2000" b="1" smtClean="0"/>
          </a:p>
          <a:p>
            <a:pPr lvl="1"/>
            <a:endParaRPr lang="es-EC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sz="2800" b="1" smtClean="0"/>
              <a:t>	8. PROVEEDORES</a:t>
            </a:r>
            <a:endParaRPr lang="es-EC" sz="2800" smtClean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428750" y="1643063"/>
          <a:ext cx="6429375" cy="3914775"/>
        </p:xfrm>
        <a:graphic>
          <a:graphicData uri="http://schemas.openxmlformats.org/presentationml/2006/ole">
            <p:oleObj spid="_x0000_s2050" name="Documento" r:id="rId3" imgW="5271918" imgH="3543153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3100" b="1" dirty="0"/>
              <a:t>PLAN DE PRUEBA DE CONTINUIDAD DEL NEGOCIO</a:t>
            </a:r>
            <a:r>
              <a:rPr lang="es-EC" sz="2400" dirty="0"/>
              <a:t/>
            </a:r>
            <a:br>
              <a:rPr lang="es-EC" sz="2400" dirty="0"/>
            </a:br>
            <a:r>
              <a:rPr lang="es-ES" sz="2400" b="1" dirty="0"/>
              <a:t> </a:t>
            </a:r>
            <a:r>
              <a:rPr lang="es-EC" sz="2400" dirty="0"/>
              <a:t/>
            </a:r>
            <a:br>
              <a:rPr lang="es-EC" sz="2400" dirty="0"/>
            </a:br>
            <a:endParaRPr lang="es-EC" sz="2400" dirty="0"/>
          </a:p>
        </p:txBody>
      </p:sp>
      <p:sp>
        <p:nvSpPr>
          <p:cNvPr id="28676" name="2 Marcador de contenido"/>
          <p:cNvSpPr>
            <a:spLocks noGrp="1"/>
          </p:cNvSpPr>
          <p:nvPr>
            <p:ph idx="1"/>
          </p:nvPr>
        </p:nvSpPr>
        <p:spPr>
          <a:xfrm>
            <a:off x="-357188" y="785813"/>
            <a:ext cx="9929813" cy="5715000"/>
          </a:xfrm>
        </p:spPr>
        <p:txBody>
          <a:bodyPr/>
          <a:lstStyle/>
          <a:p>
            <a:endParaRPr lang="es-EC" smtClean="0"/>
          </a:p>
          <a:p>
            <a:endParaRPr lang="es-EC" smtClean="0"/>
          </a:p>
        </p:txBody>
      </p:sp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357188" y="1643063"/>
          <a:ext cx="8501062" cy="4314825"/>
        </p:xfrm>
        <a:graphic>
          <a:graphicData uri="http://schemas.openxmlformats.org/presentationml/2006/ole">
            <p:oleObj spid="_x0000_s28674" name="Documento" r:id="rId3" imgW="7170759" imgH="3651668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400" b="1" smtClean="0"/>
              <a:t>CONCLUSIONES </a:t>
            </a:r>
            <a:endParaRPr lang="es-EC" sz="2400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rmAutofit fontScale="5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dirty="0"/>
              <a:t>AGROPRODUZCA S.A.  cuenta con recursos tanto de IT y No-IT que pueden ser afectados de manera significativa por eventos de interrupción en sus actividades, en especial el área de Contabilidad.</a:t>
            </a:r>
            <a:endParaRPr lang="es-EC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C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dirty="0"/>
              <a:t>La organización cuenta en la actualidad con personal capacitado y especializado que puede hacer frente a cualquier evento inesperado.</a:t>
            </a:r>
            <a:endParaRPr lang="es-EC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C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dirty="0"/>
              <a:t>La empresa mantiene vínculos comerciales con Proveedores especializados de Recursos y Servicios, los cuales constituyen una excelente fuente de adquisición oportuna de los mismos. </a:t>
            </a:r>
            <a:endParaRPr lang="es-EC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C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dirty="0"/>
              <a:t>AGROPRODUZCA S.A., para garantizar el servicio de excelencia que ha brindado a sus clientes; necesita tener disponibilidad de un BCP, que pueda ser utilizado ante cualquier situación de interrupción. </a:t>
            </a:r>
            <a:endParaRPr lang="es-EC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C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dirty="0"/>
              <a:t>El BCP aplicado a ésta Organización debe cubrir toda el área de Contabilidad.</a:t>
            </a:r>
            <a:endParaRPr lang="es-EC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C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z="2400" b="1" smtClean="0"/>
              <a:t>RECOMENDACIONES</a:t>
            </a:r>
            <a:r>
              <a:rPr lang="es-EC" sz="2400" smtClean="0"/>
              <a:t/>
            </a:r>
            <a:br>
              <a:rPr lang="es-EC" sz="2400" smtClean="0"/>
            </a:br>
            <a:endParaRPr lang="es-EC" sz="2400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b="1" dirty="0"/>
              <a:t>1.-  </a:t>
            </a:r>
            <a:r>
              <a:rPr lang="es-EC" dirty="0"/>
              <a:t>Es necesario la implementación de un BCP en  </a:t>
            </a:r>
            <a:r>
              <a:rPr lang="es-ES_tradnl" dirty="0"/>
              <a:t>AGROPRODUZCA S.A.,  que cubra los requerimientos totales  de su área de contabilidad.</a:t>
            </a:r>
            <a:endParaRPr lang="es-EC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C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b="1" dirty="0"/>
              <a:t>2.- </a:t>
            </a:r>
            <a:r>
              <a:rPr lang="es-EC" dirty="0"/>
              <a:t>El personal que labora en la empresa, previo a la capacitación y entrenamiento orientado al BCP, responderá de manera adecuada para enfrentar cualquier crisis.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C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b="1" dirty="0"/>
              <a:t>3.-</a:t>
            </a:r>
            <a:r>
              <a:rPr lang="es-EC" dirty="0"/>
              <a:t> La ayuda externa para las Opciones de Recuperación en e BCP de AGROPRODUZCA S.A., es eficiente; con lo cual se asegura su óptimo funcionamiento.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C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b="1" dirty="0"/>
              <a:t>4.- </a:t>
            </a:r>
            <a:r>
              <a:rPr lang="es-EC" dirty="0"/>
              <a:t>La aplicación y mantenimiento del BCP orientado a los requerimientos del área de contabilidad de la empresa, permitirá que ésta continúe operando de manera normal ante cualquier siniestro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C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b="1" dirty="0" smtClean="0"/>
              <a:t>ANÁLISIS DE IMPACTO DEL NEGOCIO </a:t>
            </a:r>
            <a:endParaRPr lang="es-EC" dirty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2071688" y="785813"/>
          <a:ext cx="5357812" cy="6340475"/>
        </p:xfrm>
        <a:graphic>
          <a:graphicData uri="http://schemas.openxmlformats.org/presentationml/2006/ole">
            <p:oleObj spid="_x0000_s3074" name="Documento" r:id="rId3" imgW="5271918" imgH="6243058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8572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b="1" dirty="0"/>
              <a:t>ANÁLISIS DE IMPACTO DEL NEGOCIO </a:t>
            </a:r>
            <a:endParaRPr lang="es-EC" dirty="0"/>
          </a:p>
        </p:txBody>
      </p:sp>
      <p:graphicFrame>
        <p:nvGraphicFramePr>
          <p:cNvPr id="4098" name="Object 13"/>
          <p:cNvGraphicFramePr>
            <a:graphicFrameLocks noChangeAspect="1"/>
          </p:cNvGraphicFramePr>
          <p:nvPr/>
        </p:nvGraphicFramePr>
        <p:xfrm>
          <a:off x="1357313" y="1071563"/>
          <a:ext cx="6715125" cy="5786437"/>
        </p:xfrm>
        <a:graphic>
          <a:graphicData uri="http://schemas.openxmlformats.org/presentationml/2006/ole">
            <p:oleObj spid="_x0000_s4098" name="Documento" r:id="rId3" imgW="6017133" imgH="8620662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Título"/>
          <p:cNvSpPr>
            <a:spLocks noGrp="1"/>
          </p:cNvSpPr>
          <p:nvPr>
            <p:ph type="title"/>
          </p:nvPr>
        </p:nvSpPr>
        <p:spPr>
          <a:xfrm>
            <a:off x="428625" y="714375"/>
            <a:ext cx="8229600" cy="1011238"/>
          </a:xfrm>
        </p:spPr>
        <p:txBody>
          <a:bodyPr/>
          <a:lstStyle/>
          <a:p>
            <a:r>
              <a:rPr lang="es-ES_tradnl" sz="2800" b="1" smtClean="0">
                <a:latin typeface="Arial" charset="0"/>
                <a:cs typeface="Arial" charset="0"/>
              </a:rPr>
              <a:t>PASO 1: </a:t>
            </a:r>
            <a:r>
              <a:rPr lang="es-ES" sz="2800" b="1" smtClean="0">
                <a:latin typeface="Arial" charset="0"/>
                <a:cs typeface="Arial" charset="0"/>
              </a:rPr>
              <a:t>OBJETIVOS, ALCANCE Y SUPUESTOS  DEL BIA</a:t>
            </a:r>
            <a:endParaRPr lang="es-EC" sz="2800" smtClean="0">
              <a:latin typeface="Arial" charset="0"/>
              <a:cs typeface="Arial" charset="0"/>
            </a:endParaRPr>
          </a:p>
        </p:txBody>
      </p:sp>
      <p:sp>
        <p:nvSpPr>
          <p:cNvPr id="33795" name="2 Marcador de contenido"/>
          <p:cNvSpPr>
            <a:spLocks noGrp="1"/>
          </p:cNvSpPr>
          <p:nvPr>
            <p:ph idx="1"/>
          </p:nvPr>
        </p:nvSpPr>
        <p:spPr>
          <a:xfrm>
            <a:off x="2143125" y="1928813"/>
            <a:ext cx="5000625" cy="3143250"/>
          </a:xfrm>
        </p:spPr>
        <p:txBody>
          <a:bodyPr/>
          <a:lstStyle/>
          <a:p>
            <a:pPr lvl="2"/>
            <a:endParaRPr lang="es-ES" sz="2000" b="1" smtClean="0"/>
          </a:p>
          <a:p>
            <a:pPr lvl="2"/>
            <a:endParaRPr lang="es-ES" sz="2000" b="1" smtClean="0"/>
          </a:p>
          <a:p>
            <a:pPr lvl="2"/>
            <a:r>
              <a:rPr lang="es-ES" sz="2000" b="1" smtClean="0"/>
              <a:t>OBJETIVOS</a:t>
            </a:r>
          </a:p>
          <a:p>
            <a:pPr lvl="2">
              <a:buFont typeface="Arial" charset="0"/>
              <a:buNone/>
            </a:pPr>
            <a:endParaRPr lang="es-ES" sz="2000" b="1" smtClean="0"/>
          </a:p>
          <a:p>
            <a:pPr lvl="2"/>
            <a:r>
              <a:rPr lang="es-EC" sz="2000" b="1" smtClean="0"/>
              <a:t> </a:t>
            </a:r>
            <a:r>
              <a:rPr lang="es-ES" sz="2000" b="1" smtClean="0"/>
              <a:t>ALCANCE</a:t>
            </a:r>
          </a:p>
          <a:p>
            <a:pPr lvl="2" algn="just">
              <a:buFont typeface="Arial" charset="0"/>
              <a:buNone/>
            </a:pPr>
            <a:r>
              <a:rPr lang="es-ES" sz="2000" smtClean="0"/>
              <a:t>     </a:t>
            </a:r>
            <a:endParaRPr lang="es-ES" sz="2000" b="1" smtClean="0"/>
          </a:p>
          <a:p>
            <a:pPr lvl="2"/>
            <a:r>
              <a:rPr lang="es-ES" sz="2000" b="1" smtClean="0"/>
              <a:t>SUPUESTOS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Título"/>
          <p:cNvSpPr>
            <a:spLocks noGrp="1"/>
          </p:cNvSpPr>
          <p:nvPr>
            <p:ph type="title"/>
          </p:nvPr>
        </p:nvSpPr>
        <p:spPr>
          <a:xfrm>
            <a:off x="500063" y="714375"/>
            <a:ext cx="8229600" cy="868363"/>
          </a:xfrm>
        </p:spPr>
        <p:txBody>
          <a:bodyPr/>
          <a:lstStyle/>
          <a:p>
            <a:r>
              <a:rPr lang="es-ES_tradnl" b="1" smtClean="0"/>
              <a:t>EVALUACIÓN DE RIESGO</a:t>
            </a:r>
            <a:endParaRPr lang="es-EC" smtClean="0"/>
          </a:p>
        </p:txBody>
      </p:sp>
      <p:sp>
        <p:nvSpPr>
          <p:cNvPr id="34819" name="2 Marcador de contenido"/>
          <p:cNvSpPr>
            <a:spLocks noGrp="1"/>
          </p:cNvSpPr>
          <p:nvPr>
            <p:ph idx="1"/>
          </p:nvPr>
        </p:nvSpPr>
        <p:spPr>
          <a:xfrm>
            <a:off x="1428750" y="1571625"/>
            <a:ext cx="6615113" cy="4483100"/>
          </a:xfrm>
        </p:spPr>
        <p:txBody>
          <a:bodyPr/>
          <a:lstStyle/>
          <a:p>
            <a:pPr lvl="2"/>
            <a:endParaRPr lang="es-ES" b="1" smtClean="0"/>
          </a:p>
          <a:p>
            <a:pPr lvl="2"/>
            <a:r>
              <a:rPr lang="es-ES" b="1" smtClean="0"/>
              <a:t>Riesgos Humanos</a:t>
            </a:r>
          </a:p>
          <a:p>
            <a:pPr lvl="2">
              <a:buFont typeface="Arial" charset="0"/>
              <a:buNone/>
            </a:pPr>
            <a:endParaRPr lang="es-EC" smtClean="0"/>
          </a:p>
          <a:p>
            <a:pPr lvl="2"/>
            <a:r>
              <a:rPr lang="es-ES" b="1" smtClean="0"/>
              <a:t>Riesgos Naturales</a:t>
            </a:r>
          </a:p>
          <a:p>
            <a:pPr lvl="2">
              <a:buFont typeface="Arial" charset="0"/>
              <a:buNone/>
            </a:pPr>
            <a:endParaRPr lang="es-ES" b="1" smtClean="0"/>
          </a:p>
          <a:p>
            <a:pPr lvl="2"/>
            <a:r>
              <a:rPr lang="es-ES" b="1" smtClean="0"/>
              <a:t>Riesgos Tecnológicos</a:t>
            </a:r>
            <a:endParaRPr lang="es-EC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785</Words>
  <Application>Microsoft Office PowerPoint</Application>
  <PresentationFormat>Presentación en pantalla (4:3)</PresentationFormat>
  <Paragraphs>167</Paragraphs>
  <Slides>52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52</vt:i4>
      </vt:variant>
    </vt:vector>
  </HeadingPairs>
  <TitlesOfParts>
    <vt:vector size="57" baseType="lpstr">
      <vt:lpstr>Calibri</vt:lpstr>
      <vt:lpstr>Arial</vt:lpstr>
      <vt:lpstr>Times New Roman</vt:lpstr>
      <vt:lpstr>Tema de Office</vt:lpstr>
      <vt:lpstr>Documento</vt:lpstr>
      <vt:lpstr>  </vt:lpstr>
      <vt:lpstr>PLAN DE CONTINUIDAD DEL NEGOCIO ( BCP)</vt:lpstr>
      <vt:lpstr>CONOCIMIENTO DEL NEGOCIO Y PROCEDIMIENTOS ANALÍTICOS       PRELIMINARES</vt:lpstr>
      <vt:lpstr>Diapositiva 4</vt:lpstr>
      <vt:lpstr> 8. PROVEEDORES</vt:lpstr>
      <vt:lpstr>ANÁLISIS DE IMPACTO DEL NEGOCIO </vt:lpstr>
      <vt:lpstr>ANÁLISIS DE IMPACTO DEL NEGOCIO </vt:lpstr>
      <vt:lpstr>PASO 1: OBJETIVOS, ALCANCE Y SUPUESTOS  DEL BIA</vt:lpstr>
      <vt:lpstr>EVALUACIÓN DE RIESGO</vt:lpstr>
      <vt:lpstr> </vt:lpstr>
      <vt:lpstr>   Los resultados obtenidos en la tabla de probabilidad y vulnerabilidad presentan el impacto que puedan afectar a las operaciones de la empresa. Se justifican cada una de ellas a continuación. </vt:lpstr>
      <vt:lpstr>CUANTIFICACIÓN DE IMPACTOS</vt:lpstr>
      <vt:lpstr>PASO 2: IDENTIFICAR FUNCIONES Y PROCESOS DEL NEGOCIO</vt:lpstr>
      <vt:lpstr>PASO 3: VALORACIÓN DE IMPACTOS FINANCIEROS Y OPERATIVOS </vt:lpstr>
      <vt:lpstr>VALORACIÓN DE IMPACTOS FINANCIEROS</vt:lpstr>
      <vt:lpstr>Diapositiva 16</vt:lpstr>
      <vt:lpstr> </vt:lpstr>
      <vt:lpstr>PASO 4: IDENTIFICAR PROCESOS CRÍTICOS DEL NEGOCIO</vt:lpstr>
      <vt:lpstr>  PASO 5: IDENTIFICAR MTD Y PRIORIDADES DE           RECUPERACIÓN </vt:lpstr>
      <vt:lpstr>PASO 6: IDENTIFICAR SISTEMAS Y APLICACIONES DE IT            CRÍTICOS  </vt:lpstr>
      <vt:lpstr>PASO 7: RECURSOS CRÍTICOS NO-IT</vt:lpstr>
      <vt:lpstr> </vt:lpstr>
      <vt:lpstr> PASO 8: DETERMINAR TIEMPO OBJETIVO DE            RECUPERACIÓN (RTO) </vt:lpstr>
      <vt:lpstr>PASO 9: DETERMINAR PUNTO OBJETIVO DE    RECUPERACIÓN     (RPO) </vt:lpstr>
      <vt:lpstr>PASO 10: IDENTIFICAR PROCEDIMIENTOS DE TRABAJO</vt:lpstr>
      <vt:lpstr>Paso 11: INFORMACIÓN SUMARIA DEL BIA</vt:lpstr>
      <vt:lpstr>FASE A: IDENTIFICACIÓN DE REQUERIMIENTOS DE             RECUPERACIÓN </vt:lpstr>
      <vt:lpstr> </vt:lpstr>
      <vt:lpstr>  IDENTIFICACIÓN DEL CORE BUSINESS DEL NEGOCIO   </vt:lpstr>
      <vt:lpstr>VALIDACIÓN DE DATOS</vt:lpstr>
      <vt:lpstr> </vt:lpstr>
      <vt:lpstr> </vt:lpstr>
      <vt:lpstr> </vt:lpstr>
      <vt:lpstr>Diapositiva 34</vt:lpstr>
      <vt:lpstr>Organigrama del Área de Contabilidad</vt:lpstr>
      <vt:lpstr>Perfil Académico</vt:lpstr>
      <vt:lpstr>PERFIL ACADEMICO IDEAL</vt:lpstr>
      <vt:lpstr>PONDERACIÓN DE LAS ÁREAS DE LA EMPRESA</vt:lpstr>
      <vt:lpstr>PERFIL HUMANO</vt:lpstr>
      <vt:lpstr>PONDERACIÓN PERFIL IDEAL </vt:lpstr>
      <vt:lpstr>CLASIFICACIÓN DE OPERACIONES</vt:lpstr>
      <vt:lpstr>Diapositiva 42</vt:lpstr>
      <vt:lpstr>FASE C: VALORACIÓN DE DISPONIBILIDAD DE TIEMPO</vt:lpstr>
      <vt:lpstr>FASE D: VALORACIÓN COSTO-BENEFICIO</vt:lpstr>
      <vt:lpstr> </vt:lpstr>
      <vt:lpstr>DESARROLLO DEL PLAN DE CONTINUIDAD DEL NEGOCIO </vt:lpstr>
      <vt:lpstr>Equipo de Administración de Crisis   </vt:lpstr>
      <vt:lpstr>PRUEBA DEL PLAN DE CONTINUIDAD DEL NEGOCIO</vt:lpstr>
      <vt:lpstr>MANTENIMIENTO DEL BCP</vt:lpstr>
      <vt:lpstr>PLAN DE PRUEBA DE CONTINUIDAD DEL NEGOCIO   </vt:lpstr>
      <vt:lpstr>CONCLUSIONES </vt:lpstr>
      <vt:lpstr>RECOMENDACIONES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DE CONTINUIDAD DEL NEGOCIO ( BCP)</dc:title>
  <dc:creator>ronald</dc:creator>
  <cp:lastModifiedBy>ehernand</cp:lastModifiedBy>
  <cp:revision>38</cp:revision>
  <dcterms:created xsi:type="dcterms:W3CDTF">2009-02-21T18:45:12Z</dcterms:created>
  <dcterms:modified xsi:type="dcterms:W3CDTF">2010-07-28T22:45:45Z</dcterms:modified>
</cp:coreProperties>
</file>