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  <p:clrMru>
    <a:srgbClr val="663300"/>
    <a:srgbClr val="339933"/>
    <a:srgbClr val="333300"/>
    <a:srgbClr val="006600"/>
    <a:srgbClr val="996600"/>
    <a:srgbClr val="000000"/>
    <a:srgbClr val="CCECFF"/>
    <a:srgbClr val="0099CC"/>
  </p:clrMru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0"/>
    <p:restoredTop sz="9460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Haga clic para modificar el estilo de texto del patrón</a:t>
            </a:r>
          </a:p>
          <a:p>
            <a:pPr lvl="1"/>
            <a:r>
              <a:rPr lang="en-US" noProof="0" smtClean="0"/>
              <a:t>Segundo nivel</a:t>
            </a:r>
          </a:p>
          <a:p>
            <a:pPr lvl="2"/>
            <a:r>
              <a:rPr lang="en-US" noProof="0" smtClean="0"/>
              <a:t>Tercer nivel</a:t>
            </a:r>
          </a:p>
          <a:p>
            <a:pPr lvl="3"/>
            <a:r>
              <a:rPr lang="en-US" noProof="0" smtClean="0"/>
              <a:t>Cuarto nivel</a:t>
            </a:r>
          </a:p>
          <a:p>
            <a:pPr lvl="4"/>
            <a:r>
              <a:rPr lang="en-US" noProof="0" smtClean="0"/>
              <a:t>Quinto nivel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BBB3308-A8E1-4ABC-AFB0-4C6438DFA02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BD4939-0918-497D-8F0F-03A90FCFD6DA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17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752600"/>
            <a:ext cx="5486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Haga clic para modificar el estilo de título del patrón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7432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668C4-6DFC-4462-AA21-96EB78DEA88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FFB3C-BD55-4893-B1A5-B1C0359612C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6413" y="762000"/>
            <a:ext cx="1370012" cy="4953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741613" y="762000"/>
            <a:ext cx="3962400" cy="4953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0A90B-2ED8-477C-B03F-3F848A72885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0A141-96BE-416F-909F-019C42ADFD1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DDB6F-198E-4433-9C8B-9BD23FC55FC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741613" y="1828800"/>
            <a:ext cx="2665412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559425" y="1828800"/>
            <a:ext cx="2667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36B954-B5F7-4892-9EC0-D7F00D07480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99518-7DE2-42FE-B9BF-9608FB4778F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38C1C-D08A-49BE-8AFD-2F35342CCAE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D670E-3C52-48A0-90BE-C5D30B6A45A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E243F-A2B7-43EB-9F0D-C6B94A350D4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C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CE63C-8B34-4DC3-928E-FCCE7021C12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1613" y="762000"/>
            <a:ext cx="5484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828800"/>
            <a:ext cx="548481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5886450"/>
            <a:ext cx="175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9551B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88645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9551B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5886450"/>
            <a:ext cx="175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9551B"/>
                </a:solidFill>
                <a:latin typeface="+mn-lt"/>
              </a:defRPr>
            </a:lvl1pPr>
          </a:lstStyle>
          <a:p>
            <a:pPr>
              <a:defRPr/>
            </a:pPr>
            <a:fld id="{8CAD2268-B601-4EEC-BC4C-38252816AC1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3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7955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79551B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79551B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79551B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81200" y="2209800"/>
            <a:ext cx="6629400" cy="1143000"/>
          </a:xfrm>
        </p:spPr>
        <p:txBody>
          <a:bodyPr/>
          <a:lstStyle/>
          <a:p>
            <a:pPr algn="ctr" eaLnBrk="1" hangingPunct="1"/>
            <a:r>
              <a:rPr lang="es-EC" sz="2600" smtClean="0">
                <a:latin typeface="Cooper Black" pitchFamily="18" charset="0"/>
                <a:cs typeface="Times New Roman" pitchFamily="18" charset="0"/>
              </a:rPr>
              <a:t>ESCUELA SUPERIOR POLITÉCNICA DEL LITORAL</a:t>
            </a:r>
            <a:br>
              <a:rPr lang="es-EC" sz="2600" smtClean="0">
                <a:latin typeface="Cooper Black" pitchFamily="18" charset="0"/>
                <a:cs typeface="Times New Roman" pitchFamily="18" charset="0"/>
              </a:rPr>
            </a:br>
            <a:r>
              <a:rPr lang="es-EC" sz="2600" smtClean="0">
                <a:latin typeface="Cooper Black" pitchFamily="18" charset="0"/>
                <a:cs typeface="Times New Roman" pitchFamily="18" charset="0"/>
              </a:rPr>
              <a:t>Instituto de Ciencias Matemáticas</a:t>
            </a:r>
            <a:endParaRPr lang="es-EC" sz="2600" b="1" smtClean="0">
              <a:latin typeface="Cooper Black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4600" y="3657600"/>
            <a:ext cx="5943600" cy="2133600"/>
          </a:xfrm>
        </p:spPr>
        <p:txBody>
          <a:bodyPr/>
          <a:lstStyle/>
          <a:p>
            <a:pPr algn="ctr" eaLnBrk="1" hangingPunct="1"/>
            <a:r>
              <a:rPr lang="es-EC" sz="2200" smtClean="0"/>
              <a:t>Análisis de cumplimiento tributario de una empresa dedicada a la comercialización de repuestos de vehículos y servicios de reparación cuyas instalaciones se encuentran ubicadas en la ciudad de Guayaquil en el período fiscal 2008</a:t>
            </a:r>
          </a:p>
          <a:p>
            <a:pPr algn="ctr" eaLnBrk="1" hangingPunct="1"/>
            <a:endParaRPr lang="en-GB" sz="2200" smtClean="0"/>
          </a:p>
        </p:txBody>
      </p:sp>
      <p:pic>
        <p:nvPicPr>
          <p:cNvPr id="4" name="Picture 2" descr="espo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823913"/>
            <a:ext cx="1357313" cy="13096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819400" y="838200"/>
            <a:ext cx="52578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C" sz="3500" dirty="0">
                <a:solidFill>
                  <a:srgbClr val="79551B"/>
                </a:solidFill>
                <a:latin typeface="Cooper Black" pitchFamily="18" charset="0"/>
                <a:ea typeface="+mj-ea"/>
                <a:cs typeface="Times New Roman" pitchFamily="18" charset="0"/>
              </a:rPr>
              <a:t>PLAN DE AUDITORÍA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3276600" y="3657600"/>
            <a:ext cx="4038600" cy="1938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2000" b="1" dirty="0">
                <a:solidFill>
                  <a:srgbClr val="663300"/>
                </a:solidFill>
                <a:latin typeface="+mn-lt"/>
              </a:rPr>
              <a:t>ALCANCE</a:t>
            </a:r>
          </a:p>
          <a:p>
            <a:pPr algn="ctr">
              <a:defRPr/>
            </a:pPr>
            <a:r>
              <a:rPr lang="es-EC" sz="2000" dirty="0">
                <a:solidFill>
                  <a:srgbClr val="663300"/>
                </a:solidFill>
                <a:latin typeface="+mn-lt"/>
              </a:rPr>
              <a:t> </a:t>
            </a:r>
          </a:p>
          <a:p>
            <a:pPr algn="ctr">
              <a:defRPr/>
            </a:pPr>
            <a:r>
              <a:rPr lang="es-EC" sz="2000" dirty="0">
                <a:solidFill>
                  <a:srgbClr val="663300"/>
                </a:solidFill>
                <a:latin typeface="+mn-lt"/>
              </a:rPr>
              <a:t>Esta auditoría tiene como alcance la revisión de todo el proceso contable y tributario realizado en el ejercicio fiscal 2008.</a:t>
            </a:r>
          </a:p>
        </p:txBody>
      </p:sp>
      <p:pic>
        <p:nvPicPr>
          <p:cNvPr id="8" name="Picture 4" descr="C:\Documents and Settings\Jhosephline\Mis documentos\Mis imágenes\Imagenes\Imagenes_Varias\~789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1905000"/>
            <a:ext cx="1871674" cy="1427451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50800" dir="5400000" algn="ctr" rotWithShape="0">
              <a:schemeClr val="bg1">
                <a:lumMod val="60000"/>
                <a:lumOff val="4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819400" y="838200"/>
            <a:ext cx="5257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C" sz="3500" dirty="0">
                <a:solidFill>
                  <a:srgbClr val="79551B"/>
                </a:solidFill>
                <a:latin typeface="Cooper Black" pitchFamily="18" charset="0"/>
                <a:ea typeface="+mj-ea"/>
                <a:cs typeface="Times New Roman" pitchFamily="18" charset="0"/>
              </a:rPr>
              <a:t>REQUISITOS DE LA INFORMACIÓN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971800" y="2286000"/>
          <a:ext cx="4648200" cy="30480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534567"/>
                <a:gridCol w="4113633"/>
              </a:tblGrid>
              <a:tr h="2362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2000" b="1" baseline="0" dirty="0" smtClean="0">
                          <a:solidFill>
                            <a:srgbClr val="663300"/>
                          </a:solidFill>
                        </a:rPr>
                        <a:t>No</a:t>
                      </a:r>
                      <a:endParaRPr lang="es-EC" sz="2000" b="1" baseline="0" dirty="0">
                        <a:solidFill>
                          <a:srgbClr val="6633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2000" b="1" baseline="0" dirty="0">
                          <a:solidFill>
                            <a:srgbClr val="663300"/>
                          </a:solidFill>
                        </a:rPr>
                        <a:t>Detalle de documentos</a:t>
                      </a:r>
                      <a:endParaRPr lang="es-EC" sz="2000" b="1" baseline="0" dirty="0">
                        <a:solidFill>
                          <a:srgbClr val="6633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62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2000" baseline="0" dirty="0">
                          <a:solidFill>
                            <a:srgbClr val="663300"/>
                          </a:solidFill>
                        </a:rPr>
                        <a:t>1</a:t>
                      </a:r>
                      <a:endParaRPr lang="es-EC" sz="2000" baseline="0" dirty="0">
                        <a:solidFill>
                          <a:srgbClr val="6633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2000" baseline="0" dirty="0">
                          <a:solidFill>
                            <a:srgbClr val="663300"/>
                          </a:solidFill>
                        </a:rPr>
                        <a:t>Balance General</a:t>
                      </a:r>
                      <a:endParaRPr lang="es-EC" sz="2000" baseline="0" dirty="0">
                        <a:solidFill>
                          <a:srgbClr val="6633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62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2000" baseline="0">
                          <a:solidFill>
                            <a:srgbClr val="663300"/>
                          </a:solidFill>
                        </a:rPr>
                        <a:t>2</a:t>
                      </a:r>
                      <a:endParaRPr lang="es-EC" sz="2000" baseline="0">
                        <a:solidFill>
                          <a:srgbClr val="6633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2000" baseline="0" dirty="0">
                          <a:solidFill>
                            <a:srgbClr val="663300"/>
                          </a:solidFill>
                        </a:rPr>
                        <a:t>Estado de Resultados</a:t>
                      </a:r>
                      <a:endParaRPr lang="es-EC" sz="2000" baseline="0" dirty="0">
                        <a:solidFill>
                          <a:srgbClr val="6633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62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2000" baseline="0">
                          <a:solidFill>
                            <a:srgbClr val="663300"/>
                          </a:solidFill>
                        </a:rPr>
                        <a:t>3</a:t>
                      </a:r>
                      <a:endParaRPr lang="es-EC" sz="2000" baseline="0">
                        <a:solidFill>
                          <a:srgbClr val="6633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2000" baseline="0" dirty="0">
                          <a:solidFill>
                            <a:srgbClr val="663300"/>
                          </a:solidFill>
                        </a:rPr>
                        <a:t>Libro Mayor</a:t>
                      </a:r>
                      <a:endParaRPr lang="es-EC" sz="2000" baseline="0" dirty="0">
                        <a:solidFill>
                          <a:srgbClr val="6633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62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2000" baseline="0">
                          <a:solidFill>
                            <a:srgbClr val="663300"/>
                          </a:solidFill>
                        </a:rPr>
                        <a:t>4</a:t>
                      </a:r>
                      <a:endParaRPr lang="es-EC" sz="2000" baseline="0">
                        <a:solidFill>
                          <a:srgbClr val="6633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2000" baseline="0" dirty="0">
                          <a:solidFill>
                            <a:srgbClr val="663300"/>
                          </a:solidFill>
                        </a:rPr>
                        <a:t>Formularios 101, 103, 104</a:t>
                      </a:r>
                      <a:endParaRPr lang="es-EC" sz="2000" baseline="0" dirty="0">
                        <a:solidFill>
                          <a:srgbClr val="6633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62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2000" baseline="0">
                          <a:solidFill>
                            <a:srgbClr val="663300"/>
                          </a:solidFill>
                        </a:rPr>
                        <a:t>5</a:t>
                      </a:r>
                      <a:endParaRPr lang="es-EC" sz="2000" baseline="0">
                        <a:solidFill>
                          <a:srgbClr val="6633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2000" baseline="0" dirty="0">
                          <a:solidFill>
                            <a:srgbClr val="663300"/>
                          </a:solidFill>
                        </a:rPr>
                        <a:t>Roles de Pago</a:t>
                      </a:r>
                      <a:endParaRPr lang="es-EC" sz="2000" baseline="0" dirty="0">
                        <a:solidFill>
                          <a:srgbClr val="6633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62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2000" baseline="0">
                          <a:solidFill>
                            <a:srgbClr val="663300"/>
                          </a:solidFill>
                        </a:rPr>
                        <a:t>6</a:t>
                      </a:r>
                      <a:endParaRPr lang="es-EC" sz="2000" baseline="0">
                        <a:solidFill>
                          <a:srgbClr val="6633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2000" baseline="0" dirty="0">
                          <a:solidFill>
                            <a:srgbClr val="663300"/>
                          </a:solidFill>
                        </a:rPr>
                        <a:t>Comprobantes de venta</a:t>
                      </a:r>
                      <a:endParaRPr lang="es-EC" sz="2000" baseline="0" dirty="0">
                        <a:solidFill>
                          <a:srgbClr val="6633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62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2000" baseline="0">
                          <a:solidFill>
                            <a:srgbClr val="663300"/>
                          </a:solidFill>
                        </a:rPr>
                        <a:t>7</a:t>
                      </a:r>
                      <a:endParaRPr lang="es-EC" sz="2000" baseline="0">
                        <a:solidFill>
                          <a:srgbClr val="6633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2000" baseline="0" dirty="0">
                          <a:solidFill>
                            <a:srgbClr val="663300"/>
                          </a:solidFill>
                        </a:rPr>
                        <a:t>Anexos Transaccionales</a:t>
                      </a:r>
                      <a:endParaRPr lang="es-EC" sz="2000" baseline="0" dirty="0">
                        <a:solidFill>
                          <a:srgbClr val="6633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62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2000" baseline="0">
                          <a:solidFill>
                            <a:srgbClr val="663300"/>
                          </a:solidFill>
                        </a:rPr>
                        <a:t>8</a:t>
                      </a:r>
                      <a:endParaRPr lang="es-EC" sz="2000" baseline="0">
                        <a:solidFill>
                          <a:srgbClr val="6633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2000" baseline="0" dirty="0">
                          <a:solidFill>
                            <a:srgbClr val="663300"/>
                          </a:solidFill>
                        </a:rPr>
                        <a:t>Registros de Aportes al IESS</a:t>
                      </a:r>
                      <a:endParaRPr lang="es-EC" sz="2000" baseline="0" dirty="0">
                        <a:solidFill>
                          <a:srgbClr val="6633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62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2000" baseline="0">
                          <a:solidFill>
                            <a:srgbClr val="663300"/>
                          </a:solidFill>
                        </a:rPr>
                        <a:t>9</a:t>
                      </a:r>
                      <a:endParaRPr lang="es-EC" sz="2000" baseline="0">
                        <a:solidFill>
                          <a:srgbClr val="6633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2000" baseline="0" dirty="0">
                          <a:solidFill>
                            <a:srgbClr val="663300"/>
                          </a:solidFill>
                        </a:rPr>
                        <a:t>Otros</a:t>
                      </a:r>
                      <a:endParaRPr lang="es-EC" sz="2000" baseline="0" dirty="0">
                        <a:solidFill>
                          <a:srgbClr val="6633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/>
          </a:p>
        </p:txBody>
      </p:sp>
      <p:sp>
        <p:nvSpPr>
          <p:cNvPr id="6" name="5 CuadroTexto"/>
          <p:cNvSpPr txBox="1"/>
          <p:nvPr/>
        </p:nvSpPr>
        <p:spPr>
          <a:xfrm>
            <a:off x="2667000" y="914400"/>
            <a:ext cx="5562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C" sz="3500" dirty="0">
                <a:solidFill>
                  <a:srgbClr val="79551B"/>
                </a:solidFill>
                <a:latin typeface="Cooper Black" pitchFamily="18" charset="0"/>
                <a:ea typeface="+mj-ea"/>
                <a:cs typeface="Times New Roman" pitchFamily="18" charset="0"/>
              </a:rPr>
              <a:t>PAPELES DE TRABAJO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2667000" y="1981200"/>
            <a:ext cx="5638800" cy="30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es-EC" sz="2400" dirty="0">
                <a:solidFill>
                  <a:srgbClr val="663300"/>
                </a:solidFill>
                <a:latin typeface="+mn-lt"/>
              </a:rPr>
              <a:t>Cuadro comparativo IVA vs 101 vs 104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EC" sz="2400" dirty="0">
                <a:solidFill>
                  <a:srgbClr val="663300"/>
                </a:solidFill>
                <a:latin typeface="+mn-lt"/>
              </a:rPr>
              <a:t>Cruce Mensual de Retenciones en la Fuente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EC" sz="2400" dirty="0">
                <a:solidFill>
                  <a:srgbClr val="663300"/>
                </a:solidFill>
                <a:latin typeface="+mn-lt"/>
              </a:rPr>
              <a:t>Retenciones en la Fuente vs Libros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EC" sz="2400" dirty="0">
                <a:solidFill>
                  <a:srgbClr val="663300"/>
                </a:solidFill>
                <a:latin typeface="+mn-lt"/>
              </a:rPr>
              <a:t>Cuadro Comparativo – Ventas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EC" sz="2400" dirty="0">
                <a:solidFill>
                  <a:srgbClr val="663300"/>
                </a:solidFill>
                <a:latin typeface="+mn-lt"/>
              </a:rPr>
              <a:t>Cuadro Comparativo – Compras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EC" sz="2400" dirty="0">
                <a:solidFill>
                  <a:srgbClr val="663300"/>
                </a:solidFill>
                <a:latin typeface="+mn-lt"/>
              </a:rPr>
              <a:t>Impuesto Rentas declarado vs Libros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EC" sz="2400" dirty="0">
                <a:solidFill>
                  <a:srgbClr val="663300"/>
                </a:solidFill>
                <a:latin typeface="+mn-lt"/>
              </a:rPr>
              <a:t>Cruce Formulario 103 vs 104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33400" y="990600"/>
            <a:ext cx="8001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" sz="2800" dirty="0">
                <a:solidFill>
                  <a:srgbClr val="79551B"/>
                </a:solidFill>
                <a:latin typeface="Cooper Black" pitchFamily="18" charset="0"/>
                <a:ea typeface="+mj-ea"/>
                <a:cs typeface="Times New Roman" pitchFamily="18" charset="0"/>
              </a:rPr>
              <a:t>INFORME DE LOS AUDITORES INDEPENDIENTES SOBRE EL CUMPLIMIENTO DE OBLIGACIONES TRIBUTARIAS</a:t>
            </a:r>
            <a:endParaRPr lang="es-EC" sz="2800" dirty="0">
              <a:solidFill>
                <a:srgbClr val="79551B"/>
              </a:solidFill>
              <a:latin typeface="Cooper Black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es-ES" sz="2800" dirty="0">
                <a:solidFill>
                  <a:srgbClr val="79551B"/>
                </a:solidFill>
                <a:latin typeface="Cooper Black" pitchFamily="18" charset="0"/>
                <a:ea typeface="+mj-ea"/>
                <a:cs typeface="Times New Roman" pitchFamily="18" charset="0"/>
              </a:rPr>
              <a:t>POR EL AÑO TERMINADO EL 31 DE DICIEMBRE DEL 2008</a:t>
            </a:r>
            <a:endParaRPr lang="es-EC" sz="2800" dirty="0">
              <a:solidFill>
                <a:srgbClr val="79551B"/>
              </a:solidFill>
              <a:latin typeface="Cooper Black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133600" y="4038600"/>
            <a:ext cx="6324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" sz="3000" b="1" dirty="0">
                <a:solidFill>
                  <a:srgbClr val="79551B"/>
                </a:solidFill>
                <a:latin typeface="+mn-lt"/>
                <a:ea typeface="+mj-ea"/>
                <a:cs typeface="Times New Roman" pitchFamily="18" charset="0"/>
              </a:rPr>
              <a:t>PARTE I     -      </a:t>
            </a:r>
          </a:p>
          <a:p>
            <a:pPr algn="ctr">
              <a:defRPr/>
            </a:pPr>
            <a:r>
              <a:rPr lang="es-ES" sz="3000" b="1" dirty="0">
                <a:solidFill>
                  <a:srgbClr val="79551B"/>
                </a:solidFill>
                <a:latin typeface="+mn-lt"/>
                <a:ea typeface="+mj-ea"/>
                <a:cs typeface="Times New Roman" pitchFamily="18" charset="0"/>
              </a:rPr>
              <a:t>INFORME DE LOS AUDITORES INDEPENDIENTES</a:t>
            </a:r>
            <a:endParaRPr lang="es-EC" sz="3000" b="1" dirty="0">
              <a:solidFill>
                <a:srgbClr val="79551B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33600" y="2286000"/>
            <a:ext cx="6629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" sz="3000" b="1" dirty="0">
                <a:solidFill>
                  <a:srgbClr val="79551B"/>
                </a:solidFill>
                <a:latin typeface="+mn-lt"/>
                <a:ea typeface="+mj-ea"/>
                <a:cs typeface="Times New Roman" pitchFamily="18" charset="0"/>
              </a:rPr>
              <a:t>PARTE II  -      </a:t>
            </a:r>
          </a:p>
          <a:p>
            <a:pPr algn="ctr">
              <a:defRPr/>
            </a:pPr>
            <a:r>
              <a:rPr lang="es-ES" sz="3000" b="1" dirty="0">
                <a:solidFill>
                  <a:srgbClr val="79551B"/>
                </a:solidFill>
                <a:latin typeface="+mn-lt"/>
                <a:ea typeface="+mj-ea"/>
                <a:cs typeface="Times New Roman" pitchFamily="18" charset="0"/>
              </a:rPr>
              <a:t>INFORMACIÓN FINANCIERA SUPLEMENTARIA</a:t>
            </a:r>
            <a:endParaRPr lang="es-EC" sz="3000" b="1" dirty="0">
              <a:solidFill>
                <a:srgbClr val="79551B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57400" y="2209800"/>
            <a:ext cx="6629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" sz="3000" b="1" dirty="0">
                <a:solidFill>
                  <a:srgbClr val="79551B"/>
                </a:solidFill>
                <a:latin typeface="+mn-lt"/>
                <a:ea typeface="+mj-ea"/>
                <a:cs typeface="Times New Roman" pitchFamily="18" charset="0"/>
              </a:rPr>
              <a:t>PARTE III    -     RECOMENDACIONES SOBRE ASPECTOS TRIBUTARIOS</a:t>
            </a:r>
            <a:endParaRPr lang="es-EC" sz="3000" b="1" dirty="0">
              <a:solidFill>
                <a:srgbClr val="79551B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3 Título"/>
          <p:cNvSpPr>
            <a:spLocks noGrp="1"/>
          </p:cNvSpPr>
          <p:nvPr>
            <p:ph type="title"/>
          </p:nvPr>
        </p:nvSpPr>
        <p:spPr>
          <a:xfrm>
            <a:off x="2057400" y="762000"/>
            <a:ext cx="6248400" cy="1524000"/>
          </a:xfrm>
        </p:spPr>
        <p:txBody>
          <a:bodyPr/>
          <a:lstStyle/>
          <a:p>
            <a:pPr algn="ctr"/>
            <a:r>
              <a:rPr lang="es-ES" b="1" smtClean="0"/>
              <a:t>REGISTRO DE INGRESOS VS DECLARACIONES - </a:t>
            </a:r>
            <a:br>
              <a:rPr lang="es-ES" b="1" smtClean="0"/>
            </a:br>
            <a:r>
              <a:rPr lang="es-ES" b="1" smtClean="0"/>
              <a:t>VENTAS</a:t>
            </a:r>
            <a:endParaRPr lang="es-EC" smtClean="0"/>
          </a:p>
        </p:txBody>
      </p:sp>
      <p:sp>
        <p:nvSpPr>
          <p:cNvPr id="8" name="7 Proceso alternativo"/>
          <p:cNvSpPr/>
          <p:nvPr/>
        </p:nvSpPr>
        <p:spPr>
          <a:xfrm>
            <a:off x="1828800" y="2438400"/>
            <a:ext cx="2667000" cy="838200"/>
          </a:xfrm>
          <a:prstGeom prst="flowChartAlternateProcess">
            <a:avLst/>
          </a:prstGeom>
          <a:solidFill>
            <a:srgbClr val="339933"/>
          </a:solidFill>
          <a:ln w="571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b="1" dirty="0">
                <a:solidFill>
                  <a:srgbClr val="663300"/>
                </a:solidFill>
              </a:rPr>
              <a:t>Antecedentes Legales</a:t>
            </a:r>
          </a:p>
        </p:txBody>
      </p:sp>
      <p:cxnSp>
        <p:nvCxnSpPr>
          <p:cNvPr id="10" name="9 Conector recto de flecha"/>
          <p:cNvCxnSpPr/>
          <p:nvPr/>
        </p:nvCxnSpPr>
        <p:spPr>
          <a:xfrm>
            <a:off x="4495800" y="2819400"/>
            <a:ext cx="838200" cy="1588"/>
          </a:xfrm>
          <a:prstGeom prst="straightConnector1">
            <a:avLst/>
          </a:prstGeom>
          <a:ln w="38100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5181600" y="2514600"/>
            <a:ext cx="2971800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200" dirty="0">
                <a:solidFill>
                  <a:srgbClr val="000000"/>
                </a:solidFill>
                <a:latin typeface="+mn-lt"/>
              </a:rPr>
              <a:t>El Art. 8 - Ingreso de fuente ecuatoriana</a:t>
            </a:r>
            <a:endParaRPr lang="es-EC" sz="22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2" name="11 Proceso alternativo"/>
          <p:cNvSpPr/>
          <p:nvPr/>
        </p:nvSpPr>
        <p:spPr>
          <a:xfrm>
            <a:off x="6096000" y="4395788"/>
            <a:ext cx="2209800" cy="838200"/>
          </a:xfrm>
          <a:prstGeom prst="flowChartAlternateProcess">
            <a:avLst/>
          </a:prstGeom>
          <a:solidFill>
            <a:srgbClr val="339933"/>
          </a:solidFill>
          <a:ln w="571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b="1" dirty="0">
                <a:solidFill>
                  <a:srgbClr val="663300"/>
                </a:solidFill>
              </a:rPr>
              <a:t>Observación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 rot="10800000">
            <a:off x="5334000" y="4852988"/>
            <a:ext cx="762000" cy="1587"/>
          </a:xfrm>
          <a:prstGeom prst="straightConnector1">
            <a:avLst/>
          </a:prstGeom>
          <a:ln w="38100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CuadroTexto"/>
          <p:cNvSpPr txBox="1"/>
          <p:nvPr/>
        </p:nvSpPr>
        <p:spPr>
          <a:xfrm>
            <a:off x="990600" y="3633788"/>
            <a:ext cx="4267200" cy="2462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200" dirty="0">
                <a:solidFill>
                  <a:srgbClr val="000000"/>
                </a:solidFill>
                <a:latin typeface="+mn-lt"/>
              </a:rPr>
              <a:t>La empresa no declaró el total de sus ingresos en el formulario 101 del Impuesto a la Renta, la diferencia entre lo registrado en los mayores y lo declarado es de $1404,66 y de $920,66 en ventas tarifa 12% y 0% respectivamente.</a:t>
            </a:r>
            <a:endParaRPr lang="es-EC" sz="2200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/>
          </p:nvPr>
        </p:nvSpPr>
        <p:spPr>
          <a:xfrm>
            <a:off x="2592388" y="762000"/>
            <a:ext cx="5484812" cy="914400"/>
          </a:xfrm>
        </p:spPr>
        <p:txBody>
          <a:bodyPr/>
          <a:lstStyle/>
          <a:p>
            <a:pPr algn="ctr"/>
            <a:r>
              <a:rPr lang="es-ES" b="1" smtClean="0"/>
              <a:t>VENTAS</a:t>
            </a:r>
            <a:endParaRPr lang="es-EC" smtClean="0"/>
          </a:p>
        </p:txBody>
      </p:sp>
      <p:sp>
        <p:nvSpPr>
          <p:cNvPr id="4" name="3 Proceso alternativo"/>
          <p:cNvSpPr/>
          <p:nvPr/>
        </p:nvSpPr>
        <p:spPr>
          <a:xfrm>
            <a:off x="3733800" y="1676400"/>
            <a:ext cx="3124200" cy="533400"/>
          </a:xfrm>
          <a:prstGeom prst="flowChartAlternateProcess">
            <a:avLst/>
          </a:prstGeom>
          <a:solidFill>
            <a:srgbClr val="339933"/>
          </a:solidFill>
          <a:ln w="571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b="1" dirty="0">
                <a:solidFill>
                  <a:srgbClr val="663300"/>
                </a:solidFill>
              </a:rPr>
              <a:t>Recomendación</a:t>
            </a:r>
          </a:p>
        </p:txBody>
      </p:sp>
      <p:cxnSp>
        <p:nvCxnSpPr>
          <p:cNvPr id="7" name="6 Conector recto de flecha"/>
          <p:cNvCxnSpPr/>
          <p:nvPr/>
        </p:nvCxnSpPr>
        <p:spPr>
          <a:xfrm rot="5400000">
            <a:off x="4965700" y="2578100"/>
            <a:ext cx="738188" cy="1588"/>
          </a:xfrm>
          <a:prstGeom prst="straightConnector1">
            <a:avLst/>
          </a:prstGeom>
          <a:ln w="38100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2667000" y="2971800"/>
            <a:ext cx="5410200" cy="2800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200" dirty="0">
                <a:solidFill>
                  <a:srgbClr val="000000"/>
                </a:solidFill>
                <a:latin typeface="+mn-lt"/>
              </a:rPr>
              <a:t>Las personas encargadas de la contabilización de las transacciones de Autolux S.A. deberían de realizar las verificaciones necesarias para asegurar que existe consistencia entre lo que se encuentra en libros y lo declarado en cada uno de los formularios. </a:t>
            </a:r>
            <a:endParaRPr lang="es-EC" sz="2200" dirty="0">
              <a:solidFill>
                <a:srgbClr val="000000"/>
              </a:solidFill>
              <a:latin typeface="+mn-lt"/>
            </a:endParaRPr>
          </a:p>
          <a:p>
            <a:pPr algn="ctr">
              <a:defRPr/>
            </a:pPr>
            <a:endParaRPr lang="es-EC" sz="2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/>
          </p:nvPr>
        </p:nvSpPr>
        <p:spPr>
          <a:xfrm>
            <a:off x="914400" y="762000"/>
            <a:ext cx="7237413" cy="1905000"/>
          </a:xfrm>
        </p:spPr>
        <p:txBody>
          <a:bodyPr/>
          <a:lstStyle/>
          <a:p>
            <a:pPr algn="ctr"/>
            <a:r>
              <a:rPr lang="es-ES" b="1" smtClean="0"/>
              <a:t>DOCUMENTACIÓN DE RESPALDO - EMISIÓN Y ENTREGA DE COMPROBANTES DE RETENCIÓN</a:t>
            </a:r>
            <a:endParaRPr lang="es-EC" smtClean="0"/>
          </a:p>
        </p:txBody>
      </p:sp>
      <p:sp>
        <p:nvSpPr>
          <p:cNvPr id="4" name="3 Proceso alternativo"/>
          <p:cNvSpPr/>
          <p:nvPr/>
        </p:nvSpPr>
        <p:spPr>
          <a:xfrm>
            <a:off x="1524000" y="2860675"/>
            <a:ext cx="2667000" cy="838200"/>
          </a:xfrm>
          <a:prstGeom prst="flowChartAlternateProcess">
            <a:avLst/>
          </a:prstGeom>
          <a:solidFill>
            <a:srgbClr val="339933"/>
          </a:solidFill>
          <a:ln w="571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b="1" dirty="0">
                <a:solidFill>
                  <a:srgbClr val="663300"/>
                </a:solidFill>
              </a:rPr>
              <a:t>Antecedentes Legales</a:t>
            </a:r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4191000" y="3241675"/>
            <a:ext cx="838200" cy="1588"/>
          </a:xfrm>
          <a:prstGeom prst="straightConnector1">
            <a:avLst/>
          </a:prstGeom>
          <a:ln w="38100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4953000" y="2743200"/>
            <a:ext cx="32004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200" dirty="0">
                <a:solidFill>
                  <a:srgbClr val="000000"/>
                </a:solidFill>
                <a:latin typeface="+mn-lt"/>
              </a:rPr>
              <a:t>El Art. 50 – Obligaciones de los agentes de retención</a:t>
            </a:r>
            <a:endParaRPr lang="es-EC" sz="22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" name="6 Proceso alternativo"/>
          <p:cNvSpPr/>
          <p:nvPr/>
        </p:nvSpPr>
        <p:spPr>
          <a:xfrm>
            <a:off x="6019800" y="4471988"/>
            <a:ext cx="2209800" cy="838200"/>
          </a:xfrm>
          <a:prstGeom prst="flowChartAlternateProcess">
            <a:avLst/>
          </a:prstGeom>
          <a:solidFill>
            <a:srgbClr val="339933"/>
          </a:solidFill>
          <a:ln w="571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b="1" dirty="0">
                <a:solidFill>
                  <a:srgbClr val="663300"/>
                </a:solidFill>
              </a:rPr>
              <a:t>Observación</a:t>
            </a:r>
          </a:p>
        </p:txBody>
      </p:sp>
      <p:cxnSp>
        <p:nvCxnSpPr>
          <p:cNvPr id="8" name="7 Conector recto de flecha"/>
          <p:cNvCxnSpPr/>
          <p:nvPr/>
        </p:nvCxnSpPr>
        <p:spPr>
          <a:xfrm rot="10800000">
            <a:off x="5257800" y="4929188"/>
            <a:ext cx="762000" cy="1587"/>
          </a:xfrm>
          <a:prstGeom prst="straightConnector1">
            <a:avLst/>
          </a:prstGeom>
          <a:ln w="38100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914400" y="4083050"/>
            <a:ext cx="4572000" cy="1784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200" dirty="0">
                <a:solidFill>
                  <a:srgbClr val="000000"/>
                </a:solidFill>
                <a:latin typeface="+mn-lt"/>
              </a:rPr>
              <a:t>En algunas ocasiones la compañía AUTOLUX S.A. emite comprobantes de retención posterior a los 5 días siguientes de haber recibido la factura respectiva</a:t>
            </a:r>
            <a:endParaRPr lang="es-EC" sz="2200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title"/>
          </p:nvPr>
        </p:nvSpPr>
        <p:spPr>
          <a:xfrm>
            <a:off x="917575" y="762000"/>
            <a:ext cx="7388225" cy="914400"/>
          </a:xfrm>
        </p:spPr>
        <p:txBody>
          <a:bodyPr/>
          <a:lstStyle/>
          <a:p>
            <a:pPr algn="ctr"/>
            <a:r>
              <a:rPr lang="es-ES" b="1" smtClean="0"/>
              <a:t>EMISIÓN Y ENTREGA DE COMPROBANTES DE RETENCIÓN</a:t>
            </a:r>
            <a:endParaRPr lang="es-EC" smtClean="0"/>
          </a:p>
        </p:txBody>
      </p:sp>
      <p:sp>
        <p:nvSpPr>
          <p:cNvPr id="4" name="3 Proceso alternativo"/>
          <p:cNvSpPr/>
          <p:nvPr/>
        </p:nvSpPr>
        <p:spPr>
          <a:xfrm>
            <a:off x="3657600" y="1924050"/>
            <a:ext cx="3124200" cy="533400"/>
          </a:xfrm>
          <a:prstGeom prst="flowChartAlternateProcess">
            <a:avLst/>
          </a:prstGeom>
          <a:solidFill>
            <a:srgbClr val="339933"/>
          </a:solidFill>
          <a:ln w="571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b="1" dirty="0">
                <a:solidFill>
                  <a:srgbClr val="663300"/>
                </a:solidFill>
              </a:rPr>
              <a:t>Recomendación</a:t>
            </a:r>
          </a:p>
        </p:txBody>
      </p:sp>
      <p:cxnSp>
        <p:nvCxnSpPr>
          <p:cNvPr id="5" name="4 Conector recto de flecha"/>
          <p:cNvCxnSpPr/>
          <p:nvPr/>
        </p:nvCxnSpPr>
        <p:spPr>
          <a:xfrm rot="5400000">
            <a:off x="4813300" y="2825750"/>
            <a:ext cx="738188" cy="1588"/>
          </a:xfrm>
          <a:prstGeom prst="straightConnector1">
            <a:avLst/>
          </a:prstGeom>
          <a:ln w="38100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2590800" y="3397250"/>
            <a:ext cx="5257800" cy="1784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200" dirty="0">
                <a:solidFill>
                  <a:srgbClr val="000000"/>
                </a:solidFill>
                <a:latin typeface="+mn-lt"/>
              </a:rPr>
              <a:t>Procurar realizar el envío de los comprobantes de retención a los proveedores en el menor tiempo posible, evitando en lo mínimo posible que llega al tiempo límite de los 5 días</a:t>
            </a:r>
            <a:endParaRPr lang="es-EC" sz="2200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2 Marcador de contenido"/>
          <p:cNvSpPr>
            <a:spLocks noGrp="1"/>
          </p:cNvSpPr>
          <p:nvPr>
            <p:ph idx="1"/>
          </p:nvPr>
        </p:nvSpPr>
        <p:spPr>
          <a:xfrm>
            <a:off x="2667000" y="1905000"/>
            <a:ext cx="5484813" cy="2743200"/>
          </a:xfrm>
        </p:spPr>
        <p:txBody>
          <a:bodyPr/>
          <a:lstStyle/>
          <a:p>
            <a:pPr algn="r">
              <a:buFontTx/>
              <a:buNone/>
            </a:pPr>
            <a:r>
              <a:rPr lang="es-EC" b="1" smtClean="0"/>
              <a:t>Presentado por:</a:t>
            </a:r>
          </a:p>
          <a:p>
            <a:pPr algn="r">
              <a:buFontTx/>
              <a:buNone/>
            </a:pPr>
            <a:endParaRPr lang="es-EC" smtClean="0"/>
          </a:p>
          <a:p>
            <a:pPr algn="r">
              <a:buFontTx/>
              <a:buNone/>
            </a:pPr>
            <a:r>
              <a:rPr lang="es-EC" smtClean="0"/>
              <a:t>Hugo Toala Robles</a:t>
            </a:r>
          </a:p>
          <a:p>
            <a:pPr algn="r">
              <a:buFontTx/>
              <a:buNone/>
            </a:pPr>
            <a:r>
              <a:rPr lang="es-EC" smtClean="0"/>
              <a:t>Mariana Zambrano 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838200" y="838200"/>
            <a:ext cx="7467600" cy="1447800"/>
          </a:xfrm>
        </p:spPr>
        <p:txBody>
          <a:bodyPr/>
          <a:lstStyle/>
          <a:p>
            <a:pPr algn="ctr"/>
            <a:r>
              <a:rPr lang="es-ES" b="1" smtClean="0"/>
              <a:t>DOCUMENTACIÓN DE RESPALDO - EMISIÓN Y ENTREGA DE COMPROBANTES DE VENTA</a:t>
            </a:r>
            <a:endParaRPr lang="es-EC" smtClean="0"/>
          </a:p>
        </p:txBody>
      </p:sp>
      <p:sp>
        <p:nvSpPr>
          <p:cNvPr id="4" name="3 Proceso alternativo"/>
          <p:cNvSpPr/>
          <p:nvPr/>
        </p:nvSpPr>
        <p:spPr>
          <a:xfrm>
            <a:off x="1447800" y="2632075"/>
            <a:ext cx="2667000" cy="838200"/>
          </a:xfrm>
          <a:prstGeom prst="flowChartAlternateProcess">
            <a:avLst/>
          </a:prstGeom>
          <a:solidFill>
            <a:srgbClr val="339933"/>
          </a:solidFill>
          <a:ln w="571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b="1" dirty="0">
                <a:solidFill>
                  <a:srgbClr val="663300"/>
                </a:solidFill>
              </a:rPr>
              <a:t>Antecedentes Legales</a:t>
            </a:r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4114800" y="3013075"/>
            <a:ext cx="838200" cy="1588"/>
          </a:xfrm>
          <a:prstGeom prst="straightConnector1">
            <a:avLst/>
          </a:prstGeom>
          <a:ln w="38100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5029200" y="2473325"/>
            <a:ext cx="29718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200" dirty="0">
                <a:solidFill>
                  <a:srgbClr val="000000"/>
                </a:solidFill>
                <a:latin typeface="+mn-lt"/>
              </a:rPr>
              <a:t>El Art. 64 – Facturación del Impuesto</a:t>
            </a:r>
            <a:endParaRPr lang="es-EC" sz="22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" name="6 Proceso alternativo"/>
          <p:cNvSpPr/>
          <p:nvPr/>
        </p:nvSpPr>
        <p:spPr>
          <a:xfrm>
            <a:off x="6096000" y="4319588"/>
            <a:ext cx="2209800" cy="838200"/>
          </a:xfrm>
          <a:prstGeom prst="flowChartAlternateProcess">
            <a:avLst/>
          </a:prstGeom>
          <a:solidFill>
            <a:srgbClr val="339933"/>
          </a:solidFill>
          <a:ln w="571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b="1" dirty="0">
                <a:solidFill>
                  <a:srgbClr val="663300"/>
                </a:solidFill>
              </a:rPr>
              <a:t>Observación</a:t>
            </a:r>
          </a:p>
        </p:txBody>
      </p:sp>
      <p:cxnSp>
        <p:nvCxnSpPr>
          <p:cNvPr id="8" name="7 Conector recto de flecha"/>
          <p:cNvCxnSpPr/>
          <p:nvPr/>
        </p:nvCxnSpPr>
        <p:spPr>
          <a:xfrm rot="10800000">
            <a:off x="5334000" y="4776788"/>
            <a:ext cx="762000" cy="1587"/>
          </a:xfrm>
          <a:prstGeom prst="straightConnector1">
            <a:avLst/>
          </a:prstGeom>
          <a:ln w="38100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762000" y="3930650"/>
            <a:ext cx="4800600" cy="1784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200" dirty="0">
                <a:solidFill>
                  <a:srgbClr val="000000"/>
                </a:solidFill>
                <a:latin typeface="+mn-lt"/>
              </a:rPr>
              <a:t>Ciertas facturas tienen errores de emisión, en lo que se refiere a el detalle y cálculo de los valores, y también ciertos tachones que podrían invalidar dicho documento</a:t>
            </a:r>
            <a:endParaRPr lang="es-EC" sz="2200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Título"/>
          <p:cNvSpPr>
            <a:spLocks noGrp="1"/>
          </p:cNvSpPr>
          <p:nvPr>
            <p:ph type="title"/>
          </p:nvPr>
        </p:nvSpPr>
        <p:spPr>
          <a:xfrm>
            <a:off x="1676400" y="762000"/>
            <a:ext cx="6550025" cy="914400"/>
          </a:xfrm>
        </p:spPr>
        <p:txBody>
          <a:bodyPr/>
          <a:lstStyle/>
          <a:p>
            <a:pPr algn="ctr"/>
            <a:r>
              <a:rPr lang="es-ES" b="1" smtClean="0"/>
              <a:t>EMISIÓN Y ENTREGA DE COMPROBANTES DE VENTA</a:t>
            </a:r>
            <a:endParaRPr lang="es-EC" smtClean="0"/>
          </a:p>
        </p:txBody>
      </p:sp>
      <p:sp>
        <p:nvSpPr>
          <p:cNvPr id="4" name="3 Proceso alternativo"/>
          <p:cNvSpPr/>
          <p:nvPr/>
        </p:nvSpPr>
        <p:spPr>
          <a:xfrm>
            <a:off x="3733800" y="1981200"/>
            <a:ext cx="3124200" cy="533400"/>
          </a:xfrm>
          <a:prstGeom prst="flowChartAlternateProcess">
            <a:avLst/>
          </a:prstGeom>
          <a:solidFill>
            <a:srgbClr val="339933"/>
          </a:solidFill>
          <a:ln w="571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b="1" dirty="0">
                <a:solidFill>
                  <a:srgbClr val="663300"/>
                </a:solidFill>
              </a:rPr>
              <a:t>Recomendación</a:t>
            </a:r>
          </a:p>
        </p:txBody>
      </p:sp>
      <p:cxnSp>
        <p:nvCxnSpPr>
          <p:cNvPr id="5" name="4 Conector recto de flecha"/>
          <p:cNvCxnSpPr/>
          <p:nvPr/>
        </p:nvCxnSpPr>
        <p:spPr>
          <a:xfrm rot="5400000">
            <a:off x="4889500" y="2882900"/>
            <a:ext cx="738188" cy="1588"/>
          </a:xfrm>
          <a:prstGeom prst="straightConnector1">
            <a:avLst/>
          </a:prstGeom>
          <a:ln w="38100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2514600" y="3378200"/>
            <a:ext cx="5562600" cy="1784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200" dirty="0">
                <a:solidFill>
                  <a:srgbClr val="000000"/>
                </a:solidFill>
                <a:latin typeface="+mn-lt"/>
              </a:rPr>
              <a:t>Al ser la factura el documento comercial con el que la empresa respalda la venta de bienes y prestación de servicios debería de existir un poco más de control en cuanto al llenado y archivo de este comprobante</a:t>
            </a:r>
            <a:endParaRPr lang="es-EC" sz="2200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Título"/>
          <p:cNvSpPr>
            <a:spLocks noGrp="1"/>
          </p:cNvSpPr>
          <p:nvPr>
            <p:ph type="title"/>
          </p:nvPr>
        </p:nvSpPr>
        <p:spPr>
          <a:xfrm>
            <a:off x="533400" y="762000"/>
            <a:ext cx="7848600" cy="1447800"/>
          </a:xfrm>
        </p:spPr>
        <p:txBody>
          <a:bodyPr/>
          <a:lstStyle/>
          <a:p>
            <a:pPr algn="ctr"/>
            <a:r>
              <a:rPr lang="es-ES" b="1" smtClean="0"/>
              <a:t>DIFERENCIA ENTRE VALORES DECLARADOS EN FORMULARIO 103 Y FORMULARIO 104</a:t>
            </a:r>
            <a:endParaRPr lang="es-EC" smtClean="0"/>
          </a:p>
        </p:txBody>
      </p:sp>
      <p:sp>
        <p:nvSpPr>
          <p:cNvPr id="4" name="3 Proceso alternativo"/>
          <p:cNvSpPr/>
          <p:nvPr/>
        </p:nvSpPr>
        <p:spPr>
          <a:xfrm>
            <a:off x="1447800" y="2632075"/>
            <a:ext cx="2667000" cy="838200"/>
          </a:xfrm>
          <a:prstGeom prst="flowChartAlternateProcess">
            <a:avLst/>
          </a:prstGeom>
          <a:solidFill>
            <a:srgbClr val="339933"/>
          </a:solidFill>
          <a:ln w="571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b="1" dirty="0">
                <a:solidFill>
                  <a:srgbClr val="663300"/>
                </a:solidFill>
              </a:rPr>
              <a:t>Antecedentes Legales</a:t>
            </a:r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4114800" y="3013075"/>
            <a:ext cx="838200" cy="1588"/>
          </a:xfrm>
          <a:prstGeom prst="straightConnector1">
            <a:avLst/>
          </a:prstGeom>
          <a:ln w="38100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4953000" y="2473325"/>
            <a:ext cx="33528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200" dirty="0">
                <a:solidFill>
                  <a:srgbClr val="000000"/>
                </a:solidFill>
                <a:latin typeface="+mn-lt"/>
              </a:rPr>
              <a:t>El Art. 21 – Estados Financieros, Art. 67 – Declaración del impuesto</a:t>
            </a:r>
            <a:endParaRPr lang="es-EC" sz="22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" name="6 Proceso alternativo"/>
          <p:cNvSpPr/>
          <p:nvPr/>
        </p:nvSpPr>
        <p:spPr>
          <a:xfrm>
            <a:off x="6096000" y="4319588"/>
            <a:ext cx="2209800" cy="838200"/>
          </a:xfrm>
          <a:prstGeom prst="flowChartAlternateProcess">
            <a:avLst/>
          </a:prstGeom>
          <a:solidFill>
            <a:srgbClr val="339933"/>
          </a:solidFill>
          <a:ln w="571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b="1" dirty="0">
                <a:solidFill>
                  <a:srgbClr val="663300"/>
                </a:solidFill>
              </a:rPr>
              <a:t>Observación</a:t>
            </a:r>
          </a:p>
        </p:txBody>
      </p:sp>
      <p:cxnSp>
        <p:nvCxnSpPr>
          <p:cNvPr id="8" name="7 Conector recto de flecha"/>
          <p:cNvCxnSpPr/>
          <p:nvPr/>
        </p:nvCxnSpPr>
        <p:spPr>
          <a:xfrm rot="10800000">
            <a:off x="5334000" y="4776788"/>
            <a:ext cx="762000" cy="1587"/>
          </a:xfrm>
          <a:prstGeom prst="straightConnector1">
            <a:avLst/>
          </a:prstGeom>
          <a:ln w="38100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609600" y="3633788"/>
            <a:ext cx="4800600" cy="2462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200" dirty="0">
                <a:solidFill>
                  <a:srgbClr val="000000"/>
                </a:solidFill>
                <a:latin typeface="+mn-lt"/>
              </a:rPr>
              <a:t>La compras de inventario e insumos necesarios asciende a $ 264.056,29 según los registros contables, dicho valor es el mismo del acumulado en los formulario 104, pero no así el valor acumulado en los formularios 103 la diferencia es de $ 371,24.</a:t>
            </a:r>
            <a:endParaRPr lang="es-EC" sz="2200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roceso alternativo"/>
          <p:cNvSpPr/>
          <p:nvPr/>
        </p:nvSpPr>
        <p:spPr>
          <a:xfrm>
            <a:off x="3810000" y="2424113"/>
            <a:ext cx="3124200" cy="533400"/>
          </a:xfrm>
          <a:prstGeom prst="flowChartAlternateProcess">
            <a:avLst/>
          </a:prstGeom>
          <a:solidFill>
            <a:srgbClr val="339933"/>
          </a:solidFill>
          <a:ln w="571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b="1" dirty="0">
                <a:solidFill>
                  <a:srgbClr val="663300"/>
                </a:solidFill>
              </a:rPr>
              <a:t>Recomendación</a:t>
            </a:r>
          </a:p>
        </p:txBody>
      </p:sp>
      <p:cxnSp>
        <p:nvCxnSpPr>
          <p:cNvPr id="5" name="4 Conector recto de flecha"/>
          <p:cNvCxnSpPr/>
          <p:nvPr/>
        </p:nvCxnSpPr>
        <p:spPr>
          <a:xfrm rot="5400000">
            <a:off x="4965700" y="3325813"/>
            <a:ext cx="738187" cy="1588"/>
          </a:xfrm>
          <a:prstGeom prst="straightConnector1">
            <a:avLst/>
          </a:prstGeom>
          <a:ln w="38100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2590800" y="3778250"/>
            <a:ext cx="5562600" cy="1784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200" dirty="0">
                <a:solidFill>
                  <a:srgbClr val="000000"/>
                </a:solidFill>
                <a:latin typeface="+mn-lt"/>
              </a:rPr>
              <a:t>Antes de emitir las declaraciones deberá desplegarse una serie de actividades que constituyan un control interno que permita advertir inconsistencia entre valores expuestos en los formularios</a:t>
            </a:r>
            <a:endParaRPr lang="es-EC" sz="22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5605" name="1 Título"/>
          <p:cNvSpPr>
            <a:spLocks noGrp="1"/>
          </p:cNvSpPr>
          <p:nvPr>
            <p:ph type="title"/>
          </p:nvPr>
        </p:nvSpPr>
        <p:spPr>
          <a:xfrm>
            <a:off x="762000" y="685800"/>
            <a:ext cx="7848600" cy="1447800"/>
          </a:xfrm>
        </p:spPr>
        <p:txBody>
          <a:bodyPr/>
          <a:lstStyle/>
          <a:p>
            <a:pPr algn="ctr"/>
            <a:r>
              <a:rPr lang="es-ES" b="1" smtClean="0"/>
              <a:t>DIFERENCIA ENTRE VALORES DECLARADOS EN FORMULARIO 103 Y FORMULARIO 104</a:t>
            </a:r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Título"/>
          <p:cNvSpPr>
            <a:spLocks noGrp="1"/>
          </p:cNvSpPr>
          <p:nvPr>
            <p:ph type="title"/>
          </p:nvPr>
        </p:nvSpPr>
        <p:spPr>
          <a:xfrm>
            <a:off x="1905000" y="914400"/>
            <a:ext cx="6245225" cy="914400"/>
          </a:xfrm>
        </p:spPr>
        <p:txBody>
          <a:bodyPr/>
          <a:lstStyle/>
          <a:p>
            <a:pPr algn="ctr"/>
            <a:r>
              <a:rPr lang="es-ES" b="1" smtClean="0"/>
              <a:t>CONCILIACIÓN TRIBUTARIA DEL IMPUESTO A LA RENTA </a:t>
            </a:r>
            <a:endParaRPr lang="es-EC" smtClean="0"/>
          </a:p>
        </p:txBody>
      </p:sp>
      <p:sp>
        <p:nvSpPr>
          <p:cNvPr id="4" name="3 Proceso alternativo"/>
          <p:cNvSpPr/>
          <p:nvPr/>
        </p:nvSpPr>
        <p:spPr>
          <a:xfrm>
            <a:off x="1295400" y="2063750"/>
            <a:ext cx="2667000" cy="838200"/>
          </a:xfrm>
          <a:prstGeom prst="flowChartAlternateProcess">
            <a:avLst/>
          </a:prstGeom>
          <a:solidFill>
            <a:srgbClr val="339933"/>
          </a:solidFill>
          <a:ln w="571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b="1" dirty="0">
                <a:solidFill>
                  <a:srgbClr val="663300"/>
                </a:solidFill>
              </a:rPr>
              <a:t>Antecedentes Legales</a:t>
            </a:r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3962400" y="2444750"/>
            <a:ext cx="838200" cy="1588"/>
          </a:xfrm>
          <a:prstGeom prst="straightConnector1">
            <a:avLst/>
          </a:prstGeom>
          <a:ln w="38100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4800600" y="1905000"/>
            <a:ext cx="3352800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200" dirty="0">
                <a:solidFill>
                  <a:srgbClr val="000000"/>
                </a:solidFill>
                <a:latin typeface="+mn-lt"/>
              </a:rPr>
              <a:t>El Art. 21 – Gastos Generales Deducibles</a:t>
            </a:r>
            <a:endParaRPr lang="es-EC" sz="22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" name="6 Proceso alternativo"/>
          <p:cNvSpPr/>
          <p:nvPr/>
        </p:nvSpPr>
        <p:spPr>
          <a:xfrm>
            <a:off x="6172200" y="4132263"/>
            <a:ext cx="2209800" cy="838200"/>
          </a:xfrm>
          <a:prstGeom prst="flowChartAlternateProcess">
            <a:avLst/>
          </a:prstGeom>
          <a:solidFill>
            <a:srgbClr val="339933"/>
          </a:solidFill>
          <a:ln w="571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b="1" dirty="0">
                <a:solidFill>
                  <a:srgbClr val="663300"/>
                </a:solidFill>
              </a:rPr>
              <a:t>Observación</a:t>
            </a:r>
          </a:p>
        </p:txBody>
      </p:sp>
      <p:cxnSp>
        <p:nvCxnSpPr>
          <p:cNvPr id="8" name="7 Conector recto de flecha"/>
          <p:cNvCxnSpPr/>
          <p:nvPr/>
        </p:nvCxnSpPr>
        <p:spPr>
          <a:xfrm rot="10800000">
            <a:off x="5410200" y="4589463"/>
            <a:ext cx="762000" cy="1587"/>
          </a:xfrm>
          <a:prstGeom prst="straightConnector1">
            <a:avLst/>
          </a:prstGeom>
          <a:ln w="38100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609600" y="3219450"/>
            <a:ext cx="4800600" cy="2800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200" dirty="0">
                <a:solidFill>
                  <a:srgbClr val="000000"/>
                </a:solidFill>
                <a:latin typeface="+mn-lt"/>
              </a:rPr>
              <a:t>En el formulario 101 entre los gastos no deducibles, en el que se refiere a gasto de gestión presenta un valor de $0, al efectuar las pruebas de auditoría sobre dicho saldo y su calidad de deducibilidad se detecto que un monto de $ 143,52  que no cumplen con dicha característica</a:t>
            </a:r>
            <a:endParaRPr lang="es-EC" sz="2200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Título"/>
          <p:cNvSpPr>
            <a:spLocks noGrp="1"/>
          </p:cNvSpPr>
          <p:nvPr>
            <p:ph type="title"/>
          </p:nvPr>
        </p:nvSpPr>
        <p:spPr>
          <a:xfrm>
            <a:off x="1600200" y="762000"/>
            <a:ext cx="6245225" cy="914400"/>
          </a:xfrm>
        </p:spPr>
        <p:txBody>
          <a:bodyPr/>
          <a:lstStyle/>
          <a:p>
            <a:pPr algn="ctr"/>
            <a:r>
              <a:rPr lang="es-ES" b="1" smtClean="0"/>
              <a:t>CONCILIACIÓN TRIBUTARIA DEL IMPUESTO A LA RENTA </a:t>
            </a:r>
            <a:endParaRPr lang="es-EC" smtClean="0"/>
          </a:p>
        </p:txBody>
      </p:sp>
      <p:sp>
        <p:nvSpPr>
          <p:cNvPr id="5" name="4 Proceso alternativo"/>
          <p:cNvSpPr/>
          <p:nvPr/>
        </p:nvSpPr>
        <p:spPr>
          <a:xfrm>
            <a:off x="3657600" y="1890713"/>
            <a:ext cx="3124200" cy="533400"/>
          </a:xfrm>
          <a:prstGeom prst="flowChartAlternateProcess">
            <a:avLst/>
          </a:prstGeom>
          <a:solidFill>
            <a:srgbClr val="339933"/>
          </a:solidFill>
          <a:ln w="571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b="1" dirty="0">
                <a:solidFill>
                  <a:srgbClr val="663300"/>
                </a:solidFill>
              </a:rPr>
              <a:t>Recomendación</a:t>
            </a:r>
          </a:p>
        </p:txBody>
      </p:sp>
      <p:cxnSp>
        <p:nvCxnSpPr>
          <p:cNvPr id="6" name="5 Conector recto de flecha"/>
          <p:cNvCxnSpPr/>
          <p:nvPr/>
        </p:nvCxnSpPr>
        <p:spPr>
          <a:xfrm rot="5400000">
            <a:off x="4813300" y="2792413"/>
            <a:ext cx="738187" cy="1588"/>
          </a:xfrm>
          <a:prstGeom prst="straightConnector1">
            <a:avLst/>
          </a:prstGeom>
          <a:ln w="38100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2438400" y="3244850"/>
            <a:ext cx="5562600" cy="1784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200" dirty="0">
                <a:solidFill>
                  <a:srgbClr val="000000"/>
                </a:solidFill>
                <a:latin typeface="+mn-lt"/>
              </a:rPr>
              <a:t>Realizar de una manera más cautelosa la conciliación tributaria, realizando todos y cada uno de los cálculos necesarios para determinar el monto de gasto no deducibles en el caso de existir</a:t>
            </a:r>
            <a:endParaRPr lang="es-EC" sz="2200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Título"/>
          <p:cNvSpPr>
            <a:spLocks noGrp="1"/>
          </p:cNvSpPr>
          <p:nvPr>
            <p:ph type="title"/>
          </p:nvPr>
        </p:nvSpPr>
        <p:spPr>
          <a:xfrm>
            <a:off x="2362200" y="2286000"/>
            <a:ext cx="5940425" cy="1371600"/>
          </a:xfrm>
        </p:spPr>
        <p:txBody>
          <a:bodyPr/>
          <a:lstStyle/>
          <a:p>
            <a:pPr algn="ctr"/>
            <a:r>
              <a:rPr lang="es-EC" sz="4000" b="1" smtClean="0"/>
              <a:t>CONCLUSIONES Y RECOMENDACIONES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Título"/>
          <p:cNvSpPr>
            <a:spLocks noGrp="1"/>
          </p:cNvSpPr>
          <p:nvPr>
            <p:ph type="title"/>
          </p:nvPr>
        </p:nvSpPr>
        <p:spPr>
          <a:xfrm>
            <a:off x="2362200" y="2286000"/>
            <a:ext cx="5940425" cy="1371600"/>
          </a:xfrm>
        </p:spPr>
        <p:txBody>
          <a:bodyPr/>
          <a:lstStyle/>
          <a:p>
            <a:pPr algn="ctr"/>
            <a:r>
              <a:rPr lang="es-EC" sz="4000" b="1" smtClean="0"/>
              <a:t>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4600" y="1981200"/>
            <a:ext cx="571500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78B69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AUTOLUX S.A.</a:t>
            </a:r>
          </a:p>
        </p:txBody>
      </p:sp>
      <p:pic>
        <p:nvPicPr>
          <p:cNvPr id="5" name="1 Imagen" descr="DSC047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0" y="3581401"/>
            <a:ext cx="1238250" cy="1600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3 Imagen" descr="DSC0470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581400"/>
            <a:ext cx="1295400" cy="1600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1 Imagen" descr="DSC0470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581400"/>
            <a:ext cx="1199010" cy="1600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Elipse"/>
          <p:cNvSpPr/>
          <p:nvPr/>
        </p:nvSpPr>
        <p:spPr>
          <a:xfrm>
            <a:off x="3736975" y="2209800"/>
            <a:ext cx="3124200" cy="20574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000" b="1" dirty="0">
                <a:ln w="12700">
                  <a:noFill/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CONOCIMIENTO DEL </a:t>
            </a:r>
          </a:p>
          <a:p>
            <a:pPr algn="ctr">
              <a:defRPr/>
            </a:pPr>
            <a:r>
              <a:rPr lang="es-EC" sz="2000" b="1" dirty="0">
                <a:ln w="12700">
                  <a:noFill/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NEGOCIO</a:t>
            </a:r>
          </a:p>
        </p:txBody>
      </p:sp>
      <p:sp>
        <p:nvSpPr>
          <p:cNvPr id="6" name="Freeform 25"/>
          <p:cNvSpPr>
            <a:spLocks/>
          </p:cNvSpPr>
          <p:nvPr/>
        </p:nvSpPr>
        <p:spPr bwMode="gray">
          <a:xfrm rot="10800000">
            <a:off x="3965575" y="1524000"/>
            <a:ext cx="2466975" cy="769938"/>
          </a:xfrm>
          <a:custGeom>
            <a:avLst/>
            <a:gdLst>
              <a:gd name="T0" fmla="*/ 1405 w 1717"/>
              <a:gd name="T1" fmla="*/ 102 h 484"/>
              <a:gd name="T2" fmla="*/ 1540 w 1717"/>
              <a:gd name="T3" fmla="*/ 395 h 484"/>
              <a:gd name="T4" fmla="*/ 1472 w 1717"/>
              <a:gd name="T5" fmla="*/ 369 h 484"/>
              <a:gd name="T6" fmla="*/ 1373 w 1717"/>
              <a:gd name="T7" fmla="*/ 403 h 484"/>
              <a:gd name="T8" fmla="*/ 1274 w 1717"/>
              <a:gd name="T9" fmla="*/ 433 h 484"/>
              <a:gd name="T10" fmla="*/ 1160 w 1717"/>
              <a:gd name="T11" fmla="*/ 458 h 484"/>
              <a:gd name="T12" fmla="*/ 1062 w 1717"/>
              <a:gd name="T13" fmla="*/ 472 h 484"/>
              <a:gd name="T14" fmla="*/ 968 w 1717"/>
              <a:gd name="T15" fmla="*/ 479 h 484"/>
              <a:gd name="T16" fmla="*/ 872 w 1717"/>
              <a:gd name="T17" fmla="*/ 479 h 484"/>
              <a:gd name="T18" fmla="*/ 766 w 1717"/>
              <a:gd name="T19" fmla="*/ 468 h 484"/>
              <a:gd name="T20" fmla="*/ 634 w 1717"/>
              <a:gd name="T21" fmla="*/ 439 h 484"/>
              <a:gd name="T22" fmla="*/ 524 w 1717"/>
              <a:gd name="T23" fmla="*/ 407 h 484"/>
              <a:gd name="T24" fmla="*/ 435 w 1717"/>
              <a:gd name="T25" fmla="*/ 373 h 484"/>
              <a:gd name="T26" fmla="*/ 344 w 1717"/>
              <a:gd name="T27" fmla="*/ 326 h 484"/>
              <a:gd name="T28" fmla="*/ 242 w 1717"/>
              <a:gd name="T29" fmla="*/ 256 h 484"/>
              <a:gd name="T30" fmla="*/ 157 w 1717"/>
              <a:gd name="T31" fmla="*/ 186 h 484"/>
              <a:gd name="T32" fmla="*/ 102 w 1717"/>
              <a:gd name="T33" fmla="*/ 132 h 484"/>
              <a:gd name="T34" fmla="*/ 0 w 1717"/>
              <a:gd name="T35" fmla="*/ 0 h 484"/>
              <a:gd name="T36" fmla="*/ 135 w 1717"/>
              <a:gd name="T37" fmla="*/ 124 h 484"/>
              <a:gd name="T38" fmla="*/ 219 w 1717"/>
              <a:gd name="T39" fmla="*/ 186 h 484"/>
              <a:gd name="T40" fmla="*/ 307 w 1717"/>
              <a:gd name="T41" fmla="*/ 231 h 484"/>
              <a:gd name="T42" fmla="*/ 395 w 1717"/>
              <a:gd name="T43" fmla="*/ 267 h 484"/>
              <a:gd name="T44" fmla="*/ 487 w 1717"/>
              <a:gd name="T45" fmla="*/ 293 h 484"/>
              <a:gd name="T46" fmla="*/ 571 w 1717"/>
              <a:gd name="T47" fmla="*/ 309 h 484"/>
              <a:gd name="T48" fmla="*/ 673 w 1717"/>
              <a:gd name="T49" fmla="*/ 318 h 484"/>
              <a:gd name="T50" fmla="*/ 766 w 1717"/>
              <a:gd name="T51" fmla="*/ 318 h 484"/>
              <a:gd name="T52" fmla="*/ 890 w 1717"/>
              <a:gd name="T53" fmla="*/ 311 h 484"/>
              <a:gd name="T54" fmla="*/ 1000 w 1717"/>
              <a:gd name="T55" fmla="*/ 296 h 484"/>
              <a:gd name="T56" fmla="*/ 1106 w 1717"/>
              <a:gd name="T57" fmla="*/ 274 h 484"/>
              <a:gd name="T58" fmla="*/ 1212 w 1717"/>
              <a:gd name="T59" fmla="*/ 245 h 484"/>
              <a:gd name="T60" fmla="*/ 1318 w 1717"/>
              <a:gd name="T61" fmla="*/ 209 h 484"/>
              <a:gd name="T62" fmla="*/ 1427 w 1717"/>
              <a:gd name="T63" fmla="*/ 153 h 4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717"/>
              <a:gd name="T97" fmla="*/ 0 h 484"/>
              <a:gd name="T98" fmla="*/ 1717 w 1717"/>
              <a:gd name="T99" fmla="*/ 484 h 4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rgbClr val="7030A0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s-EC" sz="2000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7" name="Freeform 24"/>
          <p:cNvSpPr>
            <a:spLocks/>
          </p:cNvSpPr>
          <p:nvPr/>
        </p:nvSpPr>
        <p:spPr bwMode="gray">
          <a:xfrm rot="7200000">
            <a:off x="2159000" y="2927350"/>
            <a:ext cx="2465388" cy="769938"/>
          </a:xfrm>
          <a:custGeom>
            <a:avLst/>
            <a:gdLst>
              <a:gd name="T0" fmla="*/ 1405 w 1717"/>
              <a:gd name="T1" fmla="*/ 102 h 484"/>
              <a:gd name="T2" fmla="*/ 1540 w 1717"/>
              <a:gd name="T3" fmla="*/ 395 h 484"/>
              <a:gd name="T4" fmla="*/ 1472 w 1717"/>
              <a:gd name="T5" fmla="*/ 369 h 484"/>
              <a:gd name="T6" fmla="*/ 1373 w 1717"/>
              <a:gd name="T7" fmla="*/ 403 h 484"/>
              <a:gd name="T8" fmla="*/ 1274 w 1717"/>
              <a:gd name="T9" fmla="*/ 433 h 484"/>
              <a:gd name="T10" fmla="*/ 1160 w 1717"/>
              <a:gd name="T11" fmla="*/ 458 h 484"/>
              <a:gd name="T12" fmla="*/ 1062 w 1717"/>
              <a:gd name="T13" fmla="*/ 472 h 484"/>
              <a:gd name="T14" fmla="*/ 968 w 1717"/>
              <a:gd name="T15" fmla="*/ 479 h 484"/>
              <a:gd name="T16" fmla="*/ 872 w 1717"/>
              <a:gd name="T17" fmla="*/ 479 h 484"/>
              <a:gd name="T18" fmla="*/ 766 w 1717"/>
              <a:gd name="T19" fmla="*/ 468 h 484"/>
              <a:gd name="T20" fmla="*/ 634 w 1717"/>
              <a:gd name="T21" fmla="*/ 439 h 484"/>
              <a:gd name="T22" fmla="*/ 524 w 1717"/>
              <a:gd name="T23" fmla="*/ 407 h 484"/>
              <a:gd name="T24" fmla="*/ 435 w 1717"/>
              <a:gd name="T25" fmla="*/ 373 h 484"/>
              <a:gd name="T26" fmla="*/ 344 w 1717"/>
              <a:gd name="T27" fmla="*/ 326 h 484"/>
              <a:gd name="T28" fmla="*/ 242 w 1717"/>
              <a:gd name="T29" fmla="*/ 256 h 484"/>
              <a:gd name="T30" fmla="*/ 157 w 1717"/>
              <a:gd name="T31" fmla="*/ 186 h 484"/>
              <a:gd name="T32" fmla="*/ 102 w 1717"/>
              <a:gd name="T33" fmla="*/ 132 h 484"/>
              <a:gd name="T34" fmla="*/ 0 w 1717"/>
              <a:gd name="T35" fmla="*/ 0 h 484"/>
              <a:gd name="T36" fmla="*/ 135 w 1717"/>
              <a:gd name="T37" fmla="*/ 124 h 484"/>
              <a:gd name="T38" fmla="*/ 219 w 1717"/>
              <a:gd name="T39" fmla="*/ 186 h 484"/>
              <a:gd name="T40" fmla="*/ 307 w 1717"/>
              <a:gd name="T41" fmla="*/ 231 h 484"/>
              <a:gd name="T42" fmla="*/ 395 w 1717"/>
              <a:gd name="T43" fmla="*/ 267 h 484"/>
              <a:gd name="T44" fmla="*/ 487 w 1717"/>
              <a:gd name="T45" fmla="*/ 293 h 484"/>
              <a:gd name="T46" fmla="*/ 571 w 1717"/>
              <a:gd name="T47" fmla="*/ 309 h 484"/>
              <a:gd name="T48" fmla="*/ 673 w 1717"/>
              <a:gd name="T49" fmla="*/ 318 h 484"/>
              <a:gd name="T50" fmla="*/ 766 w 1717"/>
              <a:gd name="T51" fmla="*/ 318 h 484"/>
              <a:gd name="T52" fmla="*/ 890 w 1717"/>
              <a:gd name="T53" fmla="*/ 311 h 484"/>
              <a:gd name="T54" fmla="*/ 1000 w 1717"/>
              <a:gd name="T55" fmla="*/ 296 h 484"/>
              <a:gd name="T56" fmla="*/ 1106 w 1717"/>
              <a:gd name="T57" fmla="*/ 274 h 484"/>
              <a:gd name="T58" fmla="*/ 1212 w 1717"/>
              <a:gd name="T59" fmla="*/ 245 h 484"/>
              <a:gd name="T60" fmla="*/ 1318 w 1717"/>
              <a:gd name="T61" fmla="*/ 209 h 484"/>
              <a:gd name="T62" fmla="*/ 1427 w 1717"/>
              <a:gd name="T63" fmla="*/ 153 h 4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717"/>
              <a:gd name="T97" fmla="*/ 0 h 484"/>
              <a:gd name="T98" fmla="*/ 1717 w 1717"/>
              <a:gd name="T99" fmla="*/ 484 h 4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rgbClr val="92D050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s-EC" sz="2000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8" name="Freeform 22"/>
          <p:cNvSpPr>
            <a:spLocks/>
          </p:cNvSpPr>
          <p:nvPr/>
        </p:nvSpPr>
        <p:spPr bwMode="gray">
          <a:xfrm>
            <a:off x="4041775" y="4267200"/>
            <a:ext cx="2466975" cy="771525"/>
          </a:xfrm>
          <a:custGeom>
            <a:avLst/>
            <a:gdLst>
              <a:gd name="T0" fmla="*/ 1405 w 1717"/>
              <a:gd name="T1" fmla="*/ 102 h 484"/>
              <a:gd name="T2" fmla="*/ 1540 w 1717"/>
              <a:gd name="T3" fmla="*/ 395 h 484"/>
              <a:gd name="T4" fmla="*/ 1472 w 1717"/>
              <a:gd name="T5" fmla="*/ 369 h 484"/>
              <a:gd name="T6" fmla="*/ 1373 w 1717"/>
              <a:gd name="T7" fmla="*/ 403 h 484"/>
              <a:gd name="T8" fmla="*/ 1274 w 1717"/>
              <a:gd name="T9" fmla="*/ 433 h 484"/>
              <a:gd name="T10" fmla="*/ 1160 w 1717"/>
              <a:gd name="T11" fmla="*/ 458 h 484"/>
              <a:gd name="T12" fmla="*/ 1062 w 1717"/>
              <a:gd name="T13" fmla="*/ 472 h 484"/>
              <a:gd name="T14" fmla="*/ 968 w 1717"/>
              <a:gd name="T15" fmla="*/ 479 h 484"/>
              <a:gd name="T16" fmla="*/ 872 w 1717"/>
              <a:gd name="T17" fmla="*/ 479 h 484"/>
              <a:gd name="T18" fmla="*/ 766 w 1717"/>
              <a:gd name="T19" fmla="*/ 468 h 484"/>
              <a:gd name="T20" fmla="*/ 634 w 1717"/>
              <a:gd name="T21" fmla="*/ 439 h 484"/>
              <a:gd name="T22" fmla="*/ 524 w 1717"/>
              <a:gd name="T23" fmla="*/ 407 h 484"/>
              <a:gd name="T24" fmla="*/ 435 w 1717"/>
              <a:gd name="T25" fmla="*/ 373 h 484"/>
              <a:gd name="T26" fmla="*/ 344 w 1717"/>
              <a:gd name="T27" fmla="*/ 326 h 484"/>
              <a:gd name="T28" fmla="*/ 242 w 1717"/>
              <a:gd name="T29" fmla="*/ 256 h 484"/>
              <a:gd name="T30" fmla="*/ 157 w 1717"/>
              <a:gd name="T31" fmla="*/ 186 h 484"/>
              <a:gd name="T32" fmla="*/ 102 w 1717"/>
              <a:gd name="T33" fmla="*/ 132 h 484"/>
              <a:gd name="T34" fmla="*/ 0 w 1717"/>
              <a:gd name="T35" fmla="*/ 0 h 484"/>
              <a:gd name="T36" fmla="*/ 135 w 1717"/>
              <a:gd name="T37" fmla="*/ 124 h 484"/>
              <a:gd name="T38" fmla="*/ 219 w 1717"/>
              <a:gd name="T39" fmla="*/ 186 h 484"/>
              <a:gd name="T40" fmla="*/ 307 w 1717"/>
              <a:gd name="T41" fmla="*/ 231 h 484"/>
              <a:gd name="T42" fmla="*/ 395 w 1717"/>
              <a:gd name="T43" fmla="*/ 267 h 484"/>
              <a:gd name="T44" fmla="*/ 487 w 1717"/>
              <a:gd name="T45" fmla="*/ 293 h 484"/>
              <a:gd name="T46" fmla="*/ 571 w 1717"/>
              <a:gd name="T47" fmla="*/ 309 h 484"/>
              <a:gd name="T48" fmla="*/ 673 w 1717"/>
              <a:gd name="T49" fmla="*/ 318 h 484"/>
              <a:gd name="T50" fmla="*/ 766 w 1717"/>
              <a:gd name="T51" fmla="*/ 318 h 484"/>
              <a:gd name="T52" fmla="*/ 890 w 1717"/>
              <a:gd name="T53" fmla="*/ 311 h 484"/>
              <a:gd name="T54" fmla="*/ 1000 w 1717"/>
              <a:gd name="T55" fmla="*/ 296 h 484"/>
              <a:gd name="T56" fmla="*/ 1106 w 1717"/>
              <a:gd name="T57" fmla="*/ 274 h 484"/>
              <a:gd name="T58" fmla="*/ 1212 w 1717"/>
              <a:gd name="T59" fmla="*/ 245 h 484"/>
              <a:gd name="T60" fmla="*/ 1318 w 1717"/>
              <a:gd name="T61" fmla="*/ 209 h 484"/>
              <a:gd name="T62" fmla="*/ 1427 w 1717"/>
              <a:gd name="T63" fmla="*/ 153 h 4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717"/>
              <a:gd name="T97" fmla="*/ 0 h 484"/>
              <a:gd name="T98" fmla="*/ 1717 w 1717"/>
              <a:gd name="T99" fmla="*/ 484 h 4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rgbClr val="CC66FF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s-EC" sz="2000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9" name="Freeform 27"/>
          <p:cNvSpPr>
            <a:spLocks/>
          </p:cNvSpPr>
          <p:nvPr/>
        </p:nvSpPr>
        <p:spPr bwMode="gray">
          <a:xfrm rot="18000000">
            <a:off x="6118225" y="2779713"/>
            <a:ext cx="2466975" cy="771525"/>
          </a:xfrm>
          <a:custGeom>
            <a:avLst/>
            <a:gdLst>
              <a:gd name="T0" fmla="*/ 1405 w 1717"/>
              <a:gd name="T1" fmla="*/ 102 h 484"/>
              <a:gd name="T2" fmla="*/ 1540 w 1717"/>
              <a:gd name="T3" fmla="*/ 395 h 484"/>
              <a:gd name="T4" fmla="*/ 1472 w 1717"/>
              <a:gd name="T5" fmla="*/ 369 h 484"/>
              <a:gd name="T6" fmla="*/ 1373 w 1717"/>
              <a:gd name="T7" fmla="*/ 403 h 484"/>
              <a:gd name="T8" fmla="*/ 1274 w 1717"/>
              <a:gd name="T9" fmla="*/ 433 h 484"/>
              <a:gd name="T10" fmla="*/ 1160 w 1717"/>
              <a:gd name="T11" fmla="*/ 458 h 484"/>
              <a:gd name="T12" fmla="*/ 1062 w 1717"/>
              <a:gd name="T13" fmla="*/ 472 h 484"/>
              <a:gd name="T14" fmla="*/ 968 w 1717"/>
              <a:gd name="T15" fmla="*/ 479 h 484"/>
              <a:gd name="T16" fmla="*/ 872 w 1717"/>
              <a:gd name="T17" fmla="*/ 479 h 484"/>
              <a:gd name="T18" fmla="*/ 766 w 1717"/>
              <a:gd name="T19" fmla="*/ 468 h 484"/>
              <a:gd name="T20" fmla="*/ 634 w 1717"/>
              <a:gd name="T21" fmla="*/ 439 h 484"/>
              <a:gd name="T22" fmla="*/ 524 w 1717"/>
              <a:gd name="T23" fmla="*/ 407 h 484"/>
              <a:gd name="T24" fmla="*/ 435 w 1717"/>
              <a:gd name="T25" fmla="*/ 373 h 484"/>
              <a:gd name="T26" fmla="*/ 344 w 1717"/>
              <a:gd name="T27" fmla="*/ 326 h 484"/>
              <a:gd name="T28" fmla="*/ 242 w 1717"/>
              <a:gd name="T29" fmla="*/ 256 h 484"/>
              <a:gd name="T30" fmla="*/ 157 w 1717"/>
              <a:gd name="T31" fmla="*/ 186 h 484"/>
              <a:gd name="T32" fmla="*/ 102 w 1717"/>
              <a:gd name="T33" fmla="*/ 132 h 484"/>
              <a:gd name="T34" fmla="*/ 0 w 1717"/>
              <a:gd name="T35" fmla="*/ 0 h 484"/>
              <a:gd name="T36" fmla="*/ 135 w 1717"/>
              <a:gd name="T37" fmla="*/ 124 h 484"/>
              <a:gd name="T38" fmla="*/ 219 w 1717"/>
              <a:gd name="T39" fmla="*/ 186 h 484"/>
              <a:gd name="T40" fmla="*/ 307 w 1717"/>
              <a:gd name="T41" fmla="*/ 231 h 484"/>
              <a:gd name="T42" fmla="*/ 395 w 1717"/>
              <a:gd name="T43" fmla="*/ 267 h 484"/>
              <a:gd name="T44" fmla="*/ 487 w 1717"/>
              <a:gd name="T45" fmla="*/ 293 h 484"/>
              <a:gd name="T46" fmla="*/ 571 w 1717"/>
              <a:gd name="T47" fmla="*/ 309 h 484"/>
              <a:gd name="T48" fmla="*/ 673 w 1717"/>
              <a:gd name="T49" fmla="*/ 318 h 484"/>
              <a:gd name="T50" fmla="*/ 766 w 1717"/>
              <a:gd name="T51" fmla="*/ 318 h 484"/>
              <a:gd name="T52" fmla="*/ 890 w 1717"/>
              <a:gd name="T53" fmla="*/ 311 h 484"/>
              <a:gd name="T54" fmla="*/ 1000 w 1717"/>
              <a:gd name="T55" fmla="*/ 296 h 484"/>
              <a:gd name="T56" fmla="*/ 1106 w 1717"/>
              <a:gd name="T57" fmla="*/ 274 h 484"/>
              <a:gd name="T58" fmla="*/ 1212 w 1717"/>
              <a:gd name="T59" fmla="*/ 245 h 484"/>
              <a:gd name="T60" fmla="*/ 1318 w 1717"/>
              <a:gd name="T61" fmla="*/ 209 h 484"/>
              <a:gd name="T62" fmla="*/ 1427 w 1717"/>
              <a:gd name="T63" fmla="*/ 153 h 4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717"/>
              <a:gd name="T97" fmla="*/ 0 h 484"/>
              <a:gd name="T98" fmla="*/ 1717 w 1717"/>
              <a:gd name="T99" fmla="*/ 484 h 4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rgbClr val="00B050"/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s-EC" sz="2000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705600" y="1273175"/>
            <a:ext cx="16764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C" sz="2000" dirty="0">
                <a:solidFill>
                  <a:srgbClr val="000000"/>
                </a:solidFill>
                <a:latin typeface="+mn-lt"/>
              </a:rPr>
              <a:t>Información General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2667000" y="1828800"/>
            <a:ext cx="12954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C" sz="2000" dirty="0">
                <a:solidFill>
                  <a:srgbClr val="000000"/>
                </a:solidFill>
                <a:latin typeface="+mn-lt"/>
              </a:rPr>
              <a:t>Políticas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2667000" y="4495800"/>
            <a:ext cx="14478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C" sz="2000" dirty="0">
                <a:solidFill>
                  <a:srgbClr val="000000"/>
                </a:solidFill>
                <a:latin typeface="+mn-lt"/>
              </a:rPr>
              <a:t>Principales Productos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6629400" y="4191000"/>
            <a:ext cx="16002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C" sz="2000" dirty="0">
                <a:solidFill>
                  <a:srgbClr val="000000"/>
                </a:solidFill>
                <a:latin typeface="+mn-lt"/>
              </a:rPr>
              <a:t>Principales Operaciones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Gráfico 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2057400"/>
            <a:ext cx="5181600" cy="3200400"/>
          </a:xfrm>
          <a:prstGeom prst="rect">
            <a:avLst/>
          </a:prstGeom>
          <a:ln w="88900" cap="sq" cmpd="thickThin">
            <a:solidFill>
              <a:srgbClr val="9966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7 Rectángulo"/>
          <p:cNvSpPr/>
          <p:nvPr/>
        </p:nvSpPr>
        <p:spPr>
          <a:xfrm>
            <a:off x="3505200" y="1066800"/>
            <a:ext cx="3962400" cy="533400"/>
          </a:xfrm>
          <a:prstGeom prst="rect">
            <a:avLst/>
          </a:prstGeom>
          <a:solidFill>
            <a:srgbClr val="FF996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3"/>
          </a:lnRef>
          <a:fillRef idx="1002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800" b="1" dirty="0">
                <a:solidFill>
                  <a:srgbClr val="000000"/>
                </a:solidFill>
              </a:rPr>
              <a:t>VENTAS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Gráfico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2057400"/>
            <a:ext cx="5562600" cy="3657600"/>
          </a:xfrm>
          <a:prstGeom prst="rect">
            <a:avLst/>
          </a:prstGeom>
          <a:ln w="88900" cap="sq" cmpd="thickThin">
            <a:solidFill>
              <a:srgbClr val="9966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5 Rectángulo"/>
          <p:cNvSpPr/>
          <p:nvPr/>
        </p:nvSpPr>
        <p:spPr>
          <a:xfrm>
            <a:off x="2971800" y="838200"/>
            <a:ext cx="4876800" cy="838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3"/>
          </a:lnRef>
          <a:fillRef idx="1002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3000" b="1" dirty="0">
                <a:solidFill>
                  <a:srgbClr val="000000"/>
                </a:solidFill>
              </a:rPr>
              <a:t>IMPUESTO AL VALOR AGREGADO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Gráfico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2133600"/>
            <a:ext cx="5410200" cy="3276600"/>
          </a:xfrm>
          <a:prstGeom prst="rect">
            <a:avLst/>
          </a:prstGeom>
          <a:ln w="88900" cap="sq" cmpd="thickThin">
            <a:solidFill>
              <a:srgbClr val="9966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4 Rectángulo"/>
          <p:cNvSpPr/>
          <p:nvPr/>
        </p:nvSpPr>
        <p:spPr>
          <a:xfrm>
            <a:off x="3352800" y="914400"/>
            <a:ext cx="4191000" cy="762000"/>
          </a:xfrm>
          <a:prstGeom prst="rect">
            <a:avLst/>
          </a:prstGeom>
          <a:solidFill>
            <a:srgbClr val="FF996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3"/>
          </a:lnRef>
          <a:fillRef idx="1002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800" b="1" dirty="0">
                <a:solidFill>
                  <a:srgbClr val="000000"/>
                </a:solidFill>
              </a:rPr>
              <a:t>RETENCIONES FUENTE IR</a:t>
            </a:r>
          </a:p>
        </p:txBody>
      </p:sp>
      <p:sp>
        <p:nvSpPr>
          <p:cNvPr id="9222" name="5 CuadroTexto"/>
          <p:cNvSpPr txBox="1">
            <a:spLocks noChangeArrowheads="1"/>
          </p:cNvSpPr>
          <p:nvPr/>
        </p:nvSpPr>
        <p:spPr bwMode="auto">
          <a:xfrm>
            <a:off x="4572000" y="5562600"/>
            <a:ext cx="1981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>
                <a:solidFill>
                  <a:srgbClr val="000000"/>
                </a:solidFill>
              </a:rPr>
              <a:t>Efectuadas por AUTOLUX S.A.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352800" y="914400"/>
            <a:ext cx="4191000" cy="762000"/>
          </a:xfrm>
          <a:prstGeom prst="rect">
            <a:avLst/>
          </a:prstGeom>
          <a:solidFill>
            <a:srgbClr val="0099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3"/>
          </a:lnRef>
          <a:fillRef idx="1002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800" b="1" dirty="0">
                <a:solidFill>
                  <a:srgbClr val="000000"/>
                </a:solidFill>
              </a:rPr>
              <a:t>RETENCIONES FUENTE IR</a:t>
            </a:r>
          </a:p>
        </p:txBody>
      </p:sp>
      <p:pic>
        <p:nvPicPr>
          <p:cNvPr id="48131" name="Gráfico 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2057400"/>
            <a:ext cx="5181600" cy="3048000"/>
          </a:xfrm>
          <a:prstGeom prst="rect">
            <a:avLst/>
          </a:prstGeom>
          <a:ln w="88900" cap="sq" cmpd="thickThin">
            <a:solidFill>
              <a:srgbClr val="9966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6 CuadroTexto"/>
          <p:cNvSpPr txBox="1"/>
          <p:nvPr/>
        </p:nvSpPr>
        <p:spPr>
          <a:xfrm>
            <a:off x="4648200" y="5410200"/>
            <a:ext cx="1981200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C" sz="2000" dirty="0">
                <a:solidFill>
                  <a:srgbClr val="000000"/>
                </a:solidFill>
                <a:latin typeface="+mn-lt"/>
                <a:ea typeface="+mj-ea"/>
                <a:cs typeface="Times New Roman" pitchFamily="18" charset="0"/>
              </a:rPr>
              <a:t>Efectuadas por AUTOLUX S.A.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895600" y="990600"/>
            <a:ext cx="52578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C" sz="3500" dirty="0">
                <a:solidFill>
                  <a:srgbClr val="79551B"/>
                </a:solidFill>
                <a:latin typeface="Cooper Black" pitchFamily="18" charset="0"/>
                <a:ea typeface="+mj-ea"/>
                <a:cs typeface="Times New Roman" pitchFamily="18" charset="0"/>
              </a:rPr>
              <a:t>PLAN DE AUDITORÍA</a:t>
            </a:r>
          </a:p>
        </p:txBody>
      </p:sp>
      <p:pic>
        <p:nvPicPr>
          <p:cNvPr id="6" name="Picture 3" descr="C:\Documents and Settings\Jhosephline\Mis documentos\Mis imágenes\Galería multimedia de Microsoft\j043249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2708029"/>
            <a:ext cx="1490682" cy="1482971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7" name="6 CuadroTexto"/>
          <p:cNvSpPr txBox="1"/>
          <p:nvPr/>
        </p:nvSpPr>
        <p:spPr>
          <a:xfrm>
            <a:off x="4572000" y="1858963"/>
            <a:ext cx="3657600" cy="31702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s-EC" sz="2000" b="1" dirty="0">
                <a:solidFill>
                  <a:srgbClr val="663300"/>
                </a:solidFill>
                <a:latin typeface="+mj-lt"/>
              </a:rPr>
              <a:t>OBJETIVO GENERAL</a:t>
            </a:r>
            <a:endParaRPr lang="es-EC" sz="2000" dirty="0">
              <a:solidFill>
                <a:srgbClr val="663300"/>
              </a:solidFill>
              <a:latin typeface="+mj-lt"/>
            </a:endParaRPr>
          </a:p>
          <a:p>
            <a:pPr algn="r">
              <a:defRPr/>
            </a:pPr>
            <a:r>
              <a:rPr lang="es-EC" sz="2000" dirty="0">
                <a:solidFill>
                  <a:srgbClr val="663300"/>
                </a:solidFill>
                <a:latin typeface="+mj-lt"/>
              </a:rPr>
              <a:t> </a:t>
            </a:r>
          </a:p>
          <a:p>
            <a:pPr algn="r">
              <a:defRPr/>
            </a:pPr>
            <a:r>
              <a:rPr lang="es-EC" sz="2000" dirty="0">
                <a:solidFill>
                  <a:srgbClr val="663300"/>
                </a:solidFill>
                <a:latin typeface="+mj-lt"/>
              </a:rPr>
              <a:t>Conocer y analizar los procedimientos contables y tributarios que se realizan en AUTOLUX S.A. para de esta manera verificar  el cumplimiento tributario de acuerdo a lo establecido en las leyes vigentes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 11">
      <a:dk1>
        <a:srgbClr val="3E3E5C"/>
      </a:dk1>
      <a:lt1>
        <a:srgbClr val="FFFFFF"/>
      </a:lt1>
      <a:dk2>
        <a:srgbClr val="666699"/>
      </a:dk2>
      <a:lt2>
        <a:srgbClr val="FFFFFF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Tema de Office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1302</TotalTime>
  <Words>742</Words>
  <Application>Microsoft Office PowerPoint</Application>
  <PresentationFormat>Presentación en pantalla (4:3)</PresentationFormat>
  <Paragraphs>106</Paragraphs>
  <Slides>27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4" baseType="lpstr">
      <vt:lpstr>Arial</vt:lpstr>
      <vt:lpstr>Palatino Linotype</vt:lpstr>
      <vt:lpstr>Cooper Black</vt:lpstr>
      <vt:lpstr>Times New Roman</vt:lpstr>
      <vt:lpstr>Calibri</vt:lpstr>
      <vt:lpstr>Wingdings</vt:lpstr>
      <vt:lpstr>Tema de Office</vt:lpstr>
      <vt:lpstr>ESCUELA SUPERIOR POLITÉCNICA DEL LITORAL Instituto de Ciencias Matemáticas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REGISTRO DE INGRESOS VS DECLARACIONES -  VENTAS</vt:lpstr>
      <vt:lpstr>VENTAS</vt:lpstr>
      <vt:lpstr>DOCUMENTACIÓN DE RESPALDO - EMISIÓN Y ENTREGA DE COMPROBANTES DE RETENCIÓN</vt:lpstr>
      <vt:lpstr>EMISIÓN Y ENTREGA DE COMPROBANTES DE RETENCIÓN</vt:lpstr>
      <vt:lpstr>DOCUMENTACIÓN DE RESPALDO - EMISIÓN Y ENTREGA DE COMPROBANTES DE VENTA</vt:lpstr>
      <vt:lpstr>EMISIÓN Y ENTREGA DE COMPROBANTES DE VENTA</vt:lpstr>
      <vt:lpstr>DIFERENCIA ENTRE VALORES DECLARADOS EN FORMULARIO 103 Y FORMULARIO 104</vt:lpstr>
      <vt:lpstr>DIFERENCIA ENTRE VALORES DECLARADOS EN FORMULARIO 103 Y FORMULARIO 104</vt:lpstr>
      <vt:lpstr>CONCILIACIÓN TRIBUTARIA DEL IMPUESTO A LA RENTA </vt:lpstr>
      <vt:lpstr>CONCILIACIÓN TRIBUTARIA DEL IMPUESTO A LA RENTA </vt:lpstr>
      <vt:lpstr>CONCLUSIONES Y RECOMENDACIONES</vt:lpstr>
      <vt:lpstr>GRACIAS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UoNando</dc:creator>
  <cp:lastModifiedBy>ehernand</cp:lastModifiedBy>
  <cp:revision>141</cp:revision>
  <dcterms:created xsi:type="dcterms:W3CDTF">2004-11-15T23:10:58Z</dcterms:created>
  <dcterms:modified xsi:type="dcterms:W3CDTF">2010-07-28T22:53:42Z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TC011594393082</vt:lpwstr>
  </property>
</Properties>
</file>