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heme/themeOverride2.xml" ContentType="application/vnd.openxmlformats-officedocument.themeOverr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theme/themeOverride3.xml" ContentType="application/vnd.openxmlformats-officedocument.themeOverr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46"/>
  </p:notesMasterIdLst>
  <p:sldIdLst>
    <p:sldId id="256" r:id="rId2"/>
    <p:sldId id="257" r:id="rId3"/>
    <p:sldId id="258" r:id="rId4"/>
    <p:sldId id="260" r:id="rId5"/>
    <p:sldId id="259" r:id="rId6"/>
    <p:sldId id="269" r:id="rId7"/>
    <p:sldId id="297" r:id="rId8"/>
    <p:sldId id="261" r:id="rId9"/>
    <p:sldId id="262" r:id="rId10"/>
    <p:sldId id="263" r:id="rId11"/>
    <p:sldId id="264" r:id="rId12"/>
    <p:sldId id="265" r:id="rId13"/>
    <p:sldId id="266" r:id="rId14"/>
    <p:sldId id="267" r:id="rId15"/>
    <p:sldId id="298" r:id="rId16"/>
    <p:sldId id="299" r:id="rId17"/>
    <p:sldId id="268"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95" r:id="rId32"/>
    <p:sldId id="296" r:id="rId33"/>
    <p:sldId id="300" r:id="rId34"/>
    <p:sldId id="283" r:id="rId35"/>
    <p:sldId id="284" r:id="rId36"/>
    <p:sldId id="285" r:id="rId37"/>
    <p:sldId id="286" r:id="rId38"/>
    <p:sldId id="287" r:id="rId39"/>
    <p:sldId id="288" r:id="rId40"/>
    <p:sldId id="290" r:id="rId41"/>
    <p:sldId id="291" r:id="rId42"/>
    <p:sldId id="292" r:id="rId43"/>
    <p:sldId id="293" r:id="rId44"/>
    <p:sldId id="294" r:id="rId4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38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788F4B-4A84-47EB-A057-F3A86047AB85}" type="datetimeFigureOut">
              <a:rPr lang="es-ES" smtClean="0"/>
              <a:pPr/>
              <a:t>20/06/2010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2C7F2B-DE49-4156-8D0D-C950E46B42BA}"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27</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28</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29</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30</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31</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32</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33</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34</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35</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36</a:t>
            </a:fld>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37</a:t>
            </a:fld>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38</a:t>
            </a:fld>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39</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4</a:t>
            </a:fld>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40</a:t>
            </a:fld>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41</a:t>
            </a:fld>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42</a:t>
            </a:fld>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43</a:t>
            </a:fld>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44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092C7F2B-DE49-4156-8D0D-C950E46B42BA}"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42" name="Rectangle 2"/>
          <p:cNvSpPr>
            <a:spLocks noGrp="1" noChangeArrowheads="1"/>
          </p:cNvSpPr>
          <p:nvPr>
            <p:ph type="ctrTitle"/>
          </p:nvPr>
        </p:nvSpPr>
        <p:spPr>
          <a:xfrm>
            <a:off x="152400" y="5194300"/>
            <a:ext cx="7467600" cy="914400"/>
          </a:xfrm>
        </p:spPr>
        <p:txBody>
          <a:bodyPr anchor="b"/>
          <a:lstStyle>
            <a:lvl1pPr algn="l">
              <a:defRPr/>
            </a:lvl1pPr>
          </a:lstStyle>
          <a:p>
            <a:r>
              <a:rPr lang="es-ES" smtClean="0"/>
              <a:t>Haga clic para modificar el estilo de título del patrón</a:t>
            </a:r>
            <a:endParaRPr lang="es-ES"/>
          </a:p>
        </p:txBody>
      </p:sp>
      <p:sp>
        <p:nvSpPr>
          <p:cNvPr id="368643" name="Rectangle 3"/>
          <p:cNvSpPr>
            <a:spLocks noGrp="1" noChangeArrowheads="1"/>
          </p:cNvSpPr>
          <p:nvPr>
            <p:ph type="subTitle" idx="1"/>
          </p:nvPr>
        </p:nvSpPr>
        <p:spPr>
          <a:xfrm>
            <a:off x="152400" y="6032500"/>
            <a:ext cx="6400800" cy="749300"/>
          </a:xfrm>
        </p:spPr>
        <p:txBody>
          <a:bodyPr/>
          <a:lstStyle>
            <a:lvl1pPr marL="0" indent="0">
              <a:buFont typeface="Wingdings" pitchFamily="2" charset="2"/>
              <a:buNone/>
              <a:defRPr/>
            </a:lvl1pPr>
          </a:lstStyle>
          <a:p>
            <a:r>
              <a:rPr lang="es-ES" smtClean="0"/>
              <a:t>Haga clic para modificar el estilo de subtítulo del patrón</a:t>
            </a:r>
            <a:endParaRPr lang="es-ES"/>
          </a:p>
        </p:txBody>
      </p:sp>
      <p:sp>
        <p:nvSpPr>
          <p:cNvPr id="368644" name="Rectangle 4"/>
          <p:cNvSpPr>
            <a:spLocks noGrp="1" noChangeArrowheads="1"/>
          </p:cNvSpPr>
          <p:nvPr>
            <p:ph type="dt" sz="quarter" idx="2"/>
          </p:nvPr>
        </p:nvSpPr>
        <p:spPr>
          <a:xfrm>
            <a:off x="457200" y="6245225"/>
            <a:ext cx="2133600" cy="476250"/>
          </a:xfrm>
        </p:spPr>
        <p:txBody>
          <a:bodyPr/>
          <a:lstStyle>
            <a:lvl1pPr>
              <a:spcBef>
                <a:spcPct val="0"/>
              </a:spcBef>
              <a:defRPr>
                <a:latin typeface="Times New Roman" pitchFamily="18" charset="0"/>
              </a:defRPr>
            </a:lvl1pPr>
          </a:lstStyle>
          <a:p>
            <a:endParaRPr lang="es-ES"/>
          </a:p>
        </p:txBody>
      </p:sp>
      <p:sp>
        <p:nvSpPr>
          <p:cNvPr id="368645" name="Rectangle 5"/>
          <p:cNvSpPr>
            <a:spLocks noGrp="1" noChangeArrowheads="1"/>
          </p:cNvSpPr>
          <p:nvPr>
            <p:ph type="ftr" sz="quarter" idx="3"/>
          </p:nvPr>
        </p:nvSpPr>
        <p:spPr>
          <a:xfrm>
            <a:off x="3124200" y="6245225"/>
            <a:ext cx="2895600" cy="476250"/>
          </a:xfrm>
        </p:spPr>
        <p:txBody>
          <a:bodyPr/>
          <a:lstStyle>
            <a:lvl1pPr>
              <a:spcBef>
                <a:spcPct val="0"/>
              </a:spcBef>
              <a:defRPr>
                <a:latin typeface="Times New Roman" pitchFamily="18" charset="0"/>
              </a:defRPr>
            </a:lvl1pPr>
          </a:lstStyle>
          <a:p>
            <a:endParaRPr lang="es-ES"/>
          </a:p>
        </p:txBody>
      </p:sp>
      <p:sp>
        <p:nvSpPr>
          <p:cNvPr id="368646" name="Rectangle 6"/>
          <p:cNvSpPr>
            <a:spLocks noGrp="1" noChangeArrowheads="1"/>
          </p:cNvSpPr>
          <p:nvPr>
            <p:ph type="sldNum" sz="quarter" idx="4"/>
          </p:nvPr>
        </p:nvSpPr>
        <p:spPr>
          <a:xfrm>
            <a:off x="6553200" y="6245225"/>
            <a:ext cx="2133600" cy="476250"/>
          </a:xfrm>
        </p:spPr>
        <p:txBody>
          <a:bodyPr/>
          <a:lstStyle>
            <a:lvl1pPr>
              <a:spcBef>
                <a:spcPct val="0"/>
              </a:spcBef>
              <a:defRPr>
                <a:latin typeface="Times New Roman" pitchFamily="18" charset="0"/>
              </a:defRPr>
            </a:lvl1pPr>
          </a:lstStyle>
          <a:p>
            <a:fld id="{8ED0BEAB-1CBE-4F25-BD49-03DE545830E1}"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B6B82C1-3A88-4E00-BE5E-3A88FE4AC9DD}"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52400"/>
            <a:ext cx="1981200" cy="5867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152400"/>
            <a:ext cx="57912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3645B17-61AE-4424-B7AC-82057E301F75}"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3F304CB-E428-4675-A5A7-AEA585EA3753}"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2489027-62BE-476E-8CC7-8A675BC8163B}"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447800"/>
            <a:ext cx="3886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24400" y="1447800"/>
            <a:ext cx="3886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5F7930A-11B0-4792-B0FF-7B8ADBE9441A}"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A3D8B06-EFEB-4364-9ACD-8927437BA474}"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02783136-8C9A-4C5E-B594-006E2E74DE8A}"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E79572A7-FD2D-40A9-98CA-DD5861FAF932}"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D2B0AEB-B1B8-432B-85C7-6B2E72E72DED}"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CD6943E-9650-424A-9341-24222310CAC6}"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bwMode="auto">
          <a:xfrm>
            <a:off x="685800" y="15240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a:t>
            </a:r>
          </a:p>
        </p:txBody>
      </p:sp>
      <p:sp>
        <p:nvSpPr>
          <p:cNvPr id="367619" name="Rectangle 3"/>
          <p:cNvSpPr>
            <a:spLocks noGrp="1" noChangeArrowheads="1"/>
          </p:cNvSpPr>
          <p:nvPr>
            <p:ph type="body" idx="1"/>
          </p:nvPr>
        </p:nvSpPr>
        <p:spPr bwMode="auto">
          <a:xfrm>
            <a:off x="685800" y="1447800"/>
            <a:ext cx="79248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los estilos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67620" name="Rectangle 4"/>
          <p:cNvSpPr>
            <a:spLocks noGrp="1" noChangeArrowheads="1"/>
          </p:cNvSpPr>
          <p:nvPr>
            <p:ph type="dt" sz="half" idx="2"/>
          </p:nvPr>
        </p:nvSpPr>
        <p:spPr bwMode="auto">
          <a:xfrm>
            <a:off x="685800" y="6172200"/>
            <a:ext cx="1549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sz="1400">
                <a:latin typeface="+mn-lt"/>
              </a:defRPr>
            </a:lvl1pPr>
          </a:lstStyle>
          <a:p>
            <a:endParaRPr lang="es-ES"/>
          </a:p>
        </p:txBody>
      </p:sp>
      <p:sp>
        <p:nvSpPr>
          <p:cNvPr id="367621" name="Rectangle 5"/>
          <p:cNvSpPr>
            <a:spLocks noGrp="1" noChangeArrowheads="1"/>
          </p:cNvSpPr>
          <p:nvPr>
            <p:ph type="ftr" sz="quarter" idx="3"/>
          </p:nvPr>
        </p:nvSpPr>
        <p:spPr bwMode="auto">
          <a:xfrm>
            <a:off x="2438400" y="6172200"/>
            <a:ext cx="4089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sz="1400">
                <a:latin typeface="+mn-lt"/>
              </a:defRPr>
            </a:lvl1pPr>
          </a:lstStyle>
          <a:p>
            <a:endParaRPr lang="es-ES"/>
          </a:p>
        </p:txBody>
      </p:sp>
      <p:sp>
        <p:nvSpPr>
          <p:cNvPr id="367622" name="Rectangle 6"/>
          <p:cNvSpPr>
            <a:spLocks noGrp="1" noChangeArrowheads="1"/>
          </p:cNvSpPr>
          <p:nvPr>
            <p:ph type="sldNum" sz="quarter" idx="4"/>
          </p:nvPr>
        </p:nvSpPr>
        <p:spPr bwMode="auto">
          <a:xfrm>
            <a:off x="6705600" y="61722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a:latin typeface="+mn-lt"/>
                <a:cs typeface="Arial" charset="0"/>
              </a:defRPr>
            </a:lvl1pPr>
          </a:lstStyle>
          <a:p>
            <a:fld id="{2D0CEDE1-D291-46D8-AF3E-E4A3C7291837}"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ahoma" pitchFamily="34" charset="0"/>
        </a:defRPr>
      </a:lvl2pPr>
      <a:lvl3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ahoma" pitchFamily="34" charset="0"/>
        </a:defRPr>
      </a:lvl3pPr>
      <a:lvl4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ahoma" pitchFamily="34" charset="0"/>
        </a:defRPr>
      </a:lvl4pPr>
      <a:lvl5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ahoma" pitchFamily="34" charset="0"/>
        </a:defRPr>
      </a:lvl5pPr>
      <a:lvl6pPr marL="4572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ahoma" pitchFamily="34" charset="0"/>
        </a:defRPr>
      </a:lvl6pPr>
      <a:lvl7pPr marL="9144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ahoma" pitchFamily="34" charset="0"/>
        </a:defRPr>
      </a:lvl7pPr>
      <a:lvl8pPr marL="13716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ahoma" pitchFamily="34" charset="0"/>
        </a:defRPr>
      </a:lvl8pPr>
      <a:lvl9pPr marL="18288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000000"/>
            </a:outerShdw>
          </a:effectLst>
          <a:latin typeface="+mn-lt"/>
        </a:defRPr>
      </a:lvl3pPr>
      <a:lvl4pPr marL="15621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4pPr>
      <a:lvl5pPr marL="19812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5pPr>
      <a:lvl6pPr marL="24384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6pPr>
      <a:lvl7pPr marL="28956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7pPr>
      <a:lvl8pPr marL="33528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8pPr>
      <a:lvl9pPr marL="38100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image" Target="../media/image10.png"/><Relationship Id="rId4" Type="http://schemas.openxmlformats.org/officeDocument/2006/relationships/image" Target="../media/image1.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file:///E:\Proyectos\SysBSC\SysBSC\SysBSC\BSCSistemaCalidad%20SQL2005.pdm"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3357562"/>
            <a:ext cx="7772400" cy="1470025"/>
          </a:xfrm>
        </p:spPr>
        <p:txBody>
          <a:bodyPr/>
          <a:lstStyle/>
          <a:p>
            <a:pPr algn="ctr"/>
            <a:r>
              <a:rPr lang="es-ES" dirty="0" smtClean="0"/>
              <a:t>ESCUELA SUPERIOR</a:t>
            </a:r>
            <a:br>
              <a:rPr lang="es-ES" dirty="0" smtClean="0"/>
            </a:br>
            <a:r>
              <a:rPr lang="es-ES" dirty="0" smtClean="0"/>
              <a:t>POLITÉCNICA DEL LITORAL </a:t>
            </a:r>
            <a:endParaRPr lang="es-ES" dirty="0"/>
          </a:p>
        </p:txBody>
      </p:sp>
      <p:sp>
        <p:nvSpPr>
          <p:cNvPr id="3" name="2 Subtítulo"/>
          <p:cNvSpPr>
            <a:spLocks noGrp="1"/>
          </p:cNvSpPr>
          <p:nvPr>
            <p:ph type="subTitle" idx="1"/>
          </p:nvPr>
        </p:nvSpPr>
        <p:spPr/>
        <p:txBody>
          <a:bodyPr/>
          <a:lstStyle/>
          <a:p>
            <a:pPr algn="ctr"/>
            <a:endParaRPr lang="es-ES" dirty="0"/>
          </a:p>
        </p:txBody>
      </p:sp>
      <p:pic>
        <p:nvPicPr>
          <p:cNvPr id="1026" name="Picture 2"/>
          <p:cNvPicPr>
            <a:picLocks noChangeAspect="1" noChangeArrowheads="1"/>
          </p:cNvPicPr>
          <p:nvPr/>
        </p:nvPicPr>
        <p:blipFill>
          <a:blip r:embed="rId3"/>
          <a:srcRect/>
          <a:stretch>
            <a:fillRect/>
          </a:stretch>
        </p:blipFill>
        <p:spPr bwMode="auto">
          <a:xfrm>
            <a:off x="3776668" y="1000108"/>
            <a:ext cx="1581150" cy="1581150"/>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44" y="0"/>
            <a:ext cx="8858312" cy="885812"/>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SISTEMA DE CALIDAD ISO 9001:2008</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500166" y="785794"/>
            <a:ext cx="7086600" cy="3505200"/>
          </a:xfrm>
        </p:spPr>
        <p:txBody>
          <a:bodyPr/>
          <a:lstStyle/>
          <a:p>
            <a:endParaRPr lang="es-ES" dirty="0" smtClean="0"/>
          </a:p>
          <a:p>
            <a:r>
              <a:rPr lang="es-ES" sz="3100" dirty="0" smtClean="0"/>
              <a:t>Formar parte de la estrategia empresarial</a:t>
            </a:r>
          </a:p>
          <a:p>
            <a:pPr lvl="1"/>
            <a:r>
              <a:rPr lang="es-ES" dirty="0" smtClean="0"/>
              <a:t>Norma ISO 9001:2008</a:t>
            </a:r>
          </a:p>
          <a:p>
            <a:r>
              <a:rPr lang="es-ES" sz="3100" dirty="0" smtClean="0"/>
              <a:t>Enfoque basado en procesos</a:t>
            </a:r>
          </a:p>
          <a:p>
            <a:r>
              <a:rPr lang="es-ES" sz="3100" dirty="0" smtClean="0"/>
              <a:t>Propuesta de valor al cliente</a:t>
            </a:r>
          </a:p>
          <a:p>
            <a:r>
              <a:rPr lang="es-ES" sz="3100" dirty="0" smtClean="0"/>
              <a:t>Compromiso de la dirección</a:t>
            </a:r>
          </a:p>
          <a:p>
            <a:r>
              <a:rPr lang="es-ES" sz="3100" dirty="0" smtClean="0"/>
              <a:t>Cumplimiento de requisitos</a:t>
            </a:r>
          </a:p>
          <a:p>
            <a:pPr lvl="1"/>
            <a:r>
              <a:rPr lang="es-ES" dirty="0" smtClean="0"/>
              <a:t>Establecidos por la Norma</a:t>
            </a:r>
          </a:p>
          <a:p>
            <a:pPr lvl="1"/>
            <a:r>
              <a:rPr lang="es-ES" dirty="0" smtClean="0"/>
              <a:t>Establecidos por el cliente</a:t>
            </a:r>
          </a:p>
          <a:p>
            <a:r>
              <a:rPr lang="es-ES" sz="3100" dirty="0" smtClean="0"/>
              <a:t>Mejora Continua</a:t>
            </a:r>
          </a:p>
          <a:p>
            <a:pPr lvl="1"/>
            <a:endParaRPr lang="es-ES" dirty="0" smtClean="0"/>
          </a:p>
          <a:p>
            <a:endParaRPr lang="es-ES" dirty="0" smtClean="0"/>
          </a:p>
          <a:p>
            <a:pPr lvl="1">
              <a:buNone/>
            </a:pPr>
            <a:endParaRPr lang="es-ES"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142852"/>
            <a:ext cx="8858312" cy="714380"/>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CUADRO DE MANDO INTEGRAL</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071538" y="1571612"/>
            <a:ext cx="7358114" cy="3990988"/>
          </a:xfrm>
        </p:spPr>
        <p:txBody>
          <a:bodyPr/>
          <a:lstStyle/>
          <a:p>
            <a:r>
              <a:rPr lang="es-ES" dirty="0" smtClean="0"/>
              <a:t>Robert </a:t>
            </a:r>
            <a:r>
              <a:rPr lang="es-ES" dirty="0" err="1" smtClean="0"/>
              <a:t>Kaplan</a:t>
            </a:r>
            <a:r>
              <a:rPr lang="es-ES" dirty="0" smtClean="0"/>
              <a:t> y David </a:t>
            </a:r>
            <a:r>
              <a:rPr lang="es-ES" dirty="0" err="1" smtClean="0"/>
              <a:t>Norton</a:t>
            </a:r>
            <a:endParaRPr lang="es-ES" dirty="0" smtClean="0"/>
          </a:p>
          <a:p>
            <a:r>
              <a:rPr lang="es-ES" dirty="0" smtClean="0"/>
              <a:t>Información financiera y no financiera</a:t>
            </a:r>
          </a:p>
          <a:p>
            <a:r>
              <a:rPr lang="es-ES" dirty="0" smtClean="0"/>
              <a:t>Desempeño organización</a:t>
            </a:r>
          </a:p>
          <a:p>
            <a:r>
              <a:rPr lang="es-ES" dirty="0" smtClean="0"/>
              <a:t>Enfocada a habilidades y conocimientos de las personas</a:t>
            </a:r>
          </a:p>
          <a:p>
            <a:r>
              <a:rPr lang="es-ES" dirty="0" smtClean="0"/>
              <a:t>Decisión de los directivos</a:t>
            </a:r>
          </a:p>
          <a:p>
            <a:r>
              <a:rPr lang="es-ES" dirty="0" smtClean="0"/>
              <a:t>Involucra a toda la organización</a:t>
            </a:r>
          </a:p>
          <a:p>
            <a:pPr>
              <a:buNone/>
            </a:pPr>
            <a:endParaRPr lang="es-ES" dirty="0" smtClean="0"/>
          </a:p>
          <a:p>
            <a:endParaRPr lang="es-ES" dirty="0"/>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1071546"/>
            <a:ext cx="8501122" cy="5000660"/>
          </a:xfrm>
        </p:spPr>
        <p:txBody>
          <a:bodyPr/>
          <a:lstStyle/>
          <a:p>
            <a:endParaRPr lang="es-ES" dirty="0" smtClean="0"/>
          </a:p>
          <a:p>
            <a:r>
              <a:rPr lang="es-ES" dirty="0" smtClean="0"/>
              <a:t>Perspectivas del CMI</a:t>
            </a:r>
          </a:p>
          <a:p>
            <a:pPr lvl="1"/>
            <a:r>
              <a:rPr lang="es-ES" dirty="0" smtClean="0"/>
              <a:t>Aprendizaje y desarrollo</a:t>
            </a:r>
          </a:p>
          <a:p>
            <a:pPr lvl="1"/>
            <a:r>
              <a:rPr lang="es-ES" dirty="0" smtClean="0"/>
              <a:t>Procesos</a:t>
            </a:r>
          </a:p>
          <a:p>
            <a:pPr lvl="1"/>
            <a:r>
              <a:rPr lang="es-ES" dirty="0" smtClean="0"/>
              <a:t>Clientes</a:t>
            </a:r>
          </a:p>
          <a:p>
            <a:pPr lvl="1"/>
            <a:r>
              <a:rPr lang="es-ES" dirty="0" smtClean="0"/>
              <a:t>Financiera</a:t>
            </a:r>
          </a:p>
          <a:p>
            <a:pPr lvl="1"/>
            <a:endParaRPr lang="es-ES" dirty="0"/>
          </a:p>
        </p:txBody>
      </p:sp>
      <p:pic>
        <p:nvPicPr>
          <p:cNvPr id="5" name="4 Imagen" descr="TesisGraficoGeneral.jpg"/>
          <p:cNvPicPr>
            <a:picLocks noChangeAspect="1"/>
          </p:cNvPicPr>
          <p:nvPr/>
        </p:nvPicPr>
        <p:blipFill>
          <a:blip r:embed="rId3"/>
          <a:stretch>
            <a:fillRect/>
          </a:stretch>
        </p:blipFill>
        <p:spPr>
          <a:xfrm>
            <a:off x="5000628" y="2934265"/>
            <a:ext cx="3689352" cy="3620521"/>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0"/>
            <a:ext cx="8715436" cy="885812"/>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SISTEMAS INFORMATICOS</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071538" y="1428736"/>
            <a:ext cx="7610500" cy="3990988"/>
          </a:xfrm>
        </p:spPr>
        <p:txBody>
          <a:bodyPr/>
          <a:lstStyle/>
          <a:p>
            <a:r>
              <a:rPr lang="es-ES" dirty="0" smtClean="0"/>
              <a:t>Parte fundamental de toda organización </a:t>
            </a:r>
          </a:p>
          <a:p>
            <a:r>
              <a:rPr lang="es-ES" dirty="0" smtClean="0"/>
              <a:t>Sistemas Integrados</a:t>
            </a:r>
          </a:p>
          <a:p>
            <a:r>
              <a:rPr lang="es-ES" dirty="0" smtClean="0"/>
              <a:t>Repositorios de información</a:t>
            </a:r>
          </a:p>
          <a:p>
            <a:r>
              <a:rPr lang="es-ES" dirty="0" smtClean="0"/>
              <a:t>Inteligencia de Negocios</a:t>
            </a:r>
          </a:p>
          <a:p>
            <a:pPr lvl="1"/>
            <a:r>
              <a:rPr lang="es-ES" dirty="0" smtClean="0"/>
              <a:t>Herramientas de extracción, transformación y carga</a:t>
            </a:r>
          </a:p>
          <a:p>
            <a:pPr lvl="1"/>
            <a:r>
              <a:rPr lang="es-ES" dirty="0" smtClean="0"/>
              <a:t>Herramientas de análisis</a:t>
            </a:r>
          </a:p>
          <a:p>
            <a:pPr lvl="1"/>
            <a:r>
              <a:rPr lang="es-ES" dirty="0" smtClean="0"/>
              <a:t>Minería de datos</a:t>
            </a:r>
          </a:p>
          <a:p>
            <a:pPr>
              <a:buNone/>
            </a:pPr>
            <a:endParaRPr lang="es-ES" dirty="0" smtClean="0"/>
          </a:p>
          <a:p>
            <a:pPr lvl="1"/>
            <a:endParaRPr lang="es-ES" dirty="0" smtClean="0"/>
          </a:p>
          <a:p>
            <a:endParaRPr lang="es-ES" dirty="0"/>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57290" y="1500174"/>
            <a:ext cx="7086600" cy="2214578"/>
          </a:xfrm>
        </p:spPr>
        <p:txBody>
          <a:bodyPr/>
          <a:lstStyle/>
          <a:p>
            <a:r>
              <a:rPr lang="es-ES" dirty="0" smtClean="0"/>
              <a:t>Herramientas de desarrollo</a:t>
            </a:r>
          </a:p>
          <a:p>
            <a:r>
              <a:rPr lang="es-ES" dirty="0" smtClean="0"/>
              <a:t>Herramientas de administración del desarrollo</a:t>
            </a:r>
          </a:p>
          <a:p>
            <a:r>
              <a:rPr lang="es-ES" dirty="0" smtClean="0"/>
              <a:t>Herramientas de desarrollo</a:t>
            </a:r>
          </a:p>
          <a:p>
            <a:pPr lvl="1"/>
            <a:r>
              <a:rPr lang="es-ES" dirty="0" smtClean="0"/>
              <a:t>Alto nivel (analistas)</a:t>
            </a:r>
          </a:p>
          <a:p>
            <a:pPr lvl="1"/>
            <a:r>
              <a:rPr lang="es-ES" dirty="0" smtClean="0"/>
              <a:t>Bajo nivel (programadores)</a:t>
            </a:r>
          </a:p>
          <a:p>
            <a:pPr lvl="1"/>
            <a:r>
              <a:rPr lang="es-ES" dirty="0" smtClean="0"/>
              <a:t>Gestión de proyectos (directores de proyecto) </a:t>
            </a:r>
          </a:p>
          <a:p>
            <a:pPr lvl="1"/>
            <a:endParaRPr lang="es-ES" dirty="0"/>
          </a:p>
        </p:txBody>
      </p:sp>
      <p:pic>
        <p:nvPicPr>
          <p:cNvPr id="4" name="3 Imagen" descr="sybase_powerdesigner_11.jpg"/>
          <p:cNvPicPr>
            <a:picLocks noChangeAspect="1"/>
          </p:cNvPicPr>
          <p:nvPr/>
        </p:nvPicPr>
        <p:blipFill>
          <a:blip r:embed="rId3"/>
          <a:stretch>
            <a:fillRect/>
          </a:stretch>
        </p:blipFill>
        <p:spPr>
          <a:xfrm>
            <a:off x="285720" y="5214950"/>
            <a:ext cx="928694" cy="1393041"/>
          </a:xfrm>
          <a:prstGeom prst="rect">
            <a:avLst/>
          </a:prstGeom>
          <a:noFill/>
          <a:ln w="9525">
            <a:noFill/>
            <a:miter lim="800000"/>
            <a:headEnd/>
            <a:tailEnd/>
          </a:ln>
          <a:effectLst>
            <a:outerShdw blurRad="266700" dist="215900" dir="8760000" algn="r" rotWithShape="0">
              <a:prstClr val="black">
                <a:alpha val="40000"/>
              </a:prstClr>
            </a:outerShdw>
          </a:effectLst>
        </p:spPr>
      </p:pic>
      <p:pic>
        <p:nvPicPr>
          <p:cNvPr id="5" name="4 Imagen" descr="POWER.jpeg"/>
          <p:cNvPicPr>
            <a:picLocks noChangeAspect="1"/>
          </p:cNvPicPr>
          <p:nvPr/>
        </p:nvPicPr>
        <p:blipFill>
          <a:blip r:embed="rId4"/>
          <a:stretch>
            <a:fillRect/>
          </a:stretch>
        </p:blipFill>
        <p:spPr>
          <a:xfrm>
            <a:off x="4071934" y="5572140"/>
            <a:ext cx="1571636" cy="1039698"/>
          </a:xfrm>
          <a:prstGeom prst="rect">
            <a:avLst/>
          </a:prstGeom>
          <a:noFill/>
          <a:ln w="9525">
            <a:noFill/>
            <a:miter lim="800000"/>
            <a:headEnd/>
            <a:tailEnd/>
          </a:ln>
          <a:effectLst>
            <a:outerShdw blurRad="266700" dist="215900" dir="8760000" algn="r" rotWithShape="0">
              <a:prstClr val="black">
                <a:alpha val="40000"/>
              </a:prstClr>
            </a:outerShdw>
          </a:effectLst>
        </p:spPr>
      </p:pic>
      <p:pic>
        <p:nvPicPr>
          <p:cNvPr id="6" name="5 Imagen" descr="VSTS_2.png"/>
          <p:cNvPicPr>
            <a:picLocks noChangeAspect="1"/>
          </p:cNvPicPr>
          <p:nvPr/>
        </p:nvPicPr>
        <p:blipFill>
          <a:blip r:embed="rId5" cstate="print"/>
          <a:stretch>
            <a:fillRect/>
          </a:stretch>
        </p:blipFill>
        <p:spPr>
          <a:xfrm>
            <a:off x="7072330" y="5500702"/>
            <a:ext cx="1823949" cy="1071570"/>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00034" y="2786058"/>
            <a:ext cx="8286808" cy="1066800"/>
          </a:xfrm>
        </p:spPr>
        <p:txBody>
          <a:bodyPr/>
          <a:lstStyle/>
          <a:p>
            <a:r>
              <a:rPr lang="es-ES" dirty="0" smtClean="0"/>
              <a:t>CAPITULO 2</a:t>
            </a:r>
            <a:br>
              <a:rPr lang="es-ES" dirty="0" smtClean="0"/>
            </a:br>
            <a:r>
              <a:rPr lang="es-ES" dirty="0" smtClean="0"/>
              <a:t>DISEÑO METODOLÓGICO</a:t>
            </a:r>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8610600" cy="642942"/>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INTEGRACIÓN DE SISTEMAS</a:t>
            </a:r>
            <a:endParaRPr lang="es-ES" sz="3600" dirty="0">
              <a:solidFill>
                <a:schemeClr val="bg1">
                  <a:lumMod val="50000"/>
                </a:schemeClr>
              </a:solidFill>
              <a:effectLst>
                <a:outerShdw blurRad="38100" dist="38100" dir="2700000" algn="tl">
                  <a:srgbClr val="000000">
                    <a:alpha val="43137"/>
                  </a:srgbClr>
                </a:outerShdw>
              </a:effectLst>
            </a:endParaRPr>
          </a:p>
        </p:txBody>
      </p:sp>
      <p:pic>
        <p:nvPicPr>
          <p:cNvPr id="4" name="3 Imagen" descr="TesisGraficoGeneral.jpg"/>
          <p:cNvPicPr>
            <a:picLocks noChangeAspect="1"/>
          </p:cNvPicPr>
          <p:nvPr/>
        </p:nvPicPr>
        <p:blipFill>
          <a:blip r:embed="rId3" cstate="print"/>
          <a:stretch>
            <a:fillRect/>
          </a:stretch>
        </p:blipFill>
        <p:spPr>
          <a:xfrm>
            <a:off x="2714612" y="1500174"/>
            <a:ext cx="3982677" cy="5000660"/>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0"/>
            <a:ext cx="8715436" cy="1000132"/>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DISEÑO METODOLOGICO</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500166" y="1285860"/>
            <a:ext cx="7086600" cy="3919550"/>
          </a:xfrm>
        </p:spPr>
        <p:txBody>
          <a:bodyPr/>
          <a:lstStyle/>
          <a:p>
            <a:r>
              <a:rPr lang="es-ES" sz="3100" dirty="0" smtClean="0"/>
              <a:t>Sistema de Calidad</a:t>
            </a:r>
          </a:p>
          <a:p>
            <a:pPr lvl="1"/>
            <a:r>
              <a:rPr lang="es-ES" sz="2700" dirty="0" smtClean="0"/>
              <a:t>Parte de la estrategia</a:t>
            </a:r>
          </a:p>
          <a:p>
            <a:pPr lvl="1"/>
            <a:r>
              <a:rPr lang="es-ES" sz="2700" dirty="0" smtClean="0"/>
              <a:t>Alineado con la estrategia</a:t>
            </a:r>
          </a:p>
          <a:p>
            <a:r>
              <a:rPr lang="es-ES" sz="3100" dirty="0" smtClean="0"/>
              <a:t>Sistema de Información</a:t>
            </a:r>
          </a:p>
          <a:p>
            <a:pPr lvl="1"/>
            <a:r>
              <a:rPr lang="es-ES" sz="2700" dirty="0" smtClean="0"/>
              <a:t>Alineado con la estrategia</a:t>
            </a:r>
          </a:p>
          <a:p>
            <a:pPr lvl="1"/>
            <a:r>
              <a:rPr lang="es-ES" sz="2700" dirty="0" smtClean="0"/>
              <a:t> Aportando valor a las unidades de negocio</a:t>
            </a:r>
          </a:p>
          <a:p>
            <a:r>
              <a:rPr lang="es-ES" sz="3100" dirty="0" smtClean="0"/>
              <a:t>Etapas de desarrollo</a:t>
            </a:r>
          </a:p>
          <a:p>
            <a:pPr lvl="1"/>
            <a:r>
              <a:rPr lang="es-ES" sz="2700" dirty="0" smtClean="0"/>
              <a:t>Diseño estratégico</a:t>
            </a:r>
          </a:p>
          <a:p>
            <a:pPr lvl="1"/>
            <a:r>
              <a:rPr lang="es-ES" sz="2700" dirty="0" smtClean="0"/>
              <a:t>Análisis y diseño del Sistema de Información</a:t>
            </a:r>
          </a:p>
          <a:p>
            <a:pPr lvl="1"/>
            <a:endParaRPr lang="es-ES" dirty="0"/>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14290"/>
            <a:ext cx="8039128" cy="857256"/>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DISEÑO ESTRATÉGICO</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571604" y="1500174"/>
            <a:ext cx="7086600" cy="3929090"/>
          </a:xfrm>
        </p:spPr>
        <p:txBody>
          <a:bodyPr/>
          <a:lstStyle/>
          <a:p>
            <a:r>
              <a:rPr lang="es-ES" dirty="0" smtClean="0"/>
              <a:t>Proporciona visión clara</a:t>
            </a:r>
          </a:p>
          <a:p>
            <a:r>
              <a:rPr lang="es-ES" dirty="0" smtClean="0"/>
              <a:t>Importante involucramiento de la organización</a:t>
            </a:r>
          </a:p>
          <a:p>
            <a:r>
              <a:rPr lang="es-ES" dirty="0" smtClean="0"/>
              <a:t>Coherencia con Misión, Visión y retos estratégicos</a:t>
            </a:r>
          </a:p>
          <a:p>
            <a:pPr lvl="1"/>
            <a:r>
              <a:rPr lang="es-ES" dirty="0" smtClean="0"/>
              <a:t>Política y objetivos de calidad </a:t>
            </a:r>
          </a:p>
          <a:p>
            <a:pPr lvl="1"/>
            <a:r>
              <a:rPr lang="es-ES" dirty="0" smtClean="0"/>
              <a:t>Un solo propósito</a:t>
            </a:r>
          </a:p>
          <a:p>
            <a:endParaRPr lang="es-ES" dirty="0"/>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0"/>
            <a:ext cx="8324880" cy="928694"/>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LA ORGANIZACIÓN</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285852" y="1214422"/>
            <a:ext cx="7086600" cy="3776674"/>
          </a:xfrm>
        </p:spPr>
        <p:txBody>
          <a:bodyPr/>
          <a:lstStyle/>
          <a:p>
            <a:r>
              <a:rPr lang="es-ES" dirty="0" smtClean="0"/>
              <a:t>Empresa de Fumigación Aérea ABC y venta de insumos para la fumigación</a:t>
            </a:r>
          </a:p>
          <a:p>
            <a:r>
              <a:rPr lang="es-ES" dirty="0" smtClean="0"/>
              <a:t> Clientes</a:t>
            </a:r>
          </a:p>
          <a:p>
            <a:pPr lvl="1"/>
            <a:r>
              <a:rPr lang="es-ES" sz="2500" dirty="0" smtClean="0"/>
              <a:t>Productores bananeros – 80% </a:t>
            </a:r>
          </a:p>
          <a:p>
            <a:pPr lvl="1"/>
            <a:r>
              <a:rPr lang="es-ES" sz="2500" dirty="0" smtClean="0"/>
              <a:t>Productores otros cultivos – 20%</a:t>
            </a:r>
          </a:p>
          <a:p>
            <a:r>
              <a:rPr lang="es-ES" dirty="0" smtClean="0"/>
              <a:t>Flota de avionetas</a:t>
            </a:r>
          </a:p>
          <a:p>
            <a:r>
              <a:rPr lang="es-ES" dirty="0" smtClean="0"/>
              <a:t>Pistas </a:t>
            </a:r>
          </a:p>
          <a:p>
            <a:pPr lvl="1"/>
            <a:r>
              <a:rPr lang="es-ES" sz="2500" dirty="0" smtClean="0"/>
              <a:t>Guayas</a:t>
            </a:r>
          </a:p>
          <a:p>
            <a:pPr lvl="1"/>
            <a:r>
              <a:rPr lang="es-ES" sz="2500" dirty="0" smtClean="0"/>
              <a:t>El Oro</a:t>
            </a:r>
          </a:p>
          <a:p>
            <a:pPr lvl="1"/>
            <a:r>
              <a:rPr lang="es-ES" sz="2500" dirty="0" smtClean="0"/>
              <a:t>Los Ríos</a:t>
            </a:r>
            <a:endParaRPr lang="es-ES" sz="2500"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1142984"/>
            <a:ext cx="8229600" cy="3868742"/>
          </a:xfrm>
        </p:spPr>
        <p:txBody>
          <a:bodyPr>
            <a:normAutofit/>
          </a:bodyPr>
          <a:lstStyle/>
          <a:p>
            <a:pPr algn="ctr"/>
            <a:r>
              <a:rPr lang="es-EC" sz="4000" b="1" dirty="0"/>
              <a:t>INSTITUTO DE CIENCIAS MATEMÁTICAS</a:t>
            </a:r>
            <a:r>
              <a:rPr lang="es-ES" sz="3200" dirty="0"/>
              <a:t/>
            </a:r>
            <a:br>
              <a:rPr lang="es-ES" sz="3200" dirty="0"/>
            </a:br>
            <a:r>
              <a:rPr lang="es-ES" sz="3200" dirty="0" smtClean="0"/>
              <a:t/>
            </a:r>
            <a:br>
              <a:rPr lang="es-ES" sz="3200" dirty="0" smtClean="0"/>
            </a:br>
            <a:r>
              <a:rPr lang="es-EC" sz="4000" b="1" dirty="0"/>
              <a:t>PROYECTO DE GRADUACIÓN</a:t>
            </a:r>
            <a:r>
              <a:rPr lang="es-ES" sz="4000" dirty="0"/>
              <a:t/>
            </a:r>
            <a:br>
              <a:rPr lang="es-ES" sz="4000" dirty="0"/>
            </a:br>
            <a:endParaRPr lang="es-ES" sz="4000" dirty="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85728"/>
            <a:ext cx="8110566" cy="928694"/>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MISIÓN</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714348" y="2285992"/>
            <a:ext cx="7858180" cy="3214710"/>
          </a:xfrm>
        </p:spPr>
        <p:txBody>
          <a:bodyPr/>
          <a:lstStyle/>
          <a:p>
            <a:pPr algn="ctr">
              <a:buNone/>
            </a:pPr>
            <a:r>
              <a:rPr lang="es-ES" i="1" dirty="0" smtClean="0"/>
              <a:t>    “Mantenernos a la vanguardia en la fumigación aérea y venta de insumos agrícolas, promoviendo el crecimiento del sector agrícola, utilizando para esto los mejores recursos humanos y tecnológicos, sin descuidar al medio ambiente”.</a:t>
            </a:r>
            <a:endParaRPr lang="es-ES" dirty="0"/>
          </a:p>
        </p:txBody>
      </p: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85728"/>
            <a:ext cx="8715436" cy="642942"/>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VISIÓN</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142976" y="2357430"/>
            <a:ext cx="7086600" cy="3505200"/>
          </a:xfrm>
        </p:spPr>
        <p:txBody>
          <a:bodyPr/>
          <a:lstStyle/>
          <a:p>
            <a:pPr algn="ctr">
              <a:buNone/>
            </a:pPr>
            <a:r>
              <a:rPr lang="es-ES" i="1" dirty="0" smtClean="0"/>
              <a:t>   “Lograr el reconocimiento a nivel nacional e internacional como la primera empresa de fumigación aérea y venta de insumos agrícolas”.</a:t>
            </a:r>
            <a:endParaRPr lang="es-ES" dirty="0" smtClean="0"/>
          </a:p>
          <a:p>
            <a:pPr>
              <a:buNone/>
            </a:pPr>
            <a:endParaRPr lang="es-ES" dirty="0"/>
          </a:p>
        </p:txBody>
      </p:sp>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0"/>
            <a:ext cx="8253442" cy="928670"/>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RETOS ESTRATÉGICOS</a:t>
            </a:r>
          </a:p>
        </p:txBody>
      </p:sp>
      <p:sp>
        <p:nvSpPr>
          <p:cNvPr id="3" name="2 Marcador de contenido"/>
          <p:cNvSpPr>
            <a:spLocks noGrp="1"/>
          </p:cNvSpPr>
          <p:nvPr>
            <p:ph idx="1"/>
          </p:nvPr>
        </p:nvSpPr>
        <p:spPr>
          <a:xfrm>
            <a:off x="1357290" y="1214422"/>
            <a:ext cx="7086600" cy="3505200"/>
          </a:xfrm>
        </p:spPr>
        <p:txBody>
          <a:bodyPr/>
          <a:lstStyle/>
          <a:p>
            <a:pPr lvl="0"/>
            <a:r>
              <a:rPr lang="es-EC" sz="3100" dirty="0" smtClean="0"/>
              <a:t>Implementar y mantener un SC ISO 9001:2008.</a:t>
            </a:r>
            <a:endParaRPr lang="es-ES" sz="3100" dirty="0" smtClean="0"/>
          </a:p>
          <a:p>
            <a:pPr lvl="0"/>
            <a:r>
              <a:rPr lang="es-EC" sz="3100" dirty="0" smtClean="0"/>
              <a:t>Aumentar la rentabilidad de la organización.</a:t>
            </a:r>
            <a:endParaRPr lang="es-ES" sz="3100" dirty="0" smtClean="0"/>
          </a:p>
          <a:p>
            <a:pPr lvl="0"/>
            <a:r>
              <a:rPr lang="es-EC" sz="3100" dirty="0" smtClean="0"/>
              <a:t>Fomentar la mejora continua a todos los niveles de la organización.</a:t>
            </a:r>
            <a:endParaRPr lang="es-ES" sz="3100" dirty="0" smtClean="0"/>
          </a:p>
          <a:p>
            <a:pPr lvl="0"/>
            <a:r>
              <a:rPr lang="es-EC" sz="3100" dirty="0" smtClean="0"/>
              <a:t>Capacitar a todo el personal en las áreas de su competencia.</a:t>
            </a:r>
            <a:endParaRPr lang="es-ES" sz="3100" dirty="0" smtClean="0"/>
          </a:p>
          <a:p>
            <a:pPr lvl="0"/>
            <a:r>
              <a:rPr lang="es-EC" sz="3100" dirty="0" smtClean="0"/>
              <a:t>Mantener la  satisfacción del cliente, ofreciendo productos y servicios de calidad.</a:t>
            </a:r>
            <a:endParaRPr lang="es-ES" sz="3100" dirty="0"/>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110566" cy="928694"/>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ALCANCE DEL SISTEMA DE CALIDAD</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785786" y="1714488"/>
            <a:ext cx="7858180" cy="4857784"/>
          </a:xfrm>
        </p:spPr>
        <p:txBody>
          <a:bodyPr/>
          <a:lstStyle/>
          <a:p>
            <a:r>
              <a:rPr lang="es-ES" dirty="0" smtClean="0"/>
              <a:t>Sistema de Calidad </a:t>
            </a:r>
          </a:p>
          <a:p>
            <a:pPr lvl="1"/>
            <a:r>
              <a:rPr lang="es-ES" dirty="0" smtClean="0"/>
              <a:t>Basado en ISO 9001:2008</a:t>
            </a:r>
          </a:p>
          <a:p>
            <a:pPr lvl="2"/>
            <a:r>
              <a:rPr lang="es-ES" dirty="0" smtClean="0"/>
              <a:t>Prestación del servicio de fumigación</a:t>
            </a:r>
          </a:p>
          <a:p>
            <a:pPr lvl="1"/>
            <a:r>
              <a:rPr lang="es-ES" dirty="0" smtClean="0"/>
              <a:t>Cuadro de Mando Integral</a:t>
            </a:r>
          </a:p>
          <a:p>
            <a:pPr lvl="2"/>
            <a:r>
              <a:rPr lang="es-ES" dirty="0" smtClean="0"/>
              <a:t>Procesos de apoyo</a:t>
            </a:r>
          </a:p>
          <a:p>
            <a:r>
              <a:rPr lang="es-ES" dirty="0" smtClean="0"/>
              <a:t>Incluye</a:t>
            </a:r>
          </a:p>
          <a:p>
            <a:pPr lvl="1"/>
            <a:r>
              <a:rPr lang="es-ES" dirty="0" smtClean="0"/>
              <a:t>Todas actividades del servicio</a:t>
            </a:r>
          </a:p>
          <a:p>
            <a:pPr lvl="1"/>
            <a:r>
              <a:rPr lang="es-ES" dirty="0" smtClean="0"/>
              <a:t>Actividades de apoyo</a:t>
            </a:r>
          </a:p>
          <a:p>
            <a:endParaRPr lang="es-ES" dirty="0"/>
          </a:p>
        </p:txBody>
      </p:sp>
    </p:spTree>
  </p:cSld>
  <p:clrMapOvr>
    <a:overrideClrMapping bg1="dk2" tx1="lt1" bg2="dk1" tx2="lt2" accent1="accent1" accent2="accent2" accent3="accent3" accent4="accent4" accent5="accent5" accent6="accent6" hlink="hlink" folHlink="folHlink"/>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1739900" y="5291932"/>
            <a:ext cx="5824538" cy="952500"/>
          </a:xfrm>
          <a:prstGeom prst="flowChartAlternateProcess">
            <a:avLst/>
          </a:prstGeom>
          <a:solidFill>
            <a:schemeClr val="bg1"/>
          </a:solidFill>
          <a:ln w="9525">
            <a:miter lim="800000"/>
            <a:headEnd/>
            <a:tailEnd/>
          </a:ln>
          <a:scene3d>
            <a:camera prst="legacyObliqueTopLeft"/>
            <a:lightRig rig="legacyFlat3" dir="t"/>
          </a:scene3d>
          <a:sp3d extrusionH="201600" prstMaterial="legacyMatte">
            <a:bevelT w="13500" h="13500" prst="angle"/>
            <a:bevelB w="13500" h="13500" prst="angle"/>
            <a:extrusionClr>
              <a:schemeClr val="bg1"/>
            </a:extrusionClr>
          </a:sp3d>
        </p:spPr>
        <p:txBody>
          <a:bodyPr wrap="none" anchor="ctr">
            <a:flatTx/>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5" name="Text Box 3"/>
          <p:cNvSpPr txBox="1">
            <a:spLocks noChangeArrowheads="1"/>
          </p:cNvSpPr>
          <p:nvPr/>
        </p:nvSpPr>
        <p:spPr bwMode="auto">
          <a:xfrm>
            <a:off x="3517900" y="4956969"/>
            <a:ext cx="2182813" cy="669925"/>
          </a:xfrm>
          <a:prstGeom prst="rect">
            <a:avLst/>
          </a:prstGeom>
          <a:noFill/>
          <a:ln w="9525">
            <a:noFill/>
            <a:miter lim="800000"/>
            <a:headEnd/>
            <a:tailEnd/>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endParaRPr lang="es-ES_tradnl" sz="1200" b="1">
              <a:latin typeface="Arial" charset="0"/>
            </a:endParaRPr>
          </a:p>
          <a:p>
            <a:pPr algn="ctr"/>
            <a:r>
              <a:rPr lang="es-ES_tradnl" sz="1400" b="1">
                <a:latin typeface="Arial" charset="0"/>
              </a:rPr>
              <a:t>PROCESOS DE APOYO</a:t>
            </a:r>
            <a:endParaRPr lang="es-ES_tradnl" sz="1200" b="1">
              <a:latin typeface="Arial" charset="0"/>
            </a:endParaRPr>
          </a:p>
          <a:p>
            <a:pPr algn="ctr"/>
            <a:endParaRPr lang="es-ES_tradnl" sz="1200" b="1">
              <a:latin typeface="Arial" charset="0"/>
            </a:endParaRPr>
          </a:p>
        </p:txBody>
      </p:sp>
      <p:sp>
        <p:nvSpPr>
          <p:cNvPr id="6" name="AutoShape 4"/>
          <p:cNvSpPr>
            <a:spLocks noChangeArrowheads="1"/>
          </p:cNvSpPr>
          <p:nvPr/>
        </p:nvSpPr>
        <p:spPr bwMode="auto">
          <a:xfrm>
            <a:off x="2413000" y="865982"/>
            <a:ext cx="4191000" cy="776287"/>
          </a:xfrm>
          <a:prstGeom prst="flowChartAlternateProcess">
            <a:avLst/>
          </a:prstGeom>
          <a:solidFill>
            <a:schemeClr val="bg1"/>
          </a:solidFill>
          <a:ln w="9525">
            <a:miter lim="800000"/>
            <a:headEnd/>
            <a:tailEnd/>
          </a:ln>
          <a:scene3d>
            <a:camera prst="legacyObliqueTopLeft"/>
            <a:lightRig rig="legacyFlat3" dir="t"/>
          </a:scene3d>
          <a:sp3d extrusionH="201600" prstMaterial="legacyMatte">
            <a:bevelT w="13500" h="13500" prst="angle"/>
            <a:bevelB w="13500" h="13500" prst="angle"/>
            <a:extrusionClr>
              <a:schemeClr val="bg1"/>
            </a:extrusionClr>
          </a:sp3d>
        </p:spPr>
        <p:txBody>
          <a:bodyPr wrap="none" anchor="ctr">
            <a:flatTx/>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7" name="Text Box 5"/>
          <p:cNvSpPr txBox="1">
            <a:spLocks noChangeArrowheads="1"/>
          </p:cNvSpPr>
          <p:nvPr/>
        </p:nvSpPr>
        <p:spPr bwMode="auto">
          <a:xfrm>
            <a:off x="2565400" y="865982"/>
            <a:ext cx="4038600" cy="304800"/>
          </a:xfrm>
          <a:prstGeom prst="rect">
            <a:avLst/>
          </a:prstGeom>
          <a:noFill/>
          <a:ln w="9525">
            <a:noFill/>
            <a:miter lim="800000"/>
            <a:headEnd/>
            <a:tailEnd/>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sz="1400" b="1">
                <a:latin typeface="Arial" charset="0"/>
              </a:rPr>
              <a:t>RESPONSABILIDAD DE LA DIRECCION</a:t>
            </a:r>
            <a:endParaRPr lang="es-ES_tradnl" sz="1200" b="1">
              <a:latin typeface="Arial" charset="0"/>
            </a:endParaRPr>
          </a:p>
        </p:txBody>
      </p:sp>
      <p:sp>
        <p:nvSpPr>
          <p:cNvPr id="8" name="AutoShape 6"/>
          <p:cNvSpPr>
            <a:spLocks noChangeArrowheads="1"/>
          </p:cNvSpPr>
          <p:nvPr/>
        </p:nvSpPr>
        <p:spPr bwMode="auto">
          <a:xfrm>
            <a:off x="4394200" y="1794669"/>
            <a:ext cx="3657600" cy="1804988"/>
          </a:xfrm>
          <a:prstGeom prst="flowChartAlternateProcess">
            <a:avLst/>
          </a:prstGeom>
          <a:solidFill>
            <a:schemeClr val="bg1"/>
          </a:solidFill>
          <a:ln w="9525">
            <a:miter lim="800000"/>
            <a:headEnd/>
            <a:tailEnd/>
          </a:ln>
          <a:scene3d>
            <a:camera prst="legacyObliqueTopLeft"/>
            <a:lightRig rig="legacyFlat3" dir="t"/>
          </a:scene3d>
          <a:sp3d extrusionH="201600" prstMaterial="legacyMatte">
            <a:bevelT w="13500" h="13500" prst="angle"/>
            <a:bevelB w="13500" h="13500" prst="angle"/>
            <a:extrusionClr>
              <a:schemeClr val="bg1"/>
            </a:extrusionClr>
          </a:sp3d>
        </p:spPr>
        <p:txBody>
          <a:bodyPr wrap="none" anchor="ctr">
            <a:flatTx/>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9" name="Text Box 7"/>
          <p:cNvSpPr txBox="1">
            <a:spLocks noChangeArrowheads="1"/>
          </p:cNvSpPr>
          <p:nvPr/>
        </p:nvSpPr>
        <p:spPr bwMode="auto">
          <a:xfrm>
            <a:off x="5232400" y="1723232"/>
            <a:ext cx="2051050" cy="304800"/>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s-ES_tradnl" sz="1400" b="1">
                <a:latin typeface="Arial" charset="0"/>
              </a:rPr>
              <a:t>MEDICION Y MEJORA</a:t>
            </a:r>
            <a:endParaRPr lang="es-ES_tradnl" sz="1200" b="1">
              <a:latin typeface="Arial" charset="0"/>
            </a:endParaRPr>
          </a:p>
        </p:txBody>
      </p:sp>
      <p:sp>
        <p:nvSpPr>
          <p:cNvPr id="10" name="AutoShape 8"/>
          <p:cNvSpPr>
            <a:spLocks noChangeArrowheads="1"/>
          </p:cNvSpPr>
          <p:nvPr/>
        </p:nvSpPr>
        <p:spPr bwMode="auto">
          <a:xfrm>
            <a:off x="989013" y="1794669"/>
            <a:ext cx="3303587" cy="1495425"/>
          </a:xfrm>
          <a:prstGeom prst="flowChartAlternateProcess">
            <a:avLst/>
          </a:prstGeom>
          <a:solidFill>
            <a:schemeClr val="bg1"/>
          </a:solidFill>
          <a:ln w="9525">
            <a:miter lim="800000"/>
            <a:headEnd/>
            <a:tailEnd/>
          </a:ln>
          <a:scene3d>
            <a:camera prst="legacyObliqueTopLeft"/>
            <a:lightRig rig="legacyFlat3" dir="t"/>
          </a:scene3d>
          <a:sp3d extrusionH="201600" prstMaterial="legacyMatte">
            <a:bevelT w="13500" h="13500" prst="angle"/>
            <a:bevelB w="13500" h="13500" prst="angle"/>
            <a:extrusionClr>
              <a:schemeClr val="bg1"/>
            </a:extrusionClr>
          </a:sp3d>
        </p:spPr>
        <p:txBody>
          <a:bodyPr wrap="none" anchor="ctr">
            <a:flatTx/>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11" name="Text Box 9"/>
          <p:cNvSpPr txBox="1">
            <a:spLocks noChangeArrowheads="1"/>
          </p:cNvSpPr>
          <p:nvPr/>
        </p:nvSpPr>
        <p:spPr bwMode="auto">
          <a:xfrm>
            <a:off x="1346200" y="1794669"/>
            <a:ext cx="2389188" cy="304800"/>
          </a:xfrm>
          <a:prstGeom prst="rect">
            <a:avLst/>
          </a:prstGeom>
          <a:noFill/>
          <a:ln w="9525">
            <a:noFill/>
            <a:miter lim="800000"/>
            <a:headEnd/>
            <a:tailEnd/>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s-ES_tradnl" sz="1400" b="1">
                <a:latin typeface="Arial" charset="0"/>
              </a:rPr>
              <a:t> GESTION DE RECURSOS</a:t>
            </a:r>
            <a:endParaRPr lang="es-ES_tradnl" sz="1200" b="1">
              <a:latin typeface="Arial" charset="0"/>
            </a:endParaRPr>
          </a:p>
        </p:txBody>
      </p:sp>
      <p:sp>
        <p:nvSpPr>
          <p:cNvPr id="12" name="AutoShape 10"/>
          <p:cNvSpPr>
            <a:spLocks noChangeArrowheads="1"/>
          </p:cNvSpPr>
          <p:nvPr/>
        </p:nvSpPr>
        <p:spPr bwMode="auto">
          <a:xfrm>
            <a:off x="508000" y="4079082"/>
            <a:ext cx="8253413" cy="941387"/>
          </a:xfrm>
          <a:prstGeom prst="flowChartAlternateProcess">
            <a:avLst/>
          </a:prstGeom>
          <a:solidFill>
            <a:schemeClr val="bg1"/>
          </a:solidFill>
          <a:ln w="9525">
            <a:miter lim="800000"/>
            <a:headEnd/>
            <a:tailEnd/>
          </a:ln>
          <a:scene3d>
            <a:camera prst="legacyObliqueTopLeft"/>
            <a:lightRig rig="legacyFlat3" dir="t"/>
          </a:scene3d>
          <a:sp3d extrusionH="201600" prstMaterial="legacyMatte">
            <a:bevelT w="13500" h="13500" prst="angle"/>
            <a:bevelB w="13500" h="13500" prst="angle"/>
            <a:extrusionClr>
              <a:schemeClr val="bg1"/>
            </a:extrusionClr>
          </a:sp3d>
        </p:spPr>
        <p:txBody>
          <a:bodyPr wrap="none" anchor="ctr">
            <a:flatTx/>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endParaRPr lang="es-ES"/>
          </a:p>
        </p:txBody>
      </p:sp>
      <p:sp>
        <p:nvSpPr>
          <p:cNvPr id="13" name="Text Box 11"/>
          <p:cNvSpPr txBox="1">
            <a:spLocks noChangeArrowheads="1"/>
          </p:cNvSpPr>
          <p:nvPr/>
        </p:nvSpPr>
        <p:spPr bwMode="auto">
          <a:xfrm>
            <a:off x="3382963" y="3667919"/>
            <a:ext cx="2617787" cy="769938"/>
          </a:xfrm>
          <a:prstGeom prst="rect">
            <a:avLst/>
          </a:prstGeom>
          <a:noFill/>
          <a:ln w="9525">
            <a:noFill/>
            <a:miter lim="800000"/>
            <a:headEnd/>
            <a:tailEnd/>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sz="1800" b="1" dirty="0">
                <a:solidFill>
                  <a:schemeClr val="bg1"/>
                </a:solidFill>
                <a:latin typeface="Arial" charset="0"/>
              </a:rPr>
              <a:t>PROCESO PRINCIPAL</a:t>
            </a:r>
          </a:p>
          <a:p>
            <a:pPr algn="ctr"/>
            <a:r>
              <a:rPr lang="es-ES_tradnl" sz="1400" b="1" dirty="0">
                <a:latin typeface="Arial" charset="0"/>
              </a:rPr>
              <a:t>PROCESOS DE OPERACION</a:t>
            </a:r>
            <a:endParaRPr lang="es-ES_tradnl" sz="1200" b="1" dirty="0">
              <a:latin typeface="Arial" charset="0"/>
            </a:endParaRPr>
          </a:p>
          <a:p>
            <a:pPr algn="ctr"/>
            <a:endParaRPr lang="es-ES_tradnl" sz="1200" b="1" dirty="0">
              <a:solidFill>
                <a:schemeClr val="bg1"/>
              </a:solidFill>
              <a:latin typeface="Arial" charset="0"/>
            </a:endParaRPr>
          </a:p>
        </p:txBody>
      </p:sp>
      <p:sp>
        <p:nvSpPr>
          <p:cNvPr id="14" name="Rectangle 12"/>
          <p:cNvSpPr>
            <a:spLocks noChangeArrowheads="1"/>
          </p:cNvSpPr>
          <p:nvPr/>
        </p:nvSpPr>
        <p:spPr bwMode="auto">
          <a:xfrm>
            <a:off x="2717800" y="1151732"/>
            <a:ext cx="914400" cy="436562"/>
          </a:xfrm>
          <a:prstGeom prst="rect">
            <a:avLst/>
          </a:prstGeom>
          <a:gradFill rotWithShape="0">
            <a:gsLst>
              <a:gs pos="0">
                <a:srgbClr val="FF7C80"/>
              </a:gs>
              <a:gs pos="50000">
                <a:srgbClr val="FFFFFF"/>
              </a:gs>
              <a:gs pos="100000">
                <a:srgbClr val="FF7C80"/>
              </a:gs>
            </a:gsLst>
            <a:lin ang="5400000" scaled="1"/>
          </a:gradFill>
          <a:ln w="9525">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sz="1000">
                <a:solidFill>
                  <a:schemeClr val="bg1"/>
                </a:solidFill>
                <a:latin typeface="Arial" charset="0"/>
              </a:rPr>
              <a:t>Planificación</a:t>
            </a:r>
          </a:p>
          <a:p>
            <a:pPr algn="ctr"/>
            <a:r>
              <a:rPr lang="es-ES_tradnl" sz="1000">
                <a:solidFill>
                  <a:schemeClr val="bg1"/>
                </a:solidFill>
                <a:latin typeface="Arial" charset="0"/>
              </a:rPr>
              <a:t>de la calidad</a:t>
            </a:r>
            <a:endParaRPr lang="es-ES_tradnl" sz="1000">
              <a:solidFill>
                <a:schemeClr val="bg1"/>
              </a:solidFill>
            </a:endParaRPr>
          </a:p>
        </p:txBody>
      </p:sp>
      <p:sp>
        <p:nvSpPr>
          <p:cNvPr id="15" name="Rectangle 13"/>
          <p:cNvSpPr>
            <a:spLocks noChangeArrowheads="1"/>
          </p:cNvSpPr>
          <p:nvPr/>
        </p:nvSpPr>
        <p:spPr bwMode="auto">
          <a:xfrm>
            <a:off x="4013200" y="1137444"/>
            <a:ext cx="884238" cy="442913"/>
          </a:xfrm>
          <a:prstGeom prst="rect">
            <a:avLst/>
          </a:prstGeom>
          <a:gradFill rotWithShape="0">
            <a:gsLst>
              <a:gs pos="0">
                <a:srgbClr val="FF7C80"/>
              </a:gs>
              <a:gs pos="50000">
                <a:srgbClr val="FFFFFF"/>
              </a:gs>
              <a:gs pos="100000">
                <a:srgbClr val="FF7C80"/>
              </a:gs>
            </a:gsLst>
            <a:lin ang="5400000" scaled="1"/>
          </a:gradFill>
          <a:ln w="9525">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sz="1000">
                <a:solidFill>
                  <a:schemeClr val="bg1"/>
                </a:solidFill>
                <a:latin typeface="Arial" charset="0"/>
              </a:rPr>
              <a:t> Revisión</a:t>
            </a:r>
          </a:p>
          <a:p>
            <a:pPr algn="ctr"/>
            <a:r>
              <a:rPr lang="es-ES_tradnl" sz="1000">
                <a:solidFill>
                  <a:schemeClr val="bg1"/>
                </a:solidFill>
                <a:latin typeface="Arial" charset="0"/>
              </a:rPr>
              <a:t>Gerencial</a:t>
            </a:r>
          </a:p>
        </p:txBody>
      </p:sp>
      <p:sp>
        <p:nvSpPr>
          <p:cNvPr id="16" name="Rectangle 14"/>
          <p:cNvSpPr>
            <a:spLocks noChangeArrowheads="1"/>
          </p:cNvSpPr>
          <p:nvPr/>
        </p:nvSpPr>
        <p:spPr bwMode="auto">
          <a:xfrm>
            <a:off x="2641600" y="2151857"/>
            <a:ext cx="1447800" cy="523875"/>
          </a:xfrm>
          <a:prstGeom prst="rect">
            <a:avLst/>
          </a:prstGeom>
          <a:gradFill rotWithShape="0">
            <a:gsLst>
              <a:gs pos="0">
                <a:srgbClr val="66FF33"/>
              </a:gs>
              <a:gs pos="50000">
                <a:srgbClr val="66FF33">
                  <a:gamma/>
                  <a:tint val="0"/>
                  <a:invGamma/>
                </a:srgbClr>
              </a:gs>
              <a:gs pos="100000">
                <a:srgbClr val="66FF33"/>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dirty="0">
                <a:solidFill>
                  <a:schemeClr val="bg1"/>
                </a:solidFill>
                <a:latin typeface="Arial" charset="0"/>
              </a:rPr>
              <a:t>Administración</a:t>
            </a:r>
          </a:p>
          <a:p>
            <a:pPr algn="ctr">
              <a:defRPr/>
            </a:pPr>
            <a:r>
              <a:rPr lang="es-ES_tradnl" sz="1000" dirty="0">
                <a:solidFill>
                  <a:schemeClr val="bg1"/>
                </a:solidFill>
                <a:latin typeface="Arial" charset="0"/>
              </a:rPr>
              <a:t>de equipo e</a:t>
            </a:r>
          </a:p>
          <a:p>
            <a:pPr algn="ctr">
              <a:defRPr/>
            </a:pPr>
            <a:r>
              <a:rPr lang="es-ES_tradnl" sz="1000" dirty="0">
                <a:solidFill>
                  <a:schemeClr val="bg1"/>
                </a:solidFill>
                <a:latin typeface="Arial" charset="0"/>
              </a:rPr>
              <a:t>Infraestructura</a:t>
            </a:r>
          </a:p>
        </p:txBody>
      </p:sp>
      <p:sp>
        <p:nvSpPr>
          <p:cNvPr id="17" name="Rectangle 15"/>
          <p:cNvSpPr>
            <a:spLocks noChangeArrowheads="1"/>
          </p:cNvSpPr>
          <p:nvPr/>
        </p:nvSpPr>
        <p:spPr bwMode="auto">
          <a:xfrm>
            <a:off x="1117600" y="2151857"/>
            <a:ext cx="1270000" cy="523875"/>
          </a:xfrm>
          <a:prstGeom prst="rect">
            <a:avLst/>
          </a:prstGeom>
          <a:gradFill rotWithShape="0">
            <a:gsLst>
              <a:gs pos="0">
                <a:srgbClr val="FFCC00"/>
              </a:gs>
              <a:gs pos="50000">
                <a:srgbClr val="FFCC00">
                  <a:gamma/>
                  <a:tint val="0"/>
                  <a:invGamma/>
                </a:srgbClr>
              </a:gs>
              <a:gs pos="100000">
                <a:srgbClr val="FFCC00"/>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dirty="0">
                <a:solidFill>
                  <a:schemeClr val="bg1"/>
                </a:solidFill>
                <a:latin typeface="Arial" charset="0"/>
              </a:rPr>
              <a:t>Administración del</a:t>
            </a:r>
          </a:p>
          <a:p>
            <a:pPr algn="ctr">
              <a:defRPr/>
            </a:pPr>
            <a:r>
              <a:rPr lang="es-ES_tradnl" sz="1000" dirty="0">
                <a:solidFill>
                  <a:schemeClr val="bg1"/>
                </a:solidFill>
                <a:latin typeface="Arial" charset="0"/>
              </a:rPr>
              <a:t>Capital humano</a:t>
            </a:r>
          </a:p>
          <a:p>
            <a:pPr algn="ctr">
              <a:defRPr/>
            </a:pPr>
            <a:endParaRPr lang="es-ES_tradnl" sz="1000" dirty="0">
              <a:solidFill>
                <a:schemeClr val="bg1"/>
              </a:solidFill>
              <a:latin typeface="Arial" charset="0"/>
            </a:endParaRPr>
          </a:p>
        </p:txBody>
      </p:sp>
      <p:sp>
        <p:nvSpPr>
          <p:cNvPr id="18" name="Rectangle 16"/>
          <p:cNvSpPr>
            <a:spLocks noChangeArrowheads="1"/>
          </p:cNvSpPr>
          <p:nvPr/>
        </p:nvSpPr>
        <p:spPr bwMode="auto">
          <a:xfrm>
            <a:off x="7061200" y="2366169"/>
            <a:ext cx="914400" cy="514350"/>
          </a:xfrm>
          <a:prstGeom prst="rect">
            <a:avLst/>
          </a:prstGeom>
          <a:gradFill rotWithShape="0">
            <a:gsLst>
              <a:gs pos="0">
                <a:srgbClr val="FFFF00"/>
              </a:gs>
              <a:gs pos="50000">
                <a:srgbClr val="FFFF00">
                  <a:gamma/>
                  <a:tint val="0"/>
                  <a:invGamma/>
                </a:srgbClr>
              </a:gs>
              <a:gs pos="100000">
                <a:srgbClr val="FFFF00"/>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dirty="0">
                <a:solidFill>
                  <a:schemeClr val="bg1"/>
                </a:solidFill>
                <a:latin typeface="Arial" charset="0"/>
              </a:rPr>
              <a:t>Medición de</a:t>
            </a:r>
          </a:p>
          <a:p>
            <a:pPr algn="ctr">
              <a:defRPr/>
            </a:pPr>
            <a:r>
              <a:rPr lang="es-ES_tradnl" sz="1000" dirty="0">
                <a:solidFill>
                  <a:schemeClr val="bg1"/>
                </a:solidFill>
                <a:latin typeface="Arial" charset="0"/>
              </a:rPr>
              <a:t>la satisfacción</a:t>
            </a:r>
          </a:p>
          <a:p>
            <a:pPr algn="ctr">
              <a:defRPr/>
            </a:pPr>
            <a:r>
              <a:rPr lang="es-ES_tradnl" sz="1000" dirty="0">
                <a:solidFill>
                  <a:schemeClr val="bg1"/>
                </a:solidFill>
                <a:latin typeface="Arial" charset="0"/>
              </a:rPr>
              <a:t>del cliente</a:t>
            </a:r>
          </a:p>
        </p:txBody>
      </p:sp>
      <p:sp>
        <p:nvSpPr>
          <p:cNvPr id="19" name="Rectangle 17"/>
          <p:cNvSpPr>
            <a:spLocks noChangeArrowheads="1"/>
          </p:cNvSpPr>
          <p:nvPr/>
        </p:nvSpPr>
        <p:spPr bwMode="auto">
          <a:xfrm>
            <a:off x="5994400" y="2366169"/>
            <a:ext cx="990600" cy="514350"/>
          </a:xfrm>
          <a:prstGeom prst="rect">
            <a:avLst/>
          </a:prstGeom>
          <a:gradFill rotWithShape="0">
            <a:gsLst>
              <a:gs pos="0">
                <a:srgbClr val="FFCC00"/>
              </a:gs>
              <a:gs pos="50000">
                <a:srgbClr val="FFCC00">
                  <a:gamma/>
                  <a:tint val="0"/>
                  <a:invGamma/>
                </a:srgbClr>
              </a:gs>
              <a:gs pos="100000">
                <a:srgbClr val="FFCC00"/>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dirty="0">
                <a:solidFill>
                  <a:schemeClr val="bg1"/>
                </a:solidFill>
                <a:latin typeface="Arial" charset="0"/>
              </a:rPr>
              <a:t>Auditorías</a:t>
            </a:r>
          </a:p>
          <a:p>
            <a:pPr algn="ctr">
              <a:defRPr/>
            </a:pPr>
            <a:r>
              <a:rPr lang="es-ES_tradnl" sz="1000" dirty="0">
                <a:solidFill>
                  <a:schemeClr val="bg1"/>
                </a:solidFill>
                <a:latin typeface="Arial" charset="0"/>
              </a:rPr>
              <a:t>del</a:t>
            </a:r>
          </a:p>
          <a:p>
            <a:pPr algn="ctr">
              <a:defRPr/>
            </a:pPr>
            <a:r>
              <a:rPr lang="es-ES_tradnl" sz="1000" dirty="0">
                <a:solidFill>
                  <a:schemeClr val="bg1"/>
                </a:solidFill>
                <a:latin typeface="Arial" charset="0"/>
              </a:rPr>
              <a:t>sistema</a:t>
            </a:r>
          </a:p>
        </p:txBody>
      </p:sp>
      <p:sp>
        <p:nvSpPr>
          <p:cNvPr id="20" name="Rectangle 18"/>
          <p:cNvSpPr>
            <a:spLocks noChangeArrowheads="1"/>
          </p:cNvSpPr>
          <p:nvPr/>
        </p:nvSpPr>
        <p:spPr bwMode="auto">
          <a:xfrm>
            <a:off x="5994400" y="3080544"/>
            <a:ext cx="914400" cy="455613"/>
          </a:xfrm>
          <a:prstGeom prst="rect">
            <a:avLst/>
          </a:prstGeom>
          <a:gradFill rotWithShape="0">
            <a:gsLst>
              <a:gs pos="0">
                <a:srgbClr val="FFCC00"/>
              </a:gs>
              <a:gs pos="50000">
                <a:srgbClr val="FFCC00">
                  <a:gamma/>
                  <a:tint val="0"/>
                  <a:invGamma/>
                </a:srgbClr>
              </a:gs>
              <a:gs pos="100000">
                <a:srgbClr val="FFCC00"/>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dirty="0">
                <a:solidFill>
                  <a:schemeClr val="bg1"/>
                </a:solidFill>
                <a:latin typeface="Arial" charset="0"/>
              </a:rPr>
              <a:t>Control de</a:t>
            </a:r>
          </a:p>
          <a:p>
            <a:pPr algn="ctr">
              <a:defRPr/>
            </a:pPr>
            <a:r>
              <a:rPr lang="es-ES_tradnl" sz="1000" dirty="0">
                <a:solidFill>
                  <a:schemeClr val="bg1"/>
                </a:solidFill>
                <a:latin typeface="Arial" charset="0"/>
              </a:rPr>
              <a:t>equipos de</a:t>
            </a:r>
          </a:p>
          <a:p>
            <a:pPr algn="ctr">
              <a:defRPr/>
            </a:pPr>
            <a:r>
              <a:rPr lang="es-ES_tradnl" sz="1000" dirty="0">
                <a:solidFill>
                  <a:schemeClr val="bg1"/>
                </a:solidFill>
                <a:latin typeface="Arial" charset="0"/>
              </a:rPr>
              <a:t>medición</a:t>
            </a:r>
          </a:p>
        </p:txBody>
      </p:sp>
      <p:sp>
        <p:nvSpPr>
          <p:cNvPr id="21" name="Rectangle 19"/>
          <p:cNvSpPr>
            <a:spLocks noChangeArrowheads="1"/>
          </p:cNvSpPr>
          <p:nvPr/>
        </p:nvSpPr>
        <p:spPr bwMode="auto">
          <a:xfrm>
            <a:off x="3435350" y="4317207"/>
            <a:ext cx="1155700" cy="592137"/>
          </a:xfrm>
          <a:prstGeom prst="rect">
            <a:avLst/>
          </a:prstGeom>
          <a:gradFill rotWithShape="0">
            <a:gsLst>
              <a:gs pos="0">
                <a:srgbClr val="99CC00"/>
              </a:gs>
              <a:gs pos="50000">
                <a:srgbClr val="99CC00">
                  <a:gamma/>
                  <a:tint val="0"/>
                  <a:invGamma/>
                </a:srgbClr>
              </a:gs>
              <a:gs pos="100000">
                <a:srgbClr val="99CC00"/>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a:solidFill>
                  <a:schemeClr val="bg1"/>
                </a:solidFill>
                <a:latin typeface="Arial" charset="0"/>
              </a:rPr>
              <a:t>Mercadeo y</a:t>
            </a:r>
          </a:p>
          <a:p>
            <a:pPr algn="ctr">
              <a:defRPr/>
            </a:pPr>
            <a:r>
              <a:rPr lang="es-ES_tradnl" sz="1000">
                <a:solidFill>
                  <a:schemeClr val="bg1"/>
                </a:solidFill>
                <a:latin typeface="Arial" charset="0"/>
              </a:rPr>
              <a:t>Ventas</a:t>
            </a:r>
          </a:p>
        </p:txBody>
      </p:sp>
      <p:sp>
        <p:nvSpPr>
          <p:cNvPr id="22" name="Rectangle 23"/>
          <p:cNvSpPr>
            <a:spLocks noChangeArrowheads="1"/>
          </p:cNvSpPr>
          <p:nvPr/>
        </p:nvSpPr>
        <p:spPr bwMode="auto">
          <a:xfrm>
            <a:off x="5232400" y="1137444"/>
            <a:ext cx="1143000" cy="442913"/>
          </a:xfrm>
          <a:prstGeom prst="rect">
            <a:avLst/>
          </a:prstGeom>
          <a:gradFill rotWithShape="0">
            <a:gsLst>
              <a:gs pos="0">
                <a:srgbClr val="FF7C80"/>
              </a:gs>
              <a:gs pos="50000">
                <a:srgbClr val="FFFFFF"/>
              </a:gs>
              <a:gs pos="100000">
                <a:srgbClr val="FF7C80"/>
              </a:gs>
            </a:gsLst>
            <a:lin ang="5400000" scaled="1"/>
          </a:gradFill>
          <a:ln w="9525">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0000"/>
              </a:lnSpc>
            </a:pPr>
            <a:r>
              <a:rPr lang="es-ES_tradnl" sz="900">
                <a:solidFill>
                  <a:schemeClr val="bg1"/>
                </a:solidFill>
                <a:latin typeface="Arial" charset="0"/>
              </a:rPr>
              <a:t>Sistema de gestión </a:t>
            </a:r>
          </a:p>
          <a:p>
            <a:pPr algn="ctr">
              <a:lnSpc>
                <a:spcPct val="90000"/>
              </a:lnSpc>
            </a:pPr>
            <a:r>
              <a:rPr lang="es-ES_tradnl" sz="900">
                <a:solidFill>
                  <a:schemeClr val="bg1"/>
                </a:solidFill>
                <a:latin typeface="Arial" charset="0"/>
              </a:rPr>
              <a:t>de la calidad</a:t>
            </a:r>
            <a:endParaRPr lang="es-ES_tradnl" sz="900">
              <a:solidFill>
                <a:schemeClr val="bg1"/>
              </a:solidFill>
            </a:endParaRPr>
          </a:p>
        </p:txBody>
      </p:sp>
      <p:sp>
        <p:nvSpPr>
          <p:cNvPr id="23" name="Rectangle 24"/>
          <p:cNvSpPr>
            <a:spLocks noChangeArrowheads="1"/>
          </p:cNvSpPr>
          <p:nvPr/>
        </p:nvSpPr>
        <p:spPr bwMode="auto">
          <a:xfrm>
            <a:off x="584200" y="4280694"/>
            <a:ext cx="1143000" cy="609600"/>
          </a:xfrm>
          <a:prstGeom prst="rect">
            <a:avLst/>
          </a:prstGeom>
          <a:gradFill rotWithShape="0">
            <a:gsLst>
              <a:gs pos="0">
                <a:srgbClr val="FF99FF"/>
              </a:gs>
              <a:gs pos="50000">
                <a:srgbClr val="FF99FF">
                  <a:gamma/>
                  <a:tint val="0"/>
                  <a:invGamma/>
                </a:srgbClr>
              </a:gs>
              <a:gs pos="100000">
                <a:srgbClr val="FF99FF"/>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900" dirty="0">
                <a:solidFill>
                  <a:schemeClr val="bg1"/>
                </a:solidFill>
                <a:latin typeface="Arial" charset="0"/>
              </a:rPr>
              <a:t>Administración de las</a:t>
            </a:r>
          </a:p>
          <a:p>
            <a:pPr algn="ctr">
              <a:defRPr/>
            </a:pPr>
            <a:r>
              <a:rPr lang="es-ES_tradnl" sz="900" dirty="0">
                <a:solidFill>
                  <a:schemeClr val="bg1"/>
                </a:solidFill>
                <a:latin typeface="Arial" charset="0"/>
              </a:rPr>
              <a:t>Compras</a:t>
            </a:r>
          </a:p>
        </p:txBody>
      </p:sp>
      <p:sp>
        <p:nvSpPr>
          <p:cNvPr id="24" name="Rectangle 25"/>
          <p:cNvSpPr>
            <a:spLocks noChangeArrowheads="1"/>
          </p:cNvSpPr>
          <p:nvPr/>
        </p:nvSpPr>
        <p:spPr bwMode="auto">
          <a:xfrm>
            <a:off x="6985000" y="3080544"/>
            <a:ext cx="990600" cy="457200"/>
          </a:xfrm>
          <a:prstGeom prst="rect">
            <a:avLst/>
          </a:prstGeom>
          <a:gradFill rotWithShape="0">
            <a:gsLst>
              <a:gs pos="0">
                <a:srgbClr val="FFCC00"/>
              </a:gs>
              <a:gs pos="50000">
                <a:srgbClr val="FFCC00">
                  <a:gamma/>
                  <a:tint val="0"/>
                  <a:invGamma/>
                </a:srgbClr>
              </a:gs>
              <a:gs pos="100000">
                <a:srgbClr val="FFCC00"/>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dirty="0">
                <a:solidFill>
                  <a:schemeClr val="bg1"/>
                </a:solidFill>
                <a:latin typeface="Arial" charset="0"/>
              </a:rPr>
              <a:t>Monitoreo,</a:t>
            </a:r>
          </a:p>
          <a:p>
            <a:pPr algn="ctr">
              <a:defRPr/>
            </a:pPr>
            <a:r>
              <a:rPr lang="es-ES_tradnl" sz="1000" dirty="0">
                <a:solidFill>
                  <a:schemeClr val="bg1"/>
                </a:solidFill>
                <a:latin typeface="Arial" charset="0"/>
              </a:rPr>
              <a:t>evaluación y</a:t>
            </a:r>
          </a:p>
          <a:p>
            <a:pPr algn="ctr">
              <a:defRPr/>
            </a:pPr>
            <a:r>
              <a:rPr lang="es-ES_tradnl" sz="1000" dirty="0" err="1">
                <a:solidFill>
                  <a:schemeClr val="bg1"/>
                </a:solidFill>
                <a:latin typeface="Arial" charset="0"/>
              </a:rPr>
              <a:t>medicióna</a:t>
            </a:r>
            <a:endParaRPr lang="es-ES_tradnl" sz="1000" dirty="0">
              <a:solidFill>
                <a:schemeClr val="bg1"/>
              </a:solidFill>
              <a:latin typeface="Arial" charset="0"/>
            </a:endParaRPr>
          </a:p>
        </p:txBody>
      </p:sp>
      <p:sp>
        <p:nvSpPr>
          <p:cNvPr id="25" name="Rectangle 26"/>
          <p:cNvSpPr>
            <a:spLocks noChangeArrowheads="1"/>
          </p:cNvSpPr>
          <p:nvPr/>
        </p:nvSpPr>
        <p:spPr bwMode="auto">
          <a:xfrm>
            <a:off x="4699000" y="2366169"/>
            <a:ext cx="1219200" cy="533400"/>
          </a:xfrm>
          <a:prstGeom prst="rect">
            <a:avLst/>
          </a:prstGeom>
          <a:gradFill rotWithShape="0">
            <a:gsLst>
              <a:gs pos="0">
                <a:srgbClr val="FF99CC"/>
              </a:gs>
              <a:gs pos="50000">
                <a:srgbClr val="FF99CC">
                  <a:gamma/>
                  <a:tint val="0"/>
                  <a:invGamma/>
                </a:srgbClr>
              </a:gs>
              <a:gs pos="100000">
                <a:srgbClr val="FF99CC"/>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dirty="0">
                <a:solidFill>
                  <a:schemeClr val="bg1"/>
                </a:solidFill>
                <a:latin typeface="Arial" charset="0"/>
              </a:rPr>
              <a:t>Atención</a:t>
            </a:r>
          </a:p>
          <a:p>
            <a:pPr algn="ctr">
              <a:defRPr/>
            </a:pPr>
            <a:r>
              <a:rPr lang="es-ES_tradnl" sz="1000" dirty="0">
                <a:solidFill>
                  <a:schemeClr val="bg1"/>
                </a:solidFill>
                <a:latin typeface="Arial" charset="0"/>
              </a:rPr>
              <a:t>quejas y </a:t>
            </a:r>
          </a:p>
          <a:p>
            <a:pPr algn="ctr">
              <a:defRPr/>
            </a:pPr>
            <a:r>
              <a:rPr lang="es-ES_tradnl" sz="1000" dirty="0">
                <a:solidFill>
                  <a:schemeClr val="bg1"/>
                </a:solidFill>
                <a:latin typeface="Arial" charset="0"/>
              </a:rPr>
              <a:t>reclamos</a:t>
            </a:r>
          </a:p>
        </p:txBody>
      </p:sp>
      <p:sp>
        <p:nvSpPr>
          <p:cNvPr id="26" name="Rectangle 27"/>
          <p:cNvSpPr>
            <a:spLocks noChangeArrowheads="1"/>
          </p:cNvSpPr>
          <p:nvPr/>
        </p:nvSpPr>
        <p:spPr bwMode="auto">
          <a:xfrm>
            <a:off x="4699000" y="3009107"/>
            <a:ext cx="1143000" cy="533400"/>
          </a:xfrm>
          <a:prstGeom prst="rect">
            <a:avLst/>
          </a:prstGeom>
          <a:gradFill rotWithShape="0">
            <a:gsLst>
              <a:gs pos="0">
                <a:srgbClr val="FF7C80"/>
              </a:gs>
              <a:gs pos="50000">
                <a:srgbClr val="FF7C80">
                  <a:gamma/>
                  <a:tint val="0"/>
                  <a:invGamma/>
                </a:srgbClr>
              </a:gs>
              <a:gs pos="100000">
                <a:srgbClr val="FF7C80"/>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dirty="0">
                <a:solidFill>
                  <a:schemeClr val="bg1"/>
                </a:solidFill>
                <a:latin typeface="Arial" charset="0"/>
              </a:rPr>
              <a:t>Acciones </a:t>
            </a:r>
          </a:p>
          <a:p>
            <a:pPr algn="ctr">
              <a:defRPr/>
            </a:pPr>
            <a:r>
              <a:rPr lang="es-ES_tradnl" sz="1000" dirty="0">
                <a:solidFill>
                  <a:schemeClr val="bg1"/>
                </a:solidFill>
                <a:latin typeface="Arial" charset="0"/>
              </a:rPr>
              <a:t>correctivas y</a:t>
            </a:r>
          </a:p>
          <a:p>
            <a:pPr algn="ctr">
              <a:defRPr/>
            </a:pPr>
            <a:r>
              <a:rPr lang="es-ES_tradnl" sz="1000" dirty="0">
                <a:solidFill>
                  <a:schemeClr val="bg1"/>
                </a:solidFill>
                <a:latin typeface="Arial" charset="0"/>
              </a:rPr>
              <a:t> preventivas</a:t>
            </a:r>
          </a:p>
        </p:txBody>
      </p:sp>
      <p:grpSp>
        <p:nvGrpSpPr>
          <p:cNvPr id="27" name="Group 28"/>
          <p:cNvGrpSpPr>
            <a:grpSpLocks/>
          </p:cNvGrpSpPr>
          <p:nvPr/>
        </p:nvGrpSpPr>
        <p:grpSpPr bwMode="auto">
          <a:xfrm rot="246013">
            <a:off x="609600" y="4752182"/>
            <a:ext cx="758825" cy="465137"/>
            <a:chOff x="205" y="1262"/>
            <a:chExt cx="689" cy="383"/>
          </a:xfrm>
        </p:grpSpPr>
        <p:sp>
          <p:nvSpPr>
            <p:cNvPr id="88" name="Freeform 29"/>
            <p:cNvSpPr>
              <a:spLocks/>
            </p:cNvSpPr>
            <p:nvPr/>
          </p:nvSpPr>
          <p:spPr bwMode="auto">
            <a:xfrm>
              <a:off x="441" y="1336"/>
              <a:ext cx="149" cy="57"/>
            </a:xfrm>
            <a:custGeom>
              <a:avLst/>
              <a:gdLst>
                <a:gd name="T0" fmla="*/ 0 w 447"/>
                <a:gd name="T1" fmla="*/ 33 h 173"/>
                <a:gd name="T2" fmla="*/ 0 w 447"/>
                <a:gd name="T3" fmla="*/ 0 h 173"/>
                <a:gd name="T4" fmla="*/ 149 w 447"/>
                <a:gd name="T5" fmla="*/ 26 h 173"/>
                <a:gd name="T6" fmla="*/ 147 w 447"/>
                <a:gd name="T7" fmla="*/ 41 h 173"/>
                <a:gd name="T8" fmla="*/ 136 w 447"/>
                <a:gd name="T9" fmla="*/ 57 h 173"/>
                <a:gd name="T10" fmla="*/ 0 w 447"/>
                <a:gd name="T11" fmla="*/ 33 h 173"/>
                <a:gd name="T12" fmla="*/ 0 60000 65536"/>
                <a:gd name="T13" fmla="*/ 0 60000 65536"/>
                <a:gd name="T14" fmla="*/ 0 60000 65536"/>
                <a:gd name="T15" fmla="*/ 0 60000 65536"/>
                <a:gd name="T16" fmla="*/ 0 60000 65536"/>
                <a:gd name="T17" fmla="*/ 0 60000 65536"/>
                <a:gd name="T18" fmla="*/ 0 w 447"/>
                <a:gd name="T19" fmla="*/ 0 h 173"/>
                <a:gd name="T20" fmla="*/ 447 w 447"/>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447" h="173">
                  <a:moveTo>
                    <a:pt x="0" y="101"/>
                  </a:moveTo>
                  <a:lnTo>
                    <a:pt x="0" y="0"/>
                  </a:lnTo>
                  <a:lnTo>
                    <a:pt x="447" y="79"/>
                  </a:lnTo>
                  <a:lnTo>
                    <a:pt x="440" y="125"/>
                  </a:lnTo>
                  <a:lnTo>
                    <a:pt x="409" y="173"/>
                  </a:lnTo>
                  <a:lnTo>
                    <a:pt x="0" y="101"/>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89" name="Freeform 30"/>
            <p:cNvSpPr>
              <a:spLocks/>
            </p:cNvSpPr>
            <p:nvPr/>
          </p:nvSpPr>
          <p:spPr bwMode="auto">
            <a:xfrm>
              <a:off x="750" y="1382"/>
              <a:ext cx="144" cy="56"/>
            </a:xfrm>
            <a:custGeom>
              <a:avLst/>
              <a:gdLst>
                <a:gd name="T0" fmla="*/ 144 w 430"/>
                <a:gd name="T1" fmla="*/ 56 h 167"/>
                <a:gd name="T2" fmla="*/ 144 w 430"/>
                <a:gd name="T3" fmla="*/ 24 h 167"/>
                <a:gd name="T4" fmla="*/ 0 w 430"/>
                <a:gd name="T5" fmla="*/ 0 h 167"/>
                <a:gd name="T6" fmla="*/ 0 w 430"/>
                <a:gd name="T7" fmla="*/ 40 h 167"/>
                <a:gd name="T8" fmla="*/ 144 w 430"/>
                <a:gd name="T9" fmla="*/ 56 h 167"/>
                <a:gd name="T10" fmla="*/ 0 60000 65536"/>
                <a:gd name="T11" fmla="*/ 0 60000 65536"/>
                <a:gd name="T12" fmla="*/ 0 60000 65536"/>
                <a:gd name="T13" fmla="*/ 0 60000 65536"/>
                <a:gd name="T14" fmla="*/ 0 60000 65536"/>
                <a:gd name="T15" fmla="*/ 0 w 430"/>
                <a:gd name="T16" fmla="*/ 0 h 167"/>
                <a:gd name="T17" fmla="*/ 430 w 430"/>
                <a:gd name="T18" fmla="*/ 167 h 167"/>
              </a:gdLst>
              <a:ahLst/>
              <a:cxnLst>
                <a:cxn ang="T10">
                  <a:pos x="T0" y="T1"/>
                </a:cxn>
                <a:cxn ang="T11">
                  <a:pos x="T2" y="T3"/>
                </a:cxn>
                <a:cxn ang="T12">
                  <a:pos x="T4" y="T5"/>
                </a:cxn>
                <a:cxn ang="T13">
                  <a:pos x="T6" y="T7"/>
                </a:cxn>
                <a:cxn ang="T14">
                  <a:pos x="T8" y="T9"/>
                </a:cxn>
              </a:cxnLst>
              <a:rect l="T15" t="T16" r="T17" b="T18"/>
              <a:pathLst>
                <a:path w="430" h="167">
                  <a:moveTo>
                    <a:pt x="430" y="167"/>
                  </a:moveTo>
                  <a:lnTo>
                    <a:pt x="429" y="73"/>
                  </a:lnTo>
                  <a:lnTo>
                    <a:pt x="0" y="0"/>
                  </a:lnTo>
                  <a:lnTo>
                    <a:pt x="0" y="119"/>
                  </a:lnTo>
                  <a:lnTo>
                    <a:pt x="430" y="167"/>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nvGrpSpPr>
            <p:cNvPr id="90" name="Group 31"/>
            <p:cNvGrpSpPr>
              <a:grpSpLocks/>
            </p:cNvGrpSpPr>
            <p:nvPr/>
          </p:nvGrpSpPr>
          <p:grpSpPr bwMode="auto">
            <a:xfrm>
              <a:off x="205" y="1262"/>
              <a:ext cx="689" cy="383"/>
              <a:chOff x="205" y="1262"/>
              <a:chExt cx="689" cy="383"/>
            </a:xfrm>
          </p:grpSpPr>
          <p:sp>
            <p:nvSpPr>
              <p:cNvPr id="91" name="Freeform 32"/>
              <p:cNvSpPr>
                <a:spLocks/>
              </p:cNvSpPr>
              <p:nvPr/>
            </p:nvSpPr>
            <p:spPr bwMode="auto">
              <a:xfrm>
                <a:off x="205" y="1298"/>
                <a:ext cx="689" cy="347"/>
              </a:xfrm>
              <a:custGeom>
                <a:avLst/>
                <a:gdLst>
                  <a:gd name="T0" fmla="*/ 39 w 2066"/>
                  <a:gd name="T1" fmla="*/ 347 h 1041"/>
                  <a:gd name="T2" fmla="*/ 80 w 2066"/>
                  <a:gd name="T3" fmla="*/ 347 h 1041"/>
                  <a:gd name="T4" fmla="*/ 123 w 2066"/>
                  <a:gd name="T5" fmla="*/ 345 h 1041"/>
                  <a:gd name="T6" fmla="*/ 163 w 2066"/>
                  <a:gd name="T7" fmla="*/ 339 h 1041"/>
                  <a:gd name="T8" fmla="*/ 209 w 2066"/>
                  <a:gd name="T9" fmla="*/ 329 h 1041"/>
                  <a:gd name="T10" fmla="*/ 253 w 2066"/>
                  <a:gd name="T11" fmla="*/ 315 h 1041"/>
                  <a:gd name="T12" fmla="*/ 299 w 2066"/>
                  <a:gd name="T13" fmla="*/ 296 h 1041"/>
                  <a:gd name="T14" fmla="*/ 341 w 2066"/>
                  <a:gd name="T15" fmla="*/ 275 h 1041"/>
                  <a:gd name="T16" fmla="*/ 380 w 2066"/>
                  <a:gd name="T17" fmla="*/ 256 h 1041"/>
                  <a:gd name="T18" fmla="*/ 420 w 2066"/>
                  <a:gd name="T19" fmla="*/ 233 h 1041"/>
                  <a:gd name="T20" fmla="*/ 458 w 2066"/>
                  <a:gd name="T21" fmla="*/ 207 h 1041"/>
                  <a:gd name="T22" fmla="*/ 494 w 2066"/>
                  <a:gd name="T23" fmla="*/ 178 h 1041"/>
                  <a:gd name="T24" fmla="*/ 524 w 2066"/>
                  <a:gd name="T25" fmla="*/ 149 h 1041"/>
                  <a:gd name="T26" fmla="*/ 544 w 2066"/>
                  <a:gd name="T27" fmla="*/ 121 h 1041"/>
                  <a:gd name="T28" fmla="*/ 667 w 2066"/>
                  <a:gd name="T29" fmla="*/ 130 h 1041"/>
                  <a:gd name="T30" fmla="*/ 628 w 2066"/>
                  <a:gd name="T31" fmla="*/ 113 h 1041"/>
                  <a:gd name="T32" fmla="*/ 598 w 2066"/>
                  <a:gd name="T33" fmla="*/ 95 h 1041"/>
                  <a:gd name="T34" fmla="*/ 574 w 2066"/>
                  <a:gd name="T35" fmla="*/ 79 h 1041"/>
                  <a:gd name="T36" fmla="*/ 548 w 2066"/>
                  <a:gd name="T37" fmla="*/ 61 h 1041"/>
                  <a:gd name="T38" fmla="*/ 519 w 2066"/>
                  <a:gd name="T39" fmla="*/ 36 h 1041"/>
                  <a:gd name="T40" fmla="*/ 494 w 2066"/>
                  <a:gd name="T41" fmla="*/ 11 h 1041"/>
                  <a:gd name="T42" fmla="*/ 472 w 2066"/>
                  <a:gd name="T43" fmla="*/ 4 h 1041"/>
                  <a:gd name="T44" fmla="*/ 448 w 2066"/>
                  <a:gd name="T45" fmla="*/ 15 h 1041"/>
                  <a:gd name="T46" fmla="*/ 420 w 2066"/>
                  <a:gd name="T47" fmla="*/ 28 h 1041"/>
                  <a:gd name="T48" fmla="*/ 393 w 2066"/>
                  <a:gd name="T49" fmla="*/ 36 h 1041"/>
                  <a:gd name="T50" fmla="*/ 364 w 2066"/>
                  <a:gd name="T51" fmla="*/ 44 h 1041"/>
                  <a:gd name="T52" fmla="*/ 332 w 2066"/>
                  <a:gd name="T53" fmla="*/ 52 h 1041"/>
                  <a:gd name="T54" fmla="*/ 302 w 2066"/>
                  <a:gd name="T55" fmla="*/ 59 h 1041"/>
                  <a:gd name="T56" fmla="*/ 274 w 2066"/>
                  <a:gd name="T57" fmla="*/ 65 h 1041"/>
                  <a:gd name="T58" fmla="*/ 236 w 2066"/>
                  <a:gd name="T59" fmla="*/ 71 h 1041"/>
                  <a:gd name="T60" fmla="*/ 376 w 2066"/>
                  <a:gd name="T61" fmla="*/ 118 h 1041"/>
                  <a:gd name="T62" fmla="*/ 343 w 2066"/>
                  <a:gd name="T63" fmla="*/ 161 h 1041"/>
                  <a:gd name="T64" fmla="*/ 318 w 2066"/>
                  <a:gd name="T65" fmla="*/ 187 h 1041"/>
                  <a:gd name="T66" fmla="*/ 282 w 2066"/>
                  <a:gd name="T67" fmla="*/ 221 h 1041"/>
                  <a:gd name="T68" fmla="*/ 238 w 2066"/>
                  <a:gd name="T69" fmla="*/ 251 h 1041"/>
                  <a:gd name="T70" fmla="*/ 196 w 2066"/>
                  <a:gd name="T71" fmla="*/ 273 h 1041"/>
                  <a:gd name="T72" fmla="*/ 167 w 2066"/>
                  <a:gd name="T73" fmla="*/ 288 h 1041"/>
                  <a:gd name="T74" fmla="*/ 124 w 2066"/>
                  <a:gd name="T75" fmla="*/ 300 h 1041"/>
                  <a:gd name="T76" fmla="*/ 70 w 2066"/>
                  <a:gd name="T77" fmla="*/ 313 h 1041"/>
                  <a:gd name="T78" fmla="*/ 0 w 2066"/>
                  <a:gd name="T79" fmla="*/ 318 h 10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66"/>
                  <a:gd name="T121" fmla="*/ 0 h 1041"/>
                  <a:gd name="T122" fmla="*/ 2066 w 2066"/>
                  <a:gd name="T123" fmla="*/ 1041 h 104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66" h="1041">
                    <a:moveTo>
                      <a:pt x="1" y="1035"/>
                    </a:moveTo>
                    <a:lnTo>
                      <a:pt x="117" y="1041"/>
                    </a:lnTo>
                    <a:lnTo>
                      <a:pt x="173" y="1041"/>
                    </a:lnTo>
                    <a:lnTo>
                      <a:pt x="241" y="1041"/>
                    </a:lnTo>
                    <a:lnTo>
                      <a:pt x="305" y="1039"/>
                    </a:lnTo>
                    <a:lnTo>
                      <a:pt x="368" y="1035"/>
                    </a:lnTo>
                    <a:lnTo>
                      <a:pt x="432" y="1029"/>
                    </a:lnTo>
                    <a:lnTo>
                      <a:pt x="488" y="1017"/>
                    </a:lnTo>
                    <a:lnTo>
                      <a:pt x="551" y="1005"/>
                    </a:lnTo>
                    <a:lnTo>
                      <a:pt x="626" y="987"/>
                    </a:lnTo>
                    <a:lnTo>
                      <a:pt x="694" y="963"/>
                    </a:lnTo>
                    <a:lnTo>
                      <a:pt x="758" y="944"/>
                    </a:lnTo>
                    <a:lnTo>
                      <a:pt x="830" y="917"/>
                    </a:lnTo>
                    <a:lnTo>
                      <a:pt x="897" y="887"/>
                    </a:lnTo>
                    <a:lnTo>
                      <a:pt x="965" y="857"/>
                    </a:lnTo>
                    <a:lnTo>
                      <a:pt x="1022" y="826"/>
                    </a:lnTo>
                    <a:lnTo>
                      <a:pt x="1087" y="796"/>
                    </a:lnTo>
                    <a:lnTo>
                      <a:pt x="1140" y="767"/>
                    </a:lnTo>
                    <a:lnTo>
                      <a:pt x="1200" y="733"/>
                    </a:lnTo>
                    <a:lnTo>
                      <a:pt x="1260" y="698"/>
                    </a:lnTo>
                    <a:lnTo>
                      <a:pt x="1320" y="656"/>
                    </a:lnTo>
                    <a:lnTo>
                      <a:pt x="1373" y="622"/>
                    </a:lnTo>
                    <a:lnTo>
                      <a:pt x="1430" y="575"/>
                    </a:lnTo>
                    <a:lnTo>
                      <a:pt x="1482" y="534"/>
                    </a:lnTo>
                    <a:lnTo>
                      <a:pt x="1531" y="492"/>
                    </a:lnTo>
                    <a:lnTo>
                      <a:pt x="1572" y="446"/>
                    </a:lnTo>
                    <a:lnTo>
                      <a:pt x="1605" y="407"/>
                    </a:lnTo>
                    <a:lnTo>
                      <a:pt x="1632" y="364"/>
                    </a:lnTo>
                    <a:lnTo>
                      <a:pt x="2066" y="421"/>
                    </a:lnTo>
                    <a:lnTo>
                      <a:pt x="2000" y="391"/>
                    </a:lnTo>
                    <a:lnTo>
                      <a:pt x="1947" y="364"/>
                    </a:lnTo>
                    <a:lnTo>
                      <a:pt x="1883" y="338"/>
                    </a:lnTo>
                    <a:lnTo>
                      <a:pt x="1835" y="310"/>
                    </a:lnTo>
                    <a:lnTo>
                      <a:pt x="1794" y="285"/>
                    </a:lnTo>
                    <a:lnTo>
                      <a:pt x="1756" y="265"/>
                    </a:lnTo>
                    <a:lnTo>
                      <a:pt x="1720" y="237"/>
                    </a:lnTo>
                    <a:lnTo>
                      <a:pt x="1683" y="212"/>
                    </a:lnTo>
                    <a:lnTo>
                      <a:pt x="1644" y="182"/>
                    </a:lnTo>
                    <a:lnTo>
                      <a:pt x="1602" y="146"/>
                    </a:lnTo>
                    <a:lnTo>
                      <a:pt x="1556" y="109"/>
                    </a:lnTo>
                    <a:lnTo>
                      <a:pt x="1520" y="73"/>
                    </a:lnTo>
                    <a:lnTo>
                      <a:pt x="1480" y="33"/>
                    </a:lnTo>
                    <a:lnTo>
                      <a:pt x="1449" y="0"/>
                    </a:lnTo>
                    <a:lnTo>
                      <a:pt x="1415" y="11"/>
                    </a:lnTo>
                    <a:lnTo>
                      <a:pt x="1381" y="30"/>
                    </a:lnTo>
                    <a:lnTo>
                      <a:pt x="1344" y="45"/>
                    </a:lnTo>
                    <a:lnTo>
                      <a:pt x="1302" y="64"/>
                    </a:lnTo>
                    <a:lnTo>
                      <a:pt x="1258" y="83"/>
                    </a:lnTo>
                    <a:lnTo>
                      <a:pt x="1218" y="95"/>
                    </a:lnTo>
                    <a:lnTo>
                      <a:pt x="1179" y="107"/>
                    </a:lnTo>
                    <a:lnTo>
                      <a:pt x="1135" y="122"/>
                    </a:lnTo>
                    <a:lnTo>
                      <a:pt x="1090" y="132"/>
                    </a:lnTo>
                    <a:lnTo>
                      <a:pt x="1041" y="146"/>
                    </a:lnTo>
                    <a:lnTo>
                      <a:pt x="997" y="157"/>
                    </a:lnTo>
                    <a:lnTo>
                      <a:pt x="954" y="168"/>
                    </a:lnTo>
                    <a:lnTo>
                      <a:pt x="907" y="176"/>
                    </a:lnTo>
                    <a:lnTo>
                      <a:pt x="864" y="186"/>
                    </a:lnTo>
                    <a:lnTo>
                      <a:pt x="822" y="195"/>
                    </a:lnTo>
                    <a:lnTo>
                      <a:pt x="773" y="206"/>
                    </a:lnTo>
                    <a:lnTo>
                      <a:pt x="707" y="213"/>
                    </a:lnTo>
                    <a:lnTo>
                      <a:pt x="1159" y="293"/>
                    </a:lnTo>
                    <a:lnTo>
                      <a:pt x="1128" y="353"/>
                    </a:lnTo>
                    <a:lnTo>
                      <a:pt x="1095" y="398"/>
                    </a:lnTo>
                    <a:lnTo>
                      <a:pt x="1029" y="484"/>
                    </a:lnTo>
                    <a:lnTo>
                      <a:pt x="992" y="522"/>
                    </a:lnTo>
                    <a:lnTo>
                      <a:pt x="954" y="561"/>
                    </a:lnTo>
                    <a:lnTo>
                      <a:pt x="901" y="609"/>
                    </a:lnTo>
                    <a:lnTo>
                      <a:pt x="845" y="662"/>
                    </a:lnTo>
                    <a:lnTo>
                      <a:pt x="788" y="700"/>
                    </a:lnTo>
                    <a:lnTo>
                      <a:pt x="713" y="752"/>
                    </a:lnTo>
                    <a:lnTo>
                      <a:pt x="649" y="785"/>
                    </a:lnTo>
                    <a:lnTo>
                      <a:pt x="589" y="819"/>
                    </a:lnTo>
                    <a:lnTo>
                      <a:pt x="536" y="845"/>
                    </a:lnTo>
                    <a:lnTo>
                      <a:pt x="500" y="863"/>
                    </a:lnTo>
                    <a:lnTo>
                      <a:pt x="432" y="882"/>
                    </a:lnTo>
                    <a:lnTo>
                      <a:pt x="371" y="901"/>
                    </a:lnTo>
                    <a:lnTo>
                      <a:pt x="305" y="923"/>
                    </a:lnTo>
                    <a:lnTo>
                      <a:pt x="211" y="938"/>
                    </a:lnTo>
                    <a:lnTo>
                      <a:pt x="139" y="949"/>
                    </a:lnTo>
                    <a:lnTo>
                      <a:pt x="0" y="953"/>
                    </a:lnTo>
                    <a:lnTo>
                      <a:pt x="1" y="1035"/>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92" name="Freeform 33"/>
              <p:cNvSpPr>
                <a:spLocks/>
              </p:cNvSpPr>
              <p:nvPr/>
            </p:nvSpPr>
            <p:spPr bwMode="auto">
              <a:xfrm>
                <a:off x="205" y="1262"/>
                <a:ext cx="689" cy="358"/>
              </a:xfrm>
              <a:custGeom>
                <a:avLst/>
                <a:gdLst>
                  <a:gd name="T0" fmla="*/ 38 w 2066"/>
                  <a:gd name="T1" fmla="*/ 358 h 1074"/>
                  <a:gd name="T2" fmla="*/ 80 w 2066"/>
                  <a:gd name="T3" fmla="*/ 358 h 1074"/>
                  <a:gd name="T4" fmla="*/ 122 w 2066"/>
                  <a:gd name="T5" fmla="*/ 355 h 1074"/>
                  <a:gd name="T6" fmla="*/ 162 w 2066"/>
                  <a:gd name="T7" fmla="*/ 349 h 1074"/>
                  <a:gd name="T8" fmla="*/ 208 w 2066"/>
                  <a:gd name="T9" fmla="*/ 339 h 1074"/>
                  <a:gd name="T10" fmla="*/ 252 w 2066"/>
                  <a:gd name="T11" fmla="*/ 324 h 1074"/>
                  <a:gd name="T12" fmla="*/ 298 w 2066"/>
                  <a:gd name="T13" fmla="*/ 305 h 1074"/>
                  <a:gd name="T14" fmla="*/ 340 w 2066"/>
                  <a:gd name="T15" fmla="*/ 284 h 1074"/>
                  <a:gd name="T16" fmla="*/ 379 w 2066"/>
                  <a:gd name="T17" fmla="*/ 263 h 1074"/>
                  <a:gd name="T18" fmla="*/ 420 w 2066"/>
                  <a:gd name="T19" fmla="*/ 240 h 1074"/>
                  <a:gd name="T20" fmla="*/ 457 w 2066"/>
                  <a:gd name="T21" fmla="*/ 213 h 1074"/>
                  <a:gd name="T22" fmla="*/ 494 w 2066"/>
                  <a:gd name="T23" fmla="*/ 183 h 1074"/>
                  <a:gd name="T24" fmla="*/ 523 w 2066"/>
                  <a:gd name="T25" fmla="*/ 153 h 1074"/>
                  <a:gd name="T26" fmla="*/ 544 w 2066"/>
                  <a:gd name="T27" fmla="*/ 125 h 1074"/>
                  <a:gd name="T28" fmla="*/ 666 w 2066"/>
                  <a:gd name="T29" fmla="*/ 134 h 1074"/>
                  <a:gd name="T30" fmla="*/ 627 w 2066"/>
                  <a:gd name="T31" fmla="*/ 116 h 1074"/>
                  <a:gd name="T32" fmla="*/ 597 w 2066"/>
                  <a:gd name="T33" fmla="*/ 98 h 1074"/>
                  <a:gd name="T34" fmla="*/ 573 w 2066"/>
                  <a:gd name="T35" fmla="*/ 82 h 1074"/>
                  <a:gd name="T36" fmla="*/ 548 w 2066"/>
                  <a:gd name="T37" fmla="*/ 63 h 1074"/>
                  <a:gd name="T38" fmla="*/ 518 w 2066"/>
                  <a:gd name="T39" fmla="*/ 38 h 1074"/>
                  <a:gd name="T40" fmla="*/ 493 w 2066"/>
                  <a:gd name="T41" fmla="*/ 12 h 1074"/>
                  <a:gd name="T42" fmla="*/ 471 w 2066"/>
                  <a:gd name="T43" fmla="*/ 4 h 1074"/>
                  <a:gd name="T44" fmla="*/ 448 w 2066"/>
                  <a:gd name="T45" fmla="*/ 16 h 1074"/>
                  <a:gd name="T46" fmla="*/ 419 w 2066"/>
                  <a:gd name="T47" fmla="*/ 29 h 1074"/>
                  <a:gd name="T48" fmla="*/ 392 w 2066"/>
                  <a:gd name="T49" fmla="*/ 37 h 1074"/>
                  <a:gd name="T50" fmla="*/ 363 w 2066"/>
                  <a:gd name="T51" fmla="*/ 46 h 1074"/>
                  <a:gd name="T52" fmla="*/ 331 w 2066"/>
                  <a:gd name="T53" fmla="*/ 54 h 1074"/>
                  <a:gd name="T54" fmla="*/ 302 w 2066"/>
                  <a:gd name="T55" fmla="*/ 61 h 1074"/>
                  <a:gd name="T56" fmla="*/ 273 w 2066"/>
                  <a:gd name="T57" fmla="*/ 67 h 1074"/>
                  <a:gd name="T58" fmla="*/ 236 w 2066"/>
                  <a:gd name="T59" fmla="*/ 73 h 1074"/>
                  <a:gd name="T60" fmla="*/ 376 w 2066"/>
                  <a:gd name="T61" fmla="*/ 121 h 1074"/>
                  <a:gd name="T62" fmla="*/ 342 w 2066"/>
                  <a:gd name="T63" fmla="*/ 166 h 1074"/>
                  <a:gd name="T64" fmla="*/ 317 w 2066"/>
                  <a:gd name="T65" fmla="*/ 193 h 1074"/>
                  <a:gd name="T66" fmla="*/ 281 w 2066"/>
                  <a:gd name="T67" fmla="*/ 228 h 1074"/>
                  <a:gd name="T68" fmla="*/ 249 w 2066"/>
                  <a:gd name="T69" fmla="*/ 255 h 1074"/>
                  <a:gd name="T70" fmla="*/ 224 w 2066"/>
                  <a:gd name="T71" fmla="*/ 276 h 1074"/>
                  <a:gd name="T72" fmla="*/ 193 w 2066"/>
                  <a:gd name="T73" fmla="*/ 297 h 1074"/>
                  <a:gd name="T74" fmla="*/ 161 w 2066"/>
                  <a:gd name="T75" fmla="*/ 314 h 1074"/>
                  <a:gd name="T76" fmla="*/ 122 w 2066"/>
                  <a:gd name="T77" fmla="*/ 328 h 1074"/>
                  <a:gd name="T78" fmla="*/ 81 w 2066"/>
                  <a:gd name="T79" fmla="*/ 339 h 1074"/>
                  <a:gd name="T80" fmla="*/ 36 w 2066"/>
                  <a:gd name="T81" fmla="*/ 348 h 10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66"/>
                  <a:gd name="T124" fmla="*/ 0 h 1074"/>
                  <a:gd name="T125" fmla="*/ 2066 w 2066"/>
                  <a:gd name="T126" fmla="*/ 1074 h 10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66" h="1074">
                    <a:moveTo>
                      <a:pt x="0" y="1066"/>
                    </a:moveTo>
                    <a:lnTo>
                      <a:pt x="114" y="1074"/>
                    </a:lnTo>
                    <a:lnTo>
                      <a:pt x="171" y="1074"/>
                    </a:lnTo>
                    <a:lnTo>
                      <a:pt x="239" y="1074"/>
                    </a:lnTo>
                    <a:lnTo>
                      <a:pt x="303" y="1070"/>
                    </a:lnTo>
                    <a:lnTo>
                      <a:pt x="365" y="1066"/>
                    </a:lnTo>
                    <a:lnTo>
                      <a:pt x="429" y="1059"/>
                    </a:lnTo>
                    <a:lnTo>
                      <a:pt x="486" y="1047"/>
                    </a:lnTo>
                    <a:lnTo>
                      <a:pt x="549" y="1035"/>
                    </a:lnTo>
                    <a:lnTo>
                      <a:pt x="624" y="1016"/>
                    </a:lnTo>
                    <a:lnTo>
                      <a:pt x="692" y="992"/>
                    </a:lnTo>
                    <a:lnTo>
                      <a:pt x="756" y="972"/>
                    </a:lnTo>
                    <a:lnTo>
                      <a:pt x="827" y="946"/>
                    </a:lnTo>
                    <a:lnTo>
                      <a:pt x="895" y="914"/>
                    </a:lnTo>
                    <a:lnTo>
                      <a:pt x="963" y="883"/>
                    </a:lnTo>
                    <a:lnTo>
                      <a:pt x="1019" y="852"/>
                    </a:lnTo>
                    <a:lnTo>
                      <a:pt x="1085" y="820"/>
                    </a:lnTo>
                    <a:lnTo>
                      <a:pt x="1137" y="790"/>
                    </a:lnTo>
                    <a:lnTo>
                      <a:pt x="1198" y="755"/>
                    </a:lnTo>
                    <a:lnTo>
                      <a:pt x="1258" y="720"/>
                    </a:lnTo>
                    <a:lnTo>
                      <a:pt x="1318" y="676"/>
                    </a:lnTo>
                    <a:lnTo>
                      <a:pt x="1371" y="640"/>
                    </a:lnTo>
                    <a:lnTo>
                      <a:pt x="1427" y="593"/>
                    </a:lnTo>
                    <a:lnTo>
                      <a:pt x="1480" y="550"/>
                    </a:lnTo>
                    <a:lnTo>
                      <a:pt x="1529" y="506"/>
                    </a:lnTo>
                    <a:lnTo>
                      <a:pt x="1569" y="458"/>
                    </a:lnTo>
                    <a:lnTo>
                      <a:pt x="1603" y="419"/>
                    </a:lnTo>
                    <a:lnTo>
                      <a:pt x="1630" y="375"/>
                    </a:lnTo>
                    <a:lnTo>
                      <a:pt x="2066" y="433"/>
                    </a:lnTo>
                    <a:lnTo>
                      <a:pt x="1997" y="403"/>
                    </a:lnTo>
                    <a:lnTo>
                      <a:pt x="1945" y="375"/>
                    </a:lnTo>
                    <a:lnTo>
                      <a:pt x="1881" y="348"/>
                    </a:lnTo>
                    <a:lnTo>
                      <a:pt x="1833" y="320"/>
                    </a:lnTo>
                    <a:lnTo>
                      <a:pt x="1791" y="294"/>
                    </a:lnTo>
                    <a:lnTo>
                      <a:pt x="1754" y="274"/>
                    </a:lnTo>
                    <a:lnTo>
                      <a:pt x="1717" y="245"/>
                    </a:lnTo>
                    <a:lnTo>
                      <a:pt x="1681" y="218"/>
                    </a:lnTo>
                    <a:lnTo>
                      <a:pt x="1642" y="188"/>
                    </a:lnTo>
                    <a:lnTo>
                      <a:pt x="1599" y="151"/>
                    </a:lnTo>
                    <a:lnTo>
                      <a:pt x="1554" y="114"/>
                    </a:lnTo>
                    <a:lnTo>
                      <a:pt x="1518" y="77"/>
                    </a:lnTo>
                    <a:lnTo>
                      <a:pt x="1478" y="35"/>
                    </a:lnTo>
                    <a:lnTo>
                      <a:pt x="1446" y="0"/>
                    </a:lnTo>
                    <a:lnTo>
                      <a:pt x="1412" y="12"/>
                    </a:lnTo>
                    <a:lnTo>
                      <a:pt x="1378" y="33"/>
                    </a:lnTo>
                    <a:lnTo>
                      <a:pt x="1342" y="49"/>
                    </a:lnTo>
                    <a:lnTo>
                      <a:pt x="1299" y="68"/>
                    </a:lnTo>
                    <a:lnTo>
                      <a:pt x="1255" y="87"/>
                    </a:lnTo>
                    <a:lnTo>
                      <a:pt x="1215" y="100"/>
                    </a:lnTo>
                    <a:lnTo>
                      <a:pt x="1176" y="112"/>
                    </a:lnTo>
                    <a:lnTo>
                      <a:pt x="1132" y="126"/>
                    </a:lnTo>
                    <a:lnTo>
                      <a:pt x="1087" y="137"/>
                    </a:lnTo>
                    <a:lnTo>
                      <a:pt x="1038" y="151"/>
                    </a:lnTo>
                    <a:lnTo>
                      <a:pt x="994" y="162"/>
                    </a:lnTo>
                    <a:lnTo>
                      <a:pt x="952" y="173"/>
                    </a:lnTo>
                    <a:lnTo>
                      <a:pt x="905" y="182"/>
                    </a:lnTo>
                    <a:lnTo>
                      <a:pt x="861" y="192"/>
                    </a:lnTo>
                    <a:lnTo>
                      <a:pt x="820" y="201"/>
                    </a:lnTo>
                    <a:lnTo>
                      <a:pt x="771" y="212"/>
                    </a:lnTo>
                    <a:lnTo>
                      <a:pt x="707" y="220"/>
                    </a:lnTo>
                    <a:lnTo>
                      <a:pt x="1156" y="301"/>
                    </a:lnTo>
                    <a:lnTo>
                      <a:pt x="1126" y="364"/>
                    </a:lnTo>
                    <a:lnTo>
                      <a:pt x="1092" y="411"/>
                    </a:lnTo>
                    <a:lnTo>
                      <a:pt x="1027" y="497"/>
                    </a:lnTo>
                    <a:lnTo>
                      <a:pt x="989" y="539"/>
                    </a:lnTo>
                    <a:lnTo>
                      <a:pt x="952" y="578"/>
                    </a:lnTo>
                    <a:lnTo>
                      <a:pt x="884" y="644"/>
                    </a:lnTo>
                    <a:lnTo>
                      <a:pt x="842" y="683"/>
                    </a:lnTo>
                    <a:lnTo>
                      <a:pt x="794" y="731"/>
                    </a:lnTo>
                    <a:lnTo>
                      <a:pt x="748" y="766"/>
                    </a:lnTo>
                    <a:lnTo>
                      <a:pt x="711" y="797"/>
                    </a:lnTo>
                    <a:lnTo>
                      <a:pt x="673" y="828"/>
                    </a:lnTo>
                    <a:lnTo>
                      <a:pt x="628" y="859"/>
                    </a:lnTo>
                    <a:lnTo>
                      <a:pt x="579" y="890"/>
                    </a:lnTo>
                    <a:lnTo>
                      <a:pt x="530" y="914"/>
                    </a:lnTo>
                    <a:lnTo>
                      <a:pt x="482" y="942"/>
                    </a:lnTo>
                    <a:lnTo>
                      <a:pt x="422" y="965"/>
                    </a:lnTo>
                    <a:lnTo>
                      <a:pt x="365" y="983"/>
                    </a:lnTo>
                    <a:lnTo>
                      <a:pt x="303" y="1000"/>
                    </a:lnTo>
                    <a:lnTo>
                      <a:pt x="242" y="1016"/>
                    </a:lnTo>
                    <a:lnTo>
                      <a:pt x="178" y="1031"/>
                    </a:lnTo>
                    <a:lnTo>
                      <a:pt x="108" y="1045"/>
                    </a:lnTo>
                    <a:lnTo>
                      <a:pt x="0" y="1066"/>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grpSp>
      <p:grpSp>
        <p:nvGrpSpPr>
          <p:cNvPr id="28" name="Group 34"/>
          <p:cNvGrpSpPr>
            <a:grpSpLocks/>
          </p:cNvGrpSpPr>
          <p:nvPr/>
        </p:nvGrpSpPr>
        <p:grpSpPr bwMode="auto">
          <a:xfrm rot="-10712211">
            <a:off x="1581149" y="1242214"/>
            <a:ext cx="1136651" cy="654051"/>
            <a:chOff x="205" y="1262"/>
            <a:chExt cx="689" cy="383"/>
          </a:xfrm>
        </p:grpSpPr>
        <p:sp>
          <p:nvSpPr>
            <p:cNvPr id="83" name="Freeform 35"/>
            <p:cNvSpPr>
              <a:spLocks/>
            </p:cNvSpPr>
            <p:nvPr/>
          </p:nvSpPr>
          <p:spPr bwMode="auto">
            <a:xfrm>
              <a:off x="441" y="1336"/>
              <a:ext cx="149" cy="57"/>
            </a:xfrm>
            <a:custGeom>
              <a:avLst/>
              <a:gdLst>
                <a:gd name="T0" fmla="*/ 0 w 447"/>
                <a:gd name="T1" fmla="*/ 33 h 173"/>
                <a:gd name="T2" fmla="*/ 0 w 447"/>
                <a:gd name="T3" fmla="*/ 0 h 173"/>
                <a:gd name="T4" fmla="*/ 149 w 447"/>
                <a:gd name="T5" fmla="*/ 26 h 173"/>
                <a:gd name="T6" fmla="*/ 147 w 447"/>
                <a:gd name="T7" fmla="*/ 41 h 173"/>
                <a:gd name="T8" fmla="*/ 136 w 447"/>
                <a:gd name="T9" fmla="*/ 57 h 173"/>
                <a:gd name="T10" fmla="*/ 0 w 447"/>
                <a:gd name="T11" fmla="*/ 33 h 173"/>
                <a:gd name="T12" fmla="*/ 0 60000 65536"/>
                <a:gd name="T13" fmla="*/ 0 60000 65536"/>
                <a:gd name="T14" fmla="*/ 0 60000 65536"/>
                <a:gd name="T15" fmla="*/ 0 60000 65536"/>
                <a:gd name="T16" fmla="*/ 0 60000 65536"/>
                <a:gd name="T17" fmla="*/ 0 60000 65536"/>
                <a:gd name="T18" fmla="*/ 0 w 447"/>
                <a:gd name="T19" fmla="*/ 0 h 173"/>
                <a:gd name="T20" fmla="*/ 447 w 447"/>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447" h="173">
                  <a:moveTo>
                    <a:pt x="0" y="101"/>
                  </a:moveTo>
                  <a:lnTo>
                    <a:pt x="0" y="0"/>
                  </a:lnTo>
                  <a:lnTo>
                    <a:pt x="447" y="79"/>
                  </a:lnTo>
                  <a:lnTo>
                    <a:pt x="440" y="125"/>
                  </a:lnTo>
                  <a:lnTo>
                    <a:pt x="409" y="173"/>
                  </a:lnTo>
                  <a:lnTo>
                    <a:pt x="0" y="101"/>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84" name="Freeform 36"/>
            <p:cNvSpPr>
              <a:spLocks/>
            </p:cNvSpPr>
            <p:nvPr/>
          </p:nvSpPr>
          <p:spPr bwMode="auto">
            <a:xfrm>
              <a:off x="750" y="1382"/>
              <a:ext cx="144" cy="56"/>
            </a:xfrm>
            <a:custGeom>
              <a:avLst/>
              <a:gdLst>
                <a:gd name="T0" fmla="*/ 144 w 430"/>
                <a:gd name="T1" fmla="*/ 56 h 167"/>
                <a:gd name="T2" fmla="*/ 144 w 430"/>
                <a:gd name="T3" fmla="*/ 24 h 167"/>
                <a:gd name="T4" fmla="*/ 0 w 430"/>
                <a:gd name="T5" fmla="*/ 0 h 167"/>
                <a:gd name="T6" fmla="*/ 0 w 430"/>
                <a:gd name="T7" fmla="*/ 40 h 167"/>
                <a:gd name="T8" fmla="*/ 144 w 430"/>
                <a:gd name="T9" fmla="*/ 56 h 167"/>
                <a:gd name="T10" fmla="*/ 0 60000 65536"/>
                <a:gd name="T11" fmla="*/ 0 60000 65536"/>
                <a:gd name="T12" fmla="*/ 0 60000 65536"/>
                <a:gd name="T13" fmla="*/ 0 60000 65536"/>
                <a:gd name="T14" fmla="*/ 0 60000 65536"/>
                <a:gd name="T15" fmla="*/ 0 w 430"/>
                <a:gd name="T16" fmla="*/ 0 h 167"/>
                <a:gd name="T17" fmla="*/ 430 w 430"/>
                <a:gd name="T18" fmla="*/ 167 h 167"/>
              </a:gdLst>
              <a:ahLst/>
              <a:cxnLst>
                <a:cxn ang="T10">
                  <a:pos x="T0" y="T1"/>
                </a:cxn>
                <a:cxn ang="T11">
                  <a:pos x="T2" y="T3"/>
                </a:cxn>
                <a:cxn ang="T12">
                  <a:pos x="T4" y="T5"/>
                </a:cxn>
                <a:cxn ang="T13">
                  <a:pos x="T6" y="T7"/>
                </a:cxn>
                <a:cxn ang="T14">
                  <a:pos x="T8" y="T9"/>
                </a:cxn>
              </a:cxnLst>
              <a:rect l="T15" t="T16" r="T17" b="T18"/>
              <a:pathLst>
                <a:path w="430" h="167">
                  <a:moveTo>
                    <a:pt x="430" y="167"/>
                  </a:moveTo>
                  <a:lnTo>
                    <a:pt x="429" y="73"/>
                  </a:lnTo>
                  <a:lnTo>
                    <a:pt x="0" y="0"/>
                  </a:lnTo>
                  <a:lnTo>
                    <a:pt x="0" y="119"/>
                  </a:lnTo>
                  <a:lnTo>
                    <a:pt x="430" y="167"/>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nvGrpSpPr>
            <p:cNvPr id="85" name="Group 37"/>
            <p:cNvGrpSpPr>
              <a:grpSpLocks/>
            </p:cNvGrpSpPr>
            <p:nvPr/>
          </p:nvGrpSpPr>
          <p:grpSpPr bwMode="auto">
            <a:xfrm>
              <a:off x="205" y="1262"/>
              <a:ext cx="689" cy="383"/>
              <a:chOff x="205" y="1262"/>
              <a:chExt cx="689" cy="383"/>
            </a:xfrm>
          </p:grpSpPr>
          <p:sp>
            <p:nvSpPr>
              <p:cNvPr id="86" name="Freeform 38"/>
              <p:cNvSpPr>
                <a:spLocks/>
              </p:cNvSpPr>
              <p:nvPr/>
            </p:nvSpPr>
            <p:spPr bwMode="auto">
              <a:xfrm>
                <a:off x="205" y="1298"/>
                <a:ext cx="689" cy="347"/>
              </a:xfrm>
              <a:custGeom>
                <a:avLst/>
                <a:gdLst>
                  <a:gd name="T0" fmla="*/ 39 w 2066"/>
                  <a:gd name="T1" fmla="*/ 347 h 1041"/>
                  <a:gd name="T2" fmla="*/ 80 w 2066"/>
                  <a:gd name="T3" fmla="*/ 347 h 1041"/>
                  <a:gd name="T4" fmla="*/ 123 w 2066"/>
                  <a:gd name="T5" fmla="*/ 345 h 1041"/>
                  <a:gd name="T6" fmla="*/ 163 w 2066"/>
                  <a:gd name="T7" fmla="*/ 339 h 1041"/>
                  <a:gd name="T8" fmla="*/ 209 w 2066"/>
                  <a:gd name="T9" fmla="*/ 329 h 1041"/>
                  <a:gd name="T10" fmla="*/ 253 w 2066"/>
                  <a:gd name="T11" fmla="*/ 315 h 1041"/>
                  <a:gd name="T12" fmla="*/ 299 w 2066"/>
                  <a:gd name="T13" fmla="*/ 296 h 1041"/>
                  <a:gd name="T14" fmla="*/ 341 w 2066"/>
                  <a:gd name="T15" fmla="*/ 275 h 1041"/>
                  <a:gd name="T16" fmla="*/ 380 w 2066"/>
                  <a:gd name="T17" fmla="*/ 256 h 1041"/>
                  <a:gd name="T18" fmla="*/ 420 w 2066"/>
                  <a:gd name="T19" fmla="*/ 233 h 1041"/>
                  <a:gd name="T20" fmla="*/ 458 w 2066"/>
                  <a:gd name="T21" fmla="*/ 207 h 1041"/>
                  <a:gd name="T22" fmla="*/ 494 w 2066"/>
                  <a:gd name="T23" fmla="*/ 178 h 1041"/>
                  <a:gd name="T24" fmla="*/ 524 w 2066"/>
                  <a:gd name="T25" fmla="*/ 149 h 1041"/>
                  <a:gd name="T26" fmla="*/ 544 w 2066"/>
                  <a:gd name="T27" fmla="*/ 121 h 1041"/>
                  <a:gd name="T28" fmla="*/ 667 w 2066"/>
                  <a:gd name="T29" fmla="*/ 130 h 1041"/>
                  <a:gd name="T30" fmla="*/ 628 w 2066"/>
                  <a:gd name="T31" fmla="*/ 113 h 1041"/>
                  <a:gd name="T32" fmla="*/ 598 w 2066"/>
                  <a:gd name="T33" fmla="*/ 95 h 1041"/>
                  <a:gd name="T34" fmla="*/ 574 w 2066"/>
                  <a:gd name="T35" fmla="*/ 79 h 1041"/>
                  <a:gd name="T36" fmla="*/ 548 w 2066"/>
                  <a:gd name="T37" fmla="*/ 61 h 1041"/>
                  <a:gd name="T38" fmla="*/ 519 w 2066"/>
                  <a:gd name="T39" fmla="*/ 36 h 1041"/>
                  <a:gd name="T40" fmla="*/ 494 w 2066"/>
                  <a:gd name="T41" fmla="*/ 11 h 1041"/>
                  <a:gd name="T42" fmla="*/ 472 w 2066"/>
                  <a:gd name="T43" fmla="*/ 4 h 1041"/>
                  <a:gd name="T44" fmla="*/ 448 w 2066"/>
                  <a:gd name="T45" fmla="*/ 15 h 1041"/>
                  <a:gd name="T46" fmla="*/ 420 w 2066"/>
                  <a:gd name="T47" fmla="*/ 28 h 1041"/>
                  <a:gd name="T48" fmla="*/ 393 w 2066"/>
                  <a:gd name="T49" fmla="*/ 36 h 1041"/>
                  <a:gd name="T50" fmla="*/ 364 w 2066"/>
                  <a:gd name="T51" fmla="*/ 44 h 1041"/>
                  <a:gd name="T52" fmla="*/ 332 w 2066"/>
                  <a:gd name="T53" fmla="*/ 52 h 1041"/>
                  <a:gd name="T54" fmla="*/ 302 w 2066"/>
                  <a:gd name="T55" fmla="*/ 59 h 1041"/>
                  <a:gd name="T56" fmla="*/ 274 w 2066"/>
                  <a:gd name="T57" fmla="*/ 65 h 1041"/>
                  <a:gd name="T58" fmla="*/ 236 w 2066"/>
                  <a:gd name="T59" fmla="*/ 71 h 1041"/>
                  <a:gd name="T60" fmla="*/ 376 w 2066"/>
                  <a:gd name="T61" fmla="*/ 118 h 1041"/>
                  <a:gd name="T62" fmla="*/ 343 w 2066"/>
                  <a:gd name="T63" fmla="*/ 161 h 1041"/>
                  <a:gd name="T64" fmla="*/ 318 w 2066"/>
                  <a:gd name="T65" fmla="*/ 187 h 1041"/>
                  <a:gd name="T66" fmla="*/ 282 w 2066"/>
                  <a:gd name="T67" fmla="*/ 221 h 1041"/>
                  <a:gd name="T68" fmla="*/ 238 w 2066"/>
                  <a:gd name="T69" fmla="*/ 251 h 1041"/>
                  <a:gd name="T70" fmla="*/ 196 w 2066"/>
                  <a:gd name="T71" fmla="*/ 273 h 1041"/>
                  <a:gd name="T72" fmla="*/ 167 w 2066"/>
                  <a:gd name="T73" fmla="*/ 288 h 1041"/>
                  <a:gd name="T74" fmla="*/ 124 w 2066"/>
                  <a:gd name="T75" fmla="*/ 300 h 1041"/>
                  <a:gd name="T76" fmla="*/ 70 w 2066"/>
                  <a:gd name="T77" fmla="*/ 313 h 1041"/>
                  <a:gd name="T78" fmla="*/ 0 w 2066"/>
                  <a:gd name="T79" fmla="*/ 318 h 10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66"/>
                  <a:gd name="T121" fmla="*/ 0 h 1041"/>
                  <a:gd name="T122" fmla="*/ 2066 w 2066"/>
                  <a:gd name="T123" fmla="*/ 1041 h 104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66" h="1041">
                    <a:moveTo>
                      <a:pt x="1" y="1035"/>
                    </a:moveTo>
                    <a:lnTo>
                      <a:pt x="117" y="1041"/>
                    </a:lnTo>
                    <a:lnTo>
                      <a:pt x="173" y="1041"/>
                    </a:lnTo>
                    <a:lnTo>
                      <a:pt x="241" y="1041"/>
                    </a:lnTo>
                    <a:lnTo>
                      <a:pt x="305" y="1039"/>
                    </a:lnTo>
                    <a:lnTo>
                      <a:pt x="368" y="1035"/>
                    </a:lnTo>
                    <a:lnTo>
                      <a:pt x="432" y="1029"/>
                    </a:lnTo>
                    <a:lnTo>
                      <a:pt x="488" y="1017"/>
                    </a:lnTo>
                    <a:lnTo>
                      <a:pt x="551" y="1005"/>
                    </a:lnTo>
                    <a:lnTo>
                      <a:pt x="626" y="987"/>
                    </a:lnTo>
                    <a:lnTo>
                      <a:pt x="694" y="963"/>
                    </a:lnTo>
                    <a:lnTo>
                      <a:pt x="758" y="944"/>
                    </a:lnTo>
                    <a:lnTo>
                      <a:pt x="830" y="917"/>
                    </a:lnTo>
                    <a:lnTo>
                      <a:pt x="897" y="887"/>
                    </a:lnTo>
                    <a:lnTo>
                      <a:pt x="965" y="857"/>
                    </a:lnTo>
                    <a:lnTo>
                      <a:pt x="1022" y="826"/>
                    </a:lnTo>
                    <a:lnTo>
                      <a:pt x="1087" y="796"/>
                    </a:lnTo>
                    <a:lnTo>
                      <a:pt x="1140" y="767"/>
                    </a:lnTo>
                    <a:lnTo>
                      <a:pt x="1200" y="733"/>
                    </a:lnTo>
                    <a:lnTo>
                      <a:pt x="1260" y="698"/>
                    </a:lnTo>
                    <a:lnTo>
                      <a:pt x="1320" y="656"/>
                    </a:lnTo>
                    <a:lnTo>
                      <a:pt x="1373" y="622"/>
                    </a:lnTo>
                    <a:lnTo>
                      <a:pt x="1430" y="575"/>
                    </a:lnTo>
                    <a:lnTo>
                      <a:pt x="1482" y="534"/>
                    </a:lnTo>
                    <a:lnTo>
                      <a:pt x="1531" y="492"/>
                    </a:lnTo>
                    <a:lnTo>
                      <a:pt x="1572" y="446"/>
                    </a:lnTo>
                    <a:lnTo>
                      <a:pt x="1605" y="407"/>
                    </a:lnTo>
                    <a:lnTo>
                      <a:pt x="1632" y="364"/>
                    </a:lnTo>
                    <a:lnTo>
                      <a:pt x="2066" y="421"/>
                    </a:lnTo>
                    <a:lnTo>
                      <a:pt x="2000" y="391"/>
                    </a:lnTo>
                    <a:lnTo>
                      <a:pt x="1947" y="364"/>
                    </a:lnTo>
                    <a:lnTo>
                      <a:pt x="1883" y="338"/>
                    </a:lnTo>
                    <a:lnTo>
                      <a:pt x="1835" y="310"/>
                    </a:lnTo>
                    <a:lnTo>
                      <a:pt x="1794" y="285"/>
                    </a:lnTo>
                    <a:lnTo>
                      <a:pt x="1756" y="265"/>
                    </a:lnTo>
                    <a:lnTo>
                      <a:pt x="1720" y="237"/>
                    </a:lnTo>
                    <a:lnTo>
                      <a:pt x="1683" y="212"/>
                    </a:lnTo>
                    <a:lnTo>
                      <a:pt x="1644" y="182"/>
                    </a:lnTo>
                    <a:lnTo>
                      <a:pt x="1602" y="146"/>
                    </a:lnTo>
                    <a:lnTo>
                      <a:pt x="1556" y="109"/>
                    </a:lnTo>
                    <a:lnTo>
                      <a:pt x="1520" y="73"/>
                    </a:lnTo>
                    <a:lnTo>
                      <a:pt x="1480" y="33"/>
                    </a:lnTo>
                    <a:lnTo>
                      <a:pt x="1449" y="0"/>
                    </a:lnTo>
                    <a:lnTo>
                      <a:pt x="1415" y="11"/>
                    </a:lnTo>
                    <a:lnTo>
                      <a:pt x="1381" y="30"/>
                    </a:lnTo>
                    <a:lnTo>
                      <a:pt x="1344" y="45"/>
                    </a:lnTo>
                    <a:lnTo>
                      <a:pt x="1302" y="64"/>
                    </a:lnTo>
                    <a:lnTo>
                      <a:pt x="1258" y="83"/>
                    </a:lnTo>
                    <a:lnTo>
                      <a:pt x="1218" y="95"/>
                    </a:lnTo>
                    <a:lnTo>
                      <a:pt x="1179" y="107"/>
                    </a:lnTo>
                    <a:lnTo>
                      <a:pt x="1135" y="122"/>
                    </a:lnTo>
                    <a:lnTo>
                      <a:pt x="1090" y="132"/>
                    </a:lnTo>
                    <a:lnTo>
                      <a:pt x="1041" y="146"/>
                    </a:lnTo>
                    <a:lnTo>
                      <a:pt x="997" y="157"/>
                    </a:lnTo>
                    <a:lnTo>
                      <a:pt x="954" y="168"/>
                    </a:lnTo>
                    <a:lnTo>
                      <a:pt x="907" y="176"/>
                    </a:lnTo>
                    <a:lnTo>
                      <a:pt x="864" y="186"/>
                    </a:lnTo>
                    <a:lnTo>
                      <a:pt x="822" y="195"/>
                    </a:lnTo>
                    <a:lnTo>
                      <a:pt x="773" y="206"/>
                    </a:lnTo>
                    <a:lnTo>
                      <a:pt x="707" y="213"/>
                    </a:lnTo>
                    <a:lnTo>
                      <a:pt x="1159" y="293"/>
                    </a:lnTo>
                    <a:lnTo>
                      <a:pt x="1128" y="353"/>
                    </a:lnTo>
                    <a:lnTo>
                      <a:pt x="1095" y="398"/>
                    </a:lnTo>
                    <a:lnTo>
                      <a:pt x="1029" y="484"/>
                    </a:lnTo>
                    <a:lnTo>
                      <a:pt x="992" y="522"/>
                    </a:lnTo>
                    <a:lnTo>
                      <a:pt x="954" y="561"/>
                    </a:lnTo>
                    <a:lnTo>
                      <a:pt x="901" y="609"/>
                    </a:lnTo>
                    <a:lnTo>
                      <a:pt x="845" y="662"/>
                    </a:lnTo>
                    <a:lnTo>
                      <a:pt x="788" y="700"/>
                    </a:lnTo>
                    <a:lnTo>
                      <a:pt x="713" y="752"/>
                    </a:lnTo>
                    <a:lnTo>
                      <a:pt x="649" y="785"/>
                    </a:lnTo>
                    <a:lnTo>
                      <a:pt x="589" y="819"/>
                    </a:lnTo>
                    <a:lnTo>
                      <a:pt x="536" y="845"/>
                    </a:lnTo>
                    <a:lnTo>
                      <a:pt x="500" y="863"/>
                    </a:lnTo>
                    <a:lnTo>
                      <a:pt x="432" y="882"/>
                    </a:lnTo>
                    <a:lnTo>
                      <a:pt x="371" y="901"/>
                    </a:lnTo>
                    <a:lnTo>
                      <a:pt x="305" y="923"/>
                    </a:lnTo>
                    <a:lnTo>
                      <a:pt x="211" y="938"/>
                    </a:lnTo>
                    <a:lnTo>
                      <a:pt x="139" y="949"/>
                    </a:lnTo>
                    <a:lnTo>
                      <a:pt x="0" y="953"/>
                    </a:lnTo>
                    <a:lnTo>
                      <a:pt x="1" y="1035"/>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87" name="Freeform 39"/>
              <p:cNvSpPr>
                <a:spLocks/>
              </p:cNvSpPr>
              <p:nvPr/>
            </p:nvSpPr>
            <p:spPr bwMode="auto">
              <a:xfrm>
                <a:off x="205" y="1262"/>
                <a:ext cx="689" cy="358"/>
              </a:xfrm>
              <a:custGeom>
                <a:avLst/>
                <a:gdLst>
                  <a:gd name="T0" fmla="*/ 38 w 2066"/>
                  <a:gd name="T1" fmla="*/ 358 h 1074"/>
                  <a:gd name="T2" fmla="*/ 80 w 2066"/>
                  <a:gd name="T3" fmla="*/ 358 h 1074"/>
                  <a:gd name="T4" fmla="*/ 122 w 2066"/>
                  <a:gd name="T5" fmla="*/ 355 h 1074"/>
                  <a:gd name="T6" fmla="*/ 162 w 2066"/>
                  <a:gd name="T7" fmla="*/ 349 h 1074"/>
                  <a:gd name="T8" fmla="*/ 208 w 2066"/>
                  <a:gd name="T9" fmla="*/ 339 h 1074"/>
                  <a:gd name="T10" fmla="*/ 252 w 2066"/>
                  <a:gd name="T11" fmla="*/ 324 h 1074"/>
                  <a:gd name="T12" fmla="*/ 298 w 2066"/>
                  <a:gd name="T13" fmla="*/ 305 h 1074"/>
                  <a:gd name="T14" fmla="*/ 340 w 2066"/>
                  <a:gd name="T15" fmla="*/ 284 h 1074"/>
                  <a:gd name="T16" fmla="*/ 379 w 2066"/>
                  <a:gd name="T17" fmla="*/ 263 h 1074"/>
                  <a:gd name="T18" fmla="*/ 420 w 2066"/>
                  <a:gd name="T19" fmla="*/ 240 h 1074"/>
                  <a:gd name="T20" fmla="*/ 457 w 2066"/>
                  <a:gd name="T21" fmla="*/ 213 h 1074"/>
                  <a:gd name="T22" fmla="*/ 494 w 2066"/>
                  <a:gd name="T23" fmla="*/ 183 h 1074"/>
                  <a:gd name="T24" fmla="*/ 523 w 2066"/>
                  <a:gd name="T25" fmla="*/ 153 h 1074"/>
                  <a:gd name="T26" fmla="*/ 544 w 2066"/>
                  <a:gd name="T27" fmla="*/ 125 h 1074"/>
                  <a:gd name="T28" fmla="*/ 666 w 2066"/>
                  <a:gd name="T29" fmla="*/ 134 h 1074"/>
                  <a:gd name="T30" fmla="*/ 627 w 2066"/>
                  <a:gd name="T31" fmla="*/ 116 h 1074"/>
                  <a:gd name="T32" fmla="*/ 597 w 2066"/>
                  <a:gd name="T33" fmla="*/ 98 h 1074"/>
                  <a:gd name="T34" fmla="*/ 573 w 2066"/>
                  <a:gd name="T35" fmla="*/ 82 h 1074"/>
                  <a:gd name="T36" fmla="*/ 548 w 2066"/>
                  <a:gd name="T37" fmla="*/ 63 h 1074"/>
                  <a:gd name="T38" fmla="*/ 518 w 2066"/>
                  <a:gd name="T39" fmla="*/ 38 h 1074"/>
                  <a:gd name="T40" fmla="*/ 493 w 2066"/>
                  <a:gd name="T41" fmla="*/ 12 h 1074"/>
                  <a:gd name="T42" fmla="*/ 471 w 2066"/>
                  <a:gd name="T43" fmla="*/ 4 h 1074"/>
                  <a:gd name="T44" fmla="*/ 448 w 2066"/>
                  <a:gd name="T45" fmla="*/ 16 h 1074"/>
                  <a:gd name="T46" fmla="*/ 419 w 2066"/>
                  <a:gd name="T47" fmla="*/ 29 h 1074"/>
                  <a:gd name="T48" fmla="*/ 392 w 2066"/>
                  <a:gd name="T49" fmla="*/ 37 h 1074"/>
                  <a:gd name="T50" fmla="*/ 363 w 2066"/>
                  <a:gd name="T51" fmla="*/ 46 h 1074"/>
                  <a:gd name="T52" fmla="*/ 331 w 2066"/>
                  <a:gd name="T53" fmla="*/ 54 h 1074"/>
                  <a:gd name="T54" fmla="*/ 302 w 2066"/>
                  <a:gd name="T55" fmla="*/ 61 h 1074"/>
                  <a:gd name="T56" fmla="*/ 273 w 2066"/>
                  <a:gd name="T57" fmla="*/ 67 h 1074"/>
                  <a:gd name="T58" fmla="*/ 236 w 2066"/>
                  <a:gd name="T59" fmla="*/ 73 h 1074"/>
                  <a:gd name="T60" fmla="*/ 376 w 2066"/>
                  <a:gd name="T61" fmla="*/ 121 h 1074"/>
                  <a:gd name="T62" fmla="*/ 342 w 2066"/>
                  <a:gd name="T63" fmla="*/ 166 h 1074"/>
                  <a:gd name="T64" fmla="*/ 317 w 2066"/>
                  <a:gd name="T65" fmla="*/ 193 h 1074"/>
                  <a:gd name="T66" fmla="*/ 281 w 2066"/>
                  <a:gd name="T67" fmla="*/ 228 h 1074"/>
                  <a:gd name="T68" fmla="*/ 249 w 2066"/>
                  <a:gd name="T69" fmla="*/ 255 h 1074"/>
                  <a:gd name="T70" fmla="*/ 224 w 2066"/>
                  <a:gd name="T71" fmla="*/ 276 h 1074"/>
                  <a:gd name="T72" fmla="*/ 193 w 2066"/>
                  <a:gd name="T73" fmla="*/ 297 h 1074"/>
                  <a:gd name="T74" fmla="*/ 161 w 2066"/>
                  <a:gd name="T75" fmla="*/ 314 h 1074"/>
                  <a:gd name="T76" fmla="*/ 122 w 2066"/>
                  <a:gd name="T77" fmla="*/ 328 h 1074"/>
                  <a:gd name="T78" fmla="*/ 81 w 2066"/>
                  <a:gd name="T79" fmla="*/ 339 h 1074"/>
                  <a:gd name="T80" fmla="*/ 36 w 2066"/>
                  <a:gd name="T81" fmla="*/ 348 h 10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66"/>
                  <a:gd name="T124" fmla="*/ 0 h 1074"/>
                  <a:gd name="T125" fmla="*/ 2066 w 2066"/>
                  <a:gd name="T126" fmla="*/ 1074 h 10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66" h="1074">
                    <a:moveTo>
                      <a:pt x="0" y="1066"/>
                    </a:moveTo>
                    <a:lnTo>
                      <a:pt x="114" y="1074"/>
                    </a:lnTo>
                    <a:lnTo>
                      <a:pt x="171" y="1074"/>
                    </a:lnTo>
                    <a:lnTo>
                      <a:pt x="239" y="1074"/>
                    </a:lnTo>
                    <a:lnTo>
                      <a:pt x="303" y="1070"/>
                    </a:lnTo>
                    <a:lnTo>
                      <a:pt x="365" y="1066"/>
                    </a:lnTo>
                    <a:lnTo>
                      <a:pt x="429" y="1059"/>
                    </a:lnTo>
                    <a:lnTo>
                      <a:pt x="486" y="1047"/>
                    </a:lnTo>
                    <a:lnTo>
                      <a:pt x="549" y="1035"/>
                    </a:lnTo>
                    <a:lnTo>
                      <a:pt x="624" y="1016"/>
                    </a:lnTo>
                    <a:lnTo>
                      <a:pt x="692" y="992"/>
                    </a:lnTo>
                    <a:lnTo>
                      <a:pt x="756" y="972"/>
                    </a:lnTo>
                    <a:lnTo>
                      <a:pt x="827" y="946"/>
                    </a:lnTo>
                    <a:lnTo>
                      <a:pt x="895" y="914"/>
                    </a:lnTo>
                    <a:lnTo>
                      <a:pt x="963" y="883"/>
                    </a:lnTo>
                    <a:lnTo>
                      <a:pt x="1019" y="852"/>
                    </a:lnTo>
                    <a:lnTo>
                      <a:pt x="1085" y="820"/>
                    </a:lnTo>
                    <a:lnTo>
                      <a:pt x="1137" y="790"/>
                    </a:lnTo>
                    <a:lnTo>
                      <a:pt x="1198" y="755"/>
                    </a:lnTo>
                    <a:lnTo>
                      <a:pt x="1258" y="720"/>
                    </a:lnTo>
                    <a:lnTo>
                      <a:pt x="1318" y="676"/>
                    </a:lnTo>
                    <a:lnTo>
                      <a:pt x="1371" y="640"/>
                    </a:lnTo>
                    <a:lnTo>
                      <a:pt x="1427" y="593"/>
                    </a:lnTo>
                    <a:lnTo>
                      <a:pt x="1480" y="550"/>
                    </a:lnTo>
                    <a:lnTo>
                      <a:pt x="1529" y="506"/>
                    </a:lnTo>
                    <a:lnTo>
                      <a:pt x="1569" y="458"/>
                    </a:lnTo>
                    <a:lnTo>
                      <a:pt x="1603" y="419"/>
                    </a:lnTo>
                    <a:lnTo>
                      <a:pt x="1630" y="375"/>
                    </a:lnTo>
                    <a:lnTo>
                      <a:pt x="2066" y="433"/>
                    </a:lnTo>
                    <a:lnTo>
                      <a:pt x="1997" y="403"/>
                    </a:lnTo>
                    <a:lnTo>
                      <a:pt x="1945" y="375"/>
                    </a:lnTo>
                    <a:lnTo>
                      <a:pt x="1881" y="348"/>
                    </a:lnTo>
                    <a:lnTo>
                      <a:pt x="1833" y="320"/>
                    </a:lnTo>
                    <a:lnTo>
                      <a:pt x="1791" y="294"/>
                    </a:lnTo>
                    <a:lnTo>
                      <a:pt x="1754" y="274"/>
                    </a:lnTo>
                    <a:lnTo>
                      <a:pt x="1717" y="245"/>
                    </a:lnTo>
                    <a:lnTo>
                      <a:pt x="1681" y="218"/>
                    </a:lnTo>
                    <a:lnTo>
                      <a:pt x="1642" y="188"/>
                    </a:lnTo>
                    <a:lnTo>
                      <a:pt x="1599" y="151"/>
                    </a:lnTo>
                    <a:lnTo>
                      <a:pt x="1554" y="114"/>
                    </a:lnTo>
                    <a:lnTo>
                      <a:pt x="1518" y="77"/>
                    </a:lnTo>
                    <a:lnTo>
                      <a:pt x="1478" y="35"/>
                    </a:lnTo>
                    <a:lnTo>
                      <a:pt x="1446" y="0"/>
                    </a:lnTo>
                    <a:lnTo>
                      <a:pt x="1412" y="12"/>
                    </a:lnTo>
                    <a:lnTo>
                      <a:pt x="1378" y="33"/>
                    </a:lnTo>
                    <a:lnTo>
                      <a:pt x="1342" y="49"/>
                    </a:lnTo>
                    <a:lnTo>
                      <a:pt x="1299" y="68"/>
                    </a:lnTo>
                    <a:lnTo>
                      <a:pt x="1255" y="87"/>
                    </a:lnTo>
                    <a:lnTo>
                      <a:pt x="1215" y="100"/>
                    </a:lnTo>
                    <a:lnTo>
                      <a:pt x="1176" y="112"/>
                    </a:lnTo>
                    <a:lnTo>
                      <a:pt x="1132" y="126"/>
                    </a:lnTo>
                    <a:lnTo>
                      <a:pt x="1087" y="137"/>
                    </a:lnTo>
                    <a:lnTo>
                      <a:pt x="1038" y="151"/>
                    </a:lnTo>
                    <a:lnTo>
                      <a:pt x="994" y="162"/>
                    </a:lnTo>
                    <a:lnTo>
                      <a:pt x="952" y="173"/>
                    </a:lnTo>
                    <a:lnTo>
                      <a:pt x="905" y="182"/>
                    </a:lnTo>
                    <a:lnTo>
                      <a:pt x="861" y="192"/>
                    </a:lnTo>
                    <a:lnTo>
                      <a:pt x="820" y="201"/>
                    </a:lnTo>
                    <a:lnTo>
                      <a:pt x="771" y="212"/>
                    </a:lnTo>
                    <a:lnTo>
                      <a:pt x="707" y="220"/>
                    </a:lnTo>
                    <a:lnTo>
                      <a:pt x="1156" y="301"/>
                    </a:lnTo>
                    <a:lnTo>
                      <a:pt x="1126" y="364"/>
                    </a:lnTo>
                    <a:lnTo>
                      <a:pt x="1092" y="411"/>
                    </a:lnTo>
                    <a:lnTo>
                      <a:pt x="1027" y="497"/>
                    </a:lnTo>
                    <a:lnTo>
                      <a:pt x="989" y="539"/>
                    </a:lnTo>
                    <a:lnTo>
                      <a:pt x="952" y="578"/>
                    </a:lnTo>
                    <a:lnTo>
                      <a:pt x="884" y="644"/>
                    </a:lnTo>
                    <a:lnTo>
                      <a:pt x="842" y="683"/>
                    </a:lnTo>
                    <a:lnTo>
                      <a:pt x="794" y="731"/>
                    </a:lnTo>
                    <a:lnTo>
                      <a:pt x="748" y="766"/>
                    </a:lnTo>
                    <a:lnTo>
                      <a:pt x="711" y="797"/>
                    </a:lnTo>
                    <a:lnTo>
                      <a:pt x="673" y="828"/>
                    </a:lnTo>
                    <a:lnTo>
                      <a:pt x="628" y="859"/>
                    </a:lnTo>
                    <a:lnTo>
                      <a:pt x="579" y="890"/>
                    </a:lnTo>
                    <a:lnTo>
                      <a:pt x="530" y="914"/>
                    </a:lnTo>
                    <a:lnTo>
                      <a:pt x="482" y="942"/>
                    </a:lnTo>
                    <a:lnTo>
                      <a:pt x="422" y="965"/>
                    </a:lnTo>
                    <a:lnTo>
                      <a:pt x="365" y="983"/>
                    </a:lnTo>
                    <a:lnTo>
                      <a:pt x="303" y="1000"/>
                    </a:lnTo>
                    <a:lnTo>
                      <a:pt x="242" y="1016"/>
                    </a:lnTo>
                    <a:lnTo>
                      <a:pt x="178" y="1031"/>
                    </a:lnTo>
                    <a:lnTo>
                      <a:pt x="108" y="1045"/>
                    </a:lnTo>
                    <a:lnTo>
                      <a:pt x="0" y="1066"/>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grpSp>
      <p:grpSp>
        <p:nvGrpSpPr>
          <p:cNvPr id="29" name="Group 40"/>
          <p:cNvGrpSpPr>
            <a:grpSpLocks/>
          </p:cNvGrpSpPr>
          <p:nvPr/>
        </p:nvGrpSpPr>
        <p:grpSpPr bwMode="auto">
          <a:xfrm rot="-6264778">
            <a:off x="6426188" y="1102524"/>
            <a:ext cx="1387476" cy="1022347"/>
            <a:chOff x="205" y="1262"/>
            <a:chExt cx="689" cy="383"/>
          </a:xfrm>
        </p:grpSpPr>
        <p:sp>
          <p:nvSpPr>
            <p:cNvPr id="78" name="Freeform 41"/>
            <p:cNvSpPr>
              <a:spLocks/>
            </p:cNvSpPr>
            <p:nvPr/>
          </p:nvSpPr>
          <p:spPr bwMode="auto">
            <a:xfrm>
              <a:off x="441" y="1336"/>
              <a:ext cx="149" cy="57"/>
            </a:xfrm>
            <a:custGeom>
              <a:avLst/>
              <a:gdLst>
                <a:gd name="T0" fmla="*/ 0 w 447"/>
                <a:gd name="T1" fmla="*/ 33 h 173"/>
                <a:gd name="T2" fmla="*/ 0 w 447"/>
                <a:gd name="T3" fmla="*/ 0 h 173"/>
                <a:gd name="T4" fmla="*/ 149 w 447"/>
                <a:gd name="T5" fmla="*/ 26 h 173"/>
                <a:gd name="T6" fmla="*/ 147 w 447"/>
                <a:gd name="T7" fmla="*/ 41 h 173"/>
                <a:gd name="T8" fmla="*/ 136 w 447"/>
                <a:gd name="T9" fmla="*/ 57 h 173"/>
                <a:gd name="T10" fmla="*/ 0 w 447"/>
                <a:gd name="T11" fmla="*/ 33 h 173"/>
                <a:gd name="T12" fmla="*/ 0 60000 65536"/>
                <a:gd name="T13" fmla="*/ 0 60000 65536"/>
                <a:gd name="T14" fmla="*/ 0 60000 65536"/>
                <a:gd name="T15" fmla="*/ 0 60000 65536"/>
                <a:gd name="T16" fmla="*/ 0 60000 65536"/>
                <a:gd name="T17" fmla="*/ 0 60000 65536"/>
                <a:gd name="T18" fmla="*/ 0 w 447"/>
                <a:gd name="T19" fmla="*/ 0 h 173"/>
                <a:gd name="T20" fmla="*/ 447 w 447"/>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447" h="173">
                  <a:moveTo>
                    <a:pt x="0" y="101"/>
                  </a:moveTo>
                  <a:lnTo>
                    <a:pt x="0" y="0"/>
                  </a:lnTo>
                  <a:lnTo>
                    <a:pt x="447" y="79"/>
                  </a:lnTo>
                  <a:lnTo>
                    <a:pt x="440" y="125"/>
                  </a:lnTo>
                  <a:lnTo>
                    <a:pt x="409" y="173"/>
                  </a:lnTo>
                  <a:lnTo>
                    <a:pt x="0" y="101"/>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79" name="Freeform 42"/>
            <p:cNvSpPr>
              <a:spLocks/>
            </p:cNvSpPr>
            <p:nvPr/>
          </p:nvSpPr>
          <p:spPr bwMode="auto">
            <a:xfrm>
              <a:off x="750" y="1382"/>
              <a:ext cx="144" cy="56"/>
            </a:xfrm>
            <a:custGeom>
              <a:avLst/>
              <a:gdLst>
                <a:gd name="T0" fmla="*/ 144 w 430"/>
                <a:gd name="T1" fmla="*/ 56 h 167"/>
                <a:gd name="T2" fmla="*/ 144 w 430"/>
                <a:gd name="T3" fmla="*/ 24 h 167"/>
                <a:gd name="T4" fmla="*/ 0 w 430"/>
                <a:gd name="T5" fmla="*/ 0 h 167"/>
                <a:gd name="T6" fmla="*/ 0 w 430"/>
                <a:gd name="T7" fmla="*/ 40 h 167"/>
                <a:gd name="T8" fmla="*/ 144 w 430"/>
                <a:gd name="T9" fmla="*/ 56 h 167"/>
                <a:gd name="T10" fmla="*/ 0 60000 65536"/>
                <a:gd name="T11" fmla="*/ 0 60000 65536"/>
                <a:gd name="T12" fmla="*/ 0 60000 65536"/>
                <a:gd name="T13" fmla="*/ 0 60000 65536"/>
                <a:gd name="T14" fmla="*/ 0 60000 65536"/>
                <a:gd name="T15" fmla="*/ 0 w 430"/>
                <a:gd name="T16" fmla="*/ 0 h 167"/>
                <a:gd name="T17" fmla="*/ 430 w 430"/>
                <a:gd name="T18" fmla="*/ 167 h 167"/>
              </a:gdLst>
              <a:ahLst/>
              <a:cxnLst>
                <a:cxn ang="T10">
                  <a:pos x="T0" y="T1"/>
                </a:cxn>
                <a:cxn ang="T11">
                  <a:pos x="T2" y="T3"/>
                </a:cxn>
                <a:cxn ang="T12">
                  <a:pos x="T4" y="T5"/>
                </a:cxn>
                <a:cxn ang="T13">
                  <a:pos x="T6" y="T7"/>
                </a:cxn>
                <a:cxn ang="T14">
                  <a:pos x="T8" y="T9"/>
                </a:cxn>
              </a:cxnLst>
              <a:rect l="T15" t="T16" r="T17" b="T18"/>
              <a:pathLst>
                <a:path w="430" h="167">
                  <a:moveTo>
                    <a:pt x="430" y="167"/>
                  </a:moveTo>
                  <a:lnTo>
                    <a:pt x="429" y="73"/>
                  </a:lnTo>
                  <a:lnTo>
                    <a:pt x="0" y="0"/>
                  </a:lnTo>
                  <a:lnTo>
                    <a:pt x="0" y="119"/>
                  </a:lnTo>
                  <a:lnTo>
                    <a:pt x="430" y="167"/>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nvGrpSpPr>
            <p:cNvPr id="80" name="Group 43"/>
            <p:cNvGrpSpPr>
              <a:grpSpLocks/>
            </p:cNvGrpSpPr>
            <p:nvPr/>
          </p:nvGrpSpPr>
          <p:grpSpPr bwMode="auto">
            <a:xfrm>
              <a:off x="205" y="1262"/>
              <a:ext cx="689" cy="383"/>
              <a:chOff x="205" y="1262"/>
              <a:chExt cx="689" cy="383"/>
            </a:xfrm>
          </p:grpSpPr>
          <p:sp>
            <p:nvSpPr>
              <p:cNvPr id="81" name="Freeform 44"/>
              <p:cNvSpPr>
                <a:spLocks/>
              </p:cNvSpPr>
              <p:nvPr/>
            </p:nvSpPr>
            <p:spPr bwMode="auto">
              <a:xfrm>
                <a:off x="205" y="1298"/>
                <a:ext cx="689" cy="347"/>
              </a:xfrm>
              <a:custGeom>
                <a:avLst/>
                <a:gdLst>
                  <a:gd name="T0" fmla="*/ 39 w 2066"/>
                  <a:gd name="T1" fmla="*/ 347 h 1041"/>
                  <a:gd name="T2" fmla="*/ 80 w 2066"/>
                  <a:gd name="T3" fmla="*/ 347 h 1041"/>
                  <a:gd name="T4" fmla="*/ 123 w 2066"/>
                  <a:gd name="T5" fmla="*/ 345 h 1041"/>
                  <a:gd name="T6" fmla="*/ 163 w 2066"/>
                  <a:gd name="T7" fmla="*/ 339 h 1041"/>
                  <a:gd name="T8" fmla="*/ 209 w 2066"/>
                  <a:gd name="T9" fmla="*/ 329 h 1041"/>
                  <a:gd name="T10" fmla="*/ 253 w 2066"/>
                  <a:gd name="T11" fmla="*/ 315 h 1041"/>
                  <a:gd name="T12" fmla="*/ 299 w 2066"/>
                  <a:gd name="T13" fmla="*/ 296 h 1041"/>
                  <a:gd name="T14" fmla="*/ 341 w 2066"/>
                  <a:gd name="T15" fmla="*/ 275 h 1041"/>
                  <a:gd name="T16" fmla="*/ 380 w 2066"/>
                  <a:gd name="T17" fmla="*/ 256 h 1041"/>
                  <a:gd name="T18" fmla="*/ 420 w 2066"/>
                  <a:gd name="T19" fmla="*/ 233 h 1041"/>
                  <a:gd name="T20" fmla="*/ 458 w 2066"/>
                  <a:gd name="T21" fmla="*/ 207 h 1041"/>
                  <a:gd name="T22" fmla="*/ 494 w 2066"/>
                  <a:gd name="T23" fmla="*/ 178 h 1041"/>
                  <a:gd name="T24" fmla="*/ 524 w 2066"/>
                  <a:gd name="T25" fmla="*/ 149 h 1041"/>
                  <a:gd name="T26" fmla="*/ 544 w 2066"/>
                  <a:gd name="T27" fmla="*/ 121 h 1041"/>
                  <a:gd name="T28" fmla="*/ 667 w 2066"/>
                  <a:gd name="T29" fmla="*/ 130 h 1041"/>
                  <a:gd name="T30" fmla="*/ 628 w 2066"/>
                  <a:gd name="T31" fmla="*/ 113 h 1041"/>
                  <a:gd name="T32" fmla="*/ 598 w 2066"/>
                  <a:gd name="T33" fmla="*/ 95 h 1041"/>
                  <a:gd name="T34" fmla="*/ 574 w 2066"/>
                  <a:gd name="T35" fmla="*/ 79 h 1041"/>
                  <a:gd name="T36" fmla="*/ 548 w 2066"/>
                  <a:gd name="T37" fmla="*/ 61 h 1041"/>
                  <a:gd name="T38" fmla="*/ 519 w 2066"/>
                  <a:gd name="T39" fmla="*/ 36 h 1041"/>
                  <a:gd name="T40" fmla="*/ 494 w 2066"/>
                  <a:gd name="T41" fmla="*/ 11 h 1041"/>
                  <a:gd name="T42" fmla="*/ 472 w 2066"/>
                  <a:gd name="T43" fmla="*/ 4 h 1041"/>
                  <a:gd name="T44" fmla="*/ 448 w 2066"/>
                  <a:gd name="T45" fmla="*/ 15 h 1041"/>
                  <a:gd name="T46" fmla="*/ 420 w 2066"/>
                  <a:gd name="T47" fmla="*/ 28 h 1041"/>
                  <a:gd name="T48" fmla="*/ 393 w 2066"/>
                  <a:gd name="T49" fmla="*/ 36 h 1041"/>
                  <a:gd name="T50" fmla="*/ 364 w 2066"/>
                  <a:gd name="T51" fmla="*/ 44 h 1041"/>
                  <a:gd name="T52" fmla="*/ 332 w 2066"/>
                  <a:gd name="T53" fmla="*/ 52 h 1041"/>
                  <a:gd name="T54" fmla="*/ 302 w 2066"/>
                  <a:gd name="T55" fmla="*/ 59 h 1041"/>
                  <a:gd name="T56" fmla="*/ 274 w 2066"/>
                  <a:gd name="T57" fmla="*/ 65 h 1041"/>
                  <a:gd name="T58" fmla="*/ 236 w 2066"/>
                  <a:gd name="T59" fmla="*/ 71 h 1041"/>
                  <a:gd name="T60" fmla="*/ 376 w 2066"/>
                  <a:gd name="T61" fmla="*/ 118 h 1041"/>
                  <a:gd name="T62" fmla="*/ 343 w 2066"/>
                  <a:gd name="T63" fmla="*/ 161 h 1041"/>
                  <a:gd name="T64" fmla="*/ 318 w 2066"/>
                  <a:gd name="T65" fmla="*/ 187 h 1041"/>
                  <a:gd name="T66" fmla="*/ 282 w 2066"/>
                  <a:gd name="T67" fmla="*/ 221 h 1041"/>
                  <a:gd name="T68" fmla="*/ 238 w 2066"/>
                  <a:gd name="T69" fmla="*/ 251 h 1041"/>
                  <a:gd name="T70" fmla="*/ 196 w 2066"/>
                  <a:gd name="T71" fmla="*/ 273 h 1041"/>
                  <a:gd name="T72" fmla="*/ 167 w 2066"/>
                  <a:gd name="T73" fmla="*/ 288 h 1041"/>
                  <a:gd name="T74" fmla="*/ 124 w 2066"/>
                  <a:gd name="T75" fmla="*/ 300 h 1041"/>
                  <a:gd name="T76" fmla="*/ 70 w 2066"/>
                  <a:gd name="T77" fmla="*/ 313 h 1041"/>
                  <a:gd name="T78" fmla="*/ 0 w 2066"/>
                  <a:gd name="T79" fmla="*/ 318 h 10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66"/>
                  <a:gd name="T121" fmla="*/ 0 h 1041"/>
                  <a:gd name="T122" fmla="*/ 2066 w 2066"/>
                  <a:gd name="T123" fmla="*/ 1041 h 104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66" h="1041">
                    <a:moveTo>
                      <a:pt x="1" y="1035"/>
                    </a:moveTo>
                    <a:lnTo>
                      <a:pt x="117" y="1041"/>
                    </a:lnTo>
                    <a:lnTo>
                      <a:pt x="173" y="1041"/>
                    </a:lnTo>
                    <a:lnTo>
                      <a:pt x="241" y="1041"/>
                    </a:lnTo>
                    <a:lnTo>
                      <a:pt x="305" y="1039"/>
                    </a:lnTo>
                    <a:lnTo>
                      <a:pt x="368" y="1035"/>
                    </a:lnTo>
                    <a:lnTo>
                      <a:pt x="432" y="1029"/>
                    </a:lnTo>
                    <a:lnTo>
                      <a:pt x="488" y="1017"/>
                    </a:lnTo>
                    <a:lnTo>
                      <a:pt x="551" y="1005"/>
                    </a:lnTo>
                    <a:lnTo>
                      <a:pt x="626" y="987"/>
                    </a:lnTo>
                    <a:lnTo>
                      <a:pt x="694" y="963"/>
                    </a:lnTo>
                    <a:lnTo>
                      <a:pt x="758" y="944"/>
                    </a:lnTo>
                    <a:lnTo>
                      <a:pt x="830" y="917"/>
                    </a:lnTo>
                    <a:lnTo>
                      <a:pt x="897" y="887"/>
                    </a:lnTo>
                    <a:lnTo>
                      <a:pt x="965" y="857"/>
                    </a:lnTo>
                    <a:lnTo>
                      <a:pt x="1022" y="826"/>
                    </a:lnTo>
                    <a:lnTo>
                      <a:pt x="1087" y="796"/>
                    </a:lnTo>
                    <a:lnTo>
                      <a:pt x="1140" y="767"/>
                    </a:lnTo>
                    <a:lnTo>
                      <a:pt x="1200" y="733"/>
                    </a:lnTo>
                    <a:lnTo>
                      <a:pt x="1260" y="698"/>
                    </a:lnTo>
                    <a:lnTo>
                      <a:pt x="1320" y="656"/>
                    </a:lnTo>
                    <a:lnTo>
                      <a:pt x="1373" y="622"/>
                    </a:lnTo>
                    <a:lnTo>
                      <a:pt x="1430" y="575"/>
                    </a:lnTo>
                    <a:lnTo>
                      <a:pt x="1482" y="534"/>
                    </a:lnTo>
                    <a:lnTo>
                      <a:pt x="1531" y="492"/>
                    </a:lnTo>
                    <a:lnTo>
                      <a:pt x="1572" y="446"/>
                    </a:lnTo>
                    <a:lnTo>
                      <a:pt x="1605" y="407"/>
                    </a:lnTo>
                    <a:lnTo>
                      <a:pt x="1632" y="364"/>
                    </a:lnTo>
                    <a:lnTo>
                      <a:pt x="2066" y="421"/>
                    </a:lnTo>
                    <a:lnTo>
                      <a:pt x="2000" y="391"/>
                    </a:lnTo>
                    <a:lnTo>
                      <a:pt x="1947" y="364"/>
                    </a:lnTo>
                    <a:lnTo>
                      <a:pt x="1883" y="338"/>
                    </a:lnTo>
                    <a:lnTo>
                      <a:pt x="1835" y="310"/>
                    </a:lnTo>
                    <a:lnTo>
                      <a:pt x="1794" y="285"/>
                    </a:lnTo>
                    <a:lnTo>
                      <a:pt x="1756" y="265"/>
                    </a:lnTo>
                    <a:lnTo>
                      <a:pt x="1720" y="237"/>
                    </a:lnTo>
                    <a:lnTo>
                      <a:pt x="1683" y="212"/>
                    </a:lnTo>
                    <a:lnTo>
                      <a:pt x="1644" y="182"/>
                    </a:lnTo>
                    <a:lnTo>
                      <a:pt x="1602" y="146"/>
                    </a:lnTo>
                    <a:lnTo>
                      <a:pt x="1556" y="109"/>
                    </a:lnTo>
                    <a:lnTo>
                      <a:pt x="1520" y="73"/>
                    </a:lnTo>
                    <a:lnTo>
                      <a:pt x="1480" y="33"/>
                    </a:lnTo>
                    <a:lnTo>
                      <a:pt x="1449" y="0"/>
                    </a:lnTo>
                    <a:lnTo>
                      <a:pt x="1415" y="11"/>
                    </a:lnTo>
                    <a:lnTo>
                      <a:pt x="1381" y="30"/>
                    </a:lnTo>
                    <a:lnTo>
                      <a:pt x="1344" y="45"/>
                    </a:lnTo>
                    <a:lnTo>
                      <a:pt x="1302" y="64"/>
                    </a:lnTo>
                    <a:lnTo>
                      <a:pt x="1258" y="83"/>
                    </a:lnTo>
                    <a:lnTo>
                      <a:pt x="1218" y="95"/>
                    </a:lnTo>
                    <a:lnTo>
                      <a:pt x="1179" y="107"/>
                    </a:lnTo>
                    <a:lnTo>
                      <a:pt x="1135" y="122"/>
                    </a:lnTo>
                    <a:lnTo>
                      <a:pt x="1090" y="132"/>
                    </a:lnTo>
                    <a:lnTo>
                      <a:pt x="1041" y="146"/>
                    </a:lnTo>
                    <a:lnTo>
                      <a:pt x="997" y="157"/>
                    </a:lnTo>
                    <a:lnTo>
                      <a:pt x="954" y="168"/>
                    </a:lnTo>
                    <a:lnTo>
                      <a:pt x="907" y="176"/>
                    </a:lnTo>
                    <a:lnTo>
                      <a:pt x="864" y="186"/>
                    </a:lnTo>
                    <a:lnTo>
                      <a:pt x="822" y="195"/>
                    </a:lnTo>
                    <a:lnTo>
                      <a:pt x="773" y="206"/>
                    </a:lnTo>
                    <a:lnTo>
                      <a:pt x="707" y="213"/>
                    </a:lnTo>
                    <a:lnTo>
                      <a:pt x="1159" y="293"/>
                    </a:lnTo>
                    <a:lnTo>
                      <a:pt x="1128" y="353"/>
                    </a:lnTo>
                    <a:lnTo>
                      <a:pt x="1095" y="398"/>
                    </a:lnTo>
                    <a:lnTo>
                      <a:pt x="1029" y="484"/>
                    </a:lnTo>
                    <a:lnTo>
                      <a:pt x="992" y="522"/>
                    </a:lnTo>
                    <a:lnTo>
                      <a:pt x="954" y="561"/>
                    </a:lnTo>
                    <a:lnTo>
                      <a:pt x="901" y="609"/>
                    </a:lnTo>
                    <a:lnTo>
                      <a:pt x="845" y="662"/>
                    </a:lnTo>
                    <a:lnTo>
                      <a:pt x="788" y="700"/>
                    </a:lnTo>
                    <a:lnTo>
                      <a:pt x="713" y="752"/>
                    </a:lnTo>
                    <a:lnTo>
                      <a:pt x="649" y="785"/>
                    </a:lnTo>
                    <a:lnTo>
                      <a:pt x="589" y="819"/>
                    </a:lnTo>
                    <a:lnTo>
                      <a:pt x="536" y="845"/>
                    </a:lnTo>
                    <a:lnTo>
                      <a:pt x="500" y="863"/>
                    </a:lnTo>
                    <a:lnTo>
                      <a:pt x="432" y="882"/>
                    </a:lnTo>
                    <a:lnTo>
                      <a:pt x="371" y="901"/>
                    </a:lnTo>
                    <a:lnTo>
                      <a:pt x="305" y="923"/>
                    </a:lnTo>
                    <a:lnTo>
                      <a:pt x="211" y="938"/>
                    </a:lnTo>
                    <a:lnTo>
                      <a:pt x="139" y="949"/>
                    </a:lnTo>
                    <a:lnTo>
                      <a:pt x="0" y="953"/>
                    </a:lnTo>
                    <a:lnTo>
                      <a:pt x="1" y="1035"/>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82" name="Freeform 45"/>
              <p:cNvSpPr>
                <a:spLocks/>
              </p:cNvSpPr>
              <p:nvPr/>
            </p:nvSpPr>
            <p:spPr bwMode="auto">
              <a:xfrm>
                <a:off x="205" y="1262"/>
                <a:ext cx="689" cy="358"/>
              </a:xfrm>
              <a:custGeom>
                <a:avLst/>
                <a:gdLst>
                  <a:gd name="T0" fmla="*/ 38 w 2066"/>
                  <a:gd name="T1" fmla="*/ 358 h 1074"/>
                  <a:gd name="T2" fmla="*/ 80 w 2066"/>
                  <a:gd name="T3" fmla="*/ 358 h 1074"/>
                  <a:gd name="T4" fmla="*/ 122 w 2066"/>
                  <a:gd name="T5" fmla="*/ 355 h 1074"/>
                  <a:gd name="T6" fmla="*/ 162 w 2066"/>
                  <a:gd name="T7" fmla="*/ 349 h 1074"/>
                  <a:gd name="T8" fmla="*/ 208 w 2066"/>
                  <a:gd name="T9" fmla="*/ 339 h 1074"/>
                  <a:gd name="T10" fmla="*/ 252 w 2066"/>
                  <a:gd name="T11" fmla="*/ 324 h 1074"/>
                  <a:gd name="T12" fmla="*/ 298 w 2066"/>
                  <a:gd name="T13" fmla="*/ 305 h 1074"/>
                  <a:gd name="T14" fmla="*/ 340 w 2066"/>
                  <a:gd name="T15" fmla="*/ 284 h 1074"/>
                  <a:gd name="T16" fmla="*/ 379 w 2066"/>
                  <a:gd name="T17" fmla="*/ 263 h 1074"/>
                  <a:gd name="T18" fmla="*/ 420 w 2066"/>
                  <a:gd name="T19" fmla="*/ 240 h 1074"/>
                  <a:gd name="T20" fmla="*/ 457 w 2066"/>
                  <a:gd name="T21" fmla="*/ 213 h 1074"/>
                  <a:gd name="T22" fmla="*/ 494 w 2066"/>
                  <a:gd name="T23" fmla="*/ 183 h 1074"/>
                  <a:gd name="T24" fmla="*/ 523 w 2066"/>
                  <a:gd name="T25" fmla="*/ 153 h 1074"/>
                  <a:gd name="T26" fmla="*/ 544 w 2066"/>
                  <a:gd name="T27" fmla="*/ 125 h 1074"/>
                  <a:gd name="T28" fmla="*/ 666 w 2066"/>
                  <a:gd name="T29" fmla="*/ 134 h 1074"/>
                  <a:gd name="T30" fmla="*/ 627 w 2066"/>
                  <a:gd name="T31" fmla="*/ 116 h 1074"/>
                  <a:gd name="T32" fmla="*/ 597 w 2066"/>
                  <a:gd name="T33" fmla="*/ 98 h 1074"/>
                  <a:gd name="T34" fmla="*/ 573 w 2066"/>
                  <a:gd name="T35" fmla="*/ 82 h 1074"/>
                  <a:gd name="T36" fmla="*/ 548 w 2066"/>
                  <a:gd name="T37" fmla="*/ 63 h 1074"/>
                  <a:gd name="T38" fmla="*/ 518 w 2066"/>
                  <a:gd name="T39" fmla="*/ 38 h 1074"/>
                  <a:gd name="T40" fmla="*/ 493 w 2066"/>
                  <a:gd name="T41" fmla="*/ 12 h 1074"/>
                  <a:gd name="T42" fmla="*/ 471 w 2066"/>
                  <a:gd name="T43" fmla="*/ 4 h 1074"/>
                  <a:gd name="T44" fmla="*/ 448 w 2066"/>
                  <a:gd name="T45" fmla="*/ 16 h 1074"/>
                  <a:gd name="T46" fmla="*/ 419 w 2066"/>
                  <a:gd name="T47" fmla="*/ 29 h 1074"/>
                  <a:gd name="T48" fmla="*/ 392 w 2066"/>
                  <a:gd name="T49" fmla="*/ 37 h 1074"/>
                  <a:gd name="T50" fmla="*/ 363 w 2066"/>
                  <a:gd name="T51" fmla="*/ 46 h 1074"/>
                  <a:gd name="T52" fmla="*/ 331 w 2066"/>
                  <a:gd name="T53" fmla="*/ 54 h 1074"/>
                  <a:gd name="T54" fmla="*/ 302 w 2066"/>
                  <a:gd name="T55" fmla="*/ 61 h 1074"/>
                  <a:gd name="T56" fmla="*/ 273 w 2066"/>
                  <a:gd name="T57" fmla="*/ 67 h 1074"/>
                  <a:gd name="T58" fmla="*/ 236 w 2066"/>
                  <a:gd name="T59" fmla="*/ 73 h 1074"/>
                  <a:gd name="T60" fmla="*/ 376 w 2066"/>
                  <a:gd name="T61" fmla="*/ 121 h 1074"/>
                  <a:gd name="T62" fmla="*/ 342 w 2066"/>
                  <a:gd name="T63" fmla="*/ 166 h 1074"/>
                  <a:gd name="T64" fmla="*/ 317 w 2066"/>
                  <a:gd name="T65" fmla="*/ 193 h 1074"/>
                  <a:gd name="T66" fmla="*/ 281 w 2066"/>
                  <a:gd name="T67" fmla="*/ 228 h 1074"/>
                  <a:gd name="T68" fmla="*/ 249 w 2066"/>
                  <a:gd name="T69" fmla="*/ 255 h 1074"/>
                  <a:gd name="T70" fmla="*/ 224 w 2066"/>
                  <a:gd name="T71" fmla="*/ 276 h 1074"/>
                  <a:gd name="T72" fmla="*/ 193 w 2066"/>
                  <a:gd name="T73" fmla="*/ 297 h 1074"/>
                  <a:gd name="T74" fmla="*/ 161 w 2066"/>
                  <a:gd name="T75" fmla="*/ 314 h 1074"/>
                  <a:gd name="T76" fmla="*/ 122 w 2066"/>
                  <a:gd name="T77" fmla="*/ 328 h 1074"/>
                  <a:gd name="T78" fmla="*/ 81 w 2066"/>
                  <a:gd name="T79" fmla="*/ 339 h 1074"/>
                  <a:gd name="T80" fmla="*/ 36 w 2066"/>
                  <a:gd name="T81" fmla="*/ 348 h 10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66"/>
                  <a:gd name="T124" fmla="*/ 0 h 1074"/>
                  <a:gd name="T125" fmla="*/ 2066 w 2066"/>
                  <a:gd name="T126" fmla="*/ 1074 h 10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66" h="1074">
                    <a:moveTo>
                      <a:pt x="0" y="1066"/>
                    </a:moveTo>
                    <a:lnTo>
                      <a:pt x="114" y="1074"/>
                    </a:lnTo>
                    <a:lnTo>
                      <a:pt x="171" y="1074"/>
                    </a:lnTo>
                    <a:lnTo>
                      <a:pt x="239" y="1074"/>
                    </a:lnTo>
                    <a:lnTo>
                      <a:pt x="303" y="1070"/>
                    </a:lnTo>
                    <a:lnTo>
                      <a:pt x="365" y="1066"/>
                    </a:lnTo>
                    <a:lnTo>
                      <a:pt x="429" y="1059"/>
                    </a:lnTo>
                    <a:lnTo>
                      <a:pt x="486" y="1047"/>
                    </a:lnTo>
                    <a:lnTo>
                      <a:pt x="549" y="1035"/>
                    </a:lnTo>
                    <a:lnTo>
                      <a:pt x="624" y="1016"/>
                    </a:lnTo>
                    <a:lnTo>
                      <a:pt x="692" y="992"/>
                    </a:lnTo>
                    <a:lnTo>
                      <a:pt x="756" y="972"/>
                    </a:lnTo>
                    <a:lnTo>
                      <a:pt x="827" y="946"/>
                    </a:lnTo>
                    <a:lnTo>
                      <a:pt x="895" y="914"/>
                    </a:lnTo>
                    <a:lnTo>
                      <a:pt x="963" y="883"/>
                    </a:lnTo>
                    <a:lnTo>
                      <a:pt x="1019" y="852"/>
                    </a:lnTo>
                    <a:lnTo>
                      <a:pt x="1085" y="820"/>
                    </a:lnTo>
                    <a:lnTo>
                      <a:pt x="1137" y="790"/>
                    </a:lnTo>
                    <a:lnTo>
                      <a:pt x="1198" y="755"/>
                    </a:lnTo>
                    <a:lnTo>
                      <a:pt x="1258" y="720"/>
                    </a:lnTo>
                    <a:lnTo>
                      <a:pt x="1318" y="676"/>
                    </a:lnTo>
                    <a:lnTo>
                      <a:pt x="1371" y="640"/>
                    </a:lnTo>
                    <a:lnTo>
                      <a:pt x="1427" y="593"/>
                    </a:lnTo>
                    <a:lnTo>
                      <a:pt x="1480" y="550"/>
                    </a:lnTo>
                    <a:lnTo>
                      <a:pt x="1529" y="506"/>
                    </a:lnTo>
                    <a:lnTo>
                      <a:pt x="1569" y="458"/>
                    </a:lnTo>
                    <a:lnTo>
                      <a:pt x="1603" y="419"/>
                    </a:lnTo>
                    <a:lnTo>
                      <a:pt x="1630" y="375"/>
                    </a:lnTo>
                    <a:lnTo>
                      <a:pt x="2066" y="433"/>
                    </a:lnTo>
                    <a:lnTo>
                      <a:pt x="1997" y="403"/>
                    </a:lnTo>
                    <a:lnTo>
                      <a:pt x="1945" y="375"/>
                    </a:lnTo>
                    <a:lnTo>
                      <a:pt x="1881" y="348"/>
                    </a:lnTo>
                    <a:lnTo>
                      <a:pt x="1833" y="320"/>
                    </a:lnTo>
                    <a:lnTo>
                      <a:pt x="1791" y="294"/>
                    </a:lnTo>
                    <a:lnTo>
                      <a:pt x="1754" y="274"/>
                    </a:lnTo>
                    <a:lnTo>
                      <a:pt x="1717" y="245"/>
                    </a:lnTo>
                    <a:lnTo>
                      <a:pt x="1681" y="218"/>
                    </a:lnTo>
                    <a:lnTo>
                      <a:pt x="1642" y="188"/>
                    </a:lnTo>
                    <a:lnTo>
                      <a:pt x="1599" y="151"/>
                    </a:lnTo>
                    <a:lnTo>
                      <a:pt x="1554" y="114"/>
                    </a:lnTo>
                    <a:lnTo>
                      <a:pt x="1518" y="77"/>
                    </a:lnTo>
                    <a:lnTo>
                      <a:pt x="1478" y="35"/>
                    </a:lnTo>
                    <a:lnTo>
                      <a:pt x="1446" y="0"/>
                    </a:lnTo>
                    <a:lnTo>
                      <a:pt x="1412" y="12"/>
                    </a:lnTo>
                    <a:lnTo>
                      <a:pt x="1378" y="33"/>
                    </a:lnTo>
                    <a:lnTo>
                      <a:pt x="1342" y="49"/>
                    </a:lnTo>
                    <a:lnTo>
                      <a:pt x="1299" y="68"/>
                    </a:lnTo>
                    <a:lnTo>
                      <a:pt x="1255" y="87"/>
                    </a:lnTo>
                    <a:lnTo>
                      <a:pt x="1215" y="100"/>
                    </a:lnTo>
                    <a:lnTo>
                      <a:pt x="1176" y="112"/>
                    </a:lnTo>
                    <a:lnTo>
                      <a:pt x="1132" y="126"/>
                    </a:lnTo>
                    <a:lnTo>
                      <a:pt x="1087" y="137"/>
                    </a:lnTo>
                    <a:lnTo>
                      <a:pt x="1038" y="151"/>
                    </a:lnTo>
                    <a:lnTo>
                      <a:pt x="994" y="162"/>
                    </a:lnTo>
                    <a:lnTo>
                      <a:pt x="952" y="173"/>
                    </a:lnTo>
                    <a:lnTo>
                      <a:pt x="905" y="182"/>
                    </a:lnTo>
                    <a:lnTo>
                      <a:pt x="861" y="192"/>
                    </a:lnTo>
                    <a:lnTo>
                      <a:pt x="820" y="201"/>
                    </a:lnTo>
                    <a:lnTo>
                      <a:pt x="771" y="212"/>
                    </a:lnTo>
                    <a:lnTo>
                      <a:pt x="707" y="220"/>
                    </a:lnTo>
                    <a:lnTo>
                      <a:pt x="1156" y="301"/>
                    </a:lnTo>
                    <a:lnTo>
                      <a:pt x="1126" y="364"/>
                    </a:lnTo>
                    <a:lnTo>
                      <a:pt x="1092" y="411"/>
                    </a:lnTo>
                    <a:lnTo>
                      <a:pt x="1027" y="497"/>
                    </a:lnTo>
                    <a:lnTo>
                      <a:pt x="989" y="539"/>
                    </a:lnTo>
                    <a:lnTo>
                      <a:pt x="952" y="578"/>
                    </a:lnTo>
                    <a:lnTo>
                      <a:pt x="884" y="644"/>
                    </a:lnTo>
                    <a:lnTo>
                      <a:pt x="842" y="683"/>
                    </a:lnTo>
                    <a:lnTo>
                      <a:pt x="794" y="731"/>
                    </a:lnTo>
                    <a:lnTo>
                      <a:pt x="748" y="766"/>
                    </a:lnTo>
                    <a:lnTo>
                      <a:pt x="711" y="797"/>
                    </a:lnTo>
                    <a:lnTo>
                      <a:pt x="673" y="828"/>
                    </a:lnTo>
                    <a:lnTo>
                      <a:pt x="628" y="859"/>
                    </a:lnTo>
                    <a:lnTo>
                      <a:pt x="579" y="890"/>
                    </a:lnTo>
                    <a:lnTo>
                      <a:pt x="530" y="914"/>
                    </a:lnTo>
                    <a:lnTo>
                      <a:pt x="482" y="942"/>
                    </a:lnTo>
                    <a:lnTo>
                      <a:pt x="422" y="965"/>
                    </a:lnTo>
                    <a:lnTo>
                      <a:pt x="365" y="983"/>
                    </a:lnTo>
                    <a:lnTo>
                      <a:pt x="303" y="1000"/>
                    </a:lnTo>
                    <a:lnTo>
                      <a:pt x="242" y="1016"/>
                    </a:lnTo>
                    <a:lnTo>
                      <a:pt x="178" y="1031"/>
                    </a:lnTo>
                    <a:lnTo>
                      <a:pt x="108" y="1045"/>
                    </a:lnTo>
                    <a:lnTo>
                      <a:pt x="0" y="1066"/>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grpSp>
      <p:grpSp>
        <p:nvGrpSpPr>
          <p:cNvPr id="30" name="Group 46"/>
          <p:cNvGrpSpPr>
            <a:grpSpLocks/>
          </p:cNvGrpSpPr>
          <p:nvPr/>
        </p:nvGrpSpPr>
        <p:grpSpPr bwMode="auto">
          <a:xfrm rot="20785470" flipH="1">
            <a:off x="7616827" y="3061490"/>
            <a:ext cx="739773" cy="476249"/>
            <a:chOff x="205" y="1262"/>
            <a:chExt cx="689" cy="383"/>
          </a:xfrm>
        </p:grpSpPr>
        <p:sp>
          <p:nvSpPr>
            <p:cNvPr id="73" name="Freeform 47"/>
            <p:cNvSpPr>
              <a:spLocks/>
            </p:cNvSpPr>
            <p:nvPr/>
          </p:nvSpPr>
          <p:spPr bwMode="auto">
            <a:xfrm>
              <a:off x="441" y="1336"/>
              <a:ext cx="149" cy="57"/>
            </a:xfrm>
            <a:custGeom>
              <a:avLst/>
              <a:gdLst>
                <a:gd name="T0" fmla="*/ 0 w 447"/>
                <a:gd name="T1" fmla="*/ 33 h 173"/>
                <a:gd name="T2" fmla="*/ 0 w 447"/>
                <a:gd name="T3" fmla="*/ 0 h 173"/>
                <a:gd name="T4" fmla="*/ 149 w 447"/>
                <a:gd name="T5" fmla="*/ 26 h 173"/>
                <a:gd name="T6" fmla="*/ 147 w 447"/>
                <a:gd name="T7" fmla="*/ 41 h 173"/>
                <a:gd name="T8" fmla="*/ 136 w 447"/>
                <a:gd name="T9" fmla="*/ 57 h 173"/>
                <a:gd name="T10" fmla="*/ 0 w 447"/>
                <a:gd name="T11" fmla="*/ 33 h 173"/>
                <a:gd name="T12" fmla="*/ 0 60000 65536"/>
                <a:gd name="T13" fmla="*/ 0 60000 65536"/>
                <a:gd name="T14" fmla="*/ 0 60000 65536"/>
                <a:gd name="T15" fmla="*/ 0 60000 65536"/>
                <a:gd name="T16" fmla="*/ 0 60000 65536"/>
                <a:gd name="T17" fmla="*/ 0 60000 65536"/>
                <a:gd name="T18" fmla="*/ 0 w 447"/>
                <a:gd name="T19" fmla="*/ 0 h 173"/>
                <a:gd name="T20" fmla="*/ 447 w 447"/>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447" h="173">
                  <a:moveTo>
                    <a:pt x="0" y="101"/>
                  </a:moveTo>
                  <a:lnTo>
                    <a:pt x="0" y="0"/>
                  </a:lnTo>
                  <a:lnTo>
                    <a:pt x="447" y="79"/>
                  </a:lnTo>
                  <a:lnTo>
                    <a:pt x="440" y="125"/>
                  </a:lnTo>
                  <a:lnTo>
                    <a:pt x="409" y="173"/>
                  </a:lnTo>
                  <a:lnTo>
                    <a:pt x="0" y="101"/>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74" name="Freeform 48"/>
            <p:cNvSpPr>
              <a:spLocks/>
            </p:cNvSpPr>
            <p:nvPr/>
          </p:nvSpPr>
          <p:spPr bwMode="auto">
            <a:xfrm>
              <a:off x="750" y="1382"/>
              <a:ext cx="144" cy="56"/>
            </a:xfrm>
            <a:custGeom>
              <a:avLst/>
              <a:gdLst>
                <a:gd name="T0" fmla="*/ 144 w 430"/>
                <a:gd name="T1" fmla="*/ 56 h 167"/>
                <a:gd name="T2" fmla="*/ 144 w 430"/>
                <a:gd name="T3" fmla="*/ 24 h 167"/>
                <a:gd name="T4" fmla="*/ 0 w 430"/>
                <a:gd name="T5" fmla="*/ 0 h 167"/>
                <a:gd name="T6" fmla="*/ 0 w 430"/>
                <a:gd name="T7" fmla="*/ 40 h 167"/>
                <a:gd name="T8" fmla="*/ 144 w 430"/>
                <a:gd name="T9" fmla="*/ 56 h 167"/>
                <a:gd name="T10" fmla="*/ 0 60000 65536"/>
                <a:gd name="T11" fmla="*/ 0 60000 65536"/>
                <a:gd name="T12" fmla="*/ 0 60000 65536"/>
                <a:gd name="T13" fmla="*/ 0 60000 65536"/>
                <a:gd name="T14" fmla="*/ 0 60000 65536"/>
                <a:gd name="T15" fmla="*/ 0 w 430"/>
                <a:gd name="T16" fmla="*/ 0 h 167"/>
                <a:gd name="T17" fmla="*/ 430 w 430"/>
                <a:gd name="T18" fmla="*/ 167 h 167"/>
              </a:gdLst>
              <a:ahLst/>
              <a:cxnLst>
                <a:cxn ang="T10">
                  <a:pos x="T0" y="T1"/>
                </a:cxn>
                <a:cxn ang="T11">
                  <a:pos x="T2" y="T3"/>
                </a:cxn>
                <a:cxn ang="T12">
                  <a:pos x="T4" y="T5"/>
                </a:cxn>
                <a:cxn ang="T13">
                  <a:pos x="T6" y="T7"/>
                </a:cxn>
                <a:cxn ang="T14">
                  <a:pos x="T8" y="T9"/>
                </a:cxn>
              </a:cxnLst>
              <a:rect l="T15" t="T16" r="T17" b="T18"/>
              <a:pathLst>
                <a:path w="430" h="167">
                  <a:moveTo>
                    <a:pt x="430" y="167"/>
                  </a:moveTo>
                  <a:lnTo>
                    <a:pt x="429" y="73"/>
                  </a:lnTo>
                  <a:lnTo>
                    <a:pt x="0" y="0"/>
                  </a:lnTo>
                  <a:lnTo>
                    <a:pt x="0" y="119"/>
                  </a:lnTo>
                  <a:lnTo>
                    <a:pt x="430" y="167"/>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nvGrpSpPr>
            <p:cNvPr id="75" name="Group 49"/>
            <p:cNvGrpSpPr>
              <a:grpSpLocks/>
            </p:cNvGrpSpPr>
            <p:nvPr/>
          </p:nvGrpSpPr>
          <p:grpSpPr bwMode="auto">
            <a:xfrm>
              <a:off x="205" y="1262"/>
              <a:ext cx="689" cy="383"/>
              <a:chOff x="205" y="1262"/>
              <a:chExt cx="689" cy="383"/>
            </a:xfrm>
          </p:grpSpPr>
          <p:sp>
            <p:nvSpPr>
              <p:cNvPr id="76" name="Freeform 50"/>
              <p:cNvSpPr>
                <a:spLocks/>
              </p:cNvSpPr>
              <p:nvPr/>
            </p:nvSpPr>
            <p:spPr bwMode="auto">
              <a:xfrm>
                <a:off x="205" y="1298"/>
                <a:ext cx="689" cy="347"/>
              </a:xfrm>
              <a:custGeom>
                <a:avLst/>
                <a:gdLst>
                  <a:gd name="T0" fmla="*/ 39 w 2066"/>
                  <a:gd name="T1" fmla="*/ 347 h 1041"/>
                  <a:gd name="T2" fmla="*/ 80 w 2066"/>
                  <a:gd name="T3" fmla="*/ 347 h 1041"/>
                  <a:gd name="T4" fmla="*/ 123 w 2066"/>
                  <a:gd name="T5" fmla="*/ 345 h 1041"/>
                  <a:gd name="T6" fmla="*/ 163 w 2066"/>
                  <a:gd name="T7" fmla="*/ 339 h 1041"/>
                  <a:gd name="T8" fmla="*/ 209 w 2066"/>
                  <a:gd name="T9" fmla="*/ 329 h 1041"/>
                  <a:gd name="T10" fmla="*/ 253 w 2066"/>
                  <a:gd name="T11" fmla="*/ 315 h 1041"/>
                  <a:gd name="T12" fmla="*/ 299 w 2066"/>
                  <a:gd name="T13" fmla="*/ 296 h 1041"/>
                  <a:gd name="T14" fmla="*/ 341 w 2066"/>
                  <a:gd name="T15" fmla="*/ 275 h 1041"/>
                  <a:gd name="T16" fmla="*/ 380 w 2066"/>
                  <a:gd name="T17" fmla="*/ 256 h 1041"/>
                  <a:gd name="T18" fmla="*/ 420 w 2066"/>
                  <a:gd name="T19" fmla="*/ 233 h 1041"/>
                  <a:gd name="T20" fmla="*/ 458 w 2066"/>
                  <a:gd name="T21" fmla="*/ 207 h 1041"/>
                  <a:gd name="T22" fmla="*/ 494 w 2066"/>
                  <a:gd name="T23" fmla="*/ 178 h 1041"/>
                  <a:gd name="T24" fmla="*/ 524 w 2066"/>
                  <a:gd name="T25" fmla="*/ 149 h 1041"/>
                  <a:gd name="T26" fmla="*/ 544 w 2066"/>
                  <a:gd name="T27" fmla="*/ 121 h 1041"/>
                  <a:gd name="T28" fmla="*/ 667 w 2066"/>
                  <a:gd name="T29" fmla="*/ 130 h 1041"/>
                  <a:gd name="T30" fmla="*/ 628 w 2066"/>
                  <a:gd name="T31" fmla="*/ 113 h 1041"/>
                  <a:gd name="T32" fmla="*/ 598 w 2066"/>
                  <a:gd name="T33" fmla="*/ 95 h 1041"/>
                  <a:gd name="T34" fmla="*/ 574 w 2066"/>
                  <a:gd name="T35" fmla="*/ 79 h 1041"/>
                  <a:gd name="T36" fmla="*/ 548 w 2066"/>
                  <a:gd name="T37" fmla="*/ 61 h 1041"/>
                  <a:gd name="T38" fmla="*/ 519 w 2066"/>
                  <a:gd name="T39" fmla="*/ 36 h 1041"/>
                  <a:gd name="T40" fmla="*/ 494 w 2066"/>
                  <a:gd name="T41" fmla="*/ 11 h 1041"/>
                  <a:gd name="T42" fmla="*/ 472 w 2066"/>
                  <a:gd name="T43" fmla="*/ 4 h 1041"/>
                  <a:gd name="T44" fmla="*/ 448 w 2066"/>
                  <a:gd name="T45" fmla="*/ 15 h 1041"/>
                  <a:gd name="T46" fmla="*/ 420 w 2066"/>
                  <a:gd name="T47" fmla="*/ 28 h 1041"/>
                  <a:gd name="T48" fmla="*/ 393 w 2066"/>
                  <a:gd name="T49" fmla="*/ 36 h 1041"/>
                  <a:gd name="T50" fmla="*/ 364 w 2066"/>
                  <a:gd name="T51" fmla="*/ 44 h 1041"/>
                  <a:gd name="T52" fmla="*/ 332 w 2066"/>
                  <a:gd name="T53" fmla="*/ 52 h 1041"/>
                  <a:gd name="T54" fmla="*/ 302 w 2066"/>
                  <a:gd name="T55" fmla="*/ 59 h 1041"/>
                  <a:gd name="T56" fmla="*/ 274 w 2066"/>
                  <a:gd name="T57" fmla="*/ 65 h 1041"/>
                  <a:gd name="T58" fmla="*/ 236 w 2066"/>
                  <a:gd name="T59" fmla="*/ 71 h 1041"/>
                  <a:gd name="T60" fmla="*/ 376 w 2066"/>
                  <a:gd name="T61" fmla="*/ 118 h 1041"/>
                  <a:gd name="T62" fmla="*/ 343 w 2066"/>
                  <a:gd name="T63" fmla="*/ 161 h 1041"/>
                  <a:gd name="T64" fmla="*/ 318 w 2066"/>
                  <a:gd name="T65" fmla="*/ 187 h 1041"/>
                  <a:gd name="T66" fmla="*/ 282 w 2066"/>
                  <a:gd name="T67" fmla="*/ 221 h 1041"/>
                  <a:gd name="T68" fmla="*/ 238 w 2066"/>
                  <a:gd name="T69" fmla="*/ 251 h 1041"/>
                  <a:gd name="T70" fmla="*/ 196 w 2066"/>
                  <a:gd name="T71" fmla="*/ 273 h 1041"/>
                  <a:gd name="T72" fmla="*/ 167 w 2066"/>
                  <a:gd name="T73" fmla="*/ 288 h 1041"/>
                  <a:gd name="T74" fmla="*/ 124 w 2066"/>
                  <a:gd name="T75" fmla="*/ 300 h 1041"/>
                  <a:gd name="T76" fmla="*/ 70 w 2066"/>
                  <a:gd name="T77" fmla="*/ 313 h 1041"/>
                  <a:gd name="T78" fmla="*/ 0 w 2066"/>
                  <a:gd name="T79" fmla="*/ 318 h 10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66"/>
                  <a:gd name="T121" fmla="*/ 0 h 1041"/>
                  <a:gd name="T122" fmla="*/ 2066 w 2066"/>
                  <a:gd name="T123" fmla="*/ 1041 h 104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66" h="1041">
                    <a:moveTo>
                      <a:pt x="1" y="1035"/>
                    </a:moveTo>
                    <a:lnTo>
                      <a:pt x="117" y="1041"/>
                    </a:lnTo>
                    <a:lnTo>
                      <a:pt x="173" y="1041"/>
                    </a:lnTo>
                    <a:lnTo>
                      <a:pt x="241" y="1041"/>
                    </a:lnTo>
                    <a:lnTo>
                      <a:pt x="305" y="1039"/>
                    </a:lnTo>
                    <a:lnTo>
                      <a:pt x="368" y="1035"/>
                    </a:lnTo>
                    <a:lnTo>
                      <a:pt x="432" y="1029"/>
                    </a:lnTo>
                    <a:lnTo>
                      <a:pt x="488" y="1017"/>
                    </a:lnTo>
                    <a:lnTo>
                      <a:pt x="551" y="1005"/>
                    </a:lnTo>
                    <a:lnTo>
                      <a:pt x="626" y="987"/>
                    </a:lnTo>
                    <a:lnTo>
                      <a:pt x="694" y="963"/>
                    </a:lnTo>
                    <a:lnTo>
                      <a:pt x="758" y="944"/>
                    </a:lnTo>
                    <a:lnTo>
                      <a:pt x="830" y="917"/>
                    </a:lnTo>
                    <a:lnTo>
                      <a:pt x="897" y="887"/>
                    </a:lnTo>
                    <a:lnTo>
                      <a:pt x="965" y="857"/>
                    </a:lnTo>
                    <a:lnTo>
                      <a:pt x="1022" y="826"/>
                    </a:lnTo>
                    <a:lnTo>
                      <a:pt x="1087" y="796"/>
                    </a:lnTo>
                    <a:lnTo>
                      <a:pt x="1140" y="767"/>
                    </a:lnTo>
                    <a:lnTo>
                      <a:pt x="1200" y="733"/>
                    </a:lnTo>
                    <a:lnTo>
                      <a:pt x="1260" y="698"/>
                    </a:lnTo>
                    <a:lnTo>
                      <a:pt x="1320" y="656"/>
                    </a:lnTo>
                    <a:lnTo>
                      <a:pt x="1373" y="622"/>
                    </a:lnTo>
                    <a:lnTo>
                      <a:pt x="1430" y="575"/>
                    </a:lnTo>
                    <a:lnTo>
                      <a:pt x="1482" y="534"/>
                    </a:lnTo>
                    <a:lnTo>
                      <a:pt x="1531" y="492"/>
                    </a:lnTo>
                    <a:lnTo>
                      <a:pt x="1572" y="446"/>
                    </a:lnTo>
                    <a:lnTo>
                      <a:pt x="1605" y="407"/>
                    </a:lnTo>
                    <a:lnTo>
                      <a:pt x="1632" y="364"/>
                    </a:lnTo>
                    <a:lnTo>
                      <a:pt x="2066" y="421"/>
                    </a:lnTo>
                    <a:lnTo>
                      <a:pt x="2000" y="391"/>
                    </a:lnTo>
                    <a:lnTo>
                      <a:pt x="1947" y="364"/>
                    </a:lnTo>
                    <a:lnTo>
                      <a:pt x="1883" y="338"/>
                    </a:lnTo>
                    <a:lnTo>
                      <a:pt x="1835" y="310"/>
                    </a:lnTo>
                    <a:lnTo>
                      <a:pt x="1794" y="285"/>
                    </a:lnTo>
                    <a:lnTo>
                      <a:pt x="1756" y="265"/>
                    </a:lnTo>
                    <a:lnTo>
                      <a:pt x="1720" y="237"/>
                    </a:lnTo>
                    <a:lnTo>
                      <a:pt x="1683" y="212"/>
                    </a:lnTo>
                    <a:lnTo>
                      <a:pt x="1644" y="182"/>
                    </a:lnTo>
                    <a:lnTo>
                      <a:pt x="1602" y="146"/>
                    </a:lnTo>
                    <a:lnTo>
                      <a:pt x="1556" y="109"/>
                    </a:lnTo>
                    <a:lnTo>
                      <a:pt x="1520" y="73"/>
                    </a:lnTo>
                    <a:lnTo>
                      <a:pt x="1480" y="33"/>
                    </a:lnTo>
                    <a:lnTo>
                      <a:pt x="1449" y="0"/>
                    </a:lnTo>
                    <a:lnTo>
                      <a:pt x="1415" y="11"/>
                    </a:lnTo>
                    <a:lnTo>
                      <a:pt x="1381" y="30"/>
                    </a:lnTo>
                    <a:lnTo>
                      <a:pt x="1344" y="45"/>
                    </a:lnTo>
                    <a:lnTo>
                      <a:pt x="1302" y="64"/>
                    </a:lnTo>
                    <a:lnTo>
                      <a:pt x="1258" y="83"/>
                    </a:lnTo>
                    <a:lnTo>
                      <a:pt x="1218" y="95"/>
                    </a:lnTo>
                    <a:lnTo>
                      <a:pt x="1179" y="107"/>
                    </a:lnTo>
                    <a:lnTo>
                      <a:pt x="1135" y="122"/>
                    </a:lnTo>
                    <a:lnTo>
                      <a:pt x="1090" y="132"/>
                    </a:lnTo>
                    <a:lnTo>
                      <a:pt x="1041" y="146"/>
                    </a:lnTo>
                    <a:lnTo>
                      <a:pt x="997" y="157"/>
                    </a:lnTo>
                    <a:lnTo>
                      <a:pt x="954" y="168"/>
                    </a:lnTo>
                    <a:lnTo>
                      <a:pt x="907" y="176"/>
                    </a:lnTo>
                    <a:lnTo>
                      <a:pt x="864" y="186"/>
                    </a:lnTo>
                    <a:lnTo>
                      <a:pt x="822" y="195"/>
                    </a:lnTo>
                    <a:lnTo>
                      <a:pt x="773" y="206"/>
                    </a:lnTo>
                    <a:lnTo>
                      <a:pt x="707" y="213"/>
                    </a:lnTo>
                    <a:lnTo>
                      <a:pt x="1159" y="293"/>
                    </a:lnTo>
                    <a:lnTo>
                      <a:pt x="1128" y="353"/>
                    </a:lnTo>
                    <a:lnTo>
                      <a:pt x="1095" y="398"/>
                    </a:lnTo>
                    <a:lnTo>
                      <a:pt x="1029" y="484"/>
                    </a:lnTo>
                    <a:lnTo>
                      <a:pt x="992" y="522"/>
                    </a:lnTo>
                    <a:lnTo>
                      <a:pt x="954" y="561"/>
                    </a:lnTo>
                    <a:lnTo>
                      <a:pt x="901" y="609"/>
                    </a:lnTo>
                    <a:lnTo>
                      <a:pt x="845" y="662"/>
                    </a:lnTo>
                    <a:lnTo>
                      <a:pt x="788" y="700"/>
                    </a:lnTo>
                    <a:lnTo>
                      <a:pt x="713" y="752"/>
                    </a:lnTo>
                    <a:lnTo>
                      <a:pt x="649" y="785"/>
                    </a:lnTo>
                    <a:lnTo>
                      <a:pt x="589" y="819"/>
                    </a:lnTo>
                    <a:lnTo>
                      <a:pt x="536" y="845"/>
                    </a:lnTo>
                    <a:lnTo>
                      <a:pt x="500" y="863"/>
                    </a:lnTo>
                    <a:lnTo>
                      <a:pt x="432" y="882"/>
                    </a:lnTo>
                    <a:lnTo>
                      <a:pt x="371" y="901"/>
                    </a:lnTo>
                    <a:lnTo>
                      <a:pt x="305" y="923"/>
                    </a:lnTo>
                    <a:lnTo>
                      <a:pt x="211" y="938"/>
                    </a:lnTo>
                    <a:lnTo>
                      <a:pt x="139" y="949"/>
                    </a:lnTo>
                    <a:lnTo>
                      <a:pt x="0" y="953"/>
                    </a:lnTo>
                    <a:lnTo>
                      <a:pt x="1" y="1035"/>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77" name="Freeform 51"/>
              <p:cNvSpPr>
                <a:spLocks/>
              </p:cNvSpPr>
              <p:nvPr/>
            </p:nvSpPr>
            <p:spPr bwMode="auto">
              <a:xfrm>
                <a:off x="205" y="1262"/>
                <a:ext cx="689" cy="358"/>
              </a:xfrm>
              <a:custGeom>
                <a:avLst/>
                <a:gdLst>
                  <a:gd name="T0" fmla="*/ 38 w 2066"/>
                  <a:gd name="T1" fmla="*/ 358 h 1074"/>
                  <a:gd name="T2" fmla="*/ 80 w 2066"/>
                  <a:gd name="T3" fmla="*/ 358 h 1074"/>
                  <a:gd name="T4" fmla="*/ 122 w 2066"/>
                  <a:gd name="T5" fmla="*/ 355 h 1074"/>
                  <a:gd name="T6" fmla="*/ 162 w 2066"/>
                  <a:gd name="T7" fmla="*/ 349 h 1074"/>
                  <a:gd name="T8" fmla="*/ 208 w 2066"/>
                  <a:gd name="T9" fmla="*/ 339 h 1074"/>
                  <a:gd name="T10" fmla="*/ 252 w 2066"/>
                  <a:gd name="T11" fmla="*/ 324 h 1074"/>
                  <a:gd name="T12" fmla="*/ 298 w 2066"/>
                  <a:gd name="T13" fmla="*/ 305 h 1074"/>
                  <a:gd name="T14" fmla="*/ 340 w 2066"/>
                  <a:gd name="T15" fmla="*/ 284 h 1074"/>
                  <a:gd name="T16" fmla="*/ 379 w 2066"/>
                  <a:gd name="T17" fmla="*/ 263 h 1074"/>
                  <a:gd name="T18" fmla="*/ 420 w 2066"/>
                  <a:gd name="T19" fmla="*/ 240 h 1074"/>
                  <a:gd name="T20" fmla="*/ 457 w 2066"/>
                  <a:gd name="T21" fmla="*/ 213 h 1074"/>
                  <a:gd name="T22" fmla="*/ 494 w 2066"/>
                  <a:gd name="T23" fmla="*/ 183 h 1074"/>
                  <a:gd name="T24" fmla="*/ 523 w 2066"/>
                  <a:gd name="T25" fmla="*/ 153 h 1074"/>
                  <a:gd name="T26" fmla="*/ 544 w 2066"/>
                  <a:gd name="T27" fmla="*/ 125 h 1074"/>
                  <a:gd name="T28" fmla="*/ 666 w 2066"/>
                  <a:gd name="T29" fmla="*/ 134 h 1074"/>
                  <a:gd name="T30" fmla="*/ 627 w 2066"/>
                  <a:gd name="T31" fmla="*/ 116 h 1074"/>
                  <a:gd name="T32" fmla="*/ 597 w 2066"/>
                  <a:gd name="T33" fmla="*/ 98 h 1074"/>
                  <a:gd name="T34" fmla="*/ 573 w 2066"/>
                  <a:gd name="T35" fmla="*/ 82 h 1074"/>
                  <a:gd name="T36" fmla="*/ 548 w 2066"/>
                  <a:gd name="T37" fmla="*/ 63 h 1074"/>
                  <a:gd name="T38" fmla="*/ 518 w 2066"/>
                  <a:gd name="T39" fmla="*/ 38 h 1074"/>
                  <a:gd name="T40" fmla="*/ 493 w 2066"/>
                  <a:gd name="T41" fmla="*/ 12 h 1074"/>
                  <a:gd name="T42" fmla="*/ 471 w 2066"/>
                  <a:gd name="T43" fmla="*/ 4 h 1074"/>
                  <a:gd name="T44" fmla="*/ 448 w 2066"/>
                  <a:gd name="T45" fmla="*/ 16 h 1074"/>
                  <a:gd name="T46" fmla="*/ 419 w 2066"/>
                  <a:gd name="T47" fmla="*/ 29 h 1074"/>
                  <a:gd name="T48" fmla="*/ 392 w 2066"/>
                  <a:gd name="T49" fmla="*/ 37 h 1074"/>
                  <a:gd name="T50" fmla="*/ 363 w 2066"/>
                  <a:gd name="T51" fmla="*/ 46 h 1074"/>
                  <a:gd name="T52" fmla="*/ 331 w 2066"/>
                  <a:gd name="T53" fmla="*/ 54 h 1074"/>
                  <a:gd name="T54" fmla="*/ 302 w 2066"/>
                  <a:gd name="T55" fmla="*/ 61 h 1074"/>
                  <a:gd name="T56" fmla="*/ 273 w 2066"/>
                  <a:gd name="T57" fmla="*/ 67 h 1074"/>
                  <a:gd name="T58" fmla="*/ 236 w 2066"/>
                  <a:gd name="T59" fmla="*/ 73 h 1074"/>
                  <a:gd name="T60" fmla="*/ 376 w 2066"/>
                  <a:gd name="T61" fmla="*/ 121 h 1074"/>
                  <a:gd name="T62" fmla="*/ 342 w 2066"/>
                  <a:gd name="T63" fmla="*/ 166 h 1074"/>
                  <a:gd name="T64" fmla="*/ 317 w 2066"/>
                  <a:gd name="T65" fmla="*/ 193 h 1074"/>
                  <a:gd name="T66" fmla="*/ 281 w 2066"/>
                  <a:gd name="T67" fmla="*/ 228 h 1074"/>
                  <a:gd name="T68" fmla="*/ 249 w 2066"/>
                  <a:gd name="T69" fmla="*/ 255 h 1074"/>
                  <a:gd name="T70" fmla="*/ 224 w 2066"/>
                  <a:gd name="T71" fmla="*/ 276 h 1074"/>
                  <a:gd name="T72" fmla="*/ 193 w 2066"/>
                  <a:gd name="T73" fmla="*/ 297 h 1074"/>
                  <a:gd name="T74" fmla="*/ 161 w 2066"/>
                  <a:gd name="T75" fmla="*/ 314 h 1074"/>
                  <a:gd name="T76" fmla="*/ 122 w 2066"/>
                  <a:gd name="T77" fmla="*/ 328 h 1074"/>
                  <a:gd name="T78" fmla="*/ 81 w 2066"/>
                  <a:gd name="T79" fmla="*/ 339 h 1074"/>
                  <a:gd name="T80" fmla="*/ 36 w 2066"/>
                  <a:gd name="T81" fmla="*/ 348 h 10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66"/>
                  <a:gd name="T124" fmla="*/ 0 h 1074"/>
                  <a:gd name="T125" fmla="*/ 2066 w 2066"/>
                  <a:gd name="T126" fmla="*/ 1074 h 10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66" h="1074">
                    <a:moveTo>
                      <a:pt x="0" y="1066"/>
                    </a:moveTo>
                    <a:lnTo>
                      <a:pt x="114" y="1074"/>
                    </a:lnTo>
                    <a:lnTo>
                      <a:pt x="171" y="1074"/>
                    </a:lnTo>
                    <a:lnTo>
                      <a:pt x="239" y="1074"/>
                    </a:lnTo>
                    <a:lnTo>
                      <a:pt x="303" y="1070"/>
                    </a:lnTo>
                    <a:lnTo>
                      <a:pt x="365" y="1066"/>
                    </a:lnTo>
                    <a:lnTo>
                      <a:pt x="429" y="1059"/>
                    </a:lnTo>
                    <a:lnTo>
                      <a:pt x="486" y="1047"/>
                    </a:lnTo>
                    <a:lnTo>
                      <a:pt x="549" y="1035"/>
                    </a:lnTo>
                    <a:lnTo>
                      <a:pt x="624" y="1016"/>
                    </a:lnTo>
                    <a:lnTo>
                      <a:pt x="692" y="992"/>
                    </a:lnTo>
                    <a:lnTo>
                      <a:pt x="756" y="972"/>
                    </a:lnTo>
                    <a:lnTo>
                      <a:pt x="827" y="946"/>
                    </a:lnTo>
                    <a:lnTo>
                      <a:pt x="895" y="914"/>
                    </a:lnTo>
                    <a:lnTo>
                      <a:pt x="963" y="883"/>
                    </a:lnTo>
                    <a:lnTo>
                      <a:pt x="1019" y="852"/>
                    </a:lnTo>
                    <a:lnTo>
                      <a:pt x="1085" y="820"/>
                    </a:lnTo>
                    <a:lnTo>
                      <a:pt x="1137" y="790"/>
                    </a:lnTo>
                    <a:lnTo>
                      <a:pt x="1198" y="755"/>
                    </a:lnTo>
                    <a:lnTo>
                      <a:pt x="1258" y="720"/>
                    </a:lnTo>
                    <a:lnTo>
                      <a:pt x="1318" y="676"/>
                    </a:lnTo>
                    <a:lnTo>
                      <a:pt x="1371" y="640"/>
                    </a:lnTo>
                    <a:lnTo>
                      <a:pt x="1427" y="593"/>
                    </a:lnTo>
                    <a:lnTo>
                      <a:pt x="1480" y="550"/>
                    </a:lnTo>
                    <a:lnTo>
                      <a:pt x="1529" y="506"/>
                    </a:lnTo>
                    <a:lnTo>
                      <a:pt x="1569" y="458"/>
                    </a:lnTo>
                    <a:lnTo>
                      <a:pt x="1603" y="419"/>
                    </a:lnTo>
                    <a:lnTo>
                      <a:pt x="1630" y="375"/>
                    </a:lnTo>
                    <a:lnTo>
                      <a:pt x="2066" y="433"/>
                    </a:lnTo>
                    <a:lnTo>
                      <a:pt x="1997" y="403"/>
                    </a:lnTo>
                    <a:lnTo>
                      <a:pt x="1945" y="375"/>
                    </a:lnTo>
                    <a:lnTo>
                      <a:pt x="1881" y="348"/>
                    </a:lnTo>
                    <a:lnTo>
                      <a:pt x="1833" y="320"/>
                    </a:lnTo>
                    <a:lnTo>
                      <a:pt x="1791" y="294"/>
                    </a:lnTo>
                    <a:lnTo>
                      <a:pt x="1754" y="274"/>
                    </a:lnTo>
                    <a:lnTo>
                      <a:pt x="1717" y="245"/>
                    </a:lnTo>
                    <a:lnTo>
                      <a:pt x="1681" y="218"/>
                    </a:lnTo>
                    <a:lnTo>
                      <a:pt x="1642" y="188"/>
                    </a:lnTo>
                    <a:lnTo>
                      <a:pt x="1599" y="151"/>
                    </a:lnTo>
                    <a:lnTo>
                      <a:pt x="1554" y="114"/>
                    </a:lnTo>
                    <a:lnTo>
                      <a:pt x="1518" y="77"/>
                    </a:lnTo>
                    <a:lnTo>
                      <a:pt x="1478" y="35"/>
                    </a:lnTo>
                    <a:lnTo>
                      <a:pt x="1446" y="0"/>
                    </a:lnTo>
                    <a:lnTo>
                      <a:pt x="1412" y="12"/>
                    </a:lnTo>
                    <a:lnTo>
                      <a:pt x="1378" y="33"/>
                    </a:lnTo>
                    <a:lnTo>
                      <a:pt x="1342" y="49"/>
                    </a:lnTo>
                    <a:lnTo>
                      <a:pt x="1299" y="68"/>
                    </a:lnTo>
                    <a:lnTo>
                      <a:pt x="1255" y="87"/>
                    </a:lnTo>
                    <a:lnTo>
                      <a:pt x="1215" y="100"/>
                    </a:lnTo>
                    <a:lnTo>
                      <a:pt x="1176" y="112"/>
                    </a:lnTo>
                    <a:lnTo>
                      <a:pt x="1132" y="126"/>
                    </a:lnTo>
                    <a:lnTo>
                      <a:pt x="1087" y="137"/>
                    </a:lnTo>
                    <a:lnTo>
                      <a:pt x="1038" y="151"/>
                    </a:lnTo>
                    <a:lnTo>
                      <a:pt x="994" y="162"/>
                    </a:lnTo>
                    <a:lnTo>
                      <a:pt x="952" y="173"/>
                    </a:lnTo>
                    <a:lnTo>
                      <a:pt x="905" y="182"/>
                    </a:lnTo>
                    <a:lnTo>
                      <a:pt x="861" y="192"/>
                    </a:lnTo>
                    <a:lnTo>
                      <a:pt x="820" y="201"/>
                    </a:lnTo>
                    <a:lnTo>
                      <a:pt x="771" y="212"/>
                    </a:lnTo>
                    <a:lnTo>
                      <a:pt x="707" y="220"/>
                    </a:lnTo>
                    <a:lnTo>
                      <a:pt x="1156" y="301"/>
                    </a:lnTo>
                    <a:lnTo>
                      <a:pt x="1126" y="364"/>
                    </a:lnTo>
                    <a:lnTo>
                      <a:pt x="1092" y="411"/>
                    </a:lnTo>
                    <a:lnTo>
                      <a:pt x="1027" y="497"/>
                    </a:lnTo>
                    <a:lnTo>
                      <a:pt x="989" y="539"/>
                    </a:lnTo>
                    <a:lnTo>
                      <a:pt x="952" y="578"/>
                    </a:lnTo>
                    <a:lnTo>
                      <a:pt x="884" y="644"/>
                    </a:lnTo>
                    <a:lnTo>
                      <a:pt x="842" y="683"/>
                    </a:lnTo>
                    <a:lnTo>
                      <a:pt x="794" y="731"/>
                    </a:lnTo>
                    <a:lnTo>
                      <a:pt x="748" y="766"/>
                    </a:lnTo>
                    <a:lnTo>
                      <a:pt x="711" y="797"/>
                    </a:lnTo>
                    <a:lnTo>
                      <a:pt x="673" y="828"/>
                    </a:lnTo>
                    <a:lnTo>
                      <a:pt x="628" y="859"/>
                    </a:lnTo>
                    <a:lnTo>
                      <a:pt x="579" y="890"/>
                    </a:lnTo>
                    <a:lnTo>
                      <a:pt x="530" y="914"/>
                    </a:lnTo>
                    <a:lnTo>
                      <a:pt x="482" y="942"/>
                    </a:lnTo>
                    <a:lnTo>
                      <a:pt x="422" y="965"/>
                    </a:lnTo>
                    <a:lnTo>
                      <a:pt x="365" y="983"/>
                    </a:lnTo>
                    <a:lnTo>
                      <a:pt x="303" y="1000"/>
                    </a:lnTo>
                    <a:lnTo>
                      <a:pt x="242" y="1016"/>
                    </a:lnTo>
                    <a:lnTo>
                      <a:pt x="178" y="1031"/>
                    </a:lnTo>
                    <a:lnTo>
                      <a:pt x="108" y="1045"/>
                    </a:lnTo>
                    <a:lnTo>
                      <a:pt x="0" y="1066"/>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grpSp>
      <p:sp>
        <p:nvSpPr>
          <p:cNvPr id="31" name="Rectangle 52"/>
          <p:cNvSpPr>
            <a:spLocks noChangeArrowheads="1"/>
          </p:cNvSpPr>
          <p:nvPr/>
        </p:nvSpPr>
        <p:spPr bwMode="auto">
          <a:xfrm>
            <a:off x="4851400" y="4285457"/>
            <a:ext cx="1143000" cy="604837"/>
          </a:xfrm>
          <a:prstGeom prst="rect">
            <a:avLst/>
          </a:prstGeom>
          <a:gradFill rotWithShape="0">
            <a:gsLst>
              <a:gs pos="0">
                <a:srgbClr val="99CC00"/>
              </a:gs>
              <a:gs pos="50000">
                <a:srgbClr val="99CC00">
                  <a:gamma/>
                  <a:tint val="0"/>
                  <a:invGamma/>
                </a:srgbClr>
              </a:gs>
              <a:gs pos="100000">
                <a:srgbClr val="99CC00"/>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a:solidFill>
                  <a:schemeClr val="bg1"/>
                </a:solidFill>
                <a:latin typeface="Arial" charset="0"/>
              </a:rPr>
              <a:t>Fumigación</a:t>
            </a:r>
          </a:p>
        </p:txBody>
      </p:sp>
      <p:sp>
        <p:nvSpPr>
          <p:cNvPr id="32" name="Rectangle 53"/>
          <p:cNvSpPr>
            <a:spLocks noChangeArrowheads="1"/>
          </p:cNvSpPr>
          <p:nvPr/>
        </p:nvSpPr>
        <p:spPr bwMode="auto">
          <a:xfrm>
            <a:off x="6249988" y="4258469"/>
            <a:ext cx="1193800" cy="631825"/>
          </a:xfrm>
          <a:prstGeom prst="rect">
            <a:avLst/>
          </a:prstGeom>
          <a:gradFill rotWithShape="0">
            <a:gsLst>
              <a:gs pos="0">
                <a:srgbClr val="99CC00"/>
              </a:gs>
              <a:gs pos="50000">
                <a:srgbClr val="99CC00">
                  <a:gamma/>
                  <a:tint val="0"/>
                  <a:invGamma/>
                </a:srgbClr>
              </a:gs>
              <a:gs pos="100000">
                <a:srgbClr val="99CC00"/>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a:solidFill>
                  <a:schemeClr val="bg1"/>
                </a:solidFill>
                <a:latin typeface="Arial" charset="0"/>
              </a:rPr>
              <a:t>Facturación </a:t>
            </a:r>
          </a:p>
          <a:p>
            <a:pPr algn="ctr">
              <a:defRPr/>
            </a:pPr>
            <a:r>
              <a:rPr lang="es-ES_tradnl" sz="1000">
                <a:solidFill>
                  <a:schemeClr val="bg1"/>
                </a:solidFill>
                <a:latin typeface="Arial" charset="0"/>
              </a:rPr>
              <a:t>Y Cobranzas </a:t>
            </a:r>
          </a:p>
          <a:p>
            <a:pPr algn="ctr">
              <a:defRPr/>
            </a:pPr>
            <a:r>
              <a:rPr lang="es-ES_tradnl" sz="1000">
                <a:solidFill>
                  <a:schemeClr val="bg1"/>
                </a:solidFill>
                <a:latin typeface="Arial" charset="0"/>
              </a:rPr>
              <a:t>al Cliente</a:t>
            </a:r>
          </a:p>
        </p:txBody>
      </p:sp>
      <p:sp>
        <p:nvSpPr>
          <p:cNvPr id="33" name="Text Box 54"/>
          <p:cNvSpPr txBox="1">
            <a:spLocks noChangeArrowheads="1"/>
          </p:cNvSpPr>
          <p:nvPr/>
        </p:nvSpPr>
        <p:spPr bwMode="auto">
          <a:xfrm>
            <a:off x="204788" y="1373982"/>
            <a:ext cx="350837" cy="2308225"/>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800" dirty="0">
                <a:solidFill>
                  <a:schemeClr val="bg1"/>
                </a:solidFill>
              </a:rPr>
              <a:t>C</a:t>
            </a:r>
          </a:p>
          <a:p>
            <a:r>
              <a:rPr lang="en-US" sz="1800" dirty="0">
                <a:solidFill>
                  <a:schemeClr val="bg1"/>
                </a:solidFill>
              </a:rPr>
              <a:t>L</a:t>
            </a:r>
          </a:p>
          <a:p>
            <a:r>
              <a:rPr lang="en-US" sz="1800" dirty="0">
                <a:solidFill>
                  <a:schemeClr val="bg1"/>
                </a:solidFill>
              </a:rPr>
              <a:t>I</a:t>
            </a:r>
          </a:p>
          <a:p>
            <a:r>
              <a:rPr lang="en-US" sz="1800" dirty="0">
                <a:solidFill>
                  <a:schemeClr val="bg1"/>
                </a:solidFill>
              </a:rPr>
              <a:t>E</a:t>
            </a:r>
          </a:p>
          <a:p>
            <a:r>
              <a:rPr lang="en-US" sz="1800" dirty="0">
                <a:solidFill>
                  <a:schemeClr val="bg1"/>
                </a:solidFill>
              </a:rPr>
              <a:t>N</a:t>
            </a:r>
          </a:p>
          <a:p>
            <a:r>
              <a:rPr lang="en-US" sz="1800" dirty="0">
                <a:solidFill>
                  <a:schemeClr val="bg1"/>
                </a:solidFill>
              </a:rPr>
              <a:t>T</a:t>
            </a:r>
          </a:p>
          <a:p>
            <a:r>
              <a:rPr lang="en-US" sz="1800" dirty="0">
                <a:solidFill>
                  <a:schemeClr val="bg1"/>
                </a:solidFill>
              </a:rPr>
              <a:t>E</a:t>
            </a:r>
          </a:p>
          <a:p>
            <a:r>
              <a:rPr lang="en-US" sz="1800" dirty="0">
                <a:solidFill>
                  <a:schemeClr val="bg1"/>
                </a:solidFill>
              </a:rPr>
              <a:t>S</a:t>
            </a:r>
          </a:p>
        </p:txBody>
      </p:sp>
      <p:sp>
        <p:nvSpPr>
          <p:cNvPr id="34" name="Text Box 56"/>
          <p:cNvSpPr txBox="1">
            <a:spLocks noChangeArrowheads="1"/>
          </p:cNvSpPr>
          <p:nvPr/>
        </p:nvSpPr>
        <p:spPr bwMode="auto">
          <a:xfrm>
            <a:off x="8585200" y="1581944"/>
            <a:ext cx="352425" cy="2308225"/>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800" dirty="0">
                <a:solidFill>
                  <a:schemeClr val="bg1"/>
                </a:solidFill>
              </a:rPr>
              <a:t>C</a:t>
            </a:r>
          </a:p>
          <a:p>
            <a:r>
              <a:rPr lang="en-US" sz="1800" dirty="0">
                <a:solidFill>
                  <a:schemeClr val="bg1"/>
                </a:solidFill>
              </a:rPr>
              <a:t>L</a:t>
            </a:r>
          </a:p>
          <a:p>
            <a:r>
              <a:rPr lang="en-US" sz="1800" dirty="0">
                <a:solidFill>
                  <a:schemeClr val="bg1"/>
                </a:solidFill>
              </a:rPr>
              <a:t>I</a:t>
            </a:r>
          </a:p>
          <a:p>
            <a:r>
              <a:rPr lang="en-US" sz="1800" dirty="0">
                <a:solidFill>
                  <a:schemeClr val="bg1"/>
                </a:solidFill>
              </a:rPr>
              <a:t>E</a:t>
            </a:r>
          </a:p>
          <a:p>
            <a:r>
              <a:rPr lang="en-US" sz="1800" dirty="0">
                <a:solidFill>
                  <a:schemeClr val="bg1"/>
                </a:solidFill>
              </a:rPr>
              <a:t>N</a:t>
            </a:r>
          </a:p>
          <a:p>
            <a:r>
              <a:rPr lang="en-US" sz="1800" dirty="0">
                <a:solidFill>
                  <a:schemeClr val="bg1"/>
                </a:solidFill>
              </a:rPr>
              <a:t>T</a:t>
            </a:r>
          </a:p>
          <a:p>
            <a:r>
              <a:rPr lang="en-US" sz="1800" dirty="0">
                <a:solidFill>
                  <a:schemeClr val="bg1"/>
                </a:solidFill>
              </a:rPr>
              <a:t>E</a:t>
            </a:r>
          </a:p>
          <a:p>
            <a:r>
              <a:rPr lang="en-US" sz="1800" dirty="0">
                <a:solidFill>
                  <a:schemeClr val="bg1"/>
                </a:solidFill>
              </a:rPr>
              <a:t>S</a:t>
            </a:r>
          </a:p>
        </p:txBody>
      </p:sp>
      <p:sp>
        <p:nvSpPr>
          <p:cNvPr id="35" name="WordArt 58" descr="Narrow vertical"/>
          <p:cNvSpPr>
            <a:spLocks noChangeArrowheads="1" noChangeShapeType="1" noTextEdit="1"/>
          </p:cNvSpPr>
          <p:nvPr/>
        </p:nvSpPr>
        <p:spPr bwMode="auto">
          <a:xfrm rot="20055384">
            <a:off x="412750" y="902494"/>
            <a:ext cx="2000250" cy="604838"/>
          </a:xfrm>
          <a:prstGeom prst="rect">
            <a:avLst/>
          </a:prstGeom>
        </p:spPr>
        <p:txBody>
          <a:bodyPr wrap="none" numCol="1" fromWordArt="1">
            <a:prstTxWarp prst="textChevron">
              <a:avLst>
                <a:gd name="adj" fmla="val 25000"/>
              </a:avLst>
            </a:prstTxWarp>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endParaRPr lang="es-ES" sz="2000" kern="10">
              <a:ln w="12700">
                <a:solidFill>
                  <a:srgbClr val="000000"/>
                </a:solidFill>
                <a:round/>
                <a:headEnd/>
                <a:tailEnd/>
              </a:ln>
              <a:pattFill prst="dashHorz">
                <a:fgClr>
                  <a:srgbClr val="808080"/>
                </a:fgClr>
                <a:bgClr>
                  <a:srgbClr val="FFFF00"/>
                </a:bgClr>
              </a:pattFill>
              <a:effectLst>
                <a:outerShdw dist="45791" dir="2021404" algn="ctr" rotWithShape="0">
                  <a:srgbClr val="808080"/>
                </a:outerShdw>
              </a:effectLst>
              <a:latin typeface="Arial Black"/>
            </a:endParaRPr>
          </a:p>
        </p:txBody>
      </p:sp>
      <p:grpSp>
        <p:nvGrpSpPr>
          <p:cNvPr id="36" name="Group 67"/>
          <p:cNvGrpSpPr>
            <a:grpSpLocks/>
          </p:cNvGrpSpPr>
          <p:nvPr/>
        </p:nvGrpSpPr>
        <p:grpSpPr bwMode="auto">
          <a:xfrm rot="7649960">
            <a:off x="495296" y="3226592"/>
            <a:ext cx="1136651" cy="654051"/>
            <a:chOff x="205" y="1262"/>
            <a:chExt cx="689" cy="383"/>
          </a:xfrm>
        </p:grpSpPr>
        <p:sp>
          <p:nvSpPr>
            <p:cNvPr id="68" name="Freeform 68"/>
            <p:cNvSpPr>
              <a:spLocks/>
            </p:cNvSpPr>
            <p:nvPr/>
          </p:nvSpPr>
          <p:spPr bwMode="auto">
            <a:xfrm>
              <a:off x="441" y="1336"/>
              <a:ext cx="149" cy="57"/>
            </a:xfrm>
            <a:custGeom>
              <a:avLst/>
              <a:gdLst>
                <a:gd name="T0" fmla="*/ 0 w 447"/>
                <a:gd name="T1" fmla="*/ 33 h 173"/>
                <a:gd name="T2" fmla="*/ 0 w 447"/>
                <a:gd name="T3" fmla="*/ 0 h 173"/>
                <a:gd name="T4" fmla="*/ 149 w 447"/>
                <a:gd name="T5" fmla="*/ 26 h 173"/>
                <a:gd name="T6" fmla="*/ 147 w 447"/>
                <a:gd name="T7" fmla="*/ 41 h 173"/>
                <a:gd name="T8" fmla="*/ 136 w 447"/>
                <a:gd name="T9" fmla="*/ 57 h 173"/>
                <a:gd name="T10" fmla="*/ 0 w 447"/>
                <a:gd name="T11" fmla="*/ 33 h 173"/>
                <a:gd name="T12" fmla="*/ 0 60000 65536"/>
                <a:gd name="T13" fmla="*/ 0 60000 65536"/>
                <a:gd name="T14" fmla="*/ 0 60000 65536"/>
                <a:gd name="T15" fmla="*/ 0 60000 65536"/>
                <a:gd name="T16" fmla="*/ 0 60000 65536"/>
                <a:gd name="T17" fmla="*/ 0 60000 65536"/>
                <a:gd name="T18" fmla="*/ 0 w 447"/>
                <a:gd name="T19" fmla="*/ 0 h 173"/>
                <a:gd name="T20" fmla="*/ 447 w 447"/>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447" h="173">
                  <a:moveTo>
                    <a:pt x="0" y="101"/>
                  </a:moveTo>
                  <a:lnTo>
                    <a:pt x="0" y="0"/>
                  </a:lnTo>
                  <a:lnTo>
                    <a:pt x="447" y="79"/>
                  </a:lnTo>
                  <a:lnTo>
                    <a:pt x="440" y="125"/>
                  </a:lnTo>
                  <a:lnTo>
                    <a:pt x="409" y="173"/>
                  </a:lnTo>
                  <a:lnTo>
                    <a:pt x="0" y="101"/>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69" name="Freeform 69"/>
            <p:cNvSpPr>
              <a:spLocks/>
            </p:cNvSpPr>
            <p:nvPr/>
          </p:nvSpPr>
          <p:spPr bwMode="auto">
            <a:xfrm>
              <a:off x="750" y="1382"/>
              <a:ext cx="144" cy="56"/>
            </a:xfrm>
            <a:custGeom>
              <a:avLst/>
              <a:gdLst>
                <a:gd name="T0" fmla="*/ 144 w 430"/>
                <a:gd name="T1" fmla="*/ 56 h 167"/>
                <a:gd name="T2" fmla="*/ 144 w 430"/>
                <a:gd name="T3" fmla="*/ 24 h 167"/>
                <a:gd name="T4" fmla="*/ 0 w 430"/>
                <a:gd name="T5" fmla="*/ 0 h 167"/>
                <a:gd name="T6" fmla="*/ 0 w 430"/>
                <a:gd name="T7" fmla="*/ 40 h 167"/>
                <a:gd name="T8" fmla="*/ 144 w 430"/>
                <a:gd name="T9" fmla="*/ 56 h 167"/>
                <a:gd name="T10" fmla="*/ 0 60000 65536"/>
                <a:gd name="T11" fmla="*/ 0 60000 65536"/>
                <a:gd name="T12" fmla="*/ 0 60000 65536"/>
                <a:gd name="T13" fmla="*/ 0 60000 65536"/>
                <a:gd name="T14" fmla="*/ 0 60000 65536"/>
                <a:gd name="T15" fmla="*/ 0 w 430"/>
                <a:gd name="T16" fmla="*/ 0 h 167"/>
                <a:gd name="T17" fmla="*/ 430 w 430"/>
                <a:gd name="T18" fmla="*/ 167 h 167"/>
              </a:gdLst>
              <a:ahLst/>
              <a:cxnLst>
                <a:cxn ang="T10">
                  <a:pos x="T0" y="T1"/>
                </a:cxn>
                <a:cxn ang="T11">
                  <a:pos x="T2" y="T3"/>
                </a:cxn>
                <a:cxn ang="T12">
                  <a:pos x="T4" y="T5"/>
                </a:cxn>
                <a:cxn ang="T13">
                  <a:pos x="T6" y="T7"/>
                </a:cxn>
                <a:cxn ang="T14">
                  <a:pos x="T8" y="T9"/>
                </a:cxn>
              </a:cxnLst>
              <a:rect l="T15" t="T16" r="T17" b="T18"/>
              <a:pathLst>
                <a:path w="430" h="167">
                  <a:moveTo>
                    <a:pt x="430" y="167"/>
                  </a:moveTo>
                  <a:lnTo>
                    <a:pt x="429" y="73"/>
                  </a:lnTo>
                  <a:lnTo>
                    <a:pt x="0" y="0"/>
                  </a:lnTo>
                  <a:lnTo>
                    <a:pt x="0" y="119"/>
                  </a:lnTo>
                  <a:lnTo>
                    <a:pt x="430" y="167"/>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nvGrpSpPr>
            <p:cNvPr id="70" name="Group 70"/>
            <p:cNvGrpSpPr>
              <a:grpSpLocks/>
            </p:cNvGrpSpPr>
            <p:nvPr/>
          </p:nvGrpSpPr>
          <p:grpSpPr bwMode="auto">
            <a:xfrm>
              <a:off x="205" y="1262"/>
              <a:ext cx="689" cy="383"/>
              <a:chOff x="205" y="1262"/>
              <a:chExt cx="689" cy="383"/>
            </a:xfrm>
          </p:grpSpPr>
          <p:sp>
            <p:nvSpPr>
              <p:cNvPr id="71" name="Freeform 71"/>
              <p:cNvSpPr>
                <a:spLocks/>
              </p:cNvSpPr>
              <p:nvPr/>
            </p:nvSpPr>
            <p:spPr bwMode="auto">
              <a:xfrm>
                <a:off x="205" y="1298"/>
                <a:ext cx="689" cy="347"/>
              </a:xfrm>
              <a:custGeom>
                <a:avLst/>
                <a:gdLst>
                  <a:gd name="T0" fmla="*/ 39 w 2066"/>
                  <a:gd name="T1" fmla="*/ 347 h 1041"/>
                  <a:gd name="T2" fmla="*/ 80 w 2066"/>
                  <a:gd name="T3" fmla="*/ 347 h 1041"/>
                  <a:gd name="T4" fmla="*/ 123 w 2066"/>
                  <a:gd name="T5" fmla="*/ 345 h 1041"/>
                  <a:gd name="T6" fmla="*/ 163 w 2066"/>
                  <a:gd name="T7" fmla="*/ 339 h 1041"/>
                  <a:gd name="T8" fmla="*/ 209 w 2066"/>
                  <a:gd name="T9" fmla="*/ 329 h 1041"/>
                  <a:gd name="T10" fmla="*/ 253 w 2066"/>
                  <a:gd name="T11" fmla="*/ 315 h 1041"/>
                  <a:gd name="T12" fmla="*/ 299 w 2066"/>
                  <a:gd name="T13" fmla="*/ 296 h 1041"/>
                  <a:gd name="T14" fmla="*/ 341 w 2066"/>
                  <a:gd name="T15" fmla="*/ 275 h 1041"/>
                  <a:gd name="T16" fmla="*/ 380 w 2066"/>
                  <a:gd name="T17" fmla="*/ 256 h 1041"/>
                  <a:gd name="T18" fmla="*/ 420 w 2066"/>
                  <a:gd name="T19" fmla="*/ 233 h 1041"/>
                  <a:gd name="T20" fmla="*/ 458 w 2066"/>
                  <a:gd name="T21" fmla="*/ 207 h 1041"/>
                  <a:gd name="T22" fmla="*/ 494 w 2066"/>
                  <a:gd name="T23" fmla="*/ 178 h 1041"/>
                  <a:gd name="T24" fmla="*/ 524 w 2066"/>
                  <a:gd name="T25" fmla="*/ 149 h 1041"/>
                  <a:gd name="T26" fmla="*/ 544 w 2066"/>
                  <a:gd name="T27" fmla="*/ 121 h 1041"/>
                  <a:gd name="T28" fmla="*/ 667 w 2066"/>
                  <a:gd name="T29" fmla="*/ 130 h 1041"/>
                  <a:gd name="T30" fmla="*/ 628 w 2066"/>
                  <a:gd name="T31" fmla="*/ 113 h 1041"/>
                  <a:gd name="T32" fmla="*/ 598 w 2066"/>
                  <a:gd name="T33" fmla="*/ 95 h 1041"/>
                  <a:gd name="T34" fmla="*/ 574 w 2066"/>
                  <a:gd name="T35" fmla="*/ 79 h 1041"/>
                  <a:gd name="T36" fmla="*/ 548 w 2066"/>
                  <a:gd name="T37" fmla="*/ 61 h 1041"/>
                  <a:gd name="T38" fmla="*/ 519 w 2066"/>
                  <a:gd name="T39" fmla="*/ 36 h 1041"/>
                  <a:gd name="T40" fmla="*/ 494 w 2066"/>
                  <a:gd name="T41" fmla="*/ 11 h 1041"/>
                  <a:gd name="T42" fmla="*/ 472 w 2066"/>
                  <a:gd name="T43" fmla="*/ 4 h 1041"/>
                  <a:gd name="T44" fmla="*/ 448 w 2066"/>
                  <a:gd name="T45" fmla="*/ 15 h 1041"/>
                  <a:gd name="T46" fmla="*/ 420 w 2066"/>
                  <a:gd name="T47" fmla="*/ 28 h 1041"/>
                  <a:gd name="T48" fmla="*/ 393 w 2066"/>
                  <a:gd name="T49" fmla="*/ 36 h 1041"/>
                  <a:gd name="T50" fmla="*/ 364 w 2066"/>
                  <a:gd name="T51" fmla="*/ 44 h 1041"/>
                  <a:gd name="T52" fmla="*/ 332 w 2066"/>
                  <a:gd name="T53" fmla="*/ 52 h 1041"/>
                  <a:gd name="T54" fmla="*/ 302 w 2066"/>
                  <a:gd name="T55" fmla="*/ 59 h 1041"/>
                  <a:gd name="T56" fmla="*/ 274 w 2066"/>
                  <a:gd name="T57" fmla="*/ 65 h 1041"/>
                  <a:gd name="T58" fmla="*/ 236 w 2066"/>
                  <a:gd name="T59" fmla="*/ 71 h 1041"/>
                  <a:gd name="T60" fmla="*/ 376 w 2066"/>
                  <a:gd name="T61" fmla="*/ 118 h 1041"/>
                  <a:gd name="T62" fmla="*/ 343 w 2066"/>
                  <a:gd name="T63" fmla="*/ 161 h 1041"/>
                  <a:gd name="T64" fmla="*/ 318 w 2066"/>
                  <a:gd name="T65" fmla="*/ 187 h 1041"/>
                  <a:gd name="T66" fmla="*/ 282 w 2066"/>
                  <a:gd name="T67" fmla="*/ 221 h 1041"/>
                  <a:gd name="T68" fmla="*/ 238 w 2066"/>
                  <a:gd name="T69" fmla="*/ 251 h 1041"/>
                  <a:gd name="T70" fmla="*/ 196 w 2066"/>
                  <a:gd name="T71" fmla="*/ 273 h 1041"/>
                  <a:gd name="T72" fmla="*/ 167 w 2066"/>
                  <a:gd name="T73" fmla="*/ 288 h 1041"/>
                  <a:gd name="T74" fmla="*/ 124 w 2066"/>
                  <a:gd name="T75" fmla="*/ 300 h 1041"/>
                  <a:gd name="T76" fmla="*/ 70 w 2066"/>
                  <a:gd name="T77" fmla="*/ 313 h 1041"/>
                  <a:gd name="T78" fmla="*/ 0 w 2066"/>
                  <a:gd name="T79" fmla="*/ 318 h 10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66"/>
                  <a:gd name="T121" fmla="*/ 0 h 1041"/>
                  <a:gd name="T122" fmla="*/ 2066 w 2066"/>
                  <a:gd name="T123" fmla="*/ 1041 h 104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66" h="1041">
                    <a:moveTo>
                      <a:pt x="1" y="1035"/>
                    </a:moveTo>
                    <a:lnTo>
                      <a:pt x="117" y="1041"/>
                    </a:lnTo>
                    <a:lnTo>
                      <a:pt x="173" y="1041"/>
                    </a:lnTo>
                    <a:lnTo>
                      <a:pt x="241" y="1041"/>
                    </a:lnTo>
                    <a:lnTo>
                      <a:pt x="305" y="1039"/>
                    </a:lnTo>
                    <a:lnTo>
                      <a:pt x="368" y="1035"/>
                    </a:lnTo>
                    <a:lnTo>
                      <a:pt x="432" y="1029"/>
                    </a:lnTo>
                    <a:lnTo>
                      <a:pt x="488" y="1017"/>
                    </a:lnTo>
                    <a:lnTo>
                      <a:pt x="551" y="1005"/>
                    </a:lnTo>
                    <a:lnTo>
                      <a:pt x="626" y="987"/>
                    </a:lnTo>
                    <a:lnTo>
                      <a:pt x="694" y="963"/>
                    </a:lnTo>
                    <a:lnTo>
                      <a:pt x="758" y="944"/>
                    </a:lnTo>
                    <a:lnTo>
                      <a:pt x="830" y="917"/>
                    </a:lnTo>
                    <a:lnTo>
                      <a:pt x="897" y="887"/>
                    </a:lnTo>
                    <a:lnTo>
                      <a:pt x="965" y="857"/>
                    </a:lnTo>
                    <a:lnTo>
                      <a:pt x="1022" y="826"/>
                    </a:lnTo>
                    <a:lnTo>
                      <a:pt x="1087" y="796"/>
                    </a:lnTo>
                    <a:lnTo>
                      <a:pt x="1140" y="767"/>
                    </a:lnTo>
                    <a:lnTo>
                      <a:pt x="1200" y="733"/>
                    </a:lnTo>
                    <a:lnTo>
                      <a:pt x="1260" y="698"/>
                    </a:lnTo>
                    <a:lnTo>
                      <a:pt x="1320" y="656"/>
                    </a:lnTo>
                    <a:lnTo>
                      <a:pt x="1373" y="622"/>
                    </a:lnTo>
                    <a:lnTo>
                      <a:pt x="1430" y="575"/>
                    </a:lnTo>
                    <a:lnTo>
                      <a:pt x="1482" y="534"/>
                    </a:lnTo>
                    <a:lnTo>
                      <a:pt x="1531" y="492"/>
                    </a:lnTo>
                    <a:lnTo>
                      <a:pt x="1572" y="446"/>
                    </a:lnTo>
                    <a:lnTo>
                      <a:pt x="1605" y="407"/>
                    </a:lnTo>
                    <a:lnTo>
                      <a:pt x="1632" y="364"/>
                    </a:lnTo>
                    <a:lnTo>
                      <a:pt x="2066" y="421"/>
                    </a:lnTo>
                    <a:lnTo>
                      <a:pt x="2000" y="391"/>
                    </a:lnTo>
                    <a:lnTo>
                      <a:pt x="1947" y="364"/>
                    </a:lnTo>
                    <a:lnTo>
                      <a:pt x="1883" y="338"/>
                    </a:lnTo>
                    <a:lnTo>
                      <a:pt x="1835" y="310"/>
                    </a:lnTo>
                    <a:lnTo>
                      <a:pt x="1794" y="285"/>
                    </a:lnTo>
                    <a:lnTo>
                      <a:pt x="1756" y="265"/>
                    </a:lnTo>
                    <a:lnTo>
                      <a:pt x="1720" y="237"/>
                    </a:lnTo>
                    <a:lnTo>
                      <a:pt x="1683" y="212"/>
                    </a:lnTo>
                    <a:lnTo>
                      <a:pt x="1644" y="182"/>
                    </a:lnTo>
                    <a:lnTo>
                      <a:pt x="1602" y="146"/>
                    </a:lnTo>
                    <a:lnTo>
                      <a:pt x="1556" y="109"/>
                    </a:lnTo>
                    <a:lnTo>
                      <a:pt x="1520" y="73"/>
                    </a:lnTo>
                    <a:lnTo>
                      <a:pt x="1480" y="33"/>
                    </a:lnTo>
                    <a:lnTo>
                      <a:pt x="1449" y="0"/>
                    </a:lnTo>
                    <a:lnTo>
                      <a:pt x="1415" y="11"/>
                    </a:lnTo>
                    <a:lnTo>
                      <a:pt x="1381" y="30"/>
                    </a:lnTo>
                    <a:lnTo>
                      <a:pt x="1344" y="45"/>
                    </a:lnTo>
                    <a:lnTo>
                      <a:pt x="1302" y="64"/>
                    </a:lnTo>
                    <a:lnTo>
                      <a:pt x="1258" y="83"/>
                    </a:lnTo>
                    <a:lnTo>
                      <a:pt x="1218" y="95"/>
                    </a:lnTo>
                    <a:lnTo>
                      <a:pt x="1179" y="107"/>
                    </a:lnTo>
                    <a:lnTo>
                      <a:pt x="1135" y="122"/>
                    </a:lnTo>
                    <a:lnTo>
                      <a:pt x="1090" y="132"/>
                    </a:lnTo>
                    <a:lnTo>
                      <a:pt x="1041" y="146"/>
                    </a:lnTo>
                    <a:lnTo>
                      <a:pt x="997" y="157"/>
                    </a:lnTo>
                    <a:lnTo>
                      <a:pt x="954" y="168"/>
                    </a:lnTo>
                    <a:lnTo>
                      <a:pt x="907" y="176"/>
                    </a:lnTo>
                    <a:lnTo>
                      <a:pt x="864" y="186"/>
                    </a:lnTo>
                    <a:lnTo>
                      <a:pt x="822" y="195"/>
                    </a:lnTo>
                    <a:lnTo>
                      <a:pt x="773" y="206"/>
                    </a:lnTo>
                    <a:lnTo>
                      <a:pt x="707" y="213"/>
                    </a:lnTo>
                    <a:lnTo>
                      <a:pt x="1159" y="293"/>
                    </a:lnTo>
                    <a:lnTo>
                      <a:pt x="1128" y="353"/>
                    </a:lnTo>
                    <a:lnTo>
                      <a:pt x="1095" y="398"/>
                    </a:lnTo>
                    <a:lnTo>
                      <a:pt x="1029" y="484"/>
                    </a:lnTo>
                    <a:lnTo>
                      <a:pt x="992" y="522"/>
                    </a:lnTo>
                    <a:lnTo>
                      <a:pt x="954" y="561"/>
                    </a:lnTo>
                    <a:lnTo>
                      <a:pt x="901" y="609"/>
                    </a:lnTo>
                    <a:lnTo>
                      <a:pt x="845" y="662"/>
                    </a:lnTo>
                    <a:lnTo>
                      <a:pt x="788" y="700"/>
                    </a:lnTo>
                    <a:lnTo>
                      <a:pt x="713" y="752"/>
                    </a:lnTo>
                    <a:lnTo>
                      <a:pt x="649" y="785"/>
                    </a:lnTo>
                    <a:lnTo>
                      <a:pt x="589" y="819"/>
                    </a:lnTo>
                    <a:lnTo>
                      <a:pt x="536" y="845"/>
                    </a:lnTo>
                    <a:lnTo>
                      <a:pt x="500" y="863"/>
                    </a:lnTo>
                    <a:lnTo>
                      <a:pt x="432" y="882"/>
                    </a:lnTo>
                    <a:lnTo>
                      <a:pt x="371" y="901"/>
                    </a:lnTo>
                    <a:lnTo>
                      <a:pt x="305" y="923"/>
                    </a:lnTo>
                    <a:lnTo>
                      <a:pt x="211" y="938"/>
                    </a:lnTo>
                    <a:lnTo>
                      <a:pt x="139" y="949"/>
                    </a:lnTo>
                    <a:lnTo>
                      <a:pt x="0" y="953"/>
                    </a:lnTo>
                    <a:lnTo>
                      <a:pt x="1" y="1035"/>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72" name="Freeform 72"/>
              <p:cNvSpPr>
                <a:spLocks/>
              </p:cNvSpPr>
              <p:nvPr/>
            </p:nvSpPr>
            <p:spPr bwMode="auto">
              <a:xfrm>
                <a:off x="205" y="1262"/>
                <a:ext cx="689" cy="358"/>
              </a:xfrm>
              <a:custGeom>
                <a:avLst/>
                <a:gdLst>
                  <a:gd name="T0" fmla="*/ 38 w 2066"/>
                  <a:gd name="T1" fmla="*/ 358 h 1074"/>
                  <a:gd name="T2" fmla="*/ 80 w 2066"/>
                  <a:gd name="T3" fmla="*/ 358 h 1074"/>
                  <a:gd name="T4" fmla="*/ 122 w 2066"/>
                  <a:gd name="T5" fmla="*/ 355 h 1074"/>
                  <a:gd name="T6" fmla="*/ 162 w 2066"/>
                  <a:gd name="T7" fmla="*/ 349 h 1074"/>
                  <a:gd name="T8" fmla="*/ 208 w 2066"/>
                  <a:gd name="T9" fmla="*/ 339 h 1074"/>
                  <a:gd name="T10" fmla="*/ 252 w 2066"/>
                  <a:gd name="T11" fmla="*/ 324 h 1074"/>
                  <a:gd name="T12" fmla="*/ 298 w 2066"/>
                  <a:gd name="T13" fmla="*/ 305 h 1074"/>
                  <a:gd name="T14" fmla="*/ 340 w 2066"/>
                  <a:gd name="T15" fmla="*/ 284 h 1074"/>
                  <a:gd name="T16" fmla="*/ 379 w 2066"/>
                  <a:gd name="T17" fmla="*/ 263 h 1074"/>
                  <a:gd name="T18" fmla="*/ 420 w 2066"/>
                  <a:gd name="T19" fmla="*/ 240 h 1074"/>
                  <a:gd name="T20" fmla="*/ 457 w 2066"/>
                  <a:gd name="T21" fmla="*/ 213 h 1074"/>
                  <a:gd name="T22" fmla="*/ 494 w 2066"/>
                  <a:gd name="T23" fmla="*/ 183 h 1074"/>
                  <a:gd name="T24" fmla="*/ 523 w 2066"/>
                  <a:gd name="T25" fmla="*/ 153 h 1074"/>
                  <a:gd name="T26" fmla="*/ 544 w 2066"/>
                  <a:gd name="T27" fmla="*/ 125 h 1074"/>
                  <a:gd name="T28" fmla="*/ 666 w 2066"/>
                  <a:gd name="T29" fmla="*/ 134 h 1074"/>
                  <a:gd name="T30" fmla="*/ 627 w 2066"/>
                  <a:gd name="T31" fmla="*/ 116 h 1074"/>
                  <a:gd name="T32" fmla="*/ 597 w 2066"/>
                  <a:gd name="T33" fmla="*/ 98 h 1074"/>
                  <a:gd name="T34" fmla="*/ 573 w 2066"/>
                  <a:gd name="T35" fmla="*/ 82 h 1074"/>
                  <a:gd name="T36" fmla="*/ 548 w 2066"/>
                  <a:gd name="T37" fmla="*/ 63 h 1074"/>
                  <a:gd name="T38" fmla="*/ 518 w 2066"/>
                  <a:gd name="T39" fmla="*/ 38 h 1074"/>
                  <a:gd name="T40" fmla="*/ 493 w 2066"/>
                  <a:gd name="T41" fmla="*/ 12 h 1074"/>
                  <a:gd name="T42" fmla="*/ 471 w 2066"/>
                  <a:gd name="T43" fmla="*/ 4 h 1074"/>
                  <a:gd name="T44" fmla="*/ 448 w 2066"/>
                  <a:gd name="T45" fmla="*/ 16 h 1074"/>
                  <a:gd name="T46" fmla="*/ 419 w 2066"/>
                  <a:gd name="T47" fmla="*/ 29 h 1074"/>
                  <a:gd name="T48" fmla="*/ 392 w 2066"/>
                  <a:gd name="T49" fmla="*/ 37 h 1074"/>
                  <a:gd name="T50" fmla="*/ 363 w 2066"/>
                  <a:gd name="T51" fmla="*/ 46 h 1074"/>
                  <a:gd name="T52" fmla="*/ 331 w 2066"/>
                  <a:gd name="T53" fmla="*/ 54 h 1074"/>
                  <a:gd name="T54" fmla="*/ 302 w 2066"/>
                  <a:gd name="T55" fmla="*/ 61 h 1074"/>
                  <a:gd name="T56" fmla="*/ 273 w 2066"/>
                  <a:gd name="T57" fmla="*/ 67 h 1074"/>
                  <a:gd name="T58" fmla="*/ 236 w 2066"/>
                  <a:gd name="T59" fmla="*/ 73 h 1074"/>
                  <a:gd name="T60" fmla="*/ 376 w 2066"/>
                  <a:gd name="T61" fmla="*/ 121 h 1074"/>
                  <a:gd name="T62" fmla="*/ 342 w 2066"/>
                  <a:gd name="T63" fmla="*/ 166 h 1074"/>
                  <a:gd name="T64" fmla="*/ 317 w 2066"/>
                  <a:gd name="T65" fmla="*/ 193 h 1074"/>
                  <a:gd name="T66" fmla="*/ 281 w 2066"/>
                  <a:gd name="T67" fmla="*/ 228 h 1074"/>
                  <a:gd name="T68" fmla="*/ 249 w 2066"/>
                  <a:gd name="T69" fmla="*/ 255 h 1074"/>
                  <a:gd name="T70" fmla="*/ 224 w 2066"/>
                  <a:gd name="T71" fmla="*/ 276 h 1074"/>
                  <a:gd name="T72" fmla="*/ 193 w 2066"/>
                  <a:gd name="T73" fmla="*/ 297 h 1074"/>
                  <a:gd name="T74" fmla="*/ 161 w 2066"/>
                  <a:gd name="T75" fmla="*/ 314 h 1074"/>
                  <a:gd name="T76" fmla="*/ 122 w 2066"/>
                  <a:gd name="T77" fmla="*/ 328 h 1074"/>
                  <a:gd name="T78" fmla="*/ 81 w 2066"/>
                  <a:gd name="T79" fmla="*/ 339 h 1074"/>
                  <a:gd name="T80" fmla="*/ 36 w 2066"/>
                  <a:gd name="T81" fmla="*/ 348 h 10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66"/>
                  <a:gd name="T124" fmla="*/ 0 h 1074"/>
                  <a:gd name="T125" fmla="*/ 2066 w 2066"/>
                  <a:gd name="T126" fmla="*/ 1074 h 10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66" h="1074">
                    <a:moveTo>
                      <a:pt x="0" y="1066"/>
                    </a:moveTo>
                    <a:lnTo>
                      <a:pt x="114" y="1074"/>
                    </a:lnTo>
                    <a:lnTo>
                      <a:pt x="171" y="1074"/>
                    </a:lnTo>
                    <a:lnTo>
                      <a:pt x="239" y="1074"/>
                    </a:lnTo>
                    <a:lnTo>
                      <a:pt x="303" y="1070"/>
                    </a:lnTo>
                    <a:lnTo>
                      <a:pt x="365" y="1066"/>
                    </a:lnTo>
                    <a:lnTo>
                      <a:pt x="429" y="1059"/>
                    </a:lnTo>
                    <a:lnTo>
                      <a:pt x="486" y="1047"/>
                    </a:lnTo>
                    <a:lnTo>
                      <a:pt x="549" y="1035"/>
                    </a:lnTo>
                    <a:lnTo>
                      <a:pt x="624" y="1016"/>
                    </a:lnTo>
                    <a:lnTo>
                      <a:pt x="692" y="992"/>
                    </a:lnTo>
                    <a:lnTo>
                      <a:pt x="756" y="972"/>
                    </a:lnTo>
                    <a:lnTo>
                      <a:pt x="827" y="946"/>
                    </a:lnTo>
                    <a:lnTo>
                      <a:pt x="895" y="914"/>
                    </a:lnTo>
                    <a:lnTo>
                      <a:pt x="963" y="883"/>
                    </a:lnTo>
                    <a:lnTo>
                      <a:pt x="1019" y="852"/>
                    </a:lnTo>
                    <a:lnTo>
                      <a:pt x="1085" y="820"/>
                    </a:lnTo>
                    <a:lnTo>
                      <a:pt x="1137" y="790"/>
                    </a:lnTo>
                    <a:lnTo>
                      <a:pt x="1198" y="755"/>
                    </a:lnTo>
                    <a:lnTo>
                      <a:pt x="1258" y="720"/>
                    </a:lnTo>
                    <a:lnTo>
                      <a:pt x="1318" y="676"/>
                    </a:lnTo>
                    <a:lnTo>
                      <a:pt x="1371" y="640"/>
                    </a:lnTo>
                    <a:lnTo>
                      <a:pt x="1427" y="593"/>
                    </a:lnTo>
                    <a:lnTo>
                      <a:pt x="1480" y="550"/>
                    </a:lnTo>
                    <a:lnTo>
                      <a:pt x="1529" y="506"/>
                    </a:lnTo>
                    <a:lnTo>
                      <a:pt x="1569" y="458"/>
                    </a:lnTo>
                    <a:lnTo>
                      <a:pt x="1603" y="419"/>
                    </a:lnTo>
                    <a:lnTo>
                      <a:pt x="1630" y="375"/>
                    </a:lnTo>
                    <a:lnTo>
                      <a:pt x="2066" y="433"/>
                    </a:lnTo>
                    <a:lnTo>
                      <a:pt x="1997" y="403"/>
                    </a:lnTo>
                    <a:lnTo>
                      <a:pt x="1945" y="375"/>
                    </a:lnTo>
                    <a:lnTo>
                      <a:pt x="1881" y="348"/>
                    </a:lnTo>
                    <a:lnTo>
                      <a:pt x="1833" y="320"/>
                    </a:lnTo>
                    <a:lnTo>
                      <a:pt x="1791" y="294"/>
                    </a:lnTo>
                    <a:lnTo>
                      <a:pt x="1754" y="274"/>
                    </a:lnTo>
                    <a:lnTo>
                      <a:pt x="1717" y="245"/>
                    </a:lnTo>
                    <a:lnTo>
                      <a:pt x="1681" y="218"/>
                    </a:lnTo>
                    <a:lnTo>
                      <a:pt x="1642" y="188"/>
                    </a:lnTo>
                    <a:lnTo>
                      <a:pt x="1599" y="151"/>
                    </a:lnTo>
                    <a:lnTo>
                      <a:pt x="1554" y="114"/>
                    </a:lnTo>
                    <a:lnTo>
                      <a:pt x="1518" y="77"/>
                    </a:lnTo>
                    <a:lnTo>
                      <a:pt x="1478" y="35"/>
                    </a:lnTo>
                    <a:lnTo>
                      <a:pt x="1446" y="0"/>
                    </a:lnTo>
                    <a:lnTo>
                      <a:pt x="1412" y="12"/>
                    </a:lnTo>
                    <a:lnTo>
                      <a:pt x="1378" y="33"/>
                    </a:lnTo>
                    <a:lnTo>
                      <a:pt x="1342" y="49"/>
                    </a:lnTo>
                    <a:lnTo>
                      <a:pt x="1299" y="68"/>
                    </a:lnTo>
                    <a:lnTo>
                      <a:pt x="1255" y="87"/>
                    </a:lnTo>
                    <a:lnTo>
                      <a:pt x="1215" y="100"/>
                    </a:lnTo>
                    <a:lnTo>
                      <a:pt x="1176" y="112"/>
                    </a:lnTo>
                    <a:lnTo>
                      <a:pt x="1132" y="126"/>
                    </a:lnTo>
                    <a:lnTo>
                      <a:pt x="1087" y="137"/>
                    </a:lnTo>
                    <a:lnTo>
                      <a:pt x="1038" y="151"/>
                    </a:lnTo>
                    <a:lnTo>
                      <a:pt x="994" y="162"/>
                    </a:lnTo>
                    <a:lnTo>
                      <a:pt x="952" y="173"/>
                    </a:lnTo>
                    <a:lnTo>
                      <a:pt x="905" y="182"/>
                    </a:lnTo>
                    <a:lnTo>
                      <a:pt x="861" y="192"/>
                    </a:lnTo>
                    <a:lnTo>
                      <a:pt x="820" y="201"/>
                    </a:lnTo>
                    <a:lnTo>
                      <a:pt x="771" y="212"/>
                    </a:lnTo>
                    <a:lnTo>
                      <a:pt x="707" y="220"/>
                    </a:lnTo>
                    <a:lnTo>
                      <a:pt x="1156" y="301"/>
                    </a:lnTo>
                    <a:lnTo>
                      <a:pt x="1126" y="364"/>
                    </a:lnTo>
                    <a:lnTo>
                      <a:pt x="1092" y="411"/>
                    </a:lnTo>
                    <a:lnTo>
                      <a:pt x="1027" y="497"/>
                    </a:lnTo>
                    <a:lnTo>
                      <a:pt x="989" y="539"/>
                    </a:lnTo>
                    <a:lnTo>
                      <a:pt x="952" y="578"/>
                    </a:lnTo>
                    <a:lnTo>
                      <a:pt x="884" y="644"/>
                    </a:lnTo>
                    <a:lnTo>
                      <a:pt x="842" y="683"/>
                    </a:lnTo>
                    <a:lnTo>
                      <a:pt x="794" y="731"/>
                    </a:lnTo>
                    <a:lnTo>
                      <a:pt x="748" y="766"/>
                    </a:lnTo>
                    <a:lnTo>
                      <a:pt x="711" y="797"/>
                    </a:lnTo>
                    <a:lnTo>
                      <a:pt x="673" y="828"/>
                    </a:lnTo>
                    <a:lnTo>
                      <a:pt x="628" y="859"/>
                    </a:lnTo>
                    <a:lnTo>
                      <a:pt x="579" y="890"/>
                    </a:lnTo>
                    <a:lnTo>
                      <a:pt x="530" y="914"/>
                    </a:lnTo>
                    <a:lnTo>
                      <a:pt x="482" y="942"/>
                    </a:lnTo>
                    <a:lnTo>
                      <a:pt x="422" y="965"/>
                    </a:lnTo>
                    <a:lnTo>
                      <a:pt x="365" y="983"/>
                    </a:lnTo>
                    <a:lnTo>
                      <a:pt x="303" y="1000"/>
                    </a:lnTo>
                    <a:lnTo>
                      <a:pt x="242" y="1016"/>
                    </a:lnTo>
                    <a:lnTo>
                      <a:pt x="178" y="1031"/>
                    </a:lnTo>
                    <a:lnTo>
                      <a:pt x="108" y="1045"/>
                    </a:lnTo>
                    <a:lnTo>
                      <a:pt x="0" y="1066"/>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grpSp>
      <p:sp>
        <p:nvSpPr>
          <p:cNvPr id="37" name="Rectangle 73"/>
          <p:cNvSpPr>
            <a:spLocks noChangeArrowheads="1"/>
          </p:cNvSpPr>
          <p:nvPr/>
        </p:nvSpPr>
        <p:spPr bwMode="auto">
          <a:xfrm>
            <a:off x="2413000" y="5484019"/>
            <a:ext cx="1011238" cy="666750"/>
          </a:xfrm>
          <a:prstGeom prst="rect">
            <a:avLst/>
          </a:prstGeom>
          <a:gradFill rotWithShape="0">
            <a:gsLst>
              <a:gs pos="0">
                <a:srgbClr val="FF99FF"/>
              </a:gs>
              <a:gs pos="50000">
                <a:srgbClr val="FF99FF">
                  <a:gamma/>
                  <a:tint val="0"/>
                  <a:invGamma/>
                </a:srgbClr>
              </a:gs>
              <a:gs pos="100000">
                <a:srgbClr val="FF99FF"/>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S_tradnl" sz="1000">
                <a:solidFill>
                  <a:schemeClr val="bg1"/>
                </a:solidFill>
                <a:latin typeface="Arial" charset="0"/>
              </a:rPr>
              <a:t>Hardware </a:t>
            </a:r>
          </a:p>
          <a:p>
            <a:pPr algn="ctr">
              <a:defRPr/>
            </a:pPr>
            <a:r>
              <a:rPr lang="es-ES_tradnl" sz="1000">
                <a:solidFill>
                  <a:schemeClr val="bg1"/>
                </a:solidFill>
                <a:latin typeface="Arial" charset="0"/>
              </a:rPr>
              <a:t>Y Software</a:t>
            </a:r>
          </a:p>
          <a:p>
            <a:pPr algn="ctr">
              <a:defRPr/>
            </a:pPr>
            <a:endParaRPr lang="es-ES_tradnl" sz="1000">
              <a:solidFill>
                <a:schemeClr val="bg1"/>
              </a:solidFill>
              <a:latin typeface="Arial" charset="0"/>
            </a:endParaRPr>
          </a:p>
        </p:txBody>
      </p:sp>
      <p:sp>
        <p:nvSpPr>
          <p:cNvPr id="38" name="Rectangle 74"/>
          <p:cNvSpPr>
            <a:spLocks noChangeArrowheads="1"/>
          </p:cNvSpPr>
          <p:nvPr/>
        </p:nvSpPr>
        <p:spPr bwMode="auto">
          <a:xfrm>
            <a:off x="1270000" y="2794794"/>
            <a:ext cx="1143000" cy="457200"/>
          </a:xfrm>
          <a:prstGeom prst="rect">
            <a:avLst/>
          </a:prstGeom>
          <a:solidFill>
            <a:schemeClr val="accent1"/>
          </a:soli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n-US" sz="1000" dirty="0" err="1">
                <a:solidFill>
                  <a:schemeClr val="bg1"/>
                </a:solidFill>
                <a:latin typeface="Arial" charset="0"/>
              </a:rPr>
              <a:t>Ambiente</a:t>
            </a:r>
            <a:r>
              <a:rPr lang="en-US" sz="1000" dirty="0">
                <a:solidFill>
                  <a:schemeClr val="bg1"/>
                </a:solidFill>
                <a:latin typeface="Arial" charset="0"/>
              </a:rPr>
              <a:t> de</a:t>
            </a:r>
          </a:p>
          <a:p>
            <a:pPr algn="ctr">
              <a:defRPr/>
            </a:pPr>
            <a:r>
              <a:rPr lang="en-US" sz="1000" dirty="0" err="1">
                <a:solidFill>
                  <a:schemeClr val="bg1"/>
                </a:solidFill>
                <a:latin typeface="Arial" charset="0"/>
              </a:rPr>
              <a:t>Trabajo</a:t>
            </a:r>
            <a:endParaRPr lang="es-ES" sz="1000" dirty="0">
              <a:solidFill>
                <a:schemeClr val="bg1"/>
              </a:solidFill>
              <a:latin typeface="Arial" charset="0"/>
            </a:endParaRPr>
          </a:p>
        </p:txBody>
      </p:sp>
      <p:sp>
        <p:nvSpPr>
          <p:cNvPr id="39" name="Rectangle 75"/>
          <p:cNvSpPr>
            <a:spLocks noChangeArrowheads="1"/>
          </p:cNvSpPr>
          <p:nvPr/>
        </p:nvSpPr>
        <p:spPr bwMode="auto">
          <a:xfrm>
            <a:off x="4699000" y="2008982"/>
            <a:ext cx="3200400" cy="304800"/>
          </a:xfrm>
          <a:prstGeom prst="rect">
            <a:avLst/>
          </a:prstGeom>
          <a:gradFill rotWithShape="0">
            <a:gsLst>
              <a:gs pos="0">
                <a:schemeClr val="accent1"/>
              </a:gs>
              <a:gs pos="50000">
                <a:schemeClr val="bg1"/>
              </a:gs>
              <a:gs pos="100000">
                <a:schemeClr val="accent1"/>
              </a:gs>
            </a:gsLst>
            <a:lin ang="5400000" scaled="1"/>
          </a:gra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n-US" sz="1000" dirty="0" err="1">
                <a:latin typeface="Century" pitchFamily="18" charset="0"/>
              </a:rPr>
              <a:t>Elaboracion</a:t>
            </a:r>
            <a:r>
              <a:rPr lang="en-US" sz="1000" dirty="0">
                <a:latin typeface="Century" pitchFamily="18" charset="0"/>
              </a:rPr>
              <a:t> y control de </a:t>
            </a:r>
            <a:r>
              <a:rPr lang="en-US" sz="1000" dirty="0" err="1">
                <a:latin typeface="Century" pitchFamily="18" charset="0"/>
              </a:rPr>
              <a:t>presupuestos</a:t>
            </a:r>
            <a:endParaRPr lang="es-ES" sz="1000" dirty="0">
              <a:latin typeface="Century" pitchFamily="18" charset="0"/>
            </a:endParaRPr>
          </a:p>
        </p:txBody>
      </p:sp>
      <p:sp>
        <p:nvSpPr>
          <p:cNvPr id="40" name="Rectangle 76"/>
          <p:cNvSpPr>
            <a:spLocks noChangeArrowheads="1"/>
          </p:cNvSpPr>
          <p:nvPr/>
        </p:nvSpPr>
        <p:spPr bwMode="auto">
          <a:xfrm>
            <a:off x="5700713" y="5484019"/>
            <a:ext cx="1284287" cy="685800"/>
          </a:xfrm>
          <a:prstGeom prst="rect">
            <a:avLst/>
          </a:prstGeom>
          <a:solidFill>
            <a:schemeClr val="accent1"/>
          </a:soli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C" sz="1000">
                <a:solidFill>
                  <a:schemeClr val="bg1"/>
                </a:solidFill>
                <a:latin typeface="Arial" charset="0"/>
              </a:rPr>
              <a:t>Reportes Financieros</a:t>
            </a:r>
          </a:p>
          <a:p>
            <a:pPr algn="ctr">
              <a:defRPr/>
            </a:pPr>
            <a:r>
              <a:rPr lang="es-EC" sz="1000">
                <a:solidFill>
                  <a:schemeClr val="bg1"/>
                </a:solidFill>
                <a:latin typeface="Arial" charset="0"/>
              </a:rPr>
              <a:t> e Impuestos</a:t>
            </a:r>
            <a:endParaRPr lang="es-ES" sz="1000">
              <a:solidFill>
                <a:schemeClr val="bg1"/>
              </a:solidFill>
              <a:latin typeface="Arial" charset="0"/>
            </a:endParaRPr>
          </a:p>
        </p:txBody>
      </p:sp>
      <p:grpSp>
        <p:nvGrpSpPr>
          <p:cNvPr id="41" name="Group 81"/>
          <p:cNvGrpSpPr>
            <a:grpSpLocks/>
          </p:cNvGrpSpPr>
          <p:nvPr/>
        </p:nvGrpSpPr>
        <p:grpSpPr bwMode="auto">
          <a:xfrm rot="246013">
            <a:off x="6877049" y="3586967"/>
            <a:ext cx="758825" cy="620715"/>
            <a:chOff x="205" y="1262"/>
            <a:chExt cx="689" cy="383"/>
          </a:xfrm>
        </p:grpSpPr>
        <p:sp>
          <p:nvSpPr>
            <p:cNvPr id="63" name="Freeform 82"/>
            <p:cNvSpPr>
              <a:spLocks/>
            </p:cNvSpPr>
            <p:nvPr/>
          </p:nvSpPr>
          <p:spPr bwMode="auto">
            <a:xfrm>
              <a:off x="441" y="1336"/>
              <a:ext cx="149" cy="57"/>
            </a:xfrm>
            <a:custGeom>
              <a:avLst/>
              <a:gdLst>
                <a:gd name="T0" fmla="*/ 0 w 447"/>
                <a:gd name="T1" fmla="*/ 33 h 173"/>
                <a:gd name="T2" fmla="*/ 0 w 447"/>
                <a:gd name="T3" fmla="*/ 0 h 173"/>
                <a:gd name="T4" fmla="*/ 149 w 447"/>
                <a:gd name="T5" fmla="*/ 26 h 173"/>
                <a:gd name="T6" fmla="*/ 147 w 447"/>
                <a:gd name="T7" fmla="*/ 41 h 173"/>
                <a:gd name="T8" fmla="*/ 136 w 447"/>
                <a:gd name="T9" fmla="*/ 57 h 173"/>
                <a:gd name="T10" fmla="*/ 0 w 447"/>
                <a:gd name="T11" fmla="*/ 33 h 173"/>
                <a:gd name="T12" fmla="*/ 0 60000 65536"/>
                <a:gd name="T13" fmla="*/ 0 60000 65536"/>
                <a:gd name="T14" fmla="*/ 0 60000 65536"/>
                <a:gd name="T15" fmla="*/ 0 60000 65536"/>
                <a:gd name="T16" fmla="*/ 0 60000 65536"/>
                <a:gd name="T17" fmla="*/ 0 60000 65536"/>
                <a:gd name="T18" fmla="*/ 0 w 447"/>
                <a:gd name="T19" fmla="*/ 0 h 173"/>
                <a:gd name="T20" fmla="*/ 447 w 447"/>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447" h="173">
                  <a:moveTo>
                    <a:pt x="0" y="101"/>
                  </a:moveTo>
                  <a:lnTo>
                    <a:pt x="0" y="0"/>
                  </a:lnTo>
                  <a:lnTo>
                    <a:pt x="447" y="79"/>
                  </a:lnTo>
                  <a:lnTo>
                    <a:pt x="440" y="125"/>
                  </a:lnTo>
                  <a:lnTo>
                    <a:pt x="409" y="173"/>
                  </a:lnTo>
                  <a:lnTo>
                    <a:pt x="0" y="101"/>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64" name="Freeform 83"/>
            <p:cNvSpPr>
              <a:spLocks/>
            </p:cNvSpPr>
            <p:nvPr/>
          </p:nvSpPr>
          <p:spPr bwMode="auto">
            <a:xfrm>
              <a:off x="750" y="1382"/>
              <a:ext cx="144" cy="56"/>
            </a:xfrm>
            <a:custGeom>
              <a:avLst/>
              <a:gdLst>
                <a:gd name="T0" fmla="*/ 144 w 430"/>
                <a:gd name="T1" fmla="*/ 56 h 167"/>
                <a:gd name="T2" fmla="*/ 144 w 430"/>
                <a:gd name="T3" fmla="*/ 24 h 167"/>
                <a:gd name="T4" fmla="*/ 0 w 430"/>
                <a:gd name="T5" fmla="*/ 0 h 167"/>
                <a:gd name="T6" fmla="*/ 0 w 430"/>
                <a:gd name="T7" fmla="*/ 40 h 167"/>
                <a:gd name="T8" fmla="*/ 144 w 430"/>
                <a:gd name="T9" fmla="*/ 56 h 167"/>
                <a:gd name="T10" fmla="*/ 0 60000 65536"/>
                <a:gd name="T11" fmla="*/ 0 60000 65536"/>
                <a:gd name="T12" fmla="*/ 0 60000 65536"/>
                <a:gd name="T13" fmla="*/ 0 60000 65536"/>
                <a:gd name="T14" fmla="*/ 0 60000 65536"/>
                <a:gd name="T15" fmla="*/ 0 w 430"/>
                <a:gd name="T16" fmla="*/ 0 h 167"/>
                <a:gd name="T17" fmla="*/ 430 w 430"/>
                <a:gd name="T18" fmla="*/ 167 h 167"/>
              </a:gdLst>
              <a:ahLst/>
              <a:cxnLst>
                <a:cxn ang="T10">
                  <a:pos x="T0" y="T1"/>
                </a:cxn>
                <a:cxn ang="T11">
                  <a:pos x="T2" y="T3"/>
                </a:cxn>
                <a:cxn ang="T12">
                  <a:pos x="T4" y="T5"/>
                </a:cxn>
                <a:cxn ang="T13">
                  <a:pos x="T6" y="T7"/>
                </a:cxn>
                <a:cxn ang="T14">
                  <a:pos x="T8" y="T9"/>
                </a:cxn>
              </a:cxnLst>
              <a:rect l="T15" t="T16" r="T17" b="T18"/>
              <a:pathLst>
                <a:path w="430" h="167">
                  <a:moveTo>
                    <a:pt x="430" y="167"/>
                  </a:moveTo>
                  <a:lnTo>
                    <a:pt x="429" y="73"/>
                  </a:lnTo>
                  <a:lnTo>
                    <a:pt x="0" y="0"/>
                  </a:lnTo>
                  <a:lnTo>
                    <a:pt x="0" y="119"/>
                  </a:lnTo>
                  <a:lnTo>
                    <a:pt x="430" y="167"/>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nvGrpSpPr>
            <p:cNvPr id="65" name="Group 84"/>
            <p:cNvGrpSpPr>
              <a:grpSpLocks/>
            </p:cNvGrpSpPr>
            <p:nvPr/>
          </p:nvGrpSpPr>
          <p:grpSpPr bwMode="auto">
            <a:xfrm>
              <a:off x="205" y="1262"/>
              <a:ext cx="689" cy="383"/>
              <a:chOff x="205" y="1262"/>
              <a:chExt cx="689" cy="383"/>
            </a:xfrm>
          </p:grpSpPr>
          <p:sp>
            <p:nvSpPr>
              <p:cNvPr id="66" name="Freeform 85"/>
              <p:cNvSpPr>
                <a:spLocks/>
              </p:cNvSpPr>
              <p:nvPr/>
            </p:nvSpPr>
            <p:spPr bwMode="auto">
              <a:xfrm>
                <a:off x="205" y="1298"/>
                <a:ext cx="689" cy="347"/>
              </a:xfrm>
              <a:custGeom>
                <a:avLst/>
                <a:gdLst>
                  <a:gd name="T0" fmla="*/ 39 w 2066"/>
                  <a:gd name="T1" fmla="*/ 347 h 1041"/>
                  <a:gd name="T2" fmla="*/ 80 w 2066"/>
                  <a:gd name="T3" fmla="*/ 347 h 1041"/>
                  <a:gd name="T4" fmla="*/ 123 w 2066"/>
                  <a:gd name="T5" fmla="*/ 345 h 1041"/>
                  <a:gd name="T6" fmla="*/ 163 w 2066"/>
                  <a:gd name="T7" fmla="*/ 339 h 1041"/>
                  <a:gd name="T8" fmla="*/ 209 w 2066"/>
                  <a:gd name="T9" fmla="*/ 329 h 1041"/>
                  <a:gd name="T10" fmla="*/ 253 w 2066"/>
                  <a:gd name="T11" fmla="*/ 315 h 1041"/>
                  <a:gd name="T12" fmla="*/ 299 w 2066"/>
                  <a:gd name="T13" fmla="*/ 296 h 1041"/>
                  <a:gd name="T14" fmla="*/ 341 w 2066"/>
                  <a:gd name="T15" fmla="*/ 275 h 1041"/>
                  <a:gd name="T16" fmla="*/ 380 w 2066"/>
                  <a:gd name="T17" fmla="*/ 256 h 1041"/>
                  <a:gd name="T18" fmla="*/ 420 w 2066"/>
                  <a:gd name="T19" fmla="*/ 233 h 1041"/>
                  <a:gd name="T20" fmla="*/ 458 w 2066"/>
                  <a:gd name="T21" fmla="*/ 207 h 1041"/>
                  <a:gd name="T22" fmla="*/ 494 w 2066"/>
                  <a:gd name="T23" fmla="*/ 178 h 1041"/>
                  <a:gd name="T24" fmla="*/ 524 w 2066"/>
                  <a:gd name="T25" fmla="*/ 149 h 1041"/>
                  <a:gd name="T26" fmla="*/ 544 w 2066"/>
                  <a:gd name="T27" fmla="*/ 121 h 1041"/>
                  <a:gd name="T28" fmla="*/ 667 w 2066"/>
                  <a:gd name="T29" fmla="*/ 130 h 1041"/>
                  <a:gd name="T30" fmla="*/ 628 w 2066"/>
                  <a:gd name="T31" fmla="*/ 113 h 1041"/>
                  <a:gd name="T32" fmla="*/ 598 w 2066"/>
                  <a:gd name="T33" fmla="*/ 95 h 1041"/>
                  <a:gd name="T34" fmla="*/ 574 w 2066"/>
                  <a:gd name="T35" fmla="*/ 79 h 1041"/>
                  <a:gd name="T36" fmla="*/ 548 w 2066"/>
                  <a:gd name="T37" fmla="*/ 61 h 1041"/>
                  <a:gd name="T38" fmla="*/ 519 w 2066"/>
                  <a:gd name="T39" fmla="*/ 36 h 1041"/>
                  <a:gd name="T40" fmla="*/ 494 w 2066"/>
                  <a:gd name="T41" fmla="*/ 11 h 1041"/>
                  <a:gd name="T42" fmla="*/ 472 w 2066"/>
                  <a:gd name="T43" fmla="*/ 4 h 1041"/>
                  <a:gd name="T44" fmla="*/ 448 w 2066"/>
                  <a:gd name="T45" fmla="*/ 15 h 1041"/>
                  <a:gd name="T46" fmla="*/ 420 w 2066"/>
                  <a:gd name="T47" fmla="*/ 28 h 1041"/>
                  <a:gd name="T48" fmla="*/ 393 w 2066"/>
                  <a:gd name="T49" fmla="*/ 36 h 1041"/>
                  <a:gd name="T50" fmla="*/ 364 w 2066"/>
                  <a:gd name="T51" fmla="*/ 44 h 1041"/>
                  <a:gd name="T52" fmla="*/ 332 w 2066"/>
                  <a:gd name="T53" fmla="*/ 52 h 1041"/>
                  <a:gd name="T54" fmla="*/ 302 w 2066"/>
                  <a:gd name="T55" fmla="*/ 59 h 1041"/>
                  <a:gd name="T56" fmla="*/ 274 w 2066"/>
                  <a:gd name="T57" fmla="*/ 65 h 1041"/>
                  <a:gd name="T58" fmla="*/ 236 w 2066"/>
                  <a:gd name="T59" fmla="*/ 71 h 1041"/>
                  <a:gd name="T60" fmla="*/ 376 w 2066"/>
                  <a:gd name="T61" fmla="*/ 118 h 1041"/>
                  <a:gd name="T62" fmla="*/ 343 w 2066"/>
                  <a:gd name="T63" fmla="*/ 161 h 1041"/>
                  <a:gd name="T64" fmla="*/ 318 w 2066"/>
                  <a:gd name="T65" fmla="*/ 187 h 1041"/>
                  <a:gd name="T66" fmla="*/ 282 w 2066"/>
                  <a:gd name="T67" fmla="*/ 221 h 1041"/>
                  <a:gd name="T68" fmla="*/ 238 w 2066"/>
                  <a:gd name="T69" fmla="*/ 251 h 1041"/>
                  <a:gd name="T70" fmla="*/ 196 w 2066"/>
                  <a:gd name="T71" fmla="*/ 273 h 1041"/>
                  <a:gd name="T72" fmla="*/ 167 w 2066"/>
                  <a:gd name="T73" fmla="*/ 288 h 1041"/>
                  <a:gd name="T74" fmla="*/ 124 w 2066"/>
                  <a:gd name="T75" fmla="*/ 300 h 1041"/>
                  <a:gd name="T76" fmla="*/ 70 w 2066"/>
                  <a:gd name="T77" fmla="*/ 313 h 1041"/>
                  <a:gd name="T78" fmla="*/ 0 w 2066"/>
                  <a:gd name="T79" fmla="*/ 318 h 10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66"/>
                  <a:gd name="T121" fmla="*/ 0 h 1041"/>
                  <a:gd name="T122" fmla="*/ 2066 w 2066"/>
                  <a:gd name="T123" fmla="*/ 1041 h 104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66" h="1041">
                    <a:moveTo>
                      <a:pt x="1" y="1035"/>
                    </a:moveTo>
                    <a:lnTo>
                      <a:pt x="117" y="1041"/>
                    </a:lnTo>
                    <a:lnTo>
                      <a:pt x="173" y="1041"/>
                    </a:lnTo>
                    <a:lnTo>
                      <a:pt x="241" y="1041"/>
                    </a:lnTo>
                    <a:lnTo>
                      <a:pt x="305" y="1039"/>
                    </a:lnTo>
                    <a:lnTo>
                      <a:pt x="368" y="1035"/>
                    </a:lnTo>
                    <a:lnTo>
                      <a:pt x="432" y="1029"/>
                    </a:lnTo>
                    <a:lnTo>
                      <a:pt x="488" y="1017"/>
                    </a:lnTo>
                    <a:lnTo>
                      <a:pt x="551" y="1005"/>
                    </a:lnTo>
                    <a:lnTo>
                      <a:pt x="626" y="987"/>
                    </a:lnTo>
                    <a:lnTo>
                      <a:pt x="694" y="963"/>
                    </a:lnTo>
                    <a:lnTo>
                      <a:pt x="758" y="944"/>
                    </a:lnTo>
                    <a:lnTo>
                      <a:pt x="830" y="917"/>
                    </a:lnTo>
                    <a:lnTo>
                      <a:pt x="897" y="887"/>
                    </a:lnTo>
                    <a:lnTo>
                      <a:pt x="965" y="857"/>
                    </a:lnTo>
                    <a:lnTo>
                      <a:pt x="1022" y="826"/>
                    </a:lnTo>
                    <a:lnTo>
                      <a:pt x="1087" y="796"/>
                    </a:lnTo>
                    <a:lnTo>
                      <a:pt x="1140" y="767"/>
                    </a:lnTo>
                    <a:lnTo>
                      <a:pt x="1200" y="733"/>
                    </a:lnTo>
                    <a:lnTo>
                      <a:pt x="1260" y="698"/>
                    </a:lnTo>
                    <a:lnTo>
                      <a:pt x="1320" y="656"/>
                    </a:lnTo>
                    <a:lnTo>
                      <a:pt x="1373" y="622"/>
                    </a:lnTo>
                    <a:lnTo>
                      <a:pt x="1430" y="575"/>
                    </a:lnTo>
                    <a:lnTo>
                      <a:pt x="1482" y="534"/>
                    </a:lnTo>
                    <a:lnTo>
                      <a:pt x="1531" y="492"/>
                    </a:lnTo>
                    <a:lnTo>
                      <a:pt x="1572" y="446"/>
                    </a:lnTo>
                    <a:lnTo>
                      <a:pt x="1605" y="407"/>
                    </a:lnTo>
                    <a:lnTo>
                      <a:pt x="1632" y="364"/>
                    </a:lnTo>
                    <a:lnTo>
                      <a:pt x="2066" y="421"/>
                    </a:lnTo>
                    <a:lnTo>
                      <a:pt x="2000" y="391"/>
                    </a:lnTo>
                    <a:lnTo>
                      <a:pt x="1947" y="364"/>
                    </a:lnTo>
                    <a:lnTo>
                      <a:pt x="1883" y="338"/>
                    </a:lnTo>
                    <a:lnTo>
                      <a:pt x="1835" y="310"/>
                    </a:lnTo>
                    <a:lnTo>
                      <a:pt x="1794" y="285"/>
                    </a:lnTo>
                    <a:lnTo>
                      <a:pt x="1756" y="265"/>
                    </a:lnTo>
                    <a:lnTo>
                      <a:pt x="1720" y="237"/>
                    </a:lnTo>
                    <a:lnTo>
                      <a:pt x="1683" y="212"/>
                    </a:lnTo>
                    <a:lnTo>
                      <a:pt x="1644" y="182"/>
                    </a:lnTo>
                    <a:lnTo>
                      <a:pt x="1602" y="146"/>
                    </a:lnTo>
                    <a:lnTo>
                      <a:pt x="1556" y="109"/>
                    </a:lnTo>
                    <a:lnTo>
                      <a:pt x="1520" y="73"/>
                    </a:lnTo>
                    <a:lnTo>
                      <a:pt x="1480" y="33"/>
                    </a:lnTo>
                    <a:lnTo>
                      <a:pt x="1449" y="0"/>
                    </a:lnTo>
                    <a:lnTo>
                      <a:pt x="1415" y="11"/>
                    </a:lnTo>
                    <a:lnTo>
                      <a:pt x="1381" y="30"/>
                    </a:lnTo>
                    <a:lnTo>
                      <a:pt x="1344" y="45"/>
                    </a:lnTo>
                    <a:lnTo>
                      <a:pt x="1302" y="64"/>
                    </a:lnTo>
                    <a:lnTo>
                      <a:pt x="1258" y="83"/>
                    </a:lnTo>
                    <a:lnTo>
                      <a:pt x="1218" y="95"/>
                    </a:lnTo>
                    <a:lnTo>
                      <a:pt x="1179" y="107"/>
                    </a:lnTo>
                    <a:lnTo>
                      <a:pt x="1135" y="122"/>
                    </a:lnTo>
                    <a:lnTo>
                      <a:pt x="1090" y="132"/>
                    </a:lnTo>
                    <a:lnTo>
                      <a:pt x="1041" y="146"/>
                    </a:lnTo>
                    <a:lnTo>
                      <a:pt x="997" y="157"/>
                    </a:lnTo>
                    <a:lnTo>
                      <a:pt x="954" y="168"/>
                    </a:lnTo>
                    <a:lnTo>
                      <a:pt x="907" y="176"/>
                    </a:lnTo>
                    <a:lnTo>
                      <a:pt x="864" y="186"/>
                    </a:lnTo>
                    <a:lnTo>
                      <a:pt x="822" y="195"/>
                    </a:lnTo>
                    <a:lnTo>
                      <a:pt x="773" y="206"/>
                    </a:lnTo>
                    <a:lnTo>
                      <a:pt x="707" y="213"/>
                    </a:lnTo>
                    <a:lnTo>
                      <a:pt x="1159" y="293"/>
                    </a:lnTo>
                    <a:lnTo>
                      <a:pt x="1128" y="353"/>
                    </a:lnTo>
                    <a:lnTo>
                      <a:pt x="1095" y="398"/>
                    </a:lnTo>
                    <a:lnTo>
                      <a:pt x="1029" y="484"/>
                    </a:lnTo>
                    <a:lnTo>
                      <a:pt x="992" y="522"/>
                    </a:lnTo>
                    <a:lnTo>
                      <a:pt x="954" y="561"/>
                    </a:lnTo>
                    <a:lnTo>
                      <a:pt x="901" y="609"/>
                    </a:lnTo>
                    <a:lnTo>
                      <a:pt x="845" y="662"/>
                    </a:lnTo>
                    <a:lnTo>
                      <a:pt x="788" y="700"/>
                    </a:lnTo>
                    <a:lnTo>
                      <a:pt x="713" y="752"/>
                    </a:lnTo>
                    <a:lnTo>
                      <a:pt x="649" y="785"/>
                    </a:lnTo>
                    <a:lnTo>
                      <a:pt x="589" y="819"/>
                    </a:lnTo>
                    <a:lnTo>
                      <a:pt x="536" y="845"/>
                    </a:lnTo>
                    <a:lnTo>
                      <a:pt x="500" y="863"/>
                    </a:lnTo>
                    <a:lnTo>
                      <a:pt x="432" y="882"/>
                    </a:lnTo>
                    <a:lnTo>
                      <a:pt x="371" y="901"/>
                    </a:lnTo>
                    <a:lnTo>
                      <a:pt x="305" y="923"/>
                    </a:lnTo>
                    <a:lnTo>
                      <a:pt x="211" y="938"/>
                    </a:lnTo>
                    <a:lnTo>
                      <a:pt x="139" y="949"/>
                    </a:lnTo>
                    <a:lnTo>
                      <a:pt x="0" y="953"/>
                    </a:lnTo>
                    <a:lnTo>
                      <a:pt x="1" y="1035"/>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67" name="Freeform 86"/>
              <p:cNvSpPr>
                <a:spLocks/>
              </p:cNvSpPr>
              <p:nvPr/>
            </p:nvSpPr>
            <p:spPr bwMode="auto">
              <a:xfrm>
                <a:off x="205" y="1262"/>
                <a:ext cx="689" cy="358"/>
              </a:xfrm>
              <a:custGeom>
                <a:avLst/>
                <a:gdLst>
                  <a:gd name="T0" fmla="*/ 38 w 2066"/>
                  <a:gd name="T1" fmla="*/ 358 h 1074"/>
                  <a:gd name="T2" fmla="*/ 80 w 2066"/>
                  <a:gd name="T3" fmla="*/ 358 h 1074"/>
                  <a:gd name="T4" fmla="*/ 122 w 2066"/>
                  <a:gd name="T5" fmla="*/ 355 h 1074"/>
                  <a:gd name="T6" fmla="*/ 162 w 2066"/>
                  <a:gd name="T7" fmla="*/ 349 h 1074"/>
                  <a:gd name="T8" fmla="*/ 208 w 2066"/>
                  <a:gd name="T9" fmla="*/ 339 h 1074"/>
                  <a:gd name="T10" fmla="*/ 252 w 2066"/>
                  <a:gd name="T11" fmla="*/ 324 h 1074"/>
                  <a:gd name="T12" fmla="*/ 298 w 2066"/>
                  <a:gd name="T13" fmla="*/ 305 h 1074"/>
                  <a:gd name="T14" fmla="*/ 340 w 2066"/>
                  <a:gd name="T15" fmla="*/ 284 h 1074"/>
                  <a:gd name="T16" fmla="*/ 379 w 2066"/>
                  <a:gd name="T17" fmla="*/ 263 h 1074"/>
                  <a:gd name="T18" fmla="*/ 420 w 2066"/>
                  <a:gd name="T19" fmla="*/ 240 h 1074"/>
                  <a:gd name="T20" fmla="*/ 457 w 2066"/>
                  <a:gd name="T21" fmla="*/ 213 h 1074"/>
                  <a:gd name="T22" fmla="*/ 494 w 2066"/>
                  <a:gd name="T23" fmla="*/ 183 h 1074"/>
                  <a:gd name="T24" fmla="*/ 523 w 2066"/>
                  <a:gd name="T25" fmla="*/ 153 h 1074"/>
                  <a:gd name="T26" fmla="*/ 544 w 2066"/>
                  <a:gd name="T27" fmla="*/ 125 h 1074"/>
                  <a:gd name="T28" fmla="*/ 666 w 2066"/>
                  <a:gd name="T29" fmla="*/ 134 h 1074"/>
                  <a:gd name="T30" fmla="*/ 627 w 2066"/>
                  <a:gd name="T31" fmla="*/ 116 h 1074"/>
                  <a:gd name="T32" fmla="*/ 597 w 2066"/>
                  <a:gd name="T33" fmla="*/ 98 h 1074"/>
                  <a:gd name="T34" fmla="*/ 573 w 2066"/>
                  <a:gd name="T35" fmla="*/ 82 h 1074"/>
                  <a:gd name="T36" fmla="*/ 548 w 2066"/>
                  <a:gd name="T37" fmla="*/ 63 h 1074"/>
                  <a:gd name="T38" fmla="*/ 518 w 2066"/>
                  <a:gd name="T39" fmla="*/ 38 h 1074"/>
                  <a:gd name="T40" fmla="*/ 493 w 2066"/>
                  <a:gd name="T41" fmla="*/ 12 h 1074"/>
                  <a:gd name="T42" fmla="*/ 471 w 2066"/>
                  <a:gd name="T43" fmla="*/ 4 h 1074"/>
                  <a:gd name="T44" fmla="*/ 448 w 2066"/>
                  <a:gd name="T45" fmla="*/ 16 h 1074"/>
                  <a:gd name="T46" fmla="*/ 419 w 2066"/>
                  <a:gd name="T47" fmla="*/ 29 h 1074"/>
                  <a:gd name="T48" fmla="*/ 392 w 2066"/>
                  <a:gd name="T49" fmla="*/ 37 h 1074"/>
                  <a:gd name="T50" fmla="*/ 363 w 2066"/>
                  <a:gd name="T51" fmla="*/ 46 h 1074"/>
                  <a:gd name="T52" fmla="*/ 331 w 2066"/>
                  <a:gd name="T53" fmla="*/ 54 h 1074"/>
                  <a:gd name="T54" fmla="*/ 302 w 2066"/>
                  <a:gd name="T55" fmla="*/ 61 h 1074"/>
                  <a:gd name="T56" fmla="*/ 273 w 2066"/>
                  <a:gd name="T57" fmla="*/ 67 h 1074"/>
                  <a:gd name="T58" fmla="*/ 236 w 2066"/>
                  <a:gd name="T59" fmla="*/ 73 h 1074"/>
                  <a:gd name="T60" fmla="*/ 376 w 2066"/>
                  <a:gd name="T61" fmla="*/ 121 h 1074"/>
                  <a:gd name="T62" fmla="*/ 342 w 2066"/>
                  <a:gd name="T63" fmla="*/ 166 h 1074"/>
                  <a:gd name="T64" fmla="*/ 317 w 2066"/>
                  <a:gd name="T65" fmla="*/ 193 h 1074"/>
                  <a:gd name="T66" fmla="*/ 281 w 2066"/>
                  <a:gd name="T67" fmla="*/ 228 h 1074"/>
                  <a:gd name="T68" fmla="*/ 249 w 2066"/>
                  <a:gd name="T69" fmla="*/ 255 h 1074"/>
                  <a:gd name="T70" fmla="*/ 224 w 2066"/>
                  <a:gd name="T71" fmla="*/ 276 h 1074"/>
                  <a:gd name="T72" fmla="*/ 193 w 2066"/>
                  <a:gd name="T73" fmla="*/ 297 h 1074"/>
                  <a:gd name="T74" fmla="*/ 161 w 2066"/>
                  <a:gd name="T75" fmla="*/ 314 h 1074"/>
                  <a:gd name="T76" fmla="*/ 122 w 2066"/>
                  <a:gd name="T77" fmla="*/ 328 h 1074"/>
                  <a:gd name="T78" fmla="*/ 81 w 2066"/>
                  <a:gd name="T79" fmla="*/ 339 h 1074"/>
                  <a:gd name="T80" fmla="*/ 36 w 2066"/>
                  <a:gd name="T81" fmla="*/ 348 h 10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66"/>
                  <a:gd name="T124" fmla="*/ 0 h 1074"/>
                  <a:gd name="T125" fmla="*/ 2066 w 2066"/>
                  <a:gd name="T126" fmla="*/ 1074 h 10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66" h="1074">
                    <a:moveTo>
                      <a:pt x="0" y="1066"/>
                    </a:moveTo>
                    <a:lnTo>
                      <a:pt x="114" y="1074"/>
                    </a:lnTo>
                    <a:lnTo>
                      <a:pt x="171" y="1074"/>
                    </a:lnTo>
                    <a:lnTo>
                      <a:pt x="239" y="1074"/>
                    </a:lnTo>
                    <a:lnTo>
                      <a:pt x="303" y="1070"/>
                    </a:lnTo>
                    <a:lnTo>
                      <a:pt x="365" y="1066"/>
                    </a:lnTo>
                    <a:lnTo>
                      <a:pt x="429" y="1059"/>
                    </a:lnTo>
                    <a:lnTo>
                      <a:pt x="486" y="1047"/>
                    </a:lnTo>
                    <a:lnTo>
                      <a:pt x="549" y="1035"/>
                    </a:lnTo>
                    <a:lnTo>
                      <a:pt x="624" y="1016"/>
                    </a:lnTo>
                    <a:lnTo>
                      <a:pt x="692" y="992"/>
                    </a:lnTo>
                    <a:lnTo>
                      <a:pt x="756" y="972"/>
                    </a:lnTo>
                    <a:lnTo>
                      <a:pt x="827" y="946"/>
                    </a:lnTo>
                    <a:lnTo>
                      <a:pt x="895" y="914"/>
                    </a:lnTo>
                    <a:lnTo>
                      <a:pt x="963" y="883"/>
                    </a:lnTo>
                    <a:lnTo>
                      <a:pt x="1019" y="852"/>
                    </a:lnTo>
                    <a:lnTo>
                      <a:pt x="1085" y="820"/>
                    </a:lnTo>
                    <a:lnTo>
                      <a:pt x="1137" y="790"/>
                    </a:lnTo>
                    <a:lnTo>
                      <a:pt x="1198" y="755"/>
                    </a:lnTo>
                    <a:lnTo>
                      <a:pt x="1258" y="720"/>
                    </a:lnTo>
                    <a:lnTo>
                      <a:pt x="1318" y="676"/>
                    </a:lnTo>
                    <a:lnTo>
                      <a:pt x="1371" y="640"/>
                    </a:lnTo>
                    <a:lnTo>
                      <a:pt x="1427" y="593"/>
                    </a:lnTo>
                    <a:lnTo>
                      <a:pt x="1480" y="550"/>
                    </a:lnTo>
                    <a:lnTo>
                      <a:pt x="1529" y="506"/>
                    </a:lnTo>
                    <a:lnTo>
                      <a:pt x="1569" y="458"/>
                    </a:lnTo>
                    <a:lnTo>
                      <a:pt x="1603" y="419"/>
                    </a:lnTo>
                    <a:lnTo>
                      <a:pt x="1630" y="375"/>
                    </a:lnTo>
                    <a:lnTo>
                      <a:pt x="2066" y="433"/>
                    </a:lnTo>
                    <a:lnTo>
                      <a:pt x="1997" y="403"/>
                    </a:lnTo>
                    <a:lnTo>
                      <a:pt x="1945" y="375"/>
                    </a:lnTo>
                    <a:lnTo>
                      <a:pt x="1881" y="348"/>
                    </a:lnTo>
                    <a:lnTo>
                      <a:pt x="1833" y="320"/>
                    </a:lnTo>
                    <a:lnTo>
                      <a:pt x="1791" y="294"/>
                    </a:lnTo>
                    <a:lnTo>
                      <a:pt x="1754" y="274"/>
                    </a:lnTo>
                    <a:lnTo>
                      <a:pt x="1717" y="245"/>
                    </a:lnTo>
                    <a:lnTo>
                      <a:pt x="1681" y="218"/>
                    </a:lnTo>
                    <a:lnTo>
                      <a:pt x="1642" y="188"/>
                    </a:lnTo>
                    <a:lnTo>
                      <a:pt x="1599" y="151"/>
                    </a:lnTo>
                    <a:lnTo>
                      <a:pt x="1554" y="114"/>
                    </a:lnTo>
                    <a:lnTo>
                      <a:pt x="1518" y="77"/>
                    </a:lnTo>
                    <a:lnTo>
                      <a:pt x="1478" y="35"/>
                    </a:lnTo>
                    <a:lnTo>
                      <a:pt x="1446" y="0"/>
                    </a:lnTo>
                    <a:lnTo>
                      <a:pt x="1412" y="12"/>
                    </a:lnTo>
                    <a:lnTo>
                      <a:pt x="1378" y="33"/>
                    </a:lnTo>
                    <a:lnTo>
                      <a:pt x="1342" y="49"/>
                    </a:lnTo>
                    <a:lnTo>
                      <a:pt x="1299" y="68"/>
                    </a:lnTo>
                    <a:lnTo>
                      <a:pt x="1255" y="87"/>
                    </a:lnTo>
                    <a:lnTo>
                      <a:pt x="1215" y="100"/>
                    </a:lnTo>
                    <a:lnTo>
                      <a:pt x="1176" y="112"/>
                    </a:lnTo>
                    <a:lnTo>
                      <a:pt x="1132" y="126"/>
                    </a:lnTo>
                    <a:lnTo>
                      <a:pt x="1087" y="137"/>
                    </a:lnTo>
                    <a:lnTo>
                      <a:pt x="1038" y="151"/>
                    </a:lnTo>
                    <a:lnTo>
                      <a:pt x="994" y="162"/>
                    </a:lnTo>
                    <a:lnTo>
                      <a:pt x="952" y="173"/>
                    </a:lnTo>
                    <a:lnTo>
                      <a:pt x="905" y="182"/>
                    </a:lnTo>
                    <a:lnTo>
                      <a:pt x="861" y="192"/>
                    </a:lnTo>
                    <a:lnTo>
                      <a:pt x="820" y="201"/>
                    </a:lnTo>
                    <a:lnTo>
                      <a:pt x="771" y="212"/>
                    </a:lnTo>
                    <a:lnTo>
                      <a:pt x="707" y="220"/>
                    </a:lnTo>
                    <a:lnTo>
                      <a:pt x="1156" y="301"/>
                    </a:lnTo>
                    <a:lnTo>
                      <a:pt x="1126" y="364"/>
                    </a:lnTo>
                    <a:lnTo>
                      <a:pt x="1092" y="411"/>
                    </a:lnTo>
                    <a:lnTo>
                      <a:pt x="1027" y="497"/>
                    </a:lnTo>
                    <a:lnTo>
                      <a:pt x="989" y="539"/>
                    </a:lnTo>
                    <a:lnTo>
                      <a:pt x="952" y="578"/>
                    </a:lnTo>
                    <a:lnTo>
                      <a:pt x="884" y="644"/>
                    </a:lnTo>
                    <a:lnTo>
                      <a:pt x="842" y="683"/>
                    </a:lnTo>
                    <a:lnTo>
                      <a:pt x="794" y="731"/>
                    </a:lnTo>
                    <a:lnTo>
                      <a:pt x="748" y="766"/>
                    </a:lnTo>
                    <a:lnTo>
                      <a:pt x="711" y="797"/>
                    </a:lnTo>
                    <a:lnTo>
                      <a:pt x="673" y="828"/>
                    </a:lnTo>
                    <a:lnTo>
                      <a:pt x="628" y="859"/>
                    </a:lnTo>
                    <a:lnTo>
                      <a:pt x="579" y="890"/>
                    </a:lnTo>
                    <a:lnTo>
                      <a:pt x="530" y="914"/>
                    </a:lnTo>
                    <a:lnTo>
                      <a:pt x="482" y="942"/>
                    </a:lnTo>
                    <a:lnTo>
                      <a:pt x="422" y="965"/>
                    </a:lnTo>
                    <a:lnTo>
                      <a:pt x="365" y="983"/>
                    </a:lnTo>
                    <a:lnTo>
                      <a:pt x="303" y="1000"/>
                    </a:lnTo>
                    <a:lnTo>
                      <a:pt x="242" y="1016"/>
                    </a:lnTo>
                    <a:lnTo>
                      <a:pt x="178" y="1031"/>
                    </a:lnTo>
                    <a:lnTo>
                      <a:pt x="108" y="1045"/>
                    </a:lnTo>
                    <a:lnTo>
                      <a:pt x="0" y="1066"/>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grpSp>
      <p:sp>
        <p:nvSpPr>
          <p:cNvPr id="42" name="Rectangle 87"/>
          <p:cNvSpPr>
            <a:spLocks noChangeArrowheads="1"/>
          </p:cNvSpPr>
          <p:nvPr/>
        </p:nvSpPr>
        <p:spPr bwMode="auto">
          <a:xfrm>
            <a:off x="7612063" y="4285457"/>
            <a:ext cx="1023937" cy="627062"/>
          </a:xfrm>
          <a:prstGeom prst="rect">
            <a:avLst/>
          </a:prstGeom>
          <a:solidFill>
            <a:schemeClr val="accent1"/>
          </a:soli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C" sz="1000">
                <a:solidFill>
                  <a:schemeClr val="bg1"/>
                </a:solidFill>
                <a:latin typeface="Arial" charset="0"/>
              </a:rPr>
              <a:t>Flujos de Fondos</a:t>
            </a:r>
            <a:endParaRPr lang="en-US" sz="1000">
              <a:solidFill>
                <a:schemeClr val="bg1"/>
              </a:solidFill>
              <a:latin typeface="Arial" charset="0"/>
            </a:endParaRPr>
          </a:p>
        </p:txBody>
      </p:sp>
      <p:sp>
        <p:nvSpPr>
          <p:cNvPr id="43" name="Rectangle 88"/>
          <p:cNvSpPr>
            <a:spLocks noChangeArrowheads="1"/>
          </p:cNvSpPr>
          <p:nvPr/>
        </p:nvSpPr>
        <p:spPr bwMode="auto">
          <a:xfrm>
            <a:off x="4013200" y="5484019"/>
            <a:ext cx="1181100" cy="666750"/>
          </a:xfrm>
          <a:prstGeom prst="rect">
            <a:avLst/>
          </a:prstGeom>
          <a:solidFill>
            <a:schemeClr val="accent1"/>
          </a:soli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C" sz="1000">
                <a:solidFill>
                  <a:schemeClr val="bg1"/>
                </a:solidFill>
                <a:latin typeface="Arial" charset="0"/>
              </a:rPr>
              <a:t>Soporte Tecnico y </a:t>
            </a:r>
          </a:p>
          <a:p>
            <a:pPr algn="ctr">
              <a:defRPr/>
            </a:pPr>
            <a:r>
              <a:rPr lang="es-EC" sz="1000">
                <a:solidFill>
                  <a:schemeClr val="bg1"/>
                </a:solidFill>
                <a:latin typeface="Arial" charset="0"/>
              </a:rPr>
              <a:t>Comunicaciones</a:t>
            </a:r>
            <a:endParaRPr lang="en-US" sz="1000">
              <a:solidFill>
                <a:schemeClr val="bg1"/>
              </a:solidFill>
              <a:latin typeface="Arial" charset="0"/>
            </a:endParaRPr>
          </a:p>
        </p:txBody>
      </p:sp>
      <p:sp>
        <p:nvSpPr>
          <p:cNvPr id="44" name="AutoShape 80"/>
          <p:cNvSpPr>
            <a:spLocks noChangeArrowheads="1"/>
          </p:cNvSpPr>
          <p:nvPr/>
        </p:nvSpPr>
        <p:spPr bwMode="auto">
          <a:xfrm>
            <a:off x="6846888" y="4928394"/>
            <a:ext cx="436562" cy="382588"/>
          </a:xfrm>
          <a:prstGeom prst="upArrow">
            <a:avLst>
              <a:gd name="adj1" fmla="val 50000"/>
              <a:gd name="adj2" fmla="val 25000"/>
            </a:avLst>
          </a:prstGeom>
          <a:solidFill>
            <a:srgbClr val="CCFFFF"/>
          </a:solidFill>
          <a:ln w="9525">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45" name="Rectangle 89"/>
          <p:cNvSpPr>
            <a:spLocks noChangeArrowheads="1"/>
          </p:cNvSpPr>
          <p:nvPr/>
        </p:nvSpPr>
        <p:spPr bwMode="auto">
          <a:xfrm>
            <a:off x="1993900" y="4258469"/>
            <a:ext cx="1143000" cy="631825"/>
          </a:xfrm>
          <a:prstGeom prst="rect">
            <a:avLst/>
          </a:prstGeom>
          <a:solidFill>
            <a:schemeClr val="accent1"/>
          </a:soli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s-EC" sz="1000" dirty="0">
                <a:solidFill>
                  <a:schemeClr val="bg1"/>
                </a:solidFill>
                <a:latin typeface="Arial" charset="0"/>
              </a:rPr>
              <a:t>Administración</a:t>
            </a:r>
          </a:p>
          <a:p>
            <a:pPr algn="ctr">
              <a:defRPr/>
            </a:pPr>
            <a:r>
              <a:rPr lang="es-EC" sz="1000" dirty="0">
                <a:solidFill>
                  <a:schemeClr val="bg1"/>
                </a:solidFill>
                <a:latin typeface="Arial" charset="0"/>
              </a:rPr>
              <a:t> de</a:t>
            </a:r>
          </a:p>
          <a:p>
            <a:pPr algn="ctr">
              <a:defRPr/>
            </a:pPr>
            <a:r>
              <a:rPr lang="es-EC" sz="1000" dirty="0">
                <a:solidFill>
                  <a:schemeClr val="bg1"/>
                </a:solidFill>
                <a:latin typeface="Arial" charset="0"/>
              </a:rPr>
              <a:t>Bodega</a:t>
            </a:r>
            <a:endParaRPr lang="en-US" sz="1000" dirty="0">
              <a:solidFill>
                <a:schemeClr val="bg1"/>
              </a:solidFill>
              <a:latin typeface="Arial" charset="0"/>
            </a:endParaRPr>
          </a:p>
        </p:txBody>
      </p:sp>
      <p:grpSp>
        <p:nvGrpSpPr>
          <p:cNvPr id="46" name="Group 61"/>
          <p:cNvGrpSpPr>
            <a:grpSpLocks/>
          </p:cNvGrpSpPr>
          <p:nvPr/>
        </p:nvGrpSpPr>
        <p:grpSpPr bwMode="auto">
          <a:xfrm rot="2203043">
            <a:off x="7556500" y="4679156"/>
            <a:ext cx="758825" cy="465137"/>
            <a:chOff x="205" y="1262"/>
            <a:chExt cx="689" cy="383"/>
          </a:xfrm>
        </p:grpSpPr>
        <p:sp>
          <p:nvSpPr>
            <p:cNvPr id="58" name="Freeform 62"/>
            <p:cNvSpPr>
              <a:spLocks/>
            </p:cNvSpPr>
            <p:nvPr/>
          </p:nvSpPr>
          <p:spPr bwMode="auto">
            <a:xfrm>
              <a:off x="441" y="1336"/>
              <a:ext cx="149" cy="57"/>
            </a:xfrm>
            <a:custGeom>
              <a:avLst/>
              <a:gdLst>
                <a:gd name="T0" fmla="*/ 0 w 447"/>
                <a:gd name="T1" fmla="*/ 33 h 173"/>
                <a:gd name="T2" fmla="*/ 0 w 447"/>
                <a:gd name="T3" fmla="*/ 0 h 173"/>
                <a:gd name="T4" fmla="*/ 149 w 447"/>
                <a:gd name="T5" fmla="*/ 26 h 173"/>
                <a:gd name="T6" fmla="*/ 147 w 447"/>
                <a:gd name="T7" fmla="*/ 41 h 173"/>
                <a:gd name="T8" fmla="*/ 136 w 447"/>
                <a:gd name="T9" fmla="*/ 57 h 173"/>
                <a:gd name="T10" fmla="*/ 0 w 447"/>
                <a:gd name="T11" fmla="*/ 33 h 173"/>
                <a:gd name="T12" fmla="*/ 0 60000 65536"/>
                <a:gd name="T13" fmla="*/ 0 60000 65536"/>
                <a:gd name="T14" fmla="*/ 0 60000 65536"/>
                <a:gd name="T15" fmla="*/ 0 60000 65536"/>
                <a:gd name="T16" fmla="*/ 0 60000 65536"/>
                <a:gd name="T17" fmla="*/ 0 60000 65536"/>
                <a:gd name="T18" fmla="*/ 0 w 447"/>
                <a:gd name="T19" fmla="*/ 0 h 173"/>
                <a:gd name="T20" fmla="*/ 447 w 447"/>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447" h="173">
                  <a:moveTo>
                    <a:pt x="0" y="101"/>
                  </a:moveTo>
                  <a:lnTo>
                    <a:pt x="0" y="0"/>
                  </a:lnTo>
                  <a:lnTo>
                    <a:pt x="447" y="79"/>
                  </a:lnTo>
                  <a:lnTo>
                    <a:pt x="440" y="125"/>
                  </a:lnTo>
                  <a:lnTo>
                    <a:pt x="409" y="173"/>
                  </a:lnTo>
                  <a:lnTo>
                    <a:pt x="0" y="101"/>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59" name="Freeform 63"/>
            <p:cNvSpPr>
              <a:spLocks/>
            </p:cNvSpPr>
            <p:nvPr/>
          </p:nvSpPr>
          <p:spPr bwMode="auto">
            <a:xfrm>
              <a:off x="750" y="1382"/>
              <a:ext cx="144" cy="56"/>
            </a:xfrm>
            <a:custGeom>
              <a:avLst/>
              <a:gdLst>
                <a:gd name="T0" fmla="*/ 144 w 430"/>
                <a:gd name="T1" fmla="*/ 56 h 167"/>
                <a:gd name="T2" fmla="*/ 144 w 430"/>
                <a:gd name="T3" fmla="*/ 24 h 167"/>
                <a:gd name="T4" fmla="*/ 0 w 430"/>
                <a:gd name="T5" fmla="*/ 0 h 167"/>
                <a:gd name="T6" fmla="*/ 0 w 430"/>
                <a:gd name="T7" fmla="*/ 40 h 167"/>
                <a:gd name="T8" fmla="*/ 144 w 430"/>
                <a:gd name="T9" fmla="*/ 56 h 167"/>
                <a:gd name="T10" fmla="*/ 0 60000 65536"/>
                <a:gd name="T11" fmla="*/ 0 60000 65536"/>
                <a:gd name="T12" fmla="*/ 0 60000 65536"/>
                <a:gd name="T13" fmla="*/ 0 60000 65536"/>
                <a:gd name="T14" fmla="*/ 0 60000 65536"/>
                <a:gd name="T15" fmla="*/ 0 w 430"/>
                <a:gd name="T16" fmla="*/ 0 h 167"/>
                <a:gd name="T17" fmla="*/ 430 w 430"/>
                <a:gd name="T18" fmla="*/ 167 h 167"/>
              </a:gdLst>
              <a:ahLst/>
              <a:cxnLst>
                <a:cxn ang="T10">
                  <a:pos x="T0" y="T1"/>
                </a:cxn>
                <a:cxn ang="T11">
                  <a:pos x="T2" y="T3"/>
                </a:cxn>
                <a:cxn ang="T12">
                  <a:pos x="T4" y="T5"/>
                </a:cxn>
                <a:cxn ang="T13">
                  <a:pos x="T6" y="T7"/>
                </a:cxn>
                <a:cxn ang="T14">
                  <a:pos x="T8" y="T9"/>
                </a:cxn>
              </a:cxnLst>
              <a:rect l="T15" t="T16" r="T17" b="T18"/>
              <a:pathLst>
                <a:path w="430" h="167">
                  <a:moveTo>
                    <a:pt x="430" y="167"/>
                  </a:moveTo>
                  <a:lnTo>
                    <a:pt x="429" y="73"/>
                  </a:lnTo>
                  <a:lnTo>
                    <a:pt x="0" y="0"/>
                  </a:lnTo>
                  <a:lnTo>
                    <a:pt x="0" y="119"/>
                  </a:lnTo>
                  <a:lnTo>
                    <a:pt x="430" y="167"/>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nvGrpSpPr>
            <p:cNvPr id="60" name="Group 64"/>
            <p:cNvGrpSpPr>
              <a:grpSpLocks/>
            </p:cNvGrpSpPr>
            <p:nvPr/>
          </p:nvGrpSpPr>
          <p:grpSpPr bwMode="auto">
            <a:xfrm>
              <a:off x="205" y="1262"/>
              <a:ext cx="689" cy="383"/>
              <a:chOff x="205" y="1262"/>
              <a:chExt cx="689" cy="383"/>
            </a:xfrm>
          </p:grpSpPr>
          <p:sp>
            <p:nvSpPr>
              <p:cNvPr id="61" name="Freeform 65"/>
              <p:cNvSpPr>
                <a:spLocks/>
              </p:cNvSpPr>
              <p:nvPr/>
            </p:nvSpPr>
            <p:spPr bwMode="auto">
              <a:xfrm>
                <a:off x="205" y="1298"/>
                <a:ext cx="689" cy="347"/>
              </a:xfrm>
              <a:custGeom>
                <a:avLst/>
                <a:gdLst>
                  <a:gd name="T0" fmla="*/ 39 w 2066"/>
                  <a:gd name="T1" fmla="*/ 347 h 1041"/>
                  <a:gd name="T2" fmla="*/ 80 w 2066"/>
                  <a:gd name="T3" fmla="*/ 347 h 1041"/>
                  <a:gd name="T4" fmla="*/ 123 w 2066"/>
                  <a:gd name="T5" fmla="*/ 345 h 1041"/>
                  <a:gd name="T6" fmla="*/ 163 w 2066"/>
                  <a:gd name="T7" fmla="*/ 339 h 1041"/>
                  <a:gd name="T8" fmla="*/ 209 w 2066"/>
                  <a:gd name="T9" fmla="*/ 329 h 1041"/>
                  <a:gd name="T10" fmla="*/ 253 w 2066"/>
                  <a:gd name="T11" fmla="*/ 315 h 1041"/>
                  <a:gd name="T12" fmla="*/ 299 w 2066"/>
                  <a:gd name="T13" fmla="*/ 296 h 1041"/>
                  <a:gd name="T14" fmla="*/ 341 w 2066"/>
                  <a:gd name="T15" fmla="*/ 275 h 1041"/>
                  <a:gd name="T16" fmla="*/ 380 w 2066"/>
                  <a:gd name="T17" fmla="*/ 256 h 1041"/>
                  <a:gd name="T18" fmla="*/ 420 w 2066"/>
                  <a:gd name="T19" fmla="*/ 233 h 1041"/>
                  <a:gd name="T20" fmla="*/ 458 w 2066"/>
                  <a:gd name="T21" fmla="*/ 207 h 1041"/>
                  <a:gd name="T22" fmla="*/ 494 w 2066"/>
                  <a:gd name="T23" fmla="*/ 178 h 1041"/>
                  <a:gd name="T24" fmla="*/ 524 w 2066"/>
                  <a:gd name="T25" fmla="*/ 149 h 1041"/>
                  <a:gd name="T26" fmla="*/ 544 w 2066"/>
                  <a:gd name="T27" fmla="*/ 121 h 1041"/>
                  <a:gd name="T28" fmla="*/ 667 w 2066"/>
                  <a:gd name="T29" fmla="*/ 130 h 1041"/>
                  <a:gd name="T30" fmla="*/ 628 w 2066"/>
                  <a:gd name="T31" fmla="*/ 113 h 1041"/>
                  <a:gd name="T32" fmla="*/ 598 w 2066"/>
                  <a:gd name="T33" fmla="*/ 95 h 1041"/>
                  <a:gd name="T34" fmla="*/ 574 w 2066"/>
                  <a:gd name="T35" fmla="*/ 79 h 1041"/>
                  <a:gd name="T36" fmla="*/ 548 w 2066"/>
                  <a:gd name="T37" fmla="*/ 61 h 1041"/>
                  <a:gd name="T38" fmla="*/ 519 w 2066"/>
                  <a:gd name="T39" fmla="*/ 36 h 1041"/>
                  <a:gd name="T40" fmla="*/ 494 w 2066"/>
                  <a:gd name="T41" fmla="*/ 11 h 1041"/>
                  <a:gd name="T42" fmla="*/ 472 w 2066"/>
                  <a:gd name="T43" fmla="*/ 4 h 1041"/>
                  <a:gd name="T44" fmla="*/ 448 w 2066"/>
                  <a:gd name="T45" fmla="*/ 15 h 1041"/>
                  <a:gd name="T46" fmla="*/ 420 w 2066"/>
                  <a:gd name="T47" fmla="*/ 28 h 1041"/>
                  <a:gd name="T48" fmla="*/ 393 w 2066"/>
                  <a:gd name="T49" fmla="*/ 36 h 1041"/>
                  <a:gd name="T50" fmla="*/ 364 w 2066"/>
                  <a:gd name="T51" fmla="*/ 44 h 1041"/>
                  <a:gd name="T52" fmla="*/ 332 w 2066"/>
                  <a:gd name="T53" fmla="*/ 52 h 1041"/>
                  <a:gd name="T54" fmla="*/ 302 w 2066"/>
                  <a:gd name="T55" fmla="*/ 59 h 1041"/>
                  <a:gd name="T56" fmla="*/ 274 w 2066"/>
                  <a:gd name="T57" fmla="*/ 65 h 1041"/>
                  <a:gd name="T58" fmla="*/ 236 w 2066"/>
                  <a:gd name="T59" fmla="*/ 71 h 1041"/>
                  <a:gd name="T60" fmla="*/ 376 w 2066"/>
                  <a:gd name="T61" fmla="*/ 118 h 1041"/>
                  <a:gd name="T62" fmla="*/ 343 w 2066"/>
                  <a:gd name="T63" fmla="*/ 161 h 1041"/>
                  <a:gd name="T64" fmla="*/ 318 w 2066"/>
                  <a:gd name="T65" fmla="*/ 187 h 1041"/>
                  <a:gd name="T66" fmla="*/ 282 w 2066"/>
                  <a:gd name="T67" fmla="*/ 221 h 1041"/>
                  <a:gd name="T68" fmla="*/ 238 w 2066"/>
                  <a:gd name="T69" fmla="*/ 251 h 1041"/>
                  <a:gd name="T70" fmla="*/ 196 w 2066"/>
                  <a:gd name="T71" fmla="*/ 273 h 1041"/>
                  <a:gd name="T72" fmla="*/ 167 w 2066"/>
                  <a:gd name="T73" fmla="*/ 288 h 1041"/>
                  <a:gd name="T74" fmla="*/ 124 w 2066"/>
                  <a:gd name="T75" fmla="*/ 300 h 1041"/>
                  <a:gd name="T76" fmla="*/ 70 w 2066"/>
                  <a:gd name="T77" fmla="*/ 313 h 1041"/>
                  <a:gd name="T78" fmla="*/ 0 w 2066"/>
                  <a:gd name="T79" fmla="*/ 318 h 10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66"/>
                  <a:gd name="T121" fmla="*/ 0 h 1041"/>
                  <a:gd name="T122" fmla="*/ 2066 w 2066"/>
                  <a:gd name="T123" fmla="*/ 1041 h 104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66" h="1041">
                    <a:moveTo>
                      <a:pt x="1" y="1035"/>
                    </a:moveTo>
                    <a:lnTo>
                      <a:pt x="117" y="1041"/>
                    </a:lnTo>
                    <a:lnTo>
                      <a:pt x="173" y="1041"/>
                    </a:lnTo>
                    <a:lnTo>
                      <a:pt x="241" y="1041"/>
                    </a:lnTo>
                    <a:lnTo>
                      <a:pt x="305" y="1039"/>
                    </a:lnTo>
                    <a:lnTo>
                      <a:pt x="368" y="1035"/>
                    </a:lnTo>
                    <a:lnTo>
                      <a:pt x="432" y="1029"/>
                    </a:lnTo>
                    <a:lnTo>
                      <a:pt x="488" y="1017"/>
                    </a:lnTo>
                    <a:lnTo>
                      <a:pt x="551" y="1005"/>
                    </a:lnTo>
                    <a:lnTo>
                      <a:pt x="626" y="987"/>
                    </a:lnTo>
                    <a:lnTo>
                      <a:pt x="694" y="963"/>
                    </a:lnTo>
                    <a:lnTo>
                      <a:pt x="758" y="944"/>
                    </a:lnTo>
                    <a:lnTo>
                      <a:pt x="830" y="917"/>
                    </a:lnTo>
                    <a:lnTo>
                      <a:pt x="897" y="887"/>
                    </a:lnTo>
                    <a:lnTo>
                      <a:pt x="965" y="857"/>
                    </a:lnTo>
                    <a:lnTo>
                      <a:pt x="1022" y="826"/>
                    </a:lnTo>
                    <a:lnTo>
                      <a:pt x="1087" y="796"/>
                    </a:lnTo>
                    <a:lnTo>
                      <a:pt x="1140" y="767"/>
                    </a:lnTo>
                    <a:lnTo>
                      <a:pt x="1200" y="733"/>
                    </a:lnTo>
                    <a:lnTo>
                      <a:pt x="1260" y="698"/>
                    </a:lnTo>
                    <a:lnTo>
                      <a:pt x="1320" y="656"/>
                    </a:lnTo>
                    <a:lnTo>
                      <a:pt x="1373" y="622"/>
                    </a:lnTo>
                    <a:lnTo>
                      <a:pt x="1430" y="575"/>
                    </a:lnTo>
                    <a:lnTo>
                      <a:pt x="1482" y="534"/>
                    </a:lnTo>
                    <a:lnTo>
                      <a:pt x="1531" y="492"/>
                    </a:lnTo>
                    <a:lnTo>
                      <a:pt x="1572" y="446"/>
                    </a:lnTo>
                    <a:lnTo>
                      <a:pt x="1605" y="407"/>
                    </a:lnTo>
                    <a:lnTo>
                      <a:pt x="1632" y="364"/>
                    </a:lnTo>
                    <a:lnTo>
                      <a:pt x="2066" y="421"/>
                    </a:lnTo>
                    <a:lnTo>
                      <a:pt x="2000" y="391"/>
                    </a:lnTo>
                    <a:lnTo>
                      <a:pt x="1947" y="364"/>
                    </a:lnTo>
                    <a:lnTo>
                      <a:pt x="1883" y="338"/>
                    </a:lnTo>
                    <a:lnTo>
                      <a:pt x="1835" y="310"/>
                    </a:lnTo>
                    <a:lnTo>
                      <a:pt x="1794" y="285"/>
                    </a:lnTo>
                    <a:lnTo>
                      <a:pt x="1756" y="265"/>
                    </a:lnTo>
                    <a:lnTo>
                      <a:pt x="1720" y="237"/>
                    </a:lnTo>
                    <a:lnTo>
                      <a:pt x="1683" y="212"/>
                    </a:lnTo>
                    <a:lnTo>
                      <a:pt x="1644" y="182"/>
                    </a:lnTo>
                    <a:lnTo>
                      <a:pt x="1602" y="146"/>
                    </a:lnTo>
                    <a:lnTo>
                      <a:pt x="1556" y="109"/>
                    </a:lnTo>
                    <a:lnTo>
                      <a:pt x="1520" y="73"/>
                    </a:lnTo>
                    <a:lnTo>
                      <a:pt x="1480" y="33"/>
                    </a:lnTo>
                    <a:lnTo>
                      <a:pt x="1449" y="0"/>
                    </a:lnTo>
                    <a:lnTo>
                      <a:pt x="1415" y="11"/>
                    </a:lnTo>
                    <a:lnTo>
                      <a:pt x="1381" y="30"/>
                    </a:lnTo>
                    <a:lnTo>
                      <a:pt x="1344" y="45"/>
                    </a:lnTo>
                    <a:lnTo>
                      <a:pt x="1302" y="64"/>
                    </a:lnTo>
                    <a:lnTo>
                      <a:pt x="1258" y="83"/>
                    </a:lnTo>
                    <a:lnTo>
                      <a:pt x="1218" y="95"/>
                    </a:lnTo>
                    <a:lnTo>
                      <a:pt x="1179" y="107"/>
                    </a:lnTo>
                    <a:lnTo>
                      <a:pt x="1135" y="122"/>
                    </a:lnTo>
                    <a:lnTo>
                      <a:pt x="1090" y="132"/>
                    </a:lnTo>
                    <a:lnTo>
                      <a:pt x="1041" y="146"/>
                    </a:lnTo>
                    <a:lnTo>
                      <a:pt x="997" y="157"/>
                    </a:lnTo>
                    <a:lnTo>
                      <a:pt x="954" y="168"/>
                    </a:lnTo>
                    <a:lnTo>
                      <a:pt x="907" y="176"/>
                    </a:lnTo>
                    <a:lnTo>
                      <a:pt x="864" y="186"/>
                    </a:lnTo>
                    <a:lnTo>
                      <a:pt x="822" y="195"/>
                    </a:lnTo>
                    <a:lnTo>
                      <a:pt x="773" y="206"/>
                    </a:lnTo>
                    <a:lnTo>
                      <a:pt x="707" y="213"/>
                    </a:lnTo>
                    <a:lnTo>
                      <a:pt x="1159" y="293"/>
                    </a:lnTo>
                    <a:lnTo>
                      <a:pt x="1128" y="353"/>
                    </a:lnTo>
                    <a:lnTo>
                      <a:pt x="1095" y="398"/>
                    </a:lnTo>
                    <a:lnTo>
                      <a:pt x="1029" y="484"/>
                    </a:lnTo>
                    <a:lnTo>
                      <a:pt x="992" y="522"/>
                    </a:lnTo>
                    <a:lnTo>
                      <a:pt x="954" y="561"/>
                    </a:lnTo>
                    <a:lnTo>
                      <a:pt x="901" y="609"/>
                    </a:lnTo>
                    <a:lnTo>
                      <a:pt x="845" y="662"/>
                    </a:lnTo>
                    <a:lnTo>
                      <a:pt x="788" y="700"/>
                    </a:lnTo>
                    <a:lnTo>
                      <a:pt x="713" y="752"/>
                    </a:lnTo>
                    <a:lnTo>
                      <a:pt x="649" y="785"/>
                    </a:lnTo>
                    <a:lnTo>
                      <a:pt x="589" y="819"/>
                    </a:lnTo>
                    <a:lnTo>
                      <a:pt x="536" y="845"/>
                    </a:lnTo>
                    <a:lnTo>
                      <a:pt x="500" y="863"/>
                    </a:lnTo>
                    <a:lnTo>
                      <a:pt x="432" y="882"/>
                    </a:lnTo>
                    <a:lnTo>
                      <a:pt x="371" y="901"/>
                    </a:lnTo>
                    <a:lnTo>
                      <a:pt x="305" y="923"/>
                    </a:lnTo>
                    <a:lnTo>
                      <a:pt x="211" y="938"/>
                    </a:lnTo>
                    <a:lnTo>
                      <a:pt x="139" y="949"/>
                    </a:lnTo>
                    <a:lnTo>
                      <a:pt x="0" y="953"/>
                    </a:lnTo>
                    <a:lnTo>
                      <a:pt x="1" y="1035"/>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62" name="Freeform 66"/>
              <p:cNvSpPr>
                <a:spLocks/>
              </p:cNvSpPr>
              <p:nvPr/>
            </p:nvSpPr>
            <p:spPr bwMode="auto">
              <a:xfrm>
                <a:off x="205" y="1262"/>
                <a:ext cx="689" cy="358"/>
              </a:xfrm>
              <a:custGeom>
                <a:avLst/>
                <a:gdLst>
                  <a:gd name="T0" fmla="*/ 38 w 2066"/>
                  <a:gd name="T1" fmla="*/ 358 h 1074"/>
                  <a:gd name="T2" fmla="*/ 80 w 2066"/>
                  <a:gd name="T3" fmla="*/ 358 h 1074"/>
                  <a:gd name="T4" fmla="*/ 122 w 2066"/>
                  <a:gd name="T5" fmla="*/ 355 h 1074"/>
                  <a:gd name="T6" fmla="*/ 162 w 2066"/>
                  <a:gd name="T7" fmla="*/ 349 h 1074"/>
                  <a:gd name="T8" fmla="*/ 208 w 2066"/>
                  <a:gd name="T9" fmla="*/ 339 h 1074"/>
                  <a:gd name="T10" fmla="*/ 252 w 2066"/>
                  <a:gd name="T11" fmla="*/ 324 h 1074"/>
                  <a:gd name="T12" fmla="*/ 298 w 2066"/>
                  <a:gd name="T13" fmla="*/ 305 h 1074"/>
                  <a:gd name="T14" fmla="*/ 340 w 2066"/>
                  <a:gd name="T15" fmla="*/ 284 h 1074"/>
                  <a:gd name="T16" fmla="*/ 379 w 2066"/>
                  <a:gd name="T17" fmla="*/ 263 h 1074"/>
                  <a:gd name="T18" fmla="*/ 420 w 2066"/>
                  <a:gd name="T19" fmla="*/ 240 h 1074"/>
                  <a:gd name="T20" fmla="*/ 457 w 2066"/>
                  <a:gd name="T21" fmla="*/ 213 h 1074"/>
                  <a:gd name="T22" fmla="*/ 494 w 2066"/>
                  <a:gd name="T23" fmla="*/ 183 h 1074"/>
                  <a:gd name="T24" fmla="*/ 523 w 2066"/>
                  <a:gd name="T25" fmla="*/ 153 h 1074"/>
                  <a:gd name="T26" fmla="*/ 544 w 2066"/>
                  <a:gd name="T27" fmla="*/ 125 h 1074"/>
                  <a:gd name="T28" fmla="*/ 666 w 2066"/>
                  <a:gd name="T29" fmla="*/ 134 h 1074"/>
                  <a:gd name="T30" fmla="*/ 627 w 2066"/>
                  <a:gd name="T31" fmla="*/ 116 h 1074"/>
                  <a:gd name="T32" fmla="*/ 597 w 2066"/>
                  <a:gd name="T33" fmla="*/ 98 h 1074"/>
                  <a:gd name="T34" fmla="*/ 573 w 2066"/>
                  <a:gd name="T35" fmla="*/ 82 h 1074"/>
                  <a:gd name="T36" fmla="*/ 548 w 2066"/>
                  <a:gd name="T37" fmla="*/ 63 h 1074"/>
                  <a:gd name="T38" fmla="*/ 518 w 2066"/>
                  <a:gd name="T39" fmla="*/ 38 h 1074"/>
                  <a:gd name="T40" fmla="*/ 493 w 2066"/>
                  <a:gd name="T41" fmla="*/ 12 h 1074"/>
                  <a:gd name="T42" fmla="*/ 471 w 2066"/>
                  <a:gd name="T43" fmla="*/ 4 h 1074"/>
                  <a:gd name="T44" fmla="*/ 448 w 2066"/>
                  <a:gd name="T45" fmla="*/ 16 h 1074"/>
                  <a:gd name="T46" fmla="*/ 419 w 2066"/>
                  <a:gd name="T47" fmla="*/ 29 h 1074"/>
                  <a:gd name="T48" fmla="*/ 392 w 2066"/>
                  <a:gd name="T49" fmla="*/ 37 h 1074"/>
                  <a:gd name="T50" fmla="*/ 363 w 2066"/>
                  <a:gd name="T51" fmla="*/ 46 h 1074"/>
                  <a:gd name="T52" fmla="*/ 331 w 2066"/>
                  <a:gd name="T53" fmla="*/ 54 h 1074"/>
                  <a:gd name="T54" fmla="*/ 302 w 2066"/>
                  <a:gd name="T55" fmla="*/ 61 h 1074"/>
                  <a:gd name="T56" fmla="*/ 273 w 2066"/>
                  <a:gd name="T57" fmla="*/ 67 h 1074"/>
                  <a:gd name="T58" fmla="*/ 236 w 2066"/>
                  <a:gd name="T59" fmla="*/ 73 h 1074"/>
                  <a:gd name="T60" fmla="*/ 376 w 2066"/>
                  <a:gd name="T61" fmla="*/ 121 h 1074"/>
                  <a:gd name="T62" fmla="*/ 342 w 2066"/>
                  <a:gd name="T63" fmla="*/ 166 h 1074"/>
                  <a:gd name="T64" fmla="*/ 317 w 2066"/>
                  <a:gd name="T65" fmla="*/ 193 h 1074"/>
                  <a:gd name="T66" fmla="*/ 281 w 2066"/>
                  <a:gd name="T67" fmla="*/ 228 h 1074"/>
                  <a:gd name="T68" fmla="*/ 249 w 2066"/>
                  <a:gd name="T69" fmla="*/ 255 h 1074"/>
                  <a:gd name="T70" fmla="*/ 224 w 2066"/>
                  <a:gd name="T71" fmla="*/ 276 h 1074"/>
                  <a:gd name="T72" fmla="*/ 193 w 2066"/>
                  <a:gd name="T73" fmla="*/ 297 h 1074"/>
                  <a:gd name="T74" fmla="*/ 161 w 2066"/>
                  <a:gd name="T75" fmla="*/ 314 h 1074"/>
                  <a:gd name="T76" fmla="*/ 122 w 2066"/>
                  <a:gd name="T77" fmla="*/ 328 h 1074"/>
                  <a:gd name="T78" fmla="*/ 81 w 2066"/>
                  <a:gd name="T79" fmla="*/ 339 h 1074"/>
                  <a:gd name="T80" fmla="*/ 36 w 2066"/>
                  <a:gd name="T81" fmla="*/ 348 h 10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66"/>
                  <a:gd name="T124" fmla="*/ 0 h 1074"/>
                  <a:gd name="T125" fmla="*/ 2066 w 2066"/>
                  <a:gd name="T126" fmla="*/ 1074 h 10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66" h="1074">
                    <a:moveTo>
                      <a:pt x="0" y="1066"/>
                    </a:moveTo>
                    <a:lnTo>
                      <a:pt x="114" y="1074"/>
                    </a:lnTo>
                    <a:lnTo>
                      <a:pt x="171" y="1074"/>
                    </a:lnTo>
                    <a:lnTo>
                      <a:pt x="239" y="1074"/>
                    </a:lnTo>
                    <a:lnTo>
                      <a:pt x="303" y="1070"/>
                    </a:lnTo>
                    <a:lnTo>
                      <a:pt x="365" y="1066"/>
                    </a:lnTo>
                    <a:lnTo>
                      <a:pt x="429" y="1059"/>
                    </a:lnTo>
                    <a:lnTo>
                      <a:pt x="486" y="1047"/>
                    </a:lnTo>
                    <a:lnTo>
                      <a:pt x="549" y="1035"/>
                    </a:lnTo>
                    <a:lnTo>
                      <a:pt x="624" y="1016"/>
                    </a:lnTo>
                    <a:lnTo>
                      <a:pt x="692" y="992"/>
                    </a:lnTo>
                    <a:lnTo>
                      <a:pt x="756" y="972"/>
                    </a:lnTo>
                    <a:lnTo>
                      <a:pt x="827" y="946"/>
                    </a:lnTo>
                    <a:lnTo>
                      <a:pt x="895" y="914"/>
                    </a:lnTo>
                    <a:lnTo>
                      <a:pt x="963" y="883"/>
                    </a:lnTo>
                    <a:lnTo>
                      <a:pt x="1019" y="852"/>
                    </a:lnTo>
                    <a:lnTo>
                      <a:pt x="1085" y="820"/>
                    </a:lnTo>
                    <a:lnTo>
                      <a:pt x="1137" y="790"/>
                    </a:lnTo>
                    <a:lnTo>
                      <a:pt x="1198" y="755"/>
                    </a:lnTo>
                    <a:lnTo>
                      <a:pt x="1258" y="720"/>
                    </a:lnTo>
                    <a:lnTo>
                      <a:pt x="1318" y="676"/>
                    </a:lnTo>
                    <a:lnTo>
                      <a:pt x="1371" y="640"/>
                    </a:lnTo>
                    <a:lnTo>
                      <a:pt x="1427" y="593"/>
                    </a:lnTo>
                    <a:lnTo>
                      <a:pt x="1480" y="550"/>
                    </a:lnTo>
                    <a:lnTo>
                      <a:pt x="1529" y="506"/>
                    </a:lnTo>
                    <a:lnTo>
                      <a:pt x="1569" y="458"/>
                    </a:lnTo>
                    <a:lnTo>
                      <a:pt x="1603" y="419"/>
                    </a:lnTo>
                    <a:lnTo>
                      <a:pt x="1630" y="375"/>
                    </a:lnTo>
                    <a:lnTo>
                      <a:pt x="2066" y="433"/>
                    </a:lnTo>
                    <a:lnTo>
                      <a:pt x="1997" y="403"/>
                    </a:lnTo>
                    <a:lnTo>
                      <a:pt x="1945" y="375"/>
                    </a:lnTo>
                    <a:lnTo>
                      <a:pt x="1881" y="348"/>
                    </a:lnTo>
                    <a:lnTo>
                      <a:pt x="1833" y="320"/>
                    </a:lnTo>
                    <a:lnTo>
                      <a:pt x="1791" y="294"/>
                    </a:lnTo>
                    <a:lnTo>
                      <a:pt x="1754" y="274"/>
                    </a:lnTo>
                    <a:lnTo>
                      <a:pt x="1717" y="245"/>
                    </a:lnTo>
                    <a:lnTo>
                      <a:pt x="1681" y="218"/>
                    </a:lnTo>
                    <a:lnTo>
                      <a:pt x="1642" y="188"/>
                    </a:lnTo>
                    <a:lnTo>
                      <a:pt x="1599" y="151"/>
                    </a:lnTo>
                    <a:lnTo>
                      <a:pt x="1554" y="114"/>
                    </a:lnTo>
                    <a:lnTo>
                      <a:pt x="1518" y="77"/>
                    </a:lnTo>
                    <a:lnTo>
                      <a:pt x="1478" y="35"/>
                    </a:lnTo>
                    <a:lnTo>
                      <a:pt x="1446" y="0"/>
                    </a:lnTo>
                    <a:lnTo>
                      <a:pt x="1412" y="12"/>
                    </a:lnTo>
                    <a:lnTo>
                      <a:pt x="1378" y="33"/>
                    </a:lnTo>
                    <a:lnTo>
                      <a:pt x="1342" y="49"/>
                    </a:lnTo>
                    <a:lnTo>
                      <a:pt x="1299" y="68"/>
                    </a:lnTo>
                    <a:lnTo>
                      <a:pt x="1255" y="87"/>
                    </a:lnTo>
                    <a:lnTo>
                      <a:pt x="1215" y="100"/>
                    </a:lnTo>
                    <a:lnTo>
                      <a:pt x="1176" y="112"/>
                    </a:lnTo>
                    <a:lnTo>
                      <a:pt x="1132" y="126"/>
                    </a:lnTo>
                    <a:lnTo>
                      <a:pt x="1087" y="137"/>
                    </a:lnTo>
                    <a:lnTo>
                      <a:pt x="1038" y="151"/>
                    </a:lnTo>
                    <a:lnTo>
                      <a:pt x="994" y="162"/>
                    </a:lnTo>
                    <a:lnTo>
                      <a:pt x="952" y="173"/>
                    </a:lnTo>
                    <a:lnTo>
                      <a:pt x="905" y="182"/>
                    </a:lnTo>
                    <a:lnTo>
                      <a:pt x="861" y="192"/>
                    </a:lnTo>
                    <a:lnTo>
                      <a:pt x="820" y="201"/>
                    </a:lnTo>
                    <a:lnTo>
                      <a:pt x="771" y="212"/>
                    </a:lnTo>
                    <a:lnTo>
                      <a:pt x="707" y="220"/>
                    </a:lnTo>
                    <a:lnTo>
                      <a:pt x="1156" y="301"/>
                    </a:lnTo>
                    <a:lnTo>
                      <a:pt x="1126" y="364"/>
                    </a:lnTo>
                    <a:lnTo>
                      <a:pt x="1092" y="411"/>
                    </a:lnTo>
                    <a:lnTo>
                      <a:pt x="1027" y="497"/>
                    </a:lnTo>
                    <a:lnTo>
                      <a:pt x="989" y="539"/>
                    </a:lnTo>
                    <a:lnTo>
                      <a:pt x="952" y="578"/>
                    </a:lnTo>
                    <a:lnTo>
                      <a:pt x="884" y="644"/>
                    </a:lnTo>
                    <a:lnTo>
                      <a:pt x="842" y="683"/>
                    </a:lnTo>
                    <a:lnTo>
                      <a:pt x="794" y="731"/>
                    </a:lnTo>
                    <a:lnTo>
                      <a:pt x="748" y="766"/>
                    </a:lnTo>
                    <a:lnTo>
                      <a:pt x="711" y="797"/>
                    </a:lnTo>
                    <a:lnTo>
                      <a:pt x="673" y="828"/>
                    </a:lnTo>
                    <a:lnTo>
                      <a:pt x="628" y="859"/>
                    </a:lnTo>
                    <a:lnTo>
                      <a:pt x="579" y="890"/>
                    </a:lnTo>
                    <a:lnTo>
                      <a:pt x="530" y="914"/>
                    </a:lnTo>
                    <a:lnTo>
                      <a:pt x="482" y="942"/>
                    </a:lnTo>
                    <a:lnTo>
                      <a:pt x="422" y="965"/>
                    </a:lnTo>
                    <a:lnTo>
                      <a:pt x="365" y="983"/>
                    </a:lnTo>
                    <a:lnTo>
                      <a:pt x="303" y="1000"/>
                    </a:lnTo>
                    <a:lnTo>
                      <a:pt x="242" y="1016"/>
                    </a:lnTo>
                    <a:lnTo>
                      <a:pt x="178" y="1031"/>
                    </a:lnTo>
                    <a:lnTo>
                      <a:pt x="108" y="1045"/>
                    </a:lnTo>
                    <a:lnTo>
                      <a:pt x="0" y="1066"/>
                    </a:lnTo>
                    <a:close/>
                  </a:path>
                </a:pathLst>
              </a:custGeom>
              <a:solidFill>
                <a:srgbClr val="CCFFFF"/>
              </a:solidFill>
              <a:ln w="9525">
                <a:solidFill>
                  <a:srgbClr val="000000"/>
                </a:solidFill>
                <a:round/>
                <a:headEnd/>
                <a:tailEn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grpSp>
      </p:grpSp>
      <p:sp>
        <p:nvSpPr>
          <p:cNvPr id="47" name="AutoShape 90"/>
          <p:cNvSpPr>
            <a:spLocks noChangeArrowheads="1"/>
          </p:cNvSpPr>
          <p:nvPr/>
        </p:nvSpPr>
        <p:spPr bwMode="auto">
          <a:xfrm>
            <a:off x="2205038" y="4909344"/>
            <a:ext cx="436562" cy="382588"/>
          </a:xfrm>
          <a:prstGeom prst="upArrow">
            <a:avLst>
              <a:gd name="adj1" fmla="val 50000"/>
              <a:gd name="adj2" fmla="val 25000"/>
            </a:avLst>
          </a:prstGeom>
          <a:solidFill>
            <a:srgbClr val="CCFFFF"/>
          </a:solidFill>
          <a:ln w="9525">
            <a:solidFill>
              <a:schemeClr val="tx1"/>
            </a:solidFill>
            <a:miter lim="800000"/>
            <a:headEnd/>
            <a:tailEnd/>
          </a:ln>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48" name="Line 91"/>
          <p:cNvSpPr>
            <a:spLocks noChangeShapeType="1"/>
          </p:cNvSpPr>
          <p:nvPr/>
        </p:nvSpPr>
        <p:spPr bwMode="auto">
          <a:xfrm>
            <a:off x="1727200" y="4585494"/>
            <a:ext cx="198438" cy="0"/>
          </a:xfrm>
          <a:prstGeom prst="line">
            <a:avLst/>
          </a:prstGeom>
          <a:noFill/>
          <a:ln w="9525">
            <a:solidFill>
              <a:schemeClr val="tx1"/>
            </a:solidFill>
            <a:round/>
            <a:headEnd/>
            <a:tailEnd type="triangle" w="med" len="me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49" name="Line 92"/>
          <p:cNvSpPr>
            <a:spLocks noChangeShapeType="1"/>
          </p:cNvSpPr>
          <p:nvPr/>
        </p:nvSpPr>
        <p:spPr bwMode="auto">
          <a:xfrm>
            <a:off x="3136900" y="4585494"/>
            <a:ext cx="287338" cy="0"/>
          </a:xfrm>
          <a:prstGeom prst="line">
            <a:avLst/>
          </a:prstGeom>
          <a:noFill/>
          <a:ln w="9525">
            <a:solidFill>
              <a:schemeClr val="tx1"/>
            </a:solidFill>
            <a:round/>
            <a:headEnd/>
            <a:tailEnd type="triangle" w="med" len="me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50" name="Line 93"/>
          <p:cNvSpPr>
            <a:spLocks noChangeShapeType="1"/>
          </p:cNvSpPr>
          <p:nvPr/>
        </p:nvSpPr>
        <p:spPr bwMode="auto">
          <a:xfrm>
            <a:off x="4591050" y="4585494"/>
            <a:ext cx="266700" cy="0"/>
          </a:xfrm>
          <a:prstGeom prst="line">
            <a:avLst/>
          </a:prstGeom>
          <a:noFill/>
          <a:ln w="9525">
            <a:solidFill>
              <a:schemeClr val="tx1"/>
            </a:solidFill>
            <a:round/>
            <a:headEnd/>
            <a:tailEnd type="triangle" w="med" len="me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51" name="Line 94"/>
          <p:cNvSpPr>
            <a:spLocks noChangeShapeType="1"/>
          </p:cNvSpPr>
          <p:nvPr/>
        </p:nvSpPr>
        <p:spPr bwMode="auto">
          <a:xfrm>
            <a:off x="5994400" y="4628357"/>
            <a:ext cx="255588" cy="0"/>
          </a:xfrm>
          <a:prstGeom prst="line">
            <a:avLst/>
          </a:prstGeom>
          <a:noFill/>
          <a:ln w="9525">
            <a:solidFill>
              <a:schemeClr val="tx1"/>
            </a:solidFill>
            <a:round/>
            <a:headEnd/>
            <a:tailEnd type="triangle" w="med" len="me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52" name="Line 96"/>
          <p:cNvSpPr>
            <a:spLocks noChangeShapeType="1"/>
          </p:cNvSpPr>
          <p:nvPr/>
        </p:nvSpPr>
        <p:spPr bwMode="auto">
          <a:xfrm flipV="1">
            <a:off x="7443788" y="4628357"/>
            <a:ext cx="168275" cy="0"/>
          </a:xfrm>
          <a:prstGeom prst="line">
            <a:avLst/>
          </a:prstGeom>
          <a:noFill/>
          <a:ln w="9525">
            <a:solidFill>
              <a:schemeClr val="tx1"/>
            </a:solidFill>
            <a:round/>
            <a:headEnd/>
            <a:tailEnd type="triangle" w="med" len="med"/>
          </a:ln>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a:p>
        </p:txBody>
      </p:sp>
      <p:sp>
        <p:nvSpPr>
          <p:cNvPr id="53" name="Rectangle 99"/>
          <p:cNvSpPr>
            <a:spLocks noChangeArrowheads="1"/>
          </p:cNvSpPr>
          <p:nvPr/>
        </p:nvSpPr>
        <p:spPr bwMode="auto">
          <a:xfrm>
            <a:off x="2717800" y="2794794"/>
            <a:ext cx="1371600" cy="457200"/>
          </a:xfrm>
          <a:prstGeom prst="rect">
            <a:avLst/>
          </a:prstGeom>
          <a:solidFill>
            <a:schemeClr val="accent1"/>
          </a:solidFill>
          <a:ln w="9525">
            <a:solidFill>
              <a:schemeClr val="tx1"/>
            </a:solidFill>
            <a:miter lim="800000"/>
            <a:headEnd/>
            <a:tailEnd/>
          </a:ln>
          <a:effectLst>
            <a:outerShdw dist="107763" dir="13500000" algn="ctr" rotWithShape="0">
              <a:schemeClr val="bg2"/>
            </a:outerShdw>
          </a:effec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endParaRPr lang="en-US" sz="1000" dirty="0">
              <a:solidFill>
                <a:schemeClr val="bg1"/>
              </a:solidFill>
              <a:latin typeface="Arial" charset="0"/>
            </a:endParaRPr>
          </a:p>
          <a:p>
            <a:pPr algn="ctr">
              <a:defRPr/>
            </a:pPr>
            <a:r>
              <a:rPr lang="en-US" sz="1000" dirty="0" err="1">
                <a:solidFill>
                  <a:schemeClr val="bg1"/>
                </a:solidFill>
                <a:latin typeface="Arial" charset="0"/>
              </a:rPr>
              <a:t>Mantenimiento</a:t>
            </a:r>
            <a:r>
              <a:rPr lang="en-US" sz="1000" dirty="0">
                <a:solidFill>
                  <a:schemeClr val="bg1"/>
                </a:solidFill>
                <a:latin typeface="Arial" charset="0"/>
              </a:rPr>
              <a:t> </a:t>
            </a:r>
          </a:p>
          <a:p>
            <a:pPr algn="ctr">
              <a:defRPr/>
            </a:pPr>
            <a:r>
              <a:rPr lang="en-US" sz="1000" dirty="0">
                <a:solidFill>
                  <a:schemeClr val="bg1"/>
                </a:solidFill>
                <a:latin typeface="Arial" charset="0"/>
              </a:rPr>
              <a:t>y </a:t>
            </a:r>
            <a:r>
              <a:rPr lang="en-US" sz="1000" dirty="0" err="1">
                <a:solidFill>
                  <a:schemeClr val="bg1"/>
                </a:solidFill>
                <a:latin typeface="Arial" charset="0"/>
              </a:rPr>
              <a:t>Reparaciones</a:t>
            </a:r>
            <a:endParaRPr lang="en-US" sz="1000" dirty="0">
              <a:solidFill>
                <a:schemeClr val="bg1"/>
              </a:solidFill>
              <a:latin typeface="Arial" charset="0"/>
            </a:endParaRPr>
          </a:p>
          <a:p>
            <a:pPr algn="ctr">
              <a:defRPr/>
            </a:pPr>
            <a:endParaRPr lang="es-ES" sz="1000" dirty="0">
              <a:solidFill>
                <a:schemeClr val="bg1"/>
              </a:solidFill>
              <a:latin typeface="Arial" charset="0"/>
            </a:endParaRPr>
          </a:p>
        </p:txBody>
      </p:sp>
      <p:sp>
        <p:nvSpPr>
          <p:cNvPr id="54" name="92 CuadroTexto"/>
          <p:cNvSpPr txBox="1">
            <a:spLocks noChangeArrowheads="1"/>
          </p:cNvSpPr>
          <p:nvPr/>
        </p:nvSpPr>
        <p:spPr bwMode="auto">
          <a:xfrm rot="19111794">
            <a:off x="831850" y="970757"/>
            <a:ext cx="1914525" cy="338137"/>
          </a:xfrm>
          <a:prstGeom prst="rect">
            <a:avLst/>
          </a:prstGeom>
          <a:noFill/>
          <a:ln w="9525">
            <a:noFill/>
            <a:miter lim="800000"/>
            <a:headEnd/>
            <a:tailEnd/>
          </a:ln>
        </p:spPr>
        <p:txBody>
          <a:bodyPr>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s-ES" sz="1600" b="1" dirty="0">
                <a:solidFill>
                  <a:schemeClr val="bg1"/>
                </a:solidFill>
              </a:rPr>
              <a:t>COMUNICACION</a:t>
            </a:r>
          </a:p>
        </p:txBody>
      </p:sp>
      <p:sp>
        <p:nvSpPr>
          <p:cNvPr id="55" name="93 CuadroTexto"/>
          <p:cNvSpPr txBox="1">
            <a:spLocks noChangeArrowheads="1"/>
          </p:cNvSpPr>
          <p:nvPr/>
        </p:nvSpPr>
        <p:spPr bwMode="auto">
          <a:xfrm rot="2684311">
            <a:off x="6353175" y="1199357"/>
            <a:ext cx="2557463" cy="338137"/>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s-ES" sz="1600" b="1" dirty="0">
                <a:solidFill>
                  <a:schemeClr val="bg1"/>
                </a:solidFill>
              </a:rPr>
              <a:t>RETROALIMENTACION</a:t>
            </a:r>
          </a:p>
        </p:txBody>
      </p:sp>
      <p:sp>
        <p:nvSpPr>
          <p:cNvPr id="56" name="94 CuadroTexto"/>
          <p:cNvSpPr txBox="1">
            <a:spLocks noChangeArrowheads="1"/>
          </p:cNvSpPr>
          <p:nvPr/>
        </p:nvSpPr>
        <p:spPr bwMode="auto">
          <a:xfrm rot="19680395">
            <a:off x="361950" y="5214144"/>
            <a:ext cx="1455738" cy="338138"/>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s-ES" sz="1600" b="1">
                <a:solidFill>
                  <a:schemeClr val="bg1"/>
                </a:solidFill>
              </a:rPr>
              <a:t>REQUISITOS</a:t>
            </a:r>
          </a:p>
        </p:txBody>
      </p:sp>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8643998" cy="928694"/>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POLITICA DE CALIDAD</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214282" y="1428736"/>
            <a:ext cx="8643998" cy="5143536"/>
          </a:xfrm>
        </p:spPr>
        <p:txBody>
          <a:bodyPr/>
          <a:lstStyle/>
          <a:p>
            <a:pPr algn="ctr">
              <a:buNone/>
            </a:pPr>
            <a:r>
              <a:rPr lang="es-ES" sz="2900" dirty="0" smtClean="0"/>
              <a:t>    Nuestro objetivo es mantenernos a la vanguardia en las áreas que laboramos, sirviendo con calidad y eficacia a nuestros clientes para lograr la satisfacción y confianza de quienes contratan nuestros servicios, brindándoles productos y servicios basados en los requisitos del cliente, ISO 9001:2008 e ISO 14000, así como con el concurso de un personal bien entrenado y comprometido en la misión y objetivos de calidad, valiéndonos de la mejor tecnología, asegurando el respeto al Medio Ambiente y el mejoramiento constante. </a:t>
            </a:r>
          </a:p>
          <a:p>
            <a:endParaRPr lang="es-ES" sz="2900" dirty="0"/>
          </a:p>
        </p:txBody>
      </p:sp>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8501122" cy="928694"/>
          </a:xfrm>
          <a:noFill/>
          <a:ln w="9525">
            <a:noFill/>
            <a:miter lim="800000"/>
            <a:headEnd/>
            <a:tailEnd/>
          </a:ln>
          <a:effectLst/>
        </p:spPr>
        <p:txBody>
          <a:bodyPr vert="horz" wrap="square" lIns="91440" tIns="45720" rIns="91440" bIns="45720" numCol="1" anchor="b" anchorCtr="0" compatLnSpc="1">
            <a:prstTxWarp prst="textNoShape">
              <a:avLst/>
            </a:prstTxWarp>
            <a:normAutofit fontScale="90000"/>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OBJETIVOS E INDICADORES DE CALIDAD</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5" name="4 Marcador de contenido"/>
          <p:cNvSpPr>
            <a:spLocks noGrp="1"/>
          </p:cNvSpPr>
          <p:nvPr>
            <p:ph idx="1"/>
          </p:nvPr>
        </p:nvSpPr>
        <p:spPr>
          <a:xfrm>
            <a:off x="857224" y="1285860"/>
            <a:ext cx="8001056" cy="4500594"/>
          </a:xfrm>
        </p:spPr>
        <p:txBody>
          <a:bodyPr/>
          <a:lstStyle/>
          <a:p>
            <a:pPr lvl="0"/>
            <a:r>
              <a:rPr lang="es-EC" sz="2700" dirty="0" smtClean="0"/>
              <a:t>Incrementar la  capacitación al personal.</a:t>
            </a:r>
          </a:p>
          <a:p>
            <a:pPr lvl="1"/>
            <a:r>
              <a:rPr lang="es-EC" sz="2700" dirty="0" smtClean="0"/>
              <a:t>Rotación de empleados ((ES – EN) / CE) * 100</a:t>
            </a:r>
            <a:endParaRPr lang="es-ES" sz="2700" dirty="0" smtClean="0"/>
          </a:p>
          <a:p>
            <a:pPr lvl="1"/>
            <a:r>
              <a:rPr lang="es-EC" sz="2700" dirty="0" smtClean="0"/>
              <a:t>Costo de formación por empleado (CCA / CE)</a:t>
            </a:r>
            <a:endParaRPr lang="es-ES" sz="2700" dirty="0" smtClean="0"/>
          </a:p>
          <a:p>
            <a:pPr lvl="1"/>
            <a:r>
              <a:rPr lang="es-EC" sz="2700" dirty="0" smtClean="0"/>
              <a:t>Número de empleados capacitados </a:t>
            </a:r>
            <a:endParaRPr lang="es-ES" sz="2700" dirty="0" smtClean="0"/>
          </a:p>
          <a:p>
            <a:pPr lvl="0"/>
            <a:r>
              <a:rPr lang="es-EC" sz="2700" dirty="0" smtClean="0"/>
              <a:t>Reducir la contaminación en áreas pobladas y en vertientes de agua durante la fumigación.</a:t>
            </a:r>
            <a:endParaRPr lang="es-ES" sz="2700" dirty="0" smtClean="0"/>
          </a:p>
          <a:p>
            <a:pPr lvl="1"/>
            <a:r>
              <a:rPr lang="es-EC" sz="2700" dirty="0" smtClean="0"/>
              <a:t>Número de reglamentaciones incumplidas (multas)</a:t>
            </a:r>
            <a:endParaRPr lang="es-ES" sz="2700" dirty="0" smtClean="0"/>
          </a:p>
          <a:p>
            <a:pPr lvl="1"/>
            <a:r>
              <a:rPr lang="es-EC" sz="2700" dirty="0" smtClean="0"/>
              <a:t>Número de hectáreas totales fumigadas sin contaminación</a:t>
            </a:r>
            <a:endParaRPr lang="es-ES" sz="2700" dirty="0" smtClean="0"/>
          </a:p>
          <a:p>
            <a:pPr lvl="1"/>
            <a:r>
              <a:rPr lang="es-EC" sz="2700" dirty="0" smtClean="0"/>
              <a:t>Número de hectáreas con quejas de contaminación.</a:t>
            </a:r>
            <a:endParaRPr lang="es-ES" sz="2700" dirty="0" smtClean="0"/>
          </a:p>
          <a:p>
            <a:pPr lvl="0"/>
            <a:endParaRPr lang="es-ES" sz="2700" dirty="0" smtClean="0"/>
          </a:p>
          <a:p>
            <a:endParaRPr lang="es-ES" sz="2700" dirty="0"/>
          </a:p>
        </p:txBody>
      </p:sp>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1357298"/>
            <a:ext cx="7858180" cy="4572032"/>
          </a:xfrm>
        </p:spPr>
        <p:txBody>
          <a:bodyPr/>
          <a:lstStyle/>
          <a:p>
            <a:pPr lvl="0"/>
            <a:r>
              <a:rPr lang="es-EC" dirty="0" smtClean="0"/>
              <a:t>Incrementar las ventas.</a:t>
            </a:r>
          </a:p>
          <a:p>
            <a:pPr lvl="1"/>
            <a:r>
              <a:rPr lang="es-EC" dirty="0" smtClean="0"/>
              <a:t>Cuota de Mercado  (VT / VTS)</a:t>
            </a:r>
            <a:endParaRPr lang="es-ES" sz="2000" dirty="0" smtClean="0"/>
          </a:p>
          <a:p>
            <a:pPr lvl="1"/>
            <a:r>
              <a:rPr lang="es-EC" dirty="0" smtClean="0"/>
              <a:t>Ventas Netas (VB – IM)</a:t>
            </a:r>
            <a:endParaRPr lang="es-ES" sz="2000" dirty="0" smtClean="0"/>
          </a:p>
          <a:p>
            <a:pPr lvl="1"/>
            <a:r>
              <a:rPr lang="es-EC" dirty="0" smtClean="0"/>
              <a:t>Media de duración de relación con el cliente (CN - CR)</a:t>
            </a:r>
            <a:endParaRPr lang="es-ES" dirty="0" smtClean="0"/>
          </a:p>
          <a:p>
            <a:pPr lvl="0"/>
            <a:r>
              <a:rPr lang="es-EC" dirty="0" smtClean="0"/>
              <a:t>Aumentar la productividad y eficiencia de los procesos.</a:t>
            </a:r>
          </a:p>
          <a:p>
            <a:pPr lvl="1"/>
            <a:r>
              <a:rPr lang="es-EC" dirty="0" smtClean="0"/>
              <a:t>Porcentaje de </a:t>
            </a:r>
            <a:r>
              <a:rPr lang="es-EC" dirty="0" err="1" smtClean="0"/>
              <a:t>reprocesos</a:t>
            </a:r>
            <a:r>
              <a:rPr lang="es-EC" dirty="0" smtClean="0"/>
              <a:t> (fumigaciones doblemente hechas)  (HVF/HFF)</a:t>
            </a:r>
            <a:endParaRPr lang="es-ES" sz="1600" dirty="0" smtClean="0"/>
          </a:p>
          <a:p>
            <a:pPr lvl="1"/>
            <a:r>
              <a:rPr lang="es-EC" dirty="0" smtClean="0"/>
              <a:t>Porcentaje de hectáreas fumigadas sin infecciones (HFI / HFF)</a:t>
            </a:r>
            <a:endParaRPr lang="es-ES" sz="1600" dirty="0" smtClean="0"/>
          </a:p>
          <a:p>
            <a:pPr lvl="1"/>
            <a:endParaRPr lang="es-ES" dirty="0" smtClean="0"/>
          </a:p>
          <a:p>
            <a:pPr lvl="0"/>
            <a:endParaRPr lang="es-ES" dirty="0"/>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42976" y="1285860"/>
            <a:ext cx="7286676" cy="3714776"/>
          </a:xfrm>
        </p:spPr>
        <p:txBody>
          <a:bodyPr/>
          <a:lstStyle/>
          <a:p>
            <a:pPr lvl="1"/>
            <a:r>
              <a:rPr lang="es-EC" dirty="0" smtClean="0"/>
              <a:t>Productividad mensual de empleados por fumigación (HFF/CF )</a:t>
            </a:r>
          </a:p>
          <a:p>
            <a:pPr lvl="0"/>
            <a:r>
              <a:rPr lang="es-EC" dirty="0" smtClean="0"/>
              <a:t>Incrementar la inversión de nueva tecnología.</a:t>
            </a:r>
          </a:p>
          <a:p>
            <a:pPr lvl="1"/>
            <a:r>
              <a:rPr lang="es-EC" dirty="0" smtClean="0"/>
              <a:t>Recursos totales de sistemas informáticos</a:t>
            </a:r>
            <a:endParaRPr lang="es-ES" dirty="0" smtClean="0"/>
          </a:p>
          <a:p>
            <a:pPr lvl="1"/>
            <a:r>
              <a:rPr lang="es-EC" dirty="0" smtClean="0"/>
              <a:t>Inversiones en nuevos proyectos informáticos</a:t>
            </a:r>
            <a:endParaRPr lang="es-ES" dirty="0" smtClean="0"/>
          </a:p>
          <a:p>
            <a:pPr lvl="1"/>
            <a:r>
              <a:rPr lang="es-EC" dirty="0" smtClean="0"/>
              <a:t>Gasto total en I + D</a:t>
            </a:r>
            <a:endParaRPr lang="es-ES" dirty="0" smtClean="0"/>
          </a:p>
          <a:p>
            <a:endParaRPr lang="es-ES" dirty="0"/>
          </a:p>
        </p:txBody>
      </p:sp>
      <p:pic>
        <p:nvPicPr>
          <p:cNvPr id="4" name="3 Imagen" descr="tecnologia1.jpg"/>
          <p:cNvPicPr>
            <a:picLocks noChangeAspect="1"/>
          </p:cNvPicPr>
          <p:nvPr/>
        </p:nvPicPr>
        <p:blipFill>
          <a:blip r:embed="rId3" cstate="print"/>
          <a:stretch>
            <a:fillRect/>
          </a:stretch>
        </p:blipFill>
        <p:spPr>
          <a:xfrm>
            <a:off x="7000892" y="4786627"/>
            <a:ext cx="2143108" cy="2071373"/>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8786842" cy="857256"/>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RELACION OBJETIVOS CON ISO 9001</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500034" y="1571612"/>
            <a:ext cx="8358246" cy="3990988"/>
          </a:xfrm>
        </p:spPr>
        <p:txBody>
          <a:bodyPr/>
          <a:lstStyle/>
          <a:p>
            <a:pPr lvl="0"/>
            <a:r>
              <a:rPr lang="es-EC" dirty="0" smtClean="0"/>
              <a:t>Incrementar la  capacitación al personal.</a:t>
            </a:r>
          </a:p>
          <a:p>
            <a:pPr lvl="1"/>
            <a:r>
              <a:rPr lang="es-EC" dirty="0" smtClean="0"/>
              <a:t>Relación clausula 6.2.1. </a:t>
            </a:r>
            <a:r>
              <a:rPr lang="es-EC" b="1" i="1" dirty="0" smtClean="0"/>
              <a:t>Generalidades </a:t>
            </a:r>
            <a:r>
              <a:rPr lang="es-EC" dirty="0" smtClean="0"/>
              <a:t>– (Personal)</a:t>
            </a:r>
          </a:p>
          <a:p>
            <a:pPr lvl="1"/>
            <a:endParaRPr lang="es-ES" dirty="0" smtClean="0"/>
          </a:p>
          <a:p>
            <a:pPr lvl="0"/>
            <a:r>
              <a:rPr lang="es-EC" dirty="0" smtClean="0"/>
              <a:t>Reducir la contaminación en áreas pobladas y en vertientes de agua durante la fumigación.</a:t>
            </a:r>
          </a:p>
          <a:p>
            <a:pPr lvl="1"/>
            <a:r>
              <a:rPr lang="es-EC" dirty="0" smtClean="0"/>
              <a:t>Relación clausula 7.2.1. </a:t>
            </a:r>
            <a:r>
              <a:rPr lang="es-EC" b="1" i="1" dirty="0" smtClean="0"/>
              <a:t>Determinación de requisitos relacionados con el producto</a:t>
            </a:r>
            <a:r>
              <a:rPr lang="es-EC" dirty="0" smtClean="0"/>
              <a:t> – (Normalización)</a:t>
            </a:r>
          </a:p>
          <a:p>
            <a:pPr lvl="1"/>
            <a:endParaRPr lang="es-ES" dirty="0" smtClean="0"/>
          </a:p>
          <a:p>
            <a:pPr lvl="0"/>
            <a:endParaRPr lang="es-ES" dirty="0" smtClean="0"/>
          </a:p>
          <a:p>
            <a:endParaRPr lang="es-ES"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3929074"/>
            <a:ext cx="8229600" cy="1143000"/>
          </a:xfrm>
        </p:spPr>
        <p:txBody>
          <a:bodyPr>
            <a:normAutofit fontScale="90000"/>
          </a:bodyPr>
          <a:lstStyle/>
          <a:p>
            <a:pPr algn="ctr"/>
            <a:r>
              <a:rPr lang="es-EC" sz="3100" b="1" dirty="0"/>
              <a:t>PREVIO A LA OBTENCIÓN DEL TÍTULO </a:t>
            </a:r>
            <a:r>
              <a:rPr lang="es-EC" sz="3100" b="1" dirty="0" smtClean="0"/>
              <a:t>DE</a:t>
            </a:r>
            <a:r>
              <a:rPr lang="es-EC" sz="3600" b="1" dirty="0" smtClean="0"/>
              <a:t/>
            </a:r>
            <a:br>
              <a:rPr lang="es-EC" sz="3600" b="1" dirty="0" smtClean="0"/>
            </a:br>
            <a:r>
              <a:rPr lang="es-EC" sz="3600" b="1" dirty="0"/>
              <a:t/>
            </a:r>
            <a:br>
              <a:rPr lang="es-EC" sz="3600" b="1" dirty="0"/>
            </a:br>
            <a:r>
              <a:rPr lang="es-ES" dirty="0"/>
              <a:t/>
            </a:r>
            <a:br>
              <a:rPr lang="es-ES" dirty="0"/>
            </a:br>
            <a:r>
              <a:rPr lang="es-EC" b="1" dirty="0"/>
              <a:t>“MAGISTER EN GESTIÓN DE LA PRODUCTIVIDAD </a:t>
            </a:r>
            <a:r>
              <a:rPr lang="es-ES" dirty="0"/>
              <a:t/>
            </a:r>
            <a:br>
              <a:rPr lang="es-ES" dirty="0"/>
            </a:br>
            <a:r>
              <a:rPr lang="es-EC" b="1" dirty="0"/>
              <a:t>Y LA CALIDAD”</a:t>
            </a:r>
            <a:r>
              <a:rPr lang="es-ES" dirty="0"/>
              <a:t/>
            </a:r>
            <a:br>
              <a:rPr lang="es-ES" dirty="0"/>
            </a:br>
            <a:endParaRPr lang="es-ES" dirty="0"/>
          </a:p>
        </p:txBody>
      </p:sp>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285728"/>
            <a:ext cx="7896252" cy="3848112"/>
          </a:xfrm>
        </p:spPr>
        <p:txBody>
          <a:bodyPr/>
          <a:lstStyle/>
          <a:p>
            <a:pPr lvl="0"/>
            <a:r>
              <a:rPr lang="es-EC" dirty="0" smtClean="0"/>
              <a:t>Incrementar las ventas.</a:t>
            </a:r>
          </a:p>
          <a:p>
            <a:pPr lvl="1"/>
            <a:r>
              <a:rPr lang="es-EC" dirty="0" smtClean="0"/>
              <a:t>Relación clausula 6.1. </a:t>
            </a:r>
            <a:r>
              <a:rPr lang="es-EC" b="1" i="1" dirty="0" smtClean="0"/>
              <a:t>Provisión de recursos</a:t>
            </a:r>
            <a:r>
              <a:rPr lang="es-EC" dirty="0" smtClean="0"/>
              <a:t> – (Recursos)</a:t>
            </a:r>
          </a:p>
          <a:p>
            <a:pPr lvl="0"/>
            <a:r>
              <a:rPr lang="es-EC" dirty="0" smtClean="0"/>
              <a:t>Aumentar la productividad y eficiencia de los procesos.</a:t>
            </a:r>
          </a:p>
          <a:p>
            <a:pPr lvl="1"/>
            <a:r>
              <a:rPr lang="es-EC" dirty="0" smtClean="0"/>
              <a:t>Relación clausula 6.1. </a:t>
            </a:r>
            <a:r>
              <a:rPr lang="es-EC" b="1" i="1" dirty="0" smtClean="0"/>
              <a:t>Provisión de recursos</a:t>
            </a:r>
            <a:r>
              <a:rPr lang="es-EC" dirty="0" smtClean="0"/>
              <a:t> – (Recursos)</a:t>
            </a:r>
            <a:endParaRPr lang="es-ES" dirty="0" smtClean="0"/>
          </a:p>
          <a:p>
            <a:pPr lvl="0"/>
            <a:r>
              <a:rPr lang="es-EC" dirty="0" smtClean="0"/>
              <a:t>Incrementar la inversión de nueva tecnología.</a:t>
            </a:r>
          </a:p>
          <a:p>
            <a:pPr lvl="1"/>
            <a:r>
              <a:rPr lang="es-EC" dirty="0" smtClean="0"/>
              <a:t>Relación clausula 4.1. </a:t>
            </a:r>
            <a:r>
              <a:rPr lang="es-EC" b="1" i="1" dirty="0" smtClean="0"/>
              <a:t>Requisitos generales</a:t>
            </a:r>
            <a:r>
              <a:rPr lang="es-EC" dirty="0" smtClean="0"/>
              <a:t> – (Procesos)</a:t>
            </a:r>
          </a:p>
          <a:p>
            <a:pPr lvl="1"/>
            <a:r>
              <a:rPr lang="es-EC" dirty="0" smtClean="0"/>
              <a:t>Relación clausula 6.3. </a:t>
            </a:r>
            <a:r>
              <a:rPr lang="es-EC" b="1" i="1" dirty="0" smtClean="0"/>
              <a:t>Infraestructura </a:t>
            </a:r>
            <a:r>
              <a:rPr lang="es-EC" dirty="0" smtClean="0"/>
              <a:t>– (Infraestructura)</a:t>
            </a:r>
          </a:p>
          <a:p>
            <a:pPr lvl="1"/>
            <a:endParaRPr lang="es-ES" dirty="0"/>
          </a:p>
        </p:txBody>
      </p:sp>
    </p:spTree>
  </p:cSld>
  <p:clrMapOvr>
    <a:masterClrMapping/>
  </p:clrMapOvr>
  <p:transition>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8572560" cy="785818"/>
          </a:xfrm>
          <a:noFill/>
          <a:ln w="9525">
            <a:noFill/>
            <a:miter lim="800000"/>
            <a:headEnd/>
            <a:tailEnd/>
          </a:ln>
          <a:effectLst/>
        </p:spPr>
        <p:txBody>
          <a:bodyPr vert="horz" wrap="square" lIns="91440" tIns="45720" rIns="91440" bIns="45720" numCol="1" anchor="b" anchorCtr="0" compatLnSpc="1">
            <a:prstTxWarp prst="textNoShape">
              <a:avLst/>
            </a:prstTxWarp>
            <a:normAutofit fontScale="90000"/>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PROCESOS RELACIONADOS EN ISO Y CMI</a:t>
            </a:r>
          </a:p>
        </p:txBody>
      </p:sp>
      <p:sp>
        <p:nvSpPr>
          <p:cNvPr id="3" name="2 Marcador de contenido"/>
          <p:cNvSpPr>
            <a:spLocks noGrp="1"/>
          </p:cNvSpPr>
          <p:nvPr>
            <p:ph idx="1"/>
          </p:nvPr>
        </p:nvSpPr>
        <p:spPr>
          <a:xfrm>
            <a:off x="571472" y="1857340"/>
            <a:ext cx="8286808" cy="5000660"/>
          </a:xfrm>
        </p:spPr>
        <p:txBody>
          <a:bodyPr/>
          <a:lstStyle/>
          <a:p>
            <a:r>
              <a:rPr lang="es-ES" dirty="0" smtClean="0"/>
              <a:t>CMI identificar procesos críticos</a:t>
            </a:r>
          </a:p>
          <a:p>
            <a:pPr lvl="2"/>
            <a:r>
              <a:rPr lang="es-ES" dirty="0" smtClean="0"/>
              <a:t>Procesos de producción y/o entrega de servicios</a:t>
            </a:r>
          </a:p>
          <a:p>
            <a:pPr lvl="2"/>
            <a:r>
              <a:rPr lang="es-ES" dirty="0" smtClean="0"/>
              <a:t>Procesos relacionados con los clientes</a:t>
            </a:r>
          </a:p>
          <a:p>
            <a:pPr lvl="2"/>
            <a:r>
              <a:rPr lang="es-ES" dirty="0" smtClean="0"/>
              <a:t>Procesos de innovación y realización del producto</a:t>
            </a:r>
          </a:p>
          <a:p>
            <a:pPr lvl="2"/>
            <a:r>
              <a:rPr lang="es-ES" dirty="0" smtClean="0"/>
              <a:t>Procesos relacionados con el entorno (clientes internos y externos)</a:t>
            </a:r>
          </a:p>
          <a:p>
            <a:pPr lvl="1">
              <a:buNone/>
            </a:pPr>
            <a:endParaRPr lang="es-ES" dirty="0" smtClean="0"/>
          </a:p>
          <a:p>
            <a:pPr lvl="1"/>
            <a:endParaRPr lang="es-ES" dirty="0"/>
          </a:p>
        </p:txBody>
      </p:sp>
    </p:spTree>
  </p:cSld>
  <p:clrMapOvr>
    <a:masterClrMapping/>
  </p:clrMapOvr>
  <p:transition>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1643050"/>
            <a:ext cx="7924800" cy="4572000"/>
          </a:xfrm>
        </p:spPr>
        <p:txBody>
          <a:bodyPr/>
          <a:lstStyle/>
          <a:p>
            <a:r>
              <a:rPr lang="es-ES" dirty="0" smtClean="0"/>
              <a:t>ISO requiere procesos</a:t>
            </a:r>
          </a:p>
          <a:p>
            <a:pPr lvl="2"/>
            <a:r>
              <a:rPr lang="es-ES" dirty="0" smtClean="0"/>
              <a:t>Procesos de comunicación y revisión (Responsabilidad de la Dirección)</a:t>
            </a:r>
          </a:p>
          <a:p>
            <a:pPr lvl="2"/>
            <a:r>
              <a:rPr lang="es-ES" dirty="0" smtClean="0"/>
              <a:t>Procesos relacionados con el producto (Realización del producto)</a:t>
            </a:r>
          </a:p>
          <a:p>
            <a:pPr lvl="2"/>
            <a:r>
              <a:rPr lang="es-ES" dirty="0" smtClean="0"/>
              <a:t>Procesos de análisis y mejora (Medición, análisis y mejora)</a:t>
            </a:r>
          </a:p>
          <a:p>
            <a:pPr lvl="2"/>
            <a:r>
              <a:rPr lang="es-ES" dirty="0" smtClean="0"/>
              <a:t>Procesos de competencia (Gestión de los recursos)</a:t>
            </a:r>
          </a:p>
          <a:p>
            <a:endParaRPr lang="es-E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00034" y="2786058"/>
            <a:ext cx="8286808" cy="1066800"/>
          </a:xfrm>
        </p:spPr>
        <p:txBody>
          <a:bodyPr/>
          <a:lstStyle/>
          <a:p>
            <a:r>
              <a:rPr lang="es-ES" dirty="0" smtClean="0"/>
              <a:t>CAPITULO 3</a:t>
            </a:r>
            <a:br>
              <a:rPr lang="es-ES" dirty="0" smtClean="0"/>
            </a:br>
            <a:r>
              <a:rPr lang="es-ES" dirty="0" smtClean="0"/>
              <a:t>DESARROLLO DEL SISTEMA INFORMÁTICO</a:t>
            </a:r>
            <a:endParaRPr lang="es-E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00034" y="428604"/>
            <a:ext cx="8358246" cy="785818"/>
          </a:xfrm>
          <a:noFill/>
          <a:ln w="9525">
            <a:noFill/>
            <a:miter lim="800000"/>
            <a:headEnd/>
            <a:tailEnd/>
          </a:ln>
          <a:effectLst/>
        </p:spPr>
        <p:txBody>
          <a:bodyPr vert="horz" wrap="square" lIns="91440" tIns="45720" rIns="91440" bIns="45720" numCol="1" anchor="b" anchorCtr="0" compatLnSpc="1">
            <a:prstTxWarp prst="textNoShape">
              <a:avLst/>
            </a:prstTxWarp>
            <a:normAutofit fontScale="90000"/>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DESARROLLO DEL SISTEMA INFORMÁTICO</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785786" y="1643050"/>
            <a:ext cx="7715304" cy="4500594"/>
          </a:xfrm>
        </p:spPr>
        <p:txBody>
          <a:bodyPr/>
          <a:lstStyle/>
          <a:p>
            <a:r>
              <a:rPr lang="es-ES" dirty="0" smtClean="0"/>
              <a:t>Requerimientos </a:t>
            </a:r>
          </a:p>
          <a:p>
            <a:pPr lvl="1"/>
            <a:r>
              <a:rPr lang="es-ES" dirty="0" smtClean="0"/>
              <a:t>Forma de ejecución</a:t>
            </a:r>
          </a:p>
          <a:p>
            <a:pPr lvl="1"/>
            <a:r>
              <a:rPr lang="es-ES" dirty="0" smtClean="0"/>
              <a:t>Configuración Inicial	</a:t>
            </a:r>
          </a:p>
          <a:p>
            <a:pPr lvl="2"/>
            <a:r>
              <a:rPr lang="es-EC" dirty="0" smtClean="0"/>
              <a:t>Empresa</a:t>
            </a:r>
            <a:endParaRPr lang="es-ES" sz="1600" dirty="0" smtClean="0"/>
          </a:p>
          <a:p>
            <a:pPr lvl="2"/>
            <a:r>
              <a:rPr lang="es-EC" dirty="0" smtClean="0"/>
              <a:t>Proyecto</a:t>
            </a:r>
            <a:endParaRPr lang="es-ES" sz="1600" dirty="0" smtClean="0"/>
          </a:p>
          <a:p>
            <a:pPr lvl="2"/>
            <a:r>
              <a:rPr lang="es-EC" dirty="0" smtClean="0"/>
              <a:t>Perspectivas</a:t>
            </a:r>
            <a:endParaRPr lang="es-ES" sz="1600" dirty="0" smtClean="0"/>
          </a:p>
          <a:p>
            <a:pPr lvl="2"/>
            <a:r>
              <a:rPr lang="es-EC" dirty="0" smtClean="0"/>
              <a:t>Objetivos</a:t>
            </a:r>
            <a:endParaRPr lang="es-ES" sz="1600" dirty="0" smtClean="0"/>
          </a:p>
          <a:p>
            <a:pPr lvl="2"/>
            <a:r>
              <a:rPr lang="es-EC" dirty="0" smtClean="0"/>
              <a:t>Indicadores</a:t>
            </a:r>
            <a:endParaRPr lang="es-ES" sz="1600" dirty="0" smtClean="0"/>
          </a:p>
          <a:p>
            <a:pPr lvl="2"/>
            <a:r>
              <a:rPr lang="es-EC" dirty="0" smtClean="0"/>
              <a:t>Iniciativas</a:t>
            </a:r>
            <a:endParaRPr lang="es-ES" sz="1600" dirty="0" smtClean="0"/>
          </a:p>
          <a:p>
            <a:pPr lvl="2"/>
            <a:r>
              <a:rPr lang="es-EC" dirty="0" smtClean="0"/>
              <a:t>Actividades</a:t>
            </a:r>
            <a:endParaRPr lang="es-ES" sz="1600" dirty="0" smtClean="0"/>
          </a:p>
          <a:p>
            <a:pPr lvl="2"/>
            <a:r>
              <a:rPr lang="es-EC" dirty="0" smtClean="0"/>
              <a:t>Responsables</a:t>
            </a:r>
            <a:endParaRPr lang="es-ES" sz="1600" dirty="0" smtClean="0"/>
          </a:p>
        </p:txBody>
      </p:sp>
      <p:pic>
        <p:nvPicPr>
          <p:cNvPr id="4" name="3 Imagen" descr="SITEMASINFORMA.bmp"/>
          <p:cNvPicPr>
            <a:picLocks noChangeAspect="1"/>
          </p:cNvPicPr>
          <p:nvPr/>
        </p:nvPicPr>
        <p:blipFill>
          <a:blip r:embed="rId5"/>
          <a:stretch>
            <a:fillRect/>
          </a:stretch>
        </p:blipFill>
        <p:spPr>
          <a:xfrm>
            <a:off x="5572132" y="3571876"/>
            <a:ext cx="2905127" cy="2571768"/>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overrideClrMapping bg1="dk2" tx1="lt1" bg2="dk1" tx2="lt2" accent1="accent1" accent2="accent2" accent3="accent3" accent4="accent4" accent5="accent5" accent6="accent6" hlink="hlink" folHlink="folHlink"/>
  </p:clrMapOvr>
  <p:transition>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1500174"/>
            <a:ext cx="7858180" cy="2862258"/>
          </a:xfrm>
        </p:spPr>
        <p:txBody>
          <a:bodyPr/>
          <a:lstStyle/>
          <a:p>
            <a:r>
              <a:rPr lang="es-ES" dirty="0" smtClean="0"/>
              <a:t>Origen de la información</a:t>
            </a:r>
          </a:p>
          <a:p>
            <a:pPr lvl="1"/>
            <a:r>
              <a:rPr lang="es-ES" dirty="0" smtClean="0"/>
              <a:t>Bases de datos existentes	</a:t>
            </a:r>
          </a:p>
          <a:p>
            <a:pPr lvl="1"/>
            <a:r>
              <a:rPr lang="es-ES" dirty="0" smtClean="0"/>
              <a:t>Otras fuentes de datos</a:t>
            </a:r>
          </a:p>
          <a:p>
            <a:r>
              <a:rPr lang="es-ES" dirty="0" smtClean="0"/>
              <a:t>Alimentación de información en el Sistema Informático</a:t>
            </a:r>
          </a:p>
          <a:p>
            <a:pPr lvl="1"/>
            <a:r>
              <a:rPr lang="es-ES" dirty="0" smtClean="0"/>
              <a:t>Utilizando herramientas ETL</a:t>
            </a:r>
          </a:p>
          <a:p>
            <a:pPr lvl="1"/>
            <a:r>
              <a:rPr lang="es-ES" dirty="0" smtClean="0"/>
              <a:t>Alimentación manual</a:t>
            </a:r>
            <a:endParaRPr lang="es-ES" dirty="0"/>
          </a:p>
        </p:txBody>
      </p:sp>
    </p:spTree>
  </p:cSld>
  <p:clrMapOvr>
    <a:masterClrMapping/>
  </p:clrMapOvr>
  <p:transition>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357166"/>
            <a:ext cx="8643998" cy="928694"/>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ANALISIS Y DISEÑO DEL SISTEMA</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571472" y="2057400"/>
            <a:ext cx="8039128" cy="3505200"/>
          </a:xfrm>
        </p:spPr>
        <p:txBody>
          <a:bodyPr/>
          <a:lstStyle/>
          <a:p>
            <a:r>
              <a:rPr lang="es-ES" dirty="0" smtClean="0"/>
              <a:t>Elementos de entrada</a:t>
            </a:r>
          </a:p>
          <a:p>
            <a:pPr lvl="1"/>
            <a:r>
              <a:rPr lang="es-ES" dirty="0" smtClean="0"/>
              <a:t>Definición de unidades de medida y peso para los indicadores.</a:t>
            </a:r>
          </a:p>
          <a:p>
            <a:pPr lvl="2"/>
            <a:r>
              <a:rPr lang="es-EC" dirty="0" smtClean="0"/>
              <a:t>Incrementar la capacitación al personal durante un año. Perspectiva del Aprendizaje y Desarrollo</a:t>
            </a:r>
            <a:endParaRPr lang="es-ES" sz="1600" dirty="0" smtClean="0"/>
          </a:p>
          <a:p>
            <a:pPr lvl="2"/>
            <a:endParaRPr lang="es-ES" dirty="0"/>
          </a:p>
        </p:txBody>
      </p:sp>
      <p:graphicFrame>
        <p:nvGraphicFramePr>
          <p:cNvPr id="4" name="3 Tabla"/>
          <p:cNvGraphicFramePr>
            <a:graphicFrameLocks noGrp="1"/>
          </p:cNvGraphicFramePr>
          <p:nvPr/>
        </p:nvGraphicFramePr>
        <p:xfrm>
          <a:off x="1214414" y="4572008"/>
          <a:ext cx="6858048" cy="1285884"/>
        </p:xfrm>
        <a:graphic>
          <a:graphicData uri="http://schemas.openxmlformats.org/drawingml/2006/table">
            <a:tbl>
              <a:tblPr/>
              <a:tblGrid>
                <a:gridCol w="3278497"/>
                <a:gridCol w="3579551"/>
              </a:tblGrid>
              <a:tr h="321471">
                <a:tc>
                  <a:txBody>
                    <a:bodyPr/>
                    <a:lstStyle/>
                    <a:p>
                      <a:pPr algn="ctr">
                        <a:lnSpc>
                          <a:spcPct val="150000"/>
                        </a:lnSpc>
                        <a:spcAft>
                          <a:spcPts val="0"/>
                        </a:spcAft>
                      </a:pPr>
                      <a:r>
                        <a:rPr lang="es-EC" sz="1200" b="1" dirty="0">
                          <a:solidFill>
                            <a:schemeClr val="bg1"/>
                          </a:solidFill>
                          <a:effectLst>
                            <a:outerShdw blurRad="38100" dist="38100" dir="2700000" algn="tl">
                              <a:srgbClr val="000000">
                                <a:alpha val="43137"/>
                              </a:srgbClr>
                            </a:outerShdw>
                          </a:effectLst>
                          <a:latin typeface="Arial"/>
                          <a:ea typeface="Calibri"/>
                          <a:cs typeface="Times New Roman"/>
                        </a:rPr>
                        <a:t>Indicador</a:t>
                      </a:r>
                      <a:endParaRPr lang="es-ES" sz="11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ctr">
                        <a:lnSpc>
                          <a:spcPct val="150000"/>
                        </a:lnSpc>
                        <a:spcAft>
                          <a:spcPts val="0"/>
                        </a:spcAft>
                      </a:pPr>
                      <a:r>
                        <a:rPr lang="es-EC" sz="1200" b="1" dirty="0">
                          <a:solidFill>
                            <a:schemeClr val="bg1"/>
                          </a:solidFill>
                          <a:effectLst>
                            <a:outerShdw blurRad="38100" dist="38100" dir="2700000" algn="tl">
                              <a:srgbClr val="000000">
                                <a:alpha val="43137"/>
                              </a:srgbClr>
                            </a:outerShdw>
                          </a:effectLst>
                          <a:latin typeface="Arial"/>
                          <a:ea typeface="Calibri"/>
                          <a:cs typeface="Times New Roman"/>
                        </a:rPr>
                        <a:t>Unidad de medida</a:t>
                      </a:r>
                      <a:endParaRPr lang="es-ES" sz="11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21471">
                <a:tc>
                  <a:txBody>
                    <a:bodyPr/>
                    <a:lstStyle/>
                    <a:p>
                      <a:pPr algn="just">
                        <a:lnSpc>
                          <a:spcPct val="150000"/>
                        </a:lnSpc>
                        <a:spcAft>
                          <a:spcPts val="0"/>
                        </a:spcAft>
                      </a:pPr>
                      <a:r>
                        <a:rPr lang="es-EC" sz="1200" dirty="0">
                          <a:solidFill>
                            <a:schemeClr val="bg1"/>
                          </a:solidFill>
                          <a:latin typeface="Arial"/>
                          <a:ea typeface="Calibri"/>
                          <a:cs typeface="Times New Roman"/>
                        </a:rPr>
                        <a:t>Rotación de empleados </a:t>
                      </a:r>
                      <a:endParaRPr lang="es-ES" sz="11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1">
                          <a:solidFill>
                            <a:schemeClr val="bg1"/>
                          </a:solidFill>
                          <a:latin typeface="Arial"/>
                          <a:ea typeface="Calibri"/>
                          <a:cs typeface="Times New Roman"/>
                        </a:rPr>
                        <a:t>Porcentaje</a:t>
                      </a:r>
                      <a:endParaRPr lang="es-ES" sz="11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21471">
                <a:tc>
                  <a:txBody>
                    <a:bodyPr/>
                    <a:lstStyle/>
                    <a:p>
                      <a:pPr algn="just">
                        <a:lnSpc>
                          <a:spcPct val="150000"/>
                        </a:lnSpc>
                        <a:spcAft>
                          <a:spcPts val="0"/>
                        </a:spcAft>
                      </a:pPr>
                      <a:r>
                        <a:rPr lang="es-EC" sz="1200">
                          <a:solidFill>
                            <a:schemeClr val="bg1"/>
                          </a:solidFill>
                          <a:latin typeface="Arial"/>
                          <a:ea typeface="Calibri"/>
                          <a:cs typeface="Times New Roman"/>
                        </a:rPr>
                        <a:t>Costo de formación por empleado</a:t>
                      </a:r>
                      <a:endParaRPr lang="es-ES" sz="11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1">
                          <a:solidFill>
                            <a:schemeClr val="bg1"/>
                          </a:solidFill>
                          <a:latin typeface="Arial"/>
                          <a:ea typeface="Calibri"/>
                          <a:cs typeface="Times New Roman"/>
                        </a:rPr>
                        <a:t>unidades monetarias</a:t>
                      </a:r>
                      <a:endParaRPr lang="es-ES" sz="110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21471">
                <a:tc>
                  <a:txBody>
                    <a:bodyPr/>
                    <a:lstStyle/>
                    <a:p>
                      <a:pPr algn="just">
                        <a:lnSpc>
                          <a:spcPct val="150000"/>
                        </a:lnSpc>
                        <a:spcAft>
                          <a:spcPts val="0"/>
                        </a:spcAft>
                      </a:pPr>
                      <a:r>
                        <a:rPr lang="es-EC" sz="1200" dirty="0">
                          <a:solidFill>
                            <a:schemeClr val="bg1"/>
                          </a:solidFill>
                          <a:latin typeface="Arial"/>
                          <a:ea typeface="Calibri"/>
                          <a:cs typeface="Times New Roman"/>
                        </a:rPr>
                        <a:t>Número de empleados capacitados</a:t>
                      </a:r>
                      <a:endParaRPr lang="es-ES" sz="11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1" dirty="0">
                          <a:solidFill>
                            <a:schemeClr val="bg1"/>
                          </a:solidFill>
                          <a:latin typeface="Arial"/>
                          <a:ea typeface="Calibri"/>
                          <a:cs typeface="Times New Roman"/>
                        </a:rPr>
                        <a:t>(cifras – empleados)</a:t>
                      </a:r>
                      <a:endParaRPr lang="es-ES" sz="1100" dirty="0">
                        <a:solidFill>
                          <a:schemeClr val="bg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spTree>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571480"/>
            <a:ext cx="7858180" cy="4991120"/>
          </a:xfrm>
        </p:spPr>
        <p:txBody>
          <a:bodyPr/>
          <a:lstStyle/>
          <a:p>
            <a:pPr lvl="2"/>
            <a:endParaRPr lang="es-EC" dirty="0" smtClean="0"/>
          </a:p>
          <a:p>
            <a:pPr lvl="2"/>
            <a:endParaRPr lang="es-EC" dirty="0" smtClean="0"/>
          </a:p>
          <a:p>
            <a:pPr lvl="2"/>
            <a:r>
              <a:rPr lang="es-EC" dirty="0" smtClean="0"/>
              <a:t>Reducir las hectáreas contaminadas en áreas pobladas y en vertientes de agua durante la fumigación. </a:t>
            </a:r>
            <a:r>
              <a:rPr lang="es-EC" b="1" dirty="0" smtClean="0"/>
              <a:t>Perspectiva del Cliente</a:t>
            </a:r>
          </a:p>
          <a:p>
            <a:pPr lvl="2"/>
            <a:endParaRPr lang="es-EC" sz="1600" b="1" dirty="0" smtClean="0"/>
          </a:p>
          <a:p>
            <a:pPr lvl="2"/>
            <a:endParaRPr lang="es-EC" sz="1600" b="1" dirty="0" smtClean="0"/>
          </a:p>
          <a:p>
            <a:pPr lvl="2"/>
            <a:endParaRPr lang="es-EC" sz="1600" b="1" dirty="0" smtClean="0"/>
          </a:p>
          <a:p>
            <a:pPr lvl="2"/>
            <a:endParaRPr lang="es-EC" sz="1600" b="1" dirty="0" smtClean="0"/>
          </a:p>
          <a:p>
            <a:pPr lvl="2"/>
            <a:endParaRPr lang="es-EC" sz="1600" b="1" dirty="0" smtClean="0"/>
          </a:p>
          <a:p>
            <a:pPr lvl="2"/>
            <a:endParaRPr lang="es-EC" sz="1600" b="1" dirty="0" smtClean="0"/>
          </a:p>
          <a:p>
            <a:pPr lvl="2">
              <a:buNone/>
            </a:pPr>
            <a:endParaRPr lang="es-EC" sz="1600" b="1" dirty="0" smtClean="0"/>
          </a:p>
          <a:p>
            <a:pPr lvl="2"/>
            <a:r>
              <a:rPr lang="es-EC" dirty="0" smtClean="0"/>
              <a:t>Incremento de Ventas. Perspectiva Financiera</a:t>
            </a:r>
            <a:endParaRPr lang="es-ES" sz="1600" dirty="0" smtClean="0"/>
          </a:p>
          <a:p>
            <a:pPr lvl="2"/>
            <a:endParaRPr lang="es-ES" sz="1600" dirty="0" smtClean="0"/>
          </a:p>
          <a:p>
            <a:pPr lvl="2"/>
            <a:endParaRPr lang="es-ES" dirty="0"/>
          </a:p>
        </p:txBody>
      </p:sp>
      <p:graphicFrame>
        <p:nvGraphicFramePr>
          <p:cNvPr id="4" name="3 Tabla"/>
          <p:cNvGraphicFramePr>
            <a:graphicFrameLocks noGrp="1"/>
          </p:cNvGraphicFramePr>
          <p:nvPr/>
        </p:nvGraphicFramePr>
        <p:xfrm>
          <a:off x="1285852" y="2857496"/>
          <a:ext cx="6500858" cy="1303026"/>
        </p:xfrm>
        <a:graphic>
          <a:graphicData uri="http://schemas.openxmlformats.org/drawingml/2006/table">
            <a:tbl>
              <a:tblPr/>
              <a:tblGrid>
                <a:gridCol w="4429156"/>
                <a:gridCol w="2071702"/>
              </a:tblGrid>
              <a:tr h="302895">
                <a:tc>
                  <a:txBody>
                    <a:bodyPr/>
                    <a:lstStyle/>
                    <a:p>
                      <a:pPr algn="ctr">
                        <a:lnSpc>
                          <a:spcPct val="150000"/>
                        </a:lnSpc>
                        <a:spcAft>
                          <a:spcPts val="0"/>
                        </a:spcAft>
                      </a:pPr>
                      <a:r>
                        <a:rPr lang="es-EC" sz="1200" b="1" dirty="0">
                          <a:solidFill>
                            <a:schemeClr val="bg1">
                              <a:lumMod val="50000"/>
                            </a:schemeClr>
                          </a:solidFill>
                          <a:effectLst>
                            <a:outerShdw blurRad="38100" dist="38100" dir="2700000" algn="tl">
                              <a:srgbClr val="000000">
                                <a:alpha val="43137"/>
                              </a:srgbClr>
                            </a:outerShdw>
                          </a:effectLst>
                          <a:latin typeface="Arial"/>
                          <a:ea typeface="Calibri"/>
                          <a:cs typeface="Times New Roman"/>
                        </a:rPr>
                        <a:t>Indicador</a:t>
                      </a:r>
                      <a:endParaRPr lang="es-ES" sz="1100" dirty="0">
                        <a:solidFill>
                          <a:schemeClr val="bg1">
                            <a:lumMod val="50000"/>
                          </a:schemeClr>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ctr">
                        <a:lnSpc>
                          <a:spcPct val="150000"/>
                        </a:lnSpc>
                        <a:spcAft>
                          <a:spcPts val="0"/>
                        </a:spcAft>
                      </a:pPr>
                      <a:r>
                        <a:rPr lang="es-EC" sz="1200" b="1" dirty="0">
                          <a:solidFill>
                            <a:schemeClr val="bg1">
                              <a:lumMod val="50000"/>
                            </a:schemeClr>
                          </a:solidFill>
                          <a:effectLst>
                            <a:outerShdw blurRad="38100" dist="38100" dir="2700000" algn="tl">
                              <a:srgbClr val="000000">
                                <a:alpha val="43137"/>
                              </a:srgbClr>
                            </a:outerShdw>
                          </a:effectLst>
                          <a:latin typeface="Arial"/>
                          <a:ea typeface="Calibri"/>
                          <a:cs typeface="Times New Roman"/>
                        </a:rPr>
                        <a:t>Unidad de medida</a:t>
                      </a:r>
                      <a:endParaRPr lang="es-ES" sz="1100" dirty="0">
                        <a:solidFill>
                          <a:schemeClr val="bg1">
                            <a:lumMod val="50000"/>
                          </a:schemeClr>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02895">
                <a:tc>
                  <a:txBody>
                    <a:bodyPr/>
                    <a:lstStyle/>
                    <a:p>
                      <a:pPr algn="just">
                        <a:lnSpc>
                          <a:spcPct val="150000"/>
                        </a:lnSpc>
                        <a:spcAft>
                          <a:spcPts val="0"/>
                        </a:spcAft>
                      </a:pPr>
                      <a:r>
                        <a:rPr lang="es-EC" sz="1200" dirty="0">
                          <a:solidFill>
                            <a:schemeClr val="bg1">
                              <a:lumMod val="50000"/>
                            </a:schemeClr>
                          </a:solidFill>
                          <a:latin typeface="Arial"/>
                          <a:ea typeface="Calibri"/>
                          <a:cs typeface="Times New Roman"/>
                        </a:rPr>
                        <a:t>Número de reglamentaciones incumplidas</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1" dirty="0">
                          <a:solidFill>
                            <a:schemeClr val="bg1">
                              <a:lumMod val="50000"/>
                            </a:schemeClr>
                          </a:solidFill>
                          <a:latin typeface="Arial"/>
                          <a:ea typeface="Calibri"/>
                          <a:cs typeface="Times New Roman"/>
                        </a:rPr>
                        <a:t>cifras - multas</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94341">
                <a:tc>
                  <a:txBody>
                    <a:bodyPr/>
                    <a:lstStyle/>
                    <a:p>
                      <a:pPr algn="just">
                        <a:lnSpc>
                          <a:spcPct val="150000"/>
                        </a:lnSpc>
                        <a:spcAft>
                          <a:spcPts val="0"/>
                        </a:spcAft>
                      </a:pPr>
                      <a:r>
                        <a:rPr lang="es-EC" sz="1200" dirty="0">
                          <a:solidFill>
                            <a:schemeClr val="bg1">
                              <a:lumMod val="50000"/>
                            </a:schemeClr>
                          </a:solidFill>
                          <a:latin typeface="Arial"/>
                          <a:ea typeface="Calibri"/>
                          <a:cs typeface="Times New Roman"/>
                        </a:rPr>
                        <a:t>Número de hectáreas totales fumigadas sin contaminación</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1">
                          <a:solidFill>
                            <a:schemeClr val="bg1">
                              <a:lumMod val="50000"/>
                            </a:schemeClr>
                          </a:solidFill>
                          <a:latin typeface="Arial"/>
                          <a:ea typeface="Calibri"/>
                          <a:cs typeface="Times New Roman"/>
                        </a:rPr>
                        <a:t>cifras - hectáreas</a:t>
                      </a:r>
                      <a:endParaRPr lang="es-ES" sz="110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02895">
                <a:tc>
                  <a:txBody>
                    <a:bodyPr/>
                    <a:lstStyle/>
                    <a:p>
                      <a:pPr algn="just">
                        <a:lnSpc>
                          <a:spcPct val="150000"/>
                        </a:lnSpc>
                        <a:spcAft>
                          <a:spcPts val="0"/>
                        </a:spcAft>
                      </a:pPr>
                      <a:r>
                        <a:rPr lang="es-EC" sz="1200" dirty="0">
                          <a:solidFill>
                            <a:schemeClr val="bg1">
                              <a:lumMod val="50000"/>
                            </a:schemeClr>
                          </a:solidFill>
                          <a:latin typeface="Arial"/>
                          <a:ea typeface="Calibri"/>
                          <a:cs typeface="Times New Roman"/>
                        </a:rPr>
                        <a:t>Número de hectáreas contaminadas</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1" dirty="0">
                          <a:solidFill>
                            <a:schemeClr val="bg1">
                              <a:lumMod val="50000"/>
                            </a:schemeClr>
                          </a:solidFill>
                          <a:latin typeface="Arial"/>
                          <a:ea typeface="Calibri"/>
                          <a:cs typeface="Times New Roman"/>
                        </a:rPr>
                        <a:t>cifras - hectáreas</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graphicFrame>
        <p:nvGraphicFramePr>
          <p:cNvPr id="5" name="4 Tabla"/>
          <p:cNvGraphicFramePr>
            <a:graphicFrameLocks noGrp="1"/>
          </p:cNvGraphicFramePr>
          <p:nvPr/>
        </p:nvGraphicFramePr>
        <p:xfrm>
          <a:off x="1500166" y="5286388"/>
          <a:ext cx="6286544" cy="1214448"/>
        </p:xfrm>
        <a:graphic>
          <a:graphicData uri="http://schemas.openxmlformats.org/drawingml/2006/table">
            <a:tbl>
              <a:tblPr/>
              <a:tblGrid>
                <a:gridCol w="4049302"/>
                <a:gridCol w="2237242"/>
              </a:tblGrid>
              <a:tr h="303612">
                <a:tc>
                  <a:txBody>
                    <a:bodyPr/>
                    <a:lstStyle/>
                    <a:p>
                      <a:pPr algn="ctr">
                        <a:lnSpc>
                          <a:spcPct val="150000"/>
                        </a:lnSpc>
                        <a:spcAft>
                          <a:spcPts val="0"/>
                        </a:spcAft>
                      </a:pPr>
                      <a:r>
                        <a:rPr lang="es-EC" sz="1200" b="1" dirty="0">
                          <a:solidFill>
                            <a:schemeClr val="bg1">
                              <a:lumMod val="50000"/>
                            </a:schemeClr>
                          </a:solidFill>
                          <a:effectLst>
                            <a:outerShdw blurRad="38100" dist="38100" dir="2700000" algn="tl">
                              <a:srgbClr val="000000">
                                <a:alpha val="43137"/>
                              </a:srgbClr>
                            </a:outerShdw>
                          </a:effectLst>
                          <a:latin typeface="Arial"/>
                          <a:ea typeface="Calibri"/>
                          <a:cs typeface="Times New Roman"/>
                        </a:rPr>
                        <a:t>Indicador</a:t>
                      </a:r>
                      <a:endParaRPr lang="es-ES" sz="1100" b="1" dirty="0">
                        <a:solidFill>
                          <a:schemeClr val="bg1">
                            <a:lumMod val="50000"/>
                          </a:schemeClr>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ctr">
                        <a:lnSpc>
                          <a:spcPct val="150000"/>
                        </a:lnSpc>
                        <a:spcAft>
                          <a:spcPts val="0"/>
                        </a:spcAft>
                      </a:pPr>
                      <a:r>
                        <a:rPr lang="es-EC" sz="1200" b="1" dirty="0">
                          <a:solidFill>
                            <a:schemeClr val="bg1">
                              <a:lumMod val="50000"/>
                            </a:schemeClr>
                          </a:solidFill>
                          <a:effectLst>
                            <a:outerShdw blurRad="38100" dist="38100" dir="2700000" algn="tl">
                              <a:srgbClr val="000000">
                                <a:alpha val="43137"/>
                              </a:srgbClr>
                            </a:outerShdw>
                          </a:effectLst>
                          <a:latin typeface="Arial"/>
                          <a:ea typeface="Calibri"/>
                          <a:cs typeface="Times New Roman"/>
                        </a:rPr>
                        <a:t>Unidad de medida</a:t>
                      </a:r>
                      <a:endParaRPr lang="es-ES" sz="1100" b="1" dirty="0">
                        <a:solidFill>
                          <a:schemeClr val="bg1">
                            <a:lumMod val="50000"/>
                          </a:schemeClr>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03612">
                <a:tc>
                  <a:txBody>
                    <a:bodyPr/>
                    <a:lstStyle/>
                    <a:p>
                      <a:pPr algn="just">
                        <a:lnSpc>
                          <a:spcPct val="150000"/>
                        </a:lnSpc>
                        <a:spcAft>
                          <a:spcPts val="0"/>
                        </a:spcAft>
                      </a:pPr>
                      <a:r>
                        <a:rPr lang="es-EC" sz="1200" b="0" dirty="0">
                          <a:solidFill>
                            <a:schemeClr val="bg1">
                              <a:lumMod val="50000"/>
                            </a:schemeClr>
                          </a:solidFill>
                          <a:latin typeface="Arial"/>
                          <a:ea typeface="Calibri"/>
                          <a:cs typeface="Times New Roman"/>
                        </a:rPr>
                        <a:t>Cuota de mercado</a:t>
                      </a:r>
                      <a:endParaRPr lang="es-ES" sz="1100" b="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0">
                          <a:solidFill>
                            <a:schemeClr val="bg1">
                              <a:lumMod val="50000"/>
                            </a:schemeClr>
                          </a:solidFill>
                          <a:latin typeface="Arial"/>
                          <a:ea typeface="Calibri"/>
                          <a:cs typeface="Times New Roman"/>
                        </a:rPr>
                        <a:t>porcentaje</a:t>
                      </a:r>
                      <a:endParaRPr lang="es-ES" sz="1100" b="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03612">
                <a:tc>
                  <a:txBody>
                    <a:bodyPr/>
                    <a:lstStyle/>
                    <a:p>
                      <a:pPr algn="just">
                        <a:lnSpc>
                          <a:spcPct val="150000"/>
                        </a:lnSpc>
                        <a:spcAft>
                          <a:spcPts val="0"/>
                        </a:spcAft>
                      </a:pPr>
                      <a:r>
                        <a:rPr lang="es-EC" sz="1200" b="0" dirty="0">
                          <a:solidFill>
                            <a:schemeClr val="bg1">
                              <a:lumMod val="50000"/>
                            </a:schemeClr>
                          </a:solidFill>
                          <a:latin typeface="Arial"/>
                          <a:ea typeface="Calibri"/>
                          <a:cs typeface="Times New Roman"/>
                        </a:rPr>
                        <a:t>Ventas Netas</a:t>
                      </a:r>
                      <a:endParaRPr lang="es-ES" sz="1100" b="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0">
                          <a:solidFill>
                            <a:schemeClr val="bg1">
                              <a:lumMod val="50000"/>
                            </a:schemeClr>
                          </a:solidFill>
                          <a:latin typeface="Arial"/>
                          <a:ea typeface="Calibri"/>
                          <a:cs typeface="Times New Roman"/>
                        </a:rPr>
                        <a:t>unidades monetarias</a:t>
                      </a:r>
                      <a:endParaRPr lang="es-ES" sz="1100" b="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03612">
                <a:tc>
                  <a:txBody>
                    <a:bodyPr/>
                    <a:lstStyle/>
                    <a:p>
                      <a:pPr algn="just">
                        <a:lnSpc>
                          <a:spcPct val="150000"/>
                        </a:lnSpc>
                        <a:spcAft>
                          <a:spcPts val="0"/>
                        </a:spcAft>
                      </a:pPr>
                      <a:r>
                        <a:rPr lang="es-EC" sz="1200" b="0">
                          <a:solidFill>
                            <a:schemeClr val="bg1">
                              <a:lumMod val="50000"/>
                            </a:schemeClr>
                          </a:solidFill>
                          <a:latin typeface="Arial"/>
                          <a:ea typeface="Calibri"/>
                          <a:cs typeface="Times New Roman"/>
                        </a:rPr>
                        <a:t>Media de duración de relación con el cliente</a:t>
                      </a:r>
                      <a:endParaRPr lang="es-ES" sz="1100" b="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0" dirty="0">
                          <a:solidFill>
                            <a:schemeClr val="bg1">
                              <a:lumMod val="50000"/>
                            </a:schemeClr>
                          </a:solidFill>
                          <a:latin typeface="Arial"/>
                          <a:ea typeface="Calibri"/>
                          <a:cs typeface="Times New Roman"/>
                        </a:rPr>
                        <a:t>cifra - días</a:t>
                      </a:r>
                      <a:endParaRPr lang="es-ES" sz="1100" b="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spTree>
  </p:cSld>
  <p:clrMapOvr>
    <a:masterClrMapping/>
  </p:clrMapOvr>
  <p:transition>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500034" y="571480"/>
            <a:ext cx="7858180" cy="4991120"/>
          </a:xfrm>
        </p:spPr>
        <p:txBody>
          <a:bodyPr/>
          <a:lstStyle/>
          <a:p>
            <a:pPr lvl="2"/>
            <a:endParaRPr lang="es-EC" dirty="0" smtClean="0"/>
          </a:p>
          <a:p>
            <a:pPr lvl="2"/>
            <a:endParaRPr lang="es-EC" dirty="0" smtClean="0"/>
          </a:p>
          <a:p>
            <a:pPr lvl="2"/>
            <a:r>
              <a:rPr lang="es-EC" dirty="0" smtClean="0"/>
              <a:t>Aumentar la productividad de los procesos. </a:t>
            </a:r>
            <a:r>
              <a:rPr lang="es-EC" b="1" dirty="0" smtClean="0"/>
              <a:t>Perspectiva de Procesos</a:t>
            </a:r>
            <a:endParaRPr lang="es-ES" sz="1600" dirty="0" smtClean="0"/>
          </a:p>
          <a:p>
            <a:pPr lvl="2"/>
            <a:endParaRPr lang="es-EC" b="1" dirty="0" smtClean="0"/>
          </a:p>
          <a:p>
            <a:pPr lvl="2"/>
            <a:endParaRPr lang="es-EC" sz="1600" b="1" dirty="0" smtClean="0"/>
          </a:p>
          <a:p>
            <a:pPr lvl="2"/>
            <a:endParaRPr lang="es-EC" sz="1600" b="1" dirty="0" smtClean="0"/>
          </a:p>
          <a:p>
            <a:pPr lvl="2"/>
            <a:endParaRPr lang="es-EC" sz="1600" b="1" dirty="0" smtClean="0"/>
          </a:p>
          <a:p>
            <a:pPr lvl="2"/>
            <a:endParaRPr lang="es-EC" sz="1600" b="1" dirty="0" smtClean="0"/>
          </a:p>
          <a:p>
            <a:pPr lvl="2"/>
            <a:endParaRPr lang="es-EC" sz="1600" b="1" dirty="0" smtClean="0"/>
          </a:p>
          <a:p>
            <a:pPr lvl="2"/>
            <a:r>
              <a:rPr lang="es-EC" dirty="0" smtClean="0"/>
              <a:t>Incrementar la inversión de nueva tecnología. </a:t>
            </a:r>
            <a:r>
              <a:rPr lang="es-EC" b="1" dirty="0" smtClean="0"/>
              <a:t>Perspectiva del Aprendizaje y Desarrollo</a:t>
            </a:r>
            <a:endParaRPr lang="es-ES" sz="1600" dirty="0" smtClean="0"/>
          </a:p>
          <a:p>
            <a:pPr lvl="2"/>
            <a:endParaRPr lang="es-ES" sz="1600" dirty="0" smtClean="0"/>
          </a:p>
          <a:p>
            <a:pPr lvl="2"/>
            <a:endParaRPr lang="es-ES" sz="1600" dirty="0" smtClean="0"/>
          </a:p>
          <a:p>
            <a:pPr lvl="2"/>
            <a:endParaRPr lang="es-ES" dirty="0"/>
          </a:p>
        </p:txBody>
      </p:sp>
      <p:graphicFrame>
        <p:nvGraphicFramePr>
          <p:cNvPr id="5" name="4 Tabla"/>
          <p:cNvGraphicFramePr>
            <a:graphicFrameLocks noGrp="1"/>
          </p:cNvGraphicFramePr>
          <p:nvPr/>
        </p:nvGraphicFramePr>
        <p:xfrm>
          <a:off x="1428728" y="2571744"/>
          <a:ext cx="6429420" cy="1428760"/>
        </p:xfrm>
        <a:graphic>
          <a:graphicData uri="http://schemas.openxmlformats.org/drawingml/2006/table">
            <a:tbl>
              <a:tblPr/>
              <a:tblGrid>
                <a:gridCol w="3772498"/>
                <a:gridCol w="2656922"/>
              </a:tblGrid>
              <a:tr h="250033">
                <a:tc>
                  <a:txBody>
                    <a:bodyPr/>
                    <a:lstStyle/>
                    <a:p>
                      <a:pPr algn="ctr">
                        <a:lnSpc>
                          <a:spcPct val="150000"/>
                        </a:lnSpc>
                        <a:spcAft>
                          <a:spcPts val="0"/>
                        </a:spcAft>
                      </a:pPr>
                      <a:r>
                        <a:rPr lang="es-EC" sz="1200" b="1" dirty="0">
                          <a:solidFill>
                            <a:schemeClr val="bg1">
                              <a:lumMod val="50000"/>
                            </a:schemeClr>
                          </a:solidFill>
                          <a:effectLst>
                            <a:outerShdw blurRad="38100" dist="38100" dir="2700000" algn="tl">
                              <a:srgbClr val="000000">
                                <a:alpha val="43137"/>
                              </a:srgbClr>
                            </a:outerShdw>
                          </a:effectLst>
                          <a:latin typeface="Arial"/>
                          <a:ea typeface="Calibri"/>
                          <a:cs typeface="Times New Roman"/>
                        </a:rPr>
                        <a:t>Indicador</a:t>
                      </a:r>
                      <a:endParaRPr lang="es-ES" sz="1100" b="1" dirty="0">
                        <a:solidFill>
                          <a:schemeClr val="bg1">
                            <a:lumMod val="50000"/>
                          </a:schemeClr>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ctr">
                        <a:lnSpc>
                          <a:spcPct val="150000"/>
                        </a:lnSpc>
                        <a:spcAft>
                          <a:spcPts val="0"/>
                        </a:spcAft>
                      </a:pPr>
                      <a:r>
                        <a:rPr lang="es-EC" sz="1200" b="1" dirty="0">
                          <a:solidFill>
                            <a:schemeClr val="bg1">
                              <a:lumMod val="50000"/>
                            </a:schemeClr>
                          </a:solidFill>
                          <a:effectLst>
                            <a:outerShdw blurRad="38100" dist="38100" dir="2700000" algn="tl">
                              <a:srgbClr val="000000">
                                <a:alpha val="43137"/>
                              </a:srgbClr>
                            </a:outerShdw>
                          </a:effectLst>
                          <a:latin typeface="Arial"/>
                          <a:ea typeface="Calibri"/>
                          <a:cs typeface="Times New Roman"/>
                        </a:rPr>
                        <a:t>Unidad de medida</a:t>
                      </a:r>
                      <a:endParaRPr lang="es-ES" sz="1100" b="1" dirty="0">
                        <a:solidFill>
                          <a:schemeClr val="bg1">
                            <a:lumMod val="50000"/>
                          </a:schemeClr>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250033">
                <a:tc>
                  <a:txBody>
                    <a:bodyPr/>
                    <a:lstStyle/>
                    <a:p>
                      <a:pPr algn="just">
                        <a:lnSpc>
                          <a:spcPct val="150000"/>
                        </a:lnSpc>
                        <a:spcAft>
                          <a:spcPts val="0"/>
                        </a:spcAft>
                      </a:pPr>
                      <a:r>
                        <a:rPr lang="es-EC" sz="1200" dirty="0">
                          <a:solidFill>
                            <a:schemeClr val="bg1">
                              <a:lumMod val="50000"/>
                            </a:schemeClr>
                          </a:solidFill>
                          <a:latin typeface="Arial"/>
                          <a:ea typeface="Calibri"/>
                          <a:cs typeface="Times New Roman"/>
                        </a:rPr>
                        <a:t>Porcentaje de </a:t>
                      </a:r>
                      <a:r>
                        <a:rPr lang="es-EC" sz="1200" dirty="0" err="1">
                          <a:solidFill>
                            <a:schemeClr val="bg1">
                              <a:lumMod val="50000"/>
                            </a:schemeClr>
                          </a:solidFill>
                          <a:latin typeface="Arial"/>
                          <a:ea typeface="Calibri"/>
                          <a:cs typeface="Times New Roman"/>
                        </a:rPr>
                        <a:t>reprocesos</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1">
                          <a:solidFill>
                            <a:schemeClr val="bg1">
                              <a:lumMod val="50000"/>
                            </a:schemeClr>
                          </a:solidFill>
                          <a:latin typeface="Arial"/>
                          <a:ea typeface="Calibri"/>
                          <a:cs typeface="Times New Roman"/>
                        </a:rPr>
                        <a:t>porcentaje</a:t>
                      </a:r>
                      <a:endParaRPr lang="es-ES" sz="110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80054">
                <a:tc>
                  <a:txBody>
                    <a:bodyPr/>
                    <a:lstStyle/>
                    <a:p>
                      <a:pPr algn="just">
                        <a:lnSpc>
                          <a:spcPct val="150000"/>
                        </a:lnSpc>
                        <a:spcAft>
                          <a:spcPts val="0"/>
                        </a:spcAft>
                      </a:pPr>
                      <a:r>
                        <a:rPr lang="es-EC" sz="1200" dirty="0">
                          <a:solidFill>
                            <a:schemeClr val="bg1">
                              <a:lumMod val="50000"/>
                            </a:schemeClr>
                          </a:solidFill>
                          <a:latin typeface="Arial"/>
                          <a:ea typeface="Calibri"/>
                          <a:cs typeface="Times New Roman"/>
                        </a:rPr>
                        <a:t>Porcentaje de hectáreas fumigadas sin infecciones</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1">
                          <a:solidFill>
                            <a:schemeClr val="bg1">
                              <a:lumMod val="50000"/>
                            </a:schemeClr>
                          </a:solidFill>
                          <a:latin typeface="Arial"/>
                          <a:ea typeface="Calibri"/>
                          <a:cs typeface="Times New Roman"/>
                        </a:rPr>
                        <a:t>porcentaje</a:t>
                      </a:r>
                      <a:endParaRPr lang="es-ES" sz="110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500066">
                <a:tc>
                  <a:txBody>
                    <a:bodyPr/>
                    <a:lstStyle/>
                    <a:p>
                      <a:pPr algn="just">
                        <a:lnSpc>
                          <a:spcPct val="150000"/>
                        </a:lnSpc>
                        <a:spcAft>
                          <a:spcPts val="0"/>
                        </a:spcAft>
                      </a:pPr>
                      <a:r>
                        <a:rPr lang="es-EC" sz="1200" dirty="0">
                          <a:solidFill>
                            <a:schemeClr val="bg1">
                              <a:lumMod val="50000"/>
                            </a:schemeClr>
                          </a:solidFill>
                          <a:latin typeface="Arial"/>
                          <a:ea typeface="Calibri"/>
                          <a:cs typeface="Times New Roman"/>
                        </a:rPr>
                        <a:t>Productividad mensual de empleados por fumigación</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C" sz="1200" b="1" dirty="0">
                          <a:solidFill>
                            <a:schemeClr val="bg1">
                              <a:lumMod val="50000"/>
                            </a:schemeClr>
                          </a:solidFill>
                          <a:latin typeface="Arial"/>
                          <a:ea typeface="Calibri"/>
                          <a:cs typeface="Times New Roman"/>
                        </a:rPr>
                        <a:t>porcentaje</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graphicFrame>
        <p:nvGraphicFramePr>
          <p:cNvPr id="6" name="5 Tabla"/>
          <p:cNvGraphicFramePr>
            <a:graphicFrameLocks noGrp="1"/>
          </p:cNvGraphicFramePr>
          <p:nvPr/>
        </p:nvGraphicFramePr>
        <p:xfrm>
          <a:off x="1428728" y="5072074"/>
          <a:ext cx="6357982" cy="1274452"/>
        </p:xfrm>
        <a:graphic>
          <a:graphicData uri="http://schemas.openxmlformats.org/drawingml/2006/table">
            <a:tbl>
              <a:tblPr/>
              <a:tblGrid>
                <a:gridCol w="3500480"/>
                <a:gridCol w="2857502"/>
              </a:tblGrid>
              <a:tr h="214314">
                <a:tc>
                  <a:txBody>
                    <a:bodyPr/>
                    <a:lstStyle/>
                    <a:p>
                      <a:pPr algn="ctr">
                        <a:lnSpc>
                          <a:spcPct val="150000"/>
                        </a:lnSpc>
                        <a:spcAft>
                          <a:spcPts val="0"/>
                        </a:spcAft>
                      </a:pPr>
                      <a:r>
                        <a:rPr lang="es-EC" sz="1200" b="0" dirty="0">
                          <a:solidFill>
                            <a:schemeClr val="bg1">
                              <a:lumMod val="50000"/>
                            </a:schemeClr>
                          </a:solidFill>
                          <a:effectLst>
                            <a:outerShdw blurRad="38100" dist="38100" dir="2700000" algn="tl">
                              <a:srgbClr val="000000">
                                <a:alpha val="43137"/>
                              </a:srgbClr>
                            </a:outerShdw>
                          </a:effectLst>
                          <a:latin typeface="Arial"/>
                          <a:ea typeface="Calibri"/>
                          <a:cs typeface="Times New Roman"/>
                        </a:rPr>
                        <a:t>Indicador</a:t>
                      </a:r>
                      <a:endParaRPr lang="es-ES" sz="1100" b="0" dirty="0">
                        <a:solidFill>
                          <a:schemeClr val="bg1">
                            <a:lumMod val="50000"/>
                          </a:schemeClr>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ctr">
                        <a:lnSpc>
                          <a:spcPct val="150000"/>
                        </a:lnSpc>
                        <a:spcAft>
                          <a:spcPts val="0"/>
                        </a:spcAft>
                      </a:pPr>
                      <a:r>
                        <a:rPr lang="es-EC" sz="1200" b="0" dirty="0">
                          <a:solidFill>
                            <a:schemeClr val="bg1">
                              <a:lumMod val="50000"/>
                            </a:schemeClr>
                          </a:solidFill>
                          <a:effectLst>
                            <a:outerShdw blurRad="38100" dist="38100" dir="2700000" algn="tl">
                              <a:srgbClr val="000000">
                                <a:alpha val="43137"/>
                              </a:srgbClr>
                            </a:outerShdw>
                          </a:effectLst>
                          <a:latin typeface="Arial"/>
                          <a:ea typeface="Calibri"/>
                          <a:cs typeface="Times New Roman"/>
                        </a:rPr>
                        <a:t>Unidad de medida</a:t>
                      </a:r>
                      <a:endParaRPr lang="es-ES" sz="1100" b="0" dirty="0">
                        <a:solidFill>
                          <a:schemeClr val="bg1">
                            <a:lumMod val="50000"/>
                          </a:schemeClr>
                        </a:solidFill>
                        <a:effectLst>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r>
              <a:tr h="368622">
                <a:tc>
                  <a:txBody>
                    <a:bodyPr/>
                    <a:lstStyle/>
                    <a:p>
                      <a:pPr algn="just">
                        <a:lnSpc>
                          <a:spcPct val="150000"/>
                        </a:lnSpc>
                        <a:spcAft>
                          <a:spcPts val="0"/>
                        </a:spcAft>
                      </a:pPr>
                      <a:r>
                        <a:rPr lang="es-EC" sz="1200">
                          <a:solidFill>
                            <a:schemeClr val="bg1">
                              <a:lumMod val="50000"/>
                            </a:schemeClr>
                          </a:solidFill>
                          <a:latin typeface="Arial"/>
                          <a:ea typeface="Calibri"/>
                          <a:cs typeface="Times New Roman"/>
                        </a:rPr>
                        <a:t>Recursos totales de sistemas informáticos</a:t>
                      </a:r>
                      <a:endParaRPr lang="es-ES" sz="110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a:lnSpc>
                          <a:spcPct val="150000"/>
                        </a:lnSpc>
                        <a:spcAft>
                          <a:spcPts val="0"/>
                        </a:spcAft>
                      </a:pPr>
                      <a:r>
                        <a:rPr lang="es-EC" sz="1200" b="1">
                          <a:solidFill>
                            <a:schemeClr val="bg1">
                              <a:lumMod val="50000"/>
                            </a:schemeClr>
                          </a:solidFill>
                          <a:latin typeface="Arial"/>
                          <a:ea typeface="Calibri"/>
                          <a:cs typeface="Times New Roman"/>
                        </a:rPr>
                        <a:t>unidades monetarias</a:t>
                      </a:r>
                      <a:endParaRPr lang="es-ES" sz="110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357190">
                <a:tc>
                  <a:txBody>
                    <a:bodyPr/>
                    <a:lstStyle/>
                    <a:p>
                      <a:pPr algn="just">
                        <a:lnSpc>
                          <a:spcPct val="150000"/>
                        </a:lnSpc>
                        <a:spcAft>
                          <a:spcPts val="0"/>
                        </a:spcAft>
                      </a:pPr>
                      <a:r>
                        <a:rPr lang="es-EC" sz="1200">
                          <a:solidFill>
                            <a:schemeClr val="bg1">
                              <a:lumMod val="50000"/>
                            </a:schemeClr>
                          </a:solidFill>
                          <a:latin typeface="Arial"/>
                          <a:ea typeface="Calibri"/>
                          <a:cs typeface="Times New Roman"/>
                        </a:rPr>
                        <a:t>Inversiones en nuevos proyectos informáticos</a:t>
                      </a:r>
                      <a:endParaRPr lang="es-ES" sz="110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a:lnSpc>
                          <a:spcPct val="150000"/>
                        </a:lnSpc>
                        <a:spcAft>
                          <a:spcPts val="0"/>
                        </a:spcAft>
                      </a:pPr>
                      <a:r>
                        <a:rPr lang="es-EC" sz="1200" b="1">
                          <a:solidFill>
                            <a:schemeClr val="bg1">
                              <a:lumMod val="50000"/>
                            </a:schemeClr>
                          </a:solidFill>
                          <a:latin typeface="Arial"/>
                          <a:ea typeface="Calibri"/>
                          <a:cs typeface="Times New Roman"/>
                        </a:rPr>
                        <a:t>unidades monetarias</a:t>
                      </a:r>
                      <a:endParaRPr lang="es-ES" sz="110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214314">
                <a:tc>
                  <a:txBody>
                    <a:bodyPr/>
                    <a:lstStyle/>
                    <a:p>
                      <a:pPr algn="just">
                        <a:lnSpc>
                          <a:spcPct val="150000"/>
                        </a:lnSpc>
                        <a:spcAft>
                          <a:spcPts val="0"/>
                        </a:spcAft>
                      </a:pPr>
                      <a:r>
                        <a:rPr lang="es-EC" sz="1200">
                          <a:solidFill>
                            <a:schemeClr val="bg1">
                              <a:lumMod val="50000"/>
                            </a:schemeClr>
                          </a:solidFill>
                          <a:latin typeface="Arial"/>
                          <a:ea typeface="Calibri"/>
                          <a:cs typeface="Times New Roman"/>
                        </a:rPr>
                        <a:t>Gasto total en I + D</a:t>
                      </a:r>
                      <a:endParaRPr lang="es-ES" sz="110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a:lnSpc>
                          <a:spcPct val="150000"/>
                        </a:lnSpc>
                        <a:spcAft>
                          <a:spcPts val="0"/>
                        </a:spcAft>
                      </a:pPr>
                      <a:r>
                        <a:rPr lang="es-EC" sz="1200" b="1" dirty="0">
                          <a:solidFill>
                            <a:schemeClr val="bg1">
                              <a:lumMod val="50000"/>
                            </a:schemeClr>
                          </a:solidFill>
                          <a:latin typeface="Arial"/>
                          <a:ea typeface="Calibri"/>
                          <a:cs typeface="Times New Roman"/>
                        </a:rPr>
                        <a:t>unidades monetarias</a:t>
                      </a:r>
                      <a:endParaRPr lang="es-ES" sz="1100" dirty="0">
                        <a:solidFill>
                          <a:schemeClr val="bg1">
                            <a:lumMod val="50000"/>
                          </a:schemeClr>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bl>
          </a:graphicData>
        </a:graphic>
      </p:graphicFrame>
    </p:spTree>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0"/>
            <a:ext cx="8643998" cy="785794"/>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MODELO CONCEPTUAL Y FÍSICO</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714348" y="1000108"/>
            <a:ext cx="7539062" cy="785818"/>
          </a:xfrm>
        </p:spPr>
        <p:txBody>
          <a:bodyPr/>
          <a:lstStyle/>
          <a:p>
            <a:endParaRPr lang="es-ES" dirty="0" smtClean="0"/>
          </a:p>
          <a:p>
            <a:r>
              <a:rPr lang="es-ES" dirty="0" smtClean="0"/>
              <a:t>Flujo de procesos</a:t>
            </a:r>
          </a:p>
          <a:p>
            <a:endParaRPr lang="es-ES" dirty="0" smtClean="0"/>
          </a:p>
          <a:p>
            <a:endParaRPr lang="es-ES" dirty="0" smtClean="0"/>
          </a:p>
          <a:p>
            <a:endParaRPr lang="es-ES" dirty="0" smtClean="0"/>
          </a:p>
          <a:p>
            <a:pPr>
              <a:buNone/>
            </a:pPr>
            <a:endParaRPr lang="es-ES" dirty="0" smtClean="0"/>
          </a:p>
          <a:p>
            <a:endParaRPr lang="es-ES" dirty="0" smtClean="0"/>
          </a:p>
          <a:p>
            <a:endParaRPr lang="es-ES" dirty="0" smtClean="0"/>
          </a:p>
          <a:p>
            <a:r>
              <a:rPr lang="es-ES" dirty="0" smtClean="0">
                <a:hlinkClick r:id="rId3" action="ppaction://hlinkfile"/>
              </a:rPr>
              <a:t>Modelo Entidad Relación</a:t>
            </a:r>
            <a:endParaRPr lang="es-ES" dirty="0"/>
          </a:p>
        </p:txBody>
      </p:sp>
      <p:pic>
        <p:nvPicPr>
          <p:cNvPr id="4" name="3 Imagen" descr="TesisGraficopROCESOS.jpg"/>
          <p:cNvPicPr>
            <a:picLocks noChangeAspect="1"/>
          </p:cNvPicPr>
          <p:nvPr/>
        </p:nvPicPr>
        <p:blipFill>
          <a:blip r:embed="rId4" cstate="print"/>
          <a:stretch>
            <a:fillRect/>
          </a:stretch>
        </p:blipFill>
        <p:spPr>
          <a:xfrm>
            <a:off x="5214942" y="1857364"/>
            <a:ext cx="3564278" cy="3522516"/>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7242" y="1071546"/>
            <a:ext cx="8229600" cy="5143528"/>
          </a:xfrm>
        </p:spPr>
        <p:txBody>
          <a:bodyPr>
            <a:normAutofit/>
          </a:bodyPr>
          <a:lstStyle/>
          <a:p>
            <a:pPr algn="ctr"/>
            <a:r>
              <a:rPr lang="es-EC" sz="3100" b="1" dirty="0" smtClean="0"/>
              <a:t>AUTOR</a:t>
            </a:r>
            <a:br>
              <a:rPr lang="es-EC" sz="3100" b="1" dirty="0" smtClean="0"/>
            </a:br>
            <a:r>
              <a:rPr lang="es-EC" sz="3100" b="1" dirty="0" smtClean="0"/>
              <a:t>RODRIGO </a:t>
            </a:r>
            <a:r>
              <a:rPr lang="es-EC" sz="3100" b="1" dirty="0"/>
              <a:t>FERNANDO MORALES </a:t>
            </a:r>
            <a:r>
              <a:rPr lang="es-EC" sz="3100" b="1" dirty="0" smtClean="0"/>
              <a:t>SALTOS</a:t>
            </a:r>
            <a:br>
              <a:rPr lang="es-EC" sz="3100" b="1" dirty="0" smtClean="0"/>
            </a:br>
            <a:r>
              <a:rPr lang="es-EC" sz="3100" b="1" dirty="0"/>
              <a:t/>
            </a:r>
            <a:br>
              <a:rPr lang="es-EC" sz="3100" b="1" dirty="0"/>
            </a:br>
            <a:r>
              <a:rPr lang="es-EC" sz="3100" b="1" dirty="0"/>
              <a:t>Guayaquil – Ecuador</a:t>
            </a:r>
            <a:r>
              <a:rPr lang="es-ES" sz="3100" dirty="0"/>
              <a:t/>
            </a:r>
            <a:br>
              <a:rPr lang="es-ES" sz="3100" dirty="0"/>
            </a:br>
            <a:r>
              <a:rPr lang="es-EC" sz="3100" b="1" dirty="0"/>
              <a:t> </a:t>
            </a:r>
            <a:r>
              <a:rPr lang="es-ES" sz="3100" dirty="0"/>
              <a:t/>
            </a:r>
            <a:br>
              <a:rPr lang="es-ES" sz="3100" dirty="0"/>
            </a:br>
            <a:r>
              <a:rPr lang="es-EC" sz="3100" b="1" dirty="0"/>
              <a:t>AÑO</a:t>
            </a:r>
            <a:r>
              <a:rPr lang="es-ES" sz="3100" dirty="0"/>
              <a:t/>
            </a:r>
            <a:br>
              <a:rPr lang="es-ES" sz="3100" dirty="0"/>
            </a:br>
            <a:r>
              <a:rPr lang="es-EC" sz="3100" b="1" dirty="0"/>
              <a:t>2010 – 2011</a:t>
            </a:r>
            <a:r>
              <a:rPr lang="es-ES" sz="4000" dirty="0"/>
              <a:t/>
            </a:r>
            <a:br>
              <a:rPr lang="es-ES" sz="4000" dirty="0"/>
            </a:br>
            <a:r>
              <a:rPr lang="es-ES" dirty="0"/>
              <a:t/>
            </a:r>
            <a:br>
              <a:rPr lang="es-ES" dirty="0"/>
            </a:br>
            <a:endParaRPr lang="es-ES" dirty="0"/>
          </a:p>
        </p:txBody>
      </p:sp>
    </p:spTree>
  </p:cSld>
  <p:clrMapOvr>
    <a:masterClrMapping/>
  </p:clrMapOvr>
  <p:transition>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85728"/>
            <a:ext cx="8715436" cy="785818"/>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DESARROLLO DEL SISTEMA</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71406" y="1785926"/>
            <a:ext cx="8072494" cy="3505200"/>
          </a:xfrm>
        </p:spPr>
        <p:txBody>
          <a:bodyPr/>
          <a:lstStyle/>
          <a:p>
            <a:r>
              <a:rPr lang="es-ES" dirty="0" smtClean="0"/>
              <a:t>Estructura de datos</a:t>
            </a:r>
          </a:p>
          <a:p>
            <a:pPr lvl="1"/>
            <a:r>
              <a:rPr lang="es-ES" dirty="0" smtClean="0"/>
              <a:t>Herramienta de </a:t>
            </a:r>
            <a:r>
              <a:rPr lang="es-ES" dirty="0" err="1" smtClean="0"/>
              <a:t>modelamiento</a:t>
            </a:r>
            <a:endParaRPr lang="es-ES" dirty="0" smtClean="0"/>
          </a:p>
          <a:p>
            <a:pPr lvl="2"/>
            <a:r>
              <a:rPr lang="es-ES" dirty="0" err="1" smtClean="0"/>
              <a:t>Sybase</a:t>
            </a:r>
            <a:r>
              <a:rPr lang="es-ES" dirty="0" smtClean="0"/>
              <a:t> </a:t>
            </a:r>
            <a:r>
              <a:rPr lang="es-ES" dirty="0" err="1" smtClean="0"/>
              <a:t>Designer</a:t>
            </a:r>
            <a:endParaRPr lang="es-ES" dirty="0" smtClean="0"/>
          </a:p>
          <a:p>
            <a:pPr lvl="1"/>
            <a:r>
              <a:rPr lang="es-ES" dirty="0" smtClean="0"/>
              <a:t>Base de datos</a:t>
            </a:r>
          </a:p>
          <a:p>
            <a:pPr lvl="2"/>
            <a:r>
              <a:rPr lang="es-ES" dirty="0" smtClean="0"/>
              <a:t>SQL Server 2008</a:t>
            </a:r>
          </a:p>
          <a:p>
            <a:r>
              <a:rPr lang="es-ES" dirty="0" smtClean="0"/>
              <a:t>Estructura del Aplicativo</a:t>
            </a:r>
          </a:p>
          <a:p>
            <a:pPr lvl="1"/>
            <a:r>
              <a:rPr lang="es-ES" dirty="0" smtClean="0"/>
              <a:t>Herramienta de desarrollo</a:t>
            </a:r>
          </a:p>
          <a:p>
            <a:pPr lvl="2"/>
            <a:r>
              <a:rPr lang="es-ES" dirty="0" err="1" smtClean="0"/>
              <a:t>Power</a:t>
            </a:r>
            <a:r>
              <a:rPr lang="es-ES" dirty="0" smtClean="0"/>
              <a:t> </a:t>
            </a:r>
            <a:r>
              <a:rPr lang="es-ES" dirty="0" err="1" smtClean="0"/>
              <a:t>Builder</a:t>
            </a:r>
            <a:r>
              <a:rPr lang="es-ES" dirty="0" smtClean="0"/>
              <a:t> 11.5</a:t>
            </a:r>
          </a:p>
          <a:p>
            <a:endParaRPr lang="es-ES" dirty="0"/>
          </a:p>
        </p:txBody>
      </p:sp>
      <p:pic>
        <p:nvPicPr>
          <p:cNvPr id="1026" name="Picture 2"/>
          <p:cNvPicPr>
            <a:picLocks noChangeAspect="1" noChangeArrowheads="1"/>
          </p:cNvPicPr>
          <p:nvPr/>
        </p:nvPicPr>
        <p:blipFill>
          <a:blip r:embed="rId3"/>
          <a:srcRect/>
          <a:stretch>
            <a:fillRect/>
          </a:stretch>
        </p:blipFill>
        <p:spPr bwMode="auto">
          <a:xfrm>
            <a:off x="5143504" y="4857760"/>
            <a:ext cx="3692557" cy="1714512"/>
          </a:xfrm>
          <a:prstGeom prst="rect">
            <a:avLst/>
          </a:prstGeom>
          <a:noFill/>
          <a:ln w="9525">
            <a:noFill/>
            <a:miter lim="800000"/>
            <a:headEnd/>
            <a:tailEnd/>
          </a:ln>
          <a:effectLst>
            <a:outerShdw blurRad="266700" dist="215900" dir="8760000" algn="r" rotWithShape="0">
              <a:prstClr val="black">
                <a:alpha val="40000"/>
              </a:prstClr>
            </a:outerShdw>
          </a:effectLst>
        </p:spPr>
      </p:pic>
      <p:pic>
        <p:nvPicPr>
          <p:cNvPr id="1027" name="Picture 3"/>
          <p:cNvPicPr>
            <a:picLocks noChangeAspect="1" noChangeArrowheads="1"/>
          </p:cNvPicPr>
          <p:nvPr/>
        </p:nvPicPr>
        <p:blipFill>
          <a:blip r:embed="rId4"/>
          <a:srcRect/>
          <a:stretch>
            <a:fillRect/>
          </a:stretch>
        </p:blipFill>
        <p:spPr bwMode="auto">
          <a:xfrm>
            <a:off x="5214942" y="2857496"/>
            <a:ext cx="3594119" cy="1667406"/>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0"/>
            <a:ext cx="8501122" cy="1214422"/>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PANTALLAS DEL APLICATIVO</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42910" y="1643050"/>
            <a:ext cx="8143932" cy="714380"/>
          </a:xfrm>
        </p:spPr>
        <p:txBody>
          <a:bodyPr/>
          <a:lstStyle/>
          <a:p>
            <a:r>
              <a:rPr lang="es-ES" dirty="0" smtClean="0"/>
              <a:t>Presentación de resultados</a:t>
            </a:r>
          </a:p>
          <a:p>
            <a:endParaRPr lang="es-ES" dirty="0"/>
          </a:p>
        </p:txBody>
      </p:sp>
      <p:pic>
        <p:nvPicPr>
          <p:cNvPr id="4" name="3 Imagen"/>
          <p:cNvPicPr/>
          <p:nvPr/>
        </p:nvPicPr>
        <p:blipFill>
          <a:blip r:embed="rId3"/>
          <a:srcRect/>
          <a:stretch>
            <a:fillRect/>
          </a:stretch>
        </p:blipFill>
        <p:spPr bwMode="auto">
          <a:xfrm>
            <a:off x="1000100" y="2571744"/>
            <a:ext cx="7643866" cy="3643338"/>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500042"/>
            <a:ext cx="8358246" cy="5072098"/>
          </a:xfrm>
        </p:spPr>
        <p:txBody>
          <a:bodyPr/>
          <a:lstStyle/>
          <a:p>
            <a:endParaRPr lang="es-ES" dirty="0" smtClean="0"/>
          </a:p>
          <a:p>
            <a:endParaRPr lang="es-ES" dirty="0" smtClean="0"/>
          </a:p>
          <a:p>
            <a:r>
              <a:rPr lang="es-ES" dirty="0" smtClean="0"/>
              <a:t>Semáforos como indicadores</a:t>
            </a:r>
          </a:p>
          <a:p>
            <a:endParaRPr lang="es-ES" dirty="0"/>
          </a:p>
        </p:txBody>
      </p:sp>
      <p:pic>
        <p:nvPicPr>
          <p:cNvPr id="5" name="4 Imagen"/>
          <p:cNvPicPr/>
          <p:nvPr/>
        </p:nvPicPr>
        <p:blipFill>
          <a:blip r:embed="rId3"/>
          <a:srcRect/>
          <a:stretch>
            <a:fillRect/>
          </a:stretch>
        </p:blipFill>
        <p:spPr bwMode="auto">
          <a:xfrm>
            <a:off x="642910" y="2357430"/>
            <a:ext cx="7929618" cy="3786214"/>
          </a:xfrm>
          <a:prstGeom prst="rect">
            <a:avLst/>
          </a:prstGeom>
          <a:noFill/>
          <a:ln w="9525">
            <a:noFill/>
            <a:miter lim="800000"/>
            <a:headEnd/>
            <a:tailEnd/>
          </a:ln>
          <a:effectLst>
            <a:outerShdw blurRad="266700" dist="215900" dir="8760000" algn="r" rotWithShape="0">
              <a:prstClr val="black">
                <a:alpha val="40000"/>
              </a:prstClr>
            </a:outerShdw>
          </a:effectLst>
        </p:spPr>
      </p:pic>
    </p:spTree>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4414" y="2285992"/>
            <a:ext cx="7086600" cy="1371600"/>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CONCLUSIONES Y RECOMENDACIONES</a:t>
            </a:r>
            <a:endParaRPr lang="es-ES" sz="3600" dirty="0">
              <a:solidFill>
                <a:schemeClr val="bg1">
                  <a:lumMod val="50000"/>
                </a:schemeClr>
              </a:solidFill>
              <a:effectLst>
                <a:outerShdw blurRad="38100" dist="38100" dir="2700000" algn="tl">
                  <a:srgbClr val="000000">
                    <a:alpha val="43137"/>
                  </a:srgbClr>
                </a:outerShdw>
              </a:effectLst>
            </a:endParaRPr>
          </a:p>
        </p:txBody>
      </p:sp>
    </p:spTree>
  </p:cSld>
  <p:clrMapOvr>
    <a:masterClrMapping/>
  </p:clrMapOvr>
  <p:transition>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357290" y="2357430"/>
            <a:ext cx="7086600" cy="1371600"/>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GRACIAS</a:t>
            </a:r>
            <a:endParaRPr lang="es-ES" sz="3600" dirty="0">
              <a:solidFill>
                <a:schemeClr val="bg1">
                  <a:lumMod val="50000"/>
                </a:schemeClr>
              </a:solidFill>
              <a:effectLst>
                <a:outerShdw blurRad="38100" dist="38100" dir="2700000" algn="tl">
                  <a:srgbClr val="000000">
                    <a:alpha val="43137"/>
                  </a:srgbClr>
                </a:outerShdw>
              </a:effectLst>
            </a:endParaRPr>
          </a:p>
        </p:txBody>
      </p:sp>
    </p:spTree>
  </p:cSld>
  <p:clrMapOvr>
    <a:overrideClrMapping bg1="dk2" tx1="lt1" bg2="dk1" tx2="lt2" accent1="accent1" accent2="accent2" accent3="accent3" accent4="accent4" accent5="accent5" accent6="accent6" hlink="hlink" folHlink="folHlink"/>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428604"/>
            <a:ext cx="8229600" cy="4714908"/>
          </a:xfrm>
        </p:spPr>
        <p:txBody>
          <a:bodyPr>
            <a:normAutofit fontScale="90000"/>
          </a:bodyPr>
          <a:lstStyle/>
          <a:p>
            <a:pPr algn="ctr"/>
            <a:r>
              <a:rPr lang="es-EC" sz="3600" dirty="0" smtClean="0">
                <a:solidFill>
                  <a:schemeClr val="bg1">
                    <a:lumMod val="50000"/>
                  </a:schemeClr>
                </a:solidFill>
                <a:effectLst>
                  <a:outerShdw blurRad="38100" dist="38100" dir="2700000" algn="tl">
                    <a:srgbClr val="000000">
                      <a:alpha val="43137"/>
                    </a:srgbClr>
                  </a:outerShdw>
                </a:effectLst>
              </a:rPr>
              <a:t>TEMA</a:t>
            </a:r>
            <a:r>
              <a:rPr lang="es-EC" sz="3600" b="1" dirty="0" smtClean="0"/>
              <a:t/>
            </a:r>
            <a:br>
              <a:rPr lang="es-EC" sz="3600" b="1" dirty="0" smtClean="0"/>
            </a:br>
            <a:r>
              <a:rPr lang="es-EC" sz="3600" b="1" dirty="0" smtClean="0"/>
              <a:t/>
            </a:r>
            <a:br>
              <a:rPr lang="es-EC" sz="3600" b="1" dirty="0" smtClean="0"/>
            </a:br>
            <a:r>
              <a:rPr lang="es-EC" sz="3600" b="1" dirty="0" smtClean="0"/>
              <a:t/>
            </a:r>
            <a:br>
              <a:rPr lang="es-EC" sz="3600" b="1" dirty="0" smtClean="0"/>
            </a:br>
            <a:r>
              <a:rPr lang="es-EC" sz="3600" b="1" dirty="0" smtClean="0"/>
              <a:t/>
            </a:r>
            <a:br>
              <a:rPr lang="es-EC" sz="3600" b="1" dirty="0" smtClean="0"/>
            </a:br>
            <a:r>
              <a:rPr lang="es-EC" sz="3600" b="1" dirty="0" smtClean="0"/>
              <a:t>DESARROLLO </a:t>
            </a:r>
            <a:r>
              <a:rPr lang="es-EC" sz="3600" b="1" dirty="0"/>
              <a:t>DE SISTEMA INFORMÁTICO DE TABLERO DE MANDO INTEGRAL PARA UN SISTEMA DE GESTIÓN DE </a:t>
            </a:r>
            <a:r>
              <a:rPr lang="es-EC" sz="3600" b="1" dirty="0" smtClean="0"/>
              <a:t>CALIDAD</a:t>
            </a:r>
            <a:r>
              <a:rPr lang="es-ES" dirty="0"/>
              <a:t/>
            </a:r>
            <a:br>
              <a:rPr lang="es-ES" dirty="0"/>
            </a:br>
            <a:endParaRPr lang="es-ES"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1643050"/>
            <a:ext cx="7443790" cy="3143272"/>
          </a:xfrm>
        </p:spPr>
        <p:txBody>
          <a:bodyPr/>
          <a:lstStyle/>
          <a:p>
            <a:pPr algn="ctr">
              <a:buNone/>
            </a:pPr>
            <a:r>
              <a:rPr lang="es-ES" dirty="0" smtClean="0"/>
              <a:t>    La empresa de fumigación ABC, tiene como objetivo el diseño e implementación de un SI que permitirá alinear la política de calidad (acorde con la estrategia de la organización) con el SC mediante el CMI. Esto permitirá monitorear el estado de los indicadores creados para cada objetivo.</a:t>
            </a:r>
            <a:endParaRPr lang="es-ES"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786058"/>
            <a:ext cx="8286808" cy="1066800"/>
          </a:xfrm>
        </p:spPr>
        <p:txBody>
          <a:bodyPr/>
          <a:lstStyle/>
          <a:p>
            <a:r>
              <a:rPr lang="es-ES" dirty="0" smtClean="0"/>
              <a:t>CAPITULO 1</a:t>
            </a:r>
            <a:br>
              <a:rPr lang="es-ES" dirty="0" smtClean="0"/>
            </a:br>
            <a:r>
              <a:rPr lang="es-ES" dirty="0" smtClean="0"/>
              <a:t>MARCO DE REFERENCIA</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4414" y="0"/>
            <a:ext cx="7086600" cy="1000108"/>
          </a:xfrm>
        </p:spPr>
        <p:txBody>
          <a:bodyPr>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EMPRESAS CON PROYECCIÓN</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571604" y="1643050"/>
            <a:ext cx="7086600" cy="3505200"/>
          </a:xfrm>
        </p:spPr>
        <p:txBody>
          <a:bodyPr/>
          <a:lstStyle/>
          <a:p>
            <a:r>
              <a:rPr lang="es-ES" sz="2400" dirty="0" smtClean="0"/>
              <a:t>Análisis de reportes financieros</a:t>
            </a:r>
          </a:p>
          <a:p>
            <a:r>
              <a:rPr lang="es-ES" sz="2400" dirty="0" smtClean="0"/>
              <a:t>Análisis de variables - Procesos clave</a:t>
            </a:r>
          </a:p>
          <a:p>
            <a:pPr lvl="1"/>
            <a:r>
              <a:rPr lang="es-ES" sz="2000" dirty="0" smtClean="0"/>
              <a:t>Monitoreo de variables – Múltiples perspectivas</a:t>
            </a:r>
          </a:p>
          <a:p>
            <a:pPr lvl="1"/>
            <a:r>
              <a:rPr lang="es-ES" sz="2000" dirty="0" smtClean="0"/>
              <a:t>Mejor toma de decisiones</a:t>
            </a:r>
          </a:p>
          <a:p>
            <a:r>
              <a:rPr lang="es-ES" sz="2400" dirty="0" smtClean="0"/>
              <a:t>Adopción herramientas de gestión </a:t>
            </a:r>
          </a:p>
          <a:p>
            <a:pPr lvl="1"/>
            <a:r>
              <a:rPr lang="es-ES" sz="2000" dirty="0" smtClean="0"/>
              <a:t>Cuadro de Mando Integral</a:t>
            </a:r>
          </a:p>
          <a:p>
            <a:pPr lvl="1"/>
            <a:r>
              <a:rPr lang="es-ES" sz="2000" dirty="0" smtClean="0"/>
              <a:t>Sistemas de Calidad (ISO 9004 – Directrices para la mejora del desempeño  )</a:t>
            </a:r>
          </a:p>
          <a:p>
            <a:r>
              <a:rPr lang="es-ES" sz="2400" dirty="0" smtClean="0"/>
              <a:t>Información </a:t>
            </a:r>
          </a:p>
          <a:p>
            <a:pPr lvl="1"/>
            <a:r>
              <a:rPr lang="es-ES" sz="2000" dirty="0" smtClean="0"/>
              <a:t>Extracción del conocimiento</a:t>
            </a:r>
          </a:p>
          <a:p>
            <a:pPr lvl="1"/>
            <a:r>
              <a:rPr lang="es-ES" sz="2000" dirty="0" smtClean="0"/>
              <a:t>Inteligencia de negocio</a:t>
            </a:r>
          </a:p>
          <a:p>
            <a:endParaRPr lang="es-ES" dirty="0" smtClean="0"/>
          </a:p>
          <a:p>
            <a:pPr lvl="1"/>
            <a:endParaRPr lang="es-ES" sz="2000" dirty="0" smtClean="0"/>
          </a:p>
          <a:p>
            <a:endParaRPr lang="es-ES" sz="2400" dirty="0"/>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110566" cy="742936"/>
          </a:xfrm>
          <a:noFill/>
          <a:ln w="9525">
            <a:noFill/>
            <a:miter lim="800000"/>
            <a:headEnd/>
            <a:tailEnd/>
          </a:ln>
          <a:effectLst/>
        </p:spPr>
        <p:txBody>
          <a:bodyPr vert="horz" wrap="square" lIns="91440" tIns="45720" rIns="91440" bIns="45720" numCol="1" anchor="b" anchorCtr="0" compatLnSpc="1">
            <a:prstTxWarp prst="textNoShape">
              <a:avLst/>
            </a:prstTxWarp>
            <a:normAutofit/>
          </a:bodyPr>
          <a:lstStyle/>
          <a:p>
            <a:pPr algn="ctr"/>
            <a:r>
              <a:rPr lang="es-ES" sz="3600" dirty="0" smtClean="0">
                <a:solidFill>
                  <a:schemeClr val="bg1">
                    <a:lumMod val="50000"/>
                  </a:schemeClr>
                </a:solidFill>
                <a:effectLst>
                  <a:outerShdw blurRad="38100" dist="38100" dir="2700000" algn="tl">
                    <a:srgbClr val="000000">
                      <a:alpha val="43137"/>
                    </a:srgbClr>
                  </a:outerShdw>
                </a:effectLst>
              </a:rPr>
              <a:t>ETAPAS DE DESARROLLO</a:t>
            </a:r>
            <a:endParaRPr lang="es-ES" sz="3600" dirty="0">
              <a:solidFill>
                <a:schemeClr val="bg1">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357290" y="2143116"/>
            <a:ext cx="7086600" cy="3505200"/>
          </a:xfrm>
        </p:spPr>
        <p:txBody>
          <a:bodyPr/>
          <a:lstStyle/>
          <a:p>
            <a:r>
              <a:rPr lang="es-ES" dirty="0" smtClean="0"/>
              <a:t>Elaboración de Sistema de Información</a:t>
            </a:r>
          </a:p>
          <a:p>
            <a:pPr lvl="1"/>
            <a:r>
              <a:rPr lang="es-ES" dirty="0" smtClean="0"/>
              <a:t>Cuadro de Mando Integral</a:t>
            </a:r>
          </a:p>
          <a:p>
            <a:pPr lvl="1"/>
            <a:r>
              <a:rPr lang="es-ES" dirty="0" smtClean="0"/>
              <a:t>Sistema de Calidad</a:t>
            </a:r>
          </a:p>
          <a:p>
            <a:r>
              <a:rPr lang="es-ES" dirty="0" smtClean="0"/>
              <a:t>Definición de similitudes</a:t>
            </a:r>
          </a:p>
          <a:p>
            <a:pPr lvl="1"/>
            <a:r>
              <a:rPr lang="es-ES" dirty="0" smtClean="0"/>
              <a:t>Cuadro de Mando Integral</a:t>
            </a:r>
          </a:p>
          <a:p>
            <a:pPr lvl="1"/>
            <a:r>
              <a:rPr lang="es-ES" dirty="0" smtClean="0"/>
              <a:t>Sistema de Calidad</a:t>
            </a:r>
          </a:p>
          <a:p>
            <a:endParaRPr lang="es-ES" dirty="0"/>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01140804">
  <a:themeElements>
    <a:clrScheme name="Tema de Office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fontScheme name="Tema de Offic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ma de Office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a de Office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themeOverride>
</file>

<file path=ppt/theme/themeOverride2.xml><?xml version="1.0" encoding="utf-8"?>
<a:themeOverride xmlns:a="http://schemas.openxmlformats.org/drawingml/2006/main">
  <a:clrScheme name="Tema de Office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themeOverride>
</file>

<file path=ppt/theme/themeOverride3.xml><?xml version="1.0" encoding="utf-8"?>
<a:themeOverride xmlns:a="http://schemas.openxmlformats.org/drawingml/2006/main">
  <a:clrScheme name="Tema de Office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themeOverride>
</file>

<file path=docProps/app.xml><?xml version="1.0" encoding="utf-8"?>
<Properties xmlns="http://schemas.openxmlformats.org/officeDocument/2006/extended-properties" xmlns:vt="http://schemas.openxmlformats.org/officeDocument/2006/docPropsVTypes">
  <Template/>
  <TotalTime>50696</TotalTime>
  <Words>1447</Words>
  <Application>Microsoft Office PowerPoint</Application>
  <PresentationFormat>Presentación en pantalla (4:3)</PresentationFormat>
  <Paragraphs>395</Paragraphs>
  <Slides>44</Slides>
  <Notes>44</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01140804</vt:lpstr>
      <vt:lpstr>ESCUELA SUPERIOR POLITÉCNICA DEL LITORAL </vt:lpstr>
      <vt:lpstr>INSTITUTO DE CIENCIAS MATEMÁTICAS  PROYECTO DE GRADUACIÓN </vt:lpstr>
      <vt:lpstr>PREVIO A LA OBTENCIÓN DEL TÍTULO DE   “MAGISTER EN GESTIÓN DE LA PRODUCTIVIDAD  Y LA CALIDAD” </vt:lpstr>
      <vt:lpstr>AUTOR RODRIGO FERNANDO MORALES SALTOS  Guayaquil – Ecuador   AÑO 2010 – 2011  </vt:lpstr>
      <vt:lpstr>TEMA    DESARROLLO DE SISTEMA INFORMÁTICO DE TABLERO DE MANDO INTEGRAL PARA UN SISTEMA DE GESTIÓN DE CALIDAD </vt:lpstr>
      <vt:lpstr>Diapositiva 6</vt:lpstr>
      <vt:lpstr>CAPITULO 1 MARCO DE REFERENCIA</vt:lpstr>
      <vt:lpstr>EMPRESAS CON PROYECCIÓN</vt:lpstr>
      <vt:lpstr>ETAPAS DE DESARROLLO</vt:lpstr>
      <vt:lpstr>SISTEMA DE CALIDAD ISO 9001:2008</vt:lpstr>
      <vt:lpstr>CUADRO DE MANDO INTEGRAL</vt:lpstr>
      <vt:lpstr>Diapositiva 12</vt:lpstr>
      <vt:lpstr>SISTEMAS INFORMATICOS</vt:lpstr>
      <vt:lpstr>Diapositiva 14</vt:lpstr>
      <vt:lpstr>CAPITULO 2 DISEÑO METODOLÓGICO</vt:lpstr>
      <vt:lpstr>INTEGRACIÓN DE SISTEMAS</vt:lpstr>
      <vt:lpstr>DISEÑO METODOLOGICO</vt:lpstr>
      <vt:lpstr>DISEÑO ESTRATÉGICO</vt:lpstr>
      <vt:lpstr>LA ORGANIZACIÓN</vt:lpstr>
      <vt:lpstr>MISIÓN</vt:lpstr>
      <vt:lpstr>VISIÓN</vt:lpstr>
      <vt:lpstr>RETOS ESTRATÉGICOS</vt:lpstr>
      <vt:lpstr>ALCANCE DEL SISTEMA DE CALIDAD</vt:lpstr>
      <vt:lpstr>Diapositiva 24</vt:lpstr>
      <vt:lpstr>POLITICA DE CALIDAD</vt:lpstr>
      <vt:lpstr>OBJETIVOS E INDICADORES DE CALIDAD</vt:lpstr>
      <vt:lpstr>Diapositiva 27</vt:lpstr>
      <vt:lpstr>Diapositiva 28</vt:lpstr>
      <vt:lpstr>RELACION OBJETIVOS CON ISO 9001</vt:lpstr>
      <vt:lpstr>Diapositiva 30</vt:lpstr>
      <vt:lpstr>PROCESOS RELACIONADOS EN ISO Y CMI</vt:lpstr>
      <vt:lpstr>Diapositiva 32</vt:lpstr>
      <vt:lpstr>CAPITULO 3 DESARROLLO DEL SISTEMA INFORMÁTICO</vt:lpstr>
      <vt:lpstr>DESARROLLO DEL SISTEMA INFORMÁTICO</vt:lpstr>
      <vt:lpstr>Diapositiva 35</vt:lpstr>
      <vt:lpstr>ANALISIS Y DISEÑO DEL SISTEMA</vt:lpstr>
      <vt:lpstr>Diapositiva 37</vt:lpstr>
      <vt:lpstr>Diapositiva 38</vt:lpstr>
      <vt:lpstr>MODELO CONCEPTUAL Y FÍSICO</vt:lpstr>
      <vt:lpstr>DESARROLLO DEL SISTEMA</vt:lpstr>
      <vt:lpstr>PANTALLAS DEL APLICATIVO</vt:lpstr>
      <vt:lpstr>Diapositiva 42</vt:lpstr>
      <vt:lpstr>CONCLUSIONES Y RECOMENDACIONES</vt:lpstr>
      <vt:lpstr>GRACIAS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dc:title>
  <dc:creator>rmorales</dc:creator>
  <cp:lastModifiedBy>Rodrigo</cp:lastModifiedBy>
  <cp:revision>154</cp:revision>
  <dcterms:created xsi:type="dcterms:W3CDTF">2010-06-15T14:01:47Z</dcterms:created>
  <dcterms:modified xsi:type="dcterms:W3CDTF">2010-06-21T01:05:19Z</dcterms:modified>
</cp:coreProperties>
</file>