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258" r:id="rId7"/>
    <p:sldId id="259" r:id="rId8"/>
    <p:sldId id="261" r:id="rId9"/>
    <p:sldId id="262" r:id="rId10"/>
    <p:sldId id="264" r:id="rId11"/>
    <p:sldId id="266" r:id="rId12"/>
    <p:sldId id="267" r:id="rId13"/>
    <p:sldId id="268" r:id="rId14"/>
    <p:sldId id="269" r:id="rId15"/>
    <p:sldId id="271" r:id="rId16"/>
    <p:sldId id="273" r:id="rId17"/>
    <p:sldId id="274" r:id="rId18"/>
    <p:sldId id="275" r:id="rId19"/>
    <p:sldId id="276" r:id="rId20"/>
    <p:sldId id="278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45" autoAdjust="0"/>
    <p:restoredTop sz="93977" autoAdjust="0"/>
  </p:normalViewPr>
  <p:slideViewPr>
    <p:cSldViewPr>
      <p:cViewPr varScale="1">
        <p:scale>
          <a:sx n="74" d="100"/>
          <a:sy n="74" d="100"/>
        </p:scale>
        <p:origin x="-8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ESPOL\TESIS%20MAGISTER\Red_Tomato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ESPOL\TESIS%20MAGISTER\Red_Tomato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ESPOL\TESIS%20MAGISTER\Red_Tomato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New%20Folder\Red_Tomato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New%20Folder\Red_Tomato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ESPOL\TESIS%20MAGISTER\Red_Tomato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ESPOL\TESIS%20MAGISTER\Red_Tomato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>
        <c:manualLayout>
          <c:layoutTarget val="inner"/>
          <c:xMode val="edge"/>
          <c:yMode val="edge"/>
          <c:x val="0.14428538607740427"/>
          <c:y val="0.10428235311567749"/>
          <c:w val="0.8309577615795376"/>
          <c:h val="0.69685808737506005"/>
        </c:manualLayout>
      </c:layout>
      <c:barChart>
        <c:barDir val="col"/>
        <c:grouping val="clustered"/>
        <c:ser>
          <c:idx val="0"/>
          <c:order val="0"/>
          <c:tx>
            <c:v>% Demanda</c:v>
          </c:tx>
          <c:spPr>
            <a:solidFill>
              <a:srgbClr val="002060"/>
            </a:solidFill>
            <a:ln w="12700">
              <a:noFill/>
              <a:prstDash val="solid"/>
            </a:ln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cat>
            <c:strRef>
              <c:f>Hoja2!$C$53:$C$58</c:f>
              <c:strCache>
                <c:ptCount val="6"/>
                <c:pt idx="0">
                  <c:v>Lunes</c:v>
                </c:pt>
                <c:pt idx="1">
                  <c:v>Martes</c:v>
                </c:pt>
                <c:pt idx="2">
                  <c:v>Miércoles</c:v>
                </c:pt>
                <c:pt idx="3">
                  <c:v>Jueves</c:v>
                </c:pt>
                <c:pt idx="4">
                  <c:v>Viernes</c:v>
                </c:pt>
                <c:pt idx="5">
                  <c:v>Sábado</c:v>
                </c:pt>
              </c:strCache>
            </c:strRef>
          </c:cat>
          <c:val>
            <c:numRef>
              <c:f>Hoja2!$D$53:$D$58</c:f>
              <c:numCache>
                <c:formatCode>0%</c:formatCode>
                <c:ptCount val="6"/>
                <c:pt idx="0">
                  <c:v>0.72000000000000064</c:v>
                </c:pt>
                <c:pt idx="1">
                  <c:v>0.75000000000000144</c:v>
                </c:pt>
                <c:pt idx="2">
                  <c:v>0.75000000000000144</c:v>
                </c:pt>
                <c:pt idx="3">
                  <c:v>0.9</c:v>
                </c:pt>
                <c:pt idx="4">
                  <c:v>0.95000000000000062</c:v>
                </c:pt>
                <c:pt idx="5">
                  <c:v>0.98</c:v>
                </c:pt>
              </c:numCache>
            </c:numRef>
          </c:val>
        </c:ser>
        <c:dLbls>
          <c:showVal val="1"/>
        </c:dLbls>
        <c:gapWidth val="75"/>
        <c:axId val="57502720"/>
        <c:axId val="58147584"/>
      </c:barChart>
      <c:catAx>
        <c:axId val="57502720"/>
        <c:scaling>
          <c:orientation val="minMax"/>
        </c:scaling>
        <c:axPos val="b"/>
        <c:numFmt formatCode="General" sourceLinked="1"/>
        <c:maj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/>
            </a:pPr>
            <a:endParaRPr lang="es-EC"/>
          </a:p>
        </c:txPr>
        <c:crossAx val="58147584"/>
        <c:crosses val="autoZero"/>
        <c:auto val="1"/>
        <c:lblAlgn val="ctr"/>
        <c:lblOffset val="100"/>
        <c:tickLblSkip val="1"/>
        <c:tickMarkSkip val="1"/>
      </c:catAx>
      <c:valAx>
        <c:axId val="58147584"/>
        <c:scaling>
          <c:orientation val="minMax"/>
          <c:max val="1"/>
        </c:scaling>
        <c:axPos val="l"/>
        <c:numFmt formatCode="0%" sourceLinked="1"/>
        <c:maj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s-EC"/>
          </a:p>
        </c:txPr>
        <c:crossAx val="57502720"/>
        <c:crosses val="autoZero"/>
        <c:crossBetween val="between"/>
        <c:majorUnit val="0.2"/>
      </c:valAx>
      <c:spPr>
        <a:noFill/>
        <a:ln w="12700">
          <a:noFill/>
          <a:prstDash val="solid"/>
        </a:ln>
      </c:spPr>
    </c:plotArea>
    <c:plotVisOnly val="1"/>
    <c:dispBlanksAs val="gap"/>
  </c:chart>
  <c:spPr>
    <a:noFill/>
    <a:ln w="3175">
      <a:noFill/>
      <a:prstDash val="solid"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Calibri" pitchFamily="34" charset="0"/>
          <a:ea typeface="Arial"/>
          <a:cs typeface="Arial"/>
        </a:defRPr>
      </a:pPr>
      <a:endParaRPr lang="es-EC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autoTitleDeleted val="1"/>
    <c:plotArea>
      <c:layout>
        <c:manualLayout>
          <c:layoutTarget val="inner"/>
          <c:xMode val="edge"/>
          <c:yMode val="edge"/>
          <c:x val="0.19579318965094974"/>
          <c:y val="0.14646500765715703"/>
          <c:w val="0.78155463306949402"/>
          <c:h val="0.61363787690843441"/>
        </c:manualLayout>
      </c:layout>
      <c:barChart>
        <c:barDir val="col"/>
        <c:grouping val="clustered"/>
        <c:ser>
          <c:idx val="0"/>
          <c:order val="0"/>
          <c:tx>
            <c:v>No. Cambios de Producto</c:v>
          </c:tx>
          <c:spPr>
            <a:solidFill>
              <a:srgbClr val="002060"/>
            </a:solidFill>
            <a:ln w="12700">
              <a:noFill/>
              <a:prstDash val="solid"/>
            </a:ln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txPr>
              <a:bodyPr/>
              <a:lstStyle/>
              <a:p>
                <a:pPr>
                  <a:defRPr sz="1100"/>
                </a:pPr>
                <a:endParaRPr lang="es-EC"/>
              </a:p>
            </c:txPr>
            <c:showVal val="1"/>
          </c:dLbls>
          <c:cat>
            <c:strRef>
              <c:f>Hoja2!$C$76:$C$81</c:f>
              <c:strCache>
                <c:ptCount val="6"/>
                <c:pt idx="0">
                  <c:v>Lunes</c:v>
                </c:pt>
                <c:pt idx="1">
                  <c:v>Martes</c:v>
                </c:pt>
                <c:pt idx="2">
                  <c:v>Miércoles</c:v>
                </c:pt>
                <c:pt idx="3">
                  <c:v>Jueves</c:v>
                </c:pt>
                <c:pt idx="4">
                  <c:v>Viernes</c:v>
                </c:pt>
                <c:pt idx="5">
                  <c:v>Sábado</c:v>
                </c:pt>
              </c:strCache>
            </c:strRef>
          </c:cat>
          <c:val>
            <c:numRef>
              <c:f>Hoja2!$F$76:$F$81</c:f>
              <c:numCache>
                <c:formatCode>0</c:formatCode>
                <c:ptCount val="6"/>
                <c:pt idx="0">
                  <c:v>16</c:v>
                </c:pt>
                <c:pt idx="1">
                  <c:v>15</c:v>
                </c:pt>
                <c:pt idx="2">
                  <c:v>13</c:v>
                </c:pt>
                <c:pt idx="3">
                  <c:v>12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</c:ser>
        <c:gapWidth val="75"/>
        <c:axId val="58167296"/>
        <c:axId val="58168832"/>
      </c:barChart>
      <c:catAx>
        <c:axId val="58167296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58168832"/>
        <c:crosses val="autoZero"/>
        <c:auto val="1"/>
        <c:lblAlgn val="ctr"/>
        <c:lblOffset val="100"/>
        <c:tickLblSkip val="1"/>
        <c:tickMarkSkip val="1"/>
      </c:catAx>
      <c:valAx>
        <c:axId val="5816883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C"/>
                  <a:t>No. cambios</a:t>
                </a:r>
              </a:p>
            </c:rich>
          </c:tx>
          <c:layout>
            <c:manualLayout>
              <c:xMode val="edge"/>
              <c:yMode val="edge"/>
              <c:x val="6.7234114254236865E-2"/>
              <c:y val="0.28142392796926996"/>
            </c:manualLayout>
          </c:layout>
          <c:spPr>
            <a:noFill/>
            <a:ln w="25400">
              <a:noFill/>
            </a:ln>
          </c:spPr>
        </c:title>
        <c:numFmt formatCode="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58167296"/>
        <c:crosses val="autoZero"/>
        <c:crossBetween val="between"/>
        <c:majorUnit val="4"/>
      </c:valAx>
      <c:spPr>
        <a:noFill/>
        <a:ln w="25400">
          <a:noFill/>
        </a:ln>
      </c:spPr>
    </c:plotArea>
    <c:plotVisOnly val="1"/>
    <c:dispBlanksAs val="gap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C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autoTitleDeleted val="1"/>
    <c:plotArea>
      <c:layout>
        <c:manualLayout>
          <c:layoutTarget val="inner"/>
          <c:xMode val="edge"/>
          <c:yMode val="edge"/>
          <c:x val="0.16478203628429536"/>
          <c:y val="0.14861479235722119"/>
          <c:w val="0.81260161030392775"/>
          <c:h val="0.61209143292889501"/>
        </c:manualLayout>
      </c:layout>
      <c:barChart>
        <c:barDir val="col"/>
        <c:grouping val="clustered"/>
        <c:ser>
          <c:idx val="0"/>
          <c:order val="0"/>
          <c:tx>
            <c:v>Kilos de Producción</c:v>
          </c:tx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spPr>
              <a:scene3d>
                <a:camera prst="orthographicFront"/>
                <a:lightRig rig="threePt" dir="t"/>
              </a:scene3d>
              <a:sp3d prstMaterial="metal"/>
            </c:spPr>
            <c:showVal val="1"/>
          </c:dLbls>
          <c:cat>
            <c:strRef>
              <c:f>Hoja2!$C$76:$C$81</c:f>
              <c:strCache>
                <c:ptCount val="6"/>
                <c:pt idx="0">
                  <c:v>Lunes</c:v>
                </c:pt>
                <c:pt idx="1">
                  <c:v>Martes</c:v>
                </c:pt>
                <c:pt idx="2">
                  <c:v>Miércoles</c:v>
                </c:pt>
                <c:pt idx="3">
                  <c:v>Jueves</c:v>
                </c:pt>
                <c:pt idx="4">
                  <c:v>Viernes</c:v>
                </c:pt>
                <c:pt idx="5">
                  <c:v>Sábado</c:v>
                </c:pt>
              </c:strCache>
            </c:strRef>
          </c:cat>
          <c:val>
            <c:numRef>
              <c:f>Hoja2!$D$76:$D$81</c:f>
              <c:numCache>
                <c:formatCode>0</c:formatCode>
                <c:ptCount val="6"/>
                <c:pt idx="0">
                  <c:v>86400</c:v>
                </c:pt>
                <c:pt idx="1">
                  <c:v>91800</c:v>
                </c:pt>
                <c:pt idx="2">
                  <c:v>105840</c:v>
                </c:pt>
                <c:pt idx="3">
                  <c:v>106920</c:v>
                </c:pt>
                <c:pt idx="4">
                  <c:v>107998.92</c:v>
                </c:pt>
                <c:pt idx="5">
                  <c:v>107998.92</c:v>
                </c:pt>
              </c:numCache>
            </c:numRef>
          </c:val>
        </c:ser>
        <c:gapWidth val="75"/>
        <c:axId val="58221696"/>
        <c:axId val="58223232"/>
      </c:barChart>
      <c:catAx>
        <c:axId val="58221696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>
                <a:latin typeface="Calibri" pitchFamily="34" charset="0"/>
                <a:cs typeface="Calibri" pitchFamily="34" charset="0"/>
              </a:defRPr>
            </a:pPr>
            <a:endParaRPr lang="es-EC"/>
          </a:p>
        </c:txPr>
        <c:crossAx val="58223232"/>
        <c:crosses val="autoZero"/>
        <c:auto val="1"/>
        <c:lblAlgn val="ctr"/>
        <c:lblOffset val="100"/>
        <c:tickLblSkip val="1"/>
        <c:tickMarkSkip val="1"/>
      </c:catAx>
      <c:valAx>
        <c:axId val="58223232"/>
        <c:scaling>
          <c:orientation val="minMax"/>
        </c:scaling>
        <c:axPos val="l"/>
        <c:numFmt formatCode="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s-EC"/>
          </a:p>
        </c:txPr>
        <c:crossAx val="58221696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5.2599115899986192E-2"/>
                <c:y val="0.19331597663195327"/>
              </c:manualLayout>
            </c:layout>
            <c:tx>
              <c:rich>
                <a:bodyPr/>
                <a:lstStyle/>
                <a:p>
                  <a:pPr>
                    <a:defRPr sz="1100"/>
                  </a:pPr>
                  <a:r>
                    <a:rPr lang="es-EC" sz="1100"/>
                    <a:t>000' Kilos</a:t>
                  </a:r>
                </a:p>
              </c:rich>
            </c:tx>
          </c:dispUnitsLbl>
        </c:dispUnits>
      </c:valAx>
      <c:spPr>
        <a:noFill/>
        <a:ln w="25400">
          <a:noFill/>
        </a:ln>
      </c:spPr>
    </c:plotArea>
    <c:plotVisOnly val="1"/>
    <c:dispBlanksAs val="gap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+mn-lt"/>
          <a:ea typeface="Arial"/>
          <a:cs typeface="Arial"/>
        </a:defRPr>
      </a:pPr>
      <a:endParaRPr lang="es-EC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>
        <c:manualLayout>
          <c:layoutTarget val="inner"/>
          <c:xMode val="edge"/>
          <c:yMode val="edge"/>
          <c:x val="0.19579318965094966"/>
          <c:y val="0.14646500765715689"/>
          <c:w val="0.78155463306949335"/>
          <c:h val="0.61363787690843352"/>
        </c:manualLayout>
      </c:layout>
      <c:barChart>
        <c:barDir val="col"/>
        <c:grouping val="clustered"/>
        <c:ser>
          <c:idx val="0"/>
          <c:order val="0"/>
          <c:tx>
            <c:v>No. Cambios de Producto</c:v>
          </c:tx>
          <c:spPr>
            <a:solidFill>
              <a:schemeClr val="accent6">
                <a:lumMod val="50000"/>
              </a:schemeClr>
            </a:solidFill>
            <a:ln w="12700">
              <a:noFill/>
              <a:prstDash val="solid"/>
            </a:ln>
            <a:scene3d>
              <a:camera prst="orthographicFront"/>
              <a:lightRig rig="soft" dir="t"/>
            </a:scene3d>
            <a:sp3d prstMaterial="metal">
              <a:bevelT/>
              <a:bevelB/>
            </a:sp3d>
          </c:spPr>
          <c:dLbls>
            <c:txPr>
              <a:bodyPr/>
              <a:lstStyle/>
              <a:p>
                <a:pPr>
                  <a:defRPr sz="1100"/>
                </a:pPr>
                <a:endParaRPr lang="es-EC"/>
              </a:p>
            </c:txPr>
            <c:showVal val="1"/>
          </c:dLbls>
          <c:cat>
            <c:strRef>
              <c:f>Hoja2!$C$76:$C$81</c:f>
              <c:strCache>
                <c:ptCount val="6"/>
                <c:pt idx="0">
                  <c:v>Lunes</c:v>
                </c:pt>
                <c:pt idx="1">
                  <c:v>Martes</c:v>
                </c:pt>
                <c:pt idx="2">
                  <c:v>Miércoles</c:v>
                </c:pt>
                <c:pt idx="3">
                  <c:v>Jueves</c:v>
                </c:pt>
                <c:pt idx="4">
                  <c:v>Viernes</c:v>
                </c:pt>
                <c:pt idx="5">
                  <c:v>Sábado</c:v>
                </c:pt>
              </c:strCache>
            </c:strRef>
          </c:cat>
          <c:val>
            <c:numRef>
              <c:f>Hoja2!$F$76:$F$81</c:f>
              <c:numCache>
                <c:formatCode>0</c:formatCode>
                <c:ptCount val="6"/>
                <c:pt idx="0">
                  <c:v>11</c:v>
                </c:pt>
                <c:pt idx="1">
                  <c:v>11</c:v>
                </c:pt>
                <c:pt idx="2">
                  <c:v>11</c:v>
                </c:pt>
                <c:pt idx="3">
                  <c:v>11</c:v>
                </c:pt>
                <c:pt idx="4">
                  <c:v>11</c:v>
                </c:pt>
                <c:pt idx="5">
                  <c:v>11</c:v>
                </c:pt>
              </c:numCache>
            </c:numRef>
          </c:val>
        </c:ser>
        <c:gapWidth val="75"/>
        <c:axId val="58301440"/>
        <c:axId val="58323712"/>
      </c:barChart>
      <c:catAx>
        <c:axId val="58301440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58323712"/>
        <c:crosses val="autoZero"/>
        <c:auto val="1"/>
        <c:lblAlgn val="ctr"/>
        <c:lblOffset val="100"/>
        <c:tickLblSkip val="1"/>
        <c:tickMarkSkip val="1"/>
      </c:catAx>
      <c:valAx>
        <c:axId val="5832371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C"/>
                  <a:t>No. cambios</a:t>
                </a:r>
              </a:p>
            </c:rich>
          </c:tx>
          <c:layout>
            <c:manualLayout>
              <c:xMode val="edge"/>
              <c:yMode val="edge"/>
              <c:x val="8.2060336863486544E-2"/>
              <c:y val="0.21005352677372022"/>
            </c:manualLayout>
          </c:layout>
          <c:spPr>
            <a:noFill/>
            <a:ln w="25400">
              <a:noFill/>
            </a:ln>
          </c:spPr>
        </c:title>
        <c:numFmt formatCode="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583014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C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autoTitleDeleted val="1"/>
    <c:plotArea>
      <c:layout>
        <c:manualLayout>
          <c:layoutTarget val="inner"/>
          <c:xMode val="edge"/>
          <c:yMode val="edge"/>
          <c:x val="0.12170183896641368"/>
          <c:y val="0.14861479235722097"/>
          <c:w val="0.85568188467556339"/>
          <c:h val="0.69269600745750703"/>
        </c:manualLayout>
      </c:layout>
      <c:barChart>
        <c:barDir val="col"/>
        <c:grouping val="clustered"/>
        <c:ser>
          <c:idx val="0"/>
          <c:order val="0"/>
          <c:tx>
            <c:v>Kilos de Producción</c:v>
          </c:tx>
          <c:spPr>
            <a:solidFill>
              <a:schemeClr val="accent6">
                <a:lumMod val="50000"/>
              </a:schemeClr>
            </a:solidFill>
            <a:ln w="12700">
              <a:noFill/>
              <a:prstDash val="solid"/>
            </a:ln>
            <a:scene3d>
              <a:camera prst="orthographicFront"/>
              <a:lightRig rig="threePt" dir="t"/>
            </a:scene3d>
            <a:sp3d>
              <a:bevelT/>
            </a:sp3d>
          </c:spPr>
          <c:dLbls>
            <c:spPr>
              <a:ln>
                <a:noFill/>
              </a:ln>
              <a:scene3d>
                <a:camera prst="orthographicFront"/>
                <a:lightRig rig="threePt" dir="t"/>
              </a:scene3d>
              <a:sp3d prstMaterial="metal"/>
            </c:spPr>
            <c:showVal val="1"/>
          </c:dLbls>
          <c:cat>
            <c:strRef>
              <c:f>Hoja2!$C$76:$C$81</c:f>
              <c:strCache>
                <c:ptCount val="6"/>
                <c:pt idx="0">
                  <c:v>Lunes</c:v>
                </c:pt>
                <c:pt idx="1">
                  <c:v>Martes</c:v>
                </c:pt>
                <c:pt idx="2">
                  <c:v>Miércoles</c:v>
                </c:pt>
                <c:pt idx="3">
                  <c:v>Jueves</c:v>
                </c:pt>
                <c:pt idx="4">
                  <c:v>Viernes</c:v>
                </c:pt>
                <c:pt idx="5">
                  <c:v>Sábado</c:v>
                </c:pt>
              </c:strCache>
            </c:strRef>
          </c:cat>
          <c:val>
            <c:numRef>
              <c:f>Hoja2!$D$76:$D$81</c:f>
              <c:numCache>
                <c:formatCode>0</c:formatCode>
                <c:ptCount val="6"/>
                <c:pt idx="0">
                  <c:v>108000</c:v>
                </c:pt>
                <c:pt idx="1">
                  <c:v>108000</c:v>
                </c:pt>
                <c:pt idx="2">
                  <c:v>108000</c:v>
                </c:pt>
                <c:pt idx="3">
                  <c:v>108000</c:v>
                </c:pt>
                <c:pt idx="4">
                  <c:v>108000</c:v>
                </c:pt>
                <c:pt idx="5">
                  <c:v>108000</c:v>
                </c:pt>
              </c:numCache>
            </c:numRef>
          </c:val>
        </c:ser>
        <c:gapWidth val="75"/>
        <c:axId val="59203968"/>
        <c:axId val="59205504"/>
      </c:barChart>
      <c:catAx>
        <c:axId val="59203968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s-EC"/>
          </a:p>
        </c:txPr>
        <c:crossAx val="59205504"/>
        <c:crosses val="autoZero"/>
        <c:auto val="1"/>
        <c:lblAlgn val="ctr"/>
        <c:lblOffset val="100"/>
        <c:tickLblSkip val="1"/>
        <c:tickMarkSkip val="1"/>
      </c:catAx>
      <c:valAx>
        <c:axId val="59205504"/>
        <c:scaling>
          <c:orientation val="minMax"/>
        </c:scaling>
        <c:axPos val="l"/>
        <c:numFmt formatCode="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s-EC"/>
          </a:p>
        </c:txPr>
        <c:crossAx val="59203968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4.9579586073550145E-3"/>
                <c:y val="0.34340916453453396"/>
              </c:manualLayout>
            </c:layout>
            <c:tx>
              <c:rich>
                <a:bodyPr/>
                <a:lstStyle/>
                <a:p>
                  <a:pPr>
                    <a:defRPr sz="1200"/>
                  </a:pPr>
                  <a:r>
                    <a:rPr lang="es-EC" sz="1200"/>
                    <a:t>000' Kilos</a:t>
                  </a:r>
                </a:p>
              </c:rich>
            </c:tx>
          </c:dispUnitsLbl>
        </c:dispUnits>
      </c:valAx>
      <c:spPr>
        <a:noFill/>
        <a:ln w="25400">
          <a:noFill/>
        </a:ln>
      </c:spPr>
    </c:plotArea>
    <c:plotVisOnly val="1"/>
    <c:dispBlanksAs val="gap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+mn-lt"/>
          <a:ea typeface="Arial"/>
          <a:cs typeface="Arial"/>
        </a:defRPr>
      </a:pPr>
      <a:endParaRPr lang="es-EC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>
        <c:manualLayout>
          <c:layoutTarget val="inner"/>
          <c:xMode val="edge"/>
          <c:yMode val="edge"/>
          <c:x val="0.19579318965094974"/>
          <c:y val="0.14646500765715709"/>
          <c:w val="0.78155463306949424"/>
          <c:h val="0.61363787690843474"/>
        </c:manualLayout>
      </c:layout>
      <c:barChart>
        <c:barDir val="col"/>
        <c:grouping val="clustered"/>
        <c:ser>
          <c:idx val="0"/>
          <c:order val="0"/>
          <c:tx>
            <c:v>No. Cambios de Producto</c:v>
          </c:tx>
          <c:spPr>
            <a:solidFill>
              <a:srgbClr val="002060"/>
            </a:solidFill>
            <a:ln w="12700">
              <a:noFill/>
              <a:prstDash val="solid"/>
            </a:ln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txPr>
              <a:bodyPr/>
              <a:lstStyle/>
              <a:p>
                <a:pPr>
                  <a:defRPr sz="1100"/>
                </a:pPr>
                <a:endParaRPr lang="es-EC"/>
              </a:p>
            </c:txPr>
            <c:showVal val="1"/>
          </c:dLbls>
          <c:cat>
            <c:strRef>
              <c:f>Hoja2!$C$76:$C$81</c:f>
              <c:strCache>
                <c:ptCount val="6"/>
                <c:pt idx="0">
                  <c:v>Lunes</c:v>
                </c:pt>
                <c:pt idx="1">
                  <c:v>Martes</c:v>
                </c:pt>
                <c:pt idx="2">
                  <c:v>Miércoles</c:v>
                </c:pt>
                <c:pt idx="3">
                  <c:v>Jueves</c:v>
                </c:pt>
                <c:pt idx="4">
                  <c:v>Viernes</c:v>
                </c:pt>
                <c:pt idx="5">
                  <c:v>Sábado</c:v>
                </c:pt>
              </c:strCache>
            </c:strRef>
          </c:cat>
          <c:val>
            <c:numRef>
              <c:f>Hoja2!$F$76:$F$81</c:f>
              <c:numCache>
                <c:formatCode>0</c:formatCode>
                <c:ptCount val="6"/>
                <c:pt idx="0">
                  <c:v>16</c:v>
                </c:pt>
                <c:pt idx="1">
                  <c:v>15</c:v>
                </c:pt>
                <c:pt idx="2">
                  <c:v>13</c:v>
                </c:pt>
                <c:pt idx="3">
                  <c:v>12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</c:ser>
        <c:gapWidth val="75"/>
        <c:axId val="59221504"/>
        <c:axId val="59223040"/>
      </c:barChart>
      <c:catAx>
        <c:axId val="59221504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59223040"/>
        <c:crosses val="autoZero"/>
        <c:auto val="1"/>
        <c:lblAlgn val="ctr"/>
        <c:lblOffset val="100"/>
        <c:tickLblSkip val="1"/>
        <c:tickMarkSkip val="1"/>
      </c:catAx>
      <c:valAx>
        <c:axId val="5922304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C"/>
                  <a:t>No. cambios</a:t>
                </a:r>
              </a:p>
            </c:rich>
          </c:tx>
          <c:layout>
            <c:manualLayout>
              <c:xMode val="edge"/>
              <c:yMode val="edge"/>
              <c:x val="6.7234114254236893E-2"/>
              <c:y val="0.28142392796927018"/>
            </c:manualLayout>
          </c:layout>
          <c:spPr>
            <a:noFill/>
            <a:ln w="25400">
              <a:noFill/>
            </a:ln>
          </c:spPr>
        </c:title>
        <c:numFmt formatCode="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59221504"/>
        <c:crosses val="autoZero"/>
        <c:crossBetween val="between"/>
        <c:majorUnit val="4"/>
      </c:valAx>
      <c:spPr>
        <a:noFill/>
        <a:ln w="25400">
          <a:noFill/>
        </a:ln>
      </c:spPr>
    </c:plotArea>
    <c:plotVisOnly val="1"/>
    <c:dispBlanksAs val="gap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C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>
        <c:manualLayout>
          <c:layoutTarget val="inner"/>
          <c:xMode val="edge"/>
          <c:yMode val="edge"/>
          <c:x val="0.16478203628429541"/>
          <c:y val="0.1486147923572213"/>
          <c:w val="0.81260161030392808"/>
          <c:h val="0.61209143292889567"/>
        </c:manualLayout>
      </c:layout>
      <c:barChart>
        <c:barDir val="col"/>
        <c:grouping val="clustered"/>
        <c:ser>
          <c:idx val="0"/>
          <c:order val="0"/>
          <c:tx>
            <c:v>Kilos de Producción</c:v>
          </c:tx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spPr>
              <a:scene3d>
                <a:camera prst="orthographicFront"/>
                <a:lightRig rig="threePt" dir="t"/>
              </a:scene3d>
              <a:sp3d prstMaterial="metal"/>
            </c:spPr>
            <c:showVal val="1"/>
          </c:dLbls>
          <c:cat>
            <c:strRef>
              <c:f>Hoja2!$C$76:$C$81</c:f>
              <c:strCache>
                <c:ptCount val="6"/>
                <c:pt idx="0">
                  <c:v>Lunes</c:v>
                </c:pt>
                <c:pt idx="1">
                  <c:v>Martes</c:v>
                </c:pt>
                <c:pt idx="2">
                  <c:v>Miércoles</c:v>
                </c:pt>
                <c:pt idx="3">
                  <c:v>Jueves</c:v>
                </c:pt>
                <c:pt idx="4">
                  <c:v>Viernes</c:v>
                </c:pt>
                <c:pt idx="5">
                  <c:v>Sábado</c:v>
                </c:pt>
              </c:strCache>
            </c:strRef>
          </c:cat>
          <c:val>
            <c:numRef>
              <c:f>Hoja2!$D$76:$D$81</c:f>
              <c:numCache>
                <c:formatCode>0</c:formatCode>
                <c:ptCount val="6"/>
                <c:pt idx="0">
                  <c:v>86400</c:v>
                </c:pt>
                <c:pt idx="1">
                  <c:v>91800</c:v>
                </c:pt>
                <c:pt idx="2">
                  <c:v>105840</c:v>
                </c:pt>
                <c:pt idx="3">
                  <c:v>106920</c:v>
                </c:pt>
                <c:pt idx="4">
                  <c:v>107998.92</c:v>
                </c:pt>
                <c:pt idx="5">
                  <c:v>107998.92</c:v>
                </c:pt>
              </c:numCache>
            </c:numRef>
          </c:val>
        </c:ser>
        <c:gapWidth val="75"/>
        <c:axId val="59509376"/>
        <c:axId val="59531648"/>
      </c:barChart>
      <c:catAx>
        <c:axId val="59509376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>
                <a:latin typeface="Calibri" pitchFamily="34" charset="0"/>
                <a:cs typeface="Calibri" pitchFamily="34" charset="0"/>
              </a:defRPr>
            </a:pPr>
            <a:endParaRPr lang="es-EC"/>
          </a:p>
        </c:txPr>
        <c:crossAx val="59531648"/>
        <c:crosses val="autoZero"/>
        <c:auto val="1"/>
        <c:lblAlgn val="ctr"/>
        <c:lblOffset val="100"/>
        <c:tickLblSkip val="1"/>
        <c:tickMarkSkip val="1"/>
      </c:catAx>
      <c:valAx>
        <c:axId val="59531648"/>
        <c:scaling>
          <c:orientation val="minMax"/>
        </c:scaling>
        <c:axPos val="l"/>
        <c:numFmt formatCode="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s-EC"/>
          </a:p>
        </c:txPr>
        <c:crossAx val="59509376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5.2599115899986192E-2"/>
                <c:y val="0.19331597663195327"/>
              </c:manualLayout>
            </c:layout>
            <c:tx>
              <c:rich>
                <a:bodyPr/>
                <a:lstStyle/>
                <a:p>
                  <a:pPr>
                    <a:defRPr sz="1100"/>
                  </a:pPr>
                  <a:r>
                    <a:rPr lang="es-EC" sz="1100"/>
                    <a:t>000' Kilos</a:t>
                  </a:r>
                </a:p>
              </c:rich>
            </c:tx>
          </c:dispUnitsLbl>
        </c:dispUnits>
      </c:valAx>
      <c:spPr>
        <a:noFill/>
        <a:ln w="25400">
          <a:noFill/>
        </a:ln>
      </c:spPr>
    </c:plotArea>
    <c:plotVisOnly val="1"/>
    <c:dispBlanksAs val="gap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+mn-lt"/>
          <a:ea typeface="Arial"/>
          <a:cs typeface="Arial"/>
        </a:defRPr>
      </a:pPr>
      <a:endParaRPr lang="es-EC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</a:lstStyle>
          <a:p>
            <a:fld id="{9472DD5C-B6A9-4714-908F-0B8F74738B98}" type="datetimeFigureOut">
              <a:rPr lang="es-ES" smtClean="0"/>
              <a:pPr/>
              <a:t>07/12/2010</a:t>
            </a:fld>
            <a:endParaRPr lang="es-ES" dirty="0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</a:lstStyle>
          <a:p>
            <a:fld id="{7C1C90DE-A98B-4173-B17E-434F189FC4D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Rectangl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</a:lstStyle>
          <a:p>
            <a:fld id="{193366E8-8A22-4400-BBA2-8D322280A6E8}" type="datetimeFigureOut">
              <a:rPr/>
              <a:pPr/>
              <a:t>6/9/2006</a:t>
            </a:fld>
            <a:endParaRPr lang="es-ES"/>
          </a:p>
        </p:txBody>
      </p:sp>
      <p:sp>
        <p:nvSpPr>
          <p:cNvPr id="4" name="Rectangl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s-E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</a:lstStyle>
          <a:p>
            <a:fld id="{3792D2CF-A01B-4515-8B40-3DC34258267A}" type="slidenum">
              <a:rPr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s-EC" smtClean="0"/>
              <a:pPr/>
              <a:t>13</a:t>
            </a:fld>
            <a:endParaRPr lang="es-EC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s-EC" smtClean="0"/>
              <a:pPr/>
              <a:t>14</a:t>
            </a:fld>
            <a:endParaRPr lang="es-EC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s-EC" smtClean="0"/>
              <a:pPr/>
              <a:t>15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4000" cy="6858000"/>
            <a:chOff x="-1574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/>
                <a:srgbClr val="FFFFFF"/>
              </a:duotone>
              <a:lum bright="-10000"/>
            </a:blip>
            <a:stretch>
              <a:fillRect/>
            </a:stretch>
          </p:blipFill>
          <p:spPr>
            <a:xfrm>
              <a:off x="-1574" y="381000"/>
              <a:ext cx="9144000" cy="60936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 latinLnBrk="0">
              <a:defRPr lang="es-ES"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hap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 latinLnBrk="0">
              <a:buNone/>
              <a:defRPr lang="es-ES"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/>
              <a:pPr/>
              <a:t>6/9/2006</a:t>
            </a:fld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/>
              <a:pPr/>
              <a:t>‹Nº›</a:t>
            </a:fld>
            <a:endParaRPr lang="es-ES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5574" cy="6858000"/>
            <a:chOff x="-1574" y="0"/>
            <a:chExt cx="9145574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 latinLnBrk="0">
              <a:defRPr lang="es-ES"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 latinLnBrk="0">
              <a:buNone/>
              <a:defRPr lang="es-ES" sz="2800">
                <a:solidFill>
                  <a:schemeClr val="tx1"/>
                </a:solidFill>
              </a:defRPr>
            </a:lvl1pPr>
            <a:lvl2pPr marL="457200" indent="0"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latinLnBrk="0">
              <a:defRPr lang="es-ES" sz="2800"/>
            </a:lvl1pPr>
            <a:lvl2pPr>
              <a:defRPr lang="es-ES" sz="2400"/>
            </a:lvl2pPr>
            <a:lvl3pPr>
              <a:defRPr lang="es-ES" sz="2000"/>
            </a:lvl3pPr>
            <a:lvl4pPr>
              <a:defRPr lang="es-ES" sz="1800"/>
            </a:lvl4pPr>
            <a:lvl5pPr>
              <a:defRPr lang="es-ES" sz="1800"/>
            </a:lvl5pPr>
            <a:lvl6pPr>
              <a:defRPr lang="es-ES" sz="1800"/>
            </a:lvl6pPr>
            <a:lvl7pPr>
              <a:defRPr lang="es-ES" sz="1800"/>
            </a:lvl7pPr>
            <a:lvl8pPr>
              <a:defRPr lang="es-ES" sz="1800"/>
            </a:lvl8pPr>
            <a:lvl9pPr>
              <a:defRPr lang="es-ES"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latinLnBrk="0">
              <a:defRPr lang="es-ES" sz="2800"/>
            </a:lvl1pPr>
            <a:lvl2pPr>
              <a:defRPr lang="es-ES" sz="2400"/>
            </a:lvl2pPr>
            <a:lvl3pPr>
              <a:defRPr lang="es-ES" sz="2000"/>
            </a:lvl3pPr>
            <a:lvl4pPr>
              <a:defRPr lang="es-ES" sz="1800"/>
            </a:lvl4pPr>
            <a:lvl5pPr>
              <a:defRPr lang="es-ES" sz="1800"/>
            </a:lvl5pPr>
            <a:lvl6pPr>
              <a:defRPr lang="es-ES" sz="1800"/>
            </a:lvl6pPr>
            <a:lvl7pPr>
              <a:defRPr lang="es-ES" sz="1800"/>
            </a:lvl7pPr>
            <a:lvl8pPr>
              <a:defRPr lang="es-ES" sz="1800"/>
            </a:lvl8pPr>
            <a:lvl9pPr>
              <a:defRPr lang="es-ES"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/>
              <a:pPr/>
              <a:t>6/9/2006</a:t>
            </a:fld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/>
              <a:pPr/>
              <a:t>‹Nº›</a:t>
            </a:fld>
            <a:endParaRPr lang="es-ES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es-ES" sz="2400" b="0">
                <a:solidFill>
                  <a:schemeClr val="tx2"/>
                </a:solidFill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latinLnBrk="0">
              <a:defRPr lang="es-ES" sz="2400"/>
            </a:lvl1pPr>
            <a:lvl2pPr>
              <a:defRPr lang="es-ES" sz="2000"/>
            </a:lvl2pPr>
            <a:lvl3pPr>
              <a:defRPr lang="es-ES" sz="1800"/>
            </a:lvl3pPr>
            <a:lvl4pPr>
              <a:defRPr lang="es-ES" sz="1600"/>
            </a:lvl4pPr>
            <a:lvl5pPr>
              <a:defRPr lang="es-ES" sz="1600"/>
            </a:lvl5pPr>
            <a:lvl6pPr>
              <a:defRPr lang="es-ES" sz="1600"/>
            </a:lvl6pPr>
            <a:lvl7pPr>
              <a:defRPr lang="es-ES" sz="1600"/>
            </a:lvl7pPr>
            <a:lvl8pPr>
              <a:defRPr lang="es-ES" sz="1600"/>
            </a:lvl8pPr>
            <a:lvl9pPr>
              <a:defRPr lang="es-ES"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Shap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es-ES" sz="2400" b="0">
                <a:solidFill>
                  <a:schemeClr val="tx2"/>
                </a:solidFill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latinLnBrk="0">
              <a:defRPr lang="es-ES" sz="2400"/>
            </a:lvl1pPr>
            <a:lvl2pPr>
              <a:defRPr lang="es-ES" sz="2000"/>
            </a:lvl2pPr>
            <a:lvl3pPr>
              <a:defRPr lang="es-ES" sz="1800"/>
            </a:lvl3pPr>
            <a:lvl4pPr>
              <a:defRPr lang="es-ES" sz="1600"/>
            </a:lvl4pPr>
            <a:lvl5pPr>
              <a:defRPr lang="es-ES" sz="1600"/>
            </a:lvl5pPr>
            <a:lvl6pPr>
              <a:defRPr lang="es-ES" sz="1600"/>
            </a:lvl6pPr>
            <a:lvl7pPr>
              <a:defRPr lang="es-ES" sz="1600"/>
            </a:lvl7pPr>
            <a:lvl8pPr>
              <a:defRPr lang="es-ES" sz="1600"/>
            </a:lvl8pPr>
            <a:lvl9pPr>
              <a:defRPr lang="es-ES"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/>
              <a:pPr/>
              <a:t>6/9/2006</a:t>
            </a:fld>
            <a:endParaRPr lang="es-ES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/>
              <a:pPr/>
              <a:t>‹Nº›</a:t>
            </a:fld>
            <a:endParaRPr lang="es-ES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/>
              <a:pPr/>
              <a:t>6/9/2006</a:t>
            </a:fld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/>
              <a:pPr/>
              <a:t>‹Nº›</a:t>
            </a:fld>
            <a:endParaRPr lang="es-ES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/>
              <a:pPr/>
              <a:t>6/9/2006</a:t>
            </a:fld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 latinLnBrk="0">
              <a:defRPr lang="es-ES" sz="3200">
                <a:solidFill>
                  <a:schemeClr val="tx1"/>
                </a:solidFill>
              </a:defRPr>
            </a:lvl1pPr>
            <a:lvl2pPr>
              <a:defRPr lang="es-ES" sz="2800"/>
            </a:lvl2pPr>
            <a:lvl3pPr>
              <a:defRPr lang="es-ES" sz="2400"/>
            </a:lvl3pPr>
            <a:lvl4pPr>
              <a:defRPr lang="es-ES" sz="2000"/>
            </a:lvl4pPr>
            <a:lvl5pPr>
              <a:defRPr lang="es-ES" sz="2000"/>
            </a:lvl5pPr>
            <a:lvl6pPr>
              <a:defRPr lang="es-ES" sz="2000"/>
            </a:lvl6pPr>
            <a:lvl7pPr>
              <a:defRPr lang="es-ES" sz="2000"/>
            </a:lvl7pPr>
            <a:lvl8pPr>
              <a:defRPr lang="es-ES" sz="2000"/>
            </a:lvl8pPr>
            <a:lvl9pPr>
              <a:defRPr lang="es-ES"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 latinLnBrk="0">
              <a:buNone/>
              <a:defRPr lang="es-ES" sz="1400"/>
            </a:lvl1pPr>
            <a:lvl2pPr marL="457200" indent="0">
              <a:buNone/>
              <a:defRPr lang="es-ES" sz="1200"/>
            </a:lvl2pPr>
            <a:lvl3pPr marL="914400" indent="0">
              <a:buNone/>
              <a:defRPr lang="es-ES" sz="1000"/>
            </a:lvl3pPr>
            <a:lvl4pPr marL="1371600" indent="0">
              <a:buNone/>
              <a:defRPr lang="es-ES" sz="900"/>
            </a:lvl4pPr>
            <a:lvl5pPr marL="1828800" indent="0">
              <a:buNone/>
              <a:defRPr lang="es-ES" sz="900"/>
            </a:lvl5pPr>
            <a:lvl6pPr marL="2286000" indent="0">
              <a:buNone/>
              <a:defRPr lang="es-ES" sz="900"/>
            </a:lvl6pPr>
            <a:lvl7pPr marL="2743200" indent="0">
              <a:buNone/>
              <a:defRPr lang="es-ES" sz="900"/>
            </a:lvl7pPr>
            <a:lvl8pPr marL="3200400" indent="0">
              <a:buNone/>
              <a:defRPr lang="es-ES" sz="900"/>
            </a:lvl8pPr>
            <a:lvl9pPr marL="3657600" indent="0">
              <a:buNone/>
              <a:defRPr lang="es-ES"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/>
              <a:pPr/>
              <a:t>6/9/2006</a:t>
            </a:fld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/>
              <a:pPr/>
              <a:t>‹Nº›</a:t>
            </a:fld>
            <a:endParaRPr lang="es-ES"/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 latinLnBrk="0">
              <a:defRPr lang="es-ES" sz="2000" b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es-ES" sz="3200"/>
            </a:lvl1pPr>
            <a:lvl2pPr marL="457200" indent="0">
              <a:buNone/>
              <a:defRPr lang="es-ES" sz="2800"/>
            </a:lvl2pPr>
            <a:lvl3pPr marL="914400" indent="0">
              <a:buNone/>
              <a:defRPr lang="es-ES" sz="2400"/>
            </a:lvl3pPr>
            <a:lvl4pPr marL="1371600" indent="0">
              <a:buNone/>
              <a:defRPr lang="es-ES" sz="2000"/>
            </a:lvl4pPr>
            <a:lvl5pPr marL="1828800" indent="0">
              <a:buNone/>
              <a:defRPr lang="es-ES" sz="2000"/>
            </a:lvl5pPr>
            <a:lvl6pPr marL="2286000" indent="0">
              <a:buNone/>
              <a:defRPr lang="es-ES" sz="2000"/>
            </a:lvl6pPr>
            <a:lvl7pPr marL="2743200" indent="0">
              <a:buNone/>
              <a:defRPr lang="es-ES" sz="2000"/>
            </a:lvl7pPr>
            <a:lvl8pPr marL="3200400" indent="0">
              <a:buNone/>
              <a:defRPr lang="es-ES" sz="2000"/>
            </a:lvl8pPr>
            <a:lvl9pPr marL="3657600" indent="0">
              <a:buNone/>
              <a:defRPr lang="es-ES" sz="2000"/>
            </a:lvl9pPr>
          </a:lstStyle>
          <a:p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es-ES" sz="1400"/>
            </a:lvl1pPr>
            <a:lvl2pPr marL="457200" indent="0">
              <a:buNone/>
              <a:defRPr lang="es-ES" sz="1200"/>
            </a:lvl2pPr>
            <a:lvl3pPr marL="914400" indent="0">
              <a:buNone/>
              <a:defRPr lang="es-ES" sz="1000"/>
            </a:lvl3pPr>
            <a:lvl4pPr marL="1371600" indent="0">
              <a:buNone/>
              <a:defRPr lang="es-ES" sz="900"/>
            </a:lvl4pPr>
            <a:lvl5pPr marL="1828800" indent="0">
              <a:buNone/>
              <a:defRPr lang="es-ES" sz="900"/>
            </a:lvl5pPr>
            <a:lvl6pPr marL="2286000" indent="0">
              <a:buNone/>
              <a:defRPr lang="es-ES" sz="900"/>
            </a:lvl6pPr>
            <a:lvl7pPr marL="2743200" indent="0">
              <a:buNone/>
              <a:defRPr lang="es-ES" sz="900"/>
            </a:lvl7pPr>
            <a:lvl8pPr marL="3200400" indent="0">
              <a:buNone/>
              <a:defRPr lang="es-ES" sz="900"/>
            </a:lvl8pPr>
            <a:lvl9pPr marL="3657600" indent="0">
              <a:buNone/>
              <a:defRPr lang="es-ES"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/>
              <a:pPr/>
              <a:t>6/9/2006</a:t>
            </a:fld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11" cstate="print">
              <a:duotone>
                <a:schemeClr val="accent1"/>
                <a:srgbClr val="FFFFFF"/>
              </a:duotone>
            </a:blip>
            <a:srcRect/>
            <a:stretch>
              <a:fillRect/>
            </a:stretch>
          </p:blipFill>
          <p:spPr>
            <a:xfrm>
              <a:off x="0" y="1"/>
              <a:ext cx="9144000" cy="1419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latinLnBrk="0">
              <a:defRPr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0D0AA-A564-40E6-BDF9-FE3371FD07B4}" type="datetimeFigureOut">
              <a:rPr/>
              <a:pPr/>
              <a:t>6/9/2006</a:t>
            </a:fld>
            <a:endParaRPr lang="es-E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latinLnBrk="0">
              <a:defRPr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latinLnBrk="0">
              <a:defRPr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D2430-FB11-4C87-BF1D-6F488A17F237}" type="slidenum">
              <a:rPr/>
              <a:pPr/>
              <a:t>‹Nº›</a:t>
            </a:fld>
            <a:endParaRPr lang="es-ES"/>
          </a:p>
        </p:txBody>
      </p:sp>
      <p:sp>
        <p:nvSpPr>
          <p:cNvPr id="13" name="Rectangle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latinLnBrk="0">
        <a:spcBef>
          <a:spcPct val="0"/>
        </a:spcBef>
        <a:buNone/>
        <a:defRPr kumimoji="0" lang="es-ES" sz="4000" b="0" i="0" u="none" strike="noStrike" kern="1200" cap="none" spc="0" normalizeH="0" baseline="0">
          <a:ln>
            <a:noFill/>
          </a:ln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uLnTx/>
          <a:uFillTx/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spcAft>
          <a:spcPts val="400"/>
        </a:spcAft>
        <a:buFont typeface="Arial"/>
        <a:buChar char="•"/>
        <a:defRPr lang="es-ES"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lang="es-ES"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lang="es-ES"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lang="es-ES"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latinLnBrk="0">
        <a:defRPr lang="es-ES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lang="es-ES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lang="es-ES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lang="es-ES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lang="es-ES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lang="es-ES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lang="es-ES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lang="es-ES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lang="es-ES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/>
          </p:cNvSpPr>
          <p:nvPr>
            <p:ph type="title"/>
          </p:nvPr>
        </p:nvSpPr>
        <p:spPr>
          <a:xfrm>
            <a:off x="1066800" y="5562600"/>
            <a:ext cx="7772400" cy="685800"/>
          </a:xfrm>
        </p:spPr>
        <p:txBody>
          <a:bodyPr>
            <a:normAutofit/>
          </a:bodyPr>
          <a:lstStyle/>
          <a:p>
            <a:pPr algn="r"/>
            <a:r>
              <a:rPr lang="es-ES" sz="2400" dirty="0" smtClean="0"/>
              <a:t>By: Víctor Vega Chica</a:t>
            </a:r>
            <a:endParaRPr lang="es-ES" sz="2400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2895600" y="4648200"/>
            <a:ext cx="6019800" cy="762000"/>
          </a:xfrm>
        </p:spPr>
        <p:txBody>
          <a:bodyPr>
            <a:normAutofit/>
          </a:bodyPr>
          <a:lstStyle/>
          <a:p>
            <a:r>
              <a:rPr lang="es-EC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Multi-item Lot Sizing Problem</a:t>
            </a:r>
            <a:endParaRPr lang="es-EC" sz="3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4168" y="1715037"/>
            <a:ext cx="4191000" cy="4419600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</a:rPr>
              <a:t>Multi-item lot sizing problem</a:t>
            </a:r>
            <a:endParaRPr lang="es-EC" sz="2000" dirty="0" smtClean="0"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</a:endParaRPr>
          </a:p>
          <a:p>
            <a:pPr>
              <a:buNone/>
            </a:pPr>
            <a:endParaRPr lang="es-EC" sz="1600" dirty="0" smtClean="0">
              <a:effectLst/>
            </a:endParaRPr>
          </a:p>
          <a:p>
            <a:pPr>
              <a:buNone/>
            </a:pPr>
            <a:r>
              <a:rPr lang="es-EC" sz="1600" b="1" dirty="0" smtClean="0">
                <a:effectLst/>
              </a:rPr>
              <a:t>Inputs:</a:t>
            </a:r>
          </a:p>
          <a:p>
            <a:pPr>
              <a:buFont typeface="Wingdings" pitchFamily="2" charset="2"/>
              <a:buChar char="§"/>
            </a:pPr>
            <a:r>
              <a:rPr lang="en-US" sz="1600" i="1" dirty="0" smtClean="0">
                <a:effectLst/>
              </a:rPr>
              <a:t>List of products </a:t>
            </a:r>
            <a:endParaRPr lang="es-EC" sz="1600" dirty="0" smtClean="0">
              <a:effectLst/>
            </a:endParaRPr>
          </a:p>
          <a:p>
            <a:pPr>
              <a:buFont typeface="Wingdings" pitchFamily="2" charset="2"/>
              <a:buChar char="§"/>
            </a:pPr>
            <a:r>
              <a:rPr lang="en-US" sz="1600" i="1" dirty="0" smtClean="0">
                <a:effectLst/>
              </a:rPr>
              <a:t>Weekly demand products</a:t>
            </a:r>
            <a:endParaRPr lang="es-EC" sz="1600" dirty="0" smtClean="0">
              <a:effectLst/>
            </a:endParaRPr>
          </a:p>
          <a:p>
            <a:pPr>
              <a:buFont typeface="Wingdings" pitchFamily="2" charset="2"/>
              <a:buChar char="§"/>
            </a:pPr>
            <a:r>
              <a:rPr lang="en-US" sz="1600" i="1" dirty="0" smtClean="0">
                <a:effectLst/>
              </a:rPr>
              <a:t>Production Line (weekly).</a:t>
            </a:r>
            <a:endParaRPr lang="es-EC" sz="1600" dirty="0" smtClean="0">
              <a:effectLst/>
            </a:endParaRPr>
          </a:p>
          <a:p>
            <a:pPr>
              <a:buNone/>
            </a:pPr>
            <a:endParaRPr lang="es-EC" sz="1600" dirty="0" smtClean="0">
              <a:effectLst/>
            </a:endParaRPr>
          </a:p>
          <a:p>
            <a:pPr>
              <a:buNone/>
            </a:pPr>
            <a:r>
              <a:rPr lang="es-EC" sz="1600" b="1" dirty="0" err="1" smtClean="0">
                <a:effectLst/>
              </a:rPr>
              <a:t>Patterns</a:t>
            </a:r>
            <a:r>
              <a:rPr lang="es-EC" sz="1600" b="1" dirty="0" smtClean="0">
                <a:effectLst/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es-EC" sz="1600" b="1" dirty="0" err="1" smtClean="0">
                <a:effectLst/>
              </a:rPr>
              <a:t>Batch</a:t>
            </a:r>
            <a:r>
              <a:rPr lang="es-EC" sz="1600" b="1" dirty="0" smtClean="0">
                <a:effectLst/>
              </a:rPr>
              <a:t> </a:t>
            </a:r>
            <a:r>
              <a:rPr lang="es-EC" sz="1600" b="1" dirty="0" err="1" smtClean="0">
                <a:effectLst/>
              </a:rPr>
              <a:t>capacity</a:t>
            </a:r>
            <a:r>
              <a:rPr lang="es-EC" sz="1600" b="1" dirty="0" smtClean="0">
                <a:effectLst/>
              </a:rPr>
              <a:t> = </a:t>
            </a:r>
            <a:r>
              <a:rPr lang="es-EC" sz="1600" dirty="0" smtClean="0">
                <a:effectLst/>
              </a:rPr>
              <a:t>6000 Kilos (</a:t>
            </a:r>
            <a:r>
              <a:rPr lang="es-EC" sz="1600" dirty="0" err="1" smtClean="0">
                <a:effectLst/>
              </a:rPr>
              <a:t>max</a:t>
            </a:r>
            <a:r>
              <a:rPr lang="es-EC" sz="1600" dirty="0" smtClean="0">
                <a:effectLst/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es-EC" sz="1600" b="1" dirty="0" smtClean="0">
                <a:effectLst/>
              </a:rPr>
              <a:t>Lot </a:t>
            </a:r>
            <a:r>
              <a:rPr lang="es-EC" sz="1600" b="1" dirty="0" err="1" smtClean="0">
                <a:effectLst/>
              </a:rPr>
              <a:t>size</a:t>
            </a:r>
            <a:r>
              <a:rPr lang="es-EC" sz="1600" b="1" dirty="0" smtClean="0">
                <a:effectLst/>
              </a:rPr>
              <a:t> per </a:t>
            </a:r>
            <a:r>
              <a:rPr lang="es-EC" sz="1600" b="1" dirty="0" err="1" smtClean="0">
                <a:effectLst/>
              </a:rPr>
              <a:t>day</a:t>
            </a:r>
            <a:r>
              <a:rPr lang="es-EC" sz="1600" b="1" dirty="0" smtClean="0">
                <a:effectLst/>
              </a:rPr>
              <a:t> = </a:t>
            </a:r>
            <a:r>
              <a:rPr lang="es-EC" sz="1600" dirty="0" smtClean="0">
                <a:effectLst/>
              </a:rPr>
              <a:t>48000 Kilos (</a:t>
            </a:r>
            <a:r>
              <a:rPr lang="es-EC" sz="1600" dirty="0" err="1" smtClean="0">
                <a:effectLst/>
              </a:rPr>
              <a:t>max</a:t>
            </a:r>
            <a:r>
              <a:rPr lang="es-EC" sz="1600" dirty="0" smtClean="0">
                <a:effectLst/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es-EC" sz="1600" b="1" dirty="0" err="1" smtClean="0">
                <a:effectLst/>
              </a:rPr>
              <a:t>Patterns</a:t>
            </a:r>
            <a:r>
              <a:rPr lang="es-EC" sz="1600" b="1" dirty="0" smtClean="0">
                <a:effectLst/>
              </a:rPr>
              <a:t>: </a:t>
            </a:r>
            <a:r>
              <a:rPr lang="es-EC" sz="1600" dirty="0" smtClean="0">
                <a:effectLst/>
              </a:rPr>
              <a:t>0, 6000, 12000, 18000, 24000</a:t>
            </a:r>
          </a:p>
          <a:p>
            <a:pPr>
              <a:buFont typeface="Wingdings" pitchFamily="2" charset="2"/>
              <a:buChar char="§"/>
            </a:pPr>
            <a:r>
              <a:rPr lang="es-EC" sz="1600" dirty="0" smtClean="0">
                <a:effectLst/>
              </a:rPr>
              <a:t>30000, 36000, 42000, 48000</a:t>
            </a:r>
          </a:p>
        </p:txBody>
      </p:sp>
      <p:sp>
        <p:nvSpPr>
          <p:cNvPr id="4" name="Rectangle 1"/>
          <p:cNvSpPr txBox="1">
            <a:spLocks/>
          </p:cNvSpPr>
          <p:nvPr/>
        </p:nvSpPr>
        <p:spPr>
          <a:xfrm>
            <a:off x="457200" y="304800"/>
            <a:ext cx="8229600" cy="9604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_tradnl" sz="2400" b="1" noProof="0" dirty="0" smtClean="0"/>
              <a:t>Diseño de un Modelo Matemático para la programación de la producción.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 t="28958" r="40871" b="6250"/>
          <a:stretch>
            <a:fillRect/>
          </a:stretch>
        </p:blipFill>
        <p:spPr bwMode="auto">
          <a:xfrm>
            <a:off x="4664301" y="2148627"/>
            <a:ext cx="4267200" cy="32004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5029200"/>
          </a:xfrm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es-EC" dirty="0" smtClean="0">
                <a:latin typeface="Calibri" pitchFamily="34" charset="0"/>
              </a:rPr>
              <a:t>1. </a:t>
            </a:r>
            <a:r>
              <a:rPr lang="es-EC" dirty="0" err="1" smtClean="0">
                <a:latin typeface="Calibri" pitchFamily="34" charset="0"/>
              </a:rPr>
              <a:t>Index</a:t>
            </a:r>
            <a:endParaRPr lang="es-EC" dirty="0" smtClean="0">
              <a:latin typeface="Calibri" pitchFamily="34" charset="0"/>
            </a:endParaRPr>
          </a:p>
          <a:p>
            <a:endParaRPr lang="es-EC" dirty="0" smtClean="0">
              <a:latin typeface="Calibri" pitchFamily="34" charset="0"/>
            </a:endParaRPr>
          </a:p>
          <a:p>
            <a:endParaRPr lang="es-EC" dirty="0" smtClean="0">
              <a:latin typeface="Calibri" pitchFamily="34" charset="0"/>
            </a:endParaRPr>
          </a:p>
          <a:p>
            <a:endParaRPr lang="es-EC" dirty="0" smtClean="0">
              <a:latin typeface="Calibri" pitchFamily="34" charset="0"/>
            </a:endParaRPr>
          </a:p>
          <a:p>
            <a:pPr>
              <a:buNone/>
            </a:pPr>
            <a:endParaRPr lang="es-EC" sz="500" dirty="0" smtClean="0">
              <a:latin typeface="Calibri" pitchFamily="34" charset="0"/>
            </a:endParaRPr>
          </a:p>
          <a:p>
            <a:pPr>
              <a:buNone/>
            </a:pPr>
            <a:r>
              <a:rPr lang="es-EC" dirty="0" smtClean="0">
                <a:latin typeface="Calibri" pitchFamily="34" charset="0"/>
              </a:rPr>
              <a:t>2. Variables</a:t>
            </a:r>
          </a:p>
          <a:p>
            <a:endParaRPr lang="es-EC" dirty="0">
              <a:latin typeface="Calibri" pitchFamily="34" charset="0"/>
            </a:endParaRPr>
          </a:p>
        </p:txBody>
      </p:sp>
      <p:sp>
        <p:nvSpPr>
          <p:cNvPr id="4" name="Rectang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_tradnl" sz="2400" b="1" noProof="0" dirty="0" smtClean="0">
                <a:latin typeface="Calibri" pitchFamily="34" charset="0"/>
              </a:rPr>
              <a:t>Diseño de un Modelo Matemático para la programación de la producción.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609600" y="2133600"/>
          <a:ext cx="7010400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72525"/>
                <a:gridCol w="4237875"/>
              </a:tblGrid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b="1" dirty="0" err="1">
                          <a:latin typeface="Calibri"/>
                          <a:ea typeface="Times New Roman"/>
                          <a:cs typeface="Calibri"/>
                        </a:rPr>
                        <a:t>Index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Times New Roman"/>
                          <a:cs typeface="Calibri"/>
                        </a:rPr>
                        <a:t>Description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b="1" dirty="0">
                          <a:latin typeface="Calibri"/>
                          <a:ea typeface="Times New Roman"/>
                          <a:cs typeface="Calibri"/>
                        </a:rPr>
                        <a:t>i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Patterns of production per product day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b="1">
                          <a:latin typeface="Calibri"/>
                          <a:ea typeface="Times New Roman"/>
                          <a:cs typeface="Calibri"/>
                        </a:rPr>
                        <a:t>j</a:t>
                      </a:r>
                      <a:endParaRPr lang="es-EC" sz="2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Type yogurt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b="1" dirty="0">
                          <a:latin typeface="Calibri"/>
                          <a:ea typeface="Times New Roman"/>
                          <a:cs typeface="Calibri"/>
                        </a:rPr>
                        <a:t>k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Production days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609600" y="4724400"/>
          <a:ext cx="7543801" cy="16824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59430"/>
                <a:gridCol w="4290407"/>
                <a:gridCol w="1393964"/>
              </a:tblGrid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Times New Roman"/>
                          <a:cs typeface="Calibri"/>
                        </a:rPr>
                        <a:t>Variable</a:t>
                      </a:r>
                      <a:endParaRPr lang="es-EC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Times New Roman"/>
                          <a:cs typeface="Calibri"/>
                        </a:rPr>
                        <a:t>Description</a:t>
                      </a:r>
                      <a:endParaRPr lang="es-EC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Times New Roman"/>
                          <a:cs typeface="Calibri"/>
                        </a:rPr>
                        <a:t>Un.</a:t>
                      </a:r>
                      <a:endParaRPr lang="es-EC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r>
                        <a:rPr lang="en-US" sz="1600" b="1" i="1" baseline="-25000">
                          <a:latin typeface="Calibri"/>
                          <a:ea typeface="Times New Roman"/>
                          <a:cs typeface="Calibri"/>
                        </a:rPr>
                        <a:t>i,j,k</a:t>
                      </a:r>
                      <a:endParaRPr lang="es-EC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Times New Roman"/>
                          <a:cs typeface="Calibri"/>
                        </a:rPr>
                        <a:t>Binary Variable</a:t>
                      </a:r>
                      <a:endParaRPr lang="es-EC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Times New Roman"/>
                          <a:cs typeface="Calibri"/>
                        </a:rPr>
                        <a:t>{0,1}</a:t>
                      </a:r>
                      <a:endParaRPr lang="es-EC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Calibri"/>
                          <a:ea typeface="Times New Roman"/>
                          <a:cs typeface="Calibri"/>
                        </a:rPr>
                        <a:t>h</a:t>
                      </a:r>
                      <a:r>
                        <a:rPr lang="en-US" sz="1600" b="1" i="1" baseline="-25000">
                          <a:latin typeface="Calibri"/>
                          <a:ea typeface="Times New Roman"/>
                          <a:cs typeface="Calibri"/>
                        </a:rPr>
                        <a:t>j,k</a:t>
                      </a:r>
                      <a:endParaRPr lang="es-EC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Times New Roman"/>
                          <a:cs typeface="Calibri"/>
                        </a:rPr>
                        <a:t>Total kilos of yogurt produced, classified by type of product, per day</a:t>
                      </a:r>
                      <a:endParaRPr lang="es-EC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Calibri"/>
                          <a:ea typeface="Times New Roman"/>
                          <a:cs typeface="Calibri"/>
                        </a:rPr>
                        <a:t>Kilos</a:t>
                      </a:r>
                      <a:endParaRPr lang="es-EC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600" b="1" i="1"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r>
                        <a:rPr lang="es-EC" sz="1600" b="1" i="1" baseline="-25000">
                          <a:latin typeface="Calibri"/>
                          <a:ea typeface="Times New Roman"/>
                          <a:cs typeface="Calibri"/>
                        </a:rPr>
                        <a:t>j</a:t>
                      </a:r>
                      <a:endParaRPr lang="es-EC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Times New Roman"/>
                          <a:cs typeface="Calibri"/>
                        </a:rPr>
                        <a:t>Total kilos of yogurt produced, classified by product type</a:t>
                      </a:r>
                      <a:endParaRPr lang="es-EC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Calibri"/>
                          <a:ea typeface="Times New Roman"/>
                          <a:cs typeface="Calibri"/>
                        </a:rPr>
                        <a:t>Kilos</a:t>
                      </a:r>
                      <a:endParaRPr lang="es-EC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37506" y="1792311"/>
            <a:ext cx="7848600" cy="4724400"/>
          </a:xfrm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es-EC" dirty="0" smtClean="0">
                <a:latin typeface="Calibri" pitchFamily="34" charset="0"/>
              </a:rPr>
              <a:t>3. Tables and parameters</a:t>
            </a:r>
          </a:p>
          <a:p>
            <a:endParaRPr lang="es-EC" dirty="0" smtClean="0">
              <a:latin typeface="Calibri" pitchFamily="34" charset="0"/>
            </a:endParaRPr>
          </a:p>
          <a:p>
            <a:endParaRPr lang="es-EC" dirty="0" smtClean="0">
              <a:latin typeface="Calibri" pitchFamily="34" charset="0"/>
            </a:endParaRPr>
          </a:p>
          <a:p>
            <a:endParaRPr lang="es-EC" dirty="0" smtClean="0">
              <a:latin typeface="Calibri" pitchFamily="34" charset="0"/>
            </a:endParaRPr>
          </a:p>
          <a:p>
            <a:pPr>
              <a:buNone/>
            </a:pPr>
            <a:endParaRPr lang="es-EC" sz="500" dirty="0" smtClean="0">
              <a:latin typeface="Calibri" pitchFamily="34" charset="0"/>
            </a:endParaRPr>
          </a:p>
        </p:txBody>
      </p:sp>
      <p:sp>
        <p:nvSpPr>
          <p:cNvPr id="4" name="Rectang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_tradnl" sz="2400" b="1" noProof="0" dirty="0" smtClean="0">
                <a:latin typeface="Calibri" pitchFamily="34" charset="0"/>
              </a:rPr>
              <a:t>Diseño de un Modelo Matemático para la programación de la producción.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15664" y="2481333"/>
          <a:ext cx="7467600" cy="3855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53342"/>
                <a:gridCol w="4514258"/>
              </a:tblGrid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Times New Roman"/>
                          <a:cs typeface="Calibri"/>
                        </a:rPr>
                        <a:t>Tables / Parameters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Times New Roman"/>
                          <a:cs typeface="Calibri"/>
                        </a:rPr>
                        <a:t>Description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latin typeface="Calibri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en-US" sz="2000" b="1" i="1" baseline="-25000">
                          <a:latin typeface="Calibri"/>
                          <a:ea typeface="Times New Roman"/>
                          <a:cs typeface="Calibri"/>
                        </a:rPr>
                        <a:t>i,j,k</a:t>
                      </a:r>
                      <a:endParaRPr lang="es-EC" sz="2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Calibri"/>
                        </a:rPr>
                        <a:t>Table: Patterns of production by product type, per day.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latin typeface="Calibri"/>
                          <a:ea typeface="Times New Roman"/>
                          <a:cs typeface="Calibri"/>
                        </a:rPr>
                        <a:t>P</a:t>
                      </a:r>
                      <a:r>
                        <a:rPr lang="en-US" sz="2000" b="1" i="1" baseline="-25000">
                          <a:latin typeface="Calibri"/>
                          <a:ea typeface="Times New Roman"/>
                          <a:cs typeface="Calibri"/>
                        </a:rPr>
                        <a:t>i,j,k</a:t>
                      </a:r>
                      <a:endParaRPr lang="es-EC" sz="2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Calibri"/>
                        </a:rPr>
                        <a:t>Table: Shows the relationship between each pattern of production, the type of yogurt and day.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latin typeface="Calibri"/>
                          <a:ea typeface="Times New Roman"/>
                          <a:cs typeface="Calibri"/>
                        </a:rPr>
                        <a:t>T</a:t>
                      </a:r>
                      <a:r>
                        <a:rPr lang="en-US" sz="2000" b="1" i="1" baseline="-25000">
                          <a:latin typeface="Calibri"/>
                          <a:ea typeface="Times New Roman"/>
                          <a:cs typeface="Calibri"/>
                        </a:rPr>
                        <a:t>i,j,k</a:t>
                      </a:r>
                      <a:endParaRPr lang="es-EC" sz="2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Calibri"/>
                        </a:rPr>
                        <a:t>Table: Production cost between patterns, product type and days. The coefficients in this table were provided by the company.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latin typeface="Calibri"/>
                          <a:ea typeface="Times New Roman"/>
                          <a:cs typeface="Calibri"/>
                        </a:rPr>
                        <a:t>B</a:t>
                      </a:r>
                      <a:r>
                        <a:rPr lang="en-US" sz="2000" b="1" i="1" baseline="-25000">
                          <a:latin typeface="Calibri"/>
                          <a:ea typeface="Times New Roman"/>
                          <a:cs typeface="Calibri"/>
                        </a:rPr>
                        <a:t>j</a:t>
                      </a:r>
                      <a:endParaRPr lang="es-EC" sz="2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Calibri"/>
                        </a:rPr>
                        <a:t>Parameter: Weekly Demand products kilos.</a:t>
                      </a:r>
                      <a:endParaRPr lang="es-EC" sz="2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47353" y="1624884"/>
            <a:ext cx="7848600" cy="5004516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es-EC" dirty="0" smtClean="0">
                <a:latin typeface="Calibri" pitchFamily="34" charset="0"/>
              </a:rPr>
              <a:t>4. Función Objetivo</a:t>
            </a:r>
          </a:p>
          <a:p>
            <a:pPr algn="just"/>
            <a:r>
              <a:rPr lang="es-ES_tradnl" sz="2000" dirty="0" smtClean="0">
                <a:effectLst/>
                <a:latin typeface="Calibri" pitchFamily="34" charset="0"/>
              </a:rPr>
              <a:t>El objetivo principal del modelo es minimizar el costo total de producción, es decir, la cantidad a producir de cada producto por su costo de producción. </a:t>
            </a:r>
            <a:endParaRPr lang="es-EC" sz="2000" dirty="0" smtClean="0">
              <a:effectLst/>
              <a:latin typeface="Calibri" pitchFamily="34" charset="0"/>
            </a:endParaRPr>
          </a:p>
          <a:p>
            <a:pPr algn="just"/>
            <a:endParaRPr lang="es-EC" dirty="0" smtClean="0">
              <a:latin typeface="Calibri" pitchFamily="34" charset="0"/>
            </a:endParaRPr>
          </a:p>
          <a:p>
            <a:pPr algn="just">
              <a:buNone/>
            </a:pPr>
            <a:endParaRPr lang="es-EC" dirty="0" smtClean="0">
              <a:latin typeface="Calibri" pitchFamily="34" charset="0"/>
            </a:endParaRPr>
          </a:p>
          <a:p>
            <a:pPr algn="just">
              <a:buNone/>
            </a:pPr>
            <a:r>
              <a:rPr lang="es-EC" dirty="0" smtClean="0">
                <a:latin typeface="Calibri" pitchFamily="34" charset="0"/>
              </a:rPr>
              <a:t>5. Restricciones</a:t>
            </a:r>
          </a:p>
          <a:p>
            <a:pPr lvl="0" algn="just"/>
            <a:r>
              <a:rPr lang="es-ES_tradnl" sz="2000" b="1" dirty="0" smtClean="0">
                <a:effectLst/>
                <a:latin typeface="Calibri" pitchFamily="34" charset="0"/>
              </a:rPr>
              <a:t>Cumplimiento de la demanda: </a:t>
            </a:r>
            <a:r>
              <a:rPr lang="es-ES_tradnl" sz="2000" dirty="0" smtClean="0">
                <a:effectLst/>
                <a:latin typeface="Calibri" pitchFamily="34" charset="0"/>
              </a:rPr>
              <a:t>La cantidad a producir debe ser mayor o igual a la cantidad demandada (se considera también el inventario inicial) . Para cada producto j.</a:t>
            </a:r>
            <a:endParaRPr lang="es-EC" sz="2000" dirty="0" smtClean="0">
              <a:effectLst/>
              <a:latin typeface="Calibri" pitchFamily="34" charset="0"/>
            </a:endParaRPr>
          </a:p>
          <a:p>
            <a:pPr algn="just"/>
            <a:endParaRPr lang="es-EC" dirty="0" smtClean="0">
              <a:latin typeface="Calibri" pitchFamily="34" charset="0"/>
            </a:endParaRPr>
          </a:p>
          <a:p>
            <a:pPr algn="just">
              <a:buNone/>
            </a:pPr>
            <a:endParaRPr lang="es-EC" sz="500" dirty="0" smtClean="0">
              <a:latin typeface="Calibri" pitchFamily="34" charset="0"/>
            </a:endParaRPr>
          </a:p>
        </p:txBody>
      </p:sp>
      <p:sp>
        <p:nvSpPr>
          <p:cNvPr id="4" name="Rectang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_tradnl" sz="2400" b="1" noProof="0" dirty="0" smtClean="0">
                <a:latin typeface="Calibri" pitchFamily="34" charset="0"/>
              </a:rPr>
              <a:t>Diseño de un Modelo Matemático para la programación de la producción.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 l="2951"/>
          <a:stretch>
            <a:fillRect/>
          </a:stretch>
        </p:blipFill>
        <p:spPr bwMode="auto">
          <a:xfrm>
            <a:off x="2438400" y="3475172"/>
            <a:ext cx="4658932" cy="817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7782" y="5881352"/>
            <a:ext cx="2819400" cy="68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47353" y="1624884"/>
            <a:ext cx="7848600" cy="5004516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lvl="0"/>
            <a:r>
              <a:rPr lang="es-ES_tradn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Capacidad de producción diaria: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La cantidad a producir por día es de 108.000 kilos. Para cada día k.</a:t>
            </a:r>
          </a:p>
          <a:p>
            <a:pPr lvl="0">
              <a:buNone/>
            </a:pPr>
            <a:endParaRPr lang="es-EC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0">
              <a:buNone/>
            </a:pPr>
            <a:endParaRPr lang="es-EC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0" algn="just"/>
            <a:r>
              <a:rPr lang="es-ES_tradnl" sz="2000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Selección de patrón por producto por día:</a:t>
            </a:r>
            <a:r>
              <a:rPr lang="es-ES_tradnl" sz="20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Se debe escoger un patrón de producción por día para cada tipo de yogurt. Para cada producto y día.</a:t>
            </a:r>
          </a:p>
          <a:p>
            <a:pPr lvl="0" algn="just">
              <a:buNone/>
            </a:pPr>
            <a:endParaRPr lang="es-EC" sz="2000" dirty="0" smtClean="0"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0" algn="just">
              <a:buNone/>
            </a:pPr>
            <a:endParaRPr lang="es-EC" sz="2000" dirty="0" smtClean="0"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0" algn="just"/>
            <a:r>
              <a:rPr lang="es-ES_tradnl" sz="2000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Capacidad de producción por </a:t>
            </a:r>
            <a:r>
              <a:rPr lang="es-ES_tradnl" sz="2000" b="1" dirty="0" err="1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batch</a:t>
            </a:r>
            <a:r>
              <a:rPr lang="es-ES_tradnl" sz="2000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:</a:t>
            </a:r>
            <a:r>
              <a:rPr lang="es-ES_tradnl" sz="20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La cantidad de </a:t>
            </a:r>
            <a:r>
              <a:rPr lang="es-ES_tradnl" sz="2000" dirty="0" err="1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batch</a:t>
            </a:r>
            <a:r>
              <a:rPr lang="es-ES_tradnl" sz="20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a producir por día es de 18. Para cada día k.</a:t>
            </a:r>
            <a:endParaRPr lang="es-EC" sz="2000" dirty="0" smtClean="0"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just"/>
            <a:endParaRPr lang="es-EC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just">
              <a:buNone/>
            </a:pPr>
            <a:endParaRPr lang="es-EC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Rectang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_tradnl" sz="2400" b="1" noProof="0" dirty="0" smtClean="0">
                <a:latin typeface="Calibri" pitchFamily="34" charset="0"/>
              </a:rPr>
              <a:t>Diseño de un Modelo Matemático para la programación de la producción.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438400"/>
            <a:ext cx="3886200" cy="621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799" y="4226023"/>
            <a:ext cx="1828801" cy="650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5943600"/>
            <a:ext cx="381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47353" y="1624884"/>
            <a:ext cx="7848600" cy="5004516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lvl="0" algn="just"/>
            <a:r>
              <a:rPr lang="es-ES_tradnl" sz="2000" b="1" dirty="0" smtClean="0">
                <a:effectLst/>
                <a:latin typeface="Calibri" pitchFamily="34" charset="0"/>
              </a:rPr>
              <a:t>Flexibilidad en la producción:</a:t>
            </a:r>
            <a:r>
              <a:rPr lang="es-ES_tradnl" sz="2000" dirty="0" smtClean="0">
                <a:effectLst/>
                <a:latin typeface="Calibri" pitchFamily="34" charset="0"/>
              </a:rPr>
              <a:t> Se establecerá que por día el mínimo número de variedades de tipos de yogurt a producir es de 11. Cabe recalcar que este valor puede ser regulado siempre y cuando la solución se encuentre dentro de la región factible</a:t>
            </a:r>
            <a:r>
              <a:rPr lang="es-ES_tradnl" sz="2000" dirty="0" smtClean="0"/>
              <a:t>.</a:t>
            </a:r>
            <a:endParaRPr lang="es-EC" sz="2000" dirty="0" smtClean="0"/>
          </a:p>
          <a:p>
            <a:pPr lvl="0">
              <a:buNone/>
            </a:pPr>
            <a:endParaRPr lang="es-EC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just"/>
            <a:endParaRPr lang="es-EC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just">
              <a:buNone/>
            </a:pPr>
            <a:endParaRPr lang="es-EC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Rectang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_tradnl" sz="2400" b="1" noProof="0" dirty="0" smtClean="0">
                <a:latin typeface="Calibri" pitchFamily="34" charset="0"/>
              </a:rPr>
              <a:t>Diseño de un Modelo Matemático para la programación de la producción.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200400"/>
            <a:ext cx="2078038" cy="586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/>
          <a:srcRect l="1483" t="5624" r="1686" b="31041"/>
          <a:stretch>
            <a:fillRect/>
          </a:stretch>
        </p:blipFill>
        <p:spPr bwMode="auto">
          <a:xfrm>
            <a:off x="304800" y="1752600"/>
            <a:ext cx="8610600" cy="47244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Rectangle 1"/>
          <p:cNvSpPr txBox="1">
            <a:spLocks noGrp="1"/>
          </p:cNvSpPr>
          <p:nvPr>
            <p:ph type="title"/>
          </p:nvPr>
        </p:nvSpPr>
        <p:spPr>
          <a:xfrm>
            <a:off x="1219200" y="88005"/>
            <a:ext cx="6553200" cy="12652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_tradnl" sz="3600" b="1" noProof="0" dirty="0" smtClean="0">
                <a:latin typeface="Calibri" pitchFamily="34" charset="0"/>
              </a:rPr>
              <a:t>Resultados obtenidos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_tradnl" sz="3600" b="1" noProof="0" dirty="0" smtClean="0">
                <a:latin typeface="Calibri" pitchFamily="34" charset="0"/>
              </a:rPr>
              <a:t>Resultados obtenidos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</a:endParaRPr>
          </a:p>
        </p:txBody>
      </p:sp>
      <p:graphicFrame>
        <p:nvGraphicFramePr>
          <p:cNvPr id="6" name="Chart 7"/>
          <p:cNvGraphicFramePr>
            <a:graphicFrameLocks/>
          </p:cNvGraphicFramePr>
          <p:nvPr/>
        </p:nvGraphicFramePr>
        <p:xfrm>
          <a:off x="4685763" y="2151849"/>
          <a:ext cx="4086225" cy="2419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8"/>
          <p:cNvGraphicFramePr>
            <a:graphicFrameLocks/>
          </p:cNvGraphicFramePr>
          <p:nvPr/>
        </p:nvGraphicFramePr>
        <p:xfrm>
          <a:off x="5029200" y="4523706"/>
          <a:ext cx="3786188" cy="2271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342363" y="2075649"/>
          <a:ext cx="3810000" cy="249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152400" y="4599906"/>
          <a:ext cx="4343400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Rectangle 1"/>
          <p:cNvSpPr txBox="1">
            <a:spLocks/>
          </p:cNvSpPr>
          <p:nvPr/>
        </p:nvSpPr>
        <p:spPr>
          <a:xfrm>
            <a:off x="1600200" y="1586247"/>
            <a:ext cx="1676400" cy="5794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ANTES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1" name="Rectangle 1"/>
          <p:cNvSpPr txBox="1">
            <a:spLocks/>
          </p:cNvSpPr>
          <p:nvPr/>
        </p:nvSpPr>
        <p:spPr>
          <a:xfrm>
            <a:off x="6324600" y="1600200"/>
            <a:ext cx="1676400" cy="5794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DESPUÉS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78158" y="1777283"/>
            <a:ext cx="8763000" cy="4501171"/>
          </a:xfrm>
        </p:spPr>
        <p:txBody>
          <a:bodyPr>
            <a:noAutofit/>
          </a:bodyPr>
          <a:lstStyle/>
          <a:p>
            <a:pPr lvl="0" algn="just"/>
            <a:r>
              <a:rPr lang="es-ES_tradnl" sz="1600" dirty="0" smtClean="0">
                <a:effectLst/>
                <a:latin typeface="Calibri" pitchFamily="34" charset="0"/>
              </a:rPr>
              <a:t>Cantidad máxima de producción diaria = 108.000 kilos</a:t>
            </a:r>
            <a:endParaRPr lang="es-EC" sz="1600" dirty="0" smtClean="0">
              <a:effectLst/>
              <a:latin typeface="Calibri" pitchFamily="34" charset="0"/>
            </a:endParaRPr>
          </a:p>
          <a:p>
            <a:pPr lvl="0" algn="just"/>
            <a:r>
              <a:rPr lang="es-ES_tradnl" sz="1600" dirty="0" smtClean="0">
                <a:effectLst/>
                <a:latin typeface="Calibri" pitchFamily="34" charset="0"/>
              </a:rPr>
              <a:t>Variedad óptima de tipos de yogurt por día = mínimo 11 variedades de yogurt</a:t>
            </a:r>
            <a:endParaRPr lang="es-EC" sz="1600" dirty="0" smtClean="0">
              <a:effectLst/>
              <a:latin typeface="Calibri" pitchFamily="34" charset="0"/>
            </a:endParaRPr>
          </a:p>
          <a:p>
            <a:pPr lvl="0" algn="just"/>
            <a:r>
              <a:rPr lang="es-ES_tradnl" sz="1600" dirty="0" smtClean="0">
                <a:effectLst/>
                <a:latin typeface="Calibri" pitchFamily="34" charset="0"/>
              </a:rPr>
              <a:t>Capacidad de producción diaria máxima por producto = 48.000 kilos.</a:t>
            </a:r>
          </a:p>
          <a:p>
            <a:pPr lvl="0" algn="just"/>
            <a:r>
              <a:rPr lang="es-ES_tradnl" sz="1600" dirty="0" smtClean="0">
                <a:effectLst/>
                <a:latin typeface="Calibri" pitchFamily="34" charset="0"/>
              </a:rPr>
              <a:t>Se obtienen 41.000 kilos adicionales en la producción semanal versus la metodología anterior</a:t>
            </a:r>
            <a:endParaRPr lang="es-EC" sz="1600" dirty="0" smtClean="0">
              <a:effectLst/>
              <a:latin typeface="Calibri" pitchFamily="34" charset="0"/>
            </a:endParaRPr>
          </a:p>
          <a:p>
            <a:pPr lvl="0" algn="just"/>
            <a:r>
              <a:rPr lang="es-ES_tradnl" sz="1600" dirty="0" smtClean="0">
                <a:effectLst/>
                <a:latin typeface="Calibri" pitchFamily="34" charset="0"/>
              </a:rPr>
              <a:t>Los modelos matemáticos son totalmente flexibles para cambiar en cualquiera de los parámetros de producción</a:t>
            </a:r>
            <a:endParaRPr lang="es-EC" sz="1600" dirty="0" smtClean="0">
              <a:effectLst/>
              <a:latin typeface="Calibri" pitchFamily="34" charset="0"/>
            </a:endParaRPr>
          </a:p>
          <a:p>
            <a:pPr lvl="0" algn="just"/>
            <a:r>
              <a:rPr lang="es-ES_tradnl" sz="1600" dirty="0" smtClean="0">
                <a:effectLst/>
                <a:latin typeface="Calibri" pitchFamily="34" charset="0"/>
              </a:rPr>
              <a:t>Fácil y adecuada interpretación de resultados: Se muestran el producto y el día de fabricación.</a:t>
            </a:r>
            <a:endParaRPr lang="es-EC" sz="1600" dirty="0" smtClean="0">
              <a:effectLst/>
              <a:latin typeface="Calibri" pitchFamily="34" charset="0"/>
            </a:endParaRPr>
          </a:p>
          <a:p>
            <a:pPr lvl="0" algn="just"/>
            <a:r>
              <a:rPr lang="es-ES_tradnl" sz="1600" dirty="0" smtClean="0">
                <a:effectLst/>
                <a:latin typeface="Calibri" pitchFamily="34" charset="0"/>
              </a:rPr>
              <a:t>Obtención de los resultados en cuestión de minutos: El tiempo de corrida del programa permite en pocos segundos conocer los resultados.</a:t>
            </a:r>
            <a:endParaRPr lang="es-EC" sz="1600" dirty="0" smtClean="0">
              <a:effectLst/>
              <a:latin typeface="Calibri" pitchFamily="34" charset="0"/>
            </a:endParaRPr>
          </a:p>
          <a:p>
            <a:pPr lvl="0" algn="just"/>
            <a:r>
              <a:rPr lang="es-ES_tradnl" sz="1600" dirty="0" smtClean="0">
                <a:effectLst/>
                <a:latin typeface="Calibri" pitchFamily="34" charset="0"/>
              </a:rPr>
              <a:t>Flexibilidad para el cambio de los parámetros de producción (se utiliza el mismo modelo matemático si las capacidades de producción o demanda aumenten, solo basta incluir el nuevo valor, y proceder a calcular nuevamente).</a:t>
            </a:r>
            <a:endParaRPr lang="es-EC" sz="1600" dirty="0" smtClean="0">
              <a:effectLst/>
              <a:latin typeface="Calibri" pitchFamily="34" charset="0"/>
            </a:endParaRPr>
          </a:p>
          <a:p>
            <a:pPr algn="just"/>
            <a:r>
              <a:rPr lang="es-ES_tradnl" sz="1600" dirty="0" smtClean="0">
                <a:effectLst/>
                <a:latin typeface="Calibri" pitchFamily="34" charset="0"/>
              </a:rPr>
              <a:t>Permite saber qué días se elaborarán los yogures y así poder comunicar al departamento de despacho y ventas.</a:t>
            </a:r>
            <a:endParaRPr lang="es-EC" sz="1600" dirty="0">
              <a:effectLst/>
              <a:latin typeface="Calibri" pitchFamily="34" charset="0"/>
            </a:endParaRPr>
          </a:p>
        </p:txBody>
      </p:sp>
      <p:sp>
        <p:nvSpPr>
          <p:cNvPr id="5" name="Rectangle 1"/>
          <p:cNvSpPr txBox="1">
            <a:spLocks/>
          </p:cNvSpPr>
          <p:nvPr/>
        </p:nvSpPr>
        <p:spPr>
          <a:xfrm>
            <a:off x="1219200" y="88005"/>
            <a:ext cx="6553200" cy="12652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600" b="1" dirty="0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Validaciones y comentarios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00200"/>
            <a:ext cx="8839200" cy="5130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3276600" cy="960438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rmAutofit/>
          </a:bodyPr>
          <a:lstStyle/>
          <a:p>
            <a:r>
              <a:rPr lang="es-ES" b="1" dirty="0" smtClean="0">
                <a:effectLst/>
                <a:latin typeface="Calibri" pitchFamily="34" charset="0"/>
              </a:rPr>
              <a:t>Tema de Tesis</a:t>
            </a:r>
            <a:endParaRPr lang="es-ES" b="1" dirty="0">
              <a:effectLst/>
              <a:latin typeface="Calibri" pitchFamily="34" charset="0"/>
            </a:endParaRPr>
          </a:p>
        </p:txBody>
      </p:sp>
      <p:sp>
        <p:nvSpPr>
          <p:cNvPr id="4" name="Rectangle 2"/>
          <p:cNvSpPr txBox="1">
            <a:spLocks/>
          </p:cNvSpPr>
          <p:nvPr/>
        </p:nvSpPr>
        <p:spPr>
          <a:xfrm>
            <a:off x="702975" y="5229894"/>
            <a:ext cx="7696200" cy="1447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es-ES" sz="2800" b="1" i="1" u="none" strike="noStrike" kern="1200" cap="none" spc="0" normalizeH="0" baseline="0" noProof="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</a:rPr>
              <a:t>Diseño</a:t>
            </a:r>
            <a:r>
              <a:rPr kumimoji="0" lang="es-ES" sz="2800" b="1" i="1" u="none" strike="noStrike" kern="1200" cap="none" spc="0" normalizeH="0" noProof="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</a:rPr>
              <a:t> </a:t>
            </a:r>
            <a:r>
              <a:rPr kumimoji="0" lang="es-ES" sz="2800" b="1" i="1" u="none" strike="noStrike" kern="1200" cap="none" spc="0" normalizeH="0" baseline="0" noProof="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</a:rPr>
              <a:t>de un modelo matemático aplicado a la </a:t>
            </a:r>
            <a:r>
              <a:rPr lang="es-ES" sz="28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secuencia </a:t>
            </a:r>
            <a:r>
              <a:rPr kumimoji="0" lang="es-ES" sz="2800" b="1" i="1" u="none" strike="noStrike" kern="1200" cap="none" spc="0" normalizeH="0" baseline="0" noProof="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</a:rPr>
              <a:t>y </a:t>
            </a:r>
            <a:r>
              <a:rPr kumimoji="0" lang="es-ES" sz="2800" b="1" i="1" u="none" strike="noStrike" kern="1200" cap="none" spc="0" normalizeH="0" baseline="0" noProof="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</a:rPr>
              <a:t>balanceo de órdenes de trabajo en una empresa productora de yogurt</a:t>
            </a:r>
            <a:endParaRPr kumimoji="0" lang="es-ES" sz="2800" b="0" i="1" u="none" strike="noStrike" kern="1200" cap="none" spc="0" normalizeH="0" baseline="0" noProof="0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209800" cy="990600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r>
              <a:rPr lang="es-ES" b="1" dirty="0" smtClean="0">
                <a:effectLst/>
                <a:latin typeface="Calibri" pitchFamily="34" charset="0"/>
              </a:rPr>
              <a:t>Objetivos</a:t>
            </a:r>
            <a:endParaRPr lang="es-ES" b="1" dirty="0">
              <a:effectLst/>
              <a:latin typeface="Calibri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04800" y="1905000"/>
            <a:ext cx="3886200" cy="4419600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t">
            <a:normAutofit/>
          </a:bodyPr>
          <a:lstStyle/>
          <a:p>
            <a:pPr>
              <a:buNone/>
            </a:pPr>
            <a:r>
              <a:rPr lang="es-ES" b="1" dirty="0" smtClean="0">
                <a:effectLst/>
                <a:latin typeface="Calibri" pitchFamily="34" charset="0"/>
              </a:rPr>
              <a:t>Generales </a:t>
            </a:r>
            <a:endParaRPr lang="es-ES" b="1" dirty="0">
              <a:effectLst/>
              <a:latin typeface="Calibri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ES_tradnl" sz="2000" dirty="0" smtClean="0">
                <a:effectLst/>
                <a:latin typeface="Calibri" pitchFamily="34" charset="0"/>
              </a:rPr>
              <a:t>Determinar el número máximo de variedades a producir.</a:t>
            </a:r>
            <a:endParaRPr lang="es-EC" sz="1800" dirty="0" smtClean="0">
              <a:effectLst/>
              <a:latin typeface="Calibri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ES_tradnl" sz="2000" dirty="0" smtClean="0">
                <a:effectLst/>
                <a:latin typeface="Calibri" pitchFamily="34" charset="0"/>
              </a:rPr>
              <a:t>Determinar una programación de producción balanceada.</a:t>
            </a:r>
            <a:endParaRPr lang="es-EC" sz="1800" dirty="0" smtClean="0">
              <a:effectLst/>
              <a:latin typeface="Calibri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ES_tradnl" sz="2000" dirty="0" smtClean="0">
                <a:effectLst/>
                <a:latin typeface="Calibri" pitchFamily="34" charset="0"/>
              </a:rPr>
              <a:t>Desarrollar la interface entre el optimizador.</a:t>
            </a:r>
            <a:endParaRPr lang="es-EC" sz="1800" dirty="0" smtClean="0">
              <a:effectLst/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S_tradnl" sz="2000" dirty="0" smtClean="0">
                <a:effectLst/>
                <a:latin typeface="Calibri" pitchFamily="34" charset="0"/>
              </a:rPr>
              <a:t>El algoritmo debe ser lo suficientemente general para resolver problemas semejantes. </a:t>
            </a:r>
            <a:r>
              <a:rPr lang="es-ES_tradnl" sz="2000" b="1" i="1" dirty="0" smtClean="0">
                <a:effectLst/>
                <a:latin typeface="Calibri" pitchFamily="34" charset="0"/>
              </a:rPr>
              <a:t>What </a:t>
            </a:r>
            <a:r>
              <a:rPr lang="es-ES_tradnl" sz="2000" b="1" i="1" dirty="0" err="1" smtClean="0">
                <a:effectLst/>
                <a:latin typeface="Calibri" pitchFamily="34" charset="0"/>
              </a:rPr>
              <a:t>if</a:t>
            </a:r>
            <a:r>
              <a:rPr lang="es-ES_tradnl" sz="2000" b="1" i="1" dirty="0" smtClean="0">
                <a:effectLst/>
                <a:latin typeface="Calibri" pitchFamily="34" charset="0"/>
              </a:rPr>
              <a:t> ?.</a:t>
            </a:r>
            <a:endParaRPr lang="es-ES" sz="2000" b="1" i="1" dirty="0">
              <a:effectLst/>
              <a:latin typeface="Calibri" pitchFamily="34" charset="0"/>
            </a:endParaRPr>
          </a:p>
        </p:txBody>
      </p:sp>
      <p:sp>
        <p:nvSpPr>
          <p:cNvPr id="4" name="Rectangle 2"/>
          <p:cNvSpPr txBox="1">
            <a:spLocks/>
          </p:cNvSpPr>
          <p:nvPr/>
        </p:nvSpPr>
        <p:spPr>
          <a:xfrm>
            <a:off x="4495800" y="1881390"/>
            <a:ext cx="4267200" cy="4430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rmAutofit/>
          </a:bodyPr>
          <a:lstStyle/>
          <a:p>
            <a:pPr marL="342900" marR="0" lvl="0" indent="-342900" defTabSz="9144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lang="es-ES" sz="2800" b="1" dirty="0" smtClean="0">
                <a:latin typeface="Calibri" pitchFamily="34" charset="0"/>
              </a:rPr>
              <a:t>Específicos</a:t>
            </a:r>
          </a:p>
          <a:p>
            <a:pPr marL="342900" indent="-342900">
              <a:spcBef>
                <a:spcPct val="200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s-ES_tradnl" sz="2000" dirty="0" smtClean="0">
                <a:latin typeface="Calibri" pitchFamily="34" charset="0"/>
              </a:rPr>
              <a:t>Definir una programación de la producción satisfaga la demanda.</a:t>
            </a:r>
          </a:p>
          <a:p>
            <a:pPr marL="342900" indent="-342900">
              <a:spcBef>
                <a:spcPct val="200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s-ES_tradnl" sz="2000" dirty="0" smtClean="0">
                <a:latin typeface="Calibri" pitchFamily="34" charset="0"/>
              </a:rPr>
              <a:t>Mejorar la productividad de la capacidad instalada.</a:t>
            </a:r>
            <a:endParaRPr lang="es-EC" sz="2000" dirty="0" smtClean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s-ES_tradnl" sz="2000" dirty="0" smtClean="0">
                <a:latin typeface="Calibri" pitchFamily="34" charset="0"/>
              </a:rPr>
              <a:t>Obtener un sistema adecuado de secuenciación de la producción durante un día de trabajo.</a:t>
            </a:r>
            <a:endParaRPr lang="es-EC" sz="2000" dirty="0" smtClean="0">
              <a:latin typeface="Calibri" pitchFamily="34" charset="0"/>
            </a:endParaRPr>
          </a:p>
          <a:p>
            <a:pPr marL="342900" lvl="0" indent="-342900">
              <a:spcBef>
                <a:spcPct val="200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s-ES_tradnl" sz="2000" dirty="0" smtClean="0">
                <a:latin typeface="Calibri" pitchFamily="34" charset="0"/>
              </a:rPr>
              <a:t>Establecer cuáles son los niveles más altos posibles de variedad de productos elaborados por día de trabajo.</a:t>
            </a:r>
            <a:endParaRPr lang="es-EC" sz="20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/>
          </p:cNvSpPr>
          <p:nvPr/>
        </p:nvSpPr>
        <p:spPr>
          <a:xfrm>
            <a:off x="164205" y="152400"/>
            <a:ext cx="3316311" cy="990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Literature Review</a:t>
            </a:r>
            <a:endParaRPr kumimoji="0" lang="es-E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7" name="Rectangle 2"/>
          <p:cNvSpPr>
            <a:spLocks noGrp="1"/>
          </p:cNvSpPr>
          <p:nvPr>
            <p:ph idx="1"/>
          </p:nvPr>
        </p:nvSpPr>
        <p:spPr>
          <a:xfrm>
            <a:off x="3810000" y="990600"/>
            <a:ext cx="4441062" cy="1103289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t"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s-EC" sz="1800" dirty="0" smtClean="0"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</a:rPr>
              <a:t>Capacidad finita de los recursos.</a:t>
            </a:r>
          </a:p>
          <a:p>
            <a:pPr>
              <a:buFont typeface="Wingdings" pitchFamily="2" charset="2"/>
              <a:buChar char="§"/>
            </a:pPr>
            <a:r>
              <a:rPr lang="es-EC" sz="1800" dirty="0" smtClean="0"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</a:rPr>
              <a:t>Relaciones de precedencia.</a:t>
            </a:r>
          </a:p>
          <a:p>
            <a:pPr>
              <a:buFont typeface="Wingdings" pitchFamily="2" charset="2"/>
              <a:buChar char="§"/>
            </a:pPr>
            <a:r>
              <a:rPr lang="es-EC" sz="1800" dirty="0" smtClean="0"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</a:rPr>
              <a:t>Fechas de inicio y entrega de los trabajos. 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12688" y="2075631"/>
          <a:ext cx="8915401" cy="4663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68512"/>
                <a:gridCol w="3008289"/>
                <a:gridCol w="4038600"/>
              </a:tblGrid>
              <a:tr h="23241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Autor  / año</a:t>
                      </a:r>
                      <a:endParaRPr lang="es-EC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Algoritmo</a:t>
                      </a:r>
                      <a:endParaRPr lang="es-EC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Objetivo</a:t>
                      </a:r>
                      <a:endParaRPr lang="es-EC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Moss </a:t>
                      </a: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y colaboradores</a:t>
                      </a:r>
                      <a:r>
                        <a:rPr lang="es-ES_tradnl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es-EC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2000)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Programación lineal entera P-mediana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Algoritmo del agente viajero.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l" rtl="0" latinLnBrk="0">
                        <a:lnSpc>
                          <a:spcPct val="150000"/>
                        </a:lnSpc>
                        <a:buSzPct val="100000"/>
                        <a:buFont typeface="Wingdings" pitchFamily="2" charset="2"/>
                        <a:buChar char="§"/>
                      </a:pPr>
                      <a:r>
                        <a:rPr lang="es-ES_tradnl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De</a:t>
                      </a:r>
                      <a:r>
                        <a:rPr lang="es-EC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terminar la secuencia de producción óptima con    el mínimo de cambios en los componentes.</a:t>
                      </a:r>
                      <a:endParaRPr lang="es-ES_tradnl" sz="1400" kern="1200" baseline="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Olson y Schniederjans (2000) 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Programación lineal entera con enfoque Make to order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s-EC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Cumplir calendario de entrega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s-EC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Evitar contaminación cruzada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Alarcón y colaboradores</a:t>
                      </a:r>
                      <a:r>
                        <a:rPr lang="es-ES_tradnl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(2001)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Modelo de programación y  secuenciación de producción 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s-ES_tradnl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Minimización del tiempo de producción.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s-ES_tradnl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Minimizar el tiempo en cambio de equipo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s-ES_tradnl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Minimizar el área de almacenes</a:t>
                      </a:r>
                      <a:endParaRPr lang="es-EC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C" sz="1400" dirty="0" smtClean="0">
                          <a:latin typeface="Calibri" pitchFamily="34" charset="0"/>
                        </a:rPr>
                        <a:t>Pinedo (2002)</a:t>
                      </a:r>
                      <a:endParaRPr lang="es-EC" sz="1400" dirty="0">
                        <a:latin typeface="Calibri" pitchFamily="34" charset="0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Shifting bottleneck heuristic</a:t>
                      </a:r>
                      <a:endParaRPr lang="es-EC" sz="1400" dirty="0">
                        <a:latin typeface="Calibri" pitchFamily="34" charset="0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s-EC" sz="1400" baseline="0" dirty="0" smtClean="0">
                          <a:latin typeface="Calibri" pitchFamily="34" charset="0"/>
                        </a:rPr>
                        <a:t> Priorización de órdenes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s-EC" sz="1400" baseline="0" dirty="0" smtClean="0">
                          <a:latin typeface="Calibri" pitchFamily="34" charset="0"/>
                        </a:rPr>
                        <a:t> Disponibilidad de máquinas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s-EC" sz="1400" baseline="0" dirty="0" smtClean="0">
                          <a:latin typeface="Calibri" pitchFamily="34" charset="0"/>
                        </a:rPr>
                        <a:t> Identificación del </a:t>
                      </a:r>
                      <a:r>
                        <a:rPr lang="es-EC" sz="1400" baseline="0" dirty="0" err="1" smtClean="0">
                          <a:latin typeface="Calibri" pitchFamily="34" charset="0"/>
                        </a:rPr>
                        <a:t>Bottleneck</a:t>
                      </a:r>
                      <a:endParaRPr lang="es-EC" sz="1400" dirty="0">
                        <a:latin typeface="Calibri" pitchFamily="34" charset="0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Cruz y colaboradores (2007)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Modelo de programación para Job Shop Scheduling Problem (JSSP)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s-ES_tradnl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Determinar la secuencia de producción óptima de un arreglo de 3 productos con 3 máquinas</a:t>
                      </a:r>
                      <a:endParaRPr lang="es-EC" sz="1400" kern="1200" baseline="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10" name="Rectangle 2"/>
          <p:cNvSpPr txBox="1">
            <a:spLocks/>
          </p:cNvSpPr>
          <p:nvPr/>
        </p:nvSpPr>
        <p:spPr>
          <a:xfrm>
            <a:off x="125568" y="1385553"/>
            <a:ext cx="3657600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rtlCol="0" anchor="ctr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es-EC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El</a:t>
            </a:r>
            <a:r>
              <a:rPr kumimoji="0" lang="es-EC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problema de la asignación</a:t>
            </a:r>
            <a:endParaRPr kumimoji="0" lang="es-EC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/>
          </p:cNvSpPr>
          <p:nvPr/>
        </p:nvSpPr>
        <p:spPr>
          <a:xfrm>
            <a:off x="381000" y="3505200"/>
            <a:ext cx="8229600" cy="12652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Estado de</a:t>
            </a:r>
            <a:r>
              <a:rPr kumimoji="0" lang="es-ES_tradnl" sz="4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 Situación Actual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/>
          </p:cNvSpPr>
          <p:nvPr/>
        </p:nvSpPr>
        <p:spPr>
          <a:xfrm>
            <a:off x="381000" y="227526"/>
            <a:ext cx="8229600" cy="9604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  <a:t>Principales</a:t>
            </a:r>
            <a:r>
              <a:rPr kumimoji="0" lang="es-ES_tradnl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  <a:t> problemas en el proceso productivo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graphicFrame>
        <p:nvGraphicFramePr>
          <p:cNvPr id="3" name="Chart 5"/>
          <p:cNvGraphicFramePr>
            <a:graphicFrameLocks/>
          </p:cNvGraphicFramePr>
          <p:nvPr/>
        </p:nvGraphicFramePr>
        <p:xfrm>
          <a:off x="319827" y="2133600"/>
          <a:ext cx="3871173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08906" y="161200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>
                <a:solidFill>
                  <a:schemeClr val="accent6">
                    <a:lumMod val="75000"/>
                  </a:schemeClr>
                </a:solidFill>
              </a:rPr>
              <a:t>Bajo cumplimiento de la demanda en los primeros días de la semana</a:t>
            </a:r>
            <a:endParaRPr lang="es-EC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6" name="Chart 7"/>
          <p:cNvGraphicFramePr>
            <a:graphicFrameLocks/>
          </p:cNvGraphicFramePr>
          <p:nvPr/>
        </p:nvGraphicFramePr>
        <p:xfrm>
          <a:off x="4191000" y="1828800"/>
          <a:ext cx="4114800" cy="2876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433582" y="1626073"/>
            <a:ext cx="4478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>
                <a:solidFill>
                  <a:schemeClr val="accent6">
                    <a:lumMod val="75000"/>
                  </a:schemeClr>
                </a:solidFill>
              </a:rPr>
              <a:t>Altos tiempos muertos en producción por cambios frecuentes del tipo de yogurt a fabricar durante un día de trabajo</a:t>
            </a:r>
            <a:endParaRPr lang="es-EC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1" name="Chart 8"/>
          <p:cNvGraphicFramePr>
            <a:graphicFrameLocks/>
          </p:cNvGraphicFramePr>
          <p:nvPr/>
        </p:nvGraphicFramePr>
        <p:xfrm>
          <a:off x="0" y="4648200"/>
          <a:ext cx="4343400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457200" y="4427808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>
                <a:solidFill>
                  <a:schemeClr val="accent6">
                    <a:lumMod val="75000"/>
                  </a:schemeClr>
                </a:solidFill>
              </a:rPr>
              <a:t>Desconocimiento de los niveles óptimos de producción</a:t>
            </a:r>
            <a:endParaRPr lang="es-EC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152400" y="1600200"/>
            <a:ext cx="4191000" cy="5117120"/>
          </a:xfrm>
          <a:prstGeom prst="rect">
            <a:avLst/>
          </a:prstGeom>
          <a:noFill/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6" name="15 Rectángulo"/>
          <p:cNvSpPr/>
          <p:nvPr/>
        </p:nvSpPr>
        <p:spPr>
          <a:xfrm>
            <a:off x="154748" y="1600200"/>
            <a:ext cx="8686800" cy="2743200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2" name="11 Rectángulo"/>
          <p:cNvSpPr/>
          <p:nvPr/>
        </p:nvSpPr>
        <p:spPr>
          <a:xfrm>
            <a:off x="4364861" y="1600200"/>
            <a:ext cx="4487217" cy="5117120"/>
          </a:xfrm>
          <a:prstGeom prst="rect">
            <a:avLst/>
          </a:prstGeom>
          <a:noFill/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3" name="12 CuadroTexto"/>
          <p:cNvSpPr txBox="1"/>
          <p:nvPr/>
        </p:nvSpPr>
        <p:spPr>
          <a:xfrm>
            <a:off x="4572000" y="4546242"/>
            <a:ext cx="4038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>
                <a:solidFill>
                  <a:schemeClr val="accent6">
                    <a:lumMod val="75000"/>
                  </a:schemeClr>
                </a:solidFill>
              </a:rPr>
              <a:t>Altos tiempos de atención a clientes (transportistas) los tres primeros días de la semana</a:t>
            </a:r>
            <a:endParaRPr lang="es-EC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648200" y="5410200"/>
            <a:ext cx="396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z="1400" dirty="0" smtClean="0">
                <a:latin typeface="Calibri" pitchFamily="34" charset="0"/>
              </a:rPr>
              <a:t> Pedidos incompletos en cantidad y variedad</a:t>
            </a:r>
          </a:p>
          <a:p>
            <a:pPr>
              <a:buFont typeface="Arial" pitchFamily="34" charset="0"/>
              <a:buChar char="•"/>
            </a:pPr>
            <a:r>
              <a:rPr lang="es-ES_tradnl" sz="1400" dirty="0" smtClean="0">
                <a:latin typeface="Calibri" pitchFamily="34" charset="0"/>
              </a:rPr>
              <a:t> Pedidos multi-productos caóticos</a:t>
            </a:r>
          </a:p>
          <a:p>
            <a:pPr>
              <a:buFont typeface="Arial" pitchFamily="34" charset="0"/>
              <a:buChar char="•"/>
            </a:pPr>
            <a:r>
              <a:rPr lang="es-ES_tradnl" sz="1400" dirty="0" smtClean="0">
                <a:latin typeface="Calibri" pitchFamily="34" charset="0"/>
              </a:rPr>
              <a:t> Esperar producción del ultimo ítem del pedido</a:t>
            </a:r>
            <a:endParaRPr lang="es-EC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5911" y="2193708"/>
          <a:ext cx="8915401" cy="3886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43010"/>
                <a:gridCol w="1295400"/>
                <a:gridCol w="1600200"/>
                <a:gridCol w="1752600"/>
                <a:gridCol w="1424191"/>
              </a:tblGrid>
              <a:tr h="2324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PROBLEMA</a:t>
                      </a:r>
                    </a:p>
                    <a:p>
                      <a:pPr algn="ctr"/>
                      <a:r>
                        <a:rPr lang="es-EC" dirty="0" smtClean="0"/>
                        <a:t>Autor  / año</a:t>
                      </a:r>
                      <a:endParaRPr lang="es-EC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400" dirty="0" smtClean="0"/>
                        <a:t>Evaluador</a:t>
                      </a:r>
                      <a:r>
                        <a:rPr lang="es-EC" sz="1400" baseline="0" dirty="0" smtClean="0"/>
                        <a:t> 1</a:t>
                      </a:r>
                      <a:endParaRPr lang="es-EC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400" dirty="0" smtClean="0"/>
                        <a:t>Evaluador 2</a:t>
                      </a:r>
                      <a:endParaRPr lang="es-EC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400" dirty="0" smtClean="0"/>
                        <a:t>Evaluador 3</a:t>
                      </a:r>
                      <a:endParaRPr lang="es-EC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Total</a:t>
                      </a:r>
                      <a:endParaRPr lang="es-EC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s-EC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Bajo cumplimiento de la demanda los primeros días de la semana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 dirty="0"/>
                        <a:t>5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 dirty="0"/>
                        <a:t>5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/>
                        <a:t>5</a:t>
                      </a:r>
                      <a:endParaRPr lang="es-EC" sz="18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/>
                        <a:t>15</a:t>
                      </a:r>
                      <a:endParaRPr lang="es-EC" sz="18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Altos tiempos muertos en el proceso productivo por cambios frecuentes del tipo de yogurt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/>
                        <a:t>5</a:t>
                      </a:r>
                      <a:endParaRPr lang="es-EC" sz="18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 dirty="0"/>
                        <a:t>3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 dirty="0"/>
                        <a:t>3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/>
                        <a:t>11</a:t>
                      </a:r>
                      <a:endParaRPr lang="es-EC" sz="18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s-EC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Desconocimiento de los niveles óptimos de producción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/>
                        <a:t>5</a:t>
                      </a:r>
                      <a:endParaRPr lang="es-EC" sz="18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/>
                        <a:t>5</a:t>
                      </a:r>
                      <a:endParaRPr lang="es-EC" sz="18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 dirty="0"/>
                        <a:t>5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15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s-EC" sz="14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Altos tiempos de atención a clientes (transportistas)</a:t>
                      </a:r>
                      <a:endParaRPr lang="es-EC" sz="1400" dirty="0">
                        <a:latin typeface="Calibri" pitchFamily="34" charset="0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/>
                        <a:t>3</a:t>
                      </a:r>
                      <a:endParaRPr lang="es-EC" sz="18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/>
                        <a:t>5</a:t>
                      </a:r>
                      <a:endParaRPr lang="es-EC" sz="18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 dirty="0"/>
                        <a:t>5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 dirty="0"/>
                        <a:t>13</a:t>
                      </a:r>
                      <a:endParaRPr lang="es-EC" sz="18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5" name="Oval 1"/>
          <p:cNvSpPr>
            <a:spLocks noChangeArrowheads="1"/>
          </p:cNvSpPr>
          <p:nvPr/>
        </p:nvSpPr>
        <p:spPr bwMode="auto">
          <a:xfrm>
            <a:off x="8140521" y="3006150"/>
            <a:ext cx="400050" cy="3714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</p:sp>
      <p:sp>
        <p:nvSpPr>
          <p:cNvPr id="6" name="Oval 2"/>
          <p:cNvSpPr>
            <a:spLocks noChangeArrowheads="1"/>
          </p:cNvSpPr>
          <p:nvPr/>
        </p:nvSpPr>
        <p:spPr bwMode="auto">
          <a:xfrm>
            <a:off x="8140521" y="4771629"/>
            <a:ext cx="400050" cy="3714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</p:sp>
      <p:sp>
        <p:nvSpPr>
          <p:cNvPr id="7" name="Rectangle 1"/>
          <p:cNvSpPr txBox="1">
            <a:spLocks/>
          </p:cNvSpPr>
          <p:nvPr/>
        </p:nvSpPr>
        <p:spPr>
          <a:xfrm>
            <a:off x="457200" y="304800"/>
            <a:ext cx="8229600" cy="9604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200" b="1" dirty="0" smtClean="0">
                <a:solidFill>
                  <a:schemeClr val="dk1"/>
                </a:solidFill>
                <a:latin typeface="Calibri" pitchFamily="34" charset="0"/>
                <a:ea typeface="+mj-ea"/>
                <a:cs typeface="+mj-cs"/>
              </a:rPr>
              <a:t>Po</a:t>
            </a:r>
            <a:r>
              <a:rPr kumimoji="0" lang="es-ES_trad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  <a:t>nderación</a:t>
            </a:r>
            <a:r>
              <a:rPr kumimoji="0" lang="es-ES_trad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  <a:t> de problemas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Rectangle 1"/>
          <p:cNvSpPr txBox="1">
            <a:spLocks/>
          </p:cNvSpPr>
          <p:nvPr/>
        </p:nvSpPr>
        <p:spPr>
          <a:xfrm>
            <a:off x="457200" y="304800"/>
            <a:ext cx="8229600" cy="9604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_tradnl" sz="2400" b="1" dirty="0" smtClean="0"/>
              <a:t>Diagrama Causa Efecto para identificar la causa origen de los problemas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925" y="2213022"/>
            <a:ext cx="7910847" cy="3404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s-ES_tradnl" b="1" i="1" dirty="0" smtClean="0">
                <a:effectLst/>
                <a:latin typeface="Calibri" pitchFamily="34" charset="0"/>
              </a:rPr>
              <a:t>Causa Raíz</a:t>
            </a:r>
          </a:p>
          <a:p>
            <a:pPr algn="just">
              <a:buNone/>
            </a:pPr>
            <a:r>
              <a:rPr lang="es-ES_tradnl" b="1" i="1" dirty="0" smtClean="0">
                <a:effectLst/>
                <a:latin typeface="Calibri" pitchFamily="34" charset="0"/>
              </a:rPr>
              <a:t>Falta de un programa de producción dinámico, que analice matemáticamente las diferentes alternativas y escenarios.</a:t>
            </a:r>
          </a:p>
          <a:p>
            <a:pPr algn="just">
              <a:buNone/>
            </a:pPr>
            <a:endParaRPr lang="es-ES_tradnl" b="1" i="1" dirty="0" smtClean="0">
              <a:effectLst/>
              <a:latin typeface="Calibri" pitchFamily="34" charset="0"/>
            </a:endParaRPr>
          </a:p>
          <a:p>
            <a:pPr algn="just">
              <a:buNone/>
            </a:pPr>
            <a:r>
              <a:rPr lang="es-ES_tradnl" b="1" i="1" dirty="0" smtClean="0">
                <a:effectLst/>
                <a:latin typeface="Calibri" pitchFamily="34" charset="0"/>
              </a:rPr>
              <a:t>Propuesta de Mejora</a:t>
            </a:r>
            <a:endParaRPr lang="es-EC" b="1" i="1" dirty="0" smtClean="0">
              <a:effectLst/>
              <a:latin typeface="Calibri" pitchFamily="34" charset="0"/>
            </a:endParaRPr>
          </a:p>
          <a:p>
            <a:pPr lvl="0" algn="just"/>
            <a:r>
              <a:rPr lang="es-ES_tradnl" sz="2200" dirty="0" smtClean="0">
                <a:effectLst/>
                <a:latin typeface="Calibri" pitchFamily="34" charset="0"/>
              </a:rPr>
              <a:t>Balanceo de la Producción por medio de la programación matemática.</a:t>
            </a:r>
            <a:endParaRPr lang="es-EC" sz="2200" dirty="0" smtClean="0">
              <a:effectLst/>
              <a:latin typeface="Calibri" pitchFamily="34" charset="0"/>
            </a:endParaRPr>
          </a:p>
          <a:p>
            <a:pPr lvl="0" algn="just"/>
            <a:r>
              <a:rPr lang="es-ES_tradnl" sz="2200" dirty="0" smtClean="0">
                <a:effectLst/>
                <a:latin typeface="Calibri" pitchFamily="34" charset="0"/>
              </a:rPr>
              <a:t>Balanceo de líneas de producción mejorando el flujo de materiales.</a:t>
            </a:r>
            <a:endParaRPr lang="es-EC" sz="2200" dirty="0" smtClean="0">
              <a:effectLst/>
              <a:latin typeface="Calibri" pitchFamily="34" charset="0"/>
            </a:endParaRPr>
          </a:p>
          <a:p>
            <a:pPr lvl="0" algn="just"/>
            <a:r>
              <a:rPr lang="es-ES_tradnl" sz="2200" dirty="0" smtClean="0">
                <a:effectLst/>
                <a:latin typeface="Calibri" pitchFamily="34" charset="0"/>
              </a:rPr>
              <a:t>Programación de la producción empleando pronósticos de corridas históricas de producción.</a:t>
            </a:r>
            <a:endParaRPr lang="es-EC" sz="2200" dirty="0" smtClean="0">
              <a:effectLst/>
              <a:latin typeface="Calibri" pitchFamily="34" charset="0"/>
            </a:endParaRPr>
          </a:p>
          <a:p>
            <a:endParaRPr lang="es-EC" dirty="0">
              <a:latin typeface="Calibri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Rectangle 1"/>
          <p:cNvSpPr txBox="1">
            <a:spLocks/>
          </p:cNvSpPr>
          <p:nvPr/>
        </p:nvSpPr>
        <p:spPr>
          <a:xfrm>
            <a:off x="457200" y="304800"/>
            <a:ext cx="8229600" cy="9604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_tradnl" sz="2400" b="1" noProof="0" dirty="0" smtClean="0"/>
              <a:t>Causa Raíz y Propuesta de Mejora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oolpresentatio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DE95A0C693CEB341887D38A4A2B58B45040072C752107C5A7B47AA91A1EE638E6F1F" ma:contentTypeVersion="28" ma:contentTypeDescription="Create a new document." ma:contentTypeScope="" ma:versionID="5eea76452d7eb073b41e4ecbec7235c0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477F9FC8-CEBF-4696-A585-58EAB6C84DE6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8C93FF47-A88D-481E-A712-0B3515EE0D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6ECB80-5F75-4F18-B20E-F48DA2D0742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1151</Words>
  <Application>Microsoft Office PowerPoint</Application>
  <PresentationFormat>Presentación en pantalla (4:3)</PresentationFormat>
  <Paragraphs>185</Paragraphs>
  <Slides>18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schoolpresentation</vt:lpstr>
      <vt:lpstr>By: Víctor Vega Chica</vt:lpstr>
      <vt:lpstr>Tema de Tesis</vt:lpstr>
      <vt:lpstr>Objetivos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Diseño de un Modelo Matemático para la programación de la producción.</vt:lpstr>
      <vt:lpstr>Diseño de un Modelo Matemático para la programación de la producción.</vt:lpstr>
      <vt:lpstr>Diseño de un Modelo Matemático para la programación de la producción.</vt:lpstr>
      <vt:lpstr>Diseño de un Modelo Matemático para la programación de la producción.</vt:lpstr>
      <vt:lpstr>Diseño de un Modelo Matemático para la programación de la producción.</vt:lpstr>
      <vt:lpstr>Resultados obtenidos</vt:lpstr>
      <vt:lpstr>Resultados obtenidos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2010-12-07T13:16:04Z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TC101659619990</vt:lpwstr>
  </property>
</Properties>
</file>