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4008" r:id="rId1"/>
  </p:sldMasterIdLst>
  <p:notesMasterIdLst>
    <p:notesMasterId r:id="rId39"/>
  </p:notesMasterIdLst>
  <p:handoutMasterIdLst>
    <p:handoutMasterId r:id="rId40"/>
  </p:handoutMasterIdLst>
  <p:sldIdLst>
    <p:sldId id="256" r:id="rId2"/>
    <p:sldId id="257" r:id="rId3"/>
    <p:sldId id="270" r:id="rId4"/>
    <p:sldId id="275" r:id="rId5"/>
    <p:sldId id="274" r:id="rId6"/>
    <p:sldId id="282" r:id="rId7"/>
    <p:sldId id="262" r:id="rId8"/>
    <p:sldId id="277" r:id="rId9"/>
    <p:sldId id="291" r:id="rId10"/>
    <p:sldId id="276" r:id="rId11"/>
    <p:sldId id="273" r:id="rId12"/>
    <p:sldId id="279" r:id="rId13"/>
    <p:sldId id="283" r:id="rId14"/>
    <p:sldId id="292" r:id="rId15"/>
    <p:sldId id="261" r:id="rId16"/>
    <p:sldId id="260" r:id="rId17"/>
    <p:sldId id="259" r:id="rId18"/>
    <p:sldId id="285" r:id="rId19"/>
    <p:sldId id="280" r:id="rId20"/>
    <p:sldId id="293" r:id="rId21"/>
    <p:sldId id="316" r:id="rId22"/>
    <p:sldId id="294" r:id="rId23"/>
    <p:sldId id="295" r:id="rId24"/>
    <p:sldId id="296" r:id="rId25"/>
    <p:sldId id="297" r:id="rId26"/>
    <p:sldId id="298" r:id="rId27"/>
    <p:sldId id="299" r:id="rId28"/>
    <p:sldId id="300" r:id="rId29"/>
    <p:sldId id="305" r:id="rId30"/>
    <p:sldId id="303" r:id="rId31"/>
    <p:sldId id="306" r:id="rId32"/>
    <p:sldId id="315" r:id="rId33"/>
    <p:sldId id="317" r:id="rId34"/>
    <p:sldId id="289" r:id="rId35"/>
    <p:sldId id="311" r:id="rId36"/>
    <p:sldId id="290" r:id="rId37"/>
    <p:sldId id="312" r:id="rId38"/>
  </p:sldIdLst>
  <p:sldSz cx="9144000" cy="6858000" type="screen4x3"/>
  <p:notesSz cx="6858000" cy="9945688"/>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798F77"/>
    <a:srgbClr val="D0C830"/>
    <a:srgbClr val="6398A3"/>
    <a:srgbClr val="BCAE44"/>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57" autoAdjust="0"/>
    <p:restoredTop sz="99832" autoAdjust="0"/>
  </p:normalViewPr>
  <p:slideViewPr>
    <p:cSldViewPr>
      <p:cViewPr>
        <p:scale>
          <a:sx n="80" d="100"/>
          <a:sy n="80" d="100"/>
        </p:scale>
        <p:origin x="-804" y="-72"/>
      </p:cViewPr>
      <p:guideLst>
        <p:guide orient="horz" pos="2160"/>
        <p:guide pos="2880"/>
      </p:guideLst>
    </p:cSldViewPr>
  </p:slideViewPr>
  <p:outlineViewPr>
    <p:cViewPr>
      <p:scale>
        <a:sx n="33" d="100"/>
        <a:sy n="33" d="100"/>
      </p:scale>
      <p:origin x="0" y="2196"/>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a:defRPr sz="1200"/>
            </a:lvl1pPr>
          </a:lstStyle>
          <a:p>
            <a:fld id="{4E3C6AE6-7EC2-4E94-A447-30D4398985A1}" type="datetimeFigureOut">
              <a:rPr lang="es-ES" smtClean="0"/>
              <a:pPr/>
              <a:t>24/08/2010</a:t>
            </a:fld>
            <a:endParaRPr lang="es-ES" dirty="0"/>
          </a:p>
        </p:txBody>
      </p:sp>
      <p:sp>
        <p:nvSpPr>
          <p:cNvPr id="4" name="3 Marcador de pie de página"/>
          <p:cNvSpPr>
            <a:spLocks noGrp="1"/>
          </p:cNvSpPr>
          <p:nvPr>
            <p:ph type="ftr" sz="quarter" idx="2"/>
          </p:nvPr>
        </p:nvSpPr>
        <p:spPr>
          <a:xfrm>
            <a:off x="0" y="9447213"/>
            <a:ext cx="2971800" cy="496887"/>
          </a:xfrm>
          <a:prstGeom prst="rect">
            <a:avLst/>
          </a:prstGeom>
        </p:spPr>
        <p:txBody>
          <a:bodyPr vert="horz" lIns="91440" tIns="45720" rIns="91440" bIns="45720" rtlCol="0" anchor="b"/>
          <a:lstStyle>
            <a:lvl1pPr algn="l">
              <a:defRPr sz="1200"/>
            </a:lvl1pPr>
          </a:lstStyle>
          <a:p>
            <a:endParaRPr lang="es-ES" dirty="0"/>
          </a:p>
        </p:txBody>
      </p:sp>
      <p:sp>
        <p:nvSpPr>
          <p:cNvPr id="5" name="4 Marcador de número de diapositiva"/>
          <p:cNvSpPr>
            <a:spLocks noGrp="1"/>
          </p:cNvSpPr>
          <p:nvPr>
            <p:ph type="sldNum" sz="quarter" idx="3"/>
          </p:nvPr>
        </p:nvSpPr>
        <p:spPr>
          <a:xfrm>
            <a:off x="3884613" y="9447213"/>
            <a:ext cx="2971800" cy="496887"/>
          </a:xfrm>
          <a:prstGeom prst="rect">
            <a:avLst/>
          </a:prstGeom>
        </p:spPr>
        <p:txBody>
          <a:bodyPr vert="horz" lIns="91440" tIns="45720" rIns="91440" bIns="45720" rtlCol="0" anchor="b"/>
          <a:lstStyle>
            <a:lvl1pPr algn="r">
              <a:defRPr sz="1200"/>
            </a:lvl1pPr>
          </a:lstStyle>
          <a:p>
            <a:fld id="{8A18E9CB-1F35-45EF-BD07-859E2576B49E}" type="slidenum">
              <a:rPr lang="es-ES" smtClean="0"/>
              <a:pPr/>
              <a:t>‹Nº›</a:t>
            </a:fld>
            <a:endParaRPr lang="es-E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pPr>
              <a:defRPr/>
            </a:pPr>
            <a:endParaRPr lang="es-ES" dirty="0"/>
          </a:p>
        </p:txBody>
      </p:sp>
      <p:sp>
        <p:nvSpPr>
          <p:cNvPr id="3" name="2 Marcador de fecha"/>
          <p:cNvSpPr>
            <a:spLocks noGrp="1"/>
          </p:cNvSpPr>
          <p:nvPr>
            <p:ph type="dt" idx="1"/>
          </p:nvPr>
        </p:nvSpPr>
        <p:spPr>
          <a:xfrm>
            <a:off x="3884613" y="0"/>
            <a:ext cx="2971800" cy="497284"/>
          </a:xfrm>
          <a:prstGeom prst="rect">
            <a:avLst/>
          </a:prstGeom>
        </p:spPr>
        <p:txBody>
          <a:bodyPr vert="horz" lIns="91440" tIns="45720" rIns="91440" bIns="45720" rtlCol="0"/>
          <a:lstStyle>
            <a:lvl1pPr algn="r">
              <a:defRPr sz="1200" smtClean="0"/>
            </a:lvl1pPr>
          </a:lstStyle>
          <a:p>
            <a:pPr>
              <a:defRPr/>
            </a:pPr>
            <a:fld id="{0D1BAA39-0C7E-479B-982A-419B42F19B3D}" type="datetimeFigureOut">
              <a:rPr lang="es-ES"/>
              <a:pPr>
                <a:defRPr/>
              </a:pPr>
              <a:t>24/08/2010</a:t>
            </a:fld>
            <a:endParaRPr lang="es-ES" dirty="0"/>
          </a:p>
        </p:txBody>
      </p:sp>
      <p:sp>
        <p:nvSpPr>
          <p:cNvPr id="4" name="3 Marcador de imagen de diapositiva"/>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pPr lvl="0"/>
            <a:endParaRPr lang="es-ES" noProof="0" dirty="0"/>
          </a:p>
        </p:txBody>
      </p:sp>
      <p:sp>
        <p:nvSpPr>
          <p:cNvPr id="5" name="4 Marcador de notas"/>
          <p:cNvSpPr>
            <a:spLocks noGrp="1"/>
          </p:cNvSpPr>
          <p:nvPr>
            <p:ph type="body" sz="quarter" idx="3"/>
          </p:nvPr>
        </p:nvSpPr>
        <p:spPr>
          <a:xfrm>
            <a:off x="685800" y="4724202"/>
            <a:ext cx="5486400" cy="447556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a:defRPr sz="1200"/>
            </a:lvl1pPr>
          </a:lstStyle>
          <a:p>
            <a:pPr>
              <a:defRPr/>
            </a:pPr>
            <a:endParaRPr lang="es-ES" dirty="0"/>
          </a:p>
        </p:txBody>
      </p:sp>
      <p:sp>
        <p:nvSpPr>
          <p:cNvPr id="7" name="6 Marcador de número de diapositiva"/>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a:defRPr sz="1200" smtClean="0"/>
            </a:lvl1pPr>
          </a:lstStyle>
          <a:p>
            <a:pPr>
              <a:defRPr/>
            </a:pPr>
            <a:fld id="{A47FD37C-73C2-4CCB-ADDC-AE79DA963861}" type="slidenum">
              <a:rPr lang="es-ES"/>
              <a:pPr>
                <a:defRPr/>
              </a:pPr>
              <a:t>‹Nº›</a:t>
            </a:fld>
            <a:endParaRPr lang="es-E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grpSp>
        <p:nvGrpSpPr>
          <p:cNvPr id="5" name="15 Grupo"/>
          <p:cNvGrpSpPr>
            <a:grpSpLocks/>
          </p:cNvGrpSpPr>
          <p:nvPr/>
        </p:nvGrpSpPr>
        <p:grpSpPr bwMode="auto">
          <a:xfrm>
            <a:off x="-3175" y="4953000"/>
            <a:ext cx="9147175" cy="1911350"/>
            <a:chOff x="-3765" y="4832896"/>
            <a:chExt cx="9147765" cy="2032192"/>
          </a:xfrm>
        </p:grpSpPr>
        <p:sp>
          <p:nvSpPr>
            <p:cNvPr id="6" name="5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cs typeface="+mn-cs"/>
              </a:endParaRPr>
            </a:p>
          </p:txBody>
        </p:sp>
        <p:sp>
          <p:nvSpPr>
            <p:cNvPr id="7" name="6 Forma libre"/>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cs typeface="+mn-cs"/>
              </a:endParaRPr>
            </a:p>
          </p:txBody>
        </p:sp>
        <p:sp>
          <p:nvSpPr>
            <p:cNvPr id="8" name="7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0" name="9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a:solidFill>
                  <a:srgbClr val="FFFFFF"/>
                </a:solidFill>
              </a:defRPr>
            </a:lvl1pPr>
            <a:extLst/>
          </a:lstStyle>
          <a:p>
            <a:pPr>
              <a:defRPr/>
            </a:pPr>
            <a:fld id="{17477662-C345-4DCB-A503-581F1967DF7B}" type="datetimeFigureOut">
              <a:rPr lang="es-ES"/>
              <a:pPr>
                <a:defRPr/>
              </a:pPr>
              <a:t>24/08/2010</a:t>
            </a:fld>
            <a:endParaRPr lang="es-ES" dirty="0"/>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ES" dirty="0"/>
          </a:p>
        </p:txBody>
      </p:sp>
      <p:sp>
        <p:nvSpPr>
          <p:cNvPr id="13"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9BC59734-DB9E-44FD-82ED-E3C007EBD489}" type="slidenum">
              <a:rPr lang="es-ES"/>
              <a:pPr>
                <a:def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7893554E-A6E9-4EDC-9E75-F336488A16C0}" type="datetimeFigureOut">
              <a:rPr lang="es-ES"/>
              <a:pPr>
                <a:defRPr/>
              </a:pPr>
              <a:t>24/08/2010</a:t>
            </a:fld>
            <a:endParaRPr lang="es-ES" dirty="0"/>
          </a:p>
        </p:txBody>
      </p:sp>
      <p:sp>
        <p:nvSpPr>
          <p:cNvPr id="5" name="21 Marcador de pie de página"/>
          <p:cNvSpPr>
            <a:spLocks noGrp="1"/>
          </p:cNvSpPr>
          <p:nvPr>
            <p:ph type="ftr" sz="quarter" idx="11"/>
          </p:nvPr>
        </p:nvSpPr>
        <p:spPr/>
        <p:txBody>
          <a:bodyPr/>
          <a:lstStyle>
            <a:lvl1pPr>
              <a:defRPr/>
            </a:lvl1pPr>
          </a:lstStyle>
          <a:p>
            <a:pPr>
              <a:defRPr/>
            </a:pPr>
            <a:endParaRPr lang="es-ES" dirty="0"/>
          </a:p>
        </p:txBody>
      </p:sp>
      <p:sp>
        <p:nvSpPr>
          <p:cNvPr id="6" name="17 Marcador de número de diapositiva"/>
          <p:cNvSpPr>
            <a:spLocks noGrp="1"/>
          </p:cNvSpPr>
          <p:nvPr>
            <p:ph type="sldNum" sz="quarter" idx="12"/>
          </p:nvPr>
        </p:nvSpPr>
        <p:spPr/>
        <p:txBody>
          <a:bodyPr/>
          <a:lstStyle>
            <a:lvl1pPr>
              <a:defRPr/>
            </a:lvl1pPr>
          </a:lstStyle>
          <a:p>
            <a:pPr>
              <a:defRPr/>
            </a:pPr>
            <a:fld id="{730001E1-F92F-45C4-8F8A-5B68B7F73C1C}" type="slidenum">
              <a:rPr lang="es-ES"/>
              <a:pPr>
                <a:def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4DEA773-DE0A-4FE4-8D72-2422E7EA18BD}" type="datetimeFigureOut">
              <a:rPr lang="es-ES"/>
              <a:pPr>
                <a:defRPr/>
              </a:pPr>
              <a:t>24/08/2010</a:t>
            </a:fld>
            <a:endParaRPr lang="es-ES" dirty="0"/>
          </a:p>
        </p:txBody>
      </p:sp>
      <p:sp>
        <p:nvSpPr>
          <p:cNvPr id="5" name="21 Marcador de pie de página"/>
          <p:cNvSpPr>
            <a:spLocks noGrp="1"/>
          </p:cNvSpPr>
          <p:nvPr>
            <p:ph type="ftr" sz="quarter" idx="11"/>
          </p:nvPr>
        </p:nvSpPr>
        <p:spPr/>
        <p:txBody>
          <a:bodyPr/>
          <a:lstStyle>
            <a:lvl1pPr>
              <a:defRPr/>
            </a:lvl1pPr>
          </a:lstStyle>
          <a:p>
            <a:pPr>
              <a:defRPr/>
            </a:pPr>
            <a:endParaRPr lang="es-ES" dirty="0"/>
          </a:p>
        </p:txBody>
      </p:sp>
      <p:sp>
        <p:nvSpPr>
          <p:cNvPr id="6" name="17 Marcador de número de diapositiva"/>
          <p:cNvSpPr>
            <a:spLocks noGrp="1"/>
          </p:cNvSpPr>
          <p:nvPr>
            <p:ph type="sldNum" sz="quarter" idx="12"/>
          </p:nvPr>
        </p:nvSpPr>
        <p:spPr/>
        <p:txBody>
          <a:bodyPr/>
          <a:lstStyle>
            <a:lvl1pPr>
              <a:defRPr/>
            </a:lvl1pPr>
          </a:lstStyle>
          <a:p>
            <a:pPr>
              <a:defRPr/>
            </a:pPr>
            <a:fld id="{963C4FC2-0602-4F14-9904-4FBC71E1F143}" type="slidenum">
              <a:rPr lang="es-ES"/>
              <a:pPr>
                <a:def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CD1C8568-0A71-4A08-A011-F9B463527D36}" type="datetimeFigureOut">
              <a:rPr lang="es-ES"/>
              <a:pPr>
                <a:defRPr/>
              </a:pPr>
              <a:t>24/08/2010</a:t>
            </a:fld>
            <a:endParaRPr lang="es-ES" dirty="0"/>
          </a:p>
        </p:txBody>
      </p:sp>
      <p:sp>
        <p:nvSpPr>
          <p:cNvPr id="5" name="21 Marcador de pie de página"/>
          <p:cNvSpPr>
            <a:spLocks noGrp="1"/>
          </p:cNvSpPr>
          <p:nvPr>
            <p:ph type="ftr" sz="quarter" idx="11"/>
          </p:nvPr>
        </p:nvSpPr>
        <p:spPr/>
        <p:txBody>
          <a:bodyPr/>
          <a:lstStyle>
            <a:lvl1pPr>
              <a:defRPr/>
            </a:lvl1pPr>
          </a:lstStyle>
          <a:p>
            <a:pPr>
              <a:defRPr/>
            </a:pPr>
            <a:endParaRPr lang="es-ES" dirty="0"/>
          </a:p>
        </p:txBody>
      </p:sp>
      <p:sp>
        <p:nvSpPr>
          <p:cNvPr id="6" name="17 Marcador de número de diapositiva"/>
          <p:cNvSpPr>
            <a:spLocks noGrp="1"/>
          </p:cNvSpPr>
          <p:nvPr>
            <p:ph type="sldNum" sz="quarter" idx="12"/>
          </p:nvPr>
        </p:nvSpPr>
        <p:spPr/>
        <p:txBody>
          <a:bodyPr/>
          <a:lstStyle>
            <a:lvl1pPr>
              <a:defRPr/>
            </a:lvl1pPr>
          </a:lstStyle>
          <a:p>
            <a:pPr>
              <a:defRPr/>
            </a:pPr>
            <a:fld id="{FBF5F20B-48E7-416B-A8B5-E82546EB564C}" type="slidenum">
              <a:rPr lang="es-ES"/>
              <a:pPr>
                <a:defRPr/>
              </a:pPr>
              <a:t>‹Nº›</a:t>
            </a:fld>
            <a:endParaRPr lang="es-E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4" name="3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5" name="4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5C15DCDA-1E6C-43B2-9AEA-DDD6E804B49B}" type="datetimeFigureOut">
              <a:rPr lang="es-ES"/>
              <a:pPr>
                <a:defRPr/>
              </a:pPr>
              <a:t>24/08/2010</a:t>
            </a:fld>
            <a:endParaRPr lang="es-ES" dirty="0"/>
          </a:p>
        </p:txBody>
      </p:sp>
      <p:sp>
        <p:nvSpPr>
          <p:cNvPr id="7" name="4 Marcador de pie de página"/>
          <p:cNvSpPr>
            <a:spLocks noGrp="1"/>
          </p:cNvSpPr>
          <p:nvPr>
            <p:ph type="ftr" sz="quarter" idx="11"/>
          </p:nvPr>
        </p:nvSpPr>
        <p:spPr/>
        <p:txBody>
          <a:bodyPr/>
          <a:lstStyle>
            <a:lvl1pPr>
              <a:defRPr/>
            </a:lvl1pPr>
            <a:extLst/>
          </a:lstStyle>
          <a:p>
            <a:pPr>
              <a:defRPr/>
            </a:pPr>
            <a:endParaRPr lang="es-ES" dirty="0"/>
          </a:p>
        </p:txBody>
      </p:sp>
      <p:sp>
        <p:nvSpPr>
          <p:cNvPr id="8" name="5 Marcador de número de diapositiva"/>
          <p:cNvSpPr>
            <a:spLocks noGrp="1"/>
          </p:cNvSpPr>
          <p:nvPr>
            <p:ph type="sldNum" sz="quarter" idx="12"/>
          </p:nvPr>
        </p:nvSpPr>
        <p:spPr/>
        <p:txBody>
          <a:bodyPr/>
          <a:lstStyle>
            <a:lvl1pPr>
              <a:defRPr/>
            </a:lvl1pPr>
            <a:extLst/>
          </a:lstStyle>
          <a:p>
            <a:pPr>
              <a:defRPr/>
            </a:pPr>
            <a:fld id="{1F354D1C-FC5F-4040-AE9C-FD4F5EC0389B}"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4 Marcador de fecha"/>
          <p:cNvSpPr>
            <a:spLocks noGrp="1"/>
          </p:cNvSpPr>
          <p:nvPr>
            <p:ph type="dt" sz="half" idx="10"/>
          </p:nvPr>
        </p:nvSpPr>
        <p:spPr/>
        <p:txBody>
          <a:bodyPr/>
          <a:lstStyle>
            <a:lvl1pPr>
              <a:defRPr/>
            </a:lvl1pPr>
            <a:extLst/>
          </a:lstStyle>
          <a:p>
            <a:pPr>
              <a:defRPr/>
            </a:pPr>
            <a:fld id="{20BAD352-894C-4930-B765-9FC3C0A96CFF}" type="datetimeFigureOut">
              <a:rPr lang="es-ES"/>
              <a:pPr>
                <a:defRPr/>
              </a:pPr>
              <a:t>24/08/2010</a:t>
            </a:fld>
            <a:endParaRPr lang="es-ES" dirty="0"/>
          </a:p>
        </p:txBody>
      </p:sp>
      <p:sp>
        <p:nvSpPr>
          <p:cNvPr id="6" name="5 Marcador de pie de página"/>
          <p:cNvSpPr>
            <a:spLocks noGrp="1"/>
          </p:cNvSpPr>
          <p:nvPr>
            <p:ph type="ftr" sz="quarter" idx="11"/>
          </p:nvPr>
        </p:nvSpPr>
        <p:spPr/>
        <p:txBody>
          <a:bodyPr/>
          <a:lstStyle>
            <a:lvl1pPr>
              <a:defRPr/>
            </a:lvl1pPr>
            <a:extLst/>
          </a:lstStyle>
          <a:p>
            <a:pPr>
              <a:defRPr/>
            </a:pPr>
            <a:endParaRPr lang="es-ES" dirty="0"/>
          </a:p>
        </p:txBody>
      </p:sp>
      <p:sp>
        <p:nvSpPr>
          <p:cNvPr id="7" name="6 Marcador de número de diapositiva"/>
          <p:cNvSpPr>
            <a:spLocks noGrp="1"/>
          </p:cNvSpPr>
          <p:nvPr>
            <p:ph type="sldNum" sz="quarter" idx="12"/>
          </p:nvPr>
        </p:nvSpPr>
        <p:spPr/>
        <p:txBody>
          <a:bodyPr/>
          <a:lstStyle>
            <a:lvl1pPr>
              <a:defRPr/>
            </a:lvl1pPr>
            <a:extLst/>
          </a:lstStyle>
          <a:p>
            <a:pPr>
              <a:defRPr/>
            </a:pPr>
            <a:fld id="{E76B08FE-EBAE-4406-AE65-A5434D40D275}"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0B31BC2B-3868-402B-ABA6-5B345D3E05DA}" type="datetimeFigureOut">
              <a:rPr lang="es-ES"/>
              <a:pPr>
                <a:defRPr/>
              </a:pPr>
              <a:t>24/08/2010</a:t>
            </a:fld>
            <a:endParaRPr lang="es-ES" dirty="0"/>
          </a:p>
        </p:txBody>
      </p:sp>
      <p:sp>
        <p:nvSpPr>
          <p:cNvPr id="8" name="7 Marcador de pie de página"/>
          <p:cNvSpPr>
            <a:spLocks noGrp="1"/>
          </p:cNvSpPr>
          <p:nvPr>
            <p:ph type="ftr" sz="quarter" idx="11"/>
          </p:nvPr>
        </p:nvSpPr>
        <p:spPr/>
        <p:txBody>
          <a:bodyPr/>
          <a:lstStyle>
            <a:lvl1pPr>
              <a:defRPr/>
            </a:lvl1pPr>
            <a:extLst/>
          </a:lstStyle>
          <a:p>
            <a:pPr>
              <a:defRPr/>
            </a:pPr>
            <a:endParaRPr lang="es-ES" dirty="0"/>
          </a:p>
        </p:txBody>
      </p:sp>
      <p:sp>
        <p:nvSpPr>
          <p:cNvPr id="9" name="8 Marcador de número de diapositiva"/>
          <p:cNvSpPr>
            <a:spLocks noGrp="1"/>
          </p:cNvSpPr>
          <p:nvPr>
            <p:ph type="sldNum" sz="quarter" idx="12"/>
          </p:nvPr>
        </p:nvSpPr>
        <p:spPr/>
        <p:txBody>
          <a:bodyPr/>
          <a:lstStyle>
            <a:lvl1pPr>
              <a:defRPr/>
            </a:lvl1pPr>
            <a:extLst/>
          </a:lstStyle>
          <a:p>
            <a:pPr>
              <a:defRPr/>
            </a:pPr>
            <a:fld id="{44126CB5-F91B-44C1-A389-960F432BC3D6}"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extLst/>
          </a:lstStyle>
          <a:p>
            <a:pPr>
              <a:defRPr/>
            </a:pPr>
            <a:fld id="{4D183EEB-C1C9-4752-A554-94D830A45CFE}" type="datetimeFigureOut">
              <a:rPr lang="es-ES"/>
              <a:pPr>
                <a:defRPr/>
              </a:pPr>
              <a:t>24/08/2010</a:t>
            </a:fld>
            <a:endParaRPr lang="es-ES" dirty="0"/>
          </a:p>
        </p:txBody>
      </p:sp>
      <p:sp>
        <p:nvSpPr>
          <p:cNvPr id="4" name="3 Marcador de pie de página"/>
          <p:cNvSpPr>
            <a:spLocks noGrp="1"/>
          </p:cNvSpPr>
          <p:nvPr>
            <p:ph type="ftr" sz="quarter" idx="11"/>
          </p:nvPr>
        </p:nvSpPr>
        <p:spPr/>
        <p:txBody>
          <a:bodyPr/>
          <a:lstStyle>
            <a:lvl1pPr>
              <a:defRPr/>
            </a:lvl1pPr>
            <a:extLst/>
          </a:lstStyle>
          <a:p>
            <a:pPr>
              <a:defRPr/>
            </a:pPr>
            <a:endParaRPr lang="es-ES" dirty="0"/>
          </a:p>
        </p:txBody>
      </p:sp>
      <p:sp>
        <p:nvSpPr>
          <p:cNvPr id="5" name="4 Marcador de número de diapositiva"/>
          <p:cNvSpPr>
            <a:spLocks noGrp="1"/>
          </p:cNvSpPr>
          <p:nvPr>
            <p:ph type="sldNum" sz="quarter" idx="12"/>
          </p:nvPr>
        </p:nvSpPr>
        <p:spPr/>
        <p:txBody>
          <a:bodyPr/>
          <a:lstStyle>
            <a:lvl1pPr>
              <a:defRPr/>
            </a:lvl1pPr>
            <a:extLst/>
          </a:lstStyle>
          <a:p>
            <a:pPr>
              <a:defRPr/>
            </a:pPr>
            <a:fld id="{2A2A15FF-994F-47F6-8D0A-0055BDD9DF8D}"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66AF02C4-C8BC-4777-BF6C-9C9A3B1E0B30}" type="datetimeFigureOut">
              <a:rPr lang="es-ES"/>
              <a:pPr>
                <a:defRPr/>
              </a:pPr>
              <a:t>24/08/2010</a:t>
            </a:fld>
            <a:endParaRPr lang="es-ES" dirty="0"/>
          </a:p>
        </p:txBody>
      </p:sp>
      <p:sp>
        <p:nvSpPr>
          <p:cNvPr id="3" name="21 Marcador de pie de página"/>
          <p:cNvSpPr>
            <a:spLocks noGrp="1"/>
          </p:cNvSpPr>
          <p:nvPr>
            <p:ph type="ftr" sz="quarter" idx="11"/>
          </p:nvPr>
        </p:nvSpPr>
        <p:spPr/>
        <p:txBody>
          <a:bodyPr/>
          <a:lstStyle>
            <a:lvl1pPr>
              <a:defRPr/>
            </a:lvl1pPr>
          </a:lstStyle>
          <a:p>
            <a:pPr>
              <a:defRPr/>
            </a:pPr>
            <a:endParaRPr lang="es-ES" dirty="0"/>
          </a:p>
        </p:txBody>
      </p:sp>
      <p:sp>
        <p:nvSpPr>
          <p:cNvPr id="4" name="17 Marcador de número de diapositiva"/>
          <p:cNvSpPr>
            <a:spLocks noGrp="1"/>
          </p:cNvSpPr>
          <p:nvPr>
            <p:ph type="sldNum" sz="quarter" idx="12"/>
          </p:nvPr>
        </p:nvSpPr>
        <p:spPr/>
        <p:txBody>
          <a:bodyPr/>
          <a:lstStyle>
            <a:lvl1pPr>
              <a:defRPr/>
            </a:lvl1pPr>
          </a:lstStyle>
          <a:p>
            <a:pPr>
              <a:defRPr/>
            </a:pPr>
            <a:fld id="{8C97EB90-4387-4A7D-94F5-0CD90846EA47}"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CB2B430D-D4C8-4BB4-834C-FB318E58B383}" type="datetimeFigureOut">
              <a:rPr lang="es-ES"/>
              <a:pPr>
                <a:defRPr/>
              </a:pPr>
              <a:t>24/08/2010</a:t>
            </a:fld>
            <a:endParaRPr lang="es-ES" dirty="0"/>
          </a:p>
        </p:txBody>
      </p:sp>
      <p:sp>
        <p:nvSpPr>
          <p:cNvPr id="6" name="5 Marcador de pie de página"/>
          <p:cNvSpPr>
            <a:spLocks noGrp="1"/>
          </p:cNvSpPr>
          <p:nvPr>
            <p:ph type="ftr" sz="quarter" idx="11"/>
          </p:nvPr>
        </p:nvSpPr>
        <p:spPr/>
        <p:txBody>
          <a:bodyPr/>
          <a:lstStyle>
            <a:lvl1pPr>
              <a:defRPr/>
            </a:lvl1pPr>
            <a:extLst/>
          </a:lstStyle>
          <a:p>
            <a:pPr>
              <a:defRPr/>
            </a:pPr>
            <a:endParaRPr lang="es-ES" dirty="0"/>
          </a:p>
        </p:txBody>
      </p:sp>
      <p:sp>
        <p:nvSpPr>
          <p:cNvPr id="7" name="6 Marcador de número de diapositiva"/>
          <p:cNvSpPr>
            <a:spLocks noGrp="1"/>
          </p:cNvSpPr>
          <p:nvPr>
            <p:ph type="sldNum" sz="quarter" idx="12"/>
          </p:nvPr>
        </p:nvSpPr>
        <p:spPr/>
        <p:txBody>
          <a:bodyPr/>
          <a:lstStyle>
            <a:lvl1pPr>
              <a:defRPr/>
            </a:lvl1pPr>
            <a:extLst/>
          </a:lstStyle>
          <a:p>
            <a:pPr>
              <a:defRPr/>
            </a:pPr>
            <a:fld id="{0609E110-50C7-422F-AB38-A963BEF749E0}"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5" name="4 Forma libre"/>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cs typeface="+mn-cs"/>
            </a:endParaRPr>
          </a:p>
        </p:txBody>
      </p:sp>
      <p:sp>
        <p:nvSpPr>
          <p:cNvPr id="6" name="5 Forma libre"/>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cs typeface="+mn-cs"/>
            </a:endParaRPr>
          </a:p>
        </p:txBody>
      </p:sp>
      <p:sp>
        <p:nvSpPr>
          <p:cNvPr id="7" name="6 Triángulo rectángulo"/>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8" name="7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10" name="9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dirty="0"/>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dirty="0" smtClean="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a:solidFill>
                  <a:schemeClr val="tx1"/>
                </a:solidFill>
              </a:defRPr>
            </a:lvl1pPr>
            <a:extLst/>
          </a:lstStyle>
          <a:p>
            <a:pPr>
              <a:defRPr/>
            </a:pPr>
            <a:fld id="{83E9F988-9E4E-41F0-8615-AD3A5D334305}" type="datetimeFigureOut">
              <a:rPr lang="es-ES"/>
              <a:pPr>
                <a:defRPr/>
              </a:pPr>
              <a:t>24/08/2010</a:t>
            </a:fld>
            <a:endParaRPr lang="es-ES" dirty="0"/>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endParaRPr lang="es-ES" dirty="0"/>
          </a:p>
        </p:txBody>
      </p:sp>
      <p:sp>
        <p:nvSpPr>
          <p:cNvPr id="13" name="6 Marcador de número de diapositiva"/>
          <p:cNvSpPr>
            <a:spLocks noGrp="1"/>
          </p:cNvSpPr>
          <p:nvPr>
            <p:ph type="sldNum" sz="quarter" idx="12"/>
          </p:nvPr>
        </p:nvSpPr>
        <p:spPr/>
        <p:txBody>
          <a:bodyPr/>
          <a:lstStyle>
            <a:lvl1pPr>
              <a:defRPr>
                <a:solidFill>
                  <a:schemeClr val="tx1"/>
                </a:solidFill>
              </a:defRPr>
            </a:lvl1pPr>
            <a:extLst/>
          </a:lstStyle>
          <a:p>
            <a:pPr>
              <a:defRPr/>
            </a:pPr>
            <a:fld id="{42A8E1EB-ED82-48C5-A575-71D2F4327428}"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cs typeface="+mn-cs"/>
            </a:endParaRPr>
          </a:p>
        </p:txBody>
      </p:sp>
      <p:sp>
        <p:nvSpPr>
          <p:cNvPr id="12" name="11 Forma libre"/>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cs typeface="+mn-cs"/>
            </a:endParaRPr>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1033" name="29 Marcador de texto"/>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AD200B3A-1328-497B-A45A-71C045C74766}" type="datetimeFigureOut">
              <a:rPr lang="es-ES"/>
              <a:pPr>
                <a:defRPr/>
              </a:pPr>
              <a:t>24/08/2010</a:t>
            </a:fld>
            <a:endParaRPr lang="es-ES" dirty="0"/>
          </a:p>
        </p:txBody>
      </p:sp>
      <p:sp>
        <p:nvSpPr>
          <p:cNvPr id="22" name="21 Marcador de pie de página"/>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s-ES" dirty="0"/>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C43B2E7D-FF9D-4F02-9AAD-58AEE1281CDE}" type="slidenum">
              <a:rPr lang="es-ES"/>
              <a:pPr>
                <a:defRPr/>
              </a:pPr>
              <a:t>‹Nº›</a:t>
            </a:fld>
            <a:endParaRPr lang="es-ES" dirty="0"/>
          </a:p>
        </p:txBody>
      </p:sp>
    </p:spTree>
  </p:cSld>
  <p:clrMap bg1="lt1" tx1="dk1" bg2="lt2" tx2="dk2" accent1="accent1" accent2="accent2" accent3="accent3" accent4="accent4" accent5="accent5" accent6="accent6" hlink="hlink" folHlink="folHlink"/>
  <p:sldLayoutIdLst>
    <p:sldLayoutId id="2147484067" r:id="rId1"/>
    <p:sldLayoutId id="2147484063" r:id="rId2"/>
    <p:sldLayoutId id="2147484068" r:id="rId3"/>
    <p:sldLayoutId id="2147484069" r:id="rId4"/>
    <p:sldLayoutId id="2147484070" r:id="rId5"/>
    <p:sldLayoutId id="2147484071" r:id="rId6"/>
    <p:sldLayoutId id="2147484064" r:id="rId7"/>
    <p:sldLayoutId id="2147484072" r:id="rId8"/>
    <p:sldLayoutId id="2147484073" r:id="rId9"/>
    <p:sldLayoutId id="2147484065" r:id="rId10"/>
    <p:sldLayoutId id="2147484066"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txBox="1">
            <a:spLocks/>
          </p:cNvSpPr>
          <p:nvPr/>
        </p:nvSpPr>
        <p:spPr bwMode="auto">
          <a:xfrm>
            <a:off x="1000100" y="2071678"/>
            <a:ext cx="7472366" cy="3643338"/>
          </a:xfrm>
          <a:prstGeom prst="rect">
            <a:avLst/>
          </a:prstGeom>
          <a:noFill/>
          <a:ln w="9525">
            <a:noFill/>
            <a:miter lim="800000"/>
            <a:headEnd/>
            <a:tailEnd/>
          </a:ln>
        </p:spPr>
        <p:txBody>
          <a:bodyPr lIns="45720" rIns="45720"/>
          <a:lstStyle/>
          <a:p>
            <a:pPr algn="ctr">
              <a:spcBef>
                <a:spcPts val="400"/>
              </a:spcBef>
              <a:buClr>
                <a:schemeClr val="accent1"/>
              </a:buClr>
              <a:buSzPct val="68000"/>
              <a:buFont typeface="Wingdings 3" pitchFamily="18" charset="2"/>
              <a:buNone/>
            </a:pPr>
            <a:endParaRPr lang="es-ES" sz="2700" b="1" dirty="0" smtClean="0">
              <a:solidFill>
                <a:schemeClr val="accent4">
                  <a:lumMod val="75000"/>
                </a:schemeClr>
              </a:solidFill>
              <a:latin typeface="Calibri" pitchFamily="34" charset="0"/>
            </a:endParaRPr>
          </a:p>
          <a:p>
            <a:pPr algn="ctr">
              <a:spcBef>
                <a:spcPts val="400"/>
              </a:spcBef>
              <a:buClr>
                <a:schemeClr val="accent1"/>
              </a:buClr>
              <a:buSzPct val="68000"/>
              <a:buFont typeface="Wingdings 3" pitchFamily="18" charset="2"/>
              <a:buNone/>
            </a:pPr>
            <a:r>
              <a:rPr lang="es-ES" sz="2700" b="1" dirty="0" smtClean="0">
                <a:solidFill>
                  <a:schemeClr val="accent4">
                    <a:lumMod val="75000"/>
                  </a:schemeClr>
                </a:solidFill>
                <a:latin typeface="Calibri" pitchFamily="34" charset="0"/>
              </a:rPr>
              <a:t>ROBERTO GUTIERREZ</a:t>
            </a:r>
            <a:endParaRPr lang="es-ES" sz="2700" b="1" dirty="0">
              <a:solidFill>
                <a:schemeClr val="accent4">
                  <a:lumMod val="75000"/>
                </a:schemeClr>
              </a:solidFill>
              <a:latin typeface="Calibri" pitchFamily="34" charset="0"/>
            </a:endParaRPr>
          </a:p>
          <a:p>
            <a:pPr algn="ctr">
              <a:spcBef>
                <a:spcPts val="400"/>
              </a:spcBef>
              <a:buClr>
                <a:schemeClr val="accent1"/>
              </a:buClr>
              <a:buSzPct val="68000"/>
              <a:buFont typeface="Wingdings 3" pitchFamily="18" charset="2"/>
              <a:buNone/>
            </a:pPr>
            <a:r>
              <a:rPr lang="es-ES" sz="2700" b="1" dirty="0" smtClean="0">
                <a:solidFill>
                  <a:schemeClr val="accent4">
                    <a:lumMod val="75000"/>
                  </a:schemeClr>
                </a:solidFill>
                <a:latin typeface="Calibri" pitchFamily="34" charset="0"/>
              </a:rPr>
              <a:t>MARX ARROYABE</a:t>
            </a:r>
          </a:p>
          <a:p>
            <a:pPr algn="ctr">
              <a:spcBef>
                <a:spcPts val="400"/>
              </a:spcBef>
              <a:buClr>
                <a:schemeClr val="accent1"/>
              </a:buClr>
              <a:buSzPct val="68000"/>
              <a:buFont typeface="Wingdings 3" pitchFamily="18" charset="2"/>
              <a:buNone/>
            </a:pPr>
            <a:endParaRPr lang="es-ES" sz="2700" b="1" dirty="0" smtClean="0">
              <a:solidFill>
                <a:schemeClr val="accent4">
                  <a:lumMod val="75000"/>
                </a:schemeClr>
              </a:solidFill>
              <a:latin typeface="Calibri" pitchFamily="34" charset="0"/>
            </a:endParaRPr>
          </a:p>
          <a:p>
            <a:pPr algn="ctr">
              <a:spcBef>
                <a:spcPts val="400"/>
              </a:spcBef>
              <a:buClr>
                <a:schemeClr val="accent1"/>
              </a:buClr>
              <a:buSzPct val="68000"/>
              <a:buFont typeface="Wingdings 3" pitchFamily="18" charset="2"/>
              <a:buNone/>
            </a:pPr>
            <a:r>
              <a:rPr lang="es-ES" sz="2700" b="1" dirty="0" smtClean="0">
                <a:solidFill>
                  <a:schemeClr val="accent4">
                    <a:lumMod val="75000"/>
                  </a:schemeClr>
                </a:solidFill>
                <a:latin typeface="Calibri" pitchFamily="34" charset="0"/>
              </a:rPr>
              <a:t>Espol -2010</a:t>
            </a:r>
          </a:p>
          <a:p>
            <a:pPr algn="ctr">
              <a:spcBef>
                <a:spcPts val="400"/>
              </a:spcBef>
              <a:buClr>
                <a:schemeClr val="accent1"/>
              </a:buClr>
              <a:buSzPct val="68000"/>
              <a:buFont typeface="Wingdings 3" pitchFamily="18" charset="2"/>
              <a:buNone/>
            </a:pPr>
            <a:r>
              <a:rPr lang="es-ES" sz="2700" b="1" dirty="0" smtClean="0">
                <a:solidFill>
                  <a:schemeClr val="accent4">
                    <a:lumMod val="75000"/>
                  </a:schemeClr>
                </a:solidFill>
                <a:latin typeface="Calibri" pitchFamily="34" charset="0"/>
              </a:rPr>
              <a:t>DR. HERNAN CORDOBA</a:t>
            </a:r>
          </a:p>
          <a:p>
            <a:pPr algn="just">
              <a:spcBef>
                <a:spcPts val="400"/>
              </a:spcBef>
              <a:buClr>
                <a:schemeClr val="accent1"/>
              </a:buClr>
              <a:buSzPct val="68000"/>
              <a:buFont typeface="Wingdings 3" pitchFamily="18" charset="2"/>
              <a:buNone/>
            </a:pPr>
            <a:endParaRPr lang="es-ES" sz="2700" dirty="0">
              <a:solidFill>
                <a:schemeClr val="tx2"/>
              </a:solidFill>
              <a:latin typeface="Lucida Sans Unicode" pitchFamily="34" charset="0"/>
            </a:endParaRPr>
          </a:p>
          <a:p>
            <a:pPr algn="r">
              <a:spcBef>
                <a:spcPts val="400"/>
              </a:spcBef>
              <a:buClr>
                <a:schemeClr val="accent1"/>
              </a:buClr>
              <a:buSzPct val="68000"/>
              <a:buFont typeface="Wingdings 3" pitchFamily="18" charset="2"/>
              <a:buNone/>
            </a:pPr>
            <a:endParaRPr lang="es-ES" sz="2700" dirty="0">
              <a:solidFill>
                <a:schemeClr val="tx2"/>
              </a:solidFill>
              <a:latin typeface="Lucida Sans Unicode" pitchFamily="34" charset="0"/>
            </a:endParaRPr>
          </a:p>
        </p:txBody>
      </p:sp>
      <p:sp>
        <p:nvSpPr>
          <p:cNvPr id="7" name="1 Título"/>
          <p:cNvSpPr txBox="1">
            <a:spLocks/>
          </p:cNvSpPr>
          <p:nvPr/>
        </p:nvSpPr>
        <p:spPr>
          <a:xfrm>
            <a:off x="357158" y="214290"/>
            <a:ext cx="8572560" cy="1500190"/>
          </a:xfrm>
          <a:prstGeom prst="rect">
            <a:avLst/>
          </a:prstGeom>
        </p:spPr>
        <p:txBody>
          <a:bodyPr anchor="ctr">
            <a:noAutofit/>
            <a:scene3d>
              <a:camera prst="orthographicFront"/>
              <a:lightRig rig="soft" dir="t"/>
            </a:scene3d>
            <a:sp3d prstMaterial="softEdge">
              <a:bevelT w="25400" h="25400"/>
            </a:sp3d>
          </a:bodyPr>
          <a:lstStyle/>
          <a:p>
            <a:pPr fontAlgn="auto">
              <a:spcAft>
                <a:spcPts val="0"/>
              </a:spcAft>
              <a:defRPr/>
            </a:pPr>
            <a:r>
              <a:rPr lang="es-ES" sz="2400" b="1" dirty="0">
                <a:solidFill>
                  <a:schemeClr val="accent4">
                    <a:lumMod val="75000"/>
                  </a:schemeClr>
                </a:solidFill>
                <a:effectLst>
                  <a:outerShdw blurRad="31750" dist="25400" dir="5400000" algn="tl" rotWithShape="0">
                    <a:srgbClr val="000000">
                      <a:alpha val="25000"/>
                    </a:srgbClr>
                  </a:outerShdw>
                </a:effectLst>
                <a:latin typeface="Arial Black" pitchFamily="34" charset="0"/>
                <a:ea typeface="+mj-ea"/>
                <a:cs typeface="+mj-cs"/>
              </a:rPr>
              <a:t>SIMULACION </a:t>
            </a:r>
            <a:r>
              <a:rPr lang="es-ES" sz="2400" b="1" dirty="0" smtClean="0">
                <a:solidFill>
                  <a:schemeClr val="accent4">
                    <a:lumMod val="75000"/>
                  </a:schemeClr>
                </a:solidFill>
                <a:effectLst>
                  <a:outerShdw blurRad="31750" dist="25400" dir="5400000" algn="tl" rotWithShape="0">
                    <a:srgbClr val="000000">
                      <a:alpha val="25000"/>
                    </a:srgbClr>
                  </a:outerShdw>
                </a:effectLst>
                <a:latin typeface="Arial Black" pitchFamily="34" charset="0"/>
                <a:ea typeface="+mj-ea"/>
                <a:cs typeface="+mj-cs"/>
              </a:rPr>
              <a:t> Y  EVALUACION </a:t>
            </a:r>
            <a:r>
              <a:rPr lang="es-ES" sz="2400" b="1" dirty="0">
                <a:solidFill>
                  <a:schemeClr val="accent4">
                    <a:lumMod val="75000"/>
                  </a:schemeClr>
                </a:solidFill>
                <a:effectLst>
                  <a:outerShdw blurRad="31750" dist="25400" dir="5400000" algn="tl" rotWithShape="0">
                    <a:srgbClr val="000000">
                      <a:alpha val="25000"/>
                    </a:srgbClr>
                  </a:outerShdw>
                </a:effectLst>
                <a:latin typeface="Arial Black" pitchFamily="34" charset="0"/>
                <a:ea typeface="+mj-ea"/>
                <a:cs typeface="+mj-cs"/>
              </a:rPr>
              <a:t>DE RENDIMIENTO EN SISTEMAS VDSL2 USANDO SEÑALES DE MODO </a:t>
            </a:r>
            <a:r>
              <a:rPr lang="es-ES" sz="2400" b="1" dirty="0" smtClean="0">
                <a:solidFill>
                  <a:schemeClr val="accent4">
                    <a:lumMod val="75000"/>
                  </a:schemeClr>
                </a:solidFill>
                <a:effectLst>
                  <a:outerShdw blurRad="31750" dist="25400" dir="5400000" algn="tl" rotWithShape="0">
                    <a:srgbClr val="000000">
                      <a:alpha val="25000"/>
                    </a:srgbClr>
                  </a:outerShdw>
                </a:effectLst>
                <a:latin typeface="Arial Black" pitchFamily="34" charset="0"/>
                <a:ea typeface="+mj-ea"/>
                <a:cs typeface="+mj-cs"/>
              </a:rPr>
              <a:t>COMUN</a:t>
            </a:r>
            <a:endParaRPr lang="es-ES" sz="2400" b="1" dirty="0">
              <a:solidFill>
                <a:schemeClr val="accent4">
                  <a:lumMod val="75000"/>
                </a:schemeClr>
              </a:solidFill>
              <a:effectLst>
                <a:outerShdw blurRad="31750" dist="25400" dir="5400000" algn="tl" rotWithShape="0">
                  <a:srgbClr val="000000">
                    <a:alpha val="25000"/>
                  </a:srgbClr>
                </a:outerShdw>
              </a:effectLst>
              <a:latin typeface="Arial Black" pitchFamily="34" charset="0"/>
              <a:ea typeface="+mj-ea"/>
              <a:cs typeface="+mj-cs"/>
            </a:endParaRPr>
          </a:p>
        </p:txBody>
      </p:sp>
    </p:spTree>
    <p:custDataLst>
      <p:tags r:id="rId1"/>
    </p:custDataLst>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9218"/>
                                        </p:tgtEl>
                                        <p:attrNameLst>
                                          <p:attrName>style.visibility</p:attrName>
                                        </p:attrNameLst>
                                      </p:cBhvr>
                                      <p:to>
                                        <p:strVal val="visible"/>
                                      </p:to>
                                    </p:set>
                                    <p:animEffect transition="in" filter="slide(fromBottom)">
                                      <p:cBhvr>
                                        <p:cTn id="14" dur="1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7 CuadroTexto"/>
          <p:cNvSpPr txBox="1">
            <a:spLocks noChangeArrowheads="1"/>
          </p:cNvSpPr>
          <p:nvPr/>
        </p:nvSpPr>
        <p:spPr bwMode="auto">
          <a:xfrm>
            <a:off x="785786" y="1285860"/>
            <a:ext cx="2143125" cy="646112"/>
          </a:xfrm>
          <a:prstGeom prst="rect">
            <a:avLst/>
          </a:prstGeom>
          <a:noFill/>
          <a:ln w="9525">
            <a:noFill/>
            <a:miter lim="800000"/>
            <a:headEnd/>
            <a:tailEnd/>
          </a:ln>
        </p:spPr>
        <p:txBody>
          <a:bodyPr>
            <a:spAutoFit/>
          </a:bodyPr>
          <a:lstStyle/>
          <a:p>
            <a:r>
              <a:rPr lang="es-EC" b="1" dirty="0"/>
              <a:t>CONSTANTE DE </a:t>
            </a:r>
            <a:r>
              <a:rPr lang="es-EC" b="1" dirty="0" smtClean="0"/>
              <a:t>      PROPAGACION</a:t>
            </a:r>
            <a:endParaRPr lang="es-ES" b="1" dirty="0"/>
          </a:p>
        </p:txBody>
      </p:sp>
      <p:sp>
        <p:nvSpPr>
          <p:cNvPr id="17411" name="8 CuadroTexto"/>
          <p:cNvSpPr txBox="1">
            <a:spLocks noChangeArrowheads="1"/>
          </p:cNvSpPr>
          <p:nvPr/>
        </p:nvSpPr>
        <p:spPr bwMode="auto">
          <a:xfrm>
            <a:off x="785786" y="2214554"/>
            <a:ext cx="2571768" cy="646331"/>
          </a:xfrm>
          <a:prstGeom prst="rect">
            <a:avLst/>
          </a:prstGeom>
          <a:noFill/>
          <a:ln w="9525">
            <a:noFill/>
            <a:miter lim="800000"/>
            <a:headEnd/>
            <a:tailEnd/>
          </a:ln>
        </p:spPr>
        <p:txBody>
          <a:bodyPr wrap="square">
            <a:spAutoFit/>
          </a:bodyPr>
          <a:lstStyle/>
          <a:p>
            <a:r>
              <a:rPr lang="es-EC" b="1" dirty="0" smtClean="0"/>
              <a:t> IMPEDANCIA </a:t>
            </a:r>
            <a:r>
              <a:rPr lang="es-EC" b="1" dirty="0"/>
              <a:t>CARACTERISTICA</a:t>
            </a:r>
            <a:endParaRPr lang="es-ES" b="1" dirty="0"/>
          </a:p>
        </p:txBody>
      </p:sp>
      <p:sp>
        <p:nvSpPr>
          <p:cNvPr id="17412" name="9 CuadroTexto"/>
          <p:cNvSpPr txBox="1">
            <a:spLocks noChangeArrowheads="1"/>
          </p:cNvSpPr>
          <p:nvPr/>
        </p:nvSpPr>
        <p:spPr bwMode="auto">
          <a:xfrm>
            <a:off x="785813" y="428625"/>
            <a:ext cx="5643575" cy="461665"/>
          </a:xfrm>
          <a:prstGeom prst="rect">
            <a:avLst/>
          </a:prstGeom>
          <a:noFill/>
          <a:ln w="9525">
            <a:noFill/>
            <a:miter lim="800000"/>
            <a:headEnd/>
            <a:tailEnd/>
          </a:ln>
        </p:spPr>
        <p:txBody>
          <a:bodyPr wrap="square">
            <a:spAutoFit/>
          </a:bodyPr>
          <a:lstStyle/>
          <a:p>
            <a:r>
              <a:rPr lang="es-EC" sz="2400" b="1" dirty="0">
                <a:solidFill>
                  <a:schemeClr val="accent4">
                    <a:lumMod val="75000"/>
                  </a:schemeClr>
                </a:solidFill>
                <a:latin typeface="+mj-lt"/>
              </a:rPr>
              <a:t>PARAMETROS</a:t>
            </a:r>
            <a:r>
              <a:rPr lang="es-EC" sz="2400" b="1" dirty="0">
                <a:latin typeface="+mj-lt"/>
              </a:rPr>
              <a:t> </a:t>
            </a:r>
            <a:r>
              <a:rPr lang="es-EC" sz="2400" b="1" dirty="0">
                <a:solidFill>
                  <a:schemeClr val="accent4">
                    <a:lumMod val="75000"/>
                  </a:schemeClr>
                </a:solidFill>
                <a:latin typeface="+mj-lt"/>
              </a:rPr>
              <a:t>SECUNDARIOS</a:t>
            </a:r>
            <a:endParaRPr lang="es-ES" sz="2400" b="1" dirty="0">
              <a:solidFill>
                <a:schemeClr val="accent4">
                  <a:lumMod val="75000"/>
                </a:schemeClr>
              </a:solidFill>
              <a:latin typeface="+mj-lt"/>
            </a:endParaRPr>
          </a:p>
        </p:txBody>
      </p:sp>
      <p:sp>
        <p:nvSpPr>
          <p:cNvPr id="17413" name="10 CuadroTexto"/>
          <p:cNvSpPr txBox="1">
            <a:spLocks noChangeArrowheads="1"/>
          </p:cNvSpPr>
          <p:nvPr/>
        </p:nvSpPr>
        <p:spPr bwMode="auto">
          <a:xfrm>
            <a:off x="785786" y="3357562"/>
            <a:ext cx="2357437" cy="646112"/>
          </a:xfrm>
          <a:prstGeom prst="rect">
            <a:avLst/>
          </a:prstGeom>
          <a:noFill/>
          <a:ln w="9525">
            <a:noFill/>
            <a:miter lim="800000"/>
            <a:headEnd/>
            <a:tailEnd/>
          </a:ln>
        </p:spPr>
        <p:txBody>
          <a:bodyPr>
            <a:spAutoFit/>
          </a:bodyPr>
          <a:lstStyle/>
          <a:p>
            <a:r>
              <a:rPr lang="es-EC" b="1" dirty="0"/>
              <a:t>PARAMETROS ABCD</a:t>
            </a:r>
            <a:endParaRPr lang="es-ES" b="1" dirty="0"/>
          </a:p>
        </p:txBody>
      </p:sp>
      <p:sp>
        <p:nvSpPr>
          <p:cNvPr id="17414" name="11 CuadroTexto"/>
          <p:cNvSpPr txBox="1">
            <a:spLocks noChangeArrowheads="1"/>
          </p:cNvSpPr>
          <p:nvPr/>
        </p:nvSpPr>
        <p:spPr bwMode="auto">
          <a:xfrm>
            <a:off x="785786" y="4786322"/>
            <a:ext cx="2786082" cy="923330"/>
          </a:xfrm>
          <a:prstGeom prst="rect">
            <a:avLst/>
          </a:prstGeom>
          <a:noFill/>
          <a:ln w="9525">
            <a:noFill/>
            <a:miter lim="800000"/>
            <a:headEnd/>
            <a:tailEnd/>
          </a:ln>
        </p:spPr>
        <p:txBody>
          <a:bodyPr wrap="square">
            <a:spAutoFit/>
          </a:bodyPr>
          <a:lstStyle/>
          <a:p>
            <a:pPr algn="just"/>
            <a:r>
              <a:rPr lang="es-EC" b="1" dirty="0" smtClean="0"/>
              <a:t>FUNCION DE</a:t>
            </a:r>
          </a:p>
          <a:p>
            <a:pPr algn="just"/>
            <a:r>
              <a:rPr lang="es-EC" b="1" dirty="0" smtClean="0"/>
              <a:t>TRANSFERENCIA  </a:t>
            </a:r>
          </a:p>
          <a:p>
            <a:pPr algn="just"/>
            <a:r>
              <a:rPr lang="es-EC" b="1" dirty="0" smtClean="0"/>
              <a:t>DEL CANAL      </a:t>
            </a:r>
            <a:endParaRPr lang="es-ES" b="1" dirty="0"/>
          </a:p>
        </p:txBody>
      </p:sp>
      <p:pic>
        <p:nvPicPr>
          <p:cNvPr id="17416"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428992" y="1142984"/>
            <a:ext cx="1912938" cy="785812"/>
          </a:xfrm>
          <a:prstGeom prst="rect">
            <a:avLst/>
          </a:prstGeom>
          <a:noFill/>
          <a:ln w="9525">
            <a:noFill/>
            <a:miter lim="800000"/>
            <a:headEnd/>
            <a:tailEnd/>
          </a:ln>
        </p:spPr>
      </p:pic>
      <p:sp>
        <p:nvSpPr>
          <p:cNvPr id="17417" name="Rectangle 3"/>
          <p:cNvSpPr>
            <a:spLocks noChangeArrowheads="1"/>
          </p:cNvSpPr>
          <p:nvPr/>
        </p:nvSpPr>
        <p:spPr bwMode="auto">
          <a:xfrm>
            <a:off x="0" y="895350"/>
            <a:ext cx="9144000" cy="0"/>
          </a:xfrm>
          <a:prstGeom prst="rect">
            <a:avLst/>
          </a:prstGeom>
          <a:noFill/>
          <a:ln w="9525">
            <a:noFill/>
            <a:miter lim="800000"/>
            <a:headEnd/>
            <a:tailEnd/>
          </a:ln>
        </p:spPr>
        <p:txBody>
          <a:bodyPr wrap="none" anchor="ctr">
            <a:spAutoFit/>
          </a:bodyPr>
          <a:lstStyle/>
          <a:p>
            <a:endParaRPr lang="es-ES" dirty="0"/>
          </a:p>
        </p:txBody>
      </p:sp>
      <p:pic>
        <p:nvPicPr>
          <p:cNvPr id="17419"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71868" y="2214554"/>
            <a:ext cx="1624013" cy="642937"/>
          </a:xfrm>
          <a:prstGeom prst="rect">
            <a:avLst/>
          </a:prstGeom>
          <a:noFill/>
          <a:ln w="9525">
            <a:noFill/>
            <a:miter lim="800000"/>
            <a:headEnd/>
            <a:tailEnd/>
          </a:ln>
        </p:spPr>
      </p:pic>
      <p:sp>
        <p:nvSpPr>
          <p:cNvPr id="17420" name="Rectangle 6"/>
          <p:cNvSpPr>
            <a:spLocks noChangeArrowheads="1"/>
          </p:cNvSpPr>
          <p:nvPr/>
        </p:nvSpPr>
        <p:spPr bwMode="auto">
          <a:xfrm>
            <a:off x="0" y="819150"/>
            <a:ext cx="9144000" cy="0"/>
          </a:xfrm>
          <a:prstGeom prst="rect">
            <a:avLst/>
          </a:prstGeom>
          <a:noFill/>
          <a:ln w="9525">
            <a:noFill/>
            <a:miter lim="800000"/>
            <a:headEnd/>
            <a:tailEnd/>
          </a:ln>
        </p:spPr>
        <p:txBody>
          <a:bodyPr wrap="none" anchor="ctr">
            <a:spAutoFit/>
          </a:bodyPr>
          <a:lstStyle/>
          <a:p>
            <a:endParaRPr lang="es-ES" dirty="0"/>
          </a:p>
        </p:txBody>
      </p:sp>
      <p:sp>
        <p:nvSpPr>
          <p:cNvPr id="17421"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dirty="0"/>
          </a:p>
        </p:txBody>
      </p:sp>
      <p:pic>
        <p:nvPicPr>
          <p:cNvPr id="17422"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429000" y="3357563"/>
            <a:ext cx="4692650" cy="928693"/>
          </a:xfrm>
          <a:prstGeom prst="rect">
            <a:avLst/>
          </a:prstGeom>
          <a:noFill/>
          <a:ln w="9525">
            <a:noFill/>
            <a:miter lim="800000"/>
            <a:headEnd/>
            <a:tailEnd/>
          </a:ln>
        </p:spPr>
      </p:pic>
      <p:pic>
        <p:nvPicPr>
          <p:cNvPr id="17424" name="Picture 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428992" y="4714884"/>
            <a:ext cx="4929188" cy="1000141"/>
          </a:xfrm>
          <a:prstGeom prst="rect">
            <a:avLst/>
          </a:prstGeom>
          <a:noFill/>
          <a:ln w="9525">
            <a:noFill/>
            <a:miter lim="800000"/>
            <a:headEnd/>
            <a:tailEnd/>
          </a:ln>
        </p:spPr>
      </p:pic>
      <p:sp>
        <p:nvSpPr>
          <p:cNvPr id="17425" name="Rectangle 11"/>
          <p:cNvSpPr>
            <a:spLocks noChangeArrowheads="1"/>
          </p:cNvSpPr>
          <p:nvPr/>
        </p:nvSpPr>
        <p:spPr bwMode="auto">
          <a:xfrm>
            <a:off x="0" y="800100"/>
            <a:ext cx="9144000" cy="0"/>
          </a:xfrm>
          <a:prstGeom prst="rect">
            <a:avLst/>
          </a:prstGeom>
          <a:noFill/>
          <a:ln w="9525">
            <a:noFill/>
            <a:miter lim="800000"/>
            <a:headEnd/>
            <a:tailEnd/>
          </a:ln>
        </p:spPr>
        <p:txBody>
          <a:bodyPr wrap="none" anchor="ctr">
            <a:spAutoFit/>
          </a:bodyPr>
          <a:lstStyle/>
          <a:p>
            <a:endParaRPr lang="es-ES"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additive="base">
                                        <p:cTn id="7" dur="500" fill="hold"/>
                                        <p:tgtEl>
                                          <p:spTgt spid="17412"/>
                                        </p:tgtEl>
                                        <p:attrNameLst>
                                          <p:attrName>ppt_x</p:attrName>
                                        </p:attrNameLst>
                                      </p:cBhvr>
                                      <p:tavLst>
                                        <p:tav tm="0">
                                          <p:val>
                                            <p:strVal val="#ppt_x"/>
                                          </p:val>
                                        </p:tav>
                                        <p:tav tm="100000">
                                          <p:val>
                                            <p:strVal val="#ppt_x"/>
                                          </p:val>
                                        </p:tav>
                                      </p:tavLst>
                                    </p:anim>
                                    <p:anim calcmode="lin" valueType="num">
                                      <p:cBhvr additive="base">
                                        <p:cTn id="8" dur="500" fill="hold"/>
                                        <p:tgtEl>
                                          <p:spTgt spid="174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7410"/>
                                        </p:tgtEl>
                                        <p:attrNameLst>
                                          <p:attrName>style.visibility</p:attrName>
                                        </p:attrNameLst>
                                      </p:cBhvr>
                                      <p:to>
                                        <p:strVal val="visible"/>
                                      </p:to>
                                    </p:set>
                                    <p:anim calcmode="lin" valueType="num">
                                      <p:cBhvr additive="base">
                                        <p:cTn id="12" dur="500" fill="hold"/>
                                        <p:tgtEl>
                                          <p:spTgt spid="17410"/>
                                        </p:tgtEl>
                                        <p:attrNameLst>
                                          <p:attrName>ppt_x</p:attrName>
                                        </p:attrNameLst>
                                      </p:cBhvr>
                                      <p:tavLst>
                                        <p:tav tm="0">
                                          <p:val>
                                            <p:strVal val="#ppt_x"/>
                                          </p:val>
                                        </p:tav>
                                        <p:tav tm="100000">
                                          <p:val>
                                            <p:strVal val="#ppt_x"/>
                                          </p:val>
                                        </p:tav>
                                      </p:tavLst>
                                    </p:anim>
                                    <p:anim calcmode="lin" valueType="num">
                                      <p:cBhvr additive="base">
                                        <p:cTn id="13" dur="500" fill="hold"/>
                                        <p:tgtEl>
                                          <p:spTgt spid="174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7416"/>
                                        </p:tgtEl>
                                        <p:attrNameLst>
                                          <p:attrName>style.visibility</p:attrName>
                                        </p:attrNameLst>
                                      </p:cBhvr>
                                      <p:to>
                                        <p:strVal val="visible"/>
                                      </p:to>
                                    </p:set>
                                    <p:anim calcmode="lin" valueType="num">
                                      <p:cBhvr additive="base">
                                        <p:cTn id="17" dur="500" fill="hold"/>
                                        <p:tgtEl>
                                          <p:spTgt spid="17416"/>
                                        </p:tgtEl>
                                        <p:attrNameLst>
                                          <p:attrName>ppt_x</p:attrName>
                                        </p:attrNameLst>
                                      </p:cBhvr>
                                      <p:tavLst>
                                        <p:tav tm="0">
                                          <p:val>
                                            <p:strVal val="#ppt_x"/>
                                          </p:val>
                                        </p:tav>
                                        <p:tav tm="100000">
                                          <p:val>
                                            <p:strVal val="#ppt_x"/>
                                          </p:val>
                                        </p:tav>
                                      </p:tavLst>
                                    </p:anim>
                                    <p:anim calcmode="lin" valueType="num">
                                      <p:cBhvr additive="base">
                                        <p:cTn id="18" dur="500" fill="hold"/>
                                        <p:tgtEl>
                                          <p:spTgt spid="174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7411"/>
                                        </p:tgtEl>
                                        <p:attrNameLst>
                                          <p:attrName>style.visibility</p:attrName>
                                        </p:attrNameLst>
                                      </p:cBhvr>
                                      <p:to>
                                        <p:strVal val="visible"/>
                                      </p:to>
                                    </p:set>
                                    <p:anim calcmode="lin" valueType="num">
                                      <p:cBhvr additive="base">
                                        <p:cTn id="22" dur="500" fill="hold"/>
                                        <p:tgtEl>
                                          <p:spTgt spid="17411"/>
                                        </p:tgtEl>
                                        <p:attrNameLst>
                                          <p:attrName>ppt_x</p:attrName>
                                        </p:attrNameLst>
                                      </p:cBhvr>
                                      <p:tavLst>
                                        <p:tav tm="0">
                                          <p:val>
                                            <p:strVal val="#ppt_x"/>
                                          </p:val>
                                        </p:tav>
                                        <p:tav tm="100000">
                                          <p:val>
                                            <p:strVal val="#ppt_x"/>
                                          </p:val>
                                        </p:tav>
                                      </p:tavLst>
                                    </p:anim>
                                    <p:anim calcmode="lin" valueType="num">
                                      <p:cBhvr additive="base">
                                        <p:cTn id="23" dur="500" fill="hold"/>
                                        <p:tgtEl>
                                          <p:spTgt spid="174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7419"/>
                                        </p:tgtEl>
                                        <p:attrNameLst>
                                          <p:attrName>style.visibility</p:attrName>
                                        </p:attrNameLst>
                                      </p:cBhvr>
                                      <p:to>
                                        <p:strVal val="visible"/>
                                      </p:to>
                                    </p:set>
                                    <p:anim calcmode="lin" valueType="num">
                                      <p:cBhvr additive="base">
                                        <p:cTn id="27" dur="500" fill="hold"/>
                                        <p:tgtEl>
                                          <p:spTgt spid="17419"/>
                                        </p:tgtEl>
                                        <p:attrNameLst>
                                          <p:attrName>ppt_x</p:attrName>
                                        </p:attrNameLst>
                                      </p:cBhvr>
                                      <p:tavLst>
                                        <p:tav tm="0">
                                          <p:val>
                                            <p:strVal val="#ppt_x"/>
                                          </p:val>
                                        </p:tav>
                                        <p:tav tm="100000">
                                          <p:val>
                                            <p:strVal val="#ppt_x"/>
                                          </p:val>
                                        </p:tav>
                                      </p:tavLst>
                                    </p:anim>
                                    <p:anim calcmode="lin" valueType="num">
                                      <p:cBhvr additive="base">
                                        <p:cTn id="28" dur="500" fill="hold"/>
                                        <p:tgtEl>
                                          <p:spTgt spid="1741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7413"/>
                                        </p:tgtEl>
                                        <p:attrNameLst>
                                          <p:attrName>style.visibility</p:attrName>
                                        </p:attrNameLst>
                                      </p:cBhvr>
                                      <p:to>
                                        <p:strVal val="visible"/>
                                      </p:to>
                                    </p:set>
                                    <p:anim calcmode="lin" valueType="num">
                                      <p:cBhvr additive="base">
                                        <p:cTn id="32" dur="500" fill="hold"/>
                                        <p:tgtEl>
                                          <p:spTgt spid="17413"/>
                                        </p:tgtEl>
                                        <p:attrNameLst>
                                          <p:attrName>ppt_x</p:attrName>
                                        </p:attrNameLst>
                                      </p:cBhvr>
                                      <p:tavLst>
                                        <p:tav tm="0">
                                          <p:val>
                                            <p:strVal val="#ppt_x"/>
                                          </p:val>
                                        </p:tav>
                                        <p:tav tm="100000">
                                          <p:val>
                                            <p:strVal val="#ppt_x"/>
                                          </p:val>
                                        </p:tav>
                                      </p:tavLst>
                                    </p:anim>
                                    <p:anim calcmode="lin" valueType="num">
                                      <p:cBhvr additive="base">
                                        <p:cTn id="33" dur="500" fill="hold"/>
                                        <p:tgtEl>
                                          <p:spTgt spid="174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7422"/>
                                        </p:tgtEl>
                                        <p:attrNameLst>
                                          <p:attrName>style.visibility</p:attrName>
                                        </p:attrNameLst>
                                      </p:cBhvr>
                                      <p:to>
                                        <p:strVal val="visible"/>
                                      </p:to>
                                    </p:set>
                                    <p:anim calcmode="lin" valueType="num">
                                      <p:cBhvr additive="base">
                                        <p:cTn id="37" dur="500" fill="hold"/>
                                        <p:tgtEl>
                                          <p:spTgt spid="17422"/>
                                        </p:tgtEl>
                                        <p:attrNameLst>
                                          <p:attrName>ppt_x</p:attrName>
                                        </p:attrNameLst>
                                      </p:cBhvr>
                                      <p:tavLst>
                                        <p:tav tm="0">
                                          <p:val>
                                            <p:strVal val="#ppt_x"/>
                                          </p:val>
                                        </p:tav>
                                        <p:tav tm="100000">
                                          <p:val>
                                            <p:strVal val="#ppt_x"/>
                                          </p:val>
                                        </p:tav>
                                      </p:tavLst>
                                    </p:anim>
                                    <p:anim calcmode="lin" valueType="num">
                                      <p:cBhvr additive="base">
                                        <p:cTn id="38" dur="500" fill="hold"/>
                                        <p:tgtEl>
                                          <p:spTgt spid="17422"/>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7414"/>
                                        </p:tgtEl>
                                        <p:attrNameLst>
                                          <p:attrName>style.visibility</p:attrName>
                                        </p:attrNameLst>
                                      </p:cBhvr>
                                      <p:to>
                                        <p:strVal val="visible"/>
                                      </p:to>
                                    </p:set>
                                    <p:anim calcmode="lin" valueType="num">
                                      <p:cBhvr additive="base">
                                        <p:cTn id="42" dur="500" fill="hold"/>
                                        <p:tgtEl>
                                          <p:spTgt spid="17414"/>
                                        </p:tgtEl>
                                        <p:attrNameLst>
                                          <p:attrName>ppt_x</p:attrName>
                                        </p:attrNameLst>
                                      </p:cBhvr>
                                      <p:tavLst>
                                        <p:tav tm="0">
                                          <p:val>
                                            <p:strVal val="#ppt_x"/>
                                          </p:val>
                                        </p:tav>
                                        <p:tav tm="100000">
                                          <p:val>
                                            <p:strVal val="#ppt_x"/>
                                          </p:val>
                                        </p:tav>
                                      </p:tavLst>
                                    </p:anim>
                                    <p:anim calcmode="lin" valueType="num">
                                      <p:cBhvr additive="base">
                                        <p:cTn id="43" dur="500" fill="hold"/>
                                        <p:tgtEl>
                                          <p:spTgt spid="1741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17424"/>
                                        </p:tgtEl>
                                        <p:attrNameLst>
                                          <p:attrName>style.visibility</p:attrName>
                                        </p:attrNameLst>
                                      </p:cBhvr>
                                      <p:to>
                                        <p:strVal val="visible"/>
                                      </p:to>
                                    </p:set>
                                    <p:anim calcmode="lin" valueType="num">
                                      <p:cBhvr additive="base">
                                        <p:cTn id="47" dur="500" fill="hold"/>
                                        <p:tgtEl>
                                          <p:spTgt spid="17424"/>
                                        </p:tgtEl>
                                        <p:attrNameLst>
                                          <p:attrName>ppt_x</p:attrName>
                                        </p:attrNameLst>
                                      </p:cBhvr>
                                      <p:tavLst>
                                        <p:tav tm="0">
                                          <p:val>
                                            <p:strVal val="#ppt_x"/>
                                          </p:val>
                                        </p:tav>
                                        <p:tav tm="100000">
                                          <p:val>
                                            <p:strVal val="#ppt_x"/>
                                          </p:val>
                                        </p:tav>
                                      </p:tavLst>
                                    </p:anim>
                                    <p:anim calcmode="lin" valueType="num">
                                      <p:cBhvr additive="base">
                                        <p:cTn id="48" dur="500" fill="hold"/>
                                        <p:tgtEl>
                                          <p:spTgt spid="174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p:bldP spid="17412" grpId="0"/>
      <p:bldP spid="17413" grpId="0"/>
      <p:bldP spid="174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4 CuadroTexto"/>
          <p:cNvSpPr txBox="1">
            <a:spLocks noChangeArrowheads="1"/>
          </p:cNvSpPr>
          <p:nvPr/>
        </p:nvSpPr>
        <p:spPr bwMode="auto">
          <a:xfrm>
            <a:off x="928688" y="357188"/>
            <a:ext cx="5857875" cy="461665"/>
          </a:xfrm>
          <a:prstGeom prst="rect">
            <a:avLst/>
          </a:prstGeom>
          <a:noFill/>
          <a:ln w="9525">
            <a:noFill/>
            <a:miter lim="800000"/>
            <a:headEnd/>
            <a:tailEnd/>
          </a:ln>
        </p:spPr>
        <p:txBody>
          <a:bodyPr>
            <a:spAutoFit/>
          </a:bodyPr>
          <a:lstStyle/>
          <a:p>
            <a:r>
              <a:rPr lang="es-EC" sz="2400" b="1" dirty="0">
                <a:solidFill>
                  <a:schemeClr val="accent4">
                    <a:lumMod val="75000"/>
                  </a:schemeClr>
                </a:solidFill>
                <a:latin typeface="+mj-lt"/>
              </a:rPr>
              <a:t>SISTEMA MEZCLADO CM Y DM</a:t>
            </a:r>
            <a:endParaRPr lang="es-ES" sz="2400" b="1" dirty="0">
              <a:solidFill>
                <a:schemeClr val="accent4">
                  <a:lumMod val="75000"/>
                </a:schemeClr>
              </a:solidFill>
              <a:latin typeface="+mj-lt"/>
            </a:endParaRPr>
          </a:p>
        </p:txBody>
      </p:sp>
      <p:pic>
        <p:nvPicPr>
          <p:cNvPr id="18438" name="Picture 2"/>
          <p:cNvPicPr>
            <a:picLocks noChangeAspect="1" noChangeArrowheads="1"/>
          </p:cNvPicPr>
          <p:nvPr/>
        </p:nvPicPr>
        <p:blipFill>
          <a:blip r:embed="rId2" cstate="print"/>
          <a:srcRect/>
          <a:stretch>
            <a:fillRect/>
          </a:stretch>
        </p:blipFill>
        <p:spPr bwMode="auto">
          <a:xfrm>
            <a:off x="357158" y="1000108"/>
            <a:ext cx="8501122" cy="2428892"/>
          </a:xfrm>
          <a:prstGeom prst="rect">
            <a:avLst/>
          </a:prstGeom>
          <a:noFill/>
          <a:ln w="9525">
            <a:noFill/>
            <a:miter lim="800000"/>
            <a:headEnd/>
            <a:tailEnd/>
          </a:ln>
        </p:spPr>
      </p:pic>
      <p:sp>
        <p:nvSpPr>
          <p:cNvPr id="18441" name="Rectangle 3"/>
          <p:cNvSpPr>
            <a:spLocks noChangeArrowheads="1"/>
          </p:cNvSpPr>
          <p:nvPr/>
        </p:nvSpPr>
        <p:spPr bwMode="auto">
          <a:xfrm>
            <a:off x="0" y="1238250"/>
            <a:ext cx="9144000" cy="0"/>
          </a:xfrm>
          <a:prstGeom prst="rect">
            <a:avLst/>
          </a:prstGeom>
          <a:noFill/>
          <a:ln w="9525">
            <a:noFill/>
            <a:miter lim="800000"/>
            <a:headEnd/>
            <a:tailEnd/>
          </a:ln>
        </p:spPr>
        <p:txBody>
          <a:bodyPr wrap="none" anchor="ctr">
            <a:spAutoFit/>
          </a:bodyPr>
          <a:lstStyle/>
          <a:p>
            <a:endParaRPr lang="es-ES" dirty="0"/>
          </a:p>
        </p:txBody>
      </p:sp>
      <p:sp>
        <p:nvSpPr>
          <p:cNvPr id="1536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64" name="Rectangle 4"/>
          <p:cNvSpPr>
            <a:spLocks noChangeArrowheads="1"/>
          </p:cNvSpPr>
          <p:nvPr/>
        </p:nvSpPr>
        <p:spPr bwMode="auto">
          <a:xfrm>
            <a:off x="0" y="1905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5365" name="Rectangle 5"/>
          <p:cNvSpPr>
            <a:spLocks noChangeArrowheads="1"/>
          </p:cNvSpPr>
          <p:nvPr/>
        </p:nvSpPr>
        <p:spPr bwMode="auto">
          <a:xfrm>
            <a:off x="0" y="390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dirty="0" smtClean="0">
                <a:ln>
                  <a:noFill/>
                </a:ln>
                <a:solidFill>
                  <a:schemeClr val="tx1"/>
                </a:solidFill>
                <a:effectLst/>
                <a:latin typeface="Arial" pitchFamily="34"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153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7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7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7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7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78"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80"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82"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84"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86"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5388"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36"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00166" y="5072074"/>
            <a:ext cx="6429420" cy="1143008"/>
          </a:xfrm>
          <a:prstGeom prst="rect">
            <a:avLst/>
          </a:prstGeom>
          <a:noFill/>
        </p:spPr>
      </p:pic>
      <p:pic>
        <p:nvPicPr>
          <p:cNvPr id="37"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500430" y="4143380"/>
            <a:ext cx="2143140" cy="500062"/>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438"/>
                                        </p:tgtEl>
                                        <p:attrNameLst>
                                          <p:attrName>style.visibility</p:attrName>
                                        </p:attrNameLst>
                                      </p:cBhvr>
                                      <p:to>
                                        <p:strVal val="visible"/>
                                      </p:to>
                                    </p:set>
                                    <p:anim calcmode="lin" valueType="num">
                                      <p:cBhvr additive="base">
                                        <p:cTn id="12" dur="500" fill="hold"/>
                                        <p:tgtEl>
                                          <p:spTgt spid="18438"/>
                                        </p:tgtEl>
                                        <p:attrNameLst>
                                          <p:attrName>ppt_x</p:attrName>
                                        </p:attrNameLst>
                                      </p:cBhvr>
                                      <p:tavLst>
                                        <p:tav tm="0">
                                          <p:val>
                                            <p:strVal val="#ppt_x"/>
                                          </p:val>
                                        </p:tav>
                                        <p:tav tm="100000">
                                          <p:val>
                                            <p:strVal val="#ppt_x"/>
                                          </p:val>
                                        </p:tav>
                                      </p:tavLst>
                                    </p:anim>
                                    <p:anim calcmode="lin" valueType="num">
                                      <p:cBhvr additive="base">
                                        <p:cTn id="13" dur="500" fill="hold"/>
                                        <p:tgtEl>
                                          <p:spTgt spid="1843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6 CuadroTexto"/>
          <p:cNvSpPr txBox="1">
            <a:spLocks noChangeArrowheads="1"/>
          </p:cNvSpPr>
          <p:nvPr/>
        </p:nvSpPr>
        <p:spPr bwMode="auto">
          <a:xfrm>
            <a:off x="1500166" y="642918"/>
            <a:ext cx="6357959" cy="400110"/>
          </a:xfrm>
          <a:prstGeom prst="rect">
            <a:avLst/>
          </a:prstGeom>
          <a:noFill/>
          <a:ln w="9525">
            <a:noFill/>
            <a:miter lim="800000"/>
            <a:headEnd/>
            <a:tailEnd/>
          </a:ln>
        </p:spPr>
        <p:txBody>
          <a:bodyPr wrap="square">
            <a:spAutoFit/>
          </a:bodyPr>
          <a:lstStyle/>
          <a:p>
            <a:pPr algn="just"/>
            <a:r>
              <a:rPr lang="es-EC" sz="2000" b="1" dirty="0">
                <a:solidFill>
                  <a:schemeClr val="accent4">
                    <a:lumMod val="75000"/>
                  </a:schemeClr>
                </a:solidFill>
                <a:latin typeface="+mj-lt"/>
              </a:rPr>
              <a:t>FUNCION DE TRANSFERENCIA DEL CROSSTALK</a:t>
            </a:r>
            <a:endParaRPr lang="es-ES" sz="2000" b="1" dirty="0">
              <a:solidFill>
                <a:schemeClr val="accent4">
                  <a:lumMod val="75000"/>
                </a:schemeClr>
              </a:solidFill>
              <a:latin typeface="+mj-lt"/>
            </a:endParaRPr>
          </a:p>
        </p:txBody>
      </p:sp>
      <p:sp>
        <p:nvSpPr>
          <p:cNvPr id="20483" name="7 CuadroTexto"/>
          <p:cNvSpPr txBox="1">
            <a:spLocks noChangeArrowheads="1"/>
          </p:cNvSpPr>
          <p:nvPr/>
        </p:nvSpPr>
        <p:spPr bwMode="auto">
          <a:xfrm>
            <a:off x="1714480" y="3643314"/>
            <a:ext cx="5429250" cy="400110"/>
          </a:xfrm>
          <a:prstGeom prst="rect">
            <a:avLst/>
          </a:prstGeom>
          <a:noFill/>
          <a:ln w="9525">
            <a:noFill/>
            <a:miter lim="800000"/>
            <a:headEnd/>
            <a:tailEnd/>
          </a:ln>
        </p:spPr>
        <p:txBody>
          <a:bodyPr>
            <a:spAutoFit/>
          </a:bodyPr>
          <a:lstStyle/>
          <a:p>
            <a:r>
              <a:rPr lang="es-EC" sz="2000" b="1" dirty="0">
                <a:solidFill>
                  <a:schemeClr val="accent4">
                    <a:lumMod val="75000"/>
                  </a:schemeClr>
                </a:solidFill>
                <a:latin typeface="+mj-lt"/>
              </a:rPr>
              <a:t>PSD DEL CROSSTALK DM Y CM </a:t>
            </a:r>
            <a:r>
              <a:rPr lang="es-EC" sz="2000" b="1" dirty="0" smtClean="0">
                <a:solidFill>
                  <a:schemeClr val="accent4">
                    <a:lumMod val="75000"/>
                  </a:schemeClr>
                </a:solidFill>
                <a:latin typeface="+mj-lt"/>
              </a:rPr>
              <a:t>MEZCLADO</a:t>
            </a:r>
            <a:endParaRPr lang="es-ES" sz="2000" b="1" dirty="0">
              <a:solidFill>
                <a:schemeClr val="accent4">
                  <a:lumMod val="75000"/>
                </a:schemeClr>
              </a:solidFill>
              <a:latin typeface="+mj-lt"/>
            </a:endParaRPr>
          </a:p>
        </p:txBody>
      </p:sp>
      <p:pic>
        <p:nvPicPr>
          <p:cNvPr id="20484"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00100" y="1500188"/>
            <a:ext cx="4643469" cy="571490"/>
          </a:xfrm>
          <a:prstGeom prst="rect">
            <a:avLst/>
          </a:prstGeom>
          <a:noFill/>
          <a:ln w="9525">
            <a:noFill/>
            <a:miter lim="800000"/>
            <a:headEnd/>
            <a:tailEnd/>
          </a:ln>
        </p:spPr>
      </p:pic>
      <p:pic>
        <p:nvPicPr>
          <p:cNvPr id="2048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00100" y="2357430"/>
            <a:ext cx="4500594" cy="642939"/>
          </a:xfrm>
          <a:prstGeom prst="rect">
            <a:avLst/>
          </a:prstGeom>
          <a:noFill/>
          <a:ln w="9525">
            <a:noFill/>
            <a:miter lim="800000"/>
            <a:headEnd/>
            <a:tailEnd/>
          </a:ln>
        </p:spPr>
      </p:pic>
      <p:sp>
        <p:nvSpPr>
          <p:cNvPr id="20486"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dirty="0"/>
          </a:p>
        </p:txBody>
      </p:sp>
      <p:sp>
        <p:nvSpPr>
          <p:cNvPr id="20487" name="Rectangle 4"/>
          <p:cNvSpPr>
            <a:spLocks noChangeArrowheads="1"/>
          </p:cNvSpPr>
          <p:nvPr/>
        </p:nvSpPr>
        <p:spPr bwMode="auto">
          <a:xfrm>
            <a:off x="0" y="819150"/>
            <a:ext cx="9144000" cy="0"/>
          </a:xfrm>
          <a:prstGeom prst="rect">
            <a:avLst/>
          </a:prstGeom>
          <a:noFill/>
          <a:ln w="9525">
            <a:noFill/>
            <a:miter lim="800000"/>
            <a:headEnd/>
            <a:tailEnd/>
          </a:ln>
        </p:spPr>
        <p:txBody>
          <a:bodyPr wrap="none" anchor="ctr">
            <a:spAutoFit/>
          </a:bodyPr>
          <a:lstStyle/>
          <a:p>
            <a:endParaRPr lang="es-ES" dirty="0"/>
          </a:p>
        </p:txBody>
      </p:sp>
      <p:sp>
        <p:nvSpPr>
          <p:cNvPr id="20488" name="Rectangle 5"/>
          <p:cNvSpPr>
            <a:spLocks noChangeArrowheads="1"/>
          </p:cNvSpPr>
          <p:nvPr/>
        </p:nvSpPr>
        <p:spPr bwMode="auto">
          <a:xfrm>
            <a:off x="0" y="885825"/>
            <a:ext cx="9144000" cy="0"/>
          </a:xfrm>
          <a:prstGeom prst="rect">
            <a:avLst/>
          </a:prstGeom>
          <a:noFill/>
          <a:ln w="9525">
            <a:noFill/>
            <a:miter lim="800000"/>
            <a:headEnd/>
            <a:tailEnd/>
          </a:ln>
        </p:spPr>
        <p:txBody>
          <a:bodyPr wrap="none" anchor="ctr">
            <a:spAutoFit/>
          </a:bodyPr>
          <a:lstStyle/>
          <a:p>
            <a:endParaRPr lang="es-ES" dirty="0"/>
          </a:p>
        </p:txBody>
      </p:sp>
      <p:sp>
        <p:nvSpPr>
          <p:cNvPr id="6150" name="Rectangle 6"/>
          <p:cNvSpPr>
            <a:spLocks noChangeArrowheads="1"/>
          </p:cNvSpPr>
          <p:nvPr/>
        </p:nvSpPr>
        <p:spPr bwMode="auto">
          <a:xfrm>
            <a:off x="6000750" y="1500188"/>
            <a:ext cx="2143125" cy="1200329"/>
          </a:xfrm>
          <a:prstGeom prst="rect">
            <a:avLst/>
          </a:prstGeom>
          <a:noFill/>
          <a:ln w="9525">
            <a:noFill/>
            <a:miter lim="800000"/>
            <a:headEnd/>
            <a:tailEnd/>
          </a:ln>
          <a:effectLst/>
        </p:spPr>
        <p:txBody>
          <a:bodyPr anchor="ctr">
            <a:spAutoFit/>
          </a:bodyPr>
          <a:lstStyle/>
          <a:p>
            <a:pPr indent="449263" algn="just">
              <a:defRPr/>
            </a:pPr>
            <a:r>
              <a:rPr lang="es-EC" b="1" dirty="0" smtClean="0">
                <a:latin typeface="Arial" pitchFamily="34" charset="0"/>
                <a:ea typeface="Calibri" pitchFamily="34" charset="0"/>
                <a:cs typeface="Arial" pitchFamily="34" charset="0"/>
              </a:rPr>
              <a:t>Donde:</a:t>
            </a:r>
          </a:p>
          <a:p>
            <a:pPr indent="449263" algn="just">
              <a:defRPr/>
            </a:pPr>
            <a:r>
              <a:rPr lang="es-EC" b="1" dirty="0" smtClean="0">
                <a:latin typeface="Arial" pitchFamily="34" charset="0"/>
                <a:ea typeface="Calibri" pitchFamily="34" charset="0"/>
                <a:cs typeface="Arial" pitchFamily="34" charset="0"/>
              </a:rPr>
              <a:t>Kxf=10</a:t>
            </a:r>
            <a:r>
              <a:rPr lang="es-EC" b="1" baseline="30000" dirty="0">
                <a:latin typeface="Arial" pitchFamily="34" charset="0"/>
                <a:ea typeface="Calibri" pitchFamily="34" charset="0"/>
                <a:cs typeface="Arial" pitchFamily="34" charset="0"/>
              </a:rPr>
              <a:t>(-45/20)</a:t>
            </a:r>
            <a:endParaRPr lang="es-ES" b="1" dirty="0">
              <a:latin typeface="Arial" pitchFamily="34" charset="0"/>
              <a:cs typeface="Arial" pitchFamily="34" charset="0"/>
            </a:endParaRPr>
          </a:p>
          <a:p>
            <a:pPr indent="449263" algn="just" eaLnBrk="0" hangingPunct="0">
              <a:defRPr/>
            </a:pPr>
            <a:r>
              <a:rPr lang="es-EC" b="1" dirty="0">
                <a:latin typeface="Arial" pitchFamily="34" charset="0"/>
                <a:ea typeface="Calibri" pitchFamily="34" charset="0"/>
                <a:cs typeface="Arial" pitchFamily="34" charset="0"/>
              </a:rPr>
              <a:t>f</a:t>
            </a:r>
            <a:r>
              <a:rPr lang="es-EC" b="1" baseline="-30000" dirty="0">
                <a:latin typeface="Arial" pitchFamily="34" charset="0"/>
                <a:ea typeface="Calibri" pitchFamily="34" charset="0"/>
                <a:cs typeface="Arial" pitchFamily="34" charset="0"/>
              </a:rPr>
              <a:t>0</a:t>
            </a:r>
            <a:r>
              <a:rPr lang="es-EC" b="1" dirty="0">
                <a:latin typeface="Arial" pitchFamily="34" charset="0"/>
                <a:ea typeface="Calibri" pitchFamily="34" charset="0"/>
                <a:cs typeface="Arial" pitchFamily="34" charset="0"/>
              </a:rPr>
              <a:t>=1MHz</a:t>
            </a:r>
            <a:endParaRPr lang="es-ES" b="1" dirty="0">
              <a:latin typeface="Arial" pitchFamily="34" charset="0"/>
              <a:cs typeface="Arial" pitchFamily="34" charset="0"/>
            </a:endParaRPr>
          </a:p>
          <a:p>
            <a:pPr indent="449263" algn="just" eaLnBrk="0" hangingPunct="0">
              <a:defRPr/>
            </a:pPr>
            <a:r>
              <a:rPr lang="es-EC" b="1" dirty="0">
                <a:latin typeface="Arial" pitchFamily="34" charset="0"/>
                <a:ea typeface="Calibri" pitchFamily="34" charset="0"/>
                <a:cs typeface="Arial" pitchFamily="34" charset="0"/>
              </a:rPr>
              <a:t>L</a:t>
            </a:r>
            <a:r>
              <a:rPr lang="es-EC" b="1" baseline="-30000" dirty="0">
                <a:latin typeface="Arial" pitchFamily="34" charset="0"/>
                <a:ea typeface="Calibri" pitchFamily="34" charset="0"/>
                <a:cs typeface="Arial" pitchFamily="34" charset="0"/>
              </a:rPr>
              <a:t>o</a:t>
            </a:r>
            <a:r>
              <a:rPr lang="es-EC" b="1" dirty="0">
                <a:latin typeface="Arial" pitchFamily="34" charset="0"/>
                <a:ea typeface="Calibri" pitchFamily="34" charset="0"/>
                <a:cs typeface="Arial" pitchFamily="34" charset="0"/>
              </a:rPr>
              <a:t>=1Km</a:t>
            </a:r>
            <a:endParaRPr lang="es-EC" b="1" dirty="0">
              <a:latin typeface="Arial" pitchFamily="34" charset="0"/>
              <a:cs typeface="Arial" pitchFamily="34" charset="0"/>
            </a:endParaRPr>
          </a:p>
        </p:txBody>
      </p:sp>
      <p:pic>
        <p:nvPicPr>
          <p:cNvPr id="20490"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357290" y="4500570"/>
            <a:ext cx="2630488" cy="1071565"/>
          </a:xfrm>
          <a:prstGeom prst="rect">
            <a:avLst/>
          </a:prstGeom>
          <a:noFill/>
          <a:ln w="9525">
            <a:noFill/>
            <a:miter lim="800000"/>
            <a:headEnd/>
            <a:tailEnd/>
          </a:ln>
        </p:spPr>
      </p:pic>
      <p:pic>
        <p:nvPicPr>
          <p:cNvPr id="20491"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929190" y="4500570"/>
            <a:ext cx="2857520" cy="1000127"/>
          </a:xfrm>
          <a:prstGeom prst="rect">
            <a:avLst/>
          </a:prstGeom>
          <a:noFill/>
          <a:ln w="9525">
            <a:noFill/>
            <a:miter lim="800000"/>
            <a:headEnd/>
            <a:tailEnd/>
          </a:ln>
        </p:spPr>
      </p:pic>
      <p:sp>
        <p:nvSpPr>
          <p:cNvPr id="20492"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dirty="0"/>
          </a:p>
        </p:txBody>
      </p:sp>
      <p:sp>
        <p:nvSpPr>
          <p:cNvPr id="20493" name="Rectangle 10"/>
          <p:cNvSpPr>
            <a:spLocks noChangeArrowheads="1"/>
          </p:cNvSpPr>
          <p:nvPr/>
        </p:nvSpPr>
        <p:spPr bwMode="auto">
          <a:xfrm>
            <a:off x="0" y="847725"/>
            <a:ext cx="9144000" cy="0"/>
          </a:xfrm>
          <a:prstGeom prst="rect">
            <a:avLst/>
          </a:prstGeom>
          <a:noFill/>
          <a:ln w="9525">
            <a:noFill/>
            <a:miter lim="800000"/>
            <a:headEnd/>
            <a:tailEnd/>
          </a:ln>
        </p:spPr>
        <p:txBody>
          <a:bodyPr wrap="none" anchor="ctr">
            <a:spAutoFit/>
          </a:bodyPr>
          <a:lstStyle/>
          <a:p>
            <a:endParaRPr lang="es-ES" dirty="0"/>
          </a:p>
        </p:txBody>
      </p:sp>
      <p:sp>
        <p:nvSpPr>
          <p:cNvPr id="20494" name="Rectangle 11"/>
          <p:cNvSpPr>
            <a:spLocks noChangeArrowheads="1"/>
          </p:cNvSpPr>
          <p:nvPr/>
        </p:nvSpPr>
        <p:spPr bwMode="auto">
          <a:xfrm>
            <a:off x="0" y="1238250"/>
            <a:ext cx="9144000" cy="0"/>
          </a:xfrm>
          <a:prstGeom prst="rect">
            <a:avLst/>
          </a:prstGeom>
          <a:noFill/>
          <a:ln w="9525">
            <a:noFill/>
            <a:miter lim="800000"/>
            <a:headEnd/>
            <a:tailEnd/>
          </a:ln>
        </p:spPr>
        <p:txBody>
          <a:bodyPr wrap="none" anchor="ctr">
            <a:spAutoFit/>
          </a:bodyPr>
          <a:lstStyle/>
          <a:p>
            <a:endParaRPr lang="es-E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additive="base">
                                        <p:cTn id="12" dur="500" fill="hold"/>
                                        <p:tgtEl>
                                          <p:spTgt spid="20484"/>
                                        </p:tgtEl>
                                        <p:attrNameLst>
                                          <p:attrName>ppt_x</p:attrName>
                                        </p:attrNameLst>
                                      </p:cBhvr>
                                      <p:tavLst>
                                        <p:tav tm="0">
                                          <p:val>
                                            <p:strVal val="#ppt_x"/>
                                          </p:val>
                                        </p:tav>
                                        <p:tav tm="100000">
                                          <p:val>
                                            <p:strVal val="#ppt_x"/>
                                          </p:val>
                                        </p:tav>
                                      </p:tavLst>
                                    </p:anim>
                                    <p:anim calcmode="lin" valueType="num">
                                      <p:cBhvr additive="base">
                                        <p:cTn id="13" dur="500" fill="hold"/>
                                        <p:tgtEl>
                                          <p:spTgt spid="2048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0485"/>
                                        </p:tgtEl>
                                        <p:attrNameLst>
                                          <p:attrName>style.visibility</p:attrName>
                                        </p:attrNameLst>
                                      </p:cBhvr>
                                      <p:to>
                                        <p:strVal val="visible"/>
                                      </p:to>
                                    </p:set>
                                    <p:anim calcmode="lin" valueType="num">
                                      <p:cBhvr additive="base">
                                        <p:cTn id="17" dur="500" fill="hold"/>
                                        <p:tgtEl>
                                          <p:spTgt spid="20485"/>
                                        </p:tgtEl>
                                        <p:attrNameLst>
                                          <p:attrName>ppt_x</p:attrName>
                                        </p:attrNameLst>
                                      </p:cBhvr>
                                      <p:tavLst>
                                        <p:tav tm="0">
                                          <p:val>
                                            <p:strVal val="#ppt_x"/>
                                          </p:val>
                                        </p:tav>
                                        <p:tav tm="100000">
                                          <p:val>
                                            <p:strVal val="#ppt_x"/>
                                          </p:val>
                                        </p:tav>
                                      </p:tavLst>
                                    </p:anim>
                                    <p:anim calcmode="lin" valueType="num">
                                      <p:cBhvr additive="base">
                                        <p:cTn id="18" dur="500" fill="hold"/>
                                        <p:tgtEl>
                                          <p:spTgt spid="2048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150"/>
                                        </p:tgtEl>
                                        <p:attrNameLst>
                                          <p:attrName>style.visibility</p:attrName>
                                        </p:attrNameLst>
                                      </p:cBhvr>
                                      <p:to>
                                        <p:strVal val="visible"/>
                                      </p:to>
                                    </p:set>
                                    <p:anim calcmode="lin" valueType="num">
                                      <p:cBhvr additive="base">
                                        <p:cTn id="22" dur="500" fill="hold"/>
                                        <p:tgtEl>
                                          <p:spTgt spid="6150"/>
                                        </p:tgtEl>
                                        <p:attrNameLst>
                                          <p:attrName>ppt_x</p:attrName>
                                        </p:attrNameLst>
                                      </p:cBhvr>
                                      <p:tavLst>
                                        <p:tav tm="0">
                                          <p:val>
                                            <p:strVal val="#ppt_x"/>
                                          </p:val>
                                        </p:tav>
                                        <p:tav tm="100000">
                                          <p:val>
                                            <p:strVal val="#ppt_x"/>
                                          </p:val>
                                        </p:tav>
                                      </p:tavLst>
                                    </p:anim>
                                    <p:anim calcmode="lin" valueType="num">
                                      <p:cBhvr additive="base">
                                        <p:cTn id="23" dur="500" fill="hold"/>
                                        <p:tgtEl>
                                          <p:spTgt spid="615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0483"/>
                                        </p:tgtEl>
                                        <p:attrNameLst>
                                          <p:attrName>style.visibility</p:attrName>
                                        </p:attrNameLst>
                                      </p:cBhvr>
                                      <p:to>
                                        <p:strVal val="visible"/>
                                      </p:to>
                                    </p:set>
                                    <p:anim calcmode="lin" valueType="num">
                                      <p:cBhvr additive="base">
                                        <p:cTn id="27" dur="500" fill="hold"/>
                                        <p:tgtEl>
                                          <p:spTgt spid="20483"/>
                                        </p:tgtEl>
                                        <p:attrNameLst>
                                          <p:attrName>ppt_x</p:attrName>
                                        </p:attrNameLst>
                                      </p:cBhvr>
                                      <p:tavLst>
                                        <p:tav tm="0">
                                          <p:val>
                                            <p:strVal val="#ppt_x"/>
                                          </p:val>
                                        </p:tav>
                                        <p:tav tm="100000">
                                          <p:val>
                                            <p:strVal val="#ppt_x"/>
                                          </p:val>
                                        </p:tav>
                                      </p:tavLst>
                                    </p:anim>
                                    <p:anim calcmode="lin" valueType="num">
                                      <p:cBhvr additive="base">
                                        <p:cTn id="28" dur="500" fill="hold"/>
                                        <p:tgtEl>
                                          <p:spTgt spid="2048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20490"/>
                                        </p:tgtEl>
                                        <p:attrNameLst>
                                          <p:attrName>style.visibility</p:attrName>
                                        </p:attrNameLst>
                                      </p:cBhvr>
                                      <p:to>
                                        <p:strVal val="visible"/>
                                      </p:to>
                                    </p:set>
                                    <p:anim calcmode="lin" valueType="num">
                                      <p:cBhvr additive="base">
                                        <p:cTn id="32" dur="500" fill="hold"/>
                                        <p:tgtEl>
                                          <p:spTgt spid="20490"/>
                                        </p:tgtEl>
                                        <p:attrNameLst>
                                          <p:attrName>ppt_x</p:attrName>
                                        </p:attrNameLst>
                                      </p:cBhvr>
                                      <p:tavLst>
                                        <p:tav tm="0">
                                          <p:val>
                                            <p:strVal val="#ppt_x"/>
                                          </p:val>
                                        </p:tav>
                                        <p:tav tm="100000">
                                          <p:val>
                                            <p:strVal val="#ppt_x"/>
                                          </p:val>
                                        </p:tav>
                                      </p:tavLst>
                                    </p:anim>
                                    <p:anim calcmode="lin" valueType="num">
                                      <p:cBhvr additive="base">
                                        <p:cTn id="33" dur="500" fill="hold"/>
                                        <p:tgtEl>
                                          <p:spTgt spid="2049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20491"/>
                                        </p:tgtEl>
                                        <p:attrNameLst>
                                          <p:attrName>style.visibility</p:attrName>
                                        </p:attrNameLst>
                                      </p:cBhvr>
                                      <p:to>
                                        <p:strVal val="visible"/>
                                      </p:to>
                                    </p:set>
                                    <p:anim calcmode="lin" valueType="num">
                                      <p:cBhvr additive="base">
                                        <p:cTn id="37" dur="500" fill="hold"/>
                                        <p:tgtEl>
                                          <p:spTgt spid="20491"/>
                                        </p:tgtEl>
                                        <p:attrNameLst>
                                          <p:attrName>ppt_x</p:attrName>
                                        </p:attrNameLst>
                                      </p:cBhvr>
                                      <p:tavLst>
                                        <p:tav tm="0">
                                          <p:val>
                                            <p:strVal val="#ppt_x"/>
                                          </p:val>
                                        </p:tav>
                                        <p:tav tm="100000">
                                          <p:val>
                                            <p:strVal val="#ppt_x"/>
                                          </p:val>
                                        </p:tav>
                                      </p:tavLst>
                                    </p:anim>
                                    <p:anim calcmode="lin" valueType="num">
                                      <p:cBhvr additive="base">
                                        <p:cTn id="38" dur="500" fill="hold"/>
                                        <p:tgtEl>
                                          <p:spTgt spid="204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p:bldP spid="61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4"/>
          <p:cNvSpPr>
            <a:spLocks noChangeArrowheads="1"/>
          </p:cNvSpPr>
          <p:nvPr/>
        </p:nvSpPr>
        <p:spPr bwMode="auto">
          <a:xfrm>
            <a:off x="0" y="923925"/>
            <a:ext cx="9144000" cy="0"/>
          </a:xfrm>
          <a:prstGeom prst="rect">
            <a:avLst/>
          </a:prstGeom>
          <a:noFill/>
          <a:ln w="9525">
            <a:noFill/>
            <a:miter lim="800000"/>
            <a:headEnd/>
            <a:tailEnd/>
          </a:ln>
        </p:spPr>
        <p:txBody>
          <a:bodyPr wrap="none" anchor="ctr">
            <a:spAutoFit/>
          </a:bodyPr>
          <a:lstStyle/>
          <a:p>
            <a:endParaRPr lang="es-ES" dirty="0"/>
          </a:p>
        </p:txBody>
      </p:sp>
      <p:sp>
        <p:nvSpPr>
          <p:cNvPr id="21510" name="Rectangle 5"/>
          <p:cNvSpPr>
            <a:spLocks noChangeArrowheads="1"/>
          </p:cNvSpPr>
          <p:nvPr/>
        </p:nvSpPr>
        <p:spPr bwMode="auto">
          <a:xfrm>
            <a:off x="0" y="5534025"/>
            <a:ext cx="9144000" cy="0"/>
          </a:xfrm>
          <a:prstGeom prst="rect">
            <a:avLst/>
          </a:prstGeom>
          <a:noFill/>
          <a:ln w="9525">
            <a:noFill/>
            <a:miter lim="800000"/>
            <a:headEnd/>
            <a:tailEnd/>
          </a:ln>
        </p:spPr>
        <p:txBody>
          <a:bodyPr wrap="none" anchor="ctr">
            <a:spAutoFit/>
          </a:bodyPr>
          <a:lstStyle/>
          <a:p>
            <a:endParaRPr lang="es-ES" dirty="0"/>
          </a:p>
        </p:txBody>
      </p:sp>
      <p:sp>
        <p:nvSpPr>
          <p:cNvPr id="8" name="7 Rectángulo redondeado"/>
          <p:cNvSpPr/>
          <p:nvPr/>
        </p:nvSpPr>
        <p:spPr>
          <a:xfrm>
            <a:off x="500034" y="214290"/>
            <a:ext cx="8129638" cy="500066"/>
          </a:xfrm>
          <a:prstGeom prst="roundRect">
            <a:avLst/>
          </a:prstGeom>
          <a:solidFill>
            <a:srgbClr val="BCAE44"/>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2800" b="1" dirty="0" smtClean="0">
                <a:solidFill>
                  <a:schemeClr val="bg2">
                    <a:lumMod val="25000"/>
                  </a:schemeClr>
                </a:solidFill>
                <a:latin typeface="+mj-lt"/>
              </a:rPr>
              <a:t>Sistema Equivalente Total</a:t>
            </a:r>
            <a:endParaRPr lang="es-EC" sz="2800" b="1" dirty="0">
              <a:solidFill>
                <a:schemeClr val="bg2">
                  <a:lumMod val="25000"/>
                </a:schemeClr>
              </a:solidFill>
              <a:latin typeface="+mj-lt"/>
            </a:endParaRPr>
          </a:p>
        </p:txBody>
      </p:sp>
      <p:pic>
        <p:nvPicPr>
          <p:cNvPr id="12290"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928794" y="928670"/>
            <a:ext cx="5000660" cy="571504"/>
          </a:xfrm>
          <a:prstGeom prst="rect">
            <a:avLst/>
          </a:prstGeom>
          <a:noFill/>
        </p:spPr>
      </p:pic>
      <p:pic>
        <p:nvPicPr>
          <p:cNvPr id="1228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2285992"/>
            <a:ext cx="8858280" cy="4143404"/>
          </a:xfrm>
          <a:prstGeom prst="rect">
            <a:avLst/>
          </a:prstGeom>
          <a:noFill/>
        </p:spPr>
      </p:pic>
      <p:sp>
        <p:nvSpPr>
          <p:cNvPr id="1229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2292" name="Rectangle 4"/>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12293" name="Rectangle 5"/>
          <p:cNvSpPr>
            <a:spLocks noChangeArrowheads="1"/>
          </p:cNvSpPr>
          <p:nvPr/>
        </p:nvSpPr>
        <p:spPr bwMode="auto">
          <a:xfrm>
            <a:off x="0" y="5534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3"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929058" y="5214950"/>
            <a:ext cx="357190" cy="405898"/>
          </a:xfrm>
          <a:prstGeom prst="rect">
            <a:avLst/>
          </a:prstGeom>
          <a:noFill/>
        </p:spPr>
      </p:pic>
      <p:sp>
        <p:nvSpPr>
          <p:cNvPr id="4" name="Rectangle 3"/>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5" name="AutoShape 4"/>
          <p:cNvSpPr>
            <a:spLocks/>
          </p:cNvSpPr>
          <p:nvPr/>
        </p:nvSpPr>
        <p:spPr bwMode="auto">
          <a:xfrm rot="16200000">
            <a:off x="4071934" y="928669"/>
            <a:ext cx="142875" cy="7858180"/>
          </a:xfrm>
          <a:prstGeom prst="leftBrace">
            <a:avLst>
              <a:gd name="adj1" fmla="val 50000"/>
              <a:gd name="adj2" fmla="val 50000"/>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229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6" name="AutoShape 5"/>
          <p:cNvSpPr>
            <a:spLocks/>
          </p:cNvSpPr>
          <p:nvPr/>
        </p:nvSpPr>
        <p:spPr bwMode="auto">
          <a:xfrm rot="16200000">
            <a:off x="8346305" y="5941239"/>
            <a:ext cx="152400" cy="985838"/>
          </a:xfrm>
          <a:prstGeom prst="leftBrace">
            <a:avLst>
              <a:gd name="adj1" fmla="val 50000"/>
              <a:gd name="adj2" fmla="val 50000"/>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1229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2296" name="AutoShape 8"/>
          <p:cNvSpPr>
            <a:spLocks/>
          </p:cNvSpPr>
          <p:nvPr/>
        </p:nvSpPr>
        <p:spPr bwMode="auto">
          <a:xfrm rot="16200000">
            <a:off x="4536281" y="35695"/>
            <a:ext cx="71438" cy="3429024"/>
          </a:xfrm>
          <a:prstGeom prst="leftBrace">
            <a:avLst>
              <a:gd name="adj1" fmla="val 50000"/>
              <a:gd name="adj2" fmla="val 50000"/>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S" dirty="0"/>
          </a:p>
        </p:txBody>
      </p:sp>
      <p:sp>
        <p:nvSpPr>
          <p:cNvPr id="21" name="20 Rectángulo"/>
          <p:cNvSpPr/>
          <p:nvPr/>
        </p:nvSpPr>
        <p:spPr>
          <a:xfrm>
            <a:off x="8072462" y="6396335"/>
            <a:ext cx="714380" cy="461665"/>
          </a:xfrm>
          <a:prstGeom prst="rect">
            <a:avLst/>
          </a:prstGeom>
        </p:spPr>
        <p:txBody>
          <a:bodyPr wrap="square">
            <a:spAutoFit/>
          </a:bodyPr>
          <a:lstStyle/>
          <a:p>
            <a:pPr lvl="0"/>
            <a:r>
              <a:rPr lang="es-ES" dirty="0" smtClean="0">
                <a:latin typeface="Calibri" pitchFamily="34" charset="0"/>
                <a:ea typeface="Times New Roman" pitchFamily="18" charset="0"/>
                <a:cs typeface="Times New Roman" pitchFamily="18" charset="0"/>
              </a:rPr>
              <a:t>    V</a:t>
            </a:r>
            <a:endParaRPr lang="es-ES" sz="2400" dirty="0" smtClean="0">
              <a:latin typeface="Arial" pitchFamily="34" charset="0"/>
            </a:endParaRPr>
          </a:p>
        </p:txBody>
      </p:sp>
      <p:sp>
        <p:nvSpPr>
          <p:cNvPr id="12301"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12300" name="Picture 1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429124" y="1857364"/>
            <a:ext cx="285752" cy="324718"/>
          </a:xfrm>
          <a:prstGeom prst="rect">
            <a:avLst/>
          </a:prstGeom>
          <a:noFill/>
        </p:spPr>
      </p:pic>
      <p:sp>
        <p:nvSpPr>
          <p:cNvPr id="12302" name="Rectangle 14"/>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25" name="AutoShape 8"/>
          <p:cNvSpPr>
            <a:spLocks/>
          </p:cNvSpPr>
          <p:nvPr/>
        </p:nvSpPr>
        <p:spPr bwMode="auto">
          <a:xfrm rot="16200000">
            <a:off x="6638940" y="1576374"/>
            <a:ext cx="80962" cy="357190"/>
          </a:xfrm>
          <a:prstGeom prst="leftBrace">
            <a:avLst>
              <a:gd name="adj1" fmla="val 50000"/>
              <a:gd name="adj2" fmla="val 50000"/>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S" dirty="0" smtClean="0"/>
          </a:p>
          <a:p>
            <a:endParaRPr lang="es-ES" dirty="0"/>
          </a:p>
        </p:txBody>
      </p:sp>
      <p:sp>
        <p:nvSpPr>
          <p:cNvPr id="29" name="28 Rectángulo"/>
          <p:cNvSpPr/>
          <p:nvPr/>
        </p:nvSpPr>
        <p:spPr>
          <a:xfrm>
            <a:off x="6429388" y="1785926"/>
            <a:ext cx="428628" cy="369332"/>
          </a:xfrm>
          <a:prstGeom prst="rect">
            <a:avLst/>
          </a:prstGeom>
        </p:spPr>
        <p:txBody>
          <a:bodyPr wrap="square">
            <a:spAutoFit/>
          </a:bodyPr>
          <a:lstStyle/>
          <a:p>
            <a:pPr algn="just"/>
            <a:r>
              <a:rPr lang="es-ES" dirty="0" smtClean="0">
                <a:latin typeface="Calibri" pitchFamily="34" charset="0"/>
                <a:ea typeface="Times New Roman" pitchFamily="18" charset="0"/>
                <a:cs typeface="Times New Roman" pitchFamily="18" charset="0"/>
              </a:rPr>
              <a:t>  X</a:t>
            </a:r>
            <a:endParaRPr lang="es-ES" dirty="0"/>
          </a:p>
        </p:txBody>
      </p:sp>
      <p:sp>
        <p:nvSpPr>
          <p:cNvPr id="12306" name="Rectangle 1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12305" name="Picture 1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500430" y="5857892"/>
            <a:ext cx="2071702" cy="447676"/>
          </a:xfrm>
          <a:prstGeom prst="rect">
            <a:avLst/>
          </a:prstGeom>
          <a:noFill/>
        </p:spPr>
      </p:pic>
      <p:sp>
        <p:nvSpPr>
          <p:cNvPr id="12307" name="Rectangle 19"/>
          <p:cNvSpPr>
            <a:spLocks noChangeArrowheads="1"/>
          </p:cNvSpPr>
          <p:nvPr/>
        </p:nvSpPr>
        <p:spPr bwMode="auto">
          <a:xfrm>
            <a:off x="0" y="762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290"/>
                                        </p:tgtEl>
                                        <p:attrNameLst>
                                          <p:attrName>style.visibility</p:attrName>
                                        </p:attrNameLst>
                                      </p:cBhvr>
                                      <p:to>
                                        <p:strVal val="visible"/>
                                      </p:to>
                                    </p:set>
                                    <p:anim calcmode="lin" valueType="num">
                                      <p:cBhvr additive="base">
                                        <p:cTn id="12" dur="500" fill="hold"/>
                                        <p:tgtEl>
                                          <p:spTgt spid="12290"/>
                                        </p:tgtEl>
                                        <p:attrNameLst>
                                          <p:attrName>ppt_x</p:attrName>
                                        </p:attrNameLst>
                                      </p:cBhvr>
                                      <p:tavLst>
                                        <p:tav tm="0">
                                          <p:val>
                                            <p:strVal val="#ppt_x"/>
                                          </p:val>
                                        </p:tav>
                                        <p:tav tm="100000">
                                          <p:val>
                                            <p:strVal val="#ppt_x"/>
                                          </p:val>
                                        </p:tav>
                                      </p:tavLst>
                                    </p:anim>
                                    <p:anim calcmode="lin" valueType="num">
                                      <p:cBhvr additive="base">
                                        <p:cTn id="13" dur="500" fill="hold"/>
                                        <p:tgtEl>
                                          <p:spTgt spid="1229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296"/>
                                        </p:tgtEl>
                                        <p:attrNameLst>
                                          <p:attrName>style.visibility</p:attrName>
                                        </p:attrNameLst>
                                      </p:cBhvr>
                                      <p:to>
                                        <p:strVal val="visible"/>
                                      </p:to>
                                    </p:set>
                                    <p:anim calcmode="lin" valueType="num">
                                      <p:cBhvr additive="base">
                                        <p:cTn id="17" dur="500" fill="hold"/>
                                        <p:tgtEl>
                                          <p:spTgt spid="12296"/>
                                        </p:tgtEl>
                                        <p:attrNameLst>
                                          <p:attrName>ppt_x</p:attrName>
                                        </p:attrNameLst>
                                      </p:cBhvr>
                                      <p:tavLst>
                                        <p:tav tm="0">
                                          <p:val>
                                            <p:strVal val="#ppt_x"/>
                                          </p:val>
                                        </p:tav>
                                        <p:tav tm="100000">
                                          <p:val>
                                            <p:strVal val="#ppt_x"/>
                                          </p:val>
                                        </p:tav>
                                      </p:tavLst>
                                    </p:anim>
                                    <p:anim calcmode="lin" valueType="num">
                                      <p:cBhvr additive="base">
                                        <p:cTn id="18" dur="500" fill="hold"/>
                                        <p:tgtEl>
                                          <p:spTgt spid="1229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2300"/>
                                        </p:tgtEl>
                                        <p:attrNameLst>
                                          <p:attrName>style.visibility</p:attrName>
                                        </p:attrNameLst>
                                      </p:cBhvr>
                                      <p:to>
                                        <p:strVal val="visible"/>
                                      </p:to>
                                    </p:set>
                                    <p:anim calcmode="lin" valueType="num">
                                      <p:cBhvr additive="base">
                                        <p:cTn id="22" dur="500" fill="hold"/>
                                        <p:tgtEl>
                                          <p:spTgt spid="12300"/>
                                        </p:tgtEl>
                                        <p:attrNameLst>
                                          <p:attrName>ppt_x</p:attrName>
                                        </p:attrNameLst>
                                      </p:cBhvr>
                                      <p:tavLst>
                                        <p:tav tm="0">
                                          <p:val>
                                            <p:strVal val="#ppt_x"/>
                                          </p:val>
                                        </p:tav>
                                        <p:tav tm="100000">
                                          <p:val>
                                            <p:strVal val="#ppt_x"/>
                                          </p:val>
                                        </p:tav>
                                      </p:tavLst>
                                    </p:anim>
                                    <p:anim calcmode="lin" valueType="num">
                                      <p:cBhvr additive="base">
                                        <p:cTn id="23" dur="500" fill="hold"/>
                                        <p:tgtEl>
                                          <p:spTgt spid="1230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2289"/>
                                        </p:tgtEl>
                                        <p:attrNameLst>
                                          <p:attrName>style.visibility</p:attrName>
                                        </p:attrNameLst>
                                      </p:cBhvr>
                                      <p:to>
                                        <p:strVal val="visible"/>
                                      </p:to>
                                    </p:set>
                                    <p:anim calcmode="lin" valueType="num">
                                      <p:cBhvr additive="base">
                                        <p:cTn id="37" dur="500" fill="hold"/>
                                        <p:tgtEl>
                                          <p:spTgt spid="12289"/>
                                        </p:tgtEl>
                                        <p:attrNameLst>
                                          <p:attrName>ppt_x</p:attrName>
                                        </p:attrNameLst>
                                      </p:cBhvr>
                                      <p:tavLst>
                                        <p:tav tm="0">
                                          <p:val>
                                            <p:strVal val="#ppt_x"/>
                                          </p:val>
                                        </p:tav>
                                        <p:tav tm="100000">
                                          <p:val>
                                            <p:strVal val="#ppt_x"/>
                                          </p:val>
                                        </p:tav>
                                      </p:tavLst>
                                    </p:anim>
                                    <p:anim calcmode="lin" valueType="num">
                                      <p:cBhvr additive="base">
                                        <p:cTn id="38" dur="500" fill="hold"/>
                                        <p:tgtEl>
                                          <p:spTgt spid="12289"/>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500" fill="hold"/>
                                        <p:tgtEl>
                                          <p:spTgt spid="5"/>
                                        </p:tgtEl>
                                        <p:attrNameLst>
                                          <p:attrName>ppt_x</p:attrName>
                                        </p:attrNameLst>
                                      </p:cBhvr>
                                      <p:tavLst>
                                        <p:tav tm="0">
                                          <p:val>
                                            <p:strVal val="#ppt_x"/>
                                          </p:val>
                                        </p:tav>
                                        <p:tav tm="100000">
                                          <p:val>
                                            <p:strVal val="#ppt_x"/>
                                          </p:val>
                                        </p:tav>
                                      </p:tavLst>
                                    </p:anim>
                                    <p:anim calcmode="lin" valueType="num">
                                      <p:cBhvr additive="base">
                                        <p:cTn id="43" dur="500" fill="hold"/>
                                        <p:tgtEl>
                                          <p:spTgt spid="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additive="base">
                                        <p:cTn id="47" dur="500" fill="hold"/>
                                        <p:tgtEl>
                                          <p:spTgt spid="3"/>
                                        </p:tgtEl>
                                        <p:attrNameLst>
                                          <p:attrName>ppt_x</p:attrName>
                                        </p:attrNameLst>
                                      </p:cBhvr>
                                      <p:tavLst>
                                        <p:tav tm="0">
                                          <p:val>
                                            <p:strVal val="#ppt_x"/>
                                          </p:val>
                                        </p:tav>
                                        <p:tav tm="100000">
                                          <p:val>
                                            <p:strVal val="#ppt_x"/>
                                          </p:val>
                                        </p:tav>
                                      </p:tavLst>
                                    </p:anim>
                                    <p:anim calcmode="lin" valueType="num">
                                      <p:cBhvr additive="base">
                                        <p:cTn id="48" dur="500" fill="hold"/>
                                        <p:tgtEl>
                                          <p:spTgt spid="3"/>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fill="hold"/>
                                        <p:tgtEl>
                                          <p:spTgt spid="6"/>
                                        </p:tgtEl>
                                        <p:attrNameLst>
                                          <p:attrName>ppt_x</p:attrName>
                                        </p:attrNameLst>
                                      </p:cBhvr>
                                      <p:tavLst>
                                        <p:tav tm="0">
                                          <p:val>
                                            <p:strVal val="#ppt_x"/>
                                          </p:val>
                                        </p:tav>
                                        <p:tav tm="100000">
                                          <p:val>
                                            <p:strVal val="#ppt_x"/>
                                          </p:val>
                                        </p:tav>
                                      </p:tavLst>
                                    </p:anim>
                                    <p:anim calcmode="lin" valueType="num">
                                      <p:cBhvr additive="base">
                                        <p:cTn id="53" dur="500" fill="hold"/>
                                        <p:tgtEl>
                                          <p:spTgt spid="6"/>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fill="hold"/>
                                        <p:tgtEl>
                                          <p:spTgt spid="21"/>
                                        </p:tgtEl>
                                        <p:attrNameLst>
                                          <p:attrName>ppt_x</p:attrName>
                                        </p:attrNameLst>
                                      </p:cBhvr>
                                      <p:tavLst>
                                        <p:tav tm="0">
                                          <p:val>
                                            <p:strVal val="#ppt_x"/>
                                          </p:val>
                                        </p:tav>
                                        <p:tav tm="100000">
                                          <p:val>
                                            <p:strVal val="#ppt_x"/>
                                          </p:val>
                                        </p:tav>
                                      </p:tavLst>
                                    </p:anim>
                                    <p:anim calcmode="lin" valueType="num">
                                      <p:cBhvr additive="base">
                                        <p:cTn id="58" dur="500" fill="hold"/>
                                        <p:tgtEl>
                                          <p:spTgt spid="21"/>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12305"/>
                                        </p:tgtEl>
                                        <p:attrNameLst>
                                          <p:attrName>style.visibility</p:attrName>
                                        </p:attrNameLst>
                                      </p:cBhvr>
                                      <p:to>
                                        <p:strVal val="visible"/>
                                      </p:to>
                                    </p:set>
                                    <p:anim calcmode="lin" valueType="num">
                                      <p:cBhvr additive="base">
                                        <p:cTn id="62" dur="500" fill="hold"/>
                                        <p:tgtEl>
                                          <p:spTgt spid="12305"/>
                                        </p:tgtEl>
                                        <p:attrNameLst>
                                          <p:attrName>ppt_x</p:attrName>
                                        </p:attrNameLst>
                                      </p:cBhvr>
                                      <p:tavLst>
                                        <p:tav tm="0">
                                          <p:val>
                                            <p:strVal val="#ppt_x"/>
                                          </p:val>
                                        </p:tav>
                                        <p:tav tm="100000">
                                          <p:val>
                                            <p:strVal val="#ppt_x"/>
                                          </p:val>
                                        </p:tav>
                                      </p:tavLst>
                                    </p:anim>
                                    <p:anim calcmode="lin" valueType="num">
                                      <p:cBhvr additive="base">
                                        <p:cTn id="63" dur="500" fill="hold"/>
                                        <p:tgtEl>
                                          <p:spTgt spid="123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6" grpId="0" animBg="1"/>
      <p:bldP spid="12296" grpId="0" animBg="1"/>
      <p:bldP spid="21" grpId="0"/>
      <p:bldP spid="25" grpId="0" animBg="1"/>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a:stretch>
            <a:fillRect/>
          </a:stretch>
        </p:blipFill>
        <p:spPr bwMode="auto">
          <a:xfrm>
            <a:off x="214282" y="214290"/>
            <a:ext cx="8715436" cy="664371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additive="base">
                                        <p:cTn id="7" dur="500" fill="hold"/>
                                        <p:tgtEl>
                                          <p:spTgt spid="39938"/>
                                        </p:tgtEl>
                                        <p:attrNameLst>
                                          <p:attrName>ppt_x</p:attrName>
                                        </p:attrNameLst>
                                      </p:cBhvr>
                                      <p:tavLst>
                                        <p:tav tm="0">
                                          <p:val>
                                            <p:strVal val="#ppt_x"/>
                                          </p:val>
                                        </p:tav>
                                        <p:tav tm="100000">
                                          <p:val>
                                            <p:strVal val="#ppt_x"/>
                                          </p:val>
                                        </p:tav>
                                      </p:tavLst>
                                    </p:anim>
                                    <p:anim calcmode="lin" valueType="num">
                                      <p:cBhvr additive="base">
                                        <p:cTn id="8" dur="500" fill="hold"/>
                                        <p:tgtEl>
                                          <p:spTgt spid="399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Marcador de contenido"/>
          <p:cNvSpPr>
            <a:spLocks noGrp="1"/>
          </p:cNvSpPr>
          <p:nvPr>
            <p:ph idx="1"/>
          </p:nvPr>
        </p:nvSpPr>
        <p:spPr>
          <a:xfrm>
            <a:off x="571500" y="1428750"/>
            <a:ext cx="8229600" cy="5072084"/>
          </a:xfrm>
        </p:spPr>
        <p:txBody>
          <a:bodyPr/>
          <a:lstStyle/>
          <a:p>
            <a:pPr eaLnBrk="1" hangingPunct="1"/>
            <a:r>
              <a:rPr lang="es-ES" sz="2400" b="1" dirty="0" smtClean="0">
                <a:latin typeface="Arial" pitchFamily="34" charset="0"/>
                <a:cs typeface="Arial" pitchFamily="34" charset="0"/>
              </a:rPr>
              <a:t>PLAN DE BANDA</a:t>
            </a:r>
          </a:p>
          <a:p>
            <a:pPr eaLnBrk="1" hangingPunct="1"/>
            <a:endParaRPr lang="es-ES" dirty="0" smtClean="0"/>
          </a:p>
          <a:p>
            <a:pPr eaLnBrk="1" hangingPunct="1"/>
            <a:endParaRPr lang="es-ES" dirty="0" smtClean="0"/>
          </a:p>
          <a:p>
            <a:pPr eaLnBrk="1" hangingPunct="1"/>
            <a:endParaRPr lang="es-ES" dirty="0" smtClean="0"/>
          </a:p>
          <a:p>
            <a:pPr eaLnBrk="1" hangingPunct="1"/>
            <a:endParaRPr lang="es-ES" dirty="0" smtClean="0"/>
          </a:p>
          <a:p>
            <a:pPr eaLnBrk="1" hangingPunct="1"/>
            <a:endParaRPr lang="es-ES" dirty="0" smtClean="0"/>
          </a:p>
          <a:p>
            <a:pPr eaLnBrk="1" hangingPunct="1">
              <a:buFont typeface="Wingdings 3" pitchFamily="18" charset="2"/>
              <a:buNone/>
            </a:pPr>
            <a:endParaRPr lang="es-ES" dirty="0" smtClean="0"/>
          </a:p>
          <a:p>
            <a:pPr eaLnBrk="1" hangingPunct="1">
              <a:buFont typeface="Wingdings 3" pitchFamily="18" charset="2"/>
              <a:buNone/>
            </a:pPr>
            <a:endParaRPr lang="es-ES" dirty="0" smtClean="0"/>
          </a:p>
          <a:p>
            <a:pPr eaLnBrk="1" hangingPunct="1">
              <a:buFont typeface="Wingdings 3" pitchFamily="18" charset="2"/>
              <a:buNone/>
            </a:pPr>
            <a:endParaRPr lang="es-ES" dirty="0" smtClean="0"/>
          </a:p>
          <a:p>
            <a:pPr eaLnBrk="1" hangingPunct="1">
              <a:buFont typeface="Wingdings 3" pitchFamily="18" charset="2"/>
              <a:buNone/>
            </a:pPr>
            <a:r>
              <a:rPr lang="es-ES" dirty="0" smtClean="0"/>
              <a:t>  </a:t>
            </a:r>
          </a:p>
          <a:p>
            <a:pPr eaLnBrk="1" hangingPunct="1">
              <a:buFont typeface="Wingdings 3" pitchFamily="18" charset="2"/>
              <a:buNone/>
            </a:pPr>
            <a:r>
              <a:rPr lang="es-ES" sz="2400" dirty="0" smtClean="0">
                <a:latin typeface="Arial" pitchFamily="34" charset="0"/>
                <a:cs typeface="Arial" pitchFamily="34" charset="0"/>
              </a:rPr>
              <a:t>                 </a:t>
            </a:r>
            <a:r>
              <a:rPr lang="es-ES" sz="2400" b="1" dirty="0" smtClean="0">
                <a:latin typeface="Arial" pitchFamily="34" charset="0"/>
                <a:cs typeface="Arial" pitchFamily="34" charset="0"/>
              </a:rPr>
              <a:t>Se Utiliza el 998 (por ser mas asimétrico)</a:t>
            </a:r>
          </a:p>
        </p:txBody>
      </p:sp>
      <p:sp>
        <p:nvSpPr>
          <p:cNvPr id="5" name="1 Título"/>
          <p:cNvSpPr>
            <a:spLocks noGrp="1"/>
          </p:cNvSpPr>
          <p:nvPr>
            <p:ph type="title"/>
          </p:nvPr>
        </p:nvSpPr>
        <p:spPr>
          <a:xfrm>
            <a:off x="357158" y="214290"/>
            <a:ext cx="8429684" cy="1082660"/>
          </a:xfrm>
        </p:spPr>
        <p:txBody>
          <a:bodyPr>
            <a:noAutofit/>
          </a:bodyPr>
          <a:lstStyle/>
          <a:p>
            <a:pPr eaLnBrk="1" fontAlgn="auto" hangingPunct="1">
              <a:spcAft>
                <a:spcPts val="0"/>
              </a:spcAft>
              <a:defRPr/>
            </a:pPr>
            <a:r>
              <a:rPr lang="es-ES" sz="3600" dirty="0" smtClean="0">
                <a:solidFill>
                  <a:schemeClr val="accent4">
                    <a:lumMod val="75000"/>
                  </a:schemeClr>
                </a:solidFill>
              </a:rPr>
              <a:t>ESCENARIO PARA LA SIMULACION</a:t>
            </a:r>
            <a:br>
              <a:rPr lang="es-ES" sz="3600" dirty="0" smtClean="0">
                <a:solidFill>
                  <a:schemeClr val="accent4">
                    <a:lumMod val="75000"/>
                  </a:schemeClr>
                </a:solidFill>
              </a:rPr>
            </a:br>
            <a:r>
              <a:rPr lang="es-ES" sz="3600" dirty="0" smtClean="0">
                <a:solidFill>
                  <a:schemeClr val="accent4">
                    <a:lumMod val="75000"/>
                  </a:schemeClr>
                </a:solidFill>
              </a:rPr>
              <a:t>DE UN SISTEMA VDSL2:</a:t>
            </a:r>
            <a:endParaRPr lang="es-ES" sz="3600" dirty="0">
              <a:solidFill>
                <a:schemeClr val="accent4">
                  <a:lumMod val="75000"/>
                </a:schemeClr>
              </a:solidFill>
            </a:endParaRPr>
          </a:p>
        </p:txBody>
      </p:sp>
      <p:pic>
        <p:nvPicPr>
          <p:cNvPr id="22532" name="5 Imagen"/>
          <p:cNvPicPr>
            <a:picLocks noChangeAspect="1" noChangeArrowheads="1"/>
          </p:cNvPicPr>
          <p:nvPr/>
        </p:nvPicPr>
        <p:blipFill>
          <a:blip r:embed="rId2" cstate="print"/>
          <a:srcRect/>
          <a:stretch>
            <a:fillRect/>
          </a:stretch>
        </p:blipFill>
        <p:spPr bwMode="auto">
          <a:xfrm>
            <a:off x="714375" y="2000240"/>
            <a:ext cx="7500963" cy="1643074"/>
          </a:xfrm>
          <a:prstGeom prst="rect">
            <a:avLst/>
          </a:prstGeom>
          <a:noFill/>
          <a:ln w="9525">
            <a:noFill/>
            <a:miter lim="800000"/>
            <a:headEnd/>
            <a:tailEnd/>
          </a:ln>
        </p:spPr>
      </p:pic>
      <p:pic>
        <p:nvPicPr>
          <p:cNvPr id="22533" name="6 Imagen"/>
          <p:cNvPicPr>
            <a:picLocks noChangeAspect="1" noChangeArrowheads="1"/>
          </p:cNvPicPr>
          <p:nvPr/>
        </p:nvPicPr>
        <p:blipFill>
          <a:blip r:embed="rId3" cstate="print"/>
          <a:srcRect/>
          <a:stretch>
            <a:fillRect/>
          </a:stretch>
        </p:blipFill>
        <p:spPr bwMode="auto">
          <a:xfrm>
            <a:off x="714348" y="3857628"/>
            <a:ext cx="7500990" cy="2071687"/>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2530">
                                            <p:txEl>
                                              <p:pRg st="0" end="0"/>
                                            </p:txEl>
                                          </p:spTgt>
                                        </p:tgtEl>
                                        <p:attrNameLst>
                                          <p:attrName>style.visibility</p:attrName>
                                        </p:attrNameLst>
                                      </p:cBhvr>
                                      <p:to>
                                        <p:strVal val="visible"/>
                                      </p:to>
                                    </p:set>
                                    <p:anim calcmode="lin" valueType="num">
                                      <p:cBhvr additive="base">
                                        <p:cTn id="12" dur="500" fill="hold"/>
                                        <p:tgtEl>
                                          <p:spTgt spid="22530">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2530">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2532"/>
                                        </p:tgtEl>
                                        <p:attrNameLst>
                                          <p:attrName>style.visibility</p:attrName>
                                        </p:attrNameLst>
                                      </p:cBhvr>
                                      <p:to>
                                        <p:strVal val="visible"/>
                                      </p:to>
                                    </p:set>
                                    <p:anim calcmode="lin" valueType="num">
                                      <p:cBhvr additive="base">
                                        <p:cTn id="17" dur="500" fill="hold"/>
                                        <p:tgtEl>
                                          <p:spTgt spid="22532"/>
                                        </p:tgtEl>
                                        <p:attrNameLst>
                                          <p:attrName>ppt_x</p:attrName>
                                        </p:attrNameLst>
                                      </p:cBhvr>
                                      <p:tavLst>
                                        <p:tav tm="0">
                                          <p:val>
                                            <p:strVal val="#ppt_x"/>
                                          </p:val>
                                        </p:tav>
                                        <p:tav tm="100000">
                                          <p:val>
                                            <p:strVal val="#ppt_x"/>
                                          </p:val>
                                        </p:tav>
                                      </p:tavLst>
                                    </p:anim>
                                    <p:anim calcmode="lin" valueType="num">
                                      <p:cBhvr additive="base">
                                        <p:cTn id="18" dur="500" fill="hold"/>
                                        <p:tgtEl>
                                          <p:spTgt spid="2253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2533"/>
                                        </p:tgtEl>
                                        <p:attrNameLst>
                                          <p:attrName>style.visibility</p:attrName>
                                        </p:attrNameLst>
                                      </p:cBhvr>
                                      <p:to>
                                        <p:strVal val="visible"/>
                                      </p:to>
                                    </p:set>
                                    <p:anim calcmode="lin" valueType="num">
                                      <p:cBhvr additive="base">
                                        <p:cTn id="22" dur="500" fill="hold"/>
                                        <p:tgtEl>
                                          <p:spTgt spid="22533"/>
                                        </p:tgtEl>
                                        <p:attrNameLst>
                                          <p:attrName>ppt_x</p:attrName>
                                        </p:attrNameLst>
                                      </p:cBhvr>
                                      <p:tavLst>
                                        <p:tav tm="0">
                                          <p:val>
                                            <p:strVal val="#ppt_x"/>
                                          </p:val>
                                        </p:tav>
                                        <p:tav tm="100000">
                                          <p:val>
                                            <p:strVal val="#ppt_x"/>
                                          </p:val>
                                        </p:tav>
                                      </p:tavLst>
                                    </p:anim>
                                    <p:anim calcmode="lin" valueType="num">
                                      <p:cBhvr additive="base">
                                        <p:cTn id="23" dur="500" fill="hold"/>
                                        <p:tgtEl>
                                          <p:spTgt spid="2253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22530">
                                            <p:txEl>
                                              <p:pRg st="10" end="10"/>
                                            </p:txEl>
                                          </p:spTgt>
                                        </p:tgtEl>
                                        <p:attrNameLst>
                                          <p:attrName>style.visibility</p:attrName>
                                        </p:attrNameLst>
                                      </p:cBhvr>
                                      <p:to>
                                        <p:strVal val="visible"/>
                                      </p:to>
                                    </p:set>
                                    <p:anim calcmode="lin" valueType="num">
                                      <p:cBhvr additive="base">
                                        <p:cTn id="27" dur="500" fill="hold"/>
                                        <p:tgtEl>
                                          <p:spTgt spid="22530">
                                            <p:txEl>
                                              <p:pRg st="10" end="1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2530">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2 Marcador de contenido"/>
          <p:cNvSpPr>
            <a:spLocks noGrp="1"/>
          </p:cNvSpPr>
          <p:nvPr>
            <p:ph idx="1"/>
          </p:nvPr>
        </p:nvSpPr>
        <p:spPr>
          <a:xfrm>
            <a:off x="500034" y="285728"/>
            <a:ext cx="8301038" cy="6000750"/>
          </a:xfrm>
        </p:spPr>
        <p:txBody>
          <a:bodyPr/>
          <a:lstStyle/>
          <a:p>
            <a:pPr eaLnBrk="1" hangingPunct="1"/>
            <a:r>
              <a:rPr lang="es-ES" sz="3200" b="1" dirty="0" smtClean="0">
                <a:solidFill>
                  <a:schemeClr val="accent4">
                    <a:lumMod val="75000"/>
                  </a:schemeClr>
                </a:solidFill>
              </a:rPr>
              <a:t>MASCARA DE POTENCIA</a:t>
            </a:r>
          </a:p>
          <a:p>
            <a:pPr eaLnBrk="1" hangingPunct="1">
              <a:buFont typeface="Wingdings 3" pitchFamily="18" charset="2"/>
              <a:buNone/>
            </a:pPr>
            <a:endParaRPr lang="es-EC" dirty="0" smtClean="0"/>
          </a:p>
          <a:p>
            <a:pPr eaLnBrk="1" hangingPunct="1">
              <a:buFont typeface="Wingdings 3" pitchFamily="18" charset="2"/>
              <a:buNone/>
            </a:pPr>
            <a:r>
              <a:rPr lang="es-EC" sz="2400" b="1" dirty="0" smtClean="0">
                <a:latin typeface="Arial" pitchFamily="34" charset="0"/>
                <a:cs typeface="Arial" pitchFamily="34" charset="0"/>
              </a:rPr>
              <a:t>Mascara PSD definida por el estándar</a:t>
            </a:r>
            <a:endParaRPr lang="es-ES" sz="2400" b="1" dirty="0" smtClean="0">
              <a:latin typeface="Arial" pitchFamily="34" charset="0"/>
              <a:cs typeface="Arial" pitchFamily="34" charset="0"/>
            </a:endParaRPr>
          </a:p>
          <a:p>
            <a:pPr eaLnBrk="1" hangingPunct="1"/>
            <a:endParaRPr lang="es-ES" dirty="0" smtClean="0"/>
          </a:p>
          <a:p>
            <a:pPr eaLnBrk="1" hangingPunct="1"/>
            <a:endParaRPr lang="es-ES" dirty="0" smtClean="0"/>
          </a:p>
          <a:p>
            <a:pPr eaLnBrk="1" hangingPunct="1"/>
            <a:endParaRPr lang="es-ES" dirty="0" smtClean="0"/>
          </a:p>
          <a:p>
            <a:pPr eaLnBrk="1" hangingPunct="1"/>
            <a:endParaRPr lang="es-ES" dirty="0" smtClean="0"/>
          </a:p>
          <a:p>
            <a:pPr eaLnBrk="1" hangingPunct="1"/>
            <a:endParaRPr lang="es-ES" dirty="0" smtClean="0"/>
          </a:p>
          <a:p>
            <a:pPr eaLnBrk="1" hangingPunct="1">
              <a:buFont typeface="Wingdings 3" pitchFamily="18" charset="2"/>
              <a:buNone/>
            </a:pPr>
            <a:endParaRPr lang="es-ES" dirty="0" smtClean="0"/>
          </a:p>
          <a:p>
            <a:pPr eaLnBrk="1" hangingPunct="1">
              <a:buFont typeface="Wingdings 3" pitchFamily="18" charset="2"/>
              <a:buNone/>
            </a:pPr>
            <a:endParaRPr lang="es-ES" dirty="0" smtClean="0"/>
          </a:p>
          <a:p>
            <a:pPr eaLnBrk="1" hangingPunct="1">
              <a:buFont typeface="Wingdings 3" pitchFamily="18" charset="2"/>
              <a:buNone/>
            </a:pPr>
            <a:endParaRPr lang="es-ES" dirty="0" smtClean="0"/>
          </a:p>
          <a:p>
            <a:pPr eaLnBrk="1" hangingPunct="1">
              <a:buFont typeface="Wingdings 3" pitchFamily="18" charset="2"/>
              <a:buNone/>
            </a:pPr>
            <a:r>
              <a:rPr lang="es-ES" dirty="0" smtClean="0"/>
              <a:t>        </a:t>
            </a:r>
          </a:p>
          <a:p>
            <a:pPr eaLnBrk="1" hangingPunct="1">
              <a:buFont typeface="Wingdings 3" pitchFamily="18" charset="2"/>
              <a:buNone/>
            </a:pPr>
            <a:r>
              <a:rPr lang="es-ES" dirty="0" smtClean="0"/>
              <a:t>          </a:t>
            </a:r>
            <a:r>
              <a:rPr lang="es-ES" b="1" dirty="0" smtClean="0"/>
              <a:t> </a:t>
            </a:r>
            <a:r>
              <a:rPr lang="es-ES" b="1" dirty="0" smtClean="0">
                <a:latin typeface="Arial" pitchFamily="34" charset="0"/>
                <a:cs typeface="Arial" pitchFamily="34" charset="0"/>
              </a:rPr>
              <a:t>Mascara B8-4 (hasta 12 MHz)</a:t>
            </a:r>
          </a:p>
        </p:txBody>
      </p:sp>
      <p:pic>
        <p:nvPicPr>
          <p:cNvPr id="23555" name="Picture 2"/>
          <p:cNvPicPr>
            <a:picLocks noChangeAspect="1" noChangeArrowheads="1"/>
          </p:cNvPicPr>
          <p:nvPr/>
        </p:nvPicPr>
        <p:blipFill>
          <a:blip r:embed="rId2" cstate="print"/>
          <a:srcRect/>
          <a:stretch>
            <a:fillRect/>
          </a:stretch>
        </p:blipFill>
        <p:spPr bwMode="auto">
          <a:xfrm>
            <a:off x="714348" y="1857364"/>
            <a:ext cx="7000923" cy="3857642"/>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anim calcmode="lin" valueType="num">
                                      <p:cBhvr additive="base">
                                        <p:cTn id="7" dur="500" fill="hold"/>
                                        <p:tgtEl>
                                          <p:spTgt spid="2355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3554">
                                            <p:txEl>
                                              <p:pRg st="2" end="2"/>
                                            </p:txEl>
                                          </p:spTgt>
                                        </p:tgtEl>
                                        <p:attrNameLst>
                                          <p:attrName>style.visibility</p:attrName>
                                        </p:attrNameLst>
                                      </p:cBhvr>
                                      <p:to>
                                        <p:strVal val="visible"/>
                                      </p:to>
                                    </p:set>
                                    <p:anim calcmode="lin" valueType="num">
                                      <p:cBhvr additive="base">
                                        <p:cTn id="12" dur="500" fill="hold"/>
                                        <p:tgtEl>
                                          <p:spTgt spid="23554">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3554">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3555"/>
                                        </p:tgtEl>
                                        <p:attrNameLst>
                                          <p:attrName>style.visibility</p:attrName>
                                        </p:attrNameLst>
                                      </p:cBhvr>
                                      <p:to>
                                        <p:strVal val="visible"/>
                                      </p:to>
                                    </p:set>
                                    <p:anim calcmode="lin" valueType="num">
                                      <p:cBhvr additive="base">
                                        <p:cTn id="17" dur="500" fill="hold"/>
                                        <p:tgtEl>
                                          <p:spTgt spid="23555"/>
                                        </p:tgtEl>
                                        <p:attrNameLst>
                                          <p:attrName>ppt_x</p:attrName>
                                        </p:attrNameLst>
                                      </p:cBhvr>
                                      <p:tavLst>
                                        <p:tav tm="0">
                                          <p:val>
                                            <p:strVal val="#ppt_x"/>
                                          </p:val>
                                        </p:tav>
                                        <p:tav tm="100000">
                                          <p:val>
                                            <p:strVal val="#ppt_x"/>
                                          </p:val>
                                        </p:tav>
                                      </p:tavLst>
                                    </p:anim>
                                    <p:anim calcmode="lin" valueType="num">
                                      <p:cBhvr additive="base">
                                        <p:cTn id="18" dur="500" fill="hold"/>
                                        <p:tgtEl>
                                          <p:spTgt spid="2355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3554">
                                            <p:txEl>
                                              <p:pRg st="11" end="11"/>
                                            </p:txEl>
                                          </p:spTgt>
                                        </p:tgtEl>
                                        <p:attrNameLst>
                                          <p:attrName>style.visibility</p:attrName>
                                        </p:attrNameLst>
                                      </p:cBhvr>
                                      <p:to>
                                        <p:strVal val="visible"/>
                                      </p:to>
                                    </p:set>
                                    <p:anim calcmode="lin" valueType="num">
                                      <p:cBhvr additive="base">
                                        <p:cTn id="22" dur="500" fill="hold"/>
                                        <p:tgtEl>
                                          <p:spTgt spid="23554">
                                            <p:txEl>
                                              <p:pRg st="11" end="1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3554">
                                            <p:txEl>
                                              <p:pRg st="11" end="1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23554">
                                            <p:txEl>
                                              <p:pRg st="12" end="12"/>
                                            </p:txEl>
                                          </p:spTgt>
                                        </p:tgtEl>
                                        <p:attrNameLst>
                                          <p:attrName>style.visibility</p:attrName>
                                        </p:attrNameLst>
                                      </p:cBhvr>
                                      <p:to>
                                        <p:strVal val="visible"/>
                                      </p:to>
                                    </p:set>
                                    <p:anim calcmode="lin" valueType="num">
                                      <p:cBhvr additive="base">
                                        <p:cTn id="27" dur="500" fill="hold"/>
                                        <p:tgtEl>
                                          <p:spTgt spid="23554">
                                            <p:txEl>
                                              <p:pRg st="12" end="1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3554">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2 Marcador de contenido"/>
          <p:cNvSpPr>
            <a:spLocks noGrp="1"/>
          </p:cNvSpPr>
          <p:nvPr>
            <p:ph idx="1"/>
          </p:nvPr>
        </p:nvSpPr>
        <p:spPr>
          <a:xfrm>
            <a:off x="500034" y="500042"/>
            <a:ext cx="8229600" cy="5286394"/>
          </a:xfrm>
        </p:spPr>
        <p:txBody>
          <a:bodyPr/>
          <a:lstStyle/>
          <a:p>
            <a:pPr eaLnBrk="1" hangingPunct="1"/>
            <a:r>
              <a:rPr lang="es-ES" sz="3200" b="1" dirty="0" smtClean="0">
                <a:solidFill>
                  <a:schemeClr val="accent4">
                    <a:lumMod val="75000"/>
                  </a:schemeClr>
                </a:solidFill>
              </a:rPr>
              <a:t>PERFIL:</a:t>
            </a:r>
          </a:p>
          <a:p>
            <a:pPr eaLnBrk="1" hangingPunct="1"/>
            <a:endParaRPr lang="es-ES" dirty="0" smtClean="0"/>
          </a:p>
          <a:p>
            <a:pPr eaLnBrk="1" hangingPunct="1"/>
            <a:endParaRPr lang="es-ES" dirty="0" smtClean="0"/>
          </a:p>
          <a:p>
            <a:pPr eaLnBrk="1" hangingPunct="1"/>
            <a:endParaRPr lang="es-ES" dirty="0" smtClean="0"/>
          </a:p>
          <a:p>
            <a:pPr eaLnBrk="1" hangingPunct="1"/>
            <a:endParaRPr lang="es-ES" dirty="0" smtClean="0"/>
          </a:p>
          <a:p>
            <a:pPr eaLnBrk="1" hangingPunct="1"/>
            <a:endParaRPr lang="es-ES" dirty="0" smtClean="0"/>
          </a:p>
          <a:p>
            <a:pPr eaLnBrk="1" hangingPunct="1">
              <a:buFont typeface="Wingdings 3" pitchFamily="18" charset="2"/>
              <a:buNone/>
            </a:pPr>
            <a:endParaRPr lang="es-ES" dirty="0" smtClean="0"/>
          </a:p>
          <a:p>
            <a:pPr eaLnBrk="1" hangingPunct="1">
              <a:buFont typeface="Wingdings 3" pitchFamily="18" charset="2"/>
              <a:buNone/>
            </a:pPr>
            <a:endParaRPr lang="es-ES" dirty="0" smtClean="0"/>
          </a:p>
          <a:p>
            <a:pPr eaLnBrk="1" hangingPunct="1">
              <a:buFont typeface="Wingdings 3" pitchFamily="18" charset="2"/>
              <a:buNone/>
            </a:pPr>
            <a:endParaRPr lang="es-ES" sz="3200" b="1" dirty="0" smtClean="0">
              <a:solidFill>
                <a:schemeClr val="accent4">
                  <a:lumMod val="75000"/>
                </a:schemeClr>
              </a:solidFill>
            </a:endParaRPr>
          </a:p>
          <a:p>
            <a:pPr eaLnBrk="1" hangingPunct="1">
              <a:buFont typeface="Wingdings 3" pitchFamily="18" charset="2"/>
              <a:buNone/>
            </a:pPr>
            <a:r>
              <a:rPr lang="es-ES" sz="3200" b="1" dirty="0" smtClean="0">
                <a:solidFill>
                  <a:schemeClr val="accent4">
                    <a:lumMod val="75000"/>
                  </a:schemeClr>
                </a:solidFill>
              </a:rPr>
              <a:t>Perfil 12a</a:t>
            </a:r>
          </a:p>
          <a:p>
            <a:pPr eaLnBrk="1" hangingPunct="1">
              <a:buFont typeface="Wingdings 3" pitchFamily="18" charset="2"/>
              <a:buNone/>
            </a:pPr>
            <a:endParaRPr lang="es-ES" dirty="0" smtClean="0"/>
          </a:p>
        </p:txBody>
      </p:sp>
      <p:pic>
        <p:nvPicPr>
          <p:cNvPr id="24579" name="Picture 1"/>
          <p:cNvPicPr>
            <a:picLocks noChangeAspect="1" noChangeArrowheads="1"/>
          </p:cNvPicPr>
          <p:nvPr/>
        </p:nvPicPr>
        <p:blipFill>
          <a:blip r:embed="rId2" cstate="print"/>
          <a:srcRect/>
          <a:stretch>
            <a:fillRect/>
          </a:stretch>
        </p:blipFill>
        <p:spPr bwMode="auto">
          <a:xfrm>
            <a:off x="571472" y="1785938"/>
            <a:ext cx="7853391" cy="278607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 calcmode="lin" valueType="num">
                                      <p:cBhvr additive="base">
                                        <p:cTn id="7" dur="500" fill="hold"/>
                                        <p:tgtEl>
                                          <p:spTgt spid="2457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4579"/>
                                        </p:tgtEl>
                                        <p:attrNameLst>
                                          <p:attrName>style.visibility</p:attrName>
                                        </p:attrNameLst>
                                      </p:cBhvr>
                                      <p:to>
                                        <p:strVal val="visible"/>
                                      </p:to>
                                    </p:set>
                                    <p:anim calcmode="lin" valueType="num">
                                      <p:cBhvr additive="base">
                                        <p:cTn id="12" dur="500" fill="hold"/>
                                        <p:tgtEl>
                                          <p:spTgt spid="24579"/>
                                        </p:tgtEl>
                                        <p:attrNameLst>
                                          <p:attrName>ppt_x</p:attrName>
                                        </p:attrNameLst>
                                      </p:cBhvr>
                                      <p:tavLst>
                                        <p:tav tm="0">
                                          <p:val>
                                            <p:strVal val="#ppt_x"/>
                                          </p:val>
                                        </p:tav>
                                        <p:tav tm="100000">
                                          <p:val>
                                            <p:strVal val="#ppt_x"/>
                                          </p:val>
                                        </p:tav>
                                      </p:tavLst>
                                    </p:anim>
                                    <p:anim calcmode="lin" valueType="num">
                                      <p:cBhvr additive="base">
                                        <p:cTn id="13" dur="500" fill="hold"/>
                                        <p:tgtEl>
                                          <p:spTgt spid="2457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4578">
                                            <p:txEl>
                                              <p:pRg st="9" end="9"/>
                                            </p:txEl>
                                          </p:spTgt>
                                        </p:tgtEl>
                                        <p:attrNameLst>
                                          <p:attrName>style.visibility</p:attrName>
                                        </p:attrNameLst>
                                      </p:cBhvr>
                                      <p:to>
                                        <p:strVal val="visible"/>
                                      </p:to>
                                    </p:set>
                                    <p:anim calcmode="lin" valueType="num">
                                      <p:cBhvr additive="base">
                                        <p:cTn id="17" dur="500" fill="hold"/>
                                        <p:tgtEl>
                                          <p:spTgt spid="24578">
                                            <p:txEl>
                                              <p:pRg st="9" end="9"/>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4578">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42852"/>
            <a:ext cx="8229600" cy="857256"/>
          </a:xfrm>
        </p:spPr>
        <p:txBody>
          <a:bodyPr>
            <a:normAutofit/>
          </a:bodyPr>
          <a:lstStyle/>
          <a:p>
            <a:pPr>
              <a:defRPr/>
            </a:pPr>
            <a:r>
              <a:rPr lang="es-EC" sz="4000" dirty="0" smtClean="0">
                <a:solidFill>
                  <a:schemeClr val="accent4">
                    <a:lumMod val="75000"/>
                  </a:schemeClr>
                </a:solidFill>
                <a:latin typeface="Arial" pitchFamily="34" charset="0"/>
                <a:cs typeface="Arial" pitchFamily="34" charset="0"/>
              </a:rPr>
              <a:t>CAPACIDAD DEL CANAL</a:t>
            </a:r>
            <a:endParaRPr lang="es-ES" sz="4000" dirty="0">
              <a:solidFill>
                <a:schemeClr val="accent4">
                  <a:lumMod val="75000"/>
                </a:schemeClr>
              </a:solidFill>
              <a:latin typeface="Arial" pitchFamily="34" charset="0"/>
              <a:cs typeface="Arial" pitchFamily="34" charset="0"/>
            </a:endParaRPr>
          </a:p>
        </p:txBody>
      </p:sp>
      <p:sp>
        <p:nvSpPr>
          <p:cNvPr id="26627"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dirty="0"/>
          </a:p>
        </p:txBody>
      </p:sp>
      <p:sp>
        <p:nvSpPr>
          <p:cNvPr id="26629" name="Rectangle 3"/>
          <p:cNvSpPr>
            <a:spLocks noChangeArrowheads="1"/>
          </p:cNvSpPr>
          <p:nvPr/>
        </p:nvSpPr>
        <p:spPr bwMode="auto">
          <a:xfrm>
            <a:off x="0" y="742950"/>
            <a:ext cx="9144000" cy="0"/>
          </a:xfrm>
          <a:prstGeom prst="rect">
            <a:avLst/>
          </a:prstGeom>
          <a:noFill/>
          <a:ln w="9525">
            <a:noFill/>
            <a:miter lim="800000"/>
            <a:headEnd/>
            <a:tailEnd/>
          </a:ln>
        </p:spPr>
        <p:txBody>
          <a:bodyPr wrap="none" anchor="ctr">
            <a:spAutoFit/>
          </a:bodyPr>
          <a:lstStyle/>
          <a:p>
            <a:endParaRPr lang="es-ES" dirty="0"/>
          </a:p>
        </p:txBody>
      </p:sp>
      <p:sp>
        <p:nvSpPr>
          <p:cNvPr id="26630"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dirty="0"/>
          </a:p>
        </p:txBody>
      </p:sp>
      <p:sp>
        <p:nvSpPr>
          <p:cNvPr id="26632" name="Rectangle 6"/>
          <p:cNvSpPr>
            <a:spLocks noChangeArrowheads="1"/>
          </p:cNvSpPr>
          <p:nvPr/>
        </p:nvSpPr>
        <p:spPr bwMode="auto">
          <a:xfrm>
            <a:off x="0" y="733425"/>
            <a:ext cx="9144000" cy="0"/>
          </a:xfrm>
          <a:prstGeom prst="rect">
            <a:avLst/>
          </a:prstGeom>
          <a:noFill/>
          <a:ln w="9525">
            <a:noFill/>
            <a:miter lim="800000"/>
            <a:headEnd/>
            <a:tailEnd/>
          </a:ln>
        </p:spPr>
        <p:txBody>
          <a:bodyPr wrap="none" anchor="ctr">
            <a:spAutoFit/>
          </a:bodyPr>
          <a:lstStyle/>
          <a:p>
            <a:endParaRPr lang="es-ES" dirty="0"/>
          </a:p>
        </p:txBody>
      </p:sp>
      <p:sp>
        <p:nvSpPr>
          <p:cNvPr id="26633"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dirty="0"/>
          </a:p>
        </p:txBody>
      </p:sp>
      <p:sp>
        <p:nvSpPr>
          <p:cNvPr id="26635" name="Rectangle 9"/>
          <p:cNvSpPr>
            <a:spLocks noChangeArrowheads="1"/>
          </p:cNvSpPr>
          <p:nvPr/>
        </p:nvSpPr>
        <p:spPr bwMode="auto">
          <a:xfrm>
            <a:off x="0" y="704850"/>
            <a:ext cx="9144000" cy="0"/>
          </a:xfrm>
          <a:prstGeom prst="rect">
            <a:avLst/>
          </a:prstGeom>
          <a:noFill/>
          <a:ln w="9525">
            <a:noFill/>
            <a:miter lim="800000"/>
            <a:headEnd/>
            <a:tailEnd/>
          </a:ln>
        </p:spPr>
        <p:txBody>
          <a:bodyPr wrap="none" anchor="ctr">
            <a:spAutoFit/>
          </a:bodyPr>
          <a:lstStyle/>
          <a:p>
            <a:endParaRPr lang="es-ES" dirty="0"/>
          </a:p>
        </p:txBody>
      </p:sp>
      <p:sp>
        <p:nvSpPr>
          <p:cNvPr id="26636"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dirty="0"/>
          </a:p>
        </p:txBody>
      </p:sp>
      <p:sp>
        <p:nvSpPr>
          <p:cNvPr id="26638" name="Rectangle 12"/>
          <p:cNvSpPr>
            <a:spLocks noChangeArrowheads="1"/>
          </p:cNvSpPr>
          <p:nvPr/>
        </p:nvSpPr>
        <p:spPr bwMode="auto">
          <a:xfrm>
            <a:off x="0" y="1028700"/>
            <a:ext cx="9144000" cy="0"/>
          </a:xfrm>
          <a:prstGeom prst="rect">
            <a:avLst/>
          </a:prstGeom>
          <a:noFill/>
          <a:ln w="9525">
            <a:noFill/>
            <a:miter lim="800000"/>
            <a:headEnd/>
            <a:tailEnd/>
          </a:ln>
        </p:spPr>
        <p:txBody>
          <a:bodyPr wrap="none" anchor="ctr">
            <a:spAutoFit/>
          </a:bodyPr>
          <a:lstStyle/>
          <a:p>
            <a:endParaRPr lang="es-ES" dirty="0"/>
          </a:p>
        </p:txBody>
      </p:sp>
      <p:sp>
        <p:nvSpPr>
          <p:cNvPr id="15" name="14 Rectángulo"/>
          <p:cNvSpPr/>
          <p:nvPr/>
        </p:nvSpPr>
        <p:spPr>
          <a:xfrm>
            <a:off x="3214678" y="1285860"/>
            <a:ext cx="2414598"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Primera Solución</a:t>
            </a:r>
            <a:endParaRPr lang="es-ES" dirty="0"/>
          </a:p>
        </p:txBody>
      </p:sp>
      <p:sp>
        <p:nvSpPr>
          <p:cNvPr id="71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716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43240" y="2285992"/>
            <a:ext cx="2786082" cy="461963"/>
          </a:xfrm>
          <a:prstGeom prst="rect">
            <a:avLst/>
          </a:prstGeom>
          <a:noFill/>
        </p:spPr>
      </p:pic>
      <p:sp>
        <p:nvSpPr>
          <p:cNvPr id="7171"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7172"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86182" y="3143248"/>
            <a:ext cx="1857388" cy="352426"/>
          </a:xfrm>
          <a:prstGeom prst="rect">
            <a:avLst/>
          </a:prstGeom>
          <a:noFill/>
        </p:spPr>
      </p:pic>
      <p:sp>
        <p:nvSpPr>
          <p:cNvPr id="7174" name="Rectangle 6"/>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7175"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928926" y="4071942"/>
            <a:ext cx="3357586" cy="642942"/>
          </a:xfrm>
          <a:prstGeom prst="rect">
            <a:avLst/>
          </a:prstGeom>
          <a:noFill/>
        </p:spPr>
      </p:pic>
      <p:sp>
        <p:nvSpPr>
          <p:cNvPr id="717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7178"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28926" y="5143512"/>
            <a:ext cx="3429024" cy="733427"/>
          </a:xfrm>
          <a:prstGeom prst="rect">
            <a:avLst/>
          </a:prstGeom>
          <a:noFill/>
        </p:spPr>
      </p:pic>
      <p:sp>
        <p:nvSpPr>
          <p:cNvPr id="7180" name="Rectangle 12"/>
          <p:cNvSpPr>
            <a:spLocks noChangeArrowheads="1"/>
          </p:cNvSpPr>
          <p:nvPr/>
        </p:nvSpPr>
        <p:spPr bwMode="auto">
          <a:xfrm>
            <a:off x="0" y="904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82"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7183" name="Rectangle 15"/>
          <p:cNvSpPr>
            <a:spLocks noChangeArrowheads="1"/>
          </p:cNvSpPr>
          <p:nvPr/>
        </p:nvSpPr>
        <p:spPr bwMode="auto">
          <a:xfrm>
            <a:off x="0" y="10001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169"/>
                                        </p:tgtEl>
                                        <p:attrNameLst>
                                          <p:attrName>style.visibility</p:attrName>
                                        </p:attrNameLst>
                                      </p:cBhvr>
                                      <p:to>
                                        <p:strVal val="visible"/>
                                      </p:to>
                                    </p:set>
                                    <p:anim calcmode="lin" valueType="num">
                                      <p:cBhvr additive="base">
                                        <p:cTn id="17" dur="500" fill="hold"/>
                                        <p:tgtEl>
                                          <p:spTgt spid="7169"/>
                                        </p:tgtEl>
                                        <p:attrNameLst>
                                          <p:attrName>ppt_x</p:attrName>
                                        </p:attrNameLst>
                                      </p:cBhvr>
                                      <p:tavLst>
                                        <p:tav tm="0">
                                          <p:val>
                                            <p:strVal val="#ppt_x"/>
                                          </p:val>
                                        </p:tav>
                                        <p:tav tm="100000">
                                          <p:val>
                                            <p:strVal val="#ppt_x"/>
                                          </p:val>
                                        </p:tav>
                                      </p:tavLst>
                                    </p:anim>
                                    <p:anim calcmode="lin" valueType="num">
                                      <p:cBhvr additive="base">
                                        <p:cTn id="18" dur="500" fill="hold"/>
                                        <p:tgtEl>
                                          <p:spTgt spid="716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172"/>
                                        </p:tgtEl>
                                        <p:attrNameLst>
                                          <p:attrName>style.visibility</p:attrName>
                                        </p:attrNameLst>
                                      </p:cBhvr>
                                      <p:to>
                                        <p:strVal val="visible"/>
                                      </p:to>
                                    </p:set>
                                    <p:anim calcmode="lin" valueType="num">
                                      <p:cBhvr additive="base">
                                        <p:cTn id="22" dur="500" fill="hold"/>
                                        <p:tgtEl>
                                          <p:spTgt spid="7172"/>
                                        </p:tgtEl>
                                        <p:attrNameLst>
                                          <p:attrName>ppt_x</p:attrName>
                                        </p:attrNameLst>
                                      </p:cBhvr>
                                      <p:tavLst>
                                        <p:tav tm="0">
                                          <p:val>
                                            <p:strVal val="#ppt_x"/>
                                          </p:val>
                                        </p:tav>
                                        <p:tav tm="100000">
                                          <p:val>
                                            <p:strVal val="#ppt_x"/>
                                          </p:val>
                                        </p:tav>
                                      </p:tavLst>
                                    </p:anim>
                                    <p:anim calcmode="lin" valueType="num">
                                      <p:cBhvr additive="base">
                                        <p:cTn id="23" dur="500" fill="hold"/>
                                        <p:tgtEl>
                                          <p:spTgt spid="717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175"/>
                                        </p:tgtEl>
                                        <p:attrNameLst>
                                          <p:attrName>style.visibility</p:attrName>
                                        </p:attrNameLst>
                                      </p:cBhvr>
                                      <p:to>
                                        <p:strVal val="visible"/>
                                      </p:to>
                                    </p:set>
                                    <p:anim calcmode="lin" valueType="num">
                                      <p:cBhvr additive="base">
                                        <p:cTn id="27" dur="500" fill="hold"/>
                                        <p:tgtEl>
                                          <p:spTgt spid="7175"/>
                                        </p:tgtEl>
                                        <p:attrNameLst>
                                          <p:attrName>ppt_x</p:attrName>
                                        </p:attrNameLst>
                                      </p:cBhvr>
                                      <p:tavLst>
                                        <p:tav tm="0">
                                          <p:val>
                                            <p:strVal val="#ppt_x"/>
                                          </p:val>
                                        </p:tav>
                                        <p:tav tm="100000">
                                          <p:val>
                                            <p:strVal val="#ppt_x"/>
                                          </p:val>
                                        </p:tav>
                                      </p:tavLst>
                                    </p:anim>
                                    <p:anim calcmode="lin" valueType="num">
                                      <p:cBhvr additive="base">
                                        <p:cTn id="28" dur="500" fill="hold"/>
                                        <p:tgtEl>
                                          <p:spTgt spid="717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178"/>
                                        </p:tgtEl>
                                        <p:attrNameLst>
                                          <p:attrName>style.visibility</p:attrName>
                                        </p:attrNameLst>
                                      </p:cBhvr>
                                      <p:to>
                                        <p:strVal val="visible"/>
                                      </p:to>
                                    </p:set>
                                    <p:anim calcmode="lin" valueType="num">
                                      <p:cBhvr additive="base">
                                        <p:cTn id="32" dur="500" fill="hold"/>
                                        <p:tgtEl>
                                          <p:spTgt spid="7178"/>
                                        </p:tgtEl>
                                        <p:attrNameLst>
                                          <p:attrName>ppt_x</p:attrName>
                                        </p:attrNameLst>
                                      </p:cBhvr>
                                      <p:tavLst>
                                        <p:tav tm="0">
                                          <p:val>
                                            <p:strVal val="#ppt_x"/>
                                          </p:val>
                                        </p:tav>
                                        <p:tav tm="100000">
                                          <p:val>
                                            <p:strVal val="#ppt_x"/>
                                          </p:val>
                                        </p:tav>
                                      </p:tavLst>
                                    </p:anim>
                                    <p:anim calcmode="lin" valueType="num">
                                      <p:cBhvr additive="base">
                                        <p:cTn id="33" dur="500" fill="hold"/>
                                        <p:tgtEl>
                                          <p:spTgt spid="71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Marcador de contenido"/>
          <p:cNvSpPr>
            <a:spLocks noGrp="1"/>
          </p:cNvSpPr>
          <p:nvPr>
            <p:ph idx="1"/>
          </p:nvPr>
        </p:nvSpPr>
        <p:spPr>
          <a:xfrm>
            <a:off x="571472" y="1785926"/>
            <a:ext cx="8115328" cy="4500594"/>
          </a:xfrm>
        </p:spPr>
        <p:txBody>
          <a:bodyPr/>
          <a:lstStyle/>
          <a:p>
            <a:pPr lvl="0" algn="just"/>
            <a:r>
              <a:rPr lang="es-EC" sz="1800" b="1" dirty="0" smtClean="0">
                <a:latin typeface="Arial" pitchFamily="34" charset="0"/>
                <a:cs typeface="Arial" pitchFamily="34" charset="0"/>
              </a:rPr>
              <a:t>Se simulará un cable multipar de 5 pares.</a:t>
            </a:r>
            <a:endParaRPr lang="es-ES" sz="1800" b="1" dirty="0" smtClean="0">
              <a:latin typeface="Arial" pitchFamily="34" charset="0"/>
              <a:cs typeface="Arial" pitchFamily="34" charset="0"/>
            </a:endParaRPr>
          </a:p>
          <a:p>
            <a:pPr lvl="0" algn="just"/>
            <a:r>
              <a:rPr lang="es-EC" sz="1800" b="1" dirty="0" smtClean="0">
                <a:latin typeface="Arial" pitchFamily="34" charset="0"/>
                <a:cs typeface="Arial" pitchFamily="34" charset="0"/>
              </a:rPr>
              <a:t>Utilizaremos un par trenzado 24.AWG de 0.5 mm.</a:t>
            </a:r>
            <a:endParaRPr lang="es-ES" sz="1800" b="1" dirty="0" smtClean="0">
              <a:latin typeface="Arial" pitchFamily="34" charset="0"/>
              <a:cs typeface="Arial" pitchFamily="34" charset="0"/>
            </a:endParaRPr>
          </a:p>
          <a:p>
            <a:pPr lvl="0" algn="just"/>
            <a:r>
              <a:rPr lang="es-EC" sz="1800" b="1" dirty="0" smtClean="0">
                <a:latin typeface="Arial" pitchFamily="34" charset="0"/>
                <a:cs typeface="Arial" pitchFamily="34" charset="0"/>
              </a:rPr>
              <a:t>Distancia 1 Km.</a:t>
            </a:r>
            <a:endParaRPr lang="es-ES" sz="1800" b="1" dirty="0" smtClean="0">
              <a:latin typeface="Arial" pitchFamily="34" charset="0"/>
              <a:cs typeface="Arial" pitchFamily="34" charset="0"/>
            </a:endParaRPr>
          </a:p>
          <a:p>
            <a:pPr lvl="0" algn="just"/>
            <a:r>
              <a:rPr lang="es-EC" sz="1800" b="1" dirty="0" smtClean="0">
                <a:latin typeface="Arial" pitchFamily="34" charset="0"/>
                <a:cs typeface="Arial" pitchFamily="34" charset="0"/>
              </a:rPr>
              <a:t>Se realizará la simulación únicamente para el download.</a:t>
            </a:r>
            <a:endParaRPr lang="es-ES" sz="1800" b="1" dirty="0" smtClean="0">
              <a:latin typeface="Arial" pitchFamily="34" charset="0"/>
              <a:cs typeface="Arial" pitchFamily="34" charset="0"/>
            </a:endParaRPr>
          </a:p>
          <a:p>
            <a:pPr lvl="0" algn="just"/>
            <a:r>
              <a:rPr lang="es-EC" sz="1800" b="1" dirty="0" smtClean="0">
                <a:latin typeface="Arial" pitchFamily="34" charset="0"/>
                <a:cs typeface="Arial" pitchFamily="34" charset="0"/>
              </a:rPr>
              <a:t>Numero de subportadoras: 1602.</a:t>
            </a:r>
            <a:endParaRPr lang="es-ES" sz="1800" b="1" dirty="0" smtClean="0">
              <a:latin typeface="Arial" pitchFamily="34" charset="0"/>
              <a:cs typeface="Arial" pitchFamily="34" charset="0"/>
            </a:endParaRPr>
          </a:p>
          <a:p>
            <a:pPr lvl="0" algn="just"/>
            <a:r>
              <a:rPr lang="es-EC" sz="1800" b="1" dirty="0" smtClean="0">
                <a:latin typeface="Arial" pitchFamily="34" charset="0"/>
                <a:cs typeface="Arial" pitchFamily="34" charset="0"/>
              </a:rPr>
              <a:t>Ancho de banda por subportadora: 4,3125 KHz.</a:t>
            </a:r>
            <a:endParaRPr lang="es-ES" sz="1800" b="1" dirty="0" smtClean="0">
              <a:latin typeface="Arial" pitchFamily="34" charset="0"/>
              <a:cs typeface="Arial" pitchFamily="34" charset="0"/>
            </a:endParaRPr>
          </a:p>
          <a:p>
            <a:pPr lvl="0" algn="just"/>
            <a:r>
              <a:rPr lang="es-EC" sz="1800" b="1" dirty="0" smtClean="0">
                <a:latin typeface="Arial" pitchFamily="34" charset="0"/>
                <a:cs typeface="Arial" pitchFamily="34" charset="0"/>
              </a:rPr>
              <a:t>Muestras por tono: 70.</a:t>
            </a:r>
            <a:endParaRPr lang="es-ES" sz="1800" b="1" dirty="0" smtClean="0">
              <a:latin typeface="Arial" pitchFamily="34" charset="0"/>
              <a:cs typeface="Arial" pitchFamily="34" charset="0"/>
            </a:endParaRPr>
          </a:p>
          <a:p>
            <a:pPr lvl="0" algn="just"/>
            <a:r>
              <a:rPr lang="es-EC" sz="1800" b="1" dirty="0" smtClean="0">
                <a:latin typeface="Arial" pitchFamily="34" charset="0"/>
                <a:cs typeface="Arial" pitchFamily="34" charset="0"/>
              </a:rPr>
              <a:t>Nd, Nc numero estados por símbolo en modo común y diferencial. </a:t>
            </a:r>
            <a:endParaRPr lang="es-ES" sz="1800" b="1" dirty="0" smtClean="0">
              <a:latin typeface="Arial" pitchFamily="34" charset="0"/>
              <a:cs typeface="Arial" pitchFamily="34" charset="0"/>
            </a:endParaRPr>
          </a:p>
          <a:p>
            <a:pPr lvl="0" algn="just"/>
            <a:r>
              <a:rPr lang="es-EC" sz="1800" b="1" dirty="0" smtClean="0">
                <a:latin typeface="Arial" pitchFamily="34" charset="0"/>
                <a:cs typeface="Arial" pitchFamily="34" charset="0"/>
              </a:rPr>
              <a:t>Tasa de símbolos: 8000 simb/seg, por cada subportadora.</a:t>
            </a:r>
            <a:endParaRPr lang="es-ES" sz="1800" b="1" dirty="0" smtClean="0">
              <a:latin typeface="Arial" pitchFamily="34" charset="0"/>
              <a:cs typeface="Arial" pitchFamily="34" charset="0"/>
            </a:endParaRPr>
          </a:p>
          <a:p>
            <a:pPr algn="just"/>
            <a:r>
              <a:rPr lang="es-EC" sz="1800" b="1" dirty="0" smtClean="0">
                <a:latin typeface="Arial" pitchFamily="34" charset="0"/>
                <a:cs typeface="Arial" pitchFamily="34" charset="0"/>
              </a:rPr>
              <a:t>Para realizar la simulación se utilizaran valores de N= 16, 256 y 2048 estados por subportadora en modo común y diferencial, utilizando modulación QAM, significa que en cada subportadora hay  N= 2</a:t>
            </a:r>
            <a:r>
              <a:rPr lang="es-EC" sz="1800" b="1" baseline="30000" dirty="0" smtClean="0">
                <a:latin typeface="Arial" pitchFamily="34" charset="0"/>
                <a:cs typeface="Arial" pitchFamily="34" charset="0"/>
              </a:rPr>
              <a:t>m</a:t>
            </a:r>
            <a:r>
              <a:rPr lang="es-EC" sz="1800" b="1" dirty="0" smtClean="0">
                <a:latin typeface="Arial" pitchFamily="34" charset="0"/>
                <a:cs typeface="Arial" pitchFamily="34" charset="0"/>
              </a:rPr>
              <a:t> estados, donde m es el numero de bits agrupados. O sea que el número de bits por símbolo corresponde a 4, 8 y 11.</a:t>
            </a:r>
            <a:endParaRPr lang="es-ES" sz="1800" b="1" dirty="0" smtClean="0">
              <a:latin typeface="Arial" pitchFamily="34" charset="0"/>
              <a:cs typeface="Arial" pitchFamily="34" charset="0"/>
            </a:endParaRPr>
          </a:p>
          <a:p>
            <a:pPr>
              <a:buNone/>
            </a:pPr>
            <a:endParaRPr lang="es-ES" dirty="0"/>
          </a:p>
        </p:txBody>
      </p:sp>
      <p:sp>
        <p:nvSpPr>
          <p:cNvPr id="3" name="2 Título"/>
          <p:cNvSpPr>
            <a:spLocks noGrp="1"/>
          </p:cNvSpPr>
          <p:nvPr>
            <p:ph type="title"/>
          </p:nvPr>
        </p:nvSpPr>
        <p:spPr>
          <a:xfrm>
            <a:off x="457200" y="274638"/>
            <a:ext cx="8229600" cy="868346"/>
          </a:xfrm>
        </p:spPr>
        <p:txBody>
          <a:bodyPr>
            <a:normAutofit/>
          </a:bodyPr>
          <a:lstStyle/>
          <a:p>
            <a:pPr>
              <a:defRPr/>
            </a:pPr>
            <a:r>
              <a:rPr lang="es-EC" sz="4400" dirty="0" smtClean="0">
                <a:solidFill>
                  <a:schemeClr val="accent4">
                    <a:lumMod val="75000"/>
                  </a:schemeClr>
                </a:solidFill>
              </a:rPr>
              <a:t>SIMULACIONES REALIZADAS</a:t>
            </a:r>
            <a:endParaRPr lang="es-ES" sz="4400" dirty="0">
              <a:solidFill>
                <a:schemeClr val="accent4">
                  <a:lumMod val="75000"/>
                </a:schemeClr>
              </a:solidFill>
            </a:endParaRPr>
          </a:p>
        </p:txBody>
      </p:sp>
      <p:sp>
        <p:nvSpPr>
          <p:cNvPr id="27651" name="5 CuadroTexto"/>
          <p:cNvSpPr txBox="1">
            <a:spLocks noChangeArrowheads="1"/>
          </p:cNvSpPr>
          <p:nvPr/>
        </p:nvSpPr>
        <p:spPr bwMode="auto">
          <a:xfrm>
            <a:off x="1643042" y="1214422"/>
            <a:ext cx="6000792" cy="461665"/>
          </a:xfrm>
          <a:prstGeom prst="rect">
            <a:avLst/>
          </a:prstGeom>
          <a:noFill/>
          <a:ln w="9525">
            <a:noFill/>
            <a:miter lim="800000"/>
            <a:headEnd/>
            <a:tailEnd/>
          </a:ln>
        </p:spPr>
        <p:txBody>
          <a:bodyPr wrap="square">
            <a:spAutoFit/>
          </a:bodyPr>
          <a:lstStyle/>
          <a:p>
            <a:r>
              <a:rPr lang="es-ES" sz="2400" b="1" dirty="0" smtClean="0">
                <a:latin typeface="Arial" pitchFamily="34" charset="0"/>
                <a:cs typeface="Arial" pitchFamily="34" charset="0"/>
              </a:rPr>
              <a:t>SIMULACION PRIMERA SOLUCION</a:t>
            </a:r>
            <a:endParaRPr lang="es-ES" sz="2400" b="1" dirty="0">
              <a:latin typeface="Arial" pitchFamily="34" charset="0"/>
              <a:cs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7651">
                                            <p:txEl>
                                              <p:pRg st="0" end="0"/>
                                            </p:txEl>
                                          </p:spTgt>
                                        </p:tgtEl>
                                        <p:attrNameLst>
                                          <p:attrName>style.visibility</p:attrName>
                                        </p:attrNameLst>
                                      </p:cBhvr>
                                      <p:to>
                                        <p:strVal val="visible"/>
                                      </p:to>
                                    </p:set>
                                    <p:anim calcmode="lin" valueType="num">
                                      <p:cBhvr additive="base">
                                        <p:cTn id="12" dur="5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7651">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 calcmode="lin" valueType="num">
                                      <p:cBhvr additive="base">
                                        <p:cTn id="1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2">
                                            <p:txEl>
                                              <p:pRg st="1" end="1"/>
                                            </p:txEl>
                                          </p:spTgt>
                                        </p:tgtEl>
                                        <p:attrNameLst>
                                          <p:attrName>style.visibility</p:attrName>
                                        </p:attrNameLst>
                                      </p:cBhvr>
                                      <p:to>
                                        <p:strVal val="visible"/>
                                      </p:to>
                                    </p:set>
                                    <p:anim calcmode="lin" valueType="num">
                                      <p:cBhvr additive="base">
                                        <p:cTn id="22"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2">
                                            <p:txEl>
                                              <p:pRg st="2" end="2"/>
                                            </p:txEl>
                                          </p:spTgt>
                                        </p:tgtEl>
                                        <p:attrNameLst>
                                          <p:attrName>style.visibility</p:attrName>
                                        </p:attrNameLst>
                                      </p:cBhvr>
                                      <p:to>
                                        <p:strVal val="visible"/>
                                      </p:to>
                                    </p:set>
                                    <p:anim calcmode="lin" valueType="num">
                                      <p:cBhvr additive="base">
                                        <p:cTn id="27"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2">
                                            <p:txEl>
                                              <p:pRg st="3" end="3"/>
                                            </p:txEl>
                                          </p:spTgt>
                                        </p:tgtEl>
                                        <p:attrNameLst>
                                          <p:attrName>style.visibility</p:attrName>
                                        </p:attrNameLst>
                                      </p:cBhvr>
                                      <p:to>
                                        <p:strVal val="visible"/>
                                      </p:to>
                                    </p:set>
                                    <p:anim calcmode="lin" valueType="num">
                                      <p:cBhvr additive="base">
                                        <p:cTn id="32"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2">
                                            <p:txEl>
                                              <p:pRg st="4" end="4"/>
                                            </p:txEl>
                                          </p:spTgt>
                                        </p:tgtEl>
                                        <p:attrNameLst>
                                          <p:attrName>style.visibility</p:attrName>
                                        </p:attrNameLst>
                                      </p:cBhvr>
                                      <p:to>
                                        <p:strVal val="visible"/>
                                      </p:to>
                                    </p:set>
                                    <p:anim calcmode="lin" valueType="num">
                                      <p:cBhvr additive="base">
                                        <p:cTn id="37"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2">
                                            <p:txEl>
                                              <p:pRg st="5" end="5"/>
                                            </p:txEl>
                                          </p:spTgt>
                                        </p:tgtEl>
                                        <p:attrNameLst>
                                          <p:attrName>style.visibility</p:attrName>
                                        </p:attrNameLst>
                                      </p:cBhvr>
                                      <p:to>
                                        <p:strVal val="visible"/>
                                      </p:to>
                                    </p:set>
                                    <p:anim calcmode="lin" valueType="num">
                                      <p:cBhvr additive="base">
                                        <p:cTn id="42"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12">
                                            <p:txEl>
                                              <p:pRg st="6" end="6"/>
                                            </p:txEl>
                                          </p:spTgt>
                                        </p:tgtEl>
                                        <p:attrNameLst>
                                          <p:attrName>style.visibility</p:attrName>
                                        </p:attrNameLst>
                                      </p:cBhvr>
                                      <p:to>
                                        <p:strVal val="visible"/>
                                      </p:to>
                                    </p:set>
                                    <p:anim calcmode="lin" valueType="num">
                                      <p:cBhvr additive="base">
                                        <p:cTn id="47"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2">
                                            <p:txEl>
                                              <p:pRg st="6" end="6"/>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12">
                                            <p:txEl>
                                              <p:pRg st="7" end="7"/>
                                            </p:txEl>
                                          </p:spTgt>
                                        </p:tgtEl>
                                        <p:attrNameLst>
                                          <p:attrName>style.visibility</p:attrName>
                                        </p:attrNameLst>
                                      </p:cBhvr>
                                      <p:to>
                                        <p:strVal val="visible"/>
                                      </p:to>
                                    </p:set>
                                    <p:anim calcmode="lin" valueType="num">
                                      <p:cBhvr additive="base">
                                        <p:cTn id="52" dur="500" fill="hold"/>
                                        <p:tgtEl>
                                          <p:spTgt spid="12">
                                            <p:txEl>
                                              <p:pRg st="7" end="7"/>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2">
                                            <p:txEl>
                                              <p:pRg st="7" end="7"/>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12">
                                            <p:txEl>
                                              <p:pRg st="8" end="8"/>
                                            </p:txEl>
                                          </p:spTgt>
                                        </p:tgtEl>
                                        <p:attrNameLst>
                                          <p:attrName>style.visibility</p:attrName>
                                        </p:attrNameLst>
                                      </p:cBhvr>
                                      <p:to>
                                        <p:strVal val="visible"/>
                                      </p:to>
                                    </p:set>
                                    <p:anim calcmode="lin" valueType="num">
                                      <p:cBhvr additive="base">
                                        <p:cTn id="57" dur="500" fill="hold"/>
                                        <p:tgtEl>
                                          <p:spTgt spid="12">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2">
                                            <p:txEl>
                                              <p:pRg st="8" end="8"/>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12">
                                            <p:txEl>
                                              <p:pRg st="9" end="9"/>
                                            </p:txEl>
                                          </p:spTgt>
                                        </p:tgtEl>
                                        <p:attrNameLst>
                                          <p:attrName>style.visibility</p:attrName>
                                        </p:attrNameLst>
                                      </p:cBhvr>
                                      <p:to>
                                        <p:strVal val="visible"/>
                                      </p:to>
                                    </p:set>
                                    <p:anim calcmode="lin" valueType="num">
                                      <p:cBhvr additive="base">
                                        <p:cTn id="62" dur="500" fill="hold"/>
                                        <p:tgtEl>
                                          <p:spTgt spid="12">
                                            <p:txEl>
                                              <p:pRg st="9" end="9"/>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1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Subtítulo"/>
          <p:cNvSpPr txBox="1">
            <a:spLocks/>
          </p:cNvSpPr>
          <p:nvPr/>
        </p:nvSpPr>
        <p:spPr bwMode="auto">
          <a:xfrm>
            <a:off x="0" y="1928802"/>
            <a:ext cx="9144000" cy="4143404"/>
          </a:xfrm>
          <a:prstGeom prst="rect">
            <a:avLst/>
          </a:prstGeom>
          <a:noFill/>
          <a:ln w="9525">
            <a:noFill/>
            <a:miter lim="800000"/>
            <a:headEnd/>
            <a:tailEnd/>
          </a:ln>
        </p:spPr>
        <p:txBody>
          <a:bodyPr/>
          <a:lstStyle/>
          <a:p>
            <a:pPr marL="365125" indent="-255588" algn="just">
              <a:spcBef>
                <a:spcPts val="400"/>
              </a:spcBef>
              <a:buClr>
                <a:schemeClr val="accent1"/>
              </a:buClr>
              <a:buSzPct val="68000"/>
              <a:buFont typeface="Wingdings" pitchFamily="2" charset="2"/>
              <a:buChar char="q"/>
              <a:defRPr/>
            </a:pPr>
            <a:r>
              <a:rPr lang="es-EC" sz="2800" b="1" dirty="0" smtClean="0"/>
              <a:t>Necesidad de velocidad de conexión superior para aplicaciones actuales y futuras.</a:t>
            </a:r>
          </a:p>
          <a:p>
            <a:pPr marL="365125" indent="-255588">
              <a:spcBef>
                <a:spcPts val="400"/>
              </a:spcBef>
              <a:buClr>
                <a:schemeClr val="accent1"/>
              </a:buClr>
              <a:buSzPct val="68000"/>
              <a:defRPr/>
            </a:pPr>
            <a:endParaRPr lang="es-EC" sz="2800" dirty="0" smtClean="0"/>
          </a:p>
          <a:p>
            <a:pPr marL="365125" indent="-255588">
              <a:spcBef>
                <a:spcPts val="400"/>
              </a:spcBef>
              <a:buClr>
                <a:schemeClr val="accent1"/>
              </a:buClr>
              <a:buSzPct val="68000"/>
              <a:buFont typeface="Wingdings" pitchFamily="2" charset="2"/>
              <a:buChar char="q"/>
              <a:defRPr/>
            </a:pPr>
            <a:r>
              <a:rPr lang="es-EC" sz="2800" b="1" dirty="0" smtClean="0"/>
              <a:t>Perdida de competitividad de la tecnología xDSL frente a nuevas tecnologías  que ofrecen velocidades superiores.</a:t>
            </a:r>
          </a:p>
          <a:p>
            <a:pPr marL="365125" indent="-255588">
              <a:spcBef>
                <a:spcPts val="400"/>
              </a:spcBef>
              <a:buClr>
                <a:schemeClr val="accent1"/>
              </a:buClr>
              <a:buSzPct val="68000"/>
              <a:defRPr/>
            </a:pPr>
            <a:endParaRPr lang="es-EC" sz="2800" dirty="0" smtClean="0"/>
          </a:p>
          <a:p>
            <a:pPr marL="365125" indent="-255588">
              <a:spcBef>
                <a:spcPts val="400"/>
              </a:spcBef>
              <a:buClr>
                <a:schemeClr val="accent1"/>
              </a:buClr>
              <a:buSzPct val="68000"/>
              <a:buFont typeface="Wingdings" pitchFamily="2" charset="2"/>
              <a:buChar char="q"/>
              <a:defRPr/>
            </a:pPr>
            <a:r>
              <a:rPr lang="es-EC" sz="2800" b="1" dirty="0" smtClean="0"/>
              <a:t>Necesidad de aprovechar capacidad de cobre instalada.  </a:t>
            </a:r>
            <a:endParaRPr lang="es-ES" sz="2800" b="1" dirty="0" smtClean="0"/>
          </a:p>
          <a:p>
            <a:pPr marL="365125" indent="-255588">
              <a:spcBef>
                <a:spcPts val="400"/>
              </a:spcBef>
              <a:buClr>
                <a:schemeClr val="accent1"/>
              </a:buClr>
              <a:buSzPct val="68000"/>
              <a:defRPr/>
            </a:pPr>
            <a:endParaRPr lang="es-ES" sz="2800" dirty="0">
              <a:solidFill>
                <a:srgbClr val="00B0F0"/>
              </a:solidFill>
              <a:latin typeface="Lucida Sans Unicode" pitchFamily="34" charset="0"/>
            </a:endParaRPr>
          </a:p>
          <a:p>
            <a:pPr marL="365125" indent="-255588">
              <a:spcBef>
                <a:spcPts val="400"/>
              </a:spcBef>
              <a:buClr>
                <a:schemeClr val="accent1"/>
              </a:buClr>
              <a:buSzPct val="68000"/>
              <a:buFont typeface="Wingdings 3" pitchFamily="18" charset="2"/>
              <a:buChar char=""/>
              <a:defRP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defRP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defRP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defRP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defRP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defRPr/>
            </a:pPr>
            <a:endParaRPr lang="es-ES" sz="2700" dirty="0">
              <a:latin typeface="Lucida Sans Unicode" pitchFamily="34" charset="0"/>
            </a:endParaRPr>
          </a:p>
        </p:txBody>
      </p:sp>
      <p:sp>
        <p:nvSpPr>
          <p:cNvPr id="12" name="1 Título"/>
          <p:cNvSpPr txBox="1">
            <a:spLocks/>
          </p:cNvSpPr>
          <p:nvPr/>
        </p:nvSpPr>
        <p:spPr>
          <a:xfrm>
            <a:off x="785786" y="500042"/>
            <a:ext cx="7772400" cy="1470025"/>
          </a:xfrm>
          <a:prstGeom prst="rect">
            <a:avLst/>
          </a:prstGeom>
        </p:spPr>
        <p:txBody>
          <a:bodyPr anchor="ctr">
            <a:normAutofit fontScale="97500"/>
            <a:scene3d>
              <a:camera prst="orthographicFront"/>
              <a:lightRig rig="soft" dir="t"/>
            </a:scene3d>
            <a:sp3d prstMaterial="softEdge">
              <a:bevelT w="25400" h="25400"/>
            </a:sp3d>
          </a:bodyPr>
          <a:lstStyle/>
          <a:p>
            <a:pPr fontAlgn="auto">
              <a:spcAft>
                <a:spcPts val="0"/>
              </a:spcAft>
              <a:defRPr/>
            </a:pPr>
            <a:r>
              <a:rPr lang="es-ES" sz="4400" b="1" dirty="0">
                <a:solidFill>
                  <a:schemeClr val="accent4">
                    <a:lumMod val="75000"/>
                  </a:schemeClr>
                </a:solidFill>
                <a:effectLst>
                  <a:outerShdw blurRad="31750" dist="25400" dir="5400000" algn="tl" rotWithShape="0">
                    <a:srgbClr val="000000">
                      <a:alpha val="25000"/>
                    </a:srgbClr>
                  </a:outerShdw>
                </a:effectLst>
                <a:latin typeface="+mj-lt"/>
                <a:ea typeface="+mj-ea"/>
                <a:cs typeface="+mj-cs"/>
              </a:rPr>
              <a:t>PROBLEMA</a:t>
            </a:r>
          </a:p>
        </p:txBody>
      </p:sp>
      <p:sp>
        <p:nvSpPr>
          <p:cNvPr id="10244" name="Rectangle 8"/>
          <p:cNvSpPr>
            <a:spLocks noChangeArrowheads="1"/>
          </p:cNvSpPr>
          <p:nvPr/>
        </p:nvSpPr>
        <p:spPr bwMode="auto">
          <a:xfrm>
            <a:off x="0" y="1028700"/>
            <a:ext cx="9144000" cy="0"/>
          </a:xfrm>
          <a:prstGeom prst="rect">
            <a:avLst/>
          </a:prstGeom>
          <a:noFill/>
          <a:ln w="9525">
            <a:noFill/>
            <a:miter lim="800000"/>
            <a:headEnd/>
            <a:tailEnd/>
          </a:ln>
        </p:spPr>
        <p:txBody>
          <a:bodyPr wrap="none" anchor="ctr">
            <a:spAutoFit/>
          </a:bodyPr>
          <a:lstStyle/>
          <a:p>
            <a:endParaRPr lang="es-ES" dirty="0"/>
          </a:p>
        </p:txBody>
      </p:sp>
      <p:sp>
        <p:nvSpPr>
          <p:cNvPr id="10245" name="Rectangle 12"/>
          <p:cNvSpPr>
            <a:spLocks noChangeArrowheads="1"/>
          </p:cNvSpPr>
          <p:nvPr/>
        </p:nvSpPr>
        <p:spPr bwMode="auto">
          <a:xfrm>
            <a:off x="0" y="9772650"/>
            <a:ext cx="9144000" cy="0"/>
          </a:xfrm>
          <a:prstGeom prst="rect">
            <a:avLst/>
          </a:prstGeom>
          <a:noFill/>
          <a:ln w="9525">
            <a:noFill/>
            <a:miter lim="800000"/>
            <a:headEnd/>
            <a:tailEnd/>
          </a:ln>
        </p:spPr>
        <p:txBody>
          <a:bodyPr wrap="none" anchor="ctr">
            <a:spAutoFit/>
          </a:bodyPr>
          <a:lstStyle/>
          <a:p>
            <a:endParaRPr lang="es-ES" dirty="0"/>
          </a:p>
        </p:txBody>
      </p:sp>
      <p:sp>
        <p:nvSpPr>
          <p:cNvPr id="10246" name="Rectangle 13"/>
          <p:cNvSpPr>
            <a:spLocks noChangeArrowheads="1"/>
          </p:cNvSpPr>
          <p:nvPr/>
        </p:nvSpPr>
        <p:spPr bwMode="auto">
          <a:xfrm>
            <a:off x="0" y="12934950"/>
            <a:ext cx="9144000" cy="0"/>
          </a:xfrm>
          <a:prstGeom prst="rect">
            <a:avLst/>
          </a:prstGeom>
          <a:noFill/>
          <a:ln w="9525">
            <a:noFill/>
            <a:miter lim="800000"/>
            <a:headEnd/>
            <a:tailEnd/>
          </a:ln>
        </p:spPr>
        <p:txBody>
          <a:bodyPr wrap="none" anchor="ctr">
            <a:spAutoFit/>
          </a:bodyPr>
          <a:lstStyle/>
          <a:p>
            <a:endParaRPr lang="es-ES"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2">
                                            <p:txEl>
                                              <p:pRg st="0" end="0"/>
                                            </p:txEl>
                                          </p:spTgt>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242">
                                            <p:txEl>
                                              <p:pRg st="0" end="0"/>
                                            </p:txEl>
                                          </p:spTgt>
                                        </p:tgtEl>
                                        <p:attrNameLst>
                                          <p:attrName>style.visibility</p:attrName>
                                        </p:attrNameLst>
                                      </p:cBhvr>
                                      <p:to>
                                        <p:strVal val="visible"/>
                                      </p:to>
                                    </p:set>
                                    <p:anim calcmode="lin" valueType="num">
                                      <p:cBhvr additive="base">
                                        <p:cTn id="12" dur="500" fill="hold"/>
                                        <p:tgtEl>
                                          <p:spTgt spid="1024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242">
                                            <p:txEl>
                                              <p:pRg st="2" end="2"/>
                                            </p:txEl>
                                          </p:spTgt>
                                        </p:tgtEl>
                                        <p:attrNameLst>
                                          <p:attrName>style.visibility</p:attrName>
                                        </p:attrNameLst>
                                      </p:cBhvr>
                                      <p:to>
                                        <p:strVal val="visible"/>
                                      </p:to>
                                    </p:set>
                                    <p:anim calcmode="lin" valueType="num">
                                      <p:cBhvr additive="base">
                                        <p:cTn id="17" dur="500" fill="hold"/>
                                        <p:tgtEl>
                                          <p:spTgt spid="1024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242">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242">
                                            <p:txEl>
                                              <p:pRg st="4" end="4"/>
                                            </p:txEl>
                                          </p:spTgt>
                                        </p:tgtEl>
                                        <p:attrNameLst>
                                          <p:attrName>style.visibility</p:attrName>
                                        </p:attrNameLst>
                                      </p:cBhvr>
                                      <p:to>
                                        <p:strVal val="visible"/>
                                      </p:to>
                                    </p:set>
                                    <p:anim calcmode="lin" valueType="num">
                                      <p:cBhvr additive="base">
                                        <p:cTn id="22" dur="500" fill="hold"/>
                                        <p:tgtEl>
                                          <p:spTgt spid="10242">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024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57158" y="142852"/>
            <a:ext cx="8229600" cy="642942"/>
          </a:xfrm>
        </p:spPr>
        <p:txBody>
          <a:bodyPr>
            <a:normAutofit fontScale="90000"/>
          </a:bodyPr>
          <a:lstStyle/>
          <a:p>
            <a:pPr algn="ctr"/>
            <a:r>
              <a:rPr lang="es-EC" sz="3100" dirty="0" smtClean="0">
                <a:latin typeface="Arial" pitchFamily="34" charset="0"/>
                <a:cs typeface="Arial" pitchFamily="34" charset="0"/>
              </a:rPr>
              <a:t/>
            </a:r>
            <a:br>
              <a:rPr lang="es-EC" sz="3100" dirty="0" smtClean="0">
                <a:latin typeface="Arial" pitchFamily="34" charset="0"/>
                <a:cs typeface="Arial" pitchFamily="34" charset="0"/>
              </a:rPr>
            </a:br>
            <a:r>
              <a:rPr lang="es-EC" sz="3100" dirty="0" smtClean="0">
                <a:latin typeface="Arial" pitchFamily="34" charset="0"/>
                <a:cs typeface="Arial" pitchFamily="34" charset="0"/>
              </a:rPr>
              <a:t>Grafica de la </a:t>
            </a:r>
            <a:r>
              <a:rPr lang="es-EC" sz="3100" dirty="0" smtClean="0">
                <a:solidFill>
                  <a:schemeClr val="accent1">
                    <a:lumMod val="50000"/>
                  </a:schemeClr>
                </a:solidFill>
                <a:latin typeface="Arial" pitchFamily="34" charset="0"/>
                <a:cs typeface="Arial" pitchFamily="34" charset="0"/>
              </a:rPr>
              <a:t>Capacidades Obtenidas</a:t>
            </a:r>
            <a:r>
              <a:rPr lang="es-ES" dirty="0" smtClean="0"/>
              <a:t/>
            </a:r>
            <a:br>
              <a:rPr lang="es-ES" dirty="0" smtClean="0"/>
            </a:br>
            <a:endParaRPr lang="es-ES" dirty="0"/>
          </a:p>
        </p:txBody>
      </p:sp>
      <p:sp>
        <p:nvSpPr>
          <p:cNvPr id="6" name="5 Rectángulo"/>
          <p:cNvSpPr/>
          <p:nvPr/>
        </p:nvSpPr>
        <p:spPr>
          <a:xfrm>
            <a:off x="285720" y="5214950"/>
            <a:ext cx="4143404" cy="830997"/>
          </a:xfrm>
          <a:prstGeom prst="rect">
            <a:avLst/>
          </a:prstGeom>
        </p:spPr>
        <p:txBody>
          <a:bodyPr wrap="square">
            <a:spAutoFit/>
          </a:bodyPr>
          <a:lstStyle/>
          <a:p>
            <a:pPr algn="ctr"/>
            <a:endParaRPr lang="es-EC" sz="1600" b="1" dirty="0" smtClean="0"/>
          </a:p>
          <a:p>
            <a:pPr algn="ctr"/>
            <a:r>
              <a:rPr lang="es-EC" sz="1600" b="1" dirty="0" smtClean="0"/>
              <a:t>Simulación realizada a Md= 11 y Mc=8, Capacidad Máxima Obtenida</a:t>
            </a:r>
            <a:endParaRPr lang="es-ES" sz="1600" b="1" dirty="0"/>
          </a:p>
        </p:txBody>
      </p:sp>
      <p:pic>
        <p:nvPicPr>
          <p:cNvPr id="7" name="6 Marcador de contenido"/>
          <p:cNvPicPr>
            <a:picLocks noGrp="1"/>
          </p:cNvPicPr>
          <p:nvPr>
            <p:ph idx="1"/>
          </p:nvPr>
        </p:nvPicPr>
        <p:blipFill>
          <a:blip r:embed="rId2" cstate="print"/>
          <a:srcRect/>
          <a:stretch>
            <a:fillRect/>
          </a:stretch>
        </p:blipFill>
        <p:spPr bwMode="auto">
          <a:xfrm>
            <a:off x="0" y="571480"/>
            <a:ext cx="4786314" cy="4714908"/>
          </a:xfrm>
          <a:prstGeom prst="rect">
            <a:avLst/>
          </a:prstGeom>
          <a:noFill/>
          <a:ln w="9525">
            <a:noFill/>
            <a:miter lim="800000"/>
            <a:headEnd/>
            <a:tailEnd/>
          </a:ln>
        </p:spPr>
      </p:pic>
      <p:pic>
        <p:nvPicPr>
          <p:cNvPr id="8" name="7 Imagen"/>
          <p:cNvPicPr/>
          <p:nvPr/>
        </p:nvPicPr>
        <p:blipFill>
          <a:blip r:embed="rId3" cstate="print"/>
          <a:srcRect/>
          <a:stretch>
            <a:fillRect/>
          </a:stretch>
        </p:blipFill>
        <p:spPr bwMode="auto">
          <a:xfrm>
            <a:off x="4357686" y="571480"/>
            <a:ext cx="4643470" cy="4714908"/>
          </a:xfrm>
          <a:prstGeom prst="rect">
            <a:avLst/>
          </a:prstGeom>
          <a:noFill/>
          <a:ln w="9525">
            <a:noFill/>
            <a:miter lim="800000"/>
            <a:headEnd/>
            <a:tailEnd/>
          </a:ln>
        </p:spPr>
      </p:pic>
      <p:sp>
        <p:nvSpPr>
          <p:cNvPr id="19458" name="Rectangle 2"/>
          <p:cNvSpPr>
            <a:spLocks noChangeArrowheads="1"/>
          </p:cNvSpPr>
          <p:nvPr/>
        </p:nvSpPr>
        <p:spPr bwMode="auto">
          <a:xfrm>
            <a:off x="4643438" y="5429264"/>
            <a:ext cx="428628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Simulación realizada a Md= 4 y </a:t>
            </a:r>
            <a:r>
              <a:rPr lang="es-EC" sz="1600" b="1" dirty="0" smtClean="0">
                <a:solidFill>
                  <a:srgbClr val="000000"/>
                </a:solidFill>
                <a:latin typeface="Arial" pitchFamily="34" charset="0"/>
                <a:ea typeface="Calibri" pitchFamily="34" charset="0"/>
                <a:cs typeface="Arial" pitchFamily="34" charset="0"/>
              </a:rPr>
              <a:t>M</a:t>
            </a:r>
            <a:r>
              <a:rPr kumimoji="0" lang="es-EC" sz="16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c=11, Capacidad Mínima Obtenida</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9458">
                                            <p:txEl>
                                              <p:pRg st="0" end="0"/>
                                            </p:txEl>
                                          </p:spTgt>
                                        </p:tgtEl>
                                        <p:attrNameLst>
                                          <p:attrName>style.visibility</p:attrName>
                                        </p:attrNameLst>
                                      </p:cBhvr>
                                      <p:to>
                                        <p:strVal val="visible"/>
                                      </p:to>
                                    </p:set>
                                    <p:anim calcmode="lin" valueType="num">
                                      <p:cBhvr additive="base">
                                        <p:cTn id="27" dur="500" fill="hold"/>
                                        <p:tgtEl>
                                          <p:spTgt spid="19458">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945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57158" y="142852"/>
            <a:ext cx="8229600" cy="1285884"/>
          </a:xfrm>
        </p:spPr>
        <p:txBody>
          <a:bodyPr>
            <a:normAutofit fontScale="90000"/>
          </a:bodyPr>
          <a:lstStyle/>
          <a:p>
            <a:pPr algn="just"/>
            <a:r>
              <a:rPr lang="es-EC" sz="2700" dirty="0" smtClean="0">
                <a:solidFill>
                  <a:schemeClr val="accent4"/>
                </a:solidFill>
                <a:latin typeface="Arial" pitchFamily="34" charset="0"/>
                <a:cs typeface="Arial" pitchFamily="34" charset="0"/>
              </a:rPr>
              <a:t>Tablas de los valores estadísticos obtenidos de la Primera Solución con número de muestras variables</a:t>
            </a:r>
            <a:r>
              <a:rPr lang="es-ES" dirty="0" smtClean="0"/>
              <a:t/>
            </a:r>
            <a:br>
              <a:rPr lang="es-ES" dirty="0" smtClean="0"/>
            </a:br>
            <a:endParaRPr lang="es-ES" dirty="0"/>
          </a:p>
        </p:txBody>
      </p:sp>
      <p:pic>
        <p:nvPicPr>
          <p:cNvPr id="1031" name="Picture 7"/>
          <p:cNvPicPr>
            <a:picLocks noGrp="1" noChangeAspect="1" noChangeArrowheads="1"/>
          </p:cNvPicPr>
          <p:nvPr>
            <p:ph idx="1"/>
          </p:nvPr>
        </p:nvPicPr>
        <p:blipFill>
          <a:blip r:embed="rId2" cstate="print"/>
          <a:srcRect/>
          <a:stretch>
            <a:fillRect/>
          </a:stretch>
        </p:blipFill>
        <p:spPr bwMode="auto">
          <a:xfrm>
            <a:off x="1714480" y="1643050"/>
            <a:ext cx="5715040" cy="3000396"/>
          </a:xfrm>
          <a:prstGeom prst="rect">
            <a:avLst/>
          </a:prstGeom>
          <a:noFill/>
          <a:ln w="9525">
            <a:noFill/>
            <a:miter lim="800000"/>
            <a:headEnd/>
            <a:tailEnd/>
          </a:ln>
          <a:effectLst/>
        </p:spPr>
      </p:pic>
      <p:sp>
        <p:nvSpPr>
          <p:cNvPr id="18433" name="Rectangle 1"/>
          <p:cNvSpPr>
            <a:spLocks noChangeArrowheads="1"/>
          </p:cNvSpPr>
          <p:nvPr/>
        </p:nvSpPr>
        <p:spPr bwMode="auto">
          <a:xfrm>
            <a:off x="357158" y="4929198"/>
            <a:ext cx="8429684"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dirty="0" smtClean="0">
                <a:ln>
                  <a:noFill/>
                </a:ln>
                <a:solidFill>
                  <a:srgbClr val="0070C0"/>
                </a:solidFill>
                <a:effectLst/>
                <a:latin typeface="Arial" pitchFamily="34" charset="0"/>
                <a:ea typeface="Calibri" pitchFamily="34" charset="0"/>
                <a:cs typeface="Arial" pitchFamily="34" charset="0"/>
              </a:rPr>
              <a:t>Se encuentran sombreados con </a:t>
            </a:r>
            <a:r>
              <a:rPr kumimoji="0" lang="es-EC" sz="1600" b="1" i="0" u="none" strike="noStrike" cap="none" normalizeH="0" baseline="0" dirty="0" smtClean="0">
                <a:ln>
                  <a:noFill/>
                </a:ln>
                <a:solidFill>
                  <a:srgbClr val="00B050"/>
                </a:solidFill>
                <a:effectLst/>
                <a:latin typeface="Arial" pitchFamily="34" charset="0"/>
                <a:ea typeface="Calibri" pitchFamily="34" charset="0"/>
                <a:cs typeface="Arial" pitchFamily="34" charset="0"/>
              </a:rPr>
              <a:t>verde</a:t>
            </a:r>
            <a:r>
              <a:rPr kumimoji="0" lang="es-EC" sz="1600" b="1" i="0" u="none" strike="noStrike" cap="none" normalizeH="0" baseline="0" dirty="0" smtClean="0">
                <a:ln>
                  <a:noFill/>
                </a:ln>
                <a:solidFill>
                  <a:srgbClr val="0070C0"/>
                </a:solidFill>
                <a:effectLst/>
                <a:latin typeface="Arial" pitchFamily="34" charset="0"/>
                <a:ea typeface="Calibri" pitchFamily="34" charset="0"/>
                <a:cs typeface="Arial" pitchFamily="34" charset="0"/>
              </a:rPr>
              <a:t> los ejercicios donde se ha obtenido mayor capacidad del sistema lo cual va relacionado con una mayor alocación de bits en modo diferencial, por otro lado una mayor alocación de bits en modo común conlleva a los menores valores de capacidad total.</a:t>
            </a:r>
            <a:endParaRPr kumimoji="0" lang="es-EC" sz="1600" b="1" i="0" u="none" strike="noStrike" cap="none" normalizeH="0" baseline="0" dirty="0" smtClean="0">
              <a:ln>
                <a:noFill/>
              </a:ln>
              <a:solidFill>
                <a:srgbClr val="0070C0"/>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31"/>
                                        </p:tgtEl>
                                        <p:attrNameLst>
                                          <p:attrName>style.visibility</p:attrName>
                                        </p:attrNameLst>
                                      </p:cBhvr>
                                      <p:to>
                                        <p:strVal val="visible"/>
                                      </p:to>
                                    </p:set>
                                    <p:anim calcmode="lin" valueType="num">
                                      <p:cBhvr additive="base">
                                        <p:cTn id="12" dur="500" fill="hold"/>
                                        <p:tgtEl>
                                          <p:spTgt spid="1031"/>
                                        </p:tgtEl>
                                        <p:attrNameLst>
                                          <p:attrName>ppt_x</p:attrName>
                                        </p:attrNameLst>
                                      </p:cBhvr>
                                      <p:tavLst>
                                        <p:tav tm="0">
                                          <p:val>
                                            <p:strVal val="#ppt_x"/>
                                          </p:val>
                                        </p:tav>
                                        <p:tav tm="100000">
                                          <p:val>
                                            <p:strVal val="#ppt_x"/>
                                          </p:val>
                                        </p:tav>
                                      </p:tavLst>
                                    </p:anim>
                                    <p:anim calcmode="lin" valueType="num">
                                      <p:cBhvr additive="base">
                                        <p:cTn id="13" dur="500" fill="hold"/>
                                        <p:tgtEl>
                                          <p:spTgt spid="103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8433">
                                            <p:txEl>
                                              <p:pRg st="0" end="0"/>
                                            </p:txEl>
                                          </p:spTgt>
                                        </p:tgtEl>
                                        <p:attrNameLst>
                                          <p:attrName>style.visibility</p:attrName>
                                        </p:attrNameLst>
                                      </p:cBhvr>
                                      <p:to>
                                        <p:strVal val="visible"/>
                                      </p:to>
                                    </p:set>
                                    <p:anim calcmode="lin" valueType="num">
                                      <p:cBhvr additive="base">
                                        <p:cTn id="17" dur="500" fill="hold"/>
                                        <p:tgtEl>
                                          <p:spTgt spid="1843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843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1428736"/>
            <a:ext cx="8229600" cy="4786346"/>
          </a:xfrm>
        </p:spPr>
        <p:txBody>
          <a:bodyPr/>
          <a:lstStyle/>
          <a:p>
            <a:pPr lvl="0"/>
            <a:r>
              <a:rPr lang="es-EC" sz="3200" dirty="0" smtClean="0">
                <a:latin typeface="Arial" pitchFamily="34" charset="0"/>
                <a:cs typeface="Arial" pitchFamily="34" charset="0"/>
              </a:rPr>
              <a:t>Se simulará un cable multipar de 5 pares.</a:t>
            </a:r>
            <a:endParaRPr lang="es-ES" sz="3200" dirty="0" smtClean="0">
              <a:latin typeface="Arial" pitchFamily="34" charset="0"/>
              <a:cs typeface="Arial" pitchFamily="34" charset="0"/>
            </a:endParaRPr>
          </a:p>
          <a:p>
            <a:pPr lvl="0"/>
            <a:r>
              <a:rPr lang="es-EC" sz="3200" dirty="0" smtClean="0">
                <a:latin typeface="Arial" pitchFamily="34" charset="0"/>
                <a:cs typeface="Arial" pitchFamily="34" charset="0"/>
              </a:rPr>
              <a:t>Utilizaremos un par trenzado 24 AWG de 0.5 mm.</a:t>
            </a:r>
            <a:endParaRPr lang="es-ES" sz="3200" dirty="0" smtClean="0">
              <a:latin typeface="Arial" pitchFamily="34" charset="0"/>
              <a:cs typeface="Arial" pitchFamily="34" charset="0"/>
            </a:endParaRPr>
          </a:p>
          <a:p>
            <a:pPr lvl="0"/>
            <a:r>
              <a:rPr lang="es-EC" sz="3200" dirty="0" smtClean="0">
                <a:latin typeface="Arial" pitchFamily="34" charset="0"/>
                <a:cs typeface="Arial" pitchFamily="34" charset="0"/>
              </a:rPr>
              <a:t>El nivel del ruido blanco se lo define a</a:t>
            </a:r>
          </a:p>
          <a:p>
            <a:pPr lvl="0">
              <a:buNone/>
            </a:pPr>
            <a:r>
              <a:rPr lang="es-EC" sz="3200" dirty="0" smtClean="0">
                <a:latin typeface="Arial" pitchFamily="34" charset="0"/>
                <a:cs typeface="Arial" pitchFamily="34" charset="0"/>
              </a:rPr>
              <a:t> -140dB.</a:t>
            </a:r>
            <a:endParaRPr lang="es-ES" sz="3200" dirty="0" smtClean="0">
              <a:latin typeface="Arial" pitchFamily="34" charset="0"/>
              <a:cs typeface="Arial" pitchFamily="34" charset="0"/>
            </a:endParaRPr>
          </a:p>
          <a:p>
            <a:pPr lvl="0"/>
            <a:r>
              <a:rPr lang="es-EC" sz="3200" dirty="0" smtClean="0">
                <a:latin typeface="Arial" pitchFamily="34" charset="0"/>
                <a:cs typeface="Arial" pitchFamily="34" charset="0"/>
              </a:rPr>
              <a:t>Se realizará la simulación únicamente para el download.</a:t>
            </a:r>
            <a:endParaRPr lang="es-ES" sz="3200" dirty="0" smtClean="0">
              <a:latin typeface="Arial" pitchFamily="34" charset="0"/>
              <a:cs typeface="Arial" pitchFamily="34" charset="0"/>
            </a:endParaRPr>
          </a:p>
          <a:p>
            <a:pPr lvl="0"/>
            <a:r>
              <a:rPr lang="es-EC" sz="3200" dirty="0" smtClean="0">
                <a:latin typeface="Arial" pitchFamily="34" charset="0"/>
                <a:cs typeface="Arial" pitchFamily="34" charset="0"/>
              </a:rPr>
              <a:t>Numero de subportadoras: 1602.</a:t>
            </a:r>
            <a:endParaRPr lang="es-ES" sz="3200" dirty="0" smtClean="0">
              <a:latin typeface="Arial" pitchFamily="34" charset="0"/>
              <a:cs typeface="Arial" pitchFamily="34" charset="0"/>
            </a:endParaRPr>
          </a:p>
          <a:p>
            <a:pPr lvl="0"/>
            <a:r>
              <a:rPr lang="es-EC" sz="3200" dirty="0" smtClean="0">
                <a:latin typeface="Arial" pitchFamily="34" charset="0"/>
                <a:cs typeface="Arial" pitchFamily="34" charset="0"/>
              </a:rPr>
              <a:t>Ancho de banda por tono: 4,3125 KHz.</a:t>
            </a:r>
            <a:endParaRPr lang="es-ES" sz="3200" dirty="0" smtClean="0">
              <a:latin typeface="Arial" pitchFamily="34" charset="0"/>
              <a:cs typeface="Arial" pitchFamily="34" charset="0"/>
            </a:endParaRPr>
          </a:p>
          <a:p>
            <a:endParaRPr lang="es-ES" dirty="0"/>
          </a:p>
        </p:txBody>
      </p:sp>
      <p:sp>
        <p:nvSpPr>
          <p:cNvPr id="3" name="2 Título"/>
          <p:cNvSpPr>
            <a:spLocks noGrp="1"/>
          </p:cNvSpPr>
          <p:nvPr>
            <p:ph type="title"/>
          </p:nvPr>
        </p:nvSpPr>
        <p:spPr/>
        <p:txBody>
          <a:bodyPr/>
          <a:lstStyle/>
          <a:p>
            <a:r>
              <a:rPr lang="es-ES" dirty="0" smtClean="0">
                <a:solidFill>
                  <a:schemeClr val="accent4">
                    <a:lumMod val="75000"/>
                  </a:schemeClr>
                </a:solidFill>
              </a:rPr>
              <a:t>Simulación Segunda Solución</a:t>
            </a:r>
            <a:endParaRPr lang="es-ES" dirty="0">
              <a:solidFill>
                <a:schemeClr val="accent4">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 calcmode="lin" valueType="num">
                                      <p:cBhvr additive="base">
                                        <p:cTn id="1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 calcmode="lin" valueType="num">
                                      <p:cBhvr additive="base">
                                        <p:cTn id="22"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 calcmode="lin" valueType="num">
                                      <p:cBhvr additive="base">
                                        <p:cTn id="2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 calcmode="lin" valueType="num">
                                      <p:cBhvr additive="base">
                                        <p:cTn id="32"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 calcmode="lin" valueType="num">
                                      <p:cBhvr additive="base">
                                        <p:cTn id="42"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138"/>
            <a:ext cx="8229600" cy="5376862"/>
          </a:xfrm>
        </p:spPr>
        <p:txBody>
          <a:bodyPr/>
          <a:lstStyle/>
          <a:p>
            <a:pPr algn="just"/>
            <a:r>
              <a:rPr lang="es-EC" sz="1800" dirty="0" smtClean="0">
                <a:latin typeface="Arial" pitchFamily="34" charset="0"/>
                <a:cs typeface="Arial" pitchFamily="34" charset="0"/>
              </a:rPr>
              <a:t>Para poder evaluar la dependencia de un modo a otro se simulará un sistema DSL utilizando señales aleatorias, desde la generación de los datos a transmitir en bits. Utilizaremos codificación 16 QAM bajo el siguiente esquema:</a:t>
            </a:r>
            <a:endParaRPr lang="es-ES" sz="1800" dirty="0" smtClean="0">
              <a:latin typeface="Arial" pitchFamily="34" charset="0"/>
              <a:cs typeface="Arial" pitchFamily="34" charset="0"/>
            </a:endParaRPr>
          </a:p>
          <a:p>
            <a:pPr algn="just"/>
            <a:endParaRPr lang="es-ES" sz="2800" dirty="0" smtClean="0">
              <a:latin typeface="Arial" pitchFamily="34" charset="0"/>
              <a:cs typeface="Arial" pitchFamily="34" charset="0"/>
            </a:endParaRPr>
          </a:p>
          <a:p>
            <a:endParaRPr lang="es-ES" dirty="0"/>
          </a:p>
        </p:txBody>
      </p:sp>
      <p:sp>
        <p:nvSpPr>
          <p:cNvPr id="3" name="2 Título"/>
          <p:cNvSpPr>
            <a:spLocks noGrp="1"/>
          </p:cNvSpPr>
          <p:nvPr>
            <p:ph type="title"/>
          </p:nvPr>
        </p:nvSpPr>
        <p:spPr/>
        <p:txBody>
          <a:bodyPr>
            <a:normAutofit fontScale="90000"/>
          </a:bodyPr>
          <a:lstStyle/>
          <a:p>
            <a:r>
              <a:rPr lang="es-ES" dirty="0" smtClean="0">
                <a:solidFill>
                  <a:schemeClr val="accent4"/>
                </a:solidFill>
              </a:rPr>
              <a:t>Codificación para la Segunda Solución.</a:t>
            </a:r>
            <a:endParaRPr lang="es-ES" dirty="0">
              <a:solidFill>
                <a:schemeClr val="accent4"/>
              </a:solidFill>
            </a:endParaRPr>
          </a:p>
        </p:txBody>
      </p:sp>
      <p:pic>
        <p:nvPicPr>
          <p:cNvPr id="4" name="3 Imagen"/>
          <p:cNvPicPr/>
          <p:nvPr/>
        </p:nvPicPr>
        <p:blipFill>
          <a:blip r:embed="rId2" cstate="print"/>
          <a:srcRect/>
          <a:stretch>
            <a:fillRect/>
          </a:stretch>
        </p:blipFill>
        <p:spPr bwMode="auto">
          <a:xfrm>
            <a:off x="1000100" y="2643182"/>
            <a:ext cx="7429552" cy="407196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EC" sz="2000" dirty="0" smtClean="0">
                <a:latin typeface="Arial" pitchFamily="34" charset="0"/>
                <a:cs typeface="Arial" pitchFamily="34" charset="0"/>
              </a:rPr>
              <a:t>Para lograr el acople del canal con la carga hemos escogido los valores de Zl=100 ohm y Zlc=210 ohm según se obtiene de la simulación, mismo valor que está definido por el estándar en modo diferencial.</a:t>
            </a:r>
            <a:endParaRPr lang="es-ES" sz="2000" dirty="0">
              <a:latin typeface="Arial" pitchFamily="34" charset="0"/>
              <a:cs typeface="Arial" pitchFamily="34" charset="0"/>
            </a:endParaRPr>
          </a:p>
        </p:txBody>
      </p:sp>
      <p:sp>
        <p:nvSpPr>
          <p:cNvPr id="3" name="2 Título"/>
          <p:cNvSpPr>
            <a:spLocks noGrp="1"/>
          </p:cNvSpPr>
          <p:nvPr>
            <p:ph type="title"/>
          </p:nvPr>
        </p:nvSpPr>
        <p:spPr>
          <a:xfrm>
            <a:off x="457200" y="274638"/>
            <a:ext cx="8229600" cy="868346"/>
          </a:xfrm>
        </p:spPr>
        <p:txBody>
          <a:bodyPr>
            <a:normAutofit fontScale="90000"/>
          </a:bodyPr>
          <a:lstStyle/>
          <a:p>
            <a:pPr algn="ctr"/>
            <a:r>
              <a:rPr lang="es-ES" sz="3200" dirty="0" smtClean="0">
                <a:solidFill>
                  <a:schemeClr val="accent4"/>
                </a:solidFill>
                <a:latin typeface="Arial" pitchFamily="34" charset="0"/>
                <a:cs typeface="Arial" pitchFamily="34" charset="0"/>
              </a:rPr>
              <a:t>Graficas de las Simulaciones de la Segunda Solución</a:t>
            </a:r>
            <a:endParaRPr lang="es-ES" sz="3200" dirty="0">
              <a:solidFill>
                <a:schemeClr val="accent4"/>
              </a:solidFill>
              <a:latin typeface="Arial" pitchFamily="34" charset="0"/>
              <a:cs typeface="Arial" pitchFamily="34" charset="0"/>
            </a:endParaRPr>
          </a:p>
        </p:txBody>
      </p:sp>
      <p:sp>
        <p:nvSpPr>
          <p:cNvPr id="39937" name="Rectangle 1"/>
          <p:cNvSpPr>
            <a:spLocks noChangeArrowheads="1"/>
          </p:cNvSpPr>
          <p:nvPr/>
        </p:nvSpPr>
        <p:spPr bwMode="auto">
          <a:xfrm>
            <a:off x="1785918" y="6215082"/>
            <a:ext cx="607223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bmk="">
                <a:ln>
                  <a:noFill/>
                </a:ln>
                <a:solidFill>
                  <a:srgbClr val="000000"/>
                </a:solidFill>
                <a:effectLst/>
                <a:latin typeface="Arial" pitchFamily="34" charset="0"/>
                <a:ea typeface="Calibri" pitchFamily="34" charset="0"/>
                <a:cs typeface="Arial" pitchFamily="34" charset="0"/>
              </a:rPr>
              <a:t> Simulación Mascara PSD CM Y DM</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6 Imagen"/>
          <p:cNvPicPr/>
          <p:nvPr/>
        </p:nvPicPr>
        <p:blipFill>
          <a:blip r:embed="rId2" cstate="print"/>
          <a:srcRect/>
          <a:stretch>
            <a:fillRect/>
          </a:stretch>
        </p:blipFill>
        <p:spPr bwMode="auto">
          <a:xfrm>
            <a:off x="2500298" y="2643182"/>
            <a:ext cx="4591792" cy="344384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9937">
                                            <p:txEl>
                                              <p:pRg st="0" end="0"/>
                                            </p:txEl>
                                          </p:spTgt>
                                        </p:tgtEl>
                                        <p:attrNameLst>
                                          <p:attrName>style.visibility</p:attrName>
                                        </p:attrNameLst>
                                      </p:cBhvr>
                                      <p:to>
                                        <p:strVal val="visible"/>
                                      </p:to>
                                    </p:set>
                                    <p:anim calcmode="lin" valueType="num">
                                      <p:cBhvr additive="base">
                                        <p:cTn id="22" dur="500" fill="hold"/>
                                        <p:tgtEl>
                                          <p:spTgt spid="3993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99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C" sz="3200" dirty="0" smtClean="0">
                <a:solidFill>
                  <a:schemeClr val="accent4"/>
                </a:solidFill>
                <a:latin typeface="Arial" pitchFamily="34" charset="0"/>
                <a:cs typeface="Arial" pitchFamily="34" charset="0"/>
              </a:rPr>
              <a:t>Simulación Atenuaciones CM y DM</a:t>
            </a:r>
            <a:endParaRPr lang="es-ES" sz="3200" dirty="0">
              <a:solidFill>
                <a:schemeClr val="accent4"/>
              </a:solidFill>
              <a:latin typeface="Arial" pitchFamily="34" charset="0"/>
              <a:cs typeface="Arial" pitchFamily="34" charset="0"/>
            </a:endParaRPr>
          </a:p>
        </p:txBody>
      </p:sp>
      <p:pic>
        <p:nvPicPr>
          <p:cNvPr id="4" name="3 Marcador de contenido"/>
          <p:cNvPicPr>
            <a:picLocks noGrp="1"/>
          </p:cNvPicPr>
          <p:nvPr>
            <p:ph idx="1"/>
          </p:nvPr>
        </p:nvPicPr>
        <p:blipFill>
          <a:blip r:embed="rId2" cstate="print"/>
          <a:srcRect/>
          <a:stretch>
            <a:fillRect/>
          </a:stretch>
        </p:blipFill>
        <p:spPr bwMode="auto">
          <a:xfrm>
            <a:off x="1714480" y="1643050"/>
            <a:ext cx="6030870" cy="45259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C" sz="3200" dirty="0" smtClean="0">
                <a:solidFill>
                  <a:schemeClr val="accent4"/>
                </a:solidFill>
                <a:latin typeface="Arial" pitchFamily="34" charset="0"/>
                <a:cs typeface="Arial" pitchFamily="34" charset="0"/>
              </a:rPr>
              <a:t>Simulación PSD Fugas DM y CM</a:t>
            </a:r>
            <a:endParaRPr lang="es-ES" sz="3200" dirty="0">
              <a:solidFill>
                <a:schemeClr val="accent4"/>
              </a:solidFill>
              <a:latin typeface="Arial" pitchFamily="34" charset="0"/>
              <a:cs typeface="Arial" pitchFamily="34" charset="0"/>
            </a:endParaRPr>
          </a:p>
        </p:txBody>
      </p:sp>
      <p:pic>
        <p:nvPicPr>
          <p:cNvPr id="4" name="3 Marcador de contenido"/>
          <p:cNvPicPr>
            <a:picLocks noGrp="1"/>
          </p:cNvPicPr>
          <p:nvPr>
            <p:ph idx="1"/>
          </p:nvPr>
        </p:nvPicPr>
        <p:blipFill>
          <a:blip r:embed="rId2" cstate="print"/>
          <a:srcRect/>
          <a:stretch>
            <a:fillRect/>
          </a:stretch>
        </p:blipFill>
        <p:spPr bwMode="auto">
          <a:xfrm>
            <a:off x="1785918" y="1714488"/>
            <a:ext cx="6030870" cy="45259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C" sz="2800" dirty="0" smtClean="0">
                <a:solidFill>
                  <a:schemeClr val="accent4"/>
                </a:solidFill>
                <a:latin typeface="Arial" pitchFamily="34" charset="0"/>
                <a:cs typeface="Arial" pitchFamily="34" charset="0"/>
              </a:rPr>
              <a:t>Simulación Atenuación Crosstalk DM y CM</a:t>
            </a:r>
            <a:endParaRPr lang="es-ES" sz="2800" dirty="0">
              <a:solidFill>
                <a:schemeClr val="accent4"/>
              </a:solidFill>
              <a:latin typeface="Arial" pitchFamily="34" charset="0"/>
              <a:cs typeface="Arial" pitchFamily="34" charset="0"/>
            </a:endParaRPr>
          </a:p>
        </p:txBody>
      </p:sp>
      <p:pic>
        <p:nvPicPr>
          <p:cNvPr id="4" name="3 Marcador de contenido"/>
          <p:cNvPicPr>
            <a:picLocks noGrp="1"/>
          </p:cNvPicPr>
          <p:nvPr>
            <p:ph idx="1"/>
          </p:nvPr>
        </p:nvPicPr>
        <p:blipFill>
          <a:blip r:embed="rId2" cstate="print"/>
          <a:srcRect/>
          <a:stretch>
            <a:fillRect/>
          </a:stretch>
        </p:blipFill>
        <p:spPr bwMode="auto">
          <a:xfrm>
            <a:off x="1785918" y="2000240"/>
            <a:ext cx="6030870" cy="45259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57158" y="500042"/>
            <a:ext cx="8472518" cy="582594"/>
          </a:xfrm>
        </p:spPr>
        <p:txBody>
          <a:bodyPr>
            <a:normAutofit fontScale="90000"/>
          </a:bodyPr>
          <a:lstStyle/>
          <a:p>
            <a:r>
              <a:rPr lang="es-EC" sz="2800" dirty="0" smtClean="0">
                <a:solidFill>
                  <a:schemeClr val="accent4"/>
                </a:solidFill>
                <a:latin typeface="Arial" pitchFamily="34" charset="0"/>
                <a:cs typeface="Arial" pitchFamily="34" charset="0"/>
              </a:rPr>
              <a:t>Señales de todas las portadoras en función del tiempo para el ultimo par.</a:t>
            </a:r>
            <a:endParaRPr lang="es-ES" sz="2800" dirty="0">
              <a:solidFill>
                <a:schemeClr val="accent4"/>
              </a:solidFill>
              <a:latin typeface="Arial" pitchFamily="34" charset="0"/>
              <a:cs typeface="Arial" pitchFamily="34" charset="0"/>
            </a:endParaRPr>
          </a:p>
        </p:txBody>
      </p:sp>
      <p:pic>
        <p:nvPicPr>
          <p:cNvPr id="8" name="7 Marcador de contenido"/>
          <p:cNvPicPr>
            <a:picLocks noGrp="1" noChangeAspect="1"/>
          </p:cNvPicPr>
          <p:nvPr>
            <p:ph idx="1"/>
          </p:nvPr>
        </p:nvPicPr>
        <p:blipFill>
          <a:blip r:embed="rId2" cstate="print"/>
          <a:srcRect/>
          <a:stretch>
            <a:fillRect/>
          </a:stretch>
        </p:blipFill>
        <p:spPr bwMode="auto">
          <a:xfrm>
            <a:off x="928662" y="1428736"/>
            <a:ext cx="7429552" cy="4143404"/>
          </a:xfrm>
          <a:prstGeom prst="rect">
            <a:avLst/>
          </a:prstGeom>
          <a:noFill/>
          <a:ln w="9525">
            <a:noFill/>
            <a:miter lim="800000"/>
            <a:headEnd/>
            <a:tailEnd/>
          </a:ln>
        </p:spPr>
      </p:pic>
      <p:sp>
        <p:nvSpPr>
          <p:cNvPr id="14" name="13 CuadroTexto"/>
          <p:cNvSpPr txBox="1"/>
          <p:nvPr/>
        </p:nvSpPr>
        <p:spPr>
          <a:xfrm>
            <a:off x="3929058" y="5643578"/>
            <a:ext cx="1571636" cy="369332"/>
          </a:xfrm>
          <a:prstGeom prst="rect">
            <a:avLst/>
          </a:prstGeom>
          <a:noFill/>
        </p:spPr>
        <p:txBody>
          <a:bodyPr wrap="square" rtlCol="0">
            <a:spAutoFit/>
          </a:bodyPr>
          <a:lstStyle/>
          <a:p>
            <a:pPr algn="ctr"/>
            <a:r>
              <a:rPr lang="es-EC" dirty="0" smtClean="0"/>
              <a:t>138 KHz</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 calcmode="lin" valueType="num">
                                      <p:cBhvr additive="base">
                                        <p:cTn id="1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500042"/>
            <a:ext cx="8472518" cy="582594"/>
          </a:xfrm>
        </p:spPr>
        <p:txBody>
          <a:bodyPr>
            <a:normAutofit fontScale="90000"/>
          </a:bodyPr>
          <a:lstStyle/>
          <a:p>
            <a:r>
              <a:rPr lang="es-EC" sz="2800" dirty="0" smtClean="0">
                <a:solidFill>
                  <a:schemeClr val="accent4"/>
                </a:solidFill>
                <a:latin typeface="Arial" pitchFamily="34" charset="0"/>
                <a:cs typeface="Arial" pitchFamily="34" charset="0"/>
              </a:rPr>
              <a:t>Suma de todas las portadoras en función del tiempo del ultimo par.</a:t>
            </a:r>
            <a:endParaRPr lang="es-ES" sz="2800" dirty="0">
              <a:solidFill>
                <a:schemeClr val="accent4"/>
              </a:solidFill>
              <a:latin typeface="Arial" pitchFamily="34" charset="0"/>
              <a:cs typeface="Arial" pitchFamily="34" charset="0"/>
            </a:endParaRPr>
          </a:p>
        </p:txBody>
      </p:sp>
      <p:pic>
        <p:nvPicPr>
          <p:cNvPr id="11" name="10 Imagen"/>
          <p:cNvPicPr/>
          <p:nvPr/>
        </p:nvPicPr>
        <p:blipFill>
          <a:blip r:embed="rId2" cstate="print"/>
          <a:srcRect/>
          <a:stretch>
            <a:fillRect/>
          </a:stretch>
        </p:blipFill>
        <p:spPr bwMode="auto">
          <a:xfrm>
            <a:off x="4643438" y="1785926"/>
            <a:ext cx="4286281" cy="3857652"/>
          </a:xfrm>
          <a:prstGeom prst="rect">
            <a:avLst/>
          </a:prstGeom>
          <a:noFill/>
          <a:ln w="9525">
            <a:noFill/>
            <a:miter lim="800000"/>
            <a:headEnd/>
            <a:tailEnd/>
          </a:ln>
        </p:spPr>
      </p:pic>
      <p:pic>
        <p:nvPicPr>
          <p:cNvPr id="8" name="7 Imagen"/>
          <p:cNvPicPr/>
          <p:nvPr/>
        </p:nvPicPr>
        <p:blipFill>
          <a:blip r:embed="rId3" cstate="print"/>
          <a:srcRect/>
          <a:stretch>
            <a:fillRect/>
          </a:stretch>
        </p:blipFill>
        <p:spPr bwMode="auto">
          <a:xfrm>
            <a:off x="500034" y="1714488"/>
            <a:ext cx="4357718" cy="3936607"/>
          </a:xfrm>
          <a:prstGeom prst="rect">
            <a:avLst/>
          </a:prstGeom>
          <a:noFill/>
          <a:ln w="9525">
            <a:noFill/>
            <a:miter lim="800000"/>
            <a:headEnd/>
            <a:tailEnd/>
          </a:ln>
        </p:spPr>
      </p:pic>
      <p:sp>
        <p:nvSpPr>
          <p:cNvPr id="10" name="9 CuadroTexto"/>
          <p:cNvSpPr txBox="1"/>
          <p:nvPr/>
        </p:nvSpPr>
        <p:spPr>
          <a:xfrm>
            <a:off x="2214546" y="5786454"/>
            <a:ext cx="1071570" cy="369332"/>
          </a:xfrm>
          <a:prstGeom prst="rect">
            <a:avLst/>
          </a:prstGeom>
          <a:noFill/>
        </p:spPr>
        <p:txBody>
          <a:bodyPr wrap="square" rtlCol="0">
            <a:spAutoFit/>
          </a:bodyPr>
          <a:lstStyle/>
          <a:p>
            <a:r>
              <a:rPr lang="es-EC" dirty="0" smtClean="0"/>
              <a:t>138 KHz</a:t>
            </a:r>
            <a:endParaRPr lang="es-EC" dirty="0"/>
          </a:p>
        </p:txBody>
      </p:sp>
      <p:sp>
        <p:nvSpPr>
          <p:cNvPr id="14" name="13 CuadroTexto"/>
          <p:cNvSpPr txBox="1"/>
          <p:nvPr/>
        </p:nvSpPr>
        <p:spPr>
          <a:xfrm>
            <a:off x="6357950" y="5715016"/>
            <a:ext cx="1071570" cy="369332"/>
          </a:xfrm>
          <a:prstGeom prst="rect">
            <a:avLst/>
          </a:prstGeom>
          <a:noFill/>
        </p:spPr>
        <p:txBody>
          <a:bodyPr wrap="square" rtlCol="0">
            <a:spAutoFit/>
          </a:bodyPr>
          <a:lstStyle/>
          <a:p>
            <a:r>
              <a:rPr lang="es-EC" dirty="0" smtClean="0"/>
              <a:t>7 MHz</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 calcmode="lin" valueType="num">
                                      <p:cBhvr additive="base">
                                        <p:cTn id="1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 calcmode="lin" valueType="num">
                                      <p:cBhvr additive="base">
                                        <p:cTn id="2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571472" y="571480"/>
            <a:ext cx="8229600" cy="1143000"/>
          </a:xfrm>
          <a:prstGeom prst="rect">
            <a:avLst/>
          </a:prstGeom>
        </p:spPr>
        <p:txBody>
          <a:bodyPr anchor="ctr">
            <a:normAutofit/>
            <a:scene3d>
              <a:camera prst="orthographicFront"/>
              <a:lightRig rig="soft" dir="t"/>
            </a:scene3d>
            <a:sp3d prstMaterial="softEdge">
              <a:bevelT w="25400" h="25400"/>
            </a:sp3d>
          </a:bodyPr>
          <a:lstStyle/>
          <a:p>
            <a:pPr fontAlgn="auto">
              <a:spcAft>
                <a:spcPts val="0"/>
              </a:spcAft>
              <a:defRPr/>
            </a:pPr>
            <a:r>
              <a:rPr lang="es-ES" sz="4400" b="1" dirty="0">
                <a:solidFill>
                  <a:schemeClr val="accent4">
                    <a:lumMod val="75000"/>
                  </a:schemeClr>
                </a:solidFill>
                <a:effectLst>
                  <a:outerShdw blurRad="31750" dist="25400" dir="5400000" algn="tl" rotWithShape="0">
                    <a:srgbClr val="000000">
                      <a:alpha val="25000"/>
                    </a:srgbClr>
                  </a:outerShdw>
                </a:effectLst>
                <a:latin typeface="+mj-lt"/>
                <a:ea typeface="+mj-ea"/>
                <a:cs typeface="+mj-cs"/>
              </a:rPr>
              <a:t>SOLUCION</a:t>
            </a:r>
          </a:p>
        </p:txBody>
      </p:sp>
      <p:sp>
        <p:nvSpPr>
          <p:cNvPr id="11267" name="2 Subtítulo"/>
          <p:cNvSpPr txBox="1">
            <a:spLocks/>
          </p:cNvSpPr>
          <p:nvPr/>
        </p:nvSpPr>
        <p:spPr bwMode="auto">
          <a:xfrm>
            <a:off x="642938" y="1928813"/>
            <a:ext cx="8715375" cy="1500187"/>
          </a:xfrm>
          <a:prstGeom prst="rect">
            <a:avLst/>
          </a:prstGeom>
          <a:noFill/>
          <a:ln w="9525">
            <a:noFill/>
            <a:miter lim="800000"/>
            <a:headEnd/>
            <a:tailEnd/>
          </a:ln>
        </p:spPr>
        <p:txBody>
          <a:bodyPr/>
          <a:lstStyle/>
          <a:p>
            <a:pPr marL="365125" indent="-255588">
              <a:spcBef>
                <a:spcPts val="400"/>
              </a:spcBef>
              <a:buClr>
                <a:schemeClr val="accent1"/>
              </a:buClr>
              <a:buSzPct val="68000"/>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700" dirty="0">
              <a:latin typeface="Lucida Sans Unicode" pitchFamily="34" charset="0"/>
            </a:endParaRPr>
          </a:p>
        </p:txBody>
      </p:sp>
      <p:sp>
        <p:nvSpPr>
          <p:cNvPr id="11268" name="2 Subtítulo"/>
          <p:cNvSpPr txBox="1">
            <a:spLocks/>
          </p:cNvSpPr>
          <p:nvPr/>
        </p:nvSpPr>
        <p:spPr bwMode="auto">
          <a:xfrm>
            <a:off x="571500" y="1928813"/>
            <a:ext cx="8358188" cy="4643459"/>
          </a:xfrm>
          <a:prstGeom prst="rect">
            <a:avLst/>
          </a:prstGeom>
          <a:noFill/>
          <a:ln w="9525">
            <a:noFill/>
            <a:miter lim="800000"/>
            <a:headEnd/>
            <a:tailEnd/>
          </a:ln>
        </p:spPr>
        <p:txBody>
          <a:bodyPr/>
          <a:lstStyle/>
          <a:p>
            <a:pPr marL="365125" indent="-255588" algn="just">
              <a:spcBef>
                <a:spcPts val="400"/>
              </a:spcBef>
              <a:buClr>
                <a:schemeClr val="accent1"/>
              </a:buClr>
              <a:buSzPct val="68000"/>
              <a:buFont typeface="Wingdings" pitchFamily="2" charset="2"/>
              <a:buChar char="v"/>
            </a:pPr>
            <a:r>
              <a:rPr lang="es-EC" sz="2800" b="1" dirty="0" smtClean="0">
                <a:latin typeface="Arial" pitchFamily="34" charset="0"/>
                <a:cs typeface="Arial" pitchFamily="34" charset="0"/>
              </a:rPr>
              <a:t>Se Plantearan dos soluciones para nuestro estudio:</a:t>
            </a:r>
          </a:p>
          <a:p>
            <a:pPr marL="365125" indent="-255588" algn="just">
              <a:spcBef>
                <a:spcPts val="400"/>
              </a:spcBef>
              <a:buClr>
                <a:schemeClr val="accent1"/>
              </a:buClr>
              <a:buSzPct val="68000"/>
            </a:pPr>
            <a:endParaRPr lang="es-EC" sz="2800" b="1" dirty="0" smtClean="0">
              <a:latin typeface="Arial" pitchFamily="34" charset="0"/>
              <a:cs typeface="Arial" pitchFamily="34" charset="0"/>
            </a:endParaRPr>
          </a:p>
          <a:p>
            <a:pPr marL="623887" indent="-514350" algn="just">
              <a:spcBef>
                <a:spcPts val="400"/>
              </a:spcBef>
              <a:buClr>
                <a:schemeClr val="accent1"/>
              </a:buClr>
              <a:buSzPct val="68000"/>
              <a:buFont typeface="+mj-lt"/>
              <a:buAutoNum type="arabicParenR"/>
            </a:pPr>
            <a:r>
              <a:rPr lang="es-EC" sz="2800" b="1" dirty="0" smtClean="0">
                <a:latin typeface="Arial" pitchFamily="34" charset="0"/>
                <a:cs typeface="Arial" pitchFamily="34" charset="0"/>
              </a:rPr>
              <a:t>Transmitiremos señales en modo común y diferencial no correlacionadas para lograr una mayor capacidad del sistema total.</a:t>
            </a:r>
          </a:p>
          <a:p>
            <a:pPr marL="623887" indent="-514350" algn="just">
              <a:spcBef>
                <a:spcPts val="400"/>
              </a:spcBef>
              <a:buClr>
                <a:schemeClr val="accent1"/>
              </a:buClr>
              <a:buSzPct val="68000"/>
              <a:buFont typeface="+mj-lt"/>
              <a:buAutoNum type="arabicParenR"/>
            </a:pPr>
            <a:r>
              <a:rPr lang="es-ES" sz="2800" b="1" dirty="0" smtClean="0">
                <a:latin typeface="Arial" pitchFamily="34" charset="0"/>
                <a:cs typeface="Arial" pitchFamily="34" charset="0"/>
              </a:rPr>
              <a:t>Se utilizara la señal recibida en modo común para mitigar el Ruido.</a:t>
            </a:r>
            <a:endParaRPr lang="es-EC" sz="1200" b="1" dirty="0" smtClean="0">
              <a:latin typeface="Arial" pitchFamily="34" charset="0"/>
              <a:cs typeface="Arial" pitchFamily="34" charset="0"/>
            </a:endParaRPr>
          </a:p>
          <a:p>
            <a:pPr marL="365125" indent="-255588">
              <a:spcBef>
                <a:spcPts val="400"/>
              </a:spcBef>
              <a:buClr>
                <a:schemeClr val="accent1"/>
              </a:buClr>
              <a:buSzPct val="68000"/>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800" dirty="0">
              <a:latin typeface="Lucida Sans Unicode" pitchFamily="34" charset="0"/>
            </a:endParaRPr>
          </a:p>
          <a:p>
            <a:pPr marL="365125" indent="-255588">
              <a:spcBef>
                <a:spcPts val="400"/>
              </a:spcBef>
              <a:buClr>
                <a:schemeClr val="accent1"/>
              </a:buClr>
              <a:buSzPct val="68000"/>
              <a:buFont typeface="Wingdings 3" pitchFamily="18" charset="2"/>
              <a:buChar char=""/>
            </a:pPr>
            <a:endParaRPr lang="es-ES" sz="2700" dirty="0">
              <a:latin typeface="Lucida Sans Unicode"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8">
                                            <p:txEl>
                                              <p:pRg st="0" end="0"/>
                                            </p:txEl>
                                          </p:spTgt>
                                        </p:tgtEl>
                                        <p:attrNameLst>
                                          <p:attrName>style.visibility</p:attrName>
                                        </p:attrNameLst>
                                      </p:cBhvr>
                                      <p:to>
                                        <p:strVal val="visible"/>
                                      </p:to>
                                    </p:set>
                                    <p:anim calcmode="lin" valueType="num">
                                      <p:cBhvr additive="base">
                                        <p:cTn id="12" dur="500" fill="hold"/>
                                        <p:tgtEl>
                                          <p:spTgt spid="1126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1268">
                                            <p:txEl>
                                              <p:pRg st="2" end="2"/>
                                            </p:txEl>
                                          </p:spTgt>
                                        </p:tgtEl>
                                        <p:attrNameLst>
                                          <p:attrName>style.visibility</p:attrName>
                                        </p:attrNameLst>
                                      </p:cBhvr>
                                      <p:to>
                                        <p:strVal val="visible"/>
                                      </p:to>
                                    </p:set>
                                    <p:anim calcmode="lin" valueType="num">
                                      <p:cBhvr additive="base">
                                        <p:cTn id="17" dur="500" fill="hold"/>
                                        <p:tgtEl>
                                          <p:spTgt spid="11268">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268">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268">
                                            <p:txEl>
                                              <p:pRg st="3" end="3"/>
                                            </p:txEl>
                                          </p:spTgt>
                                        </p:tgtEl>
                                        <p:attrNameLst>
                                          <p:attrName>style.visibility</p:attrName>
                                        </p:attrNameLst>
                                      </p:cBhvr>
                                      <p:to>
                                        <p:strVal val="visible"/>
                                      </p:to>
                                    </p:set>
                                    <p:anim calcmode="lin" valueType="num">
                                      <p:cBhvr additive="base">
                                        <p:cTn id="22" dur="500" fill="hold"/>
                                        <p:tgtEl>
                                          <p:spTgt spid="11268">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126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214282" y="428604"/>
            <a:ext cx="8758270" cy="714380"/>
          </a:xfrm>
        </p:spPr>
        <p:txBody>
          <a:bodyPr>
            <a:normAutofit fontScale="90000"/>
          </a:bodyPr>
          <a:lstStyle/>
          <a:p>
            <a:pPr algn="just"/>
            <a:r>
              <a:rPr lang="es-ES" sz="2800" dirty="0" smtClean="0">
                <a:solidFill>
                  <a:schemeClr val="accent4"/>
                </a:solidFill>
                <a:latin typeface="Arial" pitchFamily="34" charset="0"/>
                <a:cs typeface="Arial" pitchFamily="34" charset="0"/>
              </a:rPr>
              <a:t>Señales Recibidas en Modo Diferencial y Modo Común.</a:t>
            </a:r>
            <a:endParaRPr lang="es-ES" sz="2800" dirty="0">
              <a:solidFill>
                <a:schemeClr val="accent4"/>
              </a:solidFill>
              <a:latin typeface="Arial" pitchFamily="34" charset="0"/>
              <a:cs typeface="Arial" pitchFamily="34" charset="0"/>
            </a:endParaRPr>
          </a:p>
        </p:txBody>
      </p:sp>
      <p:sp>
        <p:nvSpPr>
          <p:cNvPr id="22" name="21 CuadroTexto"/>
          <p:cNvSpPr txBox="1"/>
          <p:nvPr/>
        </p:nvSpPr>
        <p:spPr>
          <a:xfrm>
            <a:off x="2214546" y="5500702"/>
            <a:ext cx="1071570" cy="646331"/>
          </a:xfrm>
          <a:prstGeom prst="rect">
            <a:avLst/>
          </a:prstGeom>
          <a:noFill/>
        </p:spPr>
        <p:txBody>
          <a:bodyPr wrap="square" rtlCol="0">
            <a:spAutoFit/>
          </a:bodyPr>
          <a:lstStyle/>
          <a:p>
            <a:endParaRPr lang="es-EC" dirty="0" smtClean="0"/>
          </a:p>
          <a:p>
            <a:r>
              <a:rPr lang="es-EC" dirty="0" smtClean="0"/>
              <a:t>138 KHz</a:t>
            </a:r>
            <a:endParaRPr lang="es-EC" dirty="0"/>
          </a:p>
        </p:txBody>
      </p:sp>
      <p:sp>
        <p:nvSpPr>
          <p:cNvPr id="23" name="22 CuadroTexto"/>
          <p:cNvSpPr txBox="1"/>
          <p:nvPr/>
        </p:nvSpPr>
        <p:spPr>
          <a:xfrm>
            <a:off x="6500826" y="5715016"/>
            <a:ext cx="1071570" cy="369332"/>
          </a:xfrm>
          <a:prstGeom prst="rect">
            <a:avLst/>
          </a:prstGeom>
          <a:noFill/>
        </p:spPr>
        <p:txBody>
          <a:bodyPr wrap="square" rtlCol="0">
            <a:spAutoFit/>
          </a:bodyPr>
          <a:lstStyle/>
          <a:p>
            <a:r>
              <a:rPr lang="es-EC" dirty="0" smtClean="0"/>
              <a:t>7 MHz</a:t>
            </a:r>
            <a:endParaRPr lang="es-EC" dirty="0"/>
          </a:p>
        </p:txBody>
      </p:sp>
      <p:pic>
        <p:nvPicPr>
          <p:cNvPr id="9" name="8 Marcador de contenido"/>
          <p:cNvPicPr>
            <a:picLocks noGrp="1"/>
          </p:cNvPicPr>
          <p:nvPr>
            <p:ph idx="1"/>
          </p:nvPr>
        </p:nvPicPr>
        <p:blipFill>
          <a:blip r:embed="rId2" cstate="print"/>
          <a:srcRect/>
          <a:stretch>
            <a:fillRect/>
          </a:stretch>
        </p:blipFill>
        <p:spPr bwMode="auto">
          <a:xfrm>
            <a:off x="714348" y="1428736"/>
            <a:ext cx="3929090" cy="4143404"/>
          </a:xfrm>
          <a:prstGeom prst="rect">
            <a:avLst/>
          </a:prstGeom>
          <a:noFill/>
          <a:ln w="9525">
            <a:noFill/>
            <a:miter lim="800000"/>
            <a:headEnd/>
            <a:tailEnd/>
          </a:ln>
        </p:spPr>
      </p:pic>
      <p:pic>
        <p:nvPicPr>
          <p:cNvPr id="10" name="9 Imagen"/>
          <p:cNvPicPr/>
          <p:nvPr/>
        </p:nvPicPr>
        <p:blipFill>
          <a:blip r:embed="rId3" cstate="print"/>
          <a:srcRect/>
          <a:stretch>
            <a:fillRect/>
          </a:stretch>
        </p:blipFill>
        <p:spPr bwMode="auto">
          <a:xfrm>
            <a:off x="4929190" y="1357298"/>
            <a:ext cx="3929090" cy="421484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2">
                                            <p:txEl>
                                              <p:pRg st="1" end="1"/>
                                            </p:txEl>
                                          </p:spTgt>
                                        </p:tgtEl>
                                        <p:attrNameLst>
                                          <p:attrName>style.visibility</p:attrName>
                                        </p:attrNameLst>
                                      </p:cBhvr>
                                      <p:to>
                                        <p:strVal val="visible"/>
                                      </p:to>
                                    </p:set>
                                    <p:anim calcmode="lin" valueType="num">
                                      <p:cBhvr additive="base">
                                        <p:cTn id="17" dur="500" fill="hold"/>
                                        <p:tgtEl>
                                          <p:spTgt spid="22">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2">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additive="base">
                                        <p:cTn id="27"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10 Imagen"/>
          <p:cNvPicPr/>
          <p:nvPr/>
        </p:nvPicPr>
        <p:blipFill>
          <a:blip r:embed="rId2" cstate="print"/>
          <a:srcRect/>
          <a:stretch>
            <a:fillRect/>
          </a:stretch>
        </p:blipFill>
        <p:spPr bwMode="auto">
          <a:xfrm>
            <a:off x="4357686" y="2000240"/>
            <a:ext cx="4572032" cy="3571900"/>
          </a:xfrm>
          <a:prstGeom prst="rect">
            <a:avLst/>
          </a:prstGeom>
          <a:noFill/>
          <a:ln w="9525">
            <a:noFill/>
            <a:miter lim="800000"/>
            <a:headEnd/>
            <a:tailEnd/>
          </a:ln>
        </p:spPr>
      </p:pic>
      <p:pic>
        <p:nvPicPr>
          <p:cNvPr id="15" name="14 Imagen"/>
          <p:cNvPicPr/>
          <p:nvPr/>
        </p:nvPicPr>
        <p:blipFill>
          <a:blip r:embed="rId3" cstate="print"/>
          <a:srcRect/>
          <a:stretch>
            <a:fillRect/>
          </a:stretch>
        </p:blipFill>
        <p:spPr bwMode="auto">
          <a:xfrm>
            <a:off x="214282" y="2000240"/>
            <a:ext cx="4429156" cy="3571900"/>
          </a:xfrm>
          <a:prstGeom prst="rect">
            <a:avLst/>
          </a:prstGeom>
          <a:noFill/>
          <a:ln w="9525">
            <a:noFill/>
            <a:miter lim="800000"/>
            <a:headEnd/>
            <a:tailEnd/>
          </a:ln>
        </p:spPr>
      </p:pic>
      <p:sp>
        <p:nvSpPr>
          <p:cNvPr id="18" name="2 Título"/>
          <p:cNvSpPr txBox="1">
            <a:spLocks/>
          </p:cNvSpPr>
          <p:nvPr/>
        </p:nvSpPr>
        <p:spPr>
          <a:xfrm>
            <a:off x="671482" y="785794"/>
            <a:ext cx="8472518" cy="582594"/>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C" sz="2800" b="1" i="0"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Espectro</a:t>
            </a:r>
            <a:r>
              <a:rPr kumimoji="0" lang="es-EC" sz="2800" b="1" i="0" u="none" strike="noStrike" kern="1200" cap="none" spc="0" normalizeH="0" noProof="0" dirty="0" smtClean="0">
                <a:ln>
                  <a:noFill/>
                </a:ln>
                <a:solidFill>
                  <a:schemeClr val="accent4"/>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 de la señal recibida en CM y DM</a:t>
            </a:r>
            <a:r>
              <a:rPr kumimoji="0" lang="es-EC" sz="2800" b="1" i="0"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a:t>
            </a:r>
            <a:endParaRPr kumimoji="0" lang="es-ES" sz="2800" b="1" i="0"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
        <p:nvSpPr>
          <p:cNvPr id="20" name="19 CuadroTexto"/>
          <p:cNvSpPr txBox="1"/>
          <p:nvPr/>
        </p:nvSpPr>
        <p:spPr>
          <a:xfrm>
            <a:off x="1928794" y="5715016"/>
            <a:ext cx="1071570" cy="369332"/>
          </a:xfrm>
          <a:prstGeom prst="rect">
            <a:avLst/>
          </a:prstGeom>
          <a:noFill/>
        </p:spPr>
        <p:txBody>
          <a:bodyPr wrap="square" rtlCol="0">
            <a:spAutoFit/>
          </a:bodyPr>
          <a:lstStyle/>
          <a:p>
            <a:r>
              <a:rPr lang="es-EC" dirty="0" smtClean="0"/>
              <a:t>138 KHz</a:t>
            </a:r>
            <a:endParaRPr lang="es-EC" dirty="0"/>
          </a:p>
        </p:txBody>
      </p:sp>
      <p:sp>
        <p:nvSpPr>
          <p:cNvPr id="21" name="20 CuadroTexto"/>
          <p:cNvSpPr txBox="1"/>
          <p:nvPr/>
        </p:nvSpPr>
        <p:spPr>
          <a:xfrm>
            <a:off x="6286512" y="5643578"/>
            <a:ext cx="1071570" cy="369332"/>
          </a:xfrm>
          <a:prstGeom prst="rect">
            <a:avLst/>
          </a:prstGeom>
          <a:noFill/>
        </p:spPr>
        <p:txBody>
          <a:bodyPr wrap="square" rtlCol="0">
            <a:spAutoFit/>
          </a:bodyPr>
          <a:lstStyle/>
          <a:p>
            <a:r>
              <a:rPr lang="es-EC" dirty="0" smtClean="0"/>
              <a:t>7 MHz</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0">
                                            <p:txEl>
                                              <p:pRg st="0" end="0"/>
                                            </p:txEl>
                                          </p:spTgt>
                                        </p:tgtEl>
                                        <p:attrNameLst>
                                          <p:attrName>style.visibility</p:attrName>
                                        </p:attrNameLst>
                                      </p:cBhvr>
                                      <p:to>
                                        <p:strVal val="visible"/>
                                      </p:to>
                                    </p:set>
                                    <p:anim calcmode="lin" valueType="num">
                                      <p:cBhvr additive="base">
                                        <p:cTn id="17"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anim calcmode="lin" valueType="num">
                                      <p:cBhvr additive="base">
                                        <p:cTn id="27"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cstate="print"/>
          <a:srcRect/>
          <a:stretch>
            <a:fillRect/>
          </a:stretch>
        </p:blipFill>
        <p:spPr bwMode="auto">
          <a:xfrm>
            <a:off x="4286248" y="1785926"/>
            <a:ext cx="4643470" cy="3429024"/>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0" y="1785926"/>
            <a:ext cx="4572000" cy="3429024"/>
          </a:xfrm>
          <a:prstGeom prst="rect">
            <a:avLst/>
          </a:prstGeom>
          <a:noFill/>
          <a:ln w="9525">
            <a:noFill/>
            <a:miter lim="800000"/>
            <a:headEnd/>
            <a:tailEnd/>
          </a:ln>
        </p:spPr>
      </p:pic>
      <p:sp>
        <p:nvSpPr>
          <p:cNvPr id="7" name="2 Título"/>
          <p:cNvSpPr txBox="1">
            <a:spLocks/>
          </p:cNvSpPr>
          <p:nvPr/>
        </p:nvSpPr>
        <p:spPr>
          <a:xfrm>
            <a:off x="671482" y="785794"/>
            <a:ext cx="8472518" cy="582594"/>
          </a:xfrm>
          <a:prstGeom prst="rect">
            <a:avLst/>
          </a:prstGeom>
        </p:spPr>
        <p:txBody>
          <a:bodyPr vert="horz" rtlCol="0" anchor="ctr">
            <a:normAutofit fontScale="70000" lnSpcReduction="20000"/>
            <a:scene3d>
              <a:camera prst="orthographicFront"/>
              <a:lightRig rig="soft" dir="t"/>
            </a:scene3d>
            <a:sp3d prstMaterial="softEdge">
              <a:bevelT w="25400" h="25400"/>
            </a:sp3d>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C" sz="2800" b="1" i="0"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Espectro</a:t>
            </a:r>
            <a:r>
              <a:rPr kumimoji="0" lang="es-EC" sz="2800" b="1" i="0" u="none" strike="noStrike" kern="1200" cap="none" spc="0" normalizeH="0" noProof="0" dirty="0" smtClean="0">
                <a:ln>
                  <a:noFill/>
                </a:ln>
                <a:solidFill>
                  <a:schemeClr val="accent4"/>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 de la señal recibida en CM y DM en escala logarítmica</a:t>
            </a:r>
            <a:r>
              <a:rPr kumimoji="0" lang="es-EC" sz="2800" b="1" i="0" u="none" strike="noStrike" kern="1200" cap="none" spc="0" normalizeH="0" baseline="0" noProof="0" dirty="0" smtClean="0">
                <a:ln>
                  <a:noFill/>
                </a:ln>
                <a:solidFill>
                  <a:schemeClr val="accent4"/>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a:t>
            </a:r>
            <a:endParaRPr kumimoji="0" lang="es-ES" sz="2800" b="1" i="0" u="none" strike="noStrike" kern="1200" cap="none" spc="0" normalizeH="0" baseline="0" noProof="0" dirty="0">
              <a:ln>
                <a:noFill/>
              </a:ln>
              <a:solidFill>
                <a:schemeClr val="accent4"/>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
        <p:nvSpPr>
          <p:cNvPr id="8" name="7 CuadroTexto"/>
          <p:cNvSpPr txBox="1"/>
          <p:nvPr/>
        </p:nvSpPr>
        <p:spPr>
          <a:xfrm>
            <a:off x="1928794" y="5643578"/>
            <a:ext cx="1071570" cy="369332"/>
          </a:xfrm>
          <a:prstGeom prst="rect">
            <a:avLst/>
          </a:prstGeom>
          <a:noFill/>
        </p:spPr>
        <p:txBody>
          <a:bodyPr wrap="square" rtlCol="0">
            <a:spAutoFit/>
          </a:bodyPr>
          <a:lstStyle/>
          <a:p>
            <a:r>
              <a:rPr lang="es-EC" dirty="0" smtClean="0"/>
              <a:t>138 KHz</a:t>
            </a:r>
            <a:endParaRPr lang="es-EC" dirty="0"/>
          </a:p>
        </p:txBody>
      </p:sp>
      <p:sp>
        <p:nvSpPr>
          <p:cNvPr id="9" name="8 CuadroTexto"/>
          <p:cNvSpPr txBox="1"/>
          <p:nvPr/>
        </p:nvSpPr>
        <p:spPr>
          <a:xfrm>
            <a:off x="6072198" y="5572140"/>
            <a:ext cx="1071570" cy="369332"/>
          </a:xfrm>
          <a:prstGeom prst="rect">
            <a:avLst/>
          </a:prstGeom>
          <a:noFill/>
        </p:spPr>
        <p:txBody>
          <a:bodyPr wrap="square" rtlCol="0">
            <a:spAutoFit/>
          </a:bodyPr>
          <a:lstStyle/>
          <a:p>
            <a:r>
              <a:rPr lang="es-EC" dirty="0" smtClean="0"/>
              <a:t>7 MHz</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74638"/>
            <a:ext cx="8472518" cy="725470"/>
          </a:xfrm>
        </p:spPr>
        <p:txBody>
          <a:bodyPr/>
          <a:lstStyle/>
          <a:p>
            <a:r>
              <a:rPr lang="es-ES" sz="2800" dirty="0" smtClean="0">
                <a:solidFill>
                  <a:schemeClr val="accent4"/>
                </a:solidFill>
                <a:latin typeface="Arial" pitchFamily="34" charset="0"/>
                <a:cs typeface="Arial" pitchFamily="34" charset="0"/>
              </a:rPr>
              <a:t>Señales Recibidas con Diferentes Piso De Ruido</a:t>
            </a:r>
            <a:endParaRPr lang="es-ES" dirty="0">
              <a:solidFill>
                <a:schemeClr val="accent4"/>
              </a:solidFill>
            </a:endParaRPr>
          </a:p>
        </p:txBody>
      </p:sp>
      <p:pic>
        <p:nvPicPr>
          <p:cNvPr id="4" name="3 Marcador de contenido"/>
          <p:cNvPicPr>
            <a:picLocks noGrp="1"/>
          </p:cNvPicPr>
          <p:nvPr>
            <p:ph idx="1"/>
          </p:nvPr>
        </p:nvPicPr>
        <p:blipFill>
          <a:blip r:embed="rId2" cstate="print"/>
          <a:srcRect/>
          <a:stretch>
            <a:fillRect/>
          </a:stretch>
        </p:blipFill>
        <p:spPr bwMode="auto">
          <a:xfrm>
            <a:off x="285720" y="1285860"/>
            <a:ext cx="4429156" cy="4143404"/>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4857752" y="1214422"/>
            <a:ext cx="4071966" cy="4235189"/>
          </a:xfrm>
          <a:prstGeom prst="rect">
            <a:avLst/>
          </a:prstGeom>
          <a:noFill/>
          <a:ln w="9525">
            <a:noFill/>
            <a:miter lim="800000"/>
            <a:headEnd/>
            <a:tailEnd/>
          </a:ln>
        </p:spPr>
      </p:pic>
      <p:sp>
        <p:nvSpPr>
          <p:cNvPr id="1025" name="Rectangle 1"/>
          <p:cNvSpPr>
            <a:spLocks noChangeArrowheads="1"/>
          </p:cNvSpPr>
          <p:nvPr/>
        </p:nvSpPr>
        <p:spPr bwMode="auto">
          <a:xfrm>
            <a:off x="5072066" y="5429264"/>
            <a:ext cx="385765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Espectro de señales recibidas en CM y DM nivel de ruido -80 dBm</a:t>
            </a:r>
            <a:endParaRPr kumimoji="0" lang="es-EC"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6 Rectángulo"/>
          <p:cNvSpPr/>
          <p:nvPr/>
        </p:nvSpPr>
        <p:spPr>
          <a:xfrm>
            <a:off x="357158" y="5429264"/>
            <a:ext cx="4000528" cy="523220"/>
          </a:xfrm>
          <a:prstGeom prst="rect">
            <a:avLst/>
          </a:prstGeom>
        </p:spPr>
        <p:txBody>
          <a:bodyPr wrap="square">
            <a:spAutoFit/>
          </a:bodyPr>
          <a:lstStyle/>
          <a:p>
            <a:r>
              <a:rPr lang="es-EC" sz="1400" b="1" dirty="0" smtClean="0"/>
              <a:t>Espectro de señales recibidas en CM y DM nivel de ruido -85 dB</a:t>
            </a:r>
            <a:endParaRPr lang="es-ES" sz="1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025">
                                            <p:txEl>
                                              <p:pRg st="0" end="0"/>
                                            </p:txEl>
                                          </p:spTgt>
                                        </p:tgtEl>
                                        <p:attrNameLst>
                                          <p:attrName>style.visibility</p:attrName>
                                        </p:attrNameLst>
                                      </p:cBhvr>
                                      <p:to>
                                        <p:strVal val="visible"/>
                                      </p:to>
                                    </p:set>
                                    <p:anim calcmode="lin" valueType="num">
                                      <p:cBhvr additive="base">
                                        <p:cTn id="27" dur="500" fill="hold"/>
                                        <p:tgtEl>
                                          <p:spTgt spid="1025">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2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contenido"/>
          <p:cNvSpPr>
            <a:spLocks noGrp="1"/>
          </p:cNvSpPr>
          <p:nvPr>
            <p:ph idx="1"/>
          </p:nvPr>
        </p:nvSpPr>
        <p:spPr>
          <a:xfrm>
            <a:off x="428596" y="1142984"/>
            <a:ext cx="8429684" cy="5429288"/>
          </a:xfrm>
        </p:spPr>
        <p:txBody>
          <a:bodyPr/>
          <a:lstStyle/>
          <a:p>
            <a:pPr algn="just">
              <a:buFont typeface="Wingdings" pitchFamily="2" charset="2"/>
              <a:buChar char="§"/>
            </a:pPr>
            <a:r>
              <a:rPr lang="es-EC" sz="1800" b="1" dirty="0" smtClean="0">
                <a:latin typeface="Arial" pitchFamily="34" charset="0"/>
                <a:cs typeface="Arial" pitchFamily="34" charset="0"/>
              </a:rPr>
              <a:t>CM y DM es mas complicado para predecir y simular por las diversas funciones involucradas debido a las dos entradas.</a:t>
            </a:r>
          </a:p>
          <a:p>
            <a:pPr algn="just">
              <a:buNone/>
            </a:pPr>
            <a:endParaRPr lang="es-EC" sz="1800" b="1" dirty="0" smtClean="0">
              <a:latin typeface="Arial" pitchFamily="34" charset="0"/>
              <a:cs typeface="Arial" pitchFamily="34" charset="0"/>
            </a:endParaRPr>
          </a:p>
          <a:p>
            <a:pPr>
              <a:buFont typeface="Wingdings" pitchFamily="2" charset="2"/>
              <a:buChar char="§"/>
            </a:pPr>
            <a:r>
              <a:rPr lang="es-EC" sz="1800" b="1" dirty="0" smtClean="0">
                <a:latin typeface="Arial" pitchFamily="34" charset="0"/>
                <a:cs typeface="Arial" pitchFamily="34" charset="0"/>
              </a:rPr>
              <a:t>La función de balance B no es fija y depende de valores pasivos variables.</a:t>
            </a:r>
          </a:p>
          <a:p>
            <a:pPr>
              <a:buNone/>
            </a:pPr>
            <a:endParaRPr lang="es-EC" sz="1800" b="1" dirty="0" smtClean="0">
              <a:latin typeface="Arial" pitchFamily="34" charset="0"/>
              <a:cs typeface="Arial" pitchFamily="34" charset="0"/>
            </a:endParaRPr>
          </a:p>
          <a:p>
            <a:pPr>
              <a:buFont typeface="Wingdings" pitchFamily="2" charset="2"/>
              <a:buChar char="§"/>
            </a:pPr>
            <a:r>
              <a:rPr lang="es-EC" sz="1800" b="1" dirty="0" smtClean="0">
                <a:latin typeface="Arial" pitchFamily="34" charset="0"/>
                <a:cs typeface="Arial" pitchFamily="34" charset="0"/>
              </a:rPr>
              <a:t>PSDcm tiene menores valores por lo que transmitirá menor cantidad de información.</a:t>
            </a:r>
          </a:p>
          <a:p>
            <a:pPr>
              <a:buNone/>
            </a:pPr>
            <a:endParaRPr lang="es-EC" sz="1800" b="1" dirty="0" smtClean="0">
              <a:latin typeface="Arial" pitchFamily="34" charset="0"/>
              <a:cs typeface="Arial" pitchFamily="34" charset="0"/>
            </a:endParaRPr>
          </a:p>
          <a:p>
            <a:pPr>
              <a:buFont typeface="Wingdings" pitchFamily="2" charset="2"/>
              <a:buChar char="§"/>
            </a:pPr>
            <a:r>
              <a:rPr lang="es-EC" sz="1800" b="1" dirty="0" smtClean="0">
                <a:latin typeface="Arial" pitchFamily="34" charset="0"/>
                <a:cs typeface="Arial" pitchFamily="34" charset="0"/>
              </a:rPr>
              <a:t>Canal CM menor atenuado que DM, degrada menos la señal con d y f, es mas propenso al ruido.</a:t>
            </a:r>
          </a:p>
          <a:p>
            <a:pPr>
              <a:buNone/>
            </a:pPr>
            <a:endParaRPr lang="es-EC" sz="1800" b="1" dirty="0" smtClean="0">
              <a:latin typeface="Arial" pitchFamily="34" charset="0"/>
              <a:cs typeface="Arial" pitchFamily="34" charset="0"/>
            </a:endParaRPr>
          </a:p>
          <a:p>
            <a:pPr lvl="0">
              <a:buFont typeface="Wingdings" pitchFamily="2" charset="2"/>
              <a:buChar char="§"/>
            </a:pPr>
            <a:r>
              <a:rPr lang="es-EC" sz="1800" b="1" dirty="0" smtClean="0">
                <a:latin typeface="Arial" pitchFamily="34" charset="0"/>
                <a:cs typeface="Arial" pitchFamily="34" charset="0"/>
              </a:rPr>
              <a:t>La señal en modo común guarda estrecha relación con la señal en modo común debido a que la función de balance es predominante sobre el crosstalk que pudiera generarse desde los otros pares.</a:t>
            </a:r>
            <a:endParaRPr lang="es-ES" sz="1800" b="1" dirty="0" smtClean="0">
              <a:latin typeface="Arial" pitchFamily="34" charset="0"/>
              <a:cs typeface="Arial" pitchFamily="34" charset="0"/>
            </a:endParaRPr>
          </a:p>
          <a:p>
            <a:endParaRPr lang="es-EC" dirty="0" smtClean="0"/>
          </a:p>
          <a:p>
            <a:endParaRPr lang="es-ES" dirty="0" smtClean="0"/>
          </a:p>
        </p:txBody>
      </p:sp>
      <p:sp>
        <p:nvSpPr>
          <p:cNvPr id="3" name="2 Título"/>
          <p:cNvSpPr>
            <a:spLocks noGrp="1"/>
          </p:cNvSpPr>
          <p:nvPr>
            <p:ph type="title"/>
          </p:nvPr>
        </p:nvSpPr>
        <p:spPr>
          <a:xfrm>
            <a:off x="457200" y="274638"/>
            <a:ext cx="8229600" cy="654032"/>
          </a:xfrm>
        </p:spPr>
        <p:txBody>
          <a:bodyPr>
            <a:normAutofit fontScale="90000"/>
          </a:bodyPr>
          <a:lstStyle/>
          <a:p>
            <a:pPr>
              <a:defRPr/>
            </a:pPr>
            <a:r>
              <a:rPr lang="es-EC" sz="4800" dirty="0" smtClean="0">
                <a:solidFill>
                  <a:schemeClr val="accent4">
                    <a:lumMod val="75000"/>
                  </a:schemeClr>
                </a:solidFill>
              </a:rPr>
              <a:t>CONCLUSIONES</a:t>
            </a:r>
            <a:endParaRPr lang="es-ES" sz="4800" dirty="0">
              <a:solidFill>
                <a:schemeClr val="accent4">
                  <a:lumMod val="75000"/>
                </a:schemeClr>
              </a:solidFill>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1746">
                                            <p:txEl>
                                              <p:pRg st="0" end="0"/>
                                            </p:txEl>
                                          </p:spTgt>
                                        </p:tgtEl>
                                        <p:attrNameLst>
                                          <p:attrName>style.visibility</p:attrName>
                                        </p:attrNameLst>
                                      </p:cBhvr>
                                      <p:to>
                                        <p:strVal val="visible"/>
                                      </p:to>
                                    </p:set>
                                    <p:anim calcmode="lin" valueType="num">
                                      <p:cBhvr additive="base">
                                        <p:cTn id="12" dur="500" fill="hold"/>
                                        <p:tgtEl>
                                          <p:spTgt spid="3174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174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1746">
                                            <p:txEl>
                                              <p:pRg st="2" end="2"/>
                                            </p:txEl>
                                          </p:spTgt>
                                        </p:tgtEl>
                                        <p:attrNameLst>
                                          <p:attrName>style.visibility</p:attrName>
                                        </p:attrNameLst>
                                      </p:cBhvr>
                                      <p:to>
                                        <p:strVal val="visible"/>
                                      </p:to>
                                    </p:set>
                                    <p:anim calcmode="lin" valueType="num">
                                      <p:cBhvr additive="base">
                                        <p:cTn id="17" dur="500" fill="hold"/>
                                        <p:tgtEl>
                                          <p:spTgt spid="3174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1746">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1746">
                                            <p:txEl>
                                              <p:pRg st="4" end="4"/>
                                            </p:txEl>
                                          </p:spTgt>
                                        </p:tgtEl>
                                        <p:attrNameLst>
                                          <p:attrName>style.visibility</p:attrName>
                                        </p:attrNameLst>
                                      </p:cBhvr>
                                      <p:to>
                                        <p:strVal val="visible"/>
                                      </p:to>
                                    </p:set>
                                    <p:anim calcmode="lin" valueType="num">
                                      <p:cBhvr additive="base">
                                        <p:cTn id="22" dur="500" fill="hold"/>
                                        <p:tgtEl>
                                          <p:spTgt spid="31746">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1746">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1746">
                                            <p:txEl>
                                              <p:pRg st="6" end="6"/>
                                            </p:txEl>
                                          </p:spTgt>
                                        </p:tgtEl>
                                        <p:attrNameLst>
                                          <p:attrName>style.visibility</p:attrName>
                                        </p:attrNameLst>
                                      </p:cBhvr>
                                      <p:to>
                                        <p:strVal val="visible"/>
                                      </p:to>
                                    </p:set>
                                    <p:anim calcmode="lin" valueType="num">
                                      <p:cBhvr additive="base">
                                        <p:cTn id="27" dur="500" fill="hold"/>
                                        <p:tgtEl>
                                          <p:spTgt spid="31746">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1746">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1746">
                                            <p:txEl>
                                              <p:pRg st="8" end="8"/>
                                            </p:txEl>
                                          </p:spTgt>
                                        </p:tgtEl>
                                        <p:attrNameLst>
                                          <p:attrName>style.visibility</p:attrName>
                                        </p:attrNameLst>
                                      </p:cBhvr>
                                      <p:to>
                                        <p:strVal val="visible"/>
                                      </p:to>
                                    </p:set>
                                    <p:anim calcmode="lin" valueType="num">
                                      <p:cBhvr additive="base">
                                        <p:cTn id="32" dur="500" fill="hold"/>
                                        <p:tgtEl>
                                          <p:spTgt spid="31746">
                                            <p:txEl>
                                              <p:pRg st="8" end="8"/>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174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4294967295"/>
          </p:nvPr>
        </p:nvSpPr>
        <p:spPr>
          <a:xfrm>
            <a:off x="214282" y="142852"/>
            <a:ext cx="8715436" cy="6429420"/>
          </a:xfrm>
        </p:spPr>
        <p:txBody>
          <a:bodyPr/>
          <a:lstStyle/>
          <a:p>
            <a:pPr lvl="0" algn="just">
              <a:buFont typeface="Wingdings" pitchFamily="2" charset="2"/>
              <a:buChar char="§"/>
            </a:pPr>
            <a:endParaRPr lang="es-EC" sz="2000" b="1" dirty="0" smtClean="0">
              <a:latin typeface="Arial" pitchFamily="34" charset="0"/>
              <a:cs typeface="Arial" pitchFamily="34" charset="0"/>
            </a:endParaRPr>
          </a:p>
          <a:p>
            <a:pPr lvl="0" algn="just">
              <a:buFont typeface="Wingdings" pitchFamily="2" charset="2"/>
              <a:buChar char="§"/>
            </a:pPr>
            <a:r>
              <a:rPr lang="es-EC" sz="1800" b="1" dirty="0" smtClean="0">
                <a:latin typeface="Arial" pitchFamily="34" charset="0"/>
                <a:cs typeface="Arial" pitchFamily="34" charset="0"/>
              </a:rPr>
              <a:t>En la primera solución se encuentra una relación clara entre la cantidad de datos totales enviados y la capacidad del sistema. La capacidad es maximizada al enviar la mayor cantidad de información (bits alocados) en DM y poca información en CM, suficiente para no causar interferencias al DM.</a:t>
            </a:r>
          </a:p>
          <a:p>
            <a:pPr lvl="0" algn="just">
              <a:buFont typeface="Wingdings" pitchFamily="2" charset="2"/>
              <a:buChar char="§"/>
            </a:pPr>
            <a:endParaRPr lang="es-ES" sz="1800" b="1" dirty="0" smtClean="0">
              <a:latin typeface="Arial" pitchFamily="34" charset="0"/>
              <a:cs typeface="Arial" pitchFamily="34" charset="0"/>
            </a:endParaRPr>
          </a:p>
          <a:p>
            <a:pPr lvl="0" algn="just">
              <a:buFont typeface="Wingdings" pitchFamily="2" charset="2"/>
              <a:buChar char="§"/>
            </a:pPr>
            <a:r>
              <a:rPr lang="es-EC" sz="1800" b="1" dirty="0" smtClean="0">
                <a:latin typeface="Arial" pitchFamily="34" charset="0"/>
                <a:cs typeface="Arial" pitchFamily="34" charset="0"/>
              </a:rPr>
              <a:t>Se observa que la capacidad por subportadora disminuye con la frecuencia, ya que es afectada por la atenuación del canal y la función de balance. También esto se ve afectado por la distancia de la simulación que es de 1Km.</a:t>
            </a:r>
          </a:p>
          <a:p>
            <a:pPr lvl="0" algn="just">
              <a:buFont typeface="Wingdings" pitchFamily="2" charset="2"/>
              <a:buChar char="§"/>
            </a:pPr>
            <a:endParaRPr lang="es-ES" sz="1800" b="1" dirty="0" smtClean="0">
              <a:latin typeface="Arial" pitchFamily="34" charset="0"/>
              <a:cs typeface="Arial" pitchFamily="34" charset="0"/>
            </a:endParaRPr>
          </a:p>
          <a:p>
            <a:pPr lvl="0" algn="just">
              <a:buFont typeface="Wingdings" pitchFamily="2" charset="2"/>
              <a:buChar char="§"/>
            </a:pPr>
            <a:r>
              <a:rPr lang="es-EC" sz="1800" b="1" dirty="0" smtClean="0">
                <a:latin typeface="Arial" pitchFamily="34" charset="0"/>
                <a:cs typeface="Arial" pitchFamily="34" charset="0"/>
              </a:rPr>
              <a:t>En la segunda solución se observa que dependiendo de la frecuencia se puede obtener niveles mayores de señales en modo común (frecuencias altas) o de señales en modo diferencial (frecuencias relativamente bajas).</a:t>
            </a:r>
          </a:p>
          <a:p>
            <a:pPr lvl="0" algn="just">
              <a:buFont typeface="Wingdings" pitchFamily="2" charset="2"/>
              <a:buChar char="§"/>
            </a:pPr>
            <a:endParaRPr lang="es-ES" sz="1800" b="1" dirty="0" smtClean="0">
              <a:latin typeface="Arial" pitchFamily="34" charset="0"/>
              <a:cs typeface="Arial" pitchFamily="34" charset="0"/>
            </a:endParaRPr>
          </a:p>
          <a:p>
            <a:pPr lvl="0" algn="just">
              <a:buFont typeface="Wingdings" pitchFamily="2" charset="2"/>
              <a:buChar char="§"/>
            </a:pPr>
            <a:r>
              <a:rPr lang="es-EC" sz="1800" b="1" dirty="0" smtClean="0">
                <a:latin typeface="Arial" pitchFamily="34" charset="0"/>
                <a:cs typeface="Arial" pitchFamily="34" charset="0"/>
              </a:rPr>
              <a:t>A frecuencias altas las señales en modo diferencial pierden un poco de amplitud, lo que ocasiona errores de símbolo, y se observa que la señal en modo común correspondiente a la misma subportadora guarda similitud con la señal DM transmitida. Al aumentar el ruido la señal recibida en DM no es reconocible y se podrá aprovechar la señal en CM para recuperar la señal enviada. </a:t>
            </a:r>
            <a:endParaRPr lang="es-ES" sz="1800" b="1" dirty="0" smtClean="0">
              <a:latin typeface="Arial" pitchFamily="34" charset="0"/>
              <a:cs typeface="Arial" pitchFamily="34" charset="0"/>
            </a:endParaRP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 calcmode="lin" valueType="num">
                                      <p:cBhvr additive="base">
                                        <p:cTn id="12"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 calcmode="lin" valueType="num">
                                      <p:cBhvr additive="base">
                                        <p:cTn id="1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 calcmode="lin" valueType="num">
                                      <p:cBhvr additive="base">
                                        <p:cTn id="22"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contenido"/>
          <p:cNvSpPr>
            <a:spLocks noGrp="1"/>
          </p:cNvSpPr>
          <p:nvPr>
            <p:ph idx="1"/>
          </p:nvPr>
        </p:nvSpPr>
        <p:spPr>
          <a:xfrm>
            <a:off x="285720" y="1214422"/>
            <a:ext cx="8572560" cy="5286412"/>
          </a:xfrm>
        </p:spPr>
        <p:txBody>
          <a:bodyPr/>
          <a:lstStyle/>
          <a:p>
            <a:endParaRPr lang="es-EC" sz="2400" b="1" dirty="0" smtClean="0">
              <a:latin typeface="Arial" pitchFamily="34" charset="0"/>
              <a:cs typeface="Arial" pitchFamily="34" charset="0"/>
            </a:endParaRPr>
          </a:p>
          <a:p>
            <a:endParaRPr lang="es-EC" sz="2400" b="1" dirty="0" smtClean="0">
              <a:latin typeface="Arial" pitchFamily="34" charset="0"/>
              <a:cs typeface="Arial" pitchFamily="34" charset="0"/>
            </a:endParaRPr>
          </a:p>
          <a:p>
            <a:pPr>
              <a:buFont typeface="Wingdings 3" pitchFamily="18" charset="2"/>
              <a:buNone/>
            </a:pPr>
            <a:endParaRPr lang="es-ES" dirty="0" smtClean="0"/>
          </a:p>
        </p:txBody>
      </p:sp>
      <p:sp>
        <p:nvSpPr>
          <p:cNvPr id="4" name="3 Rectángulo"/>
          <p:cNvSpPr/>
          <p:nvPr/>
        </p:nvSpPr>
        <p:spPr>
          <a:xfrm>
            <a:off x="428596" y="285728"/>
            <a:ext cx="5857916" cy="707886"/>
          </a:xfrm>
          <a:prstGeom prst="rect">
            <a:avLst/>
          </a:prstGeom>
        </p:spPr>
        <p:txBody>
          <a:bodyPr wrap="square">
            <a:spAutoFit/>
          </a:bodyPr>
          <a:lstStyle/>
          <a:p>
            <a:r>
              <a:rPr lang="es-EC" sz="4000" dirty="0" smtClean="0">
                <a:solidFill>
                  <a:schemeClr val="accent4"/>
                </a:solidFill>
                <a:latin typeface="Arial" pitchFamily="34" charset="0"/>
                <a:cs typeface="Arial" pitchFamily="34" charset="0"/>
              </a:rPr>
              <a:t>Recomendaciones</a:t>
            </a:r>
            <a:endParaRPr lang="es-ES" sz="4000" dirty="0">
              <a:solidFill>
                <a:schemeClr val="accent4"/>
              </a:solidFill>
              <a:latin typeface="Arial" pitchFamily="34" charset="0"/>
              <a:cs typeface="Arial" pitchFamily="34" charset="0"/>
            </a:endParaRPr>
          </a:p>
        </p:txBody>
      </p:sp>
      <p:sp>
        <p:nvSpPr>
          <p:cNvPr id="3073" name="Rectangle 1"/>
          <p:cNvSpPr>
            <a:spLocks noChangeArrowheads="1"/>
          </p:cNvSpPr>
          <p:nvPr/>
        </p:nvSpPr>
        <p:spPr bwMode="auto">
          <a:xfrm>
            <a:off x="428596" y="1056823"/>
            <a:ext cx="8286808"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
                <a:schemeClr val="accent4"/>
              </a:buClr>
              <a:buSzTx/>
              <a:buFont typeface="Wingdings" pitchFamily="2" charset="2"/>
              <a:buChar char="v"/>
              <a:tabLst/>
            </a:pPr>
            <a:r>
              <a:rPr kumimoji="0" lang="es-EC"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s-EC"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Aunque se han usado muchas técnicas para maximizar la capacidad de la tecnología xDSL, no se ha podido determinar alguna técnica de procesamiento de señales o coordinación en los trasmisores que nos permita encontrar una buena utilidad a la señal de modo común para aumentar la capacidad del canal de transmisión.</a:t>
            </a:r>
          </a:p>
          <a:p>
            <a:pPr marL="0" marR="0" lvl="0" indent="0" algn="just" defTabSz="914400" rtl="0" eaLnBrk="1" fontAlgn="base" latinLnBrk="0" hangingPunct="1">
              <a:lnSpc>
                <a:spcPct val="100000"/>
              </a:lnSpc>
              <a:spcBef>
                <a:spcPct val="0"/>
              </a:spcBef>
              <a:spcAft>
                <a:spcPct val="0"/>
              </a:spcAft>
              <a:buClr>
                <a:schemeClr val="accent4"/>
              </a:buClr>
              <a:buSzTx/>
              <a:tabLst/>
            </a:pPr>
            <a:endParaRPr kumimoji="0" lang="es-E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accent4"/>
              </a:buClr>
              <a:buSzTx/>
              <a:buFont typeface="Wingdings" pitchFamily="2" charset="2"/>
              <a:buChar char="v"/>
              <a:tabLst/>
            </a:pPr>
            <a:r>
              <a:rPr kumimoji="0" lang="es-EC"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Lo cambiante de las fugas existentes entre modos y la menor inmunidad al ruido hace que el modo común sea complicado de usar  en relación al diferencial para el envió de señales DSL.</a:t>
            </a:r>
          </a:p>
          <a:p>
            <a:pPr marL="0" marR="0" lvl="0" indent="0" algn="just" defTabSz="914400" rtl="0" eaLnBrk="0" fontAlgn="base" latinLnBrk="0" hangingPunct="0">
              <a:lnSpc>
                <a:spcPct val="100000"/>
              </a:lnSpc>
              <a:spcBef>
                <a:spcPct val="0"/>
              </a:spcBef>
              <a:spcAft>
                <a:spcPct val="0"/>
              </a:spcAft>
              <a:buClr>
                <a:schemeClr val="accent4"/>
              </a:buClr>
              <a:buSzTx/>
              <a:tabLst/>
            </a:pPr>
            <a:endParaRPr kumimoji="0" lang="es-E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accent4"/>
              </a:buClr>
              <a:buSzTx/>
              <a:buFont typeface="Wingdings" pitchFamily="2" charset="2"/>
              <a:buChar char="v"/>
              <a:tabLst/>
            </a:pPr>
            <a:r>
              <a:rPr kumimoji="0" lang="es-EC"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Los estudios con referencia al modo común están encaminados hacia tecnologías nuevas como </a:t>
            </a:r>
            <a:r>
              <a:rPr lang="es-EC" sz="1400" b="1" dirty="0" smtClean="0">
                <a:latin typeface="Arial" pitchFamily="34" charset="0"/>
                <a:ea typeface="Calibri" pitchFamily="34" charset="0"/>
                <a:cs typeface="Arial" pitchFamily="34" charset="0"/>
              </a:rPr>
              <a:t>G</a:t>
            </a:r>
            <a:r>
              <a:rPr kumimoji="0" lang="es-EC"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igabit DSL o MiMo, aplicar técnicas de modo común al estándar DSL ya en actividad seria costoso y complicado de implementar en la presente generación.</a:t>
            </a:r>
          </a:p>
          <a:p>
            <a:pPr marL="0" marR="0" lvl="0" indent="0" algn="just" defTabSz="914400" rtl="0" eaLnBrk="0" fontAlgn="base" latinLnBrk="0" hangingPunct="0">
              <a:lnSpc>
                <a:spcPct val="100000"/>
              </a:lnSpc>
              <a:spcBef>
                <a:spcPct val="0"/>
              </a:spcBef>
              <a:spcAft>
                <a:spcPct val="0"/>
              </a:spcAft>
              <a:buClr>
                <a:schemeClr val="accent4"/>
              </a:buClr>
              <a:buSzTx/>
              <a:tabLst/>
            </a:pPr>
            <a:endParaRPr kumimoji="0" lang="es-E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accent4"/>
              </a:buClr>
              <a:buSzTx/>
              <a:buFont typeface="Wingdings" pitchFamily="2" charset="2"/>
              <a:buChar char="v"/>
              <a:tabLst/>
            </a:pPr>
            <a:r>
              <a:rPr kumimoji="0" lang="es-EC"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La teoría del en torno al modo común está relacionada con experimentaciones y no se observa clara y precisamente. Mayormente se descarta como método de transmisión y se hace hincapié en sus falencias explicadas.</a:t>
            </a:r>
          </a:p>
          <a:p>
            <a:pPr marL="0" marR="0" lvl="0" indent="0" algn="just" defTabSz="914400" rtl="0" eaLnBrk="0" fontAlgn="base" latinLnBrk="0" hangingPunct="0">
              <a:lnSpc>
                <a:spcPct val="100000"/>
              </a:lnSpc>
              <a:spcBef>
                <a:spcPct val="0"/>
              </a:spcBef>
              <a:spcAft>
                <a:spcPct val="0"/>
              </a:spcAft>
              <a:buClr>
                <a:schemeClr val="accent4"/>
              </a:buClr>
              <a:buSzTx/>
              <a:tabLst/>
            </a:pPr>
            <a:endParaRPr kumimoji="0" lang="es-E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accent4"/>
              </a:buClr>
              <a:buSzTx/>
              <a:buFont typeface="Wingdings" pitchFamily="2" charset="2"/>
              <a:buChar char="v"/>
              <a:tabLst/>
            </a:pPr>
            <a:r>
              <a:rPr kumimoji="0" lang="es-EC" sz="1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El modo común podría utilizarse para otro tipo de funciones como señalizaciones y sincronización de sistemas que trabajen a distintas frecuencias que el DSL.</a:t>
            </a:r>
          </a:p>
          <a:p>
            <a:pPr marL="0" marR="0" lvl="0" indent="0" algn="just" defTabSz="914400" rtl="0" eaLnBrk="0" fontAlgn="base" latinLnBrk="0" hangingPunct="0">
              <a:lnSpc>
                <a:spcPct val="100000"/>
              </a:lnSpc>
              <a:spcBef>
                <a:spcPct val="0"/>
              </a:spcBef>
              <a:spcAft>
                <a:spcPct val="0"/>
              </a:spcAft>
              <a:buClr>
                <a:schemeClr val="accent4"/>
              </a:buClr>
              <a:buSzTx/>
              <a:buFont typeface="Wingdings" pitchFamily="2" charset="2"/>
              <a:buChar char="v"/>
              <a:tabLst/>
            </a:pPr>
            <a:endParaRPr lang="es-EC" sz="1400" b="1" dirty="0" smtClean="0">
              <a:latin typeface="Arial" pitchFamily="34" charset="0"/>
              <a:cs typeface="Arial" pitchFamily="34" charset="0"/>
            </a:endParaRPr>
          </a:p>
          <a:p>
            <a:pPr algn="just" eaLnBrk="0" hangingPunct="0">
              <a:buClr>
                <a:schemeClr val="accent4"/>
              </a:buClr>
              <a:buFont typeface="Wingdings" pitchFamily="2" charset="2"/>
              <a:buChar char="v"/>
            </a:pPr>
            <a:r>
              <a:rPr lang="es-EC" sz="1400" b="1" dirty="0" smtClean="0">
                <a:latin typeface="Arial" pitchFamily="34" charset="0"/>
                <a:cs typeface="Arial" pitchFamily="34" charset="0"/>
              </a:rPr>
              <a:t> Para la puesta en marcha de las soluciones revisadas a fin de mejorar la capacidad de un sistema VDSL2 haría falta llevar a cabo múltiples experimentos que las viabilicen, dado que son muchas las variables que se han idealizado a fin de realizar la simulación.</a:t>
            </a:r>
            <a:endParaRPr lang="es-ES" sz="1400"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accent4"/>
              </a:buClr>
              <a:buSzTx/>
              <a:tabLst/>
            </a:pPr>
            <a:endParaRPr lang="es-EC" sz="1400"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accent4"/>
              </a:buClr>
              <a:buSzTx/>
              <a:buFont typeface="Wingdings" pitchFamily="2" charset="2"/>
              <a:buChar char="v"/>
              <a:tabLst/>
            </a:pPr>
            <a:endParaRPr kumimoji="0" lang="es-EC"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accent4"/>
              </a:buClr>
              <a:buSzTx/>
              <a:tabLst/>
            </a:pPr>
            <a:endParaRPr lang="es-EC" sz="1400" b="1" dirty="0" smtClean="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
                <a:schemeClr val="accent4"/>
              </a:buClr>
              <a:buSzTx/>
              <a:tabLst/>
            </a:pPr>
            <a:endParaRPr kumimoji="0" lang="es-EC" sz="1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Tm="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073">
                                            <p:txEl>
                                              <p:pRg st="0" end="0"/>
                                            </p:txEl>
                                          </p:spTgt>
                                        </p:tgtEl>
                                        <p:attrNameLst>
                                          <p:attrName>style.visibility</p:attrName>
                                        </p:attrNameLst>
                                      </p:cBhvr>
                                      <p:to>
                                        <p:strVal val="visible"/>
                                      </p:to>
                                    </p:set>
                                    <p:anim calcmode="lin" valueType="num">
                                      <p:cBhvr additive="base">
                                        <p:cTn id="12" dur="500" fill="hold"/>
                                        <p:tgtEl>
                                          <p:spTgt spid="307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07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073">
                                            <p:txEl>
                                              <p:pRg st="2" end="2"/>
                                            </p:txEl>
                                          </p:spTgt>
                                        </p:tgtEl>
                                        <p:attrNameLst>
                                          <p:attrName>style.visibility</p:attrName>
                                        </p:attrNameLst>
                                      </p:cBhvr>
                                      <p:to>
                                        <p:strVal val="visible"/>
                                      </p:to>
                                    </p:set>
                                    <p:anim calcmode="lin" valueType="num">
                                      <p:cBhvr additive="base">
                                        <p:cTn id="17" dur="500" fill="hold"/>
                                        <p:tgtEl>
                                          <p:spTgt spid="307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07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073">
                                            <p:txEl>
                                              <p:pRg st="4" end="4"/>
                                            </p:txEl>
                                          </p:spTgt>
                                        </p:tgtEl>
                                        <p:attrNameLst>
                                          <p:attrName>style.visibility</p:attrName>
                                        </p:attrNameLst>
                                      </p:cBhvr>
                                      <p:to>
                                        <p:strVal val="visible"/>
                                      </p:to>
                                    </p:set>
                                    <p:anim calcmode="lin" valueType="num">
                                      <p:cBhvr additive="base">
                                        <p:cTn id="22" dur="500" fill="hold"/>
                                        <p:tgtEl>
                                          <p:spTgt spid="307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073">
                                            <p:txEl>
                                              <p:pRg st="4" end="4"/>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073">
                                            <p:txEl>
                                              <p:pRg st="6" end="6"/>
                                            </p:txEl>
                                          </p:spTgt>
                                        </p:tgtEl>
                                        <p:attrNameLst>
                                          <p:attrName>style.visibility</p:attrName>
                                        </p:attrNameLst>
                                      </p:cBhvr>
                                      <p:to>
                                        <p:strVal val="visible"/>
                                      </p:to>
                                    </p:set>
                                    <p:anim calcmode="lin" valueType="num">
                                      <p:cBhvr additive="base">
                                        <p:cTn id="27" dur="500" fill="hold"/>
                                        <p:tgtEl>
                                          <p:spTgt spid="307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073">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073">
                                            <p:txEl>
                                              <p:pRg st="8" end="8"/>
                                            </p:txEl>
                                          </p:spTgt>
                                        </p:tgtEl>
                                        <p:attrNameLst>
                                          <p:attrName>style.visibility</p:attrName>
                                        </p:attrNameLst>
                                      </p:cBhvr>
                                      <p:to>
                                        <p:strVal val="visible"/>
                                      </p:to>
                                    </p:set>
                                    <p:anim calcmode="lin" valueType="num">
                                      <p:cBhvr additive="base">
                                        <p:cTn id="32" dur="500" fill="hold"/>
                                        <p:tgtEl>
                                          <p:spTgt spid="3073">
                                            <p:txEl>
                                              <p:pRg st="8" end="8"/>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073">
                                            <p:txEl>
                                              <p:pRg st="8" end="8"/>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073">
                                            <p:txEl>
                                              <p:pRg st="10" end="10"/>
                                            </p:txEl>
                                          </p:spTgt>
                                        </p:tgtEl>
                                        <p:attrNameLst>
                                          <p:attrName>style.visibility</p:attrName>
                                        </p:attrNameLst>
                                      </p:cBhvr>
                                      <p:to>
                                        <p:strVal val="visible"/>
                                      </p:to>
                                    </p:set>
                                    <p:anim calcmode="lin" valueType="num">
                                      <p:cBhvr additive="base">
                                        <p:cTn id="37" dur="500" fill="hold"/>
                                        <p:tgtEl>
                                          <p:spTgt spid="3073">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07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786050" y="2857496"/>
            <a:ext cx="4200548" cy="1557342"/>
          </a:xfrm>
          <a:prstGeom prst="rect">
            <a:avLst/>
          </a:prstGeom>
          <a:solidFill>
            <a:srgbClr val="798F77"/>
          </a:solidFill>
          <a:ln>
            <a:solidFill>
              <a:srgbClr val="00B050"/>
            </a:solidFill>
          </a:ln>
          <a:effectLst>
            <a:outerShdw blurRad="50800" dist="38100" dir="5400000" algn="t" rotWithShape="0">
              <a:prstClr val="black">
                <a:alpha val="40000"/>
              </a:prstClr>
            </a:outerShdw>
          </a:effectLst>
          <a:scene3d>
            <a:camera prst="isometricOffAxis1Righ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solidFill>
                  <a:schemeClr val="tx1">
                    <a:lumMod val="95000"/>
                    <a:lumOff val="5000"/>
                  </a:schemeClr>
                </a:solidFill>
              </a:rPr>
              <a:t>GRACIAS</a:t>
            </a:r>
            <a:endParaRPr lang="es-ES" b="1"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afterEffect">
                                  <p:stCondLst>
                                    <p:cond delay="0"/>
                                  </p:stCondLst>
                                  <p:childTnLst>
                                    <p:animScale>
                                      <p:cBhvr>
                                        <p:cTn id="6" dur="2000" fill="hold"/>
                                        <p:tgtEl>
                                          <p:spTgt spid="4"/>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contenido"/>
          <p:cNvSpPr>
            <a:spLocks noGrp="1"/>
          </p:cNvSpPr>
          <p:nvPr>
            <p:ph idx="1"/>
          </p:nvPr>
        </p:nvSpPr>
        <p:spPr/>
        <p:txBody>
          <a:bodyPr/>
          <a:lstStyle/>
          <a:p>
            <a:r>
              <a:rPr lang="es-EC" sz="2800" b="1" dirty="0" smtClean="0">
                <a:latin typeface="Arial" pitchFamily="34" charset="0"/>
                <a:cs typeface="Arial" pitchFamily="34" charset="0"/>
              </a:rPr>
              <a:t>Modo Diferencial o balanceado</a:t>
            </a:r>
          </a:p>
          <a:p>
            <a:r>
              <a:rPr lang="es-EC" sz="2800" b="1" dirty="0" smtClean="0">
                <a:latin typeface="Arial" pitchFamily="34" charset="0"/>
                <a:cs typeface="Arial" pitchFamily="34" charset="0"/>
              </a:rPr>
              <a:t>Modo Común o desbalanceado</a:t>
            </a:r>
            <a:endParaRPr lang="es-ES" sz="2800" b="1" dirty="0" smtClean="0">
              <a:latin typeface="Arial" pitchFamily="34" charset="0"/>
              <a:cs typeface="Arial" pitchFamily="34" charset="0"/>
            </a:endParaRPr>
          </a:p>
          <a:p>
            <a:endParaRPr lang="es-EC" dirty="0" smtClean="0"/>
          </a:p>
          <a:p>
            <a:pPr>
              <a:buFont typeface="Wingdings 3" pitchFamily="18" charset="2"/>
              <a:buNone/>
            </a:pPr>
            <a:endParaRPr lang="es-EC" dirty="0" smtClean="0"/>
          </a:p>
        </p:txBody>
      </p:sp>
      <p:sp>
        <p:nvSpPr>
          <p:cNvPr id="3" name="2 Título"/>
          <p:cNvSpPr>
            <a:spLocks noGrp="1"/>
          </p:cNvSpPr>
          <p:nvPr>
            <p:ph type="title"/>
          </p:nvPr>
        </p:nvSpPr>
        <p:spPr>
          <a:xfrm>
            <a:off x="714348" y="285728"/>
            <a:ext cx="8229600" cy="1143000"/>
          </a:xfrm>
        </p:spPr>
        <p:txBody>
          <a:bodyPr>
            <a:normAutofit/>
          </a:bodyPr>
          <a:lstStyle/>
          <a:p>
            <a:pPr>
              <a:defRPr/>
            </a:pPr>
            <a:r>
              <a:rPr lang="es-EC" sz="4400" dirty="0" smtClean="0">
                <a:solidFill>
                  <a:schemeClr val="accent4"/>
                </a:solidFill>
              </a:rPr>
              <a:t>Líneas de Transmisión</a:t>
            </a:r>
            <a:endParaRPr lang="es-ES" sz="4400" dirty="0">
              <a:solidFill>
                <a:schemeClr val="accent4"/>
              </a:solidFill>
            </a:endParaRPr>
          </a:p>
        </p:txBody>
      </p:sp>
      <p:pic>
        <p:nvPicPr>
          <p:cNvPr id="12292" name="Picture 2"/>
          <p:cNvPicPr>
            <a:picLocks noChangeAspect="1" noChangeArrowheads="1"/>
          </p:cNvPicPr>
          <p:nvPr/>
        </p:nvPicPr>
        <p:blipFill>
          <a:blip r:embed="rId2" cstate="print"/>
          <a:srcRect/>
          <a:stretch>
            <a:fillRect/>
          </a:stretch>
        </p:blipFill>
        <p:spPr bwMode="auto">
          <a:xfrm>
            <a:off x="6215063" y="1214438"/>
            <a:ext cx="2928937" cy="842962"/>
          </a:xfrm>
          <a:prstGeom prst="rect">
            <a:avLst/>
          </a:prstGeom>
          <a:noFill/>
          <a:ln w="9525">
            <a:noFill/>
            <a:miter lim="800000"/>
            <a:headEnd/>
            <a:tailEnd/>
          </a:ln>
        </p:spPr>
      </p:pic>
      <p:pic>
        <p:nvPicPr>
          <p:cNvPr id="12293" name="Picture 3"/>
          <p:cNvPicPr>
            <a:picLocks noChangeAspect="1" noChangeArrowheads="1"/>
          </p:cNvPicPr>
          <p:nvPr/>
        </p:nvPicPr>
        <p:blipFill>
          <a:blip r:embed="rId3" cstate="print"/>
          <a:srcRect/>
          <a:stretch>
            <a:fillRect/>
          </a:stretch>
        </p:blipFill>
        <p:spPr bwMode="auto">
          <a:xfrm>
            <a:off x="6286500" y="1785938"/>
            <a:ext cx="2628900" cy="900112"/>
          </a:xfrm>
          <a:prstGeom prst="rect">
            <a:avLst/>
          </a:prstGeom>
          <a:noFill/>
          <a:ln w="9525">
            <a:noFill/>
            <a:miter lim="800000"/>
            <a:headEnd/>
            <a:tailEnd/>
          </a:ln>
        </p:spPr>
      </p:pic>
      <p:pic>
        <p:nvPicPr>
          <p:cNvPr id="12294" name="6 Imagen" descr="C:\Users\rov\Desktop\graficos\modo CM y DM.jpg"/>
          <p:cNvPicPr>
            <a:picLocks noChangeAspect="1" noChangeArrowheads="1"/>
          </p:cNvPicPr>
          <p:nvPr/>
        </p:nvPicPr>
        <p:blipFill>
          <a:blip r:embed="rId4" cstate="print"/>
          <a:srcRect/>
          <a:stretch>
            <a:fillRect/>
          </a:stretch>
        </p:blipFill>
        <p:spPr bwMode="auto">
          <a:xfrm>
            <a:off x="2000232" y="2786058"/>
            <a:ext cx="5357831" cy="3116262"/>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290">
                                            <p:txEl>
                                              <p:pRg st="0" end="0"/>
                                            </p:txEl>
                                          </p:spTgt>
                                        </p:tgtEl>
                                        <p:attrNameLst>
                                          <p:attrName>style.visibility</p:attrName>
                                        </p:attrNameLst>
                                      </p:cBhvr>
                                      <p:to>
                                        <p:strVal val="visible"/>
                                      </p:to>
                                    </p:set>
                                    <p:anim calcmode="lin" valueType="num">
                                      <p:cBhvr additive="base">
                                        <p:cTn id="12" dur="500" fill="hold"/>
                                        <p:tgtEl>
                                          <p:spTgt spid="12290">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290">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2290">
                                            <p:txEl>
                                              <p:pRg st="1" end="1"/>
                                            </p:txEl>
                                          </p:spTgt>
                                        </p:tgtEl>
                                        <p:attrNameLst>
                                          <p:attrName>style.visibility</p:attrName>
                                        </p:attrNameLst>
                                      </p:cBhvr>
                                      <p:to>
                                        <p:strVal val="visible"/>
                                      </p:to>
                                    </p:set>
                                    <p:anim calcmode="lin" valueType="num">
                                      <p:cBhvr additive="base">
                                        <p:cTn id="17" dur="500" fill="hold"/>
                                        <p:tgtEl>
                                          <p:spTgt spid="12290">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290">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2294"/>
                                        </p:tgtEl>
                                        <p:attrNameLst>
                                          <p:attrName>style.visibility</p:attrName>
                                        </p:attrNameLst>
                                      </p:cBhvr>
                                      <p:to>
                                        <p:strVal val="visible"/>
                                      </p:to>
                                    </p:set>
                                    <p:anim calcmode="lin" valueType="num">
                                      <p:cBhvr additive="base">
                                        <p:cTn id="22" dur="500" fill="hold"/>
                                        <p:tgtEl>
                                          <p:spTgt spid="12294"/>
                                        </p:tgtEl>
                                        <p:attrNameLst>
                                          <p:attrName>ppt_x</p:attrName>
                                        </p:attrNameLst>
                                      </p:cBhvr>
                                      <p:tavLst>
                                        <p:tav tm="0">
                                          <p:val>
                                            <p:strVal val="#ppt_x"/>
                                          </p:val>
                                        </p:tav>
                                        <p:tav tm="100000">
                                          <p:val>
                                            <p:strVal val="#ppt_x"/>
                                          </p:val>
                                        </p:tav>
                                      </p:tavLst>
                                    </p:anim>
                                    <p:anim calcmode="lin" valueType="num">
                                      <p:cBhvr additive="base">
                                        <p:cTn id="23" dur="500" fill="hold"/>
                                        <p:tgtEl>
                                          <p:spTgt spid="1229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2292"/>
                                        </p:tgtEl>
                                        <p:attrNameLst>
                                          <p:attrName>style.visibility</p:attrName>
                                        </p:attrNameLst>
                                      </p:cBhvr>
                                      <p:to>
                                        <p:strVal val="visible"/>
                                      </p:to>
                                    </p:set>
                                    <p:anim calcmode="lin" valueType="num">
                                      <p:cBhvr additive="base">
                                        <p:cTn id="27" dur="500" fill="hold"/>
                                        <p:tgtEl>
                                          <p:spTgt spid="12292"/>
                                        </p:tgtEl>
                                        <p:attrNameLst>
                                          <p:attrName>ppt_x</p:attrName>
                                        </p:attrNameLst>
                                      </p:cBhvr>
                                      <p:tavLst>
                                        <p:tav tm="0">
                                          <p:val>
                                            <p:strVal val="#ppt_x"/>
                                          </p:val>
                                        </p:tav>
                                        <p:tav tm="100000">
                                          <p:val>
                                            <p:strVal val="#ppt_x"/>
                                          </p:val>
                                        </p:tav>
                                      </p:tavLst>
                                    </p:anim>
                                    <p:anim calcmode="lin" valueType="num">
                                      <p:cBhvr additive="base">
                                        <p:cTn id="28" dur="500" fill="hold"/>
                                        <p:tgtEl>
                                          <p:spTgt spid="1229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2293"/>
                                        </p:tgtEl>
                                        <p:attrNameLst>
                                          <p:attrName>style.visibility</p:attrName>
                                        </p:attrNameLst>
                                      </p:cBhvr>
                                      <p:to>
                                        <p:strVal val="visible"/>
                                      </p:to>
                                    </p:set>
                                    <p:anim calcmode="lin" valueType="num">
                                      <p:cBhvr additive="base">
                                        <p:cTn id="32" dur="500" fill="hold"/>
                                        <p:tgtEl>
                                          <p:spTgt spid="12293"/>
                                        </p:tgtEl>
                                        <p:attrNameLst>
                                          <p:attrName>ppt_x</p:attrName>
                                        </p:attrNameLst>
                                      </p:cBhvr>
                                      <p:tavLst>
                                        <p:tav tm="0">
                                          <p:val>
                                            <p:strVal val="#ppt_x"/>
                                          </p:val>
                                        </p:tav>
                                        <p:tav tm="100000">
                                          <p:val>
                                            <p:strVal val="#ppt_x"/>
                                          </p:val>
                                        </p:tav>
                                      </p:tavLst>
                                    </p:anim>
                                    <p:anim calcmode="lin" valueType="num">
                                      <p:cBhvr additive="base">
                                        <p:cTn id="33"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p:cNvPicPr>
            <a:picLocks noChangeAspect="1" noChangeArrowheads="1"/>
          </p:cNvPicPr>
          <p:nvPr/>
        </p:nvPicPr>
        <p:blipFill>
          <a:blip r:embed="rId2" cstate="print"/>
          <a:srcRect/>
          <a:stretch>
            <a:fillRect/>
          </a:stretch>
        </p:blipFill>
        <p:spPr bwMode="auto">
          <a:xfrm>
            <a:off x="571472" y="1785926"/>
            <a:ext cx="7858180" cy="3286148"/>
          </a:xfrm>
          <a:prstGeom prst="rect">
            <a:avLst/>
          </a:prstGeom>
          <a:noFill/>
          <a:ln w="9525">
            <a:noFill/>
            <a:miter lim="800000"/>
            <a:headEnd/>
            <a:tailEnd/>
          </a:ln>
        </p:spPr>
      </p:pic>
      <p:sp>
        <p:nvSpPr>
          <p:cNvPr id="13315" name="8 Rectángulo"/>
          <p:cNvSpPr>
            <a:spLocks noChangeArrowheads="1"/>
          </p:cNvSpPr>
          <p:nvPr/>
        </p:nvSpPr>
        <p:spPr bwMode="auto">
          <a:xfrm>
            <a:off x="714348" y="571480"/>
            <a:ext cx="3500462" cy="1015663"/>
          </a:xfrm>
          <a:prstGeom prst="rect">
            <a:avLst/>
          </a:prstGeom>
          <a:noFill/>
          <a:ln w="9525">
            <a:noFill/>
            <a:miter lim="800000"/>
            <a:headEnd/>
            <a:tailEnd/>
          </a:ln>
        </p:spPr>
        <p:txBody>
          <a:bodyPr wrap="square">
            <a:spAutoFit/>
          </a:bodyPr>
          <a:lstStyle/>
          <a:p>
            <a:r>
              <a:rPr lang="es-EC" sz="6000" b="1" dirty="0" smtClean="0">
                <a:solidFill>
                  <a:schemeClr val="accent4">
                    <a:lumMod val="75000"/>
                  </a:schemeClr>
                </a:solidFill>
                <a:latin typeface="+mj-lt"/>
              </a:rPr>
              <a:t>BALUN</a:t>
            </a:r>
            <a:endParaRPr lang="es-EC" sz="6000" b="1" dirty="0">
              <a:solidFill>
                <a:schemeClr val="accent4">
                  <a:lumMod val="75000"/>
                </a:schemeClr>
              </a:solidFill>
              <a:latin typeface="+mj-lt"/>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500"/>
                                        <p:tgtEl>
                                          <p:spTgt spid="13315">
                                            <p:txEl>
                                              <p:pRg st="0" end="0"/>
                                            </p:txEl>
                                          </p:spTgt>
                                        </p:tgtEl>
                                      </p:cBhvr>
                                    </p:animEffect>
                                    <p:anim calcmode="lin" valueType="num">
                                      <p:cBhvr>
                                        <p:cTn id="8"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p:cTn id="9" dur="450" decel="100000" fill="hold"/>
                                        <p:tgtEl>
                                          <p:spTgt spid="13315">
                                            <p:txEl>
                                              <p:pRg st="0" end="0"/>
                                            </p:txEl>
                                          </p:spTgt>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3315">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37" presetClass="entr" presetSubtype="0" fill="hold" nodeType="afterEffect">
                                  <p:stCondLst>
                                    <p:cond delay="0"/>
                                  </p:stCondLst>
                                  <p:childTnLst>
                                    <p:set>
                                      <p:cBhvr>
                                        <p:cTn id="13" dur="1" fill="hold">
                                          <p:stCondLst>
                                            <p:cond delay="0"/>
                                          </p:stCondLst>
                                        </p:cTn>
                                        <p:tgtEl>
                                          <p:spTgt spid="13314"/>
                                        </p:tgtEl>
                                        <p:attrNameLst>
                                          <p:attrName>style.visibility</p:attrName>
                                        </p:attrNameLst>
                                      </p:cBhvr>
                                      <p:to>
                                        <p:strVal val="visible"/>
                                      </p:to>
                                    </p:set>
                                    <p:animEffect transition="in" filter="fade">
                                      <p:cBhvr>
                                        <p:cTn id="14" dur="1000"/>
                                        <p:tgtEl>
                                          <p:spTgt spid="13314"/>
                                        </p:tgtEl>
                                      </p:cBhvr>
                                    </p:animEffect>
                                    <p:anim calcmode="lin" valueType="num">
                                      <p:cBhvr>
                                        <p:cTn id="15" dur="1000" fill="hold"/>
                                        <p:tgtEl>
                                          <p:spTgt spid="13314"/>
                                        </p:tgtEl>
                                        <p:attrNameLst>
                                          <p:attrName>ppt_x</p:attrName>
                                        </p:attrNameLst>
                                      </p:cBhvr>
                                      <p:tavLst>
                                        <p:tav tm="0">
                                          <p:val>
                                            <p:strVal val="#ppt_x"/>
                                          </p:val>
                                        </p:tav>
                                        <p:tav tm="100000">
                                          <p:val>
                                            <p:strVal val="#ppt_x"/>
                                          </p:val>
                                        </p:tav>
                                      </p:tavLst>
                                    </p:anim>
                                    <p:anim calcmode="lin" valueType="num">
                                      <p:cBhvr>
                                        <p:cTn id="16" dur="900" decel="100000" fill="hold"/>
                                        <p:tgtEl>
                                          <p:spTgt spid="1331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3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8 Rectángulo"/>
          <p:cNvSpPr>
            <a:spLocks noChangeArrowheads="1"/>
          </p:cNvSpPr>
          <p:nvPr/>
        </p:nvSpPr>
        <p:spPr bwMode="auto">
          <a:xfrm>
            <a:off x="1428728" y="500042"/>
            <a:ext cx="6314549" cy="769441"/>
          </a:xfrm>
          <a:prstGeom prst="rect">
            <a:avLst/>
          </a:prstGeom>
          <a:noFill/>
          <a:ln w="9525">
            <a:noFill/>
            <a:miter lim="800000"/>
            <a:headEnd/>
            <a:tailEnd/>
          </a:ln>
        </p:spPr>
        <p:txBody>
          <a:bodyPr wrap="none">
            <a:spAutoFit/>
          </a:bodyPr>
          <a:lstStyle/>
          <a:p>
            <a:r>
              <a:rPr lang="es-EC" sz="4400" b="1" dirty="0">
                <a:solidFill>
                  <a:schemeClr val="accent4">
                    <a:lumMod val="75000"/>
                  </a:schemeClr>
                </a:solidFill>
                <a:latin typeface="+mj-lt"/>
              </a:rPr>
              <a:t>FUNCION DE </a:t>
            </a:r>
            <a:r>
              <a:rPr lang="es-EC" sz="4400" b="1" dirty="0" smtClean="0">
                <a:solidFill>
                  <a:schemeClr val="accent4">
                    <a:lumMod val="75000"/>
                  </a:schemeClr>
                </a:solidFill>
                <a:latin typeface="+mj-lt"/>
              </a:rPr>
              <a:t>BALANCE</a:t>
            </a:r>
            <a:endParaRPr lang="es-EC" sz="4400" b="1" dirty="0">
              <a:solidFill>
                <a:schemeClr val="accent4">
                  <a:lumMod val="75000"/>
                </a:schemeClr>
              </a:solidFill>
              <a:latin typeface="+mj-lt"/>
            </a:endParaRPr>
          </a:p>
        </p:txBody>
      </p:sp>
      <p:pic>
        <p:nvPicPr>
          <p:cNvPr id="14339" name="3 Imagen" descr="C:\Users\rov\Desktop\graficos\canal DM y CM.jpg"/>
          <p:cNvPicPr>
            <a:picLocks noChangeAspect="1" noChangeArrowheads="1"/>
          </p:cNvPicPr>
          <p:nvPr/>
        </p:nvPicPr>
        <p:blipFill>
          <a:blip r:embed="rId2" cstate="print"/>
          <a:srcRect/>
          <a:stretch>
            <a:fillRect/>
          </a:stretch>
        </p:blipFill>
        <p:spPr bwMode="auto">
          <a:xfrm>
            <a:off x="785786" y="1857364"/>
            <a:ext cx="7572428" cy="2214578"/>
          </a:xfrm>
          <a:prstGeom prst="rect">
            <a:avLst/>
          </a:prstGeom>
          <a:noFill/>
          <a:ln w="9525">
            <a:noFill/>
            <a:miter lim="800000"/>
            <a:headEnd/>
            <a:tailEnd/>
          </a:ln>
        </p:spPr>
      </p:pic>
      <p:sp>
        <p:nvSpPr>
          <p:cNvPr id="14342" name="Rectangle 3"/>
          <p:cNvSpPr>
            <a:spLocks noChangeArrowheads="1"/>
          </p:cNvSpPr>
          <p:nvPr/>
        </p:nvSpPr>
        <p:spPr bwMode="auto">
          <a:xfrm>
            <a:off x="0" y="1238250"/>
            <a:ext cx="9144000" cy="0"/>
          </a:xfrm>
          <a:prstGeom prst="rect">
            <a:avLst/>
          </a:prstGeom>
          <a:noFill/>
          <a:ln w="9525">
            <a:noFill/>
            <a:miter lim="800000"/>
            <a:headEnd/>
            <a:tailEnd/>
          </a:ln>
        </p:spPr>
        <p:txBody>
          <a:bodyPr wrap="none" anchor="ctr">
            <a:spAutoFit/>
          </a:bodyPr>
          <a:lstStyle/>
          <a:p>
            <a:endParaRPr lang="es-ES" dirty="0"/>
          </a:p>
        </p:txBody>
      </p:sp>
      <p:sp>
        <p:nvSpPr>
          <p:cNvPr id="327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32771" name="Rectangle 3"/>
          <p:cNvSpPr>
            <a:spLocks noChangeArrowheads="1"/>
          </p:cNvSpPr>
          <p:nvPr/>
        </p:nvSpPr>
        <p:spPr bwMode="auto">
          <a:xfrm>
            <a:off x="0" y="1314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73"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32772"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7158" y="5000636"/>
            <a:ext cx="3400430" cy="385764"/>
          </a:xfrm>
          <a:prstGeom prst="rect">
            <a:avLst/>
          </a:prstGeom>
          <a:noFill/>
        </p:spPr>
      </p:pic>
      <p:sp>
        <p:nvSpPr>
          <p:cNvPr id="3277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32774"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857620" y="4643446"/>
            <a:ext cx="4143404" cy="1071570"/>
          </a:xfrm>
          <a:prstGeom prst="rect">
            <a:avLst/>
          </a:prstGeom>
          <a:noFill/>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 calcmode="lin" valueType="num">
                                      <p:cBhvr additive="base">
                                        <p:cTn id="7" dur="500" fill="hold"/>
                                        <p:tgtEl>
                                          <p:spTgt spid="1433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8">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fade">
                                      <p:cBhvr>
                                        <p:cTn id="12" dur="500"/>
                                        <p:tgtEl>
                                          <p:spTgt spid="14339"/>
                                        </p:tgtEl>
                                      </p:cBhvr>
                                    </p:animEffect>
                                    <p:anim calcmode="lin" valueType="num">
                                      <p:cBhvr>
                                        <p:cTn id="13" dur="500" fill="hold"/>
                                        <p:tgtEl>
                                          <p:spTgt spid="14339"/>
                                        </p:tgtEl>
                                        <p:attrNameLst>
                                          <p:attrName>ppt_x</p:attrName>
                                        </p:attrNameLst>
                                      </p:cBhvr>
                                      <p:tavLst>
                                        <p:tav tm="0">
                                          <p:val>
                                            <p:strVal val="#ppt_x"/>
                                          </p:val>
                                        </p:tav>
                                        <p:tav tm="100000">
                                          <p:val>
                                            <p:strVal val="#ppt_x"/>
                                          </p:val>
                                        </p:tav>
                                      </p:tavLst>
                                    </p:anim>
                                    <p:anim calcmode="lin" valueType="num">
                                      <p:cBhvr>
                                        <p:cTn id="14" dur="450" decel="100000" fill="hold"/>
                                        <p:tgtEl>
                                          <p:spTgt spid="14339"/>
                                        </p:tgtEl>
                                        <p:attrNameLst>
                                          <p:attrName>ppt_y</p:attrName>
                                        </p:attrNameLst>
                                      </p:cBhvr>
                                      <p:tavLst>
                                        <p:tav tm="0">
                                          <p:val>
                                            <p:strVal val="#ppt_y+1"/>
                                          </p:val>
                                        </p:tav>
                                        <p:tav tm="100000">
                                          <p:val>
                                            <p:strVal val="#ppt_y-.03"/>
                                          </p:val>
                                        </p:tav>
                                      </p:tavLst>
                                    </p:anim>
                                    <p:anim calcmode="lin" valueType="num">
                                      <p:cBhvr>
                                        <p:cTn id="15" dur="50" accel="100000" fill="hold">
                                          <p:stCondLst>
                                            <p:cond delay="450"/>
                                          </p:stCondLst>
                                        </p:cTn>
                                        <p:tgtEl>
                                          <p:spTgt spid="14339"/>
                                        </p:tgtEl>
                                        <p:attrNameLst>
                                          <p:attrName>ppt_y</p:attrName>
                                        </p:attrNameLst>
                                      </p:cBhvr>
                                      <p:tavLst>
                                        <p:tav tm="0">
                                          <p:val>
                                            <p:strVal val="#ppt_y-.03"/>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32772"/>
                                        </p:tgtEl>
                                        <p:attrNameLst>
                                          <p:attrName>style.visibility</p:attrName>
                                        </p:attrNameLst>
                                      </p:cBhvr>
                                      <p:to>
                                        <p:strVal val="visible"/>
                                      </p:to>
                                    </p:set>
                                    <p:anim calcmode="lin" valueType="num">
                                      <p:cBhvr additive="base">
                                        <p:cTn id="19" dur="500" fill="hold"/>
                                        <p:tgtEl>
                                          <p:spTgt spid="32772"/>
                                        </p:tgtEl>
                                        <p:attrNameLst>
                                          <p:attrName>ppt_x</p:attrName>
                                        </p:attrNameLst>
                                      </p:cBhvr>
                                      <p:tavLst>
                                        <p:tav tm="0">
                                          <p:val>
                                            <p:strVal val="#ppt_x"/>
                                          </p:val>
                                        </p:tav>
                                        <p:tav tm="100000">
                                          <p:val>
                                            <p:strVal val="#ppt_x"/>
                                          </p:val>
                                        </p:tav>
                                      </p:tavLst>
                                    </p:anim>
                                    <p:anim calcmode="lin" valueType="num">
                                      <p:cBhvr additive="base">
                                        <p:cTn id="20" dur="500" fill="hold"/>
                                        <p:tgtEl>
                                          <p:spTgt spid="3277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32774"/>
                                        </p:tgtEl>
                                        <p:attrNameLst>
                                          <p:attrName>style.visibility</p:attrName>
                                        </p:attrNameLst>
                                      </p:cBhvr>
                                      <p:to>
                                        <p:strVal val="visible"/>
                                      </p:to>
                                    </p:set>
                                    <p:anim calcmode="lin" valueType="num">
                                      <p:cBhvr additive="base">
                                        <p:cTn id="24" dur="500" fill="hold"/>
                                        <p:tgtEl>
                                          <p:spTgt spid="32774"/>
                                        </p:tgtEl>
                                        <p:attrNameLst>
                                          <p:attrName>ppt_x</p:attrName>
                                        </p:attrNameLst>
                                      </p:cBhvr>
                                      <p:tavLst>
                                        <p:tav tm="0">
                                          <p:val>
                                            <p:strVal val="#ppt_x"/>
                                          </p:val>
                                        </p:tav>
                                        <p:tav tm="100000">
                                          <p:val>
                                            <p:strVal val="#ppt_x"/>
                                          </p:val>
                                        </p:tav>
                                      </p:tavLst>
                                    </p:anim>
                                    <p:anim calcmode="lin" valueType="num">
                                      <p:cBhvr additive="base">
                                        <p:cTn id="25" dur="500" fill="hold"/>
                                        <p:tgtEl>
                                          <p:spTgt spid="327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500042"/>
            <a:ext cx="8229600" cy="1143000"/>
          </a:xfrm>
        </p:spPr>
        <p:txBody>
          <a:bodyPr>
            <a:normAutofit/>
          </a:bodyPr>
          <a:lstStyle/>
          <a:p>
            <a:pPr eaLnBrk="1" fontAlgn="auto" hangingPunct="1">
              <a:spcAft>
                <a:spcPts val="0"/>
              </a:spcAft>
              <a:defRPr/>
            </a:pPr>
            <a:r>
              <a:rPr lang="es-ES" sz="4400" dirty="0" smtClean="0">
                <a:solidFill>
                  <a:schemeClr val="accent4">
                    <a:lumMod val="75000"/>
                  </a:schemeClr>
                </a:solidFill>
              </a:rPr>
              <a:t>MODELADO DEL CANAL</a:t>
            </a:r>
            <a:endParaRPr lang="es-ES" sz="4400" dirty="0">
              <a:solidFill>
                <a:schemeClr val="accent4">
                  <a:lumMod val="75000"/>
                </a:schemeClr>
              </a:solidFill>
            </a:endParaRPr>
          </a:p>
        </p:txBody>
      </p:sp>
      <p:pic>
        <p:nvPicPr>
          <p:cNvPr id="15363" name="Picture 2" descr="C:\Users\rov\Desktop\graficos\canal.jpg"/>
          <p:cNvPicPr>
            <a:picLocks noChangeAspect="1" noChangeArrowheads="1"/>
          </p:cNvPicPr>
          <p:nvPr/>
        </p:nvPicPr>
        <p:blipFill>
          <a:blip r:embed="rId2" cstate="print"/>
          <a:srcRect/>
          <a:stretch>
            <a:fillRect/>
          </a:stretch>
        </p:blipFill>
        <p:spPr bwMode="auto">
          <a:xfrm>
            <a:off x="642910" y="2928934"/>
            <a:ext cx="7905750" cy="2581275"/>
          </a:xfrm>
          <a:prstGeom prst="rect">
            <a:avLst/>
          </a:prstGeom>
          <a:noFill/>
          <a:ln w="9525">
            <a:noFill/>
            <a:miter lim="800000"/>
            <a:headEnd/>
            <a:tailEnd/>
          </a:ln>
        </p:spPr>
      </p:pic>
      <p:sp>
        <p:nvSpPr>
          <p:cNvPr id="15364" name="4 Rectángulo"/>
          <p:cNvSpPr>
            <a:spLocks noChangeArrowheads="1"/>
          </p:cNvSpPr>
          <p:nvPr/>
        </p:nvSpPr>
        <p:spPr bwMode="auto">
          <a:xfrm>
            <a:off x="928688" y="2071688"/>
            <a:ext cx="5490927" cy="400110"/>
          </a:xfrm>
          <a:prstGeom prst="rect">
            <a:avLst/>
          </a:prstGeom>
          <a:noFill/>
          <a:ln w="9525">
            <a:noFill/>
            <a:miter lim="800000"/>
            <a:headEnd/>
            <a:tailEnd/>
          </a:ln>
        </p:spPr>
        <p:txBody>
          <a:bodyPr wrap="none">
            <a:spAutoFit/>
          </a:bodyPr>
          <a:lstStyle/>
          <a:p>
            <a:r>
              <a:rPr lang="es-ES" sz="2000" b="1" dirty="0">
                <a:latin typeface="Arial" pitchFamily="34" charset="0"/>
                <a:cs typeface="Arial" pitchFamily="34" charset="0"/>
              </a:rPr>
              <a:t>LINEA DE TRANSMISION: PAR TRENZADO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5364"/>
                                        </p:tgtEl>
                                        <p:attrNameLst>
                                          <p:attrName>style.visibility</p:attrName>
                                        </p:attrNameLst>
                                      </p:cBhvr>
                                      <p:to>
                                        <p:strVal val="visible"/>
                                      </p:to>
                                    </p:set>
                                    <p:anim calcmode="lin" valueType="num">
                                      <p:cBhvr additive="base">
                                        <p:cTn id="12" dur="500" fill="hold"/>
                                        <p:tgtEl>
                                          <p:spTgt spid="15364"/>
                                        </p:tgtEl>
                                        <p:attrNameLst>
                                          <p:attrName>ppt_x</p:attrName>
                                        </p:attrNameLst>
                                      </p:cBhvr>
                                      <p:tavLst>
                                        <p:tav tm="0">
                                          <p:val>
                                            <p:strVal val="#ppt_x"/>
                                          </p:val>
                                        </p:tav>
                                        <p:tav tm="100000">
                                          <p:val>
                                            <p:strVal val="#ppt_x"/>
                                          </p:val>
                                        </p:tav>
                                      </p:tavLst>
                                    </p:anim>
                                    <p:anim calcmode="lin" valueType="num">
                                      <p:cBhvr additive="base">
                                        <p:cTn id="13" dur="500" fill="hold"/>
                                        <p:tgtEl>
                                          <p:spTgt spid="1536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5363"/>
                                        </p:tgtEl>
                                        <p:attrNameLst>
                                          <p:attrName>style.visibility</p:attrName>
                                        </p:attrNameLst>
                                      </p:cBhvr>
                                      <p:to>
                                        <p:strVal val="visible"/>
                                      </p:to>
                                    </p:set>
                                    <p:anim calcmode="lin" valueType="num">
                                      <p:cBhvr additive="base">
                                        <p:cTn id="17" dur="500" fill="hold"/>
                                        <p:tgtEl>
                                          <p:spTgt spid="15363"/>
                                        </p:tgtEl>
                                        <p:attrNameLst>
                                          <p:attrName>ppt_x</p:attrName>
                                        </p:attrNameLst>
                                      </p:cBhvr>
                                      <p:tavLst>
                                        <p:tav tm="0">
                                          <p:val>
                                            <p:strVal val="#ppt_x"/>
                                          </p:val>
                                        </p:tav>
                                        <p:tav tm="100000">
                                          <p:val>
                                            <p:strVal val="#ppt_x"/>
                                          </p:val>
                                        </p:tav>
                                      </p:tavLst>
                                    </p:anim>
                                    <p:anim calcmode="lin" valueType="num">
                                      <p:cBhvr additive="base">
                                        <p:cTn id="18" dur="500" fill="hold"/>
                                        <p:tgtEl>
                                          <p:spTgt spid="153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3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6 Rectángulo"/>
          <p:cNvSpPr>
            <a:spLocks noChangeArrowheads="1"/>
          </p:cNvSpPr>
          <p:nvPr/>
        </p:nvSpPr>
        <p:spPr bwMode="auto">
          <a:xfrm>
            <a:off x="714375" y="285751"/>
            <a:ext cx="7307263" cy="461665"/>
          </a:xfrm>
          <a:prstGeom prst="rect">
            <a:avLst/>
          </a:prstGeom>
          <a:noFill/>
          <a:ln w="9525">
            <a:noFill/>
            <a:miter lim="800000"/>
            <a:headEnd/>
            <a:tailEnd/>
          </a:ln>
        </p:spPr>
        <p:txBody>
          <a:bodyPr wrap="square">
            <a:spAutoFit/>
          </a:bodyPr>
          <a:lstStyle/>
          <a:p>
            <a:r>
              <a:rPr lang="es-ES" sz="2400" b="1" dirty="0">
                <a:solidFill>
                  <a:schemeClr val="accent4">
                    <a:lumMod val="75000"/>
                  </a:schemeClr>
                </a:solidFill>
                <a:latin typeface="+mj-lt"/>
              </a:rPr>
              <a:t>Modelo empírico BT#1 de British </a:t>
            </a:r>
            <a:r>
              <a:rPr lang="es-ES" sz="2400" b="1" dirty="0" smtClean="0">
                <a:solidFill>
                  <a:schemeClr val="accent4">
                    <a:lumMod val="75000"/>
                  </a:schemeClr>
                </a:solidFill>
                <a:latin typeface="+mj-lt"/>
              </a:rPr>
              <a:t>Telecom</a:t>
            </a:r>
          </a:p>
        </p:txBody>
      </p:sp>
      <p:sp>
        <p:nvSpPr>
          <p:cNvPr id="16387" name="10 CuadroTexto"/>
          <p:cNvSpPr txBox="1">
            <a:spLocks noChangeArrowheads="1"/>
          </p:cNvSpPr>
          <p:nvPr/>
        </p:nvSpPr>
        <p:spPr bwMode="auto">
          <a:xfrm>
            <a:off x="857224" y="4857760"/>
            <a:ext cx="1656223" cy="338554"/>
          </a:xfrm>
          <a:prstGeom prst="rect">
            <a:avLst/>
          </a:prstGeom>
          <a:noFill/>
          <a:ln w="9525">
            <a:noFill/>
            <a:miter lim="800000"/>
            <a:headEnd/>
            <a:tailEnd/>
          </a:ln>
        </p:spPr>
        <p:txBody>
          <a:bodyPr wrap="none">
            <a:spAutoFit/>
          </a:bodyPr>
          <a:lstStyle/>
          <a:p>
            <a:r>
              <a:rPr lang="es-EC" sz="1600" b="1" dirty="0"/>
              <a:t>MODO COMUN</a:t>
            </a:r>
            <a:endParaRPr lang="es-ES" sz="1600" b="1" dirty="0"/>
          </a:p>
        </p:txBody>
      </p:sp>
      <p:sp>
        <p:nvSpPr>
          <p:cNvPr id="16388" name="11 CuadroTexto"/>
          <p:cNvSpPr txBox="1">
            <a:spLocks noChangeArrowheads="1"/>
          </p:cNvSpPr>
          <p:nvPr/>
        </p:nvSpPr>
        <p:spPr bwMode="auto">
          <a:xfrm>
            <a:off x="642910" y="1571612"/>
            <a:ext cx="2257349" cy="338554"/>
          </a:xfrm>
          <a:prstGeom prst="rect">
            <a:avLst/>
          </a:prstGeom>
          <a:noFill/>
          <a:ln w="9525">
            <a:noFill/>
            <a:miter lim="800000"/>
            <a:headEnd/>
            <a:tailEnd/>
          </a:ln>
        </p:spPr>
        <p:txBody>
          <a:bodyPr wrap="none">
            <a:spAutoFit/>
          </a:bodyPr>
          <a:lstStyle/>
          <a:p>
            <a:r>
              <a:rPr lang="es-EC" sz="1600" b="1" dirty="0"/>
              <a:t>MODO DIFERENCIAL</a:t>
            </a:r>
            <a:endParaRPr lang="es-ES" sz="1600" b="1" dirty="0"/>
          </a:p>
        </p:txBody>
      </p:sp>
      <p:sp>
        <p:nvSpPr>
          <p:cNvPr id="16389" name="13 CuadroTexto"/>
          <p:cNvSpPr txBox="1">
            <a:spLocks noChangeArrowheads="1"/>
          </p:cNvSpPr>
          <p:nvPr/>
        </p:nvSpPr>
        <p:spPr bwMode="auto">
          <a:xfrm>
            <a:off x="642910" y="928670"/>
            <a:ext cx="3660776" cy="400050"/>
          </a:xfrm>
          <a:prstGeom prst="rect">
            <a:avLst/>
          </a:prstGeom>
          <a:noFill/>
          <a:ln w="9525">
            <a:noFill/>
            <a:miter lim="800000"/>
            <a:headEnd/>
            <a:tailEnd/>
          </a:ln>
        </p:spPr>
        <p:txBody>
          <a:bodyPr wrap="square">
            <a:spAutoFit/>
          </a:bodyPr>
          <a:lstStyle/>
          <a:p>
            <a:r>
              <a:rPr lang="es-EC" sz="2000" b="1" dirty="0">
                <a:solidFill>
                  <a:schemeClr val="accent4"/>
                </a:solidFill>
              </a:rPr>
              <a:t>PARAMETROS PRIMARIOS</a:t>
            </a:r>
            <a:endParaRPr lang="es-ES" sz="2000" b="1" dirty="0">
              <a:solidFill>
                <a:schemeClr val="accent4"/>
              </a:solidFill>
            </a:endParaRPr>
          </a:p>
        </p:txBody>
      </p:sp>
      <p:pic>
        <p:nvPicPr>
          <p:cNvPr id="16390" name="Picture 2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928662" y="2000240"/>
            <a:ext cx="7358114" cy="1071570"/>
          </a:xfrm>
          <a:prstGeom prst="rect">
            <a:avLst/>
          </a:prstGeom>
          <a:noFill/>
          <a:ln w="9525">
            <a:noFill/>
            <a:miter lim="800000"/>
            <a:headEnd/>
            <a:tailEnd/>
          </a:ln>
        </p:spPr>
      </p:pic>
      <p:pic>
        <p:nvPicPr>
          <p:cNvPr id="16393" name="Picture 2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71538" y="3643314"/>
            <a:ext cx="4357718" cy="690565"/>
          </a:xfrm>
          <a:prstGeom prst="rect">
            <a:avLst/>
          </a:prstGeom>
          <a:noFill/>
          <a:ln w="9525">
            <a:noFill/>
            <a:miter lim="800000"/>
            <a:headEnd/>
            <a:tailEnd/>
          </a:ln>
        </p:spPr>
      </p:pic>
      <p:pic>
        <p:nvPicPr>
          <p:cNvPr id="16394" name="Picture 2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85918" y="4500570"/>
            <a:ext cx="642942" cy="294682"/>
          </a:xfrm>
          <a:prstGeom prst="rect">
            <a:avLst/>
          </a:prstGeom>
          <a:noFill/>
          <a:ln w="9525">
            <a:noFill/>
            <a:miter lim="800000"/>
            <a:headEnd/>
            <a:tailEnd/>
          </a:ln>
        </p:spPr>
      </p:pic>
      <p:pic>
        <p:nvPicPr>
          <p:cNvPr id="16395" name="Picture 2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071802" y="4429132"/>
            <a:ext cx="1214446" cy="500066"/>
          </a:xfrm>
          <a:prstGeom prst="rect">
            <a:avLst/>
          </a:prstGeom>
          <a:noFill/>
          <a:ln w="9525">
            <a:noFill/>
            <a:miter lim="800000"/>
            <a:headEnd/>
            <a:tailEnd/>
          </a:ln>
        </p:spPr>
      </p:pic>
      <p:sp>
        <p:nvSpPr>
          <p:cNvPr id="16396" name="AutoShape 24"/>
          <p:cNvSpPr>
            <a:spLocks/>
          </p:cNvSpPr>
          <p:nvPr/>
        </p:nvSpPr>
        <p:spPr bwMode="auto">
          <a:xfrm rot="-5400000">
            <a:off x="2071669" y="4000505"/>
            <a:ext cx="71438" cy="785816"/>
          </a:xfrm>
          <a:prstGeom prst="leftBracket">
            <a:avLst>
              <a:gd name="adj" fmla="val 60167"/>
            </a:avLst>
          </a:prstGeom>
          <a:noFill/>
          <a:ln w="9525">
            <a:solidFill>
              <a:srgbClr val="000000"/>
            </a:solidFill>
            <a:round/>
            <a:headEnd/>
            <a:tailEnd/>
          </a:ln>
        </p:spPr>
        <p:txBody>
          <a:bodyPr/>
          <a:lstStyle/>
          <a:p>
            <a:endParaRPr lang="es-ES" dirty="0"/>
          </a:p>
        </p:txBody>
      </p:sp>
      <p:sp>
        <p:nvSpPr>
          <p:cNvPr id="16397" name="AutoShape 23"/>
          <p:cNvSpPr>
            <a:spLocks/>
          </p:cNvSpPr>
          <p:nvPr/>
        </p:nvSpPr>
        <p:spPr bwMode="auto">
          <a:xfrm rot="-5400000">
            <a:off x="4036215" y="3821909"/>
            <a:ext cx="71439" cy="1143008"/>
          </a:xfrm>
          <a:prstGeom prst="leftBracket">
            <a:avLst>
              <a:gd name="adj" fmla="val 83333"/>
            </a:avLst>
          </a:prstGeom>
          <a:noFill/>
          <a:ln w="9525">
            <a:solidFill>
              <a:srgbClr val="000000"/>
            </a:solidFill>
            <a:round/>
            <a:headEnd/>
            <a:tailEnd/>
          </a:ln>
        </p:spPr>
        <p:txBody>
          <a:bodyPr/>
          <a:lstStyle/>
          <a:p>
            <a:endParaRPr lang="es-ES" dirty="0"/>
          </a:p>
        </p:txBody>
      </p:sp>
      <p:sp>
        <p:nvSpPr>
          <p:cNvPr id="16398" name="AutoShape 29"/>
          <p:cNvSpPr>
            <a:spLocks/>
          </p:cNvSpPr>
          <p:nvPr/>
        </p:nvSpPr>
        <p:spPr bwMode="auto">
          <a:xfrm rot="-5400000">
            <a:off x="3178961" y="2107396"/>
            <a:ext cx="71438" cy="2286015"/>
          </a:xfrm>
          <a:prstGeom prst="leftBracket">
            <a:avLst>
              <a:gd name="adj" fmla="val 201280"/>
            </a:avLst>
          </a:prstGeom>
          <a:noFill/>
          <a:ln w="9525">
            <a:solidFill>
              <a:srgbClr val="000000"/>
            </a:solidFill>
            <a:round/>
            <a:headEnd/>
            <a:tailEnd/>
          </a:ln>
        </p:spPr>
        <p:txBody>
          <a:bodyPr/>
          <a:lstStyle/>
          <a:p>
            <a:endParaRPr lang="es-ES" dirty="0"/>
          </a:p>
        </p:txBody>
      </p:sp>
      <p:sp>
        <p:nvSpPr>
          <p:cNvPr id="16399" name="AutoShape 28"/>
          <p:cNvSpPr>
            <a:spLocks/>
          </p:cNvSpPr>
          <p:nvPr/>
        </p:nvSpPr>
        <p:spPr bwMode="auto">
          <a:xfrm rot="-5400000">
            <a:off x="6643703" y="2500307"/>
            <a:ext cx="71438" cy="1357320"/>
          </a:xfrm>
          <a:prstGeom prst="leftBracket">
            <a:avLst>
              <a:gd name="adj" fmla="val 74333"/>
            </a:avLst>
          </a:prstGeom>
          <a:noFill/>
          <a:ln w="9525">
            <a:solidFill>
              <a:srgbClr val="000000"/>
            </a:solidFill>
            <a:round/>
            <a:headEnd/>
            <a:tailEnd/>
          </a:ln>
        </p:spPr>
        <p:txBody>
          <a:bodyPr/>
          <a:lstStyle/>
          <a:p>
            <a:endParaRPr lang="es-ES" dirty="0"/>
          </a:p>
        </p:txBody>
      </p:sp>
      <p:sp>
        <p:nvSpPr>
          <p:cNvPr id="16401" name="Rectangle 31"/>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dirty="0"/>
          </a:p>
        </p:txBody>
      </p:sp>
      <p:sp>
        <p:nvSpPr>
          <p:cNvPr id="16402" name="Rectangle 32"/>
          <p:cNvSpPr>
            <a:spLocks noChangeArrowheads="1"/>
          </p:cNvSpPr>
          <p:nvPr/>
        </p:nvSpPr>
        <p:spPr bwMode="auto">
          <a:xfrm>
            <a:off x="0" y="1047750"/>
            <a:ext cx="9144000" cy="0"/>
          </a:xfrm>
          <a:prstGeom prst="rect">
            <a:avLst/>
          </a:prstGeom>
          <a:noFill/>
          <a:ln w="9525">
            <a:noFill/>
            <a:miter lim="800000"/>
            <a:headEnd/>
            <a:tailEnd/>
          </a:ln>
        </p:spPr>
        <p:txBody>
          <a:bodyPr wrap="none" anchor="ctr">
            <a:spAutoFit/>
          </a:bodyPr>
          <a:lstStyle/>
          <a:p>
            <a:pPr algn="just"/>
            <a:r>
              <a:rPr lang="es-ES" sz="1100" dirty="0">
                <a:latin typeface="Century" pitchFamily="18" charset="0"/>
              </a:rPr>
              <a:t>		        </a:t>
            </a:r>
            <a:endParaRPr lang="es-ES" dirty="0"/>
          </a:p>
        </p:txBody>
      </p:sp>
      <p:sp>
        <p:nvSpPr>
          <p:cNvPr id="16403" name="Rectangle 33"/>
          <p:cNvSpPr>
            <a:spLocks noChangeArrowheads="1"/>
          </p:cNvSpPr>
          <p:nvPr/>
        </p:nvSpPr>
        <p:spPr bwMode="auto">
          <a:xfrm>
            <a:off x="0" y="1238250"/>
            <a:ext cx="9144000" cy="0"/>
          </a:xfrm>
          <a:prstGeom prst="rect">
            <a:avLst/>
          </a:prstGeom>
          <a:noFill/>
          <a:ln w="9525">
            <a:noFill/>
            <a:miter lim="800000"/>
            <a:headEnd/>
            <a:tailEnd/>
          </a:ln>
        </p:spPr>
        <p:txBody>
          <a:bodyPr wrap="none" anchor="ctr">
            <a:spAutoFit/>
          </a:bodyPr>
          <a:lstStyle/>
          <a:p>
            <a:pPr algn="just"/>
            <a:r>
              <a:rPr lang="es-ES" sz="1100" dirty="0">
                <a:latin typeface="Century" pitchFamily="18" charset="0"/>
              </a:rPr>
              <a:t>                                           </a:t>
            </a:r>
            <a:endParaRPr lang="es-ES" dirty="0"/>
          </a:p>
        </p:txBody>
      </p:sp>
      <p:sp>
        <p:nvSpPr>
          <p:cNvPr id="16404" name="Rectangle 34"/>
          <p:cNvSpPr>
            <a:spLocks noChangeArrowheads="1"/>
          </p:cNvSpPr>
          <p:nvPr/>
        </p:nvSpPr>
        <p:spPr bwMode="auto">
          <a:xfrm>
            <a:off x="0" y="1428750"/>
            <a:ext cx="9144000" cy="0"/>
          </a:xfrm>
          <a:prstGeom prst="rect">
            <a:avLst/>
          </a:prstGeom>
          <a:noFill/>
          <a:ln w="9525">
            <a:noFill/>
            <a:miter lim="800000"/>
            <a:headEnd/>
            <a:tailEnd/>
          </a:ln>
        </p:spPr>
        <p:txBody>
          <a:bodyPr wrap="none" anchor="ctr">
            <a:spAutoFit/>
          </a:bodyPr>
          <a:lstStyle/>
          <a:p>
            <a:endParaRPr lang="es-ES" dirty="0"/>
          </a:p>
        </p:txBody>
      </p:sp>
      <p:sp>
        <p:nvSpPr>
          <p:cNvPr id="16405" name="Rectangle 35"/>
          <p:cNvSpPr>
            <a:spLocks noChangeArrowheads="1"/>
          </p:cNvSpPr>
          <p:nvPr/>
        </p:nvSpPr>
        <p:spPr bwMode="auto">
          <a:xfrm>
            <a:off x="0" y="1428750"/>
            <a:ext cx="9144000" cy="0"/>
          </a:xfrm>
          <a:prstGeom prst="rect">
            <a:avLst/>
          </a:prstGeom>
          <a:noFill/>
          <a:ln w="9525">
            <a:noFill/>
            <a:miter lim="800000"/>
            <a:headEnd/>
            <a:tailEnd/>
          </a:ln>
        </p:spPr>
        <p:txBody>
          <a:bodyPr wrap="none" anchor="ctr">
            <a:spAutoFit/>
          </a:bodyPr>
          <a:lstStyle/>
          <a:p>
            <a:endParaRPr lang="es-ES" dirty="0"/>
          </a:p>
        </p:txBody>
      </p:sp>
      <p:sp>
        <p:nvSpPr>
          <p:cNvPr id="16406" name="Rectangle 36"/>
          <p:cNvSpPr>
            <a:spLocks noChangeArrowheads="1"/>
          </p:cNvSpPr>
          <p:nvPr/>
        </p:nvSpPr>
        <p:spPr bwMode="auto">
          <a:xfrm>
            <a:off x="0" y="1762125"/>
            <a:ext cx="9144000" cy="0"/>
          </a:xfrm>
          <a:prstGeom prst="rect">
            <a:avLst/>
          </a:prstGeom>
          <a:noFill/>
          <a:ln w="9525">
            <a:noFill/>
            <a:miter lim="800000"/>
            <a:headEnd/>
            <a:tailEnd/>
          </a:ln>
        </p:spPr>
        <p:txBody>
          <a:bodyPr wrap="none" anchor="ctr">
            <a:spAutoFit/>
          </a:bodyPr>
          <a:lstStyle/>
          <a:p>
            <a:pPr algn="just"/>
            <a:r>
              <a:rPr lang="es-ES" sz="1100" dirty="0">
                <a:latin typeface="Century" pitchFamily="18" charset="0"/>
              </a:rPr>
              <a:t>              </a:t>
            </a:r>
            <a:endParaRPr lang="es-ES" dirty="0"/>
          </a:p>
        </p:txBody>
      </p:sp>
      <p:sp>
        <p:nvSpPr>
          <p:cNvPr id="16407" name="Rectangle 37"/>
          <p:cNvSpPr>
            <a:spLocks noChangeArrowheads="1"/>
          </p:cNvSpPr>
          <p:nvPr/>
        </p:nvSpPr>
        <p:spPr bwMode="auto">
          <a:xfrm>
            <a:off x="0" y="1971675"/>
            <a:ext cx="9144000" cy="0"/>
          </a:xfrm>
          <a:prstGeom prst="rect">
            <a:avLst/>
          </a:prstGeom>
          <a:noFill/>
          <a:ln w="9525">
            <a:noFill/>
            <a:miter lim="800000"/>
            <a:headEnd/>
            <a:tailEnd/>
          </a:ln>
        </p:spPr>
        <p:txBody>
          <a:bodyPr wrap="none" anchor="ctr">
            <a:spAutoFit/>
          </a:bodyPr>
          <a:lstStyle/>
          <a:p>
            <a:pPr algn="just"/>
            <a:r>
              <a:rPr lang="es-ES" sz="1100" dirty="0">
                <a:latin typeface="Century" pitchFamily="18" charset="0"/>
              </a:rPr>
              <a:t>          </a:t>
            </a:r>
            <a:endParaRPr lang="es-ES" dirty="0"/>
          </a:p>
        </p:txBody>
      </p:sp>
      <p:sp>
        <p:nvSpPr>
          <p:cNvPr id="16408" name="Rectangle 38"/>
          <p:cNvSpPr>
            <a:spLocks noChangeArrowheads="1"/>
          </p:cNvSpPr>
          <p:nvPr/>
        </p:nvSpPr>
        <p:spPr bwMode="auto">
          <a:xfrm>
            <a:off x="0" y="2181225"/>
            <a:ext cx="9144000" cy="0"/>
          </a:xfrm>
          <a:prstGeom prst="rect">
            <a:avLst/>
          </a:prstGeom>
          <a:noFill/>
          <a:ln w="9525">
            <a:noFill/>
            <a:miter lim="800000"/>
            <a:headEnd/>
            <a:tailEnd/>
          </a:ln>
        </p:spPr>
        <p:txBody>
          <a:bodyPr wrap="none" anchor="ctr">
            <a:spAutoFit/>
          </a:bodyPr>
          <a:lstStyle/>
          <a:p>
            <a:endParaRPr lang="es-ES" dirty="0"/>
          </a:p>
        </p:txBody>
      </p:sp>
      <p:pic>
        <p:nvPicPr>
          <p:cNvPr id="16409" name="Picture 42"/>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142976" y="5429264"/>
            <a:ext cx="1657350" cy="285750"/>
          </a:xfrm>
          <a:prstGeom prst="rect">
            <a:avLst/>
          </a:prstGeom>
          <a:noFill/>
          <a:ln w="9525">
            <a:noFill/>
            <a:miter lim="800000"/>
            <a:headEnd/>
            <a:tailEnd/>
          </a:ln>
        </p:spPr>
      </p:pic>
      <p:pic>
        <p:nvPicPr>
          <p:cNvPr id="16410" name="Picture 4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142976" y="5786454"/>
            <a:ext cx="1500187" cy="322263"/>
          </a:xfrm>
          <a:prstGeom prst="rect">
            <a:avLst/>
          </a:prstGeom>
          <a:noFill/>
          <a:ln w="9525">
            <a:noFill/>
            <a:miter lim="800000"/>
            <a:headEnd/>
            <a:tailEnd/>
          </a:ln>
        </p:spPr>
      </p:pic>
      <p:pic>
        <p:nvPicPr>
          <p:cNvPr id="16411" name="Picture 40"/>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357554" y="5786454"/>
            <a:ext cx="1714500" cy="336550"/>
          </a:xfrm>
          <a:prstGeom prst="rect">
            <a:avLst/>
          </a:prstGeom>
          <a:noFill/>
          <a:ln w="9525">
            <a:noFill/>
            <a:miter lim="800000"/>
            <a:headEnd/>
            <a:tailEnd/>
          </a:ln>
        </p:spPr>
      </p:pic>
      <p:pic>
        <p:nvPicPr>
          <p:cNvPr id="16412" name="Picture 39"/>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3357554" y="5429264"/>
            <a:ext cx="1714500" cy="309563"/>
          </a:xfrm>
          <a:prstGeom prst="rect">
            <a:avLst/>
          </a:prstGeom>
          <a:noFill/>
          <a:ln w="9525">
            <a:noFill/>
            <a:miter lim="800000"/>
            <a:headEnd/>
            <a:tailEnd/>
          </a:ln>
        </p:spPr>
      </p:pic>
      <p:sp>
        <p:nvSpPr>
          <p:cNvPr id="16414" name="Rectangle 44"/>
          <p:cNvSpPr>
            <a:spLocks noChangeArrowheads="1"/>
          </p:cNvSpPr>
          <p:nvPr/>
        </p:nvSpPr>
        <p:spPr bwMode="auto">
          <a:xfrm>
            <a:off x="0" y="647700"/>
            <a:ext cx="9144000" cy="0"/>
          </a:xfrm>
          <a:prstGeom prst="rect">
            <a:avLst/>
          </a:prstGeom>
          <a:noFill/>
          <a:ln w="9525">
            <a:noFill/>
            <a:miter lim="800000"/>
            <a:headEnd/>
            <a:tailEnd/>
          </a:ln>
        </p:spPr>
        <p:txBody>
          <a:bodyPr wrap="none" anchor="ctr">
            <a:spAutoFit/>
          </a:bodyPr>
          <a:lstStyle/>
          <a:p>
            <a:pPr algn="just"/>
            <a:r>
              <a:rPr lang="es-ES" sz="1100" dirty="0">
                <a:latin typeface="Century" pitchFamily="18" charset="0"/>
              </a:rPr>
              <a:t>          </a:t>
            </a:r>
            <a:endParaRPr lang="es-ES" dirty="0"/>
          </a:p>
        </p:txBody>
      </p:sp>
      <p:sp>
        <p:nvSpPr>
          <p:cNvPr id="16415" name="Rectangle 45"/>
          <p:cNvSpPr>
            <a:spLocks noChangeArrowheads="1"/>
          </p:cNvSpPr>
          <p:nvPr/>
        </p:nvSpPr>
        <p:spPr bwMode="auto">
          <a:xfrm>
            <a:off x="0" y="838200"/>
            <a:ext cx="9144000" cy="0"/>
          </a:xfrm>
          <a:prstGeom prst="rect">
            <a:avLst/>
          </a:prstGeom>
          <a:noFill/>
          <a:ln w="9525">
            <a:noFill/>
            <a:miter lim="800000"/>
            <a:headEnd/>
            <a:tailEnd/>
          </a:ln>
        </p:spPr>
        <p:txBody>
          <a:bodyPr wrap="none" anchor="ctr">
            <a:spAutoFit/>
          </a:bodyPr>
          <a:lstStyle/>
          <a:p>
            <a:r>
              <a:rPr lang="es-ES" sz="1100" dirty="0">
                <a:latin typeface="Century" pitchFamily="18" charset="0"/>
              </a:rPr>
              <a:t>  </a:t>
            </a:r>
            <a:endParaRPr lang="es-ES" sz="800" dirty="0"/>
          </a:p>
          <a:p>
            <a:pPr eaLnBrk="0" hangingPunct="0"/>
            <a:endParaRPr lang="es-ES" dirty="0"/>
          </a:p>
        </p:txBody>
      </p:sp>
      <p:sp>
        <p:nvSpPr>
          <p:cNvPr id="16416" name="Rectangle 46"/>
          <p:cNvSpPr>
            <a:spLocks noChangeArrowheads="1"/>
          </p:cNvSpPr>
          <p:nvPr/>
        </p:nvSpPr>
        <p:spPr bwMode="auto">
          <a:xfrm>
            <a:off x="0" y="1028700"/>
            <a:ext cx="9144000" cy="0"/>
          </a:xfrm>
          <a:prstGeom prst="rect">
            <a:avLst/>
          </a:prstGeom>
          <a:noFill/>
          <a:ln w="9525">
            <a:noFill/>
            <a:miter lim="800000"/>
            <a:headEnd/>
            <a:tailEnd/>
          </a:ln>
        </p:spPr>
        <p:txBody>
          <a:bodyPr wrap="none" anchor="ctr">
            <a:spAutoFit/>
          </a:bodyPr>
          <a:lstStyle/>
          <a:p>
            <a:pPr algn="just"/>
            <a:r>
              <a:rPr lang="es-ES" sz="1100" dirty="0">
                <a:latin typeface="Century" pitchFamily="18" charset="0"/>
              </a:rPr>
              <a:t>               </a:t>
            </a:r>
            <a:endParaRPr lang="es-ES" dirty="0"/>
          </a:p>
        </p:txBody>
      </p:sp>
      <p:sp>
        <p:nvSpPr>
          <p:cNvPr id="16417" name="Rectangle 47"/>
          <p:cNvSpPr>
            <a:spLocks noChangeArrowheads="1"/>
          </p:cNvSpPr>
          <p:nvPr/>
        </p:nvSpPr>
        <p:spPr bwMode="auto">
          <a:xfrm>
            <a:off x="0" y="1219200"/>
            <a:ext cx="9144000" cy="0"/>
          </a:xfrm>
          <a:prstGeom prst="rect">
            <a:avLst/>
          </a:prstGeom>
          <a:noFill/>
          <a:ln w="9525">
            <a:noFill/>
            <a:miter lim="800000"/>
            <a:headEnd/>
            <a:tailEnd/>
          </a:ln>
        </p:spPr>
        <p:txBody>
          <a:bodyPr wrap="none" anchor="ctr">
            <a:spAutoFit/>
          </a:bodyPr>
          <a:lstStyle/>
          <a:p>
            <a:pPr algn="just"/>
            <a:r>
              <a:rPr lang="es-ES" sz="1100" dirty="0">
                <a:latin typeface="Century" pitchFamily="18" charset="0"/>
              </a:rPr>
              <a:t>  </a:t>
            </a:r>
            <a:endParaRPr lang="es-ES" dirty="0"/>
          </a:p>
        </p:txBody>
      </p:sp>
      <p:sp>
        <p:nvSpPr>
          <p:cNvPr id="174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17409" name="Picture 1"/>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3143240" y="3428999"/>
            <a:ext cx="381001" cy="335281"/>
          </a:xfrm>
          <a:prstGeom prst="rect">
            <a:avLst/>
          </a:prstGeom>
          <a:noFill/>
        </p:spPr>
      </p:pic>
      <p:sp>
        <p:nvSpPr>
          <p:cNvPr id="17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7413" name="Rectangle 5"/>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1741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sp>
        <p:nvSpPr>
          <p:cNvPr id="17416" name="Rectangle 8"/>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1741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dirty="0"/>
          </a:p>
        </p:txBody>
      </p:sp>
      <p:pic>
        <p:nvPicPr>
          <p:cNvPr id="17417" name="Picture 9"/>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6357950" y="3357562"/>
            <a:ext cx="371476" cy="340520"/>
          </a:xfrm>
          <a:prstGeom prst="rect">
            <a:avLst/>
          </a:prstGeom>
          <a:noFill/>
        </p:spPr>
      </p:pic>
      <p:sp>
        <p:nvSpPr>
          <p:cNvPr id="17419" name="Rectangle 11"/>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ppt_x"/>
                                          </p:val>
                                        </p:tav>
                                        <p:tav tm="100000">
                                          <p:val>
                                            <p:strVal val="#ppt_x"/>
                                          </p:val>
                                        </p:tav>
                                      </p:tavLst>
                                    </p:anim>
                                    <p:anim calcmode="lin" valueType="num">
                                      <p:cBhvr additive="base">
                                        <p:cTn id="8" dur="500" fill="hold"/>
                                        <p:tgtEl>
                                          <p:spTgt spid="1638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6389"/>
                                        </p:tgtEl>
                                        <p:attrNameLst>
                                          <p:attrName>style.visibility</p:attrName>
                                        </p:attrNameLst>
                                      </p:cBhvr>
                                      <p:to>
                                        <p:strVal val="visible"/>
                                      </p:to>
                                    </p:set>
                                    <p:anim calcmode="lin" valueType="num">
                                      <p:cBhvr additive="base">
                                        <p:cTn id="12" dur="500" fill="hold"/>
                                        <p:tgtEl>
                                          <p:spTgt spid="16389"/>
                                        </p:tgtEl>
                                        <p:attrNameLst>
                                          <p:attrName>ppt_x</p:attrName>
                                        </p:attrNameLst>
                                      </p:cBhvr>
                                      <p:tavLst>
                                        <p:tav tm="0">
                                          <p:val>
                                            <p:strVal val="#ppt_x"/>
                                          </p:val>
                                        </p:tav>
                                        <p:tav tm="100000">
                                          <p:val>
                                            <p:strVal val="#ppt_x"/>
                                          </p:val>
                                        </p:tav>
                                      </p:tavLst>
                                    </p:anim>
                                    <p:anim calcmode="lin" valueType="num">
                                      <p:cBhvr additive="base">
                                        <p:cTn id="13" dur="500" fill="hold"/>
                                        <p:tgtEl>
                                          <p:spTgt spid="1638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6388">
                                            <p:txEl>
                                              <p:pRg st="0" end="0"/>
                                            </p:txEl>
                                          </p:spTgt>
                                        </p:tgtEl>
                                        <p:attrNameLst>
                                          <p:attrName>style.visibility</p:attrName>
                                        </p:attrNameLst>
                                      </p:cBhvr>
                                      <p:to>
                                        <p:strVal val="visible"/>
                                      </p:to>
                                    </p:set>
                                    <p:anim calcmode="lin" valueType="num">
                                      <p:cBhvr additive="base">
                                        <p:cTn id="17" dur="500" fill="hold"/>
                                        <p:tgtEl>
                                          <p:spTgt spid="1638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6388">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6390"/>
                                        </p:tgtEl>
                                        <p:attrNameLst>
                                          <p:attrName>style.visibility</p:attrName>
                                        </p:attrNameLst>
                                      </p:cBhvr>
                                      <p:to>
                                        <p:strVal val="visible"/>
                                      </p:to>
                                    </p:set>
                                    <p:anim calcmode="lin" valueType="num">
                                      <p:cBhvr additive="base">
                                        <p:cTn id="22" dur="500" fill="hold"/>
                                        <p:tgtEl>
                                          <p:spTgt spid="16390"/>
                                        </p:tgtEl>
                                        <p:attrNameLst>
                                          <p:attrName>ppt_x</p:attrName>
                                        </p:attrNameLst>
                                      </p:cBhvr>
                                      <p:tavLst>
                                        <p:tav tm="0">
                                          <p:val>
                                            <p:strVal val="#ppt_x"/>
                                          </p:val>
                                        </p:tav>
                                        <p:tav tm="100000">
                                          <p:val>
                                            <p:strVal val="#ppt_x"/>
                                          </p:val>
                                        </p:tav>
                                      </p:tavLst>
                                    </p:anim>
                                    <p:anim calcmode="lin" valueType="num">
                                      <p:cBhvr additive="base">
                                        <p:cTn id="23" dur="500" fill="hold"/>
                                        <p:tgtEl>
                                          <p:spTgt spid="1639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6398"/>
                                        </p:tgtEl>
                                        <p:attrNameLst>
                                          <p:attrName>style.visibility</p:attrName>
                                        </p:attrNameLst>
                                      </p:cBhvr>
                                      <p:to>
                                        <p:strVal val="visible"/>
                                      </p:to>
                                    </p:set>
                                    <p:anim calcmode="lin" valueType="num">
                                      <p:cBhvr additive="base">
                                        <p:cTn id="27" dur="500" fill="hold"/>
                                        <p:tgtEl>
                                          <p:spTgt spid="16398"/>
                                        </p:tgtEl>
                                        <p:attrNameLst>
                                          <p:attrName>ppt_x</p:attrName>
                                        </p:attrNameLst>
                                      </p:cBhvr>
                                      <p:tavLst>
                                        <p:tav tm="0">
                                          <p:val>
                                            <p:strVal val="#ppt_x"/>
                                          </p:val>
                                        </p:tav>
                                        <p:tav tm="100000">
                                          <p:val>
                                            <p:strVal val="#ppt_x"/>
                                          </p:val>
                                        </p:tav>
                                      </p:tavLst>
                                    </p:anim>
                                    <p:anim calcmode="lin" valueType="num">
                                      <p:cBhvr additive="base">
                                        <p:cTn id="28" dur="500" fill="hold"/>
                                        <p:tgtEl>
                                          <p:spTgt spid="1639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7409"/>
                                        </p:tgtEl>
                                        <p:attrNameLst>
                                          <p:attrName>style.visibility</p:attrName>
                                        </p:attrNameLst>
                                      </p:cBhvr>
                                      <p:to>
                                        <p:strVal val="visible"/>
                                      </p:to>
                                    </p:set>
                                    <p:anim calcmode="lin" valueType="num">
                                      <p:cBhvr additive="base">
                                        <p:cTn id="32" dur="500" fill="hold"/>
                                        <p:tgtEl>
                                          <p:spTgt spid="17409"/>
                                        </p:tgtEl>
                                        <p:attrNameLst>
                                          <p:attrName>ppt_x</p:attrName>
                                        </p:attrNameLst>
                                      </p:cBhvr>
                                      <p:tavLst>
                                        <p:tav tm="0">
                                          <p:val>
                                            <p:strVal val="#ppt_x"/>
                                          </p:val>
                                        </p:tav>
                                        <p:tav tm="100000">
                                          <p:val>
                                            <p:strVal val="#ppt_x"/>
                                          </p:val>
                                        </p:tav>
                                      </p:tavLst>
                                    </p:anim>
                                    <p:anim calcmode="lin" valueType="num">
                                      <p:cBhvr additive="base">
                                        <p:cTn id="33" dur="500" fill="hold"/>
                                        <p:tgtEl>
                                          <p:spTgt spid="1740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6399"/>
                                        </p:tgtEl>
                                        <p:attrNameLst>
                                          <p:attrName>style.visibility</p:attrName>
                                        </p:attrNameLst>
                                      </p:cBhvr>
                                      <p:to>
                                        <p:strVal val="visible"/>
                                      </p:to>
                                    </p:set>
                                    <p:anim calcmode="lin" valueType="num">
                                      <p:cBhvr additive="base">
                                        <p:cTn id="37" dur="500" fill="hold"/>
                                        <p:tgtEl>
                                          <p:spTgt spid="16399"/>
                                        </p:tgtEl>
                                        <p:attrNameLst>
                                          <p:attrName>ppt_x</p:attrName>
                                        </p:attrNameLst>
                                      </p:cBhvr>
                                      <p:tavLst>
                                        <p:tav tm="0">
                                          <p:val>
                                            <p:strVal val="#ppt_x"/>
                                          </p:val>
                                        </p:tav>
                                        <p:tav tm="100000">
                                          <p:val>
                                            <p:strVal val="#ppt_x"/>
                                          </p:val>
                                        </p:tav>
                                      </p:tavLst>
                                    </p:anim>
                                    <p:anim calcmode="lin" valueType="num">
                                      <p:cBhvr additive="base">
                                        <p:cTn id="38" dur="500" fill="hold"/>
                                        <p:tgtEl>
                                          <p:spTgt spid="16399"/>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7417"/>
                                        </p:tgtEl>
                                        <p:attrNameLst>
                                          <p:attrName>style.visibility</p:attrName>
                                        </p:attrNameLst>
                                      </p:cBhvr>
                                      <p:to>
                                        <p:strVal val="visible"/>
                                      </p:to>
                                    </p:set>
                                    <p:anim calcmode="lin" valueType="num">
                                      <p:cBhvr additive="base">
                                        <p:cTn id="42" dur="500" fill="hold"/>
                                        <p:tgtEl>
                                          <p:spTgt spid="17417"/>
                                        </p:tgtEl>
                                        <p:attrNameLst>
                                          <p:attrName>ppt_x</p:attrName>
                                        </p:attrNameLst>
                                      </p:cBhvr>
                                      <p:tavLst>
                                        <p:tav tm="0">
                                          <p:val>
                                            <p:strVal val="#ppt_x"/>
                                          </p:val>
                                        </p:tav>
                                        <p:tav tm="100000">
                                          <p:val>
                                            <p:strVal val="#ppt_x"/>
                                          </p:val>
                                        </p:tav>
                                      </p:tavLst>
                                    </p:anim>
                                    <p:anim calcmode="lin" valueType="num">
                                      <p:cBhvr additive="base">
                                        <p:cTn id="43" dur="500" fill="hold"/>
                                        <p:tgtEl>
                                          <p:spTgt spid="17417"/>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16393"/>
                                        </p:tgtEl>
                                        <p:attrNameLst>
                                          <p:attrName>style.visibility</p:attrName>
                                        </p:attrNameLst>
                                      </p:cBhvr>
                                      <p:to>
                                        <p:strVal val="visible"/>
                                      </p:to>
                                    </p:set>
                                    <p:anim calcmode="lin" valueType="num">
                                      <p:cBhvr additive="base">
                                        <p:cTn id="47" dur="500" fill="hold"/>
                                        <p:tgtEl>
                                          <p:spTgt spid="16393"/>
                                        </p:tgtEl>
                                        <p:attrNameLst>
                                          <p:attrName>ppt_x</p:attrName>
                                        </p:attrNameLst>
                                      </p:cBhvr>
                                      <p:tavLst>
                                        <p:tav tm="0">
                                          <p:val>
                                            <p:strVal val="#ppt_x"/>
                                          </p:val>
                                        </p:tav>
                                        <p:tav tm="100000">
                                          <p:val>
                                            <p:strVal val="#ppt_x"/>
                                          </p:val>
                                        </p:tav>
                                      </p:tavLst>
                                    </p:anim>
                                    <p:anim calcmode="lin" valueType="num">
                                      <p:cBhvr additive="base">
                                        <p:cTn id="48" dur="500" fill="hold"/>
                                        <p:tgtEl>
                                          <p:spTgt spid="16393"/>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6396"/>
                                        </p:tgtEl>
                                        <p:attrNameLst>
                                          <p:attrName>style.visibility</p:attrName>
                                        </p:attrNameLst>
                                      </p:cBhvr>
                                      <p:to>
                                        <p:strVal val="visible"/>
                                      </p:to>
                                    </p:set>
                                    <p:anim calcmode="lin" valueType="num">
                                      <p:cBhvr additive="base">
                                        <p:cTn id="52" dur="500" fill="hold"/>
                                        <p:tgtEl>
                                          <p:spTgt spid="16396"/>
                                        </p:tgtEl>
                                        <p:attrNameLst>
                                          <p:attrName>ppt_x</p:attrName>
                                        </p:attrNameLst>
                                      </p:cBhvr>
                                      <p:tavLst>
                                        <p:tav tm="0">
                                          <p:val>
                                            <p:strVal val="#ppt_x"/>
                                          </p:val>
                                        </p:tav>
                                        <p:tav tm="100000">
                                          <p:val>
                                            <p:strVal val="#ppt_x"/>
                                          </p:val>
                                        </p:tav>
                                      </p:tavLst>
                                    </p:anim>
                                    <p:anim calcmode="lin" valueType="num">
                                      <p:cBhvr additive="base">
                                        <p:cTn id="53" dur="500" fill="hold"/>
                                        <p:tgtEl>
                                          <p:spTgt spid="16396"/>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16394"/>
                                        </p:tgtEl>
                                        <p:attrNameLst>
                                          <p:attrName>style.visibility</p:attrName>
                                        </p:attrNameLst>
                                      </p:cBhvr>
                                      <p:to>
                                        <p:strVal val="visible"/>
                                      </p:to>
                                    </p:set>
                                    <p:anim calcmode="lin" valueType="num">
                                      <p:cBhvr additive="base">
                                        <p:cTn id="57" dur="500" fill="hold"/>
                                        <p:tgtEl>
                                          <p:spTgt spid="16394"/>
                                        </p:tgtEl>
                                        <p:attrNameLst>
                                          <p:attrName>ppt_x</p:attrName>
                                        </p:attrNameLst>
                                      </p:cBhvr>
                                      <p:tavLst>
                                        <p:tav tm="0">
                                          <p:val>
                                            <p:strVal val="#ppt_x"/>
                                          </p:val>
                                        </p:tav>
                                        <p:tav tm="100000">
                                          <p:val>
                                            <p:strVal val="#ppt_x"/>
                                          </p:val>
                                        </p:tav>
                                      </p:tavLst>
                                    </p:anim>
                                    <p:anim calcmode="lin" valueType="num">
                                      <p:cBhvr additive="base">
                                        <p:cTn id="58" dur="500" fill="hold"/>
                                        <p:tgtEl>
                                          <p:spTgt spid="16394"/>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16397"/>
                                        </p:tgtEl>
                                        <p:attrNameLst>
                                          <p:attrName>style.visibility</p:attrName>
                                        </p:attrNameLst>
                                      </p:cBhvr>
                                      <p:to>
                                        <p:strVal val="visible"/>
                                      </p:to>
                                    </p:set>
                                    <p:anim calcmode="lin" valueType="num">
                                      <p:cBhvr additive="base">
                                        <p:cTn id="62" dur="500" fill="hold"/>
                                        <p:tgtEl>
                                          <p:spTgt spid="16397"/>
                                        </p:tgtEl>
                                        <p:attrNameLst>
                                          <p:attrName>ppt_x</p:attrName>
                                        </p:attrNameLst>
                                      </p:cBhvr>
                                      <p:tavLst>
                                        <p:tav tm="0">
                                          <p:val>
                                            <p:strVal val="#ppt_x"/>
                                          </p:val>
                                        </p:tav>
                                        <p:tav tm="100000">
                                          <p:val>
                                            <p:strVal val="#ppt_x"/>
                                          </p:val>
                                        </p:tav>
                                      </p:tavLst>
                                    </p:anim>
                                    <p:anim calcmode="lin" valueType="num">
                                      <p:cBhvr additive="base">
                                        <p:cTn id="63" dur="500" fill="hold"/>
                                        <p:tgtEl>
                                          <p:spTgt spid="16397"/>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16395"/>
                                        </p:tgtEl>
                                        <p:attrNameLst>
                                          <p:attrName>style.visibility</p:attrName>
                                        </p:attrNameLst>
                                      </p:cBhvr>
                                      <p:to>
                                        <p:strVal val="visible"/>
                                      </p:to>
                                    </p:set>
                                    <p:anim calcmode="lin" valueType="num">
                                      <p:cBhvr additive="base">
                                        <p:cTn id="67" dur="500" fill="hold"/>
                                        <p:tgtEl>
                                          <p:spTgt spid="16395"/>
                                        </p:tgtEl>
                                        <p:attrNameLst>
                                          <p:attrName>ppt_x</p:attrName>
                                        </p:attrNameLst>
                                      </p:cBhvr>
                                      <p:tavLst>
                                        <p:tav tm="0">
                                          <p:val>
                                            <p:strVal val="#ppt_x"/>
                                          </p:val>
                                        </p:tav>
                                        <p:tav tm="100000">
                                          <p:val>
                                            <p:strVal val="#ppt_x"/>
                                          </p:val>
                                        </p:tav>
                                      </p:tavLst>
                                    </p:anim>
                                    <p:anim calcmode="lin" valueType="num">
                                      <p:cBhvr additive="base">
                                        <p:cTn id="68" dur="500" fill="hold"/>
                                        <p:tgtEl>
                                          <p:spTgt spid="16395"/>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fill="hold" grpId="0" nodeType="afterEffect">
                                  <p:stCondLst>
                                    <p:cond delay="0"/>
                                  </p:stCondLst>
                                  <p:childTnLst>
                                    <p:set>
                                      <p:cBhvr>
                                        <p:cTn id="71" dur="1" fill="hold">
                                          <p:stCondLst>
                                            <p:cond delay="0"/>
                                          </p:stCondLst>
                                        </p:cTn>
                                        <p:tgtEl>
                                          <p:spTgt spid="16387"/>
                                        </p:tgtEl>
                                        <p:attrNameLst>
                                          <p:attrName>style.visibility</p:attrName>
                                        </p:attrNameLst>
                                      </p:cBhvr>
                                      <p:to>
                                        <p:strVal val="visible"/>
                                      </p:to>
                                    </p:set>
                                    <p:anim calcmode="lin" valueType="num">
                                      <p:cBhvr additive="base">
                                        <p:cTn id="72" dur="500" fill="hold"/>
                                        <p:tgtEl>
                                          <p:spTgt spid="16387"/>
                                        </p:tgtEl>
                                        <p:attrNameLst>
                                          <p:attrName>ppt_x</p:attrName>
                                        </p:attrNameLst>
                                      </p:cBhvr>
                                      <p:tavLst>
                                        <p:tav tm="0">
                                          <p:val>
                                            <p:strVal val="#ppt_x"/>
                                          </p:val>
                                        </p:tav>
                                        <p:tav tm="100000">
                                          <p:val>
                                            <p:strVal val="#ppt_x"/>
                                          </p:val>
                                        </p:tav>
                                      </p:tavLst>
                                    </p:anim>
                                    <p:anim calcmode="lin" valueType="num">
                                      <p:cBhvr additive="base">
                                        <p:cTn id="73" dur="500" fill="hold"/>
                                        <p:tgtEl>
                                          <p:spTgt spid="16387"/>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fill="hold" nodeType="afterEffect">
                                  <p:stCondLst>
                                    <p:cond delay="0"/>
                                  </p:stCondLst>
                                  <p:childTnLst>
                                    <p:set>
                                      <p:cBhvr>
                                        <p:cTn id="76" dur="1" fill="hold">
                                          <p:stCondLst>
                                            <p:cond delay="0"/>
                                          </p:stCondLst>
                                        </p:cTn>
                                        <p:tgtEl>
                                          <p:spTgt spid="16409"/>
                                        </p:tgtEl>
                                        <p:attrNameLst>
                                          <p:attrName>style.visibility</p:attrName>
                                        </p:attrNameLst>
                                      </p:cBhvr>
                                      <p:to>
                                        <p:strVal val="visible"/>
                                      </p:to>
                                    </p:set>
                                    <p:anim calcmode="lin" valueType="num">
                                      <p:cBhvr additive="base">
                                        <p:cTn id="77" dur="500" fill="hold"/>
                                        <p:tgtEl>
                                          <p:spTgt spid="16409"/>
                                        </p:tgtEl>
                                        <p:attrNameLst>
                                          <p:attrName>ppt_x</p:attrName>
                                        </p:attrNameLst>
                                      </p:cBhvr>
                                      <p:tavLst>
                                        <p:tav tm="0">
                                          <p:val>
                                            <p:strVal val="#ppt_x"/>
                                          </p:val>
                                        </p:tav>
                                        <p:tav tm="100000">
                                          <p:val>
                                            <p:strVal val="#ppt_x"/>
                                          </p:val>
                                        </p:tav>
                                      </p:tavLst>
                                    </p:anim>
                                    <p:anim calcmode="lin" valueType="num">
                                      <p:cBhvr additive="base">
                                        <p:cTn id="78" dur="500" fill="hold"/>
                                        <p:tgtEl>
                                          <p:spTgt spid="16409"/>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fill="hold" nodeType="afterEffect">
                                  <p:stCondLst>
                                    <p:cond delay="0"/>
                                  </p:stCondLst>
                                  <p:childTnLst>
                                    <p:set>
                                      <p:cBhvr>
                                        <p:cTn id="81" dur="1" fill="hold">
                                          <p:stCondLst>
                                            <p:cond delay="0"/>
                                          </p:stCondLst>
                                        </p:cTn>
                                        <p:tgtEl>
                                          <p:spTgt spid="16410"/>
                                        </p:tgtEl>
                                        <p:attrNameLst>
                                          <p:attrName>style.visibility</p:attrName>
                                        </p:attrNameLst>
                                      </p:cBhvr>
                                      <p:to>
                                        <p:strVal val="visible"/>
                                      </p:to>
                                    </p:set>
                                    <p:anim calcmode="lin" valueType="num">
                                      <p:cBhvr additive="base">
                                        <p:cTn id="82" dur="500" fill="hold"/>
                                        <p:tgtEl>
                                          <p:spTgt spid="16410"/>
                                        </p:tgtEl>
                                        <p:attrNameLst>
                                          <p:attrName>ppt_x</p:attrName>
                                        </p:attrNameLst>
                                      </p:cBhvr>
                                      <p:tavLst>
                                        <p:tav tm="0">
                                          <p:val>
                                            <p:strVal val="#ppt_x"/>
                                          </p:val>
                                        </p:tav>
                                        <p:tav tm="100000">
                                          <p:val>
                                            <p:strVal val="#ppt_x"/>
                                          </p:val>
                                        </p:tav>
                                      </p:tavLst>
                                    </p:anim>
                                    <p:anim calcmode="lin" valueType="num">
                                      <p:cBhvr additive="base">
                                        <p:cTn id="83" dur="500" fill="hold"/>
                                        <p:tgtEl>
                                          <p:spTgt spid="16410"/>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fill="hold" nodeType="afterEffect">
                                  <p:stCondLst>
                                    <p:cond delay="0"/>
                                  </p:stCondLst>
                                  <p:childTnLst>
                                    <p:set>
                                      <p:cBhvr>
                                        <p:cTn id="86" dur="1" fill="hold">
                                          <p:stCondLst>
                                            <p:cond delay="0"/>
                                          </p:stCondLst>
                                        </p:cTn>
                                        <p:tgtEl>
                                          <p:spTgt spid="16412"/>
                                        </p:tgtEl>
                                        <p:attrNameLst>
                                          <p:attrName>style.visibility</p:attrName>
                                        </p:attrNameLst>
                                      </p:cBhvr>
                                      <p:to>
                                        <p:strVal val="visible"/>
                                      </p:to>
                                    </p:set>
                                    <p:anim calcmode="lin" valueType="num">
                                      <p:cBhvr additive="base">
                                        <p:cTn id="87" dur="500" fill="hold"/>
                                        <p:tgtEl>
                                          <p:spTgt spid="16412"/>
                                        </p:tgtEl>
                                        <p:attrNameLst>
                                          <p:attrName>ppt_x</p:attrName>
                                        </p:attrNameLst>
                                      </p:cBhvr>
                                      <p:tavLst>
                                        <p:tav tm="0">
                                          <p:val>
                                            <p:strVal val="#ppt_x"/>
                                          </p:val>
                                        </p:tav>
                                        <p:tav tm="100000">
                                          <p:val>
                                            <p:strVal val="#ppt_x"/>
                                          </p:val>
                                        </p:tav>
                                      </p:tavLst>
                                    </p:anim>
                                    <p:anim calcmode="lin" valueType="num">
                                      <p:cBhvr additive="base">
                                        <p:cTn id="88" dur="500" fill="hold"/>
                                        <p:tgtEl>
                                          <p:spTgt spid="16412"/>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fill="hold" nodeType="afterEffect">
                                  <p:stCondLst>
                                    <p:cond delay="0"/>
                                  </p:stCondLst>
                                  <p:childTnLst>
                                    <p:set>
                                      <p:cBhvr>
                                        <p:cTn id="91" dur="1" fill="hold">
                                          <p:stCondLst>
                                            <p:cond delay="0"/>
                                          </p:stCondLst>
                                        </p:cTn>
                                        <p:tgtEl>
                                          <p:spTgt spid="16411"/>
                                        </p:tgtEl>
                                        <p:attrNameLst>
                                          <p:attrName>style.visibility</p:attrName>
                                        </p:attrNameLst>
                                      </p:cBhvr>
                                      <p:to>
                                        <p:strVal val="visible"/>
                                      </p:to>
                                    </p:set>
                                    <p:anim calcmode="lin" valueType="num">
                                      <p:cBhvr additive="base">
                                        <p:cTn id="92" dur="500" fill="hold"/>
                                        <p:tgtEl>
                                          <p:spTgt spid="16411"/>
                                        </p:tgtEl>
                                        <p:attrNameLst>
                                          <p:attrName>ppt_x</p:attrName>
                                        </p:attrNameLst>
                                      </p:cBhvr>
                                      <p:tavLst>
                                        <p:tav tm="0">
                                          <p:val>
                                            <p:strVal val="#ppt_x"/>
                                          </p:val>
                                        </p:tav>
                                        <p:tav tm="100000">
                                          <p:val>
                                            <p:strVal val="#ppt_x"/>
                                          </p:val>
                                        </p:tav>
                                      </p:tavLst>
                                    </p:anim>
                                    <p:anim calcmode="lin" valueType="num">
                                      <p:cBhvr additive="base">
                                        <p:cTn id="93" dur="500" fill="hold"/>
                                        <p:tgtEl>
                                          <p:spTgt spid="164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p:bldP spid="16389" grpId="0"/>
      <p:bldP spid="16396" grpId="0" animBg="1"/>
      <p:bldP spid="16397" grpId="0" animBg="1"/>
      <p:bldP spid="16398" grpId="0" animBg="1"/>
      <p:bldP spid="1639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28596" y="142852"/>
            <a:ext cx="8286808" cy="857256"/>
          </a:xfrm>
          <a:prstGeom prst="rect">
            <a:avLst/>
          </a:prstGeom>
          <a:solidFill>
            <a:srgbClr val="798F7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rPr>
              <a:t>Tabla de especificaciones de las Variables Primarias</a:t>
            </a:r>
            <a:endParaRPr lang="es-ES" dirty="0">
              <a:solidFill>
                <a:schemeClr val="tx1"/>
              </a:solidFill>
            </a:endParaRPr>
          </a:p>
        </p:txBody>
      </p:sp>
      <p:pic>
        <p:nvPicPr>
          <p:cNvPr id="38916" name="Picture 4"/>
          <p:cNvPicPr>
            <a:picLocks noChangeAspect="1" noChangeArrowheads="1"/>
          </p:cNvPicPr>
          <p:nvPr/>
        </p:nvPicPr>
        <p:blipFill>
          <a:blip r:embed="rId2" cstate="print"/>
          <a:srcRect/>
          <a:stretch>
            <a:fillRect/>
          </a:stretch>
        </p:blipFill>
        <p:spPr bwMode="auto">
          <a:xfrm>
            <a:off x="428596" y="1214422"/>
            <a:ext cx="8358246" cy="47149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8916"/>
                                        </p:tgtEl>
                                        <p:attrNameLst>
                                          <p:attrName>style.visibility</p:attrName>
                                        </p:attrNameLst>
                                      </p:cBhvr>
                                      <p:to>
                                        <p:strVal val="visible"/>
                                      </p:to>
                                    </p:set>
                                    <p:anim calcmode="lin" valueType="num">
                                      <p:cBhvr additive="base">
                                        <p:cTn id="12" dur="500" fill="hold"/>
                                        <p:tgtEl>
                                          <p:spTgt spid="38916"/>
                                        </p:tgtEl>
                                        <p:attrNameLst>
                                          <p:attrName>ppt_x</p:attrName>
                                        </p:attrNameLst>
                                      </p:cBhvr>
                                      <p:tavLst>
                                        <p:tav tm="0">
                                          <p:val>
                                            <p:strVal val="#ppt_x"/>
                                          </p:val>
                                        </p:tav>
                                        <p:tav tm="100000">
                                          <p:val>
                                            <p:strVal val="#ppt_x"/>
                                          </p:val>
                                        </p:tav>
                                      </p:tavLst>
                                    </p:anim>
                                    <p:anim calcmode="lin" valueType="num">
                                      <p:cBhvr additive="base">
                                        <p:cTn id="13" dur="500" fill="hold"/>
                                        <p:tgtEl>
                                          <p:spTgt spid="389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5553</TotalTime>
  <Words>1317</Words>
  <Application>Microsoft Office PowerPoint</Application>
  <PresentationFormat>Presentación en pantalla (4:3)</PresentationFormat>
  <Paragraphs>196</Paragraphs>
  <Slides>37</Slides>
  <Notes>0</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Concurrencia</vt:lpstr>
      <vt:lpstr>Diapositiva 1</vt:lpstr>
      <vt:lpstr>Diapositiva 2</vt:lpstr>
      <vt:lpstr>Diapositiva 3</vt:lpstr>
      <vt:lpstr>Líneas de Transmisión</vt:lpstr>
      <vt:lpstr>Diapositiva 5</vt:lpstr>
      <vt:lpstr>Diapositiva 6</vt:lpstr>
      <vt:lpstr>MODELADO DEL CANAL</vt:lpstr>
      <vt:lpstr>Diapositiva 8</vt:lpstr>
      <vt:lpstr>Diapositiva 9</vt:lpstr>
      <vt:lpstr>Diapositiva 10</vt:lpstr>
      <vt:lpstr>Diapositiva 11</vt:lpstr>
      <vt:lpstr>Diapositiva 12</vt:lpstr>
      <vt:lpstr>Diapositiva 13</vt:lpstr>
      <vt:lpstr>Diapositiva 14</vt:lpstr>
      <vt:lpstr>ESCENARIO PARA LA SIMULACION DE UN SISTEMA VDSL2:</vt:lpstr>
      <vt:lpstr>Diapositiva 16</vt:lpstr>
      <vt:lpstr>Diapositiva 17</vt:lpstr>
      <vt:lpstr>CAPACIDAD DEL CANAL</vt:lpstr>
      <vt:lpstr>SIMULACIONES REALIZADAS</vt:lpstr>
      <vt:lpstr> Grafica de la Capacidades Obtenidas </vt:lpstr>
      <vt:lpstr>Tablas de los valores estadísticos obtenidos de la Primera Solución con número de muestras variables </vt:lpstr>
      <vt:lpstr>Simulación Segunda Solución</vt:lpstr>
      <vt:lpstr>Codificación para la Segunda Solución.</vt:lpstr>
      <vt:lpstr>Graficas de las Simulaciones de la Segunda Solución</vt:lpstr>
      <vt:lpstr>Simulación Atenuaciones CM y DM</vt:lpstr>
      <vt:lpstr>Simulación PSD Fugas DM y CM</vt:lpstr>
      <vt:lpstr>Simulación Atenuación Crosstalk DM y CM</vt:lpstr>
      <vt:lpstr>Señales de todas las portadoras en función del tiempo para el ultimo par.</vt:lpstr>
      <vt:lpstr>Suma de todas las portadoras en función del tiempo del ultimo par.</vt:lpstr>
      <vt:lpstr>Señales Recibidas en Modo Diferencial y Modo Común.</vt:lpstr>
      <vt:lpstr>Diapositiva 31</vt:lpstr>
      <vt:lpstr>Diapositiva 32</vt:lpstr>
      <vt:lpstr>Señales Recibidas con Diferentes Piso De Ruido</vt:lpstr>
      <vt:lpstr>CONCLUSIONES</vt:lpstr>
      <vt:lpstr>Diapositiva 35</vt:lpstr>
      <vt:lpstr>Diapositiva 36</vt:lpstr>
      <vt:lpstr>Diapositiva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SIMULACION Y EVALUACION DE RENDIMIENTO EN SISTEMAS VDSL2 USANDO SEÑALES DE MODO COMUN</dc:title>
  <dc:creator>rov</dc:creator>
  <cp:lastModifiedBy>Arturo</cp:lastModifiedBy>
  <cp:revision>323</cp:revision>
  <dcterms:created xsi:type="dcterms:W3CDTF">2009-08-18T05:54:47Z</dcterms:created>
  <dcterms:modified xsi:type="dcterms:W3CDTF">2010-08-24T15:05:17Z</dcterms:modified>
</cp:coreProperties>
</file>