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5" r:id="rId4"/>
    <p:sldId id="266" r:id="rId5"/>
    <p:sldId id="280" r:id="rId6"/>
    <p:sldId id="268" r:id="rId7"/>
    <p:sldId id="269" r:id="rId8"/>
    <p:sldId id="270" r:id="rId9"/>
    <p:sldId id="289" r:id="rId10"/>
    <p:sldId id="272" r:id="rId11"/>
    <p:sldId id="274" r:id="rId12"/>
    <p:sldId id="275" r:id="rId13"/>
    <p:sldId id="276" r:id="rId14"/>
    <p:sldId id="277" r:id="rId15"/>
    <p:sldId id="278" r:id="rId16"/>
    <p:sldId id="279" r:id="rId17"/>
    <p:sldId id="281" r:id="rId18"/>
    <p:sldId id="282" r:id="rId19"/>
    <p:sldId id="283" r:id="rId20"/>
    <p:sldId id="284" r:id="rId21"/>
    <p:sldId id="285" r:id="rId22"/>
    <p:sldId id="286" r:id="rId23"/>
    <p:sldId id="288" r:id="rId24"/>
    <p:sldId id="290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620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464556-D047-4A70-80C7-F42DEC3C7063}" type="datetimeFigureOut">
              <a:rPr lang="es-ES" smtClean="0"/>
              <a:pPr/>
              <a:t>13/02/2011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CA0E79-3C4B-40DE-BFE3-CCDE6CE51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2664296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s-ES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NORMAS INTERNACIONALES DE INFORMACIÓN FINANCIERA</a:t>
            </a:r>
            <a:br>
              <a:rPr lang="es-ES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r>
              <a:rPr lang="es-ES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(NIIF)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99592" y="4653136"/>
            <a:ext cx="7772400" cy="100811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dirty="0">
                <a:ln w="38100" cmpd="sng">
                  <a:solidFill>
                    <a:schemeClr val="tx1">
                      <a:lumMod val="65000"/>
                      <a:lumOff val="35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haroni" pitchFamily="2" charset="-79"/>
                <a:ea typeface="+mj-ea"/>
                <a:cs typeface="Aharoni" pitchFamily="2" charset="-79"/>
              </a:rPr>
              <a:t>CIA. TERRA S.A.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619672" y="476672"/>
            <a:ext cx="7232848" cy="1224136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anchor="b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normalizeH="0" baseline="0" noProof="0" dirty="0" smtClean="0">
                <a:ln w="38100" cmpd="sng">
                  <a:solidFill>
                    <a:schemeClr val="tx1">
                      <a:lumMod val="65000"/>
                      <a:lumOff val="35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PLAN DE IMPLEMENTACIÓN</a:t>
            </a:r>
            <a:endParaRPr kumimoji="0" lang="es-ES" sz="4400" b="1" i="0" u="none" strike="noStrike" kern="1200" normalizeH="0" baseline="0" noProof="0" dirty="0">
              <a:ln w="38100" cmpd="sng">
                <a:solidFill>
                  <a:schemeClr val="tx1">
                    <a:lumMod val="65000"/>
                    <a:lumOff val="35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pic>
        <p:nvPicPr>
          <p:cNvPr id="7" name="6 Imagen" descr="http://blog.espol.edu.ec/ronny/files/2009/11/espol1-300x29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04664"/>
            <a:ext cx="1152127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39552" y="1484784"/>
          <a:ext cx="6048672" cy="3759654"/>
        </p:xfrm>
        <a:graphic>
          <a:graphicData uri="http://schemas.openxmlformats.org/drawingml/2006/table">
            <a:tbl>
              <a:tblPr/>
              <a:tblGrid>
                <a:gridCol w="4694818"/>
                <a:gridCol w="1353854"/>
              </a:tblGrid>
              <a:tr h="2090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BALANCE GENERAL NEC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6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Diferidos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39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SEGURO PAGADO POR ADELANTADO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$731,30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39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Activos Diferidos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$ 731,30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6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Intangibles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866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GASTOS DE ESTABLECIMIENTO Y REORGANIZACIÓN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$3.500,00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39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LICENCIA DE SOFTWARE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$7.516,00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57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Activos Intangibles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$ 11.016,00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(-)AMORTIZACION GASTOS DE ESTABLECIMIENTO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-$3.091,67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(-)AMORTIZACION LICENCIA DE SOFTWARE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-$1.043,89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Amortización Acumulada Activos Intangibles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-$ 4.135,56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$ 289.011,80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s-ES" dirty="0" smtClean="0"/>
              <a:t>NIIF APLICABLES</a:t>
            </a:r>
            <a:endParaRPr lang="es-ES" dirty="0"/>
          </a:p>
        </p:txBody>
      </p:sp>
      <p:sp>
        <p:nvSpPr>
          <p:cNvPr id="11" name="10 Elipse"/>
          <p:cNvSpPr/>
          <p:nvPr/>
        </p:nvSpPr>
        <p:spPr>
          <a:xfrm>
            <a:off x="5148064" y="2924944"/>
            <a:ext cx="1800200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>
            <a:off x="7308304" y="3573016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 redondeado"/>
          <p:cNvSpPr/>
          <p:nvPr/>
        </p:nvSpPr>
        <p:spPr>
          <a:xfrm>
            <a:off x="7740352" y="3356992"/>
            <a:ext cx="1080120" cy="6300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NIC 38</a:t>
            </a:r>
            <a:endParaRPr lang="es-ES" dirty="0"/>
          </a:p>
        </p:txBody>
      </p:sp>
      <p:sp>
        <p:nvSpPr>
          <p:cNvPr id="14" name="13 Elipse"/>
          <p:cNvSpPr/>
          <p:nvPr/>
        </p:nvSpPr>
        <p:spPr>
          <a:xfrm>
            <a:off x="5148064" y="3933056"/>
            <a:ext cx="1800200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8" name="17 Conector recto"/>
          <p:cNvCxnSpPr>
            <a:stCxn id="11" idx="6"/>
            <a:endCxn id="12" idx="1"/>
          </p:cNvCxnSpPr>
          <p:nvPr/>
        </p:nvCxnSpPr>
        <p:spPr>
          <a:xfrm>
            <a:off x="6948264" y="3140968"/>
            <a:ext cx="36004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14" idx="6"/>
            <a:endCxn id="12" idx="1"/>
          </p:cNvCxnSpPr>
          <p:nvPr/>
        </p:nvCxnSpPr>
        <p:spPr>
          <a:xfrm flipV="1">
            <a:off x="6948264" y="3717032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78098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Trabajo Realizado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11560" y="1700814"/>
          <a:ext cx="8208912" cy="3917810"/>
        </p:xfrm>
        <a:graphic>
          <a:graphicData uri="http://schemas.openxmlformats.org/drawingml/2006/table">
            <a:tbl>
              <a:tblPr/>
              <a:tblGrid>
                <a:gridCol w="3393018"/>
                <a:gridCol w="2736304"/>
                <a:gridCol w="2079590"/>
              </a:tblGrid>
              <a:tr h="2448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BALANCE GENERAL NEC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BALANCE  DE SITUACIÓN GENERAL (NIIF)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 Corriente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CORRIENTES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CAJA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Efectivo y equivalente de efectivo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BCO GUAYAQUIL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CLIENTES 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Cuentas por cobrar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OTROS PARTICULARES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ANTICIPO QNA.PERSONAL.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INTERESES POR DEPÓSITOS A PLAZO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ANTICIPO IMPUESTO A LA RENTA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ANTIC.FISCAL RETENCION FUENTE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9727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CREDITO TRIBUTARIO IVA POR COMPRA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9727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CREDITO TRIBUTARIO RETENC.IVA POR VENTA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DEPOSITOS PLAZO PAIS MON.NAC.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Inversiones Financieras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10 Rectángulo"/>
          <p:cNvSpPr/>
          <p:nvPr/>
        </p:nvSpPr>
        <p:spPr>
          <a:xfrm>
            <a:off x="611560" y="1052736"/>
            <a:ext cx="6298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NIC 1: PRESENTACIÓN DE ESTADOS FINANCIEROS</a:t>
            </a:r>
            <a:endParaRPr lang="es-MX" sz="20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39552" y="1124744"/>
          <a:ext cx="8352928" cy="5470595"/>
        </p:xfrm>
        <a:graphic>
          <a:graphicData uri="http://schemas.openxmlformats.org/drawingml/2006/table">
            <a:tbl>
              <a:tblPr/>
              <a:tblGrid>
                <a:gridCol w="4044228"/>
                <a:gridCol w="2754923"/>
                <a:gridCol w="1553777"/>
              </a:tblGrid>
              <a:tr h="16070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BALANCE GENERAL NEC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BALANCE  DE SITUACIÓN GENERAL (NIIF)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Fijos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6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EQUIPOS DE COMPUTACION      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Propiedades, Planta y Equipo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NO CORRIENTES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  <a:hlinkClick r:id="rId2" action="ppaction://hlinksldjump"/>
                        </a:rPr>
                        <a:t>SOFTWARE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INTANGIBLES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MUEBLES Y EQUIPOS     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Propiedades, Planta y Equipo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NO CORRIENTES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VEHICULOS    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Propiedades, Planta y Equipo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DEPRECIACION ACUMULADA EQUIPOS DE COMPUTACION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Depreciación Acumulada Activos Fijos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DEPRECIACION ACUMULADA MUEBLES Y EQUIPOS 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DEPRECIACION ACUMULADA VEHÍCULOS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Diferidos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SEGURO PAGADO POR ADELANTADO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Diferidos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CORRIENTES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Intangibles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GASTOS DE ESTABLECIMIENTO Y REORGANIZACIÓN  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GASTO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516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LICENCIA DE SOFTWARE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Intangibles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ACTIVOS NO CORRIENTES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Activos Intangibles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(-)AMORTIZACION GASTOS DE ESTABLECIMIENTO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RESULTADOS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516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(-)AMORTIZACION LICENCIA DE SOFTWARE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Amortización Acumulada Activos Intangibles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NO CORRIENTES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NIC 1: PRESENTACIÓN DE ESTADOS FINANCIEROS</a:t>
            </a:r>
            <a:endParaRPr lang="es-MX" sz="20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s-ES" sz="2000" dirty="0" smtClean="0"/>
              <a:t>NIC 1: RECLASIFICACIÓN</a:t>
            </a:r>
            <a:endParaRPr lang="es-ES" sz="2000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619672" y="1196752"/>
          <a:ext cx="6264696" cy="2631890"/>
        </p:xfrm>
        <a:graphic>
          <a:graphicData uri="http://schemas.openxmlformats.org/drawingml/2006/table">
            <a:tbl>
              <a:tblPr/>
              <a:tblGrid>
                <a:gridCol w="3934106"/>
                <a:gridCol w="1165295"/>
                <a:gridCol w="1165295"/>
              </a:tblGrid>
              <a:tr h="3276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u="sng" dirty="0">
                          <a:latin typeface="+mj-lt"/>
                          <a:cs typeface="Times New Roman"/>
                        </a:rPr>
                        <a:t>Activos Intangibles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8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Software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$12,500.00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8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Depreciación Acumulada Software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$ 1,735.95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 </a:t>
                      </a:r>
                      <a:r>
                        <a:rPr lang="es-ES_tradnl" sz="1400" u="sng" dirty="0">
                          <a:latin typeface="+mj-lt"/>
                          <a:cs typeface="Times New Roman"/>
                        </a:rPr>
                        <a:t>Equipo de Computación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 Software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$12,500.00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             Amortización Acumulada Software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$ 1,735.95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P/R reclasificación de cuentas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_tradnl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527001" y="4293096"/>
            <a:ext cx="6501383" cy="194421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365104"/>
            <a:ext cx="64611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s-ES" sz="3200" dirty="0" smtClean="0"/>
              <a:t>VALOR RAZONABLE: CTAS. POR COBRAR </a:t>
            </a:r>
            <a:endParaRPr lang="es-ES" sz="3200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11560" y="1340768"/>
          <a:ext cx="4608512" cy="1920240"/>
        </p:xfrm>
        <a:graphic>
          <a:graphicData uri="http://schemas.openxmlformats.org/drawingml/2006/table">
            <a:tbl>
              <a:tblPr/>
              <a:tblGrid>
                <a:gridCol w="2885739"/>
                <a:gridCol w="1722773"/>
              </a:tblGrid>
              <a:tr h="2760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Cuentas por cobrar 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Monto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Por vencer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$51,014.88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1-30 días vencidas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$8,428.10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1-60 días vencidas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$15,851.02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Valor en Libros Ctas. Por Cobrar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$75,294.00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611560" y="3356992"/>
          <a:ext cx="4680520" cy="1600200"/>
        </p:xfrm>
        <a:graphic>
          <a:graphicData uri="http://schemas.openxmlformats.org/drawingml/2006/table">
            <a:tbl>
              <a:tblPr/>
              <a:tblGrid>
                <a:gridCol w="2088232"/>
                <a:gridCol w="2592288"/>
              </a:tblGrid>
              <a:tr h="259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Plazo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Monto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Vencimiento a 30 días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$23,211.00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Vencimiento a 60 días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$14,678.25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Vencimiento a 90 días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$13,125.63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Total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$51,014.88 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580112" y="2420888"/>
          <a:ext cx="3312368" cy="2341245"/>
        </p:xfrm>
        <a:graphic>
          <a:graphicData uri="http://schemas.openxmlformats.org/drawingml/2006/table">
            <a:tbl>
              <a:tblPr/>
              <a:tblGrid>
                <a:gridCol w="833300"/>
                <a:gridCol w="534701"/>
                <a:gridCol w="833300"/>
                <a:gridCol w="1111067"/>
              </a:tblGrid>
              <a:tr h="190500"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VP 30 DÍAS =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$23,211.00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=$22,994.85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075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(1+0,0094)</a:t>
                      </a:r>
                      <a:r>
                        <a:rPr lang="es-ES" sz="11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VP 60 DÍAS =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$14,678.25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=$14,406.14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075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(1+0,0094)</a:t>
                      </a:r>
                      <a:r>
                        <a:rPr lang="es-ES" sz="11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VP 90 DÍAS =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$13,125.63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=$12,762.33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075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(1+0,0094)</a:t>
                      </a:r>
                      <a:r>
                        <a:rPr lang="es-ES" sz="11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14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$50,163.32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611560" y="5013176"/>
          <a:ext cx="5760640" cy="1600200"/>
        </p:xfrm>
        <a:graphic>
          <a:graphicData uri="http://schemas.openxmlformats.org/drawingml/2006/table">
            <a:tbl>
              <a:tblPr/>
              <a:tblGrid>
                <a:gridCol w="3617570"/>
                <a:gridCol w="1071535"/>
                <a:gridCol w="1071535"/>
              </a:tblGrid>
              <a:tr h="2241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$851.56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Ingreso Diferido por intereses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$851.56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P/R ajuste para registrar las </a:t>
                      </a:r>
                      <a:r>
                        <a:rPr lang="es-ES_tradnl" sz="1400" dirty="0" err="1">
                          <a:latin typeface="+mj-lt"/>
                          <a:cs typeface="Times New Roman"/>
                        </a:rPr>
                        <a:t>Ctas</a:t>
                      </a: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. x cobrar a su valor presente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39551" y="1268760"/>
          <a:ext cx="7920880" cy="1706880"/>
        </p:xfrm>
        <a:graphic>
          <a:graphicData uri="http://schemas.openxmlformats.org/drawingml/2006/table">
            <a:tbl>
              <a:tblPr/>
              <a:tblGrid>
                <a:gridCol w="4021899"/>
                <a:gridCol w="1218861"/>
                <a:gridCol w="1340060"/>
                <a:gridCol w="13400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                              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NEC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NIIF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>
                          <a:latin typeface="+mj-lt"/>
                          <a:cs typeface="Times New Roman"/>
                        </a:rPr>
                        <a:t>EXCEDENTE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  <a:p>
                      <a:pPr algn="ctr"/>
                      <a:r>
                        <a:rPr lang="es-ES_tradnl" sz="1400" b="1">
                          <a:latin typeface="+mj-lt"/>
                          <a:cs typeface="Times New Roman"/>
                        </a:rPr>
                        <a:t>NIIF-NEC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Cuentas por Cobrar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$75,294.00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$74,442.44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($851.56)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(-) Provisión Cuentas Incobrables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($752.94)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($3,245.03)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$2,492.49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(-) Ingreso Diferido por Intereses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-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($851.56)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ES_tradnl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Cuentas por cobrar a Valor Razonable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$74,541.06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$70,345.85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ES_tradnl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39552" y="5077165"/>
          <a:ext cx="6768752" cy="1736211"/>
        </p:xfrm>
        <a:graphic>
          <a:graphicData uri="http://schemas.openxmlformats.org/drawingml/2006/table">
            <a:tbl>
              <a:tblPr/>
              <a:tblGrid>
                <a:gridCol w="4332255"/>
                <a:gridCol w="1153269"/>
                <a:gridCol w="1283228"/>
              </a:tblGrid>
              <a:tr h="228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$2,492.49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Provisión </a:t>
                      </a:r>
                      <a:r>
                        <a:rPr lang="es-ES_tradnl" sz="1400" dirty="0" err="1">
                          <a:latin typeface="+mj-lt"/>
                          <a:cs typeface="Times New Roman"/>
                        </a:rPr>
                        <a:t>Ctas</a:t>
                      </a: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. Incobrables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$2,492.49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P/R provisión calculada de acuerdo a la cartera ajustada a Valor Presente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39552" y="3212977"/>
          <a:ext cx="5472608" cy="1728190"/>
        </p:xfrm>
        <a:graphic>
          <a:graphicData uri="http://schemas.openxmlformats.org/drawingml/2006/table">
            <a:tbl>
              <a:tblPr/>
              <a:tblGrid>
                <a:gridCol w="3502675"/>
                <a:gridCol w="932430"/>
                <a:gridCol w="1037503"/>
              </a:tblGrid>
              <a:tr h="3456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Activo por Impuestos Diferidos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$623.12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            Resultados Acumulados NIIF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$623.12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P/R ajuste por excedente de provisión en cuentas incobrables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7 Título"/>
          <p:cNvSpPr txBox="1">
            <a:spLocks/>
          </p:cNvSpPr>
          <p:nvPr/>
        </p:nvSpPr>
        <p:spPr>
          <a:xfrm>
            <a:off x="611560" y="260648"/>
            <a:ext cx="8229600" cy="11430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VALOR RAZONABLE: CTAS. POR COBRAR 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NIC 18: INGRESOS ORDINARIOS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11560" y="1412776"/>
          <a:ext cx="6636647" cy="2346960"/>
        </p:xfrm>
        <a:graphic>
          <a:graphicData uri="http://schemas.openxmlformats.org/drawingml/2006/table">
            <a:tbl>
              <a:tblPr/>
              <a:tblGrid>
                <a:gridCol w="2461461"/>
                <a:gridCol w="159159"/>
                <a:gridCol w="1116482"/>
                <a:gridCol w="1335524"/>
                <a:gridCol w="1564021"/>
              </a:tblGrid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Concepto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Valor Facturado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 Servicios Realizados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 Realizados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$19,285.88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75%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$14,464.41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$16,419.72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29%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$4,761.72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$48,957.09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70%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$34,269.96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$8,978.08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65%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$5,835.75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$10,070.95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65%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$6,546.12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Ingresos por servicios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$10,122.13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75%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$7,591.60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$73,469.56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611560" y="4077073"/>
          <a:ext cx="6912768" cy="1876863"/>
        </p:xfrm>
        <a:graphic>
          <a:graphicData uri="http://schemas.openxmlformats.org/drawingml/2006/table">
            <a:tbl>
              <a:tblPr/>
              <a:tblGrid>
                <a:gridCol w="4248472"/>
                <a:gridCol w="1296144"/>
                <a:gridCol w="1368152"/>
              </a:tblGrid>
              <a:tr h="3864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$73,469.56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Ingreso Diferido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$73,469.56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4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P/R ajuste por excedente de provisión en cuentas incobrables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NIC 16: ACTIVOS FIJOS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 l="28006" t="27465" r="27069" b="33803"/>
          <a:stretch>
            <a:fillRect/>
          </a:stretch>
        </p:blipFill>
        <p:spPr bwMode="auto">
          <a:xfrm>
            <a:off x="1547664" y="1556792"/>
            <a:ext cx="5811734" cy="298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827584" y="4703782"/>
          <a:ext cx="6552728" cy="1920240"/>
        </p:xfrm>
        <a:graphic>
          <a:graphicData uri="http://schemas.openxmlformats.org/drawingml/2006/table">
            <a:tbl>
              <a:tblPr/>
              <a:tblGrid>
                <a:gridCol w="4151762"/>
                <a:gridCol w="1159572"/>
                <a:gridCol w="1241394"/>
              </a:tblGrid>
              <a:tr h="2760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u="sng" dirty="0">
                          <a:latin typeface="+mj-lt"/>
                          <a:ea typeface="Calibri"/>
                          <a:cs typeface="Times New Roman"/>
                        </a:rPr>
                        <a:t>Activos Fijos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_tradnl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dirty="0">
                          <a:latin typeface="+mj-lt"/>
                          <a:ea typeface="Calibri"/>
                          <a:cs typeface="Times New Roman"/>
                        </a:rPr>
                        <a:t>Revalúo Edificio                                         </a:t>
                      </a: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$70,000.00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_tradnl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dirty="0">
                          <a:latin typeface="+mj-lt"/>
                          <a:ea typeface="Calibri"/>
                          <a:cs typeface="Times New Roman"/>
                        </a:rPr>
                        <a:t>             </a:t>
                      </a:r>
                      <a:r>
                        <a:rPr lang="es-EC" sz="1400" dirty="0" err="1">
                          <a:latin typeface="+mj-lt"/>
                          <a:ea typeface="Calibri"/>
                          <a:cs typeface="Times New Roman"/>
                        </a:rPr>
                        <a:t>Dep</a:t>
                      </a:r>
                      <a:r>
                        <a:rPr lang="es-EC" sz="1400" dirty="0">
                          <a:latin typeface="+mj-lt"/>
                          <a:ea typeface="Calibri"/>
                          <a:cs typeface="Times New Roman"/>
                        </a:rPr>
                        <a:t>. Acumulada Revalúo Edificio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$7,000.00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400" dirty="0">
                          <a:latin typeface="+mj-lt"/>
                          <a:cs typeface="Times New Roman"/>
                        </a:rPr>
                        <a:t>             Resultados Acumulados NIIF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$63,000.00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i="1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P/R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MX" sz="1400">
                          <a:latin typeface="+mj-lt"/>
                          <a:cs typeface="Times New Roman"/>
                        </a:rPr>
                        <a:t>revalúo del Edificio.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NIC 12: IMPUESTOS DIFERIDOS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/>
          <a:srcRect l="33366" t="44055" r="30016" b="28540"/>
          <a:stretch>
            <a:fillRect/>
          </a:stretch>
        </p:blipFill>
        <p:spPr bwMode="auto">
          <a:xfrm>
            <a:off x="1835696" y="1340768"/>
            <a:ext cx="59046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115616" y="4581128"/>
          <a:ext cx="6768752" cy="1906510"/>
        </p:xfrm>
        <a:graphic>
          <a:graphicData uri="http://schemas.openxmlformats.org/drawingml/2006/table">
            <a:tbl>
              <a:tblPr/>
              <a:tblGrid>
                <a:gridCol w="4288634"/>
                <a:gridCol w="1197800"/>
                <a:gridCol w="1282318"/>
              </a:tblGrid>
              <a:tr h="2365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$17,000.00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</a:t>
                      </a:r>
                      <a:r>
                        <a:rPr lang="es-EC" sz="1400" dirty="0">
                          <a:latin typeface="+mj-lt"/>
                          <a:ea typeface="Calibri"/>
                          <a:cs typeface="Times New Roman"/>
                        </a:rPr>
                        <a:t>Pasivo por Impuestos Diferidos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$17,000.00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i="1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P/R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ajuste a Resultados por la existencia de una Diferencia Temporaria.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es-ES" dirty="0" smtClean="0"/>
              <a:t>NIC 8: CAMBIO EN LA ESTIMACIÓN CONTABLE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83568" y="1818357"/>
          <a:ext cx="7416825" cy="2258715"/>
        </p:xfrm>
        <a:graphic>
          <a:graphicData uri="http://schemas.openxmlformats.org/drawingml/2006/table">
            <a:tbl>
              <a:tblPr/>
              <a:tblGrid>
                <a:gridCol w="1387550"/>
                <a:gridCol w="1459313"/>
                <a:gridCol w="1329601"/>
                <a:gridCol w="1296144"/>
                <a:gridCol w="933719"/>
                <a:gridCol w="1010498"/>
              </a:tblGrid>
              <a:tr h="23605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Fecha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Valor Histórico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Gto</a:t>
                      </a: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 Depreciación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MX" sz="1400" b="1" kern="12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Depreciación</a:t>
                      </a:r>
                      <a:endParaRPr kumimoji="0" lang="es-ES" sz="1400" b="1" kern="12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Periodo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85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Acumulada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+mj-lt"/>
                          <a:ea typeface="Times New Roman"/>
                          <a:cs typeface="Times New Roman"/>
                        </a:rPr>
                        <a:t>% Dep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31/</a:t>
                      </a:r>
                      <a:r>
                        <a:rPr lang="es-MX" sz="14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Dic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/ 2007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b="1" dirty="0">
                          <a:latin typeface="+mj-lt"/>
                          <a:ea typeface="Times New Roman"/>
                          <a:cs typeface="Times New Roman"/>
                        </a:rPr>
                        <a:t>$25,400.00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$1.691,64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$1,691,64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6,66%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12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31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/ </a:t>
                      </a:r>
                      <a:r>
                        <a:rPr lang="es-MX" sz="14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Dic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/2008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5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$3.385,82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$5,077,46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13,33%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12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31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/ </a:t>
                      </a:r>
                      <a:r>
                        <a:rPr lang="es-MX" sz="14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Dic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/2009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5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$5.080,00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$10,157.46 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20,00%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>
            <a:off x="755576" y="1484784"/>
            <a:ext cx="4392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Vehículos </a:t>
            </a:r>
            <a:r>
              <a:rPr lang="es-MX" sz="20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Adquiridos </a:t>
            </a:r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Enero/2007</a:t>
            </a:r>
            <a:endParaRPr lang="es-MX" sz="20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39552" y="4581128"/>
            <a:ext cx="67473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Costo Adquisición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Vida Útil                  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Depreciación Anual=  $3,175.00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$</a:t>
            </a:r>
            <a:r>
              <a:rPr lang="es-ES" sz="1400" u="sng" dirty="0">
                <a:latin typeface="+mj-lt"/>
                <a:ea typeface="Times New Roman" pitchFamily="18" charset="0"/>
                <a:cs typeface="Arial" pitchFamily="34" charset="0"/>
              </a:rPr>
              <a:t>25,400.00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400" dirty="0">
                <a:latin typeface="+mj-lt"/>
                <a:ea typeface="Times New Roman" pitchFamily="18" charset="0"/>
                <a:cs typeface="Arial" pitchFamily="34" charset="0"/>
              </a:rPr>
              <a:t>8 AÑOS </a:t>
            </a:r>
            <a:endParaRPr lang="es-ES" sz="1400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1400" u="sng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400" u="sng" dirty="0" smtClean="0">
                <a:latin typeface="+mj-lt"/>
                <a:ea typeface="Times New Roman" pitchFamily="18" charset="0"/>
                <a:cs typeface="Arial" pitchFamily="34" charset="0"/>
              </a:rPr>
              <a:t>Depreciación </a:t>
            </a:r>
            <a:r>
              <a:rPr lang="es-MX" sz="1400" u="sng" dirty="0">
                <a:latin typeface="+mj-lt"/>
                <a:ea typeface="Times New Roman" pitchFamily="18" charset="0"/>
                <a:cs typeface="Arial" pitchFamily="34" charset="0"/>
              </a:rPr>
              <a:t>Acumulada al 31/</a:t>
            </a:r>
            <a:r>
              <a:rPr lang="es-MX" sz="1400" u="sng" dirty="0" err="1">
                <a:latin typeface="+mj-lt"/>
                <a:ea typeface="Times New Roman" pitchFamily="18" charset="0"/>
                <a:cs typeface="Arial" pitchFamily="34" charset="0"/>
              </a:rPr>
              <a:t>Dic</a:t>
            </a:r>
            <a:r>
              <a:rPr lang="es-MX" sz="1400" u="sng" dirty="0">
                <a:latin typeface="+mj-lt"/>
                <a:ea typeface="Times New Roman" pitchFamily="18" charset="0"/>
                <a:cs typeface="Arial" pitchFamily="34" charset="0"/>
              </a:rPr>
              <a:t>/2009 = $3,175.00*3 años = $9,525.00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779912" y="4437112"/>
          <a:ext cx="5328592" cy="1280160"/>
        </p:xfrm>
        <a:graphic>
          <a:graphicData uri="http://schemas.openxmlformats.org/drawingml/2006/table">
            <a:tbl>
              <a:tblPr/>
              <a:tblGrid>
                <a:gridCol w="3376158"/>
                <a:gridCol w="942949"/>
                <a:gridCol w="1009485"/>
              </a:tblGrid>
              <a:tr h="2241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400">
                          <a:latin typeface="+mj-lt"/>
                          <a:cs typeface="Times New Roman"/>
                        </a:rPr>
                        <a:t>Depreciación Acumulada Vehículos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$632.46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            </a:t>
                      </a:r>
                      <a:r>
                        <a:rPr lang="es-MX" sz="1400">
                          <a:solidFill>
                            <a:srgbClr val="000000"/>
                          </a:solidFill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$632.46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i="1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P/R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MX" sz="1400">
                          <a:latin typeface="+mj-lt"/>
                          <a:cs typeface="Times New Roman"/>
                        </a:rPr>
                        <a:t>ajuste en el cambio de Vida Útil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1 Marcador de contenido"/>
          <p:cNvSpPr txBox="1">
            <a:spLocks/>
          </p:cNvSpPr>
          <p:nvPr/>
        </p:nvSpPr>
        <p:spPr>
          <a:xfrm>
            <a:off x="609600" y="16337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Fundación IASB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International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Accounting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Standards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Board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(IASB)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Sede en Londres, compuesta por14 miembros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Desarrollar en el interés público, un conjunto   único, de alta calidad, y comprensible de NIIF, para los estados financieros de propósito general.</a:t>
            </a:r>
            <a:endParaRPr kumimoji="0" lang="es-E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27 Flecha abajo"/>
          <p:cNvSpPr/>
          <p:nvPr/>
        </p:nvSpPr>
        <p:spPr>
          <a:xfrm>
            <a:off x="4355976" y="2060848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Abrir llave"/>
          <p:cNvSpPr/>
          <p:nvPr/>
        </p:nvSpPr>
        <p:spPr>
          <a:xfrm>
            <a:off x="755576" y="3429000"/>
            <a:ext cx="360040" cy="15121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Flecha abajo"/>
          <p:cNvSpPr/>
          <p:nvPr/>
        </p:nvSpPr>
        <p:spPr>
          <a:xfrm>
            <a:off x="4355976" y="4869160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Rectángulo"/>
          <p:cNvSpPr/>
          <p:nvPr/>
        </p:nvSpPr>
        <p:spPr>
          <a:xfrm>
            <a:off x="3203848" y="5373216"/>
            <a:ext cx="302433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NIIF</a:t>
            </a:r>
            <a:endParaRPr lang="es-ES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2" name="31 Conector recto de flecha"/>
          <p:cNvCxnSpPr>
            <a:stCxn id="31" idx="3"/>
          </p:cNvCxnSpPr>
          <p:nvPr/>
        </p:nvCxnSpPr>
        <p:spPr>
          <a:xfrm flipV="1">
            <a:off x="6228184" y="5085184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>
            <a:stCxn id="31" idx="3"/>
          </p:cNvCxnSpPr>
          <p:nvPr/>
        </p:nvCxnSpPr>
        <p:spPr>
          <a:xfrm>
            <a:off x="6228184" y="5733256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>
            <a:off x="6228184" y="573325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Rectángulo"/>
          <p:cNvSpPr/>
          <p:nvPr/>
        </p:nvSpPr>
        <p:spPr>
          <a:xfrm>
            <a:off x="6948264" y="4797152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 NIIF</a:t>
            </a:r>
            <a:endParaRPr lang="es-E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8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  <p:sp>
        <p:nvSpPr>
          <p:cNvPr id="39" name="38 Rectángulo"/>
          <p:cNvSpPr/>
          <p:nvPr/>
        </p:nvSpPr>
        <p:spPr>
          <a:xfrm>
            <a:off x="7020272" y="5517232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41 NIC</a:t>
            </a:r>
            <a:endParaRPr lang="es-E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6948264" y="6093296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CINIIF</a:t>
            </a:r>
            <a:endParaRPr lang="es-E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5" grpId="0" animBg="1"/>
      <p:bldP spid="39" grpId="0" animBg="1"/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83568" y="1844824"/>
          <a:ext cx="7632849" cy="2176844"/>
        </p:xfrm>
        <a:graphic>
          <a:graphicData uri="http://schemas.openxmlformats.org/drawingml/2006/table">
            <a:tbl>
              <a:tblPr/>
              <a:tblGrid>
                <a:gridCol w="1436570"/>
                <a:gridCol w="1231074"/>
                <a:gridCol w="1436570"/>
                <a:gridCol w="1436570"/>
                <a:gridCol w="1093126"/>
                <a:gridCol w="998939"/>
              </a:tblGrid>
              <a:tr h="23498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Fecha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Valor Histórico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Gto. Depreciación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Depreciación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Periodo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498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Acumulada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 Dep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45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1/</a:t>
                      </a:r>
                      <a:r>
                        <a:rPr lang="es-MX" sz="14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May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/2006-     </a:t>
                      </a:r>
                      <a:r>
                        <a:rPr lang="es-MX" sz="14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Dic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2006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$17,000.00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$       754,80 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   754,80 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6,66%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283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31-Dic-07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28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$    2.266,10 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$ 3.020,90 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13,33%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283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31-Dic-08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28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$ 3.400,00 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$ 6.420,90 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20,00%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283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31-Dic-09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4/15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28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$ 4.532,20 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$ 10.953,10 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26,66%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es-ES" dirty="0" smtClean="0"/>
              <a:t>NIC 8: CAMBIO EN LA ESTIMACIÓN CONTABLE</a:t>
            </a:r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>
            <a:off x="755576" y="1484784"/>
            <a:ext cx="4392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Vehículos </a:t>
            </a:r>
            <a:r>
              <a:rPr lang="es-MX" sz="20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Adquiridos </a:t>
            </a:r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Mayo/2006</a:t>
            </a:r>
            <a:endParaRPr lang="es-MX" sz="20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611560" y="5788429"/>
          <a:ext cx="4032449" cy="887797"/>
        </p:xfrm>
        <a:graphic>
          <a:graphicData uri="http://schemas.openxmlformats.org/drawingml/2006/table">
            <a:tbl>
              <a:tblPr/>
              <a:tblGrid>
                <a:gridCol w="1145350"/>
                <a:gridCol w="278157"/>
                <a:gridCol w="1145350"/>
                <a:gridCol w="376328"/>
                <a:gridCol w="171802"/>
                <a:gridCol w="915462"/>
              </a:tblGrid>
              <a:tr h="18202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2006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(8)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$2,125.00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=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s-ES" sz="10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$1,416.66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84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643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2007-2008-2009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(3)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1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($2,125.00)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=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s-ES" sz="10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$9,525.00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02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11560" y="4086797"/>
            <a:ext cx="30963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Depreciación Anual=  $2,125.00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$17,000.00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8 AÑOS 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Depreciación Acumulada al 31/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Dic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/2009 = $10,941.66</a:t>
            </a: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3815408" y="4149080"/>
          <a:ext cx="5149080" cy="1600200"/>
        </p:xfrm>
        <a:graphic>
          <a:graphicData uri="http://schemas.openxmlformats.org/drawingml/2006/table">
            <a:tbl>
              <a:tblPr/>
              <a:tblGrid>
                <a:gridCol w="3262420"/>
                <a:gridCol w="911183"/>
                <a:gridCol w="975477"/>
              </a:tblGrid>
              <a:tr h="2241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400">
                          <a:latin typeface="+mj-lt"/>
                          <a:cs typeface="Times New Roman"/>
                        </a:rPr>
                        <a:t>Depreciación Acumulada Vehículos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 dirty="0" smtClean="0">
                          <a:latin typeface="+mj-lt"/>
                          <a:ea typeface="Calibri"/>
                          <a:cs typeface="Times New Roman"/>
                        </a:rPr>
                        <a:t>$11.44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            </a:t>
                      </a:r>
                      <a:r>
                        <a:rPr lang="es-MX" sz="1400">
                          <a:solidFill>
                            <a:srgbClr val="000000"/>
                          </a:solidFill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 dirty="0" smtClean="0">
                          <a:latin typeface="+mj-lt"/>
                          <a:ea typeface="Calibri"/>
                          <a:cs typeface="Times New Roman"/>
                        </a:rPr>
                        <a:t>$11.44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i="1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P/R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MX" sz="1400">
                          <a:latin typeface="+mj-lt"/>
                          <a:cs typeface="Times New Roman"/>
                        </a:rPr>
                        <a:t>ajuste en el cambio de Vida Útil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NIC 38: ACTIVOS INTANGIBLES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755576" y="1556793"/>
          <a:ext cx="6120680" cy="1810066"/>
        </p:xfrm>
        <a:graphic>
          <a:graphicData uri="http://schemas.openxmlformats.org/drawingml/2006/table">
            <a:tbl>
              <a:tblPr/>
              <a:tblGrid>
                <a:gridCol w="3878020"/>
                <a:gridCol w="1083117"/>
                <a:gridCol w="1159543"/>
              </a:tblGrid>
              <a:tr h="3302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7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latin typeface="+mj-lt"/>
                          <a:cs typeface="Times New Roman"/>
                        </a:rPr>
                        <a:t>Amort. Acum. Gtos. Establec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$2,800.00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$700.00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C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S_tradnl" sz="1400">
                          <a:latin typeface="+mj-lt"/>
                          <a:cs typeface="Times New Roman"/>
                        </a:rPr>
                        <a:t>            </a:t>
                      </a: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Gtos. Establecimiento y Reorg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$3,500.00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i="1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P/R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MX" sz="1400">
                          <a:latin typeface="+mj-lt"/>
                          <a:cs typeface="Times New Roman"/>
                        </a:rPr>
                        <a:t>ajuste al gasto de establecimiento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827584" y="3933056"/>
          <a:ext cx="5544616" cy="1280160"/>
        </p:xfrm>
        <a:graphic>
          <a:graphicData uri="http://schemas.openxmlformats.org/drawingml/2006/table">
            <a:tbl>
              <a:tblPr/>
              <a:tblGrid>
                <a:gridCol w="3513029"/>
                <a:gridCol w="981177"/>
                <a:gridCol w="1050410"/>
              </a:tblGrid>
              <a:tr h="2241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 dirty="0">
                          <a:latin typeface="+mj-lt"/>
                          <a:cs typeface="Times New Roman"/>
                        </a:rPr>
                        <a:t>DESCRIPCIÓN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DEBE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b="1">
                          <a:latin typeface="+mj-lt"/>
                          <a:cs typeface="Times New Roman"/>
                        </a:rPr>
                        <a:t>HABER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dirty="0">
                          <a:latin typeface="+mj-lt"/>
                          <a:ea typeface="Calibri"/>
                          <a:cs typeface="Times New Roman"/>
                        </a:rPr>
                        <a:t>Activo por Impuestos Diferidos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$175.00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C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_tradnl" sz="1400" dirty="0">
                          <a:latin typeface="+mj-lt"/>
                          <a:cs typeface="Times New Roman"/>
                        </a:rPr>
                        <a:t>            </a:t>
                      </a:r>
                      <a:r>
                        <a:rPr lang="es-MX" sz="1400" dirty="0">
                          <a:solidFill>
                            <a:srgbClr val="000000"/>
                          </a:solidFill>
                          <a:latin typeface="+mj-lt"/>
                          <a:cs typeface="Times New Roman"/>
                        </a:rPr>
                        <a:t>Resultados Acumulados NIIF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EC" sz="1400">
                          <a:latin typeface="+mj-lt"/>
                          <a:ea typeface="Calibri"/>
                          <a:cs typeface="Times New Roman"/>
                        </a:rPr>
                        <a:t>$175.00</a:t>
                      </a:r>
                      <a:endParaRPr lang="es-ES" sz="140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EC" sz="1400" i="1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P/R 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MX" sz="1400" dirty="0">
                          <a:latin typeface="+mj-lt"/>
                          <a:cs typeface="Times New Roman"/>
                        </a:rPr>
                        <a:t>ajuste por Impuestos Diferidos</a:t>
                      </a: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s-ES" sz="1400" dirty="0">
                        <a:latin typeface="+mj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IMPACTO DE NEC A NIIF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043608" y="1412776"/>
          <a:ext cx="6840761" cy="2380640"/>
        </p:xfrm>
        <a:graphic>
          <a:graphicData uri="http://schemas.openxmlformats.org/drawingml/2006/table">
            <a:tbl>
              <a:tblPr/>
              <a:tblGrid>
                <a:gridCol w="163629"/>
                <a:gridCol w="1472659"/>
                <a:gridCol w="1467507"/>
                <a:gridCol w="214279"/>
                <a:gridCol w="118130"/>
                <a:gridCol w="129866"/>
                <a:gridCol w="881550"/>
                <a:gridCol w="214279"/>
                <a:gridCol w="492408"/>
                <a:gridCol w="163629"/>
                <a:gridCol w="1390845"/>
                <a:gridCol w="131980"/>
              </a:tblGrid>
              <a:tr h="247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ECUACIÓN CONTABLE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97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ACTIVO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PASIVO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+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PATRIMONIO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NEC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$ 390,275.07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$70,290.76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$319,984.31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NIIF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b="1" u="sng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$ 377,203.53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b="1" u="sng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$87,290.76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b="1" u="sng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$289,912.77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DIFERENCIAS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$ 13,071.54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-$17,000.00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$30,071.54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 l="41044" t="41220" r="40647" b="24760"/>
          <a:stretch>
            <a:fillRect/>
          </a:stretch>
        </p:blipFill>
        <p:spPr bwMode="auto">
          <a:xfrm>
            <a:off x="755576" y="4077072"/>
            <a:ext cx="22322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38778" t="49055" r="43503" b="16925"/>
          <a:stretch>
            <a:fillRect/>
          </a:stretch>
        </p:blipFill>
        <p:spPr bwMode="auto">
          <a:xfrm>
            <a:off x="3275856" y="4077072"/>
            <a:ext cx="21602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 l="38091" t="48780" r="43600" b="17200"/>
          <a:stretch>
            <a:fillRect/>
          </a:stretch>
        </p:blipFill>
        <p:spPr bwMode="auto">
          <a:xfrm>
            <a:off x="5508104" y="4077072"/>
            <a:ext cx="22322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NIC 1: Presentación de Estados Financieros</a:t>
            </a:r>
            <a:endParaRPr lang="es-ES" dirty="0" smtClean="0"/>
          </a:p>
          <a:p>
            <a:r>
              <a:rPr lang="es-ES_tradnl" dirty="0" smtClean="0"/>
              <a:t>NIC 8: Políticas Contables, Estimaciones y Errores</a:t>
            </a:r>
            <a:endParaRPr lang="es-ES" dirty="0" smtClean="0"/>
          </a:p>
          <a:p>
            <a:r>
              <a:rPr lang="es-ES_tradnl" dirty="0" smtClean="0"/>
              <a:t>NIC 12: Impuesto a las Ganancias</a:t>
            </a:r>
            <a:endParaRPr lang="es-ES" dirty="0" smtClean="0"/>
          </a:p>
          <a:p>
            <a:r>
              <a:rPr lang="es-ES_tradnl" dirty="0" smtClean="0"/>
              <a:t>NIC 16: Propiedades, Planta y Equipo</a:t>
            </a:r>
            <a:endParaRPr lang="es-ES" dirty="0" smtClean="0"/>
          </a:p>
          <a:p>
            <a:r>
              <a:rPr lang="es-ES_tradnl" dirty="0" smtClean="0"/>
              <a:t>NIC 18: Ingresos Ordinarios</a:t>
            </a:r>
            <a:endParaRPr lang="es-ES" dirty="0" smtClean="0"/>
          </a:p>
          <a:p>
            <a:r>
              <a:rPr lang="es-ES_tradnl" dirty="0" smtClean="0"/>
              <a:t>NIC 38: Activos Intangibles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9" name="7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100" b="1" noProof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CONCLUSIÓN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RECOMENDACIONES</a:t>
            </a:r>
            <a:endParaRPr lang="es-ES" dirty="0"/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683568" y="2636912"/>
            <a:ext cx="2664296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100" b="1" noProof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GRACIAS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611560" y="1700808"/>
            <a:ext cx="41044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GOBIERNO NACIONAL</a:t>
            </a:r>
            <a:endParaRPr lang="es-ES" sz="2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9 Flecha abajo"/>
          <p:cNvSpPr/>
          <p:nvPr/>
        </p:nvSpPr>
        <p:spPr>
          <a:xfrm>
            <a:off x="2555776" y="256490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83568" y="3068960"/>
            <a:ext cx="41044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SUPERINTENDENCIA DE COMPAÑÍAS</a:t>
            </a: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39552" y="4221088"/>
            <a:ext cx="62646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Resolución </a:t>
            </a:r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No. 06.Q.ICI.004, 21 de agosto del 2006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611560" y="4581128"/>
            <a:ext cx="69127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Resolución No. 08.G.DSC.010, 20 de noviembre del 2008</a:t>
            </a:r>
            <a:endParaRPr lang="es-E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220072" y="1196752"/>
            <a:ext cx="3456384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Art. 294 Ley de  Compañías: “Determinar mediante resolución los principios contables que se aplicarán obligatoriamente en la elaboración de los balances de las compañías y entidades sujetas a su control.”</a:t>
            </a:r>
          </a:p>
        </p:txBody>
      </p:sp>
      <p:sp>
        <p:nvSpPr>
          <p:cNvPr id="22" name="21 Abrir corchete"/>
          <p:cNvSpPr/>
          <p:nvPr/>
        </p:nvSpPr>
        <p:spPr>
          <a:xfrm>
            <a:off x="611560" y="3645024"/>
            <a:ext cx="72008" cy="1296144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Rectángulo"/>
          <p:cNvSpPr/>
          <p:nvPr/>
        </p:nvSpPr>
        <p:spPr>
          <a:xfrm>
            <a:off x="5220072" y="3140968"/>
            <a:ext cx="3635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Art. 295 Ley de  Compañías: “Reglamentar la oportuna aplicación de tales principios.”</a:t>
            </a:r>
          </a:p>
        </p:txBody>
      </p:sp>
      <p:sp>
        <p:nvSpPr>
          <p:cNvPr id="25" name="24 Flecha abajo"/>
          <p:cNvSpPr/>
          <p:nvPr/>
        </p:nvSpPr>
        <p:spPr>
          <a:xfrm>
            <a:off x="1547664" y="5013176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7" name="36 Conector recto de flecha"/>
          <p:cNvCxnSpPr/>
          <p:nvPr/>
        </p:nvCxnSpPr>
        <p:spPr>
          <a:xfrm rot="5400000" flipH="1" flipV="1">
            <a:off x="4139952" y="2060848"/>
            <a:ext cx="151216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>
            <a:stCxn id="12" idx="3"/>
            <a:endCxn id="24" idx="1"/>
          </p:cNvCxnSpPr>
          <p:nvPr/>
        </p:nvCxnSpPr>
        <p:spPr>
          <a:xfrm>
            <a:off x="4788024" y="3465004"/>
            <a:ext cx="432048" cy="137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Rectángulo"/>
          <p:cNvSpPr/>
          <p:nvPr/>
        </p:nvSpPr>
        <p:spPr>
          <a:xfrm>
            <a:off x="683568" y="5517232"/>
            <a:ext cx="69127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CRONOGRAMA DE IMPLEMENTACIÓN DE LAS NIIF</a:t>
            </a:r>
            <a:endParaRPr lang="es-E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2" name="7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7" grpId="0"/>
      <p:bldP spid="18" grpId="0"/>
      <p:bldP spid="21" grpId="0"/>
      <p:bldP spid="24" grpId="0"/>
      <p:bldP spid="25" grpId="0" animBg="1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1" name="8 Marcador de contenido"/>
          <p:cNvGraphicFramePr>
            <a:graphicFrameLocks noGrp="1"/>
          </p:cNvGraphicFramePr>
          <p:nvPr>
            <p:ph idx="1"/>
          </p:nvPr>
        </p:nvGraphicFramePr>
        <p:xfrm>
          <a:off x="683568" y="836711"/>
          <a:ext cx="7859216" cy="5328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964"/>
                <a:gridCol w="4984166"/>
                <a:gridCol w="1090286"/>
                <a:gridCol w="994800"/>
              </a:tblGrid>
              <a:tr h="1307033">
                <a:tc>
                  <a:txBody>
                    <a:bodyPr/>
                    <a:lstStyle/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 dirty="0">
                          <a:latin typeface="Arial"/>
                          <a:cs typeface="Times New Roman"/>
                        </a:rPr>
                        <a:t>GRUPO</a:t>
                      </a:r>
                      <a:endParaRPr lang="es-ES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 dirty="0">
                          <a:latin typeface="Arial"/>
                          <a:cs typeface="Times New Roman"/>
                        </a:rPr>
                        <a:t>CARACTERÍSTICAS</a:t>
                      </a:r>
                      <a:endParaRPr lang="es-ES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265" indent="-215265" algn="ctr">
                        <a:lnSpc>
                          <a:spcPct val="150000"/>
                        </a:lnSpc>
                      </a:pPr>
                      <a:endParaRPr lang="es-ES" sz="1000">
                        <a:latin typeface="Calibri"/>
                        <a:cs typeface="Times New Roman"/>
                      </a:endParaRPr>
                    </a:p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>
                          <a:latin typeface="Arial"/>
                          <a:cs typeface="Times New Roman"/>
                        </a:rPr>
                        <a:t>FECHA</a:t>
                      </a:r>
                      <a:endParaRPr lang="es-ES" sz="1000">
                        <a:latin typeface="Calibri"/>
                        <a:cs typeface="Times New Roman"/>
                      </a:endParaRPr>
                    </a:p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>
                          <a:latin typeface="Arial"/>
                          <a:cs typeface="Times New Roman"/>
                        </a:rPr>
                        <a:t>DE</a:t>
                      </a:r>
                      <a:endParaRPr lang="es-ES" sz="1000">
                        <a:latin typeface="Calibri"/>
                        <a:cs typeface="Times New Roman"/>
                      </a:endParaRPr>
                    </a:p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>
                          <a:latin typeface="Arial"/>
                          <a:cs typeface="Times New Roman"/>
                        </a:rPr>
                        <a:t>TRANSICIÓN </a:t>
                      </a:r>
                      <a:r>
                        <a:rPr lang="es-MX" sz="1000" b="1" i="1" baseline="30000">
                          <a:latin typeface="Arial"/>
                          <a:cs typeface="Times New Roman"/>
                        </a:rPr>
                        <a:t>(1)</a:t>
                      </a:r>
                      <a:endParaRPr lang="es-ES" sz="10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 dirty="0">
                          <a:latin typeface="Arial"/>
                          <a:cs typeface="Times New Roman"/>
                        </a:rPr>
                        <a:t>FECHA </a:t>
                      </a:r>
                      <a:endParaRPr lang="es-ES" sz="1000" dirty="0">
                        <a:latin typeface="Calibri"/>
                        <a:cs typeface="Times New Roman"/>
                      </a:endParaRPr>
                    </a:p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 dirty="0">
                          <a:latin typeface="Arial"/>
                          <a:cs typeface="Times New Roman"/>
                        </a:rPr>
                        <a:t>DE </a:t>
                      </a:r>
                      <a:endParaRPr lang="es-ES" sz="1000" dirty="0">
                        <a:latin typeface="Calibri"/>
                        <a:cs typeface="Times New Roman"/>
                      </a:endParaRPr>
                    </a:p>
                    <a:p>
                      <a:pPr marL="215265" indent="-215265" algn="ctr">
                        <a:lnSpc>
                          <a:spcPct val="150000"/>
                        </a:lnSpc>
                      </a:pPr>
                      <a:r>
                        <a:rPr lang="es-MX" sz="1000" b="1" i="1" dirty="0">
                          <a:latin typeface="Arial"/>
                          <a:cs typeface="Times New Roman"/>
                        </a:rPr>
                        <a:t>APLICACIÓN</a:t>
                      </a:r>
                      <a:endParaRPr lang="es-ES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18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#1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MX" sz="1200" i="1" dirty="0">
                          <a:solidFill>
                            <a:srgbClr val="000000"/>
                          </a:solidFill>
                          <a:latin typeface="Arial"/>
                          <a:cs typeface="Times New Roman"/>
                        </a:rPr>
                        <a:t>Compañías y los entes sujetos y regulados por la Ley de Mercado de Valores, así como todas las compañías que ejercen actividades de auditoría externa.</a:t>
                      </a:r>
                      <a:endParaRPr lang="es-ES" sz="12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2009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2010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802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ES" sz="1600" dirty="0">
                        <a:latin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#2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MX" sz="1200" i="1" dirty="0">
                          <a:latin typeface="Arial"/>
                          <a:cs typeface="Times New Roman"/>
                        </a:rPr>
                        <a:t>Compañías que tengan activos totales iguales o superiores a US$4.000.000 al 31/12/2007; las compañías Holding o tenedoras de acciones, que voluntariamente hubieren conformado grupos empresariales; las compañías de economía mixta y las que bajo la forma jurídica de sociedades constituya el Estado y Entidades del Sector Público; las sucursales de compañías extranjeras u otras empresas extranjeras estatales, paraestatales, privadas o mixtas, organizadas como personas jurídicas y las asociaciones que éstas formen y que ejerzan sus actividades en el Ecuador.</a:t>
                      </a:r>
                      <a:endParaRPr lang="es-ES" sz="12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ES" sz="1600" dirty="0">
                        <a:latin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2010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s-ES" sz="1600" dirty="0">
                        <a:latin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2011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94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#3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MX" sz="1200" i="1" dirty="0">
                          <a:latin typeface="Arial"/>
                          <a:cs typeface="Times New Roman"/>
                        </a:rPr>
                        <a:t>Las demás compañías no consideradas en los dos grupos anteriores.</a:t>
                      </a:r>
                      <a:endParaRPr lang="es-ES" sz="12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2011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600" i="1" dirty="0">
                          <a:latin typeface="Arial"/>
                          <a:cs typeface="Times New Roman"/>
                        </a:rPr>
                        <a:t>2012</a:t>
                      </a:r>
                      <a:endParaRPr lang="es-ES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987824" y="1700808"/>
            <a:ext cx="302433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NIIF</a:t>
            </a:r>
            <a:endParaRPr lang="es-ES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11 Flecha abajo"/>
          <p:cNvSpPr/>
          <p:nvPr/>
        </p:nvSpPr>
        <p:spPr>
          <a:xfrm>
            <a:off x="4427984" y="2420888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1043608" y="2924944"/>
            <a:ext cx="705678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NEC     </a:t>
            </a:r>
            <a:r>
              <a:rPr lang="es-E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Diferencias</a:t>
            </a:r>
            <a:r>
              <a:rPr lang="es-E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NIIF</a:t>
            </a:r>
            <a:endParaRPr lang="es-ES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>
            <a:off x="4427984" y="364502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1835696" y="4149080"/>
            <a:ext cx="55446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PLAN DE CUENTAS</a:t>
            </a:r>
            <a:endParaRPr lang="es-E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15 Flecha abajo"/>
          <p:cNvSpPr/>
          <p:nvPr/>
        </p:nvSpPr>
        <p:spPr>
          <a:xfrm>
            <a:off x="4427984" y="4869160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/>
          <p:cNvSpPr/>
          <p:nvPr/>
        </p:nvSpPr>
        <p:spPr>
          <a:xfrm>
            <a:off x="755576" y="5301208"/>
            <a:ext cx="7992888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IMPACTO DE LA CONVERSIÓN</a:t>
            </a:r>
            <a:endParaRPr lang="es-E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2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OBJETIVOS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COMPAÑÍA TERRA S.A.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b="1" dirty="0" smtClean="0"/>
              <a:t>  </a:t>
            </a:r>
            <a:r>
              <a:rPr lang="es-MX" sz="2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MISIÓN</a:t>
            </a:r>
          </a:p>
          <a:p>
            <a:pPr algn="just">
              <a:buNone/>
            </a:pPr>
            <a:r>
              <a:rPr lang="es-MX" dirty="0" smtClean="0"/>
              <a:t>  Ofrecer a sus clientes, servicios de asesoría y consultoría en Ingeniería Industrial para pequeñas, medianas y grandes empresas, mediante una atención personalizada en las distintas áreas de negocios a través de la simulación de procesos y la implementación de metodologías de mejora de calidad y productividad.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s-ES" dirty="0" smtClean="0"/>
              <a:t>COMPAÑÍA TERRA S.A.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Diagrama 1"/>
          <p:cNvPicPr>
            <a:picLocks noChangeArrowheads="1"/>
          </p:cNvPicPr>
          <p:nvPr/>
        </p:nvPicPr>
        <p:blipFill>
          <a:blip r:embed="rId2" cstate="print"/>
          <a:srcRect l="-7430" r="-2975"/>
          <a:stretch>
            <a:fillRect/>
          </a:stretch>
        </p:blipFill>
        <p:spPr bwMode="auto">
          <a:xfrm>
            <a:off x="1475656" y="1700808"/>
            <a:ext cx="6264696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539552" y="1228690"/>
            <a:ext cx="4171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0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ESTRUCTURA ORGANIZACIONAL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es-ES" dirty="0" smtClean="0"/>
              <a:t>NIIF APLICABLES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908720"/>
          <a:ext cx="5760640" cy="5775451"/>
        </p:xfrm>
        <a:graphic>
          <a:graphicData uri="http://schemas.openxmlformats.org/drawingml/2006/table">
            <a:tbl>
              <a:tblPr/>
              <a:tblGrid>
                <a:gridCol w="4471256"/>
                <a:gridCol w="1289384"/>
              </a:tblGrid>
              <a:tr h="22858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BALANCE GENERAL NEC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 Corriente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CAJA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$9.650,00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BCO GUAYAQUIL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$87.286,26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80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CLIENTES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$75.294,00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(-)PROVISIÓN CTAS INCOBRABLES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$752,94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OTROS PARTICULARES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$790,18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ANTICIPO QNA.PERSONAL.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$457,09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INTERESES POR DEPÓSITOS A PLAZO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$2.084,43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ANTICIPO IMPUESTO A LA RENTA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ANTIC.FISCAL RETENCION FUENTE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$11.267,41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CREDITO TRIBUTARIO IVA POR COMPRA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$287,94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CREDITO TRIBUTARIO RETENC.IVA POR VENTA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$1.835,17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DEPOSITOS PLAZO PAIS MON.NAC.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$45.200,00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Activo Corriente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$ 234.905,42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11 Elipse"/>
          <p:cNvSpPr/>
          <p:nvPr/>
        </p:nvSpPr>
        <p:spPr>
          <a:xfrm>
            <a:off x="4860032" y="2420888"/>
            <a:ext cx="180020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derecha"/>
          <p:cNvSpPr/>
          <p:nvPr/>
        </p:nvSpPr>
        <p:spPr>
          <a:xfrm>
            <a:off x="6660232" y="2852936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7308304" y="2708920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NIC 18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51520" y="432048"/>
            <a:ext cx="144016" cy="64259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Triángulo isósceles"/>
          <p:cNvSpPr/>
          <p:nvPr/>
        </p:nvSpPr>
        <p:spPr>
          <a:xfrm rot="16200000">
            <a:off x="7159724" y="4873724"/>
            <a:ext cx="1124744" cy="2843808"/>
          </a:xfrm>
          <a:prstGeom prst="triangle">
            <a:avLst>
              <a:gd name="adj" fmla="val 2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67544" y="1268761"/>
          <a:ext cx="5904656" cy="4104455"/>
        </p:xfrm>
        <a:graphic>
          <a:graphicData uri="http://schemas.openxmlformats.org/drawingml/2006/table">
            <a:tbl>
              <a:tblPr/>
              <a:tblGrid>
                <a:gridCol w="4583037"/>
                <a:gridCol w="1321619"/>
              </a:tblGrid>
              <a:tr h="22288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BALANCE GENERAL NEC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Activos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32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EDIFICIOS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$ 80.000,00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7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EQUIPOS DE COMPUTACION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$0,00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SOFTWARE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$12.500,00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MUEBLES Y EQUIPOS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$8.840,00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VEHICULOS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$54.200,00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Total Activos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$75.540,00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DEPRECIACION ACUMULADA EDIFICIOS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-$6.857,13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DEPRECIACION ACUMULADA EQUIPOS DE COMPUTACION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-$1.735,95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83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DEPRECIACION ACUMULADA MUEBLES Y EQUIPOS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-$2.639,30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DEPRECIACION ACUMULADA VEHÍCULOS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-$24.670,11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Total Depreciación Acumulada Activos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-$ 29.045,36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10 Elipse"/>
          <p:cNvSpPr/>
          <p:nvPr/>
        </p:nvSpPr>
        <p:spPr>
          <a:xfrm>
            <a:off x="4788024" y="1772816"/>
            <a:ext cx="2088232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>
            <a:off x="7164288" y="3933056"/>
            <a:ext cx="673995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 redondeado"/>
          <p:cNvSpPr/>
          <p:nvPr/>
        </p:nvSpPr>
        <p:spPr>
          <a:xfrm>
            <a:off x="7812360" y="3861048"/>
            <a:ext cx="106283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NIC 16</a:t>
            </a:r>
            <a:endParaRPr lang="es-ES" dirty="0"/>
          </a:p>
        </p:txBody>
      </p:sp>
      <p:sp>
        <p:nvSpPr>
          <p:cNvPr id="14" name="7 Título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s-ES" dirty="0" smtClean="0"/>
              <a:t>NIIF APLICABLES</a:t>
            </a:r>
            <a:endParaRPr lang="es-ES" dirty="0"/>
          </a:p>
        </p:txBody>
      </p:sp>
      <p:sp>
        <p:nvSpPr>
          <p:cNvPr id="15" name="14 Elipse"/>
          <p:cNvSpPr/>
          <p:nvPr/>
        </p:nvSpPr>
        <p:spPr>
          <a:xfrm>
            <a:off x="4644008" y="2708920"/>
            <a:ext cx="2520280" cy="30243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derecha"/>
          <p:cNvSpPr/>
          <p:nvPr/>
        </p:nvSpPr>
        <p:spPr>
          <a:xfrm>
            <a:off x="6876256" y="1916832"/>
            <a:ext cx="673995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 redondeado"/>
          <p:cNvSpPr/>
          <p:nvPr/>
        </p:nvSpPr>
        <p:spPr>
          <a:xfrm>
            <a:off x="7524328" y="1772816"/>
            <a:ext cx="10628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NIC 16</a:t>
            </a:r>
            <a:endParaRPr lang="es-ES" dirty="0"/>
          </a:p>
        </p:txBody>
      </p:sp>
      <p:sp>
        <p:nvSpPr>
          <p:cNvPr id="18" name="17 Flecha derecha"/>
          <p:cNvSpPr/>
          <p:nvPr/>
        </p:nvSpPr>
        <p:spPr>
          <a:xfrm>
            <a:off x="6444208" y="2420888"/>
            <a:ext cx="673995" cy="3207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 redondeado"/>
          <p:cNvSpPr/>
          <p:nvPr/>
        </p:nvSpPr>
        <p:spPr>
          <a:xfrm>
            <a:off x="7164288" y="2492896"/>
            <a:ext cx="106283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NIC 38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1547</Words>
  <Application>Microsoft Office PowerPoint</Application>
  <PresentationFormat>Presentación en pantalla (4:3)</PresentationFormat>
  <Paragraphs>610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Concurrencia</vt:lpstr>
      <vt:lpstr>NORMAS INTERNACIONALES DE INFORMACIÓN FINANCIERA (NIIF)</vt:lpstr>
      <vt:lpstr>ANTECEDENTES</vt:lpstr>
      <vt:lpstr>ANTECEDENTES</vt:lpstr>
      <vt:lpstr>Diapositiva 4</vt:lpstr>
      <vt:lpstr>Diapositiva 5</vt:lpstr>
      <vt:lpstr>COMPAÑÍA TERRA S.A.</vt:lpstr>
      <vt:lpstr>COMPAÑÍA TERRA S.A.</vt:lpstr>
      <vt:lpstr>NIIF APLICABLES</vt:lpstr>
      <vt:lpstr>NIIF APLICABLES</vt:lpstr>
      <vt:lpstr>NIIF APLICABLES</vt:lpstr>
      <vt:lpstr>Trabajo Realizado</vt:lpstr>
      <vt:lpstr>NIC 1: PRESENTACIÓN DE ESTADOS FINANCIEROS</vt:lpstr>
      <vt:lpstr>NIC 1: RECLASIFICACIÓN</vt:lpstr>
      <vt:lpstr>VALOR RAZONABLE: CTAS. POR COBRAR </vt:lpstr>
      <vt:lpstr>Diapositiva 15</vt:lpstr>
      <vt:lpstr>NIC 18: INGRESOS ORDINARIOS</vt:lpstr>
      <vt:lpstr>NIC 16: ACTIVOS FIJOS</vt:lpstr>
      <vt:lpstr>NIC 12: IMPUESTOS DIFERIDOS</vt:lpstr>
      <vt:lpstr>NIC 8: CAMBIO EN LA ESTIMACIÓN CONTABLE</vt:lpstr>
      <vt:lpstr>NIC 8: CAMBIO EN LA ESTIMACIÓN CONTABLE</vt:lpstr>
      <vt:lpstr>NIC 38: ACTIVOS INTANGIBLES</vt:lpstr>
      <vt:lpstr>IMPACTO DE NEC A NIIF</vt:lpstr>
      <vt:lpstr>Diapositiva 23</vt:lpstr>
      <vt:lpstr>RECOMENDACIONES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VICTOR MORALES</dc:creator>
  <cp:lastModifiedBy>VICTOR MORALES</cp:lastModifiedBy>
  <cp:revision>61</cp:revision>
  <dcterms:created xsi:type="dcterms:W3CDTF">2011-02-12T16:21:53Z</dcterms:created>
  <dcterms:modified xsi:type="dcterms:W3CDTF">2011-02-14T01:27:43Z</dcterms:modified>
</cp:coreProperties>
</file>