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diagrams/data35.xml" ContentType="application/vnd.openxmlformats-officedocument.drawingml.diagramData+xml"/>
  <Override PartName="/ppt/slides/slide36.xml" ContentType="application/vnd.openxmlformats-officedocument.presentationml.slide+xml"/>
  <Override PartName="/ppt/slides/slide83.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diagrams/quickStyle39.xml" ContentType="application/vnd.openxmlformats-officedocument.drawingml.diagramStyl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layout39.xml" ContentType="application/vnd.openxmlformats-officedocument.drawingml.diagramLayout+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quickStyle31.xml" ContentType="application/vnd.openxmlformats-officedocument.drawingml.diagramStyle+xml"/>
  <Override PartName="/ppt/diagrams/colors38.xml" ContentType="application/vnd.openxmlformats-officedocument.drawingml.diagramColors+xml"/>
  <Override PartName="/ppt/slides/slide9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diagrams/quickStyle20.xml" ContentType="application/vnd.openxmlformats-officedocument.drawingml.diagramStyle+xml"/>
  <Override PartName="/ppt/diagrams/colors27.xml" ContentType="application/vnd.openxmlformats-officedocument.drawingml.diagramColors+xml"/>
  <Override PartName="/ppt/diagrams/data29.xml" ContentType="application/vnd.openxmlformats-officedocument.drawingml.diagramData+xml"/>
  <Override PartName="/ppt/notesSlides/notesSlide7.xml" ContentType="application/vnd.openxmlformats-officedocument.presentationml.notesSlide+xml"/>
  <Override PartName="/ppt/charts/chart3.xml" ContentType="application/vnd.openxmlformats-officedocument.drawingml.chart+xml"/>
  <Override PartName="/ppt/slides/slide77.xml" ContentType="application/vnd.openxmlformats-officedocument.presentationml.slide+xml"/>
  <Override PartName="/ppt/slides/slide88.xml" ContentType="application/vnd.openxmlformats-officedocument.presentationml.slide+xml"/>
  <Override PartName="/ppt/diagrams/colors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diagrams/layout20.xml" ContentType="application/vnd.openxmlformats-officedocument.drawingml.diagramLayout+xml"/>
  <Override PartName="/ppt/drawings/drawing3.xml" ContentType="application/vnd.openxmlformats-officedocument.drawingml.chartshapes+xml"/>
  <Override PartName="/ppt/slides/slide55.xml" ContentType="application/vnd.openxmlformats-officedocument.presentationml.slide+xml"/>
  <Override PartName="/ppt/theme/theme2.xml" ContentType="application/vnd.openxmlformats-officedocument.theme+xml"/>
  <Override PartName="/ppt/diagrams/quickStyle3.xml" ContentType="application/vnd.openxmlformats-officedocument.drawingml.diagramStyle+xml"/>
  <Override PartName="/ppt/diagrams/colors30.xml" ContentType="application/vnd.openxmlformats-officedocument.drawingml.diagramColors+xml"/>
  <Override PartName="/ppt/diagrams/data32.xml" ContentType="application/vnd.openxmlformats-officedocument.drawingml.diagramData+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36.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quickStyle25.xml" ContentType="application/vnd.openxmlformats-officedocument.drawingml.diagramStyle+xml"/>
  <Override PartName="/ppt/diagrams/layout36.xml" ContentType="application/vnd.openxmlformats-officedocument.drawingml.diagramLayout+xml"/>
  <Override PartName="/ppt/slideLayouts/slideLayout10.xml" ContentType="application/vnd.openxmlformats-officedocument.presentationml.slideLayout+xml"/>
  <Override PartName="/ppt/diagrams/layout25.xml" ContentType="application/vnd.openxmlformats-officedocument.drawingml.diagramLayout+xml"/>
  <Override PartName="/ppt/slides/slide108.xml" ContentType="application/vnd.openxmlformats-officedocument.presentationml.slide+xml"/>
  <Override PartName="/ppt/diagrams/quickStyle8.xml" ContentType="application/vnd.openxmlformats-officedocument.drawingml.diagramStyle+xml"/>
  <Override PartName="/ppt/diagrams/layout14.xml" ContentType="application/vnd.openxmlformats-officedocument.drawingml.diagramLayout+xml"/>
  <Override PartName="/ppt/diagrams/colors35.xml" ContentType="application/vnd.openxmlformats-officedocument.drawingml.diagramColors+xml"/>
  <Override PartName="/ppt/slides/slide49.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ppt/diagrams/colors24.xml" ContentType="application/vnd.openxmlformats-officedocument.drawingml.diagramColors+xml"/>
  <Override PartName="/ppt/diagrams/data37.xml" ContentType="application/vnd.openxmlformats-officedocument.drawingml.diagramData+xml"/>
  <Override PartName="/ppt/slides/slide38.xml" ContentType="application/vnd.openxmlformats-officedocument.presentationml.slide+xml"/>
  <Override PartName="/ppt/slides/slide85.xml" ContentType="application/vnd.openxmlformats-officedocument.presentationml.slide+xml"/>
  <Override PartName="/ppt/diagrams/colors1.xml" ContentType="application/vnd.openxmlformats-officedocument.drawingml.diagramColors+xml"/>
  <Override PartName="/ppt/diagrams/colors13.xml" ContentType="application/vnd.openxmlformats-officedocument.drawingml.diagramColors+xml"/>
  <Override PartName="/ppt/diagrams/data26.xml" ContentType="application/vnd.openxmlformats-officedocument.drawingml.diagramData+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diagrams/quickStyle19.xml" ContentType="application/vnd.openxmlformats-officedocument.drawingml.diagramStyle+xml"/>
  <Override PartName="/ppt/diagrams/data40.xml" ContentType="application/vnd.openxmlformats-officedocument.drawingml.diagramData+xml"/>
  <Override PartName="/ppt/slides/slide41.xml" ContentType="application/vnd.openxmlformats-officedocument.presentationml.slide+xml"/>
  <Override PartName="/ppt/slides/slide30.xml" ContentType="application/vnd.openxmlformats-officedocument.presentationml.slide+xml"/>
  <Override PartName="/ppt/diagrams/layout19.xml" ContentType="application/vnd.openxmlformats-officedocument.drawingml.diagramLayout+xml"/>
  <Override PartName="/ppt/diagrams/quickStyle33.xml" ContentType="application/vnd.openxmlformats-officedocument.drawingml.diagramStyle+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quickStyle22.xml" ContentType="application/vnd.openxmlformats-officedocument.drawingml.diagramStyle+xml"/>
  <Override PartName="/ppt/diagrams/layout26.xml" ContentType="application/vnd.openxmlformats-officedocument.drawingml.diagramLayout+xml"/>
  <Override PartName="/ppt/diagrams/colors29.xml" ContentType="application/vnd.openxmlformats-officedocument.drawingml.diagramColors+xml"/>
  <Override PartName="/ppt/notesSlides/notesSlide9.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diagrams/layout33.xml" ContentType="application/vnd.openxmlformats-officedocument.drawingml.diagramLayout+xml"/>
  <Override PartName="/ppt/notesSlides/notesSlide10.xml" ContentType="application/vnd.openxmlformats-officedocument.presentationml.notesSlide+xml"/>
  <Override PartName="/ppt/charts/chart5.xml" ContentType="application/vnd.openxmlformats-officedocument.drawingml.chart+xml"/>
  <Override PartName="/ppt/diagrams/colors36.xml" ContentType="application/vnd.openxmlformats-officedocument.drawingml.diagramColors+xml"/>
  <Override PartName="/ppt/diagrams/quickStyle40.xml" ContentType="application/vnd.openxmlformats-officedocument.drawingml.diagramStyl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diagrams/layout11.xml" ContentType="application/vnd.openxmlformats-officedocument.drawingml.diagramLayout+xml"/>
  <Override PartName="/ppt/diagrams/colors14.xml" ContentType="application/vnd.openxmlformats-officedocument.drawingml.diagramColors+xml"/>
  <Override PartName="/ppt/notesSlides/notesSlide5.xml" ContentType="application/vnd.openxmlformats-officedocument.presentationml.notesSlide+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drawings/drawing5.xml" ContentType="application/vnd.openxmlformats-officedocument.drawingml.chartshapes+xml"/>
  <Override PartName="/ppt/diagrams/data38.xml" ContentType="application/vnd.openxmlformats-officedocument.drawingml.diagramData+xml"/>
  <Override PartName="/ppt/diagrams/layout40.xml" ContentType="application/vnd.openxmlformats-officedocument.drawingml.diagram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diagrams/colors2.xml" ContentType="application/vnd.openxmlformats-officedocument.drawingml.diagramColors+xml"/>
  <Override PartName="/ppt/notesSlides/notesSlide1.xml" ContentType="application/vnd.openxmlformats-officedocument.presentationml.notesSlide+xml"/>
  <Override PartName="/ppt/diagrams/quickStyle5.xml" ContentType="application/vnd.openxmlformats-officedocument.drawingml.diagramStyle+xml"/>
  <Override PartName="/ppt/diagrams/data16.xml" ContentType="application/vnd.openxmlformats-officedocument.drawingml.diagramData+xml"/>
  <Override PartName="/ppt/diagrams/colors32.xml" ContentType="application/vnd.openxmlformats-officedocument.drawingml.diagramColors+xml"/>
  <Override PartName="/ppt/diagrams/data34.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rawings/drawing1.xml" ContentType="application/vnd.openxmlformats-officedocument.drawingml.chartshape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diagrams/quickStyle38.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quickStyle27.xml" ContentType="application/vnd.openxmlformats-officedocument.drawingml.diagramStyle+xml"/>
  <Override PartName="/ppt/diagrams/layout38.xml" ContentType="application/vnd.openxmlformats-officedocument.drawingml.diagramLayout+xml"/>
  <Override PartName="/ppt/slides/slide20.xml" ContentType="application/vnd.openxmlformats-officedocument.presentationml.slide+xml"/>
  <Override PartName="/ppt/diagrams/layout4.xml" ContentType="application/vnd.openxmlformats-officedocument.drawingml.diagramLayout+xml"/>
  <Override PartName="/ppt/diagrams/layout27.xml" ContentType="application/vnd.openxmlformats-officedocument.drawingml.diagramLayout+xml"/>
  <Override PartName="/ppt/diagrams/quickStyle34.xml" ContentType="application/vnd.openxmlformats-officedocument.drawingml.diagramStyle+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layout34.xml" ContentType="application/vnd.openxmlformats-officedocument.drawingml.diagramLayout+xml"/>
  <Override PartName="/ppt/charts/chart6.xml" ContentType="application/vnd.openxmlformats-officedocument.drawingml.chart+xml"/>
  <Override PartName="/ppt/diagrams/colors37.xml" ContentType="application/vnd.openxmlformats-officedocument.drawingml.diagramColors+xml"/>
  <Override PartName="/ppt/slides/slide98.xml" ContentType="application/vnd.openxmlformats-officedocument.presentationml.slide+xml"/>
  <Override PartName="/ppt/notesSlides/notesSlide6.xml" ContentType="application/vnd.openxmlformats-officedocument.presentationml.notesSlide+xml"/>
  <Override PartName="/ppt/diagrams/layout23.xml" ContentType="application/vnd.openxmlformats-officedocument.drawingml.diagramLayout+xml"/>
  <Override PartName="/ppt/diagrams/colors26.xml" ContentType="application/vnd.openxmlformats-officedocument.drawingml.diagramColors+xml"/>
  <Override PartName="/ppt/diagrams/quickStyle30.xml" ContentType="application/vnd.openxmlformats-officedocument.drawingml.diagramStyle+xml"/>
  <Override PartName="/ppt/diagrams/data39.xml" ContentType="application/vnd.openxmlformats-officedocument.drawingml.diagramData+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diagrams/colors33.xml" ContentType="application/vnd.openxmlformats-officedocument.drawingml.diagramColors+xml"/>
  <Override PartName="/ppt/charts/chart2.xml" ContentType="application/vnd.openxmlformats-officedocument.drawingml.chart+xml"/>
  <Override PartName="/ppt/slides/slide29.xml" ContentType="application/vnd.openxmlformats-officedocument.presentationml.slide+xml"/>
  <Override PartName="/ppt/slides/slide76.xml" ContentType="application/vnd.openxmlformats-officedocument.presentationml.slide+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rawings/drawing2.xml" ContentType="application/vnd.openxmlformats-officedocument.drawingml.chartshapes+xml"/>
  <Override PartName="/ppt/diagrams/colors40.xml" ContentType="application/vnd.openxmlformats-officedocument.drawingml.diagramColors+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slides/slide32.xml" ContentType="application/vnd.openxmlformats-officedocument.presentationml.slide+xml"/>
  <Override PartName="/ppt/diagrams/data20.xml" ContentType="application/vnd.openxmlformats-officedocument.drawingml.diagramData+xml"/>
  <Override PartName="/ppt/diagrams/quickStyle35.xml" ContentType="application/vnd.openxmlformats-officedocument.drawingml.diagramStyle+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colors8.xml" ContentType="application/vnd.openxmlformats-officedocument.drawingml.diagramColors+xml"/>
  <Override PartName="/ppt/diagrams/quickStyle13.xml" ContentType="application/vnd.openxmlformats-officedocument.drawingml.diagramStyle+xml"/>
  <Override PartName="/ppt/diagrams/layout35.xml" ContentType="application/vnd.openxmlformats-officedocument.drawingml.diagramLayout+xml"/>
  <Override PartName="/ppt/diagrams/layout13.xml" ContentType="application/vnd.openxmlformats-officedocument.drawingml.diagramLayout+xml"/>
  <Override PartName="/ppt/diagrams/layout24.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diagrams/colors34.xml" ContentType="application/vnd.openxmlformats-officedocument.drawingml.diagramColors+xml"/>
  <Override PartName="/ppt/slides/slide48.xml" ContentType="application/vnd.openxmlformats-officedocument.presentationml.slide+xml"/>
  <Override PartName="/ppt/slides/slide95.xml" ContentType="application/vnd.openxmlformats-officedocument.presentationml.slide+xml"/>
  <Override PartName="/ppt/notesSlides/notesSlide3.xml" ContentType="application/vnd.openxmlformats-officedocument.presentationml.notes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diagrams/data36.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diagrams/quickStyle29.xml" ContentType="application/vnd.openxmlformats-officedocument.drawingml.diagramStyle+xml"/>
  <Override PartName="/ppt/slides/slide51.xml" ContentType="application/vnd.openxmlformats-officedocument.presentationml.slide+xml"/>
  <Override PartName="/ppt/diagrams/quickStyle18.xml" ContentType="application/vnd.openxmlformats-officedocument.drawingml.diagramStyle+xml"/>
  <Override PartName="/ppt/diagrams/layout29.xml" ContentType="application/vnd.openxmlformats-officedocument.drawingml.diagramLayout+xml"/>
  <Override PartName="/ppt/slides/slide40.xml" ContentType="application/vnd.openxmlformats-officedocument.presentationml.slide+xml"/>
  <Override PartName="/ppt/diagrams/layout18.xml" ContentType="application/vnd.openxmlformats-officedocument.drawingml.diagramLayout+xml"/>
  <Override PartName="/ppt/diagrams/layout2.xml" ContentType="application/vnd.openxmlformats-officedocument.drawingml.diagramLayout+xml"/>
  <Default Extension="gif" ContentType="image/gif"/>
  <Override PartName="/ppt/diagrams/colors28.xml" ContentType="application/vnd.openxmlformats-officedocument.drawingml.diagramColors+xml"/>
  <Override PartName="/ppt/diagrams/quickStyle32.xml" ContentType="application/vnd.openxmlformats-officedocument.drawingml.diagramStyle+xml"/>
  <Override PartName="/ppt/notesSlides/notesSlide8.xml" ContentType="application/vnd.openxmlformats-officedocument.presentationml.notesSlide+xml"/>
  <Override PartName="/ppt/diagrams/colors39.xml" ContentType="application/vnd.openxmlformats-officedocument.drawingml.diagramColors+xml"/>
  <Override PartName="/ppt/slides/slide89.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colors17.xml" ContentType="application/vnd.openxmlformats-officedocument.drawingml.diagramColors+xml"/>
  <Override PartName="/ppt/diagrams/quickStyle21.xml" ContentType="application/vnd.openxmlformats-officedocument.drawingml.diagramStyle+xml"/>
  <Override PartName="/ppt/diagrams/layout32.xml" ContentType="application/vnd.openxmlformats-officedocument.drawingml.diagramLayout+xml"/>
  <Override PartName="/ppt/charts/chart4.xml" ContentType="application/vnd.openxmlformats-officedocument.drawingml.chart+xml"/>
  <Override PartName="/ppt/slides/slide78.xml" ContentType="application/vnd.openxmlformats-officedocument.presentationml.slide+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diagrams/colors31.xml" ContentType="application/vnd.openxmlformats-officedocument.drawingml.diagramColors+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diagrams/colors20.xml" ContentType="application/vnd.openxmlformats-officedocument.drawingml.diagramColors+xml"/>
  <Override PartName="/ppt/diagrams/data33.xml" ContentType="application/vnd.openxmlformats-officedocument.drawingml.diagramData+xml"/>
  <Override PartName="/ppt/slides/slide34.xml" ContentType="application/vnd.openxmlformats-officedocument.presentationml.slide+xml"/>
  <Override PartName="/ppt/slides/slide81.xml" ContentType="application/vnd.openxmlformats-officedocument.presentationml.slide+xml"/>
  <Override PartName="/ppt/diagrams/data11.xml" ContentType="application/vnd.openxmlformats-officedocument.drawingml.diagramData+xml"/>
  <Override PartName="/ppt/diagrams/data22.xml" ContentType="application/vnd.openxmlformats-officedocument.drawingml.diagramData+xml"/>
  <Override PartName="/ppt/diagrams/quickStyle37.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37.xml" ContentType="application/vnd.openxmlformats-officedocument.drawingml.diagram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3"/>
  </p:notesMasterIdLst>
  <p:sldIdLst>
    <p:sldId id="266" r:id="rId2"/>
    <p:sldId id="357" r:id="rId3"/>
    <p:sldId id="260" r:id="rId4"/>
    <p:sldId id="267" r:id="rId5"/>
    <p:sldId id="358" r:id="rId6"/>
    <p:sldId id="275" r:id="rId7"/>
    <p:sldId id="270" r:id="rId8"/>
    <p:sldId id="272" r:id="rId9"/>
    <p:sldId id="271" r:id="rId10"/>
    <p:sldId id="303" r:id="rId11"/>
    <p:sldId id="304" r:id="rId12"/>
    <p:sldId id="305" r:id="rId13"/>
    <p:sldId id="330" r:id="rId14"/>
    <p:sldId id="329" r:id="rId15"/>
    <p:sldId id="331" r:id="rId16"/>
    <p:sldId id="332" r:id="rId17"/>
    <p:sldId id="333" r:id="rId18"/>
    <p:sldId id="336" r:id="rId19"/>
    <p:sldId id="334" r:id="rId20"/>
    <p:sldId id="337" r:id="rId21"/>
    <p:sldId id="338" r:id="rId22"/>
    <p:sldId id="339" r:id="rId23"/>
    <p:sldId id="340" r:id="rId24"/>
    <p:sldId id="341" r:id="rId25"/>
    <p:sldId id="342" r:id="rId26"/>
    <p:sldId id="273" r:id="rId27"/>
    <p:sldId id="274" r:id="rId28"/>
    <p:sldId id="278" r:id="rId29"/>
    <p:sldId id="268" r:id="rId30"/>
    <p:sldId id="279" r:id="rId31"/>
    <p:sldId id="280" r:id="rId32"/>
    <p:sldId id="269" r:id="rId33"/>
    <p:sldId id="299" r:id="rId34"/>
    <p:sldId id="289" r:id="rId35"/>
    <p:sldId id="281" r:id="rId36"/>
    <p:sldId id="307" r:id="rId37"/>
    <p:sldId id="308" r:id="rId38"/>
    <p:sldId id="309" r:id="rId39"/>
    <p:sldId id="306" r:id="rId40"/>
    <p:sldId id="282" r:id="rId41"/>
    <p:sldId id="283" r:id="rId42"/>
    <p:sldId id="284" r:id="rId43"/>
    <p:sldId id="285" r:id="rId44"/>
    <p:sldId id="286" r:id="rId45"/>
    <p:sldId id="288" r:id="rId46"/>
    <p:sldId id="287" r:id="rId47"/>
    <p:sldId id="324" r:id="rId48"/>
    <p:sldId id="311" r:id="rId49"/>
    <p:sldId id="312" r:id="rId50"/>
    <p:sldId id="313" r:id="rId51"/>
    <p:sldId id="314" r:id="rId52"/>
    <p:sldId id="315" r:id="rId53"/>
    <p:sldId id="316" r:id="rId54"/>
    <p:sldId id="317" r:id="rId55"/>
    <p:sldId id="318" r:id="rId56"/>
    <p:sldId id="310" r:id="rId57"/>
    <p:sldId id="290" r:id="rId58"/>
    <p:sldId id="291" r:id="rId59"/>
    <p:sldId id="292" r:id="rId60"/>
    <p:sldId id="293" r:id="rId61"/>
    <p:sldId id="319" r:id="rId62"/>
    <p:sldId id="295" r:id="rId63"/>
    <p:sldId id="296" r:id="rId64"/>
    <p:sldId id="321" r:id="rId65"/>
    <p:sldId id="322" r:id="rId66"/>
    <p:sldId id="323" r:id="rId67"/>
    <p:sldId id="320" r:id="rId68"/>
    <p:sldId id="344" r:id="rId69"/>
    <p:sldId id="325" r:id="rId70"/>
    <p:sldId id="326" r:id="rId71"/>
    <p:sldId id="327" r:id="rId72"/>
    <p:sldId id="345" r:id="rId73"/>
    <p:sldId id="372" r:id="rId74"/>
    <p:sldId id="373" r:id="rId75"/>
    <p:sldId id="374" r:id="rId76"/>
    <p:sldId id="375" r:id="rId77"/>
    <p:sldId id="376" r:id="rId78"/>
    <p:sldId id="350" r:id="rId79"/>
    <p:sldId id="352" r:id="rId80"/>
    <p:sldId id="349" r:id="rId81"/>
    <p:sldId id="353" r:id="rId82"/>
    <p:sldId id="354" r:id="rId83"/>
    <p:sldId id="355" r:id="rId84"/>
    <p:sldId id="356" r:id="rId85"/>
    <p:sldId id="346" r:id="rId86"/>
    <p:sldId id="347" r:id="rId87"/>
    <p:sldId id="348" r:id="rId88"/>
    <p:sldId id="377" r:id="rId89"/>
    <p:sldId id="361" r:id="rId90"/>
    <p:sldId id="359" r:id="rId91"/>
    <p:sldId id="362" r:id="rId92"/>
    <p:sldId id="363" r:id="rId93"/>
    <p:sldId id="364" r:id="rId94"/>
    <p:sldId id="365" r:id="rId95"/>
    <p:sldId id="360" r:id="rId96"/>
    <p:sldId id="366" r:id="rId97"/>
    <p:sldId id="367" r:id="rId98"/>
    <p:sldId id="381" r:id="rId99"/>
    <p:sldId id="382" r:id="rId100"/>
    <p:sldId id="383" r:id="rId101"/>
    <p:sldId id="384" r:id="rId102"/>
    <p:sldId id="385" r:id="rId103"/>
    <p:sldId id="386" r:id="rId104"/>
    <p:sldId id="387" r:id="rId105"/>
    <p:sldId id="388" r:id="rId106"/>
    <p:sldId id="389" r:id="rId107"/>
    <p:sldId id="390" r:id="rId108"/>
    <p:sldId id="391" r:id="rId109"/>
    <p:sldId id="392" r:id="rId110"/>
    <p:sldId id="393" r:id="rId111"/>
    <p:sldId id="394" r:id="rId112"/>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EF1D"/>
    <a:srgbClr val="FF0000"/>
    <a:srgbClr val="FFFF66"/>
    <a:srgbClr val="F4245F"/>
    <a:srgbClr val="F2268C"/>
    <a:srgbClr val="B50B60"/>
    <a:srgbClr val="660033"/>
    <a:srgbClr val="000000"/>
    <a:srgbClr val="FFFFFF"/>
  </p:clrMru>
</p:presentationPr>
</file>

<file path=ppt/tableStyles.xml><?xml version="1.0" encoding="utf-8"?>
<a:tblStyleLst xmlns:a="http://schemas.openxmlformats.org/drawingml/2006/main" def="{5C22544A-7EE6-4342-B048-85BDC9FD1C3A}">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972" autoAdjust="0"/>
    <p:restoredTop sz="94660"/>
  </p:normalViewPr>
  <p:slideViewPr>
    <p:cSldViewPr>
      <p:cViewPr>
        <p:scale>
          <a:sx n="70" d="100"/>
          <a:sy n="70" d="100"/>
        </p:scale>
        <p:origin x="-570" y="-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1" Type="http://schemas.openxmlformats.org/officeDocument/2006/relationships/oleObject" Target="file:///D:\Libro%20Tablas%20y%20cuadros%20MIGPLAS%20S.A.xls"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MeCh&#161;TaS\Escritorio\Libro%20Tablas%20y%20cuadros%20MIGPLAS%20S.A.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Documents%20and%20Settings\MeCh&#161;TaS\Escritorio\Libro%20Tablas%20y%20cuadros%20MIGPLAS%20S.A.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Documents%20and%20Settings\MeCh&#161;TaS\Escritorio\Libro%20Tablas%20y%20cuadros%20MIGPLAS%20S.A.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Documents%20and%20Settings\MeCh&#161;TaS\Escritorio\Libro%20Tablas%20y%20cuadros%20MIGPLAS%20S.A.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C:\Documents%20and%20Settings\MeCh&#161;TaS\Escritorio\Libro%20Tablas%20y%20cuadros%20MIGPLAS%20S.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C"/>
  <c:chart>
    <c:plotArea>
      <c:layout>
        <c:manualLayout>
          <c:layoutTarget val="inner"/>
          <c:xMode val="edge"/>
          <c:yMode val="edge"/>
          <c:x val="0.15235889203169994"/>
          <c:y val="8.7248530553399165E-2"/>
          <c:w val="0.67637647333964912"/>
          <c:h val="0.76174621458522163"/>
        </c:manualLayout>
      </c:layout>
      <c:barChart>
        <c:barDir val="col"/>
        <c:grouping val="clustered"/>
        <c:ser>
          <c:idx val="1"/>
          <c:order val="0"/>
          <c:spPr>
            <a:solidFill>
              <a:srgbClr val="379997"/>
            </a:solidFill>
            <a:ln w="12700">
              <a:noFill/>
              <a:prstDash val="solid"/>
            </a:ln>
          </c:spPr>
          <c:cat>
            <c:strRef>
              <c:f>'Hoja5 (3)'!$B$5:$B$8</c:f>
              <c:strCache>
                <c:ptCount val="4"/>
                <c:pt idx="0">
                  <c:v>A</c:v>
                </c:pt>
                <c:pt idx="1">
                  <c:v>B</c:v>
                </c:pt>
                <c:pt idx="2">
                  <c:v>C</c:v>
                </c:pt>
                <c:pt idx="3">
                  <c:v>D</c:v>
                </c:pt>
              </c:strCache>
            </c:strRef>
          </c:cat>
          <c:val>
            <c:numRef>
              <c:f>'Hoja5 (3)'!$C$5:$C$8</c:f>
              <c:numCache>
                <c:formatCode>_-"$"* #,##0.00_-;\-"$"* #,##0.00_-;_-"$"* "-"??_-;_-@_-</c:formatCode>
                <c:ptCount val="4"/>
                <c:pt idx="0">
                  <c:v>19500</c:v>
                </c:pt>
                <c:pt idx="1">
                  <c:v>14400</c:v>
                </c:pt>
                <c:pt idx="2">
                  <c:v>10000</c:v>
                </c:pt>
                <c:pt idx="3">
                  <c:v>5500</c:v>
                </c:pt>
              </c:numCache>
            </c:numRef>
          </c:val>
        </c:ser>
        <c:axId val="46143360"/>
        <c:axId val="46178304"/>
      </c:barChart>
      <c:lineChart>
        <c:grouping val="standard"/>
        <c:ser>
          <c:idx val="0"/>
          <c:order val="1"/>
          <c:spPr>
            <a:ln w="12700" cap="sq" cmpd="sng">
              <a:solidFill>
                <a:srgbClr val="FF0000"/>
              </a:solidFill>
              <a:prstDash val="solid"/>
              <a:bevel/>
            </a:ln>
          </c:spPr>
          <c:marker>
            <c:symbol val="x"/>
            <c:size val="5"/>
            <c:spPr>
              <a:solidFill>
                <a:srgbClr val="FF0000"/>
              </a:solidFill>
              <a:ln w="44450" cmpd="sng">
                <a:solidFill>
                  <a:srgbClr val="FF0000"/>
                </a:solidFill>
                <a:prstDash val="solid"/>
              </a:ln>
            </c:spPr>
          </c:marker>
          <c:cat>
            <c:strRef>
              <c:f>'Hoja5 (3)'!$B$5:$B$8</c:f>
              <c:strCache>
                <c:ptCount val="4"/>
                <c:pt idx="0">
                  <c:v>A</c:v>
                </c:pt>
                <c:pt idx="1">
                  <c:v>B</c:v>
                </c:pt>
                <c:pt idx="2">
                  <c:v>C</c:v>
                </c:pt>
                <c:pt idx="3">
                  <c:v>D</c:v>
                </c:pt>
              </c:strCache>
            </c:strRef>
          </c:cat>
          <c:val>
            <c:numRef>
              <c:f>'Hoja5 (3)'!$D$5:$D$8</c:f>
              <c:numCache>
                <c:formatCode>0%</c:formatCode>
                <c:ptCount val="4"/>
                <c:pt idx="0">
                  <c:v>0.39473684210526438</c:v>
                </c:pt>
                <c:pt idx="1">
                  <c:v>0.68623481781376938</c:v>
                </c:pt>
                <c:pt idx="2">
                  <c:v>0.8886639676113357</c:v>
                </c:pt>
                <c:pt idx="3">
                  <c:v>1</c:v>
                </c:pt>
              </c:numCache>
            </c:numRef>
          </c:val>
        </c:ser>
        <c:marker val="1"/>
        <c:axId val="46179840"/>
        <c:axId val="46181376"/>
      </c:lineChart>
      <c:catAx>
        <c:axId val="46143360"/>
        <c:scaling>
          <c:orientation val="minMax"/>
        </c:scaling>
        <c:axPos val="b"/>
        <c:numFmt formatCode="General" sourceLinked="1"/>
        <c:majorTickMark val="cross"/>
        <c:tickLblPos val="nextTo"/>
        <c:spPr>
          <a:ln w="3175">
            <a:solidFill>
              <a:srgbClr val="000000"/>
            </a:solidFill>
            <a:prstDash val="solid"/>
          </a:ln>
        </c:spPr>
        <c:txPr>
          <a:bodyPr rot="0" vert="horz"/>
          <a:lstStyle/>
          <a:p>
            <a:pPr>
              <a:defRPr lang="es-US" sz="1000" b="0" i="0" u="none" strike="noStrike" baseline="0">
                <a:solidFill>
                  <a:srgbClr val="000000"/>
                </a:solidFill>
                <a:latin typeface="Arial"/>
                <a:ea typeface="Arial"/>
                <a:cs typeface="Arial"/>
              </a:defRPr>
            </a:pPr>
            <a:endParaRPr lang="es-EC"/>
          </a:p>
        </c:txPr>
        <c:crossAx val="46178304"/>
        <c:crosses val="autoZero"/>
        <c:lblAlgn val="ctr"/>
        <c:lblOffset val="100"/>
        <c:tickLblSkip val="1"/>
        <c:tickMarkSkip val="1"/>
      </c:catAx>
      <c:valAx>
        <c:axId val="46178304"/>
        <c:scaling>
          <c:orientation val="minMax"/>
        </c:scaling>
        <c:axPos val="l"/>
        <c:majorGridlines>
          <c:spPr>
            <a:ln w="3175">
              <a:solidFill>
                <a:schemeClr val="bg2">
                  <a:lumMod val="90000"/>
                </a:schemeClr>
              </a:solidFill>
              <a:prstDash val="solid"/>
            </a:ln>
          </c:spPr>
        </c:majorGridlines>
        <c:numFmt formatCode="_-&quot;$&quot;* #,##0.00_-;\-&quot;$&quot;* #,##0.00_-;_-&quot;$&quot;* &quot;-&quot;??_-;_-@_-" sourceLinked="1"/>
        <c:majorTickMark val="cross"/>
        <c:tickLblPos val="nextTo"/>
        <c:spPr>
          <a:ln w="3175">
            <a:solidFill>
              <a:srgbClr val="000000"/>
            </a:solidFill>
            <a:prstDash val="solid"/>
          </a:ln>
        </c:spPr>
        <c:txPr>
          <a:bodyPr rot="0" vert="horz"/>
          <a:lstStyle/>
          <a:p>
            <a:pPr>
              <a:defRPr lang="es-US" sz="1000" b="0" i="0" u="none" strike="noStrike" baseline="0">
                <a:solidFill>
                  <a:srgbClr val="000000"/>
                </a:solidFill>
                <a:latin typeface="Arial"/>
                <a:ea typeface="Arial"/>
                <a:cs typeface="Arial"/>
              </a:defRPr>
            </a:pPr>
            <a:endParaRPr lang="es-EC"/>
          </a:p>
        </c:txPr>
        <c:crossAx val="46143360"/>
        <c:crosses val="autoZero"/>
        <c:crossBetween val="between"/>
      </c:valAx>
      <c:catAx>
        <c:axId val="46179840"/>
        <c:scaling>
          <c:orientation val="minMax"/>
        </c:scaling>
        <c:delete val="1"/>
        <c:axPos val="b"/>
        <c:tickLblPos val="none"/>
        <c:crossAx val="46181376"/>
        <c:crosses val="autoZero"/>
        <c:lblAlgn val="ctr"/>
        <c:lblOffset val="100"/>
      </c:catAx>
      <c:valAx>
        <c:axId val="46181376"/>
        <c:scaling>
          <c:orientation val="minMax"/>
        </c:scaling>
        <c:axPos val="r"/>
        <c:numFmt formatCode="0%" sourceLinked="1"/>
        <c:majorTickMark val="cross"/>
        <c:tickLblPos val="nextTo"/>
        <c:spPr>
          <a:ln w="3175">
            <a:solidFill>
              <a:srgbClr val="000000"/>
            </a:solidFill>
            <a:prstDash val="solid"/>
          </a:ln>
        </c:spPr>
        <c:txPr>
          <a:bodyPr rot="0" vert="horz"/>
          <a:lstStyle/>
          <a:p>
            <a:pPr>
              <a:defRPr lang="es-US" sz="1000" b="0" i="0" u="none" strike="noStrike" baseline="0">
                <a:solidFill>
                  <a:srgbClr val="000000"/>
                </a:solidFill>
                <a:latin typeface="Arial"/>
                <a:ea typeface="Arial"/>
                <a:cs typeface="Arial"/>
              </a:defRPr>
            </a:pPr>
            <a:endParaRPr lang="es-EC"/>
          </a:p>
        </c:txPr>
        <c:crossAx val="46179840"/>
        <c:crosses val="max"/>
        <c:crossBetween val="between"/>
      </c:valAx>
      <c:spPr>
        <a:gradFill rotWithShape="0">
          <a:gsLst>
            <a:gs pos="0">
              <a:srgbClr val="CCCCFF"/>
            </a:gs>
            <a:gs pos="17999">
              <a:srgbClr val="99CCFF"/>
            </a:gs>
            <a:gs pos="36000">
              <a:srgbClr val="9966FF"/>
            </a:gs>
            <a:gs pos="61000">
              <a:srgbClr val="CC99FF"/>
            </a:gs>
            <a:gs pos="82001">
              <a:srgbClr val="99CCFF"/>
            </a:gs>
            <a:gs pos="100000">
              <a:srgbClr val="CCCCFF"/>
            </a:gs>
          </a:gsLst>
          <a:lin ang="18900000" scaled="0"/>
        </a:gradFill>
        <a:ln w="12700">
          <a:solidFill>
            <a:schemeClr val="accent4">
              <a:lumMod val="40000"/>
              <a:lumOff val="60000"/>
            </a:schemeClr>
          </a:solidFill>
          <a:prstDash val="solid"/>
        </a:ln>
      </c:spPr>
    </c:plotArea>
    <c:plotVisOnly val="1"/>
    <c:dispBlanksAs val="gap"/>
  </c:chart>
  <c:spPr>
    <a:gradFill>
      <a:gsLst>
        <a:gs pos="0">
          <a:srgbClr val="CCCCFF"/>
        </a:gs>
        <a:gs pos="17999">
          <a:srgbClr val="99CCFF"/>
        </a:gs>
        <a:gs pos="36000">
          <a:srgbClr val="9966FF"/>
        </a:gs>
        <a:gs pos="61000">
          <a:srgbClr val="CC99FF"/>
        </a:gs>
        <a:gs pos="82001">
          <a:srgbClr val="99CCFF"/>
        </a:gs>
        <a:gs pos="100000">
          <a:srgbClr val="CCCCFF"/>
        </a:gs>
      </a:gsLst>
      <a:lin ang="2700000" scaled="0"/>
    </a:gradFill>
    <a:ln w="3175">
      <a:noFill/>
      <a:prstDash val="solid"/>
    </a:ln>
  </c:spPr>
  <c:txPr>
    <a:bodyPr/>
    <a:lstStyle/>
    <a:p>
      <a:pPr>
        <a:defRPr sz="1000" b="0" i="0" u="none" strike="noStrike" baseline="0">
          <a:solidFill>
            <a:srgbClr val="000000"/>
          </a:solidFill>
          <a:latin typeface="Arial"/>
          <a:ea typeface="Arial"/>
          <a:cs typeface="Arial"/>
        </a:defRPr>
      </a:pPr>
      <a:endParaRPr lang="es-EC"/>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C"/>
  <c:style val="29"/>
  <c:chart>
    <c:plotArea>
      <c:layout/>
      <c:barChart>
        <c:barDir val="col"/>
        <c:grouping val="clustered"/>
        <c:ser>
          <c:idx val="0"/>
          <c:order val="0"/>
          <c:cat>
            <c:strRef>
              <c:f>Hoja3!$A$15:$A$20</c:f>
              <c:strCache>
                <c:ptCount val="6"/>
                <c:pt idx="0">
                  <c:v>M1</c:v>
                </c:pt>
                <c:pt idx="1">
                  <c:v>M2</c:v>
                </c:pt>
                <c:pt idx="2">
                  <c:v>M3</c:v>
                </c:pt>
                <c:pt idx="3">
                  <c:v>M4</c:v>
                </c:pt>
                <c:pt idx="4">
                  <c:v>M5</c:v>
                </c:pt>
                <c:pt idx="5">
                  <c:v>M6</c:v>
                </c:pt>
              </c:strCache>
            </c:strRef>
          </c:cat>
          <c:val>
            <c:numRef>
              <c:f>Hoja3!$B$15:$B$20</c:f>
              <c:numCache>
                <c:formatCode>0%</c:formatCode>
                <c:ptCount val="6"/>
                <c:pt idx="0">
                  <c:v>0.29422518923753632</c:v>
                </c:pt>
                <c:pt idx="1">
                  <c:v>0.30875748502994077</c:v>
                </c:pt>
                <c:pt idx="2">
                  <c:v>0.33626260892572557</c:v>
                </c:pt>
                <c:pt idx="3">
                  <c:v>0.33724951558705984</c:v>
                </c:pt>
                <c:pt idx="4">
                  <c:v>0.36537313432835838</c:v>
                </c:pt>
                <c:pt idx="5">
                  <c:v>0.38023706137777302</c:v>
                </c:pt>
              </c:numCache>
            </c:numRef>
          </c:val>
        </c:ser>
        <c:axId val="46203648"/>
        <c:axId val="46205184"/>
      </c:barChart>
      <c:catAx>
        <c:axId val="46203648"/>
        <c:scaling>
          <c:orientation val="minMax"/>
        </c:scaling>
        <c:axPos val="b"/>
        <c:tickLblPos val="nextTo"/>
        <c:txPr>
          <a:bodyPr/>
          <a:lstStyle/>
          <a:p>
            <a:pPr>
              <a:defRPr lang="es-MX" b="1" i="1"/>
            </a:pPr>
            <a:endParaRPr lang="es-EC"/>
          </a:p>
        </c:txPr>
        <c:crossAx val="46205184"/>
        <c:crosses val="autoZero"/>
        <c:auto val="1"/>
        <c:lblAlgn val="ctr"/>
        <c:lblOffset val="100"/>
      </c:catAx>
      <c:valAx>
        <c:axId val="46205184"/>
        <c:scaling>
          <c:orientation val="minMax"/>
        </c:scaling>
        <c:axPos val="l"/>
        <c:majorGridlines>
          <c:spPr>
            <a:ln>
              <a:solidFill>
                <a:sysClr val="window" lastClr="FFFFFF">
                  <a:alpha val="11000"/>
                </a:sysClr>
              </a:solidFill>
            </a:ln>
          </c:spPr>
        </c:majorGridlines>
        <c:numFmt formatCode="0%" sourceLinked="1"/>
        <c:tickLblPos val="nextTo"/>
        <c:spPr>
          <a:ln>
            <a:solidFill>
              <a:srgbClr val="FFC000"/>
            </a:solidFill>
          </a:ln>
        </c:spPr>
        <c:txPr>
          <a:bodyPr/>
          <a:lstStyle/>
          <a:p>
            <a:pPr>
              <a:defRPr lang="es-MX" b="1"/>
            </a:pPr>
            <a:endParaRPr lang="es-EC"/>
          </a:p>
        </c:txPr>
        <c:crossAx val="46203648"/>
        <c:crosses val="autoZero"/>
        <c:crossBetween val="between"/>
      </c:valAx>
      <c:spPr>
        <a:gradFill>
          <a:gsLst>
            <a:gs pos="50000">
              <a:srgbClr val="FFFF00">
                <a:alpha val="0"/>
              </a:srgbClr>
            </a:gs>
            <a:gs pos="50000">
              <a:schemeClr val="accent3">
                <a:lumMod val="75000"/>
              </a:schemeClr>
            </a:gs>
            <a:gs pos="100000">
              <a:srgbClr val="FFC000">
                <a:alpha val="62000"/>
              </a:srgbClr>
            </a:gs>
          </a:gsLst>
          <a:lin ang="5400000" scaled="0"/>
        </a:gradFill>
        <a:ln w="12700">
          <a:solidFill>
            <a:srgbClr val="FFC000">
              <a:alpha val="40000"/>
            </a:srgbClr>
          </a:solidFill>
        </a:ln>
        <a:effectLst>
          <a:innerShdw blurRad="114300">
            <a:srgbClr val="FFC000"/>
          </a:innerShdw>
        </a:effectLst>
      </c:spPr>
    </c:plotArea>
    <c:plotVisOnly val="1"/>
  </c:chart>
  <c:spPr>
    <a:gradFill>
      <a:gsLst>
        <a:gs pos="50000">
          <a:srgbClr val="FFFF00">
            <a:alpha val="54000"/>
          </a:srgbClr>
        </a:gs>
        <a:gs pos="50000">
          <a:srgbClr val="FFC000">
            <a:alpha val="55000"/>
          </a:srgbClr>
        </a:gs>
        <a:gs pos="100000">
          <a:srgbClr val="FFC000">
            <a:alpha val="43000"/>
          </a:srgbClr>
        </a:gs>
      </a:gsLst>
      <a:lin ang="5400000" scaled="0"/>
    </a:gradFill>
  </c:sp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lang val="es-EC"/>
  <c:style val="29"/>
  <c:chart>
    <c:plotArea>
      <c:layout/>
      <c:barChart>
        <c:barDir val="col"/>
        <c:grouping val="clustered"/>
        <c:ser>
          <c:idx val="0"/>
          <c:order val="0"/>
          <c:spPr>
            <a:ln>
              <a:solidFill>
                <a:srgbClr val="9BBB59">
                  <a:lumMod val="75000"/>
                  <a:alpha val="86000"/>
                </a:srgbClr>
              </a:solidFill>
            </a:ln>
          </c:spPr>
          <c:cat>
            <c:strRef>
              <c:f>Hoja3!$A$37:$A$42</c:f>
              <c:strCache>
                <c:ptCount val="6"/>
                <c:pt idx="0">
                  <c:v>M1</c:v>
                </c:pt>
                <c:pt idx="1">
                  <c:v>M2</c:v>
                </c:pt>
                <c:pt idx="2">
                  <c:v>M3</c:v>
                </c:pt>
                <c:pt idx="3">
                  <c:v>M4</c:v>
                </c:pt>
                <c:pt idx="4">
                  <c:v>M5</c:v>
                </c:pt>
                <c:pt idx="5">
                  <c:v>M6</c:v>
                </c:pt>
              </c:strCache>
            </c:strRef>
          </c:cat>
          <c:val>
            <c:numRef>
              <c:f>Hoja3!$B$37:$B$42</c:f>
              <c:numCache>
                <c:formatCode>0.0%</c:formatCode>
                <c:ptCount val="6"/>
                <c:pt idx="0">
                  <c:v>0.59616815476190388</c:v>
                </c:pt>
                <c:pt idx="1">
                  <c:v>0.60081845238095277</c:v>
                </c:pt>
                <c:pt idx="2">
                  <c:v>0.63802083333333437</c:v>
                </c:pt>
                <c:pt idx="3">
                  <c:v>0.64174107142857295</c:v>
                </c:pt>
                <c:pt idx="4">
                  <c:v>0.68415178571428559</c:v>
                </c:pt>
                <c:pt idx="5">
                  <c:v>0.68824404761904812</c:v>
                </c:pt>
              </c:numCache>
            </c:numRef>
          </c:val>
        </c:ser>
        <c:axId val="49722112"/>
        <c:axId val="49723648"/>
      </c:barChart>
      <c:catAx>
        <c:axId val="49722112"/>
        <c:scaling>
          <c:orientation val="minMax"/>
        </c:scaling>
        <c:axPos val="b"/>
        <c:tickLblPos val="nextTo"/>
        <c:txPr>
          <a:bodyPr/>
          <a:lstStyle/>
          <a:p>
            <a:pPr>
              <a:defRPr lang="es-MX" b="1"/>
            </a:pPr>
            <a:endParaRPr lang="es-EC"/>
          </a:p>
        </c:txPr>
        <c:crossAx val="49723648"/>
        <c:crosses val="autoZero"/>
        <c:auto val="1"/>
        <c:lblAlgn val="ctr"/>
        <c:lblOffset val="100"/>
      </c:catAx>
      <c:valAx>
        <c:axId val="49723648"/>
        <c:scaling>
          <c:orientation val="minMax"/>
        </c:scaling>
        <c:axPos val="l"/>
        <c:majorGridlines>
          <c:spPr>
            <a:ln>
              <a:solidFill>
                <a:srgbClr val="FFC000">
                  <a:alpha val="82000"/>
                </a:srgbClr>
              </a:solidFill>
            </a:ln>
          </c:spPr>
        </c:majorGridlines>
        <c:numFmt formatCode="0.0%" sourceLinked="1"/>
        <c:tickLblPos val="nextTo"/>
        <c:txPr>
          <a:bodyPr/>
          <a:lstStyle/>
          <a:p>
            <a:pPr>
              <a:defRPr lang="es-MX" b="1"/>
            </a:pPr>
            <a:endParaRPr lang="es-EC"/>
          </a:p>
        </c:txPr>
        <c:crossAx val="49722112"/>
        <c:crosses val="autoZero"/>
        <c:crossBetween val="between"/>
      </c:valAx>
      <c:spPr>
        <a:gradFill>
          <a:gsLst>
            <a:gs pos="50000">
              <a:srgbClr val="FFFF00">
                <a:alpha val="31000"/>
              </a:srgbClr>
            </a:gs>
            <a:gs pos="50000">
              <a:srgbClr val="92D050">
                <a:alpha val="56000"/>
              </a:srgbClr>
            </a:gs>
            <a:gs pos="100000">
              <a:srgbClr val="FFC000">
                <a:alpha val="55000"/>
              </a:srgbClr>
            </a:gs>
          </a:gsLst>
          <a:lin ang="5400000" scaled="0"/>
        </a:gradFill>
      </c:spPr>
    </c:plotArea>
    <c:plotVisOnly val="1"/>
  </c:chart>
  <c:spPr>
    <a:gradFill>
      <a:gsLst>
        <a:gs pos="50000">
          <a:srgbClr val="FFFF00">
            <a:alpha val="51000"/>
          </a:srgbClr>
        </a:gs>
        <a:gs pos="50000">
          <a:srgbClr val="92D050">
            <a:alpha val="56000"/>
          </a:srgbClr>
        </a:gs>
        <a:gs pos="100000">
          <a:srgbClr val="FFC000">
            <a:alpha val="55000"/>
          </a:srgbClr>
        </a:gs>
      </a:gsLst>
      <a:lin ang="5400000" scaled="0"/>
    </a:gradFill>
  </c:sp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EC"/>
  <c:style val="29"/>
  <c:chart>
    <c:plotArea>
      <c:layout/>
      <c:barChart>
        <c:barDir val="col"/>
        <c:grouping val="clustered"/>
        <c:ser>
          <c:idx val="0"/>
          <c:order val="0"/>
          <c:spPr>
            <a:ln>
              <a:solidFill>
                <a:srgbClr val="9BBB59">
                  <a:lumMod val="75000"/>
                  <a:alpha val="86000"/>
                </a:srgbClr>
              </a:solidFill>
            </a:ln>
          </c:spPr>
          <c:cat>
            <c:strRef>
              <c:f>Hoja3!$A$58:$A$63</c:f>
              <c:strCache>
                <c:ptCount val="6"/>
                <c:pt idx="0">
                  <c:v>M1</c:v>
                </c:pt>
                <c:pt idx="1">
                  <c:v>M2</c:v>
                </c:pt>
                <c:pt idx="2">
                  <c:v>M3</c:v>
                </c:pt>
                <c:pt idx="3">
                  <c:v>M4</c:v>
                </c:pt>
                <c:pt idx="4">
                  <c:v>M5</c:v>
                </c:pt>
                <c:pt idx="5">
                  <c:v>M6</c:v>
                </c:pt>
              </c:strCache>
            </c:strRef>
          </c:cat>
          <c:val>
            <c:numRef>
              <c:f>Hoja3!$B$58:$B$63</c:f>
              <c:numCache>
                <c:formatCode>0%</c:formatCode>
                <c:ptCount val="6"/>
                <c:pt idx="0">
                  <c:v>0.24279761904761921</c:v>
                </c:pt>
                <c:pt idx="1">
                  <c:v>0.22912698412698421</c:v>
                </c:pt>
                <c:pt idx="2">
                  <c:v>0.22295634920634921</c:v>
                </c:pt>
                <c:pt idx="3">
                  <c:v>0.2000595238095238</c:v>
                </c:pt>
                <c:pt idx="4">
                  <c:v>0.18650793650793684</c:v>
                </c:pt>
                <c:pt idx="5">
                  <c:v>0.18452380952380953</c:v>
                </c:pt>
              </c:numCache>
            </c:numRef>
          </c:val>
        </c:ser>
        <c:axId val="49976448"/>
        <c:axId val="49977984"/>
      </c:barChart>
      <c:catAx>
        <c:axId val="49976448"/>
        <c:scaling>
          <c:orientation val="minMax"/>
        </c:scaling>
        <c:axPos val="b"/>
        <c:tickLblPos val="nextTo"/>
        <c:txPr>
          <a:bodyPr/>
          <a:lstStyle/>
          <a:p>
            <a:pPr>
              <a:defRPr lang="es-MX" b="1"/>
            </a:pPr>
            <a:endParaRPr lang="es-EC"/>
          </a:p>
        </c:txPr>
        <c:crossAx val="49977984"/>
        <c:crosses val="autoZero"/>
        <c:auto val="1"/>
        <c:lblAlgn val="ctr"/>
        <c:lblOffset val="100"/>
      </c:catAx>
      <c:valAx>
        <c:axId val="49977984"/>
        <c:scaling>
          <c:orientation val="minMax"/>
        </c:scaling>
        <c:axPos val="l"/>
        <c:majorGridlines>
          <c:spPr>
            <a:ln>
              <a:solidFill>
                <a:srgbClr val="FFC000">
                  <a:alpha val="82000"/>
                </a:srgbClr>
              </a:solidFill>
            </a:ln>
          </c:spPr>
        </c:majorGridlines>
        <c:numFmt formatCode="0%" sourceLinked="1"/>
        <c:tickLblPos val="nextTo"/>
        <c:txPr>
          <a:bodyPr/>
          <a:lstStyle/>
          <a:p>
            <a:pPr>
              <a:defRPr lang="es-MX" b="1"/>
            </a:pPr>
            <a:endParaRPr lang="es-EC"/>
          </a:p>
        </c:txPr>
        <c:crossAx val="49976448"/>
        <c:crosses val="autoZero"/>
        <c:crossBetween val="between"/>
      </c:valAx>
      <c:spPr>
        <a:gradFill>
          <a:gsLst>
            <a:gs pos="50000">
              <a:srgbClr val="FFFF00">
                <a:alpha val="31000"/>
              </a:srgbClr>
            </a:gs>
            <a:gs pos="50000">
              <a:srgbClr val="92D050">
                <a:alpha val="56000"/>
              </a:srgbClr>
            </a:gs>
            <a:gs pos="100000">
              <a:srgbClr val="FFC000">
                <a:alpha val="55000"/>
              </a:srgbClr>
            </a:gs>
          </a:gsLst>
          <a:lin ang="5400000" scaled="0"/>
        </a:gradFill>
      </c:spPr>
    </c:plotArea>
    <c:plotVisOnly val="1"/>
  </c:chart>
  <c:spPr>
    <a:gradFill>
      <a:gsLst>
        <a:gs pos="50000">
          <a:srgbClr val="FFFF00">
            <a:alpha val="51000"/>
          </a:srgbClr>
        </a:gs>
        <a:gs pos="50000">
          <a:srgbClr val="92D050">
            <a:alpha val="56000"/>
          </a:srgbClr>
        </a:gs>
        <a:gs pos="100000">
          <a:srgbClr val="FFC000">
            <a:alpha val="55000"/>
          </a:srgbClr>
        </a:gs>
      </a:gsLst>
      <a:lin ang="5400000" scaled="0"/>
    </a:gradFill>
  </c:sp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EC"/>
  <c:style val="29"/>
  <c:chart>
    <c:plotArea>
      <c:layout/>
      <c:barChart>
        <c:barDir val="col"/>
        <c:grouping val="clustered"/>
        <c:ser>
          <c:idx val="0"/>
          <c:order val="0"/>
          <c:spPr>
            <a:ln>
              <a:solidFill>
                <a:srgbClr val="9BBB59">
                  <a:lumMod val="75000"/>
                  <a:alpha val="86000"/>
                </a:srgbClr>
              </a:solidFill>
            </a:ln>
          </c:spPr>
          <c:cat>
            <c:strRef>
              <c:f>Hoja3!$A$84:$A$89</c:f>
              <c:strCache>
                <c:ptCount val="6"/>
                <c:pt idx="0">
                  <c:v>M1</c:v>
                </c:pt>
                <c:pt idx="1">
                  <c:v>M2</c:v>
                </c:pt>
                <c:pt idx="2">
                  <c:v>M3</c:v>
                </c:pt>
                <c:pt idx="3">
                  <c:v>M4</c:v>
                </c:pt>
                <c:pt idx="4">
                  <c:v>M5</c:v>
                </c:pt>
                <c:pt idx="5">
                  <c:v>M6</c:v>
                </c:pt>
              </c:strCache>
            </c:strRef>
          </c:cat>
          <c:val>
            <c:numRef>
              <c:f>Hoja3!$B$84:$B$89</c:f>
              <c:numCache>
                <c:formatCode>0.0%</c:formatCode>
                <c:ptCount val="6"/>
                <c:pt idx="0">
                  <c:v>0.78900000000000003</c:v>
                </c:pt>
                <c:pt idx="1">
                  <c:v>0.82000000000000051</c:v>
                </c:pt>
                <c:pt idx="2">
                  <c:v>0.83500000000000052</c:v>
                </c:pt>
                <c:pt idx="3">
                  <c:v>0.85205000000000053</c:v>
                </c:pt>
                <c:pt idx="4">
                  <c:v>0.90500000000000003</c:v>
                </c:pt>
                <c:pt idx="5">
                  <c:v>0.93705000000000005</c:v>
                </c:pt>
              </c:numCache>
            </c:numRef>
          </c:val>
        </c:ser>
        <c:axId val="50081152"/>
        <c:axId val="50087040"/>
      </c:barChart>
      <c:catAx>
        <c:axId val="50081152"/>
        <c:scaling>
          <c:orientation val="minMax"/>
        </c:scaling>
        <c:axPos val="b"/>
        <c:tickLblPos val="nextTo"/>
        <c:txPr>
          <a:bodyPr/>
          <a:lstStyle/>
          <a:p>
            <a:pPr>
              <a:defRPr lang="es-MX" b="1"/>
            </a:pPr>
            <a:endParaRPr lang="es-EC"/>
          </a:p>
        </c:txPr>
        <c:crossAx val="50087040"/>
        <c:crosses val="autoZero"/>
        <c:auto val="1"/>
        <c:lblAlgn val="ctr"/>
        <c:lblOffset val="100"/>
      </c:catAx>
      <c:valAx>
        <c:axId val="50087040"/>
        <c:scaling>
          <c:orientation val="minMax"/>
        </c:scaling>
        <c:axPos val="l"/>
        <c:majorGridlines>
          <c:spPr>
            <a:ln>
              <a:solidFill>
                <a:srgbClr val="FFC000">
                  <a:alpha val="82000"/>
                </a:srgbClr>
              </a:solidFill>
            </a:ln>
          </c:spPr>
        </c:majorGridlines>
        <c:numFmt formatCode="0.0%" sourceLinked="1"/>
        <c:tickLblPos val="nextTo"/>
        <c:txPr>
          <a:bodyPr/>
          <a:lstStyle/>
          <a:p>
            <a:pPr>
              <a:defRPr lang="es-MX" b="1"/>
            </a:pPr>
            <a:endParaRPr lang="es-EC"/>
          </a:p>
        </c:txPr>
        <c:crossAx val="50081152"/>
        <c:crosses val="autoZero"/>
        <c:crossBetween val="between"/>
      </c:valAx>
      <c:spPr>
        <a:gradFill>
          <a:gsLst>
            <a:gs pos="50000">
              <a:srgbClr val="FFFF00">
                <a:alpha val="31000"/>
              </a:srgbClr>
            </a:gs>
            <a:gs pos="50000">
              <a:srgbClr val="92D050">
                <a:alpha val="56000"/>
              </a:srgbClr>
            </a:gs>
            <a:gs pos="100000">
              <a:srgbClr val="FFC000">
                <a:alpha val="55000"/>
              </a:srgbClr>
            </a:gs>
          </a:gsLst>
          <a:lin ang="5400000" scaled="0"/>
        </a:gradFill>
      </c:spPr>
    </c:plotArea>
    <c:plotVisOnly val="1"/>
  </c:chart>
  <c:spPr>
    <a:gradFill>
      <a:gsLst>
        <a:gs pos="50000">
          <a:srgbClr val="FFFF00">
            <a:alpha val="51000"/>
          </a:srgbClr>
        </a:gs>
        <a:gs pos="50000">
          <a:srgbClr val="92D050">
            <a:alpha val="56000"/>
          </a:srgbClr>
        </a:gs>
        <a:gs pos="100000">
          <a:srgbClr val="FFC000">
            <a:alpha val="55000"/>
          </a:srgbClr>
        </a:gs>
      </a:gsLst>
      <a:lin ang="5400000" scaled="0"/>
    </a:gradFill>
  </c:spPr>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EC"/>
  <c:style val="29"/>
  <c:chart>
    <c:plotArea>
      <c:layout/>
      <c:barChart>
        <c:barDir val="col"/>
        <c:grouping val="clustered"/>
        <c:ser>
          <c:idx val="0"/>
          <c:order val="0"/>
          <c:spPr>
            <a:ln>
              <a:solidFill>
                <a:srgbClr val="9BBB59">
                  <a:lumMod val="75000"/>
                  <a:alpha val="86000"/>
                </a:srgbClr>
              </a:solidFill>
            </a:ln>
          </c:spPr>
          <c:cat>
            <c:strRef>
              <c:f>Hoja3!$A$133:$A$138</c:f>
              <c:strCache>
                <c:ptCount val="6"/>
                <c:pt idx="0">
                  <c:v>M1</c:v>
                </c:pt>
                <c:pt idx="1">
                  <c:v>M2</c:v>
                </c:pt>
                <c:pt idx="2">
                  <c:v>M3</c:v>
                </c:pt>
                <c:pt idx="3">
                  <c:v>M4</c:v>
                </c:pt>
                <c:pt idx="4">
                  <c:v>M5</c:v>
                </c:pt>
                <c:pt idx="5">
                  <c:v>M6</c:v>
                </c:pt>
              </c:strCache>
            </c:strRef>
          </c:cat>
          <c:val>
            <c:numRef>
              <c:f>Hoja3!$B$133:$B$138</c:f>
              <c:numCache>
                <c:formatCode>0%</c:formatCode>
                <c:ptCount val="6"/>
                <c:pt idx="0">
                  <c:v>0.91444444444444462</c:v>
                </c:pt>
                <c:pt idx="1">
                  <c:v>0.9161111111111111</c:v>
                </c:pt>
                <c:pt idx="2">
                  <c:v>0.93583777777777777</c:v>
                </c:pt>
                <c:pt idx="3">
                  <c:v>1.0327816666666667</c:v>
                </c:pt>
                <c:pt idx="4">
                  <c:v>1.0412272222222219</c:v>
                </c:pt>
                <c:pt idx="5">
                  <c:v>1.055555555555556</c:v>
                </c:pt>
              </c:numCache>
            </c:numRef>
          </c:val>
        </c:ser>
        <c:axId val="51525504"/>
        <c:axId val="51527040"/>
      </c:barChart>
      <c:catAx>
        <c:axId val="51525504"/>
        <c:scaling>
          <c:orientation val="minMax"/>
        </c:scaling>
        <c:axPos val="b"/>
        <c:tickLblPos val="nextTo"/>
        <c:txPr>
          <a:bodyPr/>
          <a:lstStyle/>
          <a:p>
            <a:pPr>
              <a:defRPr lang="es-MX" b="1"/>
            </a:pPr>
            <a:endParaRPr lang="es-EC"/>
          </a:p>
        </c:txPr>
        <c:crossAx val="51527040"/>
        <c:crosses val="autoZero"/>
        <c:auto val="1"/>
        <c:lblAlgn val="ctr"/>
        <c:lblOffset val="100"/>
      </c:catAx>
      <c:valAx>
        <c:axId val="51527040"/>
        <c:scaling>
          <c:orientation val="minMax"/>
        </c:scaling>
        <c:axPos val="l"/>
        <c:majorGridlines>
          <c:spPr>
            <a:ln>
              <a:solidFill>
                <a:srgbClr val="FFC000">
                  <a:alpha val="82000"/>
                </a:srgbClr>
              </a:solidFill>
            </a:ln>
          </c:spPr>
        </c:majorGridlines>
        <c:numFmt formatCode="0%" sourceLinked="1"/>
        <c:tickLblPos val="nextTo"/>
        <c:txPr>
          <a:bodyPr/>
          <a:lstStyle/>
          <a:p>
            <a:pPr>
              <a:defRPr lang="es-MX" b="1"/>
            </a:pPr>
            <a:endParaRPr lang="es-EC"/>
          </a:p>
        </c:txPr>
        <c:crossAx val="51525504"/>
        <c:crosses val="autoZero"/>
        <c:crossBetween val="between"/>
      </c:valAx>
      <c:spPr>
        <a:gradFill>
          <a:gsLst>
            <a:gs pos="50000">
              <a:srgbClr val="FFFF00">
                <a:alpha val="31000"/>
              </a:srgbClr>
            </a:gs>
            <a:gs pos="50000">
              <a:srgbClr val="92D050">
                <a:alpha val="56000"/>
              </a:srgbClr>
            </a:gs>
            <a:gs pos="100000">
              <a:srgbClr val="FFC000">
                <a:alpha val="55000"/>
              </a:srgbClr>
            </a:gs>
          </a:gsLst>
          <a:lin ang="5400000" scaled="0"/>
        </a:gradFill>
      </c:spPr>
    </c:plotArea>
    <c:plotVisOnly val="1"/>
  </c:chart>
  <c:spPr>
    <a:gradFill>
      <a:gsLst>
        <a:gs pos="50000">
          <a:srgbClr val="FFFF00">
            <a:alpha val="51000"/>
          </a:srgbClr>
        </a:gs>
        <a:gs pos="50000">
          <a:srgbClr val="92D050">
            <a:alpha val="56000"/>
          </a:srgbClr>
        </a:gs>
        <a:gs pos="100000">
          <a:srgbClr val="FFC000">
            <a:alpha val="55000"/>
          </a:srgbClr>
        </a:gs>
      </a:gsLst>
      <a:lin ang="5400000" scaled="0"/>
    </a:gradFill>
  </c:spPr>
  <c:externalData r:id="rId1"/>
  <c:userShapes r:id="rId2"/>
</c:chartSpace>
</file>

<file path=ppt/diagrams/_rels/data11.xml.rels><?xml version="1.0" encoding="UTF-8" standalone="yes"?>
<Relationships xmlns="http://schemas.openxmlformats.org/package/2006/relationships"><Relationship Id="rId1" Type="http://schemas.openxmlformats.org/officeDocument/2006/relationships/image" Target="../media/image34.gif"/></Relationships>
</file>

<file path=ppt/diagrams/_rels/data13.xml.rels><?xml version="1.0" encoding="UTF-8" standalone="yes"?>
<Relationships xmlns="http://schemas.openxmlformats.org/package/2006/relationships"><Relationship Id="rId1" Type="http://schemas.openxmlformats.org/officeDocument/2006/relationships/image" Target="../media/image35.jpeg"/></Relationships>
</file>

<file path=ppt/diagrams/_rels/data15.xml.rels><?xml version="1.0" encoding="UTF-8" standalone="yes"?>
<Relationships xmlns="http://schemas.openxmlformats.org/package/2006/relationships"><Relationship Id="rId1" Type="http://schemas.openxmlformats.org/officeDocument/2006/relationships/image" Target="../media/image36.jpeg"/></Relationships>
</file>

<file path=ppt/diagrams/_rels/data17.xml.rels><?xml version="1.0" encoding="UTF-8" standalone="yes"?>
<Relationships xmlns="http://schemas.openxmlformats.org/package/2006/relationships"><Relationship Id="rId1" Type="http://schemas.openxmlformats.org/officeDocument/2006/relationships/image" Target="../media/image34.gif"/></Relationships>
</file>

<file path=ppt/diagrams/_rels/data20.xml.rels><?xml version="1.0" encoding="UTF-8" standalone="yes"?>
<Relationships xmlns="http://schemas.openxmlformats.org/package/2006/relationships"><Relationship Id="rId1" Type="http://schemas.openxmlformats.org/officeDocument/2006/relationships/image" Target="../media/image45.jpeg"/></Relationships>
</file>

<file path=ppt/diagrams/_rels/data22.xml.rels><?xml version="1.0" encoding="UTF-8" standalone="yes"?>
<Relationships xmlns="http://schemas.openxmlformats.org/package/2006/relationships"><Relationship Id="rId1" Type="http://schemas.openxmlformats.org/officeDocument/2006/relationships/image" Target="../media/image36.jpeg"/></Relationships>
</file>

<file path=ppt/diagrams/_rels/data26.xml.rels><?xml version="1.0" encoding="UTF-8" standalone="yes"?>
<Relationships xmlns="http://schemas.openxmlformats.org/package/2006/relationships"><Relationship Id="rId1" Type="http://schemas.openxmlformats.org/officeDocument/2006/relationships/image" Target="../media/image34.gif"/></Relationships>
</file>

<file path=ppt/diagrams/_rels/data30.xml.rels><?xml version="1.0" encoding="UTF-8" standalone="yes"?>
<Relationships xmlns="http://schemas.openxmlformats.org/package/2006/relationships"><Relationship Id="rId1" Type="http://schemas.openxmlformats.org/officeDocument/2006/relationships/image" Target="../media/image35.jpeg"/></Relationships>
</file>

<file path=ppt/diagrams/_rels/data32.xml.rels><?xml version="1.0" encoding="UTF-8" standalone="yes"?>
<Relationships xmlns="http://schemas.openxmlformats.org/package/2006/relationships"><Relationship Id="rId1" Type="http://schemas.openxmlformats.org/officeDocument/2006/relationships/image" Target="../media/image36.jpeg"/></Relationships>
</file>

<file path=ppt/diagrams/_rels/data33.xml.rels><?xml version="1.0" encoding="UTF-8" standalone="yes"?>
<Relationships xmlns="http://schemas.openxmlformats.org/package/2006/relationships"><Relationship Id="rId8" Type="http://schemas.openxmlformats.org/officeDocument/2006/relationships/image" Target="../media/image68.jpeg"/><Relationship Id="rId13" Type="http://schemas.openxmlformats.org/officeDocument/2006/relationships/image" Target="../media/image73.jpeg"/><Relationship Id="rId3" Type="http://schemas.openxmlformats.org/officeDocument/2006/relationships/image" Target="../media/image23.jpeg"/><Relationship Id="rId7" Type="http://schemas.openxmlformats.org/officeDocument/2006/relationships/image" Target="../media/image67.jpeg"/><Relationship Id="rId12" Type="http://schemas.openxmlformats.org/officeDocument/2006/relationships/image" Target="../media/image72.png"/><Relationship Id="rId2" Type="http://schemas.openxmlformats.org/officeDocument/2006/relationships/image" Target="../media/image63.jpeg"/><Relationship Id="rId1" Type="http://schemas.openxmlformats.org/officeDocument/2006/relationships/image" Target="../media/image62.jpeg"/><Relationship Id="rId6" Type="http://schemas.openxmlformats.org/officeDocument/2006/relationships/image" Target="../media/image66.jpeg"/><Relationship Id="rId11" Type="http://schemas.openxmlformats.org/officeDocument/2006/relationships/image" Target="../media/image71.jpeg"/><Relationship Id="rId5" Type="http://schemas.openxmlformats.org/officeDocument/2006/relationships/image" Target="../media/image65.gif"/><Relationship Id="rId10" Type="http://schemas.openxmlformats.org/officeDocument/2006/relationships/image" Target="../media/image70.jpeg"/><Relationship Id="rId4" Type="http://schemas.openxmlformats.org/officeDocument/2006/relationships/image" Target="../media/image64.jpeg"/><Relationship Id="rId9" Type="http://schemas.openxmlformats.org/officeDocument/2006/relationships/image" Target="../media/image69.gif"/></Relationships>
</file>

<file path=ppt/diagrams/_rels/data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5.jpeg"/><Relationship Id="rId1" Type="http://schemas.openxmlformats.org/officeDocument/2006/relationships/image" Target="../media/image22.jpeg"/><Relationship Id="rId4" Type="http://schemas.openxmlformats.org/officeDocument/2006/relationships/image" Target="../media/image2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ABB449-3151-49F8-B135-670E0326285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C"/>
        </a:p>
      </dgm:t>
    </dgm:pt>
    <dgm:pt modelId="{61601C68-7042-41DA-B90F-30742F268401}">
      <dgm:prSet phldrT="[Texto]"/>
      <dgm:spPr/>
      <dgm:t>
        <a:bodyPr/>
        <a:lstStyle/>
        <a:p>
          <a:r>
            <a:rPr lang="en-US" b="1" dirty="0" smtClean="0">
              <a:solidFill>
                <a:schemeClr val="bg1"/>
              </a:solidFill>
            </a:rPr>
            <a:t>MISIÓN</a:t>
          </a:r>
          <a:endParaRPr lang="es-EC" dirty="0">
            <a:solidFill>
              <a:schemeClr val="bg1"/>
            </a:solidFill>
          </a:endParaRPr>
        </a:p>
      </dgm:t>
    </dgm:pt>
    <dgm:pt modelId="{49DB0DBE-5C7D-4018-B5B0-5C1E19597365}" type="parTrans" cxnId="{612D6919-611B-44C9-B8EB-C673E66B15D4}">
      <dgm:prSet/>
      <dgm:spPr/>
      <dgm:t>
        <a:bodyPr/>
        <a:lstStyle/>
        <a:p>
          <a:endParaRPr lang="es-EC"/>
        </a:p>
      </dgm:t>
    </dgm:pt>
    <dgm:pt modelId="{B1AD8A48-4375-4D53-B777-BEDAF3D94BA0}" type="sibTrans" cxnId="{612D6919-611B-44C9-B8EB-C673E66B15D4}">
      <dgm:prSet/>
      <dgm:spPr/>
      <dgm:t>
        <a:bodyPr/>
        <a:lstStyle/>
        <a:p>
          <a:endParaRPr lang="es-EC"/>
        </a:p>
      </dgm:t>
    </dgm:pt>
    <dgm:pt modelId="{BB6E66B2-DB9D-4CB5-9BB5-E64E83CD4725}">
      <dgm:prSet phldrT="[Texto]"/>
      <dgm:spPr/>
      <dgm:t>
        <a:bodyPr/>
        <a:lstStyle/>
        <a:p>
          <a:r>
            <a:rPr lang="es-EC" dirty="0" smtClean="0">
              <a:latin typeface="Arial" charset="0"/>
              <a:cs typeface="Arial" charset="0"/>
            </a:rPr>
            <a:t>Ser la primera industria de fundas y rollos plásticos, enfocada a satisfacer con calidad los requerimientos de los clientes internos y externos. Creando un nombre asociado con eficiencia, productividad y solvencia económica.</a:t>
          </a:r>
          <a:endParaRPr lang="es-EC" dirty="0"/>
        </a:p>
      </dgm:t>
    </dgm:pt>
    <dgm:pt modelId="{9DD7A314-BBF4-4EFB-9B9D-0C6642D52B02}" type="parTrans" cxnId="{5E14CD6B-BE35-4049-B52F-F410155F6578}">
      <dgm:prSet/>
      <dgm:spPr/>
      <dgm:t>
        <a:bodyPr/>
        <a:lstStyle/>
        <a:p>
          <a:endParaRPr lang="es-EC"/>
        </a:p>
      </dgm:t>
    </dgm:pt>
    <dgm:pt modelId="{534BF432-A44A-4140-B85E-D2D76C69207F}" type="sibTrans" cxnId="{5E14CD6B-BE35-4049-B52F-F410155F6578}">
      <dgm:prSet/>
      <dgm:spPr/>
      <dgm:t>
        <a:bodyPr/>
        <a:lstStyle/>
        <a:p>
          <a:endParaRPr lang="es-EC"/>
        </a:p>
      </dgm:t>
    </dgm:pt>
    <dgm:pt modelId="{51A9E068-D3B3-42B3-A9D2-96C66D10F8FD}">
      <dgm:prSet phldrT="[Texto]"/>
      <dgm:spPr/>
      <dgm:t>
        <a:bodyPr/>
        <a:lstStyle/>
        <a:p>
          <a:r>
            <a:rPr lang="en-US" dirty="0" smtClean="0"/>
            <a:t>VISIÓN</a:t>
          </a:r>
          <a:endParaRPr lang="es-EC" dirty="0"/>
        </a:p>
      </dgm:t>
    </dgm:pt>
    <dgm:pt modelId="{C4DACCD5-2014-4B98-81B6-BEA1156CF617}" type="parTrans" cxnId="{C5B407DE-ED07-4748-91DC-8B05C57A98C2}">
      <dgm:prSet/>
      <dgm:spPr/>
      <dgm:t>
        <a:bodyPr/>
        <a:lstStyle/>
        <a:p>
          <a:endParaRPr lang="es-EC"/>
        </a:p>
      </dgm:t>
    </dgm:pt>
    <dgm:pt modelId="{5E293337-F27E-449B-88EB-5028161E37B0}" type="sibTrans" cxnId="{C5B407DE-ED07-4748-91DC-8B05C57A98C2}">
      <dgm:prSet/>
      <dgm:spPr/>
      <dgm:t>
        <a:bodyPr/>
        <a:lstStyle/>
        <a:p>
          <a:endParaRPr lang="es-EC"/>
        </a:p>
      </dgm:t>
    </dgm:pt>
    <dgm:pt modelId="{224F2C90-3FF0-4504-AAA1-462662435ED1}">
      <dgm:prSet phldrT="[Texto]"/>
      <dgm:spPr/>
      <dgm:t>
        <a:bodyPr/>
        <a:lstStyle/>
        <a:p>
          <a:r>
            <a:rPr lang="es-EC" dirty="0" smtClean="0">
              <a:latin typeface="Arial" charset="0"/>
              <a:cs typeface="Arial" charset="0"/>
            </a:rPr>
            <a:t>Consolidar la presencia de ABC S.A. como una industria capaz de duplicar su producción acorde a las necesidades del mercado, manteniendo un producto y servicio de calidad</a:t>
          </a:r>
          <a:endParaRPr lang="es-EC" dirty="0"/>
        </a:p>
      </dgm:t>
    </dgm:pt>
    <dgm:pt modelId="{ED6E1A02-2162-4901-B95F-40F1D544A48D}" type="parTrans" cxnId="{CEFC2117-81F9-4A9C-8AD6-A9E6430CB12C}">
      <dgm:prSet/>
      <dgm:spPr/>
      <dgm:t>
        <a:bodyPr/>
        <a:lstStyle/>
        <a:p>
          <a:endParaRPr lang="es-EC"/>
        </a:p>
      </dgm:t>
    </dgm:pt>
    <dgm:pt modelId="{F5E25B53-1EBD-4E67-BF9C-501DCC1F4132}" type="sibTrans" cxnId="{CEFC2117-81F9-4A9C-8AD6-A9E6430CB12C}">
      <dgm:prSet/>
      <dgm:spPr/>
      <dgm:t>
        <a:bodyPr/>
        <a:lstStyle/>
        <a:p>
          <a:endParaRPr lang="es-EC"/>
        </a:p>
      </dgm:t>
    </dgm:pt>
    <dgm:pt modelId="{33168781-E72D-46A5-8092-BB0ECBFAEA54}">
      <dgm:prSet/>
      <dgm:spPr/>
      <dgm:t>
        <a:bodyPr/>
        <a:lstStyle/>
        <a:p>
          <a:endParaRPr lang="es-EC" dirty="0" smtClean="0"/>
        </a:p>
      </dgm:t>
    </dgm:pt>
    <dgm:pt modelId="{31C3D717-2068-4891-B2F8-7886C5ED0116}" type="parTrans" cxnId="{14EAC924-91ED-4088-8FEB-F69DC808B2A2}">
      <dgm:prSet/>
      <dgm:spPr/>
      <dgm:t>
        <a:bodyPr/>
        <a:lstStyle/>
        <a:p>
          <a:endParaRPr lang="es-EC"/>
        </a:p>
      </dgm:t>
    </dgm:pt>
    <dgm:pt modelId="{BDD96D54-885D-41C5-8527-6CECD6A5370E}" type="sibTrans" cxnId="{14EAC924-91ED-4088-8FEB-F69DC808B2A2}">
      <dgm:prSet/>
      <dgm:spPr/>
      <dgm:t>
        <a:bodyPr/>
        <a:lstStyle/>
        <a:p>
          <a:endParaRPr lang="es-EC"/>
        </a:p>
      </dgm:t>
    </dgm:pt>
    <dgm:pt modelId="{F3579350-6A61-421A-955E-B6A9151D12F8}" type="pres">
      <dgm:prSet presAssocID="{A4ABB449-3151-49F8-B135-670E03262856}" presName="Name0" presStyleCnt="0">
        <dgm:presLayoutVars>
          <dgm:dir/>
          <dgm:animLvl val="lvl"/>
          <dgm:resizeHandles val="exact"/>
        </dgm:presLayoutVars>
      </dgm:prSet>
      <dgm:spPr/>
      <dgm:t>
        <a:bodyPr/>
        <a:lstStyle/>
        <a:p>
          <a:endParaRPr lang="es-EC"/>
        </a:p>
      </dgm:t>
    </dgm:pt>
    <dgm:pt modelId="{1E8EDB48-6166-42C8-A386-895EB29BB336}" type="pres">
      <dgm:prSet presAssocID="{61601C68-7042-41DA-B90F-30742F268401}" presName="linNode" presStyleCnt="0"/>
      <dgm:spPr/>
    </dgm:pt>
    <dgm:pt modelId="{0B1A911D-0202-42F7-9188-7A712F1EF1F7}" type="pres">
      <dgm:prSet presAssocID="{61601C68-7042-41DA-B90F-30742F268401}" presName="parentText" presStyleLbl="node1" presStyleIdx="0" presStyleCnt="2" custLinFactNeighborX="-15259" custLinFactNeighborY="-48852">
        <dgm:presLayoutVars>
          <dgm:chMax val="1"/>
          <dgm:bulletEnabled val="1"/>
        </dgm:presLayoutVars>
      </dgm:prSet>
      <dgm:spPr/>
      <dgm:t>
        <a:bodyPr/>
        <a:lstStyle/>
        <a:p>
          <a:endParaRPr lang="es-EC"/>
        </a:p>
      </dgm:t>
    </dgm:pt>
    <dgm:pt modelId="{2888DFDB-72FA-44E6-A13E-AB3B492AEF20}" type="pres">
      <dgm:prSet presAssocID="{61601C68-7042-41DA-B90F-30742F268401}" presName="descendantText" presStyleLbl="alignAccFollowNode1" presStyleIdx="0" presStyleCnt="2" custLinFactNeighborX="-174" custLinFactNeighborY="-2842">
        <dgm:presLayoutVars>
          <dgm:bulletEnabled val="1"/>
        </dgm:presLayoutVars>
      </dgm:prSet>
      <dgm:spPr/>
      <dgm:t>
        <a:bodyPr/>
        <a:lstStyle/>
        <a:p>
          <a:endParaRPr lang="es-EC"/>
        </a:p>
      </dgm:t>
    </dgm:pt>
    <dgm:pt modelId="{9A60FAAF-1C2C-4ECF-9BAB-47413E7AA727}" type="pres">
      <dgm:prSet presAssocID="{B1AD8A48-4375-4D53-B777-BEDAF3D94BA0}" presName="sp" presStyleCnt="0"/>
      <dgm:spPr/>
    </dgm:pt>
    <dgm:pt modelId="{9F9EAD9C-6C4A-40BC-B3EC-5E19BB3B944B}" type="pres">
      <dgm:prSet presAssocID="{51A9E068-D3B3-42B3-A9D2-96C66D10F8FD}" presName="linNode" presStyleCnt="0"/>
      <dgm:spPr/>
    </dgm:pt>
    <dgm:pt modelId="{A54C3F23-9D22-426A-8CE8-3525EB4A4AD3}" type="pres">
      <dgm:prSet presAssocID="{51A9E068-D3B3-42B3-A9D2-96C66D10F8FD}" presName="parentText" presStyleLbl="node1" presStyleIdx="1" presStyleCnt="2">
        <dgm:presLayoutVars>
          <dgm:chMax val="1"/>
          <dgm:bulletEnabled val="1"/>
        </dgm:presLayoutVars>
      </dgm:prSet>
      <dgm:spPr/>
      <dgm:t>
        <a:bodyPr/>
        <a:lstStyle/>
        <a:p>
          <a:endParaRPr lang="es-EC"/>
        </a:p>
      </dgm:t>
    </dgm:pt>
    <dgm:pt modelId="{03E4C947-0EFE-4E76-9A21-60C8B7C1BEA3}" type="pres">
      <dgm:prSet presAssocID="{51A9E068-D3B3-42B3-A9D2-96C66D10F8FD}" presName="descendantText" presStyleLbl="alignAccFollowNode1" presStyleIdx="1" presStyleCnt="2">
        <dgm:presLayoutVars>
          <dgm:bulletEnabled val="1"/>
        </dgm:presLayoutVars>
      </dgm:prSet>
      <dgm:spPr/>
      <dgm:t>
        <a:bodyPr/>
        <a:lstStyle/>
        <a:p>
          <a:endParaRPr lang="es-EC"/>
        </a:p>
      </dgm:t>
    </dgm:pt>
  </dgm:ptLst>
  <dgm:cxnLst>
    <dgm:cxn modelId="{732F8648-2ECF-4EFF-8AC8-3A294C5C01B6}" type="presOf" srcId="{61601C68-7042-41DA-B90F-30742F268401}" destId="{0B1A911D-0202-42F7-9188-7A712F1EF1F7}" srcOrd="0" destOrd="0" presId="urn:microsoft.com/office/officeart/2005/8/layout/vList5"/>
    <dgm:cxn modelId="{7AF81C04-300B-4E76-8E75-3B404FCD6720}" type="presOf" srcId="{51A9E068-D3B3-42B3-A9D2-96C66D10F8FD}" destId="{A54C3F23-9D22-426A-8CE8-3525EB4A4AD3}" srcOrd="0" destOrd="0" presId="urn:microsoft.com/office/officeart/2005/8/layout/vList5"/>
    <dgm:cxn modelId="{C5B407DE-ED07-4748-91DC-8B05C57A98C2}" srcId="{A4ABB449-3151-49F8-B135-670E03262856}" destId="{51A9E068-D3B3-42B3-A9D2-96C66D10F8FD}" srcOrd="1" destOrd="0" parTransId="{C4DACCD5-2014-4B98-81B6-BEA1156CF617}" sibTransId="{5E293337-F27E-449B-88EB-5028161E37B0}"/>
    <dgm:cxn modelId="{612D6919-611B-44C9-B8EB-C673E66B15D4}" srcId="{A4ABB449-3151-49F8-B135-670E03262856}" destId="{61601C68-7042-41DA-B90F-30742F268401}" srcOrd="0" destOrd="0" parTransId="{49DB0DBE-5C7D-4018-B5B0-5C1E19597365}" sibTransId="{B1AD8A48-4375-4D53-B777-BEDAF3D94BA0}"/>
    <dgm:cxn modelId="{5E14CD6B-BE35-4049-B52F-F410155F6578}" srcId="{61601C68-7042-41DA-B90F-30742F268401}" destId="{BB6E66B2-DB9D-4CB5-9BB5-E64E83CD4725}" srcOrd="0" destOrd="0" parTransId="{9DD7A314-BBF4-4EFB-9B9D-0C6642D52B02}" sibTransId="{534BF432-A44A-4140-B85E-D2D76C69207F}"/>
    <dgm:cxn modelId="{AD1A1D24-D1CC-4012-A6A3-7D59035FEA35}" type="presOf" srcId="{A4ABB449-3151-49F8-B135-670E03262856}" destId="{F3579350-6A61-421A-955E-B6A9151D12F8}" srcOrd="0" destOrd="0" presId="urn:microsoft.com/office/officeart/2005/8/layout/vList5"/>
    <dgm:cxn modelId="{A122E7BD-94BA-45C8-B407-2392D28AB0A4}" type="presOf" srcId="{33168781-E72D-46A5-8092-BB0ECBFAEA54}" destId="{2888DFDB-72FA-44E6-A13E-AB3B492AEF20}" srcOrd="0" destOrd="1" presId="urn:microsoft.com/office/officeart/2005/8/layout/vList5"/>
    <dgm:cxn modelId="{CEFC2117-81F9-4A9C-8AD6-A9E6430CB12C}" srcId="{51A9E068-D3B3-42B3-A9D2-96C66D10F8FD}" destId="{224F2C90-3FF0-4504-AAA1-462662435ED1}" srcOrd="0" destOrd="0" parTransId="{ED6E1A02-2162-4901-B95F-40F1D544A48D}" sibTransId="{F5E25B53-1EBD-4E67-BF9C-501DCC1F4132}"/>
    <dgm:cxn modelId="{14EAC924-91ED-4088-8FEB-F69DC808B2A2}" srcId="{61601C68-7042-41DA-B90F-30742F268401}" destId="{33168781-E72D-46A5-8092-BB0ECBFAEA54}" srcOrd="1" destOrd="0" parTransId="{31C3D717-2068-4891-B2F8-7886C5ED0116}" sibTransId="{BDD96D54-885D-41C5-8527-6CECD6A5370E}"/>
    <dgm:cxn modelId="{2D226103-FB40-407C-9BE6-13627B66C96B}" type="presOf" srcId="{224F2C90-3FF0-4504-AAA1-462662435ED1}" destId="{03E4C947-0EFE-4E76-9A21-60C8B7C1BEA3}" srcOrd="0" destOrd="0" presId="urn:microsoft.com/office/officeart/2005/8/layout/vList5"/>
    <dgm:cxn modelId="{5AFFBCCF-85AF-47EC-9366-0BE18BF4CC7A}" type="presOf" srcId="{BB6E66B2-DB9D-4CB5-9BB5-E64E83CD4725}" destId="{2888DFDB-72FA-44E6-A13E-AB3B492AEF20}" srcOrd="0" destOrd="0" presId="urn:microsoft.com/office/officeart/2005/8/layout/vList5"/>
    <dgm:cxn modelId="{26D548AA-2FD1-4642-893E-D1FDD3F5E932}" type="presParOf" srcId="{F3579350-6A61-421A-955E-B6A9151D12F8}" destId="{1E8EDB48-6166-42C8-A386-895EB29BB336}" srcOrd="0" destOrd="0" presId="urn:microsoft.com/office/officeart/2005/8/layout/vList5"/>
    <dgm:cxn modelId="{0D7A45EE-21A6-4311-AC07-261400C75754}" type="presParOf" srcId="{1E8EDB48-6166-42C8-A386-895EB29BB336}" destId="{0B1A911D-0202-42F7-9188-7A712F1EF1F7}" srcOrd="0" destOrd="0" presId="urn:microsoft.com/office/officeart/2005/8/layout/vList5"/>
    <dgm:cxn modelId="{5F1EF86D-F76D-49C4-A814-A67B47527F7E}" type="presParOf" srcId="{1E8EDB48-6166-42C8-A386-895EB29BB336}" destId="{2888DFDB-72FA-44E6-A13E-AB3B492AEF20}" srcOrd="1" destOrd="0" presId="urn:microsoft.com/office/officeart/2005/8/layout/vList5"/>
    <dgm:cxn modelId="{8937E79E-04B5-4620-87CA-B2DF082D9AF3}" type="presParOf" srcId="{F3579350-6A61-421A-955E-B6A9151D12F8}" destId="{9A60FAAF-1C2C-4ECF-9BAB-47413E7AA727}" srcOrd="1" destOrd="0" presId="urn:microsoft.com/office/officeart/2005/8/layout/vList5"/>
    <dgm:cxn modelId="{451FA3E2-448A-4B53-9EAB-852F60AAC926}" type="presParOf" srcId="{F3579350-6A61-421A-955E-B6A9151D12F8}" destId="{9F9EAD9C-6C4A-40BC-B3EC-5E19BB3B944B}" srcOrd="2" destOrd="0" presId="urn:microsoft.com/office/officeart/2005/8/layout/vList5"/>
    <dgm:cxn modelId="{5C207A0E-A93F-48F9-BE5A-6C51D63790FF}" type="presParOf" srcId="{9F9EAD9C-6C4A-40BC-B3EC-5E19BB3B944B}" destId="{A54C3F23-9D22-426A-8CE8-3525EB4A4AD3}" srcOrd="0" destOrd="0" presId="urn:microsoft.com/office/officeart/2005/8/layout/vList5"/>
    <dgm:cxn modelId="{6C8F1939-BD51-4025-B8BF-BA81ECF7B9CD}" type="presParOf" srcId="{9F9EAD9C-6C4A-40BC-B3EC-5E19BB3B944B}" destId="{03E4C947-0EFE-4E76-9A21-60C8B7C1BEA3}" srcOrd="1" destOrd="0" presId="urn:microsoft.com/office/officeart/2005/8/layout/vList5"/>
  </dgm:cxnLst>
  <dgm:bg/>
  <dgm:whole/>
</dgm:dataModel>
</file>

<file path=ppt/diagrams/data10.xml><?xml version="1.0" encoding="utf-8"?>
<dgm:dataModel xmlns:dgm="http://schemas.openxmlformats.org/drawingml/2006/diagram" xmlns:a="http://schemas.openxmlformats.org/drawingml/2006/main">
  <dgm:ptLst>
    <dgm:pt modelId="{7102E341-D533-4028-9A5A-363F065747F5}"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es-US"/>
        </a:p>
      </dgm:t>
    </dgm:pt>
    <dgm:pt modelId="{C713266A-1D5A-4906-9DC3-6FFFCCD3D1C8}">
      <dgm:prSet phldrT="[Texto]" custT="1"/>
      <dgm:spPr/>
      <dgm:t>
        <a:bodyPr/>
        <a:lstStyle/>
        <a:p>
          <a:pPr algn="ctr"/>
          <a:r>
            <a:rPr lang="es-EC" sz="1200" b="1">
              <a:latin typeface="Arial" pitchFamily="34" charset="0"/>
              <a:cs typeface="Arial" pitchFamily="34" charset="0"/>
            </a:rPr>
            <a:t>Optimización de Recursos</a:t>
          </a:r>
          <a:endParaRPr lang="es-US" sz="1200">
            <a:latin typeface="Arial" pitchFamily="34" charset="0"/>
            <a:cs typeface="Arial" pitchFamily="34" charset="0"/>
          </a:endParaRPr>
        </a:p>
      </dgm:t>
    </dgm:pt>
    <dgm:pt modelId="{74C92C5E-70CF-418B-9053-F655C034B40D}" type="parTrans" cxnId="{CEA2F5F3-FFA6-4084-8A7D-02D45424B1A3}">
      <dgm:prSet/>
      <dgm:spPr/>
      <dgm:t>
        <a:bodyPr/>
        <a:lstStyle/>
        <a:p>
          <a:pPr algn="l"/>
          <a:endParaRPr lang="es-US"/>
        </a:p>
      </dgm:t>
    </dgm:pt>
    <dgm:pt modelId="{38D9FCA5-ADEE-4C65-82D0-84D6314F1298}" type="sibTrans" cxnId="{CEA2F5F3-FFA6-4084-8A7D-02D45424B1A3}">
      <dgm:prSet/>
      <dgm:spPr/>
      <dgm:t>
        <a:bodyPr/>
        <a:lstStyle/>
        <a:p>
          <a:pPr algn="l"/>
          <a:endParaRPr lang="es-US"/>
        </a:p>
      </dgm:t>
    </dgm:pt>
    <dgm:pt modelId="{F8E763C1-3971-4029-95E7-481651A001DD}">
      <dgm:prSet phldrT="[Texto]" custT="1"/>
      <dgm:spPr/>
      <dgm:t>
        <a:bodyPr/>
        <a:lstStyle/>
        <a:p>
          <a:pPr algn="l"/>
          <a:r>
            <a:rPr lang="es-EC" sz="1000">
              <a:latin typeface="Arial" pitchFamily="34" charset="0"/>
              <a:cs typeface="Arial" pitchFamily="34" charset="0"/>
            </a:rPr>
            <a:t>Alcanzar índices de calidad y productividad planificados.</a:t>
          </a:r>
          <a:endParaRPr lang="es-US" sz="1000">
            <a:latin typeface="Arial" pitchFamily="34" charset="0"/>
            <a:cs typeface="Arial" pitchFamily="34" charset="0"/>
          </a:endParaRPr>
        </a:p>
      </dgm:t>
    </dgm:pt>
    <dgm:pt modelId="{620D2A86-1EE7-41D9-885D-23655C9D84E6}" type="parTrans" cxnId="{9910D258-325A-401F-974D-865BDBC85BBB}">
      <dgm:prSet/>
      <dgm:spPr/>
      <dgm:t>
        <a:bodyPr/>
        <a:lstStyle/>
        <a:p>
          <a:pPr algn="l"/>
          <a:endParaRPr lang="es-US"/>
        </a:p>
      </dgm:t>
    </dgm:pt>
    <dgm:pt modelId="{0B379467-660D-4002-B2CB-9B48B2D10ED3}" type="sibTrans" cxnId="{9910D258-325A-401F-974D-865BDBC85BBB}">
      <dgm:prSet/>
      <dgm:spPr/>
      <dgm:t>
        <a:bodyPr/>
        <a:lstStyle/>
        <a:p>
          <a:pPr algn="l"/>
          <a:endParaRPr lang="es-US"/>
        </a:p>
      </dgm:t>
    </dgm:pt>
    <dgm:pt modelId="{F952D323-F6C4-4CD1-A375-769ECBF31FF5}">
      <dgm:prSet phldrT="[Texto]" custT="1"/>
      <dgm:spPr/>
      <dgm:t>
        <a:bodyPr/>
        <a:lstStyle/>
        <a:p>
          <a:pPr algn="ctr"/>
          <a:r>
            <a:rPr lang="es-EC" sz="1200" b="1">
              <a:latin typeface="Arial" pitchFamily="34" charset="0"/>
              <a:cs typeface="Arial" pitchFamily="34" charset="0"/>
            </a:rPr>
            <a:t>Aumentar Rentabilidad</a:t>
          </a:r>
          <a:endParaRPr lang="es-US" sz="1200">
            <a:latin typeface="Arial" pitchFamily="34" charset="0"/>
            <a:cs typeface="Arial" pitchFamily="34" charset="0"/>
          </a:endParaRPr>
        </a:p>
      </dgm:t>
    </dgm:pt>
    <dgm:pt modelId="{6A63FF17-58BC-4766-AA2A-2519A1A88845}" type="parTrans" cxnId="{60C2C7A1-476C-40E7-BE1C-1FB40A54DAB9}">
      <dgm:prSet/>
      <dgm:spPr/>
      <dgm:t>
        <a:bodyPr/>
        <a:lstStyle/>
        <a:p>
          <a:pPr algn="l"/>
          <a:endParaRPr lang="es-US"/>
        </a:p>
      </dgm:t>
    </dgm:pt>
    <dgm:pt modelId="{C18AE577-EB2D-440D-9023-819DF34A0602}" type="sibTrans" cxnId="{60C2C7A1-476C-40E7-BE1C-1FB40A54DAB9}">
      <dgm:prSet/>
      <dgm:spPr/>
      <dgm:t>
        <a:bodyPr/>
        <a:lstStyle/>
        <a:p>
          <a:pPr algn="l"/>
          <a:endParaRPr lang="es-US"/>
        </a:p>
      </dgm:t>
    </dgm:pt>
    <dgm:pt modelId="{0637C58F-1C89-4944-A812-5780DB38ABD3}">
      <dgm:prSet phldrT="[Texto]" custT="1"/>
      <dgm:spPr/>
      <dgm:t>
        <a:bodyPr/>
        <a:lstStyle/>
        <a:p>
          <a:pPr algn="l"/>
          <a:r>
            <a:rPr lang="es-EC" sz="1000">
              <a:latin typeface="Arial" pitchFamily="34" charset="0"/>
              <a:cs typeface="Arial" pitchFamily="34" charset="0"/>
            </a:rPr>
            <a:t>Incrementar ventas.</a:t>
          </a:r>
          <a:endParaRPr lang="es-US" sz="1000">
            <a:latin typeface="Arial" pitchFamily="34" charset="0"/>
            <a:cs typeface="Arial" pitchFamily="34" charset="0"/>
          </a:endParaRPr>
        </a:p>
      </dgm:t>
    </dgm:pt>
    <dgm:pt modelId="{F1AA15DE-ECC5-4B70-BC69-422AB0DA1BE0}" type="parTrans" cxnId="{F88AD81C-5531-4094-BB14-6F4E5A7EF4BE}">
      <dgm:prSet/>
      <dgm:spPr/>
      <dgm:t>
        <a:bodyPr/>
        <a:lstStyle/>
        <a:p>
          <a:pPr algn="l"/>
          <a:endParaRPr lang="es-US"/>
        </a:p>
      </dgm:t>
    </dgm:pt>
    <dgm:pt modelId="{215FCEB7-460C-4A9F-9CCB-8684A0D4C9F8}" type="sibTrans" cxnId="{F88AD81C-5531-4094-BB14-6F4E5A7EF4BE}">
      <dgm:prSet/>
      <dgm:spPr/>
      <dgm:t>
        <a:bodyPr/>
        <a:lstStyle/>
        <a:p>
          <a:pPr algn="l"/>
          <a:endParaRPr lang="es-US"/>
        </a:p>
      </dgm:t>
    </dgm:pt>
    <dgm:pt modelId="{0DA9B851-7D30-422A-BFDA-91CD585C8B39}">
      <dgm:prSet phldrT="[Texto]" custT="1"/>
      <dgm:spPr/>
      <dgm:t>
        <a:bodyPr/>
        <a:lstStyle/>
        <a:p>
          <a:pPr algn="l"/>
          <a:r>
            <a:rPr lang="es-EC" sz="1000" dirty="0">
              <a:latin typeface="Arial" pitchFamily="34" charset="0"/>
              <a:cs typeface="Arial" pitchFamily="34" charset="0"/>
            </a:rPr>
            <a:t>Reducción de desperdicios.</a:t>
          </a:r>
          <a:endParaRPr lang="es-US" sz="1000" dirty="0">
            <a:latin typeface="Arial" pitchFamily="34" charset="0"/>
            <a:cs typeface="Arial" pitchFamily="34" charset="0"/>
          </a:endParaRPr>
        </a:p>
      </dgm:t>
    </dgm:pt>
    <dgm:pt modelId="{1A65B361-62EF-41F7-BDD8-9C71E577FDE1}" type="parTrans" cxnId="{7A306818-0067-47D1-B4AB-3D5BFD0EE02B}">
      <dgm:prSet/>
      <dgm:spPr/>
      <dgm:t>
        <a:bodyPr/>
        <a:lstStyle/>
        <a:p>
          <a:pPr algn="l"/>
          <a:endParaRPr lang="es-US"/>
        </a:p>
      </dgm:t>
    </dgm:pt>
    <dgm:pt modelId="{D0EAC6FD-549F-409C-B594-01BAF0A2B494}" type="sibTrans" cxnId="{7A306818-0067-47D1-B4AB-3D5BFD0EE02B}">
      <dgm:prSet/>
      <dgm:spPr/>
      <dgm:t>
        <a:bodyPr/>
        <a:lstStyle/>
        <a:p>
          <a:pPr algn="l"/>
          <a:endParaRPr lang="es-US"/>
        </a:p>
      </dgm:t>
    </dgm:pt>
    <dgm:pt modelId="{32D2FB83-50B1-4026-91FD-1ECBB9180306}">
      <dgm:prSet custT="1"/>
      <dgm:spPr/>
      <dgm:t>
        <a:bodyPr/>
        <a:lstStyle/>
        <a:p>
          <a:pPr algn="l"/>
          <a:r>
            <a:rPr lang="es-EC" sz="1000" dirty="0">
              <a:latin typeface="Arial" pitchFamily="34" charset="0"/>
              <a:cs typeface="Arial" pitchFamily="34" charset="0"/>
            </a:rPr>
            <a:t>Determinar un nivel de seguridad de stock de materia prima.</a:t>
          </a:r>
          <a:endParaRPr lang="es-US" sz="1000" dirty="0">
            <a:latin typeface="Arial" pitchFamily="34" charset="0"/>
            <a:cs typeface="Arial" pitchFamily="34" charset="0"/>
          </a:endParaRPr>
        </a:p>
      </dgm:t>
    </dgm:pt>
    <dgm:pt modelId="{1EE8D041-98C4-4017-98F1-19F7F279D245}" type="parTrans" cxnId="{D4981298-F4F4-4836-A5AE-0B7DAD771F0D}">
      <dgm:prSet/>
      <dgm:spPr/>
      <dgm:t>
        <a:bodyPr/>
        <a:lstStyle/>
        <a:p>
          <a:pPr algn="l"/>
          <a:endParaRPr lang="es-US"/>
        </a:p>
      </dgm:t>
    </dgm:pt>
    <dgm:pt modelId="{26CB79C1-BF6C-48D7-93AA-B3704662A09B}" type="sibTrans" cxnId="{D4981298-F4F4-4836-A5AE-0B7DAD771F0D}">
      <dgm:prSet/>
      <dgm:spPr/>
      <dgm:t>
        <a:bodyPr/>
        <a:lstStyle/>
        <a:p>
          <a:pPr algn="l"/>
          <a:endParaRPr lang="es-US"/>
        </a:p>
      </dgm:t>
    </dgm:pt>
    <dgm:pt modelId="{0FF4AE2D-BF52-4178-B1AD-252668E38C2A}">
      <dgm:prSet custT="1"/>
      <dgm:spPr/>
      <dgm:t>
        <a:bodyPr/>
        <a:lstStyle/>
        <a:p>
          <a:pPr algn="l"/>
          <a:r>
            <a:rPr lang="es-EC" sz="1000">
              <a:latin typeface="Arial" pitchFamily="34" charset="0"/>
              <a:cs typeface="Arial" pitchFamily="34" charset="0"/>
            </a:rPr>
            <a:t>Reducción de costos de producción.</a:t>
          </a:r>
          <a:endParaRPr lang="es-US" sz="1000">
            <a:latin typeface="Arial" pitchFamily="34" charset="0"/>
            <a:cs typeface="Arial" pitchFamily="34" charset="0"/>
          </a:endParaRPr>
        </a:p>
      </dgm:t>
    </dgm:pt>
    <dgm:pt modelId="{A347B2B4-E4CD-444D-B666-D0BF311EF4EB}" type="parTrans" cxnId="{33380CC6-6601-4DCD-A566-6246B2C28CA3}">
      <dgm:prSet/>
      <dgm:spPr/>
      <dgm:t>
        <a:bodyPr/>
        <a:lstStyle/>
        <a:p>
          <a:pPr algn="l"/>
          <a:endParaRPr lang="es-US"/>
        </a:p>
      </dgm:t>
    </dgm:pt>
    <dgm:pt modelId="{16F792AB-5BBC-41A0-AA3E-F4D37055C9AA}" type="sibTrans" cxnId="{33380CC6-6601-4DCD-A566-6246B2C28CA3}">
      <dgm:prSet/>
      <dgm:spPr/>
      <dgm:t>
        <a:bodyPr/>
        <a:lstStyle/>
        <a:p>
          <a:pPr algn="l"/>
          <a:endParaRPr lang="es-US"/>
        </a:p>
      </dgm:t>
    </dgm:pt>
    <dgm:pt modelId="{CE7215FF-DF0E-4922-A569-8F04759EE73D}">
      <dgm:prSet custT="1"/>
      <dgm:spPr/>
      <dgm:t>
        <a:bodyPr/>
        <a:lstStyle/>
        <a:p>
          <a:pPr algn="l"/>
          <a:r>
            <a:rPr lang="es-EC" sz="1000">
              <a:latin typeface="Arial" pitchFamily="34" charset="0"/>
              <a:cs typeface="Arial" pitchFamily="34" charset="0"/>
            </a:rPr>
            <a:t>Disminuir tiempos de retrasos de producción.</a:t>
          </a:r>
          <a:endParaRPr lang="es-US" sz="1000">
            <a:latin typeface="Arial" pitchFamily="34" charset="0"/>
            <a:cs typeface="Arial" pitchFamily="34" charset="0"/>
          </a:endParaRPr>
        </a:p>
      </dgm:t>
    </dgm:pt>
    <dgm:pt modelId="{E723314A-722D-4C4D-A021-186B80872584}" type="parTrans" cxnId="{B92A6F9C-F3B0-44E9-BBC3-525928152CBA}">
      <dgm:prSet/>
      <dgm:spPr/>
      <dgm:t>
        <a:bodyPr/>
        <a:lstStyle/>
        <a:p>
          <a:pPr algn="l"/>
          <a:endParaRPr lang="es-US"/>
        </a:p>
      </dgm:t>
    </dgm:pt>
    <dgm:pt modelId="{CB628426-FF2C-42FB-985B-427DCEC174EA}" type="sibTrans" cxnId="{B92A6F9C-F3B0-44E9-BBC3-525928152CBA}">
      <dgm:prSet/>
      <dgm:spPr/>
      <dgm:t>
        <a:bodyPr/>
        <a:lstStyle/>
        <a:p>
          <a:pPr algn="l"/>
          <a:endParaRPr lang="es-US"/>
        </a:p>
      </dgm:t>
    </dgm:pt>
    <dgm:pt modelId="{7FBB6B23-FE32-4B12-8CA2-AE3F5B0DCED8}">
      <dgm:prSet custT="1"/>
      <dgm:spPr/>
      <dgm:t>
        <a:bodyPr/>
        <a:lstStyle/>
        <a:p>
          <a:pPr algn="l"/>
          <a:r>
            <a:rPr lang="es-EC" sz="1000">
              <a:latin typeface="Arial" pitchFamily="34" charset="0"/>
              <a:cs typeface="Arial" pitchFamily="34" charset="0"/>
            </a:rPr>
            <a:t>Reducción de material reprocesado.</a:t>
          </a:r>
          <a:endParaRPr lang="es-US" sz="1000">
            <a:latin typeface="Arial" pitchFamily="34" charset="0"/>
            <a:cs typeface="Arial" pitchFamily="34" charset="0"/>
          </a:endParaRPr>
        </a:p>
      </dgm:t>
    </dgm:pt>
    <dgm:pt modelId="{A7817B75-CC4E-4AF6-87AE-FFDF6B8CDC58}" type="parTrans" cxnId="{066E1467-5552-4A50-9B0D-E03BD5DB8A4C}">
      <dgm:prSet/>
      <dgm:spPr/>
      <dgm:t>
        <a:bodyPr/>
        <a:lstStyle/>
        <a:p>
          <a:pPr algn="l"/>
          <a:endParaRPr lang="es-US"/>
        </a:p>
      </dgm:t>
    </dgm:pt>
    <dgm:pt modelId="{5DFE2378-8AAC-4DBA-8B17-35DA1F5CCA58}" type="sibTrans" cxnId="{066E1467-5552-4A50-9B0D-E03BD5DB8A4C}">
      <dgm:prSet/>
      <dgm:spPr/>
      <dgm:t>
        <a:bodyPr/>
        <a:lstStyle/>
        <a:p>
          <a:pPr algn="l"/>
          <a:endParaRPr lang="es-US"/>
        </a:p>
      </dgm:t>
    </dgm:pt>
    <dgm:pt modelId="{9947A363-F585-44C4-B2F2-FA2DEE9ECDFD}">
      <dgm:prSet custT="1"/>
      <dgm:spPr/>
      <dgm:t>
        <a:bodyPr/>
        <a:lstStyle/>
        <a:p>
          <a:pPr algn="l"/>
          <a:r>
            <a:rPr lang="es-EC" sz="1000">
              <a:latin typeface="Arial" pitchFamily="34" charset="0"/>
              <a:cs typeface="Arial" pitchFamily="34" charset="0"/>
            </a:rPr>
            <a:t>Optimizar el uso de maquinarias y equipos.</a:t>
          </a:r>
          <a:endParaRPr lang="es-US" sz="1000">
            <a:latin typeface="Arial" pitchFamily="34" charset="0"/>
            <a:cs typeface="Arial" pitchFamily="34" charset="0"/>
          </a:endParaRPr>
        </a:p>
      </dgm:t>
    </dgm:pt>
    <dgm:pt modelId="{E87BBA53-8B61-47DD-B55F-E3581589EDF5}" type="parTrans" cxnId="{E46A2F26-022B-4E3E-BE10-1ED871A8FB9D}">
      <dgm:prSet/>
      <dgm:spPr/>
      <dgm:t>
        <a:bodyPr/>
        <a:lstStyle/>
        <a:p>
          <a:pPr algn="l"/>
          <a:endParaRPr lang="es-US"/>
        </a:p>
      </dgm:t>
    </dgm:pt>
    <dgm:pt modelId="{C2F68AD7-FC06-4A23-8DF4-4C57E5E2E12F}" type="sibTrans" cxnId="{E46A2F26-022B-4E3E-BE10-1ED871A8FB9D}">
      <dgm:prSet/>
      <dgm:spPr/>
      <dgm:t>
        <a:bodyPr/>
        <a:lstStyle/>
        <a:p>
          <a:pPr algn="l"/>
          <a:endParaRPr lang="es-US"/>
        </a:p>
      </dgm:t>
    </dgm:pt>
    <dgm:pt modelId="{476F9C39-482D-4E99-888A-E1DFA207D0E9}">
      <dgm:prSet custT="1"/>
      <dgm:spPr/>
      <dgm:t>
        <a:bodyPr/>
        <a:lstStyle/>
        <a:p>
          <a:pPr algn="ctr"/>
          <a:r>
            <a:rPr lang="es-EC" sz="1200" b="1">
              <a:latin typeface="Arial" pitchFamily="34" charset="0"/>
              <a:cs typeface="Arial" pitchFamily="34" charset="0"/>
            </a:rPr>
            <a:t>Capacitación y Crecimiento contino de empleados </a:t>
          </a:r>
          <a:endParaRPr lang="es-US" sz="1200">
            <a:latin typeface="Arial" pitchFamily="34" charset="0"/>
            <a:cs typeface="Arial" pitchFamily="34" charset="0"/>
          </a:endParaRPr>
        </a:p>
      </dgm:t>
    </dgm:pt>
    <dgm:pt modelId="{D7021046-BEEB-4CB1-8877-7214B263A526}" type="parTrans" cxnId="{13C3FAB6-ECD0-4737-8445-FD6889F0C779}">
      <dgm:prSet/>
      <dgm:spPr/>
      <dgm:t>
        <a:bodyPr/>
        <a:lstStyle/>
        <a:p>
          <a:pPr algn="l"/>
          <a:endParaRPr lang="es-US"/>
        </a:p>
      </dgm:t>
    </dgm:pt>
    <dgm:pt modelId="{0FFB9322-AD34-46B9-9604-989ADBACE046}" type="sibTrans" cxnId="{13C3FAB6-ECD0-4737-8445-FD6889F0C779}">
      <dgm:prSet/>
      <dgm:spPr/>
      <dgm:t>
        <a:bodyPr/>
        <a:lstStyle/>
        <a:p>
          <a:pPr algn="l"/>
          <a:endParaRPr lang="es-US"/>
        </a:p>
      </dgm:t>
    </dgm:pt>
    <dgm:pt modelId="{9BA58874-21E6-4459-AB41-C872F37F7F43}">
      <dgm:prSet custT="1"/>
      <dgm:spPr/>
      <dgm:t>
        <a:bodyPr/>
        <a:lstStyle/>
        <a:p>
          <a:pPr algn="l"/>
          <a:r>
            <a:rPr lang="es-EC" sz="900" dirty="0">
              <a:latin typeface="Arial" pitchFamily="34" charset="0"/>
              <a:cs typeface="Arial" pitchFamily="34" charset="0"/>
            </a:rPr>
            <a:t>Capacitación continua personal administrativo y no técnico</a:t>
          </a:r>
          <a:endParaRPr lang="es-US" sz="900" dirty="0">
            <a:latin typeface="Arial" pitchFamily="34" charset="0"/>
            <a:cs typeface="Arial" pitchFamily="34" charset="0"/>
          </a:endParaRPr>
        </a:p>
      </dgm:t>
    </dgm:pt>
    <dgm:pt modelId="{A562F8D0-E8EE-4967-B2E2-CCC7F73A1415}" type="parTrans" cxnId="{771CB812-34E7-4F25-A247-42633A6C9B7B}">
      <dgm:prSet/>
      <dgm:spPr/>
      <dgm:t>
        <a:bodyPr/>
        <a:lstStyle/>
        <a:p>
          <a:pPr algn="l"/>
          <a:endParaRPr lang="es-US"/>
        </a:p>
      </dgm:t>
    </dgm:pt>
    <dgm:pt modelId="{B2937A43-F626-4BD0-8473-91431B3E6504}" type="sibTrans" cxnId="{771CB812-34E7-4F25-A247-42633A6C9B7B}">
      <dgm:prSet/>
      <dgm:spPr/>
      <dgm:t>
        <a:bodyPr/>
        <a:lstStyle/>
        <a:p>
          <a:pPr algn="l"/>
          <a:endParaRPr lang="es-US"/>
        </a:p>
      </dgm:t>
    </dgm:pt>
    <dgm:pt modelId="{9BD0301B-875A-42DF-A054-75ECF66F04B3}">
      <dgm:prSet custT="1"/>
      <dgm:spPr/>
      <dgm:t>
        <a:bodyPr/>
        <a:lstStyle/>
        <a:p>
          <a:pPr algn="l"/>
          <a:r>
            <a:rPr lang="es-EC" sz="900" dirty="0">
              <a:latin typeface="Arial" pitchFamily="34" charset="0"/>
              <a:cs typeface="Arial" pitchFamily="34" charset="0"/>
            </a:rPr>
            <a:t>Aumentar niveles técnicos de personal de planta.</a:t>
          </a:r>
          <a:endParaRPr lang="es-US" sz="900" dirty="0">
            <a:latin typeface="Arial" pitchFamily="34" charset="0"/>
            <a:cs typeface="Arial" pitchFamily="34" charset="0"/>
          </a:endParaRPr>
        </a:p>
      </dgm:t>
    </dgm:pt>
    <dgm:pt modelId="{360CE286-2AE7-4B21-B80B-494C7EB89A88}" type="parTrans" cxnId="{E91B3253-CD6A-4CD9-B323-B57CA2B4C265}">
      <dgm:prSet/>
      <dgm:spPr/>
      <dgm:t>
        <a:bodyPr/>
        <a:lstStyle/>
        <a:p>
          <a:pPr algn="l"/>
          <a:endParaRPr lang="es-US"/>
        </a:p>
      </dgm:t>
    </dgm:pt>
    <dgm:pt modelId="{F9CDD134-0B7A-4456-B782-8B6C44D3E569}" type="sibTrans" cxnId="{E91B3253-CD6A-4CD9-B323-B57CA2B4C265}">
      <dgm:prSet/>
      <dgm:spPr/>
      <dgm:t>
        <a:bodyPr/>
        <a:lstStyle/>
        <a:p>
          <a:pPr algn="l"/>
          <a:endParaRPr lang="es-US"/>
        </a:p>
      </dgm:t>
    </dgm:pt>
    <dgm:pt modelId="{A6B68CAF-790A-41F1-A3AB-E75EA215FD77}">
      <dgm:prSet custT="1"/>
      <dgm:spPr/>
      <dgm:t>
        <a:bodyPr/>
        <a:lstStyle/>
        <a:p>
          <a:pPr algn="l"/>
          <a:r>
            <a:rPr lang="es-EC" sz="900" dirty="0" smtClean="0">
              <a:latin typeface="Arial" pitchFamily="34" charset="0"/>
              <a:cs typeface="Arial" pitchFamily="34" charset="0"/>
            </a:rPr>
            <a:t>Incentivar </a:t>
          </a:r>
          <a:r>
            <a:rPr lang="es-EC" sz="900" dirty="0">
              <a:latin typeface="Arial" pitchFamily="34" charset="0"/>
              <a:cs typeface="Arial" pitchFamily="34" charset="0"/>
            </a:rPr>
            <a:t>al personal: monetarios, crecimiento dentro de la organización.</a:t>
          </a:r>
          <a:endParaRPr lang="es-US" sz="900" dirty="0">
            <a:latin typeface="Arial" pitchFamily="34" charset="0"/>
            <a:cs typeface="Arial" pitchFamily="34" charset="0"/>
          </a:endParaRPr>
        </a:p>
      </dgm:t>
    </dgm:pt>
    <dgm:pt modelId="{3F92425C-6765-4B67-8A42-C9AEA429357F}" type="parTrans" cxnId="{843AC8E6-2EDF-4E7F-881A-C468A4C735CD}">
      <dgm:prSet/>
      <dgm:spPr/>
      <dgm:t>
        <a:bodyPr/>
        <a:lstStyle/>
        <a:p>
          <a:pPr algn="l"/>
          <a:endParaRPr lang="es-US"/>
        </a:p>
      </dgm:t>
    </dgm:pt>
    <dgm:pt modelId="{83CFB5B5-B028-486A-9E4C-6B3D219714D7}" type="sibTrans" cxnId="{843AC8E6-2EDF-4E7F-881A-C468A4C735CD}">
      <dgm:prSet/>
      <dgm:spPr/>
      <dgm:t>
        <a:bodyPr/>
        <a:lstStyle/>
        <a:p>
          <a:pPr algn="l"/>
          <a:endParaRPr lang="es-US"/>
        </a:p>
      </dgm:t>
    </dgm:pt>
    <dgm:pt modelId="{01879173-3DE1-45A4-976B-521F50547C45}">
      <dgm:prSet custT="1"/>
      <dgm:spPr/>
      <dgm:t>
        <a:bodyPr/>
        <a:lstStyle/>
        <a:p>
          <a:pPr algn="l"/>
          <a:r>
            <a:rPr lang="es-EC" sz="900" dirty="0">
              <a:latin typeface="Arial" pitchFamily="34" charset="0"/>
              <a:cs typeface="Arial" pitchFamily="34" charset="0"/>
            </a:rPr>
            <a:t>Ofrecer remuneraciones acorde al mercado.</a:t>
          </a:r>
          <a:endParaRPr lang="es-US" sz="900" dirty="0">
            <a:latin typeface="Arial" pitchFamily="34" charset="0"/>
            <a:cs typeface="Arial" pitchFamily="34" charset="0"/>
          </a:endParaRPr>
        </a:p>
      </dgm:t>
    </dgm:pt>
    <dgm:pt modelId="{9B21FAD5-25CC-4F64-99CC-6AB8FA6D4928}" type="parTrans" cxnId="{C4BAA127-40D6-48B1-A949-C1D2B1FADA0A}">
      <dgm:prSet/>
      <dgm:spPr/>
      <dgm:t>
        <a:bodyPr/>
        <a:lstStyle/>
        <a:p>
          <a:pPr algn="l"/>
          <a:endParaRPr lang="es-US"/>
        </a:p>
      </dgm:t>
    </dgm:pt>
    <dgm:pt modelId="{6E03F9D9-A9FD-4F1A-9D1D-3EF8EADF96C3}" type="sibTrans" cxnId="{C4BAA127-40D6-48B1-A949-C1D2B1FADA0A}">
      <dgm:prSet/>
      <dgm:spPr/>
      <dgm:t>
        <a:bodyPr/>
        <a:lstStyle/>
        <a:p>
          <a:pPr algn="l"/>
          <a:endParaRPr lang="es-US"/>
        </a:p>
      </dgm:t>
    </dgm:pt>
    <dgm:pt modelId="{532DCF23-6830-4045-90E0-A0B6085B2FCA}">
      <dgm:prSet phldrT="[Texto]" custT="1"/>
      <dgm:spPr/>
      <dgm:t>
        <a:bodyPr/>
        <a:lstStyle/>
        <a:p>
          <a:pPr algn="ctr"/>
          <a:r>
            <a:rPr lang="es-EC" sz="1200" b="1">
              <a:latin typeface="Arial" pitchFamily="34" charset="0"/>
              <a:cs typeface="Arial" pitchFamily="34" charset="0"/>
            </a:rPr>
            <a:t>Satisfacción de clientes</a:t>
          </a:r>
          <a:endParaRPr lang="es-US" sz="1200">
            <a:latin typeface="Arial" pitchFamily="34" charset="0"/>
            <a:cs typeface="Arial" pitchFamily="34" charset="0"/>
          </a:endParaRPr>
        </a:p>
      </dgm:t>
    </dgm:pt>
    <dgm:pt modelId="{DE94101B-D410-4B0F-BAEE-43DFE2377B9B}" type="parTrans" cxnId="{DAB88DD2-37F0-4A3F-9653-3DF479238D7B}">
      <dgm:prSet/>
      <dgm:spPr/>
      <dgm:t>
        <a:bodyPr/>
        <a:lstStyle/>
        <a:p>
          <a:pPr algn="l"/>
          <a:endParaRPr lang="es-US"/>
        </a:p>
      </dgm:t>
    </dgm:pt>
    <dgm:pt modelId="{E59B0590-2A37-4544-839E-745E499D0924}" type="sibTrans" cxnId="{DAB88DD2-37F0-4A3F-9653-3DF479238D7B}">
      <dgm:prSet/>
      <dgm:spPr/>
      <dgm:t>
        <a:bodyPr/>
        <a:lstStyle/>
        <a:p>
          <a:pPr algn="l"/>
          <a:endParaRPr lang="es-US"/>
        </a:p>
      </dgm:t>
    </dgm:pt>
    <dgm:pt modelId="{DEC813AB-34C1-48E7-B8CF-F56FBC9AEC0E}">
      <dgm:prSet custT="1"/>
      <dgm:spPr/>
      <dgm:t>
        <a:bodyPr/>
        <a:lstStyle/>
        <a:p>
          <a:pPr algn="l"/>
          <a:r>
            <a:rPr lang="es-EC" sz="1000" dirty="0">
              <a:latin typeface="Arial" pitchFamily="34" charset="0"/>
              <a:cs typeface="Arial" pitchFamily="34" charset="0"/>
            </a:rPr>
            <a:t>Ofrecer un servicio de atención al cliente de calidad.</a:t>
          </a:r>
          <a:endParaRPr lang="es-US" sz="1000" dirty="0">
            <a:latin typeface="Arial" pitchFamily="34" charset="0"/>
            <a:cs typeface="Arial" pitchFamily="34" charset="0"/>
          </a:endParaRPr>
        </a:p>
      </dgm:t>
    </dgm:pt>
    <dgm:pt modelId="{E8E8B3DD-C714-4D3D-B3E3-272A4F85D7E9}" type="parTrans" cxnId="{EFF15A46-7646-495D-97EA-FBDAA8EFC44F}">
      <dgm:prSet/>
      <dgm:spPr/>
      <dgm:t>
        <a:bodyPr/>
        <a:lstStyle/>
        <a:p>
          <a:pPr algn="l"/>
          <a:endParaRPr lang="es-US"/>
        </a:p>
      </dgm:t>
    </dgm:pt>
    <dgm:pt modelId="{0DB05639-245F-4EBD-9C1E-DF014406072C}" type="sibTrans" cxnId="{EFF15A46-7646-495D-97EA-FBDAA8EFC44F}">
      <dgm:prSet/>
      <dgm:spPr/>
      <dgm:t>
        <a:bodyPr/>
        <a:lstStyle/>
        <a:p>
          <a:pPr algn="l"/>
          <a:endParaRPr lang="es-US"/>
        </a:p>
      </dgm:t>
    </dgm:pt>
    <dgm:pt modelId="{3683D829-6DB7-4477-95ED-210A3F09B3B3}">
      <dgm:prSet custT="1"/>
      <dgm:spPr/>
      <dgm:t>
        <a:bodyPr/>
        <a:lstStyle/>
        <a:p>
          <a:pPr algn="l"/>
          <a:r>
            <a:rPr lang="es-EC" sz="1000">
              <a:latin typeface="Arial" pitchFamily="34" charset="0"/>
              <a:cs typeface="Arial" pitchFamily="34" charset="0"/>
            </a:rPr>
            <a:t>Capacitar personal Dpto. Ventas y vendedores free-lance </a:t>
          </a:r>
          <a:endParaRPr lang="es-US" sz="1000">
            <a:latin typeface="Arial" pitchFamily="34" charset="0"/>
            <a:cs typeface="Arial" pitchFamily="34" charset="0"/>
          </a:endParaRPr>
        </a:p>
      </dgm:t>
    </dgm:pt>
    <dgm:pt modelId="{7E7814D2-9DE6-4F7F-A81F-5E272B321B71}" type="parTrans" cxnId="{151E7045-C9EB-495F-B150-450C47E48937}">
      <dgm:prSet/>
      <dgm:spPr/>
      <dgm:t>
        <a:bodyPr/>
        <a:lstStyle/>
        <a:p>
          <a:pPr algn="l"/>
          <a:endParaRPr lang="es-US"/>
        </a:p>
      </dgm:t>
    </dgm:pt>
    <dgm:pt modelId="{4A2C54B9-5958-49DA-851B-BC6693779C0A}" type="sibTrans" cxnId="{151E7045-C9EB-495F-B150-450C47E48937}">
      <dgm:prSet/>
      <dgm:spPr/>
      <dgm:t>
        <a:bodyPr/>
        <a:lstStyle/>
        <a:p>
          <a:pPr algn="l"/>
          <a:endParaRPr lang="es-US"/>
        </a:p>
      </dgm:t>
    </dgm:pt>
    <dgm:pt modelId="{34803BF2-308E-4D79-A05C-212366220730}">
      <dgm:prSet phldrT="[Texto]" custT="1"/>
      <dgm:spPr/>
      <dgm:t>
        <a:bodyPr/>
        <a:lstStyle/>
        <a:p>
          <a:pPr algn="ctr"/>
          <a:r>
            <a:rPr lang="es-EC" sz="1200" b="1" dirty="0">
              <a:latin typeface="Arial" pitchFamily="34" charset="0"/>
              <a:cs typeface="Arial" pitchFamily="34" charset="0"/>
            </a:rPr>
            <a:t>Incrementar  Productividad</a:t>
          </a:r>
          <a:endParaRPr lang="es-US" sz="1200" dirty="0">
            <a:latin typeface="Arial" pitchFamily="34" charset="0"/>
            <a:cs typeface="Arial" pitchFamily="34" charset="0"/>
          </a:endParaRPr>
        </a:p>
      </dgm:t>
    </dgm:pt>
    <dgm:pt modelId="{03EB0FF4-484D-4ED1-A785-01AD82057F58}" type="sibTrans" cxnId="{1D85C8E9-E7A6-465F-BF29-D44A614A6506}">
      <dgm:prSet/>
      <dgm:spPr/>
      <dgm:t>
        <a:bodyPr/>
        <a:lstStyle/>
        <a:p>
          <a:pPr algn="l"/>
          <a:endParaRPr lang="es-US"/>
        </a:p>
      </dgm:t>
    </dgm:pt>
    <dgm:pt modelId="{44CE87F0-7B4A-4FDA-B804-E076ECABD752}" type="parTrans" cxnId="{1D85C8E9-E7A6-465F-BF29-D44A614A6506}">
      <dgm:prSet/>
      <dgm:spPr/>
      <dgm:t>
        <a:bodyPr/>
        <a:lstStyle/>
        <a:p>
          <a:pPr algn="l"/>
          <a:endParaRPr lang="es-US"/>
        </a:p>
      </dgm:t>
    </dgm:pt>
    <dgm:pt modelId="{D962DB44-873C-4CFC-BAC9-88A7BD8E60D0}">
      <dgm:prSet phldrT="[Texto]"/>
      <dgm:spPr/>
      <dgm:t>
        <a:bodyPr/>
        <a:lstStyle/>
        <a:p>
          <a:pPr algn="l"/>
          <a:r>
            <a:rPr lang="es-EC"/>
            <a:t>Capacitación continua personal planta.</a:t>
          </a:r>
          <a:endParaRPr lang="es-US"/>
        </a:p>
      </dgm:t>
    </dgm:pt>
    <dgm:pt modelId="{A47D9DB5-4D10-4D2A-9F82-B3FE945FDF7C}" type="sibTrans" cxnId="{9015B3A7-BB6F-4094-B714-F71DBC28ECBE}">
      <dgm:prSet/>
      <dgm:spPr/>
      <dgm:t>
        <a:bodyPr/>
        <a:lstStyle/>
        <a:p>
          <a:pPr algn="l"/>
          <a:endParaRPr lang="es-US"/>
        </a:p>
      </dgm:t>
    </dgm:pt>
    <dgm:pt modelId="{9925BE6C-7C03-44BE-A914-68CF0BD450D0}" type="parTrans" cxnId="{9015B3A7-BB6F-4094-B714-F71DBC28ECBE}">
      <dgm:prSet/>
      <dgm:spPr/>
      <dgm:t>
        <a:bodyPr/>
        <a:lstStyle/>
        <a:p>
          <a:pPr algn="l"/>
          <a:endParaRPr lang="es-US"/>
        </a:p>
      </dgm:t>
    </dgm:pt>
    <dgm:pt modelId="{31BACF5E-8C46-41BA-9289-7E90222E5D9F}">
      <dgm:prSet custT="1"/>
      <dgm:spPr/>
      <dgm:t>
        <a:bodyPr/>
        <a:lstStyle/>
        <a:p>
          <a:pPr algn="l"/>
          <a:r>
            <a:rPr lang="es-US" sz="1000">
              <a:latin typeface="Arial" pitchFamily="34" charset="0"/>
              <a:cs typeface="Arial" pitchFamily="34" charset="0"/>
            </a:rPr>
            <a:t>Aumentar participación en el mercado.</a:t>
          </a:r>
        </a:p>
      </dgm:t>
    </dgm:pt>
    <dgm:pt modelId="{894042BC-36C7-47C3-A554-F00DC889375E}" type="parTrans" cxnId="{A7F990EE-BA9F-4CD6-B7D2-15E12342D574}">
      <dgm:prSet/>
      <dgm:spPr/>
      <dgm:t>
        <a:bodyPr/>
        <a:lstStyle/>
        <a:p>
          <a:endParaRPr lang="es-EC"/>
        </a:p>
      </dgm:t>
    </dgm:pt>
    <dgm:pt modelId="{05AD2BB6-FC77-4ED6-AF2C-72DB1A03E971}" type="sibTrans" cxnId="{A7F990EE-BA9F-4CD6-B7D2-15E12342D574}">
      <dgm:prSet/>
      <dgm:spPr/>
      <dgm:t>
        <a:bodyPr/>
        <a:lstStyle/>
        <a:p>
          <a:endParaRPr lang="es-EC"/>
        </a:p>
      </dgm:t>
    </dgm:pt>
    <dgm:pt modelId="{9C940296-C564-42F2-9293-455C0C1620C6}" type="pres">
      <dgm:prSet presAssocID="{7102E341-D533-4028-9A5A-363F065747F5}" presName="Name0" presStyleCnt="0">
        <dgm:presLayoutVars>
          <dgm:dir/>
          <dgm:animLvl val="lvl"/>
          <dgm:resizeHandles val="exact"/>
        </dgm:presLayoutVars>
      </dgm:prSet>
      <dgm:spPr/>
      <dgm:t>
        <a:bodyPr/>
        <a:lstStyle/>
        <a:p>
          <a:endParaRPr lang="es-US"/>
        </a:p>
      </dgm:t>
    </dgm:pt>
    <dgm:pt modelId="{28231969-0DE0-424A-8D65-3E2EE3A205AF}" type="pres">
      <dgm:prSet presAssocID="{C713266A-1D5A-4906-9DC3-6FFFCCD3D1C8}" presName="linNode" presStyleCnt="0"/>
      <dgm:spPr/>
    </dgm:pt>
    <dgm:pt modelId="{AB9D708F-525D-4CC1-90F9-DF4577BBE12A}" type="pres">
      <dgm:prSet presAssocID="{C713266A-1D5A-4906-9DC3-6FFFCCD3D1C8}" presName="parentText" presStyleLbl="node1" presStyleIdx="0" presStyleCnt="6" custLinFactY="10980" custLinFactNeighborY="100000">
        <dgm:presLayoutVars>
          <dgm:chMax val="1"/>
          <dgm:bulletEnabled val="1"/>
        </dgm:presLayoutVars>
      </dgm:prSet>
      <dgm:spPr/>
      <dgm:t>
        <a:bodyPr/>
        <a:lstStyle/>
        <a:p>
          <a:endParaRPr lang="es-US"/>
        </a:p>
      </dgm:t>
    </dgm:pt>
    <dgm:pt modelId="{9EC8D934-CF34-47CF-AEEF-A32951FBA96A}" type="pres">
      <dgm:prSet presAssocID="{C713266A-1D5A-4906-9DC3-6FFFCCD3D1C8}" presName="descendantText" presStyleLbl="alignAccFollowNode1" presStyleIdx="0" presStyleCnt="5" custLinFactY="41304" custLinFactNeighborY="100000">
        <dgm:presLayoutVars>
          <dgm:bulletEnabled val="1"/>
        </dgm:presLayoutVars>
      </dgm:prSet>
      <dgm:spPr/>
      <dgm:t>
        <a:bodyPr/>
        <a:lstStyle/>
        <a:p>
          <a:endParaRPr lang="es-US"/>
        </a:p>
      </dgm:t>
    </dgm:pt>
    <dgm:pt modelId="{5737620D-B092-4208-9F3D-940F01F9DE53}" type="pres">
      <dgm:prSet presAssocID="{38D9FCA5-ADEE-4C65-82D0-84D6314F1298}" presName="sp" presStyleCnt="0"/>
      <dgm:spPr/>
    </dgm:pt>
    <dgm:pt modelId="{F33C50FC-116A-4922-BAA0-D5B80C84F373}" type="pres">
      <dgm:prSet presAssocID="{F952D323-F6C4-4CD1-A375-769ECBF31FF5}" presName="linNode" presStyleCnt="0"/>
      <dgm:spPr/>
    </dgm:pt>
    <dgm:pt modelId="{2AEC05DD-25E7-4148-BE65-E42A36DA8A9D}" type="pres">
      <dgm:prSet presAssocID="{F952D323-F6C4-4CD1-A375-769ECBF31FF5}" presName="parentText" presStyleLbl="node1" presStyleIdx="1" presStyleCnt="6" custLinFactNeighborY="-98293">
        <dgm:presLayoutVars>
          <dgm:chMax val="1"/>
          <dgm:bulletEnabled val="1"/>
        </dgm:presLayoutVars>
      </dgm:prSet>
      <dgm:spPr/>
      <dgm:t>
        <a:bodyPr/>
        <a:lstStyle/>
        <a:p>
          <a:endParaRPr lang="es-US"/>
        </a:p>
      </dgm:t>
    </dgm:pt>
    <dgm:pt modelId="{71102F3E-9D5E-4A01-BCDA-FBD624A854CA}" type="pres">
      <dgm:prSet presAssocID="{F952D323-F6C4-4CD1-A375-769ECBF31FF5}" presName="descendantText" presStyleLbl="alignAccFollowNode1" presStyleIdx="1" presStyleCnt="5" custLinFactY="-21578" custLinFactNeighborY="-100000">
        <dgm:presLayoutVars>
          <dgm:bulletEnabled val="1"/>
        </dgm:presLayoutVars>
      </dgm:prSet>
      <dgm:spPr/>
      <dgm:t>
        <a:bodyPr/>
        <a:lstStyle/>
        <a:p>
          <a:endParaRPr lang="es-US"/>
        </a:p>
      </dgm:t>
    </dgm:pt>
    <dgm:pt modelId="{29A02F9F-7761-4687-A22C-A042516162BE}" type="pres">
      <dgm:prSet presAssocID="{C18AE577-EB2D-440D-9023-819DF34A0602}" presName="sp" presStyleCnt="0"/>
      <dgm:spPr/>
    </dgm:pt>
    <dgm:pt modelId="{BFC05CD2-EE6E-4A33-8FBC-4EB1F5E0856E}" type="pres">
      <dgm:prSet presAssocID="{34803BF2-308E-4D79-A05C-212366220730}" presName="linNode" presStyleCnt="0"/>
      <dgm:spPr/>
    </dgm:pt>
    <dgm:pt modelId="{33A7A2FD-2960-4DA0-9DDC-4725A18F1268}" type="pres">
      <dgm:prSet presAssocID="{34803BF2-308E-4D79-A05C-212366220730}" presName="parentText" presStyleLbl="node1" presStyleIdx="2" presStyleCnt="6" custLinFactNeighborY="6858">
        <dgm:presLayoutVars>
          <dgm:chMax val="1"/>
          <dgm:bulletEnabled val="1"/>
        </dgm:presLayoutVars>
      </dgm:prSet>
      <dgm:spPr/>
      <dgm:t>
        <a:bodyPr/>
        <a:lstStyle/>
        <a:p>
          <a:endParaRPr lang="es-US"/>
        </a:p>
      </dgm:t>
    </dgm:pt>
    <dgm:pt modelId="{28552F14-30DB-4AC9-993A-7038C9F2AD43}" type="pres">
      <dgm:prSet presAssocID="{34803BF2-308E-4D79-A05C-212366220730}" presName="descendantText" presStyleLbl="alignAccFollowNode1" presStyleIdx="2" presStyleCnt="5" custLinFactNeighborY="8574">
        <dgm:presLayoutVars>
          <dgm:bulletEnabled val="1"/>
        </dgm:presLayoutVars>
      </dgm:prSet>
      <dgm:spPr/>
      <dgm:t>
        <a:bodyPr/>
        <a:lstStyle/>
        <a:p>
          <a:endParaRPr lang="es-US"/>
        </a:p>
      </dgm:t>
    </dgm:pt>
    <dgm:pt modelId="{0463240F-E96F-40FA-9792-AC492C52FABE}" type="pres">
      <dgm:prSet presAssocID="{03EB0FF4-484D-4ED1-A785-01AD82057F58}" presName="sp" presStyleCnt="0"/>
      <dgm:spPr/>
    </dgm:pt>
    <dgm:pt modelId="{63A73D79-B0ED-4C04-B25F-8587DD80DFC7}" type="pres">
      <dgm:prSet presAssocID="{D962DB44-873C-4CFC-BAC9-88A7BD8E60D0}" presName="linNode" presStyleCnt="0"/>
      <dgm:spPr/>
    </dgm:pt>
    <dgm:pt modelId="{05B113A7-D6F8-4178-B936-07A73DF03B90}" type="pres">
      <dgm:prSet presAssocID="{D962DB44-873C-4CFC-BAC9-88A7BD8E60D0}" presName="parentText" presStyleLbl="node1" presStyleIdx="3" presStyleCnt="6" custLinFactNeighborY="6858">
        <dgm:presLayoutVars>
          <dgm:chMax val="1"/>
          <dgm:bulletEnabled val="1"/>
        </dgm:presLayoutVars>
      </dgm:prSet>
      <dgm:spPr/>
      <dgm:t>
        <a:bodyPr/>
        <a:lstStyle/>
        <a:p>
          <a:endParaRPr lang="es-US"/>
        </a:p>
      </dgm:t>
    </dgm:pt>
    <dgm:pt modelId="{972D345C-4B15-4021-A9DE-E762193C6FC3}" type="pres">
      <dgm:prSet presAssocID="{D962DB44-873C-4CFC-BAC9-88A7BD8E60D0}" presName="descendantText" presStyleLbl="alignAccFollowNode1" presStyleIdx="3" presStyleCnt="5" custScaleY="103118" custLinFactNeighborY="8574">
        <dgm:presLayoutVars>
          <dgm:bulletEnabled val="1"/>
        </dgm:presLayoutVars>
      </dgm:prSet>
      <dgm:spPr/>
      <dgm:t>
        <a:bodyPr/>
        <a:lstStyle/>
        <a:p>
          <a:endParaRPr lang="es-US"/>
        </a:p>
      </dgm:t>
    </dgm:pt>
    <dgm:pt modelId="{8BD8FB5A-1F19-4598-A294-1E7B2FA7AA93}" type="pres">
      <dgm:prSet presAssocID="{A47D9DB5-4D10-4D2A-9F82-B3FE945FDF7C}" presName="sp" presStyleCnt="0"/>
      <dgm:spPr/>
    </dgm:pt>
    <dgm:pt modelId="{E3896EAF-71DD-48BB-94C6-345AB06BE312}" type="pres">
      <dgm:prSet presAssocID="{476F9C39-482D-4E99-888A-E1DFA207D0E9}" presName="linNode" presStyleCnt="0"/>
      <dgm:spPr/>
    </dgm:pt>
    <dgm:pt modelId="{20E96DFA-B92C-4134-B8F8-9B5136FC1CCC}" type="pres">
      <dgm:prSet presAssocID="{476F9C39-482D-4E99-888A-E1DFA207D0E9}" presName="parentText" presStyleLbl="node1" presStyleIdx="4" presStyleCnt="6" custLinFactNeighborY="-96687">
        <dgm:presLayoutVars>
          <dgm:chMax val="1"/>
          <dgm:bulletEnabled val="1"/>
        </dgm:presLayoutVars>
      </dgm:prSet>
      <dgm:spPr/>
      <dgm:t>
        <a:bodyPr/>
        <a:lstStyle/>
        <a:p>
          <a:endParaRPr lang="es-US"/>
        </a:p>
      </dgm:t>
    </dgm:pt>
    <dgm:pt modelId="{7B99124F-3F47-48A1-9175-D9A3C0DBC179}" type="pres">
      <dgm:prSet presAssocID="{0FFB9322-AD34-46B9-9604-989ADBACE046}" presName="sp" presStyleCnt="0"/>
      <dgm:spPr/>
    </dgm:pt>
    <dgm:pt modelId="{F035C965-AF81-48A8-AA21-21FA11BA4787}" type="pres">
      <dgm:prSet presAssocID="{532DCF23-6830-4045-90E0-A0B6085B2FCA}" presName="linNode" presStyleCnt="0"/>
      <dgm:spPr/>
    </dgm:pt>
    <dgm:pt modelId="{618696E1-C475-43C4-8527-032F594FFFBB}" type="pres">
      <dgm:prSet presAssocID="{532DCF23-6830-4045-90E0-A0B6085B2FCA}" presName="parentText" presStyleLbl="node1" presStyleIdx="5" presStyleCnt="6" custLinFactNeighborY="-97021">
        <dgm:presLayoutVars>
          <dgm:chMax val="1"/>
          <dgm:bulletEnabled val="1"/>
        </dgm:presLayoutVars>
      </dgm:prSet>
      <dgm:spPr/>
      <dgm:t>
        <a:bodyPr/>
        <a:lstStyle/>
        <a:p>
          <a:endParaRPr lang="es-US"/>
        </a:p>
      </dgm:t>
    </dgm:pt>
    <dgm:pt modelId="{86644653-DE6E-44CD-85F6-EA783CC381FE}" type="pres">
      <dgm:prSet presAssocID="{532DCF23-6830-4045-90E0-A0B6085B2FCA}" presName="descendantText" presStyleLbl="alignAccFollowNode1" presStyleIdx="4" presStyleCnt="5" custLinFactY="-21273" custLinFactNeighborY="-100000">
        <dgm:presLayoutVars>
          <dgm:bulletEnabled val="1"/>
        </dgm:presLayoutVars>
      </dgm:prSet>
      <dgm:spPr/>
      <dgm:t>
        <a:bodyPr/>
        <a:lstStyle/>
        <a:p>
          <a:endParaRPr lang="es-US"/>
        </a:p>
      </dgm:t>
    </dgm:pt>
  </dgm:ptLst>
  <dgm:cxnLst>
    <dgm:cxn modelId="{E3D79D59-494A-489C-BB8B-B54D5872E50A}" type="presOf" srcId="{0FF4AE2D-BF52-4178-B1AD-252668E38C2A}" destId="{71102F3E-9D5E-4A01-BCDA-FBD624A854CA}" srcOrd="0" destOrd="1" presId="urn:microsoft.com/office/officeart/2005/8/layout/vList5"/>
    <dgm:cxn modelId="{A7F990EE-BA9F-4CD6-B7D2-15E12342D574}" srcId="{F952D323-F6C4-4CD1-A375-769ECBF31FF5}" destId="{31BACF5E-8C46-41BA-9289-7E90222E5D9F}" srcOrd="2" destOrd="0" parTransId="{894042BC-36C7-47C3-A554-F00DC889375E}" sibTransId="{05AD2BB6-FC77-4ED6-AF2C-72DB1A03E971}"/>
    <dgm:cxn modelId="{BA6B551C-3866-4720-8116-060BD2B3C1C4}" type="presOf" srcId="{32D2FB83-50B1-4026-91FD-1ECBB9180306}" destId="{9EC8D934-CF34-47CF-AEEF-A32951FBA96A}" srcOrd="0" destOrd="1" presId="urn:microsoft.com/office/officeart/2005/8/layout/vList5"/>
    <dgm:cxn modelId="{771CB812-34E7-4F25-A247-42633A6C9B7B}" srcId="{D962DB44-873C-4CFC-BAC9-88A7BD8E60D0}" destId="{9BA58874-21E6-4459-AB41-C872F37F7F43}" srcOrd="0" destOrd="0" parTransId="{A562F8D0-E8EE-4967-B2E2-CCC7F73A1415}" sibTransId="{B2937A43-F626-4BD0-8473-91431B3E6504}"/>
    <dgm:cxn modelId="{DAB88DD2-37F0-4A3F-9653-3DF479238D7B}" srcId="{7102E341-D533-4028-9A5A-363F065747F5}" destId="{532DCF23-6830-4045-90E0-A0B6085B2FCA}" srcOrd="5" destOrd="0" parTransId="{DE94101B-D410-4B0F-BAEE-43DFE2377B9B}" sibTransId="{E59B0590-2A37-4544-839E-745E499D0924}"/>
    <dgm:cxn modelId="{0B590894-F3B4-4DA5-9424-12E9D03C1B05}" type="presOf" srcId="{476F9C39-482D-4E99-888A-E1DFA207D0E9}" destId="{20E96DFA-B92C-4134-B8F8-9B5136FC1CCC}" srcOrd="0" destOrd="0" presId="urn:microsoft.com/office/officeart/2005/8/layout/vList5"/>
    <dgm:cxn modelId="{13C3FAB6-ECD0-4737-8445-FD6889F0C779}" srcId="{7102E341-D533-4028-9A5A-363F065747F5}" destId="{476F9C39-482D-4E99-888A-E1DFA207D0E9}" srcOrd="4" destOrd="0" parTransId="{D7021046-BEEB-4CB1-8877-7214B263A526}" sibTransId="{0FFB9322-AD34-46B9-9604-989ADBACE046}"/>
    <dgm:cxn modelId="{1B57D8B6-FBAF-4687-A0D7-D9E82BD5FA7E}" type="presOf" srcId="{34803BF2-308E-4D79-A05C-212366220730}" destId="{33A7A2FD-2960-4DA0-9DDC-4725A18F1268}" srcOrd="0" destOrd="0" presId="urn:microsoft.com/office/officeart/2005/8/layout/vList5"/>
    <dgm:cxn modelId="{451F56E8-37D9-44BA-95D0-72B8EA5F71D5}" type="presOf" srcId="{9BD0301B-875A-42DF-A054-75ECF66F04B3}" destId="{972D345C-4B15-4021-A9DE-E762193C6FC3}" srcOrd="0" destOrd="1" presId="urn:microsoft.com/office/officeart/2005/8/layout/vList5"/>
    <dgm:cxn modelId="{5DB9F653-B714-4589-9CAA-26C58E55CFEF}" type="presOf" srcId="{C713266A-1D5A-4906-9DC3-6FFFCCD3D1C8}" destId="{AB9D708F-525D-4CC1-90F9-DF4577BBE12A}" srcOrd="0" destOrd="0" presId="urn:microsoft.com/office/officeart/2005/8/layout/vList5"/>
    <dgm:cxn modelId="{843AC8E6-2EDF-4E7F-881A-C468A4C735CD}" srcId="{D962DB44-873C-4CFC-BAC9-88A7BD8E60D0}" destId="{A6B68CAF-790A-41F1-A3AB-E75EA215FD77}" srcOrd="2" destOrd="0" parTransId="{3F92425C-6765-4B67-8A42-C9AEA429357F}" sibTransId="{83CFB5B5-B028-486A-9E4C-6B3D219714D7}"/>
    <dgm:cxn modelId="{2C960B1D-5F7F-4E4B-9D46-44E2BFAF0DAB}" type="presOf" srcId="{F952D323-F6C4-4CD1-A375-769ECBF31FF5}" destId="{2AEC05DD-25E7-4148-BE65-E42A36DA8A9D}" srcOrd="0" destOrd="0" presId="urn:microsoft.com/office/officeart/2005/8/layout/vList5"/>
    <dgm:cxn modelId="{9015B3A7-BB6F-4094-B714-F71DBC28ECBE}" srcId="{7102E341-D533-4028-9A5A-363F065747F5}" destId="{D962DB44-873C-4CFC-BAC9-88A7BD8E60D0}" srcOrd="3" destOrd="0" parTransId="{9925BE6C-7C03-44BE-A914-68CF0BD450D0}" sibTransId="{A47D9DB5-4D10-4D2A-9F82-B3FE945FDF7C}"/>
    <dgm:cxn modelId="{33380CC6-6601-4DCD-A566-6246B2C28CA3}" srcId="{F952D323-F6C4-4CD1-A375-769ECBF31FF5}" destId="{0FF4AE2D-BF52-4178-B1AD-252668E38C2A}" srcOrd="1" destOrd="0" parTransId="{A347B2B4-E4CD-444D-B666-D0BF311EF4EB}" sibTransId="{16F792AB-5BBC-41A0-AA3E-F4D37055C9AA}"/>
    <dgm:cxn modelId="{C481BFDE-B803-4066-A302-982A74B734D5}" type="presOf" srcId="{A6B68CAF-790A-41F1-A3AB-E75EA215FD77}" destId="{972D345C-4B15-4021-A9DE-E762193C6FC3}" srcOrd="0" destOrd="2" presId="urn:microsoft.com/office/officeart/2005/8/layout/vList5"/>
    <dgm:cxn modelId="{EFF15A46-7646-495D-97EA-FBDAA8EFC44F}" srcId="{532DCF23-6830-4045-90E0-A0B6085B2FCA}" destId="{DEC813AB-34C1-48E7-B8CF-F56FBC9AEC0E}" srcOrd="0" destOrd="0" parTransId="{E8E8B3DD-C714-4D3D-B3E3-272A4F85D7E9}" sibTransId="{0DB05639-245F-4EBD-9C1E-DF014406072C}"/>
    <dgm:cxn modelId="{60C2C7A1-476C-40E7-BE1C-1FB40A54DAB9}" srcId="{7102E341-D533-4028-9A5A-363F065747F5}" destId="{F952D323-F6C4-4CD1-A375-769ECBF31FF5}" srcOrd="1" destOrd="0" parTransId="{6A63FF17-58BC-4766-AA2A-2519A1A88845}" sibTransId="{C18AE577-EB2D-440D-9023-819DF34A0602}"/>
    <dgm:cxn modelId="{F88AD81C-5531-4094-BB14-6F4E5A7EF4BE}" srcId="{F952D323-F6C4-4CD1-A375-769ECBF31FF5}" destId="{0637C58F-1C89-4944-A812-5780DB38ABD3}" srcOrd="0" destOrd="0" parTransId="{F1AA15DE-ECC5-4B70-BC69-422AB0DA1BE0}" sibTransId="{215FCEB7-460C-4A9F-9CCB-8684A0D4C9F8}"/>
    <dgm:cxn modelId="{7A306818-0067-47D1-B4AB-3D5BFD0EE02B}" srcId="{34803BF2-308E-4D79-A05C-212366220730}" destId="{0DA9B851-7D30-422A-BFDA-91CD585C8B39}" srcOrd="0" destOrd="0" parTransId="{1A65B361-62EF-41F7-BDD8-9C71E577FDE1}" sibTransId="{D0EAC6FD-549F-409C-B594-01BAF0A2B494}"/>
    <dgm:cxn modelId="{E46A2F26-022B-4E3E-BE10-1ED871A8FB9D}" srcId="{34803BF2-308E-4D79-A05C-212366220730}" destId="{9947A363-F585-44C4-B2F2-FA2DEE9ECDFD}" srcOrd="3" destOrd="0" parTransId="{E87BBA53-8B61-47DD-B55F-E3581589EDF5}" sibTransId="{C2F68AD7-FC06-4A23-8DF4-4C57E5E2E12F}"/>
    <dgm:cxn modelId="{C4BAA127-40D6-48B1-A949-C1D2B1FADA0A}" srcId="{D962DB44-873C-4CFC-BAC9-88A7BD8E60D0}" destId="{01879173-3DE1-45A4-976B-521F50547C45}" srcOrd="3" destOrd="0" parTransId="{9B21FAD5-25CC-4F64-99CC-6AB8FA6D4928}" sibTransId="{6E03F9D9-A9FD-4F1A-9D1D-3EF8EADF96C3}"/>
    <dgm:cxn modelId="{109D0DBE-7108-4469-B7C8-807A32104385}" type="presOf" srcId="{0DA9B851-7D30-422A-BFDA-91CD585C8B39}" destId="{28552F14-30DB-4AC9-993A-7038C9F2AD43}" srcOrd="0" destOrd="0" presId="urn:microsoft.com/office/officeart/2005/8/layout/vList5"/>
    <dgm:cxn modelId="{99D6870D-F245-4F0D-AB35-779DEC71F88D}" type="presOf" srcId="{3683D829-6DB7-4477-95ED-210A3F09B3B3}" destId="{86644653-DE6E-44CD-85F6-EA783CC381FE}" srcOrd="0" destOrd="1" presId="urn:microsoft.com/office/officeart/2005/8/layout/vList5"/>
    <dgm:cxn modelId="{E91B3253-CD6A-4CD9-B323-B57CA2B4C265}" srcId="{D962DB44-873C-4CFC-BAC9-88A7BD8E60D0}" destId="{9BD0301B-875A-42DF-A054-75ECF66F04B3}" srcOrd="1" destOrd="0" parTransId="{360CE286-2AE7-4B21-B80B-494C7EB89A88}" sibTransId="{F9CDD134-0B7A-4456-B782-8B6C44D3E569}"/>
    <dgm:cxn modelId="{7AAD0BD7-D3A2-40BA-A248-736966AD3211}" type="presOf" srcId="{DEC813AB-34C1-48E7-B8CF-F56FBC9AEC0E}" destId="{86644653-DE6E-44CD-85F6-EA783CC381FE}" srcOrd="0" destOrd="0" presId="urn:microsoft.com/office/officeart/2005/8/layout/vList5"/>
    <dgm:cxn modelId="{1D85C8E9-E7A6-465F-BF29-D44A614A6506}" srcId="{7102E341-D533-4028-9A5A-363F065747F5}" destId="{34803BF2-308E-4D79-A05C-212366220730}" srcOrd="2" destOrd="0" parTransId="{44CE87F0-7B4A-4FDA-B804-E076ECABD752}" sibTransId="{03EB0FF4-484D-4ED1-A785-01AD82057F58}"/>
    <dgm:cxn modelId="{0F6C34E7-8032-444E-9E58-0F2D95199D1A}" type="presOf" srcId="{F8E763C1-3971-4029-95E7-481651A001DD}" destId="{9EC8D934-CF34-47CF-AEEF-A32951FBA96A}" srcOrd="0" destOrd="0" presId="urn:microsoft.com/office/officeart/2005/8/layout/vList5"/>
    <dgm:cxn modelId="{4477C567-957A-4290-9F2C-FA8C3DE1C65B}" type="presOf" srcId="{D962DB44-873C-4CFC-BAC9-88A7BD8E60D0}" destId="{05B113A7-D6F8-4178-B936-07A73DF03B90}" srcOrd="0" destOrd="0" presId="urn:microsoft.com/office/officeart/2005/8/layout/vList5"/>
    <dgm:cxn modelId="{CEA2F5F3-FFA6-4084-8A7D-02D45424B1A3}" srcId="{7102E341-D533-4028-9A5A-363F065747F5}" destId="{C713266A-1D5A-4906-9DC3-6FFFCCD3D1C8}" srcOrd="0" destOrd="0" parTransId="{74C92C5E-70CF-418B-9053-F655C034B40D}" sibTransId="{38D9FCA5-ADEE-4C65-82D0-84D6314F1298}"/>
    <dgm:cxn modelId="{F2418D28-FBB2-45CB-87F7-ACC7C21B6E41}" type="presOf" srcId="{7102E341-D533-4028-9A5A-363F065747F5}" destId="{9C940296-C564-42F2-9293-455C0C1620C6}" srcOrd="0" destOrd="0" presId="urn:microsoft.com/office/officeart/2005/8/layout/vList5"/>
    <dgm:cxn modelId="{B92A6F9C-F3B0-44E9-BBC3-525928152CBA}" srcId="{34803BF2-308E-4D79-A05C-212366220730}" destId="{CE7215FF-DF0E-4922-A569-8F04759EE73D}" srcOrd="1" destOrd="0" parTransId="{E723314A-722D-4C4D-A021-186B80872584}" sibTransId="{CB628426-FF2C-42FB-985B-427DCEC174EA}"/>
    <dgm:cxn modelId="{E58D1022-F0CE-42C3-9276-FA0049E64E7C}" type="presOf" srcId="{01879173-3DE1-45A4-976B-521F50547C45}" destId="{972D345C-4B15-4021-A9DE-E762193C6FC3}" srcOrd="0" destOrd="3" presId="urn:microsoft.com/office/officeart/2005/8/layout/vList5"/>
    <dgm:cxn modelId="{1B3AA0C4-C1F2-4EEB-9E37-BA7B8303AB42}" type="presOf" srcId="{532DCF23-6830-4045-90E0-A0B6085B2FCA}" destId="{618696E1-C475-43C4-8527-032F594FFFBB}" srcOrd="0" destOrd="0" presId="urn:microsoft.com/office/officeart/2005/8/layout/vList5"/>
    <dgm:cxn modelId="{63DAD571-F436-47FA-8C6D-FF0B4C9E49FE}" type="presOf" srcId="{9BA58874-21E6-4459-AB41-C872F37F7F43}" destId="{972D345C-4B15-4021-A9DE-E762193C6FC3}" srcOrd="0" destOrd="0" presId="urn:microsoft.com/office/officeart/2005/8/layout/vList5"/>
    <dgm:cxn modelId="{FFECF46D-7DBB-4C98-86BD-580524C5B19B}" type="presOf" srcId="{9947A363-F585-44C4-B2F2-FA2DEE9ECDFD}" destId="{28552F14-30DB-4AC9-993A-7038C9F2AD43}" srcOrd="0" destOrd="3" presId="urn:microsoft.com/office/officeart/2005/8/layout/vList5"/>
    <dgm:cxn modelId="{066E1467-5552-4A50-9B0D-E03BD5DB8A4C}" srcId="{34803BF2-308E-4D79-A05C-212366220730}" destId="{7FBB6B23-FE32-4B12-8CA2-AE3F5B0DCED8}" srcOrd="2" destOrd="0" parTransId="{A7817B75-CC4E-4AF6-87AE-FFDF6B8CDC58}" sibTransId="{5DFE2378-8AAC-4DBA-8B17-35DA1F5CCA58}"/>
    <dgm:cxn modelId="{0C71E3DA-89D3-4830-AF03-26B6E76CFC2E}" type="presOf" srcId="{0637C58F-1C89-4944-A812-5780DB38ABD3}" destId="{71102F3E-9D5E-4A01-BCDA-FBD624A854CA}" srcOrd="0" destOrd="0" presId="urn:microsoft.com/office/officeart/2005/8/layout/vList5"/>
    <dgm:cxn modelId="{B83715A2-F10B-40B8-9A6C-3390C3CFD37F}" type="presOf" srcId="{31BACF5E-8C46-41BA-9289-7E90222E5D9F}" destId="{71102F3E-9D5E-4A01-BCDA-FBD624A854CA}" srcOrd="0" destOrd="2" presId="urn:microsoft.com/office/officeart/2005/8/layout/vList5"/>
    <dgm:cxn modelId="{9910D258-325A-401F-974D-865BDBC85BBB}" srcId="{C713266A-1D5A-4906-9DC3-6FFFCCD3D1C8}" destId="{F8E763C1-3971-4029-95E7-481651A001DD}" srcOrd="0" destOrd="0" parTransId="{620D2A86-1EE7-41D9-885D-23655C9D84E6}" sibTransId="{0B379467-660D-4002-B2CB-9B48B2D10ED3}"/>
    <dgm:cxn modelId="{2F70C8E8-29B8-462F-85A7-699FC7963937}" type="presOf" srcId="{CE7215FF-DF0E-4922-A569-8F04759EE73D}" destId="{28552F14-30DB-4AC9-993A-7038C9F2AD43}" srcOrd="0" destOrd="1" presId="urn:microsoft.com/office/officeart/2005/8/layout/vList5"/>
    <dgm:cxn modelId="{D4981298-F4F4-4836-A5AE-0B7DAD771F0D}" srcId="{C713266A-1D5A-4906-9DC3-6FFFCCD3D1C8}" destId="{32D2FB83-50B1-4026-91FD-1ECBB9180306}" srcOrd="1" destOrd="0" parTransId="{1EE8D041-98C4-4017-98F1-19F7F279D245}" sibTransId="{26CB79C1-BF6C-48D7-93AA-B3704662A09B}"/>
    <dgm:cxn modelId="{6B69CE2F-CCA9-4B56-8DAA-AC80C48C0321}" type="presOf" srcId="{7FBB6B23-FE32-4B12-8CA2-AE3F5B0DCED8}" destId="{28552F14-30DB-4AC9-993A-7038C9F2AD43}" srcOrd="0" destOrd="2" presId="urn:microsoft.com/office/officeart/2005/8/layout/vList5"/>
    <dgm:cxn modelId="{151E7045-C9EB-495F-B150-450C47E48937}" srcId="{532DCF23-6830-4045-90E0-A0B6085B2FCA}" destId="{3683D829-6DB7-4477-95ED-210A3F09B3B3}" srcOrd="1" destOrd="0" parTransId="{7E7814D2-9DE6-4F7F-A81F-5E272B321B71}" sibTransId="{4A2C54B9-5958-49DA-851B-BC6693779C0A}"/>
    <dgm:cxn modelId="{8859234F-8E34-47B9-8F79-3A66366D98AA}" type="presParOf" srcId="{9C940296-C564-42F2-9293-455C0C1620C6}" destId="{28231969-0DE0-424A-8D65-3E2EE3A205AF}" srcOrd="0" destOrd="0" presId="urn:microsoft.com/office/officeart/2005/8/layout/vList5"/>
    <dgm:cxn modelId="{00CA3352-67DA-4843-B9EC-8DC50FC067C4}" type="presParOf" srcId="{28231969-0DE0-424A-8D65-3E2EE3A205AF}" destId="{AB9D708F-525D-4CC1-90F9-DF4577BBE12A}" srcOrd="0" destOrd="0" presId="urn:microsoft.com/office/officeart/2005/8/layout/vList5"/>
    <dgm:cxn modelId="{DB9B5EA8-811B-492D-B111-66EDFFF49FDD}" type="presParOf" srcId="{28231969-0DE0-424A-8D65-3E2EE3A205AF}" destId="{9EC8D934-CF34-47CF-AEEF-A32951FBA96A}" srcOrd="1" destOrd="0" presId="urn:microsoft.com/office/officeart/2005/8/layout/vList5"/>
    <dgm:cxn modelId="{BA234AD5-3A14-4B70-B6C6-1632B90F485A}" type="presParOf" srcId="{9C940296-C564-42F2-9293-455C0C1620C6}" destId="{5737620D-B092-4208-9F3D-940F01F9DE53}" srcOrd="1" destOrd="0" presId="urn:microsoft.com/office/officeart/2005/8/layout/vList5"/>
    <dgm:cxn modelId="{FD06E6F5-1349-4EF3-B4BC-F42A39C22D65}" type="presParOf" srcId="{9C940296-C564-42F2-9293-455C0C1620C6}" destId="{F33C50FC-116A-4922-BAA0-D5B80C84F373}" srcOrd="2" destOrd="0" presId="urn:microsoft.com/office/officeart/2005/8/layout/vList5"/>
    <dgm:cxn modelId="{7EF2FF8F-5CBA-44E8-9E94-6369B18C8604}" type="presParOf" srcId="{F33C50FC-116A-4922-BAA0-D5B80C84F373}" destId="{2AEC05DD-25E7-4148-BE65-E42A36DA8A9D}" srcOrd="0" destOrd="0" presId="urn:microsoft.com/office/officeart/2005/8/layout/vList5"/>
    <dgm:cxn modelId="{AE8ED4E2-2AEC-4770-B991-00181174A99B}" type="presParOf" srcId="{F33C50FC-116A-4922-BAA0-D5B80C84F373}" destId="{71102F3E-9D5E-4A01-BCDA-FBD624A854CA}" srcOrd="1" destOrd="0" presId="urn:microsoft.com/office/officeart/2005/8/layout/vList5"/>
    <dgm:cxn modelId="{DD885D7A-C3A9-444E-91FA-9B52E8ACF0CA}" type="presParOf" srcId="{9C940296-C564-42F2-9293-455C0C1620C6}" destId="{29A02F9F-7761-4687-A22C-A042516162BE}" srcOrd="3" destOrd="0" presId="urn:microsoft.com/office/officeart/2005/8/layout/vList5"/>
    <dgm:cxn modelId="{F19FFBF2-5D40-4097-A0D6-6E6F30B52248}" type="presParOf" srcId="{9C940296-C564-42F2-9293-455C0C1620C6}" destId="{BFC05CD2-EE6E-4A33-8FBC-4EB1F5E0856E}" srcOrd="4" destOrd="0" presId="urn:microsoft.com/office/officeart/2005/8/layout/vList5"/>
    <dgm:cxn modelId="{E254ACBF-2889-4402-9B82-47DC3B8C9096}" type="presParOf" srcId="{BFC05CD2-EE6E-4A33-8FBC-4EB1F5E0856E}" destId="{33A7A2FD-2960-4DA0-9DDC-4725A18F1268}" srcOrd="0" destOrd="0" presId="urn:microsoft.com/office/officeart/2005/8/layout/vList5"/>
    <dgm:cxn modelId="{AE67A2A0-352F-4E82-BC19-02D04D377EC1}" type="presParOf" srcId="{BFC05CD2-EE6E-4A33-8FBC-4EB1F5E0856E}" destId="{28552F14-30DB-4AC9-993A-7038C9F2AD43}" srcOrd="1" destOrd="0" presId="urn:microsoft.com/office/officeart/2005/8/layout/vList5"/>
    <dgm:cxn modelId="{220F01E2-7F07-45D1-B787-7AA65060C458}" type="presParOf" srcId="{9C940296-C564-42F2-9293-455C0C1620C6}" destId="{0463240F-E96F-40FA-9792-AC492C52FABE}" srcOrd="5" destOrd="0" presId="urn:microsoft.com/office/officeart/2005/8/layout/vList5"/>
    <dgm:cxn modelId="{0AAD3D62-3E1B-4759-981F-8BFE5236F55C}" type="presParOf" srcId="{9C940296-C564-42F2-9293-455C0C1620C6}" destId="{63A73D79-B0ED-4C04-B25F-8587DD80DFC7}" srcOrd="6" destOrd="0" presId="urn:microsoft.com/office/officeart/2005/8/layout/vList5"/>
    <dgm:cxn modelId="{D6B9DAA0-BF20-4B81-8211-AE0E9A6C72C9}" type="presParOf" srcId="{63A73D79-B0ED-4C04-B25F-8587DD80DFC7}" destId="{05B113A7-D6F8-4178-B936-07A73DF03B90}" srcOrd="0" destOrd="0" presId="urn:microsoft.com/office/officeart/2005/8/layout/vList5"/>
    <dgm:cxn modelId="{5DD5A4C1-C7DD-48AE-A22C-A25123093BF3}" type="presParOf" srcId="{63A73D79-B0ED-4C04-B25F-8587DD80DFC7}" destId="{972D345C-4B15-4021-A9DE-E762193C6FC3}" srcOrd="1" destOrd="0" presId="urn:microsoft.com/office/officeart/2005/8/layout/vList5"/>
    <dgm:cxn modelId="{6F72AA81-6133-41D8-8D36-A553C3F9D319}" type="presParOf" srcId="{9C940296-C564-42F2-9293-455C0C1620C6}" destId="{8BD8FB5A-1F19-4598-A294-1E7B2FA7AA93}" srcOrd="7" destOrd="0" presId="urn:microsoft.com/office/officeart/2005/8/layout/vList5"/>
    <dgm:cxn modelId="{416AE656-168D-4CFA-9539-149CDA3D3757}" type="presParOf" srcId="{9C940296-C564-42F2-9293-455C0C1620C6}" destId="{E3896EAF-71DD-48BB-94C6-345AB06BE312}" srcOrd="8" destOrd="0" presId="urn:microsoft.com/office/officeart/2005/8/layout/vList5"/>
    <dgm:cxn modelId="{A0F255BA-1927-4400-8E1B-3469ACB7B316}" type="presParOf" srcId="{E3896EAF-71DD-48BB-94C6-345AB06BE312}" destId="{20E96DFA-B92C-4134-B8F8-9B5136FC1CCC}" srcOrd="0" destOrd="0" presId="urn:microsoft.com/office/officeart/2005/8/layout/vList5"/>
    <dgm:cxn modelId="{BF4F9832-86A2-49EA-A820-799A17434023}" type="presParOf" srcId="{9C940296-C564-42F2-9293-455C0C1620C6}" destId="{7B99124F-3F47-48A1-9175-D9A3C0DBC179}" srcOrd="9" destOrd="0" presId="urn:microsoft.com/office/officeart/2005/8/layout/vList5"/>
    <dgm:cxn modelId="{5FA3B97D-A89D-4983-BCEC-1BA7320C90F9}" type="presParOf" srcId="{9C940296-C564-42F2-9293-455C0C1620C6}" destId="{F035C965-AF81-48A8-AA21-21FA11BA4787}" srcOrd="10" destOrd="0" presId="urn:microsoft.com/office/officeart/2005/8/layout/vList5"/>
    <dgm:cxn modelId="{598BAE84-4C28-4BAB-9E48-7E554BF39B5E}" type="presParOf" srcId="{F035C965-AF81-48A8-AA21-21FA11BA4787}" destId="{618696E1-C475-43C4-8527-032F594FFFBB}" srcOrd="0" destOrd="0" presId="urn:microsoft.com/office/officeart/2005/8/layout/vList5"/>
    <dgm:cxn modelId="{876808CA-B1D5-45F2-8539-5F3C6AE2AB80}" type="presParOf" srcId="{F035C965-AF81-48A8-AA21-21FA11BA4787}" destId="{86644653-DE6E-44CD-85F6-EA783CC381FE}" srcOrd="1" destOrd="0" presId="urn:microsoft.com/office/officeart/2005/8/layout/vList5"/>
  </dgm:cxnLst>
  <dgm:bg/>
  <dgm:whole/>
</dgm:dataModel>
</file>

<file path=ppt/diagrams/data11.xml><?xml version="1.0" encoding="utf-8"?>
<dgm:dataModel xmlns:dgm="http://schemas.openxmlformats.org/drawingml/2006/diagram" xmlns:a="http://schemas.openxmlformats.org/drawingml/2006/main">
  <dgm:ptLst>
    <dgm:pt modelId="{3D61C928-181B-42EC-A771-CF635A96DB01}" type="doc">
      <dgm:prSet loTypeId="urn:microsoft.com/office/officeart/2005/8/layout/vList3" loCatId="list" qsTypeId="urn:microsoft.com/office/officeart/2005/8/quickstyle/simple1" qsCatId="simple" csTypeId="urn:microsoft.com/office/officeart/2005/8/colors/accent2_2" csCatId="accent2" phldr="1"/>
      <dgm:spPr/>
    </dgm:pt>
    <dgm:pt modelId="{1D4D1B38-62F8-430B-95D8-EF1879BEBCD0}">
      <dgm:prSet phldrT="[Texto]" custT="1"/>
      <dgm:spPr/>
      <dgm:t>
        <a:bodyPr/>
        <a:lstStyle/>
        <a:p>
          <a:r>
            <a:rPr lang="es-EC" sz="2400" dirty="0" smtClean="0"/>
            <a:t>“Ofrecer servicios y productos plásticos de calidad </a:t>
          </a:r>
          <a:r>
            <a:rPr lang="es-ES" sz="2400" dirty="0" smtClean="0"/>
            <a:t>que satisfagan las necesidades del mercado, por medio de un personal altamente calificado y comprometido con su labor”.</a:t>
          </a:r>
          <a:endParaRPr lang="es-EC" sz="2400" dirty="0"/>
        </a:p>
      </dgm:t>
    </dgm:pt>
    <dgm:pt modelId="{C2068387-8972-462D-878C-CE721E1421B0}" type="parTrans" cxnId="{C213BA69-B296-483B-8E6A-D3255B645EB8}">
      <dgm:prSet/>
      <dgm:spPr/>
      <dgm:t>
        <a:bodyPr/>
        <a:lstStyle/>
        <a:p>
          <a:endParaRPr lang="es-EC" sz="1800"/>
        </a:p>
      </dgm:t>
    </dgm:pt>
    <dgm:pt modelId="{B7B88560-F487-4ECC-9345-99E440151051}" type="sibTrans" cxnId="{C213BA69-B296-483B-8E6A-D3255B645EB8}">
      <dgm:prSet/>
      <dgm:spPr/>
      <dgm:t>
        <a:bodyPr/>
        <a:lstStyle/>
        <a:p>
          <a:endParaRPr lang="es-EC" sz="1800"/>
        </a:p>
      </dgm:t>
    </dgm:pt>
    <dgm:pt modelId="{3E98722A-5AE6-48C9-9689-6D4BC34ACB0D}" type="pres">
      <dgm:prSet presAssocID="{3D61C928-181B-42EC-A771-CF635A96DB01}" presName="linearFlow" presStyleCnt="0">
        <dgm:presLayoutVars>
          <dgm:dir/>
          <dgm:resizeHandles val="exact"/>
        </dgm:presLayoutVars>
      </dgm:prSet>
      <dgm:spPr/>
    </dgm:pt>
    <dgm:pt modelId="{92367AE4-0DDE-49AC-A01B-6AB9C291EB9A}" type="pres">
      <dgm:prSet presAssocID="{1D4D1B38-62F8-430B-95D8-EF1879BEBCD0}" presName="composite" presStyleCnt="0"/>
      <dgm:spPr/>
    </dgm:pt>
    <dgm:pt modelId="{BEE8D712-0AE9-473C-8A0A-2A562B1BC243}" type="pres">
      <dgm:prSet presAssocID="{1D4D1B38-62F8-430B-95D8-EF1879BEBCD0}" presName="imgShp" presStyleLbl="fgImgPlace1" presStyleIdx="0" presStyleCnt="1"/>
      <dgm:spPr>
        <a:blipFill rotWithShape="0">
          <a:blip xmlns:r="http://schemas.openxmlformats.org/officeDocument/2006/relationships" r:embed="rId1"/>
          <a:stretch>
            <a:fillRect/>
          </a:stretch>
        </a:blipFill>
      </dgm:spPr>
    </dgm:pt>
    <dgm:pt modelId="{FAECB559-926D-4600-8DF4-A0A8B964913D}" type="pres">
      <dgm:prSet presAssocID="{1D4D1B38-62F8-430B-95D8-EF1879BEBCD0}" presName="txShp" presStyleLbl="node1" presStyleIdx="0" presStyleCnt="1" custScaleX="114038" custScaleY="124156">
        <dgm:presLayoutVars>
          <dgm:bulletEnabled val="1"/>
        </dgm:presLayoutVars>
      </dgm:prSet>
      <dgm:spPr/>
      <dgm:t>
        <a:bodyPr/>
        <a:lstStyle/>
        <a:p>
          <a:endParaRPr lang="es-EC"/>
        </a:p>
      </dgm:t>
    </dgm:pt>
  </dgm:ptLst>
  <dgm:cxnLst>
    <dgm:cxn modelId="{82162A78-2355-40BF-ABAD-A3231640B302}" type="presOf" srcId="{1D4D1B38-62F8-430B-95D8-EF1879BEBCD0}" destId="{FAECB559-926D-4600-8DF4-A0A8B964913D}" srcOrd="0" destOrd="0" presId="urn:microsoft.com/office/officeart/2005/8/layout/vList3"/>
    <dgm:cxn modelId="{C213BA69-B296-483B-8E6A-D3255B645EB8}" srcId="{3D61C928-181B-42EC-A771-CF635A96DB01}" destId="{1D4D1B38-62F8-430B-95D8-EF1879BEBCD0}" srcOrd="0" destOrd="0" parTransId="{C2068387-8972-462D-878C-CE721E1421B0}" sibTransId="{B7B88560-F487-4ECC-9345-99E440151051}"/>
    <dgm:cxn modelId="{71833BB9-8565-41BB-A80D-5B2BCAE35AC5}" type="presOf" srcId="{3D61C928-181B-42EC-A771-CF635A96DB01}" destId="{3E98722A-5AE6-48C9-9689-6D4BC34ACB0D}" srcOrd="0" destOrd="0" presId="urn:microsoft.com/office/officeart/2005/8/layout/vList3"/>
    <dgm:cxn modelId="{DA9D265D-92A7-418A-BA6E-F1B41E80D737}" type="presParOf" srcId="{3E98722A-5AE6-48C9-9689-6D4BC34ACB0D}" destId="{92367AE4-0DDE-49AC-A01B-6AB9C291EB9A}" srcOrd="0" destOrd="0" presId="urn:microsoft.com/office/officeart/2005/8/layout/vList3"/>
    <dgm:cxn modelId="{7E7053E8-5B11-4447-9648-7AEE76D9E24C}" type="presParOf" srcId="{92367AE4-0DDE-49AC-A01B-6AB9C291EB9A}" destId="{BEE8D712-0AE9-473C-8A0A-2A562B1BC243}" srcOrd="0" destOrd="0" presId="urn:microsoft.com/office/officeart/2005/8/layout/vList3"/>
    <dgm:cxn modelId="{D1C5D52D-EB74-447A-85C2-488FA4B17C21}" type="presParOf" srcId="{92367AE4-0DDE-49AC-A01B-6AB9C291EB9A}" destId="{FAECB559-926D-4600-8DF4-A0A8B964913D}" srcOrd="1" destOrd="0" presId="urn:microsoft.com/office/officeart/2005/8/layout/vList3"/>
  </dgm:cxnLst>
  <dgm:bg/>
  <dgm:whole/>
</dgm:dataModel>
</file>

<file path=ppt/diagrams/data12.xml><?xml version="1.0" encoding="utf-8"?>
<dgm:dataModel xmlns:dgm="http://schemas.openxmlformats.org/drawingml/2006/diagram" xmlns:a="http://schemas.openxmlformats.org/drawingml/2006/main">
  <dgm:ptLst>
    <dgm:pt modelId="{3D61C928-181B-42EC-A771-CF635A96DB01}" type="doc">
      <dgm:prSet loTypeId="urn:microsoft.com/office/officeart/2005/8/layout/vList3" loCatId="list" qsTypeId="urn:microsoft.com/office/officeart/2005/8/quickstyle/simple1" qsCatId="simple" csTypeId="urn:microsoft.com/office/officeart/2005/8/colors/accent2_2" csCatId="accent2" phldr="1"/>
      <dgm:spPr/>
    </dgm:pt>
    <dgm:pt modelId="{3E98722A-5AE6-48C9-9689-6D4BC34ACB0D}" type="pres">
      <dgm:prSet presAssocID="{3D61C928-181B-42EC-A771-CF635A96DB01}" presName="linearFlow" presStyleCnt="0">
        <dgm:presLayoutVars>
          <dgm:dir/>
          <dgm:resizeHandles val="exact"/>
        </dgm:presLayoutVars>
      </dgm:prSet>
      <dgm:spPr/>
    </dgm:pt>
  </dgm:ptLst>
  <dgm:cxnLst>
    <dgm:cxn modelId="{CA5D0A15-2EB5-41F5-AA77-75EEE19623ED}" type="presOf" srcId="{3D61C928-181B-42EC-A771-CF635A96DB01}" destId="{3E98722A-5AE6-48C9-9689-6D4BC34ACB0D}" srcOrd="0" destOrd="0" presId="urn:microsoft.com/office/officeart/2005/8/layout/vList3"/>
  </dgm:cxnLst>
  <dgm:bg/>
  <dgm:whole/>
</dgm:dataModel>
</file>

<file path=ppt/diagrams/data13.xml><?xml version="1.0" encoding="utf-8"?>
<dgm:dataModel xmlns:dgm="http://schemas.openxmlformats.org/drawingml/2006/diagram" xmlns:a="http://schemas.openxmlformats.org/drawingml/2006/main">
  <dgm:ptLst>
    <dgm:pt modelId="{3D61C928-181B-42EC-A771-CF635A96DB01}" type="doc">
      <dgm:prSet loTypeId="urn:microsoft.com/office/officeart/2005/8/layout/vList3" loCatId="list" qsTypeId="urn:microsoft.com/office/officeart/2005/8/quickstyle/simple1" qsCatId="simple" csTypeId="urn:microsoft.com/office/officeart/2005/8/colors/accent2_2" csCatId="accent2" phldr="1"/>
      <dgm:spPr/>
    </dgm:pt>
    <dgm:pt modelId="{483D0BA0-C9C4-417D-9A18-E61408560C58}">
      <dgm:prSet/>
      <dgm:spPr/>
      <dgm:t>
        <a:bodyPr/>
        <a:lstStyle/>
        <a:p>
          <a:r>
            <a:rPr lang="es-EC" dirty="0"/>
            <a:t>“Cubrir el 70% del mercado de rollos y fundas plásticas a nivel local y provincial en los próximos tres años y ser asociados con alta calidad y pioneros en servicios"</a:t>
          </a:r>
        </a:p>
      </dgm:t>
    </dgm:pt>
    <dgm:pt modelId="{E7F34984-AD94-4640-9BE6-57BF30E6ACBB}" type="sibTrans" cxnId="{4F3E64BD-0CA0-4AEF-8BE5-7AFDEDAD6ABE}">
      <dgm:prSet/>
      <dgm:spPr/>
      <dgm:t>
        <a:bodyPr/>
        <a:lstStyle/>
        <a:p>
          <a:endParaRPr lang="es-EC"/>
        </a:p>
      </dgm:t>
    </dgm:pt>
    <dgm:pt modelId="{B249ABCB-364A-4110-B155-9185AB7FD910}" type="parTrans" cxnId="{4F3E64BD-0CA0-4AEF-8BE5-7AFDEDAD6ABE}">
      <dgm:prSet/>
      <dgm:spPr/>
      <dgm:t>
        <a:bodyPr/>
        <a:lstStyle/>
        <a:p>
          <a:endParaRPr lang="es-EC"/>
        </a:p>
      </dgm:t>
    </dgm:pt>
    <dgm:pt modelId="{3E98722A-5AE6-48C9-9689-6D4BC34ACB0D}" type="pres">
      <dgm:prSet presAssocID="{3D61C928-181B-42EC-A771-CF635A96DB01}" presName="linearFlow" presStyleCnt="0">
        <dgm:presLayoutVars>
          <dgm:dir/>
          <dgm:resizeHandles val="exact"/>
        </dgm:presLayoutVars>
      </dgm:prSet>
      <dgm:spPr/>
    </dgm:pt>
    <dgm:pt modelId="{D2E0E3A1-6A4C-40E0-B2D9-4952BF94630A}" type="pres">
      <dgm:prSet presAssocID="{483D0BA0-C9C4-417D-9A18-E61408560C58}" presName="composite" presStyleCnt="0"/>
      <dgm:spPr/>
    </dgm:pt>
    <dgm:pt modelId="{BB749943-ADD9-4BD3-8A6E-5A84CE3CD791}" type="pres">
      <dgm:prSet presAssocID="{483D0BA0-C9C4-417D-9A18-E61408560C58}" presName="imgShp" presStyleLbl="fgImgPlace1" presStyleIdx="0" presStyleCnt="1"/>
      <dgm:spPr>
        <a:blipFill rotWithShape="0">
          <a:blip xmlns:r="http://schemas.openxmlformats.org/officeDocument/2006/relationships" r:embed="rId1"/>
          <a:stretch>
            <a:fillRect/>
          </a:stretch>
        </a:blipFill>
      </dgm:spPr>
    </dgm:pt>
    <dgm:pt modelId="{C4CE1E05-3519-4D41-A453-2E330840E965}" type="pres">
      <dgm:prSet presAssocID="{483D0BA0-C9C4-417D-9A18-E61408560C58}" presName="txShp" presStyleLbl="node1" presStyleIdx="0" presStyleCnt="1" custScaleX="129227" custScaleY="139903" custLinFactNeighborX="803">
        <dgm:presLayoutVars>
          <dgm:bulletEnabled val="1"/>
        </dgm:presLayoutVars>
      </dgm:prSet>
      <dgm:spPr/>
      <dgm:t>
        <a:bodyPr/>
        <a:lstStyle/>
        <a:p>
          <a:endParaRPr lang="es-EC"/>
        </a:p>
      </dgm:t>
    </dgm:pt>
  </dgm:ptLst>
  <dgm:cxnLst>
    <dgm:cxn modelId="{4F3E64BD-0CA0-4AEF-8BE5-7AFDEDAD6ABE}" srcId="{3D61C928-181B-42EC-A771-CF635A96DB01}" destId="{483D0BA0-C9C4-417D-9A18-E61408560C58}" srcOrd="0" destOrd="0" parTransId="{B249ABCB-364A-4110-B155-9185AB7FD910}" sibTransId="{E7F34984-AD94-4640-9BE6-57BF30E6ACBB}"/>
    <dgm:cxn modelId="{A20BEEB8-BDB6-4FC1-9AC1-2533B1F0C239}" type="presOf" srcId="{483D0BA0-C9C4-417D-9A18-E61408560C58}" destId="{C4CE1E05-3519-4D41-A453-2E330840E965}" srcOrd="0" destOrd="0" presId="urn:microsoft.com/office/officeart/2005/8/layout/vList3"/>
    <dgm:cxn modelId="{91CF732B-2B5C-4DB5-8BE2-77E695542A0B}" type="presOf" srcId="{3D61C928-181B-42EC-A771-CF635A96DB01}" destId="{3E98722A-5AE6-48C9-9689-6D4BC34ACB0D}" srcOrd="0" destOrd="0" presId="urn:microsoft.com/office/officeart/2005/8/layout/vList3"/>
    <dgm:cxn modelId="{9A2FF7C9-658E-4655-8A65-9478AE22BDF5}" type="presParOf" srcId="{3E98722A-5AE6-48C9-9689-6D4BC34ACB0D}" destId="{D2E0E3A1-6A4C-40E0-B2D9-4952BF94630A}" srcOrd="0" destOrd="0" presId="urn:microsoft.com/office/officeart/2005/8/layout/vList3"/>
    <dgm:cxn modelId="{B21182A4-4D3A-49FF-ABC4-1C2098A71761}" type="presParOf" srcId="{D2E0E3A1-6A4C-40E0-B2D9-4952BF94630A}" destId="{BB749943-ADD9-4BD3-8A6E-5A84CE3CD791}" srcOrd="0" destOrd="0" presId="urn:microsoft.com/office/officeart/2005/8/layout/vList3"/>
    <dgm:cxn modelId="{167EF905-BD67-4059-BAF8-F76824459BFC}" type="presParOf" srcId="{D2E0E3A1-6A4C-40E0-B2D9-4952BF94630A}" destId="{C4CE1E05-3519-4D41-A453-2E330840E965}" srcOrd="1" destOrd="0" presId="urn:microsoft.com/office/officeart/2005/8/layout/vList3"/>
  </dgm:cxnLst>
  <dgm:bg/>
  <dgm:whole/>
</dgm:dataModel>
</file>

<file path=ppt/diagrams/data14.xml><?xml version="1.0" encoding="utf-8"?>
<dgm:dataModel xmlns:dgm="http://schemas.openxmlformats.org/drawingml/2006/diagram" xmlns:a="http://schemas.openxmlformats.org/drawingml/2006/main">
  <dgm:ptLst>
    <dgm:pt modelId="{86588B12-BCE8-4771-963D-DB396CBF84D4}" type="doc">
      <dgm:prSet loTypeId="urn:microsoft.com/office/officeart/2005/8/layout/vList6" loCatId="process" qsTypeId="urn:microsoft.com/office/officeart/2005/8/quickstyle/simple1" qsCatId="simple" csTypeId="urn:microsoft.com/office/officeart/2005/8/colors/accent2_2" csCatId="accent2" phldr="1"/>
      <dgm:spPr/>
      <dgm:t>
        <a:bodyPr/>
        <a:lstStyle/>
        <a:p>
          <a:endParaRPr lang="es-EC"/>
        </a:p>
      </dgm:t>
    </dgm:pt>
    <dgm:pt modelId="{648BF2AB-0190-417F-A0B0-34ADAF52A677}">
      <dgm:prSet phldrT="[Texto]" phldr="1"/>
      <dgm:spPr/>
      <dgm:t>
        <a:bodyPr/>
        <a:lstStyle/>
        <a:p>
          <a:endParaRPr lang="es-EC" dirty="0">
            <a:solidFill>
              <a:schemeClr val="bg1"/>
            </a:solidFill>
          </a:endParaRPr>
        </a:p>
      </dgm:t>
    </dgm:pt>
    <dgm:pt modelId="{905B7A55-0904-40F3-8C35-52EF727F40EA}" type="parTrans" cxnId="{F377DF3F-548F-42E4-A00C-F83D06709AD0}">
      <dgm:prSet/>
      <dgm:spPr/>
      <dgm:t>
        <a:bodyPr/>
        <a:lstStyle/>
        <a:p>
          <a:endParaRPr lang="es-EC">
            <a:solidFill>
              <a:schemeClr val="bg1"/>
            </a:solidFill>
          </a:endParaRPr>
        </a:p>
      </dgm:t>
    </dgm:pt>
    <dgm:pt modelId="{5EC8A4DD-75C4-4D51-AA12-7F6CDB0AD44B}" type="sibTrans" cxnId="{F377DF3F-548F-42E4-A00C-F83D06709AD0}">
      <dgm:prSet/>
      <dgm:spPr/>
      <dgm:t>
        <a:bodyPr/>
        <a:lstStyle/>
        <a:p>
          <a:endParaRPr lang="es-EC">
            <a:solidFill>
              <a:schemeClr val="bg1"/>
            </a:solidFill>
          </a:endParaRPr>
        </a:p>
      </dgm:t>
    </dgm:pt>
    <dgm:pt modelId="{80B02EAD-3D93-4328-9A2D-151A128F9C14}">
      <dgm:prSet phldrT="[Texto]"/>
      <dgm:spPr>
        <a:solidFill>
          <a:srgbClr val="C25552">
            <a:alpha val="89804"/>
          </a:srgbClr>
        </a:solidFill>
      </dgm:spPr>
      <dgm:t>
        <a:bodyPr/>
        <a:lstStyle/>
        <a:p>
          <a:pPr rtl="0"/>
          <a:r>
            <a:rPr kumimoji="0" lang="es-EC" b="0" i="0" u="none" strike="noStrike" cap="none" normalizeH="0" baseline="0" dirty="0" smtClean="0">
              <a:ln/>
              <a:solidFill>
                <a:schemeClr val="bg1"/>
              </a:solidFill>
              <a:effectLst/>
              <a:latin typeface="Arial" pitchFamily="34" charset="0"/>
              <a:ea typeface="Calibri" pitchFamily="34" charset="0"/>
              <a:cs typeface="Arial" pitchFamily="34" charset="0"/>
            </a:rPr>
            <a:t>Reconocimiento de la Marca.</a:t>
          </a:r>
          <a:endParaRPr lang="es-EC" dirty="0">
            <a:solidFill>
              <a:schemeClr val="bg1"/>
            </a:solidFill>
          </a:endParaRPr>
        </a:p>
      </dgm:t>
    </dgm:pt>
    <dgm:pt modelId="{3112C1B8-3F7B-4E10-89B2-28F8C406F006}" type="parTrans" cxnId="{98CE8513-7DB7-41CA-9390-A3B7787DCE1A}">
      <dgm:prSet/>
      <dgm:spPr/>
      <dgm:t>
        <a:bodyPr/>
        <a:lstStyle/>
        <a:p>
          <a:endParaRPr lang="es-EC">
            <a:solidFill>
              <a:schemeClr val="bg1"/>
            </a:solidFill>
          </a:endParaRPr>
        </a:p>
      </dgm:t>
    </dgm:pt>
    <dgm:pt modelId="{FB3BDF36-2200-4C0C-B169-B7193B97C2A6}" type="sibTrans" cxnId="{98CE8513-7DB7-41CA-9390-A3B7787DCE1A}">
      <dgm:prSet/>
      <dgm:spPr/>
      <dgm:t>
        <a:bodyPr/>
        <a:lstStyle/>
        <a:p>
          <a:endParaRPr lang="es-EC">
            <a:solidFill>
              <a:schemeClr val="bg1"/>
            </a:solidFill>
          </a:endParaRPr>
        </a:p>
      </dgm:t>
    </dgm:pt>
    <dgm:pt modelId="{A15BFC0F-8BBF-4B60-8A05-1C78C28C8947}">
      <dgm:prSet/>
      <dgm:spPr>
        <a:solidFill>
          <a:srgbClr val="C25552">
            <a:alpha val="89804"/>
          </a:srgbClr>
        </a:solidFill>
      </dgm:spPr>
      <dgm:t>
        <a:bodyPr/>
        <a:lstStyle/>
        <a:p>
          <a:pPr rtl="0"/>
          <a:r>
            <a:rPr kumimoji="0" lang="es-EC" b="0" i="0" u="none" strike="noStrike" cap="none" normalizeH="0" baseline="0" smtClean="0">
              <a:ln/>
              <a:solidFill>
                <a:schemeClr val="bg1"/>
              </a:solidFill>
              <a:effectLst/>
              <a:latin typeface="Arial" pitchFamily="34" charset="0"/>
              <a:ea typeface="Calibri" pitchFamily="34" charset="0"/>
              <a:cs typeface="Arial" pitchFamily="34" charset="0"/>
            </a:rPr>
            <a:t>Calidad reconocida de nuestros productos y servicios.</a:t>
          </a:r>
          <a:endParaRPr kumimoji="0" lang="es-EC" b="0" i="0" u="none" strike="noStrike" cap="none" normalizeH="0" baseline="0" dirty="0" smtClean="0">
            <a:ln/>
            <a:solidFill>
              <a:schemeClr val="bg1"/>
            </a:solidFill>
            <a:effectLst/>
            <a:latin typeface="Arial" pitchFamily="34" charset="0"/>
            <a:cs typeface="Arial" pitchFamily="34" charset="0"/>
          </a:endParaRPr>
        </a:p>
      </dgm:t>
    </dgm:pt>
    <dgm:pt modelId="{B7202FA6-653C-49B3-A269-7AC45EE3DA2E}" type="parTrans" cxnId="{7C8D6BD4-1746-4263-AD71-DFA93209E512}">
      <dgm:prSet/>
      <dgm:spPr/>
      <dgm:t>
        <a:bodyPr/>
        <a:lstStyle/>
        <a:p>
          <a:endParaRPr lang="es-EC">
            <a:solidFill>
              <a:schemeClr val="bg1"/>
            </a:solidFill>
          </a:endParaRPr>
        </a:p>
      </dgm:t>
    </dgm:pt>
    <dgm:pt modelId="{00374466-1F02-48F3-A339-8D75AE96C81F}" type="sibTrans" cxnId="{7C8D6BD4-1746-4263-AD71-DFA93209E512}">
      <dgm:prSet/>
      <dgm:spPr/>
      <dgm:t>
        <a:bodyPr/>
        <a:lstStyle/>
        <a:p>
          <a:endParaRPr lang="es-EC">
            <a:solidFill>
              <a:schemeClr val="bg1"/>
            </a:solidFill>
          </a:endParaRPr>
        </a:p>
      </dgm:t>
    </dgm:pt>
    <dgm:pt modelId="{BFF06F09-B258-4B6A-A69E-58640FBF5763}">
      <dgm:prSet phldrT="[Texto]"/>
      <dgm:spPr>
        <a:solidFill>
          <a:srgbClr val="C25552">
            <a:alpha val="89804"/>
          </a:srgbClr>
        </a:solidFill>
      </dgm:spPr>
      <dgm:t>
        <a:bodyPr/>
        <a:lstStyle/>
        <a:p>
          <a:pPr rtl="0"/>
          <a:endParaRPr lang="es-EC" dirty="0">
            <a:solidFill>
              <a:schemeClr val="bg1"/>
            </a:solidFill>
          </a:endParaRPr>
        </a:p>
      </dgm:t>
    </dgm:pt>
    <dgm:pt modelId="{4F9BF24D-4963-47EC-AA79-CC9240DD99CF}" type="parTrans" cxnId="{B8ED9848-485E-45AF-BA86-E0B2F05F2A4C}">
      <dgm:prSet/>
      <dgm:spPr/>
      <dgm:t>
        <a:bodyPr/>
        <a:lstStyle/>
        <a:p>
          <a:endParaRPr lang="es-EC">
            <a:solidFill>
              <a:schemeClr val="bg1"/>
            </a:solidFill>
          </a:endParaRPr>
        </a:p>
      </dgm:t>
    </dgm:pt>
    <dgm:pt modelId="{84794B01-F453-4E75-8A93-95B2E013DF1B}" type="sibTrans" cxnId="{B8ED9848-485E-45AF-BA86-E0B2F05F2A4C}">
      <dgm:prSet/>
      <dgm:spPr/>
      <dgm:t>
        <a:bodyPr/>
        <a:lstStyle/>
        <a:p>
          <a:endParaRPr lang="es-EC">
            <a:solidFill>
              <a:schemeClr val="bg1"/>
            </a:solidFill>
          </a:endParaRPr>
        </a:p>
      </dgm:t>
    </dgm:pt>
    <dgm:pt modelId="{84610EFB-A7E1-4A5F-9CD1-515559365DAD}" type="pres">
      <dgm:prSet presAssocID="{86588B12-BCE8-4771-963D-DB396CBF84D4}" presName="Name0" presStyleCnt="0">
        <dgm:presLayoutVars>
          <dgm:dir/>
          <dgm:animLvl val="lvl"/>
          <dgm:resizeHandles/>
        </dgm:presLayoutVars>
      </dgm:prSet>
      <dgm:spPr/>
      <dgm:t>
        <a:bodyPr/>
        <a:lstStyle/>
        <a:p>
          <a:endParaRPr lang="es-US"/>
        </a:p>
      </dgm:t>
    </dgm:pt>
    <dgm:pt modelId="{8A9ED20E-1140-4029-81B0-A59346222054}" type="pres">
      <dgm:prSet presAssocID="{648BF2AB-0190-417F-A0B0-34ADAF52A677}" presName="linNode" presStyleCnt="0"/>
      <dgm:spPr/>
    </dgm:pt>
    <dgm:pt modelId="{837E7BC4-C021-401D-B4A9-021E26397F66}" type="pres">
      <dgm:prSet presAssocID="{648BF2AB-0190-417F-A0B0-34ADAF52A677}" presName="parentShp" presStyleLbl="node1" presStyleIdx="0" presStyleCnt="1">
        <dgm:presLayoutVars>
          <dgm:bulletEnabled val="1"/>
        </dgm:presLayoutVars>
      </dgm:prSet>
      <dgm:spPr/>
      <dgm:t>
        <a:bodyPr/>
        <a:lstStyle/>
        <a:p>
          <a:endParaRPr lang="es-US"/>
        </a:p>
      </dgm:t>
    </dgm:pt>
    <dgm:pt modelId="{753E2E54-F949-49D7-A225-66396D3C110E}" type="pres">
      <dgm:prSet presAssocID="{648BF2AB-0190-417F-A0B0-34ADAF52A677}" presName="childShp" presStyleLbl="bgAccFollowNode1" presStyleIdx="0" presStyleCnt="1">
        <dgm:presLayoutVars>
          <dgm:bulletEnabled val="1"/>
        </dgm:presLayoutVars>
      </dgm:prSet>
      <dgm:spPr/>
      <dgm:t>
        <a:bodyPr/>
        <a:lstStyle/>
        <a:p>
          <a:endParaRPr lang="es-EC"/>
        </a:p>
      </dgm:t>
    </dgm:pt>
  </dgm:ptLst>
  <dgm:cxnLst>
    <dgm:cxn modelId="{98CE8513-7DB7-41CA-9390-A3B7787DCE1A}" srcId="{648BF2AB-0190-417F-A0B0-34ADAF52A677}" destId="{80B02EAD-3D93-4328-9A2D-151A128F9C14}" srcOrd="1" destOrd="0" parTransId="{3112C1B8-3F7B-4E10-89B2-28F8C406F006}" sibTransId="{FB3BDF36-2200-4C0C-B169-B7193B97C2A6}"/>
    <dgm:cxn modelId="{C13D69BC-E517-4210-B539-33F0EA6F7673}" type="presOf" srcId="{80B02EAD-3D93-4328-9A2D-151A128F9C14}" destId="{753E2E54-F949-49D7-A225-66396D3C110E}" srcOrd="0" destOrd="1" presId="urn:microsoft.com/office/officeart/2005/8/layout/vList6"/>
    <dgm:cxn modelId="{0C8F1E65-358A-473C-B841-0C86A38AB9BA}" type="presOf" srcId="{648BF2AB-0190-417F-A0B0-34ADAF52A677}" destId="{837E7BC4-C021-401D-B4A9-021E26397F66}" srcOrd="0" destOrd="0" presId="urn:microsoft.com/office/officeart/2005/8/layout/vList6"/>
    <dgm:cxn modelId="{F377DF3F-548F-42E4-A00C-F83D06709AD0}" srcId="{86588B12-BCE8-4771-963D-DB396CBF84D4}" destId="{648BF2AB-0190-417F-A0B0-34ADAF52A677}" srcOrd="0" destOrd="0" parTransId="{905B7A55-0904-40F3-8C35-52EF727F40EA}" sibTransId="{5EC8A4DD-75C4-4D51-AA12-7F6CDB0AD44B}"/>
    <dgm:cxn modelId="{B8ED9848-485E-45AF-BA86-E0B2F05F2A4C}" srcId="{648BF2AB-0190-417F-A0B0-34ADAF52A677}" destId="{BFF06F09-B258-4B6A-A69E-58640FBF5763}" srcOrd="0" destOrd="0" parTransId="{4F9BF24D-4963-47EC-AA79-CC9240DD99CF}" sibTransId="{84794B01-F453-4E75-8A93-95B2E013DF1B}"/>
    <dgm:cxn modelId="{47213B6F-81ED-4F21-8D10-F64FF84DF8A4}" type="presOf" srcId="{86588B12-BCE8-4771-963D-DB396CBF84D4}" destId="{84610EFB-A7E1-4A5F-9CD1-515559365DAD}" srcOrd="0" destOrd="0" presId="urn:microsoft.com/office/officeart/2005/8/layout/vList6"/>
    <dgm:cxn modelId="{C8500084-DABC-44C0-B985-8FCE9715E127}" type="presOf" srcId="{A15BFC0F-8BBF-4B60-8A05-1C78C28C8947}" destId="{753E2E54-F949-49D7-A225-66396D3C110E}" srcOrd="0" destOrd="2" presId="urn:microsoft.com/office/officeart/2005/8/layout/vList6"/>
    <dgm:cxn modelId="{17E50902-D673-4342-AB4B-F425A8B811EF}" type="presOf" srcId="{BFF06F09-B258-4B6A-A69E-58640FBF5763}" destId="{753E2E54-F949-49D7-A225-66396D3C110E}" srcOrd="0" destOrd="0" presId="urn:microsoft.com/office/officeart/2005/8/layout/vList6"/>
    <dgm:cxn modelId="{7C8D6BD4-1746-4263-AD71-DFA93209E512}" srcId="{648BF2AB-0190-417F-A0B0-34ADAF52A677}" destId="{A15BFC0F-8BBF-4B60-8A05-1C78C28C8947}" srcOrd="2" destOrd="0" parTransId="{B7202FA6-653C-49B3-A269-7AC45EE3DA2E}" sibTransId="{00374466-1F02-48F3-A339-8D75AE96C81F}"/>
    <dgm:cxn modelId="{439E2DF3-6C13-44D9-B439-9DD8A69EC417}" type="presParOf" srcId="{84610EFB-A7E1-4A5F-9CD1-515559365DAD}" destId="{8A9ED20E-1140-4029-81B0-A59346222054}" srcOrd="0" destOrd="0" presId="urn:microsoft.com/office/officeart/2005/8/layout/vList6"/>
    <dgm:cxn modelId="{A28040EB-E575-4F70-8778-14F919AB36A4}" type="presParOf" srcId="{8A9ED20E-1140-4029-81B0-A59346222054}" destId="{837E7BC4-C021-401D-B4A9-021E26397F66}" srcOrd="0" destOrd="0" presId="urn:microsoft.com/office/officeart/2005/8/layout/vList6"/>
    <dgm:cxn modelId="{5C446AA7-9EE7-4D69-9A11-CFFB6994CFCD}" type="presParOf" srcId="{8A9ED20E-1140-4029-81B0-A59346222054}" destId="{753E2E54-F949-49D7-A225-66396D3C110E}" srcOrd="1" destOrd="0" presId="urn:microsoft.com/office/officeart/2005/8/layout/vList6"/>
  </dgm:cxnLst>
  <dgm:bg/>
  <dgm:whole/>
</dgm:dataModel>
</file>

<file path=ppt/diagrams/data15.xml><?xml version="1.0" encoding="utf-8"?>
<dgm:dataModel xmlns:dgm="http://schemas.openxmlformats.org/drawingml/2006/diagram" xmlns:a="http://schemas.openxmlformats.org/drawingml/2006/main">
  <dgm:ptLst>
    <dgm:pt modelId="{0A196759-5022-4BBA-B4F8-E5B2E0D05151}" type="doc">
      <dgm:prSet loTypeId="urn:microsoft.com/office/officeart/2005/8/layout/radial2" loCatId="relationship" qsTypeId="urn:microsoft.com/office/officeart/2005/8/quickstyle/3d1" qsCatId="3D" csTypeId="urn:microsoft.com/office/officeart/2005/8/colors/colorful1" csCatId="colorful" phldr="1"/>
      <dgm:spPr/>
      <dgm:t>
        <a:bodyPr/>
        <a:lstStyle/>
        <a:p>
          <a:endParaRPr lang="es-EC"/>
        </a:p>
      </dgm:t>
    </dgm:pt>
    <dgm:pt modelId="{6DEA45F0-3C1C-4717-99DB-5B2BB7942298}">
      <dgm:prSet phldrT="[Texto]" custT="1"/>
      <dgm:spPr/>
      <dgm:t>
        <a:bodyPr/>
        <a:lstStyle/>
        <a:p>
          <a:r>
            <a:rPr lang="es-EC" sz="2000" b="1" dirty="0" smtClean="0"/>
            <a:t>Incrementar la Rentabilidad en un 30% al 2011</a:t>
          </a:r>
          <a:endParaRPr lang="es-EC" sz="2000" b="1" dirty="0"/>
        </a:p>
      </dgm:t>
    </dgm:pt>
    <dgm:pt modelId="{9879B1F8-6FC2-47F6-9240-CEE4A7A5A9FF}" type="parTrans" cxnId="{D6303C5B-1C9A-409D-AC22-F3E31710CABA}">
      <dgm:prSet/>
      <dgm:spPr/>
      <dgm:t>
        <a:bodyPr/>
        <a:lstStyle/>
        <a:p>
          <a:endParaRPr lang="es-EC"/>
        </a:p>
      </dgm:t>
    </dgm:pt>
    <dgm:pt modelId="{5ACEC17F-E599-4539-A939-8628953D792B}" type="sibTrans" cxnId="{D6303C5B-1C9A-409D-AC22-F3E31710CABA}">
      <dgm:prSet/>
      <dgm:spPr/>
      <dgm:t>
        <a:bodyPr/>
        <a:lstStyle/>
        <a:p>
          <a:endParaRPr lang="es-EC"/>
        </a:p>
      </dgm:t>
    </dgm:pt>
    <dgm:pt modelId="{03CFCEAE-155F-4543-8576-ABFD75A94BB8}">
      <dgm:prSet phldrT="[Texto]"/>
      <dgm:spPr/>
      <dgm:t>
        <a:bodyPr/>
        <a:lstStyle/>
        <a:p>
          <a:r>
            <a:rPr lang="es-ES" b="1" dirty="0" smtClean="0"/>
            <a:t>Incrementar participación del mercado en un 70% en los próximos tres años.</a:t>
          </a:r>
          <a:endParaRPr lang="es-EC" b="1" dirty="0"/>
        </a:p>
      </dgm:t>
    </dgm:pt>
    <dgm:pt modelId="{69A1A254-1FB7-4A93-B552-4C6D575F3ACF}" type="parTrans" cxnId="{E6332535-AD20-4DBF-907E-5A89E8C413BB}">
      <dgm:prSet/>
      <dgm:spPr/>
      <dgm:t>
        <a:bodyPr/>
        <a:lstStyle/>
        <a:p>
          <a:endParaRPr lang="es-EC"/>
        </a:p>
      </dgm:t>
    </dgm:pt>
    <dgm:pt modelId="{1476DCE0-39C6-4F3E-971E-AAFBC94E810E}" type="sibTrans" cxnId="{E6332535-AD20-4DBF-907E-5A89E8C413BB}">
      <dgm:prSet/>
      <dgm:spPr/>
      <dgm:t>
        <a:bodyPr/>
        <a:lstStyle/>
        <a:p>
          <a:endParaRPr lang="es-EC"/>
        </a:p>
      </dgm:t>
    </dgm:pt>
    <dgm:pt modelId="{81515420-CFE7-416E-B175-F1A9833F7492}" type="pres">
      <dgm:prSet presAssocID="{0A196759-5022-4BBA-B4F8-E5B2E0D05151}" presName="composite" presStyleCnt="0">
        <dgm:presLayoutVars>
          <dgm:chMax val="5"/>
          <dgm:dir/>
          <dgm:animLvl val="ctr"/>
          <dgm:resizeHandles val="exact"/>
        </dgm:presLayoutVars>
      </dgm:prSet>
      <dgm:spPr/>
      <dgm:t>
        <a:bodyPr/>
        <a:lstStyle/>
        <a:p>
          <a:endParaRPr lang="es-US"/>
        </a:p>
      </dgm:t>
    </dgm:pt>
    <dgm:pt modelId="{BFEF2E25-B00A-4BD1-BE09-942B6B2E07D1}" type="pres">
      <dgm:prSet presAssocID="{0A196759-5022-4BBA-B4F8-E5B2E0D05151}" presName="cycle" presStyleCnt="0"/>
      <dgm:spPr/>
      <dgm:t>
        <a:bodyPr/>
        <a:lstStyle/>
        <a:p>
          <a:endParaRPr lang="es-US"/>
        </a:p>
      </dgm:t>
    </dgm:pt>
    <dgm:pt modelId="{B2E3BA95-2109-4E94-8528-CDAF3066C1A2}" type="pres">
      <dgm:prSet presAssocID="{0A196759-5022-4BBA-B4F8-E5B2E0D05151}" presName="centerShape" presStyleCnt="0"/>
      <dgm:spPr/>
      <dgm:t>
        <a:bodyPr/>
        <a:lstStyle/>
        <a:p>
          <a:endParaRPr lang="es-US"/>
        </a:p>
      </dgm:t>
    </dgm:pt>
    <dgm:pt modelId="{0568E688-0210-4E7D-9D82-E40800D5205F}" type="pres">
      <dgm:prSet presAssocID="{0A196759-5022-4BBA-B4F8-E5B2E0D05151}" presName="connSite" presStyleLbl="node1" presStyleIdx="0" presStyleCnt="3"/>
      <dgm:spPr/>
      <dgm:t>
        <a:bodyPr/>
        <a:lstStyle/>
        <a:p>
          <a:endParaRPr lang="es-US"/>
        </a:p>
      </dgm:t>
    </dgm:pt>
    <dgm:pt modelId="{F2164818-3339-4BCE-9836-199144162EDF}" type="pres">
      <dgm:prSet presAssocID="{0A196759-5022-4BBA-B4F8-E5B2E0D05151}" presName="visible" presStyleLbl="node1" presStyleIdx="0" presStyleCnt="3"/>
      <dgm:spPr>
        <a:blipFill rotWithShape="0">
          <a:blip xmlns:r="http://schemas.openxmlformats.org/officeDocument/2006/relationships" r:embed="rId1"/>
          <a:stretch>
            <a:fillRect/>
          </a:stretch>
        </a:blipFill>
      </dgm:spPr>
      <dgm:t>
        <a:bodyPr/>
        <a:lstStyle/>
        <a:p>
          <a:endParaRPr lang="es-US"/>
        </a:p>
      </dgm:t>
    </dgm:pt>
    <dgm:pt modelId="{FC49992E-5B49-4C99-B2C2-479981A9387D}" type="pres">
      <dgm:prSet presAssocID="{9879B1F8-6FC2-47F6-9240-CEE4A7A5A9FF}" presName="Name25" presStyleLbl="parChTrans1D1" presStyleIdx="0" presStyleCnt="2"/>
      <dgm:spPr/>
      <dgm:t>
        <a:bodyPr/>
        <a:lstStyle/>
        <a:p>
          <a:endParaRPr lang="es-US"/>
        </a:p>
      </dgm:t>
    </dgm:pt>
    <dgm:pt modelId="{81D3F766-FBFD-497B-B347-640DCCA2989D}" type="pres">
      <dgm:prSet presAssocID="{6DEA45F0-3C1C-4717-99DB-5B2BB7942298}" presName="node" presStyleCnt="0"/>
      <dgm:spPr/>
      <dgm:t>
        <a:bodyPr/>
        <a:lstStyle/>
        <a:p>
          <a:endParaRPr lang="es-US"/>
        </a:p>
      </dgm:t>
    </dgm:pt>
    <dgm:pt modelId="{7A649FFC-B3AC-421D-8F7B-8E299CA46A5D}" type="pres">
      <dgm:prSet presAssocID="{6DEA45F0-3C1C-4717-99DB-5B2BB7942298}" presName="parentNode" presStyleLbl="node1" presStyleIdx="1" presStyleCnt="3" custScaleX="151995" custScaleY="134664" custLinFactNeighborX="31130" custLinFactNeighborY="20670">
        <dgm:presLayoutVars>
          <dgm:chMax val="1"/>
          <dgm:bulletEnabled val="1"/>
        </dgm:presLayoutVars>
      </dgm:prSet>
      <dgm:spPr/>
      <dgm:t>
        <a:bodyPr/>
        <a:lstStyle/>
        <a:p>
          <a:endParaRPr lang="es-EC"/>
        </a:p>
      </dgm:t>
    </dgm:pt>
    <dgm:pt modelId="{3A252AB5-4103-4F26-99C4-EF0007108186}" type="pres">
      <dgm:prSet presAssocID="{6DEA45F0-3C1C-4717-99DB-5B2BB7942298}" presName="childNode" presStyleLbl="revTx" presStyleIdx="0" presStyleCnt="0">
        <dgm:presLayoutVars>
          <dgm:bulletEnabled val="1"/>
        </dgm:presLayoutVars>
      </dgm:prSet>
      <dgm:spPr/>
      <dgm:t>
        <a:bodyPr/>
        <a:lstStyle/>
        <a:p>
          <a:endParaRPr lang="es-EC"/>
        </a:p>
      </dgm:t>
    </dgm:pt>
    <dgm:pt modelId="{50281660-0220-4E99-BE5C-07170F12E681}" type="pres">
      <dgm:prSet presAssocID="{69A1A254-1FB7-4A93-B552-4C6D575F3ACF}" presName="Name25" presStyleLbl="parChTrans1D1" presStyleIdx="1" presStyleCnt="2"/>
      <dgm:spPr/>
      <dgm:t>
        <a:bodyPr/>
        <a:lstStyle/>
        <a:p>
          <a:endParaRPr lang="es-US"/>
        </a:p>
      </dgm:t>
    </dgm:pt>
    <dgm:pt modelId="{06090A58-F8AB-43D1-A790-FCC860D63878}" type="pres">
      <dgm:prSet presAssocID="{03CFCEAE-155F-4543-8576-ABFD75A94BB8}" presName="node" presStyleCnt="0"/>
      <dgm:spPr/>
      <dgm:t>
        <a:bodyPr/>
        <a:lstStyle/>
        <a:p>
          <a:endParaRPr lang="es-US"/>
        </a:p>
      </dgm:t>
    </dgm:pt>
    <dgm:pt modelId="{2A0F973C-DFDB-410A-A15F-520D7B680605}" type="pres">
      <dgm:prSet presAssocID="{03CFCEAE-155F-4543-8576-ABFD75A94BB8}" presName="parentNode" presStyleLbl="node1" presStyleIdx="2" presStyleCnt="3" custScaleX="151995" custScaleY="134664" custLinFactNeighborX="31130" custLinFactNeighborY="20670">
        <dgm:presLayoutVars>
          <dgm:chMax val="1"/>
          <dgm:bulletEnabled val="1"/>
        </dgm:presLayoutVars>
      </dgm:prSet>
      <dgm:spPr/>
      <dgm:t>
        <a:bodyPr/>
        <a:lstStyle/>
        <a:p>
          <a:endParaRPr lang="es-EC"/>
        </a:p>
      </dgm:t>
    </dgm:pt>
    <dgm:pt modelId="{07F8CEF6-45EB-4736-B00D-53EA3D34D01B}" type="pres">
      <dgm:prSet presAssocID="{03CFCEAE-155F-4543-8576-ABFD75A94BB8}" presName="childNode" presStyleLbl="revTx" presStyleIdx="0" presStyleCnt="0">
        <dgm:presLayoutVars>
          <dgm:bulletEnabled val="1"/>
        </dgm:presLayoutVars>
      </dgm:prSet>
      <dgm:spPr/>
      <dgm:t>
        <a:bodyPr/>
        <a:lstStyle/>
        <a:p>
          <a:endParaRPr lang="es-US"/>
        </a:p>
      </dgm:t>
    </dgm:pt>
  </dgm:ptLst>
  <dgm:cxnLst>
    <dgm:cxn modelId="{1F59F963-7FEE-4F38-8F34-0462B7AE30C7}" type="presOf" srcId="{6DEA45F0-3C1C-4717-99DB-5B2BB7942298}" destId="{7A649FFC-B3AC-421D-8F7B-8E299CA46A5D}" srcOrd="0" destOrd="0" presId="urn:microsoft.com/office/officeart/2005/8/layout/radial2"/>
    <dgm:cxn modelId="{E6332535-AD20-4DBF-907E-5A89E8C413BB}" srcId="{0A196759-5022-4BBA-B4F8-E5B2E0D05151}" destId="{03CFCEAE-155F-4543-8576-ABFD75A94BB8}" srcOrd="1" destOrd="0" parTransId="{69A1A254-1FB7-4A93-B552-4C6D575F3ACF}" sibTransId="{1476DCE0-39C6-4F3E-971E-AAFBC94E810E}"/>
    <dgm:cxn modelId="{16DA3ADA-1403-48F0-8F29-65CCDA3D20E1}" type="presOf" srcId="{9879B1F8-6FC2-47F6-9240-CEE4A7A5A9FF}" destId="{FC49992E-5B49-4C99-B2C2-479981A9387D}" srcOrd="0" destOrd="0" presId="urn:microsoft.com/office/officeart/2005/8/layout/radial2"/>
    <dgm:cxn modelId="{23344164-FF0B-4798-841B-B9D09F3FF064}" type="presOf" srcId="{0A196759-5022-4BBA-B4F8-E5B2E0D05151}" destId="{81515420-CFE7-416E-B175-F1A9833F7492}" srcOrd="0" destOrd="0" presId="urn:microsoft.com/office/officeart/2005/8/layout/radial2"/>
    <dgm:cxn modelId="{49495A0B-ECFA-4F7E-82FA-F8620FF072CC}" type="presOf" srcId="{69A1A254-1FB7-4A93-B552-4C6D575F3ACF}" destId="{50281660-0220-4E99-BE5C-07170F12E681}" srcOrd="0" destOrd="0" presId="urn:microsoft.com/office/officeart/2005/8/layout/radial2"/>
    <dgm:cxn modelId="{D6303C5B-1C9A-409D-AC22-F3E31710CABA}" srcId="{0A196759-5022-4BBA-B4F8-E5B2E0D05151}" destId="{6DEA45F0-3C1C-4717-99DB-5B2BB7942298}" srcOrd="0" destOrd="0" parTransId="{9879B1F8-6FC2-47F6-9240-CEE4A7A5A9FF}" sibTransId="{5ACEC17F-E599-4539-A939-8628953D792B}"/>
    <dgm:cxn modelId="{452A3271-D6CF-4FE7-8113-ECE693D5AF9C}" type="presOf" srcId="{03CFCEAE-155F-4543-8576-ABFD75A94BB8}" destId="{2A0F973C-DFDB-410A-A15F-520D7B680605}" srcOrd="0" destOrd="0" presId="urn:microsoft.com/office/officeart/2005/8/layout/radial2"/>
    <dgm:cxn modelId="{88AA1743-E83C-4CAC-82C9-B00BE5CC664C}" type="presParOf" srcId="{81515420-CFE7-416E-B175-F1A9833F7492}" destId="{BFEF2E25-B00A-4BD1-BE09-942B6B2E07D1}" srcOrd="0" destOrd="0" presId="urn:microsoft.com/office/officeart/2005/8/layout/radial2"/>
    <dgm:cxn modelId="{D1038FA2-2D16-4FCB-9136-D6D4860AC0B5}" type="presParOf" srcId="{BFEF2E25-B00A-4BD1-BE09-942B6B2E07D1}" destId="{B2E3BA95-2109-4E94-8528-CDAF3066C1A2}" srcOrd="0" destOrd="0" presId="urn:microsoft.com/office/officeart/2005/8/layout/radial2"/>
    <dgm:cxn modelId="{107906BF-F84B-4172-AE08-C8759E21661D}" type="presParOf" srcId="{B2E3BA95-2109-4E94-8528-CDAF3066C1A2}" destId="{0568E688-0210-4E7D-9D82-E40800D5205F}" srcOrd="0" destOrd="0" presId="urn:microsoft.com/office/officeart/2005/8/layout/radial2"/>
    <dgm:cxn modelId="{5F2E650D-E206-4ADC-A832-8196B15C67C9}" type="presParOf" srcId="{B2E3BA95-2109-4E94-8528-CDAF3066C1A2}" destId="{F2164818-3339-4BCE-9836-199144162EDF}" srcOrd="1" destOrd="0" presId="urn:microsoft.com/office/officeart/2005/8/layout/radial2"/>
    <dgm:cxn modelId="{6A35B3E1-CD4D-45BD-B63B-EE8648541B22}" type="presParOf" srcId="{BFEF2E25-B00A-4BD1-BE09-942B6B2E07D1}" destId="{FC49992E-5B49-4C99-B2C2-479981A9387D}" srcOrd="1" destOrd="0" presId="urn:microsoft.com/office/officeart/2005/8/layout/radial2"/>
    <dgm:cxn modelId="{2345C324-3EE0-4B1D-830E-C802ADA8FAFF}" type="presParOf" srcId="{BFEF2E25-B00A-4BD1-BE09-942B6B2E07D1}" destId="{81D3F766-FBFD-497B-B347-640DCCA2989D}" srcOrd="2" destOrd="0" presId="urn:microsoft.com/office/officeart/2005/8/layout/radial2"/>
    <dgm:cxn modelId="{87E44FD5-4DB9-44D4-A9FC-98CDD7BB3CE0}" type="presParOf" srcId="{81D3F766-FBFD-497B-B347-640DCCA2989D}" destId="{7A649FFC-B3AC-421D-8F7B-8E299CA46A5D}" srcOrd="0" destOrd="0" presId="urn:microsoft.com/office/officeart/2005/8/layout/radial2"/>
    <dgm:cxn modelId="{563F9030-E30E-499D-85AE-D619B6A35B7F}" type="presParOf" srcId="{81D3F766-FBFD-497B-B347-640DCCA2989D}" destId="{3A252AB5-4103-4F26-99C4-EF0007108186}" srcOrd="1" destOrd="0" presId="urn:microsoft.com/office/officeart/2005/8/layout/radial2"/>
    <dgm:cxn modelId="{7F50B501-D009-47CE-B5C9-6932D447CFE6}" type="presParOf" srcId="{BFEF2E25-B00A-4BD1-BE09-942B6B2E07D1}" destId="{50281660-0220-4E99-BE5C-07170F12E681}" srcOrd="3" destOrd="0" presId="urn:microsoft.com/office/officeart/2005/8/layout/radial2"/>
    <dgm:cxn modelId="{99FD0C0F-4720-4E61-9C2C-40C08B75FF23}" type="presParOf" srcId="{BFEF2E25-B00A-4BD1-BE09-942B6B2E07D1}" destId="{06090A58-F8AB-43D1-A790-FCC860D63878}" srcOrd="4" destOrd="0" presId="urn:microsoft.com/office/officeart/2005/8/layout/radial2"/>
    <dgm:cxn modelId="{941A132E-FEC2-4812-968F-223E14A8B02D}" type="presParOf" srcId="{06090A58-F8AB-43D1-A790-FCC860D63878}" destId="{2A0F973C-DFDB-410A-A15F-520D7B680605}" srcOrd="0" destOrd="0" presId="urn:microsoft.com/office/officeart/2005/8/layout/radial2"/>
    <dgm:cxn modelId="{E28BDDBD-7831-45B0-8EBF-8868A32F5E04}" type="presParOf" srcId="{06090A58-F8AB-43D1-A790-FCC860D63878}" destId="{07F8CEF6-45EB-4736-B00D-53EA3D34D01B}" srcOrd="1" destOrd="0" presId="urn:microsoft.com/office/officeart/2005/8/layout/radial2"/>
  </dgm:cxnLst>
  <dgm:bg/>
  <dgm:whole/>
</dgm:dataModel>
</file>

<file path=ppt/diagrams/data16.xml><?xml version="1.0" encoding="utf-8"?>
<dgm:dataModel xmlns:dgm="http://schemas.openxmlformats.org/drawingml/2006/diagram" xmlns:a="http://schemas.openxmlformats.org/drawingml/2006/main">
  <dgm:ptLst>
    <dgm:pt modelId="{3D61C928-181B-42EC-A771-CF635A96DB01}" type="doc">
      <dgm:prSet loTypeId="urn:microsoft.com/office/officeart/2005/8/layout/vList3" loCatId="list" qsTypeId="urn:microsoft.com/office/officeart/2005/8/quickstyle/simple1" qsCatId="simple" csTypeId="urn:microsoft.com/office/officeart/2005/8/colors/accent2_2" csCatId="accent2" phldr="1"/>
      <dgm:spPr/>
    </dgm:pt>
    <dgm:pt modelId="{3E98722A-5AE6-48C9-9689-6D4BC34ACB0D}" type="pres">
      <dgm:prSet presAssocID="{3D61C928-181B-42EC-A771-CF635A96DB01}" presName="linearFlow" presStyleCnt="0">
        <dgm:presLayoutVars>
          <dgm:dir/>
          <dgm:resizeHandles val="exact"/>
        </dgm:presLayoutVars>
      </dgm:prSet>
      <dgm:spPr/>
    </dgm:pt>
  </dgm:ptLst>
  <dgm:cxnLst>
    <dgm:cxn modelId="{BC29AD3A-4D55-46C4-8B6E-39D57814909C}" type="presOf" srcId="{3D61C928-181B-42EC-A771-CF635A96DB01}" destId="{3E98722A-5AE6-48C9-9689-6D4BC34ACB0D}" srcOrd="0" destOrd="0" presId="urn:microsoft.com/office/officeart/2005/8/layout/vList3"/>
  </dgm:cxnLst>
  <dgm:bg/>
  <dgm:whole/>
</dgm:dataModel>
</file>

<file path=ppt/diagrams/data17.xml><?xml version="1.0" encoding="utf-8"?>
<dgm:dataModel xmlns:dgm="http://schemas.openxmlformats.org/drawingml/2006/diagram" xmlns:a="http://schemas.openxmlformats.org/drawingml/2006/main">
  <dgm:ptLst>
    <dgm:pt modelId="{75B2CE76-E4FD-4F9F-8863-4463BC0ABFA2}" type="doc">
      <dgm:prSet loTypeId="urn:microsoft.com/office/officeart/2005/8/layout/vList3" loCatId="list" qsTypeId="urn:microsoft.com/office/officeart/2005/8/quickstyle/simple1" qsCatId="simple" csTypeId="urn:microsoft.com/office/officeart/2005/8/colors/accent1_2" csCatId="accent1" phldr="1"/>
      <dgm:spPr/>
    </dgm:pt>
    <dgm:pt modelId="{C35AB0EC-4025-4381-8E04-8270D93F883E}">
      <dgm:prSet phldrT="[Texto]"/>
      <dgm:spPr>
        <a:solidFill>
          <a:srgbClr val="F68E38"/>
        </a:solidFill>
      </dgm:spPr>
      <dgm:t>
        <a:bodyPr/>
        <a:lstStyle/>
        <a:p>
          <a:r>
            <a:rPr lang="es-ES" dirty="0"/>
            <a:t>Definir, planificar y controlar  el cumplimiento </a:t>
          </a:r>
          <a:r>
            <a:rPr lang="es-ES" dirty="0" smtClean="0"/>
            <a:t>de </a:t>
          </a:r>
          <a:r>
            <a:rPr lang="es-ES" dirty="0"/>
            <a:t>la producción, y forma de los plazos de entregas, garantizando la mejora de calidad.</a:t>
          </a:r>
          <a:endParaRPr lang="es-EC" dirty="0"/>
        </a:p>
      </dgm:t>
    </dgm:pt>
    <dgm:pt modelId="{B0AB9D44-3F78-4E68-9A04-6C2944907225}" type="parTrans" cxnId="{7A350F0B-BE58-4CC4-B64E-DDAD9EF10419}">
      <dgm:prSet/>
      <dgm:spPr/>
      <dgm:t>
        <a:bodyPr/>
        <a:lstStyle/>
        <a:p>
          <a:endParaRPr lang="es-EC"/>
        </a:p>
      </dgm:t>
    </dgm:pt>
    <dgm:pt modelId="{04B7B6A7-AED9-40ED-A8F9-95280CB1AEC4}" type="sibTrans" cxnId="{7A350F0B-BE58-4CC4-B64E-DDAD9EF10419}">
      <dgm:prSet/>
      <dgm:spPr/>
      <dgm:t>
        <a:bodyPr/>
        <a:lstStyle/>
        <a:p>
          <a:endParaRPr lang="es-EC"/>
        </a:p>
      </dgm:t>
    </dgm:pt>
    <dgm:pt modelId="{BEDCFEB8-D9ED-4930-BE58-1F21BDD50556}" type="pres">
      <dgm:prSet presAssocID="{75B2CE76-E4FD-4F9F-8863-4463BC0ABFA2}" presName="linearFlow" presStyleCnt="0">
        <dgm:presLayoutVars>
          <dgm:dir/>
          <dgm:resizeHandles val="exact"/>
        </dgm:presLayoutVars>
      </dgm:prSet>
      <dgm:spPr/>
    </dgm:pt>
    <dgm:pt modelId="{2BC30B60-CF19-4A8A-B230-6CAABFFB962A}" type="pres">
      <dgm:prSet presAssocID="{C35AB0EC-4025-4381-8E04-8270D93F883E}" presName="composite" presStyleCnt="0"/>
      <dgm:spPr/>
    </dgm:pt>
    <dgm:pt modelId="{1F091527-CBF9-4894-9B85-9FBDBF261288}" type="pres">
      <dgm:prSet presAssocID="{C35AB0EC-4025-4381-8E04-8270D93F883E}" presName="imgShp" presStyleLbl="fgImgPlace1" presStyleIdx="0" presStyleCnt="1"/>
      <dgm:spPr>
        <a:blipFill rotWithShape="0">
          <a:blip xmlns:r="http://schemas.openxmlformats.org/officeDocument/2006/relationships" r:embed="rId1"/>
          <a:stretch>
            <a:fillRect/>
          </a:stretch>
        </a:blipFill>
      </dgm:spPr>
    </dgm:pt>
    <dgm:pt modelId="{4FA75C93-0817-4046-8AF4-2DD5074B32DD}" type="pres">
      <dgm:prSet presAssocID="{C35AB0EC-4025-4381-8E04-8270D93F883E}" presName="txShp" presStyleLbl="node1" presStyleIdx="0" presStyleCnt="1" custLinFactNeighborX="-570">
        <dgm:presLayoutVars>
          <dgm:bulletEnabled val="1"/>
        </dgm:presLayoutVars>
      </dgm:prSet>
      <dgm:spPr/>
      <dgm:t>
        <a:bodyPr/>
        <a:lstStyle/>
        <a:p>
          <a:endParaRPr lang="es-EC"/>
        </a:p>
      </dgm:t>
    </dgm:pt>
  </dgm:ptLst>
  <dgm:cxnLst>
    <dgm:cxn modelId="{8A3FDE1A-5F49-40AD-94A2-CEF09FAB5246}" type="presOf" srcId="{75B2CE76-E4FD-4F9F-8863-4463BC0ABFA2}" destId="{BEDCFEB8-D9ED-4930-BE58-1F21BDD50556}" srcOrd="0" destOrd="0" presId="urn:microsoft.com/office/officeart/2005/8/layout/vList3"/>
    <dgm:cxn modelId="{7A350F0B-BE58-4CC4-B64E-DDAD9EF10419}" srcId="{75B2CE76-E4FD-4F9F-8863-4463BC0ABFA2}" destId="{C35AB0EC-4025-4381-8E04-8270D93F883E}" srcOrd="0" destOrd="0" parTransId="{B0AB9D44-3F78-4E68-9A04-6C2944907225}" sibTransId="{04B7B6A7-AED9-40ED-A8F9-95280CB1AEC4}"/>
    <dgm:cxn modelId="{F1418A85-A354-4978-A973-181C98F76BA1}" type="presOf" srcId="{C35AB0EC-4025-4381-8E04-8270D93F883E}" destId="{4FA75C93-0817-4046-8AF4-2DD5074B32DD}" srcOrd="0" destOrd="0" presId="urn:microsoft.com/office/officeart/2005/8/layout/vList3"/>
    <dgm:cxn modelId="{B7434795-1766-4A79-B755-DC9584511625}" type="presParOf" srcId="{BEDCFEB8-D9ED-4930-BE58-1F21BDD50556}" destId="{2BC30B60-CF19-4A8A-B230-6CAABFFB962A}" srcOrd="0" destOrd="0" presId="urn:microsoft.com/office/officeart/2005/8/layout/vList3"/>
    <dgm:cxn modelId="{8A7A6AE7-82FC-4A92-8E8F-A6DC045CB9F7}" type="presParOf" srcId="{2BC30B60-CF19-4A8A-B230-6CAABFFB962A}" destId="{1F091527-CBF9-4894-9B85-9FBDBF261288}" srcOrd="0" destOrd="0" presId="urn:microsoft.com/office/officeart/2005/8/layout/vList3"/>
    <dgm:cxn modelId="{835CB523-050A-4819-85C5-775E60C88DFC}" type="presParOf" srcId="{2BC30B60-CF19-4A8A-B230-6CAABFFB962A}" destId="{4FA75C93-0817-4046-8AF4-2DD5074B32DD}" srcOrd="1" destOrd="0" presId="urn:microsoft.com/office/officeart/2005/8/layout/vList3"/>
  </dgm:cxnLst>
  <dgm:bg/>
  <dgm:whole/>
</dgm:dataModel>
</file>

<file path=ppt/diagrams/data18.xml><?xml version="1.0" encoding="utf-8"?>
<dgm:dataModel xmlns:dgm="http://schemas.openxmlformats.org/drawingml/2006/diagram" xmlns:a="http://schemas.openxmlformats.org/drawingml/2006/main">
  <dgm:ptLst>
    <dgm:pt modelId="{3D61C928-181B-42EC-A771-CF635A96DB01}" type="doc">
      <dgm:prSet loTypeId="urn:microsoft.com/office/officeart/2005/8/layout/vList3" loCatId="list" qsTypeId="urn:microsoft.com/office/officeart/2005/8/quickstyle/simple1" qsCatId="simple" csTypeId="urn:microsoft.com/office/officeart/2005/8/colors/accent2_2" csCatId="accent2" phldr="1"/>
      <dgm:spPr/>
    </dgm:pt>
    <dgm:pt modelId="{3E98722A-5AE6-48C9-9689-6D4BC34ACB0D}" type="pres">
      <dgm:prSet presAssocID="{3D61C928-181B-42EC-A771-CF635A96DB01}" presName="linearFlow" presStyleCnt="0">
        <dgm:presLayoutVars>
          <dgm:dir/>
          <dgm:resizeHandles val="exact"/>
        </dgm:presLayoutVars>
      </dgm:prSet>
      <dgm:spPr/>
    </dgm:pt>
  </dgm:ptLst>
  <dgm:cxnLst>
    <dgm:cxn modelId="{84C4927A-1F6A-4D64-987B-537EBBA6CCB4}" type="presOf" srcId="{3D61C928-181B-42EC-A771-CF635A96DB01}" destId="{3E98722A-5AE6-48C9-9689-6D4BC34ACB0D}" srcOrd="0" destOrd="0" presId="urn:microsoft.com/office/officeart/2005/8/layout/vList3"/>
  </dgm:cxnLst>
  <dgm:bg/>
  <dgm:whole/>
</dgm:dataModel>
</file>

<file path=ppt/diagrams/data19.xml><?xml version="1.0" encoding="utf-8"?>
<dgm:dataModel xmlns:dgm="http://schemas.openxmlformats.org/drawingml/2006/diagram" xmlns:a="http://schemas.openxmlformats.org/drawingml/2006/main">
  <dgm:ptLst>
    <dgm:pt modelId="{3D61C928-181B-42EC-A771-CF635A96DB01}" type="doc">
      <dgm:prSet loTypeId="urn:microsoft.com/office/officeart/2005/8/layout/vList3" loCatId="list" qsTypeId="urn:microsoft.com/office/officeart/2005/8/quickstyle/simple1" qsCatId="simple" csTypeId="urn:microsoft.com/office/officeart/2005/8/colors/accent2_2" csCatId="accent2" phldr="1"/>
      <dgm:spPr/>
    </dgm:pt>
    <dgm:pt modelId="{3E98722A-5AE6-48C9-9689-6D4BC34ACB0D}" type="pres">
      <dgm:prSet presAssocID="{3D61C928-181B-42EC-A771-CF635A96DB01}" presName="linearFlow" presStyleCnt="0">
        <dgm:presLayoutVars>
          <dgm:dir/>
          <dgm:resizeHandles val="exact"/>
        </dgm:presLayoutVars>
      </dgm:prSet>
      <dgm:spPr/>
    </dgm:pt>
  </dgm:ptLst>
  <dgm:cxnLst>
    <dgm:cxn modelId="{94E51860-24A0-443A-BA8F-989B40D2C937}" type="presOf" srcId="{3D61C928-181B-42EC-A771-CF635A96DB01}" destId="{3E98722A-5AE6-48C9-9689-6D4BC34ACB0D}" srcOrd="0" destOrd="0" presId="urn:microsoft.com/office/officeart/2005/8/layout/vList3"/>
  </dgm:cxnLst>
  <dgm:bg/>
  <dgm:whole/>
</dgm:dataModel>
</file>

<file path=ppt/diagrams/data2.xml><?xml version="1.0" encoding="utf-8"?>
<dgm:dataModel xmlns:dgm="http://schemas.openxmlformats.org/drawingml/2006/diagram" xmlns:a="http://schemas.openxmlformats.org/drawingml/2006/main">
  <dgm:ptLst>
    <dgm:pt modelId="{4CBFF4DE-6AA2-4472-BBB1-9D6814BD45A4}"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s-EC"/>
        </a:p>
      </dgm:t>
    </dgm:pt>
    <dgm:pt modelId="{308D8A84-0137-491E-B166-CDC7E5F32B45}">
      <dgm:prSet phldrT="[Texto]" custT="1"/>
      <dgm:spPr/>
      <dgm:t>
        <a:bodyPr/>
        <a:lstStyle/>
        <a:p>
          <a:r>
            <a:rPr lang="en-US" sz="1600" dirty="0" smtClean="0">
              <a:latin typeface="Calibri (Cuerpo)"/>
            </a:rPr>
            <a:t>POR RETRASOS EN LA PRODUCCIÓN.</a:t>
          </a:r>
          <a:endParaRPr lang="es-EC" sz="1600" dirty="0">
            <a:latin typeface="Calibri (Cuerpo)"/>
          </a:endParaRPr>
        </a:p>
      </dgm:t>
    </dgm:pt>
    <dgm:pt modelId="{360EFC48-222F-41F3-9776-84AFB027877A}" type="parTrans" cxnId="{5F58C800-3AF2-4CDC-90EC-22C90A18A484}">
      <dgm:prSet/>
      <dgm:spPr/>
      <dgm:t>
        <a:bodyPr/>
        <a:lstStyle/>
        <a:p>
          <a:endParaRPr lang="es-EC" sz="1600"/>
        </a:p>
      </dgm:t>
    </dgm:pt>
    <dgm:pt modelId="{9CBE6013-19C0-40A3-8E9A-74F1851234B1}" type="sibTrans" cxnId="{5F58C800-3AF2-4CDC-90EC-22C90A18A484}">
      <dgm:prSet/>
      <dgm:spPr/>
      <dgm:t>
        <a:bodyPr/>
        <a:lstStyle/>
        <a:p>
          <a:endParaRPr lang="es-EC" sz="1600"/>
        </a:p>
      </dgm:t>
    </dgm:pt>
    <dgm:pt modelId="{A47450AE-FF65-4ACB-BD06-27D7ACA84B74}">
      <dgm:prSet phldrT="[Texto]" custT="1"/>
      <dgm:spPr/>
      <dgm:t>
        <a:bodyPr/>
        <a:lstStyle/>
        <a:p>
          <a:endParaRPr lang="es-EC" sz="1600" dirty="0"/>
        </a:p>
      </dgm:t>
    </dgm:pt>
    <dgm:pt modelId="{031357C5-AC0B-4952-8203-05383999B307}" type="parTrans" cxnId="{9D07CF65-0A60-409A-AA9A-6BF336BA01AE}">
      <dgm:prSet/>
      <dgm:spPr/>
      <dgm:t>
        <a:bodyPr/>
        <a:lstStyle/>
        <a:p>
          <a:endParaRPr lang="es-EC" sz="1600"/>
        </a:p>
      </dgm:t>
    </dgm:pt>
    <dgm:pt modelId="{63A93690-EB19-4956-8B69-228FEC6B95F4}" type="sibTrans" cxnId="{9D07CF65-0A60-409A-AA9A-6BF336BA01AE}">
      <dgm:prSet/>
      <dgm:spPr/>
      <dgm:t>
        <a:bodyPr/>
        <a:lstStyle/>
        <a:p>
          <a:endParaRPr lang="es-EC" sz="1600"/>
        </a:p>
      </dgm:t>
    </dgm:pt>
    <dgm:pt modelId="{AB9B316D-88D1-4DEC-A9B4-F1EDF8E748F1}">
      <dgm:prSet phldrT="[Texto]" custT="1"/>
      <dgm:spPr/>
      <dgm:t>
        <a:bodyPr/>
        <a:lstStyle/>
        <a:p>
          <a:r>
            <a:rPr lang="en-US" sz="1600" dirty="0" smtClean="0">
              <a:latin typeface="Calibri (Cuerpo)"/>
            </a:rPr>
            <a:t>POR PRECIOS DEL MERCADO.</a:t>
          </a:r>
          <a:endParaRPr lang="es-EC" sz="1600" dirty="0">
            <a:latin typeface="Calibri (Cuerpo)"/>
          </a:endParaRPr>
        </a:p>
      </dgm:t>
    </dgm:pt>
    <dgm:pt modelId="{781BF98A-CD5F-41CB-99D2-03B81193C415}" type="parTrans" cxnId="{462D85EB-A95C-4775-8C62-4BD8C9B61145}">
      <dgm:prSet/>
      <dgm:spPr/>
      <dgm:t>
        <a:bodyPr/>
        <a:lstStyle/>
        <a:p>
          <a:endParaRPr lang="es-EC" sz="1600"/>
        </a:p>
      </dgm:t>
    </dgm:pt>
    <dgm:pt modelId="{6E7695BF-B23A-4E3F-B998-F593700CBA2B}" type="sibTrans" cxnId="{462D85EB-A95C-4775-8C62-4BD8C9B61145}">
      <dgm:prSet/>
      <dgm:spPr/>
      <dgm:t>
        <a:bodyPr/>
        <a:lstStyle/>
        <a:p>
          <a:endParaRPr lang="es-EC" sz="1600"/>
        </a:p>
      </dgm:t>
    </dgm:pt>
    <dgm:pt modelId="{C3833ED7-A9E5-4ECE-9E35-46F391C83D7D}">
      <dgm:prSet phldrT="[Texto]" custT="1"/>
      <dgm:spPr/>
      <dgm:t>
        <a:bodyPr/>
        <a:lstStyle/>
        <a:p>
          <a:endParaRPr lang="es-EC" sz="1600" dirty="0"/>
        </a:p>
      </dgm:t>
    </dgm:pt>
    <dgm:pt modelId="{2555C6FE-B908-47D2-8FF8-7D4FD89BE90F}" type="parTrans" cxnId="{B484385C-C48B-482F-8696-515F48283B92}">
      <dgm:prSet/>
      <dgm:spPr/>
      <dgm:t>
        <a:bodyPr/>
        <a:lstStyle/>
        <a:p>
          <a:endParaRPr lang="es-EC" sz="1600"/>
        </a:p>
      </dgm:t>
    </dgm:pt>
    <dgm:pt modelId="{9BCF8BFE-B2D4-44E1-82EF-B8EC2058C444}" type="sibTrans" cxnId="{B484385C-C48B-482F-8696-515F48283B92}">
      <dgm:prSet/>
      <dgm:spPr/>
      <dgm:t>
        <a:bodyPr/>
        <a:lstStyle/>
        <a:p>
          <a:endParaRPr lang="es-EC" sz="1600"/>
        </a:p>
      </dgm:t>
    </dgm:pt>
    <dgm:pt modelId="{60ED3CD2-2A2C-4575-B106-A459202358CC}" type="pres">
      <dgm:prSet presAssocID="{4CBFF4DE-6AA2-4472-BBB1-9D6814BD45A4}" presName="linear" presStyleCnt="0">
        <dgm:presLayoutVars>
          <dgm:animLvl val="lvl"/>
          <dgm:resizeHandles val="exact"/>
        </dgm:presLayoutVars>
      </dgm:prSet>
      <dgm:spPr/>
      <dgm:t>
        <a:bodyPr/>
        <a:lstStyle/>
        <a:p>
          <a:endParaRPr lang="es-US"/>
        </a:p>
      </dgm:t>
    </dgm:pt>
    <dgm:pt modelId="{E58244B4-0574-4CA4-8990-5F3B2A475D4E}" type="pres">
      <dgm:prSet presAssocID="{308D8A84-0137-491E-B166-CDC7E5F32B45}" presName="parentText" presStyleLbl="node1" presStyleIdx="0" presStyleCnt="2" custLinFactNeighborY="13387">
        <dgm:presLayoutVars>
          <dgm:chMax val="0"/>
          <dgm:bulletEnabled val="1"/>
        </dgm:presLayoutVars>
      </dgm:prSet>
      <dgm:spPr/>
      <dgm:t>
        <a:bodyPr/>
        <a:lstStyle/>
        <a:p>
          <a:endParaRPr lang="es-EC"/>
        </a:p>
      </dgm:t>
    </dgm:pt>
    <dgm:pt modelId="{3E53C7DE-EE97-469B-92C0-3B6A9435FF08}" type="pres">
      <dgm:prSet presAssocID="{308D8A84-0137-491E-B166-CDC7E5F32B45}" presName="childText" presStyleLbl="revTx" presStyleIdx="0" presStyleCnt="2">
        <dgm:presLayoutVars>
          <dgm:bulletEnabled val="1"/>
        </dgm:presLayoutVars>
      </dgm:prSet>
      <dgm:spPr/>
      <dgm:t>
        <a:bodyPr/>
        <a:lstStyle/>
        <a:p>
          <a:endParaRPr lang="es-EC"/>
        </a:p>
      </dgm:t>
    </dgm:pt>
    <dgm:pt modelId="{4B95173C-3C76-45DF-A99E-DF844914ADBC}" type="pres">
      <dgm:prSet presAssocID="{AB9B316D-88D1-4DEC-A9B4-F1EDF8E748F1}" presName="parentText" presStyleLbl="node1" presStyleIdx="1" presStyleCnt="2" custLinFactNeighborY="-78564">
        <dgm:presLayoutVars>
          <dgm:chMax val="0"/>
          <dgm:bulletEnabled val="1"/>
        </dgm:presLayoutVars>
      </dgm:prSet>
      <dgm:spPr/>
      <dgm:t>
        <a:bodyPr/>
        <a:lstStyle/>
        <a:p>
          <a:endParaRPr lang="es-EC"/>
        </a:p>
      </dgm:t>
    </dgm:pt>
    <dgm:pt modelId="{85CD1AEA-C74A-4A39-A98B-B5B3914D6DC6}" type="pres">
      <dgm:prSet presAssocID="{AB9B316D-88D1-4DEC-A9B4-F1EDF8E748F1}" presName="childText" presStyleLbl="revTx" presStyleIdx="1" presStyleCnt="2">
        <dgm:presLayoutVars>
          <dgm:bulletEnabled val="1"/>
        </dgm:presLayoutVars>
      </dgm:prSet>
      <dgm:spPr/>
      <dgm:t>
        <a:bodyPr/>
        <a:lstStyle/>
        <a:p>
          <a:endParaRPr lang="es-EC"/>
        </a:p>
      </dgm:t>
    </dgm:pt>
  </dgm:ptLst>
  <dgm:cxnLst>
    <dgm:cxn modelId="{53ED3138-3ACD-4F80-840E-7E6920A54ED2}" type="presOf" srcId="{C3833ED7-A9E5-4ECE-9E35-46F391C83D7D}" destId="{85CD1AEA-C74A-4A39-A98B-B5B3914D6DC6}" srcOrd="0" destOrd="0" presId="urn:microsoft.com/office/officeart/2005/8/layout/vList2"/>
    <dgm:cxn modelId="{5F58C800-3AF2-4CDC-90EC-22C90A18A484}" srcId="{4CBFF4DE-6AA2-4472-BBB1-9D6814BD45A4}" destId="{308D8A84-0137-491E-B166-CDC7E5F32B45}" srcOrd="0" destOrd="0" parTransId="{360EFC48-222F-41F3-9776-84AFB027877A}" sibTransId="{9CBE6013-19C0-40A3-8E9A-74F1851234B1}"/>
    <dgm:cxn modelId="{B484385C-C48B-482F-8696-515F48283B92}" srcId="{AB9B316D-88D1-4DEC-A9B4-F1EDF8E748F1}" destId="{C3833ED7-A9E5-4ECE-9E35-46F391C83D7D}" srcOrd="0" destOrd="0" parTransId="{2555C6FE-B908-47D2-8FF8-7D4FD89BE90F}" sibTransId="{9BCF8BFE-B2D4-44E1-82EF-B8EC2058C444}"/>
    <dgm:cxn modelId="{462D85EB-A95C-4775-8C62-4BD8C9B61145}" srcId="{4CBFF4DE-6AA2-4472-BBB1-9D6814BD45A4}" destId="{AB9B316D-88D1-4DEC-A9B4-F1EDF8E748F1}" srcOrd="1" destOrd="0" parTransId="{781BF98A-CD5F-41CB-99D2-03B81193C415}" sibTransId="{6E7695BF-B23A-4E3F-B998-F593700CBA2B}"/>
    <dgm:cxn modelId="{9D07CF65-0A60-409A-AA9A-6BF336BA01AE}" srcId="{308D8A84-0137-491E-B166-CDC7E5F32B45}" destId="{A47450AE-FF65-4ACB-BD06-27D7ACA84B74}" srcOrd="0" destOrd="0" parTransId="{031357C5-AC0B-4952-8203-05383999B307}" sibTransId="{63A93690-EB19-4956-8B69-228FEC6B95F4}"/>
    <dgm:cxn modelId="{6CDBDD4B-BDD0-4DB1-9CBA-724AE888B6F0}" type="presOf" srcId="{308D8A84-0137-491E-B166-CDC7E5F32B45}" destId="{E58244B4-0574-4CA4-8990-5F3B2A475D4E}" srcOrd="0" destOrd="0" presId="urn:microsoft.com/office/officeart/2005/8/layout/vList2"/>
    <dgm:cxn modelId="{E17FF4E5-CB4D-4C52-BAA1-5D7D48997A0A}" type="presOf" srcId="{AB9B316D-88D1-4DEC-A9B4-F1EDF8E748F1}" destId="{4B95173C-3C76-45DF-A99E-DF844914ADBC}" srcOrd="0" destOrd="0" presId="urn:microsoft.com/office/officeart/2005/8/layout/vList2"/>
    <dgm:cxn modelId="{CD34057A-AAF3-4A49-AD9F-3A9836339FF3}" type="presOf" srcId="{A47450AE-FF65-4ACB-BD06-27D7ACA84B74}" destId="{3E53C7DE-EE97-469B-92C0-3B6A9435FF08}" srcOrd="0" destOrd="0" presId="urn:microsoft.com/office/officeart/2005/8/layout/vList2"/>
    <dgm:cxn modelId="{C01EDEFA-A8DB-443E-8A82-0DF9328C7ADB}" type="presOf" srcId="{4CBFF4DE-6AA2-4472-BBB1-9D6814BD45A4}" destId="{60ED3CD2-2A2C-4575-B106-A459202358CC}" srcOrd="0" destOrd="0" presId="urn:microsoft.com/office/officeart/2005/8/layout/vList2"/>
    <dgm:cxn modelId="{505E780A-6EB1-4C0E-8EC4-4A7F0E12C5EC}" type="presParOf" srcId="{60ED3CD2-2A2C-4575-B106-A459202358CC}" destId="{E58244B4-0574-4CA4-8990-5F3B2A475D4E}" srcOrd="0" destOrd="0" presId="urn:microsoft.com/office/officeart/2005/8/layout/vList2"/>
    <dgm:cxn modelId="{C9E51638-E79A-4409-B2F9-6D1B118C2364}" type="presParOf" srcId="{60ED3CD2-2A2C-4575-B106-A459202358CC}" destId="{3E53C7DE-EE97-469B-92C0-3B6A9435FF08}" srcOrd="1" destOrd="0" presId="urn:microsoft.com/office/officeart/2005/8/layout/vList2"/>
    <dgm:cxn modelId="{FE9CEE03-7D9D-4B82-93EB-5F040ACDAEEF}" type="presParOf" srcId="{60ED3CD2-2A2C-4575-B106-A459202358CC}" destId="{4B95173C-3C76-45DF-A99E-DF844914ADBC}" srcOrd="2" destOrd="0" presId="urn:microsoft.com/office/officeart/2005/8/layout/vList2"/>
    <dgm:cxn modelId="{7B19D844-662A-4AA4-B925-27EDA4309B1A}" type="presParOf" srcId="{60ED3CD2-2A2C-4575-B106-A459202358CC}" destId="{85CD1AEA-C74A-4A39-A98B-B5B3914D6DC6}" srcOrd="3" destOrd="0" presId="urn:microsoft.com/office/officeart/2005/8/layout/vList2"/>
  </dgm:cxnLst>
  <dgm:bg/>
  <dgm:whole/>
</dgm:dataModel>
</file>

<file path=ppt/diagrams/data20.xml><?xml version="1.0" encoding="utf-8"?>
<dgm:dataModel xmlns:dgm="http://schemas.openxmlformats.org/drawingml/2006/diagram" xmlns:a="http://schemas.openxmlformats.org/drawingml/2006/main">
  <dgm:ptLst>
    <dgm:pt modelId="{75B2CE76-E4FD-4F9F-8863-4463BC0ABFA2}" type="doc">
      <dgm:prSet loTypeId="urn:microsoft.com/office/officeart/2005/8/layout/vList3" loCatId="list" qsTypeId="urn:microsoft.com/office/officeart/2005/8/quickstyle/simple1" qsCatId="simple" csTypeId="urn:microsoft.com/office/officeart/2005/8/colors/accent1_2" csCatId="accent1" phldr="1"/>
      <dgm:spPr/>
    </dgm:pt>
    <dgm:pt modelId="{C35AB0EC-4025-4381-8E04-8270D93F883E}">
      <dgm:prSet phldrT="[Texto]"/>
      <dgm:spPr>
        <a:solidFill>
          <a:srgbClr val="F68E38"/>
        </a:solidFill>
      </dgm:spPr>
      <dgm:t>
        <a:bodyPr/>
        <a:lstStyle/>
        <a:p>
          <a:r>
            <a:rPr lang="es-ES" dirty="0" smtClean="0"/>
            <a:t>Llegar a ser un departamento 100% automatizado, con una plantilla 100% competente y técnico.</a:t>
          </a:r>
          <a:endParaRPr lang="es-EC" dirty="0"/>
        </a:p>
      </dgm:t>
    </dgm:pt>
    <dgm:pt modelId="{B0AB9D44-3F78-4E68-9A04-6C2944907225}" type="parTrans" cxnId="{7A350F0B-BE58-4CC4-B64E-DDAD9EF10419}">
      <dgm:prSet/>
      <dgm:spPr/>
      <dgm:t>
        <a:bodyPr/>
        <a:lstStyle/>
        <a:p>
          <a:endParaRPr lang="es-EC"/>
        </a:p>
      </dgm:t>
    </dgm:pt>
    <dgm:pt modelId="{04B7B6A7-AED9-40ED-A8F9-95280CB1AEC4}" type="sibTrans" cxnId="{7A350F0B-BE58-4CC4-B64E-DDAD9EF10419}">
      <dgm:prSet/>
      <dgm:spPr/>
      <dgm:t>
        <a:bodyPr/>
        <a:lstStyle/>
        <a:p>
          <a:endParaRPr lang="es-EC"/>
        </a:p>
      </dgm:t>
    </dgm:pt>
    <dgm:pt modelId="{BEDCFEB8-D9ED-4930-BE58-1F21BDD50556}" type="pres">
      <dgm:prSet presAssocID="{75B2CE76-E4FD-4F9F-8863-4463BC0ABFA2}" presName="linearFlow" presStyleCnt="0">
        <dgm:presLayoutVars>
          <dgm:dir/>
          <dgm:resizeHandles val="exact"/>
        </dgm:presLayoutVars>
      </dgm:prSet>
      <dgm:spPr/>
    </dgm:pt>
    <dgm:pt modelId="{2BC30B60-CF19-4A8A-B230-6CAABFFB962A}" type="pres">
      <dgm:prSet presAssocID="{C35AB0EC-4025-4381-8E04-8270D93F883E}" presName="composite" presStyleCnt="0"/>
      <dgm:spPr/>
    </dgm:pt>
    <dgm:pt modelId="{1F091527-CBF9-4894-9B85-9FBDBF261288}" type="pres">
      <dgm:prSet presAssocID="{C35AB0EC-4025-4381-8E04-8270D93F883E}" presName="imgShp" presStyleLbl="fgImgPlace1" presStyleIdx="0" presStyleCnt="1"/>
      <dgm:spPr>
        <a:blipFill rotWithShape="0">
          <a:blip xmlns:r="http://schemas.openxmlformats.org/officeDocument/2006/relationships" r:embed="rId1"/>
          <a:stretch>
            <a:fillRect/>
          </a:stretch>
        </a:blipFill>
      </dgm:spPr>
    </dgm:pt>
    <dgm:pt modelId="{4FA75C93-0817-4046-8AF4-2DD5074B32DD}" type="pres">
      <dgm:prSet presAssocID="{C35AB0EC-4025-4381-8E04-8270D93F883E}" presName="txShp" presStyleLbl="node1" presStyleIdx="0" presStyleCnt="1">
        <dgm:presLayoutVars>
          <dgm:bulletEnabled val="1"/>
        </dgm:presLayoutVars>
      </dgm:prSet>
      <dgm:spPr/>
      <dgm:t>
        <a:bodyPr/>
        <a:lstStyle/>
        <a:p>
          <a:endParaRPr lang="es-EC"/>
        </a:p>
      </dgm:t>
    </dgm:pt>
  </dgm:ptLst>
  <dgm:cxnLst>
    <dgm:cxn modelId="{4F8782C0-BD1A-4AD1-A10D-3DBB90DA4D79}" type="presOf" srcId="{C35AB0EC-4025-4381-8E04-8270D93F883E}" destId="{4FA75C93-0817-4046-8AF4-2DD5074B32DD}" srcOrd="0" destOrd="0" presId="urn:microsoft.com/office/officeart/2005/8/layout/vList3"/>
    <dgm:cxn modelId="{7A350F0B-BE58-4CC4-B64E-DDAD9EF10419}" srcId="{75B2CE76-E4FD-4F9F-8863-4463BC0ABFA2}" destId="{C35AB0EC-4025-4381-8E04-8270D93F883E}" srcOrd="0" destOrd="0" parTransId="{B0AB9D44-3F78-4E68-9A04-6C2944907225}" sibTransId="{04B7B6A7-AED9-40ED-A8F9-95280CB1AEC4}"/>
    <dgm:cxn modelId="{A2FD901C-E7A0-4396-9764-7AEB285E4DEF}" type="presOf" srcId="{75B2CE76-E4FD-4F9F-8863-4463BC0ABFA2}" destId="{BEDCFEB8-D9ED-4930-BE58-1F21BDD50556}" srcOrd="0" destOrd="0" presId="urn:microsoft.com/office/officeart/2005/8/layout/vList3"/>
    <dgm:cxn modelId="{422DB0AB-0E96-49CE-81B1-C9CA97CEE710}" type="presParOf" srcId="{BEDCFEB8-D9ED-4930-BE58-1F21BDD50556}" destId="{2BC30B60-CF19-4A8A-B230-6CAABFFB962A}" srcOrd="0" destOrd="0" presId="urn:microsoft.com/office/officeart/2005/8/layout/vList3"/>
    <dgm:cxn modelId="{EF48F397-021E-4902-84FD-6FDCEEE598EF}" type="presParOf" srcId="{2BC30B60-CF19-4A8A-B230-6CAABFFB962A}" destId="{1F091527-CBF9-4894-9B85-9FBDBF261288}" srcOrd="0" destOrd="0" presId="urn:microsoft.com/office/officeart/2005/8/layout/vList3"/>
    <dgm:cxn modelId="{93707338-2621-4ACD-89E6-DA8E816F42B4}" type="presParOf" srcId="{2BC30B60-CF19-4A8A-B230-6CAABFFB962A}" destId="{4FA75C93-0817-4046-8AF4-2DD5074B32DD}" srcOrd="1" destOrd="0" presId="urn:microsoft.com/office/officeart/2005/8/layout/vList3"/>
  </dgm:cxnLst>
  <dgm:bg/>
  <dgm:whole/>
</dgm:dataModel>
</file>

<file path=ppt/diagrams/data21.xml><?xml version="1.0" encoding="utf-8"?>
<dgm:dataModel xmlns:dgm="http://schemas.openxmlformats.org/drawingml/2006/diagram" xmlns:a="http://schemas.openxmlformats.org/drawingml/2006/main">
  <dgm:ptLst>
    <dgm:pt modelId="{86588B12-BCE8-4771-963D-DB396CBF84D4}" type="doc">
      <dgm:prSet loTypeId="urn:microsoft.com/office/officeart/2005/8/layout/vList6" loCatId="process" qsTypeId="urn:microsoft.com/office/officeart/2005/8/quickstyle/simple5" qsCatId="simple" csTypeId="urn:microsoft.com/office/officeart/2005/8/colors/accent2_2" csCatId="accent2" phldr="1"/>
      <dgm:spPr/>
      <dgm:t>
        <a:bodyPr/>
        <a:lstStyle/>
        <a:p>
          <a:endParaRPr lang="es-EC"/>
        </a:p>
      </dgm:t>
    </dgm:pt>
    <dgm:pt modelId="{648BF2AB-0190-417F-A0B0-34ADAF52A677}">
      <dgm:prSet phldrT="[Texto]" phldr="1"/>
      <dgm:spPr/>
      <dgm:t>
        <a:bodyPr/>
        <a:lstStyle/>
        <a:p>
          <a:endParaRPr lang="es-EC" dirty="0">
            <a:solidFill>
              <a:schemeClr val="bg1"/>
            </a:solidFill>
          </a:endParaRPr>
        </a:p>
      </dgm:t>
    </dgm:pt>
    <dgm:pt modelId="{905B7A55-0904-40F3-8C35-52EF727F40EA}" type="parTrans" cxnId="{F377DF3F-548F-42E4-A00C-F83D06709AD0}">
      <dgm:prSet/>
      <dgm:spPr/>
      <dgm:t>
        <a:bodyPr/>
        <a:lstStyle/>
        <a:p>
          <a:endParaRPr lang="es-EC">
            <a:solidFill>
              <a:schemeClr val="bg1"/>
            </a:solidFill>
          </a:endParaRPr>
        </a:p>
      </dgm:t>
    </dgm:pt>
    <dgm:pt modelId="{5EC8A4DD-75C4-4D51-AA12-7F6CDB0AD44B}" type="sibTrans" cxnId="{F377DF3F-548F-42E4-A00C-F83D06709AD0}">
      <dgm:prSet/>
      <dgm:spPr/>
      <dgm:t>
        <a:bodyPr/>
        <a:lstStyle/>
        <a:p>
          <a:endParaRPr lang="es-EC">
            <a:solidFill>
              <a:schemeClr val="bg1"/>
            </a:solidFill>
          </a:endParaRPr>
        </a:p>
      </dgm:t>
    </dgm:pt>
    <dgm:pt modelId="{BFF06F09-B258-4B6A-A69E-58640FBF5763}">
      <dgm:prSet phldrT="[Texto]" custT="1"/>
      <dgm:spPr>
        <a:solidFill>
          <a:srgbClr val="FF832F">
            <a:alpha val="89804"/>
          </a:srgbClr>
        </a:solidFill>
      </dgm:spPr>
      <dgm:t>
        <a:bodyPr/>
        <a:lstStyle/>
        <a:p>
          <a:pPr rtl="0"/>
          <a:r>
            <a:rPr lang="es-ES" sz="4000" dirty="0" smtClean="0">
              <a:solidFill>
                <a:schemeClr val="bg1"/>
              </a:solidFill>
            </a:rPr>
            <a:t>El capital tangible de la planta de producción.</a:t>
          </a:r>
          <a:endParaRPr lang="es-EC" sz="4000" dirty="0">
            <a:solidFill>
              <a:schemeClr val="bg1"/>
            </a:solidFill>
          </a:endParaRPr>
        </a:p>
      </dgm:t>
    </dgm:pt>
    <dgm:pt modelId="{4F9BF24D-4963-47EC-AA79-CC9240DD99CF}" type="parTrans" cxnId="{B8ED9848-485E-45AF-BA86-E0B2F05F2A4C}">
      <dgm:prSet/>
      <dgm:spPr/>
      <dgm:t>
        <a:bodyPr/>
        <a:lstStyle/>
        <a:p>
          <a:endParaRPr lang="es-EC">
            <a:solidFill>
              <a:schemeClr val="bg1"/>
            </a:solidFill>
          </a:endParaRPr>
        </a:p>
      </dgm:t>
    </dgm:pt>
    <dgm:pt modelId="{84794B01-F453-4E75-8A93-95B2E013DF1B}" type="sibTrans" cxnId="{B8ED9848-485E-45AF-BA86-E0B2F05F2A4C}">
      <dgm:prSet/>
      <dgm:spPr/>
      <dgm:t>
        <a:bodyPr/>
        <a:lstStyle/>
        <a:p>
          <a:endParaRPr lang="es-EC">
            <a:solidFill>
              <a:schemeClr val="bg1"/>
            </a:solidFill>
          </a:endParaRPr>
        </a:p>
      </dgm:t>
    </dgm:pt>
    <dgm:pt modelId="{70D87BF1-0495-498A-A703-7DFF42162C61}">
      <dgm:prSet phldrT="[Texto]" custT="1"/>
      <dgm:spPr>
        <a:solidFill>
          <a:srgbClr val="FF832F">
            <a:alpha val="89804"/>
          </a:srgbClr>
        </a:solidFill>
      </dgm:spPr>
      <dgm:t>
        <a:bodyPr/>
        <a:lstStyle/>
        <a:p>
          <a:pPr rtl="0"/>
          <a:endParaRPr lang="es-EC" sz="4000" dirty="0">
            <a:solidFill>
              <a:schemeClr val="bg1"/>
            </a:solidFill>
          </a:endParaRPr>
        </a:p>
      </dgm:t>
    </dgm:pt>
    <dgm:pt modelId="{A7F56286-B028-4853-89F9-14EA99C728D2}" type="parTrans" cxnId="{619720FD-92A9-412D-A0B7-3FD7CB37494B}">
      <dgm:prSet/>
      <dgm:spPr/>
    </dgm:pt>
    <dgm:pt modelId="{28D94A26-7E8B-4DFB-8AF1-5DE139B7F5F3}" type="sibTrans" cxnId="{619720FD-92A9-412D-A0B7-3FD7CB37494B}">
      <dgm:prSet/>
      <dgm:spPr/>
    </dgm:pt>
    <dgm:pt modelId="{84610EFB-A7E1-4A5F-9CD1-515559365DAD}" type="pres">
      <dgm:prSet presAssocID="{86588B12-BCE8-4771-963D-DB396CBF84D4}" presName="Name0" presStyleCnt="0">
        <dgm:presLayoutVars>
          <dgm:dir/>
          <dgm:animLvl val="lvl"/>
          <dgm:resizeHandles/>
        </dgm:presLayoutVars>
      </dgm:prSet>
      <dgm:spPr/>
      <dgm:t>
        <a:bodyPr/>
        <a:lstStyle/>
        <a:p>
          <a:endParaRPr lang="es-US"/>
        </a:p>
      </dgm:t>
    </dgm:pt>
    <dgm:pt modelId="{8A9ED20E-1140-4029-81B0-A59346222054}" type="pres">
      <dgm:prSet presAssocID="{648BF2AB-0190-417F-A0B0-34ADAF52A677}" presName="linNode" presStyleCnt="0"/>
      <dgm:spPr/>
      <dgm:t>
        <a:bodyPr/>
        <a:lstStyle/>
        <a:p>
          <a:endParaRPr lang="es-US"/>
        </a:p>
      </dgm:t>
    </dgm:pt>
    <dgm:pt modelId="{837E7BC4-C021-401D-B4A9-021E26397F66}" type="pres">
      <dgm:prSet presAssocID="{648BF2AB-0190-417F-A0B0-34ADAF52A677}" presName="parentShp" presStyleLbl="node1" presStyleIdx="0" presStyleCnt="1">
        <dgm:presLayoutVars>
          <dgm:bulletEnabled val="1"/>
        </dgm:presLayoutVars>
      </dgm:prSet>
      <dgm:spPr/>
      <dgm:t>
        <a:bodyPr/>
        <a:lstStyle/>
        <a:p>
          <a:endParaRPr lang="es-US"/>
        </a:p>
      </dgm:t>
    </dgm:pt>
    <dgm:pt modelId="{753E2E54-F949-49D7-A225-66396D3C110E}" type="pres">
      <dgm:prSet presAssocID="{648BF2AB-0190-417F-A0B0-34ADAF52A677}" presName="childShp" presStyleLbl="bgAccFollowNode1" presStyleIdx="0" presStyleCnt="1" custLinFactNeighborY="-959">
        <dgm:presLayoutVars>
          <dgm:bulletEnabled val="1"/>
        </dgm:presLayoutVars>
      </dgm:prSet>
      <dgm:spPr/>
      <dgm:t>
        <a:bodyPr/>
        <a:lstStyle/>
        <a:p>
          <a:endParaRPr lang="es-EC"/>
        </a:p>
      </dgm:t>
    </dgm:pt>
  </dgm:ptLst>
  <dgm:cxnLst>
    <dgm:cxn modelId="{82883438-5243-408A-BAB8-85CA69918815}" type="presOf" srcId="{70D87BF1-0495-498A-A703-7DFF42162C61}" destId="{753E2E54-F949-49D7-A225-66396D3C110E}" srcOrd="0" destOrd="0" presId="urn:microsoft.com/office/officeart/2005/8/layout/vList6"/>
    <dgm:cxn modelId="{9AD63696-E569-4194-A961-45064326D156}" type="presOf" srcId="{BFF06F09-B258-4B6A-A69E-58640FBF5763}" destId="{753E2E54-F949-49D7-A225-66396D3C110E}" srcOrd="0" destOrd="1" presId="urn:microsoft.com/office/officeart/2005/8/layout/vList6"/>
    <dgm:cxn modelId="{F9E9FE68-9260-4E0B-BA94-CB57F878DBDD}" type="presOf" srcId="{86588B12-BCE8-4771-963D-DB396CBF84D4}" destId="{84610EFB-A7E1-4A5F-9CD1-515559365DAD}" srcOrd="0" destOrd="0" presId="urn:microsoft.com/office/officeart/2005/8/layout/vList6"/>
    <dgm:cxn modelId="{619720FD-92A9-412D-A0B7-3FD7CB37494B}" srcId="{648BF2AB-0190-417F-A0B0-34ADAF52A677}" destId="{70D87BF1-0495-498A-A703-7DFF42162C61}" srcOrd="0" destOrd="0" parTransId="{A7F56286-B028-4853-89F9-14EA99C728D2}" sibTransId="{28D94A26-7E8B-4DFB-8AF1-5DE139B7F5F3}"/>
    <dgm:cxn modelId="{A4A7D43E-302D-4358-B8B4-47F38E1FE7CE}" type="presOf" srcId="{648BF2AB-0190-417F-A0B0-34ADAF52A677}" destId="{837E7BC4-C021-401D-B4A9-021E26397F66}" srcOrd="0" destOrd="0" presId="urn:microsoft.com/office/officeart/2005/8/layout/vList6"/>
    <dgm:cxn modelId="{F377DF3F-548F-42E4-A00C-F83D06709AD0}" srcId="{86588B12-BCE8-4771-963D-DB396CBF84D4}" destId="{648BF2AB-0190-417F-A0B0-34ADAF52A677}" srcOrd="0" destOrd="0" parTransId="{905B7A55-0904-40F3-8C35-52EF727F40EA}" sibTransId="{5EC8A4DD-75C4-4D51-AA12-7F6CDB0AD44B}"/>
    <dgm:cxn modelId="{B8ED9848-485E-45AF-BA86-E0B2F05F2A4C}" srcId="{648BF2AB-0190-417F-A0B0-34ADAF52A677}" destId="{BFF06F09-B258-4B6A-A69E-58640FBF5763}" srcOrd="1" destOrd="0" parTransId="{4F9BF24D-4963-47EC-AA79-CC9240DD99CF}" sibTransId="{84794B01-F453-4E75-8A93-95B2E013DF1B}"/>
    <dgm:cxn modelId="{CBF865FE-886D-4669-A834-0ADFE34E8AAF}" type="presParOf" srcId="{84610EFB-A7E1-4A5F-9CD1-515559365DAD}" destId="{8A9ED20E-1140-4029-81B0-A59346222054}" srcOrd="0" destOrd="0" presId="urn:microsoft.com/office/officeart/2005/8/layout/vList6"/>
    <dgm:cxn modelId="{65A70232-B894-46BA-8A79-EE3A7C223F2A}" type="presParOf" srcId="{8A9ED20E-1140-4029-81B0-A59346222054}" destId="{837E7BC4-C021-401D-B4A9-021E26397F66}" srcOrd="0" destOrd="0" presId="urn:microsoft.com/office/officeart/2005/8/layout/vList6"/>
    <dgm:cxn modelId="{83A48ED3-4621-4DCD-8C03-0E1DB8602ECB}" type="presParOf" srcId="{8A9ED20E-1140-4029-81B0-A59346222054}" destId="{753E2E54-F949-49D7-A225-66396D3C110E}" srcOrd="1" destOrd="0" presId="urn:microsoft.com/office/officeart/2005/8/layout/vList6"/>
  </dgm:cxnLst>
  <dgm:bg/>
  <dgm:whole/>
</dgm:dataModel>
</file>

<file path=ppt/diagrams/data22.xml><?xml version="1.0" encoding="utf-8"?>
<dgm:dataModel xmlns:dgm="http://schemas.openxmlformats.org/drawingml/2006/diagram" xmlns:a="http://schemas.openxmlformats.org/drawingml/2006/main">
  <dgm:ptLst>
    <dgm:pt modelId="{0A196759-5022-4BBA-B4F8-E5B2E0D05151}" type="doc">
      <dgm:prSet loTypeId="urn:microsoft.com/office/officeart/2005/8/layout/radial2" loCatId="relationship" qsTypeId="urn:microsoft.com/office/officeart/2005/8/quickstyle/3d1" qsCatId="3D" csTypeId="urn:microsoft.com/office/officeart/2005/8/colors/colorful1" csCatId="colorful" phldr="1"/>
      <dgm:spPr/>
      <dgm:t>
        <a:bodyPr/>
        <a:lstStyle/>
        <a:p>
          <a:endParaRPr lang="es-EC"/>
        </a:p>
      </dgm:t>
    </dgm:pt>
    <dgm:pt modelId="{6DEA45F0-3C1C-4717-99DB-5B2BB7942298}">
      <dgm:prSet phldrT="[Texto]" custT="1"/>
      <dgm:spPr/>
      <dgm:t>
        <a:bodyPr/>
        <a:lstStyle/>
        <a:p>
          <a:r>
            <a:rPr lang="es-ES" sz="1500" b="1" dirty="0" smtClean="0"/>
            <a:t>Optimizar tiempo de producción en un 60%</a:t>
          </a:r>
          <a:endParaRPr lang="es-EC" sz="1500" b="1" dirty="0"/>
        </a:p>
      </dgm:t>
    </dgm:pt>
    <dgm:pt modelId="{9879B1F8-6FC2-47F6-9240-CEE4A7A5A9FF}" type="parTrans" cxnId="{D6303C5B-1C9A-409D-AC22-F3E31710CABA}">
      <dgm:prSet/>
      <dgm:spPr/>
      <dgm:t>
        <a:bodyPr/>
        <a:lstStyle/>
        <a:p>
          <a:endParaRPr lang="es-EC" sz="1500" b="1"/>
        </a:p>
      </dgm:t>
    </dgm:pt>
    <dgm:pt modelId="{5ACEC17F-E599-4539-A939-8628953D792B}" type="sibTrans" cxnId="{D6303C5B-1C9A-409D-AC22-F3E31710CABA}">
      <dgm:prSet/>
      <dgm:spPr/>
      <dgm:t>
        <a:bodyPr/>
        <a:lstStyle/>
        <a:p>
          <a:endParaRPr lang="es-EC" sz="1500" b="1"/>
        </a:p>
      </dgm:t>
    </dgm:pt>
    <dgm:pt modelId="{03CFCEAE-155F-4543-8576-ABFD75A94BB8}">
      <dgm:prSet phldrT="[Texto]" custT="1"/>
      <dgm:spPr/>
      <dgm:t>
        <a:bodyPr/>
        <a:lstStyle/>
        <a:p>
          <a:r>
            <a:rPr lang="es-ES" sz="1500" b="1" dirty="0" smtClean="0"/>
            <a:t>Disminuir los tiempos de retraso de producción al 20%</a:t>
          </a:r>
          <a:endParaRPr lang="es-EC" sz="1500" b="1" dirty="0"/>
        </a:p>
      </dgm:t>
    </dgm:pt>
    <dgm:pt modelId="{69A1A254-1FB7-4A93-B552-4C6D575F3ACF}" type="parTrans" cxnId="{E6332535-AD20-4DBF-907E-5A89E8C413BB}">
      <dgm:prSet/>
      <dgm:spPr/>
      <dgm:t>
        <a:bodyPr/>
        <a:lstStyle/>
        <a:p>
          <a:endParaRPr lang="es-EC" sz="1500" b="1"/>
        </a:p>
      </dgm:t>
    </dgm:pt>
    <dgm:pt modelId="{1476DCE0-39C6-4F3E-971E-AAFBC94E810E}" type="sibTrans" cxnId="{E6332535-AD20-4DBF-907E-5A89E8C413BB}">
      <dgm:prSet/>
      <dgm:spPr/>
      <dgm:t>
        <a:bodyPr/>
        <a:lstStyle/>
        <a:p>
          <a:endParaRPr lang="es-EC" sz="1500" b="1"/>
        </a:p>
      </dgm:t>
    </dgm:pt>
    <dgm:pt modelId="{7B2DA330-E431-4C87-9950-8FA3E02846AB}">
      <dgm:prSet phldrT="[Texto]" custT="1"/>
      <dgm:spPr/>
      <dgm:t>
        <a:bodyPr/>
        <a:lstStyle/>
        <a:p>
          <a:r>
            <a:rPr lang="es-ES" sz="1500" b="1" dirty="0" smtClean="0"/>
            <a:t>Optimizar la capacidad de producción de maquinarias en un 80%.</a:t>
          </a:r>
          <a:endParaRPr lang="es-EC" sz="1500" b="1" dirty="0"/>
        </a:p>
      </dgm:t>
    </dgm:pt>
    <dgm:pt modelId="{BEF14D7F-48D3-464E-AE7E-76BF2F82B02D}" type="parTrans" cxnId="{599B0980-A6BC-410C-B573-CFFBB26FC119}">
      <dgm:prSet/>
      <dgm:spPr/>
      <dgm:t>
        <a:bodyPr/>
        <a:lstStyle/>
        <a:p>
          <a:endParaRPr lang="es-US" sz="1500" b="1"/>
        </a:p>
      </dgm:t>
    </dgm:pt>
    <dgm:pt modelId="{F956BFA9-58DA-4525-BC9F-EC9B69207D2B}" type="sibTrans" cxnId="{599B0980-A6BC-410C-B573-CFFBB26FC119}">
      <dgm:prSet/>
      <dgm:spPr/>
      <dgm:t>
        <a:bodyPr/>
        <a:lstStyle/>
        <a:p>
          <a:endParaRPr lang="es-US" sz="1500" b="1"/>
        </a:p>
      </dgm:t>
    </dgm:pt>
    <dgm:pt modelId="{81799E30-6014-43F3-AFF7-FDB65938256A}">
      <dgm:prSet phldrT="[Texto]" custT="1"/>
      <dgm:spPr/>
      <dgm:t>
        <a:bodyPr/>
        <a:lstStyle/>
        <a:p>
          <a:r>
            <a:rPr lang="es-ES" sz="1500" b="1" dirty="0" smtClean="0"/>
            <a:t>Mitigar defectos operativos al 5%.</a:t>
          </a:r>
          <a:endParaRPr lang="es-EC" sz="1500" b="1" dirty="0"/>
        </a:p>
      </dgm:t>
    </dgm:pt>
    <dgm:pt modelId="{F4544B0C-8CA3-4B4D-97D5-705EFAA0EC45}" type="parTrans" cxnId="{A3EF5870-8AF2-470F-A908-AFAF9716A090}">
      <dgm:prSet/>
      <dgm:spPr/>
      <dgm:t>
        <a:bodyPr/>
        <a:lstStyle/>
        <a:p>
          <a:endParaRPr lang="es-US" sz="1500" b="1"/>
        </a:p>
      </dgm:t>
    </dgm:pt>
    <dgm:pt modelId="{C14355E2-2CCF-40B4-A6F3-E84236891449}" type="sibTrans" cxnId="{A3EF5870-8AF2-470F-A908-AFAF9716A090}">
      <dgm:prSet/>
      <dgm:spPr/>
      <dgm:t>
        <a:bodyPr/>
        <a:lstStyle/>
        <a:p>
          <a:endParaRPr lang="es-US" sz="1500" b="1"/>
        </a:p>
      </dgm:t>
    </dgm:pt>
    <dgm:pt modelId="{81515420-CFE7-416E-B175-F1A9833F7492}" type="pres">
      <dgm:prSet presAssocID="{0A196759-5022-4BBA-B4F8-E5B2E0D05151}" presName="composite" presStyleCnt="0">
        <dgm:presLayoutVars>
          <dgm:chMax val="5"/>
          <dgm:dir/>
          <dgm:animLvl val="ctr"/>
          <dgm:resizeHandles val="exact"/>
        </dgm:presLayoutVars>
      </dgm:prSet>
      <dgm:spPr/>
      <dgm:t>
        <a:bodyPr/>
        <a:lstStyle/>
        <a:p>
          <a:endParaRPr lang="es-US"/>
        </a:p>
      </dgm:t>
    </dgm:pt>
    <dgm:pt modelId="{BFEF2E25-B00A-4BD1-BE09-942B6B2E07D1}" type="pres">
      <dgm:prSet presAssocID="{0A196759-5022-4BBA-B4F8-E5B2E0D05151}" presName="cycle" presStyleCnt="0"/>
      <dgm:spPr/>
      <dgm:t>
        <a:bodyPr/>
        <a:lstStyle/>
        <a:p>
          <a:endParaRPr lang="es-US"/>
        </a:p>
      </dgm:t>
    </dgm:pt>
    <dgm:pt modelId="{B2E3BA95-2109-4E94-8528-CDAF3066C1A2}" type="pres">
      <dgm:prSet presAssocID="{0A196759-5022-4BBA-B4F8-E5B2E0D05151}" presName="centerShape" presStyleCnt="0"/>
      <dgm:spPr/>
      <dgm:t>
        <a:bodyPr/>
        <a:lstStyle/>
        <a:p>
          <a:endParaRPr lang="es-US"/>
        </a:p>
      </dgm:t>
    </dgm:pt>
    <dgm:pt modelId="{0568E688-0210-4E7D-9D82-E40800D5205F}" type="pres">
      <dgm:prSet presAssocID="{0A196759-5022-4BBA-B4F8-E5B2E0D05151}" presName="connSite" presStyleLbl="node1" presStyleIdx="0" presStyleCnt="5"/>
      <dgm:spPr/>
      <dgm:t>
        <a:bodyPr/>
        <a:lstStyle/>
        <a:p>
          <a:endParaRPr lang="es-US"/>
        </a:p>
      </dgm:t>
    </dgm:pt>
    <dgm:pt modelId="{F2164818-3339-4BCE-9836-199144162EDF}" type="pres">
      <dgm:prSet presAssocID="{0A196759-5022-4BBA-B4F8-E5B2E0D05151}" presName="visible" presStyleLbl="node1" presStyleIdx="0" presStyleCnt="5" custScaleX="68788" custScaleY="68829"/>
      <dgm:spPr>
        <a:blipFill rotWithShape="0">
          <a:blip xmlns:r="http://schemas.openxmlformats.org/officeDocument/2006/relationships" r:embed="rId1"/>
          <a:stretch>
            <a:fillRect/>
          </a:stretch>
        </a:blipFill>
      </dgm:spPr>
      <dgm:t>
        <a:bodyPr/>
        <a:lstStyle/>
        <a:p>
          <a:endParaRPr lang="es-US"/>
        </a:p>
      </dgm:t>
    </dgm:pt>
    <dgm:pt modelId="{FC49992E-5B49-4C99-B2C2-479981A9387D}" type="pres">
      <dgm:prSet presAssocID="{9879B1F8-6FC2-47F6-9240-CEE4A7A5A9FF}" presName="Name25" presStyleLbl="parChTrans1D1" presStyleIdx="0" presStyleCnt="4"/>
      <dgm:spPr/>
      <dgm:t>
        <a:bodyPr/>
        <a:lstStyle/>
        <a:p>
          <a:endParaRPr lang="es-US"/>
        </a:p>
      </dgm:t>
    </dgm:pt>
    <dgm:pt modelId="{81D3F766-FBFD-497B-B347-640DCCA2989D}" type="pres">
      <dgm:prSet presAssocID="{6DEA45F0-3C1C-4717-99DB-5B2BB7942298}" presName="node" presStyleCnt="0"/>
      <dgm:spPr/>
      <dgm:t>
        <a:bodyPr/>
        <a:lstStyle/>
        <a:p>
          <a:endParaRPr lang="es-US"/>
        </a:p>
      </dgm:t>
    </dgm:pt>
    <dgm:pt modelId="{7A649FFC-B3AC-421D-8F7B-8E299CA46A5D}" type="pres">
      <dgm:prSet presAssocID="{6DEA45F0-3C1C-4717-99DB-5B2BB7942298}" presName="parentNode" presStyleLbl="node1" presStyleIdx="1" presStyleCnt="5" custScaleX="151995" custScaleY="134664" custLinFactNeighborX="-20421" custLinFactNeighborY="20670">
        <dgm:presLayoutVars>
          <dgm:chMax val="1"/>
          <dgm:bulletEnabled val="1"/>
        </dgm:presLayoutVars>
      </dgm:prSet>
      <dgm:spPr/>
      <dgm:t>
        <a:bodyPr/>
        <a:lstStyle/>
        <a:p>
          <a:endParaRPr lang="es-EC"/>
        </a:p>
      </dgm:t>
    </dgm:pt>
    <dgm:pt modelId="{3A252AB5-4103-4F26-99C4-EF0007108186}" type="pres">
      <dgm:prSet presAssocID="{6DEA45F0-3C1C-4717-99DB-5B2BB7942298}" presName="childNode" presStyleLbl="revTx" presStyleIdx="0" presStyleCnt="0">
        <dgm:presLayoutVars>
          <dgm:bulletEnabled val="1"/>
        </dgm:presLayoutVars>
      </dgm:prSet>
      <dgm:spPr/>
      <dgm:t>
        <a:bodyPr/>
        <a:lstStyle/>
        <a:p>
          <a:endParaRPr lang="es-EC"/>
        </a:p>
      </dgm:t>
    </dgm:pt>
    <dgm:pt modelId="{50281660-0220-4E99-BE5C-07170F12E681}" type="pres">
      <dgm:prSet presAssocID="{69A1A254-1FB7-4A93-B552-4C6D575F3ACF}" presName="Name25" presStyleLbl="parChTrans1D1" presStyleIdx="1" presStyleCnt="4"/>
      <dgm:spPr/>
      <dgm:t>
        <a:bodyPr/>
        <a:lstStyle/>
        <a:p>
          <a:endParaRPr lang="es-US"/>
        </a:p>
      </dgm:t>
    </dgm:pt>
    <dgm:pt modelId="{06090A58-F8AB-43D1-A790-FCC860D63878}" type="pres">
      <dgm:prSet presAssocID="{03CFCEAE-155F-4543-8576-ABFD75A94BB8}" presName="node" presStyleCnt="0"/>
      <dgm:spPr/>
      <dgm:t>
        <a:bodyPr/>
        <a:lstStyle/>
        <a:p>
          <a:endParaRPr lang="es-US"/>
        </a:p>
      </dgm:t>
    </dgm:pt>
    <dgm:pt modelId="{2A0F973C-DFDB-410A-A15F-520D7B680605}" type="pres">
      <dgm:prSet presAssocID="{03CFCEAE-155F-4543-8576-ABFD75A94BB8}" presName="parentNode" presStyleLbl="node1" presStyleIdx="2" presStyleCnt="5" custScaleX="151995" custScaleY="134664" custLinFactNeighborX="31130" custLinFactNeighborY="3872">
        <dgm:presLayoutVars>
          <dgm:chMax val="1"/>
          <dgm:bulletEnabled val="1"/>
        </dgm:presLayoutVars>
      </dgm:prSet>
      <dgm:spPr/>
      <dgm:t>
        <a:bodyPr/>
        <a:lstStyle/>
        <a:p>
          <a:endParaRPr lang="es-EC"/>
        </a:p>
      </dgm:t>
    </dgm:pt>
    <dgm:pt modelId="{07F8CEF6-45EB-4736-B00D-53EA3D34D01B}" type="pres">
      <dgm:prSet presAssocID="{03CFCEAE-155F-4543-8576-ABFD75A94BB8}" presName="childNode" presStyleLbl="revTx" presStyleIdx="0" presStyleCnt="0">
        <dgm:presLayoutVars>
          <dgm:bulletEnabled val="1"/>
        </dgm:presLayoutVars>
      </dgm:prSet>
      <dgm:spPr/>
      <dgm:t>
        <a:bodyPr/>
        <a:lstStyle/>
        <a:p>
          <a:endParaRPr lang="es-US"/>
        </a:p>
      </dgm:t>
    </dgm:pt>
    <dgm:pt modelId="{7DEB7260-0912-4F55-B383-F33D39CBA54B}" type="pres">
      <dgm:prSet presAssocID="{BEF14D7F-48D3-464E-AE7E-76BF2F82B02D}" presName="Name25" presStyleLbl="parChTrans1D1" presStyleIdx="2" presStyleCnt="4"/>
      <dgm:spPr/>
      <dgm:t>
        <a:bodyPr/>
        <a:lstStyle/>
        <a:p>
          <a:endParaRPr lang="es-EC"/>
        </a:p>
      </dgm:t>
    </dgm:pt>
    <dgm:pt modelId="{027B5FA0-5548-402E-BE54-33AC381229DF}" type="pres">
      <dgm:prSet presAssocID="{7B2DA330-E431-4C87-9950-8FA3E02846AB}" presName="node" presStyleCnt="0"/>
      <dgm:spPr/>
    </dgm:pt>
    <dgm:pt modelId="{FBF1A921-A9B9-4C4B-96C3-20EA4E27A844}" type="pres">
      <dgm:prSet presAssocID="{7B2DA330-E431-4C87-9950-8FA3E02846AB}" presName="parentNode" presStyleLbl="node1" presStyleIdx="3" presStyleCnt="5" custScaleX="151995" custScaleY="134664" custLinFactNeighborX="31130" custLinFactNeighborY="14730">
        <dgm:presLayoutVars>
          <dgm:chMax val="1"/>
          <dgm:bulletEnabled val="1"/>
        </dgm:presLayoutVars>
      </dgm:prSet>
      <dgm:spPr/>
      <dgm:t>
        <a:bodyPr/>
        <a:lstStyle/>
        <a:p>
          <a:endParaRPr lang="es-US"/>
        </a:p>
      </dgm:t>
    </dgm:pt>
    <dgm:pt modelId="{DF6B9BE9-AC21-47CE-A03D-9FAEF7053D68}" type="pres">
      <dgm:prSet presAssocID="{7B2DA330-E431-4C87-9950-8FA3E02846AB}" presName="childNode" presStyleLbl="revTx" presStyleIdx="0" presStyleCnt="0">
        <dgm:presLayoutVars>
          <dgm:bulletEnabled val="1"/>
        </dgm:presLayoutVars>
      </dgm:prSet>
      <dgm:spPr/>
    </dgm:pt>
    <dgm:pt modelId="{F983D750-64F3-48F6-B026-F40665545426}" type="pres">
      <dgm:prSet presAssocID="{F4544B0C-8CA3-4B4D-97D5-705EFAA0EC45}" presName="Name25" presStyleLbl="parChTrans1D1" presStyleIdx="3" presStyleCnt="4"/>
      <dgm:spPr/>
      <dgm:t>
        <a:bodyPr/>
        <a:lstStyle/>
        <a:p>
          <a:endParaRPr lang="es-EC"/>
        </a:p>
      </dgm:t>
    </dgm:pt>
    <dgm:pt modelId="{A084384D-2237-4F2A-92AE-3055F77913B1}" type="pres">
      <dgm:prSet presAssocID="{81799E30-6014-43F3-AFF7-FDB65938256A}" presName="node" presStyleCnt="0"/>
      <dgm:spPr/>
    </dgm:pt>
    <dgm:pt modelId="{B92E5A7C-1DDB-419D-B26C-3DB217D91F81}" type="pres">
      <dgm:prSet presAssocID="{81799E30-6014-43F3-AFF7-FDB65938256A}" presName="parentNode" presStyleLbl="node1" presStyleIdx="4" presStyleCnt="5" custScaleX="151995" custScaleY="134664" custLinFactNeighborX="-15123">
        <dgm:presLayoutVars>
          <dgm:chMax val="1"/>
          <dgm:bulletEnabled val="1"/>
        </dgm:presLayoutVars>
      </dgm:prSet>
      <dgm:spPr/>
      <dgm:t>
        <a:bodyPr/>
        <a:lstStyle/>
        <a:p>
          <a:endParaRPr lang="es-US"/>
        </a:p>
      </dgm:t>
    </dgm:pt>
    <dgm:pt modelId="{7C2FEB8B-01C0-4CF2-A8C5-F076C2E03533}" type="pres">
      <dgm:prSet presAssocID="{81799E30-6014-43F3-AFF7-FDB65938256A}" presName="childNode" presStyleLbl="revTx" presStyleIdx="0" presStyleCnt="0">
        <dgm:presLayoutVars>
          <dgm:bulletEnabled val="1"/>
        </dgm:presLayoutVars>
      </dgm:prSet>
      <dgm:spPr/>
    </dgm:pt>
  </dgm:ptLst>
  <dgm:cxnLst>
    <dgm:cxn modelId="{599B0980-A6BC-410C-B573-CFFBB26FC119}" srcId="{0A196759-5022-4BBA-B4F8-E5B2E0D05151}" destId="{7B2DA330-E431-4C87-9950-8FA3E02846AB}" srcOrd="2" destOrd="0" parTransId="{BEF14D7F-48D3-464E-AE7E-76BF2F82B02D}" sibTransId="{F956BFA9-58DA-4525-BC9F-EC9B69207D2B}"/>
    <dgm:cxn modelId="{DA8B67A2-9C04-46EE-BFCF-E4E785FAE2E9}" type="presOf" srcId="{7B2DA330-E431-4C87-9950-8FA3E02846AB}" destId="{FBF1A921-A9B9-4C4B-96C3-20EA4E27A844}" srcOrd="0" destOrd="0" presId="urn:microsoft.com/office/officeart/2005/8/layout/radial2"/>
    <dgm:cxn modelId="{D1CC2EA1-3EF4-4321-8F5F-2AF6E5FDC091}" type="presOf" srcId="{9879B1F8-6FC2-47F6-9240-CEE4A7A5A9FF}" destId="{FC49992E-5B49-4C99-B2C2-479981A9387D}" srcOrd="0" destOrd="0" presId="urn:microsoft.com/office/officeart/2005/8/layout/radial2"/>
    <dgm:cxn modelId="{D6303C5B-1C9A-409D-AC22-F3E31710CABA}" srcId="{0A196759-5022-4BBA-B4F8-E5B2E0D05151}" destId="{6DEA45F0-3C1C-4717-99DB-5B2BB7942298}" srcOrd="0" destOrd="0" parTransId="{9879B1F8-6FC2-47F6-9240-CEE4A7A5A9FF}" sibTransId="{5ACEC17F-E599-4539-A939-8628953D792B}"/>
    <dgm:cxn modelId="{E6332535-AD20-4DBF-907E-5A89E8C413BB}" srcId="{0A196759-5022-4BBA-B4F8-E5B2E0D05151}" destId="{03CFCEAE-155F-4543-8576-ABFD75A94BB8}" srcOrd="1" destOrd="0" parTransId="{69A1A254-1FB7-4A93-B552-4C6D575F3ACF}" sibTransId="{1476DCE0-39C6-4F3E-971E-AAFBC94E810E}"/>
    <dgm:cxn modelId="{91D1541A-4804-4223-A375-F5A2682994E5}" type="presOf" srcId="{6DEA45F0-3C1C-4717-99DB-5B2BB7942298}" destId="{7A649FFC-B3AC-421D-8F7B-8E299CA46A5D}" srcOrd="0" destOrd="0" presId="urn:microsoft.com/office/officeart/2005/8/layout/radial2"/>
    <dgm:cxn modelId="{55B507AE-855F-4624-89DE-6262D804B563}" type="presOf" srcId="{BEF14D7F-48D3-464E-AE7E-76BF2F82B02D}" destId="{7DEB7260-0912-4F55-B383-F33D39CBA54B}" srcOrd="0" destOrd="0" presId="urn:microsoft.com/office/officeart/2005/8/layout/radial2"/>
    <dgm:cxn modelId="{A3EF5870-8AF2-470F-A908-AFAF9716A090}" srcId="{0A196759-5022-4BBA-B4F8-E5B2E0D05151}" destId="{81799E30-6014-43F3-AFF7-FDB65938256A}" srcOrd="3" destOrd="0" parTransId="{F4544B0C-8CA3-4B4D-97D5-705EFAA0EC45}" sibTransId="{C14355E2-2CCF-40B4-A6F3-E84236891449}"/>
    <dgm:cxn modelId="{E5FFDD92-776B-4EA2-82EC-5E8A8ECEF46F}" type="presOf" srcId="{81799E30-6014-43F3-AFF7-FDB65938256A}" destId="{B92E5A7C-1DDB-419D-B26C-3DB217D91F81}" srcOrd="0" destOrd="0" presId="urn:microsoft.com/office/officeart/2005/8/layout/radial2"/>
    <dgm:cxn modelId="{8CAEDF38-A544-4B60-8C8D-10469A54ACCC}" type="presOf" srcId="{03CFCEAE-155F-4543-8576-ABFD75A94BB8}" destId="{2A0F973C-DFDB-410A-A15F-520D7B680605}" srcOrd="0" destOrd="0" presId="urn:microsoft.com/office/officeart/2005/8/layout/radial2"/>
    <dgm:cxn modelId="{3ACD9C30-E1E4-407D-A947-135CAC5CF919}" type="presOf" srcId="{69A1A254-1FB7-4A93-B552-4C6D575F3ACF}" destId="{50281660-0220-4E99-BE5C-07170F12E681}" srcOrd="0" destOrd="0" presId="urn:microsoft.com/office/officeart/2005/8/layout/radial2"/>
    <dgm:cxn modelId="{9B0421BC-EE81-4F50-AE86-5AE86350AB82}" type="presOf" srcId="{0A196759-5022-4BBA-B4F8-E5B2E0D05151}" destId="{81515420-CFE7-416E-B175-F1A9833F7492}" srcOrd="0" destOrd="0" presId="urn:microsoft.com/office/officeart/2005/8/layout/radial2"/>
    <dgm:cxn modelId="{82DD2B1B-B469-455D-ADC3-32BDF392764B}" type="presOf" srcId="{F4544B0C-8CA3-4B4D-97D5-705EFAA0EC45}" destId="{F983D750-64F3-48F6-B026-F40665545426}" srcOrd="0" destOrd="0" presId="urn:microsoft.com/office/officeart/2005/8/layout/radial2"/>
    <dgm:cxn modelId="{FD4FF403-E045-4E54-A78E-9DE2A66B10C1}" type="presParOf" srcId="{81515420-CFE7-416E-B175-F1A9833F7492}" destId="{BFEF2E25-B00A-4BD1-BE09-942B6B2E07D1}" srcOrd="0" destOrd="0" presId="urn:microsoft.com/office/officeart/2005/8/layout/radial2"/>
    <dgm:cxn modelId="{7157D7BF-9C36-480E-BD3B-3AE58EB61E68}" type="presParOf" srcId="{BFEF2E25-B00A-4BD1-BE09-942B6B2E07D1}" destId="{B2E3BA95-2109-4E94-8528-CDAF3066C1A2}" srcOrd="0" destOrd="0" presId="urn:microsoft.com/office/officeart/2005/8/layout/radial2"/>
    <dgm:cxn modelId="{70CCA6E7-BA1B-40BA-B9C8-0D46AABC0BB3}" type="presParOf" srcId="{B2E3BA95-2109-4E94-8528-CDAF3066C1A2}" destId="{0568E688-0210-4E7D-9D82-E40800D5205F}" srcOrd="0" destOrd="0" presId="urn:microsoft.com/office/officeart/2005/8/layout/radial2"/>
    <dgm:cxn modelId="{9794D027-8AE7-406A-9468-7537CF08C03F}" type="presParOf" srcId="{B2E3BA95-2109-4E94-8528-CDAF3066C1A2}" destId="{F2164818-3339-4BCE-9836-199144162EDF}" srcOrd="1" destOrd="0" presId="urn:microsoft.com/office/officeart/2005/8/layout/radial2"/>
    <dgm:cxn modelId="{B3BF251D-A871-4A19-880A-29528E7ABF9E}" type="presParOf" srcId="{BFEF2E25-B00A-4BD1-BE09-942B6B2E07D1}" destId="{FC49992E-5B49-4C99-B2C2-479981A9387D}" srcOrd="1" destOrd="0" presId="urn:microsoft.com/office/officeart/2005/8/layout/radial2"/>
    <dgm:cxn modelId="{95021537-DC7A-4342-8FAD-D717261FDDB7}" type="presParOf" srcId="{BFEF2E25-B00A-4BD1-BE09-942B6B2E07D1}" destId="{81D3F766-FBFD-497B-B347-640DCCA2989D}" srcOrd="2" destOrd="0" presId="urn:microsoft.com/office/officeart/2005/8/layout/radial2"/>
    <dgm:cxn modelId="{3E7E26C2-99D2-4667-A152-09F2AEFD8B8D}" type="presParOf" srcId="{81D3F766-FBFD-497B-B347-640DCCA2989D}" destId="{7A649FFC-B3AC-421D-8F7B-8E299CA46A5D}" srcOrd="0" destOrd="0" presId="urn:microsoft.com/office/officeart/2005/8/layout/radial2"/>
    <dgm:cxn modelId="{8BD9C8FC-92B4-4238-AC92-558330B61B67}" type="presParOf" srcId="{81D3F766-FBFD-497B-B347-640DCCA2989D}" destId="{3A252AB5-4103-4F26-99C4-EF0007108186}" srcOrd="1" destOrd="0" presId="urn:microsoft.com/office/officeart/2005/8/layout/radial2"/>
    <dgm:cxn modelId="{9D004A14-8CCB-44B1-87AB-240E88A02BA1}" type="presParOf" srcId="{BFEF2E25-B00A-4BD1-BE09-942B6B2E07D1}" destId="{50281660-0220-4E99-BE5C-07170F12E681}" srcOrd="3" destOrd="0" presId="urn:microsoft.com/office/officeart/2005/8/layout/radial2"/>
    <dgm:cxn modelId="{195D5F63-0F75-465B-8665-B0B24F15B71D}" type="presParOf" srcId="{BFEF2E25-B00A-4BD1-BE09-942B6B2E07D1}" destId="{06090A58-F8AB-43D1-A790-FCC860D63878}" srcOrd="4" destOrd="0" presId="urn:microsoft.com/office/officeart/2005/8/layout/radial2"/>
    <dgm:cxn modelId="{8018AE40-6491-49CF-9DA4-55C8043B92F5}" type="presParOf" srcId="{06090A58-F8AB-43D1-A790-FCC860D63878}" destId="{2A0F973C-DFDB-410A-A15F-520D7B680605}" srcOrd="0" destOrd="0" presId="urn:microsoft.com/office/officeart/2005/8/layout/radial2"/>
    <dgm:cxn modelId="{10BB942D-BCB8-4D20-9AC9-3500C285B71A}" type="presParOf" srcId="{06090A58-F8AB-43D1-A790-FCC860D63878}" destId="{07F8CEF6-45EB-4736-B00D-53EA3D34D01B}" srcOrd="1" destOrd="0" presId="urn:microsoft.com/office/officeart/2005/8/layout/radial2"/>
    <dgm:cxn modelId="{61F0A05B-D42B-4E5F-8C6E-7AADF35B83A8}" type="presParOf" srcId="{BFEF2E25-B00A-4BD1-BE09-942B6B2E07D1}" destId="{7DEB7260-0912-4F55-B383-F33D39CBA54B}" srcOrd="5" destOrd="0" presId="urn:microsoft.com/office/officeart/2005/8/layout/radial2"/>
    <dgm:cxn modelId="{44B763BA-D5E8-4D63-84A1-1547CA44D105}" type="presParOf" srcId="{BFEF2E25-B00A-4BD1-BE09-942B6B2E07D1}" destId="{027B5FA0-5548-402E-BE54-33AC381229DF}" srcOrd="6" destOrd="0" presId="urn:microsoft.com/office/officeart/2005/8/layout/radial2"/>
    <dgm:cxn modelId="{32F159C3-2AC6-47E4-B82C-0220A2834C43}" type="presParOf" srcId="{027B5FA0-5548-402E-BE54-33AC381229DF}" destId="{FBF1A921-A9B9-4C4B-96C3-20EA4E27A844}" srcOrd="0" destOrd="0" presId="urn:microsoft.com/office/officeart/2005/8/layout/radial2"/>
    <dgm:cxn modelId="{3712689A-0B71-4FF5-A100-E53A44F07D36}" type="presParOf" srcId="{027B5FA0-5548-402E-BE54-33AC381229DF}" destId="{DF6B9BE9-AC21-47CE-A03D-9FAEF7053D68}" srcOrd="1" destOrd="0" presId="urn:microsoft.com/office/officeart/2005/8/layout/radial2"/>
    <dgm:cxn modelId="{B010D91E-35A9-4E9D-92DB-EE4C4FE1F791}" type="presParOf" srcId="{BFEF2E25-B00A-4BD1-BE09-942B6B2E07D1}" destId="{F983D750-64F3-48F6-B026-F40665545426}" srcOrd="7" destOrd="0" presId="urn:microsoft.com/office/officeart/2005/8/layout/radial2"/>
    <dgm:cxn modelId="{4CFC22D1-16F1-489B-855B-ABB7A5F966BB}" type="presParOf" srcId="{BFEF2E25-B00A-4BD1-BE09-942B6B2E07D1}" destId="{A084384D-2237-4F2A-92AE-3055F77913B1}" srcOrd="8" destOrd="0" presId="urn:microsoft.com/office/officeart/2005/8/layout/radial2"/>
    <dgm:cxn modelId="{288CC016-3430-49DE-85B0-500CC36D6B4F}" type="presParOf" srcId="{A084384D-2237-4F2A-92AE-3055F77913B1}" destId="{B92E5A7C-1DDB-419D-B26C-3DB217D91F81}" srcOrd="0" destOrd="0" presId="urn:microsoft.com/office/officeart/2005/8/layout/radial2"/>
    <dgm:cxn modelId="{D561754D-963E-4C88-933C-F90E80B087D6}" type="presParOf" srcId="{A084384D-2237-4F2A-92AE-3055F77913B1}" destId="{7C2FEB8B-01C0-4CF2-A8C5-F076C2E03533}" srcOrd="1" destOrd="0" presId="urn:microsoft.com/office/officeart/2005/8/layout/radial2"/>
  </dgm:cxnLst>
  <dgm:bg/>
  <dgm:whole/>
</dgm:dataModel>
</file>

<file path=ppt/diagrams/data23.xml><?xml version="1.0" encoding="utf-8"?>
<dgm:dataModel xmlns:dgm="http://schemas.openxmlformats.org/drawingml/2006/diagram" xmlns:a="http://schemas.openxmlformats.org/drawingml/2006/main">
  <dgm:ptLst>
    <dgm:pt modelId="{3D61C928-181B-42EC-A771-CF635A96DB01}" type="doc">
      <dgm:prSet loTypeId="urn:microsoft.com/office/officeart/2005/8/layout/vList3" loCatId="list" qsTypeId="urn:microsoft.com/office/officeart/2005/8/quickstyle/simple1" qsCatId="simple" csTypeId="urn:microsoft.com/office/officeart/2005/8/colors/accent2_2" csCatId="accent2" phldr="1"/>
      <dgm:spPr/>
    </dgm:pt>
    <dgm:pt modelId="{3E98722A-5AE6-48C9-9689-6D4BC34ACB0D}" type="pres">
      <dgm:prSet presAssocID="{3D61C928-181B-42EC-A771-CF635A96DB01}" presName="linearFlow" presStyleCnt="0">
        <dgm:presLayoutVars>
          <dgm:dir/>
          <dgm:resizeHandles val="exact"/>
        </dgm:presLayoutVars>
      </dgm:prSet>
      <dgm:spPr/>
    </dgm:pt>
  </dgm:ptLst>
  <dgm:cxnLst>
    <dgm:cxn modelId="{06EBA608-4B50-4ACD-9700-1253C62C3160}" type="presOf" srcId="{3D61C928-181B-42EC-A771-CF635A96DB01}" destId="{3E98722A-5AE6-48C9-9689-6D4BC34ACB0D}" srcOrd="0" destOrd="0" presId="urn:microsoft.com/office/officeart/2005/8/layout/vList3"/>
  </dgm:cxnLst>
  <dgm:bg/>
  <dgm:whole/>
</dgm:dataModel>
</file>

<file path=ppt/diagrams/data24.xml><?xml version="1.0" encoding="utf-8"?>
<dgm:dataModel xmlns:dgm="http://schemas.openxmlformats.org/drawingml/2006/diagram" xmlns:a="http://schemas.openxmlformats.org/drawingml/2006/main">
  <dgm:ptLst>
    <dgm:pt modelId="{75B2CE76-E4FD-4F9F-8863-4463BC0ABFA2}" type="doc">
      <dgm:prSet loTypeId="urn:microsoft.com/office/officeart/2005/8/layout/vList3" loCatId="list" qsTypeId="urn:microsoft.com/office/officeart/2005/8/quickstyle/simple1" qsCatId="simple" csTypeId="urn:microsoft.com/office/officeart/2005/8/colors/accent1_2" csCatId="accent1" phldr="1"/>
      <dgm:spPr/>
    </dgm:pt>
    <dgm:pt modelId="{BEDCFEB8-D9ED-4930-BE58-1F21BDD50556}" type="pres">
      <dgm:prSet presAssocID="{75B2CE76-E4FD-4F9F-8863-4463BC0ABFA2}" presName="linearFlow" presStyleCnt="0">
        <dgm:presLayoutVars>
          <dgm:dir/>
          <dgm:resizeHandles val="exact"/>
        </dgm:presLayoutVars>
      </dgm:prSet>
      <dgm:spPr/>
    </dgm:pt>
  </dgm:ptLst>
  <dgm:cxnLst>
    <dgm:cxn modelId="{57203987-51E1-49CC-8577-8B136A06CB3A}" type="presOf" srcId="{75B2CE76-E4FD-4F9F-8863-4463BC0ABFA2}" destId="{BEDCFEB8-D9ED-4930-BE58-1F21BDD50556}" srcOrd="0" destOrd="0" presId="urn:microsoft.com/office/officeart/2005/8/layout/vList3"/>
  </dgm:cxnLst>
  <dgm:bg/>
  <dgm:whole/>
</dgm:dataModel>
</file>

<file path=ppt/diagrams/data25.xml><?xml version="1.0" encoding="utf-8"?>
<dgm:dataModel xmlns:dgm="http://schemas.openxmlformats.org/drawingml/2006/diagram" xmlns:a="http://schemas.openxmlformats.org/drawingml/2006/main">
  <dgm:ptLst>
    <dgm:pt modelId="{75B2CE76-E4FD-4F9F-8863-4463BC0ABFA2}" type="doc">
      <dgm:prSet loTypeId="urn:microsoft.com/office/officeart/2005/8/layout/vList3" loCatId="list" qsTypeId="urn:microsoft.com/office/officeart/2005/8/quickstyle/simple1" qsCatId="simple" csTypeId="urn:microsoft.com/office/officeart/2005/8/colors/accent1_2" csCatId="accent1" phldr="1"/>
      <dgm:spPr/>
    </dgm:pt>
    <dgm:pt modelId="{BEDCFEB8-D9ED-4930-BE58-1F21BDD50556}" type="pres">
      <dgm:prSet presAssocID="{75B2CE76-E4FD-4F9F-8863-4463BC0ABFA2}" presName="linearFlow" presStyleCnt="0">
        <dgm:presLayoutVars>
          <dgm:dir/>
          <dgm:resizeHandles val="exact"/>
        </dgm:presLayoutVars>
      </dgm:prSet>
      <dgm:spPr/>
    </dgm:pt>
  </dgm:ptLst>
  <dgm:cxnLst>
    <dgm:cxn modelId="{03144EFF-F9A0-411A-82E9-FA53A81A7E12}" type="presOf" srcId="{75B2CE76-E4FD-4F9F-8863-4463BC0ABFA2}" destId="{BEDCFEB8-D9ED-4930-BE58-1F21BDD50556}" srcOrd="0" destOrd="0" presId="urn:microsoft.com/office/officeart/2005/8/layout/vList3"/>
  </dgm:cxnLst>
  <dgm:bg/>
  <dgm:whole/>
</dgm:dataModel>
</file>

<file path=ppt/diagrams/data26.xml><?xml version="1.0" encoding="utf-8"?>
<dgm:dataModel xmlns:dgm="http://schemas.openxmlformats.org/drawingml/2006/diagram" xmlns:a="http://schemas.openxmlformats.org/drawingml/2006/main">
  <dgm:ptLst>
    <dgm:pt modelId="{75B2CE76-E4FD-4F9F-8863-4463BC0ABFA2}" type="doc">
      <dgm:prSet loTypeId="urn:microsoft.com/office/officeart/2005/8/layout/vList3" loCatId="list" qsTypeId="urn:microsoft.com/office/officeart/2005/8/quickstyle/simple1" qsCatId="simple" csTypeId="urn:microsoft.com/office/officeart/2005/8/colors/accent1_2" csCatId="accent1" phldr="1"/>
      <dgm:spPr/>
    </dgm:pt>
    <dgm:pt modelId="{C35AB0EC-4025-4381-8E04-8270D93F883E}">
      <dgm:prSet phldrT="[Texto]" custT="1"/>
      <dgm:spPr>
        <a:solidFill>
          <a:srgbClr val="9780B2"/>
        </a:solidFill>
      </dgm:spPr>
      <dgm:t>
        <a:bodyPr/>
        <a:lstStyle/>
        <a:p>
          <a:r>
            <a:rPr lang="es-EC" sz="2400" b="1" dirty="0" smtClean="0"/>
            <a:t>Vender rollos y fundas plásticas brindando un servicio personalizado que cumpla con los requerimientos y exigencias de los clientes, por medio de un servicio de calidad.</a:t>
          </a:r>
          <a:endParaRPr lang="es-EC" sz="2400" b="1" dirty="0"/>
        </a:p>
      </dgm:t>
    </dgm:pt>
    <dgm:pt modelId="{B0AB9D44-3F78-4E68-9A04-6C2944907225}" type="parTrans" cxnId="{7A350F0B-BE58-4CC4-B64E-DDAD9EF10419}">
      <dgm:prSet/>
      <dgm:spPr/>
      <dgm:t>
        <a:bodyPr/>
        <a:lstStyle/>
        <a:p>
          <a:endParaRPr lang="es-EC"/>
        </a:p>
      </dgm:t>
    </dgm:pt>
    <dgm:pt modelId="{04B7B6A7-AED9-40ED-A8F9-95280CB1AEC4}" type="sibTrans" cxnId="{7A350F0B-BE58-4CC4-B64E-DDAD9EF10419}">
      <dgm:prSet/>
      <dgm:spPr/>
      <dgm:t>
        <a:bodyPr/>
        <a:lstStyle/>
        <a:p>
          <a:endParaRPr lang="es-EC"/>
        </a:p>
      </dgm:t>
    </dgm:pt>
    <dgm:pt modelId="{BEDCFEB8-D9ED-4930-BE58-1F21BDD50556}" type="pres">
      <dgm:prSet presAssocID="{75B2CE76-E4FD-4F9F-8863-4463BC0ABFA2}" presName="linearFlow" presStyleCnt="0">
        <dgm:presLayoutVars>
          <dgm:dir/>
          <dgm:resizeHandles val="exact"/>
        </dgm:presLayoutVars>
      </dgm:prSet>
      <dgm:spPr/>
    </dgm:pt>
    <dgm:pt modelId="{2BC30B60-CF19-4A8A-B230-6CAABFFB962A}" type="pres">
      <dgm:prSet presAssocID="{C35AB0EC-4025-4381-8E04-8270D93F883E}" presName="composite" presStyleCnt="0"/>
      <dgm:spPr/>
    </dgm:pt>
    <dgm:pt modelId="{1F091527-CBF9-4894-9B85-9FBDBF261288}" type="pres">
      <dgm:prSet presAssocID="{C35AB0EC-4025-4381-8E04-8270D93F883E}" presName="imgShp" presStyleLbl="fgImgPlace1" presStyleIdx="0" presStyleCnt="1"/>
      <dgm:spPr>
        <a:blipFill rotWithShape="0">
          <a:blip xmlns:r="http://schemas.openxmlformats.org/officeDocument/2006/relationships" r:embed="rId1"/>
          <a:stretch>
            <a:fillRect/>
          </a:stretch>
        </a:blipFill>
      </dgm:spPr>
    </dgm:pt>
    <dgm:pt modelId="{4FA75C93-0817-4046-8AF4-2DD5074B32DD}" type="pres">
      <dgm:prSet presAssocID="{C35AB0EC-4025-4381-8E04-8270D93F883E}" presName="txShp" presStyleLbl="node1" presStyleIdx="0" presStyleCnt="1" custScaleX="108146" custScaleY="129913" custLinFactNeighborX="-570">
        <dgm:presLayoutVars>
          <dgm:bulletEnabled val="1"/>
        </dgm:presLayoutVars>
      </dgm:prSet>
      <dgm:spPr/>
      <dgm:t>
        <a:bodyPr/>
        <a:lstStyle/>
        <a:p>
          <a:endParaRPr lang="es-EC"/>
        </a:p>
      </dgm:t>
    </dgm:pt>
  </dgm:ptLst>
  <dgm:cxnLst>
    <dgm:cxn modelId="{3FB184F5-90D8-4EA3-96A1-BA756D157DA6}" type="presOf" srcId="{C35AB0EC-4025-4381-8E04-8270D93F883E}" destId="{4FA75C93-0817-4046-8AF4-2DD5074B32DD}" srcOrd="0" destOrd="0" presId="urn:microsoft.com/office/officeart/2005/8/layout/vList3"/>
    <dgm:cxn modelId="{45C0541E-A4C0-4CBF-98E5-0C9A16059780}" type="presOf" srcId="{75B2CE76-E4FD-4F9F-8863-4463BC0ABFA2}" destId="{BEDCFEB8-D9ED-4930-BE58-1F21BDD50556}" srcOrd="0" destOrd="0" presId="urn:microsoft.com/office/officeart/2005/8/layout/vList3"/>
    <dgm:cxn modelId="{7A350F0B-BE58-4CC4-B64E-DDAD9EF10419}" srcId="{75B2CE76-E4FD-4F9F-8863-4463BC0ABFA2}" destId="{C35AB0EC-4025-4381-8E04-8270D93F883E}" srcOrd="0" destOrd="0" parTransId="{B0AB9D44-3F78-4E68-9A04-6C2944907225}" sibTransId="{04B7B6A7-AED9-40ED-A8F9-95280CB1AEC4}"/>
    <dgm:cxn modelId="{4B365FA1-F58E-4CA1-85F6-D8A6C990A8F4}" type="presParOf" srcId="{BEDCFEB8-D9ED-4930-BE58-1F21BDD50556}" destId="{2BC30B60-CF19-4A8A-B230-6CAABFFB962A}" srcOrd="0" destOrd="0" presId="urn:microsoft.com/office/officeart/2005/8/layout/vList3"/>
    <dgm:cxn modelId="{8535B379-EFEB-4A1B-A4E6-755E1159856E}" type="presParOf" srcId="{2BC30B60-CF19-4A8A-B230-6CAABFFB962A}" destId="{1F091527-CBF9-4894-9B85-9FBDBF261288}" srcOrd="0" destOrd="0" presId="urn:microsoft.com/office/officeart/2005/8/layout/vList3"/>
    <dgm:cxn modelId="{1FD4A6C4-BFA9-4B50-8488-0CC18F93EC1D}" type="presParOf" srcId="{2BC30B60-CF19-4A8A-B230-6CAABFFB962A}" destId="{4FA75C93-0817-4046-8AF4-2DD5074B32DD}" srcOrd="1" destOrd="0" presId="urn:microsoft.com/office/officeart/2005/8/layout/vList3"/>
  </dgm:cxnLst>
  <dgm:bg/>
  <dgm:whole/>
</dgm:dataModel>
</file>

<file path=ppt/diagrams/data27.xml><?xml version="1.0" encoding="utf-8"?>
<dgm:dataModel xmlns:dgm="http://schemas.openxmlformats.org/drawingml/2006/diagram" xmlns:a="http://schemas.openxmlformats.org/drawingml/2006/main">
  <dgm:ptLst>
    <dgm:pt modelId="{3D61C928-181B-42EC-A771-CF635A96DB01}" type="doc">
      <dgm:prSet loTypeId="urn:microsoft.com/office/officeart/2005/8/layout/vList3" loCatId="list" qsTypeId="urn:microsoft.com/office/officeart/2005/8/quickstyle/simple1" qsCatId="simple" csTypeId="urn:microsoft.com/office/officeart/2005/8/colors/accent2_2" csCatId="accent2" phldr="1"/>
      <dgm:spPr/>
    </dgm:pt>
    <dgm:pt modelId="{3E98722A-5AE6-48C9-9689-6D4BC34ACB0D}" type="pres">
      <dgm:prSet presAssocID="{3D61C928-181B-42EC-A771-CF635A96DB01}" presName="linearFlow" presStyleCnt="0">
        <dgm:presLayoutVars>
          <dgm:dir/>
          <dgm:resizeHandles val="exact"/>
        </dgm:presLayoutVars>
      </dgm:prSet>
      <dgm:spPr/>
    </dgm:pt>
  </dgm:ptLst>
  <dgm:cxnLst>
    <dgm:cxn modelId="{16883322-E22B-4E7B-AA71-B7151C933C42}" type="presOf" srcId="{3D61C928-181B-42EC-A771-CF635A96DB01}" destId="{3E98722A-5AE6-48C9-9689-6D4BC34ACB0D}" srcOrd="0" destOrd="0" presId="urn:microsoft.com/office/officeart/2005/8/layout/vList3"/>
  </dgm:cxnLst>
  <dgm:bg/>
  <dgm:whole/>
</dgm:dataModel>
</file>

<file path=ppt/diagrams/data28.xml><?xml version="1.0" encoding="utf-8"?>
<dgm:dataModel xmlns:dgm="http://schemas.openxmlformats.org/drawingml/2006/diagram" xmlns:a="http://schemas.openxmlformats.org/drawingml/2006/main">
  <dgm:ptLst>
    <dgm:pt modelId="{3D61C928-181B-42EC-A771-CF635A96DB01}" type="doc">
      <dgm:prSet loTypeId="urn:microsoft.com/office/officeart/2005/8/layout/vList3" loCatId="list" qsTypeId="urn:microsoft.com/office/officeart/2005/8/quickstyle/simple1" qsCatId="simple" csTypeId="urn:microsoft.com/office/officeart/2005/8/colors/accent2_2" csCatId="accent2" phldr="1"/>
      <dgm:spPr/>
    </dgm:pt>
    <dgm:pt modelId="{3E98722A-5AE6-48C9-9689-6D4BC34ACB0D}" type="pres">
      <dgm:prSet presAssocID="{3D61C928-181B-42EC-A771-CF635A96DB01}" presName="linearFlow" presStyleCnt="0">
        <dgm:presLayoutVars>
          <dgm:dir/>
          <dgm:resizeHandles val="exact"/>
        </dgm:presLayoutVars>
      </dgm:prSet>
      <dgm:spPr/>
    </dgm:pt>
  </dgm:ptLst>
  <dgm:cxnLst>
    <dgm:cxn modelId="{4FBDBE70-0810-4CE4-8D2C-C10052B36D3D}" type="presOf" srcId="{3D61C928-181B-42EC-A771-CF635A96DB01}" destId="{3E98722A-5AE6-48C9-9689-6D4BC34ACB0D}" srcOrd="0" destOrd="0" presId="urn:microsoft.com/office/officeart/2005/8/layout/vList3"/>
  </dgm:cxnLst>
  <dgm:bg/>
  <dgm:whole/>
</dgm:dataModel>
</file>

<file path=ppt/diagrams/data29.xml><?xml version="1.0" encoding="utf-8"?>
<dgm:dataModel xmlns:dgm="http://schemas.openxmlformats.org/drawingml/2006/diagram" xmlns:a="http://schemas.openxmlformats.org/drawingml/2006/main">
  <dgm:ptLst>
    <dgm:pt modelId="{75B2CE76-E4FD-4F9F-8863-4463BC0ABFA2}" type="doc">
      <dgm:prSet loTypeId="urn:microsoft.com/office/officeart/2005/8/layout/vList3" loCatId="list" qsTypeId="urn:microsoft.com/office/officeart/2005/8/quickstyle/simple1" qsCatId="simple" csTypeId="urn:microsoft.com/office/officeart/2005/8/colors/accent1_2" csCatId="accent1" phldr="1"/>
      <dgm:spPr/>
    </dgm:pt>
    <dgm:pt modelId="{BEDCFEB8-D9ED-4930-BE58-1F21BDD50556}" type="pres">
      <dgm:prSet presAssocID="{75B2CE76-E4FD-4F9F-8863-4463BC0ABFA2}" presName="linearFlow" presStyleCnt="0">
        <dgm:presLayoutVars>
          <dgm:dir/>
          <dgm:resizeHandles val="exact"/>
        </dgm:presLayoutVars>
      </dgm:prSet>
      <dgm:spPr/>
    </dgm:pt>
  </dgm:ptLst>
  <dgm:cxnLst>
    <dgm:cxn modelId="{55CCE256-9B01-435E-B3A7-C9698F273822}" type="presOf" srcId="{75B2CE76-E4FD-4F9F-8863-4463BC0ABFA2}" destId="{BEDCFEB8-D9ED-4930-BE58-1F21BDD50556}" srcOrd="0" destOrd="0" presId="urn:microsoft.com/office/officeart/2005/8/layout/vList3"/>
  </dgm:cxnLst>
  <dgm:bg/>
  <dgm:whole/>
</dgm:dataModel>
</file>

<file path=ppt/diagrams/data3.xml><?xml version="1.0" encoding="utf-8"?>
<dgm:dataModel xmlns:dgm="http://schemas.openxmlformats.org/drawingml/2006/diagram" xmlns:a="http://schemas.openxmlformats.org/drawingml/2006/main">
  <dgm:ptLst>
    <dgm:pt modelId="{3F82793F-E0B7-4F5F-8051-1780206B650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C"/>
        </a:p>
      </dgm:t>
    </dgm:pt>
    <dgm:pt modelId="{5E282A39-FEBB-4A0C-AF57-99FE2A29DA5C}">
      <dgm:prSet phldrT="[Texto]" custT="1"/>
      <dgm:spPr>
        <a:solidFill>
          <a:schemeClr val="accent3"/>
        </a:solidFill>
      </dgm:spPr>
      <dgm:t>
        <a:bodyPr/>
        <a:lstStyle/>
        <a:p>
          <a:r>
            <a:rPr lang="es-EC" sz="2000" dirty="0" smtClean="0"/>
            <a:t>ALTOS COSTOS EN LA PRODUCCIÓN</a:t>
          </a:r>
          <a:endParaRPr lang="es-EC" sz="2000" dirty="0"/>
        </a:p>
      </dgm:t>
    </dgm:pt>
    <dgm:pt modelId="{94B123B9-D52B-41CB-94A2-00D3B692C1DD}" type="parTrans" cxnId="{E98CDB88-9EAD-4204-BA54-8179C73AB5AB}">
      <dgm:prSet/>
      <dgm:spPr/>
      <dgm:t>
        <a:bodyPr/>
        <a:lstStyle/>
        <a:p>
          <a:endParaRPr lang="es-EC"/>
        </a:p>
      </dgm:t>
    </dgm:pt>
    <dgm:pt modelId="{2830B745-A44B-4BF3-8A47-C5174038404A}" type="sibTrans" cxnId="{E98CDB88-9EAD-4204-BA54-8179C73AB5AB}">
      <dgm:prSet/>
      <dgm:spPr/>
      <dgm:t>
        <a:bodyPr/>
        <a:lstStyle/>
        <a:p>
          <a:endParaRPr lang="es-EC"/>
        </a:p>
      </dgm:t>
    </dgm:pt>
    <dgm:pt modelId="{4B89503D-3286-4705-831A-9CDEB3DDED89}">
      <dgm:prSet phldrT="[Texto]" custT="1"/>
      <dgm:spPr>
        <a:solidFill>
          <a:schemeClr val="accent6"/>
        </a:solidFill>
      </dgm:spPr>
      <dgm:t>
        <a:bodyPr/>
        <a:lstStyle/>
        <a:p>
          <a:r>
            <a:rPr lang="es-EC" sz="2000" dirty="0" smtClean="0"/>
            <a:t>ALTA ROTACIÓN DE PERSONAL.</a:t>
          </a:r>
          <a:endParaRPr lang="es-EC" sz="2000" dirty="0"/>
        </a:p>
      </dgm:t>
    </dgm:pt>
    <dgm:pt modelId="{B05C5E43-2D72-4980-ACC0-D0972B8CD5B4}" type="parTrans" cxnId="{EF317004-8342-47A5-8766-A0F45ED78238}">
      <dgm:prSet/>
      <dgm:spPr/>
      <dgm:t>
        <a:bodyPr/>
        <a:lstStyle/>
        <a:p>
          <a:endParaRPr lang="es-EC"/>
        </a:p>
      </dgm:t>
    </dgm:pt>
    <dgm:pt modelId="{BE14EEFD-1F7B-45AE-A4BC-2734CCA9CA51}" type="sibTrans" cxnId="{EF317004-8342-47A5-8766-A0F45ED78238}">
      <dgm:prSet/>
      <dgm:spPr/>
      <dgm:t>
        <a:bodyPr/>
        <a:lstStyle/>
        <a:p>
          <a:endParaRPr lang="es-EC"/>
        </a:p>
      </dgm:t>
    </dgm:pt>
    <dgm:pt modelId="{081CAC26-FA22-435C-B672-B0C05CA4A2ED}">
      <dgm:prSet phldrT="[Texto]" custT="1"/>
      <dgm:spPr>
        <a:solidFill>
          <a:schemeClr val="accent4"/>
        </a:solidFill>
      </dgm:spPr>
      <dgm:t>
        <a:bodyPr/>
        <a:lstStyle/>
        <a:p>
          <a:r>
            <a:rPr lang="es-EC" sz="2000" dirty="0" smtClean="0"/>
            <a:t>PÉRDIDA DE CLIENTES.</a:t>
          </a:r>
          <a:endParaRPr lang="es-EC" sz="2000" dirty="0"/>
        </a:p>
      </dgm:t>
    </dgm:pt>
    <dgm:pt modelId="{4A625195-E865-48EF-98A0-A3D6CED0497F}" type="parTrans" cxnId="{744B95F9-D4CE-4DE3-9E96-67405FB141B2}">
      <dgm:prSet/>
      <dgm:spPr/>
      <dgm:t>
        <a:bodyPr/>
        <a:lstStyle/>
        <a:p>
          <a:endParaRPr lang="es-EC"/>
        </a:p>
      </dgm:t>
    </dgm:pt>
    <dgm:pt modelId="{D24CA0DB-E823-465F-99E4-21F8B367BB2C}" type="sibTrans" cxnId="{744B95F9-D4CE-4DE3-9E96-67405FB141B2}">
      <dgm:prSet/>
      <dgm:spPr/>
      <dgm:t>
        <a:bodyPr/>
        <a:lstStyle/>
        <a:p>
          <a:endParaRPr lang="es-EC"/>
        </a:p>
      </dgm:t>
    </dgm:pt>
    <dgm:pt modelId="{294C6583-73C0-4673-BF9A-896FC84EFEAC}" type="pres">
      <dgm:prSet presAssocID="{3F82793F-E0B7-4F5F-8051-1780206B6502}" presName="linear" presStyleCnt="0">
        <dgm:presLayoutVars>
          <dgm:dir/>
          <dgm:animLvl val="lvl"/>
          <dgm:resizeHandles val="exact"/>
        </dgm:presLayoutVars>
      </dgm:prSet>
      <dgm:spPr/>
      <dgm:t>
        <a:bodyPr/>
        <a:lstStyle/>
        <a:p>
          <a:endParaRPr lang="es-EC"/>
        </a:p>
      </dgm:t>
    </dgm:pt>
    <dgm:pt modelId="{8745213C-14CC-4A1E-8F60-71E18A6188E5}" type="pres">
      <dgm:prSet presAssocID="{5E282A39-FEBB-4A0C-AF57-99FE2A29DA5C}" presName="parentLin" presStyleCnt="0"/>
      <dgm:spPr/>
    </dgm:pt>
    <dgm:pt modelId="{53CAC6A2-5B68-457F-9B4C-4FEA95D24FD4}" type="pres">
      <dgm:prSet presAssocID="{5E282A39-FEBB-4A0C-AF57-99FE2A29DA5C}" presName="parentLeftMargin" presStyleLbl="node1" presStyleIdx="0" presStyleCnt="3"/>
      <dgm:spPr/>
      <dgm:t>
        <a:bodyPr/>
        <a:lstStyle/>
        <a:p>
          <a:endParaRPr lang="es-EC"/>
        </a:p>
      </dgm:t>
    </dgm:pt>
    <dgm:pt modelId="{BDDDC2A1-4588-4849-BF97-20D253D0CD89}" type="pres">
      <dgm:prSet presAssocID="{5E282A39-FEBB-4A0C-AF57-99FE2A29DA5C}" presName="parentText" presStyleLbl="node1" presStyleIdx="0" presStyleCnt="3" custLinFactNeighborX="18124" custLinFactNeighborY="2466">
        <dgm:presLayoutVars>
          <dgm:chMax val="0"/>
          <dgm:bulletEnabled val="1"/>
        </dgm:presLayoutVars>
      </dgm:prSet>
      <dgm:spPr/>
      <dgm:t>
        <a:bodyPr/>
        <a:lstStyle/>
        <a:p>
          <a:endParaRPr lang="es-EC"/>
        </a:p>
      </dgm:t>
    </dgm:pt>
    <dgm:pt modelId="{A92C1A49-A154-4122-98AC-F78717930CCC}" type="pres">
      <dgm:prSet presAssocID="{5E282A39-FEBB-4A0C-AF57-99FE2A29DA5C}" presName="negativeSpace" presStyleCnt="0"/>
      <dgm:spPr/>
    </dgm:pt>
    <dgm:pt modelId="{CA53BBC3-7290-4238-9C1F-EB228EDE2D4F}" type="pres">
      <dgm:prSet presAssocID="{5E282A39-FEBB-4A0C-AF57-99FE2A29DA5C}" presName="childText" presStyleLbl="conFgAcc1" presStyleIdx="0" presStyleCnt="3">
        <dgm:presLayoutVars>
          <dgm:bulletEnabled val="1"/>
        </dgm:presLayoutVars>
      </dgm:prSet>
      <dgm:spPr/>
    </dgm:pt>
    <dgm:pt modelId="{EC090D25-9735-4C69-B6C8-D84D786F5A56}" type="pres">
      <dgm:prSet presAssocID="{2830B745-A44B-4BF3-8A47-C5174038404A}" presName="spaceBetweenRectangles" presStyleCnt="0"/>
      <dgm:spPr/>
    </dgm:pt>
    <dgm:pt modelId="{088079B1-449C-404E-80D1-1D3AA8821014}" type="pres">
      <dgm:prSet presAssocID="{4B89503D-3286-4705-831A-9CDEB3DDED89}" presName="parentLin" presStyleCnt="0"/>
      <dgm:spPr/>
    </dgm:pt>
    <dgm:pt modelId="{3FBF3590-471E-40A9-A05C-8EC16CC843B8}" type="pres">
      <dgm:prSet presAssocID="{4B89503D-3286-4705-831A-9CDEB3DDED89}" presName="parentLeftMargin" presStyleLbl="node1" presStyleIdx="0" presStyleCnt="3"/>
      <dgm:spPr/>
      <dgm:t>
        <a:bodyPr/>
        <a:lstStyle/>
        <a:p>
          <a:endParaRPr lang="es-EC"/>
        </a:p>
      </dgm:t>
    </dgm:pt>
    <dgm:pt modelId="{CBA6212A-A4C1-4B87-B9E2-CE958AD03429}" type="pres">
      <dgm:prSet presAssocID="{4B89503D-3286-4705-831A-9CDEB3DDED89}" presName="parentText" presStyleLbl="node1" presStyleIdx="1" presStyleCnt="3">
        <dgm:presLayoutVars>
          <dgm:chMax val="0"/>
          <dgm:bulletEnabled val="1"/>
        </dgm:presLayoutVars>
      </dgm:prSet>
      <dgm:spPr/>
      <dgm:t>
        <a:bodyPr/>
        <a:lstStyle/>
        <a:p>
          <a:endParaRPr lang="es-EC"/>
        </a:p>
      </dgm:t>
    </dgm:pt>
    <dgm:pt modelId="{E82CD42E-3F33-4304-8E80-EF03DAD4EACB}" type="pres">
      <dgm:prSet presAssocID="{4B89503D-3286-4705-831A-9CDEB3DDED89}" presName="negativeSpace" presStyleCnt="0"/>
      <dgm:spPr/>
    </dgm:pt>
    <dgm:pt modelId="{D9A976FF-628C-4ACE-9F8C-A7385F03AE78}" type="pres">
      <dgm:prSet presAssocID="{4B89503D-3286-4705-831A-9CDEB3DDED89}" presName="childText" presStyleLbl="conFgAcc1" presStyleIdx="1" presStyleCnt="3">
        <dgm:presLayoutVars>
          <dgm:bulletEnabled val="1"/>
        </dgm:presLayoutVars>
      </dgm:prSet>
      <dgm:spPr/>
    </dgm:pt>
    <dgm:pt modelId="{EE8D0C87-8357-4E04-A445-7ECCA377EEC5}" type="pres">
      <dgm:prSet presAssocID="{BE14EEFD-1F7B-45AE-A4BC-2734CCA9CA51}" presName="spaceBetweenRectangles" presStyleCnt="0"/>
      <dgm:spPr/>
    </dgm:pt>
    <dgm:pt modelId="{F0C8CEDD-1845-412B-B25D-1A55667D0F5C}" type="pres">
      <dgm:prSet presAssocID="{081CAC26-FA22-435C-B672-B0C05CA4A2ED}" presName="parentLin" presStyleCnt="0"/>
      <dgm:spPr/>
    </dgm:pt>
    <dgm:pt modelId="{2AA14872-5989-4F0C-9590-48DC9913A8D7}" type="pres">
      <dgm:prSet presAssocID="{081CAC26-FA22-435C-B672-B0C05CA4A2ED}" presName="parentLeftMargin" presStyleLbl="node1" presStyleIdx="1" presStyleCnt="3"/>
      <dgm:spPr/>
      <dgm:t>
        <a:bodyPr/>
        <a:lstStyle/>
        <a:p>
          <a:endParaRPr lang="es-EC"/>
        </a:p>
      </dgm:t>
    </dgm:pt>
    <dgm:pt modelId="{3BD2E161-B5B4-46B1-B1A3-173DABD351C6}" type="pres">
      <dgm:prSet presAssocID="{081CAC26-FA22-435C-B672-B0C05CA4A2ED}" presName="parentText" presStyleLbl="node1" presStyleIdx="2" presStyleCnt="3">
        <dgm:presLayoutVars>
          <dgm:chMax val="0"/>
          <dgm:bulletEnabled val="1"/>
        </dgm:presLayoutVars>
      </dgm:prSet>
      <dgm:spPr/>
      <dgm:t>
        <a:bodyPr/>
        <a:lstStyle/>
        <a:p>
          <a:endParaRPr lang="es-EC"/>
        </a:p>
      </dgm:t>
    </dgm:pt>
    <dgm:pt modelId="{9F26EC6C-F3DE-4922-AD73-C4A1CBF51F04}" type="pres">
      <dgm:prSet presAssocID="{081CAC26-FA22-435C-B672-B0C05CA4A2ED}" presName="negativeSpace" presStyleCnt="0"/>
      <dgm:spPr/>
    </dgm:pt>
    <dgm:pt modelId="{28EB9E3B-3CC8-479F-B264-0A19598FE5CF}" type="pres">
      <dgm:prSet presAssocID="{081CAC26-FA22-435C-B672-B0C05CA4A2ED}" presName="childText" presStyleLbl="conFgAcc1" presStyleIdx="2" presStyleCnt="3">
        <dgm:presLayoutVars>
          <dgm:bulletEnabled val="1"/>
        </dgm:presLayoutVars>
      </dgm:prSet>
      <dgm:spPr/>
    </dgm:pt>
  </dgm:ptLst>
  <dgm:cxnLst>
    <dgm:cxn modelId="{B6E42382-7622-44A3-8655-BF0C28BBBA7E}" type="presOf" srcId="{081CAC26-FA22-435C-B672-B0C05CA4A2ED}" destId="{2AA14872-5989-4F0C-9590-48DC9913A8D7}" srcOrd="0" destOrd="0" presId="urn:microsoft.com/office/officeart/2005/8/layout/list1"/>
    <dgm:cxn modelId="{37E2B389-0102-4ECF-A906-4ADB4ACE65AE}" type="presOf" srcId="{4B89503D-3286-4705-831A-9CDEB3DDED89}" destId="{3FBF3590-471E-40A9-A05C-8EC16CC843B8}" srcOrd="0" destOrd="0" presId="urn:microsoft.com/office/officeart/2005/8/layout/list1"/>
    <dgm:cxn modelId="{EF317004-8342-47A5-8766-A0F45ED78238}" srcId="{3F82793F-E0B7-4F5F-8051-1780206B6502}" destId="{4B89503D-3286-4705-831A-9CDEB3DDED89}" srcOrd="1" destOrd="0" parTransId="{B05C5E43-2D72-4980-ACC0-D0972B8CD5B4}" sibTransId="{BE14EEFD-1F7B-45AE-A4BC-2734CCA9CA51}"/>
    <dgm:cxn modelId="{7E38919E-D19D-4B4B-AB5C-835A9EE2A05C}" type="presOf" srcId="{3F82793F-E0B7-4F5F-8051-1780206B6502}" destId="{294C6583-73C0-4673-BF9A-896FC84EFEAC}" srcOrd="0" destOrd="0" presId="urn:microsoft.com/office/officeart/2005/8/layout/list1"/>
    <dgm:cxn modelId="{CC761B4F-9541-4BEF-94C6-A7F6863457C7}" type="presOf" srcId="{5E282A39-FEBB-4A0C-AF57-99FE2A29DA5C}" destId="{BDDDC2A1-4588-4849-BF97-20D253D0CD89}" srcOrd="1" destOrd="0" presId="urn:microsoft.com/office/officeart/2005/8/layout/list1"/>
    <dgm:cxn modelId="{274FAEA7-C6AA-45F2-A87F-65ED0594CF39}" type="presOf" srcId="{081CAC26-FA22-435C-B672-B0C05CA4A2ED}" destId="{3BD2E161-B5B4-46B1-B1A3-173DABD351C6}" srcOrd="1" destOrd="0" presId="urn:microsoft.com/office/officeart/2005/8/layout/list1"/>
    <dgm:cxn modelId="{0FBA9109-5E13-4107-8423-F457B95C9519}" type="presOf" srcId="{4B89503D-3286-4705-831A-9CDEB3DDED89}" destId="{CBA6212A-A4C1-4B87-B9E2-CE958AD03429}" srcOrd="1" destOrd="0" presId="urn:microsoft.com/office/officeart/2005/8/layout/list1"/>
    <dgm:cxn modelId="{14D52B7A-A628-4D34-B4E4-585B7D8674D6}" type="presOf" srcId="{5E282A39-FEBB-4A0C-AF57-99FE2A29DA5C}" destId="{53CAC6A2-5B68-457F-9B4C-4FEA95D24FD4}" srcOrd="0" destOrd="0" presId="urn:microsoft.com/office/officeart/2005/8/layout/list1"/>
    <dgm:cxn modelId="{744B95F9-D4CE-4DE3-9E96-67405FB141B2}" srcId="{3F82793F-E0B7-4F5F-8051-1780206B6502}" destId="{081CAC26-FA22-435C-B672-B0C05CA4A2ED}" srcOrd="2" destOrd="0" parTransId="{4A625195-E865-48EF-98A0-A3D6CED0497F}" sibTransId="{D24CA0DB-E823-465F-99E4-21F8B367BB2C}"/>
    <dgm:cxn modelId="{E98CDB88-9EAD-4204-BA54-8179C73AB5AB}" srcId="{3F82793F-E0B7-4F5F-8051-1780206B6502}" destId="{5E282A39-FEBB-4A0C-AF57-99FE2A29DA5C}" srcOrd="0" destOrd="0" parTransId="{94B123B9-D52B-41CB-94A2-00D3B692C1DD}" sibTransId="{2830B745-A44B-4BF3-8A47-C5174038404A}"/>
    <dgm:cxn modelId="{0D18B23C-5055-4A74-AF2A-67589F469B6C}" type="presParOf" srcId="{294C6583-73C0-4673-BF9A-896FC84EFEAC}" destId="{8745213C-14CC-4A1E-8F60-71E18A6188E5}" srcOrd="0" destOrd="0" presId="urn:microsoft.com/office/officeart/2005/8/layout/list1"/>
    <dgm:cxn modelId="{BAB8E0B8-C290-4013-8786-3099A3E03ACF}" type="presParOf" srcId="{8745213C-14CC-4A1E-8F60-71E18A6188E5}" destId="{53CAC6A2-5B68-457F-9B4C-4FEA95D24FD4}" srcOrd="0" destOrd="0" presId="urn:microsoft.com/office/officeart/2005/8/layout/list1"/>
    <dgm:cxn modelId="{092D36A9-C1A8-4117-A3A8-466B436F78D6}" type="presParOf" srcId="{8745213C-14CC-4A1E-8F60-71E18A6188E5}" destId="{BDDDC2A1-4588-4849-BF97-20D253D0CD89}" srcOrd="1" destOrd="0" presId="urn:microsoft.com/office/officeart/2005/8/layout/list1"/>
    <dgm:cxn modelId="{7302FE90-863E-40CA-95C4-425118768E8D}" type="presParOf" srcId="{294C6583-73C0-4673-BF9A-896FC84EFEAC}" destId="{A92C1A49-A154-4122-98AC-F78717930CCC}" srcOrd="1" destOrd="0" presId="urn:microsoft.com/office/officeart/2005/8/layout/list1"/>
    <dgm:cxn modelId="{709F06D3-8D5D-4E09-8B46-E170B59BA102}" type="presParOf" srcId="{294C6583-73C0-4673-BF9A-896FC84EFEAC}" destId="{CA53BBC3-7290-4238-9C1F-EB228EDE2D4F}" srcOrd="2" destOrd="0" presId="urn:microsoft.com/office/officeart/2005/8/layout/list1"/>
    <dgm:cxn modelId="{C6DB5F7D-14E0-4801-A4EA-69945E6C2E36}" type="presParOf" srcId="{294C6583-73C0-4673-BF9A-896FC84EFEAC}" destId="{EC090D25-9735-4C69-B6C8-D84D786F5A56}" srcOrd="3" destOrd="0" presId="urn:microsoft.com/office/officeart/2005/8/layout/list1"/>
    <dgm:cxn modelId="{EC7DAD49-8744-4BA8-A3B4-E84C80E31967}" type="presParOf" srcId="{294C6583-73C0-4673-BF9A-896FC84EFEAC}" destId="{088079B1-449C-404E-80D1-1D3AA8821014}" srcOrd="4" destOrd="0" presId="urn:microsoft.com/office/officeart/2005/8/layout/list1"/>
    <dgm:cxn modelId="{CDE4D229-FF0A-4289-8AAF-BC2F6D4F51A2}" type="presParOf" srcId="{088079B1-449C-404E-80D1-1D3AA8821014}" destId="{3FBF3590-471E-40A9-A05C-8EC16CC843B8}" srcOrd="0" destOrd="0" presId="urn:microsoft.com/office/officeart/2005/8/layout/list1"/>
    <dgm:cxn modelId="{0204F00A-A7AD-4447-961C-DAA9413A623D}" type="presParOf" srcId="{088079B1-449C-404E-80D1-1D3AA8821014}" destId="{CBA6212A-A4C1-4B87-B9E2-CE958AD03429}" srcOrd="1" destOrd="0" presId="urn:microsoft.com/office/officeart/2005/8/layout/list1"/>
    <dgm:cxn modelId="{5E8AE516-5D53-4151-9D97-2247508AABB7}" type="presParOf" srcId="{294C6583-73C0-4673-BF9A-896FC84EFEAC}" destId="{E82CD42E-3F33-4304-8E80-EF03DAD4EACB}" srcOrd="5" destOrd="0" presId="urn:microsoft.com/office/officeart/2005/8/layout/list1"/>
    <dgm:cxn modelId="{0BBDE704-07F4-4310-AD10-B4B867B72FA9}" type="presParOf" srcId="{294C6583-73C0-4673-BF9A-896FC84EFEAC}" destId="{D9A976FF-628C-4ACE-9F8C-A7385F03AE78}" srcOrd="6" destOrd="0" presId="urn:microsoft.com/office/officeart/2005/8/layout/list1"/>
    <dgm:cxn modelId="{D5BBE5D4-74B4-47E2-8AE4-5DE0EE23CA19}" type="presParOf" srcId="{294C6583-73C0-4673-BF9A-896FC84EFEAC}" destId="{EE8D0C87-8357-4E04-A445-7ECCA377EEC5}" srcOrd="7" destOrd="0" presId="urn:microsoft.com/office/officeart/2005/8/layout/list1"/>
    <dgm:cxn modelId="{73A0AF37-690A-4755-9308-A44292F51AF9}" type="presParOf" srcId="{294C6583-73C0-4673-BF9A-896FC84EFEAC}" destId="{F0C8CEDD-1845-412B-B25D-1A55667D0F5C}" srcOrd="8" destOrd="0" presId="urn:microsoft.com/office/officeart/2005/8/layout/list1"/>
    <dgm:cxn modelId="{876E3CFF-D4BB-441E-A3EC-B12C3FE7D018}" type="presParOf" srcId="{F0C8CEDD-1845-412B-B25D-1A55667D0F5C}" destId="{2AA14872-5989-4F0C-9590-48DC9913A8D7}" srcOrd="0" destOrd="0" presId="urn:microsoft.com/office/officeart/2005/8/layout/list1"/>
    <dgm:cxn modelId="{8D4212DF-8B77-4536-89DF-4174BE05CBA6}" type="presParOf" srcId="{F0C8CEDD-1845-412B-B25D-1A55667D0F5C}" destId="{3BD2E161-B5B4-46B1-B1A3-173DABD351C6}" srcOrd="1" destOrd="0" presId="urn:microsoft.com/office/officeart/2005/8/layout/list1"/>
    <dgm:cxn modelId="{6A78CBFE-2977-4E21-8064-AC676A458517}" type="presParOf" srcId="{294C6583-73C0-4673-BF9A-896FC84EFEAC}" destId="{9F26EC6C-F3DE-4922-AD73-C4A1CBF51F04}" srcOrd="9" destOrd="0" presId="urn:microsoft.com/office/officeart/2005/8/layout/list1"/>
    <dgm:cxn modelId="{D1EBA6E0-DB50-431C-BD7D-87F332DA26C4}" type="presParOf" srcId="{294C6583-73C0-4673-BF9A-896FC84EFEAC}" destId="{28EB9E3B-3CC8-479F-B264-0A19598FE5CF}" srcOrd="10" destOrd="0" presId="urn:microsoft.com/office/officeart/2005/8/layout/list1"/>
  </dgm:cxnLst>
  <dgm:bg/>
  <dgm:whole/>
</dgm:dataModel>
</file>

<file path=ppt/diagrams/data30.xml><?xml version="1.0" encoding="utf-8"?>
<dgm:dataModel xmlns:dgm="http://schemas.openxmlformats.org/drawingml/2006/diagram" xmlns:a="http://schemas.openxmlformats.org/drawingml/2006/main">
  <dgm:ptLst>
    <dgm:pt modelId="{75B2CE76-E4FD-4F9F-8863-4463BC0ABFA2}" type="doc">
      <dgm:prSet loTypeId="urn:microsoft.com/office/officeart/2005/8/layout/vList3" loCatId="list" qsTypeId="urn:microsoft.com/office/officeart/2005/8/quickstyle/simple1" qsCatId="simple" csTypeId="urn:microsoft.com/office/officeart/2005/8/colors/accent1_2" csCatId="accent1" phldr="1"/>
      <dgm:spPr/>
    </dgm:pt>
    <dgm:pt modelId="{C35AB0EC-4025-4381-8E04-8270D93F883E}">
      <dgm:prSet phldrT="[Texto]"/>
      <dgm:spPr>
        <a:solidFill>
          <a:srgbClr val="9780B2"/>
        </a:solidFill>
      </dgm:spPr>
      <dgm:t>
        <a:bodyPr/>
        <a:lstStyle/>
        <a:p>
          <a:r>
            <a:rPr lang="es-ES" b="1" dirty="0" smtClean="0"/>
            <a:t>Tener una fuente de venta estable y altamente productiva, que genere ventas y el incremento en un 17% en ventas a clientes nuevos en los próximos dos a</a:t>
          </a:r>
          <a:r>
            <a:rPr lang="es-EC" b="1" dirty="0" smtClean="0"/>
            <a:t>ños</a:t>
          </a:r>
          <a:endParaRPr lang="es-EC" b="1" dirty="0"/>
        </a:p>
      </dgm:t>
    </dgm:pt>
    <dgm:pt modelId="{B0AB9D44-3F78-4E68-9A04-6C2944907225}" type="parTrans" cxnId="{7A350F0B-BE58-4CC4-B64E-DDAD9EF10419}">
      <dgm:prSet/>
      <dgm:spPr/>
      <dgm:t>
        <a:bodyPr/>
        <a:lstStyle/>
        <a:p>
          <a:endParaRPr lang="es-EC"/>
        </a:p>
      </dgm:t>
    </dgm:pt>
    <dgm:pt modelId="{04B7B6A7-AED9-40ED-A8F9-95280CB1AEC4}" type="sibTrans" cxnId="{7A350F0B-BE58-4CC4-B64E-DDAD9EF10419}">
      <dgm:prSet/>
      <dgm:spPr/>
      <dgm:t>
        <a:bodyPr/>
        <a:lstStyle/>
        <a:p>
          <a:endParaRPr lang="es-EC"/>
        </a:p>
      </dgm:t>
    </dgm:pt>
    <dgm:pt modelId="{BEDCFEB8-D9ED-4930-BE58-1F21BDD50556}" type="pres">
      <dgm:prSet presAssocID="{75B2CE76-E4FD-4F9F-8863-4463BC0ABFA2}" presName="linearFlow" presStyleCnt="0">
        <dgm:presLayoutVars>
          <dgm:dir/>
          <dgm:resizeHandles val="exact"/>
        </dgm:presLayoutVars>
      </dgm:prSet>
      <dgm:spPr/>
    </dgm:pt>
    <dgm:pt modelId="{2BC30B60-CF19-4A8A-B230-6CAABFFB962A}" type="pres">
      <dgm:prSet presAssocID="{C35AB0EC-4025-4381-8E04-8270D93F883E}" presName="composite" presStyleCnt="0"/>
      <dgm:spPr/>
    </dgm:pt>
    <dgm:pt modelId="{1F091527-CBF9-4894-9B85-9FBDBF261288}" type="pres">
      <dgm:prSet presAssocID="{C35AB0EC-4025-4381-8E04-8270D93F883E}" presName="imgShp" presStyleLbl="fgImgPlace1" presStyleIdx="0" presStyleCnt="1"/>
      <dgm:spPr>
        <a:blipFill rotWithShape="0">
          <a:blip xmlns:r="http://schemas.openxmlformats.org/officeDocument/2006/relationships" r:embed="rId1"/>
          <a:stretch>
            <a:fillRect/>
          </a:stretch>
        </a:blipFill>
      </dgm:spPr>
    </dgm:pt>
    <dgm:pt modelId="{4FA75C93-0817-4046-8AF4-2DD5074B32DD}" type="pres">
      <dgm:prSet presAssocID="{C35AB0EC-4025-4381-8E04-8270D93F883E}" presName="txShp" presStyleLbl="node1" presStyleIdx="0" presStyleCnt="1" custScaleX="103875" custScaleY="112822" custLinFactNeighborX="-2906" custLinFactNeighborY="2351">
        <dgm:presLayoutVars>
          <dgm:bulletEnabled val="1"/>
        </dgm:presLayoutVars>
      </dgm:prSet>
      <dgm:spPr/>
      <dgm:t>
        <a:bodyPr/>
        <a:lstStyle/>
        <a:p>
          <a:endParaRPr lang="es-EC"/>
        </a:p>
      </dgm:t>
    </dgm:pt>
  </dgm:ptLst>
  <dgm:cxnLst>
    <dgm:cxn modelId="{A81BF97A-1668-496E-8B4A-6CDCEFB3AFAE}" type="presOf" srcId="{75B2CE76-E4FD-4F9F-8863-4463BC0ABFA2}" destId="{BEDCFEB8-D9ED-4930-BE58-1F21BDD50556}" srcOrd="0" destOrd="0" presId="urn:microsoft.com/office/officeart/2005/8/layout/vList3"/>
    <dgm:cxn modelId="{7A350F0B-BE58-4CC4-B64E-DDAD9EF10419}" srcId="{75B2CE76-E4FD-4F9F-8863-4463BC0ABFA2}" destId="{C35AB0EC-4025-4381-8E04-8270D93F883E}" srcOrd="0" destOrd="0" parTransId="{B0AB9D44-3F78-4E68-9A04-6C2944907225}" sibTransId="{04B7B6A7-AED9-40ED-A8F9-95280CB1AEC4}"/>
    <dgm:cxn modelId="{D004C7FD-DFC5-4236-B1A0-72306C2D2C82}" type="presOf" srcId="{C35AB0EC-4025-4381-8E04-8270D93F883E}" destId="{4FA75C93-0817-4046-8AF4-2DD5074B32DD}" srcOrd="0" destOrd="0" presId="urn:microsoft.com/office/officeart/2005/8/layout/vList3"/>
    <dgm:cxn modelId="{B9F5FE61-5AFA-4495-827E-5C2B723424FB}" type="presParOf" srcId="{BEDCFEB8-D9ED-4930-BE58-1F21BDD50556}" destId="{2BC30B60-CF19-4A8A-B230-6CAABFFB962A}" srcOrd="0" destOrd="0" presId="urn:microsoft.com/office/officeart/2005/8/layout/vList3"/>
    <dgm:cxn modelId="{A33202F9-22D9-485B-A5A0-6AEF47EC19D5}" type="presParOf" srcId="{2BC30B60-CF19-4A8A-B230-6CAABFFB962A}" destId="{1F091527-CBF9-4894-9B85-9FBDBF261288}" srcOrd="0" destOrd="0" presId="urn:microsoft.com/office/officeart/2005/8/layout/vList3"/>
    <dgm:cxn modelId="{6DA5C2CE-F2DE-4C8A-AAD0-4FF1A4AE2211}" type="presParOf" srcId="{2BC30B60-CF19-4A8A-B230-6CAABFFB962A}" destId="{4FA75C93-0817-4046-8AF4-2DD5074B32DD}" srcOrd="1" destOrd="0" presId="urn:microsoft.com/office/officeart/2005/8/layout/vList3"/>
  </dgm:cxnLst>
  <dgm:bg/>
  <dgm:whole/>
</dgm:dataModel>
</file>

<file path=ppt/diagrams/data31.xml><?xml version="1.0" encoding="utf-8"?>
<dgm:dataModel xmlns:dgm="http://schemas.openxmlformats.org/drawingml/2006/diagram" xmlns:a="http://schemas.openxmlformats.org/drawingml/2006/main">
  <dgm:ptLst>
    <dgm:pt modelId="{86588B12-BCE8-4771-963D-DB396CBF84D4}" type="doc">
      <dgm:prSet loTypeId="urn:microsoft.com/office/officeart/2005/8/layout/vList6" loCatId="process" qsTypeId="urn:microsoft.com/office/officeart/2005/8/quickstyle/simple5" qsCatId="simple" csTypeId="urn:microsoft.com/office/officeart/2005/8/colors/accent2_2" csCatId="accent2" phldr="1"/>
      <dgm:spPr/>
      <dgm:t>
        <a:bodyPr/>
        <a:lstStyle/>
        <a:p>
          <a:endParaRPr lang="es-EC"/>
        </a:p>
      </dgm:t>
    </dgm:pt>
    <dgm:pt modelId="{648BF2AB-0190-417F-A0B0-34ADAF52A677}">
      <dgm:prSet phldrT="[Texto]" phldr="1"/>
      <dgm:spPr/>
      <dgm:t>
        <a:bodyPr/>
        <a:lstStyle/>
        <a:p>
          <a:endParaRPr lang="es-EC" dirty="0">
            <a:solidFill>
              <a:schemeClr val="bg1"/>
            </a:solidFill>
          </a:endParaRPr>
        </a:p>
      </dgm:t>
    </dgm:pt>
    <dgm:pt modelId="{905B7A55-0904-40F3-8C35-52EF727F40EA}" type="parTrans" cxnId="{F377DF3F-548F-42E4-A00C-F83D06709AD0}">
      <dgm:prSet/>
      <dgm:spPr/>
      <dgm:t>
        <a:bodyPr/>
        <a:lstStyle/>
        <a:p>
          <a:endParaRPr lang="es-EC">
            <a:solidFill>
              <a:schemeClr val="bg1"/>
            </a:solidFill>
          </a:endParaRPr>
        </a:p>
      </dgm:t>
    </dgm:pt>
    <dgm:pt modelId="{5EC8A4DD-75C4-4D51-AA12-7F6CDB0AD44B}" type="sibTrans" cxnId="{F377DF3F-548F-42E4-A00C-F83D06709AD0}">
      <dgm:prSet/>
      <dgm:spPr/>
      <dgm:t>
        <a:bodyPr/>
        <a:lstStyle/>
        <a:p>
          <a:endParaRPr lang="es-EC">
            <a:solidFill>
              <a:schemeClr val="bg1"/>
            </a:solidFill>
          </a:endParaRPr>
        </a:p>
      </dgm:t>
    </dgm:pt>
    <dgm:pt modelId="{70D87BF1-0495-498A-A703-7DFF42162C61}">
      <dgm:prSet phldrT="[Texto]" custT="1"/>
      <dgm:spPr>
        <a:solidFill>
          <a:srgbClr val="FF832F">
            <a:alpha val="89804"/>
          </a:srgbClr>
        </a:solidFill>
      </dgm:spPr>
      <dgm:t>
        <a:bodyPr/>
        <a:lstStyle/>
        <a:p>
          <a:pPr rtl="0"/>
          <a:endParaRPr lang="es-EC" sz="3600" b="1" dirty="0">
            <a:solidFill>
              <a:schemeClr val="bg1"/>
            </a:solidFill>
          </a:endParaRPr>
        </a:p>
      </dgm:t>
    </dgm:pt>
    <dgm:pt modelId="{A7F56286-B028-4853-89F9-14EA99C728D2}" type="parTrans" cxnId="{619720FD-92A9-412D-A0B7-3FD7CB37494B}">
      <dgm:prSet/>
      <dgm:spPr/>
    </dgm:pt>
    <dgm:pt modelId="{28D94A26-7E8B-4DFB-8AF1-5DE139B7F5F3}" type="sibTrans" cxnId="{619720FD-92A9-412D-A0B7-3FD7CB37494B}">
      <dgm:prSet/>
      <dgm:spPr/>
    </dgm:pt>
    <dgm:pt modelId="{0EDA1274-6C2A-4213-A06A-DFB9415597DF}">
      <dgm:prSet custT="1"/>
      <dgm:spPr/>
      <dgm:t>
        <a:bodyPr/>
        <a:lstStyle/>
        <a:p>
          <a:r>
            <a:rPr lang="es-EC" sz="3200" b="1" dirty="0" smtClean="0">
              <a:solidFill>
                <a:schemeClr val="bg1"/>
              </a:solidFill>
            </a:rPr>
            <a:t>Reconocimiento de la marca “XYZ”.</a:t>
          </a:r>
          <a:endParaRPr lang="es-US" sz="3200" b="1" dirty="0">
            <a:solidFill>
              <a:schemeClr val="bg1"/>
            </a:solidFill>
          </a:endParaRPr>
        </a:p>
      </dgm:t>
    </dgm:pt>
    <dgm:pt modelId="{AD6F473E-C3CB-452F-A593-281CBAF9C3CB}" type="parTrans" cxnId="{3769EB7D-44DD-4B6F-995E-52D9FE0E4D32}">
      <dgm:prSet/>
      <dgm:spPr/>
      <dgm:t>
        <a:bodyPr/>
        <a:lstStyle/>
        <a:p>
          <a:endParaRPr lang="es-US"/>
        </a:p>
      </dgm:t>
    </dgm:pt>
    <dgm:pt modelId="{9E313134-0DC8-4DFA-A94B-1349CB998CC8}" type="sibTrans" cxnId="{3769EB7D-44DD-4B6F-995E-52D9FE0E4D32}">
      <dgm:prSet/>
      <dgm:spPr/>
      <dgm:t>
        <a:bodyPr/>
        <a:lstStyle/>
        <a:p>
          <a:endParaRPr lang="es-US"/>
        </a:p>
      </dgm:t>
    </dgm:pt>
    <dgm:pt modelId="{84610EFB-A7E1-4A5F-9CD1-515559365DAD}" type="pres">
      <dgm:prSet presAssocID="{86588B12-BCE8-4771-963D-DB396CBF84D4}" presName="Name0" presStyleCnt="0">
        <dgm:presLayoutVars>
          <dgm:dir/>
          <dgm:animLvl val="lvl"/>
          <dgm:resizeHandles/>
        </dgm:presLayoutVars>
      </dgm:prSet>
      <dgm:spPr/>
      <dgm:t>
        <a:bodyPr/>
        <a:lstStyle/>
        <a:p>
          <a:endParaRPr lang="es-US"/>
        </a:p>
      </dgm:t>
    </dgm:pt>
    <dgm:pt modelId="{8A9ED20E-1140-4029-81B0-A59346222054}" type="pres">
      <dgm:prSet presAssocID="{648BF2AB-0190-417F-A0B0-34ADAF52A677}" presName="linNode" presStyleCnt="0"/>
      <dgm:spPr/>
      <dgm:t>
        <a:bodyPr/>
        <a:lstStyle/>
        <a:p>
          <a:endParaRPr lang="es-US"/>
        </a:p>
      </dgm:t>
    </dgm:pt>
    <dgm:pt modelId="{837E7BC4-C021-401D-B4A9-021E26397F66}" type="pres">
      <dgm:prSet presAssocID="{648BF2AB-0190-417F-A0B0-34ADAF52A677}" presName="parentShp" presStyleLbl="node1" presStyleIdx="0" presStyleCnt="1">
        <dgm:presLayoutVars>
          <dgm:bulletEnabled val="1"/>
        </dgm:presLayoutVars>
      </dgm:prSet>
      <dgm:spPr/>
      <dgm:t>
        <a:bodyPr/>
        <a:lstStyle/>
        <a:p>
          <a:endParaRPr lang="es-US"/>
        </a:p>
      </dgm:t>
    </dgm:pt>
    <dgm:pt modelId="{753E2E54-F949-49D7-A225-66396D3C110E}" type="pres">
      <dgm:prSet presAssocID="{648BF2AB-0190-417F-A0B0-34ADAF52A677}" presName="childShp" presStyleLbl="bgAccFollowNode1" presStyleIdx="0" presStyleCnt="1" custLinFactNeighborY="-959">
        <dgm:presLayoutVars>
          <dgm:bulletEnabled val="1"/>
        </dgm:presLayoutVars>
      </dgm:prSet>
      <dgm:spPr/>
      <dgm:t>
        <a:bodyPr/>
        <a:lstStyle/>
        <a:p>
          <a:endParaRPr lang="es-EC"/>
        </a:p>
      </dgm:t>
    </dgm:pt>
  </dgm:ptLst>
  <dgm:cxnLst>
    <dgm:cxn modelId="{619720FD-92A9-412D-A0B7-3FD7CB37494B}" srcId="{648BF2AB-0190-417F-A0B0-34ADAF52A677}" destId="{70D87BF1-0495-498A-A703-7DFF42162C61}" srcOrd="0" destOrd="0" parTransId="{A7F56286-B028-4853-89F9-14EA99C728D2}" sibTransId="{28D94A26-7E8B-4DFB-8AF1-5DE139B7F5F3}"/>
    <dgm:cxn modelId="{F377DF3F-548F-42E4-A00C-F83D06709AD0}" srcId="{86588B12-BCE8-4771-963D-DB396CBF84D4}" destId="{648BF2AB-0190-417F-A0B0-34ADAF52A677}" srcOrd="0" destOrd="0" parTransId="{905B7A55-0904-40F3-8C35-52EF727F40EA}" sibTransId="{5EC8A4DD-75C4-4D51-AA12-7F6CDB0AD44B}"/>
    <dgm:cxn modelId="{6FD4FFD2-2CF2-4785-9049-D25BC6C689B8}" type="presOf" srcId="{648BF2AB-0190-417F-A0B0-34ADAF52A677}" destId="{837E7BC4-C021-401D-B4A9-021E26397F66}" srcOrd="0" destOrd="0" presId="urn:microsoft.com/office/officeart/2005/8/layout/vList6"/>
    <dgm:cxn modelId="{3769EB7D-44DD-4B6F-995E-52D9FE0E4D32}" srcId="{648BF2AB-0190-417F-A0B0-34ADAF52A677}" destId="{0EDA1274-6C2A-4213-A06A-DFB9415597DF}" srcOrd="1" destOrd="0" parTransId="{AD6F473E-C3CB-452F-A593-281CBAF9C3CB}" sibTransId="{9E313134-0DC8-4DFA-A94B-1349CB998CC8}"/>
    <dgm:cxn modelId="{FFD2824C-2839-4B60-94B5-A48A066EB729}" type="presOf" srcId="{70D87BF1-0495-498A-A703-7DFF42162C61}" destId="{753E2E54-F949-49D7-A225-66396D3C110E}" srcOrd="0" destOrd="0" presId="urn:microsoft.com/office/officeart/2005/8/layout/vList6"/>
    <dgm:cxn modelId="{95C9A904-267E-4731-94F7-9A5012F2ADDE}" type="presOf" srcId="{86588B12-BCE8-4771-963D-DB396CBF84D4}" destId="{84610EFB-A7E1-4A5F-9CD1-515559365DAD}" srcOrd="0" destOrd="0" presId="urn:microsoft.com/office/officeart/2005/8/layout/vList6"/>
    <dgm:cxn modelId="{13B70D1F-6503-4105-A281-F86337D9943B}" type="presOf" srcId="{0EDA1274-6C2A-4213-A06A-DFB9415597DF}" destId="{753E2E54-F949-49D7-A225-66396D3C110E}" srcOrd="0" destOrd="1" presId="urn:microsoft.com/office/officeart/2005/8/layout/vList6"/>
    <dgm:cxn modelId="{E73F1343-D737-46E1-9C1F-388E23B33E15}" type="presParOf" srcId="{84610EFB-A7E1-4A5F-9CD1-515559365DAD}" destId="{8A9ED20E-1140-4029-81B0-A59346222054}" srcOrd="0" destOrd="0" presId="urn:microsoft.com/office/officeart/2005/8/layout/vList6"/>
    <dgm:cxn modelId="{675370BD-9988-4665-8846-0EF910F0B549}" type="presParOf" srcId="{8A9ED20E-1140-4029-81B0-A59346222054}" destId="{837E7BC4-C021-401D-B4A9-021E26397F66}" srcOrd="0" destOrd="0" presId="urn:microsoft.com/office/officeart/2005/8/layout/vList6"/>
    <dgm:cxn modelId="{592CFBAB-312B-46E5-84CA-79D4784BBB2A}" type="presParOf" srcId="{8A9ED20E-1140-4029-81B0-A59346222054}" destId="{753E2E54-F949-49D7-A225-66396D3C110E}" srcOrd="1" destOrd="0" presId="urn:microsoft.com/office/officeart/2005/8/layout/vList6"/>
  </dgm:cxnLst>
  <dgm:bg/>
  <dgm:whole/>
</dgm:dataModel>
</file>

<file path=ppt/diagrams/data32.xml><?xml version="1.0" encoding="utf-8"?>
<dgm:dataModel xmlns:dgm="http://schemas.openxmlformats.org/drawingml/2006/diagram" xmlns:a="http://schemas.openxmlformats.org/drawingml/2006/main">
  <dgm:ptLst>
    <dgm:pt modelId="{0A196759-5022-4BBA-B4F8-E5B2E0D05151}" type="doc">
      <dgm:prSet loTypeId="urn:microsoft.com/office/officeart/2005/8/layout/radial2" loCatId="relationship" qsTypeId="urn:microsoft.com/office/officeart/2005/8/quickstyle/3d1" qsCatId="3D" csTypeId="urn:microsoft.com/office/officeart/2005/8/colors/colorful1" csCatId="colorful" phldr="1"/>
      <dgm:spPr/>
      <dgm:t>
        <a:bodyPr/>
        <a:lstStyle/>
        <a:p>
          <a:endParaRPr lang="es-EC"/>
        </a:p>
      </dgm:t>
    </dgm:pt>
    <dgm:pt modelId="{6DEA45F0-3C1C-4717-99DB-5B2BB7942298}">
      <dgm:prSet phldrT="[Texto]" custT="1"/>
      <dgm:spPr/>
      <dgm:t>
        <a:bodyPr/>
        <a:lstStyle/>
        <a:p>
          <a:r>
            <a:rPr lang="es-ES" sz="1800" b="1" dirty="0" smtClean="0"/>
            <a:t>Lograr un 90% en ventas durante los próximos 2 años.</a:t>
          </a:r>
          <a:endParaRPr lang="es-EC" sz="1800" b="1" dirty="0"/>
        </a:p>
      </dgm:t>
    </dgm:pt>
    <dgm:pt modelId="{9879B1F8-6FC2-47F6-9240-CEE4A7A5A9FF}" type="parTrans" cxnId="{D6303C5B-1C9A-409D-AC22-F3E31710CABA}">
      <dgm:prSet/>
      <dgm:spPr/>
      <dgm:t>
        <a:bodyPr/>
        <a:lstStyle/>
        <a:p>
          <a:endParaRPr lang="es-EC" sz="1500" b="1"/>
        </a:p>
      </dgm:t>
    </dgm:pt>
    <dgm:pt modelId="{5ACEC17F-E599-4539-A939-8628953D792B}" type="sibTrans" cxnId="{D6303C5B-1C9A-409D-AC22-F3E31710CABA}">
      <dgm:prSet/>
      <dgm:spPr/>
      <dgm:t>
        <a:bodyPr/>
        <a:lstStyle/>
        <a:p>
          <a:endParaRPr lang="es-EC" sz="1500" b="1"/>
        </a:p>
      </dgm:t>
    </dgm:pt>
    <dgm:pt modelId="{03CFCEAE-155F-4543-8576-ABFD75A94BB8}">
      <dgm:prSet phldrT="[Texto]" custT="1"/>
      <dgm:spPr/>
      <dgm:t>
        <a:bodyPr/>
        <a:lstStyle/>
        <a:p>
          <a:r>
            <a:rPr lang="es-ES" sz="1800" b="1" dirty="0" smtClean="0"/>
            <a:t>Consolidar, en un 70% el posicionamiento de  la marca en mercado al 2013.</a:t>
          </a:r>
          <a:endParaRPr lang="es-EC" sz="1800" b="1" dirty="0"/>
        </a:p>
      </dgm:t>
    </dgm:pt>
    <dgm:pt modelId="{69A1A254-1FB7-4A93-B552-4C6D575F3ACF}" type="parTrans" cxnId="{E6332535-AD20-4DBF-907E-5A89E8C413BB}">
      <dgm:prSet/>
      <dgm:spPr/>
      <dgm:t>
        <a:bodyPr/>
        <a:lstStyle/>
        <a:p>
          <a:endParaRPr lang="es-EC" sz="1500" b="1"/>
        </a:p>
      </dgm:t>
    </dgm:pt>
    <dgm:pt modelId="{1476DCE0-39C6-4F3E-971E-AAFBC94E810E}" type="sibTrans" cxnId="{E6332535-AD20-4DBF-907E-5A89E8C413BB}">
      <dgm:prSet/>
      <dgm:spPr/>
      <dgm:t>
        <a:bodyPr/>
        <a:lstStyle/>
        <a:p>
          <a:endParaRPr lang="es-EC" sz="1500" b="1"/>
        </a:p>
      </dgm:t>
    </dgm:pt>
    <dgm:pt modelId="{81515420-CFE7-416E-B175-F1A9833F7492}" type="pres">
      <dgm:prSet presAssocID="{0A196759-5022-4BBA-B4F8-E5B2E0D05151}" presName="composite" presStyleCnt="0">
        <dgm:presLayoutVars>
          <dgm:chMax val="5"/>
          <dgm:dir/>
          <dgm:animLvl val="ctr"/>
          <dgm:resizeHandles val="exact"/>
        </dgm:presLayoutVars>
      </dgm:prSet>
      <dgm:spPr/>
      <dgm:t>
        <a:bodyPr/>
        <a:lstStyle/>
        <a:p>
          <a:endParaRPr lang="es-US"/>
        </a:p>
      </dgm:t>
    </dgm:pt>
    <dgm:pt modelId="{BFEF2E25-B00A-4BD1-BE09-942B6B2E07D1}" type="pres">
      <dgm:prSet presAssocID="{0A196759-5022-4BBA-B4F8-E5B2E0D05151}" presName="cycle" presStyleCnt="0"/>
      <dgm:spPr/>
      <dgm:t>
        <a:bodyPr/>
        <a:lstStyle/>
        <a:p>
          <a:endParaRPr lang="es-US"/>
        </a:p>
      </dgm:t>
    </dgm:pt>
    <dgm:pt modelId="{B2E3BA95-2109-4E94-8528-CDAF3066C1A2}" type="pres">
      <dgm:prSet presAssocID="{0A196759-5022-4BBA-B4F8-E5B2E0D05151}" presName="centerShape" presStyleCnt="0"/>
      <dgm:spPr/>
      <dgm:t>
        <a:bodyPr/>
        <a:lstStyle/>
        <a:p>
          <a:endParaRPr lang="es-US"/>
        </a:p>
      </dgm:t>
    </dgm:pt>
    <dgm:pt modelId="{0568E688-0210-4E7D-9D82-E40800D5205F}" type="pres">
      <dgm:prSet presAssocID="{0A196759-5022-4BBA-B4F8-E5B2E0D05151}" presName="connSite" presStyleLbl="node1" presStyleIdx="0" presStyleCnt="3"/>
      <dgm:spPr/>
      <dgm:t>
        <a:bodyPr/>
        <a:lstStyle/>
        <a:p>
          <a:endParaRPr lang="es-US"/>
        </a:p>
      </dgm:t>
    </dgm:pt>
    <dgm:pt modelId="{F2164818-3339-4BCE-9836-199144162EDF}" type="pres">
      <dgm:prSet presAssocID="{0A196759-5022-4BBA-B4F8-E5B2E0D05151}" presName="visible" presStyleLbl="node1" presStyleIdx="0" presStyleCnt="3" custScaleX="68788" custScaleY="68829"/>
      <dgm:spPr>
        <a:blipFill rotWithShape="0">
          <a:blip xmlns:r="http://schemas.openxmlformats.org/officeDocument/2006/relationships" r:embed="rId1"/>
          <a:stretch>
            <a:fillRect/>
          </a:stretch>
        </a:blipFill>
      </dgm:spPr>
      <dgm:t>
        <a:bodyPr/>
        <a:lstStyle/>
        <a:p>
          <a:endParaRPr lang="es-US"/>
        </a:p>
      </dgm:t>
    </dgm:pt>
    <dgm:pt modelId="{FC49992E-5B49-4C99-B2C2-479981A9387D}" type="pres">
      <dgm:prSet presAssocID="{9879B1F8-6FC2-47F6-9240-CEE4A7A5A9FF}" presName="Name25" presStyleLbl="parChTrans1D1" presStyleIdx="0" presStyleCnt="2"/>
      <dgm:spPr/>
      <dgm:t>
        <a:bodyPr/>
        <a:lstStyle/>
        <a:p>
          <a:endParaRPr lang="es-US"/>
        </a:p>
      </dgm:t>
    </dgm:pt>
    <dgm:pt modelId="{81D3F766-FBFD-497B-B347-640DCCA2989D}" type="pres">
      <dgm:prSet presAssocID="{6DEA45F0-3C1C-4717-99DB-5B2BB7942298}" presName="node" presStyleCnt="0"/>
      <dgm:spPr/>
      <dgm:t>
        <a:bodyPr/>
        <a:lstStyle/>
        <a:p>
          <a:endParaRPr lang="es-US"/>
        </a:p>
      </dgm:t>
    </dgm:pt>
    <dgm:pt modelId="{7A649FFC-B3AC-421D-8F7B-8E299CA46A5D}" type="pres">
      <dgm:prSet presAssocID="{6DEA45F0-3C1C-4717-99DB-5B2BB7942298}" presName="parentNode" presStyleLbl="node1" presStyleIdx="1" presStyleCnt="3" custScaleX="118130" custScaleY="101879" custLinFactNeighborX="27831" custLinFactNeighborY="13876">
        <dgm:presLayoutVars>
          <dgm:chMax val="1"/>
          <dgm:bulletEnabled val="1"/>
        </dgm:presLayoutVars>
      </dgm:prSet>
      <dgm:spPr/>
      <dgm:t>
        <a:bodyPr/>
        <a:lstStyle/>
        <a:p>
          <a:endParaRPr lang="es-EC"/>
        </a:p>
      </dgm:t>
    </dgm:pt>
    <dgm:pt modelId="{3A252AB5-4103-4F26-99C4-EF0007108186}" type="pres">
      <dgm:prSet presAssocID="{6DEA45F0-3C1C-4717-99DB-5B2BB7942298}" presName="childNode" presStyleLbl="revTx" presStyleIdx="0" presStyleCnt="0">
        <dgm:presLayoutVars>
          <dgm:bulletEnabled val="1"/>
        </dgm:presLayoutVars>
      </dgm:prSet>
      <dgm:spPr/>
      <dgm:t>
        <a:bodyPr/>
        <a:lstStyle/>
        <a:p>
          <a:endParaRPr lang="es-EC"/>
        </a:p>
      </dgm:t>
    </dgm:pt>
    <dgm:pt modelId="{50281660-0220-4E99-BE5C-07170F12E681}" type="pres">
      <dgm:prSet presAssocID="{69A1A254-1FB7-4A93-B552-4C6D575F3ACF}" presName="Name25" presStyleLbl="parChTrans1D1" presStyleIdx="1" presStyleCnt="2"/>
      <dgm:spPr/>
      <dgm:t>
        <a:bodyPr/>
        <a:lstStyle/>
        <a:p>
          <a:endParaRPr lang="es-US"/>
        </a:p>
      </dgm:t>
    </dgm:pt>
    <dgm:pt modelId="{06090A58-F8AB-43D1-A790-FCC860D63878}" type="pres">
      <dgm:prSet presAssocID="{03CFCEAE-155F-4543-8576-ABFD75A94BB8}" presName="node" presStyleCnt="0"/>
      <dgm:spPr/>
      <dgm:t>
        <a:bodyPr/>
        <a:lstStyle/>
        <a:p>
          <a:endParaRPr lang="es-US"/>
        </a:p>
      </dgm:t>
    </dgm:pt>
    <dgm:pt modelId="{2A0F973C-DFDB-410A-A15F-520D7B680605}" type="pres">
      <dgm:prSet presAssocID="{03CFCEAE-155F-4543-8576-ABFD75A94BB8}" presName="parentNode" presStyleLbl="node1" presStyleIdx="2" presStyleCnt="3" custScaleX="118130" custScaleY="101879" custLinFactNeighborX="31130" custLinFactNeighborY="3872">
        <dgm:presLayoutVars>
          <dgm:chMax val="1"/>
          <dgm:bulletEnabled val="1"/>
        </dgm:presLayoutVars>
      </dgm:prSet>
      <dgm:spPr/>
      <dgm:t>
        <a:bodyPr/>
        <a:lstStyle/>
        <a:p>
          <a:endParaRPr lang="es-EC"/>
        </a:p>
      </dgm:t>
    </dgm:pt>
    <dgm:pt modelId="{07F8CEF6-45EB-4736-B00D-53EA3D34D01B}" type="pres">
      <dgm:prSet presAssocID="{03CFCEAE-155F-4543-8576-ABFD75A94BB8}" presName="childNode" presStyleLbl="revTx" presStyleIdx="0" presStyleCnt="0">
        <dgm:presLayoutVars>
          <dgm:bulletEnabled val="1"/>
        </dgm:presLayoutVars>
      </dgm:prSet>
      <dgm:spPr/>
      <dgm:t>
        <a:bodyPr/>
        <a:lstStyle/>
        <a:p>
          <a:endParaRPr lang="es-US"/>
        </a:p>
      </dgm:t>
    </dgm:pt>
  </dgm:ptLst>
  <dgm:cxnLst>
    <dgm:cxn modelId="{A894093F-7672-4CEC-841D-47318A3E5ED9}" type="presOf" srcId="{9879B1F8-6FC2-47F6-9240-CEE4A7A5A9FF}" destId="{FC49992E-5B49-4C99-B2C2-479981A9387D}" srcOrd="0" destOrd="0" presId="urn:microsoft.com/office/officeart/2005/8/layout/radial2"/>
    <dgm:cxn modelId="{E6332535-AD20-4DBF-907E-5A89E8C413BB}" srcId="{0A196759-5022-4BBA-B4F8-E5B2E0D05151}" destId="{03CFCEAE-155F-4543-8576-ABFD75A94BB8}" srcOrd="1" destOrd="0" parTransId="{69A1A254-1FB7-4A93-B552-4C6D575F3ACF}" sibTransId="{1476DCE0-39C6-4F3E-971E-AAFBC94E810E}"/>
    <dgm:cxn modelId="{5A1E5459-2ABF-482D-BE6E-1B8FD5C0D47F}" type="presOf" srcId="{0A196759-5022-4BBA-B4F8-E5B2E0D05151}" destId="{81515420-CFE7-416E-B175-F1A9833F7492}" srcOrd="0" destOrd="0" presId="urn:microsoft.com/office/officeart/2005/8/layout/radial2"/>
    <dgm:cxn modelId="{E6E2CB9B-4844-4772-AB97-A665658F231D}" type="presOf" srcId="{03CFCEAE-155F-4543-8576-ABFD75A94BB8}" destId="{2A0F973C-DFDB-410A-A15F-520D7B680605}" srcOrd="0" destOrd="0" presId="urn:microsoft.com/office/officeart/2005/8/layout/radial2"/>
    <dgm:cxn modelId="{366C17BA-127D-4C1A-AA20-FC5D35649334}" type="presOf" srcId="{69A1A254-1FB7-4A93-B552-4C6D575F3ACF}" destId="{50281660-0220-4E99-BE5C-07170F12E681}" srcOrd="0" destOrd="0" presId="urn:microsoft.com/office/officeart/2005/8/layout/radial2"/>
    <dgm:cxn modelId="{D6303C5B-1C9A-409D-AC22-F3E31710CABA}" srcId="{0A196759-5022-4BBA-B4F8-E5B2E0D05151}" destId="{6DEA45F0-3C1C-4717-99DB-5B2BB7942298}" srcOrd="0" destOrd="0" parTransId="{9879B1F8-6FC2-47F6-9240-CEE4A7A5A9FF}" sibTransId="{5ACEC17F-E599-4539-A939-8628953D792B}"/>
    <dgm:cxn modelId="{83B3FC1C-53E9-4120-972F-815BE98836E8}" type="presOf" srcId="{6DEA45F0-3C1C-4717-99DB-5B2BB7942298}" destId="{7A649FFC-B3AC-421D-8F7B-8E299CA46A5D}" srcOrd="0" destOrd="0" presId="urn:microsoft.com/office/officeart/2005/8/layout/radial2"/>
    <dgm:cxn modelId="{A8747E6B-5030-4C38-AB08-AE7C706C1E3C}" type="presParOf" srcId="{81515420-CFE7-416E-B175-F1A9833F7492}" destId="{BFEF2E25-B00A-4BD1-BE09-942B6B2E07D1}" srcOrd="0" destOrd="0" presId="urn:microsoft.com/office/officeart/2005/8/layout/radial2"/>
    <dgm:cxn modelId="{9A3CA124-163D-4D5F-9C01-4D3806163A10}" type="presParOf" srcId="{BFEF2E25-B00A-4BD1-BE09-942B6B2E07D1}" destId="{B2E3BA95-2109-4E94-8528-CDAF3066C1A2}" srcOrd="0" destOrd="0" presId="urn:microsoft.com/office/officeart/2005/8/layout/radial2"/>
    <dgm:cxn modelId="{F3CD0051-FB13-4E99-96AD-237FBF24AF6A}" type="presParOf" srcId="{B2E3BA95-2109-4E94-8528-CDAF3066C1A2}" destId="{0568E688-0210-4E7D-9D82-E40800D5205F}" srcOrd="0" destOrd="0" presId="urn:microsoft.com/office/officeart/2005/8/layout/radial2"/>
    <dgm:cxn modelId="{66F7C13F-7011-4B62-B7DC-87E40654645E}" type="presParOf" srcId="{B2E3BA95-2109-4E94-8528-CDAF3066C1A2}" destId="{F2164818-3339-4BCE-9836-199144162EDF}" srcOrd="1" destOrd="0" presId="urn:microsoft.com/office/officeart/2005/8/layout/radial2"/>
    <dgm:cxn modelId="{50D11CC0-BA57-48FB-87D5-9285FB2F981A}" type="presParOf" srcId="{BFEF2E25-B00A-4BD1-BE09-942B6B2E07D1}" destId="{FC49992E-5B49-4C99-B2C2-479981A9387D}" srcOrd="1" destOrd="0" presId="urn:microsoft.com/office/officeart/2005/8/layout/radial2"/>
    <dgm:cxn modelId="{9A13C6D3-6744-4AF4-96D5-FF17E9033F73}" type="presParOf" srcId="{BFEF2E25-B00A-4BD1-BE09-942B6B2E07D1}" destId="{81D3F766-FBFD-497B-B347-640DCCA2989D}" srcOrd="2" destOrd="0" presId="urn:microsoft.com/office/officeart/2005/8/layout/radial2"/>
    <dgm:cxn modelId="{06D532FD-74AC-4185-A611-24B7FE3D1E94}" type="presParOf" srcId="{81D3F766-FBFD-497B-B347-640DCCA2989D}" destId="{7A649FFC-B3AC-421D-8F7B-8E299CA46A5D}" srcOrd="0" destOrd="0" presId="urn:microsoft.com/office/officeart/2005/8/layout/radial2"/>
    <dgm:cxn modelId="{DA3FE742-FAB9-4901-9264-B79B0DA13B2C}" type="presParOf" srcId="{81D3F766-FBFD-497B-B347-640DCCA2989D}" destId="{3A252AB5-4103-4F26-99C4-EF0007108186}" srcOrd="1" destOrd="0" presId="urn:microsoft.com/office/officeart/2005/8/layout/radial2"/>
    <dgm:cxn modelId="{791421DC-181B-4A9C-B3E1-65DF9513266E}" type="presParOf" srcId="{BFEF2E25-B00A-4BD1-BE09-942B6B2E07D1}" destId="{50281660-0220-4E99-BE5C-07170F12E681}" srcOrd="3" destOrd="0" presId="urn:microsoft.com/office/officeart/2005/8/layout/radial2"/>
    <dgm:cxn modelId="{84A72B51-683B-4922-889A-3B5CBA44D1C6}" type="presParOf" srcId="{BFEF2E25-B00A-4BD1-BE09-942B6B2E07D1}" destId="{06090A58-F8AB-43D1-A790-FCC860D63878}" srcOrd="4" destOrd="0" presId="urn:microsoft.com/office/officeart/2005/8/layout/radial2"/>
    <dgm:cxn modelId="{FD3AF997-F702-4DF9-964A-FAC576626751}" type="presParOf" srcId="{06090A58-F8AB-43D1-A790-FCC860D63878}" destId="{2A0F973C-DFDB-410A-A15F-520D7B680605}" srcOrd="0" destOrd="0" presId="urn:microsoft.com/office/officeart/2005/8/layout/radial2"/>
    <dgm:cxn modelId="{198F9D54-D1CF-4726-ADF0-7E2200C0E8FA}" type="presParOf" srcId="{06090A58-F8AB-43D1-A790-FCC860D63878}" destId="{07F8CEF6-45EB-4736-B00D-53EA3D34D01B}" srcOrd="1" destOrd="0" presId="urn:microsoft.com/office/officeart/2005/8/layout/radial2"/>
  </dgm:cxnLst>
  <dgm:bg/>
  <dgm:whole/>
</dgm:dataModel>
</file>

<file path=ppt/diagrams/data33.xml><?xml version="1.0" encoding="utf-8"?>
<dgm:dataModel xmlns:dgm="http://schemas.openxmlformats.org/drawingml/2006/diagram" xmlns:a="http://schemas.openxmlformats.org/drawingml/2006/main">
  <dgm:ptLst>
    <dgm:pt modelId="{B9356368-EED7-4F96-A785-5A386617E661}" type="doc">
      <dgm:prSet loTypeId="urn:microsoft.com/office/officeart/2005/8/layout/vList3" loCatId="list" qsTypeId="urn:microsoft.com/office/officeart/2005/8/quickstyle/simple1" qsCatId="simple" csTypeId="urn:microsoft.com/office/officeart/2005/8/colors/colorful2" csCatId="colorful" phldr="1"/>
      <dgm:spPr/>
      <dgm:t>
        <a:bodyPr/>
        <a:lstStyle/>
        <a:p>
          <a:endParaRPr lang="es-US"/>
        </a:p>
      </dgm:t>
    </dgm:pt>
    <dgm:pt modelId="{3D7717B6-EDB9-4725-BD20-28F229588B98}">
      <dgm:prSet phldrT="[Texto]"/>
      <dgm:spPr/>
      <dgm:t>
        <a:bodyPr/>
        <a:lstStyle/>
        <a:p>
          <a:pPr algn="l"/>
          <a:r>
            <a:rPr lang="es-US" b="1" dirty="0">
              <a:solidFill>
                <a:schemeClr val="tx1"/>
              </a:solidFill>
              <a:latin typeface="Arial" pitchFamily="34" charset="0"/>
              <a:cs typeface="Arial" pitchFamily="34" charset="0"/>
            </a:rPr>
            <a:t>Implementación Sistema de Gestión de Calidad ISO 9001:2009 </a:t>
          </a:r>
        </a:p>
      </dgm:t>
    </dgm:pt>
    <dgm:pt modelId="{FF2B7315-9961-46A6-BEDD-8BB4FC37A1E1}" type="parTrans" cxnId="{C44FE3A9-90F7-457D-A415-DB586F523117}">
      <dgm:prSet/>
      <dgm:spPr/>
      <dgm:t>
        <a:bodyPr/>
        <a:lstStyle/>
        <a:p>
          <a:pPr algn="l"/>
          <a:endParaRPr lang="es-US" b="1">
            <a:solidFill>
              <a:schemeClr val="tx1"/>
            </a:solidFill>
            <a:latin typeface="Arial" pitchFamily="34" charset="0"/>
            <a:cs typeface="Arial" pitchFamily="34" charset="0"/>
          </a:endParaRPr>
        </a:p>
      </dgm:t>
    </dgm:pt>
    <dgm:pt modelId="{8476FA6D-F3EC-44C0-AC4B-104613DBAAB6}" type="sibTrans" cxnId="{C44FE3A9-90F7-457D-A415-DB586F523117}">
      <dgm:prSet/>
      <dgm:spPr/>
      <dgm:t>
        <a:bodyPr/>
        <a:lstStyle/>
        <a:p>
          <a:pPr algn="l"/>
          <a:endParaRPr lang="es-US" b="1">
            <a:solidFill>
              <a:schemeClr val="tx1"/>
            </a:solidFill>
            <a:latin typeface="Arial" pitchFamily="34" charset="0"/>
            <a:cs typeface="Arial" pitchFamily="34" charset="0"/>
          </a:endParaRPr>
        </a:p>
      </dgm:t>
    </dgm:pt>
    <dgm:pt modelId="{340EC87B-CE10-470B-A577-BCAB5D7AEFA6}">
      <dgm:prSet phldrT="[Texto]"/>
      <dgm:spPr/>
      <dgm:t>
        <a:bodyPr/>
        <a:lstStyle/>
        <a:p>
          <a:pPr algn="l"/>
          <a:r>
            <a:rPr lang="es-US" b="1">
              <a:solidFill>
                <a:schemeClr val="tx1"/>
              </a:solidFill>
              <a:latin typeface="Arial" pitchFamily="34" charset="0"/>
              <a:cs typeface="Arial" pitchFamily="34" charset="0"/>
            </a:rPr>
            <a:t>Administración de procesos.</a:t>
          </a:r>
        </a:p>
      </dgm:t>
    </dgm:pt>
    <dgm:pt modelId="{8E75BC5F-A6EA-461C-88E2-BA6BC804227D}" type="sibTrans" cxnId="{CE4E6394-EFAB-4E0A-B58A-42BEB1C6CF6B}">
      <dgm:prSet/>
      <dgm:spPr/>
      <dgm:t>
        <a:bodyPr/>
        <a:lstStyle/>
        <a:p>
          <a:pPr algn="l"/>
          <a:endParaRPr lang="es-US" b="1">
            <a:solidFill>
              <a:schemeClr val="tx1"/>
            </a:solidFill>
            <a:latin typeface="Arial" pitchFamily="34" charset="0"/>
            <a:cs typeface="Arial" pitchFamily="34" charset="0"/>
          </a:endParaRPr>
        </a:p>
      </dgm:t>
    </dgm:pt>
    <dgm:pt modelId="{87E3D3C2-7779-49CC-8399-BA0B7D7BB414}" type="parTrans" cxnId="{CE4E6394-EFAB-4E0A-B58A-42BEB1C6CF6B}">
      <dgm:prSet/>
      <dgm:spPr/>
      <dgm:t>
        <a:bodyPr/>
        <a:lstStyle/>
        <a:p>
          <a:pPr algn="l"/>
          <a:endParaRPr lang="es-US" b="1">
            <a:solidFill>
              <a:schemeClr val="tx1"/>
            </a:solidFill>
            <a:latin typeface="Arial" pitchFamily="34" charset="0"/>
            <a:cs typeface="Arial" pitchFamily="34" charset="0"/>
          </a:endParaRPr>
        </a:p>
      </dgm:t>
    </dgm:pt>
    <dgm:pt modelId="{AD2FC186-8439-4C9C-964C-AB51BFDAFAEF}">
      <dgm:prSet phldrT="[Texto]"/>
      <dgm:spPr/>
      <dgm:t>
        <a:bodyPr/>
        <a:lstStyle/>
        <a:p>
          <a:pPr algn="l"/>
          <a:r>
            <a:rPr lang="es-US" b="1">
              <a:solidFill>
                <a:schemeClr val="tx1"/>
              </a:solidFill>
              <a:latin typeface="Arial" pitchFamily="34" charset="0"/>
              <a:cs typeface="Arial" pitchFamily="34" charset="0"/>
            </a:rPr>
            <a:t>Implementación estrategia Logística.</a:t>
          </a:r>
        </a:p>
      </dgm:t>
    </dgm:pt>
    <dgm:pt modelId="{39166988-D5BB-45F9-97B0-28E82834E5D2}" type="sibTrans" cxnId="{4350D28D-CBE7-4099-ABA9-7D320B4F3869}">
      <dgm:prSet/>
      <dgm:spPr/>
      <dgm:t>
        <a:bodyPr/>
        <a:lstStyle/>
        <a:p>
          <a:pPr algn="l"/>
          <a:endParaRPr lang="es-US" b="1">
            <a:solidFill>
              <a:schemeClr val="tx1"/>
            </a:solidFill>
            <a:latin typeface="Arial" pitchFamily="34" charset="0"/>
            <a:cs typeface="Arial" pitchFamily="34" charset="0"/>
          </a:endParaRPr>
        </a:p>
      </dgm:t>
    </dgm:pt>
    <dgm:pt modelId="{0093BEA9-061D-49BA-B206-EBD039B59C8A}" type="parTrans" cxnId="{4350D28D-CBE7-4099-ABA9-7D320B4F3869}">
      <dgm:prSet/>
      <dgm:spPr/>
      <dgm:t>
        <a:bodyPr/>
        <a:lstStyle/>
        <a:p>
          <a:pPr algn="l"/>
          <a:endParaRPr lang="es-US" b="1">
            <a:solidFill>
              <a:schemeClr val="tx1"/>
            </a:solidFill>
            <a:latin typeface="Arial" pitchFamily="34" charset="0"/>
            <a:cs typeface="Arial" pitchFamily="34" charset="0"/>
          </a:endParaRPr>
        </a:p>
      </dgm:t>
    </dgm:pt>
    <dgm:pt modelId="{9FF57C0B-E9C1-4AE1-A32F-3E9044386F9D}">
      <dgm:prSet phldrT="[Texto]"/>
      <dgm:spPr/>
      <dgm:t>
        <a:bodyPr/>
        <a:lstStyle/>
        <a:p>
          <a:pPr algn="l"/>
          <a:r>
            <a:rPr lang="es-US" b="1" dirty="0">
              <a:solidFill>
                <a:schemeClr val="tx1"/>
              </a:solidFill>
              <a:latin typeface="Arial" pitchFamily="34" charset="0"/>
              <a:cs typeface="Arial" pitchFamily="34" charset="0"/>
            </a:rPr>
            <a:t>Programa Capacitación continua del personal.</a:t>
          </a:r>
        </a:p>
      </dgm:t>
    </dgm:pt>
    <dgm:pt modelId="{6B9B7F03-EE35-48A2-9F2B-7BBF34999111}" type="parTrans" cxnId="{864C5071-1AC6-4448-8342-1EA8C642EB25}">
      <dgm:prSet/>
      <dgm:spPr/>
      <dgm:t>
        <a:bodyPr/>
        <a:lstStyle/>
        <a:p>
          <a:pPr algn="l"/>
          <a:endParaRPr lang="es-US" b="1">
            <a:solidFill>
              <a:schemeClr val="tx1"/>
            </a:solidFill>
            <a:latin typeface="Arial" pitchFamily="34" charset="0"/>
            <a:cs typeface="Arial" pitchFamily="34" charset="0"/>
          </a:endParaRPr>
        </a:p>
      </dgm:t>
    </dgm:pt>
    <dgm:pt modelId="{D5427464-B390-477A-9417-DA1D42B64136}" type="sibTrans" cxnId="{864C5071-1AC6-4448-8342-1EA8C642EB25}">
      <dgm:prSet/>
      <dgm:spPr/>
      <dgm:t>
        <a:bodyPr/>
        <a:lstStyle/>
        <a:p>
          <a:pPr algn="l"/>
          <a:endParaRPr lang="es-US" b="1">
            <a:solidFill>
              <a:schemeClr val="tx1"/>
            </a:solidFill>
            <a:latin typeface="Arial" pitchFamily="34" charset="0"/>
            <a:cs typeface="Arial" pitchFamily="34" charset="0"/>
          </a:endParaRPr>
        </a:p>
      </dgm:t>
    </dgm:pt>
    <dgm:pt modelId="{4C97B517-0142-4A2C-B80A-C454CA81949D}">
      <dgm:prSet phldrT="[Texto]"/>
      <dgm:spPr/>
      <dgm:t>
        <a:bodyPr/>
        <a:lstStyle/>
        <a:p>
          <a:pPr algn="l"/>
          <a:r>
            <a:rPr lang="es-US" b="1">
              <a:solidFill>
                <a:schemeClr val="tx1"/>
              </a:solidFill>
              <a:latin typeface="Arial" pitchFamily="34" charset="0"/>
              <a:cs typeface="Arial" pitchFamily="34" charset="0"/>
            </a:rPr>
            <a:t>Auditoria de Procesos.</a:t>
          </a:r>
        </a:p>
      </dgm:t>
    </dgm:pt>
    <dgm:pt modelId="{25A25912-7900-4A1B-B9E3-C3C810765ECD}" type="parTrans" cxnId="{FF8B4AF7-40D5-4248-9EC6-9D1B82E6C968}">
      <dgm:prSet/>
      <dgm:spPr/>
      <dgm:t>
        <a:bodyPr/>
        <a:lstStyle/>
        <a:p>
          <a:pPr algn="l"/>
          <a:endParaRPr lang="es-US" b="1">
            <a:solidFill>
              <a:schemeClr val="tx1"/>
            </a:solidFill>
            <a:latin typeface="Arial" pitchFamily="34" charset="0"/>
            <a:cs typeface="Arial" pitchFamily="34" charset="0"/>
          </a:endParaRPr>
        </a:p>
      </dgm:t>
    </dgm:pt>
    <dgm:pt modelId="{732CFE0D-DC33-43B0-8B12-0945CE39560B}" type="sibTrans" cxnId="{FF8B4AF7-40D5-4248-9EC6-9D1B82E6C968}">
      <dgm:prSet/>
      <dgm:spPr/>
      <dgm:t>
        <a:bodyPr/>
        <a:lstStyle/>
        <a:p>
          <a:pPr algn="l"/>
          <a:endParaRPr lang="es-US" b="1">
            <a:solidFill>
              <a:schemeClr val="tx1"/>
            </a:solidFill>
            <a:latin typeface="Arial" pitchFamily="34" charset="0"/>
            <a:cs typeface="Arial" pitchFamily="34" charset="0"/>
          </a:endParaRPr>
        </a:p>
      </dgm:t>
    </dgm:pt>
    <dgm:pt modelId="{3F21302B-B776-4782-95F7-DDB2244E1A9A}">
      <dgm:prSet phldrT="[Texto]"/>
      <dgm:spPr/>
      <dgm:t>
        <a:bodyPr/>
        <a:lstStyle/>
        <a:p>
          <a:pPr algn="l"/>
          <a:r>
            <a:rPr lang="es-US" b="1">
              <a:solidFill>
                <a:schemeClr val="tx1"/>
              </a:solidFill>
              <a:latin typeface="Arial" pitchFamily="34" charset="0"/>
              <a:cs typeface="Arial" pitchFamily="34" charset="0"/>
            </a:rPr>
            <a:t>Análisis de Competitividad.</a:t>
          </a:r>
        </a:p>
      </dgm:t>
    </dgm:pt>
    <dgm:pt modelId="{486F6B16-617E-470B-8705-632A18EFD52A}" type="parTrans" cxnId="{931EBD8D-22A1-423C-9FA0-B088CD8AEBB9}">
      <dgm:prSet/>
      <dgm:spPr/>
      <dgm:t>
        <a:bodyPr/>
        <a:lstStyle/>
        <a:p>
          <a:pPr algn="l"/>
          <a:endParaRPr lang="es-US" b="1">
            <a:solidFill>
              <a:schemeClr val="tx1"/>
            </a:solidFill>
            <a:latin typeface="Arial" pitchFamily="34" charset="0"/>
            <a:cs typeface="Arial" pitchFamily="34" charset="0"/>
          </a:endParaRPr>
        </a:p>
      </dgm:t>
    </dgm:pt>
    <dgm:pt modelId="{8311E04B-BC10-4AB1-B8E2-584214AB2A31}" type="sibTrans" cxnId="{931EBD8D-22A1-423C-9FA0-B088CD8AEBB9}">
      <dgm:prSet/>
      <dgm:spPr/>
      <dgm:t>
        <a:bodyPr/>
        <a:lstStyle/>
        <a:p>
          <a:pPr algn="l"/>
          <a:endParaRPr lang="es-US" b="1">
            <a:solidFill>
              <a:schemeClr val="tx1"/>
            </a:solidFill>
            <a:latin typeface="Arial" pitchFamily="34" charset="0"/>
            <a:cs typeface="Arial" pitchFamily="34" charset="0"/>
          </a:endParaRPr>
        </a:p>
      </dgm:t>
    </dgm:pt>
    <dgm:pt modelId="{389F86ED-C280-4311-A231-AD85519342EE}">
      <dgm:prSet phldrT="[Texto]"/>
      <dgm:spPr/>
      <dgm:t>
        <a:bodyPr/>
        <a:lstStyle/>
        <a:p>
          <a:pPr algn="l"/>
          <a:r>
            <a:rPr lang="es-US" b="1" dirty="0">
              <a:solidFill>
                <a:schemeClr val="tx1"/>
              </a:solidFill>
              <a:latin typeface="Arial" pitchFamily="34" charset="0"/>
              <a:cs typeface="Arial" pitchFamily="34" charset="0"/>
            </a:rPr>
            <a:t>Programa "Producción </a:t>
          </a:r>
          <a:r>
            <a:rPr lang="es-US" b="1" dirty="0" smtClean="0">
              <a:solidFill>
                <a:schemeClr val="tx1"/>
              </a:solidFill>
              <a:latin typeface="Arial" pitchFamily="34" charset="0"/>
              <a:cs typeface="Arial" pitchFamily="34" charset="0"/>
            </a:rPr>
            <a:t>Entrega </a:t>
          </a:r>
          <a:r>
            <a:rPr lang="es-US" b="1" dirty="0">
              <a:solidFill>
                <a:schemeClr val="tx1"/>
              </a:solidFill>
              <a:latin typeface="Arial" pitchFamily="34" charset="0"/>
              <a:cs typeface="Arial" pitchFamily="34" charset="0"/>
            </a:rPr>
            <a:t>a Tiempo"</a:t>
          </a:r>
        </a:p>
      </dgm:t>
    </dgm:pt>
    <dgm:pt modelId="{A9C4AA8D-BC52-4054-9247-7E8438EAB7C3}" type="parTrans" cxnId="{7D9AB53B-D5EB-4686-A546-74ACF7D05D7B}">
      <dgm:prSet/>
      <dgm:spPr/>
      <dgm:t>
        <a:bodyPr/>
        <a:lstStyle/>
        <a:p>
          <a:pPr algn="l"/>
          <a:endParaRPr lang="es-US" b="1">
            <a:solidFill>
              <a:schemeClr val="tx1"/>
            </a:solidFill>
            <a:latin typeface="Arial" pitchFamily="34" charset="0"/>
            <a:cs typeface="Arial" pitchFamily="34" charset="0"/>
          </a:endParaRPr>
        </a:p>
      </dgm:t>
    </dgm:pt>
    <dgm:pt modelId="{9CBD1156-DD8D-41C1-A200-B5BD83227627}" type="sibTrans" cxnId="{7D9AB53B-D5EB-4686-A546-74ACF7D05D7B}">
      <dgm:prSet/>
      <dgm:spPr/>
      <dgm:t>
        <a:bodyPr/>
        <a:lstStyle/>
        <a:p>
          <a:pPr algn="l"/>
          <a:endParaRPr lang="es-US" b="1">
            <a:solidFill>
              <a:schemeClr val="tx1"/>
            </a:solidFill>
            <a:latin typeface="Arial" pitchFamily="34" charset="0"/>
            <a:cs typeface="Arial" pitchFamily="34" charset="0"/>
          </a:endParaRPr>
        </a:p>
      </dgm:t>
    </dgm:pt>
    <dgm:pt modelId="{47ECEA7E-BBAB-48F4-BC11-DCD16A7EDD55}">
      <dgm:prSet phldrT="[Texto]"/>
      <dgm:spPr/>
      <dgm:t>
        <a:bodyPr/>
        <a:lstStyle/>
        <a:p>
          <a:pPr algn="l"/>
          <a:r>
            <a:rPr lang="es-US" b="1">
              <a:solidFill>
                <a:schemeClr val="tx1"/>
              </a:solidFill>
              <a:latin typeface="Arial" pitchFamily="34" charset="0"/>
              <a:cs typeface="Arial" pitchFamily="34" charset="0"/>
            </a:rPr>
            <a:t>Implementación Sistema S&amp;SO. </a:t>
          </a:r>
        </a:p>
      </dgm:t>
    </dgm:pt>
    <dgm:pt modelId="{9E7BF5D3-7DD7-4B7B-9AEB-3382ABE1ED35}" type="parTrans" cxnId="{FE387789-1D37-48E2-A412-9FFBFFE70C39}">
      <dgm:prSet/>
      <dgm:spPr/>
      <dgm:t>
        <a:bodyPr/>
        <a:lstStyle/>
        <a:p>
          <a:pPr algn="l"/>
          <a:endParaRPr lang="es-US" b="1">
            <a:solidFill>
              <a:schemeClr val="tx1"/>
            </a:solidFill>
            <a:latin typeface="Arial" pitchFamily="34" charset="0"/>
            <a:cs typeface="Arial" pitchFamily="34" charset="0"/>
          </a:endParaRPr>
        </a:p>
      </dgm:t>
    </dgm:pt>
    <dgm:pt modelId="{3EB0CC0F-C842-4211-A4D2-4B01161816AE}" type="sibTrans" cxnId="{FE387789-1D37-48E2-A412-9FFBFFE70C39}">
      <dgm:prSet/>
      <dgm:spPr/>
      <dgm:t>
        <a:bodyPr/>
        <a:lstStyle/>
        <a:p>
          <a:pPr algn="l"/>
          <a:endParaRPr lang="es-US" b="1">
            <a:solidFill>
              <a:schemeClr val="tx1"/>
            </a:solidFill>
            <a:latin typeface="Arial" pitchFamily="34" charset="0"/>
            <a:cs typeface="Arial" pitchFamily="34" charset="0"/>
          </a:endParaRPr>
        </a:p>
      </dgm:t>
    </dgm:pt>
    <dgm:pt modelId="{D64F25A7-8B51-4498-A7BF-5B410DB830DA}">
      <dgm:prSet phldrT="[Texto]"/>
      <dgm:spPr/>
      <dgm:t>
        <a:bodyPr/>
        <a:lstStyle/>
        <a:p>
          <a:pPr algn="l"/>
          <a:r>
            <a:rPr lang="es-US" b="1">
              <a:solidFill>
                <a:schemeClr val="tx1"/>
              </a:solidFill>
              <a:latin typeface="Arial" pitchFamily="34" charset="0"/>
              <a:cs typeface="Arial" pitchFamily="34" charset="0"/>
            </a:rPr>
            <a:t>Optimización de Recursos.</a:t>
          </a:r>
        </a:p>
      </dgm:t>
    </dgm:pt>
    <dgm:pt modelId="{BD654F33-6059-43AB-B713-92F8788D86FB}" type="parTrans" cxnId="{AA828D2C-54F0-4862-8AA8-1A48B7815F04}">
      <dgm:prSet/>
      <dgm:spPr/>
      <dgm:t>
        <a:bodyPr/>
        <a:lstStyle/>
        <a:p>
          <a:pPr algn="l"/>
          <a:endParaRPr lang="es-US" b="1">
            <a:solidFill>
              <a:schemeClr val="tx1"/>
            </a:solidFill>
            <a:latin typeface="Arial" pitchFamily="34" charset="0"/>
            <a:cs typeface="Arial" pitchFamily="34" charset="0"/>
          </a:endParaRPr>
        </a:p>
      </dgm:t>
    </dgm:pt>
    <dgm:pt modelId="{8CB00E00-0571-4D28-B82F-C886548CB8AD}" type="sibTrans" cxnId="{AA828D2C-54F0-4862-8AA8-1A48B7815F04}">
      <dgm:prSet/>
      <dgm:spPr/>
      <dgm:t>
        <a:bodyPr/>
        <a:lstStyle/>
        <a:p>
          <a:pPr algn="l"/>
          <a:endParaRPr lang="es-US" b="1">
            <a:solidFill>
              <a:schemeClr val="tx1"/>
            </a:solidFill>
            <a:latin typeface="Arial" pitchFamily="34" charset="0"/>
            <a:cs typeface="Arial" pitchFamily="34" charset="0"/>
          </a:endParaRPr>
        </a:p>
      </dgm:t>
    </dgm:pt>
    <dgm:pt modelId="{D6544F86-C735-49B1-BA31-CB6ABDF217B9}">
      <dgm:prSet phldrT="[Texto]"/>
      <dgm:spPr/>
      <dgm:t>
        <a:bodyPr/>
        <a:lstStyle/>
        <a:p>
          <a:pPr algn="l"/>
          <a:r>
            <a:rPr lang="es-US" b="1">
              <a:solidFill>
                <a:schemeClr val="tx1"/>
              </a:solidFill>
              <a:latin typeface="Arial" pitchFamily="34" charset="0"/>
              <a:cs typeface="Arial" pitchFamily="34" charset="0"/>
            </a:rPr>
            <a:t>Sistema de Información Integral. </a:t>
          </a:r>
        </a:p>
      </dgm:t>
    </dgm:pt>
    <dgm:pt modelId="{E8770FF8-D050-49AF-BFEB-6DA7E6D907B3}" type="parTrans" cxnId="{DC8210E4-F80D-4EE7-9B57-181A05A5919E}">
      <dgm:prSet/>
      <dgm:spPr/>
      <dgm:t>
        <a:bodyPr/>
        <a:lstStyle/>
        <a:p>
          <a:pPr algn="l"/>
          <a:endParaRPr lang="es-US" b="1">
            <a:solidFill>
              <a:schemeClr val="tx1"/>
            </a:solidFill>
            <a:latin typeface="Arial" pitchFamily="34" charset="0"/>
            <a:cs typeface="Arial" pitchFamily="34" charset="0"/>
          </a:endParaRPr>
        </a:p>
      </dgm:t>
    </dgm:pt>
    <dgm:pt modelId="{7202A05C-6C0E-4B6C-8E0E-865A0CD2FCC9}" type="sibTrans" cxnId="{DC8210E4-F80D-4EE7-9B57-181A05A5919E}">
      <dgm:prSet/>
      <dgm:spPr/>
      <dgm:t>
        <a:bodyPr/>
        <a:lstStyle/>
        <a:p>
          <a:pPr algn="l"/>
          <a:endParaRPr lang="es-US" b="1">
            <a:solidFill>
              <a:schemeClr val="tx1"/>
            </a:solidFill>
            <a:latin typeface="Arial" pitchFamily="34" charset="0"/>
            <a:cs typeface="Arial" pitchFamily="34" charset="0"/>
          </a:endParaRPr>
        </a:p>
      </dgm:t>
    </dgm:pt>
    <dgm:pt modelId="{475B9A17-F946-418A-A3BF-D6ACC039A875}">
      <dgm:prSet phldrT="[Texto]"/>
      <dgm:spPr/>
      <dgm:t>
        <a:bodyPr/>
        <a:lstStyle/>
        <a:p>
          <a:pPr algn="l"/>
          <a:r>
            <a:rPr lang="es-US" b="1">
              <a:solidFill>
                <a:schemeClr val="tx1"/>
              </a:solidFill>
              <a:latin typeface="Arial" pitchFamily="34" charset="0"/>
              <a:cs typeface="Arial" pitchFamily="34" charset="0"/>
            </a:rPr>
            <a:t>Mantenimiento para la Productividad.</a:t>
          </a:r>
        </a:p>
      </dgm:t>
    </dgm:pt>
    <dgm:pt modelId="{C961146B-538B-4706-A9C0-BBD5E668825D}" type="parTrans" cxnId="{F600FAB7-2EFC-4FB9-AED4-A731E8A18FBF}">
      <dgm:prSet/>
      <dgm:spPr/>
      <dgm:t>
        <a:bodyPr/>
        <a:lstStyle/>
        <a:p>
          <a:pPr algn="l"/>
          <a:endParaRPr lang="es-US" b="1">
            <a:solidFill>
              <a:schemeClr val="tx1"/>
            </a:solidFill>
            <a:latin typeface="Arial" pitchFamily="34" charset="0"/>
            <a:cs typeface="Arial" pitchFamily="34" charset="0"/>
          </a:endParaRPr>
        </a:p>
      </dgm:t>
    </dgm:pt>
    <dgm:pt modelId="{FFE75490-A7F1-4349-9B74-1E8555943100}" type="sibTrans" cxnId="{F600FAB7-2EFC-4FB9-AED4-A731E8A18FBF}">
      <dgm:prSet/>
      <dgm:spPr/>
      <dgm:t>
        <a:bodyPr/>
        <a:lstStyle/>
        <a:p>
          <a:pPr algn="l"/>
          <a:endParaRPr lang="es-US" b="1">
            <a:solidFill>
              <a:schemeClr val="tx1"/>
            </a:solidFill>
            <a:latin typeface="Arial" pitchFamily="34" charset="0"/>
            <a:cs typeface="Arial" pitchFamily="34" charset="0"/>
          </a:endParaRPr>
        </a:p>
      </dgm:t>
    </dgm:pt>
    <dgm:pt modelId="{326F5E78-5F41-4592-9146-71E7C3A118DE}">
      <dgm:prSet phldrT="[Texto]"/>
      <dgm:spPr/>
      <dgm:t>
        <a:bodyPr/>
        <a:lstStyle/>
        <a:p>
          <a:pPr algn="l"/>
          <a:r>
            <a:rPr lang="es-US" b="1">
              <a:solidFill>
                <a:schemeClr val="tx1"/>
              </a:solidFill>
              <a:latin typeface="Arial" pitchFamily="34" charset="0"/>
              <a:cs typeface="Arial" pitchFamily="34" charset="0"/>
            </a:rPr>
            <a:t>Investigación de Mercado.</a:t>
          </a:r>
        </a:p>
      </dgm:t>
    </dgm:pt>
    <dgm:pt modelId="{33671458-A0A4-47B2-868B-099D2BE2AAB6}" type="parTrans" cxnId="{640FD31B-7085-4380-8ADD-68ADE1350398}">
      <dgm:prSet/>
      <dgm:spPr/>
      <dgm:t>
        <a:bodyPr/>
        <a:lstStyle/>
        <a:p>
          <a:pPr algn="l"/>
          <a:endParaRPr lang="es-US" b="1">
            <a:solidFill>
              <a:schemeClr val="tx1"/>
            </a:solidFill>
            <a:latin typeface="Arial" pitchFamily="34" charset="0"/>
            <a:cs typeface="Arial" pitchFamily="34" charset="0"/>
          </a:endParaRPr>
        </a:p>
      </dgm:t>
    </dgm:pt>
    <dgm:pt modelId="{347432EB-2346-45A0-BBF3-CE36D0D6F2BC}" type="sibTrans" cxnId="{640FD31B-7085-4380-8ADD-68ADE1350398}">
      <dgm:prSet/>
      <dgm:spPr/>
      <dgm:t>
        <a:bodyPr/>
        <a:lstStyle/>
        <a:p>
          <a:pPr algn="l"/>
          <a:endParaRPr lang="es-US" b="1">
            <a:solidFill>
              <a:schemeClr val="tx1"/>
            </a:solidFill>
            <a:latin typeface="Arial" pitchFamily="34" charset="0"/>
            <a:cs typeface="Arial" pitchFamily="34" charset="0"/>
          </a:endParaRPr>
        </a:p>
      </dgm:t>
    </dgm:pt>
    <dgm:pt modelId="{96745E14-F930-4A60-A38B-F839C708214F}">
      <dgm:prSet phldrT="[Texto]"/>
      <dgm:spPr/>
      <dgm:t>
        <a:bodyPr/>
        <a:lstStyle/>
        <a:p>
          <a:pPr algn="l"/>
          <a:r>
            <a:rPr lang="es-US" b="1" dirty="0">
              <a:solidFill>
                <a:schemeClr val="tx1"/>
              </a:solidFill>
              <a:latin typeface="Arial" pitchFamily="34" charset="0"/>
              <a:cs typeface="Arial" pitchFamily="34" charset="0"/>
            </a:rPr>
            <a:t>Programa </a:t>
          </a:r>
          <a:r>
            <a:rPr lang="en-US" b="1" dirty="0">
              <a:solidFill>
                <a:schemeClr val="tx1"/>
              </a:solidFill>
              <a:latin typeface="Arial" pitchFamily="34" charset="0"/>
              <a:cs typeface="Arial" pitchFamily="34" charset="0"/>
            </a:rPr>
            <a:t>"Free-lance"</a:t>
          </a:r>
          <a:endParaRPr lang="es-US" b="1" dirty="0">
            <a:solidFill>
              <a:schemeClr val="tx1"/>
            </a:solidFill>
            <a:latin typeface="Arial" pitchFamily="34" charset="0"/>
            <a:cs typeface="Arial" pitchFamily="34" charset="0"/>
          </a:endParaRPr>
        </a:p>
      </dgm:t>
    </dgm:pt>
    <dgm:pt modelId="{5A688C04-4595-4ECD-A608-15B8A932217B}" type="parTrans" cxnId="{1FB94EE1-4B49-44BA-9B93-96B3300CAB7D}">
      <dgm:prSet/>
      <dgm:spPr/>
      <dgm:t>
        <a:bodyPr/>
        <a:lstStyle/>
        <a:p>
          <a:endParaRPr lang="es-EC" b="1">
            <a:solidFill>
              <a:schemeClr val="tx1"/>
            </a:solidFill>
            <a:latin typeface="Arial" pitchFamily="34" charset="0"/>
            <a:cs typeface="Arial" pitchFamily="34" charset="0"/>
          </a:endParaRPr>
        </a:p>
      </dgm:t>
    </dgm:pt>
    <dgm:pt modelId="{D7430AD2-A8A3-4EEA-BF33-264B7A1E4E2D}" type="sibTrans" cxnId="{1FB94EE1-4B49-44BA-9B93-96B3300CAB7D}">
      <dgm:prSet/>
      <dgm:spPr/>
      <dgm:t>
        <a:bodyPr/>
        <a:lstStyle/>
        <a:p>
          <a:endParaRPr lang="es-EC" b="1">
            <a:solidFill>
              <a:schemeClr val="tx1"/>
            </a:solidFill>
            <a:latin typeface="Arial" pitchFamily="34" charset="0"/>
            <a:cs typeface="Arial" pitchFamily="34" charset="0"/>
          </a:endParaRPr>
        </a:p>
      </dgm:t>
    </dgm:pt>
    <dgm:pt modelId="{6F0C2466-B960-4FAE-BEB0-BCDE352C4E50}">
      <dgm:prSet phldrT="[Texto]"/>
      <dgm:spPr/>
      <dgm:t>
        <a:bodyPr/>
        <a:lstStyle/>
        <a:p>
          <a:pPr algn="l"/>
          <a:r>
            <a:rPr lang="es-US" b="1" dirty="0">
              <a:solidFill>
                <a:schemeClr val="tx1"/>
              </a:solidFill>
              <a:latin typeface="Arial" pitchFamily="34" charset="0"/>
              <a:cs typeface="Arial" pitchFamily="34" charset="0"/>
            </a:rPr>
            <a:t>Programa </a:t>
          </a:r>
          <a:r>
            <a:rPr lang="en-US" b="1" dirty="0">
              <a:solidFill>
                <a:schemeClr val="tx1"/>
              </a:solidFill>
              <a:latin typeface="Arial" pitchFamily="34" charset="0"/>
              <a:cs typeface="Arial" pitchFamily="34" charset="0"/>
            </a:rPr>
            <a:t>"Reciclaje"</a:t>
          </a:r>
          <a:endParaRPr lang="es-US" b="1" dirty="0">
            <a:solidFill>
              <a:schemeClr val="tx1"/>
            </a:solidFill>
            <a:latin typeface="Arial" pitchFamily="34" charset="0"/>
            <a:cs typeface="Arial" pitchFamily="34" charset="0"/>
          </a:endParaRPr>
        </a:p>
      </dgm:t>
    </dgm:pt>
    <dgm:pt modelId="{17731786-A4D8-45FD-B573-24AEC56DF827}" type="parTrans" cxnId="{3A919D73-6C22-4457-9EEA-9C121EDE7EB5}">
      <dgm:prSet/>
      <dgm:spPr/>
      <dgm:t>
        <a:bodyPr/>
        <a:lstStyle/>
        <a:p>
          <a:endParaRPr lang="es-US" b="1">
            <a:solidFill>
              <a:schemeClr val="tx1"/>
            </a:solidFill>
            <a:latin typeface="Arial" pitchFamily="34" charset="0"/>
            <a:cs typeface="Arial" pitchFamily="34" charset="0"/>
          </a:endParaRPr>
        </a:p>
      </dgm:t>
    </dgm:pt>
    <dgm:pt modelId="{80934F2F-8666-4035-ABE5-2B396061CC23}" type="sibTrans" cxnId="{3A919D73-6C22-4457-9EEA-9C121EDE7EB5}">
      <dgm:prSet/>
      <dgm:spPr/>
      <dgm:t>
        <a:bodyPr/>
        <a:lstStyle/>
        <a:p>
          <a:endParaRPr lang="es-US" b="1">
            <a:solidFill>
              <a:schemeClr val="tx1"/>
            </a:solidFill>
            <a:latin typeface="Arial" pitchFamily="34" charset="0"/>
            <a:cs typeface="Arial" pitchFamily="34" charset="0"/>
          </a:endParaRPr>
        </a:p>
      </dgm:t>
    </dgm:pt>
    <dgm:pt modelId="{BD935CE2-C72D-4F4B-9417-35CAC43D64C7}" type="pres">
      <dgm:prSet presAssocID="{B9356368-EED7-4F96-A785-5A386617E661}" presName="linearFlow" presStyleCnt="0">
        <dgm:presLayoutVars>
          <dgm:dir/>
          <dgm:resizeHandles val="exact"/>
        </dgm:presLayoutVars>
      </dgm:prSet>
      <dgm:spPr/>
      <dgm:t>
        <a:bodyPr/>
        <a:lstStyle/>
        <a:p>
          <a:endParaRPr lang="es-US"/>
        </a:p>
      </dgm:t>
    </dgm:pt>
    <dgm:pt modelId="{A8450FAE-CB26-4B01-BA63-CF130C4DED74}" type="pres">
      <dgm:prSet presAssocID="{3D7717B6-EDB9-4725-BD20-28F229588B98}" presName="composite" presStyleCnt="0"/>
      <dgm:spPr/>
      <dgm:t>
        <a:bodyPr/>
        <a:lstStyle/>
        <a:p>
          <a:endParaRPr lang="es-EC"/>
        </a:p>
      </dgm:t>
    </dgm:pt>
    <dgm:pt modelId="{05C892CC-9D2F-4E38-96ED-D196785D72AF}" type="pres">
      <dgm:prSet presAssocID="{3D7717B6-EDB9-4725-BD20-28F229588B98}" presName="imgShp" presStyleLbl="fgImgPlace1" presStyleIdx="0" presStyleCnt="14"/>
      <dgm:spPr>
        <a:blipFill rotWithShape="0">
          <a:blip xmlns:r="http://schemas.openxmlformats.org/officeDocument/2006/relationships" r:embed="rId1"/>
          <a:stretch>
            <a:fillRect/>
          </a:stretch>
        </a:blipFill>
      </dgm:spPr>
      <dgm:t>
        <a:bodyPr/>
        <a:lstStyle/>
        <a:p>
          <a:endParaRPr lang="es-EC"/>
        </a:p>
      </dgm:t>
    </dgm:pt>
    <dgm:pt modelId="{893434A0-7062-45DF-AEA8-C1136F4838BA}" type="pres">
      <dgm:prSet presAssocID="{3D7717B6-EDB9-4725-BD20-28F229588B98}" presName="txShp" presStyleLbl="node1" presStyleIdx="0" presStyleCnt="14">
        <dgm:presLayoutVars>
          <dgm:bulletEnabled val="1"/>
        </dgm:presLayoutVars>
      </dgm:prSet>
      <dgm:spPr/>
      <dgm:t>
        <a:bodyPr/>
        <a:lstStyle/>
        <a:p>
          <a:endParaRPr lang="es-US"/>
        </a:p>
      </dgm:t>
    </dgm:pt>
    <dgm:pt modelId="{3B32DF97-DAEB-4387-8301-5A785B9743FD}" type="pres">
      <dgm:prSet presAssocID="{8476FA6D-F3EC-44C0-AC4B-104613DBAAB6}" presName="spacing" presStyleCnt="0"/>
      <dgm:spPr/>
      <dgm:t>
        <a:bodyPr/>
        <a:lstStyle/>
        <a:p>
          <a:endParaRPr lang="es-EC"/>
        </a:p>
      </dgm:t>
    </dgm:pt>
    <dgm:pt modelId="{0D2F61A7-04C7-4CAE-9DDF-C8A687A388E7}" type="pres">
      <dgm:prSet presAssocID="{AD2FC186-8439-4C9C-964C-AB51BFDAFAEF}" presName="composite" presStyleCnt="0"/>
      <dgm:spPr/>
      <dgm:t>
        <a:bodyPr/>
        <a:lstStyle/>
        <a:p>
          <a:endParaRPr lang="es-EC"/>
        </a:p>
      </dgm:t>
    </dgm:pt>
    <dgm:pt modelId="{90E593ED-C2BA-4FE2-B912-58E25530E2C1}" type="pres">
      <dgm:prSet presAssocID="{AD2FC186-8439-4C9C-964C-AB51BFDAFAEF}" presName="imgShp" presStyleLbl="fgImgPlace1" presStyleIdx="1" presStyleCnt="14" custLinFactNeighborY="-21322"/>
      <dgm:spPr>
        <a:blipFill rotWithShape="0">
          <a:blip xmlns:r="http://schemas.openxmlformats.org/officeDocument/2006/relationships" r:embed="rId2"/>
          <a:stretch>
            <a:fillRect/>
          </a:stretch>
        </a:blipFill>
      </dgm:spPr>
      <dgm:t>
        <a:bodyPr/>
        <a:lstStyle/>
        <a:p>
          <a:endParaRPr lang="es-EC"/>
        </a:p>
      </dgm:t>
    </dgm:pt>
    <dgm:pt modelId="{B20596EB-F3FA-42F1-AF2D-60F03A60A3BD}" type="pres">
      <dgm:prSet presAssocID="{AD2FC186-8439-4C9C-964C-AB51BFDAFAEF}" presName="txShp" presStyleLbl="node1" presStyleIdx="1" presStyleCnt="14" custLinFactNeighborY="-21322">
        <dgm:presLayoutVars>
          <dgm:bulletEnabled val="1"/>
        </dgm:presLayoutVars>
      </dgm:prSet>
      <dgm:spPr/>
      <dgm:t>
        <a:bodyPr/>
        <a:lstStyle/>
        <a:p>
          <a:endParaRPr lang="es-US"/>
        </a:p>
      </dgm:t>
    </dgm:pt>
    <dgm:pt modelId="{CA5C8327-CDFD-4855-A224-3203E0BE9241}" type="pres">
      <dgm:prSet presAssocID="{39166988-D5BB-45F9-97B0-28E82834E5D2}" presName="spacing" presStyleCnt="0"/>
      <dgm:spPr/>
      <dgm:t>
        <a:bodyPr/>
        <a:lstStyle/>
        <a:p>
          <a:endParaRPr lang="es-EC"/>
        </a:p>
      </dgm:t>
    </dgm:pt>
    <dgm:pt modelId="{519D77CE-D55F-4C81-A76F-5DB5F9B5B45C}" type="pres">
      <dgm:prSet presAssocID="{340EC87B-CE10-470B-A577-BCAB5D7AEFA6}" presName="composite" presStyleCnt="0"/>
      <dgm:spPr/>
      <dgm:t>
        <a:bodyPr/>
        <a:lstStyle/>
        <a:p>
          <a:endParaRPr lang="es-EC"/>
        </a:p>
      </dgm:t>
    </dgm:pt>
    <dgm:pt modelId="{09DF574D-46EF-4E2C-B1C9-EFD822910DA5}" type="pres">
      <dgm:prSet presAssocID="{340EC87B-CE10-470B-A577-BCAB5D7AEFA6}" presName="imgShp" presStyleLbl="fgImgPlace1" presStyleIdx="2" presStyleCnt="14" custLinFactNeighborX="-3046" custLinFactNeighborY="-39592"/>
      <dgm:spPr>
        <a:blipFill rotWithShape="0">
          <a:blip xmlns:r="http://schemas.openxmlformats.org/officeDocument/2006/relationships" r:embed="rId3"/>
          <a:stretch>
            <a:fillRect/>
          </a:stretch>
        </a:blipFill>
      </dgm:spPr>
      <dgm:t>
        <a:bodyPr/>
        <a:lstStyle/>
        <a:p>
          <a:endParaRPr lang="es-EC"/>
        </a:p>
      </dgm:t>
    </dgm:pt>
    <dgm:pt modelId="{D0E27240-3419-47A4-BAA3-6981B9EE9C20}" type="pres">
      <dgm:prSet presAssocID="{340EC87B-CE10-470B-A577-BCAB5D7AEFA6}" presName="txShp" presStyleLbl="node1" presStyleIdx="2" presStyleCnt="14" custLinFactNeighborX="-261" custLinFactNeighborY="-39592">
        <dgm:presLayoutVars>
          <dgm:bulletEnabled val="1"/>
        </dgm:presLayoutVars>
      </dgm:prSet>
      <dgm:spPr/>
      <dgm:t>
        <a:bodyPr/>
        <a:lstStyle/>
        <a:p>
          <a:endParaRPr lang="es-US"/>
        </a:p>
      </dgm:t>
    </dgm:pt>
    <dgm:pt modelId="{C4C3D599-284C-42E7-9E79-C0E4D6A747A5}" type="pres">
      <dgm:prSet presAssocID="{8E75BC5F-A6EA-461C-88E2-BA6BC804227D}" presName="spacing" presStyleCnt="0"/>
      <dgm:spPr/>
      <dgm:t>
        <a:bodyPr/>
        <a:lstStyle/>
        <a:p>
          <a:endParaRPr lang="es-EC"/>
        </a:p>
      </dgm:t>
    </dgm:pt>
    <dgm:pt modelId="{B2BE7BFB-E92A-4C13-BEFB-408857AB911F}" type="pres">
      <dgm:prSet presAssocID="{9FF57C0B-E9C1-4AE1-A32F-3E9044386F9D}" presName="composite" presStyleCnt="0"/>
      <dgm:spPr/>
      <dgm:t>
        <a:bodyPr/>
        <a:lstStyle/>
        <a:p>
          <a:endParaRPr lang="es-EC"/>
        </a:p>
      </dgm:t>
    </dgm:pt>
    <dgm:pt modelId="{A3B7F9BA-976B-4A63-BCFA-E886E292F18F}" type="pres">
      <dgm:prSet presAssocID="{9FF57C0B-E9C1-4AE1-A32F-3E9044386F9D}" presName="imgShp" presStyleLbl="fgImgPlace1" presStyleIdx="3" presStyleCnt="14" custLinFactNeighborX="-3046" custLinFactNeighborY="-57865"/>
      <dgm:spPr>
        <a:blipFill rotWithShape="0">
          <a:blip xmlns:r="http://schemas.openxmlformats.org/officeDocument/2006/relationships" r:embed="rId4"/>
          <a:stretch>
            <a:fillRect/>
          </a:stretch>
        </a:blipFill>
      </dgm:spPr>
      <dgm:t>
        <a:bodyPr/>
        <a:lstStyle/>
        <a:p>
          <a:endParaRPr lang="es-EC"/>
        </a:p>
      </dgm:t>
    </dgm:pt>
    <dgm:pt modelId="{768EA7BA-7F4F-4748-8A9C-1C28BAEB52B5}" type="pres">
      <dgm:prSet presAssocID="{9FF57C0B-E9C1-4AE1-A32F-3E9044386F9D}" presName="txShp" presStyleLbl="node1" presStyleIdx="3" presStyleCnt="14" custLinFactNeighborX="-261" custLinFactNeighborY="-57865">
        <dgm:presLayoutVars>
          <dgm:bulletEnabled val="1"/>
        </dgm:presLayoutVars>
      </dgm:prSet>
      <dgm:spPr/>
      <dgm:t>
        <a:bodyPr/>
        <a:lstStyle/>
        <a:p>
          <a:endParaRPr lang="es-US"/>
        </a:p>
      </dgm:t>
    </dgm:pt>
    <dgm:pt modelId="{A2FCEE0E-D35E-47F2-9EAE-034796253771}" type="pres">
      <dgm:prSet presAssocID="{D5427464-B390-477A-9417-DA1D42B64136}" presName="spacing" presStyleCnt="0"/>
      <dgm:spPr/>
      <dgm:t>
        <a:bodyPr/>
        <a:lstStyle/>
        <a:p>
          <a:endParaRPr lang="es-EC"/>
        </a:p>
      </dgm:t>
    </dgm:pt>
    <dgm:pt modelId="{2A65CD20-46E3-41EF-83DE-48EFBCD310B3}" type="pres">
      <dgm:prSet presAssocID="{4C97B517-0142-4A2C-B80A-C454CA81949D}" presName="composite" presStyleCnt="0"/>
      <dgm:spPr/>
      <dgm:t>
        <a:bodyPr/>
        <a:lstStyle/>
        <a:p>
          <a:endParaRPr lang="es-EC"/>
        </a:p>
      </dgm:t>
    </dgm:pt>
    <dgm:pt modelId="{EA9CDEF1-1DD6-4D44-B48D-68F96575DDAC}" type="pres">
      <dgm:prSet presAssocID="{4C97B517-0142-4A2C-B80A-C454CA81949D}" presName="imgShp" presStyleLbl="fgImgPlace1" presStyleIdx="4" presStyleCnt="14" custLinFactNeighborY="-79186"/>
      <dgm:spPr>
        <a:blipFill rotWithShape="0">
          <a:blip xmlns:r="http://schemas.openxmlformats.org/officeDocument/2006/relationships" r:embed="rId5"/>
          <a:stretch>
            <a:fillRect/>
          </a:stretch>
        </a:blipFill>
      </dgm:spPr>
      <dgm:t>
        <a:bodyPr/>
        <a:lstStyle/>
        <a:p>
          <a:endParaRPr lang="es-EC"/>
        </a:p>
      </dgm:t>
    </dgm:pt>
    <dgm:pt modelId="{18151920-07D2-4C06-9462-3CAC77EC4745}" type="pres">
      <dgm:prSet presAssocID="{4C97B517-0142-4A2C-B80A-C454CA81949D}" presName="txShp" presStyleLbl="node1" presStyleIdx="4" presStyleCnt="14" custLinFactNeighborY="-79186">
        <dgm:presLayoutVars>
          <dgm:bulletEnabled val="1"/>
        </dgm:presLayoutVars>
      </dgm:prSet>
      <dgm:spPr/>
      <dgm:t>
        <a:bodyPr/>
        <a:lstStyle/>
        <a:p>
          <a:endParaRPr lang="es-US"/>
        </a:p>
      </dgm:t>
    </dgm:pt>
    <dgm:pt modelId="{D63ED871-4FFC-497D-A54A-E1121BD510A3}" type="pres">
      <dgm:prSet presAssocID="{732CFE0D-DC33-43B0-8B12-0945CE39560B}" presName="spacing" presStyleCnt="0"/>
      <dgm:spPr/>
      <dgm:t>
        <a:bodyPr/>
        <a:lstStyle/>
        <a:p>
          <a:endParaRPr lang="es-EC"/>
        </a:p>
      </dgm:t>
    </dgm:pt>
    <dgm:pt modelId="{BA323342-00D0-4EFC-9BC7-97A7A7F0A77F}" type="pres">
      <dgm:prSet presAssocID="{3F21302B-B776-4782-95F7-DDB2244E1A9A}" presName="composite" presStyleCnt="0"/>
      <dgm:spPr/>
      <dgm:t>
        <a:bodyPr/>
        <a:lstStyle/>
        <a:p>
          <a:endParaRPr lang="es-EC"/>
        </a:p>
      </dgm:t>
    </dgm:pt>
    <dgm:pt modelId="{924172E6-4347-41A5-BB9F-98250BB4BDAD}" type="pres">
      <dgm:prSet presAssocID="{3F21302B-B776-4782-95F7-DDB2244E1A9A}" presName="imgShp" presStyleLbl="fgImgPlace1" presStyleIdx="5" presStyleCnt="14" custLinFactY="-507" custLinFactNeighborY="-100000"/>
      <dgm:spPr>
        <a:blipFill rotWithShape="0">
          <a:blip xmlns:r="http://schemas.openxmlformats.org/officeDocument/2006/relationships" r:embed="rId6"/>
          <a:stretch>
            <a:fillRect/>
          </a:stretch>
        </a:blipFill>
      </dgm:spPr>
      <dgm:t>
        <a:bodyPr/>
        <a:lstStyle/>
        <a:p>
          <a:endParaRPr lang="es-EC"/>
        </a:p>
      </dgm:t>
    </dgm:pt>
    <dgm:pt modelId="{207A8D7B-9649-475F-AB57-EAF328B9C5D7}" type="pres">
      <dgm:prSet presAssocID="{3F21302B-B776-4782-95F7-DDB2244E1A9A}" presName="txShp" presStyleLbl="node1" presStyleIdx="5" presStyleCnt="14" custLinFactY="-507" custLinFactNeighborY="-100000">
        <dgm:presLayoutVars>
          <dgm:bulletEnabled val="1"/>
        </dgm:presLayoutVars>
      </dgm:prSet>
      <dgm:spPr/>
      <dgm:t>
        <a:bodyPr/>
        <a:lstStyle/>
        <a:p>
          <a:endParaRPr lang="es-US"/>
        </a:p>
      </dgm:t>
    </dgm:pt>
    <dgm:pt modelId="{47E74330-D856-4ED1-B59F-E1B5B96162A2}" type="pres">
      <dgm:prSet presAssocID="{8311E04B-BC10-4AB1-B8E2-584214AB2A31}" presName="spacing" presStyleCnt="0"/>
      <dgm:spPr/>
      <dgm:t>
        <a:bodyPr/>
        <a:lstStyle/>
        <a:p>
          <a:endParaRPr lang="es-EC"/>
        </a:p>
      </dgm:t>
    </dgm:pt>
    <dgm:pt modelId="{B840A39D-B88C-4BDE-8C9D-6A973AD946D1}" type="pres">
      <dgm:prSet presAssocID="{389F86ED-C280-4311-A231-AD85519342EE}" presName="composite" presStyleCnt="0"/>
      <dgm:spPr/>
      <dgm:t>
        <a:bodyPr/>
        <a:lstStyle/>
        <a:p>
          <a:endParaRPr lang="es-EC"/>
        </a:p>
      </dgm:t>
    </dgm:pt>
    <dgm:pt modelId="{7B60B54C-84AB-48B1-B12B-412B55051F6D}" type="pres">
      <dgm:prSet presAssocID="{389F86ED-C280-4311-A231-AD85519342EE}" presName="imgShp" presStyleLbl="fgImgPlace1" presStyleIdx="6" presStyleCnt="14" custLinFactY="-18775" custLinFactNeighborX="-3046" custLinFactNeighborY="-100000"/>
      <dgm:spPr>
        <a:blipFill rotWithShape="0">
          <a:blip xmlns:r="http://schemas.openxmlformats.org/officeDocument/2006/relationships" r:embed="rId7"/>
          <a:stretch>
            <a:fillRect/>
          </a:stretch>
        </a:blipFill>
      </dgm:spPr>
      <dgm:t>
        <a:bodyPr/>
        <a:lstStyle/>
        <a:p>
          <a:endParaRPr lang="es-EC"/>
        </a:p>
      </dgm:t>
    </dgm:pt>
    <dgm:pt modelId="{CF67D80B-5774-4CFC-9ABA-A5BA8A3F835B}" type="pres">
      <dgm:prSet presAssocID="{389F86ED-C280-4311-A231-AD85519342EE}" presName="txShp" presStyleLbl="node1" presStyleIdx="6" presStyleCnt="14" custLinFactY="-18775" custLinFactNeighborX="-261" custLinFactNeighborY="-100000">
        <dgm:presLayoutVars>
          <dgm:bulletEnabled val="1"/>
        </dgm:presLayoutVars>
      </dgm:prSet>
      <dgm:spPr/>
      <dgm:t>
        <a:bodyPr/>
        <a:lstStyle/>
        <a:p>
          <a:endParaRPr lang="es-US"/>
        </a:p>
      </dgm:t>
    </dgm:pt>
    <dgm:pt modelId="{519AA56C-3522-436E-B841-57F2000898CD}" type="pres">
      <dgm:prSet presAssocID="{9CBD1156-DD8D-41C1-A200-B5BD83227627}" presName="spacing" presStyleCnt="0"/>
      <dgm:spPr/>
      <dgm:t>
        <a:bodyPr/>
        <a:lstStyle/>
        <a:p>
          <a:endParaRPr lang="es-EC"/>
        </a:p>
      </dgm:t>
    </dgm:pt>
    <dgm:pt modelId="{0C920F24-6E98-4B13-829B-EDEDA128272A}" type="pres">
      <dgm:prSet presAssocID="{47ECEA7E-BBAB-48F4-BC11-DCD16A7EDD55}" presName="composite" presStyleCnt="0"/>
      <dgm:spPr/>
      <dgm:t>
        <a:bodyPr/>
        <a:lstStyle/>
        <a:p>
          <a:endParaRPr lang="es-EC"/>
        </a:p>
      </dgm:t>
    </dgm:pt>
    <dgm:pt modelId="{C0174CCF-4636-4AC6-B1F7-E1B177B965E2}" type="pres">
      <dgm:prSet presAssocID="{47ECEA7E-BBAB-48F4-BC11-DCD16A7EDD55}" presName="imgShp" presStyleLbl="fgImgPlace1" presStyleIdx="7" presStyleCnt="14" custLinFactY="-40093" custLinFactNeighborX="-3046" custLinFactNeighborY="-100000"/>
      <dgm:spPr>
        <a:blipFill rotWithShape="0">
          <a:blip xmlns:r="http://schemas.openxmlformats.org/officeDocument/2006/relationships" r:embed="rId8"/>
          <a:stretch>
            <a:fillRect/>
          </a:stretch>
        </a:blipFill>
      </dgm:spPr>
      <dgm:t>
        <a:bodyPr/>
        <a:lstStyle/>
        <a:p>
          <a:endParaRPr lang="es-EC"/>
        </a:p>
      </dgm:t>
    </dgm:pt>
    <dgm:pt modelId="{549383A4-6987-4041-AC6C-53A90F9F5C82}" type="pres">
      <dgm:prSet presAssocID="{47ECEA7E-BBAB-48F4-BC11-DCD16A7EDD55}" presName="txShp" presStyleLbl="node1" presStyleIdx="7" presStyleCnt="14" custLinFactY="-40093" custLinFactNeighborX="-261" custLinFactNeighborY="-100000">
        <dgm:presLayoutVars>
          <dgm:bulletEnabled val="1"/>
        </dgm:presLayoutVars>
      </dgm:prSet>
      <dgm:spPr/>
      <dgm:t>
        <a:bodyPr/>
        <a:lstStyle/>
        <a:p>
          <a:endParaRPr lang="es-US"/>
        </a:p>
      </dgm:t>
    </dgm:pt>
    <dgm:pt modelId="{2D3C48D7-40C4-4D57-89E5-AB6180EBCBD5}" type="pres">
      <dgm:prSet presAssocID="{3EB0CC0F-C842-4211-A4D2-4B01161816AE}" presName="spacing" presStyleCnt="0"/>
      <dgm:spPr/>
      <dgm:t>
        <a:bodyPr/>
        <a:lstStyle/>
        <a:p>
          <a:endParaRPr lang="es-EC"/>
        </a:p>
      </dgm:t>
    </dgm:pt>
    <dgm:pt modelId="{36FD8F18-C948-48A0-86BB-811B6989C9AB}" type="pres">
      <dgm:prSet presAssocID="{D64F25A7-8B51-4498-A7BF-5B410DB830DA}" presName="composite" presStyleCnt="0"/>
      <dgm:spPr/>
      <dgm:t>
        <a:bodyPr/>
        <a:lstStyle/>
        <a:p>
          <a:endParaRPr lang="es-EC"/>
        </a:p>
      </dgm:t>
    </dgm:pt>
    <dgm:pt modelId="{89065057-5B2F-4B0D-99A8-B624C795411C}" type="pres">
      <dgm:prSet presAssocID="{D64F25A7-8B51-4498-A7BF-5B410DB830DA}" presName="imgShp" presStyleLbl="fgImgPlace1" presStyleIdx="8" presStyleCnt="14" custLinFactY="-61412" custLinFactNeighborX="-3046" custLinFactNeighborY="-100000"/>
      <dgm:spPr>
        <a:blipFill rotWithShape="0">
          <a:blip xmlns:r="http://schemas.openxmlformats.org/officeDocument/2006/relationships" r:embed="rId9"/>
          <a:stretch>
            <a:fillRect/>
          </a:stretch>
        </a:blipFill>
      </dgm:spPr>
      <dgm:t>
        <a:bodyPr/>
        <a:lstStyle/>
        <a:p>
          <a:endParaRPr lang="es-EC"/>
        </a:p>
      </dgm:t>
    </dgm:pt>
    <dgm:pt modelId="{15202464-263F-406C-BB57-7976B6DE6615}" type="pres">
      <dgm:prSet presAssocID="{D64F25A7-8B51-4498-A7BF-5B410DB830DA}" presName="txShp" presStyleLbl="node1" presStyleIdx="8" presStyleCnt="14" custLinFactY="-61412" custLinFactNeighborX="-261" custLinFactNeighborY="-100000">
        <dgm:presLayoutVars>
          <dgm:bulletEnabled val="1"/>
        </dgm:presLayoutVars>
      </dgm:prSet>
      <dgm:spPr/>
      <dgm:t>
        <a:bodyPr/>
        <a:lstStyle/>
        <a:p>
          <a:endParaRPr lang="es-US"/>
        </a:p>
      </dgm:t>
    </dgm:pt>
    <dgm:pt modelId="{1AC94842-28BA-4AC9-9034-BB1C9BAE2734}" type="pres">
      <dgm:prSet presAssocID="{8CB00E00-0571-4D28-B82F-C886548CB8AD}" presName="spacing" presStyleCnt="0"/>
      <dgm:spPr/>
      <dgm:t>
        <a:bodyPr/>
        <a:lstStyle/>
        <a:p>
          <a:endParaRPr lang="es-EC"/>
        </a:p>
      </dgm:t>
    </dgm:pt>
    <dgm:pt modelId="{445A7FA7-3BA2-4A9D-9DD7-248B2B56A995}" type="pres">
      <dgm:prSet presAssocID="{D6544F86-C735-49B1-BA31-CB6ABDF217B9}" presName="composite" presStyleCnt="0"/>
      <dgm:spPr/>
      <dgm:t>
        <a:bodyPr/>
        <a:lstStyle/>
        <a:p>
          <a:endParaRPr lang="es-EC"/>
        </a:p>
      </dgm:t>
    </dgm:pt>
    <dgm:pt modelId="{6B6D5D63-C2B4-409F-8AC3-2D86259F5CA0}" type="pres">
      <dgm:prSet presAssocID="{D6544F86-C735-49B1-BA31-CB6ABDF217B9}" presName="imgShp" presStyleLbl="fgImgPlace1" presStyleIdx="9" presStyleCnt="14" custLinFactY="-79685" custLinFactNeighborX="-3046" custLinFactNeighborY="-100000"/>
      <dgm:spPr>
        <a:blipFill rotWithShape="0">
          <a:blip xmlns:r="http://schemas.openxmlformats.org/officeDocument/2006/relationships" r:embed="rId10"/>
          <a:stretch>
            <a:fillRect/>
          </a:stretch>
        </a:blipFill>
      </dgm:spPr>
      <dgm:t>
        <a:bodyPr/>
        <a:lstStyle/>
        <a:p>
          <a:endParaRPr lang="es-EC"/>
        </a:p>
      </dgm:t>
    </dgm:pt>
    <dgm:pt modelId="{637E5284-FBDC-4704-B5C1-ABB542392D37}" type="pres">
      <dgm:prSet presAssocID="{D6544F86-C735-49B1-BA31-CB6ABDF217B9}" presName="txShp" presStyleLbl="node1" presStyleIdx="9" presStyleCnt="14" custLinFactY="-79685" custLinFactNeighborX="-261" custLinFactNeighborY="-100000">
        <dgm:presLayoutVars>
          <dgm:bulletEnabled val="1"/>
        </dgm:presLayoutVars>
      </dgm:prSet>
      <dgm:spPr/>
      <dgm:t>
        <a:bodyPr/>
        <a:lstStyle/>
        <a:p>
          <a:endParaRPr lang="es-US"/>
        </a:p>
      </dgm:t>
    </dgm:pt>
    <dgm:pt modelId="{7B59669E-E0B6-4B80-856D-F5C416DC7F33}" type="pres">
      <dgm:prSet presAssocID="{7202A05C-6C0E-4B6C-8E0E-865A0CD2FCC9}" presName="spacing" presStyleCnt="0"/>
      <dgm:spPr/>
      <dgm:t>
        <a:bodyPr/>
        <a:lstStyle/>
        <a:p>
          <a:endParaRPr lang="es-EC"/>
        </a:p>
      </dgm:t>
    </dgm:pt>
    <dgm:pt modelId="{1950DE3A-44A9-404E-BF94-9AE1029D9CB6}" type="pres">
      <dgm:prSet presAssocID="{475B9A17-F946-418A-A3BF-D6ACC039A875}" presName="composite" presStyleCnt="0"/>
      <dgm:spPr/>
      <dgm:t>
        <a:bodyPr/>
        <a:lstStyle/>
        <a:p>
          <a:endParaRPr lang="es-EC"/>
        </a:p>
      </dgm:t>
    </dgm:pt>
    <dgm:pt modelId="{DA64D13A-4F9F-4E47-A0A2-E816B21FC125}" type="pres">
      <dgm:prSet presAssocID="{475B9A17-F946-418A-A3BF-D6ACC039A875}" presName="imgShp" presStyleLbl="fgImgPlace1" presStyleIdx="10" presStyleCnt="14" custLinFactY="-97958" custLinFactNeighborX="-3046" custLinFactNeighborY="-100000"/>
      <dgm:spPr>
        <a:blipFill rotWithShape="0">
          <a:blip xmlns:r="http://schemas.openxmlformats.org/officeDocument/2006/relationships" r:embed="rId11"/>
          <a:stretch>
            <a:fillRect/>
          </a:stretch>
        </a:blipFill>
      </dgm:spPr>
      <dgm:t>
        <a:bodyPr/>
        <a:lstStyle/>
        <a:p>
          <a:endParaRPr lang="es-EC"/>
        </a:p>
      </dgm:t>
    </dgm:pt>
    <dgm:pt modelId="{25F6DCEC-4609-4124-B559-0D07FA82EC79}" type="pres">
      <dgm:prSet presAssocID="{475B9A17-F946-418A-A3BF-D6ACC039A875}" presName="txShp" presStyleLbl="node1" presStyleIdx="10" presStyleCnt="14" custLinFactY="-97958" custLinFactNeighborX="-261" custLinFactNeighborY="-100000">
        <dgm:presLayoutVars>
          <dgm:bulletEnabled val="1"/>
        </dgm:presLayoutVars>
      </dgm:prSet>
      <dgm:spPr/>
      <dgm:t>
        <a:bodyPr/>
        <a:lstStyle/>
        <a:p>
          <a:endParaRPr lang="es-US"/>
        </a:p>
      </dgm:t>
    </dgm:pt>
    <dgm:pt modelId="{43288936-8028-4B6C-B680-E6F53067A39A}" type="pres">
      <dgm:prSet presAssocID="{FFE75490-A7F1-4349-9B74-1E8555943100}" presName="spacing" presStyleCnt="0"/>
      <dgm:spPr/>
      <dgm:t>
        <a:bodyPr/>
        <a:lstStyle/>
        <a:p>
          <a:endParaRPr lang="es-EC"/>
        </a:p>
      </dgm:t>
    </dgm:pt>
    <dgm:pt modelId="{ECB9BCC6-4B5D-41AA-9CD0-818E68144C4B}" type="pres">
      <dgm:prSet presAssocID="{326F5E78-5F41-4592-9146-71E7C3A118DE}" presName="composite" presStyleCnt="0"/>
      <dgm:spPr/>
      <dgm:t>
        <a:bodyPr/>
        <a:lstStyle/>
        <a:p>
          <a:endParaRPr lang="es-EC"/>
        </a:p>
      </dgm:t>
    </dgm:pt>
    <dgm:pt modelId="{25754192-D7A6-4B3A-8101-1039D1104E42}" type="pres">
      <dgm:prSet presAssocID="{326F5E78-5F41-4592-9146-71E7C3A118DE}" presName="imgShp" presStyleLbl="fgImgPlace1" presStyleIdx="11" presStyleCnt="14" custLinFactY="-100000" custLinFactNeighborY="-107569"/>
      <dgm:spPr>
        <a:blipFill rotWithShape="0">
          <a:blip xmlns:r="http://schemas.openxmlformats.org/officeDocument/2006/relationships" r:embed="rId12"/>
          <a:stretch>
            <a:fillRect/>
          </a:stretch>
        </a:blipFill>
      </dgm:spPr>
      <dgm:t>
        <a:bodyPr/>
        <a:lstStyle/>
        <a:p>
          <a:endParaRPr lang="es-EC"/>
        </a:p>
      </dgm:t>
    </dgm:pt>
    <dgm:pt modelId="{41F19D92-BD0F-48B1-B029-956FEA6B734E}" type="pres">
      <dgm:prSet presAssocID="{326F5E78-5F41-4592-9146-71E7C3A118DE}" presName="txShp" presStyleLbl="node1" presStyleIdx="11" presStyleCnt="14" custLinFactY="-100000" custLinFactNeighborY="-122075">
        <dgm:presLayoutVars>
          <dgm:bulletEnabled val="1"/>
        </dgm:presLayoutVars>
      </dgm:prSet>
      <dgm:spPr/>
      <dgm:t>
        <a:bodyPr/>
        <a:lstStyle/>
        <a:p>
          <a:endParaRPr lang="es-US"/>
        </a:p>
      </dgm:t>
    </dgm:pt>
    <dgm:pt modelId="{80C1DC10-5EC2-4A42-8B03-D475039FEC6C}" type="pres">
      <dgm:prSet presAssocID="{347432EB-2346-45A0-BBF3-CE36D0D6F2BC}" presName="spacing" presStyleCnt="0"/>
      <dgm:spPr/>
      <dgm:t>
        <a:bodyPr/>
        <a:lstStyle/>
        <a:p>
          <a:endParaRPr lang="es-EC"/>
        </a:p>
      </dgm:t>
    </dgm:pt>
    <dgm:pt modelId="{5608ED8B-2C65-4DD8-8357-6FC87D65E279}" type="pres">
      <dgm:prSet presAssocID="{96745E14-F930-4A60-A38B-F839C708214F}" presName="composite" presStyleCnt="0"/>
      <dgm:spPr/>
      <dgm:t>
        <a:bodyPr/>
        <a:lstStyle/>
        <a:p>
          <a:endParaRPr lang="es-EC"/>
        </a:p>
      </dgm:t>
    </dgm:pt>
    <dgm:pt modelId="{5CEE1816-741E-4DA4-BC4D-7737F98D949E}" type="pres">
      <dgm:prSet presAssocID="{96745E14-F930-4A60-A38B-F839C708214F}" presName="imgShp" presStyleLbl="fgImgPlace1" presStyleIdx="12" presStyleCnt="14" custLinFactY="-100000" custLinFactNeighborY="-117098"/>
      <dgm:spPr>
        <a:blipFill rotWithShape="0">
          <a:blip xmlns:r="http://schemas.openxmlformats.org/officeDocument/2006/relationships" r:embed="rId3"/>
          <a:stretch>
            <a:fillRect/>
          </a:stretch>
        </a:blipFill>
      </dgm:spPr>
      <dgm:t>
        <a:bodyPr/>
        <a:lstStyle/>
        <a:p>
          <a:endParaRPr lang="es-US"/>
        </a:p>
      </dgm:t>
    </dgm:pt>
    <dgm:pt modelId="{1E47C523-3C5D-464C-B6FC-140C43A6ABEA}" type="pres">
      <dgm:prSet presAssocID="{96745E14-F930-4A60-A38B-F839C708214F}" presName="txShp" presStyleLbl="node1" presStyleIdx="12" presStyleCnt="14" custLinFactY="-100000" custLinFactNeighborY="-122075">
        <dgm:presLayoutVars>
          <dgm:bulletEnabled val="1"/>
        </dgm:presLayoutVars>
      </dgm:prSet>
      <dgm:spPr/>
      <dgm:t>
        <a:bodyPr/>
        <a:lstStyle/>
        <a:p>
          <a:endParaRPr lang="es-EC"/>
        </a:p>
      </dgm:t>
    </dgm:pt>
    <dgm:pt modelId="{E8F51DB4-E942-4976-8C1C-C18B490B53B8}" type="pres">
      <dgm:prSet presAssocID="{D7430AD2-A8A3-4EEA-BF33-264B7A1E4E2D}" presName="spacing" presStyleCnt="0"/>
      <dgm:spPr/>
      <dgm:t>
        <a:bodyPr/>
        <a:lstStyle/>
        <a:p>
          <a:endParaRPr lang="es-EC"/>
        </a:p>
      </dgm:t>
    </dgm:pt>
    <dgm:pt modelId="{B00D98A8-CD93-4B01-8A83-7927F4B81379}" type="pres">
      <dgm:prSet presAssocID="{6F0C2466-B960-4FAE-BEB0-BCDE352C4E50}" presName="composite" presStyleCnt="0"/>
      <dgm:spPr/>
      <dgm:t>
        <a:bodyPr/>
        <a:lstStyle/>
        <a:p>
          <a:endParaRPr lang="es-EC"/>
        </a:p>
      </dgm:t>
    </dgm:pt>
    <dgm:pt modelId="{958E7DF7-E9BA-41F9-B78B-4A3B11435A0B}" type="pres">
      <dgm:prSet presAssocID="{6F0C2466-B960-4FAE-BEB0-BCDE352C4E50}" presName="imgShp" presStyleLbl="fgImgPlace1" presStyleIdx="13" presStyleCnt="14" custLinFactY="-100000" custLinFactNeighborY="-125017"/>
      <dgm:spPr>
        <a:blipFill rotWithShape="0">
          <a:blip xmlns:r="http://schemas.openxmlformats.org/officeDocument/2006/relationships" r:embed="rId13"/>
          <a:stretch>
            <a:fillRect/>
          </a:stretch>
        </a:blipFill>
      </dgm:spPr>
      <dgm:t>
        <a:bodyPr/>
        <a:lstStyle/>
        <a:p>
          <a:endParaRPr lang="es-EC"/>
        </a:p>
      </dgm:t>
    </dgm:pt>
    <dgm:pt modelId="{1785D702-EDE7-4935-A6EC-6DD1EC62A35A}" type="pres">
      <dgm:prSet presAssocID="{6F0C2466-B960-4FAE-BEB0-BCDE352C4E50}" presName="txShp" presStyleLbl="node1" presStyleIdx="13" presStyleCnt="14" custLinFactY="-100000" custLinFactNeighborY="-122075">
        <dgm:presLayoutVars>
          <dgm:bulletEnabled val="1"/>
        </dgm:presLayoutVars>
      </dgm:prSet>
      <dgm:spPr/>
      <dgm:t>
        <a:bodyPr/>
        <a:lstStyle/>
        <a:p>
          <a:endParaRPr lang="es-US"/>
        </a:p>
      </dgm:t>
    </dgm:pt>
  </dgm:ptLst>
  <dgm:cxnLst>
    <dgm:cxn modelId="{DC8210E4-F80D-4EE7-9B57-181A05A5919E}" srcId="{B9356368-EED7-4F96-A785-5A386617E661}" destId="{D6544F86-C735-49B1-BA31-CB6ABDF217B9}" srcOrd="9" destOrd="0" parTransId="{E8770FF8-D050-49AF-BFEB-6DA7E6D907B3}" sibTransId="{7202A05C-6C0E-4B6C-8E0E-865A0CD2FCC9}"/>
    <dgm:cxn modelId="{FE387789-1D37-48E2-A412-9FFBFFE70C39}" srcId="{B9356368-EED7-4F96-A785-5A386617E661}" destId="{47ECEA7E-BBAB-48F4-BC11-DCD16A7EDD55}" srcOrd="7" destOrd="0" parTransId="{9E7BF5D3-7DD7-4B7B-9AEB-3382ABE1ED35}" sibTransId="{3EB0CC0F-C842-4211-A4D2-4B01161816AE}"/>
    <dgm:cxn modelId="{3A919D73-6C22-4457-9EEA-9C121EDE7EB5}" srcId="{B9356368-EED7-4F96-A785-5A386617E661}" destId="{6F0C2466-B960-4FAE-BEB0-BCDE352C4E50}" srcOrd="13" destOrd="0" parTransId="{17731786-A4D8-45FD-B573-24AEC56DF827}" sibTransId="{80934F2F-8666-4035-ABE5-2B396061CC23}"/>
    <dgm:cxn modelId="{FB59F206-E204-48A4-9D65-25D508B3169C}" type="presOf" srcId="{4C97B517-0142-4A2C-B80A-C454CA81949D}" destId="{18151920-07D2-4C06-9462-3CAC77EC4745}" srcOrd="0" destOrd="0" presId="urn:microsoft.com/office/officeart/2005/8/layout/vList3"/>
    <dgm:cxn modelId="{F600FAB7-2EFC-4FB9-AED4-A731E8A18FBF}" srcId="{B9356368-EED7-4F96-A785-5A386617E661}" destId="{475B9A17-F946-418A-A3BF-D6ACC039A875}" srcOrd="10" destOrd="0" parTransId="{C961146B-538B-4706-A9C0-BBD5E668825D}" sibTransId="{FFE75490-A7F1-4349-9B74-1E8555943100}"/>
    <dgm:cxn modelId="{50260371-6B16-4E09-9B5C-B8161ABD4291}" type="presOf" srcId="{340EC87B-CE10-470B-A577-BCAB5D7AEFA6}" destId="{D0E27240-3419-47A4-BAA3-6981B9EE9C20}" srcOrd="0" destOrd="0" presId="urn:microsoft.com/office/officeart/2005/8/layout/vList3"/>
    <dgm:cxn modelId="{93C94CA4-FC31-46FF-A94D-9D20D3AFABB4}" type="presOf" srcId="{3F21302B-B776-4782-95F7-DDB2244E1A9A}" destId="{207A8D7B-9649-475F-AB57-EAF328B9C5D7}" srcOrd="0" destOrd="0" presId="urn:microsoft.com/office/officeart/2005/8/layout/vList3"/>
    <dgm:cxn modelId="{1FB94EE1-4B49-44BA-9B93-96B3300CAB7D}" srcId="{B9356368-EED7-4F96-A785-5A386617E661}" destId="{96745E14-F930-4A60-A38B-F839C708214F}" srcOrd="12" destOrd="0" parTransId="{5A688C04-4595-4ECD-A608-15B8A932217B}" sibTransId="{D7430AD2-A8A3-4EEA-BF33-264B7A1E4E2D}"/>
    <dgm:cxn modelId="{466A4E90-31B9-44E1-88D2-737611356AF0}" type="presOf" srcId="{6F0C2466-B960-4FAE-BEB0-BCDE352C4E50}" destId="{1785D702-EDE7-4935-A6EC-6DD1EC62A35A}" srcOrd="0" destOrd="0" presId="urn:microsoft.com/office/officeart/2005/8/layout/vList3"/>
    <dgm:cxn modelId="{0DB31407-8AEB-46B2-A3E8-1F065818EE43}" type="presOf" srcId="{96745E14-F930-4A60-A38B-F839C708214F}" destId="{1E47C523-3C5D-464C-B6FC-140C43A6ABEA}" srcOrd="0" destOrd="0" presId="urn:microsoft.com/office/officeart/2005/8/layout/vList3"/>
    <dgm:cxn modelId="{4350D28D-CBE7-4099-ABA9-7D320B4F3869}" srcId="{B9356368-EED7-4F96-A785-5A386617E661}" destId="{AD2FC186-8439-4C9C-964C-AB51BFDAFAEF}" srcOrd="1" destOrd="0" parTransId="{0093BEA9-061D-49BA-B206-EBD039B59C8A}" sibTransId="{39166988-D5BB-45F9-97B0-28E82834E5D2}"/>
    <dgm:cxn modelId="{3AB35E7A-CCEE-4609-A723-07D72919843A}" type="presOf" srcId="{389F86ED-C280-4311-A231-AD85519342EE}" destId="{CF67D80B-5774-4CFC-9ABA-A5BA8A3F835B}" srcOrd="0" destOrd="0" presId="urn:microsoft.com/office/officeart/2005/8/layout/vList3"/>
    <dgm:cxn modelId="{EBE4593B-143D-4A21-A18A-D4723C83F340}" type="presOf" srcId="{D6544F86-C735-49B1-BA31-CB6ABDF217B9}" destId="{637E5284-FBDC-4704-B5C1-ABB542392D37}" srcOrd="0" destOrd="0" presId="urn:microsoft.com/office/officeart/2005/8/layout/vList3"/>
    <dgm:cxn modelId="{FE47DACB-F669-4020-ABDC-1BE93088741B}" type="presOf" srcId="{47ECEA7E-BBAB-48F4-BC11-DCD16A7EDD55}" destId="{549383A4-6987-4041-AC6C-53A90F9F5C82}" srcOrd="0" destOrd="0" presId="urn:microsoft.com/office/officeart/2005/8/layout/vList3"/>
    <dgm:cxn modelId="{CABB00BF-CF49-4FC5-B74F-95DBAF724B55}" type="presOf" srcId="{9FF57C0B-E9C1-4AE1-A32F-3E9044386F9D}" destId="{768EA7BA-7F4F-4748-8A9C-1C28BAEB52B5}" srcOrd="0" destOrd="0" presId="urn:microsoft.com/office/officeart/2005/8/layout/vList3"/>
    <dgm:cxn modelId="{C44FE3A9-90F7-457D-A415-DB586F523117}" srcId="{B9356368-EED7-4F96-A785-5A386617E661}" destId="{3D7717B6-EDB9-4725-BD20-28F229588B98}" srcOrd="0" destOrd="0" parTransId="{FF2B7315-9961-46A6-BEDD-8BB4FC37A1E1}" sibTransId="{8476FA6D-F3EC-44C0-AC4B-104613DBAAB6}"/>
    <dgm:cxn modelId="{640FD31B-7085-4380-8ADD-68ADE1350398}" srcId="{B9356368-EED7-4F96-A785-5A386617E661}" destId="{326F5E78-5F41-4592-9146-71E7C3A118DE}" srcOrd="11" destOrd="0" parTransId="{33671458-A0A4-47B2-868B-099D2BE2AAB6}" sibTransId="{347432EB-2346-45A0-BBF3-CE36D0D6F2BC}"/>
    <dgm:cxn modelId="{AA828D2C-54F0-4862-8AA8-1A48B7815F04}" srcId="{B9356368-EED7-4F96-A785-5A386617E661}" destId="{D64F25A7-8B51-4498-A7BF-5B410DB830DA}" srcOrd="8" destOrd="0" parTransId="{BD654F33-6059-43AB-B713-92F8788D86FB}" sibTransId="{8CB00E00-0571-4D28-B82F-C886548CB8AD}"/>
    <dgm:cxn modelId="{931EBD8D-22A1-423C-9FA0-B088CD8AEBB9}" srcId="{B9356368-EED7-4F96-A785-5A386617E661}" destId="{3F21302B-B776-4782-95F7-DDB2244E1A9A}" srcOrd="5" destOrd="0" parTransId="{486F6B16-617E-470B-8705-632A18EFD52A}" sibTransId="{8311E04B-BC10-4AB1-B8E2-584214AB2A31}"/>
    <dgm:cxn modelId="{FF8B4AF7-40D5-4248-9EC6-9D1B82E6C968}" srcId="{B9356368-EED7-4F96-A785-5A386617E661}" destId="{4C97B517-0142-4A2C-B80A-C454CA81949D}" srcOrd="4" destOrd="0" parTransId="{25A25912-7900-4A1B-B9E3-C3C810765ECD}" sibTransId="{732CFE0D-DC33-43B0-8B12-0945CE39560B}"/>
    <dgm:cxn modelId="{7089B805-96F3-48E8-9258-4B93AFCED325}" type="presOf" srcId="{AD2FC186-8439-4C9C-964C-AB51BFDAFAEF}" destId="{B20596EB-F3FA-42F1-AF2D-60F03A60A3BD}" srcOrd="0" destOrd="0" presId="urn:microsoft.com/office/officeart/2005/8/layout/vList3"/>
    <dgm:cxn modelId="{FFBC979B-B325-4F09-AA56-E0E8C2C53B21}" type="presOf" srcId="{B9356368-EED7-4F96-A785-5A386617E661}" destId="{BD935CE2-C72D-4F4B-9417-35CAC43D64C7}" srcOrd="0" destOrd="0" presId="urn:microsoft.com/office/officeart/2005/8/layout/vList3"/>
    <dgm:cxn modelId="{864C5071-1AC6-4448-8342-1EA8C642EB25}" srcId="{B9356368-EED7-4F96-A785-5A386617E661}" destId="{9FF57C0B-E9C1-4AE1-A32F-3E9044386F9D}" srcOrd="3" destOrd="0" parTransId="{6B9B7F03-EE35-48A2-9F2B-7BBF34999111}" sibTransId="{D5427464-B390-477A-9417-DA1D42B64136}"/>
    <dgm:cxn modelId="{CE4E6394-EFAB-4E0A-B58A-42BEB1C6CF6B}" srcId="{B9356368-EED7-4F96-A785-5A386617E661}" destId="{340EC87B-CE10-470B-A577-BCAB5D7AEFA6}" srcOrd="2" destOrd="0" parTransId="{87E3D3C2-7779-49CC-8399-BA0B7D7BB414}" sibTransId="{8E75BC5F-A6EA-461C-88E2-BA6BC804227D}"/>
    <dgm:cxn modelId="{D0F74DE8-C030-4394-B04E-F7F3EDC990AC}" type="presOf" srcId="{326F5E78-5F41-4592-9146-71E7C3A118DE}" destId="{41F19D92-BD0F-48B1-B029-956FEA6B734E}" srcOrd="0" destOrd="0" presId="urn:microsoft.com/office/officeart/2005/8/layout/vList3"/>
    <dgm:cxn modelId="{7D9AB53B-D5EB-4686-A546-74ACF7D05D7B}" srcId="{B9356368-EED7-4F96-A785-5A386617E661}" destId="{389F86ED-C280-4311-A231-AD85519342EE}" srcOrd="6" destOrd="0" parTransId="{A9C4AA8D-BC52-4054-9247-7E8438EAB7C3}" sibTransId="{9CBD1156-DD8D-41C1-A200-B5BD83227627}"/>
    <dgm:cxn modelId="{EB330870-B952-4C3F-A01C-206EC51AFCC7}" type="presOf" srcId="{3D7717B6-EDB9-4725-BD20-28F229588B98}" destId="{893434A0-7062-45DF-AEA8-C1136F4838BA}" srcOrd="0" destOrd="0" presId="urn:microsoft.com/office/officeart/2005/8/layout/vList3"/>
    <dgm:cxn modelId="{13A85269-6F84-45AF-931A-00A8C8475FAA}" type="presOf" srcId="{475B9A17-F946-418A-A3BF-D6ACC039A875}" destId="{25F6DCEC-4609-4124-B559-0D07FA82EC79}" srcOrd="0" destOrd="0" presId="urn:microsoft.com/office/officeart/2005/8/layout/vList3"/>
    <dgm:cxn modelId="{A777AA73-DD9B-4AE4-B912-2524E6D4F25E}" type="presOf" srcId="{D64F25A7-8B51-4498-A7BF-5B410DB830DA}" destId="{15202464-263F-406C-BB57-7976B6DE6615}" srcOrd="0" destOrd="0" presId="urn:microsoft.com/office/officeart/2005/8/layout/vList3"/>
    <dgm:cxn modelId="{60CA744C-9CA9-4E97-9CDA-A81B53E0BEC0}" type="presParOf" srcId="{BD935CE2-C72D-4F4B-9417-35CAC43D64C7}" destId="{A8450FAE-CB26-4B01-BA63-CF130C4DED74}" srcOrd="0" destOrd="0" presId="urn:microsoft.com/office/officeart/2005/8/layout/vList3"/>
    <dgm:cxn modelId="{53711F7C-57C8-41E4-BF44-6D8740645E3B}" type="presParOf" srcId="{A8450FAE-CB26-4B01-BA63-CF130C4DED74}" destId="{05C892CC-9D2F-4E38-96ED-D196785D72AF}" srcOrd="0" destOrd="0" presId="urn:microsoft.com/office/officeart/2005/8/layout/vList3"/>
    <dgm:cxn modelId="{4FD8C6C8-D45C-4E25-AE4E-277B8BC48DF9}" type="presParOf" srcId="{A8450FAE-CB26-4B01-BA63-CF130C4DED74}" destId="{893434A0-7062-45DF-AEA8-C1136F4838BA}" srcOrd="1" destOrd="0" presId="urn:microsoft.com/office/officeart/2005/8/layout/vList3"/>
    <dgm:cxn modelId="{A5320F50-A513-4C9D-ACFF-B0146803A2CF}" type="presParOf" srcId="{BD935CE2-C72D-4F4B-9417-35CAC43D64C7}" destId="{3B32DF97-DAEB-4387-8301-5A785B9743FD}" srcOrd="1" destOrd="0" presId="urn:microsoft.com/office/officeart/2005/8/layout/vList3"/>
    <dgm:cxn modelId="{7AFCCAFD-14F5-4AA9-854E-9ACEDFF61A87}" type="presParOf" srcId="{BD935CE2-C72D-4F4B-9417-35CAC43D64C7}" destId="{0D2F61A7-04C7-4CAE-9DDF-C8A687A388E7}" srcOrd="2" destOrd="0" presId="urn:microsoft.com/office/officeart/2005/8/layout/vList3"/>
    <dgm:cxn modelId="{D5678A3A-E8A3-49FA-8B0F-0BF21DB09B6E}" type="presParOf" srcId="{0D2F61A7-04C7-4CAE-9DDF-C8A687A388E7}" destId="{90E593ED-C2BA-4FE2-B912-58E25530E2C1}" srcOrd="0" destOrd="0" presId="urn:microsoft.com/office/officeart/2005/8/layout/vList3"/>
    <dgm:cxn modelId="{29050938-2C59-499A-9992-37D2F53CF2F7}" type="presParOf" srcId="{0D2F61A7-04C7-4CAE-9DDF-C8A687A388E7}" destId="{B20596EB-F3FA-42F1-AF2D-60F03A60A3BD}" srcOrd="1" destOrd="0" presId="urn:microsoft.com/office/officeart/2005/8/layout/vList3"/>
    <dgm:cxn modelId="{6BB948B7-8AD9-4ED9-B85A-59928845867C}" type="presParOf" srcId="{BD935CE2-C72D-4F4B-9417-35CAC43D64C7}" destId="{CA5C8327-CDFD-4855-A224-3203E0BE9241}" srcOrd="3" destOrd="0" presId="urn:microsoft.com/office/officeart/2005/8/layout/vList3"/>
    <dgm:cxn modelId="{BF6BE86B-1C7A-4F44-B95D-24F6BC937D14}" type="presParOf" srcId="{BD935CE2-C72D-4F4B-9417-35CAC43D64C7}" destId="{519D77CE-D55F-4C81-A76F-5DB5F9B5B45C}" srcOrd="4" destOrd="0" presId="urn:microsoft.com/office/officeart/2005/8/layout/vList3"/>
    <dgm:cxn modelId="{369CC80D-2798-4A29-AF90-07231306F834}" type="presParOf" srcId="{519D77CE-D55F-4C81-A76F-5DB5F9B5B45C}" destId="{09DF574D-46EF-4E2C-B1C9-EFD822910DA5}" srcOrd="0" destOrd="0" presId="urn:microsoft.com/office/officeart/2005/8/layout/vList3"/>
    <dgm:cxn modelId="{CD081A38-0DE0-428E-8FD7-E4FC425A480E}" type="presParOf" srcId="{519D77CE-D55F-4C81-A76F-5DB5F9B5B45C}" destId="{D0E27240-3419-47A4-BAA3-6981B9EE9C20}" srcOrd="1" destOrd="0" presId="urn:microsoft.com/office/officeart/2005/8/layout/vList3"/>
    <dgm:cxn modelId="{390A45E8-B523-4E98-873D-72E979EA91D2}" type="presParOf" srcId="{BD935CE2-C72D-4F4B-9417-35CAC43D64C7}" destId="{C4C3D599-284C-42E7-9E79-C0E4D6A747A5}" srcOrd="5" destOrd="0" presId="urn:microsoft.com/office/officeart/2005/8/layout/vList3"/>
    <dgm:cxn modelId="{6FF3FBD5-F488-4E34-AC23-83F504E650FE}" type="presParOf" srcId="{BD935CE2-C72D-4F4B-9417-35CAC43D64C7}" destId="{B2BE7BFB-E92A-4C13-BEFB-408857AB911F}" srcOrd="6" destOrd="0" presId="urn:microsoft.com/office/officeart/2005/8/layout/vList3"/>
    <dgm:cxn modelId="{E5562186-EFCA-4E90-88AD-4FFD5FC4DB4C}" type="presParOf" srcId="{B2BE7BFB-E92A-4C13-BEFB-408857AB911F}" destId="{A3B7F9BA-976B-4A63-BCFA-E886E292F18F}" srcOrd="0" destOrd="0" presId="urn:microsoft.com/office/officeart/2005/8/layout/vList3"/>
    <dgm:cxn modelId="{86C7A511-7D8B-4409-AA3D-9F170E3547D7}" type="presParOf" srcId="{B2BE7BFB-E92A-4C13-BEFB-408857AB911F}" destId="{768EA7BA-7F4F-4748-8A9C-1C28BAEB52B5}" srcOrd="1" destOrd="0" presId="urn:microsoft.com/office/officeart/2005/8/layout/vList3"/>
    <dgm:cxn modelId="{CB048DEE-598E-43A0-BB03-CF14B265CBB7}" type="presParOf" srcId="{BD935CE2-C72D-4F4B-9417-35CAC43D64C7}" destId="{A2FCEE0E-D35E-47F2-9EAE-034796253771}" srcOrd="7" destOrd="0" presId="urn:microsoft.com/office/officeart/2005/8/layout/vList3"/>
    <dgm:cxn modelId="{02CE0155-5246-4505-A03C-23503789FA1E}" type="presParOf" srcId="{BD935CE2-C72D-4F4B-9417-35CAC43D64C7}" destId="{2A65CD20-46E3-41EF-83DE-48EFBCD310B3}" srcOrd="8" destOrd="0" presId="urn:microsoft.com/office/officeart/2005/8/layout/vList3"/>
    <dgm:cxn modelId="{36E8DABF-C8C0-4340-A63D-906493C3C0F8}" type="presParOf" srcId="{2A65CD20-46E3-41EF-83DE-48EFBCD310B3}" destId="{EA9CDEF1-1DD6-4D44-B48D-68F96575DDAC}" srcOrd="0" destOrd="0" presId="urn:microsoft.com/office/officeart/2005/8/layout/vList3"/>
    <dgm:cxn modelId="{6BA5EF74-9BFA-4777-B533-278C00771436}" type="presParOf" srcId="{2A65CD20-46E3-41EF-83DE-48EFBCD310B3}" destId="{18151920-07D2-4C06-9462-3CAC77EC4745}" srcOrd="1" destOrd="0" presId="urn:microsoft.com/office/officeart/2005/8/layout/vList3"/>
    <dgm:cxn modelId="{169D2B6E-8185-4396-A20F-9ACAB2227A46}" type="presParOf" srcId="{BD935CE2-C72D-4F4B-9417-35CAC43D64C7}" destId="{D63ED871-4FFC-497D-A54A-E1121BD510A3}" srcOrd="9" destOrd="0" presId="urn:microsoft.com/office/officeart/2005/8/layout/vList3"/>
    <dgm:cxn modelId="{35D02BDF-AB26-436B-A7F0-EEFAE6C35008}" type="presParOf" srcId="{BD935CE2-C72D-4F4B-9417-35CAC43D64C7}" destId="{BA323342-00D0-4EFC-9BC7-97A7A7F0A77F}" srcOrd="10" destOrd="0" presId="urn:microsoft.com/office/officeart/2005/8/layout/vList3"/>
    <dgm:cxn modelId="{48612F52-8DC0-4F61-B5C1-97D5DB831DBD}" type="presParOf" srcId="{BA323342-00D0-4EFC-9BC7-97A7A7F0A77F}" destId="{924172E6-4347-41A5-BB9F-98250BB4BDAD}" srcOrd="0" destOrd="0" presId="urn:microsoft.com/office/officeart/2005/8/layout/vList3"/>
    <dgm:cxn modelId="{BC0437F7-6E32-4334-89A6-D198AB1647F7}" type="presParOf" srcId="{BA323342-00D0-4EFC-9BC7-97A7A7F0A77F}" destId="{207A8D7B-9649-475F-AB57-EAF328B9C5D7}" srcOrd="1" destOrd="0" presId="urn:microsoft.com/office/officeart/2005/8/layout/vList3"/>
    <dgm:cxn modelId="{8077FC8B-AF2E-451D-A9A4-5F748EC21CDE}" type="presParOf" srcId="{BD935CE2-C72D-4F4B-9417-35CAC43D64C7}" destId="{47E74330-D856-4ED1-B59F-E1B5B96162A2}" srcOrd="11" destOrd="0" presId="urn:microsoft.com/office/officeart/2005/8/layout/vList3"/>
    <dgm:cxn modelId="{1BE5277B-4A38-4AFD-AD48-4DDA0CB60703}" type="presParOf" srcId="{BD935CE2-C72D-4F4B-9417-35CAC43D64C7}" destId="{B840A39D-B88C-4BDE-8C9D-6A973AD946D1}" srcOrd="12" destOrd="0" presId="urn:microsoft.com/office/officeart/2005/8/layout/vList3"/>
    <dgm:cxn modelId="{942BDF0B-C091-4CD5-991F-72F30152B194}" type="presParOf" srcId="{B840A39D-B88C-4BDE-8C9D-6A973AD946D1}" destId="{7B60B54C-84AB-48B1-B12B-412B55051F6D}" srcOrd="0" destOrd="0" presId="urn:microsoft.com/office/officeart/2005/8/layout/vList3"/>
    <dgm:cxn modelId="{B8A06DAF-31F6-441D-9AFC-84DC38F10AD0}" type="presParOf" srcId="{B840A39D-B88C-4BDE-8C9D-6A973AD946D1}" destId="{CF67D80B-5774-4CFC-9ABA-A5BA8A3F835B}" srcOrd="1" destOrd="0" presId="urn:microsoft.com/office/officeart/2005/8/layout/vList3"/>
    <dgm:cxn modelId="{7EF5504E-B673-4AF1-BD73-D4F2B6FBE5C6}" type="presParOf" srcId="{BD935CE2-C72D-4F4B-9417-35CAC43D64C7}" destId="{519AA56C-3522-436E-B841-57F2000898CD}" srcOrd="13" destOrd="0" presId="urn:microsoft.com/office/officeart/2005/8/layout/vList3"/>
    <dgm:cxn modelId="{3970BFC8-9EE9-4E24-BF63-89BBCAA00B20}" type="presParOf" srcId="{BD935CE2-C72D-4F4B-9417-35CAC43D64C7}" destId="{0C920F24-6E98-4B13-829B-EDEDA128272A}" srcOrd="14" destOrd="0" presId="urn:microsoft.com/office/officeart/2005/8/layout/vList3"/>
    <dgm:cxn modelId="{262AAE0F-F054-4C89-9262-90C880388EB2}" type="presParOf" srcId="{0C920F24-6E98-4B13-829B-EDEDA128272A}" destId="{C0174CCF-4636-4AC6-B1F7-E1B177B965E2}" srcOrd="0" destOrd="0" presId="urn:microsoft.com/office/officeart/2005/8/layout/vList3"/>
    <dgm:cxn modelId="{1C3AD6B4-9CC4-4AFD-8244-698F2ECDD483}" type="presParOf" srcId="{0C920F24-6E98-4B13-829B-EDEDA128272A}" destId="{549383A4-6987-4041-AC6C-53A90F9F5C82}" srcOrd="1" destOrd="0" presId="urn:microsoft.com/office/officeart/2005/8/layout/vList3"/>
    <dgm:cxn modelId="{A8843539-0E9D-4351-9DD1-8856C1D55758}" type="presParOf" srcId="{BD935CE2-C72D-4F4B-9417-35CAC43D64C7}" destId="{2D3C48D7-40C4-4D57-89E5-AB6180EBCBD5}" srcOrd="15" destOrd="0" presId="urn:microsoft.com/office/officeart/2005/8/layout/vList3"/>
    <dgm:cxn modelId="{48EF1477-5F81-40C3-A49F-8CF1B6696E53}" type="presParOf" srcId="{BD935CE2-C72D-4F4B-9417-35CAC43D64C7}" destId="{36FD8F18-C948-48A0-86BB-811B6989C9AB}" srcOrd="16" destOrd="0" presId="urn:microsoft.com/office/officeart/2005/8/layout/vList3"/>
    <dgm:cxn modelId="{CE3FE320-21E0-4C6F-A839-4F7AF573BCB7}" type="presParOf" srcId="{36FD8F18-C948-48A0-86BB-811B6989C9AB}" destId="{89065057-5B2F-4B0D-99A8-B624C795411C}" srcOrd="0" destOrd="0" presId="urn:microsoft.com/office/officeart/2005/8/layout/vList3"/>
    <dgm:cxn modelId="{E05C74BD-32E7-4BCC-B485-04090C5806EA}" type="presParOf" srcId="{36FD8F18-C948-48A0-86BB-811B6989C9AB}" destId="{15202464-263F-406C-BB57-7976B6DE6615}" srcOrd="1" destOrd="0" presId="urn:microsoft.com/office/officeart/2005/8/layout/vList3"/>
    <dgm:cxn modelId="{D4268733-EA0B-4A4B-978E-850DAF2BDF59}" type="presParOf" srcId="{BD935CE2-C72D-4F4B-9417-35CAC43D64C7}" destId="{1AC94842-28BA-4AC9-9034-BB1C9BAE2734}" srcOrd="17" destOrd="0" presId="urn:microsoft.com/office/officeart/2005/8/layout/vList3"/>
    <dgm:cxn modelId="{E7865A0D-B7FE-45EA-8250-FE6D48321E4A}" type="presParOf" srcId="{BD935CE2-C72D-4F4B-9417-35CAC43D64C7}" destId="{445A7FA7-3BA2-4A9D-9DD7-248B2B56A995}" srcOrd="18" destOrd="0" presId="urn:microsoft.com/office/officeart/2005/8/layout/vList3"/>
    <dgm:cxn modelId="{8DF6E636-A25F-4468-8F07-FD676E28DD61}" type="presParOf" srcId="{445A7FA7-3BA2-4A9D-9DD7-248B2B56A995}" destId="{6B6D5D63-C2B4-409F-8AC3-2D86259F5CA0}" srcOrd="0" destOrd="0" presId="urn:microsoft.com/office/officeart/2005/8/layout/vList3"/>
    <dgm:cxn modelId="{33FDADB0-8D82-4BF3-9C34-4F6ED2966FAA}" type="presParOf" srcId="{445A7FA7-3BA2-4A9D-9DD7-248B2B56A995}" destId="{637E5284-FBDC-4704-B5C1-ABB542392D37}" srcOrd="1" destOrd="0" presId="urn:microsoft.com/office/officeart/2005/8/layout/vList3"/>
    <dgm:cxn modelId="{41731DC5-CEB0-4912-84C1-6B8740EFD171}" type="presParOf" srcId="{BD935CE2-C72D-4F4B-9417-35CAC43D64C7}" destId="{7B59669E-E0B6-4B80-856D-F5C416DC7F33}" srcOrd="19" destOrd="0" presId="urn:microsoft.com/office/officeart/2005/8/layout/vList3"/>
    <dgm:cxn modelId="{90FD7C66-0E12-4E6D-85B0-937641B43EDF}" type="presParOf" srcId="{BD935CE2-C72D-4F4B-9417-35CAC43D64C7}" destId="{1950DE3A-44A9-404E-BF94-9AE1029D9CB6}" srcOrd="20" destOrd="0" presId="urn:microsoft.com/office/officeart/2005/8/layout/vList3"/>
    <dgm:cxn modelId="{AB56F672-FD97-4A3C-A045-192F7BAAB879}" type="presParOf" srcId="{1950DE3A-44A9-404E-BF94-9AE1029D9CB6}" destId="{DA64D13A-4F9F-4E47-A0A2-E816B21FC125}" srcOrd="0" destOrd="0" presId="urn:microsoft.com/office/officeart/2005/8/layout/vList3"/>
    <dgm:cxn modelId="{88E8842C-2DFC-4F19-A74B-F8553A713937}" type="presParOf" srcId="{1950DE3A-44A9-404E-BF94-9AE1029D9CB6}" destId="{25F6DCEC-4609-4124-B559-0D07FA82EC79}" srcOrd="1" destOrd="0" presId="urn:microsoft.com/office/officeart/2005/8/layout/vList3"/>
    <dgm:cxn modelId="{B67C59B2-8C75-4FA6-9B25-2329FA8907DF}" type="presParOf" srcId="{BD935CE2-C72D-4F4B-9417-35CAC43D64C7}" destId="{43288936-8028-4B6C-B680-E6F53067A39A}" srcOrd="21" destOrd="0" presId="urn:microsoft.com/office/officeart/2005/8/layout/vList3"/>
    <dgm:cxn modelId="{35DD5691-B3AD-49F4-9062-B07502F3DEC2}" type="presParOf" srcId="{BD935CE2-C72D-4F4B-9417-35CAC43D64C7}" destId="{ECB9BCC6-4B5D-41AA-9CD0-818E68144C4B}" srcOrd="22" destOrd="0" presId="urn:microsoft.com/office/officeart/2005/8/layout/vList3"/>
    <dgm:cxn modelId="{CCAFDC9C-A270-45F5-929B-E774252EEA6C}" type="presParOf" srcId="{ECB9BCC6-4B5D-41AA-9CD0-818E68144C4B}" destId="{25754192-D7A6-4B3A-8101-1039D1104E42}" srcOrd="0" destOrd="0" presId="urn:microsoft.com/office/officeart/2005/8/layout/vList3"/>
    <dgm:cxn modelId="{BC978253-E0F2-4BB5-ACA0-6150D99B186F}" type="presParOf" srcId="{ECB9BCC6-4B5D-41AA-9CD0-818E68144C4B}" destId="{41F19D92-BD0F-48B1-B029-956FEA6B734E}" srcOrd="1" destOrd="0" presId="urn:microsoft.com/office/officeart/2005/8/layout/vList3"/>
    <dgm:cxn modelId="{8DB8AE3E-B888-49CD-A1F3-986D0221BD25}" type="presParOf" srcId="{BD935CE2-C72D-4F4B-9417-35CAC43D64C7}" destId="{80C1DC10-5EC2-4A42-8B03-D475039FEC6C}" srcOrd="23" destOrd="0" presId="urn:microsoft.com/office/officeart/2005/8/layout/vList3"/>
    <dgm:cxn modelId="{14EA34FB-D6B2-449C-92DF-04A992646190}" type="presParOf" srcId="{BD935CE2-C72D-4F4B-9417-35CAC43D64C7}" destId="{5608ED8B-2C65-4DD8-8357-6FC87D65E279}" srcOrd="24" destOrd="0" presId="urn:microsoft.com/office/officeart/2005/8/layout/vList3"/>
    <dgm:cxn modelId="{6EEBBAB5-01EB-45D3-A281-083D348299D2}" type="presParOf" srcId="{5608ED8B-2C65-4DD8-8357-6FC87D65E279}" destId="{5CEE1816-741E-4DA4-BC4D-7737F98D949E}" srcOrd="0" destOrd="0" presId="urn:microsoft.com/office/officeart/2005/8/layout/vList3"/>
    <dgm:cxn modelId="{0B247835-619D-459B-9A9C-2D1B0E59CF63}" type="presParOf" srcId="{5608ED8B-2C65-4DD8-8357-6FC87D65E279}" destId="{1E47C523-3C5D-464C-B6FC-140C43A6ABEA}" srcOrd="1" destOrd="0" presId="urn:microsoft.com/office/officeart/2005/8/layout/vList3"/>
    <dgm:cxn modelId="{A4187A5F-CDAB-4084-83F8-F1F8DDCCC33C}" type="presParOf" srcId="{BD935CE2-C72D-4F4B-9417-35CAC43D64C7}" destId="{E8F51DB4-E942-4976-8C1C-C18B490B53B8}" srcOrd="25" destOrd="0" presId="urn:microsoft.com/office/officeart/2005/8/layout/vList3"/>
    <dgm:cxn modelId="{F6D56605-B19F-4179-B3B8-44B3C27D61E4}" type="presParOf" srcId="{BD935CE2-C72D-4F4B-9417-35CAC43D64C7}" destId="{B00D98A8-CD93-4B01-8A83-7927F4B81379}" srcOrd="26" destOrd="0" presId="urn:microsoft.com/office/officeart/2005/8/layout/vList3"/>
    <dgm:cxn modelId="{7E315AAB-FFBC-4A65-A884-4002B3C8FE3B}" type="presParOf" srcId="{B00D98A8-CD93-4B01-8A83-7927F4B81379}" destId="{958E7DF7-E9BA-41F9-B78B-4A3B11435A0B}" srcOrd="0" destOrd="0" presId="urn:microsoft.com/office/officeart/2005/8/layout/vList3"/>
    <dgm:cxn modelId="{3CA1F9FC-3EA6-4D88-8789-94630210201D}" type="presParOf" srcId="{B00D98A8-CD93-4B01-8A83-7927F4B81379}" destId="{1785D702-EDE7-4935-A6EC-6DD1EC62A35A}" srcOrd="1" destOrd="0" presId="urn:microsoft.com/office/officeart/2005/8/layout/vList3"/>
  </dgm:cxnLst>
  <dgm:bg/>
  <dgm:whole/>
</dgm:dataModel>
</file>

<file path=ppt/diagrams/data34.xml><?xml version="1.0" encoding="utf-8"?>
<dgm:dataModel xmlns:dgm="http://schemas.openxmlformats.org/drawingml/2006/diagram" xmlns:a="http://schemas.openxmlformats.org/drawingml/2006/main">
  <dgm:ptLst>
    <dgm:pt modelId="{162244D4-C002-43A4-BAF6-6190F2F2C275}" type="doc">
      <dgm:prSet loTypeId="urn:microsoft.com/office/officeart/2005/8/layout/vList2" loCatId="list" qsTypeId="urn:microsoft.com/office/officeart/2005/8/quickstyle/3d1" qsCatId="3D" csTypeId="urn:microsoft.com/office/officeart/2005/8/colors/colorful3" csCatId="colorful"/>
      <dgm:spPr/>
      <dgm:t>
        <a:bodyPr/>
        <a:lstStyle/>
        <a:p>
          <a:endParaRPr lang="es-EC"/>
        </a:p>
      </dgm:t>
    </dgm:pt>
    <dgm:pt modelId="{4E43F307-BCE7-42FA-8623-AB02F8951303}">
      <dgm:prSet custT="1"/>
      <dgm:spPr/>
      <dgm:t>
        <a:bodyPr/>
        <a:lstStyle/>
        <a:p>
          <a:pPr algn="l" rtl="0"/>
          <a:r>
            <a:rPr lang="es-EC" sz="1300" b="1" i="0" baseline="0" dirty="0" smtClean="0">
              <a:latin typeface="Arial" pitchFamily="34" charset="0"/>
              <a:cs typeface="Arial" pitchFamily="34" charset="0"/>
            </a:rPr>
            <a:t>Orden dentro de la planta de producción.</a:t>
          </a:r>
          <a:endParaRPr lang="es-EC" sz="1300" b="1" i="0" baseline="0" dirty="0">
            <a:latin typeface="Arial" pitchFamily="34" charset="0"/>
            <a:cs typeface="Arial" pitchFamily="34" charset="0"/>
          </a:endParaRPr>
        </a:p>
      </dgm:t>
    </dgm:pt>
    <dgm:pt modelId="{F0D762F2-A338-4E42-B15A-692974FAE9D0}" type="parTrans" cxnId="{900DA78E-67B8-499D-9321-B193D8C5E084}">
      <dgm:prSet/>
      <dgm:spPr/>
      <dgm:t>
        <a:bodyPr/>
        <a:lstStyle/>
        <a:p>
          <a:pPr algn="l"/>
          <a:endParaRPr lang="es-EC" sz="1300" b="1">
            <a:latin typeface="Arial" pitchFamily="34" charset="0"/>
            <a:cs typeface="Arial" pitchFamily="34" charset="0"/>
          </a:endParaRPr>
        </a:p>
      </dgm:t>
    </dgm:pt>
    <dgm:pt modelId="{AC61DD1A-9918-4948-92F6-19D2CE5B8229}" type="sibTrans" cxnId="{900DA78E-67B8-499D-9321-B193D8C5E084}">
      <dgm:prSet/>
      <dgm:spPr/>
      <dgm:t>
        <a:bodyPr/>
        <a:lstStyle/>
        <a:p>
          <a:pPr algn="l"/>
          <a:endParaRPr lang="es-EC" sz="1300" b="1">
            <a:latin typeface="Arial" pitchFamily="34" charset="0"/>
            <a:cs typeface="Arial" pitchFamily="34" charset="0"/>
          </a:endParaRPr>
        </a:p>
      </dgm:t>
    </dgm:pt>
    <dgm:pt modelId="{9DA6D8B7-EEC5-4D2E-B25F-024C87225A43}">
      <dgm:prSet custT="1"/>
      <dgm:spPr/>
      <dgm:t>
        <a:bodyPr/>
        <a:lstStyle/>
        <a:p>
          <a:pPr algn="l" rtl="0"/>
          <a:r>
            <a:rPr lang="es-EC" sz="1300" b="1" i="0" baseline="0" dirty="0" smtClean="0">
              <a:latin typeface="Arial" pitchFamily="34" charset="0"/>
              <a:cs typeface="Arial" pitchFamily="34" charset="0"/>
            </a:rPr>
            <a:t>Se desarrolló e implemento el Reglamento Interno de Seguridad y Salud Ocupacional.</a:t>
          </a:r>
          <a:endParaRPr lang="es-EC" sz="1300" b="1" i="0" baseline="0" dirty="0">
            <a:latin typeface="Arial" pitchFamily="34" charset="0"/>
            <a:cs typeface="Arial" pitchFamily="34" charset="0"/>
          </a:endParaRPr>
        </a:p>
      </dgm:t>
    </dgm:pt>
    <dgm:pt modelId="{F2E2F3A9-096B-4F5D-A424-D48C2B64D63A}" type="parTrans" cxnId="{372D76D5-AEEA-4AEA-8599-866F4FA41606}">
      <dgm:prSet/>
      <dgm:spPr/>
      <dgm:t>
        <a:bodyPr/>
        <a:lstStyle/>
        <a:p>
          <a:pPr algn="l"/>
          <a:endParaRPr lang="es-EC" sz="1300" b="1">
            <a:latin typeface="Arial" pitchFamily="34" charset="0"/>
            <a:cs typeface="Arial" pitchFamily="34" charset="0"/>
          </a:endParaRPr>
        </a:p>
      </dgm:t>
    </dgm:pt>
    <dgm:pt modelId="{00D86BD0-89D4-4D17-BA55-023B3384BBE2}" type="sibTrans" cxnId="{372D76D5-AEEA-4AEA-8599-866F4FA41606}">
      <dgm:prSet/>
      <dgm:spPr/>
      <dgm:t>
        <a:bodyPr/>
        <a:lstStyle/>
        <a:p>
          <a:pPr algn="l"/>
          <a:endParaRPr lang="es-EC" sz="1300" b="1">
            <a:latin typeface="Arial" pitchFamily="34" charset="0"/>
            <a:cs typeface="Arial" pitchFamily="34" charset="0"/>
          </a:endParaRPr>
        </a:p>
      </dgm:t>
    </dgm:pt>
    <dgm:pt modelId="{445F8FA3-2777-4BCF-8EA7-0BC5727378E3}">
      <dgm:prSet custT="1"/>
      <dgm:spPr/>
      <dgm:t>
        <a:bodyPr/>
        <a:lstStyle/>
        <a:p>
          <a:pPr algn="l" rtl="0"/>
          <a:r>
            <a:rPr lang="es-EC" sz="1300" b="1" i="0" baseline="0" dirty="0" smtClean="0">
              <a:latin typeface="Arial" pitchFamily="34" charset="0"/>
              <a:cs typeface="Arial" pitchFamily="34" charset="0"/>
            </a:rPr>
            <a:t>El personal de planta utiliza los implementos de seguridad industrial determinados en su reglamento interno.</a:t>
          </a:r>
          <a:endParaRPr lang="es-EC" sz="1300" b="1" i="0" baseline="0" dirty="0">
            <a:latin typeface="Arial" pitchFamily="34" charset="0"/>
            <a:cs typeface="Arial" pitchFamily="34" charset="0"/>
          </a:endParaRPr>
        </a:p>
      </dgm:t>
    </dgm:pt>
    <dgm:pt modelId="{28B13643-DFCF-4595-868A-FF078362709D}" type="parTrans" cxnId="{16C17595-3699-460E-A358-9222A9F63B1C}">
      <dgm:prSet/>
      <dgm:spPr/>
      <dgm:t>
        <a:bodyPr/>
        <a:lstStyle/>
        <a:p>
          <a:pPr algn="l"/>
          <a:endParaRPr lang="es-EC" sz="1300" b="1">
            <a:latin typeface="Arial" pitchFamily="34" charset="0"/>
            <a:cs typeface="Arial" pitchFamily="34" charset="0"/>
          </a:endParaRPr>
        </a:p>
      </dgm:t>
    </dgm:pt>
    <dgm:pt modelId="{BAE576C6-881C-47FD-8456-1432B1F1E318}" type="sibTrans" cxnId="{16C17595-3699-460E-A358-9222A9F63B1C}">
      <dgm:prSet/>
      <dgm:spPr/>
      <dgm:t>
        <a:bodyPr/>
        <a:lstStyle/>
        <a:p>
          <a:pPr algn="l"/>
          <a:endParaRPr lang="es-EC" sz="1300" b="1">
            <a:latin typeface="Arial" pitchFamily="34" charset="0"/>
            <a:cs typeface="Arial" pitchFamily="34" charset="0"/>
          </a:endParaRPr>
        </a:p>
      </dgm:t>
    </dgm:pt>
    <dgm:pt modelId="{580BCB62-05DB-4179-82F9-2DBC5BAEF239}">
      <dgm:prSet custT="1"/>
      <dgm:spPr/>
      <dgm:t>
        <a:bodyPr/>
        <a:lstStyle/>
        <a:p>
          <a:pPr algn="l" rtl="0"/>
          <a:r>
            <a:rPr lang="es-EC" sz="1300" b="1" i="0" baseline="0" dirty="0" smtClean="0">
              <a:latin typeface="Arial" pitchFamily="34" charset="0"/>
              <a:cs typeface="Arial" pitchFamily="34" charset="0"/>
            </a:rPr>
            <a:t>Las vías de tránsito de los montacargas, consideradas de emergencia, se encuentran libre de bultos  y de acceso inmediato.</a:t>
          </a:r>
          <a:endParaRPr lang="es-EC" sz="1300" b="1" i="0" baseline="0" dirty="0">
            <a:latin typeface="Arial" pitchFamily="34" charset="0"/>
            <a:cs typeface="Arial" pitchFamily="34" charset="0"/>
          </a:endParaRPr>
        </a:p>
      </dgm:t>
    </dgm:pt>
    <dgm:pt modelId="{5373C9B4-8A73-45BA-9CF3-5E38A70FB378}" type="parTrans" cxnId="{6BA0A854-222A-44FA-95D3-BC37A19B723F}">
      <dgm:prSet/>
      <dgm:spPr/>
      <dgm:t>
        <a:bodyPr/>
        <a:lstStyle/>
        <a:p>
          <a:pPr algn="l"/>
          <a:endParaRPr lang="es-EC" sz="1300" b="1">
            <a:latin typeface="Arial" pitchFamily="34" charset="0"/>
            <a:cs typeface="Arial" pitchFamily="34" charset="0"/>
          </a:endParaRPr>
        </a:p>
      </dgm:t>
    </dgm:pt>
    <dgm:pt modelId="{A2361F34-EE25-47BA-A4C7-166367676E1E}" type="sibTrans" cxnId="{6BA0A854-222A-44FA-95D3-BC37A19B723F}">
      <dgm:prSet/>
      <dgm:spPr/>
      <dgm:t>
        <a:bodyPr/>
        <a:lstStyle/>
        <a:p>
          <a:pPr algn="l"/>
          <a:endParaRPr lang="es-EC" sz="1300" b="1">
            <a:latin typeface="Arial" pitchFamily="34" charset="0"/>
            <a:cs typeface="Arial" pitchFamily="34" charset="0"/>
          </a:endParaRPr>
        </a:p>
      </dgm:t>
    </dgm:pt>
    <dgm:pt modelId="{21CB04A4-A57F-40E2-8338-A3237E3F3DB7}">
      <dgm:prSet custT="1"/>
      <dgm:spPr/>
      <dgm:t>
        <a:bodyPr/>
        <a:lstStyle/>
        <a:p>
          <a:pPr algn="l" rtl="0"/>
          <a:r>
            <a:rPr lang="es-EC" sz="1300" b="1" i="0" baseline="0" dirty="0" smtClean="0">
              <a:latin typeface="Arial" pitchFamily="34" charset="0"/>
              <a:cs typeface="Arial" pitchFamily="34" charset="0"/>
            </a:rPr>
            <a:t>Las áreas para cada proceso de trabajo se encuentran correctamente establecidas y son respetas por los operarios. </a:t>
          </a:r>
          <a:endParaRPr lang="es-EC" sz="1300" b="1" i="0" baseline="0" dirty="0">
            <a:latin typeface="Arial" pitchFamily="34" charset="0"/>
            <a:cs typeface="Arial" pitchFamily="34" charset="0"/>
          </a:endParaRPr>
        </a:p>
      </dgm:t>
    </dgm:pt>
    <dgm:pt modelId="{D04E1E3B-9A68-474E-8010-FFF4E265E746}" type="parTrans" cxnId="{55ED4EB6-320B-484F-84C2-39BFE2EAFF4C}">
      <dgm:prSet/>
      <dgm:spPr/>
      <dgm:t>
        <a:bodyPr/>
        <a:lstStyle/>
        <a:p>
          <a:pPr algn="l"/>
          <a:endParaRPr lang="es-EC" sz="1300" b="1">
            <a:latin typeface="Arial" pitchFamily="34" charset="0"/>
            <a:cs typeface="Arial" pitchFamily="34" charset="0"/>
          </a:endParaRPr>
        </a:p>
      </dgm:t>
    </dgm:pt>
    <dgm:pt modelId="{193B4C69-411B-411B-8BD3-2B040A80DBD5}" type="sibTrans" cxnId="{55ED4EB6-320B-484F-84C2-39BFE2EAFF4C}">
      <dgm:prSet/>
      <dgm:spPr/>
      <dgm:t>
        <a:bodyPr/>
        <a:lstStyle/>
        <a:p>
          <a:pPr algn="l"/>
          <a:endParaRPr lang="es-EC" sz="1300" b="1">
            <a:latin typeface="Arial" pitchFamily="34" charset="0"/>
            <a:cs typeface="Arial" pitchFamily="34" charset="0"/>
          </a:endParaRPr>
        </a:p>
      </dgm:t>
    </dgm:pt>
    <dgm:pt modelId="{945B1C42-BE54-4BDE-9028-B24952B2E07B}">
      <dgm:prSet custT="1"/>
      <dgm:spPr/>
      <dgm:t>
        <a:bodyPr/>
        <a:lstStyle/>
        <a:p>
          <a:pPr algn="l" rtl="0"/>
          <a:r>
            <a:rPr lang="es-EC" sz="1300" b="1" i="0" baseline="0" dirty="0" smtClean="0">
              <a:latin typeface="Arial" pitchFamily="34" charset="0"/>
              <a:cs typeface="Arial" pitchFamily="34" charset="0"/>
            </a:rPr>
            <a:t>Las bodegas están en orden y definidas de acuerdo a su destino de uso.</a:t>
          </a:r>
          <a:endParaRPr lang="es-EC" sz="1300" b="1" i="0" baseline="0" dirty="0">
            <a:latin typeface="Arial" pitchFamily="34" charset="0"/>
            <a:cs typeface="Arial" pitchFamily="34" charset="0"/>
          </a:endParaRPr>
        </a:p>
      </dgm:t>
    </dgm:pt>
    <dgm:pt modelId="{E4C5EC48-7CD2-4466-B44E-5024ADEBBCF2}" type="parTrans" cxnId="{F20E3EF6-DC0D-4DF4-A27D-E57A494AF496}">
      <dgm:prSet/>
      <dgm:spPr/>
      <dgm:t>
        <a:bodyPr/>
        <a:lstStyle/>
        <a:p>
          <a:pPr algn="l"/>
          <a:endParaRPr lang="es-EC" sz="1300" b="1">
            <a:latin typeface="Arial" pitchFamily="34" charset="0"/>
            <a:cs typeface="Arial" pitchFamily="34" charset="0"/>
          </a:endParaRPr>
        </a:p>
      </dgm:t>
    </dgm:pt>
    <dgm:pt modelId="{4DF3541F-75F1-4C27-9D7B-3FB3D8A3BED1}" type="sibTrans" cxnId="{F20E3EF6-DC0D-4DF4-A27D-E57A494AF496}">
      <dgm:prSet/>
      <dgm:spPr/>
      <dgm:t>
        <a:bodyPr/>
        <a:lstStyle/>
        <a:p>
          <a:pPr algn="l"/>
          <a:endParaRPr lang="es-EC" sz="1300" b="1">
            <a:latin typeface="Arial" pitchFamily="34" charset="0"/>
            <a:cs typeface="Arial" pitchFamily="34" charset="0"/>
          </a:endParaRPr>
        </a:p>
      </dgm:t>
    </dgm:pt>
    <dgm:pt modelId="{2F02B0A0-C451-4B8A-A16B-4BBC3CE8DB4B}">
      <dgm:prSet custT="1"/>
      <dgm:spPr/>
      <dgm:t>
        <a:bodyPr/>
        <a:lstStyle/>
        <a:p>
          <a:pPr algn="l" rtl="0"/>
          <a:r>
            <a:rPr lang="es-EC" sz="1300" b="1" i="0" baseline="0" dirty="0" smtClean="0">
              <a:latin typeface="Arial" pitchFamily="34" charset="0"/>
              <a:cs typeface="Arial" pitchFamily="34" charset="0"/>
            </a:rPr>
            <a:t>El personal de la organización se encuentra comprometido con su labor.</a:t>
          </a:r>
          <a:endParaRPr lang="es-EC" sz="1300" b="1" i="0" baseline="0" dirty="0">
            <a:latin typeface="Arial" pitchFamily="34" charset="0"/>
            <a:cs typeface="Arial" pitchFamily="34" charset="0"/>
          </a:endParaRPr>
        </a:p>
      </dgm:t>
    </dgm:pt>
    <dgm:pt modelId="{3FE33450-B878-4ED1-B2A2-D51E4E9B5F4B}" type="parTrans" cxnId="{86D0AA12-23DC-4F4A-AFA5-6929E208D61F}">
      <dgm:prSet/>
      <dgm:spPr/>
      <dgm:t>
        <a:bodyPr/>
        <a:lstStyle/>
        <a:p>
          <a:pPr algn="l"/>
          <a:endParaRPr lang="es-EC" sz="1300" b="1">
            <a:latin typeface="Arial" pitchFamily="34" charset="0"/>
            <a:cs typeface="Arial" pitchFamily="34" charset="0"/>
          </a:endParaRPr>
        </a:p>
      </dgm:t>
    </dgm:pt>
    <dgm:pt modelId="{F3080E86-853B-4AF9-9F88-FBA38DF893BF}" type="sibTrans" cxnId="{86D0AA12-23DC-4F4A-AFA5-6929E208D61F}">
      <dgm:prSet/>
      <dgm:spPr/>
      <dgm:t>
        <a:bodyPr/>
        <a:lstStyle/>
        <a:p>
          <a:pPr algn="l"/>
          <a:endParaRPr lang="es-EC" sz="1300" b="1">
            <a:latin typeface="Arial" pitchFamily="34" charset="0"/>
            <a:cs typeface="Arial" pitchFamily="34" charset="0"/>
          </a:endParaRPr>
        </a:p>
      </dgm:t>
    </dgm:pt>
    <dgm:pt modelId="{E000CA8C-D7B4-4BAE-857E-CF66D6649BFB}">
      <dgm:prSet custT="1"/>
      <dgm:spPr/>
      <dgm:t>
        <a:bodyPr/>
        <a:lstStyle/>
        <a:p>
          <a:pPr algn="l" rtl="0"/>
          <a:r>
            <a:rPr lang="es-EC" sz="1300" b="1" i="0" baseline="0" dirty="0" smtClean="0">
              <a:latin typeface="Arial" pitchFamily="34" charset="0"/>
              <a:cs typeface="Arial" pitchFamily="34" charset="0"/>
            </a:rPr>
            <a:t>Se han implementado nuevos procedimientos requeridos por la Norma ISO 9001:2008.</a:t>
          </a:r>
          <a:endParaRPr lang="es-EC" sz="1300" b="1" i="0" baseline="0" dirty="0">
            <a:latin typeface="Arial" pitchFamily="34" charset="0"/>
            <a:cs typeface="Arial" pitchFamily="34" charset="0"/>
          </a:endParaRPr>
        </a:p>
      </dgm:t>
    </dgm:pt>
    <dgm:pt modelId="{84EDD173-9536-4961-98B8-F16C5C0952A4}" type="parTrans" cxnId="{D51F4AB9-F68A-46CE-9C9C-96D538495370}">
      <dgm:prSet/>
      <dgm:spPr/>
      <dgm:t>
        <a:bodyPr/>
        <a:lstStyle/>
        <a:p>
          <a:pPr algn="l"/>
          <a:endParaRPr lang="es-EC" sz="1300" b="1">
            <a:latin typeface="Arial" pitchFamily="34" charset="0"/>
            <a:cs typeface="Arial" pitchFamily="34" charset="0"/>
          </a:endParaRPr>
        </a:p>
      </dgm:t>
    </dgm:pt>
    <dgm:pt modelId="{58154E99-1B66-470D-BE58-70A397E58410}" type="sibTrans" cxnId="{D51F4AB9-F68A-46CE-9C9C-96D538495370}">
      <dgm:prSet/>
      <dgm:spPr/>
      <dgm:t>
        <a:bodyPr/>
        <a:lstStyle/>
        <a:p>
          <a:pPr algn="l"/>
          <a:endParaRPr lang="es-EC" sz="1300" b="1">
            <a:latin typeface="Arial" pitchFamily="34" charset="0"/>
            <a:cs typeface="Arial" pitchFamily="34" charset="0"/>
          </a:endParaRPr>
        </a:p>
      </dgm:t>
    </dgm:pt>
    <dgm:pt modelId="{BC1B67E9-EFF8-4552-941E-849B85B1C031}">
      <dgm:prSet custT="1"/>
      <dgm:spPr/>
      <dgm:t>
        <a:bodyPr/>
        <a:lstStyle/>
        <a:p>
          <a:pPr algn="l" rtl="0"/>
          <a:r>
            <a:rPr lang="es-EC" sz="1300" b="1" i="0" baseline="0" dirty="0" smtClean="0">
              <a:latin typeface="Arial" pitchFamily="34" charset="0"/>
              <a:cs typeface="Arial" pitchFamily="34" charset="0"/>
            </a:rPr>
            <a:t>Se han elaborado e implementado manuales definidos en la Norma ISO 9001:2008.</a:t>
          </a:r>
          <a:endParaRPr lang="es-EC" sz="1300" b="1" i="0" baseline="0" dirty="0">
            <a:latin typeface="Arial" pitchFamily="34" charset="0"/>
            <a:cs typeface="Arial" pitchFamily="34" charset="0"/>
          </a:endParaRPr>
        </a:p>
      </dgm:t>
    </dgm:pt>
    <dgm:pt modelId="{C94C4243-E4A2-48E1-9956-AA1BC4F6A208}" type="parTrans" cxnId="{1B5B90C5-9A3C-4008-8F7B-4C6163773D3F}">
      <dgm:prSet/>
      <dgm:spPr/>
      <dgm:t>
        <a:bodyPr/>
        <a:lstStyle/>
        <a:p>
          <a:pPr algn="l"/>
          <a:endParaRPr lang="es-EC" sz="1300" b="1">
            <a:latin typeface="Arial" pitchFamily="34" charset="0"/>
            <a:cs typeface="Arial" pitchFamily="34" charset="0"/>
          </a:endParaRPr>
        </a:p>
      </dgm:t>
    </dgm:pt>
    <dgm:pt modelId="{AC0E627B-3083-4163-9787-F19A3AD86561}" type="sibTrans" cxnId="{1B5B90C5-9A3C-4008-8F7B-4C6163773D3F}">
      <dgm:prSet/>
      <dgm:spPr/>
      <dgm:t>
        <a:bodyPr/>
        <a:lstStyle/>
        <a:p>
          <a:pPr algn="l"/>
          <a:endParaRPr lang="es-EC" sz="1300" b="1">
            <a:latin typeface="Arial" pitchFamily="34" charset="0"/>
            <a:cs typeface="Arial" pitchFamily="34" charset="0"/>
          </a:endParaRPr>
        </a:p>
      </dgm:t>
    </dgm:pt>
    <dgm:pt modelId="{EC3A10FD-66A1-45EE-9AD9-F7C466CF25DC}">
      <dgm:prSet custT="1"/>
      <dgm:spPr/>
      <dgm:t>
        <a:bodyPr/>
        <a:lstStyle/>
        <a:p>
          <a:pPr algn="l" rtl="0"/>
          <a:r>
            <a:rPr lang="es-EC" sz="1300" b="1" i="0" baseline="0" dirty="0" smtClean="0">
              <a:latin typeface="Arial" pitchFamily="34" charset="0"/>
              <a:cs typeface="Arial" pitchFamily="34" charset="0"/>
            </a:rPr>
            <a:t>La empresa realizó capacitaciones al personal de planta acerca de S&amp;SO.</a:t>
          </a:r>
          <a:endParaRPr lang="es-EC" sz="1300" b="1" i="0" baseline="0" dirty="0">
            <a:latin typeface="Arial" pitchFamily="34" charset="0"/>
            <a:cs typeface="Arial" pitchFamily="34" charset="0"/>
          </a:endParaRPr>
        </a:p>
      </dgm:t>
    </dgm:pt>
    <dgm:pt modelId="{75A0891A-4EBD-4AD4-91F2-E8ACC29116A4}" type="parTrans" cxnId="{F5F74DA8-1D59-460F-A232-4295BF3ACCF8}">
      <dgm:prSet/>
      <dgm:spPr/>
      <dgm:t>
        <a:bodyPr/>
        <a:lstStyle/>
        <a:p>
          <a:pPr algn="l"/>
          <a:endParaRPr lang="es-EC" sz="1300" b="1">
            <a:latin typeface="Arial" pitchFamily="34" charset="0"/>
            <a:cs typeface="Arial" pitchFamily="34" charset="0"/>
          </a:endParaRPr>
        </a:p>
      </dgm:t>
    </dgm:pt>
    <dgm:pt modelId="{BA0F7AE7-C4FA-4863-AD86-AAB80789C508}" type="sibTrans" cxnId="{F5F74DA8-1D59-460F-A232-4295BF3ACCF8}">
      <dgm:prSet/>
      <dgm:spPr/>
      <dgm:t>
        <a:bodyPr/>
        <a:lstStyle/>
        <a:p>
          <a:pPr algn="l"/>
          <a:endParaRPr lang="es-EC" sz="1300" b="1">
            <a:latin typeface="Arial" pitchFamily="34" charset="0"/>
            <a:cs typeface="Arial" pitchFamily="34" charset="0"/>
          </a:endParaRPr>
        </a:p>
      </dgm:t>
    </dgm:pt>
    <dgm:pt modelId="{5DB31908-777B-4756-B22E-8448C7063EEF}" type="pres">
      <dgm:prSet presAssocID="{162244D4-C002-43A4-BAF6-6190F2F2C275}" presName="linear" presStyleCnt="0">
        <dgm:presLayoutVars>
          <dgm:animLvl val="lvl"/>
          <dgm:resizeHandles val="exact"/>
        </dgm:presLayoutVars>
      </dgm:prSet>
      <dgm:spPr/>
      <dgm:t>
        <a:bodyPr/>
        <a:lstStyle/>
        <a:p>
          <a:endParaRPr lang="es-MX"/>
        </a:p>
      </dgm:t>
    </dgm:pt>
    <dgm:pt modelId="{30DC9274-CF66-4623-B5CA-FA1952F11B41}" type="pres">
      <dgm:prSet presAssocID="{4E43F307-BCE7-42FA-8623-AB02F8951303}" presName="parentText" presStyleLbl="node1" presStyleIdx="0" presStyleCnt="10">
        <dgm:presLayoutVars>
          <dgm:chMax val="0"/>
          <dgm:bulletEnabled val="1"/>
        </dgm:presLayoutVars>
      </dgm:prSet>
      <dgm:spPr/>
      <dgm:t>
        <a:bodyPr/>
        <a:lstStyle/>
        <a:p>
          <a:endParaRPr lang="es-MX"/>
        </a:p>
      </dgm:t>
    </dgm:pt>
    <dgm:pt modelId="{EF7B563C-C479-4B49-9EE5-DB33583ED36B}" type="pres">
      <dgm:prSet presAssocID="{AC61DD1A-9918-4948-92F6-19D2CE5B8229}" presName="spacer" presStyleCnt="0"/>
      <dgm:spPr/>
    </dgm:pt>
    <dgm:pt modelId="{CB4C2E2D-E5C3-49BC-AF35-177C67D9C42C}" type="pres">
      <dgm:prSet presAssocID="{9DA6D8B7-EEC5-4D2E-B25F-024C87225A43}" presName="parentText" presStyleLbl="node1" presStyleIdx="1" presStyleCnt="10">
        <dgm:presLayoutVars>
          <dgm:chMax val="0"/>
          <dgm:bulletEnabled val="1"/>
        </dgm:presLayoutVars>
      </dgm:prSet>
      <dgm:spPr/>
      <dgm:t>
        <a:bodyPr/>
        <a:lstStyle/>
        <a:p>
          <a:endParaRPr lang="es-MX"/>
        </a:p>
      </dgm:t>
    </dgm:pt>
    <dgm:pt modelId="{C8950126-1C72-40C6-A454-AE73D3D15A81}" type="pres">
      <dgm:prSet presAssocID="{00D86BD0-89D4-4D17-BA55-023B3384BBE2}" presName="spacer" presStyleCnt="0"/>
      <dgm:spPr/>
    </dgm:pt>
    <dgm:pt modelId="{B071114D-87CA-42A0-B084-B5230B4BBFE5}" type="pres">
      <dgm:prSet presAssocID="{445F8FA3-2777-4BCF-8EA7-0BC5727378E3}" presName="parentText" presStyleLbl="node1" presStyleIdx="2" presStyleCnt="10">
        <dgm:presLayoutVars>
          <dgm:chMax val="0"/>
          <dgm:bulletEnabled val="1"/>
        </dgm:presLayoutVars>
      </dgm:prSet>
      <dgm:spPr/>
      <dgm:t>
        <a:bodyPr/>
        <a:lstStyle/>
        <a:p>
          <a:endParaRPr lang="es-MX"/>
        </a:p>
      </dgm:t>
    </dgm:pt>
    <dgm:pt modelId="{FB0671CA-8D6D-4C97-8BE8-D01B062B9D9A}" type="pres">
      <dgm:prSet presAssocID="{BAE576C6-881C-47FD-8456-1432B1F1E318}" presName="spacer" presStyleCnt="0"/>
      <dgm:spPr/>
    </dgm:pt>
    <dgm:pt modelId="{6C5DD819-F0B0-45B9-9122-A5DF7FB036E0}" type="pres">
      <dgm:prSet presAssocID="{580BCB62-05DB-4179-82F9-2DBC5BAEF239}" presName="parentText" presStyleLbl="node1" presStyleIdx="3" presStyleCnt="10">
        <dgm:presLayoutVars>
          <dgm:chMax val="0"/>
          <dgm:bulletEnabled val="1"/>
        </dgm:presLayoutVars>
      </dgm:prSet>
      <dgm:spPr/>
      <dgm:t>
        <a:bodyPr/>
        <a:lstStyle/>
        <a:p>
          <a:endParaRPr lang="es-MX"/>
        </a:p>
      </dgm:t>
    </dgm:pt>
    <dgm:pt modelId="{0B7AE7EA-A8D2-4D3E-B9A9-CE723A7F70B6}" type="pres">
      <dgm:prSet presAssocID="{A2361F34-EE25-47BA-A4C7-166367676E1E}" presName="spacer" presStyleCnt="0"/>
      <dgm:spPr/>
    </dgm:pt>
    <dgm:pt modelId="{1C204ECA-3DAE-499C-AC70-1D09DB79B4EF}" type="pres">
      <dgm:prSet presAssocID="{21CB04A4-A57F-40E2-8338-A3237E3F3DB7}" presName="parentText" presStyleLbl="node1" presStyleIdx="4" presStyleCnt="10">
        <dgm:presLayoutVars>
          <dgm:chMax val="0"/>
          <dgm:bulletEnabled val="1"/>
        </dgm:presLayoutVars>
      </dgm:prSet>
      <dgm:spPr/>
      <dgm:t>
        <a:bodyPr/>
        <a:lstStyle/>
        <a:p>
          <a:endParaRPr lang="es-MX"/>
        </a:p>
      </dgm:t>
    </dgm:pt>
    <dgm:pt modelId="{1DCAFA01-BE7C-4CAF-A014-B8F4390CDBE5}" type="pres">
      <dgm:prSet presAssocID="{193B4C69-411B-411B-8BD3-2B040A80DBD5}" presName="spacer" presStyleCnt="0"/>
      <dgm:spPr/>
    </dgm:pt>
    <dgm:pt modelId="{503D1606-9012-4AE0-98FA-9D797880EED9}" type="pres">
      <dgm:prSet presAssocID="{945B1C42-BE54-4BDE-9028-B24952B2E07B}" presName="parentText" presStyleLbl="node1" presStyleIdx="5" presStyleCnt="10">
        <dgm:presLayoutVars>
          <dgm:chMax val="0"/>
          <dgm:bulletEnabled val="1"/>
        </dgm:presLayoutVars>
      </dgm:prSet>
      <dgm:spPr/>
      <dgm:t>
        <a:bodyPr/>
        <a:lstStyle/>
        <a:p>
          <a:endParaRPr lang="es-MX"/>
        </a:p>
      </dgm:t>
    </dgm:pt>
    <dgm:pt modelId="{BD1CBE07-8501-4BE7-8AF3-E361D67AAA9F}" type="pres">
      <dgm:prSet presAssocID="{4DF3541F-75F1-4C27-9D7B-3FB3D8A3BED1}" presName="spacer" presStyleCnt="0"/>
      <dgm:spPr/>
    </dgm:pt>
    <dgm:pt modelId="{BF38C8A5-F6FB-4C2D-BD91-404B0FAD718F}" type="pres">
      <dgm:prSet presAssocID="{2F02B0A0-C451-4B8A-A16B-4BBC3CE8DB4B}" presName="parentText" presStyleLbl="node1" presStyleIdx="6" presStyleCnt="10">
        <dgm:presLayoutVars>
          <dgm:chMax val="0"/>
          <dgm:bulletEnabled val="1"/>
        </dgm:presLayoutVars>
      </dgm:prSet>
      <dgm:spPr/>
      <dgm:t>
        <a:bodyPr/>
        <a:lstStyle/>
        <a:p>
          <a:endParaRPr lang="es-MX"/>
        </a:p>
      </dgm:t>
    </dgm:pt>
    <dgm:pt modelId="{394E5DC0-047D-484B-AF74-24658E583A7B}" type="pres">
      <dgm:prSet presAssocID="{F3080E86-853B-4AF9-9F88-FBA38DF893BF}" presName="spacer" presStyleCnt="0"/>
      <dgm:spPr/>
    </dgm:pt>
    <dgm:pt modelId="{07D6194D-D9C9-4B03-89C9-3BF877036379}" type="pres">
      <dgm:prSet presAssocID="{E000CA8C-D7B4-4BAE-857E-CF66D6649BFB}" presName="parentText" presStyleLbl="node1" presStyleIdx="7" presStyleCnt="10">
        <dgm:presLayoutVars>
          <dgm:chMax val="0"/>
          <dgm:bulletEnabled val="1"/>
        </dgm:presLayoutVars>
      </dgm:prSet>
      <dgm:spPr/>
      <dgm:t>
        <a:bodyPr/>
        <a:lstStyle/>
        <a:p>
          <a:endParaRPr lang="es-MX"/>
        </a:p>
      </dgm:t>
    </dgm:pt>
    <dgm:pt modelId="{8B4B92FC-C3A6-4CDC-A234-46FFC2B5B321}" type="pres">
      <dgm:prSet presAssocID="{58154E99-1B66-470D-BE58-70A397E58410}" presName="spacer" presStyleCnt="0"/>
      <dgm:spPr/>
    </dgm:pt>
    <dgm:pt modelId="{F0E30872-BD57-4A2A-8E16-9CE895FC6F58}" type="pres">
      <dgm:prSet presAssocID="{BC1B67E9-EFF8-4552-941E-849B85B1C031}" presName="parentText" presStyleLbl="node1" presStyleIdx="8" presStyleCnt="10">
        <dgm:presLayoutVars>
          <dgm:chMax val="0"/>
          <dgm:bulletEnabled val="1"/>
        </dgm:presLayoutVars>
      </dgm:prSet>
      <dgm:spPr/>
      <dgm:t>
        <a:bodyPr/>
        <a:lstStyle/>
        <a:p>
          <a:endParaRPr lang="es-MX"/>
        </a:p>
      </dgm:t>
    </dgm:pt>
    <dgm:pt modelId="{32E20779-E681-468C-9FF9-5CFDDFFAB4BB}" type="pres">
      <dgm:prSet presAssocID="{AC0E627B-3083-4163-9787-F19A3AD86561}" presName="spacer" presStyleCnt="0"/>
      <dgm:spPr/>
    </dgm:pt>
    <dgm:pt modelId="{3058ADDA-D3AB-48E8-AD6B-1EEFE30F392F}" type="pres">
      <dgm:prSet presAssocID="{EC3A10FD-66A1-45EE-9AD9-F7C466CF25DC}" presName="parentText" presStyleLbl="node1" presStyleIdx="9" presStyleCnt="10">
        <dgm:presLayoutVars>
          <dgm:chMax val="0"/>
          <dgm:bulletEnabled val="1"/>
        </dgm:presLayoutVars>
      </dgm:prSet>
      <dgm:spPr/>
      <dgm:t>
        <a:bodyPr/>
        <a:lstStyle/>
        <a:p>
          <a:endParaRPr lang="es-MX"/>
        </a:p>
      </dgm:t>
    </dgm:pt>
  </dgm:ptLst>
  <dgm:cxnLst>
    <dgm:cxn modelId="{6BA0A854-222A-44FA-95D3-BC37A19B723F}" srcId="{162244D4-C002-43A4-BAF6-6190F2F2C275}" destId="{580BCB62-05DB-4179-82F9-2DBC5BAEF239}" srcOrd="3" destOrd="0" parTransId="{5373C9B4-8A73-45BA-9CF3-5E38A70FB378}" sibTransId="{A2361F34-EE25-47BA-A4C7-166367676E1E}"/>
    <dgm:cxn modelId="{5C0D8B41-0985-482D-B60E-6BAD2E71E978}" type="presOf" srcId="{EC3A10FD-66A1-45EE-9AD9-F7C466CF25DC}" destId="{3058ADDA-D3AB-48E8-AD6B-1EEFE30F392F}" srcOrd="0" destOrd="0" presId="urn:microsoft.com/office/officeart/2005/8/layout/vList2"/>
    <dgm:cxn modelId="{900DA78E-67B8-499D-9321-B193D8C5E084}" srcId="{162244D4-C002-43A4-BAF6-6190F2F2C275}" destId="{4E43F307-BCE7-42FA-8623-AB02F8951303}" srcOrd="0" destOrd="0" parTransId="{F0D762F2-A338-4E42-B15A-692974FAE9D0}" sibTransId="{AC61DD1A-9918-4948-92F6-19D2CE5B8229}"/>
    <dgm:cxn modelId="{372D76D5-AEEA-4AEA-8599-866F4FA41606}" srcId="{162244D4-C002-43A4-BAF6-6190F2F2C275}" destId="{9DA6D8B7-EEC5-4D2E-B25F-024C87225A43}" srcOrd="1" destOrd="0" parTransId="{F2E2F3A9-096B-4F5D-A424-D48C2B64D63A}" sibTransId="{00D86BD0-89D4-4D17-BA55-023B3384BBE2}"/>
    <dgm:cxn modelId="{EB40AD5B-BB45-4CB7-BA53-52721104F7D6}" type="presOf" srcId="{2F02B0A0-C451-4B8A-A16B-4BBC3CE8DB4B}" destId="{BF38C8A5-F6FB-4C2D-BD91-404B0FAD718F}" srcOrd="0" destOrd="0" presId="urn:microsoft.com/office/officeart/2005/8/layout/vList2"/>
    <dgm:cxn modelId="{53CE3234-9B9E-4F99-BF0F-EB1D3CA34839}" type="presOf" srcId="{21CB04A4-A57F-40E2-8338-A3237E3F3DB7}" destId="{1C204ECA-3DAE-499C-AC70-1D09DB79B4EF}" srcOrd="0" destOrd="0" presId="urn:microsoft.com/office/officeart/2005/8/layout/vList2"/>
    <dgm:cxn modelId="{D51F4AB9-F68A-46CE-9C9C-96D538495370}" srcId="{162244D4-C002-43A4-BAF6-6190F2F2C275}" destId="{E000CA8C-D7B4-4BAE-857E-CF66D6649BFB}" srcOrd="7" destOrd="0" parTransId="{84EDD173-9536-4961-98B8-F16C5C0952A4}" sibTransId="{58154E99-1B66-470D-BE58-70A397E58410}"/>
    <dgm:cxn modelId="{8DD1158D-8BAE-4589-BAB8-B2A7D6B5E75E}" type="presOf" srcId="{BC1B67E9-EFF8-4552-941E-849B85B1C031}" destId="{F0E30872-BD57-4A2A-8E16-9CE895FC6F58}" srcOrd="0" destOrd="0" presId="urn:microsoft.com/office/officeart/2005/8/layout/vList2"/>
    <dgm:cxn modelId="{19611CD6-BDDA-462D-8367-4501BFF667B8}" type="presOf" srcId="{162244D4-C002-43A4-BAF6-6190F2F2C275}" destId="{5DB31908-777B-4756-B22E-8448C7063EEF}" srcOrd="0" destOrd="0" presId="urn:microsoft.com/office/officeart/2005/8/layout/vList2"/>
    <dgm:cxn modelId="{1B5B90C5-9A3C-4008-8F7B-4C6163773D3F}" srcId="{162244D4-C002-43A4-BAF6-6190F2F2C275}" destId="{BC1B67E9-EFF8-4552-941E-849B85B1C031}" srcOrd="8" destOrd="0" parTransId="{C94C4243-E4A2-48E1-9956-AA1BC4F6A208}" sibTransId="{AC0E627B-3083-4163-9787-F19A3AD86561}"/>
    <dgm:cxn modelId="{16C17595-3699-460E-A358-9222A9F63B1C}" srcId="{162244D4-C002-43A4-BAF6-6190F2F2C275}" destId="{445F8FA3-2777-4BCF-8EA7-0BC5727378E3}" srcOrd="2" destOrd="0" parTransId="{28B13643-DFCF-4595-868A-FF078362709D}" sibTransId="{BAE576C6-881C-47FD-8456-1432B1F1E318}"/>
    <dgm:cxn modelId="{86D0AA12-23DC-4F4A-AFA5-6929E208D61F}" srcId="{162244D4-C002-43A4-BAF6-6190F2F2C275}" destId="{2F02B0A0-C451-4B8A-A16B-4BBC3CE8DB4B}" srcOrd="6" destOrd="0" parTransId="{3FE33450-B878-4ED1-B2A2-D51E4E9B5F4B}" sibTransId="{F3080E86-853B-4AF9-9F88-FBA38DF893BF}"/>
    <dgm:cxn modelId="{3C7724D0-2630-4A57-8B64-B7E5556F0BAA}" type="presOf" srcId="{445F8FA3-2777-4BCF-8EA7-0BC5727378E3}" destId="{B071114D-87CA-42A0-B084-B5230B4BBFE5}" srcOrd="0" destOrd="0" presId="urn:microsoft.com/office/officeart/2005/8/layout/vList2"/>
    <dgm:cxn modelId="{45C658D7-41F1-4196-A14F-DBC5CBE7AEC9}" type="presOf" srcId="{945B1C42-BE54-4BDE-9028-B24952B2E07B}" destId="{503D1606-9012-4AE0-98FA-9D797880EED9}" srcOrd="0" destOrd="0" presId="urn:microsoft.com/office/officeart/2005/8/layout/vList2"/>
    <dgm:cxn modelId="{EAEDCE7B-562A-4C65-B982-2E45F6120093}" type="presOf" srcId="{9DA6D8B7-EEC5-4D2E-B25F-024C87225A43}" destId="{CB4C2E2D-E5C3-49BC-AF35-177C67D9C42C}" srcOrd="0" destOrd="0" presId="urn:microsoft.com/office/officeart/2005/8/layout/vList2"/>
    <dgm:cxn modelId="{55ED4EB6-320B-484F-84C2-39BFE2EAFF4C}" srcId="{162244D4-C002-43A4-BAF6-6190F2F2C275}" destId="{21CB04A4-A57F-40E2-8338-A3237E3F3DB7}" srcOrd="4" destOrd="0" parTransId="{D04E1E3B-9A68-474E-8010-FFF4E265E746}" sibTransId="{193B4C69-411B-411B-8BD3-2B040A80DBD5}"/>
    <dgm:cxn modelId="{F20E3EF6-DC0D-4DF4-A27D-E57A494AF496}" srcId="{162244D4-C002-43A4-BAF6-6190F2F2C275}" destId="{945B1C42-BE54-4BDE-9028-B24952B2E07B}" srcOrd="5" destOrd="0" parTransId="{E4C5EC48-7CD2-4466-B44E-5024ADEBBCF2}" sibTransId="{4DF3541F-75F1-4C27-9D7B-3FB3D8A3BED1}"/>
    <dgm:cxn modelId="{EB32EE03-FF94-4F14-BA38-08CA3ECC3716}" type="presOf" srcId="{E000CA8C-D7B4-4BAE-857E-CF66D6649BFB}" destId="{07D6194D-D9C9-4B03-89C9-3BF877036379}" srcOrd="0" destOrd="0" presId="urn:microsoft.com/office/officeart/2005/8/layout/vList2"/>
    <dgm:cxn modelId="{AD103818-103E-4CE0-A234-9A4AECCC470E}" type="presOf" srcId="{580BCB62-05DB-4179-82F9-2DBC5BAEF239}" destId="{6C5DD819-F0B0-45B9-9122-A5DF7FB036E0}" srcOrd="0" destOrd="0" presId="urn:microsoft.com/office/officeart/2005/8/layout/vList2"/>
    <dgm:cxn modelId="{6AF674FE-3A26-4E2F-9512-600EDD1092F9}" type="presOf" srcId="{4E43F307-BCE7-42FA-8623-AB02F8951303}" destId="{30DC9274-CF66-4623-B5CA-FA1952F11B41}" srcOrd="0" destOrd="0" presId="urn:microsoft.com/office/officeart/2005/8/layout/vList2"/>
    <dgm:cxn modelId="{F5F74DA8-1D59-460F-A232-4295BF3ACCF8}" srcId="{162244D4-C002-43A4-BAF6-6190F2F2C275}" destId="{EC3A10FD-66A1-45EE-9AD9-F7C466CF25DC}" srcOrd="9" destOrd="0" parTransId="{75A0891A-4EBD-4AD4-91F2-E8ACC29116A4}" sibTransId="{BA0F7AE7-C4FA-4863-AD86-AAB80789C508}"/>
    <dgm:cxn modelId="{4AE2A8B8-B610-4E96-B19F-50642724DA8B}" type="presParOf" srcId="{5DB31908-777B-4756-B22E-8448C7063EEF}" destId="{30DC9274-CF66-4623-B5CA-FA1952F11B41}" srcOrd="0" destOrd="0" presId="urn:microsoft.com/office/officeart/2005/8/layout/vList2"/>
    <dgm:cxn modelId="{5764393C-C147-4940-9B8F-8F853AA14BD0}" type="presParOf" srcId="{5DB31908-777B-4756-B22E-8448C7063EEF}" destId="{EF7B563C-C479-4B49-9EE5-DB33583ED36B}" srcOrd="1" destOrd="0" presId="urn:microsoft.com/office/officeart/2005/8/layout/vList2"/>
    <dgm:cxn modelId="{D68485C3-4C42-4CC4-AB44-8DF5FCAEDFC9}" type="presParOf" srcId="{5DB31908-777B-4756-B22E-8448C7063EEF}" destId="{CB4C2E2D-E5C3-49BC-AF35-177C67D9C42C}" srcOrd="2" destOrd="0" presId="urn:microsoft.com/office/officeart/2005/8/layout/vList2"/>
    <dgm:cxn modelId="{84191787-1A6B-43B7-BD13-E5E03167B443}" type="presParOf" srcId="{5DB31908-777B-4756-B22E-8448C7063EEF}" destId="{C8950126-1C72-40C6-A454-AE73D3D15A81}" srcOrd="3" destOrd="0" presId="urn:microsoft.com/office/officeart/2005/8/layout/vList2"/>
    <dgm:cxn modelId="{7A6B96B0-7BA1-4E3C-8BEB-398214CA3BD6}" type="presParOf" srcId="{5DB31908-777B-4756-B22E-8448C7063EEF}" destId="{B071114D-87CA-42A0-B084-B5230B4BBFE5}" srcOrd="4" destOrd="0" presId="urn:microsoft.com/office/officeart/2005/8/layout/vList2"/>
    <dgm:cxn modelId="{5A191C19-9619-45D6-9921-06C8886B7D08}" type="presParOf" srcId="{5DB31908-777B-4756-B22E-8448C7063EEF}" destId="{FB0671CA-8D6D-4C97-8BE8-D01B062B9D9A}" srcOrd="5" destOrd="0" presId="urn:microsoft.com/office/officeart/2005/8/layout/vList2"/>
    <dgm:cxn modelId="{29E9D709-0FCE-4E77-AE9F-E69A93CC3874}" type="presParOf" srcId="{5DB31908-777B-4756-B22E-8448C7063EEF}" destId="{6C5DD819-F0B0-45B9-9122-A5DF7FB036E0}" srcOrd="6" destOrd="0" presId="urn:microsoft.com/office/officeart/2005/8/layout/vList2"/>
    <dgm:cxn modelId="{57A1A4C1-3002-4DB7-B89F-61A82E5D6C79}" type="presParOf" srcId="{5DB31908-777B-4756-B22E-8448C7063EEF}" destId="{0B7AE7EA-A8D2-4D3E-B9A9-CE723A7F70B6}" srcOrd="7" destOrd="0" presId="urn:microsoft.com/office/officeart/2005/8/layout/vList2"/>
    <dgm:cxn modelId="{FAC9F09D-3B27-4F41-851A-2FFC7B65BA32}" type="presParOf" srcId="{5DB31908-777B-4756-B22E-8448C7063EEF}" destId="{1C204ECA-3DAE-499C-AC70-1D09DB79B4EF}" srcOrd="8" destOrd="0" presId="urn:microsoft.com/office/officeart/2005/8/layout/vList2"/>
    <dgm:cxn modelId="{B56BC3B7-F61B-4757-8A8B-5551F19A118A}" type="presParOf" srcId="{5DB31908-777B-4756-B22E-8448C7063EEF}" destId="{1DCAFA01-BE7C-4CAF-A014-B8F4390CDBE5}" srcOrd="9" destOrd="0" presId="urn:microsoft.com/office/officeart/2005/8/layout/vList2"/>
    <dgm:cxn modelId="{3C5ECC3C-8AA7-4D09-B64C-9544FEA4B5FE}" type="presParOf" srcId="{5DB31908-777B-4756-B22E-8448C7063EEF}" destId="{503D1606-9012-4AE0-98FA-9D797880EED9}" srcOrd="10" destOrd="0" presId="urn:microsoft.com/office/officeart/2005/8/layout/vList2"/>
    <dgm:cxn modelId="{FF5D2C61-EDBD-4761-B3A6-16225BD4FD5D}" type="presParOf" srcId="{5DB31908-777B-4756-B22E-8448C7063EEF}" destId="{BD1CBE07-8501-4BE7-8AF3-E361D67AAA9F}" srcOrd="11" destOrd="0" presId="urn:microsoft.com/office/officeart/2005/8/layout/vList2"/>
    <dgm:cxn modelId="{EA6B2A6C-9A76-446F-B90C-472E4244B030}" type="presParOf" srcId="{5DB31908-777B-4756-B22E-8448C7063EEF}" destId="{BF38C8A5-F6FB-4C2D-BD91-404B0FAD718F}" srcOrd="12" destOrd="0" presId="urn:microsoft.com/office/officeart/2005/8/layout/vList2"/>
    <dgm:cxn modelId="{764B6ACB-5CB7-47CC-8DBA-7875C7F47997}" type="presParOf" srcId="{5DB31908-777B-4756-B22E-8448C7063EEF}" destId="{394E5DC0-047D-484B-AF74-24658E583A7B}" srcOrd="13" destOrd="0" presId="urn:microsoft.com/office/officeart/2005/8/layout/vList2"/>
    <dgm:cxn modelId="{E01DA483-531E-4EF4-BFBF-5881083701AA}" type="presParOf" srcId="{5DB31908-777B-4756-B22E-8448C7063EEF}" destId="{07D6194D-D9C9-4B03-89C9-3BF877036379}" srcOrd="14" destOrd="0" presId="urn:microsoft.com/office/officeart/2005/8/layout/vList2"/>
    <dgm:cxn modelId="{02DF75DB-CF2A-48F7-98F8-6D7F34772187}" type="presParOf" srcId="{5DB31908-777B-4756-B22E-8448C7063EEF}" destId="{8B4B92FC-C3A6-4CDC-A234-46FFC2B5B321}" srcOrd="15" destOrd="0" presId="urn:microsoft.com/office/officeart/2005/8/layout/vList2"/>
    <dgm:cxn modelId="{092DCDEA-F8F1-4E9D-BCBE-617BA094B4D9}" type="presParOf" srcId="{5DB31908-777B-4756-B22E-8448C7063EEF}" destId="{F0E30872-BD57-4A2A-8E16-9CE895FC6F58}" srcOrd="16" destOrd="0" presId="urn:microsoft.com/office/officeart/2005/8/layout/vList2"/>
    <dgm:cxn modelId="{090FD9F5-7CB9-4075-82E5-11D912503568}" type="presParOf" srcId="{5DB31908-777B-4756-B22E-8448C7063EEF}" destId="{32E20779-E681-468C-9FF9-5CFDDFFAB4BB}" srcOrd="17" destOrd="0" presId="urn:microsoft.com/office/officeart/2005/8/layout/vList2"/>
    <dgm:cxn modelId="{7CD3DDC5-221C-4045-B7C3-09F6ECE80886}" type="presParOf" srcId="{5DB31908-777B-4756-B22E-8448C7063EEF}" destId="{3058ADDA-D3AB-48E8-AD6B-1EEFE30F392F}" srcOrd="18" destOrd="0" presId="urn:microsoft.com/office/officeart/2005/8/layout/vList2"/>
  </dgm:cxnLst>
  <dgm:bg/>
  <dgm:whole/>
</dgm:dataModel>
</file>

<file path=ppt/diagrams/data35.xml><?xml version="1.0" encoding="utf-8"?>
<dgm:dataModel xmlns:dgm="http://schemas.openxmlformats.org/drawingml/2006/diagram" xmlns:a="http://schemas.openxmlformats.org/drawingml/2006/main">
  <dgm:ptLst>
    <dgm:pt modelId="{CCA45172-DD89-403E-9C5E-3DDDEEA26894}"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es-EC"/>
        </a:p>
      </dgm:t>
    </dgm:pt>
    <dgm:pt modelId="{7DE0125D-9437-4386-831E-BB844B797616}">
      <dgm:prSet phldrT="[Texto]"/>
      <dgm:spPr/>
      <dgm:t>
        <a:bodyPr/>
        <a:lstStyle/>
        <a:p>
          <a:r>
            <a:rPr lang="es-ES" b="0" dirty="0" smtClean="0">
              <a:latin typeface="+mj-lt"/>
            </a:rPr>
            <a:t>DE FORMA</a:t>
          </a:r>
          <a:endParaRPr lang="es-EC" b="0" dirty="0">
            <a:latin typeface="+mj-lt"/>
          </a:endParaRPr>
        </a:p>
      </dgm:t>
    </dgm:pt>
    <dgm:pt modelId="{ED5C334C-6A27-4BB9-9F2B-01B8F6FCD824}" type="parTrans" cxnId="{E6934A24-6483-49FD-9CD8-5C8A27B02FB0}">
      <dgm:prSet/>
      <dgm:spPr/>
      <dgm:t>
        <a:bodyPr/>
        <a:lstStyle/>
        <a:p>
          <a:endParaRPr lang="es-EC"/>
        </a:p>
      </dgm:t>
    </dgm:pt>
    <dgm:pt modelId="{6F026E76-954E-4F43-9905-D30AC339CA4D}" type="sibTrans" cxnId="{E6934A24-6483-49FD-9CD8-5C8A27B02FB0}">
      <dgm:prSet/>
      <dgm:spPr/>
      <dgm:t>
        <a:bodyPr/>
        <a:lstStyle/>
        <a:p>
          <a:endParaRPr lang="es-EC"/>
        </a:p>
      </dgm:t>
    </dgm:pt>
    <dgm:pt modelId="{2FC69956-F74F-4AEE-9498-04B33F4DE8AF}">
      <dgm:prSet phldrT="[Texto]"/>
      <dgm:spPr/>
      <dgm:t>
        <a:bodyPr/>
        <a:lstStyle/>
        <a:p>
          <a:r>
            <a:rPr lang="es-ES" b="0" dirty="0" smtClean="0"/>
            <a:t>DE CONFIABILIDAD</a:t>
          </a:r>
          <a:endParaRPr lang="es-EC" b="0" dirty="0"/>
        </a:p>
      </dgm:t>
    </dgm:pt>
    <dgm:pt modelId="{42E14E8B-F95A-4E2B-8F13-60AF0A8CCFAF}" type="parTrans" cxnId="{BEAC09A0-EA9A-4893-87A8-4635150E2315}">
      <dgm:prSet/>
      <dgm:spPr/>
      <dgm:t>
        <a:bodyPr/>
        <a:lstStyle/>
        <a:p>
          <a:endParaRPr lang="es-EC"/>
        </a:p>
      </dgm:t>
    </dgm:pt>
    <dgm:pt modelId="{E33FC97C-F8E6-4315-BA45-235D6D89C790}" type="sibTrans" cxnId="{BEAC09A0-EA9A-4893-87A8-4635150E2315}">
      <dgm:prSet/>
      <dgm:spPr/>
      <dgm:t>
        <a:bodyPr/>
        <a:lstStyle/>
        <a:p>
          <a:endParaRPr lang="es-EC"/>
        </a:p>
      </dgm:t>
    </dgm:pt>
    <dgm:pt modelId="{EAAF5AF1-3CC8-4163-97E8-AAA6F05644FD}">
      <dgm:prSet phldrT="[Texto]"/>
      <dgm:spPr/>
      <dgm:t>
        <a:bodyPr/>
        <a:lstStyle/>
        <a:p>
          <a:r>
            <a:rPr lang="es-ES" b="0" dirty="0" smtClean="0"/>
            <a:t>DE TENDENCIA</a:t>
          </a:r>
          <a:endParaRPr lang="es-EC" b="0" dirty="0"/>
        </a:p>
      </dgm:t>
    </dgm:pt>
    <dgm:pt modelId="{F11C9F0D-F1D7-465C-8640-70CBB4648AB6}" type="parTrans" cxnId="{096ED057-E530-4313-B35B-CF0C3F035BC4}">
      <dgm:prSet/>
      <dgm:spPr/>
      <dgm:t>
        <a:bodyPr/>
        <a:lstStyle/>
        <a:p>
          <a:endParaRPr lang="es-EC"/>
        </a:p>
      </dgm:t>
    </dgm:pt>
    <dgm:pt modelId="{AF73141C-47E6-4A3B-B3B9-C0EED4B5EA15}" type="sibTrans" cxnId="{096ED057-E530-4313-B35B-CF0C3F035BC4}">
      <dgm:prSet/>
      <dgm:spPr/>
      <dgm:t>
        <a:bodyPr/>
        <a:lstStyle/>
        <a:p>
          <a:endParaRPr lang="es-EC"/>
        </a:p>
      </dgm:t>
    </dgm:pt>
    <dgm:pt modelId="{7A830BD2-CE77-4DCF-B493-7A6675E1504B}" type="pres">
      <dgm:prSet presAssocID="{CCA45172-DD89-403E-9C5E-3DDDEEA26894}" presName="outerComposite" presStyleCnt="0">
        <dgm:presLayoutVars>
          <dgm:chMax val="5"/>
          <dgm:dir/>
          <dgm:resizeHandles val="exact"/>
        </dgm:presLayoutVars>
      </dgm:prSet>
      <dgm:spPr/>
    </dgm:pt>
    <dgm:pt modelId="{6D2F0CAB-3214-4BE8-A0F6-259C0E1EABC2}" type="pres">
      <dgm:prSet presAssocID="{CCA45172-DD89-403E-9C5E-3DDDEEA26894}" presName="dummyMaxCanvas" presStyleCnt="0">
        <dgm:presLayoutVars/>
      </dgm:prSet>
      <dgm:spPr/>
    </dgm:pt>
    <dgm:pt modelId="{810560C4-4E68-4EAE-B47C-C905160BC415}" type="pres">
      <dgm:prSet presAssocID="{CCA45172-DD89-403E-9C5E-3DDDEEA26894}" presName="ThreeNodes_1" presStyleLbl="node1" presStyleIdx="0" presStyleCnt="3" custLinFactNeighborX="-1407">
        <dgm:presLayoutVars>
          <dgm:bulletEnabled val="1"/>
        </dgm:presLayoutVars>
      </dgm:prSet>
      <dgm:spPr/>
      <dgm:t>
        <a:bodyPr/>
        <a:lstStyle/>
        <a:p>
          <a:endParaRPr lang="es-EC"/>
        </a:p>
      </dgm:t>
    </dgm:pt>
    <dgm:pt modelId="{B31411E0-4C68-4452-83A4-A816554F6DA7}" type="pres">
      <dgm:prSet presAssocID="{CCA45172-DD89-403E-9C5E-3DDDEEA26894}" presName="ThreeNodes_2" presStyleLbl="node1" presStyleIdx="1" presStyleCnt="3">
        <dgm:presLayoutVars>
          <dgm:bulletEnabled val="1"/>
        </dgm:presLayoutVars>
      </dgm:prSet>
      <dgm:spPr/>
      <dgm:t>
        <a:bodyPr/>
        <a:lstStyle/>
        <a:p>
          <a:endParaRPr lang="es-EC"/>
        </a:p>
      </dgm:t>
    </dgm:pt>
    <dgm:pt modelId="{9F080E39-F6F5-4B89-8DA4-E28FFB28BE21}" type="pres">
      <dgm:prSet presAssocID="{CCA45172-DD89-403E-9C5E-3DDDEEA26894}" presName="ThreeNodes_3" presStyleLbl="node1" presStyleIdx="2" presStyleCnt="3">
        <dgm:presLayoutVars>
          <dgm:bulletEnabled val="1"/>
        </dgm:presLayoutVars>
      </dgm:prSet>
      <dgm:spPr/>
      <dgm:t>
        <a:bodyPr/>
        <a:lstStyle/>
        <a:p>
          <a:endParaRPr lang="es-EC"/>
        </a:p>
      </dgm:t>
    </dgm:pt>
    <dgm:pt modelId="{D7D2CF05-4407-4229-9F1B-1AC87F61F4B0}" type="pres">
      <dgm:prSet presAssocID="{CCA45172-DD89-403E-9C5E-3DDDEEA26894}" presName="ThreeConn_1-2" presStyleLbl="fgAccFollowNode1" presStyleIdx="0" presStyleCnt="2">
        <dgm:presLayoutVars>
          <dgm:bulletEnabled val="1"/>
        </dgm:presLayoutVars>
      </dgm:prSet>
      <dgm:spPr/>
    </dgm:pt>
    <dgm:pt modelId="{60463372-AFB2-4E2F-A3AF-4781FCDDF2B7}" type="pres">
      <dgm:prSet presAssocID="{CCA45172-DD89-403E-9C5E-3DDDEEA26894}" presName="ThreeConn_2-3" presStyleLbl="fgAccFollowNode1" presStyleIdx="1" presStyleCnt="2">
        <dgm:presLayoutVars>
          <dgm:bulletEnabled val="1"/>
        </dgm:presLayoutVars>
      </dgm:prSet>
      <dgm:spPr/>
    </dgm:pt>
    <dgm:pt modelId="{95444A00-5F8D-4A4A-943F-941C6258DE45}" type="pres">
      <dgm:prSet presAssocID="{CCA45172-DD89-403E-9C5E-3DDDEEA26894}" presName="ThreeNodes_1_text" presStyleLbl="node1" presStyleIdx="2" presStyleCnt="3">
        <dgm:presLayoutVars>
          <dgm:bulletEnabled val="1"/>
        </dgm:presLayoutVars>
      </dgm:prSet>
      <dgm:spPr/>
      <dgm:t>
        <a:bodyPr/>
        <a:lstStyle/>
        <a:p>
          <a:endParaRPr lang="es-EC"/>
        </a:p>
      </dgm:t>
    </dgm:pt>
    <dgm:pt modelId="{FAE48EF1-1CE7-4FCE-92EF-56E4B28FE7DF}" type="pres">
      <dgm:prSet presAssocID="{CCA45172-DD89-403E-9C5E-3DDDEEA26894}" presName="ThreeNodes_2_text" presStyleLbl="node1" presStyleIdx="2" presStyleCnt="3">
        <dgm:presLayoutVars>
          <dgm:bulletEnabled val="1"/>
        </dgm:presLayoutVars>
      </dgm:prSet>
      <dgm:spPr/>
      <dgm:t>
        <a:bodyPr/>
        <a:lstStyle/>
        <a:p>
          <a:endParaRPr lang="es-EC"/>
        </a:p>
      </dgm:t>
    </dgm:pt>
    <dgm:pt modelId="{AFD258EF-AB48-4488-A3E8-CDC6AC02DC92}" type="pres">
      <dgm:prSet presAssocID="{CCA45172-DD89-403E-9C5E-3DDDEEA26894}" presName="ThreeNodes_3_text" presStyleLbl="node1" presStyleIdx="2" presStyleCnt="3">
        <dgm:presLayoutVars>
          <dgm:bulletEnabled val="1"/>
        </dgm:presLayoutVars>
      </dgm:prSet>
      <dgm:spPr/>
      <dgm:t>
        <a:bodyPr/>
        <a:lstStyle/>
        <a:p>
          <a:endParaRPr lang="es-EC"/>
        </a:p>
      </dgm:t>
    </dgm:pt>
  </dgm:ptLst>
  <dgm:cxnLst>
    <dgm:cxn modelId="{259E50D6-F443-48DA-93C3-2F67347EED1E}" type="presOf" srcId="{2FC69956-F74F-4AEE-9498-04B33F4DE8AF}" destId="{B31411E0-4C68-4452-83A4-A816554F6DA7}" srcOrd="0" destOrd="0" presId="urn:microsoft.com/office/officeart/2005/8/layout/vProcess5"/>
    <dgm:cxn modelId="{C2E5A225-A192-4161-B5EC-EA435F683F89}" type="presOf" srcId="{7DE0125D-9437-4386-831E-BB844B797616}" destId="{810560C4-4E68-4EAE-B47C-C905160BC415}" srcOrd="0" destOrd="0" presId="urn:microsoft.com/office/officeart/2005/8/layout/vProcess5"/>
    <dgm:cxn modelId="{B3E36727-D15A-4E4E-BC50-D46EC80DABA2}" type="presOf" srcId="{E33FC97C-F8E6-4315-BA45-235D6D89C790}" destId="{60463372-AFB2-4E2F-A3AF-4781FCDDF2B7}" srcOrd="0" destOrd="0" presId="urn:microsoft.com/office/officeart/2005/8/layout/vProcess5"/>
    <dgm:cxn modelId="{66CCB83D-1DBA-4A9E-ADD9-48EB35293BEA}" type="presOf" srcId="{EAAF5AF1-3CC8-4163-97E8-AAA6F05644FD}" destId="{9F080E39-F6F5-4B89-8DA4-E28FFB28BE21}" srcOrd="0" destOrd="0" presId="urn:microsoft.com/office/officeart/2005/8/layout/vProcess5"/>
    <dgm:cxn modelId="{95BB1C97-D790-4870-900A-1C60E512A16F}" type="presOf" srcId="{6F026E76-954E-4F43-9905-D30AC339CA4D}" destId="{D7D2CF05-4407-4229-9F1B-1AC87F61F4B0}" srcOrd="0" destOrd="0" presId="urn:microsoft.com/office/officeart/2005/8/layout/vProcess5"/>
    <dgm:cxn modelId="{5F42D858-8F04-4921-AC0A-BCF071C45398}" type="presOf" srcId="{7DE0125D-9437-4386-831E-BB844B797616}" destId="{95444A00-5F8D-4A4A-943F-941C6258DE45}" srcOrd="1" destOrd="0" presId="urn:microsoft.com/office/officeart/2005/8/layout/vProcess5"/>
    <dgm:cxn modelId="{72C09D8A-701B-4AC1-92E6-C2B7558644C3}" type="presOf" srcId="{EAAF5AF1-3CC8-4163-97E8-AAA6F05644FD}" destId="{AFD258EF-AB48-4488-A3E8-CDC6AC02DC92}" srcOrd="1" destOrd="0" presId="urn:microsoft.com/office/officeart/2005/8/layout/vProcess5"/>
    <dgm:cxn modelId="{BEAC09A0-EA9A-4893-87A8-4635150E2315}" srcId="{CCA45172-DD89-403E-9C5E-3DDDEEA26894}" destId="{2FC69956-F74F-4AEE-9498-04B33F4DE8AF}" srcOrd="1" destOrd="0" parTransId="{42E14E8B-F95A-4E2B-8F13-60AF0A8CCFAF}" sibTransId="{E33FC97C-F8E6-4315-BA45-235D6D89C790}"/>
    <dgm:cxn modelId="{096ED057-E530-4313-B35B-CF0C3F035BC4}" srcId="{CCA45172-DD89-403E-9C5E-3DDDEEA26894}" destId="{EAAF5AF1-3CC8-4163-97E8-AAA6F05644FD}" srcOrd="2" destOrd="0" parTransId="{F11C9F0D-F1D7-465C-8640-70CBB4648AB6}" sibTransId="{AF73141C-47E6-4A3B-B3B9-C0EED4B5EA15}"/>
    <dgm:cxn modelId="{44FA7F35-05F7-4819-8312-1484C2C7BD8C}" type="presOf" srcId="{2FC69956-F74F-4AEE-9498-04B33F4DE8AF}" destId="{FAE48EF1-1CE7-4FCE-92EF-56E4B28FE7DF}" srcOrd="1" destOrd="0" presId="urn:microsoft.com/office/officeart/2005/8/layout/vProcess5"/>
    <dgm:cxn modelId="{579C599F-6BB4-472A-AC22-4755F8442DAA}" type="presOf" srcId="{CCA45172-DD89-403E-9C5E-3DDDEEA26894}" destId="{7A830BD2-CE77-4DCF-B493-7A6675E1504B}" srcOrd="0" destOrd="0" presId="urn:microsoft.com/office/officeart/2005/8/layout/vProcess5"/>
    <dgm:cxn modelId="{E6934A24-6483-49FD-9CD8-5C8A27B02FB0}" srcId="{CCA45172-DD89-403E-9C5E-3DDDEEA26894}" destId="{7DE0125D-9437-4386-831E-BB844B797616}" srcOrd="0" destOrd="0" parTransId="{ED5C334C-6A27-4BB9-9F2B-01B8F6FCD824}" sibTransId="{6F026E76-954E-4F43-9905-D30AC339CA4D}"/>
    <dgm:cxn modelId="{3579518E-E48E-4DB4-BFD8-E648D6B025C5}" type="presParOf" srcId="{7A830BD2-CE77-4DCF-B493-7A6675E1504B}" destId="{6D2F0CAB-3214-4BE8-A0F6-259C0E1EABC2}" srcOrd="0" destOrd="0" presId="urn:microsoft.com/office/officeart/2005/8/layout/vProcess5"/>
    <dgm:cxn modelId="{23C82F62-9E70-4DE8-9F90-D0BDCD780B89}" type="presParOf" srcId="{7A830BD2-CE77-4DCF-B493-7A6675E1504B}" destId="{810560C4-4E68-4EAE-B47C-C905160BC415}" srcOrd="1" destOrd="0" presId="urn:microsoft.com/office/officeart/2005/8/layout/vProcess5"/>
    <dgm:cxn modelId="{31F7EE67-F195-4D51-92D3-CFD8A06ED60F}" type="presParOf" srcId="{7A830BD2-CE77-4DCF-B493-7A6675E1504B}" destId="{B31411E0-4C68-4452-83A4-A816554F6DA7}" srcOrd="2" destOrd="0" presId="urn:microsoft.com/office/officeart/2005/8/layout/vProcess5"/>
    <dgm:cxn modelId="{05B2840D-4EC1-4D6D-B9F7-A27A507773D1}" type="presParOf" srcId="{7A830BD2-CE77-4DCF-B493-7A6675E1504B}" destId="{9F080E39-F6F5-4B89-8DA4-E28FFB28BE21}" srcOrd="3" destOrd="0" presId="urn:microsoft.com/office/officeart/2005/8/layout/vProcess5"/>
    <dgm:cxn modelId="{D5DEF1F6-1221-464C-97FC-F640B4746E99}" type="presParOf" srcId="{7A830BD2-CE77-4DCF-B493-7A6675E1504B}" destId="{D7D2CF05-4407-4229-9F1B-1AC87F61F4B0}" srcOrd="4" destOrd="0" presId="urn:microsoft.com/office/officeart/2005/8/layout/vProcess5"/>
    <dgm:cxn modelId="{3EE8AB4C-B52D-4DAD-B0AF-91A5A2E4E08D}" type="presParOf" srcId="{7A830BD2-CE77-4DCF-B493-7A6675E1504B}" destId="{60463372-AFB2-4E2F-A3AF-4781FCDDF2B7}" srcOrd="5" destOrd="0" presId="urn:microsoft.com/office/officeart/2005/8/layout/vProcess5"/>
    <dgm:cxn modelId="{79496E23-FCBE-4BD9-A4A0-723927649517}" type="presParOf" srcId="{7A830BD2-CE77-4DCF-B493-7A6675E1504B}" destId="{95444A00-5F8D-4A4A-943F-941C6258DE45}" srcOrd="6" destOrd="0" presId="urn:microsoft.com/office/officeart/2005/8/layout/vProcess5"/>
    <dgm:cxn modelId="{EBFBC550-4B0D-4B7A-9295-58C189B14789}" type="presParOf" srcId="{7A830BD2-CE77-4DCF-B493-7A6675E1504B}" destId="{FAE48EF1-1CE7-4FCE-92EF-56E4B28FE7DF}" srcOrd="7" destOrd="0" presId="urn:microsoft.com/office/officeart/2005/8/layout/vProcess5"/>
    <dgm:cxn modelId="{219F8DD2-D950-4611-9D0D-95E4E9A3A58D}" type="presParOf" srcId="{7A830BD2-CE77-4DCF-B493-7A6675E1504B}" destId="{AFD258EF-AB48-4488-A3E8-CDC6AC02DC92}" srcOrd="8" destOrd="0" presId="urn:microsoft.com/office/officeart/2005/8/layout/vProcess5"/>
  </dgm:cxnLst>
  <dgm:bg/>
  <dgm:whole/>
</dgm:dataModel>
</file>

<file path=ppt/diagrams/data36.xml><?xml version="1.0" encoding="utf-8"?>
<dgm:dataModel xmlns:dgm="http://schemas.openxmlformats.org/drawingml/2006/diagram" xmlns:a="http://schemas.openxmlformats.org/drawingml/2006/main">
  <dgm:ptLst>
    <dgm:pt modelId="{8069C2D2-0886-4269-81E9-BDCF539A3547}" type="doc">
      <dgm:prSet loTypeId="urn:microsoft.com/office/officeart/2005/8/layout/list1" loCatId="list" qsTypeId="urn:microsoft.com/office/officeart/2005/8/quickstyle/simple2" qsCatId="simple" csTypeId="urn:microsoft.com/office/officeart/2005/8/colors/accent3_2" csCatId="accent3" phldr="1"/>
      <dgm:spPr/>
      <dgm:t>
        <a:bodyPr/>
        <a:lstStyle/>
        <a:p>
          <a:endParaRPr lang="es-EC"/>
        </a:p>
      </dgm:t>
    </dgm:pt>
    <dgm:pt modelId="{3622D216-26C3-44F8-8CEB-CC68BB30841F}">
      <dgm:prSet phldrT="[Texto]" custT="1"/>
      <dgm:spPr/>
      <dgm:t>
        <a:bodyPr/>
        <a:lstStyle/>
        <a:p>
          <a:pPr algn="l"/>
          <a:r>
            <a:rPr lang="es-ES" sz="1200" b="1" dirty="0" smtClean="0"/>
            <a:t>OBJETIVO DE LA AUDITORÍA</a:t>
          </a:r>
          <a:endParaRPr lang="es-EC" sz="1200" b="1" dirty="0"/>
        </a:p>
      </dgm:t>
    </dgm:pt>
    <dgm:pt modelId="{0146AD2A-ABD3-4168-A8D5-1C1A917697E1}" type="parTrans" cxnId="{5B60B421-5CB0-4196-AB03-06CF66CC569C}">
      <dgm:prSet/>
      <dgm:spPr/>
      <dgm:t>
        <a:bodyPr/>
        <a:lstStyle/>
        <a:p>
          <a:endParaRPr lang="es-EC"/>
        </a:p>
      </dgm:t>
    </dgm:pt>
    <dgm:pt modelId="{2EDBF4C0-82AA-47C7-AF90-D6ACD4574D9B}" type="sibTrans" cxnId="{5B60B421-5CB0-4196-AB03-06CF66CC569C}">
      <dgm:prSet/>
      <dgm:spPr/>
      <dgm:t>
        <a:bodyPr/>
        <a:lstStyle/>
        <a:p>
          <a:endParaRPr lang="es-EC"/>
        </a:p>
      </dgm:t>
    </dgm:pt>
    <dgm:pt modelId="{E768999E-6837-4261-A0A7-D01B00F86E96}">
      <dgm:prSet phldrT="[Texto]" custT="1"/>
      <dgm:spPr/>
      <dgm:t>
        <a:bodyPr/>
        <a:lstStyle/>
        <a:p>
          <a:pPr algn="l"/>
          <a:r>
            <a:rPr lang="es-ES" sz="1200" b="1" dirty="0" smtClean="0"/>
            <a:t>ALCANCE DE LA AUDITORÍA</a:t>
          </a:r>
          <a:endParaRPr lang="es-EC" sz="1200" b="1" dirty="0"/>
        </a:p>
      </dgm:t>
    </dgm:pt>
    <dgm:pt modelId="{36073997-EDE9-46E2-BC5D-B0891DA6C37C}" type="parTrans" cxnId="{60B842CF-BEA2-4C35-B90B-CB67DB6E2F8F}">
      <dgm:prSet/>
      <dgm:spPr/>
      <dgm:t>
        <a:bodyPr/>
        <a:lstStyle/>
        <a:p>
          <a:endParaRPr lang="es-EC"/>
        </a:p>
      </dgm:t>
    </dgm:pt>
    <dgm:pt modelId="{4926E424-14FB-4307-B185-4031971D64AF}" type="sibTrans" cxnId="{60B842CF-BEA2-4C35-B90B-CB67DB6E2F8F}">
      <dgm:prSet/>
      <dgm:spPr/>
      <dgm:t>
        <a:bodyPr/>
        <a:lstStyle/>
        <a:p>
          <a:endParaRPr lang="es-EC"/>
        </a:p>
      </dgm:t>
    </dgm:pt>
    <dgm:pt modelId="{0CA7A163-5AB7-41C1-B28A-3C9D2307FE8D}">
      <dgm:prSet phldrT="[Texto]" custT="1"/>
      <dgm:spPr/>
      <dgm:t>
        <a:bodyPr/>
        <a:lstStyle/>
        <a:p>
          <a:pPr algn="l"/>
          <a:r>
            <a:rPr lang="es-ES" sz="1200" b="1" dirty="0" smtClean="0"/>
            <a:t>IDENTIFICACIÓN DEL CLIENTE</a:t>
          </a:r>
          <a:endParaRPr lang="es-EC" sz="1200" b="1" dirty="0"/>
        </a:p>
      </dgm:t>
    </dgm:pt>
    <dgm:pt modelId="{347A76B5-F099-45B9-992B-75E1C48E9C1C}" type="parTrans" cxnId="{11DF56F3-1625-406B-B3D5-54E02E1A0C1E}">
      <dgm:prSet/>
      <dgm:spPr/>
      <dgm:t>
        <a:bodyPr/>
        <a:lstStyle/>
        <a:p>
          <a:endParaRPr lang="es-EC"/>
        </a:p>
      </dgm:t>
    </dgm:pt>
    <dgm:pt modelId="{144DC05B-312D-4B2C-994F-47573DB57580}" type="sibTrans" cxnId="{11DF56F3-1625-406B-B3D5-54E02E1A0C1E}">
      <dgm:prSet/>
      <dgm:spPr/>
      <dgm:t>
        <a:bodyPr/>
        <a:lstStyle/>
        <a:p>
          <a:endParaRPr lang="es-EC"/>
        </a:p>
      </dgm:t>
    </dgm:pt>
    <dgm:pt modelId="{6D65CC3C-C8B1-4736-B5F3-8FF9351442BC}">
      <dgm:prSet phldrT="[Texto]" custT="1"/>
      <dgm:spPr/>
      <dgm:t>
        <a:bodyPr/>
        <a:lstStyle/>
        <a:p>
          <a:pPr algn="l"/>
          <a:r>
            <a:rPr lang="es-ES" sz="1200" b="1" dirty="0" smtClean="0"/>
            <a:t>IDENTIFICACIÓN DEL LÍDER Y MIEMBROS DEL EQUIPO AUDITOR</a:t>
          </a:r>
          <a:endParaRPr lang="es-EC" sz="1200" b="1" dirty="0"/>
        </a:p>
      </dgm:t>
    </dgm:pt>
    <dgm:pt modelId="{0B8E958A-24FA-4216-815D-72703E509583}" type="parTrans" cxnId="{3770FAA7-D760-450C-A20E-72E514C3414A}">
      <dgm:prSet/>
      <dgm:spPr/>
      <dgm:t>
        <a:bodyPr/>
        <a:lstStyle/>
        <a:p>
          <a:endParaRPr lang="es-EC"/>
        </a:p>
      </dgm:t>
    </dgm:pt>
    <dgm:pt modelId="{491125D2-0C36-4FA4-A689-8EAC048EED6B}" type="sibTrans" cxnId="{3770FAA7-D760-450C-A20E-72E514C3414A}">
      <dgm:prSet/>
      <dgm:spPr/>
      <dgm:t>
        <a:bodyPr/>
        <a:lstStyle/>
        <a:p>
          <a:endParaRPr lang="es-EC"/>
        </a:p>
      </dgm:t>
    </dgm:pt>
    <dgm:pt modelId="{E6908D5E-2182-4497-9F26-ABAE32F65DDB}">
      <dgm:prSet phldrT="[Texto]" custT="1"/>
      <dgm:spPr/>
      <dgm:t>
        <a:bodyPr/>
        <a:lstStyle/>
        <a:p>
          <a:pPr algn="l"/>
          <a:endParaRPr lang="es-ES" sz="1200" b="1" dirty="0" smtClean="0"/>
        </a:p>
        <a:p>
          <a:pPr algn="l"/>
          <a:r>
            <a:rPr lang="es-ES" sz="1200" b="1" dirty="0" smtClean="0"/>
            <a:t>FECHAS Y ÁREAS DONDE SE REALIZARON LAS ACTIVIDADES IN SITU</a:t>
          </a:r>
          <a:endParaRPr lang="es-EC" sz="1200" b="1" dirty="0" smtClean="0"/>
        </a:p>
        <a:p>
          <a:pPr algn="l"/>
          <a:endParaRPr lang="es-EC" sz="1200" b="1" dirty="0"/>
        </a:p>
      </dgm:t>
    </dgm:pt>
    <dgm:pt modelId="{68A6C5C9-7055-482B-AA0F-D8DFC038DA82}" type="parTrans" cxnId="{31A68BB8-8381-4798-8DCE-72BC5D337DC6}">
      <dgm:prSet/>
      <dgm:spPr/>
      <dgm:t>
        <a:bodyPr/>
        <a:lstStyle/>
        <a:p>
          <a:endParaRPr lang="es-EC"/>
        </a:p>
      </dgm:t>
    </dgm:pt>
    <dgm:pt modelId="{75935840-48DD-429D-AEA5-79B4409A212E}" type="sibTrans" cxnId="{31A68BB8-8381-4798-8DCE-72BC5D337DC6}">
      <dgm:prSet/>
      <dgm:spPr/>
      <dgm:t>
        <a:bodyPr/>
        <a:lstStyle/>
        <a:p>
          <a:endParaRPr lang="es-EC"/>
        </a:p>
      </dgm:t>
    </dgm:pt>
    <dgm:pt modelId="{B809F375-E674-47AE-B52B-08E9B09F9EA0}">
      <dgm:prSet phldrT="[Texto]" custT="1"/>
      <dgm:spPr/>
      <dgm:t>
        <a:bodyPr/>
        <a:lstStyle/>
        <a:p>
          <a:pPr algn="l"/>
          <a:r>
            <a:rPr lang="es-ES" sz="1200" b="1" dirty="0" smtClean="0"/>
            <a:t>RECOMENDACIONES</a:t>
          </a:r>
          <a:endParaRPr lang="es-EC" sz="1200" b="1" dirty="0"/>
        </a:p>
      </dgm:t>
    </dgm:pt>
    <dgm:pt modelId="{A0F70432-AA3B-4E78-863B-5EB8277AB376}" type="parTrans" cxnId="{F4C4E072-55DD-4486-B1C1-11249F440EE6}">
      <dgm:prSet/>
      <dgm:spPr/>
      <dgm:t>
        <a:bodyPr/>
        <a:lstStyle/>
        <a:p>
          <a:endParaRPr lang="es-EC"/>
        </a:p>
      </dgm:t>
    </dgm:pt>
    <dgm:pt modelId="{38D40C8D-40C5-47DD-A346-2E60C7920BE2}" type="sibTrans" cxnId="{F4C4E072-55DD-4486-B1C1-11249F440EE6}">
      <dgm:prSet/>
      <dgm:spPr/>
      <dgm:t>
        <a:bodyPr/>
        <a:lstStyle/>
        <a:p>
          <a:endParaRPr lang="es-EC"/>
        </a:p>
      </dgm:t>
    </dgm:pt>
    <dgm:pt modelId="{D811AECF-9CF2-45B1-AB36-E1D3CBB21401}">
      <dgm:prSet phldrT="[Texto]" custT="1"/>
      <dgm:spPr/>
      <dgm:t>
        <a:bodyPr/>
        <a:lstStyle/>
        <a:p>
          <a:pPr algn="l"/>
          <a:r>
            <a:rPr lang="es-ES" sz="1200" b="1" dirty="0" smtClean="0"/>
            <a:t>CRITERIOS DE AUDITORÍA</a:t>
          </a:r>
          <a:endParaRPr lang="es-EC" sz="1200" b="1" dirty="0"/>
        </a:p>
      </dgm:t>
    </dgm:pt>
    <dgm:pt modelId="{71AF9708-DBD4-4F40-8563-0AAE3A151668}" type="parTrans" cxnId="{B22B55D2-5A48-4420-A931-6BA13BEA1F31}">
      <dgm:prSet/>
      <dgm:spPr/>
      <dgm:t>
        <a:bodyPr/>
        <a:lstStyle/>
        <a:p>
          <a:endParaRPr lang="es-EC"/>
        </a:p>
      </dgm:t>
    </dgm:pt>
    <dgm:pt modelId="{468ABBF0-A1BB-4F98-8CCF-5B304BDE9DA7}" type="sibTrans" cxnId="{B22B55D2-5A48-4420-A931-6BA13BEA1F31}">
      <dgm:prSet/>
      <dgm:spPr/>
      <dgm:t>
        <a:bodyPr/>
        <a:lstStyle/>
        <a:p>
          <a:endParaRPr lang="es-EC"/>
        </a:p>
      </dgm:t>
    </dgm:pt>
    <dgm:pt modelId="{67B0E9AE-545D-4D00-BFF3-E27C48979F5B}">
      <dgm:prSet phldrT="[Texto]" custT="1"/>
      <dgm:spPr/>
      <dgm:t>
        <a:bodyPr/>
        <a:lstStyle/>
        <a:p>
          <a:pPr algn="l"/>
          <a:r>
            <a:rPr lang="es-ES" sz="1200" b="1" dirty="0" smtClean="0"/>
            <a:t>HALLAZGOS DE AUDITORÍA</a:t>
          </a:r>
          <a:endParaRPr lang="es-EC" sz="1200" b="1" dirty="0"/>
        </a:p>
      </dgm:t>
    </dgm:pt>
    <dgm:pt modelId="{5253A39C-C11A-4540-AA91-8852BFF7B8CD}" type="parTrans" cxnId="{DD6E7D06-3C02-4DEA-B908-D703EA58497C}">
      <dgm:prSet/>
      <dgm:spPr/>
      <dgm:t>
        <a:bodyPr/>
        <a:lstStyle/>
        <a:p>
          <a:endParaRPr lang="es-EC"/>
        </a:p>
      </dgm:t>
    </dgm:pt>
    <dgm:pt modelId="{5B2DEAB8-CF91-4428-91A5-408698C780C8}" type="sibTrans" cxnId="{DD6E7D06-3C02-4DEA-B908-D703EA58497C}">
      <dgm:prSet/>
      <dgm:spPr/>
      <dgm:t>
        <a:bodyPr/>
        <a:lstStyle/>
        <a:p>
          <a:endParaRPr lang="es-EC"/>
        </a:p>
      </dgm:t>
    </dgm:pt>
    <dgm:pt modelId="{B70DCC48-490E-4D07-88C2-953AE1AFF5E1}">
      <dgm:prSet phldrT="[Texto]" custT="1"/>
      <dgm:spPr/>
      <dgm:t>
        <a:bodyPr/>
        <a:lstStyle/>
        <a:p>
          <a:pPr algn="l"/>
          <a:r>
            <a:rPr lang="es-ES" sz="1200" b="1" dirty="0" smtClean="0"/>
            <a:t>CONCLUSIONES DE AUDITORÍA</a:t>
          </a:r>
          <a:endParaRPr lang="es-EC" sz="1200" b="1" dirty="0"/>
        </a:p>
      </dgm:t>
    </dgm:pt>
    <dgm:pt modelId="{E008DF01-DFC3-408B-BE6A-DE9DB9F0D768}" type="parTrans" cxnId="{30D08EA4-E7D2-466D-BAA6-7958E76C43E0}">
      <dgm:prSet/>
      <dgm:spPr/>
      <dgm:t>
        <a:bodyPr/>
        <a:lstStyle/>
        <a:p>
          <a:endParaRPr lang="es-EC"/>
        </a:p>
      </dgm:t>
    </dgm:pt>
    <dgm:pt modelId="{FF92229B-69AA-4767-A206-3ACC9A937206}" type="sibTrans" cxnId="{30D08EA4-E7D2-466D-BAA6-7958E76C43E0}">
      <dgm:prSet/>
      <dgm:spPr/>
      <dgm:t>
        <a:bodyPr/>
        <a:lstStyle/>
        <a:p>
          <a:endParaRPr lang="es-EC"/>
        </a:p>
      </dgm:t>
    </dgm:pt>
    <dgm:pt modelId="{41FDC67B-C3EC-4EB6-BA46-CBBC29A9E9CE}" type="pres">
      <dgm:prSet presAssocID="{8069C2D2-0886-4269-81E9-BDCF539A3547}" presName="linear" presStyleCnt="0">
        <dgm:presLayoutVars>
          <dgm:dir/>
          <dgm:animLvl val="lvl"/>
          <dgm:resizeHandles val="exact"/>
        </dgm:presLayoutVars>
      </dgm:prSet>
      <dgm:spPr/>
    </dgm:pt>
    <dgm:pt modelId="{81AC7053-3A89-4C09-BE41-B86559A7B779}" type="pres">
      <dgm:prSet presAssocID="{3622D216-26C3-44F8-8CEB-CC68BB30841F}" presName="parentLin" presStyleCnt="0"/>
      <dgm:spPr/>
    </dgm:pt>
    <dgm:pt modelId="{F149D936-F763-4503-B64B-FA0EEB25219D}" type="pres">
      <dgm:prSet presAssocID="{3622D216-26C3-44F8-8CEB-CC68BB30841F}" presName="parentLeftMargin" presStyleLbl="node1" presStyleIdx="0" presStyleCnt="9"/>
      <dgm:spPr/>
    </dgm:pt>
    <dgm:pt modelId="{E9D61232-05C1-442E-8AA6-F644390F695B}" type="pres">
      <dgm:prSet presAssocID="{3622D216-26C3-44F8-8CEB-CC68BB30841F}" presName="parentText" presStyleLbl="node1" presStyleIdx="0" presStyleCnt="9">
        <dgm:presLayoutVars>
          <dgm:chMax val="0"/>
          <dgm:bulletEnabled val="1"/>
        </dgm:presLayoutVars>
      </dgm:prSet>
      <dgm:spPr/>
      <dgm:t>
        <a:bodyPr/>
        <a:lstStyle/>
        <a:p>
          <a:endParaRPr lang="es-EC"/>
        </a:p>
      </dgm:t>
    </dgm:pt>
    <dgm:pt modelId="{599345CC-CD55-4E86-949B-FCC8DB7FD9D5}" type="pres">
      <dgm:prSet presAssocID="{3622D216-26C3-44F8-8CEB-CC68BB30841F}" presName="negativeSpace" presStyleCnt="0"/>
      <dgm:spPr/>
    </dgm:pt>
    <dgm:pt modelId="{CBABA440-4DC4-4A42-923D-D3282AB27A3C}" type="pres">
      <dgm:prSet presAssocID="{3622D216-26C3-44F8-8CEB-CC68BB30841F}" presName="childText" presStyleLbl="conFgAcc1" presStyleIdx="0" presStyleCnt="9">
        <dgm:presLayoutVars>
          <dgm:bulletEnabled val="1"/>
        </dgm:presLayoutVars>
      </dgm:prSet>
      <dgm:spPr/>
    </dgm:pt>
    <dgm:pt modelId="{39364227-249A-46AF-BCA1-5FB2C86B518E}" type="pres">
      <dgm:prSet presAssocID="{2EDBF4C0-82AA-47C7-AF90-D6ACD4574D9B}" presName="spaceBetweenRectangles" presStyleCnt="0"/>
      <dgm:spPr/>
    </dgm:pt>
    <dgm:pt modelId="{594BD6B4-C81A-422E-85D0-61C52D0B4D8F}" type="pres">
      <dgm:prSet presAssocID="{E768999E-6837-4261-A0A7-D01B00F86E96}" presName="parentLin" presStyleCnt="0"/>
      <dgm:spPr/>
    </dgm:pt>
    <dgm:pt modelId="{58CC4F6A-27D3-4C3B-8F0C-C88A011B9924}" type="pres">
      <dgm:prSet presAssocID="{E768999E-6837-4261-A0A7-D01B00F86E96}" presName="parentLeftMargin" presStyleLbl="node1" presStyleIdx="0" presStyleCnt="9"/>
      <dgm:spPr/>
    </dgm:pt>
    <dgm:pt modelId="{A41752FF-CF92-40DF-9386-011A3B12BDB5}" type="pres">
      <dgm:prSet presAssocID="{E768999E-6837-4261-A0A7-D01B00F86E96}" presName="parentText" presStyleLbl="node1" presStyleIdx="1" presStyleCnt="9">
        <dgm:presLayoutVars>
          <dgm:chMax val="0"/>
          <dgm:bulletEnabled val="1"/>
        </dgm:presLayoutVars>
      </dgm:prSet>
      <dgm:spPr/>
      <dgm:t>
        <a:bodyPr/>
        <a:lstStyle/>
        <a:p>
          <a:endParaRPr lang="es-EC"/>
        </a:p>
      </dgm:t>
    </dgm:pt>
    <dgm:pt modelId="{65CC2FD6-CBEB-467A-B8B3-D8EF153EC5D6}" type="pres">
      <dgm:prSet presAssocID="{E768999E-6837-4261-A0A7-D01B00F86E96}" presName="negativeSpace" presStyleCnt="0"/>
      <dgm:spPr/>
    </dgm:pt>
    <dgm:pt modelId="{4E1F85FD-46D0-4FC5-B387-DCB0919DBC96}" type="pres">
      <dgm:prSet presAssocID="{E768999E-6837-4261-A0A7-D01B00F86E96}" presName="childText" presStyleLbl="conFgAcc1" presStyleIdx="1" presStyleCnt="9">
        <dgm:presLayoutVars>
          <dgm:bulletEnabled val="1"/>
        </dgm:presLayoutVars>
      </dgm:prSet>
      <dgm:spPr/>
    </dgm:pt>
    <dgm:pt modelId="{4C4EC608-7AAD-4766-8B05-97E2BE4B4CD2}" type="pres">
      <dgm:prSet presAssocID="{4926E424-14FB-4307-B185-4031971D64AF}" presName="spaceBetweenRectangles" presStyleCnt="0"/>
      <dgm:spPr/>
    </dgm:pt>
    <dgm:pt modelId="{CF5B3BB8-E90F-47C2-8D82-FA32FC5B76F5}" type="pres">
      <dgm:prSet presAssocID="{0CA7A163-5AB7-41C1-B28A-3C9D2307FE8D}" presName="parentLin" presStyleCnt="0"/>
      <dgm:spPr/>
    </dgm:pt>
    <dgm:pt modelId="{6D4F540E-C8CF-4CC7-8FD6-D0344F5C751E}" type="pres">
      <dgm:prSet presAssocID="{0CA7A163-5AB7-41C1-B28A-3C9D2307FE8D}" presName="parentLeftMargin" presStyleLbl="node1" presStyleIdx="1" presStyleCnt="9"/>
      <dgm:spPr/>
    </dgm:pt>
    <dgm:pt modelId="{45845A84-A228-4CE4-8734-9FAAA3D24A49}" type="pres">
      <dgm:prSet presAssocID="{0CA7A163-5AB7-41C1-B28A-3C9D2307FE8D}" presName="parentText" presStyleLbl="node1" presStyleIdx="2" presStyleCnt="9">
        <dgm:presLayoutVars>
          <dgm:chMax val="0"/>
          <dgm:bulletEnabled val="1"/>
        </dgm:presLayoutVars>
      </dgm:prSet>
      <dgm:spPr/>
      <dgm:t>
        <a:bodyPr/>
        <a:lstStyle/>
        <a:p>
          <a:endParaRPr lang="es-EC"/>
        </a:p>
      </dgm:t>
    </dgm:pt>
    <dgm:pt modelId="{9E8D0FB9-B8EA-4697-8692-E36D39E82EC7}" type="pres">
      <dgm:prSet presAssocID="{0CA7A163-5AB7-41C1-B28A-3C9D2307FE8D}" presName="negativeSpace" presStyleCnt="0"/>
      <dgm:spPr/>
    </dgm:pt>
    <dgm:pt modelId="{072CDFF0-9FC8-49DA-9345-3DF9B1088335}" type="pres">
      <dgm:prSet presAssocID="{0CA7A163-5AB7-41C1-B28A-3C9D2307FE8D}" presName="childText" presStyleLbl="conFgAcc1" presStyleIdx="2" presStyleCnt="9">
        <dgm:presLayoutVars>
          <dgm:bulletEnabled val="1"/>
        </dgm:presLayoutVars>
      </dgm:prSet>
      <dgm:spPr/>
    </dgm:pt>
    <dgm:pt modelId="{8A4CDB50-9866-49FD-B2DA-A68CA08045DC}" type="pres">
      <dgm:prSet presAssocID="{144DC05B-312D-4B2C-994F-47573DB57580}" presName="spaceBetweenRectangles" presStyleCnt="0"/>
      <dgm:spPr/>
    </dgm:pt>
    <dgm:pt modelId="{6CC6DB7D-CDAB-4552-8099-5F804F71AD50}" type="pres">
      <dgm:prSet presAssocID="{6D65CC3C-C8B1-4736-B5F3-8FF9351442BC}" presName="parentLin" presStyleCnt="0"/>
      <dgm:spPr/>
    </dgm:pt>
    <dgm:pt modelId="{060C3D63-74A9-4020-92E5-945BE2463BBD}" type="pres">
      <dgm:prSet presAssocID="{6D65CC3C-C8B1-4736-B5F3-8FF9351442BC}" presName="parentLeftMargin" presStyleLbl="node1" presStyleIdx="2" presStyleCnt="9"/>
      <dgm:spPr/>
    </dgm:pt>
    <dgm:pt modelId="{55EA8E97-7A72-4AAD-AF84-87221C93264B}" type="pres">
      <dgm:prSet presAssocID="{6D65CC3C-C8B1-4736-B5F3-8FF9351442BC}" presName="parentText" presStyleLbl="node1" presStyleIdx="3" presStyleCnt="9">
        <dgm:presLayoutVars>
          <dgm:chMax val="0"/>
          <dgm:bulletEnabled val="1"/>
        </dgm:presLayoutVars>
      </dgm:prSet>
      <dgm:spPr/>
      <dgm:t>
        <a:bodyPr/>
        <a:lstStyle/>
        <a:p>
          <a:endParaRPr lang="es-EC"/>
        </a:p>
      </dgm:t>
    </dgm:pt>
    <dgm:pt modelId="{856C0C34-7B5C-41E5-B131-811C64690628}" type="pres">
      <dgm:prSet presAssocID="{6D65CC3C-C8B1-4736-B5F3-8FF9351442BC}" presName="negativeSpace" presStyleCnt="0"/>
      <dgm:spPr/>
    </dgm:pt>
    <dgm:pt modelId="{12BB19B7-63AE-4398-A63C-5CDF8D04DB24}" type="pres">
      <dgm:prSet presAssocID="{6D65CC3C-C8B1-4736-B5F3-8FF9351442BC}" presName="childText" presStyleLbl="conFgAcc1" presStyleIdx="3" presStyleCnt="9">
        <dgm:presLayoutVars>
          <dgm:bulletEnabled val="1"/>
        </dgm:presLayoutVars>
      </dgm:prSet>
      <dgm:spPr/>
    </dgm:pt>
    <dgm:pt modelId="{884FB051-96E6-446B-8D52-B69269508780}" type="pres">
      <dgm:prSet presAssocID="{491125D2-0C36-4FA4-A689-8EAC048EED6B}" presName="spaceBetweenRectangles" presStyleCnt="0"/>
      <dgm:spPr/>
    </dgm:pt>
    <dgm:pt modelId="{95F073C5-EB9D-4E30-9D80-3E3B7250F83F}" type="pres">
      <dgm:prSet presAssocID="{E6908D5E-2182-4497-9F26-ABAE32F65DDB}" presName="parentLin" presStyleCnt="0"/>
      <dgm:spPr/>
    </dgm:pt>
    <dgm:pt modelId="{654F94C5-998A-471E-86F5-8914D2503418}" type="pres">
      <dgm:prSet presAssocID="{E6908D5E-2182-4497-9F26-ABAE32F65DDB}" presName="parentLeftMargin" presStyleLbl="node1" presStyleIdx="3" presStyleCnt="9"/>
      <dgm:spPr/>
    </dgm:pt>
    <dgm:pt modelId="{D29C1931-5DA4-481A-9250-688816FDC814}" type="pres">
      <dgm:prSet presAssocID="{E6908D5E-2182-4497-9F26-ABAE32F65DDB}" presName="parentText" presStyleLbl="node1" presStyleIdx="4" presStyleCnt="9">
        <dgm:presLayoutVars>
          <dgm:chMax val="0"/>
          <dgm:bulletEnabled val="1"/>
        </dgm:presLayoutVars>
      </dgm:prSet>
      <dgm:spPr/>
      <dgm:t>
        <a:bodyPr/>
        <a:lstStyle/>
        <a:p>
          <a:endParaRPr lang="es-EC"/>
        </a:p>
      </dgm:t>
    </dgm:pt>
    <dgm:pt modelId="{5195B56C-6E88-47AD-9680-7FB66EC1E412}" type="pres">
      <dgm:prSet presAssocID="{E6908D5E-2182-4497-9F26-ABAE32F65DDB}" presName="negativeSpace" presStyleCnt="0"/>
      <dgm:spPr/>
    </dgm:pt>
    <dgm:pt modelId="{56CE19DC-4804-40AA-9FE4-C0E33983BDEB}" type="pres">
      <dgm:prSet presAssocID="{E6908D5E-2182-4497-9F26-ABAE32F65DDB}" presName="childText" presStyleLbl="conFgAcc1" presStyleIdx="4" presStyleCnt="9">
        <dgm:presLayoutVars>
          <dgm:bulletEnabled val="1"/>
        </dgm:presLayoutVars>
      </dgm:prSet>
      <dgm:spPr/>
    </dgm:pt>
    <dgm:pt modelId="{1DE101D6-5B6C-4C32-9833-472E41F6141D}" type="pres">
      <dgm:prSet presAssocID="{75935840-48DD-429D-AEA5-79B4409A212E}" presName="spaceBetweenRectangles" presStyleCnt="0"/>
      <dgm:spPr/>
    </dgm:pt>
    <dgm:pt modelId="{533BF749-A35C-4C86-8051-7B60E65CF13B}" type="pres">
      <dgm:prSet presAssocID="{D811AECF-9CF2-45B1-AB36-E1D3CBB21401}" presName="parentLin" presStyleCnt="0"/>
      <dgm:spPr/>
    </dgm:pt>
    <dgm:pt modelId="{AEF33B86-7E2E-48E4-8291-877BD2FCF2EC}" type="pres">
      <dgm:prSet presAssocID="{D811AECF-9CF2-45B1-AB36-E1D3CBB21401}" presName="parentLeftMargin" presStyleLbl="node1" presStyleIdx="4" presStyleCnt="9"/>
      <dgm:spPr/>
    </dgm:pt>
    <dgm:pt modelId="{B0A6F07E-0A94-413C-B9FE-B4F5B5AFE508}" type="pres">
      <dgm:prSet presAssocID="{D811AECF-9CF2-45B1-AB36-E1D3CBB21401}" presName="parentText" presStyleLbl="node1" presStyleIdx="5" presStyleCnt="9">
        <dgm:presLayoutVars>
          <dgm:chMax val="0"/>
          <dgm:bulletEnabled val="1"/>
        </dgm:presLayoutVars>
      </dgm:prSet>
      <dgm:spPr/>
      <dgm:t>
        <a:bodyPr/>
        <a:lstStyle/>
        <a:p>
          <a:endParaRPr lang="es-EC"/>
        </a:p>
      </dgm:t>
    </dgm:pt>
    <dgm:pt modelId="{E6D7C13B-0753-468C-9EE0-0590388896B3}" type="pres">
      <dgm:prSet presAssocID="{D811AECF-9CF2-45B1-AB36-E1D3CBB21401}" presName="negativeSpace" presStyleCnt="0"/>
      <dgm:spPr/>
    </dgm:pt>
    <dgm:pt modelId="{2FE9927D-C5FA-4422-B08C-32490BC3CB66}" type="pres">
      <dgm:prSet presAssocID="{D811AECF-9CF2-45B1-AB36-E1D3CBB21401}" presName="childText" presStyleLbl="conFgAcc1" presStyleIdx="5" presStyleCnt="9">
        <dgm:presLayoutVars>
          <dgm:bulletEnabled val="1"/>
        </dgm:presLayoutVars>
      </dgm:prSet>
      <dgm:spPr/>
    </dgm:pt>
    <dgm:pt modelId="{2FD73180-1C77-44B6-9093-80BDFEAF39AB}" type="pres">
      <dgm:prSet presAssocID="{468ABBF0-A1BB-4F98-8CCF-5B304BDE9DA7}" presName="spaceBetweenRectangles" presStyleCnt="0"/>
      <dgm:spPr/>
    </dgm:pt>
    <dgm:pt modelId="{5A911DB2-4F78-4398-A0C4-44016E8FAF38}" type="pres">
      <dgm:prSet presAssocID="{67B0E9AE-545D-4D00-BFF3-E27C48979F5B}" presName="parentLin" presStyleCnt="0"/>
      <dgm:spPr/>
    </dgm:pt>
    <dgm:pt modelId="{510E375F-9874-4920-B2FD-9BD37D38BC61}" type="pres">
      <dgm:prSet presAssocID="{67B0E9AE-545D-4D00-BFF3-E27C48979F5B}" presName="parentLeftMargin" presStyleLbl="node1" presStyleIdx="5" presStyleCnt="9"/>
      <dgm:spPr/>
    </dgm:pt>
    <dgm:pt modelId="{1D23A5F0-0EBE-4EBD-9F99-1A38D11DEEBE}" type="pres">
      <dgm:prSet presAssocID="{67B0E9AE-545D-4D00-BFF3-E27C48979F5B}" presName="parentText" presStyleLbl="node1" presStyleIdx="6" presStyleCnt="9">
        <dgm:presLayoutVars>
          <dgm:chMax val="0"/>
          <dgm:bulletEnabled val="1"/>
        </dgm:presLayoutVars>
      </dgm:prSet>
      <dgm:spPr/>
      <dgm:t>
        <a:bodyPr/>
        <a:lstStyle/>
        <a:p>
          <a:endParaRPr lang="es-EC"/>
        </a:p>
      </dgm:t>
    </dgm:pt>
    <dgm:pt modelId="{184508AA-9420-4D41-B2C1-29F47CCEDC41}" type="pres">
      <dgm:prSet presAssocID="{67B0E9AE-545D-4D00-BFF3-E27C48979F5B}" presName="negativeSpace" presStyleCnt="0"/>
      <dgm:spPr/>
    </dgm:pt>
    <dgm:pt modelId="{34B951EC-6694-4A13-AA31-B6C91C4673E1}" type="pres">
      <dgm:prSet presAssocID="{67B0E9AE-545D-4D00-BFF3-E27C48979F5B}" presName="childText" presStyleLbl="conFgAcc1" presStyleIdx="6" presStyleCnt="9">
        <dgm:presLayoutVars>
          <dgm:bulletEnabled val="1"/>
        </dgm:presLayoutVars>
      </dgm:prSet>
      <dgm:spPr/>
    </dgm:pt>
    <dgm:pt modelId="{207CDA3A-25DC-492E-86F0-BF50DFA79F92}" type="pres">
      <dgm:prSet presAssocID="{5B2DEAB8-CF91-4428-91A5-408698C780C8}" presName="spaceBetweenRectangles" presStyleCnt="0"/>
      <dgm:spPr/>
    </dgm:pt>
    <dgm:pt modelId="{BCA138FA-F646-4D10-AC29-169F8BD1B9DF}" type="pres">
      <dgm:prSet presAssocID="{B70DCC48-490E-4D07-88C2-953AE1AFF5E1}" presName="parentLin" presStyleCnt="0"/>
      <dgm:spPr/>
    </dgm:pt>
    <dgm:pt modelId="{8DF8441D-A19B-4263-8AB1-B6ACEEBB289A}" type="pres">
      <dgm:prSet presAssocID="{B70DCC48-490E-4D07-88C2-953AE1AFF5E1}" presName="parentLeftMargin" presStyleLbl="node1" presStyleIdx="6" presStyleCnt="9"/>
      <dgm:spPr/>
    </dgm:pt>
    <dgm:pt modelId="{14F636F0-F75A-4123-912C-E975F8A47E45}" type="pres">
      <dgm:prSet presAssocID="{B70DCC48-490E-4D07-88C2-953AE1AFF5E1}" presName="parentText" presStyleLbl="node1" presStyleIdx="7" presStyleCnt="9">
        <dgm:presLayoutVars>
          <dgm:chMax val="0"/>
          <dgm:bulletEnabled val="1"/>
        </dgm:presLayoutVars>
      </dgm:prSet>
      <dgm:spPr/>
      <dgm:t>
        <a:bodyPr/>
        <a:lstStyle/>
        <a:p>
          <a:endParaRPr lang="es-EC"/>
        </a:p>
      </dgm:t>
    </dgm:pt>
    <dgm:pt modelId="{51CF44DC-1B93-4BD6-A72B-B3A9C0DA70FD}" type="pres">
      <dgm:prSet presAssocID="{B70DCC48-490E-4D07-88C2-953AE1AFF5E1}" presName="negativeSpace" presStyleCnt="0"/>
      <dgm:spPr/>
    </dgm:pt>
    <dgm:pt modelId="{C946CBEF-88BD-4B3D-A370-E6CF3806FFA6}" type="pres">
      <dgm:prSet presAssocID="{B70DCC48-490E-4D07-88C2-953AE1AFF5E1}" presName="childText" presStyleLbl="conFgAcc1" presStyleIdx="7" presStyleCnt="9">
        <dgm:presLayoutVars>
          <dgm:bulletEnabled val="1"/>
        </dgm:presLayoutVars>
      </dgm:prSet>
      <dgm:spPr/>
    </dgm:pt>
    <dgm:pt modelId="{9782F022-BCDC-43F7-8E1F-3122EE614A1B}" type="pres">
      <dgm:prSet presAssocID="{FF92229B-69AA-4767-A206-3ACC9A937206}" presName="spaceBetweenRectangles" presStyleCnt="0"/>
      <dgm:spPr/>
    </dgm:pt>
    <dgm:pt modelId="{D0F83BAA-9FA7-4BC4-8096-C78E13D11B70}" type="pres">
      <dgm:prSet presAssocID="{B809F375-E674-47AE-B52B-08E9B09F9EA0}" presName="parentLin" presStyleCnt="0"/>
      <dgm:spPr/>
    </dgm:pt>
    <dgm:pt modelId="{6B4DF7CE-FC77-438F-9AE9-DD6883E8D553}" type="pres">
      <dgm:prSet presAssocID="{B809F375-E674-47AE-B52B-08E9B09F9EA0}" presName="parentLeftMargin" presStyleLbl="node1" presStyleIdx="7" presStyleCnt="9"/>
      <dgm:spPr/>
    </dgm:pt>
    <dgm:pt modelId="{E4FED919-AC1E-4FFA-AE27-792D0329B8EE}" type="pres">
      <dgm:prSet presAssocID="{B809F375-E674-47AE-B52B-08E9B09F9EA0}" presName="parentText" presStyleLbl="node1" presStyleIdx="8" presStyleCnt="9">
        <dgm:presLayoutVars>
          <dgm:chMax val="0"/>
          <dgm:bulletEnabled val="1"/>
        </dgm:presLayoutVars>
      </dgm:prSet>
      <dgm:spPr/>
      <dgm:t>
        <a:bodyPr/>
        <a:lstStyle/>
        <a:p>
          <a:endParaRPr lang="es-EC"/>
        </a:p>
      </dgm:t>
    </dgm:pt>
    <dgm:pt modelId="{97167562-ACB1-4F5D-AF9E-C4E87CE9E59C}" type="pres">
      <dgm:prSet presAssocID="{B809F375-E674-47AE-B52B-08E9B09F9EA0}" presName="negativeSpace" presStyleCnt="0"/>
      <dgm:spPr/>
    </dgm:pt>
    <dgm:pt modelId="{B4898DAE-6041-4393-88F5-870E9C5C6AFA}" type="pres">
      <dgm:prSet presAssocID="{B809F375-E674-47AE-B52B-08E9B09F9EA0}" presName="childText" presStyleLbl="conFgAcc1" presStyleIdx="8" presStyleCnt="9">
        <dgm:presLayoutVars>
          <dgm:bulletEnabled val="1"/>
        </dgm:presLayoutVars>
      </dgm:prSet>
      <dgm:spPr/>
    </dgm:pt>
  </dgm:ptLst>
  <dgm:cxnLst>
    <dgm:cxn modelId="{FF397F9F-5FFE-4EB4-AB3C-DA43D98B69AD}" type="presOf" srcId="{D811AECF-9CF2-45B1-AB36-E1D3CBB21401}" destId="{B0A6F07E-0A94-413C-B9FE-B4F5B5AFE508}" srcOrd="1" destOrd="0" presId="urn:microsoft.com/office/officeart/2005/8/layout/list1"/>
    <dgm:cxn modelId="{60B842CF-BEA2-4C35-B90B-CB67DB6E2F8F}" srcId="{8069C2D2-0886-4269-81E9-BDCF539A3547}" destId="{E768999E-6837-4261-A0A7-D01B00F86E96}" srcOrd="1" destOrd="0" parTransId="{36073997-EDE9-46E2-BC5D-B0891DA6C37C}" sibTransId="{4926E424-14FB-4307-B185-4031971D64AF}"/>
    <dgm:cxn modelId="{1297F481-92C4-467D-8523-A3CB4CD5E314}" type="presOf" srcId="{B70DCC48-490E-4D07-88C2-953AE1AFF5E1}" destId="{8DF8441D-A19B-4263-8AB1-B6ACEEBB289A}" srcOrd="0" destOrd="0" presId="urn:microsoft.com/office/officeart/2005/8/layout/list1"/>
    <dgm:cxn modelId="{47377F66-B81F-44FB-8205-A66AA2742CA0}" type="presOf" srcId="{0CA7A163-5AB7-41C1-B28A-3C9D2307FE8D}" destId="{6D4F540E-C8CF-4CC7-8FD6-D0344F5C751E}" srcOrd="0" destOrd="0" presId="urn:microsoft.com/office/officeart/2005/8/layout/list1"/>
    <dgm:cxn modelId="{F4C4E072-55DD-4486-B1C1-11249F440EE6}" srcId="{8069C2D2-0886-4269-81E9-BDCF539A3547}" destId="{B809F375-E674-47AE-B52B-08E9B09F9EA0}" srcOrd="8" destOrd="0" parTransId="{A0F70432-AA3B-4E78-863B-5EB8277AB376}" sibTransId="{38D40C8D-40C5-47DD-A346-2E60C7920BE2}"/>
    <dgm:cxn modelId="{1A0FD499-493C-4669-BEEC-45A7661EA2F0}" type="presOf" srcId="{8069C2D2-0886-4269-81E9-BDCF539A3547}" destId="{41FDC67B-C3EC-4EB6-BA46-CBBC29A9E9CE}" srcOrd="0" destOrd="0" presId="urn:microsoft.com/office/officeart/2005/8/layout/list1"/>
    <dgm:cxn modelId="{52A92BE2-1C62-4AD8-AC20-2E3C8C4AE8F6}" type="presOf" srcId="{E768999E-6837-4261-A0A7-D01B00F86E96}" destId="{58CC4F6A-27D3-4C3B-8F0C-C88A011B9924}" srcOrd="0" destOrd="0" presId="urn:microsoft.com/office/officeart/2005/8/layout/list1"/>
    <dgm:cxn modelId="{0C14558F-4B93-4347-A203-8DE66A839D2A}" type="presOf" srcId="{3622D216-26C3-44F8-8CEB-CC68BB30841F}" destId="{E9D61232-05C1-442E-8AA6-F644390F695B}" srcOrd="1" destOrd="0" presId="urn:microsoft.com/office/officeart/2005/8/layout/list1"/>
    <dgm:cxn modelId="{CFBA1A52-D043-405E-A76D-D4B7F08F64F1}" type="presOf" srcId="{B809F375-E674-47AE-B52B-08E9B09F9EA0}" destId="{6B4DF7CE-FC77-438F-9AE9-DD6883E8D553}" srcOrd="0" destOrd="0" presId="urn:microsoft.com/office/officeart/2005/8/layout/list1"/>
    <dgm:cxn modelId="{AA544D64-9DD4-4570-8FB2-F5953139C4E1}" type="presOf" srcId="{67B0E9AE-545D-4D00-BFF3-E27C48979F5B}" destId="{510E375F-9874-4920-B2FD-9BD37D38BC61}" srcOrd="0" destOrd="0" presId="urn:microsoft.com/office/officeart/2005/8/layout/list1"/>
    <dgm:cxn modelId="{D6061E9C-B225-413B-9939-F7C01ACD0652}" type="presOf" srcId="{B70DCC48-490E-4D07-88C2-953AE1AFF5E1}" destId="{14F636F0-F75A-4123-912C-E975F8A47E45}" srcOrd="1" destOrd="0" presId="urn:microsoft.com/office/officeart/2005/8/layout/list1"/>
    <dgm:cxn modelId="{980701B6-D88F-466D-B142-C92E17C0DBA9}" type="presOf" srcId="{E768999E-6837-4261-A0A7-D01B00F86E96}" destId="{A41752FF-CF92-40DF-9386-011A3B12BDB5}" srcOrd="1" destOrd="0" presId="urn:microsoft.com/office/officeart/2005/8/layout/list1"/>
    <dgm:cxn modelId="{3770FAA7-D760-450C-A20E-72E514C3414A}" srcId="{8069C2D2-0886-4269-81E9-BDCF539A3547}" destId="{6D65CC3C-C8B1-4736-B5F3-8FF9351442BC}" srcOrd="3" destOrd="0" parTransId="{0B8E958A-24FA-4216-815D-72703E509583}" sibTransId="{491125D2-0C36-4FA4-A689-8EAC048EED6B}"/>
    <dgm:cxn modelId="{11DF56F3-1625-406B-B3D5-54E02E1A0C1E}" srcId="{8069C2D2-0886-4269-81E9-BDCF539A3547}" destId="{0CA7A163-5AB7-41C1-B28A-3C9D2307FE8D}" srcOrd="2" destOrd="0" parTransId="{347A76B5-F099-45B9-992B-75E1C48E9C1C}" sibTransId="{144DC05B-312D-4B2C-994F-47573DB57580}"/>
    <dgm:cxn modelId="{B6B752BD-FBC4-49D1-9D0B-5D82ABD0E8C0}" type="presOf" srcId="{6D65CC3C-C8B1-4736-B5F3-8FF9351442BC}" destId="{55EA8E97-7A72-4AAD-AF84-87221C93264B}" srcOrd="1" destOrd="0" presId="urn:microsoft.com/office/officeart/2005/8/layout/list1"/>
    <dgm:cxn modelId="{1CD47AF9-F12E-41BE-B130-959B4DA22480}" type="presOf" srcId="{67B0E9AE-545D-4D00-BFF3-E27C48979F5B}" destId="{1D23A5F0-0EBE-4EBD-9F99-1A38D11DEEBE}" srcOrd="1" destOrd="0" presId="urn:microsoft.com/office/officeart/2005/8/layout/list1"/>
    <dgm:cxn modelId="{3677ABC5-4B9B-4C2D-BD26-78B2FD5E750E}" type="presOf" srcId="{D811AECF-9CF2-45B1-AB36-E1D3CBB21401}" destId="{AEF33B86-7E2E-48E4-8291-877BD2FCF2EC}" srcOrd="0" destOrd="0" presId="urn:microsoft.com/office/officeart/2005/8/layout/list1"/>
    <dgm:cxn modelId="{31A68BB8-8381-4798-8DCE-72BC5D337DC6}" srcId="{8069C2D2-0886-4269-81E9-BDCF539A3547}" destId="{E6908D5E-2182-4497-9F26-ABAE32F65DDB}" srcOrd="4" destOrd="0" parTransId="{68A6C5C9-7055-482B-AA0F-D8DFC038DA82}" sibTransId="{75935840-48DD-429D-AEA5-79B4409A212E}"/>
    <dgm:cxn modelId="{9D35D36A-6D99-415D-AF6C-8664D4705E2A}" type="presOf" srcId="{B809F375-E674-47AE-B52B-08E9B09F9EA0}" destId="{E4FED919-AC1E-4FFA-AE27-792D0329B8EE}" srcOrd="1" destOrd="0" presId="urn:microsoft.com/office/officeart/2005/8/layout/list1"/>
    <dgm:cxn modelId="{43E46D20-1C29-497C-872A-43DB19E2FA5D}" type="presOf" srcId="{E6908D5E-2182-4497-9F26-ABAE32F65DDB}" destId="{D29C1931-5DA4-481A-9250-688816FDC814}" srcOrd="1" destOrd="0" presId="urn:microsoft.com/office/officeart/2005/8/layout/list1"/>
    <dgm:cxn modelId="{B22B55D2-5A48-4420-A931-6BA13BEA1F31}" srcId="{8069C2D2-0886-4269-81E9-BDCF539A3547}" destId="{D811AECF-9CF2-45B1-AB36-E1D3CBB21401}" srcOrd="5" destOrd="0" parTransId="{71AF9708-DBD4-4F40-8563-0AAE3A151668}" sibTransId="{468ABBF0-A1BB-4F98-8CCF-5B304BDE9DA7}"/>
    <dgm:cxn modelId="{57686785-D3FD-46D8-A54D-FECEBB0B35C9}" type="presOf" srcId="{6D65CC3C-C8B1-4736-B5F3-8FF9351442BC}" destId="{060C3D63-74A9-4020-92E5-945BE2463BBD}" srcOrd="0" destOrd="0" presId="urn:microsoft.com/office/officeart/2005/8/layout/list1"/>
    <dgm:cxn modelId="{42083F0E-4FB1-49AA-953D-23292F0FDE88}" type="presOf" srcId="{E6908D5E-2182-4497-9F26-ABAE32F65DDB}" destId="{654F94C5-998A-471E-86F5-8914D2503418}" srcOrd="0" destOrd="0" presId="urn:microsoft.com/office/officeart/2005/8/layout/list1"/>
    <dgm:cxn modelId="{30D08EA4-E7D2-466D-BAA6-7958E76C43E0}" srcId="{8069C2D2-0886-4269-81E9-BDCF539A3547}" destId="{B70DCC48-490E-4D07-88C2-953AE1AFF5E1}" srcOrd="7" destOrd="0" parTransId="{E008DF01-DFC3-408B-BE6A-DE9DB9F0D768}" sibTransId="{FF92229B-69AA-4767-A206-3ACC9A937206}"/>
    <dgm:cxn modelId="{13ECE1AE-E8B2-4268-8C05-48D5B1DE6F63}" type="presOf" srcId="{3622D216-26C3-44F8-8CEB-CC68BB30841F}" destId="{F149D936-F763-4503-B64B-FA0EEB25219D}" srcOrd="0" destOrd="0" presId="urn:microsoft.com/office/officeart/2005/8/layout/list1"/>
    <dgm:cxn modelId="{5B60B421-5CB0-4196-AB03-06CF66CC569C}" srcId="{8069C2D2-0886-4269-81E9-BDCF539A3547}" destId="{3622D216-26C3-44F8-8CEB-CC68BB30841F}" srcOrd="0" destOrd="0" parTransId="{0146AD2A-ABD3-4168-A8D5-1C1A917697E1}" sibTransId="{2EDBF4C0-82AA-47C7-AF90-D6ACD4574D9B}"/>
    <dgm:cxn modelId="{DD6E7D06-3C02-4DEA-B908-D703EA58497C}" srcId="{8069C2D2-0886-4269-81E9-BDCF539A3547}" destId="{67B0E9AE-545D-4D00-BFF3-E27C48979F5B}" srcOrd="6" destOrd="0" parTransId="{5253A39C-C11A-4540-AA91-8852BFF7B8CD}" sibTransId="{5B2DEAB8-CF91-4428-91A5-408698C780C8}"/>
    <dgm:cxn modelId="{5DC8E8B1-9414-464C-80D6-A2E587E044F0}" type="presOf" srcId="{0CA7A163-5AB7-41C1-B28A-3C9D2307FE8D}" destId="{45845A84-A228-4CE4-8734-9FAAA3D24A49}" srcOrd="1" destOrd="0" presId="urn:microsoft.com/office/officeart/2005/8/layout/list1"/>
    <dgm:cxn modelId="{A8A95D57-AF96-421F-A1F4-799D6C3AFBBC}" type="presParOf" srcId="{41FDC67B-C3EC-4EB6-BA46-CBBC29A9E9CE}" destId="{81AC7053-3A89-4C09-BE41-B86559A7B779}" srcOrd="0" destOrd="0" presId="urn:microsoft.com/office/officeart/2005/8/layout/list1"/>
    <dgm:cxn modelId="{A655FA36-6B18-43CF-9F9A-384C4A324C51}" type="presParOf" srcId="{81AC7053-3A89-4C09-BE41-B86559A7B779}" destId="{F149D936-F763-4503-B64B-FA0EEB25219D}" srcOrd="0" destOrd="0" presId="urn:microsoft.com/office/officeart/2005/8/layout/list1"/>
    <dgm:cxn modelId="{C4562349-023E-4B44-B938-C45A53F5F449}" type="presParOf" srcId="{81AC7053-3A89-4C09-BE41-B86559A7B779}" destId="{E9D61232-05C1-442E-8AA6-F644390F695B}" srcOrd="1" destOrd="0" presId="urn:microsoft.com/office/officeart/2005/8/layout/list1"/>
    <dgm:cxn modelId="{20BC2264-916B-4EAE-B70A-39675609D3E9}" type="presParOf" srcId="{41FDC67B-C3EC-4EB6-BA46-CBBC29A9E9CE}" destId="{599345CC-CD55-4E86-949B-FCC8DB7FD9D5}" srcOrd="1" destOrd="0" presId="urn:microsoft.com/office/officeart/2005/8/layout/list1"/>
    <dgm:cxn modelId="{0A2F5FD5-AAB0-4CD2-A967-2C001F98BE4A}" type="presParOf" srcId="{41FDC67B-C3EC-4EB6-BA46-CBBC29A9E9CE}" destId="{CBABA440-4DC4-4A42-923D-D3282AB27A3C}" srcOrd="2" destOrd="0" presId="urn:microsoft.com/office/officeart/2005/8/layout/list1"/>
    <dgm:cxn modelId="{6AC761F1-993D-4FB4-A66B-B3D457E65ABD}" type="presParOf" srcId="{41FDC67B-C3EC-4EB6-BA46-CBBC29A9E9CE}" destId="{39364227-249A-46AF-BCA1-5FB2C86B518E}" srcOrd="3" destOrd="0" presId="urn:microsoft.com/office/officeart/2005/8/layout/list1"/>
    <dgm:cxn modelId="{8C22F214-2AAE-4948-AE11-A3DD4C2C18DB}" type="presParOf" srcId="{41FDC67B-C3EC-4EB6-BA46-CBBC29A9E9CE}" destId="{594BD6B4-C81A-422E-85D0-61C52D0B4D8F}" srcOrd="4" destOrd="0" presId="urn:microsoft.com/office/officeart/2005/8/layout/list1"/>
    <dgm:cxn modelId="{852E1051-163E-4E32-AA66-66240253BA9F}" type="presParOf" srcId="{594BD6B4-C81A-422E-85D0-61C52D0B4D8F}" destId="{58CC4F6A-27D3-4C3B-8F0C-C88A011B9924}" srcOrd="0" destOrd="0" presId="urn:microsoft.com/office/officeart/2005/8/layout/list1"/>
    <dgm:cxn modelId="{51C38E5C-7E36-4BC1-BE6F-DE826DE31593}" type="presParOf" srcId="{594BD6B4-C81A-422E-85D0-61C52D0B4D8F}" destId="{A41752FF-CF92-40DF-9386-011A3B12BDB5}" srcOrd="1" destOrd="0" presId="urn:microsoft.com/office/officeart/2005/8/layout/list1"/>
    <dgm:cxn modelId="{013204BE-AB3D-4DCA-BB74-8BF0063F67CC}" type="presParOf" srcId="{41FDC67B-C3EC-4EB6-BA46-CBBC29A9E9CE}" destId="{65CC2FD6-CBEB-467A-B8B3-D8EF153EC5D6}" srcOrd="5" destOrd="0" presId="urn:microsoft.com/office/officeart/2005/8/layout/list1"/>
    <dgm:cxn modelId="{1A746CAB-6F44-4F91-AED8-919D7064FDC6}" type="presParOf" srcId="{41FDC67B-C3EC-4EB6-BA46-CBBC29A9E9CE}" destId="{4E1F85FD-46D0-4FC5-B387-DCB0919DBC96}" srcOrd="6" destOrd="0" presId="urn:microsoft.com/office/officeart/2005/8/layout/list1"/>
    <dgm:cxn modelId="{BB2B32A7-3B46-4E47-AB10-148B9D07A539}" type="presParOf" srcId="{41FDC67B-C3EC-4EB6-BA46-CBBC29A9E9CE}" destId="{4C4EC608-7AAD-4766-8B05-97E2BE4B4CD2}" srcOrd="7" destOrd="0" presId="urn:microsoft.com/office/officeart/2005/8/layout/list1"/>
    <dgm:cxn modelId="{F02A13AA-CB68-4B56-8EA7-5C109ED29A90}" type="presParOf" srcId="{41FDC67B-C3EC-4EB6-BA46-CBBC29A9E9CE}" destId="{CF5B3BB8-E90F-47C2-8D82-FA32FC5B76F5}" srcOrd="8" destOrd="0" presId="urn:microsoft.com/office/officeart/2005/8/layout/list1"/>
    <dgm:cxn modelId="{4C3A8CC1-5C11-4A87-BA5A-83963E27018B}" type="presParOf" srcId="{CF5B3BB8-E90F-47C2-8D82-FA32FC5B76F5}" destId="{6D4F540E-C8CF-4CC7-8FD6-D0344F5C751E}" srcOrd="0" destOrd="0" presId="urn:microsoft.com/office/officeart/2005/8/layout/list1"/>
    <dgm:cxn modelId="{57BB5AE9-F2B9-45C9-B0F7-8C026CA9EDD3}" type="presParOf" srcId="{CF5B3BB8-E90F-47C2-8D82-FA32FC5B76F5}" destId="{45845A84-A228-4CE4-8734-9FAAA3D24A49}" srcOrd="1" destOrd="0" presId="urn:microsoft.com/office/officeart/2005/8/layout/list1"/>
    <dgm:cxn modelId="{77092683-208D-46EE-B742-9B258A5D8CD7}" type="presParOf" srcId="{41FDC67B-C3EC-4EB6-BA46-CBBC29A9E9CE}" destId="{9E8D0FB9-B8EA-4697-8692-E36D39E82EC7}" srcOrd="9" destOrd="0" presId="urn:microsoft.com/office/officeart/2005/8/layout/list1"/>
    <dgm:cxn modelId="{4A6EF125-7CE9-41D1-B75D-BBB044849A18}" type="presParOf" srcId="{41FDC67B-C3EC-4EB6-BA46-CBBC29A9E9CE}" destId="{072CDFF0-9FC8-49DA-9345-3DF9B1088335}" srcOrd="10" destOrd="0" presId="urn:microsoft.com/office/officeart/2005/8/layout/list1"/>
    <dgm:cxn modelId="{0F8BAC54-2EBA-448C-8982-58D49AA2138F}" type="presParOf" srcId="{41FDC67B-C3EC-4EB6-BA46-CBBC29A9E9CE}" destId="{8A4CDB50-9866-49FD-B2DA-A68CA08045DC}" srcOrd="11" destOrd="0" presId="urn:microsoft.com/office/officeart/2005/8/layout/list1"/>
    <dgm:cxn modelId="{AACE95A2-4D28-4CE1-A4EB-C888EA34060D}" type="presParOf" srcId="{41FDC67B-C3EC-4EB6-BA46-CBBC29A9E9CE}" destId="{6CC6DB7D-CDAB-4552-8099-5F804F71AD50}" srcOrd="12" destOrd="0" presId="urn:microsoft.com/office/officeart/2005/8/layout/list1"/>
    <dgm:cxn modelId="{3BF25986-B156-4519-821F-837FC80EC045}" type="presParOf" srcId="{6CC6DB7D-CDAB-4552-8099-5F804F71AD50}" destId="{060C3D63-74A9-4020-92E5-945BE2463BBD}" srcOrd="0" destOrd="0" presId="urn:microsoft.com/office/officeart/2005/8/layout/list1"/>
    <dgm:cxn modelId="{4F6BE88B-6268-4770-B4FF-A2FF70E5A9B7}" type="presParOf" srcId="{6CC6DB7D-CDAB-4552-8099-5F804F71AD50}" destId="{55EA8E97-7A72-4AAD-AF84-87221C93264B}" srcOrd="1" destOrd="0" presId="urn:microsoft.com/office/officeart/2005/8/layout/list1"/>
    <dgm:cxn modelId="{AAC24F0C-5E6F-4E15-9537-51A0481B64D1}" type="presParOf" srcId="{41FDC67B-C3EC-4EB6-BA46-CBBC29A9E9CE}" destId="{856C0C34-7B5C-41E5-B131-811C64690628}" srcOrd="13" destOrd="0" presId="urn:microsoft.com/office/officeart/2005/8/layout/list1"/>
    <dgm:cxn modelId="{8E12BE70-5F34-465A-A193-6626DA6FCBCE}" type="presParOf" srcId="{41FDC67B-C3EC-4EB6-BA46-CBBC29A9E9CE}" destId="{12BB19B7-63AE-4398-A63C-5CDF8D04DB24}" srcOrd="14" destOrd="0" presId="urn:microsoft.com/office/officeart/2005/8/layout/list1"/>
    <dgm:cxn modelId="{6973F584-98E7-4B64-B104-14DE874A554C}" type="presParOf" srcId="{41FDC67B-C3EC-4EB6-BA46-CBBC29A9E9CE}" destId="{884FB051-96E6-446B-8D52-B69269508780}" srcOrd="15" destOrd="0" presId="urn:microsoft.com/office/officeart/2005/8/layout/list1"/>
    <dgm:cxn modelId="{5A135240-5184-4B9D-837B-0A16A5FDDC57}" type="presParOf" srcId="{41FDC67B-C3EC-4EB6-BA46-CBBC29A9E9CE}" destId="{95F073C5-EB9D-4E30-9D80-3E3B7250F83F}" srcOrd="16" destOrd="0" presId="urn:microsoft.com/office/officeart/2005/8/layout/list1"/>
    <dgm:cxn modelId="{9A2FC853-9632-489D-A933-5FD20D66680E}" type="presParOf" srcId="{95F073C5-EB9D-4E30-9D80-3E3B7250F83F}" destId="{654F94C5-998A-471E-86F5-8914D2503418}" srcOrd="0" destOrd="0" presId="urn:microsoft.com/office/officeart/2005/8/layout/list1"/>
    <dgm:cxn modelId="{AF8E8F4C-A7E5-4C77-90C5-959DE9896468}" type="presParOf" srcId="{95F073C5-EB9D-4E30-9D80-3E3B7250F83F}" destId="{D29C1931-5DA4-481A-9250-688816FDC814}" srcOrd="1" destOrd="0" presId="urn:microsoft.com/office/officeart/2005/8/layout/list1"/>
    <dgm:cxn modelId="{E41C4F9B-C8FB-4405-B3BE-D27AEF3FFFB7}" type="presParOf" srcId="{41FDC67B-C3EC-4EB6-BA46-CBBC29A9E9CE}" destId="{5195B56C-6E88-47AD-9680-7FB66EC1E412}" srcOrd="17" destOrd="0" presId="urn:microsoft.com/office/officeart/2005/8/layout/list1"/>
    <dgm:cxn modelId="{EB8BC0F9-2DDA-4CC1-BD90-0FF6197A141D}" type="presParOf" srcId="{41FDC67B-C3EC-4EB6-BA46-CBBC29A9E9CE}" destId="{56CE19DC-4804-40AA-9FE4-C0E33983BDEB}" srcOrd="18" destOrd="0" presId="urn:microsoft.com/office/officeart/2005/8/layout/list1"/>
    <dgm:cxn modelId="{61BD7CCD-05A6-4B29-B437-CB2918BC1C9F}" type="presParOf" srcId="{41FDC67B-C3EC-4EB6-BA46-CBBC29A9E9CE}" destId="{1DE101D6-5B6C-4C32-9833-472E41F6141D}" srcOrd="19" destOrd="0" presId="urn:microsoft.com/office/officeart/2005/8/layout/list1"/>
    <dgm:cxn modelId="{4F3AF804-F651-48E7-8EDC-6AD955075F54}" type="presParOf" srcId="{41FDC67B-C3EC-4EB6-BA46-CBBC29A9E9CE}" destId="{533BF749-A35C-4C86-8051-7B60E65CF13B}" srcOrd="20" destOrd="0" presId="urn:microsoft.com/office/officeart/2005/8/layout/list1"/>
    <dgm:cxn modelId="{A23610F7-3D3D-4B54-851F-3E20747A5527}" type="presParOf" srcId="{533BF749-A35C-4C86-8051-7B60E65CF13B}" destId="{AEF33B86-7E2E-48E4-8291-877BD2FCF2EC}" srcOrd="0" destOrd="0" presId="urn:microsoft.com/office/officeart/2005/8/layout/list1"/>
    <dgm:cxn modelId="{B5A3104B-7CF5-452B-9EED-B7919D1A9A0A}" type="presParOf" srcId="{533BF749-A35C-4C86-8051-7B60E65CF13B}" destId="{B0A6F07E-0A94-413C-B9FE-B4F5B5AFE508}" srcOrd="1" destOrd="0" presId="urn:microsoft.com/office/officeart/2005/8/layout/list1"/>
    <dgm:cxn modelId="{CF2E6D7A-1BED-4D89-81AE-8E89DC50EACA}" type="presParOf" srcId="{41FDC67B-C3EC-4EB6-BA46-CBBC29A9E9CE}" destId="{E6D7C13B-0753-468C-9EE0-0590388896B3}" srcOrd="21" destOrd="0" presId="urn:microsoft.com/office/officeart/2005/8/layout/list1"/>
    <dgm:cxn modelId="{26017040-33B8-4F35-BEBE-1BF009E00039}" type="presParOf" srcId="{41FDC67B-C3EC-4EB6-BA46-CBBC29A9E9CE}" destId="{2FE9927D-C5FA-4422-B08C-32490BC3CB66}" srcOrd="22" destOrd="0" presId="urn:microsoft.com/office/officeart/2005/8/layout/list1"/>
    <dgm:cxn modelId="{662506DF-2E91-43BE-B860-00BE9F35551A}" type="presParOf" srcId="{41FDC67B-C3EC-4EB6-BA46-CBBC29A9E9CE}" destId="{2FD73180-1C77-44B6-9093-80BDFEAF39AB}" srcOrd="23" destOrd="0" presId="urn:microsoft.com/office/officeart/2005/8/layout/list1"/>
    <dgm:cxn modelId="{3B58F6AC-D822-421B-9F4D-EFC550087C5B}" type="presParOf" srcId="{41FDC67B-C3EC-4EB6-BA46-CBBC29A9E9CE}" destId="{5A911DB2-4F78-4398-A0C4-44016E8FAF38}" srcOrd="24" destOrd="0" presId="urn:microsoft.com/office/officeart/2005/8/layout/list1"/>
    <dgm:cxn modelId="{CEF92CFA-23B7-47E4-B2CC-DD83E8C111B8}" type="presParOf" srcId="{5A911DB2-4F78-4398-A0C4-44016E8FAF38}" destId="{510E375F-9874-4920-B2FD-9BD37D38BC61}" srcOrd="0" destOrd="0" presId="urn:microsoft.com/office/officeart/2005/8/layout/list1"/>
    <dgm:cxn modelId="{FA7702C1-509C-44C3-858E-FFCD597C8912}" type="presParOf" srcId="{5A911DB2-4F78-4398-A0C4-44016E8FAF38}" destId="{1D23A5F0-0EBE-4EBD-9F99-1A38D11DEEBE}" srcOrd="1" destOrd="0" presId="urn:microsoft.com/office/officeart/2005/8/layout/list1"/>
    <dgm:cxn modelId="{7FA268C9-85D5-472C-8BCD-AEAE380372A1}" type="presParOf" srcId="{41FDC67B-C3EC-4EB6-BA46-CBBC29A9E9CE}" destId="{184508AA-9420-4D41-B2C1-29F47CCEDC41}" srcOrd="25" destOrd="0" presId="urn:microsoft.com/office/officeart/2005/8/layout/list1"/>
    <dgm:cxn modelId="{E6126041-E481-4716-8F92-69E7F6746654}" type="presParOf" srcId="{41FDC67B-C3EC-4EB6-BA46-CBBC29A9E9CE}" destId="{34B951EC-6694-4A13-AA31-B6C91C4673E1}" srcOrd="26" destOrd="0" presId="urn:microsoft.com/office/officeart/2005/8/layout/list1"/>
    <dgm:cxn modelId="{B2CD429B-3242-40BE-8E36-6397C852BB1D}" type="presParOf" srcId="{41FDC67B-C3EC-4EB6-BA46-CBBC29A9E9CE}" destId="{207CDA3A-25DC-492E-86F0-BF50DFA79F92}" srcOrd="27" destOrd="0" presId="urn:microsoft.com/office/officeart/2005/8/layout/list1"/>
    <dgm:cxn modelId="{2D6E41B1-A771-485A-A726-697DA2FC5359}" type="presParOf" srcId="{41FDC67B-C3EC-4EB6-BA46-CBBC29A9E9CE}" destId="{BCA138FA-F646-4D10-AC29-169F8BD1B9DF}" srcOrd="28" destOrd="0" presId="urn:microsoft.com/office/officeart/2005/8/layout/list1"/>
    <dgm:cxn modelId="{BF2D8030-E553-4A55-BCD2-94367655B9B6}" type="presParOf" srcId="{BCA138FA-F646-4D10-AC29-169F8BD1B9DF}" destId="{8DF8441D-A19B-4263-8AB1-B6ACEEBB289A}" srcOrd="0" destOrd="0" presId="urn:microsoft.com/office/officeart/2005/8/layout/list1"/>
    <dgm:cxn modelId="{191A1075-DCDB-402B-92D9-188E1A06F054}" type="presParOf" srcId="{BCA138FA-F646-4D10-AC29-169F8BD1B9DF}" destId="{14F636F0-F75A-4123-912C-E975F8A47E45}" srcOrd="1" destOrd="0" presId="urn:microsoft.com/office/officeart/2005/8/layout/list1"/>
    <dgm:cxn modelId="{A8B58DD6-C830-4F37-B4EF-0C0096142D59}" type="presParOf" srcId="{41FDC67B-C3EC-4EB6-BA46-CBBC29A9E9CE}" destId="{51CF44DC-1B93-4BD6-A72B-B3A9C0DA70FD}" srcOrd="29" destOrd="0" presId="urn:microsoft.com/office/officeart/2005/8/layout/list1"/>
    <dgm:cxn modelId="{E5E3AFC4-5023-4B1C-965D-39A46DB3460E}" type="presParOf" srcId="{41FDC67B-C3EC-4EB6-BA46-CBBC29A9E9CE}" destId="{C946CBEF-88BD-4B3D-A370-E6CF3806FFA6}" srcOrd="30" destOrd="0" presId="urn:microsoft.com/office/officeart/2005/8/layout/list1"/>
    <dgm:cxn modelId="{84F6D825-E745-4F28-9594-1D96ADF6206F}" type="presParOf" srcId="{41FDC67B-C3EC-4EB6-BA46-CBBC29A9E9CE}" destId="{9782F022-BCDC-43F7-8E1F-3122EE614A1B}" srcOrd="31" destOrd="0" presId="urn:microsoft.com/office/officeart/2005/8/layout/list1"/>
    <dgm:cxn modelId="{41A63B90-B1FC-414B-8A0A-7F1D8BD1412C}" type="presParOf" srcId="{41FDC67B-C3EC-4EB6-BA46-CBBC29A9E9CE}" destId="{D0F83BAA-9FA7-4BC4-8096-C78E13D11B70}" srcOrd="32" destOrd="0" presId="urn:microsoft.com/office/officeart/2005/8/layout/list1"/>
    <dgm:cxn modelId="{5B09A724-87AD-42F5-805C-089A35EC2208}" type="presParOf" srcId="{D0F83BAA-9FA7-4BC4-8096-C78E13D11B70}" destId="{6B4DF7CE-FC77-438F-9AE9-DD6883E8D553}" srcOrd="0" destOrd="0" presId="urn:microsoft.com/office/officeart/2005/8/layout/list1"/>
    <dgm:cxn modelId="{B43269BF-FADA-4EE2-AE10-FC2CC10FC550}" type="presParOf" srcId="{D0F83BAA-9FA7-4BC4-8096-C78E13D11B70}" destId="{E4FED919-AC1E-4FFA-AE27-792D0329B8EE}" srcOrd="1" destOrd="0" presId="urn:microsoft.com/office/officeart/2005/8/layout/list1"/>
    <dgm:cxn modelId="{B8EB3079-6C97-4445-9EBA-7B5A1C5B321B}" type="presParOf" srcId="{41FDC67B-C3EC-4EB6-BA46-CBBC29A9E9CE}" destId="{97167562-ACB1-4F5D-AF9E-C4E87CE9E59C}" srcOrd="33" destOrd="0" presId="urn:microsoft.com/office/officeart/2005/8/layout/list1"/>
    <dgm:cxn modelId="{BAF0AE59-49AD-4652-B85A-C4AECA7413CB}" type="presParOf" srcId="{41FDC67B-C3EC-4EB6-BA46-CBBC29A9E9CE}" destId="{B4898DAE-6041-4393-88F5-870E9C5C6AFA}" srcOrd="34" destOrd="0" presId="urn:microsoft.com/office/officeart/2005/8/layout/list1"/>
  </dgm:cxnLst>
  <dgm:bg/>
  <dgm:whole/>
</dgm:dataModel>
</file>

<file path=ppt/diagrams/data37.xml><?xml version="1.0" encoding="utf-8"?>
<dgm:dataModel xmlns:dgm="http://schemas.openxmlformats.org/drawingml/2006/diagram" xmlns:a="http://schemas.openxmlformats.org/drawingml/2006/main">
  <dgm:ptLst>
    <dgm:pt modelId="{B640539C-C779-435A-8318-7B65D125F8E2}" type="doc">
      <dgm:prSet loTypeId="urn:microsoft.com/office/officeart/2005/8/layout/vList2" loCatId="list" qsTypeId="urn:microsoft.com/office/officeart/2005/8/quickstyle/simple3" qsCatId="simple" csTypeId="urn:microsoft.com/office/officeart/2005/8/colors/colorful5" csCatId="colorful" phldr="1"/>
      <dgm:spPr/>
      <dgm:t>
        <a:bodyPr/>
        <a:lstStyle/>
        <a:p>
          <a:endParaRPr lang="es-EC"/>
        </a:p>
      </dgm:t>
    </dgm:pt>
    <dgm:pt modelId="{6D653F40-1A67-4B79-BF5A-4981AC93D91F}">
      <dgm:prSet phldrT="[Texto]" custT="1"/>
      <dgm:spPr/>
      <dgm:t>
        <a:bodyPr/>
        <a:lstStyle/>
        <a:p>
          <a:pPr algn="ctr"/>
          <a:r>
            <a:rPr lang="es-ES" sz="1800" dirty="0" smtClean="0"/>
            <a:t>Al no tener un sistema de gestión de calidad certificado en l</a:t>
          </a:r>
          <a:r>
            <a:rPr lang="es-ES" sz="1800" dirty="0" smtClean="0"/>
            <a:t>a organización </a:t>
          </a:r>
          <a:r>
            <a:rPr lang="es-ES" sz="1800" dirty="0" smtClean="0"/>
            <a:t>surge la necesidad de medir cada uno de los procesos a través de indicadores, principalmente en el área de ventas y producción, de tal forma que contribuyan en la toma de decisiones en la organización</a:t>
          </a:r>
          <a:endParaRPr lang="es-EC" sz="1800" dirty="0" smtClean="0"/>
        </a:p>
      </dgm:t>
    </dgm:pt>
    <dgm:pt modelId="{7128ABFF-913C-45B8-B4B1-DE65336EB816}" type="parTrans" cxnId="{E1EF3A0D-7312-4158-BE95-8A0FE0C37E85}">
      <dgm:prSet/>
      <dgm:spPr/>
      <dgm:t>
        <a:bodyPr/>
        <a:lstStyle/>
        <a:p>
          <a:pPr algn="ctr"/>
          <a:endParaRPr lang="es-EC"/>
        </a:p>
      </dgm:t>
    </dgm:pt>
    <dgm:pt modelId="{F5E71D0C-B454-4C70-A944-F4B23C61591B}" type="sibTrans" cxnId="{E1EF3A0D-7312-4158-BE95-8A0FE0C37E85}">
      <dgm:prSet/>
      <dgm:spPr/>
      <dgm:t>
        <a:bodyPr/>
        <a:lstStyle/>
        <a:p>
          <a:pPr algn="ctr"/>
          <a:endParaRPr lang="es-EC"/>
        </a:p>
      </dgm:t>
    </dgm:pt>
    <dgm:pt modelId="{923D6E50-DB0B-4066-9622-B5F0C0E821D4}">
      <dgm:prSet phldrT="[Texto]" custT="1"/>
      <dgm:spPr/>
      <dgm:t>
        <a:bodyPr/>
        <a:lstStyle/>
        <a:p>
          <a:pPr algn="ctr"/>
          <a:endParaRPr lang="es-EC" sz="1500" dirty="0"/>
        </a:p>
      </dgm:t>
    </dgm:pt>
    <dgm:pt modelId="{4CCAFB89-2508-4D11-9461-362C075F6E2A}" type="parTrans" cxnId="{F736E83A-D3D7-417C-9730-05E80BB67675}">
      <dgm:prSet/>
      <dgm:spPr/>
      <dgm:t>
        <a:bodyPr/>
        <a:lstStyle/>
        <a:p>
          <a:pPr algn="ctr"/>
          <a:endParaRPr lang="es-EC"/>
        </a:p>
      </dgm:t>
    </dgm:pt>
    <dgm:pt modelId="{2595617A-C138-4B4A-A9FD-60244118059B}" type="sibTrans" cxnId="{F736E83A-D3D7-417C-9730-05E80BB67675}">
      <dgm:prSet/>
      <dgm:spPr/>
      <dgm:t>
        <a:bodyPr/>
        <a:lstStyle/>
        <a:p>
          <a:pPr algn="ctr"/>
          <a:endParaRPr lang="es-EC"/>
        </a:p>
      </dgm:t>
    </dgm:pt>
    <dgm:pt modelId="{77C81232-BA05-42F9-B89D-CBB0A038CED8}">
      <dgm:prSet phldrT="[Texto]" custT="1"/>
      <dgm:spPr/>
      <dgm:t>
        <a:bodyPr/>
        <a:lstStyle/>
        <a:p>
          <a:pPr algn="ctr"/>
          <a:r>
            <a:rPr lang="es-ES" sz="1800" dirty="0" smtClean="0"/>
            <a:t>A través de una correcta gestión de </a:t>
          </a:r>
          <a:r>
            <a:rPr lang="es-ES" sz="1800" dirty="0" err="1" smtClean="0"/>
            <a:t>indicadores,la</a:t>
          </a:r>
          <a:r>
            <a:rPr lang="es-ES" sz="1800" dirty="0" smtClean="0"/>
            <a:t> empresa objeto de estudio puede controlar constantemente el cumplimiento de actividades, como la medición de materia prima reprocesada que busca el aprovechar los recursos y minimizar residuos que surgen como resultados en errores o defectos en la producción, éstos controles conllevan al logro de los objetivos estratégicos planteados por la alta gerencia.</a:t>
          </a:r>
          <a:endParaRPr lang="es-EC" sz="1800" dirty="0"/>
        </a:p>
      </dgm:t>
    </dgm:pt>
    <dgm:pt modelId="{7F0C2479-4725-40C0-AED5-9FC1D997D496}" type="parTrans" cxnId="{0A504BEC-A049-4792-910D-2D98F8AE8C88}">
      <dgm:prSet/>
      <dgm:spPr/>
      <dgm:t>
        <a:bodyPr/>
        <a:lstStyle/>
        <a:p>
          <a:pPr algn="ctr"/>
          <a:endParaRPr lang="es-EC"/>
        </a:p>
      </dgm:t>
    </dgm:pt>
    <dgm:pt modelId="{929CCE15-DCC5-4E65-B2A0-75690C0864F2}" type="sibTrans" cxnId="{0A504BEC-A049-4792-910D-2D98F8AE8C88}">
      <dgm:prSet/>
      <dgm:spPr/>
      <dgm:t>
        <a:bodyPr/>
        <a:lstStyle/>
        <a:p>
          <a:pPr algn="ctr"/>
          <a:endParaRPr lang="es-EC"/>
        </a:p>
      </dgm:t>
    </dgm:pt>
    <dgm:pt modelId="{867F6067-BEBE-4A93-A42D-24EC2FD102E3}" type="pres">
      <dgm:prSet presAssocID="{B640539C-C779-435A-8318-7B65D125F8E2}" presName="linear" presStyleCnt="0">
        <dgm:presLayoutVars>
          <dgm:animLvl val="lvl"/>
          <dgm:resizeHandles val="exact"/>
        </dgm:presLayoutVars>
      </dgm:prSet>
      <dgm:spPr/>
    </dgm:pt>
    <dgm:pt modelId="{F668C1C3-37AD-4EE8-8386-A98123F88E1C}" type="pres">
      <dgm:prSet presAssocID="{6D653F40-1A67-4B79-BF5A-4981AC93D91F}" presName="parentText" presStyleLbl="node1" presStyleIdx="0" presStyleCnt="2" custScaleY="94234" custLinFactNeighborY="46470">
        <dgm:presLayoutVars>
          <dgm:chMax val="0"/>
          <dgm:bulletEnabled val="1"/>
        </dgm:presLayoutVars>
      </dgm:prSet>
      <dgm:spPr/>
      <dgm:t>
        <a:bodyPr/>
        <a:lstStyle/>
        <a:p>
          <a:endParaRPr lang="es-EC"/>
        </a:p>
      </dgm:t>
    </dgm:pt>
    <dgm:pt modelId="{FD5EAC3B-BB7C-429C-8CE9-A7D030455189}" type="pres">
      <dgm:prSet presAssocID="{6D653F40-1A67-4B79-BF5A-4981AC93D91F}" presName="childText" presStyleLbl="revTx" presStyleIdx="0" presStyleCnt="1">
        <dgm:presLayoutVars>
          <dgm:bulletEnabled val="1"/>
        </dgm:presLayoutVars>
      </dgm:prSet>
      <dgm:spPr/>
      <dgm:t>
        <a:bodyPr/>
        <a:lstStyle/>
        <a:p>
          <a:endParaRPr lang="es-EC"/>
        </a:p>
      </dgm:t>
    </dgm:pt>
    <dgm:pt modelId="{FD8F7209-910C-4691-8691-AD3384D6C6AD}" type="pres">
      <dgm:prSet presAssocID="{77C81232-BA05-42F9-B89D-CBB0A038CED8}" presName="parentText" presStyleLbl="node1" presStyleIdx="1" presStyleCnt="2" custLinFactNeighborX="-391" custLinFactNeighborY="8628">
        <dgm:presLayoutVars>
          <dgm:chMax val="0"/>
          <dgm:bulletEnabled val="1"/>
        </dgm:presLayoutVars>
      </dgm:prSet>
      <dgm:spPr/>
      <dgm:t>
        <a:bodyPr/>
        <a:lstStyle/>
        <a:p>
          <a:endParaRPr lang="es-EC"/>
        </a:p>
      </dgm:t>
    </dgm:pt>
  </dgm:ptLst>
  <dgm:cxnLst>
    <dgm:cxn modelId="{28E2B882-FC01-4233-817B-1A06A628FAA2}" type="presOf" srcId="{6D653F40-1A67-4B79-BF5A-4981AC93D91F}" destId="{F668C1C3-37AD-4EE8-8386-A98123F88E1C}" srcOrd="0" destOrd="0" presId="urn:microsoft.com/office/officeart/2005/8/layout/vList2"/>
    <dgm:cxn modelId="{0A504BEC-A049-4792-910D-2D98F8AE8C88}" srcId="{B640539C-C779-435A-8318-7B65D125F8E2}" destId="{77C81232-BA05-42F9-B89D-CBB0A038CED8}" srcOrd="1" destOrd="0" parTransId="{7F0C2479-4725-40C0-AED5-9FC1D997D496}" sibTransId="{929CCE15-DCC5-4E65-B2A0-75690C0864F2}"/>
    <dgm:cxn modelId="{08C783B4-6649-467C-B6BF-6398F77D74E7}" type="presOf" srcId="{923D6E50-DB0B-4066-9622-B5F0C0E821D4}" destId="{FD5EAC3B-BB7C-429C-8CE9-A7D030455189}" srcOrd="0" destOrd="0" presId="urn:microsoft.com/office/officeart/2005/8/layout/vList2"/>
    <dgm:cxn modelId="{E8E794EC-9625-4948-BC0D-058725B552C7}" type="presOf" srcId="{B640539C-C779-435A-8318-7B65D125F8E2}" destId="{867F6067-BEBE-4A93-A42D-24EC2FD102E3}" srcOrd="0" destOrd="0" presId="urn:microsoft.com/office/officeart/2005/8/layout/vList2"/>
    <dgm:cxn modelId="{901EFF4E-42E3-4B1F-881C-1AF0BFB2D51E}" type="presOf" srcId="{77C81232-BA05-42F9-B89D-CBB0A038CED8}" destId="{FD8F7209-910C-4691-8691-AD3384D6C6AD}" srcOrd="0" destOrd="0" presId="urn:microsoft.com/office/officeart/2005/8/layout/vList2"/>
    <dgm:cxn modelId="{E1EF3A0D-7312-4158-BE95-8A0FE0C37E85}" srcId="{B640539C-C779-435A-8318-7B65D125F8E2}" destId="{6D653F40-1A67-4B79-BF5A-4981AC93D91F}" srcOrd="0" destOrd="0" parTransId="{7128ABFF-913C-45B8-B4B1-DE65336EB816}" sibTransId="{F5E71D0C-B454-4C70-A944-F4B23C61591B}"/>
    <dgm:cxn modelId="{F736E83A-D3D7-417C-9730-05E80BB67675}" srcId="{6D653F40-1A67-4B79-BF5A-4981AC93D91F}" destId="{923D6E50-DB0B-4066-9622-B5F0C0E821D4}" srcOrd="0" destOrd="0" parTransId="{4CCAFB89-2508-4D11-9461-362C075F6E2A}" sibTransId="{2595617A-C138-4B4A-A9FD-60244118059B}"/>
    <dgm:cxn modelId="{23A04FC3-6354-4271-A135-132C1C404631}" type="presParOf" srcId="{867F6067-BEBE-4A93-A42D-24EC2FD102E3}" destId="{F668C1C3-37AD-4EE8-8386-A98123F88E1C}" srcOrd="0" destOrd="0" presId="urn:microsoft.com/office/officeart/2005/8/layout/vList2"/>
    <dgm:cxn modelId="{0A10054E-C1BF-44F1-B7DA-C0A5021F5949}" type="presParOf" srcId="{867F6067-BEBE-4A93-A42D-24EC2FD102E3}" destId="{FD5EAC3B-BB7C-429C-8CE9-A7D030455189}" srcOrd="1" destOrd="0" presId="urn:microsoft.com/office/officeart/2005/8/layout/vList2"/>
    <dgm:cxn modelId="{687461C7-CB9C-4431-BEFD-365DA3646651}" type="presParOf" srcId="{867F6067-BEBE-4A93-A42D-24EC2FD102E3}" destId="{FD8F7209-910C-4691-8691-AD3384D6C6AD}" srcOrd="2" destOrd="0" presId="urn:microsoft.com/office/officeart/2005/8/layout/vList2"/>
  </dgm:cxnLst>
  <dgm:bg/>
  <dgm:whole/>
</dgm:dataModel>
</file>

<file path=ppt/diagrams/data38.xml><?xml version="1.0" encoding="utf-8"?>
<dgm:dataModel xmlns:dgm="http://schemas.openxmlformats.org/drawingml/2006/diagram" xmlns:a="http://schemas.openxmlformats.org/drawingml/2006/main">
  <dgm:ptLst>
    <dgm:pt modelId="{B640539C-C779-435A-8318-7B65D125F8E2}" type="doc">
      <dgm:prSet loTypeId="urn:microsoft.com/office/officeart/2005/8/layout/vList2" loCatId="list" qsTypeId="urn:microsoft.com/office/officeart/2005/8/quickstyle/simple3" qsCatId="simple" csTypeId="urn:microsoft.com/office/officeart/2005/8/colors/colorful5" csCatId="colorful" phldr="1"/>
      <dgm:spPr/>
      <dgm:t>
        <a:bodyPr/>
        <a:lstStyle/>
        <a:p>
          <a:endParaRPr lang="es-EC"/>
        </a:p>
      </dgm:t>
    </dgm:pt>
    <dgm:pt modelId="{6D653F40-1A67-4B79-BF5A-4981AC93D91F}">
      <dgm:prSet phldrT="[Texto]" custT="1"/>
      <dgm:spPr/>
      <dgm:t>
        <a:bodyPr/>
        <a:lstStyle/>
        <a:p>
          <a:pPr algn="ctr"/>
          <a:r>
            <a:rPr lang="es-ES" sz="1800" dirty="0" smtClean="0"/>
            <a:t>Mediante indicadores no financieros, se logra el compromiso de los empleados con el cumplimiento de los objetivos estratégicos de la organización, por tal motivo la empresa se enfoca en la medición del manejo del recurso humano ya que de esta forma se pueden identificar aspectos que pueden ser aprovechados</a:t>
          </a:r>
          <a:endParaRPr lang="es-EC" sz="1800" dirty="0" smtClean="0"/>
        </a:p>
      </dgm:t>
    </dgm:pt>
    <dgm:pt modelId="{7128ABFF-913C-45B8-B4B1-DE65336EB816}" type="parTrans" cxnId="{E1EF3A0D-7312-4158-BE95-8A0FE0C37E85}">
      <dgm:prSet/>
      <dgm:spPr/>
      <dgm:t>
        <a:bodyPr/>
        <a:lstStyle/>
        <a:p>
          <a:pPr algn="ctr"/>
          <a:endParaRPr lang="es-EC" sz="1800"/>
        </a:p>
      </dgm:t>
    </dgm:pt>
    <dgm:pt modelId="{F5E71D0C-B454-4C70-A944-F4B23C61591B}" type="sibTrans" cxnId="{E1EF3A0D-7312-4158-BE95-8A0FE0C37E85}">
      <dgm:prSet/>
      <dgm:spPr/>
      <dgm:t>
        <a:bodyPr/>
        <a:lstStyle/>
        <a:p>
          <a:pPr algn="ctr"/>
          <a:endParaRPr lang="es-EC" sz="1800"/>
        </a:p>
      </dgm:t>
    </dgm:pt>
    <dgm:pt modelId="{923D6E50-DB0B-4066-9622-B5F0C0E821D4}">
      <dgm:prSet phldrT="[Texto]" custT="1"/>
      <dgm:spPr/>
      <dgm:t>
        <a:bodyPr/>
        <a:lstStyle/>
        <a:p>
          <a:pPr algn="ctr"/>
          <a:endParaRPr lang="es-EC" sz="1800" dirty="0"/>
        </a:p>
      </dgm:t>
    </dgm:pt>
    <dgm:pt modelId="{4CCAFB89-2508-4D11-9461-362C075F6E2A}" type="parTrans" cxnId="{F736E83A-D3D7-417C-9730-05E80BB67675}">
      <dgm:prSet/>
      <dgm:spPr/>
      <dgm:t>
        <a:bodyPr/>
        <a:lstStyle/>
        <a:p>
          <a:pPr algn="ctr"/>
          <a:endParaRPr lang="es-EC" sz="1800"/>
        </a:p>
      </dgm:t>
    </dgm:pt>
    <dgm:pt modelId="{2595617A-C138-4B4A-A9FD-60244118059B}" type="sibTrans" cxnId="{F736E83A-D3D7-417C-9730-05E80BB67675}">
      <dgm:prSet/>
      <dgm:spPr/>
      <dgm:t>
        <a:bodyPr/>
        <a:lstStyle/>
        <a:p>
          <a:pPr algn="ctr"/>
          <a:endParaRPr lang="es-EC" sz="1800"/>
        </a:p>
      </dgm:t>
    </dgm:pt>
    <dgm:pt modelId="{77C81232-BA05-42F9-B89D-CBB0A038CED8}">
      <dgm:prSet phldrT="[Texto]" custT="1"/>
      <dgm:spPr/>
      <dgm:t>
        <a:bodyPr/>
        <a:lstStyle/>
        <a:p>
          <a:pPr algn="ctr"/>
          <a:r>
            <a:rPr lang="es-ES" sz="1800" dirty="0" smtClean="0"/>
            <a:t>Se identifica el indicador principal como “Retraso en la producción” por lo cual el control de este indicador logra que los retrasos mensuales de ordenes de producción no sean elevados, así mismo que los pedidos se entreguen a tiempo creando satisfacción de clientes y aumento en la cartera de clientes</a:t>
          </a:r>
          <a:endParaRPr lang="es-EC" sz="1800" dirty="0"/>
        </a:p>
      </dgm:t>
    </dgm:pt>
    <dgm:pt modelId="{7F0C2479-4725-40C0-AED5-9FC1D997D496}" type="parTrans" cxnId="{0A504BEC-A049-4792-910D-2D98F8AE8C88}">
      <dgm:prSet/>
      <dgm:spPr/>
      <dgm:t>
        <a:bodyPr/>
        <a:lstStyle/>
        <a:p>
          <a:pPr algn="ctr"/>
          <a:endParaRPr lang="es-EC" sz="1800"/>
        </a:p>
      </dgm:t>
    </dgm:pt>
    <dgm:pt modelId="{929CCE15-DCC5-4E65-B2A0-75690C0864F2}" type="sibTrans" cxnId="{0A504BEC-A049-4792-910D-2D98F8AE8C88}">
      <dgm:prSet/>
      <dgm:spPr/>
      <dgm:t>
        <a:bodyPr/>
        <a:lstStyle/>
        <a:p>
          <a:pPr algn="ctr"/>
          <a:endParaRPr lang="es-EC" sz="1800"/>
        </a:p>
      </dgm:t>
    </dgm:pt>
    <dgm:pt modelId="{867F6067-BEBE-4A93-A42D-24EC2FD102E3}" type="pres">
      <dgm:prSet presAssocID="{B640539C-C779-435A-8318-7B65D125F8E2}" presName="linear" presStyleCnt="0">
        <dgm:presLayoutVars>
          <dgm:animLvl val="lvl"/>
          <dgm:resizeHandles val="exact"/>
        </dgm:presLayoutVars>
      </dgm:prSet>
      <dgm:spPr/>
    </dgm:pt>
    <dgm:pt modelId="{F668C1C3-37AD-4EE8-8386-A98123F88E1C}" type="pres">
      <dgm:prSet presAssocID="{6D653F40-1A67-4B79-BF5A-4981AC93D91F}" presName="parentText" presStyleLbl="node1" presStyleIdx="0" presStyleCnt="2" custLinFactNeighborY="46470">
        <dgm:presLayoutVars>
          <dgm:chMax val="0"/>
          <dgm:bulletEnabled val="1"/>
        </dgm:presLayoutVars>
      </dgm:prSet>
      <dgm:spPr/>
      <dgm:t>
        <a:bodyPr/>
        <a:lstStyle/>
        <a:p>
          <a:endParaRPr lang="es-EC"/>
        </a:p>
      </dgm:t>
    </dgm:pt>
    <dgm:pt modelId="{FD5EAC3B-BB7C-429C-8CE9-A7D030455189}" type="pres">
      <dgm:prSet presAssocID="{6D653F40-1A67-4B79-BF5A-4981AC93D91F}" presName="childText" presStyleLbl="revTx" presStyleIdx="0" presStyleCnt="1">
        <dgm:presLayoutVars>
          <dgm:bulletEnabled val="1"/>
        </dgm:presLayoutVars>
      </dgm:prSet>
      <dgm:spPr/>
      <dgm:t>
        <a:bodyPr/>
        <a:lstStyle/>
        <a:p>
          <a:endParaRPr lang="es-EC"/>
        </a:p>
      </dgm:t>
    </dgm:pt>
    <dgm:pt modelId="{FD8F7209-910C-4691-8691-AD3384D6C6AD}" type="pres">
      <dgm:prSet presAssocID="{77C81232-BA05-42F9-B89D-CBB0A038CED8}" presName="parentText" presStyleLbl="node1" presStyleIdx="1" presStyleCnt="2" custLinFactNeighborX="-391" custLinFactNeighborY="8628">
        <dgm:presLayoutVars>
          <dgm:chMax val="0"/>
          <dgm:bulletEnabled val="1"/>
        </dgm:presLayoutVars>
      </dgm:prSet>
      <dgm:spPr/>
      <dgm:t>
        <a:bodyPr/>
        <a:lstStyle/>
        <a:p>
          <a:endParaRPr lang="es-EC"/>
        </a:p>
      </dgm:t>
    </dgm:pt>
  </dgm:ptLst>
  <dgm:cxnLst>
    <dgm:cxn modelId="{C33A1B5B-B654-4107-88CD-9A7E9B8CE5F7}" type="presOf" srcId="{77C81232-BA05-42F9-B89D-CBB0A038CED8}" destId="{FD8F7209-910C-4691-8691-AD3384D6C6AD}" srcOrd="0" destOrd="0" presId="urn:microsoft.com/office/officeart/2005/8/layout/vList2"/>
    <dgm:cxn modelId="{0A504BEC-A049-4792-910D-2D98F8AE8C88}" srcId="{B640539C-C779-435A-8318-7B65D125F8E2}" destId="{77C81232-BA05-42F9-B89D-CBB0A038CED8}" srcOrd="1" destOrd="0" parTransId="{7F0C2479-4725-40C0-AED5-9FC1D997D496}" sibTransId="{929CCE15-DCC5-4E65-B2A0-75690C0864F2}"/>
    <dgm:cxn modelId="{3E43F538-53AF-4DE6-99A0-BA1BD6E6C943}" type="presOf" srcId="{B640539C-C779-435A-8318-7B65D125F8E2}" destId="{867F6067-BEBE-4A93-A42D-24EC2FD102E3}" srcOrd="0" destOrd="0" presId="urn:microsoft.com/office/officeart/2005/8/layout/vList2"/>
    <dgm:cxn modelId="{964B5DB6-B73B-409E-A61C-6C0F4BB700BE}" type="presOf" srcId="{923D6E50-DB0B-4066-9622-B5F0C0E821D4}" destId="{FD5EAC3B-BB7C-429C-8CE9-A7D030455189}" srcOrd="0" destOrd="0" presId="urn:microsoft.com/office/officeart/2005/8/layout/vList2"/>
    <dgm:cxn modelId="{E1EF3A0D-7312-4158-BE95-8A0FE0C37E85}" srcId="{B640539C-C779-435A-8318-7B65D125F8E2}" destId="{6D653F40-1A67-4B79-BF5A-4981AC93D91F}" srcOrd="0" destOrd="0" parTransId="{7128ABFF-913C-45B8-B4B1-DE65336EB816}" sibTransId="{F5E71D0C-B454-4C70-A944-F4B23C61591B}"/>
    <dgm:cxn modelId="{C751C35E-BC69-4EDC-925D-31554E8916C7}" type="presOf" srcId="{6D653F40-1A67-4B79-BF5A-4981AC93D91F}" destId="{F668C1C3-37AD-4EE8-8386-A98123F88E1C}" srcOrd="0" destOrd="0" presId="urn:microsoft.com/office/officeart/2005/8/layout/vList2"/>
    <dgm:cxn modelId="{F736E83A-D3D7-417C-9730-05E80BB67675}" srcId="{6D653F40-1A67-4B79-BF5A-4981AC93D91F}" destId="{923D6E50-DB0B-4066-9622-B5F0C0E821D4}" srcOrd="0" destOrd="0" parTransId="{4CCAFB89-2508-4D11-9461-362C075F6E2A}" sibTransId="{2595617A-C138-4B4A-A9FD-60244118059B}"/>
    <dgm:cxn modelId="{560A4C86-5146-4018-AA46-A2BFDBFEFCEA}" type="presParOf" srcId="{867F6067-BEBE-4A93-A42D-24EC2FD102E3}" destId="{F668C1C3-37AD-4EE8-8386-A98123F88E1C}" srcOrd="0" destOrd="0" presId="urn:microsoft.com/office/officeart/2005/8/layout/vList2"/>
    <dgm:cxn modelId="{BFE6300E-15FC-4697-829E-51D5A7C73CE4}" type="presParOf" srcId="{867F6067-BEBE-4A93-A42D-24EC2FD102E3}" destId="{FD5EAC3B-BB7C-429C-8CE9-A7D030455189}" srcOrd="1" destOrd="0" presId="urn:microsoft.com/office/officeart/2005/8/layout/vList2"/>
    <dgm:cxn modelId="{4209798C-A768-49A0-9CBB-B22FAE3331FD}" type="presParOf" srcId="{867F6067-BEBE-4A93-A42D-24EC2FD102E3}" destId="{FD8F7209-910C-4691-8691-AD3384D6C6AD}" srcOrd="2" destOrd="0" presId="urn:microsoft.com/office/officeart/2005/8/layout/vList2"/>
  </dgm:cxnLst>
  <dgm:bg/>
  <dgm:whole/>
</dgm:dataModel>
</file>

<file path=ppt/diagrams/data39.xml><?xml version="1.0" encoding="utf-8"?>
<dgm:dataModel xmlns:dgm="http://schemas.openxmlformats.org/drawingml/2006/diagram" xmlns:a="http://schemas.openxmlformats.org/drawingml/2006/main">
  <dgm:ptLst>
    <dgm:pt modelId="{B640539C-C779-435A-8318-7B65D125F8E2}" type="doc">
      <dgm:prSet loTypeId="urn:microsoft.com/office/officeart/2005/8/layout/vList2" loCatId="list" qsTypeId="urn:microsoft.com/office/officeart/2005/8/quickstyle/simple3" qsCatId="simple" csTypeId="urn:microsoft.com/office/officeart/2005/8/colors/colorful5" csCatId="colorful" phldr="1"/>
      <dgm:spPr/>
      <dgm:t>
        <a:bodyPr/>
        <a:lstStyle/>
        <a:p>
          <a:endParaRPr lang="es-EC"/>
        </a:p>
      </dgm:t>
    </dgm:pt>
    <dgm:pt modelId="{6D653F40-1A67-4B79-BF5A-4981AC93D91F}">
      <dgm:prSet phldrT="[Texto]" custT="1"/>
      <dgm:spPr/>
      <dgm:t>
        <a:bodyPr/>
        <a:lstStyle/>
        <a:p>
          <a:pPr algn="ctr"/>
          <a:r>
            <a:rPr lang="es-ES" sz="1800" dirty="0" smtClean="0"/>
            <a:t>Es necesario crear una cultura organizacional en cada uno de los empleados de la organización, y a su vez cultivar el compromiso hacia el cumplimiento de las iniciativas estratégicas en la organización.</a:t>
          </a:r>
          <a:endParaRPr lang="es-EC" sz="1800" dirty="0" smtClean="0"/>
        </a:p>
      </dgm:t>
    </dgm:pt>
    <dgm:pt modelId="{7128ABFF-913C-45B8-B4B1-DE65336EB816}" type="parTrans" cxnId="{E1EF3A0D-7312-4158-BE95-8A0FE0C37E85}">
      <dgm:prSet/>
      <dgm:spPr/>
      <dgm:t>
        <a:bodyPr/>
        <a:lstStyle/>
        <a:p>
          <a:pPr algn="ctr"/>
          <a:endParaRPr lang="es-EC"/>
        </a:p>
      </dgm:t>
    </dgm:pt>
    <dgm:pt modelId="{F5E71D0C-B454-4C70-A944-F4B23C61591B}" type="sibTrans" cxnId="{E1EF3A0D-7312-4158-BE95-8A0FE0C37E85}">
      <dgm:prSet/>
      <dgm:spPr/>
      <dgm:t>
        <a:bodyPr/>
        <a:lstStyle/>
        <a:p>
          <a:pPr algn="ctr"/>
          <a:endParaRPr lang="es-EC"/>
        </a:p>
      </dgm:t>
    </dgm:pt>
    <dgm:pt modelId="{923D6E50-DB0B-4066-9622-B5F0C0E821D4}">
      <dgm:prSet phldrT="[Texto]" custT="1"/>
      <dgm:spPr/>
      <dgm:t>
        <a:bodyPr/>
        <a:lstStyle/>
        <a:p>
          <a:pPr algn="ctr"/>
          <a:endParaRPr lang="es-EC" sz="1500" dirty="0"/>
        </a:p>
      </dgm:t>
    </dgm:pt>
    <dgm:pt modelId="{4CCAFB89-2508-4D11-9461-362C075F6E2A}" type="parTrans" cxnId="{F736E83A-D3D7-417C-9730-05E80BB67675}">
      <dgm:prSet/>
      <dgm:spPr/>
      <dgm:t>
        <a:bodyPr/>
        <a:lstStyle/>
        <a:p>
          <a:pPr algn="ctr"/>
          <a:endParaRPr lang="es-EC"/>
        </a:p>
      </dgm:t>
    </dgm:pt>
    <dgm:pt modelId="{2595617A-C138-4B4A-A9FD-60244118059B}" type="sibTrans" cxnId="{F736E83A-D3D7-417C-9730-05E80BB67675}">
      <dgm:prSet/>
      <dgm:spPr/>
      <dgm:t>
        <a:bodyPr/>
        <a:lstStyle/>
        <a:p>
          <a:pPr algn="ctr"/>
          <a:endParaRPr lang="es-EC"/>
        </a:p>
      </dgm:t>
    </dgm:pt>
    <dgm:pt modelId="{77C81232-BA05-42F9-B89D-CBB0A038CED8}">
      <dgm:prSet phldrT="[Texto]" custT="1"/>
      <dgm:spPr/>
      <dgm:t>
        <a:bodyPr/>
        <a:lstStyle/>
        <a:p>
          <a:pPr algn="ctr"/>
          <a:r>
            <a:rPr lang="es-ES" sz="1800" dirty="0" smtClean="0"/>
            <a:t>Para fomentar la responsabilidad en el trabajo es necesario que los empleados conozcan los costos que representan sus errores en los procesos, y a su vez el beneficio económico y desarrollo personal que les simboliza el buen desempeño dentro de su área.</a:t>
          </a:r>
          <a:endParaRPr lang="es-EC" sz="1800" dirty="0"/>
        </a:p>
      </dgm:t>
    </dgm:pt>
    <dgm:pt modelId="{7F0C2479-4725-40C0-AED5-9FC1D997D496}" type="parTrans" cxnId="{0A504BEC-A049-4792-910D-2D98F8AE8C88}">
      <dgm:prSet/>
      <dgm:spPr/>
      <dgm:t>
        <a:bodyPr/>
        <a:lstStyle/>
        <a:p>
          <a:pPr algn="ctr"/>
          <a:endParaRPr lang="es-EC"/>
        </a:p>
      </dgm:t>
    </dgm:pt>
    <dgm:pt modelId="{929CCE15-DCC5-4E65-B2A0-75690C0864F2}" type="sibTrans" cxnId="{0A504BEC-A049-4792-910D-2D98F8AE8C88}">
      <dgm:prSet/>
      <dgm:spPr/>
      <dgm:t>
        <a:bodyPr/>
        <a:lstStyle/>
        <a:p>
          <a:pPr algn="ctr"/>
          <a:endParaRPr lang="es-EC"/>
        </a:p>
      </dgm:t>
    </dgm:pt>
    <dgm:pt modelId="{A7C17DE8-A804-4AE2-8060-5FFE0197D694}">
      <dgm:prSet phldrT="[Texto]" custT="1"/>
      <dgm:spPr/>
      <dgm:t>
        <a:bodyPr/>
        <a:lstStyle/>
        <a:p>
          <a:pPr algn="ctr"/>
          <a:r>
            <a:rPr lang="es-ES" sz="1800" dirty="0" smtClean="0"/>
            <a:t>Se considera importante la mejora continua de los resultados y de las iniciativas estratégicas, como el proyecto free lance ya que este generará aumento de los ingresos mensuales en la organización.</a:t>
          </a:r>
          <a:endParaRPr lang="es-EC" sz="1800" dirty="0"/>
        </a:p>
      </dgm:t>
    </dgm:pt>
    <dgm:pt modelId="{E1D82995-A996-4383-97F1-AF47263F16FD}" type="parTrans" cxnId="{18B94747-1182-4A2A-96FF-A609F06F9761}">
      <dgm:prSet/>
      <dgm:spPr/>
      <dgm:t>
        <a:bodyPr/>
        <a:lstStyle/>
        <a:p>
          <a:endParaRPr lang="es-EC"/>
        </a:p>
      </dgm:t>
    </dgm:pt>
    <dgm:pt modelId="{E4AA0685-8CA5-4033-8D28-95B4447FB487}" type="sibTrans" cxnId="{18B94747-1182-4A2A-96FF-A609F06F9761}">
      <dgm:prSet/>
      <dgm:spPr/>
      <dgm:t>
        <a:bodyPr/>
        <a:lstStyle/>
        <a:p>
          <a:endParaRPr lang="es-EC"/>
        </a:p>
      </dgm:t>
    </dgm:pt>
    <dgm:pt modelId="{867F6067-BEBE-4A93-A42D-24EC2FD102E3}" type="pres">
      <dgm:prSet presAssocID="{B640539C-C779-435A-8318-7B65D125F8E2}" presName="linear" presStyleCnt="0">
        <dgm:presLayoutVars>
          <dgm:animLvl val="lvl"/>
          <dgm:resizeHandles val="exact"/>
        </dgm:presLayoutVars>
      </dgm:prSet>
      <dgm:spPr/>
    </dgm:pt>
    <dgm:pt modelId="{F668C1C3-37AD-4EE8-8386-A98123F88E1C}" type="pres">
      <dgm:prSet presAssocID="{6D653F40-1A67-4B79-BF5A-4981AC93D91F}" presName="parentText" presStyleLbl="node1" presStyleIdx="0" presStyleCnt="3" custScaleY="94234" custLinFactNeighborY="46470">
        <dgm:presLayoutVars>
          <dgm:chMax val="0"/>
          <dgm:bulletEnabled val="1"/>
        </dgm:presLayoutVars>
      </dgm:prSet>
      <dgm:spPr/>
      <dgm:t>
        <a:bodyPr/>
        <a:lstStyle/>
        <a:p>
          <a:endParaRPr lang="es-EC"/>
        </a:p>
      </dgm:t>
    </dgm:pt>
    <dgm:pt modelId="{FD5EAC3B-BB7C-429C-8CE9-A7D030455189}" type="pres">
      <dgm:prSet presAssocID="{6D653F40-1A67-4B79-BF5A-4981AC93D91F}" presName="childText" presStyleLbl="revTx" presStyleIdx="0" presStyleCnt="1">
        <dgm:presLayoutVars>
          <dgm:bulletEnabled val="1"/>
        </dgm:presLayoutVars>
      </dgm:prSet>
      <dgm:spPr/>
      <dgm:t>
        <a:bodyPr/>
        <a:lstStyle/>
        <a:p>
          <a:endParaRPr lang="es-EC"/>
        </a:p>
      </dgm:t>
    </dgm:pt>
    <dgm:pt modelId="{FD8F7209-910C-4691-8691-AD3384D6C6AD}" type="pres">
      <dgm:prSet presAssocID="{77C81232-BA05-42F9-B89D-CBB0A038CED8}" presName="parentText" presStyleLbl="node1" presStyleIdx="1" presStyleCnt="3" custLinFactNeighborY="-79776">
        <dgm:presLayoutVars>
          <dgm:chMax val="0"/>
          <dgm:bulletEnabled val="1"/>
        </dgm:presLayoutVars>
      </dgm:prSet>
      <dgm:spPr/>
      <dgm:t>
        <a:bodyPr/>
        <a:lstStyle/>
        <a:p>
          <a:endParaRPr lang="es-EC"/>
        </a:p>
      </dgm:t>
    </dgm:pt>
    <dgm:pt modelId="{D3453262-4AC5-47B1-B023-7B48B3CBCD91}" type="pres">
      <dgm:prSet presAssocID="{929CCE15-DCC5-4E65-B2A0-75690C0864F2}" presName="spacer" presStyleCnt="0"/>
      <dgm:spPr/>
    </dgm:pt>
    <dgm:pt modelId="{CC6E09FB-7496-4008-95E4-4F24A8C51624}" type="pres">
      <dgm:prSet presAssocID="{A7C17DE8-A804-4AE2-8060-5FFE0197D694}" presName="parentText" presStyleLbl="node1" presStyleIdx="2" presStyleCnt="3">
        <dgm:presLayoutVars>
          <dgm:chMax val="0"/>
          <dgm:bulletEnabled val="1"/>
        </dgm:presLayoutVars>
      </dgm:prSet>
      <dgm:spPr/>
      <dgm:t>
        <a:bodyPr/>
        <a:lstStyle/>
        <a:p>
          <a:endParaRPr lang="es-EC"/>
        </a:p>
      </dgm:t>
    </dgm:pt>
  </dgm:ptLst>
  <dgm:cxnLst>
    <dgm:cxn modelId="{4641A1C1-D485-4895-87ED-71A4E727ADF5}" type="presOf" srcId="{A7C17DE8-A804-4AE2-8060-5FFE0197D694}" destId="{CC6E09FB-7496-4008-95E4-4F24A8C51624}" srcOrd="0" destOrd="0" presId="urn:microsoft.com/office/officeart/2005/8/layout/vList2"/>
    <dgm:cxn modelId="{0A504BEC-A049-4792-910D-2D98F8AE8C88}" srcId="{B640539C-C779-435A-8318-7B65D125F8E2}" destId="{77C81232-BA05-42F9-B89D-CBB0A038CED8}" srcOrd="1" destOrd="0" parTransId="{7F0C2479-4725-40C0-AED5-9FC1D997D496}" sibTransId="{929CCE15-DCC5-4E65-B2A0-75690C0864F2}"/>
    <dgm:cxn modelId="{B74B8A01-05F4-4F27-B308-B51FEA7DF256}" type="presOf" srcId="{923D6E50-DB0B-4066-9622-B5F0C0E821D4}" destId="{FD5EAC3B-BB7C-429C-8CE9-A7D030455189}" srcOrd="0" destOrd="0" presId="urn:microsoft.com/office/officeart/2005/8/layout/vList2"/>
    <dgm:cxn modelId="{7801707C-1A5D-4034-8596-3A658B50AD19}" type="presOf" srcId="{77C81232-BA05-42F9-B89D-CBB0A038CED8}" destId="{FD8F7209-910C-4691-8691-AD3384D6C6AD}" srcOrd="0" destOrd="0" presId="urn:microsoft.com/office/officeart/2005/8/layout/vList2"/>
    <dgm:cxn modelId="{3E4AAD0A-D000-46C5-8A55-BBAA4B8948F6}" type="presOf" srcId="{6D653F40-1A67-4B79-BF5A-4981AC93D91F}" destId="{F668C1C3-37AD-4EE8-8386-A98123F88E1C}" srcOrd="0" destOrd="0" presId="urn:microsoft.com/office/officeart/2005/8/layout/vList2"/>
    <dgm:cxn modelId="{E1EF3A0D-7312-4158-BE95-8A0FE0C37E85}" srcId="{B640539C-C779-435A-8318-7B65D125F8E2}" destId="{6D653F40-1A67-4B79-BF5A-4981AC93D91F}" srcOrd="0" destOrd="0" parTransId="{7128ABFF-913C-45B8-B4B1-DE65336EB816}" sibTransId="{F5E71D0C-B454-4C70-A944-F4B23C61591B}"/>
    <dgm:cxn modelId="{CF16C4C8-5BBA-4B65-B04D-2DD90B2BDC2E}" type="presOf" srcId="{B640539C-C779-435A-8318-7B65D125F8E2}" destId="{867F6067-BEBE-4A93-A42D-24EC2FD102E3}" srcOrd="0" destOrd="0" presId="urn:microsoft.com/office/officeart/2005/8/layout/vList2"/>
    <dgm:cxn modelId="{F736E83A-D3D7-417C-9730-05E80BB67675}" srcId="{6D653F40-1A67-4B79-BF5A-4981AC93D91F}" destId="{923D6E50-DB0B-4066-9622-B5F0C0E821D4}" srcOrd="0" destOrd="0" parTransId="{4CCAFB89-2508-4D11-9461-362C075F6E2A}" sibTransId="{2595617A-C138-4B4A-A9FD-60244118059B}"/>
    <dgm:cxn modelId="{18B94747-1182-4A2A-96FF-A609F06F9761}" srcId="{B640539C-C779-435A-8318-7B65D125F8E2}" destId="{A7C17DE8-A804-4AE2-8060-5FFE0197D694}" srcOrd="2" destOrd="0" parTransId="{E1D82995-A996-4383-97F1-AF47263F16FD}" sibTransId="{E4AA0685-8CA5-4033-8D28-95B4447FB487}"/>
    <dgm:cxn modelId="{A7084288-9034-4087-BF8E-0ADA64D18100}" type="presParOf" srcId="{867F6067-BEBE-4A93-A42D-24EC2FD102E3}" destId="{F668C1C3-37AD-4EE8-8386-A98123F88E1C}" srcOrd="0" destOrd="0" presId="urn:microsoft.com/office/officeart/2005/8/layout/vList2"/>
    <dgm:cxn modelId="{F61BC192-FBC4-4A46-97F2-D9D589402AC6}" type="presParOf" srcId="{867F6067-BEBE-4A93-A42D-24EC2FD102E3}" destId="{FD5EAC3B-BB7C-429C-8CE9-A7D030455189}" srcOrd="1" destOrd="0" presId="urn:microsoft.com/office/officeart/2005/8/layout/vList2"/>
    <dgm:cxn modelId="{66C75BA0-CE83-4B7E-A740-82183EE7E633}" type="presParOf" srcId="{867F6067-BEBE-4A93-A42D-24EC2FD102E3}" destId="{FD8F7209-910C-4691-8691-AD3384D6C6AD}" srcOrd="2" destOrd="0" presId="urn:microsoft.com/office/officeart/2005/8/layout/vList2"/>
    <dgm:cxn modelId="{4EA0A3C1-AA16-4819-A714-03CF47AB21B1}" type="presParOf" srcId="{867F6067-BEBE-4A93-A42D-24EC2FD102E3}" destId="{D3453262-4AC5-47B1-B023-7B48B3CBCD91}" srcOrd="3" destOrd="0" presId="urn:microsoft.com/office/officeart/2005/8/layout/vList2"/>
    <dgm:cxn modelId="{AB043C46-4990-4899-B3C9-24AA43B1D117}" type="presParOf" srcId="{867F6067-BEBE-4A93-A42D-24EC2FD102E3}" destId="{CC6E09FB-7496-4008-95E4-4F24A8C51624}" srcOrd="4" destOrd="0" presId="urn:microsoft.com/office/officeart/2005/8/layout/vList2"/>
  </dgm:cxnLst>
  <dgm:bg/>
  <dgm:whole/>
</dgm:dataModel>
</file>

<file path=ppt/diagrams/data4.xml><?xml version="1.0" encoding="utf-8"?>
<dgm:dataModel xmlns:dgm="http://schemas.openxmlformats.org/drawingml/2006/diagram" xmlns:a="http://schemas.openxmlformats.org/drawingml/2006/main">
  <dgm:ptLst>
    <dgm:pt modelId="{342DB78E-6724-426D-95CA-DB7F83C670E6}" type="doc">
      <dgm:prSet loTypeId="urn:microsoft.com/office/officeart/2005/8/layout/process4" loCatId="list" qsTypeId="urn:microsoft.com/office/officeart/2005/8/quickstyle/3d3" qsCatId="3D" csTypeId="urn:microsoft.com/office/officeart/2005/8/colors/colorful3" csCatId="colorful" phldr="1"/>
      <dgm:spPr/>
      <dgm:t>
        <a:bodyPr/>
        <a:lstStyle/>
        <a:p>
          <a:endParaRPr lang="es-EC"/>
        </a:p>
      </dgm:t>
    </dgm:pt>
    <dgm:pt modelId="{5B93F6F6-F65C-4C99-8A6B-3AAE1DED705A}">
      <dgm:prSet phldrT="[Texto]" custT="1"/>
      <dgm:spPr/>
      <dgm:t>
        <a:bodyPr/>
        <a:lstStyle/>
        <a:p>
          <a:pPr algn="l"/>
          <a:r>
            <a:rPr lang="es-EC" sz="1300" b="1" dirty="0">
              <a:latin typeface="Arial" pitchFamily="34" charset="0"/>
              <a:cs typeface="Arial" pitchFamily="34" charset="0"/>
            </a:rPr>
            <a:t>1. </a:t>
          </a:r>
          <a:r>
            <a:rPr lang="es-EC" sz="1300" b="1" dirty="0" smtClean="0">
              <a:latin typeface="Arial" pitchFamily="34" charset="0"/>
              <a:cs typeface="Arial" pitchFamily="34" charset="0"/>
            </a:rPr>
            <a:t>¿Por qué los empleados de planta no están calificados?</a:t>
          </a:r>
          <a:endParaRPr lang="es-EC" sz="1300" dirty="0">
            <a:latin typeface="Arial" pitchFamily="34" charset="0"/>
            <a:cs typeface="Arial" pitchFamily="34" charset="0"/>
          </a:endParaRPr>
        </a:p>
      </dgm:t>
    </dgm:pt>
    <dgm:pt modelId="{067F5E6E-3818-48AE-A55E-ED0FA2B1C140}" type="parTrans" cxnId="{1889D918-6B6C-4603-AA2A-340427BB4C9E}">
      <dgm:prSet/>
      <dgm:spPr/>
      <dgm:t>
        <a:bodyPr/>
        <a:lstStyle/>
        <a:p>
          <a:pPr algn="l"/>
          <a:endParaRPr lang="es-EC" sz="1300">
            <a:latin typeface="Arial" pitchFamily="34" charset="0"/>
            <a:cs typeface="Arial" pitchFamily="34" charset="0"/>
          </a:endParaRPr>
        </a:p>
      </dgm:t>
    </dgm:pt>
    <dgm:pt modelId="{19C2094D-176C-402F-B9FA-9389CC63BAB7}" type="sibTrans" cxnId="{1889D918-6B6C-4603-AA2A-340427BB4C9E}">
      <dgm:prSet/>
      <dgm:spPr/>
      <dgm:t>
        <a:bodyPr/>
        <a:lstStyle/>
        <a:p>
          <a:pPr algn="l"/>
          <a:endParaRPr lang="es-EC" sz="1300">
            <a:latin typeface="Arial" pitchFamily="34" charset="0"/>
            <a:cs typeface="Arial" pitchFamily="34" charset="0"/>
          </a:endParaRPr>
        </a:p>
      </dgm:t>
    </dgm:pt>
    <dgm:pt modelId="{EC49BB34-E9FC-4D12-9676-462D090F8D79}">
      <dgm:prSet phldrT="[Texto]" custT="1"/>
      <dgm:spPr/>
      <dgm:t>
        <a:bodyPr/>
        <a:lstStyle/>
        <a:p>
          <a:pPr algn="l"/>
          <a:r>
            <a:rPr lang="es-EC" sz="1300" dirty="0" smtClean="0">
              <a:latin typeface="Arial" pitchFamily="34" charset="0"/>
              <a:cs typeface="Arial" pitchFamily="34" charset="0"/>
            </a:rPr>
            <a:t>Porque no</a:t>
          </a:r>
          <a:r>
            <a:rPr lang="es-EC" sz="1300" b="1" dirty="0" smtClean="0">
              <a:latin typeface="Arial" pitchFamily="34" charset="0"/>
              <a:cs typeface="Arial" pitchFamily="34" charset="0"/>
            </a:rPr>
            <a:t> </a:t>
          </a:r>
          <a:r>
            <a:rPr lang="es-EC" sz="1300" dirty="0" smtClean="0">
              <a:latin typeface="Arial" pitchFamily="34" charset="0"/>
              <a:cs typeface="Arial" pitchFamily="34" charset="0"/>
            </a:rPr>
            <a:t>se lo capacita.</a:t>
          </a:r>
          <a:endParaRPr lang="es-EC" sz="1300" dirty="0">
            <a:latin typeface="Arial" pitchFamily="34" charset="0"/>
            <a:cs typeface="Arial" pitchFamily="34" charset="0"/>
          </a:endParaRPr>
        </a:p>
      </dgm:t>
    </dgm:pt>
    <dgm:pt modelId="{A5F1E440-AB0D-4EB5-ACD0-6177F349138F}" type="parTrans" cxnId="{73892E4B-A926-42A1-A16A-3185B33D7494}">
      <dgm:prSet/>
      <dgm:spPr/>
      <dgm:t>
        <a:bodyPr/>
        <a:lstStyle/>
        <a:p>
          <a:pPr algn="l"/>
          <a:endParaRPr lang="es-EC" sz="1300">
            <a:latin typeface="Arial" pitchFamily="34" charset="0"/>
            <a:cs typeface="Arial" pitchFamily="34" charset="0"/>
          </a:endParaRPr>
        </a:p>
      </dgm:t>
    </dgm:pt>
    <dgm:pt modelId="{C9A0B592-25F6-40EE-ADEE-A09C59BCC3DA}" type="sibTrans" cxnId="{73892E4B-A926-42A1-A16A-3185B33D7494}">
      <dgm:prSet/>
      <dgm:spPr/>
      <dgm:t>
        <a:bodyPr/>
        <a:lstStyle/>
        <a:p>
          <a:pPr algn="l"/>
          <a:endParaRPr lang="es-EC" sz="1300">
            <a:latin typeface="Arial" pitchFamily="34" charset="0"/>
            <a:cs typeface="Arial" pitchFamily="34" charset="0"/>
          </a:endParaRPr>
        </a:p>
      </dgm:t>
    </dgm:pt>
    <dgm:pt modelId="{C886B7EF-CA65-4465-B7D7-40A56D6CC232}">
      <dgm:prSet phldrT="[Texto]" custT="1"/>
      <dgm:spPr/>
      <dgm:t>
        <a:bodyPr/>
        <a:lstStyle/>
        <a:p>
          <a:pPr algn="l"/>
          <a:r>
            <a:rPr lang="es-ES" sz="1300" b="1" dirty="0">
              <a:latin typeface="Arial" pitchFamily="34" charset="0"/>
              <a:cs typeface="Arial" pitchFamily="34" charset="0"/>
            </a:rPr>
            <a:t>2. </a:t>
          </a:r>
          <a:r>
            <a:rPr lang="es-ES" sz="1300" b="1" dirty="0" smtClean="0">
              <a:latin typeface="Arial" pitchFamily="34" charset="0"/>
              <a:cs typeface="Arial" pitchFamily="34" charset="0"/>
            </a:rPr>
            <a:t>¿</a:t>
          </a:r>
          <a:r>
            <a:rPr lang="es-EC" sz="1300" b="1" dirty="0" smtClean="0">
              <a:latin typeface="Arial" pitchFamily="34" charset="0"/>
              <a:cs typeface="Arial" pitchFamily="34" charset="0"/>
            </a:rPr>
            <a:t>Por qué no se lo capacita?</a:t>
          </a:r>
          <a:endParaRPr lang="es-EC" sz="1300" dirty="0">
            <a:latin typeface="Arial" pitchFamily="34" charset="0"/>
            <a:cs typeface="Arial" pitchFamily="34" charset="0"/>
          </a:endParaRPr>
        </a:p>
      </dgm:t>
    </dgm:pt>
    <dgm:pt modelId="{737792A2-4880-4E6E-833F-18D20479D944}" type="parTrans" cxnId="{9CCAAF2A-6414-4266-AB23-F2E764CA49A4}">
      <dgm:prSet/>
      <dgm:spPr/>
      <dgm:t>
        <a:bodyPr/>
        <a:lstStyle/>
        <a:p>
          <a:pPr algn="l"/>
          <a:endParaRPr lang="es-EC" sz="1300">
            <a:latin typeface="Arial" pitchFamily="34" charset="0"/>
            <a:cs typeface="Arial" pitchFamily="34" charset="0"/>
          </a:endParaRPr>
        </a:p>
      </dgm:t>
    </dgm:pt>
    <dgm:pt modelId="{BF2608D0-9B01-4741-A084-1764D48E1460}" type="sibTrans" cxnId="{9CCAAF2A-6414-4266-AB23-F2E764CA49A4}">
      <dgm:prSet/>
      <dgm:spPr/>
      <dgm:t>
        <a:bodyPr/>
        <a:lstStyle/>
        <a:p>
          <a:pPr algn="l"/>
          <a:endParaRPr lang="es-EC" sz="1300">
            <a:latin typeface="Arial" pitchFamily="34" charset="0"/>
            <a:cs typeface="Arial" pitchFamily="34" charset="0"/>
          </a:endParaRPr>
        </a:p>
      </dgm:t>
    </dgm:pt>
    <dgm:pt modelId="{6D4D94FD-A8CF-4847-A8FD-5AE69A311F0F}">
      <dgm:prSet phldrT="[Texto]" custT="1"/>
      <dgm:spPr/>
      <dgm:t>
        <a:bodyPr/>
        <a:lstStyle/>
        <a:p>
          <a:pPr algn="l"/>
          <a:r>
            <a:rPr lang="es-EC" sz="1300" dirty="0" smtClean="0">
              <a:latin typeface="Arial" pitchFamily="34" charset="0"/>
              <a:cs typeface="Arial" pitchFamily="34" charset="0"/>
            </a:rPr>
            <a:t>Porque no se ha determinado un plan de capacitación para los empleados de la planta.</a:t>
          </a:r>
          <a:endParaRPr lang="es-EC" sz="1300" dirty="0">
            <a:latin typeface="Arial" pitchFamily="34" charset="0"/>
            <a:cs typeface="Arial" pitchFamily="34" charset="0"/>
          </a:endParaRPr>
        </a:p>
      </dgm:t>
    </dgm:pt>
    <dgm:pt modelId="{3E3F6C08-6959-4A24-A628-B9F145CE38AD}" type="parTrans" cxnId="{4113C6AE-CA21-4CF2-AE08-6AA9CDC7ECD6}">
      <dgm:prSet/>
      <dgm:spPr/>
      <dgm:t>
        <a:bodyPr/>
        <a:lstStyle/>
        <a:p>
          <a:pPr algn="l"/>
          <a:endParaRPr lang="es-EC" sz="1300">
            <a:latin typeface="Arial" pitchFamily="34" charset="0"/>
            <a:cs typeface="Arial" pitchFamily="34" charset="0"/>
          </a:endParaRPr>
        </a:p>
      </dgm:t>
    </dgm:pt>
    <dgm:pt modelId="{35E12A36-0DFF-4BA2-B4ED-502AF5FC3C96}" type="sibTrans" cxnId="{4113C6AE-CA21-4CF2-AE08-6AA9CDC7ECD6}">
      <dgm:prSet/>
      <dgm:spPr/>
      <dgm:t>
        <a:bodyPr/>
        <a:lstStyle/>
        <a:p>
          <a:pPr algn="l"/>
          <a:endParaRPr lang="es-EC" sz="1300">
            <a:latin typeface="Arial" pitchFamily="34" charset="0"/>
            <a:cs typeface="Arial" pitchFamily="34" charset="0"/>
          </a:endParaRPr>
        </a:p>
      </dgm:t>
    </dgm:pt>
    <dgm:pt modelId="{E07408F5-9624-4F86-8E3C-F3083BFB18D8}">
      <dgm:prSet phldrT="[Texto]" custT="1"/>
      <dgm:spPr/>
      <dgm:t>
        <a:bodyPr/>
        <a:lstStyle/>
        <a:p>
          <a:pPr algn="l"/>
          <a:r>
            <a:rPr lang="es-EC" sz="1300" b="1" dirty="0">
              <a:latin typeface="Arial" pitchFamily="34" charset="0"/>
              <a:cs typeface="Arial" pitchFamily="34" charset="0"/>
            </a:rPr>
            <a:t>3. </a:t>
          </a:r>
          <a:r>
            <a:rPr lang="es-EC" sz="1300" b="1" dirty="0" smtClean="0">
              <a:latin typeface="Arial" pitchFamily="34" charset="0"/>
              <a:cs typeface="Arial" pitchFamily="34" charset="0"/>
            </a:rPr>
            <a:t>¿Por qué no se ha determinado un plan de capacitación para los empleados?</a:t>
          </a:r>
          <a:endParaRPr lang="es-EC" sz="1300" dirty="0">
            <a:latin typeface="Arial" pitchFamily="34" charset="0"/>
            <a:cs typeface="Arial" pitchFamily="34" charset="0"/>
          </a:endParaRPr>
        </a:p>
      </dgm:t>
    </dgm:pt>
    <dgm:pt modelId="{0676DBEE-A932-4C33-880F-1AE396562AE5}" type="parTrans" cxnId="{A6738BB2-8422-45C3-B718-44F3B1483A64}">
      <dgm:prSet/>
      <dgm:spPr/>
      <dgm:t>
        <a:bodyPr/>
        <a:lstStyle/>
        <a:p>
          <a:pPr algn="l"/>
          <a:endParaRPr lang="es-EC" sz="1300">
            <a:latin typeface="Arial" pitchFamily="34" charset="0"/>
            <a:cs typeface="Arial" pitchFamily="34" charset="0"/>
          </a:endParaRPr>
        </a:p>
      </dgm:t>
    </dgm:pt>
    <dgm:pt modelId="{316ACCEA-9022-492F-9AD1-D1060E24B316}" type="sibTrans" cxnId="{A6738BB2-8422-45C3-B718-44F3B1483A64}">
      <dgm:prSet/>
      <dgm:spPr/>
      <dgm:t>
        <a:bodyPr/>
        <a:lstStyle/>
        <a:p>
          <a:pPr algn="l"/>
          <a:endParaRPr lang="es-EC" sz="1300">
            <a:latin typeface="Arial" pitchFamily="34" charset="0"/>
            <a:cs typeface="Arial" pitchFamily="34" charset="0"/>
          </a:endParaRPr>
        </a:p>
      </dgm:t>
    </dgm:pt>
    <dgm:pt modelId="{B563E6BD-9922-408D-A84C-4A83FBC7D930}">
      <dgm:prSet phldrT="[Texto]" custT="1"/>
      <dgm:spPr/>
      <dgm:t>
        <a:bodyPr/>
        <a:lstStyle/>
        <a:p>
          <a:pPr algn="l"/>
          <a:r>
            <a:rPr lang="es-EC" sz="1300" dirty="0" smtClean="0">
              <a:latin typeface="Arial" pitchFamily="34" charset="0"/>
              <a:cs typeface="Arial" pitchFamily="34" charset="0"/>
            </a:rPr>
            <a:t>Porque no se ha realizado una medición sobre las deficiencias de conocimiento técnico en los cuales haya que capacitar al personal.</a:t>
          </a:r>
          <a:endParaRPr lang="es-EC" sz="1300" dirty="0">
            <a:latin typeface="Arial" pitchFamily="34" charset="0"/>
            <a:cs typeface="Arial" pitchFamily="34" charset="0"/>
          </a:endParaRPr>
        </a:p>
      </dgm:t>
    </dgm:pt>
    <dgm:pt modelId="{2C518B1A-993E-49EC-94D5-0B3A4410D8C6}" type="parTrans" cxnId="{1E89BEB4-D5CC-4DBC-85F3-38D5C14004AF}">
      <dgm:prSet/>
      <dgm:spPr/>
      <dgm:t>
        <a:bodyPr/>
        <a:lstStyle/>
        <a:p>
          <a:pPr algn="l"/>
          <a:endParaRPr lang="es-EC" sz="1300">
            <a:latin typeface="Arial" pitchFamily="34" charset="0"/>
            <a:cs typeface="Arial" pitchFamily="34" charset="0"/>
          </a:endParaRPr>
        </a:p>
      </dgm:t>
    </dgm:pt>
    <dgm:pt modelId="{91AD4706-B670-4FE5-8DC2-1EA785C6B57D}" type="sibTrans" cxnId="{1E89BEB4-D5CC-4DBC-85F3-38D5C14004AF}">
      <dgm:prSet/>
      <dgm:spPr/>
      <dgm:t>
        <a:bodyPr/>
        <a:lstStyle/>
        <a:p>
          <a:pPr algn="l"/>
          <a:endParaRPr lang="es-EC" sz="1300">
            <a:latin typeface="Arial" pitchFamily="34" charset="0"/>
            <a:cs typeface="Arial" pitchFamily="34" charset="0"/>
          </a:endParaRPr>
        </a:p>
      </dgm:t>
    </dgm:pt>
    <dgm:pt modelId="{EF7EFF72-AAED-4275-8C18-6C85A1352C5E}">
      <dgm:prSet phldrT="[Texto]" custT="1"/>
      <dgm:spPr/>
      <dgm:t>
        <a:bodyPr/>
        <a:lstStyle/>
        <a:p>
          <a:pPr algn="l"/>
          <a:r>
            <a:rPr lang="es-EC" sz="1300" b="1" dirty="0">
              <a:latin typeface="Arial" pitchFamily="34" charset="0"/>
              <a:cs typeface="Arial" pitchFamily="34" charset="0"/>
            </a:rPr>
            <a:t>4. </a:t>
          </a:r>
          <a:r>
            <a:rPr lang="es-EC" sz="1300" b="1" dirty="0" smtClean="0">
              <a:latin typeface="Arial" pitchFamily="34" charset="0"/>
              <a:cs typeface="Arial" pitchFamily="34" charset="0"/>
            </a:rPr>
            <a:t>¿</a:t>
          </a:r>
          <a:r>
            <a:rPr lang="es-EC" sz="1300" dirty="0" smtClean="0">
              <a:latin typeface="Arial" pitchFamily="34" charset="0"/>
              <a:cs typeface="Arial" pitchFamily="34" charset="0"/>
            </a:rPr>
            <a:t>Por qué no se ha realizado una medición sobre las deficiencias de conocimiento técnico en los cuales haya que capacitar al personal.</a:t>
          </a:r>
          <a:r>
            <a:rPr lang="es-EC" sz="1300" b="1" dirty="0" smtClean="0">
              <a:latin typeface="Arial" pitchFamily="34" charset="0"/>
              <a:cs typeface="Arial" pitchFamily="34" charset="0"/>
            </a:rPr>
            <a:t>?</a:t>
          </a:r>
          <a:endParaRPr lang="es-EC" sz="1300" dirty="0">
            <a:latin typeface="Arial" pitchFamily="34" charset="0"/>
            <a:cs typeface="Arial" pitchFamily="34" charset="0"/>
          </a:endParaRPr>
        </a:p>
      </dgm:t>
    </dgm:pt>
    <dgm:pt modelId="{E8BC74E5-22C8-4CB3-9A08-8BEFE7191311}" type="parTrans" cxnId="{2A0EE9B8-2A34-4B9C-B35A-8A40585F16EA}">
      <dgm:prSet/>
      <dgm:spPr/>
      <dgm:t>
        <a:bodyPr/>
        <a:lstStyle/>
        <a:p>
          <a:pPr algn="l"/>
          <a:endParaRPr lang="es-EC" sz="1300">
            <a:latin typeface="Arial" pitchFamily="34" charset="0"/>
            <a:cs typeface="Arial" pitchFamily="34" charset="0"/>
          </a:endParaRPr>
        </a:p>
      </dgm:t>
    </dgm:pt>
    <dgm:pt modelId="{475F148B-7971-4351-8831-84AD3DE0821B}" type="sibTrans" cxnId="{2A0EE9B8-2A34-4B9C-B35A-8A40585F16EA}">
      <dgm:prSet/>
      <dgm:spPr/>
      <dgm:t>
        <a:bodyPr/>
        <a:lstStyle/>
        <a:p>
          <a:pPr algn="l"/>
          <a:endParaRPr lang="es-EC" sz="1300">
            <a:latin typeface="Arial" pitchFamily="34" charset="0"/>
            <a:cs typeface="Arial" pitchFamily="34" charset="0"/>
          </a:endParaRPr>
        </a:p>
      </dgm:t>
    </dgm:pt>
    <dgm:pt modelId="{17482CF5-BAAB-46DE-9B3C-C5B72816754E}">
      <dgm:prSet phldrT="[Texto]" custT="1"/>
      <dgm:spPr/>
      <dgm:t>
        <a:bodyPr/>
        <a:lstStyle/>
        <a:p>
          <a:pPr algn="l"/>
          <a:r>
            <a:rPr lang="es-EC" sz="1300" dirty="0">
              <a:latin typeface="Arial" pitchFamily="34" charset="0"/>
              <a:cs typeface="Arial" pitchFamily="34" charset="0"/>
            </a:rPr>
            <a:t>Porque no se </a:t>
          </a:r>
          <a:r>
            <a:rPr lang="es-EC" sz="1300" dirty="0" smtClean="0">
              <a:latin typeface="Arial" pitchFamily="34" charset="0"/>
              <a:cs typeface="Arial" pitchFamily="34" charset="0"/>
            </a:rPr>
            <a:t>le ha realizado tomado una prueba al personal.</a:t>
          </a:r>
          <a:endParaRPr lang="es-EC" sz="1300" dirty="0">
            <a:latin typeface="Arial" pitchFamily="34" charset="0"/>
            <a:cs typeface="Arial" pitchFamily="34" charset="0"/>
          </a:endParaRPr>
        </a:p>
      </dgm:t>
    </dgm:pt>
    <dgm:pt modelId="{CE4EAAF5-DF1B-40AF-8EBC-88915F0E4DCC}" type="parTrans" cxnId="{E66593EC-439C-4AEA-8C13-982BA0D2EC62}">
      <dgm:prSet/>
      <dgm:spPr/>
      <dgm:t>
        <a:bodyPr/>
        <a:lstStyle/>
        <a:p>
          <a:pPr algn="l"/>
          <a:endParaRPr lang="es-EC" sz="1300">
            <a:latin typeface="Arial" pitchFamily="34" charset="0"/>
            <a:cs typeface="Arial" pitchFamily="34" charset="0"/>
          </a:endParaRPr>
        </a:p>
      </dgm:t>
    </dgm:pt>
    <dgm:pt modelId="{0C116600-6E40-46CB-AD7A-6EDD771B0121}" type="sibTrans" cxnId="{E66593EC-439C-4AEA-8C13-982BA0D2EC62}">
      <dgm:prSet/>
      <dgm:spPr/>
      <dgm:t>
        <a:bodyPr/>
        <a:lstStyle/>
        <a:p>
          <a:pPr algn="l"/>
          <a:endParaRPr lang="es-EC" sz="1300">
            <a:latin typeface="Arial" pitchFamily="34" charset="0"/>
            <a:cs typeface="Arial" pitchFamily="34" charset="0"/>
          </a:endParaRPr>
        </a:p>
      </dgm:t>
    </dgm:pt>
    <dgm:pt modelId="{061C47D4-A024-4B20-8B51-3B4766187276}">
      <dgm:prSet phldrT="[Texto]" custT="1"/>
      <dgm:spPr/>
      <dgm:t>
        <a:bodyPr/>
        <a:lstStyle/>
        <a:p>
          <a:pPr algn="l"/>
          <a:r>
            <a:rPr lang="es-EC" sz="1300" b="1" dirty="0">
              <a:latin typeface="Arial" pitchFamily="34" charset="0"/>
              <a:cs typeface="Arial" pitchFamily="34" charset="0"/>
            </a:rPr>
            <a:t>5. </a:t>
          </a:r>
          <a:r>
            <a:rPr lang="es-EC" sz="1300" b="1" dirty="0" smtClean="0">
              <a:latin typeface="Arial" pitchFamily="34" charset="0"/>
              <a:cs typeface="Arial" pitchFamily="34" charset="0"/>
            </a:rPr>
            <a:t>¿Por qué nunca se le ha tomado una prueba al personal?</a:t>
          </a:r>
          <a:endParaRPr lang="es-EC" sz="1300" dirty="0">
            <a:latin typeface="Arial" pitchFamily="34" charset="0"/>
            <a:cs typeface="Arial" pitchFamily="34" charset="0"/>
          </a:endParaRPr>
        </a:p>
      </dgm:t>
    </dgm:pt>
    <dgm:pt modelId="{CA6E9720-1B12-4064-897E-41DC4787918B}" type="parTrans" cxnId="{62A94DC6-298D-4E07-A346-0CCAB8437DAE}">
      <dgm:prSet/>
      <dgm:spPr/>
      <dgm:t>
        <a:bodyPr/>
        <a:lstStyle/>
        <a:p>
          <a:pPr algn="l"/>
          <a:endParaRPr lang="es-EC" sz="1300">
            <a:latin typeface="Arial" pitchFamily="34" charset="0"/>
            <a:cs typeface="Arial" pitchFamily="34" charset="0"/>
          </a:endParaRPr>
        </a:p>
      </dgm:t>
    </dgm:pt>
    <dgm:pt modelId="{7F1C6470-844A-402E-88CD-811440FB5165}" type="sibTrans" cxnId="{62A94DC6-298D-4E07-A346-0CCAB8437DAE}">
      <dgm:prSet/>
      <dgm:spPr/>
      <dgm:t>
        <a:bodyPr/>
        <a:lstStyle/>
        <a:p>
          <a:pPr algn="l"/>
          <a:endParaRPr lang="es-EC" sz="1300">
            <a:latin typeface="Arial" pitchFamily="34" charset="0"/>
            <a:cs typeface="Arial" pitchFamily="34" charset="0"/>
          </a:endParaRPr>
        </a:p>
      </dgm:t>
    </dgm:pt>
    <dgm:pt modelId="{CF39A380-1EE4-46EC-AC26-28A709B734AF}">
      <dgm:prSet phldrT="[Texto]" custT="1"/>
      <dgm:spPr/>
      <dgm:t>
        <a:bodyPr/>
        <a:lstStyle/>
        <a:p>
          <a:pPr algn="l"/>
          <a:r>
            <a:rPr lang="es-EC" sz="1300" b="0" dirty="0" smtClean="0">
              <a:solidFill>
                <a:schemeClr val="tx1"/>
              </a:solidFill>
              <a:latin typeface="Arial" pitchFamily="34" charset="0"/>
              <a:cs typeface="Arial" pitchFamily="34" charset="0"/>
            </a:rPr>
            <a:t>Porque no existe un sistema de control de gestión que mida con indicadores el grado de conocimientos del personal.</a:t>
          </a:r>
          <a:endParaRPr lang="es-EC" sz="1300" b="0" dirty="0">
            <a:solidFill>
              <a:schemeClr val="tx1"/>
            </a:solidFill>
            <a:latin typeface="Arial" pitchFamily="34" charset="0"/>
            <a:cs typeface="Arial" pitchFamily="34" charset="0"/>
          </a:endParaRPr>
        </a:p>
      </dgm:t>
    </dgm:pt>
    <dgm:pt modelId="{BBB4642A-635C-4F4F-8DBF-505C5E288932}" type="parTrans" cxnId="{6A43ABEF-3ABC-4C56-8686-CDCCD1DEFF1A}">
      <dgm:prSet/>
      <dgm:spPr/>
      <dgm:t>
        <a:bodyPr/>
        <a:lstStyle/>
        <a:p>
          <a:pPr algn="l"/>
          <a:endParaRPr lang="es-EC" sz="1300">
            <a:latin typeface="Arial" pitchFamily="34" charset="0"/>
            <a:cs typeface="Arial" pitchFamily="34" charset="0"/>
          </a:endParaRPr>
        </a:p>
      </dgm:t>
    </dgm:pt>
    <dgm:pt modelId="{0ABC32CA-424E-4C36-A1DC-E4691952CA05}" type="sibTrans" cxnId="{6A43ABEF-3ABC-4C56-8686-CDCCD1DEFF1A}">
      <dgm:prSet/>
      <dgm:spPr/>
      <dgm:t>
        <a:bodyPr/>
        <a:lstStyle/>
        <a:p>
          <a:pPr algn="l"/>
          <a:endParaRPr lang="es-EC" sz="1300">
            <a:latin typeface="Arial" pitchFamily="34" charset="0"/>
            <a:cs typeface="Arial" pitchFamily="34" charset="0"/>
          </a:endParaRPr>
        </a:p>
      </dgm:t>
    </dgm:pt>
    <dgm:pt modelId="{C29E2529-0FA8-478B-A763-1DEAF09C6967}" type="pres">
      <dgm:prSet presAssocID="{342DB78E-6724-426D-95CA-DB7F83C670E6}" presName="Name0" presStyleCnt="0">
        <dgm:presLayoutVars>
          <dgm:dir/>
          <dgm:animLvl val="lvl"/>
          <dgm:resizeHandles val="exact"/>
        </dgm:presLayoutVars>
      </dgm:prSet>
      <dgm:spPr/>
      <dgm:t>
        <a:bodyPr/>
        <a:lstStyle/>
        <a:p>
          <a:endParaRPr lang="es-EC"/>
        </a:p>
      </dgm:t>
    </dgm:pt>
    <dgm:pt modelId="{04FD5F2C-1D1A-4F95-A14D-F7BE1F34F3C5}" type="pres">
      <dgm:prSet presAssocID="{061C47D4-A024-4B20-8B51-3B4766187276}" presName="boxAndChildren" presStyleCnt="0"/>
      <dgm:spPr/>
    </dgm:pt>
    <dgm:pt modelId="{C3AF369C-ACAB-4A71-8A38-DE61791FB059}" type="pres">
      <dgm:prSet presAssocID="{061C47D4-A024-4B20-8B51-3B4766187276}" presName="parentTextBox" presStyleLbl="node1" presStyleIdx="0" presStyleCnt="5"/>
      <dgm:spPr/>
      <dgm:t>
        <a:bodyPr/>
        <a:lstStyle/>
        <a:p>
          <a:endParaRPr lang="es-EC"/>
        </a:p>
      </dgm:t>
    </dgm:pt>
    <dgm:pt modelId="{72EB6243-69D7-42BC-86EE-9DEE3E256A0E}" type="pres">
      <dgm:prSet presAssocID="{061C47D4-A024-4B20-8B51-3B4766187276}" presName="entireBox" presStyleLbl="node1" presStyleIdx="0" presStyleCnt="5"/>
      <dgm:spPr/>
      <dgm:t>
        <a:bodyPr/>
        <a:lstStyle/>
        <a:p>
          <a:endParaRPr lang="es-EC"/>
        </a:p>
      </dgm:t>
    </dgm:pt>
    <dgm:pt modelId="{B49ADAE3-1B64-498D-AF40-4E0E54F06EE6}" type="pres">
      <dgm:prSet presAssocID="{061C47D4-A024-4B20-8B51-3B4766187276}" presName="descendantBox" presStyleCnt="0"/>
      <dgm:spPr/>
    </dgm:pt>
    <dgm:pt modelId="{CBF82939-0544-47A6-85E5-C525CC3F9DE4}" type="pres">
      <dgm:prSet presAssocID="{CF39A380-1EE4-46EC-AC26-28A709B734AF}" presName="childTextBox" presStyleLbl="fgAccFollowNode1" presStyleIdx="0" presStyleCnt="5">
        <dgm:presLayoutVars>
          <dgm:bulletEnabled val="1"/>
        </dgm:presLayoutVars>
      </dgm:prSet>
      <dgm:spPr/>
      <dgm:t>
        <a:bodyPr/>
        <a:lstStyle/>
        <a:p>
          <a:endParaRPr lang="es-EC"/>
        </a:p>
      </dgm:t>
    </dgm:pt>
    <dgm:pt modelId="{7529B6F5-F6B1-46AF-BDB2-9606CC1EC76D}" type="pres">
      <dgm:prSet presAssocID="{475F148B-7971-4351-8831-84AD3DE0821B}" presName="sp" presStyleCnt="0"/>
      <dgm:spPr/>
    </dgm:pt>
    <dgm:pt modelId="{2F8EE7A9-6969-497E-8239-5EA8327267C0}" type="pres">
      <dgm:prSet presAssocID="{EF7EFF72-AAED-4275-8C18-6C85A1352C5E}" presName="arrowAndChildren" presStyleCnt="0"/>
      <dgm:spPr/>
    </dgm:pt>
    <dgm:pt modelId="{1866FE84-51F1-4228-9C14-C443A2B144D8}" type="pres">
      <dgm:prSet presAssocID="{EF7EFF72-AAED-4275-8C18-6C85A1352C5E}" presName="parentTextArrow" presStyleLbl="node1" presStyleIdx="0" presStyleCnt="5"/>
      <dgm:spPr/>
      <dgm:t>
        <a:bodyPr/>
        <a:lstStyle/>
        <a:p>
          <a:endParaRPr lang="es-EC"/>
        </a:p>
      </dgm:t>
    </dgm:pt>
    <dgm:pt modelId="{BF6203A4-F913-458A-9125-3CAD017A4DE1}" type="pres">
      <dgm:prSet presAssocID="{EF7EFF72-AAED-4275-8C18-6C85A1352C5E}" presName="arrow" presStyleLbl="node1" presStyleIdx="1" presStyleCnt="5"/>
      <dgm:spPr/>
      <dgm:t>
        <a:bodyPr/>
        <a:lstStyle/>
        <a:p>
          <a:endParaRPr lang="es-EC"/>
        </a:p>
      </dgm:t>
    </dgm:pt>
    <dgm:pt modelId="{B0EC2F68-14B9-4B76-BB0A-DEF9D0A939DC}" type="pres">
      <dgm:prSet presAssocID="{EF7EFF72-AAED-4275-8C18-6C85A1352C5E}" presName="descendantArrow" presStyleCnt="0"/>
      <dgm:spPr/>
    </dgm:pt>
    <dgm:pt modelId="{03421F29-7B5C-4C5D-8AFA-202CB9C89789}" type="pres">
      <dgm:prSet presAssocID="{17482CF5-BAAB-46DE-9B3C-C5B72816754E}" presName="childTextArrow" presStyleLbl="fgAccFollowNode1" presStyleIdx="1" presStyleCnt="5">
        <dgm:presLayoutVars>
          <dgm:bulletEnabled val="1"/>
        </dgm:presLayoutVars>
      </dgm:prSet>
      <dgm:spPr/>
      <dgm:t>
        <a:bodyPr/>
        <a:lstStyle/>
        <a:p>
          <a:endParaRPr lang="es-EC"/>
        </a:p>
      </dgm:t>
    </dgm:pt>
    <dgm:pt modelId="{07A27706-F4A6-4CB2-96EF-4AB93D20BBFF}" type="pres">
      <dgm:prSet presAssocID="{316ACCEA-9022-492F-9AD1-D1060E24B316}" presName="sp" presStyleCnt="0"/>
      <dgm:spPr/>
    </dgm:pt>
    <dgm:pt modelId="{DC37F507-32FE-4A1F-90C3-97698408FA6B}" type="pres">
      <dgm:prSet presAssocID="{E07408F5-9624-4F86-8E3C-F3083BFB18D8}" presName="arrowAndChildren" presStyleCnt="0"/>
      <dgm:spPr/>
    </dgm:pt>
    <dgm:pt modelId="{1978F1F0-3698-4FC1-85B7-CA96DB7F9AFA}" type="pres">
      <dgm:prSet presAssocID="{E07408F5-9624-4F86-8E3C-F3083BFB18D8}" presName="parentTextArrow" presStyleLbl="node1" presStyleIdx="1" presStyleCnt="5"/>
      <dgm:spPr/>
      <dgm:t>
        <a:bodyPr/>
        <a:lstStyle/>
        <a:p>
          <a:endParaRPr lang="es-EC"/>
        </a:p>
      </dgm:t>
    </dgm:pt>
    <dgm:pt modelId="{018B29B3-65E6-4224-91ED-6952DBB1FDD5}" type="pres">
      <dgm:prSet presAssocID="{E07408F5-9624-4F86-8E3C-F3083BFB18D8}" presName="arrow" presStyleLbl="node1" presStyleIdx="2" presStyleCnt="5"/>
      <dgm:spPr/>
      <dgm:t>
        <a:bodyPr/>
        <a:lstStyle/>
        <a:p>
          <a:endParaRPr lang="es-EC"/>
        </a:p>
      </dgm:t>
    </dgm:pt>
    <dgm:pt modelId="{5E6B4A84-6951-4AE1-92C8-781D07002F80}" type="pres">
      <dgm:prSet presAssocID="{E07408F5-9624-4F86-8E3C-F3083BFB18D8}" presName="descendantArrow" presStyleCnt="0"/>
      <dgm:spPr/>
    </dgm:pt>
    <dgm:pt modelId="{41A19B8C-710C-424F-BCFE-B6FA91B9550A}" type="pres">
      <dgm:prSet presAssocID="{B563E6BD-9922-408D-A84C-4A83FBC7D930}" presName="childTextArrow" presStyleLbl="fgAccFollowNode1" presStyleIdx="2" presStyleCnt="5">
        <dgm:presLayoutVars>
          <dgm:bulletEnabled val="1"/>
        </dgm:presLayoutVars>
      </dgm:prSet>
      <dgm:spPr/>
      <dgm:t>
        <a:bodyPr/>
        <a:lstStyle/>
        <a:p>
          <a:endParaRPr lang="es-EC"/>
        </a:p>
      </dgm:t>
    </dgm:pt>
    <dgm:pt modelId="{F1FC22E0-AF82-4736-9511-614E38CA4431}" type="pres">
      <dgm:prSet presAssocID="{BF2608D0-9B01-4741-A084-1764D48E1460}" presName="sp" presStyleCnt="0"/>
      <dgm:spPr/>
    </dgm:pt>
    <dgm:pt modelId="{DDD73A01-4BC6-4B26-B67A-D4B238A251CE}" type="pres">
      <dgm:prSet presAssocID="{C886B7EF-CA65-4465-B7D7-40A56D6CC232}" presName="arrowAndChildren" presStyleCnt="0"/>
      <dgm:spPr/>
    </dgm:pt>
    <dgm:pt modelId="{1276AA08-C20D-4B17-A6DB-8FA00769D6F9}" type="pres">
      <dgm:prSet presAssocID="{C886B7EF-CA65-4465-B7D7-40A56D6CC232}" presName="parentTextArrow" presStyleLbl="node1" presStyleIdx="2" presStyleCnt="5"/>
      <dgm:spPr/>
      <dgm:t>
        <a:bodyPr/>
        <a:lstStyle/>
        <a:p>
          <a:endParaRPr lang="es-EC"/>
        </a:p>
      </dgm:t>
    </dgm:pt>
    <dgm:pt modelId="{B7D9EC77-B93E-4089-BA98-EB74B055B230}" type="pres">
      <dgm:prSet presAssocID="{C886B7EF-CA65-4465-B7D7-40A56D6CC232}" presName="arrow" presStyleLbl="node1" presStyleIdx="3" presStyleCnt="5"/>
      <dgm:spPr/>
      <dgm:t>
        <a:bodyPr/>
        <a:lstStyle/>
        <a:p>
          <a:endParaRPr lang="es-EC"/>
        </a:p>
      </dgm:t>
    </dgm:pt>
    <dgm:pt modelId="{8D2E21A4-B888-4E2D-8CD9-252B9561C04D}" type="pres">
      <dgm:prSet presAssocID="{C886B7EF-CA65-4465-B7D7-40A56D6CC232}" presName="descendantArrow" presStyleCnt="0"/>
      <dgm:spPr/>
    </dgm:pt>
    <dgm:pt modelId="{AB958246-819F-4CF6-81F9-2B68C0DA1A1D}" type="pres">
      <dgm:prSet presAssocID="{6D4D94FD-A8CF-4847-A8FD-5AE69A311F0F}" presName="childTextArrow" presStyleLbl="fgAccFollowNode1" presStyleIdx="3" presStyleCnt="5">
        <dgm:presLayoutVars>
          <dgm:bulletEnabled val="1"/>
        </dgm:presLayoutVars>
      </dgm:prSet>
      <dgm:spPr/>
      <dgm:t>
        <a:bodyPr/>
        <a:lstStyle/>
        <a:p>
          <a:endParaRPr lang="es-EC"/>
        </a:p>
      </dgm:t>
    </dgm:pt>
    <dgm:pt modelId="{1A87609D-3904-4DC4-8A51-8032CFDBD512}" type="pres">
      <dgm:prSet presAssocID="{19C2094D-176C-402F-B9FA-9389CC63BAB7}" presName="sp" presStyleCnt="0"/>
      <dgm:spPr/>
    </dgm:pt>
    <dgm:pt modelId="{6F920C8B-CB69-4E37-8855-4F4DD5CC7B79}" type="pres">
      <dgm:prSet presAssocID="{5B93F6F6-F65C-4C99-8A6B-3AAE1DED705A}" presName="arrowAndChildren" presStyleCnt="0"/>
      <dgm:spPr/>
    </dgm:pt>
    <dgm:pt modelId="{EFA05275-FCAF-4110-98F5-2C4364C4ED64}" type="pres">
      <dgm:prSet presAssocID="{5B93F6F6-F65C-4C99-8A6B-3AAE1DED705A}" presName="parentTextArrow" presStyleLbl="node1" presStyleIdx="3" presStyleCnt="5"/>
      <dgm:spPr/>
      <dgm:t>
        <a:bodyPr/>
        <a:lstStyle/>
        <a:p>
          <a:endParaRPr lang="es-EC"/>
        </a:p>
      </dgm:t>
    </dgm:pt>
    <dgm:pt modelId="{869DFFD1-2404-470B-A391-51A8652E5422}" type="pres">
      <dgm:prSet presAssocID="{5B93F6F6-F65C-4C99-8A6B-3AAE1DED705A}" presName="arrow" presStyleLbl="node1" presStyleIdx="4" presStyleCnt="5" custLinFactNeighborX="-245" custLinFactNeighborY="-221"/>
      <dgm:spPr/>
      <dgm:t>
        <a:bodyPr/>
        <a:lstStyle/>
        <a:p>
          <a:endParaRPr lang="es-EC"/>
        </a:p>
      </dgm:t>
    </dgm:pt>
    <dgm:pt modelId="{6C037CFE-1647-46F4-AF71-12D4469F6EA8}" type="pres">
      <dgm:prSet presAssocID="{5B93F6F6-F65C-4C99-8A6B-3AAE1DED705A}" presName="descendantArrow" presStyleCnt="0"/>
      <dgm:spPr/>
    </dgm:pt>
    <dgm:pt modelId="{6069F5AB-F848-4441-BF72-0C47886E1796}" type="pres">
      <dgm:prSet presAssocID="{EC49BB34-E9FC-4D12-9676-462D090F8D79}" presName="childTextArrow" presStyleLbl="fgAccFollowNode1" presStyleIdx="4" presStyleCnt="5">
        <dgm:presLayoutVars>
          <dgm:bulletEnabled val="1"/>
        </dgm:presLayoutVars>
      </dgm:prSet>
      <dgm:spPr/>
      <dgm:t>
        <a:bodyPr/>
        <a:lstStyle/>
        <a:p>
          <a:endParaRPr lang="es-EC"/>
        </a:p>
      </dgm:t>
    </dgm:pt>
  </dgm:ptLst>
  <dgm:cxnLst>
    <dgm:cxn modelId="{1889D918-6B6C-4603-AA2A-340427BB4C9E}" srcId="{342DB78E-6724-426D-95CA-DB7F83C670E6}" destId="{5B93F6F6-F65C-4C99-8A6B-3AAE1DED705A}" srcOrd="0" destOrd="0" parTransId="{067F5E6E-3818-48AE-A55E-ED0FA2B1C140}" sibTransId="{19C2094D-176C-402F-B9FA-9389CC63BAB7}"/>
    <dgm:cxn modelId="{E66593EC-439C-4AEA-8C13-982BA0D2EC62}" srcId="{EF7EFF72-AAED-4275-8C18-6C85A1352C5E}" destId="{17482CF5-BAAB-46DE-9B3C-C5B72816754E}" srcOrd="0" destOrd="0" parTransId="{CE4EAAF5-DF1B-40AF-8EBC-88915F0E4DCC}" sibTransId="{0C116600-6E40-46CB-AD7A-6EDD771B0121}"/>
    <dgm:cxn modelId="{497EDE84-AA32-40B6-AAD8-4F33D64A2826}" type="presOf" srcId="{17482CF5-BAAB-46DE-9B3C-C5B72816754E}" destId="{03421F29-7B5C-4C5D-8AFA-202CB9C89789}" srcOrd="0" destOrd="0" presId="urn:microsoft.com/office/officeart/2005/8/layout/process4"/>
    <dgm:cxn modelId="{2DE89BAD-9EB3-4EF9-A494-C6723C38B5DA}" type="presOf" srcId="{C886B7EF-CA65-4465-B7D7-40A56D6CC232}" destId="{1276AA08-C20D-4B17-A6DB-8FA00769D6F9}" srcOrd="0" destOrd="0" presId="urn:microsoft.com/office/officeart/2005/8/layout/process4"/>
    <dgm:cxn modelId="{9CCAAF2A-6414-4266-AB23-F2E764CA49A4}" srcId="{342DB78E-6724-426D-95CA-DB7F83C670E6}" destId="{C886B7EF-CA65-4465-B7D7-40A56D6CC232}" srcOrd="1" destOrd="0" parTransId="{737792A2-4880-4E6E-833F-18D20479D944}" sibTransId="{BF2608D0-9B01-4741-A084-1764D48E1460}"/>
    <dgm:cxn modelId="{1E89BEB4-D5CC-4DBC-85F3-38D5C14004AF}" srcId="{E07408F5-9624-4F86-8E3C-F3083BFB18D8}" destId="{B563E6BD-9922-408D-A84C-4A83FBC7D930}" srcOrd="0" destOrd="0" parTransId="{2C518B1A-993E-49EC-94D5-0B3A4410D8C6}" sibTransId="{91AD4706-B670-4FE5-8DC2-1EA785C6B57D}"/>
    <dgm:cxn modelId="{6A43ABEF-3ABC-4C56-8686-CDCCD1DEFF1A}" srcId="{061C47D4-A024-4B20-8B51-3B4766187276}" destId="{CF39A380-1EE4-46EC-AC26-28A709B734AF}" srcOrd="0" destOrd="0" parTransId="{BBB4642A-635C-4F4F-8DBF-505C5E288932}" sibTransId="{0ABC32CA-424E-4C36-A1DC-E4691952CA05}"/>
    <dgm:cxn modelId="{74DDBE63-F27F-4041-9BDC-65594B14B228}" type="presOf" srcId="{E07408F5-9624-4F86-8E3C-F3083BFB18D8}" destId="{018B29B3-65E6-4224-91ED-6952DBB1FDD5}" srcOrd="1" destOrd="0" presId="urn:microsoft.com/office/officeart/2005/8/layout/process4"/>
    <dgm:cxn modelId="{E1895BB5-432E-4B3B-A501-39800FA3D6C1}" type="presOf" srcId="{061C47D4-A024-4B20-8B51-3B4766187276}" destId="{C3AF369C-ACAB-4A71-8A38-DE61791FB059}" srcOrd="0" destOrd="0" presId="urn:microsoft.com/office/officeart/2005/8/layout/process4"/>
    <dgm:cxn modelId="{A6738BB2-8422-45C3-B718-44F3B1483A64}" srcId="{342DB78E-6724-426D-95CA-DB7F83C670E6}" destId="{E07408F5-9624-4F86-8E3C-F3083BFB18D8}" srcOrd="2" destOrd="0" parTransId="{0676DBEE-A932-4C33-880F-1AE396562AE5}" sibTransId="{316ACCEA-9022-492F-9AD1-D1060E24B316}"/>
    <dgm:cxn modelId="{212795A7-FAC1-4BB2-A7A7-AD3A5A47EED2}" type="presOf" srcId="{B563E6BD-9922-408D-A84C-4A83FBC7D930}" destId="{41A19B8C-710C-424F-BCFE-B6FA91B9550A}" srcOrd="0" destOrd="0" presId="urn:microsoft.com/office/officeart/2005/8/layout/process4"/>
    <dgm:cxn modelId="{62A94DC6-298D-4E07-A346-0CCAB8437DAE}" srcId="{342DB78E-6724-426D-95CA-DB7F83C670E6}" destId="{061C47D4-A024-4B20-8B51-3B4766187276}" srcOrd="4" destOrd="0" parTransId="{CA6E9720-1B12-4064-897E-41DC4787918B}" sibTransId="{7F1C6470-844A-402E-88CD-811440FB5165}"/>
    <dgm:cxn modelId="{4113C6AE-CA21-4CF2-AE08-6AA9CDC7ECD6}" srcId="{C886B7EF-CA65-4465-B7D7-40A56D6CC232}" destId="{6D4D94FD-A8CF-4847-A8FD-5AE69A311F0F}" srcOrd="0" destOrd="0" parTransId="{3E3F6C08-6959-4A24-A628-B9F145CE38AD}" sibTransId="{35E12A36-0DFF-4BA2-B4ED-502AF5FC3C96}"/>
    <dgm:cxn modelId="{BA906F4B-1A65-4C16-A5F5-5CB040B4A602}" type="presOf" srcId="{EC49BB34-E9FC-4D12-9676-462D090F8D79}" destId="{6069F5AB-F848-4441-BF72-0C47886E1796}" srcOrd="0" destOrd="0" presId="urn:microsoft.com/office/officeart/2005/8/layout/process4"/>
    <dgm:cxn modelId="{8FA70181-A397-4042-B11C-66AC5135DBDD}" type="presOf" srcId="{EF7EFF72-AAED-4275-8C18-6C85A1352C5E}" destId="{BF6203A4-F913-458A-9125-3CAD017A4DE1}" srcOrd="1" destOrd="0" presId="urn:microsoft.com/office/officeart/2005/8/layout/process4"/>
    <dgm:cxn modelId="{715B9E78-0388-401E-A869-03189C8333B6}" type="presOf" srcId="{EF7EFF72-AAED-4275-8C18-6C85A1352C5E}" destId="{1866FE84-51F1-4228-9C14-C443A2B144D8}" srcOrd="0" destOrd="0" presId="urn:microsoft.com/office/officeart/2005/8/layout/process4"/>
    <dgm:cxn modelId="{37D66DF5-521C-4514-BDDA-FD518F435845}" type="presOf" srcId="{C886B7EF-CA65-4465-B7D7-40A56D6CC232}" destId="{B7D9EC77-B93E-4089-BA98-EB74B055B230}" srcOrd="1" destOrd="0" presId="urn:microsoft.com/office/officeart/2005/8/layout/process4"/>
    <dgm:cxn modelId="{CB850B68-E998-4260-9A89-E1C59BB116E5}" type="presOf" srcId="{CF39A380-1EE4-46EC-AC26-28A709B734AF}" destId="{CBF82939-0544-47A6-85E5-C525CC3F9DE4}" srcOrd="0" destOrd="0" presId="urn:microsoft.com/office/officeart/2005/8/layout/process4"/>
    <dgm:cxn modelId="{D4163B2B-1244-4E56-94A5-57B219A0D07D}" type="presOf" srcId="{342DB78E-6724-426D-95CA-DB7F83C670E6}" destId="{C29E2529-0FA8-478B-A763-1DEAF09C6967}" srcOrd="0" destOrd="0" presId="urn:microsoft.com/office/officeart/2005/8/layout/process4"/>
    <dgm:cxn modelId="{C625E741-B31B-450E-A393-BA0018BF592F}" type="presOf" srcId="{061C47D4-A024-4B20-8B51-3B4766187276}" destId="{72EB6243-69D7-42BC-86EE-9DEE3E256A0E}" srcOrd="1" destOrd="0" presId="urn:microsoft.com/office/officeart/2005/8/layout/process4"/>
    <dgm:cxn modelId="{63E4201A-3984-48A2-B0E5-22F7821DE7D8}" type="presOf" srcId="{E07408F5-9624-4F86-8E3C-F3083BFB18D8}" destId="{1978F1F0-3698-4FC1-85B7-CA96DB7F9AFA}" srcOrd="0" destOrd="0" presId="urn:microsoft.com/office/officeart/2005/8/layout/process4"/>
    <dgm:cxn modelId="{69BC7D99-9877-4C84-91CB-A8692252E5AE}" type="presOf" srcId="{5B93F6F6-F65C-4C99-8A6B-3AAE1DED705A}" destId="{EFA05275-FCAF-4110-98F5-2C4364C4ED64}" srcOrd="0" destOrd="0" presId="urn:microsoft.com/office/officeart/2005/8/layout/process4"/>
    <dgm:cxn modelId="{B2A37B1B-E2A3-4E69-98B0-C57F2C98201C}" type="presOf" srcId="{5B93F6F6-F65C-4C99-8A6B-3AAE1DED705A}" destId="{869DFFD1-2404-470B-A391-51A8652E5422}" srcOrd="1" destOrd="0" presId="urn:microsoft.com/office/officeart/2005/8/layout/process4"/>
    <dgm:cxn modelId="{2A5B2C05-C4F1-40AF-A06F-D540379D609D}" type="presOf" srcId="{6D4D94FD-A8CF-4847-A8FD-5AE69A311F0F}" destId="{AB958246-819F-4CF6-81F9-2B68C0DA1A1D}" srcOrd="0" destOrd="0" presId="urn:microsoft.com/office/officeart/2005/8/layout/process4"/>
    <dgm:cxn modelId="{73892E4B-A926-42A1-A16A-3185B33D7494}" srcId="{5B93F6F6-F65C-4C99-8A6B-3AAE1DED705A}" destId="{EC49BB34-E9FC-4D12-9676-462D090F8D79}" srcOrd="0" destOrd="0" parTransId="{A5F1E440-AB0D-4EB5-ACD0-6177F349138F}" sibTransId="{C9A0B592-25F6-40EE-ADEE-A09C59BCC3DA}"/>
    <dgm:cxn modelId="{2A0EE9B8-2A34-4B9C-B35A-8A40585F16EA}" srcId="{342DB78E-6724-426D-95CA-DB7F83C670E6}" destId="{EF7EFF72-AAED-4275-8C18-6C85A1352C5E}" srcOrd="3" destOrd="0" parTransId="{E8BC74E5-22C8-4CB3-9A08-8BEFE7191311}" sibTransId="{475F148B-7971-4351-8831-84AD3DE0821B}"/>
    <dgm:cxn modelId="{C248B0BA-154E-4FD3-A735-2896E6F4482A}" type="presParOf" srcId="{C29E2529-0FA8-478B-A763-1DEAF09C6967}" destId="{04FD5F2C-1D1A-4F95-A14D-F7BE1F34F3C5}" srcOrd="0" destOrd="0" presId="urn:microsoft.com/office/officeart/2005/8/layout/process4"/>
    <dgm:cxn modelId="{682A3D5B-7B22-4C6E-97EE-94D4F6668404}" type="presParOf" srcId="{04FD5F2C-1D1A-4F95-A14D-F7BE1F34F3C5}" destId="{C3AF369C-ACAB-4A71-8A38-DE61791FB059}" srcOrd="0" destOrd="0" presId="urn:microsoft.com/office/officeart/2005/8/layout/process4"/>
    <dgm:cxn modelId="{592FCB7C-2A05-40EF-B683-A7229D88B040}" type="presParOf" srcId="{04FD5F2C-1D1A-4F95-A14D-F7BE1F34F3C5}" destId="{72EB6243-69D7-42BC-86EE-9DEE3E256A0E}" srcOrd="1" destOrd="0" presId="urn:microsoft.com/office/officeart/2005/8/layout/process4"/>
    <dgm:cxn modelId="{C63EFF5B-C9B2-4041-9D9D-55B66974097F}" type="presParOf" srcId="{04FD5F2C-1D1A-4F95-A14D-F7BE1F34F3C5}" destId="{B49ADAE3-1B64-498D-AF40-4E0E54F06EE6}" srcOrd="2" destOrd="0" presId="urn:microsoft.com/office/officeart/2005/8/layout/process4"/>
    <dgm:cxn modelId="{71A65568-16FE-4899-BD2D-1B1B7E64A1CA}" type="presParOf" srcId="{B49ADAE3-1B64-498D-AF40-4E0E54F06EE6}" destId="{CBF82939-0544-47A6-85E5-C525CC3F9DE4}" srcOrd="0" destOrd="0" presId="urn:microsoft.com/office/officeart/2005/8/layout/process4"/>
    <dgm:cxn modelId="{2C57C6DE-4D9E-4279-A9CA-C0210528B0B7}" type="presParOf" srcId="{C29E2529-0FA8-478B-A763-1DEAF09C6967}" destId="{7529B6F5-F6B1-46AF-BDB2-9606CC1EC76D}" srcOrd="1" destOrd="0" presId="urn:microsoft.com/office/officeart/2005/8/layout/process4"/>
    <dgm:cxn modelId="{BA24D17E-1CE0-4BC7-B9CA-3EF51087FE54}" type="presParOf" srcId="{C29E2529-0FA8-478B-A763-1DEAF09C6967}" destId="{2F8EE7A9-6969-497E-8239-5EA8327267C0}" srcOrd="2" destOrd="0" presId="urn:microsoft.com/office/officeart/2005/8/layout/process4"/>
    <dgm:cxn modelId="{04A039B0-7F2B-4142-84B6-0EAFBFD28054}" type="presParOf" srcId="{2F8EE7A9-6969-497E-8239-5EA8327267C0}" destId="{1866FE84-51F1-4228-9C14-C443A2B144D8}" srcOrd="0" destOrd="0" presId="urn:microsoft.com/office/officeart/2005/8/layout/process4"/>
    <dgm:cxn modelId="{4C4EF35C-6ADB-4194-A592-99759EFEA119}" type="presParOf" srcId="{2F8EE7A9-6969-497E-8239-5EA8327267C0}" destId="{BF6203A4-F913-458A-9125-3CAD017A4DE1}" srcOrd="1" destOrd="0" presId="urn:microsoft.com/office/officeart/2005/8/layout/process4"/>
    <dgm:cxn modelId="{FD6452DF-1D37-404B-950E-F10DA3967053}" type="presParOf" srcId="{2F8EE7A9-6969-497E-8239-5EA8327267C0}" destId="{B0EC2F68-14B9-4B76-BB0A-DEF9D0A939DC}" srcOrd="2" destOrd="0" presId="urn:microsoft.com/office/officeart/2005/8/layout/process4"/>
    <dgm:cxn modelId="{C2DF37AE-3555-401F-9B9C-A8E7A101FF19}" type="presParOf" srcId="{B0EC2F68-14B9-4B76-BB0A-DEF9D0A939DC}" destId="{03421F29-7B5C-4C5D-8AFA-202CB9C89789}" srcOrd="0" destOrd="0" presId="urn:microsoft.com/office/officeart/2005/8/layout/process4"/>
    <dgm:cxn modelId="{27CFBB89-2513-4D1E-8114-321DB78AAF40}" type="presParOf" srcId="{C29E2529-0FA8-478B-A763-1DEAF09C6967}" destId="{07A27706-F4A6-4CB2-96EF-4AB93D20BBFF}" srcOrd="3" destOrd="0" presId="urn:microsoft.com/office/officeart/2005/8/layout/process4"/>
    <dgm:cxn modelId="{EB59840E-161C-4CB4-8216-F57F529B7BA8}" type="presParOf" srcId="{C29E2529-0FA8-478B-A763-1DEAF09C6967}" destId="{DC37F507-32FE-4A1F-90C3-97698408FA6B}" srcOrd="4" destOrd="0" presId="urn:microsoft.com/office/officeart/2005/8/layout/process4"/>
    <dgm:cxn modelId="{BD39DF87-5A3D-4932-B2C2-1FD104BBA3A2}" type="presParOf" srcId="{DC37F507-32FE-4A1F-90C3-97698408FA6B}" destId="{1978F1F0-3698-4FC1-85B7-CA96DB7F9AFA}" srcOrd="0" destOrd="0" presId="urn:microsoft.com/office/officeart/2005/8/layout/process4"/>
    <dgm:cxn modelId="{49E10C0E-55C1-41B0-B7B2-3A2AEDDCF978}" type="presParOf" srcId="{DC37F507-32FE-4A1F-90C3-97698408FA6B}" destId="{018B29B3-65E6-4224-91ED-6952DBB1FDD5}" srcOrd="1" destOrd="0" presId="urn:microsoft.com/office/officeart/2005/8/layout/process4"/>
    <dgm:cxn modelId="{ED6BAFA9-532A-4E64-971A-DFB5BF8D61B2}" type="presParOf" srcId="{DC37F507-32FE-4A1F-90C3-97698408FA6B}" destId="{5E6B4A84-6951-4AE1-92C8-781D07002F80}" srcOrd="2" destOrd="0" presId="urn:microsoft.com/office/officeart/2005/8/layout/process4"/>
    <dgm:cxn modelId="{EC7B9452-14D8-4762-AC32-20F7C0837451}" type="presParOf" srcId="{5E6B4A84-6951-4AE1-92C8-781D07002F80}" destId="{41A19B8C-710C-424F-BCFE-B6FA91B9550A}" srcOrd="0" destOrd="0" presId="urn:microsoft.com/office/officeart/2005/8/layout/process4"/>
    <dgm:cxn modelId="{88A4F27C-F4DA-4600-AFC2-C084A6B2216B}" type="presParOf" srcId="{C29E2529-0FA8-478B-A763-1DEAF09C6967}" destId="{F1FC22E0-AF82-4736-9511-614E38CA4431}" srcOrd="5" destOrd="0" presId="urn:microsoft.com/office/officeart/2005/8/layout/process4"/>
    <dgm:cxn modelId="{28541ACF-8F93-46E8-B1BC-FAD6F2DECC46}" type="presParOf" srcId="{C29E2529-0FA8-478B-A763-1DEAF09C6967}" destId="{DDD73A01-4BC6-4B26-B67A-D4B238A251CE}" srcOrd="6" destOrd="0" presId="urn:microsoft.com/office/officeart/2005/8/layout/process4"/>
    <dgm:cxn modelId="{39159889-7ACE-4042-9782-5B02759BA642}" type="presParOf" srcId="{DDD73A01-4BC6-4B26-B67A-D4B238A251CE}" destId="{1276AA08-C20D-4B17-A6DB-8FA00769D6F9}" srcOrd="0" destOrd="0" presId="urn:microsoft.com/office/officeart/2005/8/layout/process4"/>
    <dgm:cxn modelId="{4BA87328-5D4C-4ED7-BBFC-1E2CE0AB687A}" type="presParOf" srcId="{DDD73A01-4BC6-4B26-B67A-D4B238A251CE}" destId="{B7D9EC77-B93E-4089-BA98-EB74B055B230}" srcOrd="1" destOrd="0" presId="urn:microsoft.com/office/officeart/2005/8/layout/process4"/>
    <dgm:cxn modelId="{D9DFB97C-372F-4F1F-B7BB-53AF5E81A6C1}" type="presParOf" srcId="{DDD73A01-4BC6-4B26-B67A-D4B238A251CE}" destId="{8D2E21A4-B888-4E2D-8CD9-252B9561C04D}" srcOrd="2" destOrd="0" presId="urn:microsoft.com/office/officeart/2005/8/layout/process4"/>
    <dgm:cxn modelId="{161CA680-2421-488F-BB38-BEB34BF92E3F}" type="presParOf" srcId="{8D2E21A4-B888-4E2D-8CD9-252B9561C04D}" destId="{AB958246-819F-4CF6-81F9-2B68C0DA1A1D}" srcOrd="0" destOrd="0" presId="urn:microsoft.com/office/officeart/2005/8/layout/process4"/>
    <dgm:cxn modelId="{9C4A2464-3442-4724-A4C0-C1F89B9D6EBA}" type="presParOf" srcId="{C29E2529-0FA8-478B-A763-1DEAF09C6967}" destId="{1A87609D-3904-4DC4-8A51-8032CFDBD512}" srcOrd="7" destOrd="0" presId="urn:microsoft.com/office/officeart/2005/8/layout/process4"/>
    <dgm:cxn modelId="{005B49A0-FAAE-4FBD-A7B2-CDAEBFFF4F1F}" type="presParOf" srcId="{C29E2529-0FA8-478B-A763-1DEAF09C6967}" destId="{6F920C8B-CB69-4E37-8855-4F4DD5CC7B79}" srcOrd="8" destOrd="0" presId="urn:microsoft.com/office/officeart/2005/8/layout/process4"/>
    <dgm:cxn modelId="{89054DAC-AB23-44FE-8263-FBF485A2F98A}" type="presParOf" srcId="{6F920C8B-CB69-4E37-8855-4F4DD5CC7B79}" destId="{EFA05275-FCAF-4110-98F5-2C4364C4ED64}" srcOrd="0" destOrd="0" presId="urn:microsoft.com/office/officeart/2005/8/layout/process4"/>
    <dgm:cxn modelId="{5B1BE716-1F9F-4E11-8BF2-769126BE9368}" type="presParOf" srcId="{6F920C8B-CB69-4E37-8855-4F4DD5CC7B79}" destId="{869DFFD1-2404-470B-A391-51A8652E5422}" srcOrd="1" destOrd="0" presId="urn:microsoft.com/office/officeart/2005/8/layout/process4"/>
    <dgm:cxn modelId="{D93F26E2-B3E2-4FAF-988B-8E1AA23EA37F}" type="presParOf" srcId="{6F920C8B-CB69-4E37-8855-4F4DD5CC7B79}" destId="{6C037CFE-1647-46F4-AF71-12D4469F6EA8}" srcOrd="2" destOrd="0" presId="urn:microsoft.com/office/officeart/2005/8/layout/process4"/>
    <dgm:cxn modelId="{605B6EB6-67AA-471A-A6A6-7054495FBADC}" type="presParOf" srcId="{6C037CFE-1647-46F4-AF71-12D4469F6EA8}" destId="{6069F5AB-F848-4441-BF72-0C47886E1796}" srcOrd="0" destOrd="0" presId="urn:microsoft.com/office/officeart/2005/8/layout/process4"/>
  </dgm:cxnLst>
  <dgm:bg/>
  <dgm:whole/>
</dgm:dataModel>
</file>

<file path=ppt/diagrams/data40.xml><?xml version="1.0" encoding="utf-8"?>
<dgm:dataModel xmlns:dgm="http://schemas.openxmlformats.org/drawingml/2006/diagram" xmlns:a="http://schemas.openxmlformats.org/drawingml/2006/main">
  <dgm:ptLst>
    <dgm:pt modelId="{B640539C-C779-435A-8318-7B65D125F8E2}" type="doc">
      <dgm:prSet loTypeId="urn:microsoft.com/office/officeart/2005/8/layout/vList2" loCatId="list" qsTypeId="urn:microsoft.com/office/officeart/2005/8/quickstyle/simple3" qsCatId="simple" csTypeId="urn:microsoft.com/office/officeart/2005/8/colors/colorful5" csCatId="colorful" phldr="1"/>
      <dgm:spPr/>
      <dgm:t>
        <a:bodyPr/>
        <a:lstStyle/>
        <a:p>
          <a:endParaRPr lang="es-EC"/>
        </a:p>
      </dgm:t>
    </dgm:pt>
    <dgm:pt modelId="{6D653F40-1A67-4B79-BF5A-4981AC93D91F}">
      <dgm:prSet phldrT="[Texto]" custT="1"/>
      <dgm:spPr/>
      <dgm:t>
        <a:bodyPr/>
        <a:lstStyle/>
        <a:p>
          <a:pPr algn="ctr"/>
          <a:r>
            <a:rPr lang="es-ES" sz="1800" dirty="0" smtClean="0"/>
            <a:t>Implementación Sistema Información, que permita condensar la información de las operaciones de la empresa, y proporcionando canales de comunicación entre áreas, información histórica y estadística.</a:t>
          </a:r>
          <a:endParaRPr lang="es-EC" sz="1800" dirty="0" smtClean="0"/>
        </a:p>
      </dgm:t>
    </dgm:pt>
    <dgm:pt modelId="{7128ABFF-913C-45B8-B4B1-DE65336EB816}" type="parTrans" cxnId="{E1EF3A0D-7312-4158-BE95-8A0FE0C37E85}">
      <dgm:prSet/>
      <dgm:spPr/>
      <dgm:t>
        <a:bodyPr/>
        <a:lstStyle/>
        <a:p>
          <a:pPr algn="ctr"/>
          <a:endParaRPr lang="es-EC"/>
        </a:p>
      </dgm:t>
    </dgm:pt>
    <dgm:pt modelId="{F5E71D0C-B454-4C70-A944-F4B23C61591B}" type="sibTrans" cxnId="{E1EF3A0D-7312-4158-BE95-8A0FE0C37E85}">
      <dgm:prSet/>
      <dgm:spPr/>
      <dgm:t>
        <a:bodyPr/>
        <a:lstStyle/>
        <a:p>
          <a:pPr algn="ctr"/>
          <a:endParaRPr lang="es-EC"/>
        </a:p>
      </dgm:t>
    </dgm:pt>
    <dgm:pt modelId="{923D6E50-DB0B-4066-9622-B5F0C0E821D4}">
      <dgm:prSet phldrT="[Texto]" custT="1"/>
      <dgm:spPr/>
      <dgm:t>
        <a:bodyPr/>
        <a:lstStyle/>
        <a:p>
          <a:pPr algn="ctr"/>
          <a:endParaRPr lang="es-EC" sz="1500" dirty="0"/>
        </a:p>
      </dgm:t>
    </dgm:pt>
    <dgm:pt modelId="{4CCAFB89-2508-4D11-9461-362C075F6E2A}" type="parTrans" cxnId="{F736E83A-D3D7-417C-9730-05E80BB67675}">
      <dgm:prSet/>
      <dgm:spPr/>
      <dgm:t>
        <a:bodyPr/>
        <a:lstStyle/>
        <a:p>
          <a:pPr algn="ctr"/>
          <a:endParaRPr lang="es-EC"/>
        </a:p>
      </dgm:t>
    </dgm:pt>
    <dgm:pt modelId="{2595617A-C138-4B4A-A9FD-60244118059B}" type="sibTrans" cxnId="{F736E83A-D3D7-417C-9730-05E80BB67675}">
      <dgm:prSet/>
      <dgm:spPr/>
      <dgm:t>
        <a:bodyPr/>
        <a:lstStyle/>
        <a:p>
          <a:pPr algn="ctr"/>
          <a:endParaRPr lang="es-EC"/>
        </a:p>
      </dgm:t>
    </dgm:pt>
    <dgm:pt modelId="{77C81232-BA05-42F9-B89D-CBB0A038CED8}">
      <dgm:prSet phldrT="[Texto]" custT="1"/>
      <dgm:spPr/>
      <dgm:t>
        <a:bodyPr/>
        <a:lstStyle/>
        <a:p>
          <a:pPr algn="ctr"/>
          <a:r>
            <a:rPr lang="es-ES" sz="1800" dirty="0" smtClean="0"/>
            <a:t>El área de producción debe adaptarse a cualquier cambio que surja en su entorno, así mismo la jefatura de producción debe estar capacitada para rediseñar la estrategia y reestructurar el sistema  cuando sea pertinente. </a:t>
          </a:r>
          <a:endParaRPr lang="es-EC" sz="1800" dirty="0"/>
        </a:p>
      </dgm:t>
    </dgm:pt>
    <dgm:pt modelId="{7F0C2479-4725-40C0-AED5-9FC1D997D496}" type="parTrans" cxnId="{0A504BEC-A049-4792-910D-2D98F8AE8C88}">
      <dgm:prSet/>
      <dgm:spPr/>
      <dgm:t>
        <a:bodyPr/>
        <a:lstStyle/>
        <a:p>
          <a:pPr algn="ctr"/>
          <a:endParaRPr lang="es-EC"/>
        </a:p>
      </dgm:t>
    </dgm:pt>
    <dgm:pt modelId="{929CCE15-DCC5-4E65-B2A0-75690C0864F2}" type="sibTrans" cxnId="{0A504BEC-A049-4792-910D-2D98F8AE8C88}">
      <dgm:prSet/>
      <dgm:spPr/>
      <dgm:t>
        <a:bodyPr/>
        <a:lstStyle/>
        <a:p>
          <a:pPr algn="ctr"/>
          <a:endParaRPr lang="es-EC"/>
        </a:p>
      </dgm:t>
    </dgm:pt>
    <dgm:pt modelId="{A7C17DE8-A804-4AE2-8060-5FFE0197D694}">
      <dgm:prSet phldrT="[Texto]" custT="1"/>
      <dgm:spPr/>
      <dgm:t>
        <a:bodyPr/>
        <a:lstStyle/>
        <a:p>
          <a:pPr algn="ctr"/>
          <a:r>
            <a:rPr lang="es-ES" sz="1800" dirty="0" smtClean="0"/>
            <a:t>Contar con un proceso alterno, con el cual poder responder ante una contingencia, el mismo que impedirá una para en el proceso de producción, impidiendo así que se produzca un retraso en la entrega de las órdenes de producción. </a:t>
          </a:r>
          <a:endParaRPr lang="es-EC" sz="1800" dirty="0"/>
        </a:p>
      </dgm:t>
    </dgm:pt>
    <dgm:pt modelId="{E1D82995-A996-4383-97F1-AF47263F16FD}" type="parTrans" cxnId="{18B94747-1182-4A2A-96FF-A609F06F9761}">
      <dgm:prSet/>
      <dgm:spPr/>
      <dgm:t>
        <a:bodyPr/>
        <a:lstStyle/>
        <a:p>
          <a:endParaRPr lang="es-EC"/>
        </a:p>
      </dgm:t>
    </dgm:pt>
    <dgm:pt modelId="{E4AA0685-8CA5-4033-8D28-95B4447FB487}" type="sibTrans" cxnId="{18B94747-1182-4A2A-96FF-A609F06F9761}">
      <dgm:prSet/>
      <dgm:spPr/>
      <dgm:t>
        <a:bodyPr/>
        <a:lstStyle/>
        <a:p>
          <a:endParaRPr lang="es-EC"/>
        </a:p>
      </dgm:t>
    </dgm:pt>
    <dgm:pt modelId="{867F6067-BEBE-4A93-A42D-24EC2FD102E3}" type="pres">
      <dgm:prSet presAssocID="{B640539C-C779-435A-8318-7B65D125F8E2}" presName="linear" presStyleCnt="0">
        <dgm:presLayoutVars>
          <dgm:animLvl val="lvl"/>
          <dgm:resizeHandles val="exact"/>
        </dgm:presLayoutVars>
      </dgm:prSet>
      <dgm:spPr/>
    </dgm:pt>
    <dgm:pt modelId="{F668C1C3-37AD-4EE8-8386-A98123F88E1C}" type="pres">
      <dgm:prSet presAssocID="{6D653F40-1A67-4B79-BF5A-4981AC93D91F}" presName="parentText" presStyleLbl="node1" presStyleIdx="0" presStyleCnt="3" custScaleY="94234" custLinFactNeighborY="46470">
        <dgm:presLayoutVars>
          <dgm:chMax val="0"/>
          <dgm:bulletEnabled val="1"/>
        </dgm:presLayoutVars>
      </dgm:prSet>
      <dgm:spPr/>
      <dgm:t>
        <a:bodyPr/>
        <a:lstStyle/>
        <a:p>
          <a:endParaRPr lang="es-EC"/>
        </a:p>
      </dgm:t>
    </dgm:pt>
    <dgm:pt modelId="{FD5EAC3B-BB7C-429C-8CE9-A7D030455189}" type="pres">
      <dgm:prSet presAssocID="{6D653F40-1A67-4B79-BF5A-4981AC93D91F}" presName="childText" presStyleLbl="revTx" presStyleIdx="0" presStyleCnt="1">
        <dgm:presLayoutVars>
          <dgm:bulletEnabled val="1"/>
        </dgm:presLayoutVars>
      </dgm:prSet>
      <dgm:spPr/>
      <dgm:t>
        <a:bodyPr/>
        <a:lstStyle/>
        <a:p>
          <a:endParaRPr lang="es-EC"/>
        </a:p>
      </dgm:t>
    </dgm:pt>
    <dgm:pt modelId="{FD8F7209-910C-4691-8691-AD3384D6C6AD}" type="pres">
      <dgm:prSet presAssocID="{77C81232-BA05-42F9-B89D-CBB0A038CED8}" presName="parentText" presStyleLbl="node1" presStyleIdx="1" presStyleCnt="3" custLinFactNeighborY="-79776">
        <dgm:presLayoutVars>
          <dgm:chMax val="0"/>
          <dgm:bulletEnabled val="1"/>
        </dgm:presLayoutVars>
      </dgm:prSet>
      <dgm:spPr/>
      <dgm:t>
        <a:bodyPr/>
        <a:lstStyle/>
        <a:p>
          <a:endParaRPr lang="es-EC"/>
        </a:p>
      </dgm:t>
    </dgm:pt>
    <dgm:pt modelId="{D3453262-4AC5-47B1-B023-7B48B3CBCD91}" type="pres">
      <dgm:prSet presAssocID="{929CCE15-DCC5-4E65-B2A0-75690C0864F2}" presName="spacer" presStyleCnt="0"/>
      <dgm:spPr/>
    </dgm:pt>
    <dgm:pt modelId="{CC6E09FB-7496-4008-95E4-4F24A8C51624}" type="pres">
      <dgm:prSet presAssocID="{A7C17DE8-A804-4AE2-8060-5FFE0197D694}" presName="parentText" presStyleLbl="node1" presStyleIdx="2" presStyleCnt="3" custLinFactY="2044" custLinFactNeighborX="3125" custLinFactNeighborY="100000">
        <dgm:presLayoutVars>
          <dgm:chMax val="0"/>
          <dgm:bulletEnabled val="1"/>
        </dgm:presLayoutVars>
      </dgm:prSet>
      <dgm:spPr/>
      <dgm:t>
        <a:bodyPr/>
        <a:lstStyle/>
        <a:p>
          <a:endParaRPr lang="es-EC"/>
        </a:p>
      </dgm:t>
    </dgm:pt>
  </dgm:ptLst>
  <dgm:cxnLst>
    <dgm:cxn modelId="{F4298C1D-7D1F-4761-8AA0-91C139A276E6}" type="presOf" srcId="{77C81232-BA05-42F9-B89D-CBB0A038CED8}" destId="{FD8F7209-910C-4691-8691-AD3384D6C6AD}" srcOrd="0" destOrd="0" presId="urn:microsoft.com/office/officeart/2005/8/layout/vList2"/>
    <dgm:cxn modelId="{0A504BEC-A049-4792-910D-2D98F8AE8C88}" srcId="{B640539C-C779-435A-8318-7B65D125F8E2}" destId="{77C81232-BA05-42F9-B89D-CBB0A038CED8}" srcOrd="1" destOrd="0" parTransId="{7F0C2479-4725-40C0-AED5-9FC1D997D496}" sibTransId="{929CCE15-DCC5-4E65-B2A0-75690C0864F2}"/>
    <dgm:cxn modelId="{D27F18CB-0311-4954-83F2-B6F77D37EEF8}" type="presOf" srcId="{B640539C-C779-435A-8318-7B65D125F8E2}" destId="{867F6067-BEBE-4A93-A42D-24EC2FD102E3}" srcOrd="0" destOrd="0" presId="urn:microsoft.com/office/officeart/2005/8/layout/vList2"/>
    <dgm:cxn modelId="{998527E1-25D2-48A8-99DD-9B508A2F7BA0}" type="presOf" srcId="{6D653F40-1A67-4B79-BF5A-4981AC93D91F}" destId="{F668C1C3-37AD-4EE8-8386-A98123F88E1C}" srcOrd="0" destOrd="0" presId="urn:microsoft.com/office/officeart/2005/8/layout/vList2"/>
    <dgm:cxn modelId="{E1EF3A0D-7312-4158-BE95-8A0FE0C37E85}" srcId="{B640539C-C779-435A-8318-7B65D125F8E2}" destId="{6D653F40-1A67-4B79-BF5A-4981AC93D91F}" srcOrd="0" destOrd="0" parTransId="{7128ABFF-913C-45B8-B4B1-DE65336EB816}" sibTransId="{F5E71D0C-B454-4C70-A944-F4B23C61591B}"/>
    <dgm:cxn modelId="{A0C6AD5B-8F46-4F1E-8708-CA2368DD8CAB}" type="presOf" srcId="{923D6E50-DB0B-4066-9622-B5F0C0E821D4}" destId="{FD5EAC3B-BB7C-429C-8CE9-A7D030455189}" srcOrd="0" destOrd="0" presId="urn:microsoft.com/office/officeart/2005/8/layout/vList2"/>
    <dgm:cxn modelId="{F736E83A-D3D7-417C-9730-05E80BB67675}" srcId="{6D653F40-1A67-4B79-BF5A-4981AC93D91F}" destId="{923D6E50-DB0B-4066-9622-B5F0C0E821D4}" srcOrd="0" destOrd="0" parTransId="{4CCAFB89-2508-4D11-9461-362C075F6E2A}" sibTransId="{2595617A-C138-4B4A-A9FD-60244118059B}"/>
    <dgm:cxn modelId="{D3A451AB-42A5-4560-A462-249312C43C55}" type="presOf" srcId="{A7C17DE8-A804-4AE2-8060-5FFE0197D694}" destId="{CC6E09FB-7496-4008-95E4-4F24A8C51624}" srcOrd="0" destOrd="0" presId="urn:microsoft.com/office/officeart/2005/8/layout/vList2"/>
    <dgm:cxn modelId="{18B94747-1182-4A2A-96FF-A609F06F9761}" srcId="{B640539C-C779-435A-8318-7B65D125F8E2}" destId="{A7C17DE8-A804-4AE2-8060-5FFE0197D694}" srcOrd="2" destOrd="0" parTransId="{E1D82995-A996-4383-97F1-AF47263F16FD}" sibTransId="{E4AA0685-8CA5-4033-8D28-95B4447FB487}"/>
    <dgm:cxn modelId="{B8D48E60-1A06-4D62-BAB5-976BF02CC747}" type="presParOf" srcId="{867F6067-BEBE-4A93-A42D-24EC2FD102E3}" destId="{F668C1C3-37AD-4EE8-8386-A98123F88E1C}" srcOrd="0" destOrd="0" presId="urn:microsoft.com/office/officeart/2005/8/layout/vList2"/>
    <dgm:cxn modelId="{E533F835-65A2-46A0-AAC6-7C8BE9B37F89}" type="presParOf" srcId="{867F6067-BEBE-4A93-A42D-24EC2FD102E3}" destId="{FD5EAC3B-BB7C-429C-8CE9-A7D030455189}" srcOrd="1" destOrd="0" presId="urn:microsoft.com/office/officeart/2005/8/layout/vList2"/>
    <dgm:cxn modelId="{9300FA5B-9B50-4EFF-9E3D-F619D50C026E}" type="presParOf" srcId="{867F6067-BEBE-4A93-A42D-24EC2FD102E3}" destId="{FD8F7209-910C-4691-8691-AD3384D6C6AD}" srcOrd="2" destOrd="0" presId="urn:microsoft.com/office/officeart/2005/8/layout/vList2"/>
    <dgm:cxn modelId="{DD342F99-DF6A-4B81-AA36-DCEF6850FD8E}" type="presParOf" srcId="{867F6067-BEBE-4A93-A42D-24EC2FD102E3}" destId="{D3453262-4AC5-47B1-B023-7B48B3CBCD91}" srcOrd="3" destOrd="0" presId="urn:microsoft.com/office/officeart/2005/8/layout/vList2"/>
    <dgm:cxn modelId="{8B63DC79-5EE1-4A54-854E-48E7341F05B2}" type="presParOf" srcId="{867F6067-BEBE-4A93-A42D-24EC2FD102E3}" destId="{CC6E09FB-7496-4008-95E4-4F24A8C51624}" srcOrd="4"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342DB78E-6724-426D-95CA-DB7F83C670E6}" type="doc">
      <dgm:prSet loTypeId="urn:microsoft.com/office/officeart/2005/8/layout/process4" loCatId="list" qsTypeId="urn:microsoft.com/office/officeart/2005/8/quickstyle/3d3" qsCatId="3D" csTypeId="urn:microsoft.com/office/officeart/2005/8/colors/colorful3" csCatId="colorful" phldr="1"/>
      <dgm:spPr/>
      <dgm:t>
        <a:bodyPr/>
        <a:lstStyle/>
        <a:p>
          <a:endParaRPr lang="es-EC"/>
        </a:p>
      </dgm:t>
    </dgm:pt>
    <dgm:pt modelId="{5B93F6F6-F65C-4C99-8A6B-3AAE1DED705A}">
      <dgm:prSet phldrT="[Texto]" custT="1"/>
      <dgm:spPr/>
      <dgm:t>
        <a:bodyPr/>
        <a:lstStyle/>
        <a:p>
          <a:pPr algn="l"/>
          <a:r>
            <a:rPr lang="es-EC" sz="1300" b="1" dirty="0">
              <a:latin typeface="Arial" pitchFamily="34" charset="0"/>
              <a:cs typeface="Arial" pitchFamily="34" charset="0"/>
            </a:rPr>
            <a:t>1. </a:t>
          </a:r>
          <a:r>
            <a:rPr lang="es-EC" sz="1300" b="1" dirty="0" smtClean="0">
              <a:latin typeface="Arial" pitchFamily="34" charset="0"/>
              <a:cs typeface="Arial" pitchFamily="34" charset="0"/>
            </a:rPr>
            <a:t>¿Por qué existe falta de Materia Prima Frecuentemente?</a:t>
          </a:r>
          <a:endParaRPr lang="es-EC" sz="1300" dirty="0">
            <a:latin typeface="Arial" pitchFamily="34" charset="0"/>
            <a:cs typeface="Arial" pitchFamily="34" charset="0"/>
          </a:endParaRPr>
        </a:p>
      </dgm:t>
    </dgm:pt>
    <dgm:pt modelId="{067F5E6E-3818-48AE-A55E-ED0FA2B1C140}" type="parTrans" cxnId="{1889D918-6B6C-4603-AA2A-340427BB4C9E}">
      <dgm:prSet/>
      <dgm:spPr/>
      <dgm:t>
        <a:bodyPr/>
        <a:lstStyle/>
        <a:p>
          <a:pPr algn="l"/>
          <a:endParaRPr lang="es-EC" sz="1300">
            <a:latin typeface="Arial" pitchFamily="34" charset="0"/>
            <a:cs typeface="Arial" pitchFamily="34" charset="0"/>
          </a:endParaRPr>
        </a:p>
      </dgm:t>
    </dgm:pt>
    <dgm:pt modelId="{19C2094D-176C-402F-B9FA-9389CC63BAB7}" type="sibTrans" cxnId="{1889D918-6B6C-4603-AA2A-340427BB4C9E}">
      <dgm:prSet/>
      <dgm:spPr/>
      <dgm:t>
        <a:bodyPr/>
        <a:lstStyle/>
        <a:p>
          <a:pPr algn="l"/>
          <a:endParaRPr lang="es-EC" sz="1300">
            <a:latin typeface="Arial" pitchFamily="34" charset="0"/>
            <a:cs typeface="Arial" pitchFamily="34" charset="0"/>
          </a:endParaRPr>
        </a:p>
      </dgm:t>
    </dgm:pt>
    <dgm:pt modelId="{EC49BB34-E9FC-4D12-9676-462D090F8D79}">
      <dgm:prSet phldrT="[Texto]" custT="1"/>
      <dgm:spPr/>
      <dgm:t>
        <a:bodyPr/>
        <a:lstStyle/>
        <a:p>
          <a:pPr algn="l"/>
          <a:r>
            <a:rPr lang="es-EC" sz="1300" dirty="0" smtClean="0">
              <a:latin typeface="Arial" pitchFamily="34" charset="0"/>
              <a:cs typeface="Arial" pitchFamily="34" charset="0"/>
            </a:rPr>
            <a:t>Porque no hay una política de aprovisionamiento.</a:t>
          </a:r>
          <a:endParaRPr lang="es-EC" sz="1300" dirty="0">
            <a:latin typeface="Arial" pitchFamily="34" charset="0"/>
            <a:cs typeface="Arial" pitchFamily="34" charset="0"/>
          </a:endParaRPr>
        </a:p>
      </dgm:t>
    </dgm:pt>
    <dgm:pt modelId="{A5F1E440-AB0D-4EB5-ACD0-6177F349138F}" type="parTrans" cxnId="{73892E4B-A926-42A1-A16A-3185B33D7494}">
      <dgm:prSet/>
      <dgm:spPr/>
      <dgm:t>
        <a:bodyPr/>
        <a:lstStyle/>
        <a:p>
          <a:pPr algn="l"/>
          <a:endParaRPr lang="es-EC" sz="1300">
            <a:latin typeface="Arial" pitchFamily="34" charset="0"/>
            <a:cs typeface="Arial" pitchFamily="34" charset="0"/>
          </a:endParaRPr>
        </a:p>
      </dgm:t>
    </dgm:pt>
    <dgm:pt modelId="{C9A0B592-25F6-40EE-ADEE-A09C59BCC3DA}" type="sibTrans" cxnId="{73892E4B-A926-42A1-A16A-3185B33D7494}">
      <dgm:prSet/>
      <dgm:spPr/>
      <dgm:t>
        <a:bodyPr/>
        <a:lstStyle/>
        <a:p>
          <a:pPr algn="l"/>
          <a:endParaRPr lang="es-EC" sz="1300">
            <a:latin typeface="Arial" pitchFamily="34" charset="0"/>
            <a:cs typeface="Arial" pitchFamily="34" charset="0"/>
          </a:endParaRPr>
        </a:p>
      </dgm:t>
    </dgm:pt>
    <dgm:pt modelId="{C886B7EF-CA65-4465-B7D7-40A56D6CC232}">
      <dgm:prSet phldrT="[Texto]" custT="1"/>
      <dgm:spPr/>
      <dgm:t>
        <a:bodyPr/>
        <a:lstStyle/>
        <a:p>
          <a:pPr algn="l"/>
          <a:r>
            <a:rPr lang="es-ES" sz="1300" b="1" dirty="0">
              <a:latin typeface="Arial" pitchFamily="34" charset="0"/>
              <a:cs typeface="Arial" pitchFamily="34" charset="0"/>
            </a:rPr>
            <a:t>2</a:t>
          </a:r>
          <a:r>
            <a:rPr lang="es-ES" sz="1300" b="1" dirty="0" smtClean="0">
              <a:latin typeface="Arial" pitchFamily="34" charset="0"/>
              <a:cs typeface="Arial" pitchFamily="34" charset="0"/>
            </a:rPr>
            <a:t>. ¿</a:t>
          </a:r>
          <a:r>
            <a:rPr lang="es-EC" sz="1300" b="1" dirty="0" smtClean="0">
              <a:latin typeface="Arial" pitchFamily="34" charset="0"/>
              <a:cs typeface="Arial" pitchFamily="34" charset="0"/>
            </a:rPr>
            <a:t>Por qué no hay una política de aprovisionamiento ?</a:t>
          </a:r>
          <a:endParaRPr lang="es-EC" sz="1300" dirty="0">
            <a:latin typeface="Arial" pitchFamily="34" charset="0"/>
            <a:cs typeface="Arial" pitchFamily="34" charset="0"/>
          </a:endParaRPr>
        </a:p>
      </dgm:t>
    </dgm:pt>
    <dgm:pt modelId="{737792A2-4880-4E6E-833F-18D20479D944}" type="parTrans" cxnId="{9CCAAF2A-6414-4266-AB23-F2E764CA49A4}">
      <dgm:prSet/>
      <dgm:spPr/>
      <dgm:t>
        <a:bodyPr/>
        <a:lstStyle/>
        <a:p>
          <a:pPr algn="l"/>
          <a:endParaRPr lang="es-EC" sz="1300">
            <a:latin typeface="Arial" pitchFamily="34" charset="0"/>
            <a:cs typeface="Arial" pitchFamily="34" charset="0"/>
          </a:endParaRPr>
        </a:p>
      </dgm:t>
    </dgm:pt>
    <dgm:pt modelId="{BF2608D0-9B01-4741-A084-1764D48E1460}" type="sibTrans" cxnId="{9CCAAF2A-6414-4266-AB23-F2E764CA49A4}">
      <dgm:prSet/>
      <dgm:spPr/>
      <dgm:t>
        <a:bodyPr/>
        <a:lstStyle/>
        <a:p>
          <a:pPr algn="l"/>
          <a:endParaRPr lang="es-EC" sz="1300">
            <a:latin typeface="Arial" pitchFamily="34" charset="0"/>
            <a:cs typeface="Arial" pitchFamily="34" charset="0"/>
          </a:endParaRPr>
        </a:p>
      </dgm:t>
    </dgm:pt>
    <dgm:pt modelId="{6D4D94FD-A8CF-4847-A8FD-5AE69A311F0F}">
      <dgm:prSet phldrT="[Texto]" custT="1"/>
      <dgm:spPr/>
      <dgm:t>
        <a:bodyPr/>
        <a:lstStyle/>
        <a:p>
          <a:pPr algn="l"/>
          <a:r>
            <a:rPr lang="es-EC" sz="1300" dirty="0" smtClean="0">
              <a:latin typeface="Arial" pitchFamily="34" charset="0"/>
              <a:cs typeface="Arial" pitchFamily="34" charset="0"/>
            </a:rPr>
            <a:t>Porque no se tienen datos históricos del movimiento y uso de la materia prima.</a:t>
          </a:r>
          <a:endParaRPr lang="es-EC" sz="1300" dirty="0">
            <a:latin typeface="Arial" pitchFamily="34" charset="0"/>
            <a:cs typeface="Arial" pitchFamily="34" charset="0"/>
          </a:endParaRPr>
        </a:p>
      </dgm:t>
    </dgm:pt>
    <dgm:pt modelId="{3E3F6C08-6959-4A24-A628-B9F145CE38AD}" type="parTrans" cxnId="{4113C6AE-CA21-4CF2-AE08-6AA9CDC7ECD6}">
      <dgm:prSet/>
      <dgm:spPr/>
      <dgm:t>
        <a:bodyPr/>
        <a:lstStyle/>
        <a:p>
          <a:pPr algn="l"/>
          <a:endParaRPr lang="es-EC" sz="1300">
            <a:latin typeface="Arial" pitchFamily="34" charset="0"/>
            <a:cs typeface="Arial" pitchFamily="34" charset="0"/>
          </a:endParaRPr>
        </a:p>
      </dgm:t>
    </dgm:pt>
    <dgm:pt modelId="{35E12A36-0DFF-4BA2-B4ED-502AF5FC3C96}" type="sibTrans" cxnId="{4113C6AE-CA21-4CF2-AE08-6AA9CDC7ECD6}">
      <dgm:prSet/>
      <dgm:spPr/>
      <dgm:t>
        <a:bodyPr/>
        <a:lstStyle/>
        <a:p>
          <a:pPr algn="l"/>
          <a:endParaRPr lang="es-EC" sz="1300">
            <a:latin typeface="Arial" pitchFamily="34" charset="0"/>
            <a:cs typeface="Arial" pitchFamily="34" charset="0"/>
          </a:endParaRPr>
        </a:p>
      </dgm:t>
    </dgm:pt>
    <dgm:pt modelId="{E07408F5-9624-4F86-8E3C-F3083BFB18D8}">
      <dgm:prSet phldrT="[Texto]" custT="1"/>
      <dgm:spPr/>
      <dgm:t>
        <a:bodyPr/>
        <a:lstStyle/>
        <a:p>
          <a:pPr algn="l"/>
          <a:r>
            <a:rPr lang="es-EC" sz="1300" b="1" dirty="0" smtClean="0">
              <a:latin typeface="Arial" pitchFamily="34" charset="0"/>
              <a:cs typeface="Arial" pitchFamily="34" charset="0"/>
            </a:rPr>
            <a:t>3.Por qué no se tienen datos históricos del movimiento y uso de la materia prima?</a:t>
          </a:r>
          <a:endParaRPr lang="es-EC" sz="1300" dirty="0">
            <a:latin typeface="Arial" pitchFamily="34" charset="0"/>
            <a:cs typeface="Arial" pitchFamily="34" charset="0"/>
          </a:endParaRPr>
        </a:p>
      </dgm:t>
    </dgm:pt>
    <dgm:pt modelId="{0676DBEE-A932-4C33-880F-1AE396562AE5}" type="parTrans" cxnId="{A6738BB2-8422-45C3-B718-44F3B1483A64}">
      <dgm:prSet/>
      <dgm:spPr/>
      <dgm:t>
        <a:bodyPr/>
        <a:lstStyle/>
        <a:p>
          <a:pPr algn="l"/>
          <a:endParaRPr lang="es-EC" sz="1300">
            <a:latin typeface="Arial" pitchFamily="34" charset="0"/>
            <a:cs typeface="Arial" pitchFamily="34" charset="0"/>
          </a:endParaRPr>
        </a:p>
      </dgm:t>
    </dgm:pt>
    <dgm:pt modelId="{316ACCEA-9022-492F-9AD1-D1060E24B316}" type="sibTrans" cxnId="{A6738BB2-8422-45C3-B718-44F3B1483A64}">
      <dgm:prSet/>
      <dgm:spPr/>
      <dgm:t>
        <a:bodyPr/>
        <a:lstStyle/>
        <a:p>
          <a:pPr algn="l"/>
          <a:endParaRPr lang="es-EC" sz="1300">
            <a:latin typeface="Arial" pitchFamily="34" charset="0"/>
            <a:cs typeface="Arial" pitchFamily="34" charset="0"/>
          </a:endParaRPr>
        </a:p>
      </dgm:t>
    </dgm:pt>
    <dgm:pt modelId="{B563E6BD-9922-408D-A84C-4A83FBC7D930}">
      <dgm:prSet phldrT="[Texto]" custT="1"/>
      <dgm:spPr/>
      <dgm:t>
        <a:bodyPr/>
        <a:lstStyle/>
        <a:p>
          <a:pPr algn="l"/>
          <a:r>
            <a:rPr lang="es-EC" sz="1300" dirty="0" smtClean="0">
              <a:latin typeface="Arial" pitchFamily="34" charset="0"/>
              <a:cs typeface="Arial" pitchFamily="34" charset="0"/>
            </a:rPr>
            <a:t>Porque no tiene indicadores que monitoreen el comportamiento y uso de la materia  prima.</a:t>
          </a:r>
          <a:endParaRPr lang="es-EC" sz="1300" dirty="0">
            <a:latin typeface="Arial" pitchFamily="34" charset="0"/>
            <a:cs typeface="Arial" pitchFamily="34" charset="0"/>
          </a:endParaRPr>
        </a:p>
      </dgm:t>
    </dgm:pt>
    <dgm:pt modelId="{2C518B1A-993E-49EC-94D5-0B3A4410D8C6}" type="parTrans" cxnId="{1E89BEB4-D5CC-4DBC-85F3-38D5C14004AF}">
      <dgm:prSet/>
      <dgm:spPr/>
      <dgm:t>
        <a:bodyPr/>
        <a:lstStyle/>
        <a:p>
          <a:pPr algn="l"/>
          <a:endParaRPr lang="es-EC" sz="1300">
            <a:latin typeface="Arial" pitchFamily="34" charset="0"/>
            <a:cs typeface="Arial" pitchFamily="34" charset="0"/>
          </a:endParaRPr>
        </a:p>
      </dgm:t>
    </dgm:pt>
    <dgm:pt modelId="{91AD4706-B670-4FE5-8DC2-1EA785C6B57D}" type="sibTrans" cxnId="{1E89BEB4-D5CC-4DBC-85F3-38D5C14004AF}">
      <dgm:prSet/>
      <dgm:spPr/>
      <dgm:t>
        <a:bodyPr/>
        <a:lstStyle/>
        <a:p>
          <a:pPr algn="l"/>
          <a:endParaRPr lang="es-EC" sz="1300">
            <a:latin typeface="Arial" pitchFamily="34" charset="0"/>
            <a:cs typeface="Arial" pitchFamily="34" charset="0"/>
          </a:endParaRPr>
        </a:p>
      </dgm:t>
    </dgm:pt>
    <dgm:pt modelId="{EF7EFF72-AAED-4275-8C18-6C85A1352C5E}">
      <dgm:prSet phldrT="[Texto]" custT="1"/>
      <dgm:spPr/>
      <dgm:t>
        <a:bodyPr/>
        <a:lstStyle/>
        <a:p>
          <a:pPr algn="l"/>
          <a:r>
            <a:rPr lang="es-EC" sz="1300" b="1" dirty="0">
              <a:latin typeface="Arial" pitchFamily="34" charset="0"/>
              <a:cs typeface="Arial" pitchFamily="34" charset="0"/>
            </a:rPr>
            <a:t>4. </a:t>
          </a:r>
          <a:r>
            <a:rPr lang="es-EC" sz="1300" b="1" dirty="0" smtClean="0">
              <a:latin typeface="Arial" pitchFamily="34" charset="0"/>
              <a:cs typeface="Arial" pitchFamily="34" charset="0"/>
            </a:rPr>
            <a:t>¿Por qué no tienen indicadores que monitoreen el comportamiento y uso de la materia prima?</a:t>
          </a:r>
          <a:endParaRPr lang="es-EC" sz="1300" dirty="0">
            <a:latin typeface="Arial" pitchFamily="34" charset="0"/>
            <a:cs typeface="Arial" pitchFamily="34" charset="0"/>
          </a:endParaRPr>
        </a:p>
      </dgm:t>
    </dgm:pt>
    <dgm:pt modelId="{E8BC74E5-22C8-4CB3-9A08-8BEFE7191311}" type="parTrans" cxnId="{2A0EE9B8-2A34-4B9C-B35A-8A40585F16EA}">
      <dgm:prSet/>
      <dgm:spPr/>
      <dgm:t>
        <a:bodyPr/>
        <a:lstStyle/>
        <a:p>
          <a:pPr algn="l"/>
          <a:endParaRPr lang="es-EC" sz="1300">
            <a:latin typeface="Arial" pitchFamily="34" charset="0"/>
            <a:cs typeface="Arial" pitchFamily="34" charset="0"/>
          </a:endParaRPr>
        </a:p>
      </dgm:t>
    </dgm:pt>
    <dgm:pt modelId="{475F148B-7971-4351-8831-84AD3DE0821B}" type="sibTrans" cxnId="{2A0EE9B8-2A34-4B9C-B35A-8A40585F16EA}">
      <dgm:prSet/>
      <dgm:spPr/>
      <dgm:t>
        <a:bodyPr/>
        <a:lstStyle/>
        <a:p>
          <a:pPr algn="l"/>
          <a:endParaRPr lang="es-EC" sz="1300">
            <a:latin typeface="Arial" pitchFamily="34" charset="0"/>
            <a:cs typeface="Arial" pitchFamily="34" charset="0"/>
          </a:endParaRPr>
        </a:p>
      </dgm:t>
    </dgm:pt>
    <dgm:pt modelId="{17482CF5-BAAB-46DE-9B3C-C5B72816754E}">
      <dgm:prSet phldrT="[Texto]" custT="1"/>
      <dgm:spPr/>
      <dgm:t>
        <a:bodyPr/>
        <a:lstStyle/>
        <a:p>
          <a:pPr algn="l"/>
          <a:r>
            <a:rPr lang="es-EC" sz="1300" b="0" dirty="0" smtClean="0">
              <a:solidFill>
                <a:schemeClr val="tx1"/>
              </a:solidFill>
              <a:latin typeface="Arial" pitchFamily="34" charset="0"/>
              <a:cs typeface="Arial" pitchFamily="34" charset="0"/>
            </a:rPr>
            <a:t>Porque no existe un sistema de control de Gestión.</a:t>
          </a:r>
          <a:endParaRPr lang="es-EC" sz="1300" b="0" dirty="0">
            <a:solidFill>
              <a:schemeClr val="tx1"/>
            </a:solidFill>
            <a:latin typeface="Arial" pitchFamily="34" charset="0"/>
            <a:cs typeface="Arial" pitchFamily="34" charset="0"/>
          </a:endParaRPr>
        </a:p>
      </dgm:t>
    </dgm:pt>
    <dgm:pt modelId="{CE4EAAF5-DF1B-40AF-8EBC-88915F0E4DCC}" type="parTrans" cxnId="{E66593EC-439C-4AEA-8C13-982BA0D2EC62}">
      <dgm:prSet/>
      <dgm:spPr/>
      <dgm:t>
        <a:bodyPr/>
        <a:lstStyle/>
        <a:p>
          <a:pPr algn="l"/>
          <a:endParaRPr lang="es-EC" sz="1300">
            <a:latin typeface="Arial" pitchFamily="34" charset="0"/>
            <a:cs typeface="Arial" pitchFamily="34" charset="0"/>
          </a:endParaRPr>
        </a:p>
      </dgm:t>
    </dgm:pt>
    <dgm:pt modelId="{0C116600-6E40-46CB-AD7A-6EDD771B0121}" type="sibTrans" cxnId="{E66593EC-439C-4AEA-8C13-982BA0D2EC62}">
      <dgm:prSet/>
      <dgm:spPr/>
      <dgm:t>
        <a:bodyPr/>
        <a:lstStyle/>
        <a:p>
          <a:pPr algn="l"/>
          <a:endParaRPr lang="es-EC" sz="1300">
            <a:latin typeface="Arial" pitchFamily="34" charset="0"/>
            <a:cs typeface="Arial" pitchFamily="34" charset="0"/>
          </a:endParaRPr>
        </a:p>
      </dgm:t>
    </dgm:pt>
    <dgm:pt modelId="{C29E2529-0FA8-478B-A763-1DEAF09C6967}" type="pres">
      <dgm:prSet presAssocID="{342DB78E-6724-426D-95CA-DB7F83C670E6}" presName="Name0" presStyleCnt="0">
        <dgm:presLayoutVars>
          <dgm:dir/>
          <dgm:animLvl val="lvl"/>
          <dgm:resizeHandles val="exact"/>
        </dgm:presLayoutVars>
      </dgm:prSet>
      <dgm:spPr/>
      <dgm:t>
        <a:bodyPr/>
        <a:lstStyle/>
        <a:p>
          <a:endParaRPr lang="es-EC"/>
        </a:p>
      </dgm:t>
    </dgm:pt>
    <dgm:pt modelId="{068021A9-E495-4084-B22B-2A476F5A39AC}" type="pres">
      <dgm:prSet presAssocID="{EF7EFF72-AAED-4275-8C18-6C85A1352C5E}" presName="boxAndChildren" presStyleCnt="0"/>
      <dgm:spPr/>
    </dgm:pt>
    <dgm:pt modelId="{8BF4773D-36F6-45C6-84BF-78E9989EC936}" type="pres">
      <dgm:prSet presAssocID="{EF7EFF72-AAED-4275-8C18-6C85A1352C5E}" presName="parentTextBox" presStyleLbl="node1" presStyleIdx="0" presStyleCnt="4"/>
      <dgm:spPr/>
      <dgm:t>
        <a:bodyPr/>
        <a:lstStyle/>
        <a:p>
          <a:endParaRPr lang="es-EC"/>
        </a:p>
      </dgm:t>
    </dgm:pt>
    <dgm:pt modelId="{944477A4-0665-4264-AD12-680E004E4325}" type="pres">
      <dgm:prSet presAssocID="{EF7EFF72-AAED-4275-8C18-6C85A1352C5E}" presName="entireBox" presStyleLbl="node1" presStyleIdx="0" presStyleCnt="4"/>
      <dgm:spPr/>
      <dgm:t>
        <a:bodyPr/>
        <a:lstStyle/>
        <a:p>
          <a:endParaRPr lang="es-EC"/>
        </a:p>
      </dgm:t>
    </dgm:pt>
    <dgm:pt modelId="{2865DC1E-5A87-43E3-9C15-2D5E8F28D2C2}" type="pres">
      <dgm:prSet presAssocID="{EF7EFF72-AAED-4275-8C18-6C85A1352C5E}" presName="descendantBox" presStyleCnt="0"/>
      <dgm:spPr/>
    </dgm:pt>
    <dgm:pt modelId="{E08C5093-4FE1-4C05-9FE9-B0D8B1AA6674}" type="pres">
      <dgm:prSet presAssocID="{17482CF5-BAAB-46DE-9B3C-C5B72816754E}" presName="childTextBox" presStyleLbl="fgAccFollowNode1" presStyleIdx="0" presStyleCnt="4">
        <dgm:presLayoutVars>
          <dgm:bulletEnabled val="1"/>
        </dgm:presLayoutVars>
      </dgm:prSet>
      <dgm:spPr/>
      <dgm:t>
        <a:bodyPr/>
        <a:lstStyle/>
        <a:p>
          <a:endParaRPr lang="es-EC"/>
        </a:p>
      </dgm:t>
    </dgm:pt>
    <dgm:pt modelId="{07A27706-F4A6-4CB2-96EF-4AB93D20BBFF}" type="pres">
      <dgm:prSet presAssocID="{316ACCEA-9022-492F-9AD1-D1060E24B316}" presName="sp" presStyleCnt="0"/>
      <dgm:spPr/>
    </dgm:pt>
    <dgm:pt modelId="{DC37F507-32FE-4A1F-90C3-97698408FA6B}" type="pres">
      <dgm:prSet presAssocID="{E07408F5-9624-4F86-8E3C-F3083BFB18D8}" presName="arrowAndChildren" presStyleCnt="0"/>
      <dgm:spPr/>
    </dgm:pt>
    <dgm:pt modelId="{1978F1F0-3698-4FC1-85B7-CA96DB7F9AFA}" type="pres">
      <dgm:prSet presAssocID="{E07408F5-9624-4F86-8E3C-F3083BFB18D8}" presName="parentTextArrow" presStyleLbl="node1" presStyleIdx="0" presStyleCnt="4"/>
      <dgm:spPr/>
      <dgm:t>
        <a:bodyPr/>
        <a:lstStyle/>
        <a:p>
          <a:endParaRPr lang="es-EC"/>
        </a:p>
      </dgm:t>
    </dgm:pt>
    <dgm:pt modelId="{018B29B3-65E6-4224-91ED-6952DBB1FDD5}" type="pres">
      <dgm:prSet presAssocID="{E07408F5-9624-4F86-8E3C-F3083BFB18D8}" presName="arrow" presStyleLbl="node1" presStyleIdx="1" presStyleCnt="4"/>
      <dgm:spPr/>
      <dgm:t>
        <a:bodyPr/>
        <a:lstStyle/>
        <a:p>
          <a:endParaRPr lang="es-EC"/>
        </a:p>
      </dgm:t>
    </dgm:pt>
    <dgm:pt modelId="{5E6B4A84-6951-4AE1-92C8-781D07002F80}" type="pres">
      <dgm:prSet presAssocID="{E07408F5-9624-4F86-8E3C-F3083BFB18D8}" presName="descendantArrow" presStyleCnt="0"/>
      <dgm:spPr/>
    </dgm:pt>
    <dgm:pt modelId="{41A19B8C-710C-424F-BCFE-B6FA91B9550A}" type="pres">
      <dgm:prSet presAssocID="{B563E6BD-9922-408D-A84C-4A83FBC7D930}" presName="childTextArrow" presStyleLbl="fgAccFollowNode1" presStyleIdx="1" presStyleCnt="4">
        <dgm:presLayoutVars>
          <dgm:bulletEnabled val="1"/>
        </dgm:presLayoutVars>
      </dgm:prSet>
      <dgm:spPr/>
      <dgm:t>
        <a:bodyPr/>
        <a:lstStyle/>
        <a:p>
          <a:endParaRPr lang="es-EC"/>
        </a:p>
      </dgm:t>
    </dgm:pt>
    <dgm:pt modelId="{F1FC22E0-AF82-4736-9511-614E38CA4431}" type="pres">
      <dgm:prSet presAssocID="{BF2608D0-9B01-4741-A084-1764D48E1460}" presName="sp" presStyleCnt="0"/>
      <dgm:spPr/>
    </dgm:pt>
    <dgm:pt modelId="{DDD73A01-4BC6-4B26-B67A-D4B238A251CE}" type="pres">
      <dgm:prSet presAssocID="{C886B7EF-CA65-4465-B7D7-40A56D6CC232}" presName="arrowAndChildren" presStyleCnt="0"/>
      <dgm:spPr/>
    </dgm:pt>
    <dgm:pt modelId="{1276AA08-C20D-4B17-A6DB-8FA00769D6F9}" type="pres">
      <dgm:prSet presAssocID="{C886B7EF-CA65-4465-B7D7-40A56D6CC232}" presName="parentTextArrow" presStyleLbl="node1" presStyleIdx="1" presStyleCnt="4"/>
      <dgm:spPr/>
      <dgm:t>
        <a:bodyPr/>
        <a:lstStyle/>
        <a:p>
          <a:endParaRPr lang="es-EC"/>
        </a:p>
      </dgm:t>
    </dgm:pt>
    <dgm:pt modelId="{B7D9EC77-B93E-4089-BA98-EB74B055B230}" type="pres">
      <dgm:prSet presAssocID="{C886B7EF-CA65-4465-B7D7-40A56D6CC232}" presName="arrow" presStyleLbl="node1" presStyleIdx="2" presStyleCnt="4"/>
      <dgm:spPr/>
      <dgm:t>
        <a:bodyPr/>
        <a:lstStyle/>
        <a:p>
          <a:endParaRPr lang="es-EC"/>
        </a:p>
      </dgm:t>
    </dgm:pt>
    <dgm:pt modelId="{8D2E21A4-B888-4E2D-8CD9-252B9561C04D}" type="pres">
      <dgm:prSet presAssocID="{C886B7EF-CA65-4465-B7D7-40A56D6CC232}" presName="descendantArrow" presStyleCnt="0"/>
      <dgm:spPr/>
    </dgm:pt>
    <dgm:pt modelId="{AB958246-819F-4CF6-81F9-2B68C0DA1A1D}" type="pres">
      <dgm:prSet presAssocID="{6D4D94FD-A8CF-4847-A8FD-5AE69A311F0F}" presName="childTextArrow" presStyleLbl="fgAccFollowNode1" presStyleIdx="2" presStyleCnt="4">
        <dgm:presLayoutVars>
          <dgm:bulletEnabled val="1"/>
        </dgm:presLayoutVars>
      </dgm:prSet>
      <dgm:spPr/>
      <dgm:t>
        <a:bodyPr/>
        <a:lstStyle/>
        <a:p>
          <a:endParaRPr lang="es-EC"/>
        </a:p>
      </dgm:t>
    </dgm:pt>
    <dgm:pt modelId="{1A87609D-3904-4DC4-8A51-8032CFDBD512}" type="pres">
      <dgm:prSet presAssocID="{19C2094D-176C-402F-B9FA-9389CC63BAB7}" presName="sp" presStyleCnt="0"/>
      <dgm:spPr/>
    </dgm:pt>
    <dgm:pt modelId="{6F920C8B-CB69-4E37-8855-4F4DD5CC7B79}" type="pres">
      <dgm:prSet presAssocID="{5B93F6F6-F65C-4C99-8A6B-3AAE1DED705A}" presName="arrowAndChildren" presStyleCnt="0"/>
      <dgm:spPr/>
    </dgm:pt>
    <dgm:pt modelId="{EFA05275-FCAF-4110-98F5-2C4364C4ED64}" type="pres">
      <dgm:prSet presAssocID="{5B93F6F6-F65C-4C99-8A6B-3AAE1DED705A}" presName="parentTextArrow" presStyleLbl="node1" presStyleIdx="2" presStyleCnt="4"/>
      <dgm:spPr/>
      <dgm:t>
        <a:bodyPr/>
        <a:lstStyle/>
        <a:p>
          <a:endParaRPr lang="es-EC"/>
        </a:p>
      </dgm:t>
    </dgm:pt>
    <dgm:pt modelId="{869DFFD1-2404-470B-A391-51A8652E5422}" type="pres">
      <dgm:prSet presAssocID="{5B93F6F6-F65C-4C99-8A6B-3AAE1DED705A}" presName="arrow" presStyleLbl="node1" presStyleIdx="3" presStyleCnt="4" custLinFactNeighborX="-245" custLinFactNeighborY="-221"/>
      <dgm:spPr/>
      <dgm:t>
        <a:bodyPr/>
        <a:lstStyle/>
        <a:p>
          <a:endParaRPr lang="es-EC"/>
        </a:p>
      </dgm:t>
    </dgm:pt>
    <dgm:pt modelId="{6C037CFE-1647-46F4-AF71-12D4469F6EA8}" type="pres">
      <dgm:prSet presAssocID="{5B93F6F6-F65C-4C99-8A6B-3AAE1DED705A}" presName="descendantArrow" presStyleCnt="0"/>
      <dgm:spPr/>
    </dgm:pt>
    <dgm:pt modelId="{6069F5AB-F848-4441-BF72-0C47886E1796}" type="pres">
      <dgm:prSet presAssocID="{EC49BB34-E9FC-4D12-9676-462D090F8D79}" presName="childTextArrow" presStyleLbl="fgAccFollowNode1" presStyleIdx="3" presStyleCnt="4">
        <dgm:presLayoutVars>
          <dgm:bulletEnabled val="1"/>
        </dgm:presLayoutVars>
      </dgm:prSet>
      <dgm:spPr/>
      <dgm:t>
        <a:bodyPr/>
        <a:lstStyle/>
        <a:p>
          <a:endParaRPr lang="es-EC"/>
        </a:p>
      </dgm:t>
    </dgm:pt>
  </dgm:ptLst>
  <dgm:cxnLst>
    <dgm:cxn modelId="{1889D918-6B6C-4603-AA2A-340427BB4C9E}" srcId="{342DB78E-6724-426D-95CA-DB7F83C670E6}" destId="{5B93F6F6-F65C-4C99-8A6B-3AAE1DED705A}" srcOrd="0" destOrd="0" parTransId="{067F5E6E-3818-48AE-A55E-ED0FA2B1C140}" sibTransId="{19C2094D-176C-402F-B9FA-9389CC63BAB7}"/>
    <dgm:cxn modelId="{E66593EC-439C-4AEA-8C13-982BA0D2EC62}" srcId="{EF7EFF72-AAED-4275-8C18-6C85A1352C5E}" destId="{17482CF5-BAAB-46DE-9B3C-C5B72816754E}" srcOrd="0" destOrd="0" parTransId="{CE4EAAF5-DF1B-40AF-8EBC-88915F0E4DCC}" sibTransId="{0C116600-6E40-46CB-AD7A-6EDD771B0121}"/>
    <dgm:cxn modelId="{9CCAAF2A-6414-4266-AB23-F2E764CA49A4}" srcId="{342DB78E-6724-426D-95CA-DB7F83C670E6}" destId="{C886B7EF-CA65-4465-B7D7-40A56D6CC232}" srcOrd="1" destOrd="0" parTransId="{737792A2-4880-4E6E-833F-18D20479D944}" sibTransId="{BF2608D0-9B01-4741-A084-1764D48E1460}"/>
    <dgm:cxn modelId="{1E89BEB4-D5CC-4DBC-85F3-38D5C14004AF}" srcId="{E07408F5-9624-4F86-8E3C-F3083BFB18D8}" destId="{B563E6BD-9922-408D-A84C-4A83FBC7D930}" srcOrd="0" destOrd="0" parTransId="{2C518B1A-993E-49EC-94D5-0B3A4410D8C6}" sibTransId="{91AD4706-B670-4FE5-8DC2-1EA785C6B57D}"/>
    <dgm:cxn modelId="{F662C2EB-1ADD-462F-B0C0-1E9A1C8AE049}" type="presOf" srcId="{342DB78E-6724-426D-95CA-DB7F83C670E6}" destId="{C29E2529-0FA8-478B-A763-1DEAF09C6967}" srcOrd="0" destOrd="0" presId="urn:microsoft.com/office/officeart/2005/8/layout/process4"/>
    <dgm:cxn modelId="{22DEBFB8-884B-4210-A292-6821809C7D48}" type="presOf" srcId="{E07408F5-9624-4F86-8E3C-F3083BFB18D8}" destId="{018B29B3-65E6-4224-91ED-6952DBB1FDD5}" srcOrd="1" destOrd="0" presId="urn:microsoft.com/office/officeart/2005/8/layout/process4"/>
    <dgm:cxn modelId="{5C8A18E9-3D16-4E5A-91C4-AB127833D13F}" type="presOf" srcId="{B563E6BD-9922-408D-A84C-4A83FBC7D930}" destId="{41A19B8C-710C-424F-BCFE-B6FA91B9550A}" srcOrd="0" destOrd="0" presId="urn:microsoft.com/office/officeart/2005/8/layout/process4"/>
    <dgm:cxn modelId="{A6738BB2-8422-45C3-B718-44F3B1483A64}" srcId="{342DB78E-6724-426D-95CA-DB7F83C670E6}" destId="{E07408F5-9624-4F86-8E3C-F3083BFB18D8}" srcOrd="2" destOrd="0" parTransId="{0676DBEE-A932-4C33-880F-1AE396562AE5}" sibTransId="{316ACCEA-9022-492F-9AD1-D1060E24B316}"/>
    <dgm:cxn modelId="{B60990D4-3FEE-468A-B93D-70971A3D4079}" type="presOf" srcId="{17482CF5-BAAB-46DE-9B3C-C5B72816754E}" destId="{E08C5093-4FE1-4C05-9FE9-B0D8B1AA6674}" srcOrd="0" destOrd="0" presId="urn:microsoft.com/office/officeart/2005/8/layout/process4"/>
    <dgm:cxn modelId="{4113C6AE-CA21-4CF2-AE08-6AA9CDC7ECD6}" srcId="{C886B7EF-CA65-4465-B7D7-40A56D6CC232}" destId="{6D4D94FD-A8CF-4847-A8FD-5AE69A311F0F}" srcOrd="0" destOrd="0" parTransId="{3E3F6C08-6959-4A24-A628-B9F145CE38AD}" sibTransId="{35E12A36-0DFF-4BA2-B4ED-502AF5FC3C96}"/>
    <dgm:cxn modelId="{D78FA6BE-9DE5-43B2-BD44-73E44356BCF4}" type="presOf" srcId="{C886B7EF-CA65-4465-B7D7-40A56D6CC232}" destId="{B7D9EC77-B93E-4089-BA98-EB74B055B230}" srcOrd="1" destOrd="0" presId="urn:microsoft.com/office/officeart/2005/8/layout/process4"/>
    <dgm:cxn modelId="{6E586D2E-7EB3-417F-B9EF-774B810499C5}" type="presOf" srcId="{5B93F6F6-F65C-4C99-8A6B-3AAE1DED705A}" destId="{EFA05275-FCAF-4110-98F5-2C4364C4ED64}" srcOrd="0" destOrd="0" presId="urn:microsoft.com/office/officeart/2005/8/layout/process4"/>
    <dgm:cxn modelId="{CA115B62-D42F-438B-95A2-B43EBCCB15D6}" type="presOf" srcId="{EC49BB34-E9FC-4D12-9676-462D090F8D79}" destId="{6069F5AB-F848-4441-BF72-0C47886E1796}" srcOrd="0" destOrd="0" presId="urn:microsoft.com/office/officeart/2005/8/layout/process4"/>
    <dgm:cxn modelId="{1E11BD1E-9864-4717-A634-692D61F21250}" type="presOf" srcId="{EF7EFF72-AAED-4275-8C18-6C85A1352C5E}" destId="{944477A4-0665-4264-AD12-680E004E4325}" srcOrd="1" destOrd="0" presId="urn:microsoft.com/office/officeart/2005/8/layout/process4"/>
    <dgm:cxn modelId="{948006F5-B6E5-4C9C-A9BC-20BEF7815A69}" type="presOf" srcId="{C886B7EF-CA65-4465-B7D7-40A56D6CC232}" destId="{1276AA08-C20D-4B17-A6DB-8FA00769D6F9}" srcOrd="0" destOrd="0" presId="urn:microsoft.com/office/officeart/2005/8/layout/process4"/>
    <dgm:cxn modelId="{D0A636D8-DED1-4EF0-8530-B3620E5DAC6E}" type="presOf" srcId="{EF7EFF72-AAED-4275-8C18-6C85A1352C5E}" destId="{8BF4773D-36F6-45C6-84BF-78E9989EC936}" srcOrd="0" destOrd="0" presId="urn:microsoft.com/office/officeart/2005/8/layout/process4"/>
    <dgm:cxn modelId="{06991237-35BD-4309-9742-9F72C774FAD6}" type="presOf" srcId="{5B93F6F6-F65C-4C99-8A6B-3AAE1DED705A}" destId="{869DFFD1-2404-470B-A391-51A8652E5422}" srcOrd="1" destOrd="0" presId="urn:microsoft.com/office/officeart/2005/8/layout/process4"/>
    <dgm:cxn modelId="{73892E4B-A926-42A1-A16A-3185B33D7494}" srcId="{5B93F6F6-F65C-4C99-8A6B-3AAE1DED705A}" destId="{EC49BB34-E9FC-4D12-9676-462D090F8D79}" srcOrd="0" destOrd="0" parTransId="{A5F1E440-AB0D-4EB5-ACD0-6177F349138F}" sibTransId="{C9A0B592-25F6-40EE-ADEE-A09C59BCC3DA}"/>
    <dgm:cxn modelId="{6261BA40-CD7B-4955-A353-F7EA4DB47663}" type="presOf" srcId="{E07408F5-9624-4F86-8E3C-F3083BFB18D8}" destId="{1978F1F0-3698-4FC1-85B7-CA96DB7F9AFA}" srcOrd="0" destOrd="0" presId="urn:microsoft.com/office/officeart/2005/8/layout/process4"/>
    <dgm:cxn modelId="{2A0EE9B8-2A34-4B9C-B35A-8A40585F16EA}" srcId="{342DB78E-6724-426D-95CA-DB7F83C670E6}" destId="{EF7EFF72-AAED-4275-8C18-6C85A1352C5E}" srcOrd="3" destOrd="0" parTransId="{E8BC74E5-22C8-4CB3-9A08-8BEFE7191311}" sibTransId="{475F148B-7971-4351-8831-84AD3DE0821B}"/>
    <dgm:cxn modelId="{7D2D93E6-AE7E-430E-9B18-B741CF4B49C6}" type="presOf" srcId="{6D4D94FD-A8CF-4847-A8FD-5AE69A311F0F}" destId="{AB958246-819F-4CF6-81F9-2B68C0DA1A1D}" srcOrd="0" destOrd="0" presId="urn:microsoft.com/office/officeart/2005/8/layout/process4"/>
    <dgm:cxn modelId="{5369BEC2-88F3-4388-94C7-BE29F097FC48}" type="presParOf" srcId="{C29E2529-0FA8-478B-A763-1DEAF09C6967}" destId="{068021A9-E495-4084-B22B-2A476F5A39AC}" srcOrd="0" destOrd="0" presId="urn:microsoft.com/office/officeart/2005/8/layout/process4"/>
    <dgm:cxn modelId="{0D58A3CB-A6BB-433C-AFA5-09670083E31C}" type="presParOf" srcId="{068021A9-E495-4084-B22B-2A476F5A39AC}" destId="{8BF4773D-36F6-45C6-84BF-78E9989EC936}" srcOrd="0" destOrd="0" presId="urn:microsoft.com/office/officeart/2005/8/layout/process4"/>
    <dgm:cxn modelId="{9C8E84CF-67E3-49ED-9F4D-2A2C311B5836}" type="presParOf" srcId="{068021A9-E495-4084-B22B-2A476F5A39AC}" destId="{944477A4-0665-4264-AD12-680E004E4325}" srcOrd="1" destOrd="0" presId="urn:microsoft.com/office/officeart/2005/8/layout/process4"/>
    <dgm:cxn modelId="{C655E7E5-0830-475E-B6B6-A1E6A9AB64DC}" type="presParOf" srcId="{068021A9-E495-4084-B22B-2A476F5A39AC}" destId="{2865DC1E-5A87-43E3-9C15-2D5E8F28D2C2}" srcOrd="2" destOrd="0" presId="urn:microsoft.com/office/officeart/2005/8/layout/process4"/>
    <dgm:cxn modelId="{730E7565-C9C5-4A92-AF7E-F210F0AAF382}" type="presParOf" srcId="{2865DC1E-5A87-43E3-9C15-2D5E8F28D2C2}" destId="{E08C5093-4FE1-4C05-9FE9-B0D8B1AA6674}" srcOrd="0" destOrd="0" presId="urn:microsoft.com/office/officeart/2005/8/layout/process4"/>
    <dgm:cxn modelId="{A0B8832D-33DE-40F2-A0AA-4E13170C9899}" type="presParOf" srcId="{C29E2529-0FA8-478B-A763-1DEAF09C6967}" destId="{07A27706-F4A6-4CB2-96EF-4AB93D20BBFF}" srcOrd="1" destOrd="0" presId="urn:microsoft.com/office/officeart/2005/8/layout/process4"/>
    <dgm:cxn modelId="{CEE5C589-4F18-4521-AF35-FF394E4B62DA}" type="presParOf" srcId="{C29E2529-0FA8-478B-A763-1DEAF09C6967}" destId="{DC37F507-32FE-4A1F-90C3-97698408FA6B}" srcOrd="2" destOrd="0" presId="urn:microsoft.com/office/officeart/2005/8/layout/process4"/>
    <dgm:cxn modelId="{FED8E7C7-85F2-4C04-87F8-1B3BBFF123F0}" type="presParOf" srcId="{DC37F507-32FE-4A1F-90C3-97698408FA6B}" destId="{1978F1F0-3698-4FC1-85B7-CA96DB7F9AFA}" srcOrd="0" destOrd="0" presId="urn:microsoft.com/office/officeart/2005/8/layout/process4"/>
    <dgm:cxn modelId="{A4369E83-C051-4F03-A218-1AC2CECB3A3A}" type="presParOf" srcId="{DC37F507-32FE-4A1F-90C3-97698408FA6B}" destId="{018B29B3-65E6-4224-91ED-6952DBB1FDD5}" srcOrd="1" destOrd="0" presId="urn:microsoft.com/office/officeart/2005/8/layout/process4"/>
    <dgm:cxn modelId="{AFFC651F-DC35-4DD6-9D2A-262AFE15944B}" type="presParOf" srcId="{DC37F507-32FE-4A1F-90C3-97698408FA6B}" destId="{5E6B4A84-6951-4AE1-92C8-781D07002F80}" srcOrd="2" destOrd="0" presId="urn:microsoft.com/office/officeart/2005/8/layout/process4"/>
    <dgm:cxn modelId="{3566AA8D-D6B8-4B6E-BA0E-0249E34E7685}" type="presParOf" srcId="{5E6B4A84-6951-4AE1-92C8-781D07002F80}" destId="{41A19B8C-710C-424F-BCFE-B6FA91B9550A}" srcOrd="0" destOrd="0" presId="urn:microsoft.com/office/officeart/2005/8/layout/process4"/>
    <dgm:cxn modelId="{04D11138-9375-47A3-A107-1E8CE3DC6854}" type="presParOf" srcId="{C29E2529-0FA8-478B-A763-1DEAF09C6967}" destId="{F1FC22E0-AF82-4736-9511-614E38CA4431}" srcOrd="3" destOrd="0" presId="urn:microsoft.com/office/officeart/2005/8/layout/process4"/>
    <dgm:cxn modelId="{ECF32591-B0AF-497F-B6D3-C542BE81834E}" type="presParOf" srcId="{C29E2529-0FA8-478B-A763-1DEAF09C6967}" destId="{DDD73A01-4BC6-4B26-B67A-D4B238A251CE}" srcOrd="4" destOrd="0" presId="urn:microsoft.com/office/officeart/2005/8/layout/process4"/>
    <dgm:cxn modelId="{B7AB8BA8-1C67-4091-AE00-587A982967E4}" type="presParOf" srcId="{DDD73A01-4BC6-4B26-B67A-D4B238A251CE}" destId="{1276AA08-C20D-4B17-A6DB-8FA00769D6F9}" srcOrd="0" destOrd="0" presId="urn:microsoft.com/office/officeart/2005/8/layout/process4"/>
    <dgm:cxn modelId="{684F6E59-2BC3-4552-A1FF-8C58E47049D2}" type="presParOf" srcId="{DDD73A01-4BC6-4B26-B67A-D4B238A251CE}" destId="{B7D9EC77-B93E-4089-BA98-EB74B055B230}" srcOrd="1" destOrd="0" presId="urn:microsoft.com/office/officeart/2005/8/layout/process4"/>
    <dgm:cxn modelId="{7818B547-097B-48B1-B265-CCD2AC8C90AE}" type="presParOf" srcId="{DDD73A01-4BC6-4B26-B67A-D4B238A251CE}" destId="{8D2E21A4-B888-4E2D-8CD9-252B9561C04D}" srcOrd="2" destOrd="0" presId="urn:microsoft.com/office/officeart/2005/8/layout/process4"/>
    <dgm:cxn modelId="{F7C23CDA-1E9F-4C7D-BF6A-FA3E9B309EEE}" type="presParOf" srcId="{8D2E21A4-B888-4E2D-8CD9-252B9561C04D}" destId="{AB958246-819F-4CF6-81F9-2B68C0DA1A1D}" srcOrd="0" destOrd="0" presId="urn:microsoft.com/office/officeart/2005/8/layout/process4"/>
    <dgm:cxn modelId="{12551177-5430-4175-A0E6-3475663F1CE5}" type="presParOf" srcId="{C29E2529-0FA8-478B-A763-1DEAF09C6967}" destId="{1A87609D-3904-4DC4-8A51-8032CFDBD512}" srcOrd="5" destOrd="0" presId="urn:microsoft.com/office/officeart/2005/8/layout/process4"/>
    <dgm:cxn modelId="{D9B8AE6E-9C21-414E-A35C-78E7FCED895F}" type="presParOf" srcId="{C29E2529-0FA8-478B-A763-1DEAF09C6967}" destId="{6F920C8B-CB69-4E37-8855-4F4DD5CC7B79}" srcOrd="6" destOrd="0" presId="urn:microsoft.com/office/officeart/2005/8/layout/process4"/>
    <dgm:cxn modelId="{D81A3747-85A0-4F77-8474-F9E038466480}" type="presParOf" srcId="{6F920C8B-CB69-4E37-8855-4F4DD5CC7B79}" destId="{EFA05275-FCAF-4110-98F5-2C4364C4ED64}" srcOrd="0" destOrd="0" presId="urn:microsoft.com/office/officeart/2005/8/layout/process4"/>
    <dgm:cxn modelId="{22A9B3D7-78E4-4081-BB3A-EB1E18468487}" type="presParOf" srcId="{6F920C8B-CB69-4E37-8855-4F4DD5CC7B79}" destId="{869DFFD1-2404-470B-A391-51A8652E5422}" srcOrd="1" destOrd="0" presId="urn:microsoft.com/office/officeart/2005/8/layout/process4"/>
    <dgm:cxn modelId="{A39D5BF2-7BEB-4A51-A223-9EA7C66B6E52}" type="presParOf" srcId="{6F920C8B-CB69-4E37-8855-4F4DD5CC7B79}" destId="{6C037CFE-1647-46F4-AF71-12D4469F6EA8}" srcOrd="2" destOrd="0" presId="urn:microsoft.com/office/officeart/2005/8/layout/process4"/>
    <dgm:cxn modelId="{CFD17260-8498-4BE3-994D-97D1C730B3D9}" type="presParOf" srcId="{6C037CFE-1647-46F4-AF71-12D4469F6EA8}" destId="{6069F5AB-F848-4441-BF72-0C47886E1796}" srcOrd="0" destOrd="0" presId="urn:microsoft.com/office/officeart/2005/8/layout/process4"/>
  </dgm:cxnLst>
  <dgm:bg/>
  <dgm:whole/>
</dgm:dataModel>
</file>

<file path=ppt/diagrams/data6.xml><?xml version="1.0" encoding="utf-8"?>
<dgm:dataModel xmlns:dgm="http://schemas.openxmlformats.org/drawingml/2006/diagram" xmlns:a="http://schemas.openxmlformats.org/drawingml/2006/main">
  <dgm:ptLst>
    <dgm:pt modelId="{342DB78E-6724-426D-95CA-DB7F83C670E6}" type="doc">
      <dgm:prSet loTypeId="urn:microsoft.com/office/officeart/2005/8/layout/process4" loCatId="list" qsTypeId="urn:microsoft.com/office/officeart/2005/8/quickstyle/3d3" qsCatId="3D" csTypeId="urn:microsoft.com/office/officeart/2005/8/colors/colorful3" csCatId="colorful" phldr="1"/>
      <dgm:spPr/>
      <dgm:t>
        <a:bodyPr/>
        <a:lstStyle/>
        <a:p>
          <a:endParaRPr lang="es-EC"/>
        </a:p>
      </dgm:t>
    </dgm:pt>
    <dgm:pt modelId="{5B93F6F6-F65C-4C99-8A6B-3AAE1DED705A}">
      <dgm:prSet phldrT="[Texto]" custT="1"/>
      <dgm:spPr/>
      <dgm:t>
        <a:bodyPr/>
        <a:lstStyle/>
        <a:p>
          <a:pPr algn="l"/>
          <a:r>
            <a:rPr lang="es-EC" sz="1200" b="1" dirty="0">
              <a:latin typeface="Arial" pitchFamily="34" charset="0"/>
              <a:cs typeface="Arial" pitchFamily="34" charset="0"/>
            </a:rPr>
            <a:t>1. </a:t>
          </a:r>
          <a:r>
            <a:rPr lang="es-EC" sz="1200" b="1" dirty="0" smtClean="0">
              <a:latin typeface="Arial" pitchFamily="34" charset="0"/>
              <a:cs typeface="Arial" pitchFamily="34" charset="0"/>
            </a:rPr>
            <a:t>¿Por qué no existe un mantenimiento preventivo de Maquinarias?</a:t>
          </a:r>
          <a:endParaRPr lang="es-EC" sz="1200" dirty="0">
            <a:latin typeface="Arial" pitchFamily="34" charset="0"/>
            <a:cs typeface="Arial" pitchFamily="34" charset="0"/>
          </a:endParaRPr>
        </a:p>
      </dgm:t>
    </dgm:pt>
    <dgm:pt modelId="{067F5E6E-3818-48AE-A55E-ED0FA2B1C140}" type="parTrans" cxnId="{1889D918-6B6C-4603-AA2A-340427BB4C9E}">
      <dgm:prSet/>
      <dgm:spPr/>
      <dgm:t>
        <a:bodyPr/>
        <a:lstStyle/>
        <a:p>
          <a:pPr algn="l"/>
          <a:endParaRPr lang="es-EC" sz="1300">
            <a:latin typeface="Arial" pitchFamily="34" charset="0"/>
            <a:cs typeface="Arial" pitchFamily="34" charset="0"/>
          </a:endParaRPr>
        </a:p>
      </dgm:t>
    </dgm:pt>
    <dgm:pt modelId="{19C2094D-176C-402F-B9FA-9389CC63BAB7}" type="sibTrans" cxnId="{1889D918-6B6C-4603-AA2A-340427BB4C9E}">
      <dgm:prSet/>
      <dgm:spPr/>
      <dgm:t>
        <a:bodyPr/>
        <a:lstStyle/>
        <a:p>
          <a:pPr algn="l"/>
          <a:endParaRPr lang="es-EC" sz="1300">
            <a:latin typeface="Arial" pitchFamily="34" charset="0"/>
            <a:cs typeface="Arial" pitchFamily="34" charset="0"/>
          </a:endParaRPr>
        </a:p>
      </dgm:t>
    </dgm:pt>
    <dgm:pt modelId="{EC49BB34-E9FC-4D12-9676-462D090F8D79}">
      <dgm:prSet phldrT="[Texto]" custT="1"/>
      <dgm:spPr/>
      <dgm:t>
        <a:bodyPr/>
        <a:lstStyle/>
        <a:p>
          <a:pPr algn="l"/>
          <a:r>
            <a:rPr lang="es-EC" sz="1300" dirty="0" smtClean="0">
              <a:latin typeface="Arial" pitchFamily="34" charset="0"/>
              <a:cs typeface="Arial" pitchFamily="34" charset="0"/>
            </a:rPr>
            <a:t>Porque nunca se cumple con el plan de mantenimiento.</a:t>
          </a:r>
          <a:endParaRPr lang="es-EC" sz="1300" dirty="0">
            <a:latin typeface="Arial" pitchFamily="34" charset="0"/>
            <a:cs typeface="Arial" pitchFamily="34" charset="0"/>
          </a:endParaRPr>
        </a:p>
      </dgm:t>
    </dgm:pt>
    <dgm:pt modelId="{A5F1E440-AB0D-4EB5-ACD0-6177F349138F}" type="parTrans" cxnId="{73892E4B-A926-42A1-A16A-3185B33D7494}">
      <dgm:prSet/>
      <dgm:spPr/>
      <dgm:t>
        <a:bodyPr/>
        <a:lstStyle/>
        <a:p>
          <a:pPr algn="l"/>
          <a:endParaRPr lang="es-EC" sz="1300">
            <a:latin typeface="Arial" pitchFamily="34" charset="0"/>
            <a:cs typeface="Arial" pitchFamily="34" charset="0"/>
          </a:endParaRPr>
        </a:p>
      </dgm:t>
    </dgm:pt>
    <dgm:pt modelId="{C9A0B592-25F6-40EE-ADEE-A09C59BCC3DA}" type="sibTrans" cxnId="{73892E4B-A926-42A1-A16A-3185B33D7494}">
      <dgm:prSet/>
      <dgm:spPr/>
      <dgm:t>
        <a:bodyPr/>
        <a:lstStyle/>
        <a:p>
          <a:pPr algn="l"/>
          <a:endParaRPr lang="es-EC" sz="1300">
            <a:latin typeface="Arial" pitchFamily="34" charset="0"/>
            <a:cs typeface="Arial" pitchFamily="34" charset="0"/>
          </a:endParaRPr>
        </a:p>
      </dgm:t>
    </dgm:pt>
    <dgm:pt modelId="{C886B7EF-CA65-4465-B7D7-40A56D6CC232}">
      <dgm:prSet phldrT="[Texto]" custT="1"/>
      <dgm:spPr/>
      <dgm:t>
        <a:bodyPr/>
        <a:lstStyle/>
        <a:p>
          <a:pPr algn="l"/>
          <a:r>
            <a:rPr lang="es-ES" sz="1300" b="1" dirty="0">
              <a:latin typeface="Arial" pitchFamily="34" charset="0"/>
              <a:cs typeface="Arial" pitchFamily="34" charset="0"/>
            </a:rPr>
            <a:t>2. </a:t>
          </a:r>
          <a:r>
            <a:rPr lang="es-ES" sz="1300" b="1" dirty="0" smtClean="0">
              <a:latin typeface="Arial" pitchFamily="34" charset="0"/>
              <a:cs typeface="Arial" pitchFamily="34" charset="0"/>
            </a:rPr>
            <a:t>¿</a:t>
          </a:r>
          <a:r>
            <a:rPr lang="es-EC" sz="1300" b="1" dirty="0" smtClean="0">
              <a:latin typeface="Arial" pitchFamily="34" charset="0"/>
              <a:cs typeface="Arial" pitchFamily="34" charset="0"/>
            </a:rPr>
            <a:t>Por qué nunca se cumple con el plan de mantenimiento?</a:t>
          </a:r>
          <a:endParaRPr lang="es-EC" sz="1300" dirty="0">
            <a:latin typeface="Arial" pitchFamily="34" charset="0"/>
            <a:cs typeface="Arial" pitchFamily="34" charset="0"/>
          </a:endParaRPr>
        </a:p>
      </dgm:t>
    </dgm:pt>
    <dgm:pt modelId="{737792A2-4880-4E6E-833F-18D20479D944}" type="parTrans" cxnId="{9CCAAF2A-6414-4266-AB23-F2E764CA49A4}">
      <dgm:prSet/>
      <dgm:spPr/>
      <dgm:t>
        <a:bodyPr/>
        <a:lstStyle/>
        <a:p>
          <a:pPr algn="l"/>
          <a:endParaRPr lang="es-EC" sz="1300">
            <a:latin typeface="Arial" pitchFamily="34" charset="0"/>
            <a:cs typeface="Arial" pitchFamily="34" charset="0"/>
          </a:endParaRPr>
        </a:p>
      </dgm:t>
    </dgm:pt>
    <dgm:pt modelId="{BF2608D0-9B01-4741-A084-1764D48E1460}" type="sibTrans" cxnId="{9CCAAF2A-6414-4266-AB23-F2E764CA49A4}">
      <dgm:prSet/>
      <dgm:spPr/>
      <dgm:t>
        <a:bodyPr/>
        <a:lstStyle/>
        <a:p>
          <a:pPr algn="l"/>
          <a:endParaRPr lang="es-EC" sz="1300">
            <a:latin typeface="Arial" pitchFamily="34" charset="0"/>
            <a:cs typeface="Arial" pitchFamily="34" charset="0"/>
          </a:endParaRPr>
        </a:p>
      </dgm:t>
    </dgm:pt>
    <dgm:pt modelId="{6D4D94FD-A8CF-4847-A8FD-5AE69A311F0F}">
      <dgm:prSet phldrT="[Texto]" custT="1"/>
      <dgm:spPr/>
      <dgm:t>
        <a:bodyPr/>
        <a:lstStyle/>
        <a:p>
          <a:pPr algn="l"/>
          <a:r>
            <a:rPr lang="es-EC" sz="1300" dirty="0" smtClean="0">
              <a:latin typeface="Arial" pitchFamily="34" charset="0"/>
              <a:cs typeface="Arial" pitchFamily="34" charset="0"/>
            </a:rPr>
            <a:t>Porque no se ha  difundido el plan de mantenimiento entre los empleados.</a:t>
          </a:r>
          <a:endParaRPr lang="es-EC" sz="1300" dirty="0">
            <a:latin typeface="Arial" pitchFamily="34" charset="0"/>
            <a:cs typeface="Arial" pitchFamily="34" charset="0"/>
          </a:endParaRPr>
        </a:p>
      </dgm:t>
    </dgm:pt>
    <dgm:pt modelId="{3E3F6C08-6959-4A24-A628-B9F145CE38AD}" type="parTrans" cxnId="{4113C6AE-CA21-4CF2-AE08-6AA9CDC7ECD6}">
      <dgm:prSet/>
      <dgm:spPr/>
      <dgm:t>
        <a:bodyPr/>
        <a:lstStyle/>
        <a:p>
          <a:pPr algn="l"/>
          <a:endParaRPr lang="es-EC" sz="1300">
            <a:latin typeface="Arial" pitchFamily="34" charset="0"/>
            <a:cs typeface="Arial" pitchFamily="34" charset="0"/>
          </a:endParaRPr>
        </a:p>
      </dgm:t>
    </dgm:pt>
    <dgm:pt modelId="{35E12A36-0DFF-4BA2-B4ED-502AF5FC3C96}" type="sibTrans" cxnId="{4113C6AE-CA21-4CF2-AE08-6AA9CDC7ECD6}">
      <dgm:prSet/>
      <dgm:spPr/>
      <dgm:t>
        <a:bodyPr/>
        <a:lstStyle/>
        <a:p>
          <a:pPr algn="l"/>
          <a:endParaRPr lang="es-EC" sz="1300">
            <a:latin typeface="Arial" pitchFamily="34" charset="0"/>
            <a:cs typeface="Arial" pitchFamily="34" charset="0"/>
          </a:endParaRPr>
        </a:p>
      </dgm:t>
    </dgm:pt>
    <dgm:pt modelId="{E07408F5-9624-4F86-8E3C-F3083BFB18D8}">
      <dgm:prSet phldrT="[Texto]" custT="1"/>
      <dgm:spPr/>
      <dgm:t>
        <a:bodyPr/>
        <a:lstStyle/>
        <a:p>
          <a:pPr algn="l"/>
          <a:r>
            <a:rPr lang="es-EC" sz="1300" b="1" dirty="0">
              <a:latin typeface="Arial" pitchFamily="34" charset="0"/>
              <a:cs typeface="Arial" pitchFamily="34" charset="0"/>
            </a:rPr>
            <a:t>3. </a:t>
          </a:r>
          <a:r>
            <a:rPr lang="es-EC" sz="1300" b="1" dirty="0" smtClean="0">
              <a:latin typeface="Arial" pitchFamily="34" charset="0"/>
              <a:cs typeface="Arial" pitchFamily="34" charset="0"/>
            </a:rPr>
            <a:t>¿Por qué no se ha  difundido el plan de mantenimiento entre los empleados?</a:t>
          </a:r>
          <a:endParaRPr lang="es-EC" sz="1300" b="1" dirty="0">
            <a:latin typeface="Arial" pitchFamily="34" charset="0"/>
            <a:cs typeface="Arial" pitchFamily="34" charset="0"/>
          </a:endParaRPr>
        </a:p>
      </dgm:t>
    </dgm:pt>
    <dgm:pt modelId="{0676DBEE-A932-4C33-880F-1AE396562AE5}" type="parTrans" cxnId="{A6738BB2-8422-45C3-B718-44F3B1483A64}">
      <dgm:prSet/>
      <dgm:spPr/>
      <dgm:t>
        <a:bodyPr/>
        <a:lstStyle/>
        <a:p>
          <a:pPr algn="l"/>
          <a:endParaRPr lang="es-EC" sz="1300">
            <a:latin typeface="Arial" pitchFamily="34" charset="0"/>
            <a:cs typeface="Arial" pitchFamily="34" charset="0"/>
          </a:endParaRPr>
        </a:p>
      </dgm:t>
    </dgm:pt>
    <dgm:pt modelId="{316ACCEA-9022-492F-9AD1-D1060E24B316}" type="sibTrans" cxnId="{A6738BB2-8422-45C3-B718-44F3B1483A64}">
      <dgm:prSet/>
      <dgm:spPr/>
      <dgm:t>
        <a:bodyPr/>
        <a:lstStyle/>
        <a:p>
          <a:pPr algn="l"/>
          <a:endParaRPr lang="es-EC" sz="1300">
            <a:latin typeface="Arial" pitchFamily="34" charset="0"/>
            <a:cs typeface="Arial" pitchFamily="34" charset="0"/>
          </a:endParaRPr>
        </a:p>
      </dgm:t>
    </dgm:pt>
    <dgm:pt modelId="{B563E6BD-9922-408D-A84C-4A83FBC7D930}">
      <dgm:prSet phldrT="[Texto]" custT="1"/>
      <dgm:spPr/>
      <dgm:t>
        <a:bodyPr/>
        <a:lstStyle/>
        <a:p>
          <a:pPr algn="l"/>
          <a:r>
            <a:rPr lang="es-EC" sz="1300" dirty="0" smtClean="0">
              <a:latin typeface="Arial" pitchFamily="34" charset="0"/>
              <a:cs typeface="Arial" pitchFamily="34" charset="0"/>
            </a:rPr>
            <a:t>Porque no se encuentran debidamente Documentados para su distribución y cumplimiento.</a:t>
          </a:r>
          <a:endParaRPr lang="es-EC" sz="1300" dirty="0">
            <a:latin typeface="Arial" pitchFamily="34" charset="0"/>
            <a:cs typeface="Arial" pitchFamily="34" charset="0"/>
          </a:endParaRPr>
        </a:p>
      </dgm:t>
    </dgm:pt>
    <dgm:pt modelId="{2C518B1A-993E-49EC-94D5-0B3A4410D8C6}" type="parTrans" cxnId="{1E89BEB4-D5CC-4DBC-85F3-38D5C14004AF}">
      <dgm:prSet/>
      <dgm:spPr/>
      <dgm:t>
        <a:bodyPr/>
        <a:lstStyle/>
        <a:p>
          <a:pPr algn="l"/>
          <a:endParaRPr lang="es-EC" sz="1300">
            <a:latin typeface="Arial" pitchFamily="34" charset="0"/>
            <a:cs typeface="Arial" pitchFamily="34" charset="0"/>
          </a:endParaRPr>
        </a:p>
      </dgm:t>
    </dgm:pt>
    <dgm:pt modelId="{91AD4706-B670-4FE5-8DC2-1EA785C6B57D}" type="sibTrans" cxnId="{1E89BEB4-D5CC-4DBC-85F3-38D5C14004AF}">
      <dgm:prSet/>
      <dgm:spPr/>
      <dgm:t>
        <a:bodyPr/>
        <a:lstStyle/>
        <a:p>
          <a:pPr algn="l"/>
          <a:endParaRPr lang="es-EC" sz="1300">
            <a:latin typeface="Arial" pitchFamily="34" charset="0"/>
            <a:cs typeface="Arial" pitchFamily="34" charset="0"/>
          </a:endParaRPr>
        </a:p>
      </dgm:t>
    </dgm:pt>
    <dgm:pt modelId="{EF7EFF72-AAED-4275-8C18-6C85A1352C5E}">
      <dgm:prSet phldrT="[Texto]" custT="1"/>
      <dgm:spPr/>
      <dgm:t>
        <a:bodyPr/>
        <a:lstStyle/>
        <a:p>
          <a:pPr algn="l"/>
          <a:r>
            <a:rPr lang="es-EC" sz="1300" b="1" dirty="0">
              <a:latin typeface="Arial" pitchFamily="34" charset="0"/>
              <a:cs typeface="Arial" pitchFamily="34" charset="0"/>
            </a:rPr>
            <a:t>4. </a:t>
          </a:r>
          <a:r>
            <a:rPr lang="es-EC" sz="1300" b="1" dirty="0" smtClean="0">
              <a:latin typeface="Arial" pitchFamily="34" charset="0"/>
              <a:cs typeface="Arial" pitchFamily="34" charset="0"/>
            </a:rPr>
            <a:t>¿Por que no se encuentran debidamente Documentados para su distribución </a:t>
          </a:r>
          <a:r>
            <a:rPr lang="es-EC" sz="1300" dirty="0" smtClean="0">
              <a:latin typeface="Arial" pitchFamily="34" charset="0"/>
              <a:cs typeface="Arial" pitchFamily="34" charset="0"/>
            </a:rPr>
            <a:t>?</a:t>
          </a:r>
          <a:endParaRPr lang="es-EC" sz="1300" dirty="0">
            <a:latin typeface="Arial" pitchFamily="34" charset="0"/>
            <a:cs typeface="Arial" pitchFamily="34" charset="0"/>
          </a:endParaRPr>
        </a:p>
      </dgm:t>
    </dgm:pt>
    <dgm:pt modelId="{E8BC74E5-22C8-4CB3-9A08-8BEFE7191311}" type="parTrans" cxnId="{2A0EE9B8-2A34-4B9C-B35A-8A40585F16EA}">
      <dgm:prSet/>
      <dgm:spPr/>
      <dgm:t>
        <a:bodyPr/>
        <a:lstStyle/>
        <a:p>
          <a:pPr algn="l"/>
          <a:endParaRPr lang="es-EC" sz="1300">
            <a:latin typeface="Arial" pitchFamily="34" charset="0"/>
            <a:cs typeface="Arial" pitchFamily="34" charset="0"/>
          </a:endParaRPr>
        </a:p>
      </dgm:t>
    </dgm:pt>
    <dgm:pt modelId="{475F148B-7971-4351-8831-84AD3DE0821B}" type="sibTrans" cxnId="{2A0EE9B8-2A34-4B9C-B35A-8A40585F16EA}">
      <dgm:prSet/>
      <dgm:spPr/>
      <dgm:t>
        <a:bodyPr/>
        <a:lstStyle/>
        <a:p>
          <a:pPr algn="l"/>
          <a:endParaRPr lang="es-EC" sz="1300">
            <a:latin typeface="Arial" pitchFamily="34" charset="0"/>
            <a:cs typeface="Arial" pitchFamily="34" charset="0"/>
          </a:endParaRPr>
        </a:p>
      </dgm:t>
    </dgm:pt>
    <dgm:pt modelId="{17482CF5-BAAB-46DE-9B3C-C5B72816754E}">
      <dgm:prSet phldrT="[Texto]" custT="1"/>
      <dgm:spPr/>
      <dgm:t>
        <a:bodyPr/>
        <a:lstStyle/>
        <a:p>
          <a:pPr algn="l"/>
          <a:r>
            <a:rPr lang="es-EC" sz="1300" b="0" dirty="0" smtClean="0">
              <a:solidFill>
                <a:schemeClr val="tx1"/>
              </a:solidFill>
              <a:latin typeface="Arial" pitchFamily="34" charset="0"/>
              <a:cs typeface="Arial" pitchFamily="34" charset="0"/>
            </a:rPr>
            <a:t>Porque no existe un sistema de control de gestión.</a:t>
          </a:r>
          <a:endParaRPr lang="es-EC" sz="1300" b="0" dirty="0">
            <a:solidFill>
              <a:schemeClr val="tx1"/>
            </a:solidFill>
            <a:latin typeface="Arial" pitchFamily="34" charset="0"/>
            <a:cs typeface="Arial" pitchFamily="34" charset="0"/>
          </a:endParaRPr>
        </a:p>
      </dgm:t>
    </dgm:pt>
    <dgm:pt modelId="{CE4EAAF5-DF1B-40AF-8EBC-88915F0E4DCC}" type="parTrans" cxnId="{E66593EC-439C-4AEA-8C13-982BA0D2EC62}">
      <dgm:prSet/>
      <dgm:spPr/>
      <dgm:t>
        <a:bodyPr/>
        <a:lstStyle/>
        <a:p>
          <a:pPr algn="l"/>
          <a:endParaRPr lang="es-EC" sz="1300">
            <a:latin typeface="Arial" pitchFamily="34" charset="0"/>
            <a:cs typeface="Arial" pitchFamily="34" charset="0"/>
          </a:endParaRPr>
        </a:p>
      </dgm:t>
    </dgm:pt>
    <dgm:pt modelId="{0C116600-6E40-46CB-AD7A-6EDD771B0121}" type="sibTrans" cxnId="{E66593EC-439C-4AEA-8C13-982BA0D2EC62}">
      <dgm:prSet/>
      <dgm:spPr/>
      <dgm:t>
        <a:bodyPr/>
        <a:lstStyle/>
        <a:p>
          <a:pPr algn="l"/>
          <a:endParaRPr lang="es-EC" sz="1300">
            <a:latin typeface="Arial" pitchFamily="34" charset="0"/>
            <a:cs typeface="Arial" pitchFamily="34" charset="0"/>
          </a:endParaRPr>
        </a:p>
      </dgm:t>
    </dgm:pt>
    <dgm:pt modelId="{C29E2529-0FA8-478B-A763-1DEAF09C6967}" type="pres">
      <dgm:prSet presAssocID="{342DB78E-6724-426D-95CA-DB7F83C670E6}" presName="Name0" presStyleCnt="0">
        <dgm:presLayoutVars>
          <dgm:dir/>
          <dgm:animLvl val="lvl"/>
          <dgm:resizeHandles val="exact"/>
        </dgm:presLayoutVars>
      </dgm:prSet>
      <dgm:spPr/>
      <dgm:t>
        <a:bodyPr/>
        <a:lstStyle/>
        <a:p>
          <a:endParaRPr lang="es-EC"/>
        </a:p>
      </dgm:t>
    </dgm:pt>
    <dgm:pt modelId="{97FBA4FF-FC2A-422E-8B71-3852C5EE08E2}" type="pres">
      <dgm:prSet presAssocID="{EF7EFF72-AAED-4275-8C18-6C85A1352C5E}" presName="boxAndChildren" presStyleCnt="0"/>
      <dgm:spPr/>
    </dgm:pt>
    <dgm:pt modelId="{FBA3ABCA-FFF1-4730-BB53-225810D4EE64}" type="pres">
      <dgm:prSet presAssocID="{EF7EFF72-AAED-4275-8C18-6C85A1352C5E}" presName="parentTextBox" presStyleLbl="node1" presStyleIdx="0" presStyleCnt="4"/>
      <dgm:spPr/>
      <dgm:t>
        <a:bodyPr/>
        <a:lstStyle/>
        <a:p>
          <a:endParaRPr lang="es-EC"/>
        </a:p>
      </dgm:t>
    </dgm:pt>
    <dgm:pt modelId="{0F2FAD82-1718-49AC-A93A-723DDBAEAC04}" type="pres">
      <dgm:prSet presAssocID="{EF7EFF72-AAED-4275-8C18-6C85A1352C5E}" presName="entireBox" presStyleLbl="node1" presStyleIdx="0" presStyleCnt="4"/>
      <dgm:spPr/>
      <dgm:t>
        <a:bodyPr/>
        <a:lstStyle/>
        <a:p>
          <a:endParaRPr lang="es-EC"/>
        </a:p>
      </dgm:t>
    </dgm:pt>
    <dgm:pt modelId="{2108F0FD-06E4-4A48-8E2D-BFCAADCE9600}" type="pres">
      <dgm:prSet presAssocID="{EF7EFF72-AAED-4275-8C18-6C85A1352C5E}" presName="descendantBox" presStyleCnt="0"/>
      <dgm:spPr/>
    </dgm:pt>
    <dgm:pt modelId="{AD5B33BA-32B0-444B-B140-FDBC1B4E26DF}" type="pres">
      <dgm:prSet presAssocID="{17482CF5-BAAB-46DE-9B3C-C5B72816754E}" presName="childTextBox" presStyleLbl="fgAccFollowNode1" presStyleIdx="0" presStyleCnt="4">
        <dgm:presLayoutVars>
          <dgm:bulletEnabled val="1"/>
        </dgm:presLayoutVars>
      </dgm:prSet>
      <dgm:spPr/>
      <dgm:t>
        <a:bodyPr/>
        <a:lstStyle/>
        <a:p>
          <a:endParaRPr lang="es-EC"/>
        </a:p>
      </dgm:t>
    </dgm:pt>
    <dgm:pt modelId="{07A27706-F4A6-4CB2-96EF-4AB93D20BBFF}" type="pres">
      <dgm:prSet presAssocID="{316ACCEA-9022-492F-9AD1-D1060E24B316}" presName="sp" presStyleCnt="0"/>
      <dgm:spPr/>
    </dgm:pt>
    <dgm:pt modelId="{DC37F507-32FE-4A1F-90C3-97698408FA6B}" type="pres">
      <dgm:prSet presAssocID="{E07408F5-9624-4F86-8E3C-F3083BFB18D8}" presName="arrowAndChildren" presStyleCnt="0"/>
      <dgm:spPr/>
    </dgm:pt>
    <dgm:pt modelId="{1978F1F0-3698-4FC1-85B7-CA96DB7F9AFA}" type="pres">
      <dgm:prSet presAssocID="{E07408F5-9624-4F86-8E3C-F3083BFB18D8}" presName="parentTextArrow" presStyleLbl="node1" presStyleIdx="0" presStyleCnt="4"/>
      <dgm:spPr/>
      <dgm:t>
        <a:bodyPr/>
        <a:lstStyle/>
        <a:p>
          <a:endParaRPr lang="es-EC"/>
        </a:p>
      </dgm:t>
    </dgm:pt>
    <dgm:pt modelId="{018B29B3-65E6-4224-91ED-6952DBB1FDD5}" type="pres">
      <dgm:prSet presAssocID="{E07408F5-9624-4F86-8E3C-F3083BFB18D8}" presName="arrow" presStyleLbl="node1" presStyleIdx="1" presStyleCnt="4"/>
      <dgm:spPr/>
      <dgm:t>
        <a:bodyPr/>
        <a:lstStyle/>
        <a:p>
          <a:endParaRPr lang="es-EC"/>
        </a:p>
      </dgm:t>
    </dgm:pt>
    <dgm:pt modelId="{5E6B4A84-6951-4AE1-92C8-781D07002F80}" type="pres">
      <dgm:prSet presAssocID="{E07408F5-9624-4F86-8E3C-F3083BFB18D8}" presName="descendantArrow" presStyleCnt="0"/>
      <dgm:spPr/>
    </dgm:pt>
    <dgm:pt modelId="{41A19B8C-710C-424F-BCFE-B6FA91B9550A}" type="pres">
      <dgm:prSet presAssocID="{B563E6BD-9922-408D-A84C-4A83FBC7D930}" presName="childTextArrow" presStyleLbl="fgAccFollowNode1" presStyleIdx="1" presStyleCnt="4">
        <dgm:presLayoutVars>
          <dgm:bulletEnabled val="1"/>
        </dgm:presLayoutVars>
      </dgm:prSet>
      <dgm:spPr/>
      <dgm:t>
        <a:bodyPr/>
        <a:lstStyle/>
        <a:p>
          <a:endParaRPr lang="es-EC"/>
        </a:p>
      </dgm:t>
    </dgm:pt>
    <dgm:pt modelId="{F1FC22E0-AF82-4736-9511-614E38CA4431}" type="pres">
      <dgm:prSet presAssocID="{BF2608D0-9B01-4741-A084-1764D48E1460}" presName="sp" presStyleCnt="0"/>
      <dgm:spPr/>
    </dgm:pt>
    <dgm:pt modelId="{DDD73A01-4BC6-4B26-B67A-D4B238A251CE}" type="pres">
      <dgm:prSet presAssocID="{C886B7EF-CA65-4465-B7D7-40A56D6CC232}" presName="arrowAndChildren" presStyleCnt="0"/>
      <dgm:spPr/>
    </dgm:pt>
    <dgm:pt modelId="{1276AA08-C20D-4B17-A6DB-8FA00769D6F9}" type="pres">
      <dgm:prSet presAssocID="{C886B7EF-CA65-4465-B7D7-40A56D6CC232}" presName="parentTextArrow" presStyleLbl="node1" presStyleIdx="1" presStyleCnt="4"/>
      <dgm:spPr/>
      <dgm:t>
        <a:bodyPr/>
        <a:lstStyle/>
        <a:p>
          <a:endParaRPr lang="es-EC"/>
        </a:p>
      </dgm:t>
    </dgm:pt>
    <dgm:pt modelId="{B7D9EC77-B93E-4089-BA98-EB74B055B230}" type="pres">
      <dgm:prSet presAssocID="{C886B7EF-CA65-4465-B7D7-40A56D6CC232}" presName="arrow" presStyleLbl="node1" presStyleIdx="2" presStyleCnt="4"/>
      <dgm:spPr/>
      <dgm:t>
        <a:bodyPr/>
        <a:lstStyle/>
        <a:p>
          <a:endParaRPr lang="es-EC"/>
        </a:p>
      </dgm:t>
    </dgm:pt>
    <dgm:pt modelId="{8D2E21A4-B888-4E2D-8CD9-252B9561C04D}" type="pres">
      <dgm:prSet presAssocID="{C886B7EF-CA65-4465-B7D7-40A56D6CC232}" presName="descendantArrow" presStyleCnt="0"/>
      <dgm:spPr/>
    </dgm:pt>
    <dgm:pt modelId="{AB958246-819F-4CF6-81F9-2B68C0DA1A1D}" type="pres">
      <dgm:prSet presAssocID="{6D4D94FD-A8CF-4847-A8FD-5AE69A311F0F}" presName="childTextArrow" presStyleLbl="fgAccFollowNode1" presStyleIdx="2" presStyleCnt="4">
        <dgm:presLayoutVars>
          <dgm:bulletEnabled val="1"/>
        </dgm:presLayoutVars>
      </dgm:prSet>
      <dgm:spPr/>
      <dgm:t>
        <a:bodyPr/>
        <a:lstStyle/>
        <a:p>
          <a:endParaRPr lang="es-EC"/>
        </a:p>
      </dgm:t>
    </dgm:pt>
    <dgm:pt modelId="{1A87609D-3904-4DC4-8A51-8032CFDBD512}" type="pres">
      <dgm:prSet presAssocID="{19C2094D-176C-402F-B9FA-9389CC63BAB7}" presName="sp" presStyleCnt="0"/>
      <dgm:spPr/>
    </dgm:pt>
    <dgm:pt modelId="{6F920C8B-CB69-4E37-8855-4F4DD5CC7B79}" type="pres">
      <dgm:prSet presAssocID="{5B93F6F6-F65C-4C99-8A6B-3AAE1DED705A}" presName="arrowAndChildren" presStyleCnt="0"/>
      <dgm:spPr/>
    </dgm:pt>
    <dgm:pt modelId="{EFA05275-FCAF-4110-98F5-2C4364C4ED64}" type="pres">
      <dgm:prSet presAssocID="{5B93F6F6-F65C-4C99-8A6B-3AAE1DED705A}" presName="parentTextArrow" presStyleLbl="node1" presStyleIdx="2" presStyleCnt="4"/>
      <dgm:spPr/>
      <dgm:t>
        <a:bodyPr/>
        <a:lstStyle/>
        <a:p>
          <a:endParaRPr lang="es-EC"/>
        </a:p>
      </dgm:t>
    </dgm:pt>
    <dgm:pt modelId="{869DFFD1-2404-470B-A391-51A8652E5422}" type="pres">
      <dgm:prSet presAssocID="{5B93F6F6-F65C-4C99-8A6B-3AAE1DED705A}" presName="arrow" presStyleLbl="node1" presStyleIdx="3" presStyleCnt="4" custLinFactNeighborX="-245" custLinFactNeighborY="-221"/>
      <dgm:spPr/>
      <dgm:t>
        <a:bodyPr/>
        <a:lstStyle/>
        <a:p>
          <a:endParaRPr lang="es-EC"/>
        </a:p>
      </dgm:t>
    </dgm:pt>
    <dgm:pt modelId="{6C037CFE-1647-46F4-AF71-12D4469F6EA8}" type="pres">
      <dgm:prSet presAssocID="{5B93F6F6-F65C-4C99-8A6B-3AAE1DED705A}" presName="descendantArrow" presStyleCnt="0"/>
      <dgm:spPr/>
    </dgm:pt>
    <dgm:pt modelId="{6069F5AB-F848-4441-BF72-0C47886E1796}" type="pres">
      <dgm:prSet presAssocID="{EC49BB34-E9FC-4D12-9676-462D090F8D79}" presName="childTextArrow" presStyleLbl="fgAccFollowNode1" presStyleIdx="3" presStyleCnt="4">
        <dgm:presLayoutVars>
          <dgm:bulletEnabled val="1"/>
        </dgm:presLayoutVars>
      </dgm:prSet>
      <dgm:spPr/>
      <dgm:t>
        <a:bodyPr/>
        <a:lstStyle/>
        <a:p>
          <a:endParaRPr lang="es-EC"/>
        </a:p>
      </dgm:t>
    </dgm:pt>
  </dgm:ptLst>
  <dgm:cxnLst>
    <dgm:cxn modelId="{52346FA8-3A21-450B-8C79-CDEBCD79C240}" type="presOf" srcId="{E07408F5-9624-4F86-8E3C-F3083BFB18D8}" destId="{018B29B3-65E6-4224-91ED-6952DBB1FDD5}" srcOrd="1" destOrd="0" presId="urn:microsoft.com/office/officeart/2005/8/layout/process4"/>
    <dgm:cxn modelId="{1889D918-6B6C-4603-AA2A-340427BB4C9E}" srcId="{342DB78E-6724-426D-95CA-DB7F83C670E6}" destId="{5B93F6F6-F65C-4C99-8A6B-3AAE1DED705A}" srcOrd="0" destOrd="0" parTransId="{067F5E6E-3818-48AE-A55E-ED0FA2B1C140}" sibTransId="{19C2094D-176C-402F-B9FA-9389CC63BAB7}"/>
    <dgm:cxn modelId="{887C1A30-DF16-4286-B64E-7999844A83B6}" type="presOf" srcId="{E07408F5-9624-4F86-8E3C-F3083BFB18D8}" destId="{1978F1F0-3698-4FC1-85B7-CA96DB7F9AFA}" srcOrd="0" destOrd="0" presId="urn:microsoft.com/office/officeart/2005/8/layout/process4"/>
    <dgm:cxn modelId="{4E64FF3E-037A-4220-953C-2B21A6E921E6}" type="presOf" srcId="{C886B7EF-CA65-4465-B7D7-40A56D6CC232}" destId="{B7D9EC77-B93E-4089-BA98-EB74B055B230}" srcOrd="1" destOrd="0" presId="urn:microsoft.com/office/officeart/2005/8/layout/process4"/>
    <dgm:cxn modelId="{C5293DDA-00CC-44EC-BA39-EAEFDFB6AD58}" type="presOf" srcId="{EC49BB34-E9FC-4D12-9676-462D090F8D79}" destId="{6069F5AB-F848-4441-BF72-0C47886E1796}" srcOrd="0" destOrd="0" presId="urn:microsoft.com/office/officeart/2005/8/layout/process4"/>
    <dgm:cxn modelId="{73892E4B-A926-42A1-A16A-3185B33D7494}" srcId="{5B93F6F6-F65C-4C99-8A6B-3AAE1DED705A}" destId="{EC49BB34-E9FC-4D12-9676-462D090F8D79}" srcOrd="0" destOrd="0" parTransId="{A5F1E440-AB0D-4EB5-ACD0-6177F349138F}" sibTransId="{C9A0B592-25F6-40EE-ADEE-A09C59BCC3DA}"/>
    <dgm:cxn modelId="{4113C6AE-CA21-4CF2-AE08-6AA9CDC7ECD6}" srcId="{C886B7EF-CA65-4465-B7D7-40A56D6CC232}" destId="{6D4D94FD-A8CF-4847-A8FD-5AE69A311F0F}" srcOrd="0" destOrd="0" parTransId="{3E3F6C08-6959-4A24-A628-B9F145CE38AD}" sibTransId="{35E12A36-0DFF-4BA2-B4ED-502AF5FC3C96}"/>
    <dgm:cxn modelId="{9CCAAF2A-6414-4266-AB23-F2E764CA49A4}" srcId="{342DB78E-6724-426D-95CA-DB7F83C670E6}" destId="{C886B7EF-CA65-4465-B7D7-40A56D6CC232}" srcOrd="1" destOrd="0" parTransId="{737792A2-4880-4E6E-833F-18D20479D944}" sibTransId="{BF2608D0-9B01-4741-A084-1764D48E1460}"/>
    <dgm:cxn modelId="{28274213-F17C-4733-B335-EE17A17A365F}" type="presOf" srcId="{6D4D94FD-A8CF-4847-A8FD-5AE69A311F0F}" destId="{AB958246-819F-4CF6-81F9-2B68C0DA1A1D}" srcOrd="0" destOrd="0" presId="urn:microsoft.com/office/officeart/2005/8/layout/process4"/>
    <dgm:cxn modelId="{A2483995-1EC9-43B4-BA42-968EB9A16411}" type="presOf" srcId="{C886B7EF-CA65-4465-B7D7-40A56D6CC232}" destId="{1276AA08-C20D-4B17-A6DB-8FA00769D6F9}" srcOrd="0" destOrd="0" presId="urn:microsoft.com/office/officeart/2005/8/layout/process4"/>
    <dgm:cxn modelId="{8C6292FA-63BB-40B3-9F06-47A669CDF9E2}" type="presOf" srcId="{EF7EFF72-AAED-4275-8C18-6C85A1352C5E}" destId="{0F2FAD82-1718-49AC-A93A-723DDBAEAC04}" srcOrd="1" destOrd="0" presId="urn:microsoft.com/office/officeart/2005/8/layout/process4"/>
    <dgm:cxn modelId="{907F8AC4-5C38-44F6-8647-664F18FB528D}" type="presOf" srcId="{5B93F6F6-F65C-4C99-8A6B-3AAE1DED705A}" destId="{EFA05275-FCAF-4110-98F5-2C4364C4ED64}" srcOrd="0" destOrd="0" presId="urn:microsoft.com/office/officeart/2005/8/layout/process4"/>
    <dgm:cxn modelId="{A6738BB2-8422-45C3-B718-44F3B1483A64}" srcId="{342DB78E-6724-426D-95CA-DB7F83C670E6}" destId="{E07408F5-9624-4F86-8E3C-F3083BFB18D8}" srcOrd="2" destOrd="0" parTransId="{0676DBEE-A932-4C33-880F-1AE396562AE5}" sibTransId="{316ACCEA-9022-492F-9AD1-D1060E24B316}"/>
    <dgm:cxn modelId="{B81D2179-9E8A-4032-B049-B919440FD4A3}" type="presOf" srcId="{17482CF5-BAAB-46DE-9B3C-C5B72816754E}" destId="{AD5B33BA-32B0-444B-B140-FDBC1B4E26DF}" srcOrd="0" destOrd="0" presId="urn:microsoft.com/office/officeart/2005/8/layout/process4"/>
    <dgm:cxn modelId="{1E89BEB4-D5CC-4DBC-85F3-38D5C14004AF}" srcId="{E07408F5-9624-4F86-8E3C-F3083BFB18D8}" destId="{B563E6BD-9922-408D-A84C-4A83FBC7D930}" srcOrd="0" destOrd="0" parTransId="{2C518B1A-993E-49EC-94D5-0B3A4410D8C6}" sibTransId="{91AD4706-B670-4FE5-8DC2-1EA785C6B57D}"/>
    <dgm:cxn modelId="{E88CF080-8E70-4F9B-9D6E-E84F15CBF8D5}" type="presOf" srcId="{B563E6BD-9922-408D-A84C-4A83FBC7D930}" destId="{41A19B8C-710C-424F-BCFE-B6FA91B9550A}" srcOrd="0" destOrd="0" presId="urn:microsoft.com/office/officeart/2005/8/layout/process4"/>
    <dgm:cxn modelId="{E66593EC-439C-4AEA-8C13-982BA0D2EC62}" srcId="{EF7EFF72-AAED-4275-8C18-6C85A1352C5E}" destId="{17482CF5-BAAB-46DE-9B3C-C5B72816754E}" srcOrd="0" destOrd="0" parTransId="{CE4EAAF5-DF1B-40AF-8EBC-88915F0E4DCC}" sibTransId="{0C116600-6E40-46CB-AD7A-6EDD771B0121}"/>
    <dgm:cxn modelId="{5B4DA650-5365-46B5-8BF5-D9D8490EAB11}" type="presOf" srcId="{EF7EFF72-AAED-4275-8C18-6C85A1352C5E}" destId="{FBA3ABCA-FFF1-4730-BB53-225810D4EE64}" srcOrd="0" destOrd="0" presId="urn:microsoft.com/office/officeart/2005/8/layout/process4"/>
    <dgm:cxn modelId="{BB52C63F-7AE7-4AB2-9A7D-2365B9BBA620}" type="presOf" srcId="{5B93F6F6-F65C-4C99-8A6B-3AAE1DED705A}" destId="{869DFFD1-2404-470B-A391-51A8652E5422}" srcOrd="1" destOrd="0" presId="urn:microsoft.com/office/officeart/2005/8/layout/process4"/>
    <dgm:cxn modelId="{DC988290-1F4E-4F2E-A562-455AEFCC8223}" type="presOf" srcId="{342DB78E-6724-426D-95CA-DB7F83C670E6}" destId="{C29E2529-0FA8-478B-A763-1DEAF09C6967}" srcOrd="0" destOrd="0" presId="urn:microsoft.com/office/officeart/2005/8/layout/process4"/>
    <dgm:cxn modelId="{2A0EE9B8-2A34-4B9C-B35A-8A40585F16EA}" srcId="{342DB78E-6724-426D-95CA-DB7F83C670E6}" destId="{EF7EFF72-AAED-4275-8C18-6C85A1352C5E}" srcOrd="3" destOrd="0" parTransId="{E8BC74E5-22C8-4CB3-9A08-8BEFE7191311}" sibTransId="{475F148B-7971-4351-8831-84AD3DE0821B}"/>
    <dgm:cxn modelId="{7F322F14-A396-4019-9E9D-14F162450A27}" type="presParOf" srcId="{C29E2529-0FA8-478B-A763-1DEAF09C6967}" destId="{97FBA4FF-FC2A-422E-8B71-3852C5EE08E2}" srcOrd="0" destOrd="0" presId="urn:microsoft.com/office/officeart/2005/8/layout/process4"/>
    <dgm:cxn modelId="{3D1C3F9B-8992-483D-B9D1-178A8467D2A8}" type="presParOf" srcId="{97FBA4FF-FC2A-422E-8B71-3852C5EE08E2}" destId="{FBA3ABCA-FFF1-4730-BB53-225810D4EE64}" srcOrd="0" destOrd="0" presId="urn:microsoft.com/office/officeart/2005/8/layout/process4"/>
    <dgm:cxn modelId="{ADBAB75C-6293-4029-BFE7-19AF6E1BD5EA}" type="presParOf" srcId="{97FBA4FF-FC2A-422E-8B71-3852C5EE08E2}" destId="{0F2FAD82-1718-49AC-A93A-723DDBAEAC04}" srcOrd="1" destOrd="0" presId="urn:microsoft.com/office/officeart/2005/8/layout/process4"/>
    <dgm:cxn modelId="{E9A238CA-D7BF-4353-8E50-47A1633868B0}" type="presParOf" srcId="{97FBA4FF-FC2A-422E-8B71-3852C5EE08E2}" destId="{2108F0FD-06E4-4A48-8E2D-BFCAADCE9600}" srcOrd="2" destOrd="0" presId="urn:microsoft.com/office/officeart/2005/8/layout/process4"/>
    <dgm:cxn modelId="{76040303-A4BD-454A-9FAF-6A1CF3BB96DB}" type="presParOf" srcId="{2108F0FD-06E4-4A48-8E2D-BFCAADCE9600}" destId="{AD5B33BA-32B0-444B-B140-FDBC1B4E26DF}" srcOrd="0" destOrd="0" presId="urn:microsoft.com/office/officeart/2005/8/layout/process4"/>
    <dgm:cxn modelId="{FC5C345C-668E-42A5-879F-32F04363C4CC}" type="presParOf" srcId="{C29E2529-0FA8-478B-A763-1DEAF09C6967}" destId="{07A27706-F4A6-4CB2-96EF-4AB93D20BBFF}" srcOrd="1" destOrd="0" presId="urn:microsoft.com/office/officeart/2005/8/layout/process4"/>
    <dgm:cxn modelId="{67898F31-23DA-4EAA-B8C1-CA5F6D039D08}" type="presParOf" srcId="{C29E2529-0FA8-478B-A763-1DEAF09C6967}" destId="{DC37F507-32FE-4A1F-90C3-97698408FA6B}" srcOrd="2" destOrd="0" presId="urn:microsoft.com/office/officeart/2005/8/layout/process4"/>
    <dgm:cxn modelId="{07EC5D95-FF15-4D21-8578-86ACBDE01E5E}" type="presParOf" srcId="{DC37F507-32FE-4A1F-90C3-97698408FA6B}" destId="{1978F1F0-3698-4FC1-85B7-CA96DB7F9AFA}" srcOrd="0" destOrd="0" presId="urn:microsoft.com/office/officeart/2005/8/layout/process4"/>
    <dgm:cxn modelId="{F08EFB79-C1F1-41DF-B963-93EC64F6FED8}" type="presParOf" srcId="{DC37F507-32FE-4A1F-90C3-97698408FA6B}" destId="{018B29B3-65E6-4224-91ED-6952DBB1FDD5}" srcOrd="1" destOrd="0" presId="urn:microsoft.com/office/officeart/2005/8/layout/process4"/>
    <dgm:cxn modelId="{B77EE047-5DBA-4C5E-B42A-F6A02F127193}" type="presParOf" srcId="{DC37F507-32FE-4A1F-90C3-97698408FA6B}" destId="{5E6B4A84-6951-4AE1-92C8-781D07002F80}" srcOrd="2" destOrd="0" presId="urn:microsoft.com/office/officeart/2005/8/layout/process4"/>
    <dgm:cxn modelId="{D937E226-5890-4718-AE83-0BE9E75097AE}" type="presParOf" srcId="{5E6B4A84-6951-4AE1-92C8-781D07002F80}" destId="{41A19B8C-710C-424F-BCFE-B6FA91B9550A}" srcOrd="0" destOrd="0" presId="urn:microsoft.com/office/officeart/2005/8/layout/process4"/>
    <dgm:cxn modelId="{19BFA285-3906-4E12-A942-674D1478D065}" type="presParOf" srcId="{C29E2529-0FA8-478B-A763-1DEAF09C6967}" destId="{F1FC22E0-AF82-4736-9511-614E38CA4431}" srcOrd="3" destOrd="0" presId="urn:microsoft.com/office/officeart/2005/8/layout/process4"/>
    <dgm:cxn modelId="{FFB8F384-19B1-4FFB-9204-F4E5CFB89C4E}" type="presParOf" srcId="{C29E2529-0FA8-478B-A763-1DEAF09C6967}" destId="{DDD73A01-4BC6-4B26-B67A-D4B238A251CE}" srcOrd="4" destOrd="0" presId="urn:microsoft.com/office/officeart/2005/8/layout/process4"/>
    <dgm:cxn modelId="{BDA46A96-FA3E-4545-83DD-D387CC82774D}" type="presParOf" srcId="{DDD73A01-4BC6-4B26-B67A-D4B238A251CE}" destId="{1276AA08-C20D-4B17-A6DB-8FA00769D6F9}" srcOrd="0" destOrd="0" presId="urn:microsoft.com/office/officeart/2005/8/layout/process4"/>
    <dgm:cxn modelId="{174171A7-3801-44F3-9FFB-8B7CC81988F8}" type="presParOf" srcId="{DDD73A01-4BC6-4B26-B67A-D4B238A251CE}" destId="{B7D9EC77-B93E-4089-BA98-EB74B055B230}" srcOrd="1" destOrd="0" presId="urn:microsoft.com/office/officeart/2005/8/layout/process4"/>
    <dgm:cxn modelId="{B602AE52-9848-411F-B69C-9D164D2E2895}" type="presParOf" srcId="{DDD73A01-4BC6-4B26-B67A-D4B238A251CE}" destId="{8D2E21A4-B888-4E2D-8CD9-252B9561C04D}" srcOrd="2" destOrd="0" presId="urn:microsoft.com/office/officeart/2005/8/layout/process4"/>
    <dgm:cxn modelId="{F9509075-21D3-4FE0-A93A-326A1230E5C5}" type="presParOf" srcId="{8D2E21A4-B888-4E2D-8CD9-252B9561C04D}" destId="{AB958246-819F-4CF6-81F9-2B68C0DA1A1D}" srcOrd="0" destOrd="0" presId="urn:microsoft.com/office/officeart/2005/8/layout/process4"/>
    <dgm:cxn modelId="{CE449BE2-5357-4E82-AD53-A49E6EE6AD03}" type="presParOf" srcId="{C29E2529-0FA8-478B-A763-1DEAF09C6967}" destId="{1A87609D-3904-4DC4-8A51-8032CFDBD512}" srcOrd="5" destOrd="0" presId="urn:microsoft.com/office/officeart/2005/8/layout/process4"/>
    <dgm:cxn modelId="{B2AEFA74-2963-4238-9C7F-087C096DDEBA}" type="presParOf" srcId="{C29E2529-0FA8-478B-A763-1DEAF09C6967}" destId="{6F920C8B-CB69-4E37-8855-4F4DD5CC7B79}" srcOrd="6" destOrd="0" presId="urn:microsoft.com/office/officeart/2005/8/layout/process4"/>
    <dgm:cxn modelId="{31A2E51F-F523-4035-9016-1868148F9673}" type="presParOf" srcId="{6F920C8B-CB69-4E37-8855-4F4DD5CC7B79}" destId="{EFA05275-FCAF-4110-98F5-2C4364C4ED64}" srcOrd="0" destOrd="0" presId="urn:microsoft.com/office/officeart/2005/8/layout/process4"/>
    <dgm:cxn modelId="{36DA81D8-EAD9-4CD5-81B8-7CF8C4136108}" type="presParOf" srcId="{6F920C8B-CB69-4E37-8855-4F4DD5CC7B79}" destId="{869DFFD1-2404-470B-A391-51A8652E5422}" srcOrd="1" destOrd="0" presId="urn:microsoft.com/office/officeart/2005/8/layout/process4"/>
    <dgm:cxn modelId="{1D4BC926-5A6D-4C89-B13F-166676698B4A}" type="presParOf" srcId="{6F920C8B-CB69-4E37-8855-4F4DD5CC7B79}" destId="{6C037CFE-1647-46F4-AF71-12D4469F6EA8}" srcOrd="2" destOrd="0" presId="urn:microsoft.com/office/officeart/2005/8/layout/process4"/>
    <dgm:cxn modelId="{91B3CBEA-A691-43DD-BFA9-B387EEECCB6D}" type="presParOf" srcId="{6C037CFE-1647-46F4-AF71-12D4469F6EA8}" destId="{6069F5AB-F848-4441-BF72-0C47886E1796}" srcOrd="0" destOrd="0" presId="urn:microsoft.com/office/officeart/2005/8/layout/process4"/>
  </dgm:cxnLst>
  <dgm:bg/>
  <dgm:whole/>
</dgm:dataModel>
</file>

<file path=ppt/diagrams/data7.xml><?xml version="1.0" encoding="utf-8"?>
<dgm:dataModel xmlns:dgm="http://schemas.openxmlformats.org/drawingml/2006/diagram" xmlns:a="http://schemas.openxmlformats.org/drawingml/2006/main">
  <dgm:ptLst>
    <dgm:pt modelId="{8FC95045-AA06-48BB-A92F-640173871368}" type="doc">
      <dgm:prSet loTypeId="urn:microsoft.com/office/officeart/2005/8/layout/matrix2" loCatId="matrix" qsTypeId="urn:microsoft.com/office/officeart/2005/8/quickstyle/3d1" qsCatId="3D" csTypeId="urn:microsoft.com/office/officeart/2005/8/colors/colorful5" csCatId="colorful" phldr="1"/>
      <dgm:spPr/>
      <dgm:t>
        <a:bodyPr/>
        <a:lstStyle/>
        <a:p>
          <a:endParaRPr lang="es-EC"/>
        </a:p>
      </dgm:t>
    </dgm:pt>
    <dgm:pt modelId="{A8950076-EEDC-4C1C-AC9C-B17EEA925DD5}">
      <dgm:prSet phldrT="[Texto]" custT="1"/>
      <dgm:spPr/>
      <dgm:t>
        <a:bodyPr/>
        <a:lstStyle/>
        <a:p>
          <a:pPr algn="ctr"/>
          <a:r>
            <a:rPr lang="en-US" sz="1800" b="1" dirty="0" smtClean="0"/>
            <a:t>FORTALEZAS</a:t>
          </a:r>
        </a:p>
        <a:p>
          <a:pPr algn="l"/>
          <a:r>
            <a:rPr lang="en-US" sz="1000" dirty="0" smtClean="0"/>
            <a:t>- </a:t>
          </a:r>
          <a:r>
            <a:rPr lang="en-US" sz="1200" dirty="0" smtClean="0"/>
            <a:t>Ubicación en zona de alta </a:t>
          </a:r>
          <a:r>
            <a:rPr lang="es-EC" sz="1200" dirty="0" smtClean="0"/>
            <a:t>producción plástica.</a:t>
          </a:r>
        </a:p>
        <a:p>
          <a:pPr algn="l"/>
          <a:r>
            <a:rPr lang="es-EC" sz="1200" dirty="0" smtClean="0"/>
            <a:t>- Cartera de clientes fijos.</a:t>
          </a:r>
        </a:p>
        <a:p>
          <a:pPr algn="l"/>
          <a:r>
            <a:rPr lang="es-EC" sz="1200" dirty="0" smtClean="0"/>
            <a:t>- Aseguramiento de la venta total de la producción.</a:t>
          </a:r>
          <a:endParaRPr lang="es-EC" sz="1200" dirty="0"/>
        </a:p>
      </dgm:t>
    </dgm:pt>
    <dgm:pt modelId="{EC0C99F9-FF7C-4A5D-B923-6946325CAA03}" type="parTrans" cxnId="{76FCEC1B-89EC-49E5-B2D4-7BF8E26A8683}">
      <dgm:prSet/>
      <dgm:spPr/>
      <dgm:t>
        <a:bodyPr/>
        <a:lstStyle/>
        <a:p>
          <a:endParaRPr lang="es-EC"/>
        </a:p>
      </dgm:t>
    </dgm:pt>
    <dgm:pt modelId="{091461FD-2EF7-438B-BC20-199128A7625F}" type="sibTrans" cxnId="{76FCEC1B-89EC-49E5-B2D4-7BF8E26A8683}">
      <dgm:prSet/>
      <dgm:spPr/>
      <dgm:t>
        <a:bodyPr/>
        <a:lstStyle/>
        <a:p>
          <a:endParaRPr lang="es-EC"/>
        </a:p>
      </dgm:t>
    </dgm:pt>
    <dgm:pt modelId="{5C8EE39B-C084-4A81-9270-57CA935010BC}">
      <dgm:prSet phldrT="[Texto]" custT="1"/>
      <dgm:spPr/>
      <dgm:t>
        <a:bodyPr/>
        <a:lstStyle/>
        <a:p>
          <a:pPr algn="ctr"/>
          <a:r>
            <a:rPr lang="es-EC" sz="1600" b="1" dirty="0" smtClean="0"/>
            <a:t>DEBILIDADES</a:t>
          </a:r>
        </a:p>
        <a:p>
          <a:pPr algn="l"/>
          <a:r>
            <a:rPr lang="es-EC" sz="1200" dirty="0" smtClean="0"/>
            <a:t>- Alta Rotación de Personal.</a:t>
          </a:r>
        </a:p>
        <a:p>
          <a:pPr algn="l"/>
          <a:r>
            <a:rPr lang="es-EC" sz="1200" dirty="0" smtClean="0"/>
            <a:t>- Ausencia de stock de seguridad de materia prima.</a:t>
          </a:r>
        </a:p>
        <a:p>
          <a:pPr algn="l"/>
          <a:r>
            <a:rPr lang="es-EC" sz="1200" dirty="0" smtClean="0"/>
            <a:t>- Falta Plan de   Mantenimiento preventivo maquinaria.</a:t>
          </a:r>
        </a:p>
        <a:p>
          <a:pPr algn="l"/>
          <a:endParaRPr lang="es-EC" sz="1100" dirty="0"/>
        </a:p>
      </dgm:t>
    </dgm:pt>
    <dgm:pt modelId="{52C65531-D33C-4BEB-9773-D5E10C3DCD97}" type="parTrans" cxnId="{03E715DC-82BF-42D4-9A3E-9BE1A6B41B9F}">
      <dgm:prSet/>
      <dgm:spPr/>
      <dgm:t>
        <a:bodyPr/>
        <a:lstStyle/>
        <a:p>
          <a:endParaRPr lang="es-EC"/>
        </a:p>
      </dgm:t>
    </dgm:pt>
    <dgm:pt modelId="{D0F5BD20-6A19-4696-9E62-48A89FEAD6D2}" type="sibTrans" cxnId="{03E715DC-82BF-42D4-9A3E-9BE1A6B41B9F}">
      <dgm:prSet/>
      <dgm:spPr/>
      <dgm:t>
        <a:bodyPr/>
        <a:lstStyle/>
        <a:p>
          <a:endParaRPr lang="es-EC"/>
        </a:p>
      </dgm:t>
    </dgm:pt>
    <dgm:pt modelId="{0BA3BC33-7E20-48D9-B500-93D8FA91E10B}">
      <dgm:prSet phldrT="[Texto]" custT="1"/>
      <dgm:spPr/>
      <dgm:t>
        <a:bodyPr/>
        <a:lstStyle/>
        <a:p>
          <a:pPr algn="ctr"/>
          <a:r>
            <a:rPr lang="es-EC" sz="1600" b="1" dirty="0" smtClean="0"/>
            <a:t>OPORTUNIDADES</a:t>
          </a:r>
        </a:p>
        <a:p>
          <a:pPr algn="l"/>
          <a:r>
            <a:rPr lang="es-EC" sz="1200" dirty="0" smtClean="0"/>
            <a:t>- Incremento de la producción por la demanda de productos plásticos.</a:t>
          </a:r>
        </a:p>
        <a:p>
          <a:pPr algn="ctr"/>
          <a:endParaRPr lang="es-EC" sz="1500" dirty="0"/>
        </a:p>
      </dgm:t>
    </dgm:pt>
    <dgm:pt modelId="{C0A81247-DDCF-4A65-99CC-AABF1FB64E09}" type="parTrans" cxnId="{75CE448E-3D80-4CF1-AD80-47C61AA4673D}">
      <dgm:prSet/>
      <dgm:spPr/>
      <dgm:t>
        <a:bodyPr/>
        <a:lstStyle/>
        <a:p>
          <a:endParaRPr lang="es-EC"/>
        </a:p>
      </dgm:t>
    </dgm:pt>
    <dgm:pt modelId="{945CD96C-C003-4E6A-8FB6-478FB9775D37}" type="sibTrans" cxnId="{75CE448E-3D80-4CF1-AD80-47C61AA4673D}">
      <dgm:prSet/>
      <dgm:spPr/>
      <dgm:t>
        <a:bodyPr/>
        <a:lstStyle/>
        <a:p>
          <a:endParaRPr lang="es-EC"/>
        </a:p>
      </dgm:t>
    </dgm:pt>
    <dgm:pt modelId="{5BC769D2-CA28-4D0F-8B8F-CD4C1EA94440}">
      <dgm:prSet phldrT="[Texto]" custT="1"/>
      <dgm:spPr/>
      <dgm:t>
        <a:bodyPr/>
        <a:lstStyle/>
        <a:p>
          <a:pPr algn="ctr"/>
          <a:r>
            <a:rPr lang="es-EC" sz="1600" b="1" dirty="0" smtClean="0"/>
            <a:t>AMENAZAS</a:t>
          </a:r>
        </a:p>
        <a:p>
          <a:pPr algn="l"/>
          <a:r>
            <a:rPr lang="es-EC" sz="1200" dirty="0" smtClean="0"/>
            <a:t>- Ausencia de material reciclado para la producción de productos plásticos.</a:t>
          </a:r>
        </a:p>
        <a:p>
          <a:pPr algn="l"/>
          <a:r>
            <a:rPr lang="es-EC" sz="1200" dirty="0" smtClean="0"/>
            <a:t>- Personal no calificado.</a:t>
          </a:r>
          <a:endParaRPr lang="es-EC" sz="1200" dirty="0"/>
        </a:p>
      </dgm:t>
    </dgm:pt>
    <dgm:pt modelId="{3FE8B0FF-ECD7-4830-AB8C-C0FC0CFF15CE}" type="parTrans" cxnId="{84932BA2-9AD6-4A5D-9965-2BA0B135A0E5}">
      <dgm:prSet/>
      <dgm:spPr/>
      <dgm:t>
        <a:bodyPr/>
        <a:lstStyle/>
        <a:p>
          <a:endParaRPr lang="es-EC"/>
        </a:p>
      </dgm:t>
    </dgm:pt>
    <dgm:pt modelId="{F948ECEC-1625-4612-A18D-C7E6B77B888C}" type="sibTrans" cxnId="{84932BA2-9AD6-4A5D-9965-2BA0B135A0E5}">
      <dgm:prSet/>
      <dgm:spPr/>
      <dgm:t>
        <a:bodyPr/>
        <a:lstStyle/>
        <a:p>
          <a:endParaRPr lang="es-EC"/>
        </a:p>
      </dgm:t>
    </dgm:pt>
    <dgm:pt modelId="{D49F9425-1BDC-4AB0-A493-DA5EE57CED69}" type="pres">
      <dgm:prSet presAssocID="{8FC95045-AA06-48BB-A92F-640173871368}" presName="matrix" presStyleCnt="0">
        <dgm:presLayoutVars>
          <dgm:chMax val="1"/>
          <dgm:dir/>
          <dgm:resizeHandles val="exact"/>
        </dgm:presLayoutVars>
      </dgm:prSet>
      <dgm:spPr/>
      <dgm:t>
        <a:bodyPr/>
        <a:lstStyle/>
        <a:p>
          <a:endParaRPr lang="es-EC"/>
        </a:p>
      </dgm:t>
    </dgm:pt>
    <dgm:pt modelId="{E723CE15-F844-48BD-A5B1-FA4A8417503B}" type="pres">
      <dgm:prSet presAssocID="{8FC95045-AA06-48BB-A92F-640173871368}" presName="axisShape" presStyleLbl="bgShp" presStyleIdx="0" presStyleCnt="1"/>
      <dgm:spPr/>
    </dgm:pt>
    <dgm:pt modelId="{49BA47F1-847F-42D2-A068-D0E6320A9A75}" type="pres">
      <dgm:prSet presAssocID="{8FC95045-AA06-48BB-A92F-640173871368}" presName="rect1" presStyleLbl="node1" presStyleIdx="0" presStyleCnt="4">
        <dgm:presLayoutVars>
          <dgm:chMax val="0"/>
          <dgm:chPref val="0"/>
          <dgm:bulletEnabled val="1"/>
        </dgm:presLayoutVars>
      </dgm:prSet>
      <dgm:spPr/>
      <dgm:t>
        <a:bodyPr/>
        <a:lstStyle/>
        <a:p>
          <a:endParaRPr lang="es-EC"/>
        </a:p>
      </dgm:t>
    </dgm:pt>
    <dgm:pt modelId="{B6AAE360-4F2F-4AFA-9EA3-AA2BBD785565}" type="pres">
      <dgm:prSet presAssocID="{8FC95045-AA06-48BB-A92F-640173871368}" presName="rect2" presStyleLbl="node1" presStyleIdx="1" presStyleCnt="4">
        <dgm:presLayoutVars>
          <dgm:chMax val="0"/>
          <dgm:chPref val="0"/>
          <dgm:bulletEnabled val="1"/>
        </dgm:presLayoutVars>
      </dgm:prSet>
      <dgm:spPr/>
      <dgm:t>
        <a:bodyPr/>
        <a:lstStyle/>
        <a:p>
          <a:endParaRPr lang="es-EC"/>
        </a:p>
      </dgm:t>
    </dgm:pt>
    <dgm:pt modelId="{A89AD884-89CE-4A6E-AA16-65E747A3D33F}" type="pres">
      <dgm:prSet presAssocID="{8FC95045-AA06-48BB-A92F-640173871368}" presName="rect3" presStyleLbl="node1" presStyleIdx="2" presStyleCnt="4">
        <dgm:presLayoutVars>
          <dgm:chMax val="0"/>
          <dgm:chPref val="0"/>
          <dgm:bulletEnabled val="1"/>
        </dgm:presLayoutVars>
      </dgm:prSet>
      <dgm:spPr/>
      <dgm:t>
        <a:bodyPr/>
        <a:lstStyle/>
        <a:p>
          <a:endParaRPr lang="es-EC"/>
        </a:p>
      </dgm:t>
    </dgm:pt>
    <dgm:pt modelId="{8D42E30B-6097-4842-9DCE-95490C4A2F04}" type="pres">
      <dgm:prSet presAssocID="{8FC95045-AA06-48BB-A92F-640173871368}" presName="rect4" presStyleLbl="node1" presStyleIdx="3" presStyleCnt="4">
        <dgm:presLayoutVars>
          <dgm:chMax val="0"/>
          <dgm:chPref val="0"/>
          <dgm:bulletEnabled val="1"/>
        </dgm:presLayoutVars>
      </dgm:prSet>
      <dgm:spPr/>
      <dgm:t>
        <a:bodyPr/>
        <a:lstStyle/>
        <a:p>
          <a:endParaRPr lang="es-EC"/>
        </a:p>
      </dgm:t>
    </dgm:pt>
  </dgm:ptLst>
  <dgm:cxnLst>
    <dgm:cxn modelId="{75CE448E-3D80-4CF1-AD80-47C61AA4673D}" srcId="{8FC95045-AA06-48BB-A92F-640173871368}" destId="{0BA3BC33-7E20-48D9-B500-93D8FA91E10B}" srcOrd="2" destOrd="0" parTransId="{C0A81247-DDCF-4A65-99CC-AABF1FB64E09}" sibTransId="{945CD96C-C003-4E6A-8FB6-478FB9775D37}"/>
    <dgm:cxn modelId="{D1F063B4-CA3F-4564-96A0-678CFBC93463}" type="presOf" srcId="{5BC769D2-CA28-4D0F-8B8F-CD4C1EA94440}" destId="{8D42E30B-6097-4842-9DCE-95490C4A2F04}" srcOrd="0" destOrd="0" presId="urn:microsoft.com/office/officeart/2005/8/layout/matrix2"/>
    <dgm:cxn modelId="{76FCEC1B-89EC-49E5-B2D4-7BF8E26A8683}" srcId="{8FC95045-AA06-48BB-A92F-640173871368}" destId="{A8950076-EEDC-4C1C-AC9C-B17EEA925DD5}" srcOrd="0" destOrd="0" parTransId="{EC0C99F9-FF7C-4A5D-B923-6946325CAA03}" sibTransId="{091461FD-2EF7-438B-BC20-199128A7625F}"/>
    <dgm:cxn modelId="{84932BA2-9AD6-4A5D-9965-2BA0B135A0E5}" srcId="{8FC95045-AA06-48BB-A92F-640173871368}" destId="{5BC769D2-CA28-4D0F-8B8F-CD4C1EA94440}" srcOrd="3" destOrd="0" parTransId="{3FE8B0FF-ECD7-4830-AB8C-C0FC0CFF15CE}" sibTransId="{F948ECEC-1625-4612-A18D-C7E6B77B888C}"/>
    <dgm:cxn modelId="{03E715DC-82BF-42D4-9A3E-9BE1A6B41B9F}" srcId="{8FC95045-AA06-48BB-A92F-640173871368}" destId="{5C8EE39B-C084-4A81-9270-57CA935010BC}" srcOrd="1" destOrd="0" parTransId="{52C65531-D33C-4BEB-9773-D5E10C3DCD97}" sibTransId="{D0F5BD20-6A19-4696-9E62-48A89FEAD6D2}"/>
    <dgm:cxn modelId="{1FDB938B-BB40-4293-BCB9-6594DE887E95}" type="presOf" srcId="{5C8EE39B-C084-4A81-9270-57CA935010BC}" destId="{B6AAE360-4F2F-4AFA-9EA3-AA2BBD785565}" srcOrd="0" destOrd="0" presId="urn:microsoft.com/office/officeart/2005/8/layout/matrix2"/>
    <dgm:cxn modelId="{2749B145-20BC-48AB-868D-91F3BC5DDDEB}" type="presOf" srcId="{0BA3BC33-7E20-48D9-B500-93D8FA91E10B}" destId="{A89AD884-89CE-4A6E-AA16-65E747A3D33F}" srcOrd="0" destOrd="0" presId="urn:microsoft.com/office/officeart/2005/8/layout/matrix2"/>
    <dgm:cxn modelId="{EFB67735-3D63-4B52-BC04-3CAE9D3B4829}" type="presOf" srcId="{A8950076-EEDC-4C1C-AC9C-B17EEA925DD5}" destId="{49BA47F1-847F-42D2-A068-D0E6320A9A75}" srcOrd="0" destOrd="0" presId="urn:microsoft.com/office/officeart/2005/8/layout/matrix2"/>
    <dgm:cxn modelId="{3291855B-268C-49CF-852F-AEDD751DC91A}" type="presOf" srcId="{8FC95045-AA06-48BB-A92F-640173871368}" destId="{D49F9425-1BDC-4AB0-A493-DA5EE57CED69}" srcOrd="0" destOrd="0" presId="urn:microsoft.com/office/officeart/2005/8/layout/matrix2"/>
    <dgm:cxn modelId="{59D64518-43FC-4431-BC30-EAC34FBBDEDA}" type="presParOf" srcId="{D49F9425-1BDC-4AB0-A493-DA5EE57CED69}" destId="{E723CE15-F844-48BD-A5B1-FA4A8417503B}" srcOrd="0" destOrd="0" presId="urn:microsoft.com/office/officeart/2005/8/layout/matrix2"/>
    <dgm:cxn modelId="{4EE803E3-13DE-4EB5-A9A8-B384FEC94481}" type="presParOf" srcId="{D49F9425-1BDC-4AB0-A493-DA5EE57CED69}" destId="{49BA47F1-847F-42D2-A068-D0E6320A9A75}" srcOrd="1" destOrd="0" presId="urn:microsoft.com/office/officeart/2005/8/layout/matrix2"/>
    <dgm:cxn modelId="{1F84801D-D63C-442B-A29A-97C63C9BCC28}" type="presParOf" srcId="{D49F9425-1BDC-4AB0-A493-DA5EE57CED69}" destId="{B6AAE360-4F2F-4AFA-9EA3-AA2BBD785565}" srcOrd="2" destOrd="0" presId="urn:microsoft.com/office/officeart/2005/8/layout/matrix2"/>
    <dgm:cxn modelId="{45B05965-71A7-4C95-9267-50756B537FE4}" type="presParOf" srcId="{D49F9425-1BDC-4AB0-A493-DA5EE57CED69}" destId="{A89AD884-89CE-4A6E-AA16-65E747A3D33F}" srcOrd="3" destOrd="0" presId="urn:microsoft.com/office/officeart/2005/8/layout/matrix2"/>
    <dgm:cxn modelId="{437EBD1E-3D8E-4EB4-A3AF-D7F2FBD59DF3}" type="presParOf" srcId="{D49F9425-1BDC-4AB0-A493-DA5EE57CED69}" destId="{8D42E30B-6097-4842-9DCE-95490C4A2F04}" srcOrd="4" destOrd="0" presId="urn:microsoft.com/office/officeart/2005/8/layout/matrix2"/>
  </dgm:cxnLst>
  <dgm:bg/>
  <dgm:whole/>
</dgm:dataModel>
</file>

<file path=ppt/diagrams/data8.xml><?xml version="1.0" encoding="utf-8"?>
<dgm:dataModel xmlns:dgm="http://schemas.openxmlformats.org/drawingml/2006/diagram" xmlns:a="http://schemas.openxmlformats.org/drawingml/2006/main">
  <dgm:ptLst>
    <dgm:pt modelId="{C7038FA4-961D-4743-939A-8712DB883B13}" type="doc">
      <dgm:prSet loTypeId="urn:microsoft.com/office/officeart/2005/8/layout/hList7" loCatId="list" qsTypeId="urn:microsoft.com/office/officeart/2005/8/quickstyle/simple1" qsCatId="simple" csTypeId="urn:microsoft.com/office/officeart/2005/8/colors/colorful3" csCatId="colorful" phldr="1"/>
      <dgm:spPr/>
    </dgm:pt>
    <dgm:pt modelId="{8AB37BF5-27D3-48D1-A5EE-F89DAA7999DA}">
      <dgm:prSet phldrT="[Texto]" custT="1"/>
      <dgm:spPr/>
      <dgm:t>
        <a:bodyPr vert="vert270"/>
        <a:lstStyle/>
        <a:p>
          <a:r>
            <a:rPr lang="es-EC" sz="1700" b="1" noProof="0" dirty="0" smtClean="0">
              <a:latin typeface="Arial" pitchFamily="34" charset="0"/>
              <a:cs typeface="Arial" pitchFamily="34" charset="0"/>
            </a:rPr>
            <a:t>Accionistas</a:t>
          </a:r>
          <a:endParaRPr lang="es-EC" sz="1700" b="1" noProof="0" dirty="0">
            <a:latin typeface="Arial" pitchFamily="34" charset="0"/>
            <a:cs typeface="Arial" pitchFamily="34" charset="0"/>
          </a:endParaRPr>
        </a:p>
      </dgm:t>
    </dgm:pt>
    <dgm:pt modelId="{66F16249-4376-4022-B74F-3A65DA132AD5}" type="parTrans" cxnId="{69B7F8C4-8BCC-49E9-B33C-3BD15AC0F3E7}">
      <dgm:prSet/>
      <dgm:spPr/>
      <dgm:t>
        <a:bodyPr/>
        <a:lstStyle/>
        <a:p>
          <a:endParaRPr lang="es-EC"/>
        </a:p>
      </dgm:t>
    </dgm:pt>
    <dgm:pt modelId="{43EA5D51-2236-432C-A260-547051F4AE78}" type="sibTrans" cxnId="{69B7F8C4-8BCC-49E9-B33C-3BD15AC0F3E7}">
      <dgm:prSet/>
      <dgm:spPr/>
      <dgm:t>
        <a:bodyPr/>
        <a:lstStyle/>
        <a:p>
          <a:endParaRPr lang="es-EC"/>
        </a:p>
      </dgm:t>
    </dgm:pt>
    <dgm:pt modelId="{8EC2E713-3DBE-4FCC-B672-0B4D173FF81C}">
      <dgm:prSet phldrT="[Texto]" custT="1"/>
      <dgm:spPr/>
      <dgm:t>
        <a:bodyPr vert="vert270"/>
        <a:lstStyle/>
        <a:p>
          <a:r>
            <a:rPr lang="es-EC" sz="1700" b="1" noProof="0" dirty="0" smtClean="0">
              <a:latin typeface="Arial" pitchFamily="34" charset="0"/>
              <a:cs typeface="Arial" pitchFamily="34" charset="0"/>
            </a:rPr>
            <a:t>Empleados</a:t>
          </a:r>
          <a:endParaRPr lang="es-EC" sz="1700" b="1" noProof="0" dirty="0">
            <a:latin typeface="Arial" pitchFamily="34" charset="0"/>
            <a:cs typeface="Arial" pitchFamily="34" charset="0"/>
          </a:endParaRPr>
        </a:p>
      </dgm:t>
    </dgm:pt>
    <dgm:pt modelId="{01DF2265-0412-4BB2-A4F2-89E19C3D562C}" type="parTrans" cxnId="{10CBB635-DD4D-4F77-A6E8-73064B3DFA5E}">
      <dgm:prSet/>
      <dgm:spPr/>
      <dgm:t>
        <a:bodyPr/>
        <a:lstStyle/>
        <a:p>
          <a:endParaRPr lang="es-EC"/>
        </a:p>
      </dgm:t>
    </dgm:pt>
    <dgm:pt modelId="{6E562C2B-38F5-4555-A795-7D74B4C953B4}" type="sibTrans" cxnId="{10CBB635-DD4D-4F77-A6E8-73064B3DFA5E}">
      <dgm:prSet/>
      <dgm:spPr/>
      <dgm:t>
        <a:bodyPr/>
        <a:lstStyle/>
        <a:p>
          <a:endParaRPr lang="es-EC"/>
        </a:p>
      </dgm:t>
    </dgm:pt>
    <dgm:pt modelId="{2189E84D-80AF-4E21-82F3-B86E2880B692}">
      <dgm:prSet phldrT="[Texto]" custT="1"/>
      <dgm:spPr/>
      <dgm:t>
        <a:bodyPr vert="vert270"/>
        <a:lstStyle/>
        <a:p>
          <a:r>
            <a:rPr lang="en-US" sz="1700" b="1" dirty="0" smtClean="0">
              <a:latin typeface="Arial" pitchFamily="34" charset="0"/>
              <a:cs typeface="Arial" pitchFamily="34" charset="0"/>
            </a:rPr>
            <a:t>Clientes</a:t>
          </a:r>
          <a:endParaRPr lang="es-EC" sz="1700" b="1" dirty="0">
            <a:latin typeface="Arial" pitchFamily="34" charset="0"/>
            <a:cs typeface="Arial" pitchFamily="34" charset="0"/>
          </a:endParaRPr>
        </a:p>
      </dgm:t>
    </dgm:pt>
    <dgm:pt modelId="{85617687-D2D7-4DCC-8226-9A8F9C78E4C0}" type="parTrans" cxnId="{C23918E9-2046-478F-BCB7-35AE146BBBBC}">
      <dgm:prSet/>
      <dgm:spPr/>
      <dgm:t>
        <a:bodyPr/>
        <a:lstStyle/>
        <a:p>
          <a:endParaRPr lang="es-EC"/>
        </a:p>
      </dgm:t>
    </dgm:pt>
    <dgm:pt modelId="{47E0814E-A1CD-4EB2-86DF-153277315CBD}" type="sibTrans" cxnId="{C23918E9-2046-478F-BCB7-35AE146BBBBC}">
      <dgm:prSet/>
      <dgm:spPr/>
      <dgm:t>
        <a:bodyPr/>
        <a:lstStyle/>
        <a:p>
          <a:endParaRPr lang="es-EC"/>
        </a:p>
      </dgm:t>
    </dgm:pt>
    <dgm:pt modelId="{5B66EA99-A435-4F88-9D6E-3943B19DA685}">
      <dgm:prSet phldrT="[Texto]" custT="1"/>
      <dgm:spPr/>
      <dgm:t>
        <a:bodyPr vert="vert270"/>
        <a:lstStyle/>
        <a:p>
          <a:r>
            <a:rPr lang="es-EC" sz="1700" b="1" noProof="0" dirty="0" smtClean="0">
              <a:latin typeface="Arial" pitchFamily="34" charset="0"/>
              <a:cs typeface="Arial" pitchFamily="34" charset="0"/>
            </a:rPr>
            <a:t>Proveedores</a:t>
          </a:r>
          <a:endParaRPr lang="es-EC" sz="1700" b="1" noProof="0" dirty="0">
            <a:latin typeface="Arial" pitchFamily="34" charset="0"/>
            <a:cs typeface="Arial" pitchFamily="34" charset="0"/>
          </a:endParaRPr>
        </a:p>
      </dgm:t>
    </dgm:pt>
    <dgm:pt modelId="{4A78D336-E6C9-4F66-BFC2-5B4865018ACB}" type="parTrans" cxnId="{A5DE0704-E53F-48BA-852F-2B2A1BCF6ADF}">
      <dgm:prSet/>
      <dgm:spPr/>
      <dgm:t>
        <a:bodyPr/>
        <a:lstStyle/>
        <a:p>
          <a:endParaRPr lang="es-EC"/>
        </a:p>
      </dgm:t>
    </dgm:pt>
    <dgm:pt modelId="{1E68EF5A-86DD-498C-8344-337F3E858CBD}" type="sibTrans" cxnId="{A5DE0704-E53F-48BA-852F-2B2A1BCF6ADF}">
      <dgm:prSet/>
      <dgm:spPr/>
      <dgm:t>
        <a:bodyPr/>
        <a:lstStyle/>
        <a:p>
          <a:endParaRPr lang="es-EC"/>
        </a:p>
      </dgm:t>
    </dgm:pt>
    <dgm:pt modelId="{34EDE9F3-E22C-4B0D-B9C2-6E184BE935C9}" type="pres">
      <dgm:prSet presAssocID="{C7038FA4-961D-4743-939A-8712DB883B13}" presName="Name0" presStyleCnt="0">
        <dgm:presLayoutVars>
          <dgm:dir/>
          <dgm:resizeHandles val="exact"/>
        </dgm:presLayoutVars>
      </dgm:prSet>
      <dgm:spPr/>
    </dgm:pt>
    <dgm:pt modelId="{B61BFC17-A2FF-441C-A58D-81AEF06DDC35}" type="pres">
      <dgm:prSet presAssocID="{C7038FA4-961D-4743-939A-8712DB883B13}" presName="fgShape" presStyleLbl="fgShp" presStyleIdx="0" presStyleCnt="1" custScaleY="135409"/>
      <dgm:spPr>
        <a:solidFill>
          <a:schemeClr val="accent5">
            <a:lumMod val="40000"/>
            <a:lumOff val="60000"/>
          </a:schemeClr>
        </a:solidFill>
      </dgm:spPr>
    </dgm:pt>
    <dgm:pt modelId="{99416433-D830-4839-BD70-A73399748EE4}" type="pres">
      <dgm:prSet presAssocID="{C7038FA4-961D-4743-939A-8712DB883B13}" presName="linComp" presStyleCnt="0"/>
      <dgm:spPr/>
    </dgm:pt>
    <dgm:pt modelId="{A54BA631-7458-4FE4-AACF-5BEAAF6ED29A}" type="pres">
      <dgm:prSet presAssocID="{8AB37BF5-27D3-48D1-A5EE-F89DAA7999DA}" presName="compNode" presStyleCnt="0"/>
      <dgm:spPr/>
    </dgm:pt>
    <dgm:pt modelId="{55AC628D-4B2F-46B4-A6FA-A9ED54F9FCB3}" type="pres">
      <dgm:prSet presAssocID="{8AB37BF5-27D3-48D1-A5EE-F89DAA7999DA}" presName="bkgdShape" presStyleLbl="node1" presStyleIdx="0" presStyleCnt="4"/>
      <dgm:spPr/>
      <dgm:t>
        <a:bodyPr/>
        <a:lstStyle/>
        <a:p>
          <a:endParaRPr lang="es-EC"/>
        </a:p>
      </dgm:t>
    </dgm:pt>
    <dgm:pt modelId="{4C558B85-D7AF-426D-B8F9-A6034C66A0DE}" type="pres">
      <dgm:prSet presAssocID="{8AB37BF5-27D3-48D1-A5EE-F89DAA7999DA}" presName="nodeTx" presStyleLbl="node1" presStyleIdx="0" presStyleCnt="4">
        <dgm:presLayoutVars>
          <dgm:bulletEnabled val="1"/>
        </dgm:presLayoutVars>
      </dgm:prSet>
      <dgm:spPr/>
      <dgm:t>
        <a:bodyPr/>
        <a:lstStyle/>
        <a:p>
          <a:endParaRPr lang="es-EC"/>
        </a:p>
      </dgm:t>
    </dgm:pt>
    <dgm:pt modelId="{27D1BE3D-7A0B-4DC6-83C9-F9D9B523E058}" type="pres">
      <dgm:prSet presAssocID="{8AB37BF5-27D3-48D1-A5EE-F89DAA7999DA}" presName="invisiNode" presStyleLbl="node1" presStyleIdx="0" presStyleCnt="4"/>
      <dgm:spPr/>
    </dgm:pt>
    <dgm:pt modelId="{55CA94CE-C5F8-48D1-A745-BE45F3CDC1CE}" type="pres">
      <dgm:prSet presAssocID="{8AB37BF5-27D3-48D1-A5EE-F89DAA7999DA}" presName="imagNode" presStyleLbl="fgImgPlace1" presStyleIdx="0" presStyleCnt="4"/>
      <dgm:spPr>
        <a:blipFill rotWithShape="0">
          <a:blip xmlns:r="http://schemas.openxmlformats.org/officeDocument/2006/relationships" r:embed="rId1"/>
          <a:stretch>
            <a:fillRect/>
          </a:stretch>
        </a:blipFill>
      </dgm:spPr>
    </dgm:pt>
    <dgm:pt modelId="{D81B6F43-37C1-4832-88F5-3A45A9C17D15}" type="pres">
      <dgm:prSet presAssocID="{43EA5D51-2236-432C-A260-547051F4AE78}" presName="sibTrans" presStyleLbl="sibTrans2D1" presStyleIdx="0" presStyleCnt="0"/>
      <dgm:spPr/>
      <dgm:t>
        <a:bodyPr/>
        <a:lstStyle/>
        <a:p>
          <a:endParaRPr lang="es-EC"/>
        </a:p>
      </dgm:t>
    </dgm:pt>
    <dgm:pt modelId="{CA3D95E5-FA8E-42EB-B502-CC7976AA534D}" type="pres">
      <dgm:prSet presAssocID="{8EC2E713-3DBE-4FCC-B672-0B4D173FF81C}" presName="compNode" presStyleCnt="0"/>
      <dgm:spPr/>
    </dgm:pt>
    <dgm:pt modelId="{4327F8A9-2F8A-47D5-912E-DC9FFFB2F3CF}" type="pres">
      <dgm:prSet presAssocID="{8EC2E713-3DBE-4FCC-B672-0B4D173FF81C}" presName="bkgdShape" presStyleLbl="node1" presStyleIdx="1" presStyleCnt="4"/>
      <dgm:spPr/>
      <dgm:t>
        <a:bodyPr/>
        <a:lstStyle/>
        <a:p>
          <a:endParaRPr lang="es-EC"/>
        </a:p>
      </dgm:t>
    </dgm:pt>
    <dgm:pt modelId="{B3C109A6-C030-4957-B14E-E2C80135C715}" type="pres">
      <dgm:prSet presAssocID="{8EC2E713-3DBE-4FCC-B672-0B4D173FF81C}" presName="nodeTx" presStyleLbl="node1" presStyleIdx="1" presStyleCnt="4">
        <dgm:presLayoutVars>
          <dgm:bulletEnabled val="1"/>
        </dgm:presLayoutVars>
      </dgm:prSet>
      <dgm:spPr/>
      <dgm:t>
        <a:bodyPr/>
        <a:lstStyle/>
        <a:p>
          <a:endParaRPr lang="es-EC"/>
        </a:p>
      </dgm:t>
    </dgm:pt>
    <dgm:pt modelId="{A058D795-7B6E-4220-9EBD-48377E884964}" type="pres">
      <dgm:prSet presAssocID="{8EC2E713-3DBE-4FCC-B672-0B4D173FF81C}" presName="invisiNode" presStyleLbl="node1" presStyleIdx="1" presStyleCnt="4"/>
      <dgm:spPr/>
    </dgm:pt>
    <dgm:pt modelId="{AB36E7A9-0DBE-4BBB-AAF6-7D4C60659715}" type="pres">
      <dgm:prSet presAssocID="{8EC2E713-3DBE-4FCC-B672-0B4D173FF81C}" presName="imagNode" presStyleLbl="fgImgPlace1" presStyleIdx="1" presStyleCnt="4"/>
      <dgm:spPr>
        <a:blipFill rotWithShape="0">
          <a:blip xmlns:r="http://schemas.openxmlformats.org/officeDocument/2006/relationships" r:embed="rId2"/>
          <a:stretch>
            <a:fillRect/>
          </a:stretch>
        </a:blipFill>
      </dgm:spPr>
    </dgm:pt>
    <dgm:pt modelId="{A2522292-E7F6-4F9D-9AAD-6C7CDDFBD625}" type="pres">
      <dgm:prSet presAssocID="{6E562C2B-38F5-4555-A795-7D74B4C953B4}" presName="sibTrans" presStyleLbl="sibTrans2D1" presStyleIdx="0" presStyleCnt="0"/>
      <dgm:spPr/>
      <dgm:t>
        <a:bodyPr/>
        <a:lstStyle/>
        <a:p>
          <a:endParaRPr lang="es-EC"/>
        </a:p>
      </dgm:t>
    </dgm:pt>
    <dgm:pt modelId="{8B970D17-173A-4C02-83DD-B3A670668C99}" type="pres">
      <dgm:prSet presAssocID="{2189E84D-80AF-4E21-82F3-B86E2880B692}" presName="compNode" presStyleCnt="0"/>
      <dgm:spPr/>
    </dgm:pt>
    <dgm:pt modelId="{BECCF09B-774A-4D4E-A922-48D0304E4E0D}" type="pres">
      <dgm:prSet presAssocID="{2189E84D-80AF-4E21-82F3-B86E2880B692}" presName="bkgdShape" presStyleLbl="node1" presStyleIdx="2" presStyleCnt="4"/>
      <dgm:spPr/>
      <dgm:t>
        <a:bodyPr/>
        <a:lstStyle/>
        <a:p>
          <a:endParaRPr lang="es-EC"/>
        </a:p>
      </dgm:t>
    </dgm:pt>
    <dgm:pt modelId="{1E2C2621-D76C-4B9A-947E-BA5F73C9DFC2}" type="pres">
      <dgm:prSet presAssocID="{2189E84D-80AF-4E21-82F3-B86E2880B692}" presName="nodeTx" presStyleLbl="node1" presStyleIdx="2" presStyleCnt="4">
        <dgm:presLayoutVars>
          <dgm:bulletEnabled val="1"/>
        </dgm:presLayoutVars>
      </dgm:prSet>
      <dgm:spPr/>
      <dgm:t>
        <a:bodyPr/>
        <a:lstStyle/>
        <a:p>
          <a:endParaRPr lang="es-EC"/>
        </a:p>
      </dgm:t>
    </dgm:pt>
    <dgm:pt modelId="{688028FB-453E-4F96-95C5-A9A0395507DD}" type="pres">
      <dgm:prSet presAssocID="{2189E84D-80AF-4E21-82F3-B86E2880B692}" presName="invisiNode" presStyleLbl="node1" presStyleIdx="2" presStyleCnt="4"/>
      <dgm:spPr/>
    </dgm:pt>
    <dgm:pt modelId="{96E952D2-8190-4A87-8D3C-3FEEBC62A96D}" type="pres">
      <dgm:prSet presAssocID="{2189E84D-80AF-4E21-82F3-B86E2880B692}" presName="imagNode" presStyleLbl="fgImgPlace1" presStyleIdx="2" presStyleCnt="4"/>
      <dgm:spPr>
        <a:blipFill rotWithShape="0">
          <a:blip xmlns:r="http://schemas.openxmlformats.org/officeDocument/2006/relationships" r:embed="rId3"/>
          <a:stretch>
            <a:fillRect/>
          </a:stretch>
        </a:blipFill>
      </dgm:spPr>
    </dgm:pt>
    <dgm:pt modelId="{881FAFA1-F1C3-441E-ACD3-CF8145EB1C82}" type="pres">
      <dgm:prSet presAssocID="{47E0814E-A1CD-4EB2-86DF-153277315CBD}" presName="sibTrans" presStyleLbl="sibTrans2D1" presStyleIdx="0" presStyleCnt="0"/>
      <dgm:spPr/>
      <dgm:t>
        <a:bodyPr/>
        <a:lstStyle/>
        <a:p>
          <a:endParaRPr lang="es-EC"/>
        </a:p>
      </dgm:t>
    </dgm:pt>
    <dgm:pt modelId="{EF3AE9BD-DA48-44DE-97CB-DD1E4B9462A3}" type="pres">
      <dgm:prSet presAssocID="{5B66EA99-A435-4F88-9D6E-3943B19DA685}" presName="compNode" presStyleCnt="0"/>
      <dgm:spPr/>
    </dgm:pt>
    <dgm:pt modelId="{F71AA905-874E-4907-ADCC-631882974474}" type="pres">
      <dgm:prSet presAssocID="{5B66EA99-A435-4F88-9D6E-3943B19DA685}" presName="bkgdShape" presStyleLbl="node1" presStyleIdx="3" presStyleCnt="4"/>
      <dgm:spPr/>
      <dgm:t>
        <a:bodyPr/>
        <a:lstStyle/>
        <a:p>
          <a:endParaRPr lang="es-EC"/>
        </a:p>
      </dgm:t>
    </dgm:pt>
    <dgm:pt modelId="{07BAB1D6-6847-48C2-85EB-9B5BEE4AED87}" type="pres">
      <dgm:prSet presAssocID="{5B66EA99-A435-4F88-9D6E-3943B19DA685}" presName="nodeTx" presStyleLbl="node1" presStyleIdx="3" presStyleCnt="4">
        <dgm:presLayoutVars>
          <dgm:bulletEnabled val="1"/>
        </dgm:presLayoutVars>
      </dgm:prSet>
      <dgm:spPr/>
      <dgm:t>
        <a:bodyPr/>
        <a:lstStyle/>
        <a:p>
          <a:endParaRPr lang="es-EC"/>
        </a:p>
      </dgm:t>
    </dgm:pt>
    <dgm:pt modelId="{533015DB-A9FD-43DF-B255-83D4C2685EFC}" type="pres">
      <dgm:prSet presAssocID="{5B66EA99-A435-4F88-9D6E-3943B19DA685}" presName="invisiNode" presStyleLbl="node1" presStyleIdx="3" presStyleCnt="4"/>
      <dgm:spPr/>
    </dgm:pt>
    <dgm:pt modelId="{0CE0D7E3-EDF5-418E-9900-9FA38C5564E1}" type="pres">
      <dgm:prSet presAssocID="{5B66EA99-A435-4F88-9D6E-3943B19DA685}" presName="imagNode" presStyleLbl="fgImgPlace1" presStyleIdx="3" presStyleCnt="4"/>
      <dgm:spPr>
        <a:blipFill rotWithShape="0">
          <a:blip xmlns:r="http://schemas.openxmlformats.org/officeDocument/2006/relationships" r:embed="rId4"/>
          <a:stretch>
            <a:fillRect/>
          </a:stretch>
        </a:blipFill>
      </dgm:spPr>
    </dgm:pt>
  </dgm:ptLst>
  <dgm:cxnLst>
    <dgm:cxn modelId="{F238007B-B69F-425A-B380-47F4C668DDAD}" type="presOf" srcId="{8EC2E713-3DBE-4FCC-B672-0B4D173FF81C}" destId="{4327F8A9-2F8A-47D5-912E-DC9FFFB2F3CF}" srcOrd="0" destOrd="0" presId="urn:microsoft.com/office/officeart/2005/8/layout/hList7"/>
    <dgm:cxn modelId="{10CBB635-DD4D-4F77-A6E8-73064B3DFA5E}" srcId="{C7038FA4-961D-4743-939A-8712DB883B13}" destId="{8EC2E713-3DBE-4FCC-B672-0B4D173FF81C}" srcOrd="1" destOrd="0" parTransId="{01DF2265-0412-4BB2-A4F2-89E19C3D562C}" sibTransId="{6E562C2B-38F5-4555-A795-7D74B4C953B4}"/>
    <dgm:cxn modelId="{F85ED317-2B0E-4E38-8F83-F45AA3439BAB}" type="presOf" srcId="{5B66EA99-A435-4F88-9D6E-3943B19DA685}" destId="{F71AA905-874E-4907-ADCC-631882974474}" srcOrd="0" destOrd="0" presId="urn:microsoft.com/office/officeart/2005/8/layout/hList7"/>
    <dgm:cxn modelId="{66F4BE74-6C6F-4D14-ACCA-692B7CD822F9}" type="presOf" srcId="{8AB37BF5-27D3-48D1-A5EE-F89DAA7999DA}" destId="{55AC628D-4B2F-46B4-A6FA-A9ED54F9FCB3}" srcOrd="0" destOrd="0" presId="urn:microsoft.com/office/officeart/2005/8/layout/hList7"/>
    <dgm:cxn modelId="{C23918E9-2046-478F-BCB7-35AE146BBBBC}" srcId="{C7038FA4-961D-4743-939A-8712DB883B13}" destId="{2189E84D-80AF-4E21-82F3-B86E2880B692}" srcOrd="2" destOrd="0" parTransId="{85617687-D2D7-4DCC-8226-9A8F9C78E4C0}" sibTransId="{47E0814E-A1CD-4EB2-86DF-153277315CBD}"/>
    <dgm:cxn modelId="{44517596-0E72-4CA8-8504-121ECB670ECC}" type="presOf" srcId="{8AB37BF5-27D3-48D1-A5EE-F89DAA7999DA}" destId="{4C558B85-D7AF-426D-B8F9-A6034C66A0DE}" srcOrd="1" destOrd="0" presId="urn:microsoft.com/office/officeart/2005/8/layout/hList7"/>
    <dgm:cxn modelId="{CC068F5E-3648-4676-BF08-E35F0FA402C9}" type="presOf" srcId="{5B66EA99-A435-4F88-9D6E-3943B19DA685}" destId="{07BAB1D6-6847-48C2-85EB-9B5BEE4AED87}" srcOrd="1" destOrd="0" presId="urn:microsoft.com/office/officeart/2005/8/layout/hList7"/>
    <dgm:cxn modelId="{0CEE26F7-CA0A-4BA1-B00E-BD2CBC25A81D}" type="presOf" srcId="{C7038FA4-961D-4743-939A-8712DB883B13}" destId="{34EDE9F3-E22C-4B0D-B9C2-6E184BE935C9}" srcOrd="0" destOrd="0" presId="urn:microsoft.com/office/officeart/2005/8/layout/hList7"/>
    <dgm:cxn modelId="{69B7F8C4-8BCC-49E9-B33C-3BD15AC0F3E7}" srcId="{C7038FA4-961D-4743-939A-8712DB883B13}" destId="{8AB37BF5-27D3-48D1-A5EE-F89DAA7999DA}" srcOrd="0" destOrd="0" parTransId="{66F16249-4376-4022-B74F-3A65DA132AD5}" sibTransId="{43EA5D51-2236-432C-A260-547051F4AE78}"/>
    <dgm:cxn modelId="{A5DE0704-E53F-48BA-852F-2B2A1BCF6ADF}" srcId="{C7038FA4-961D-4743-939A-8712DB883B13}" destId="{5B66EA99-A435-4F88-9D6E-3943B19DA685}" srcOrd="3" destOrd="0" parTransId="{4A78D336-E6C9-4F66-BFC2-5B4865018ACB}" sibTransId="{1E68EF5A-86DD-498C-8344-337F3E858CBD}"/>
    <dgm:cxn modelId="{C925B480-65DA-4D90-A934-76E3BED1AE16}" type="presOf" srcId="{6E562C2B-38F5-4555-A795-7D74B4C953B4}" destId="{A2522292-E7F6-4F9D-9AAD-6C7CDDFBD625}" srcOrd="0" destOrd="0" presId="urn:microsoft.com/office/officeart/2005/8/layout/hList7"/>
    <dgm:cxn modelId="{28B7B2DD-D1FD-4073-B136-C0E2C1B1E37A}" type="presOf" srcId="{47E0814E-A1CD-4EB2-86DF-153277315CBD}" destId="{881FAFA1-F1C3-441E-ACD3-CF8145EB1C82}" srcOrd="0" destOrd="0" presId="urn:microsoft.com/office/officeart/2005/8/layout/hList7"/>
    <dgm:cxn modelId="{8CC46AD8-CCBC-4B87-8DDC-F9BEB663E1D8}" type="presOf" srcId="{43EA5D51-2236-432C-A260-547051F4AE78}" destId="{D81B6F43-37C1-4832-88F5-3A45A9C17D15}" srcOrd="0" destOrd="0" presId="urn:microsoft.com/office/officeart/2005/8/layout/hList7"/>
    <dgm:cxn modelId="{66CE3CCA-47A4-41AF-B54E-E249B9D5111C}" type="presOf" srcId="{8EC2E713-3DBE-4FCC-B672-0B4D173FF81C}" destId="{B3C109A6-C030-4957-B14E-E2C80135C715}" srcOrd="1" destOrd="0" presId="urn:microsoft.com/office/officeart/2005/8/layout/hList7"/>
    <dgm:cxn modelId="{C499B5F7-4BA4-4805-9DAF-47864B7B2DDF}" type="presOf" srcId="{2189E84D-80AF-4E21-82F3-B86E2880B692}" destId="{BECCF09B-774A-4D4E-A922-48D0304E4E0D}" srcOrd="0" destOrd="0" presId="urn:microsoft.com/office/officeart/2005/8/layout/hList7"/>
    <dgm:cxn modelId="{309B7F31-3683-4E52-B572-04D6F737E12A}" type="presOf" srcId="{2189E84D-80AF-4E21-82F3-B86E2880B692}" destId="{1E2C2621-D76C-4B9A-947E-BA5F73C9DFC2}" srcOrd="1" destOrd="0" presId="urn:microsoft.com/office/officeart/2005/8/layout/hList7"/>
    <dgm:cxn modelId="{57649117-5863-46D0-9EAE-E16B2AFACAFA}" type="presParOf" srcId="{34EDE9F3-E22C-4B0D-B9C2-6E184BE935C9}" destId="{B61BFC17-A2FF-441C-A58D-81AEF06DDC35}" srcOrd="0" destOrd="0" presId="urn:microsoft.com/office/officeart/2005/8/layout/hList7"/>
    <dgm:cxn modelId="{2FC97869-0B6B-43C4-8D75-B4700B0A074F}" type="presParOf" srcId="{34EDE9F3-E22C-4B0D-B9C2-6E184BE935C9}" destId="{99416433-D830-4839-BD70-A73399748EE4}" srcOrd="1" destOrd="0" presId="urn:microsoft.com/office/officeart/2005/8/layout/hList7"/>
    <dgm:cxn modelId="{E07CCD7F-17F5-48EF-BD89-9319999C79CE}" type="presParOf" srcId="{99416433-D830-4839-BD70-A73399748EE4}" destId="{A54BA631-7458-4FE4-AACF-5BEAAF6ED29A}" srcOrd="0" destOrd="0" presId="urn:microsoft.com/office/officeart/2005/8/layout/hList7"/>
    <dgm:cxn modelId="{2E1C6351-8CF6-4A5B-A9DA-3D993B89F404}" type="presParOf" srcId="{A54BA631-7458-4FE4-AACF-5BEAAF6ED29A}" destId="{55AC628D-4B2F-46B4-A6FA-A9ED54F9FCB3}" srcOrd="0" destOrd="0" presId="urn:microsoft.com/office/officeart/2005/8/layout/hList7"/>
    <dgm:cxn modelId="{DE3B1CEF-ADD4-4AEE-819A-D2ECF9B724A5}" type="presParOf" srcId="{A54BA631-7458-4FE4-AACF-5BEAAF6ED29A}" destId="{4C558B85-D7AF-426D-B8F9-A6034C66A0DE}" srcOrd="1" destOrd="0" presId="urn:microsoft.com/office/officeart/2005/8/layout/hList7"/>
    <dgm:cxn modelId="{E554057A-12FB-4109-BF25-53CEBC56A586}" type="presParOf" srcId="{A54BA631-7458-4FE4-AACF-5BEAAF6ED29A}" destId="{27D1BE3D-7A0B-4DC6-83C9-F9D9B523E058}" srcOrd="2" destOrd="0" presId="urn:microsoft.com/office/officeart/2005/8/layout/hList7"/>
    <dgm:cxn modelId="{0011C3A1-BFAE-44F2-BB2B-FB4FA99CA061}" type="presParOf" srcId="{A54BA631-7458-4FE4-AACF-5BEAAF6ED29A}" destId="{55CA94CE-C5F8-48D1-A745-BE45F3CDC1CE}" srcOrd="3" destOrd="0" presId="urn:microsoft.com/office/officeart/2005/8/layout/hList7"/>
    <dgm:cxn modelId="{955D59D1-4D30-4AEE-B042-971C78171209}" type="presParOf" srcId="{99416433-D830-4839-BD70-A73399748EE4}" destId="{D81B6F43-37C1-4832-88F5-3A45A9C17D15}" srcOrd="1" destOrd="0" presId="urn:microsoft.com/office/officeart/2005/8/layout/hList7"/>
    <dgm:cxn modelId="{3F2FEAD3-FE9D-407F-B6E3-BA6517BCFA3C}" type="presParOf" srcId="{99416433-D830-4839-BD70-A73399748EE4}" destId="{CA3D95E5-FA8E-42EB-B502-CC7976AA534D}" srcOrd="2" destOrd="0" presId="urn:microsoft.com/office/officeart/2005/8/layout/hList7"/>
    <dgm:cxn modelId="{26CBE49C-4BD9-4523-A668-0DDDB60D4164}" type="presParOf" srcId="{CA3D95E5-FA8E-42EB-B502-CC7976AA534D}" destId="{4327F8A9-2F8A-47D5-912E-DC9FFFB2F3CF}" srcOrd="0" destOrd="0" presId="urn:microsoft.com/office/officeart/2005/8/layout/hList7"/>
    <dgm:cxn modelId="{E4787739-BA51-4CF0-89F0-2302A28358FB}" type="presParOf" srcId="{CA3D95E5-FA8E-42EB-B502-CC7976AA534D}" destId="{B3C109A6-C030-4957-B14E-E2C80135C715}" srcOrd="1" destOrd="0" presId="urn:microsoft.com/office/officeart/2005/8/layout/hList7"/>
    <dgm:cxn modelId="{4D7FAA3D-52E8-411E-ABA8-F98AA609740E}" type="presParOf" srcId="{CA3D95E5-FA8E-42EB-B502-CC7976AA534D}" destId="{A058D795-7B6E-4220-9EBD-48377E884964}" srcOrd="2" destOrd="0" presId="urn:microsoft.com/office/officeart/2005/8/layout/hList7"/>
    <dgm:cxn modelId="{066E9764-7BAD-4FA8-B875-4841742FE38B}" type="presParOf" srcId="{CA3D95E5-FA8E-42EB-B502-CC7976AA534D}" destId="{AB36E7A9-0DBE-4BBB-AAF6-7D4C60659715}" srcOrd="3" destOrd="0" presId="urn:microsoft.com/office/officeart/2005/8/layout/hList7"/>
    <dgm:cxn modelId="{73B59860-0CC5-45B0-8D06-03459D10F2AA}" type="presParOf" srcId="{99416433-D830-4839-BD70-A73399748EE4}" destId="{A2522292-E7F6-4F9D-9AAD-6C7CDDFBD625}" srcOrd="3" destOrd="0" presId="urn:microsoft.com/office/officeart/2005/8/layout/hList7"/>
    <dgm:cxn modelId="{504AA8BD-0957-42D2-939C-CFC5B54E69C2}" type="presParOf" srcId="{99416433-D830-4839-BD70-A73399748EE4}" destId="{8B970D17-173A-4C02-83DD-B3A670668C99}" srcOrd="4" destOrd="0" presId="urn:microsoft.com/office/officeart/2005/8/layout/hList7"/>
    <dgm:cxn modelId="{7003150D-B201-46B0-BB9B-F4A1BB535CEB}" type="presParOf" srcId="{8B970D17-173A-4C02-83DD-B3A670668C99}" destId="{BECCF09B-774A-4D4E-A922-48D0304E4E0D}" srcOrd="0" destOrd="0" presId="urn:microsoft.com/office/officeart/2005/8/layout/hList7"/>
    <dgm:cxn modelId="{D893EDAE-299A-4E91-8278-7D81A8E96F07}" type="presParOf" srcId="{8B970D17-173A-4C02-83DD-B3A670668C99}" destId="{1E2C2621-D76C-4B9A-947E-BA5F73C9DFC2}" srcOrd="1" destOrd="0" presId="urn:microsoft.com/office/officeart/2005/8/layout/hList7"/>
    <dgm:cxn modelId="{08D4D711-8D04-4486-95ED-FBD33A65637A}" type="presParOf" srcId="{8B970D17-173A-4C02-83DD-B3A670668C99}" destId="{688028FB-453E-4F96-95C5-A9A0395507DD}" srcOrd="2" destOrd="0" presId="urn:microsoft.com/office/officeart/2005/8/layout/hList7"/>
    <dgm:cxn modelId="{0462D5DA-645E-46D0-9328-AFC7370AECEC}" type="presParOf" srcId="{8B970D17-173A-4C02-83DD-B3A670668C99}" destId="{96E952D2-8190-4A87-8D3C-3FEEBC62A96D}" srcOrd="3" destOrd="0" presId="urn:microsoft.com/office/officeart/2005/8/layout/hList7"/>
    <dgm:cxn modelId="{40F18748-B077-4047-BB47-BA5228C06C8A}" type="presParOf" srcId="{99416433-D830-4839-BD70-A73399748EE4}" destId="{881FAFA1-F1C3-441E-ACD3-CF8145EB1C82}" srcOrd="5" destOrd="0" presId="urn:microsoft.com/office/officeart/2005/8/layout/hList7"/>
    <dgm:cxn modelId="{2E999EA3-8845-4B30-99B2-353CCE6BAA8E}" type="presParOf" srcId="{99416433-D830-4839-BD70-A73399748EE4}" destId="{EF3AE9BD-DA48-44DE-97CB-DD1E4B9462A3}" srcOrd="6" destOrd="0" presId="urn:microsoft.com/office/officeart/2005/8/layout/hList7"/>
    <dgm:cxn modelId="{6EA0BE7C-56AF-4E4D-AEBD-F2DD452E2009}" type="presParOf" srcId="{EF3AE9BD-DA48-44DE-97CB-DD1E4B9462A3}" destId="{F71AA905-874E-4907-ADCC-631882974474}" srcOrd="0" destOrd="0" presId="urn:microsoft.com/office/officeart/2005/8/layout/hList7"/>
    <dgm:cxn modelId="{2EDDDD6A-658E-41EA-B68A-E4EE6D4C6BEB}" type="presParOf" srcId="{EF3AE9BD-DA48-44DE-97CB-DD1E4B9462A3}" destId="{07BAB1D6-6847-48C2-85EB-9B5BEE4AED87}" srcOrd="1" destOrd="0" presId="urn:microsoft.com/office/officeart/2005/8/layout/hList7"/>
    <dgm:cxn modelId="{EE559092-F38F-441D-A0D7-E64FDE73B54A}" type="presParOf" srcId="{EF3AE9BD-DA48-44DE-97CB-DD1E4B9462A3}" destId="{533015DB-A9FD-43DF-B255-83D4C2685EFC}" srcOrd="2" destOrd="0" presId="urn:microsoft.com/office/officeart/2005/8/layout/hList7"/>
    <dgm:cxn modelId="{9F26CF24-4F2B-4C93-9755-A93AB2379404}" type="presParOf" srcId="{EF3AE9BD-DA48-44DE-97CB-DD1E4B9462A3}" destId="{0CE0D7E3-EDF5-418E-9900-9FA38C5564E1}" srcOrd="3" destOrd="0" presId="urn:microsoft.com/office/officeart/2005/8/layout/hList7"/>
  </dgm:cxnLst>
  <dgm:bg/>
  <dgm:whole/>
</dgm:dataModel>
</file>

<file path=ppt/diagrams/data9.xml><?xml version="1.0" encoding="utf-8"?>
<dgm:dataModel xmlns:dgm="http://schemas.openxmlformats.org/drawingml/2006/diagram" xmlns:a="http://schemas.openxmlformats.org/drawingml/2006/main">
  <dgm:ptLst>
    <dgm:pt modelId="{66B4066A-987D-478B-9BD6-96A4E2663DA9}" type="doc">
      <dgm:prSet loTypeId="urn:microsoft.com/office/officeart/2005/8/layout/cycle4" loCatId="cycle" qsTypeId="urn:microsoft.com/office/officeart/2005/8/quickstyle/simple5" qsCatId="simple" csTypeId="urn:microsoft.com/office/officeart/2005/8/colors/colorful1" csCatId="colorful" phldr="1"/>
      <dgm:spPr/>
      <dgm:t>
        <a:bodyPr/>
        <a:lstStyle/>
        <a:p>
          <a:endParaRPr lang="es-EC"/>
        </a:p>
      </dgm:t>
    </dgm:pt>
    <dgm:pt modelId="{86D37C93-7525-480F-BAF0-FDC65EDA512C}">
      <dgm:prSet phldrT="[Texto]" custT="1"/>
      <dgm:spPr/>
      <dgm:t>
        <a:bodyPr/>
        <a:lstStyle/>
        <a:p>
          <a:r>
            <a:rPr lang="en-US" sz="1050" b="1" dirty="0" err="1" smtClean="0">
              <a:latin typeface="Arial" pitchFamily="34" charset="0"/>
              <a:cs typeface="Arial" pitchFamily="34" charset="0"/>
            </a:rPr>
            <a:t>Accionistas</a:t>
          </a:r>
          <a:endParaRPr lang="es-EC" sz="1050" b="1" dirty="0">
            <a:latin typeface="Arial" pitchFamily="34" charset="0"/>
            <a:cs typeface="Arial" pitchFamily="34" charset="0"/>
          </a:endParaRPr>
        </a:p>
      </dgm:t>
    </dgm:pt>
    <dgm:pt modelId="{11B4AA72-2B9C-4BC7-8692-615F65776D2D}" type="parTrans" cxnId="{995DD3A4-6C6E-413B-80FB-616E5C272F24}">
      <dgm:prSet/>
      <dgm:spPr/>
      <dgm:t>
        <a:bodyPr/>
        <a:lstStyle/>
        <a:p>
          <a:endParaRPr lang="es-EC"/>
        </a:p>
      </dgm:t>
    </dgm:pt>
    <dgm:pt modelId="{36CBA8AC-E4C7-4460-8F5B-740F52E37428}" type="sibTrans" cxnId="{995DD3A4-6C6E-413B-80FB-616E5C272F24}">
      <dgm:prSet/>
      <dgm:spPr/>
      <dgm:t>
        <a:bodyPr/>
        <a:lstStyle/>
        <a:p>
          <a:endParaRPr lang="es-EC"/>
        </a:p>
      </dgm:t>
    </dgm:pt>
    <dgm:pt modelId="{17A92C11-6D24-4B73-987B-0C987BD459AA}">
      <dgm:prSet phldrT="[Texto]" custT="1"/>
      <dgm:spPr/>
      <dgm:t>
        <a:bodyPr/>
        <a:lstStyle/>
        <a:p>
          <a:r>
            <a:rPr lang="en-US" sz="1050" b="1" dirty="0" err="1" smtClean="0">
              <a:latin typeface="Arial" pitchFamily="34" charset="0"/>
              <a:cs typeface="Arial" pitchFamily="34" charset="0"/>
            </a:rPr>
            <a:t>Empleados</a:t>
          </a:r>
          <a:endParaRPr lang="es-EC" sz="1050" b="1" dirty="0">
            <a:latin typeface="Arial" pitchFamily="34" charset="0"/>
            <a:cs typeface="Arial" pitchFamily="34" charset="0"/>
          </a:endParaRPr>
        </a:p>
      </dgm:t>
    </dgm:pt>
    <dgm:pt modelId="{5D715962-83C7-4375-A405-D9D34F767646}" type="sibTrans" cxnId="{00AE7D6F-5414-440E-AC95-39903F49A577}">
      <dgm:prSet/>
      <dgm:spPr/>
      <dgm:t>
        <a:bodyPr/>
        <a:lstStyle/>
        <a:p>
          <a:endParaRPr lang="es-EC"/>
        </a:p>
      </dgm:t>
    </dgm:pt>
    <dgm:pt modelId="{BA93ECC9-2254-4BA6-B23B-066E3D4A0C49}" type="parTrans" cxnId="{00AE7D6F-5414-440E-AC95-39903F49A577}">
      <dgm:prSet/>
      <dgm:spPr/>
      <dgm:t>
        <a:bodyPr/>
        <a:lstStyle/>
        <a:p>
          <a:endParaRPr lang="es-EC"/>
        </a:p>
      </dgm:t>
    </dgm:pt>
    <dgm:pt modelId="{7AA9AAE0-630B-4832-B12F-9DCEDD612901}">
      <dgm:prSet phldrT="[Texto]" custT="1"/>
      <dgm:spPr/>
      <dgm:t>
        <a:bodyPr/>
        <a:lstStyle/>
        <a:p>
          <a:r>
            <a:rPr lang="en-US" sz="1050" b="1" dirty="0" smtClean="0">
              <a:latin typeface="Arial" pitchFamily="34" charset="0"/>
              <a:cs typeface="Arial" pitchFamily="34" charset="0"/>
            </a:rPr>
            <a:t>Clientes</a:t>
          </a:r>
          <a:endParaRPr lang="es-EC" sz="1050" b="1" dirty="0">
            <a:latin typeface="Arial" pitchFamily="34" charset="0"/>
            <a:cs typeface="Arial" pitchFamily="34" charset="0"/>
          </a:endParaRPr>
        </a:p>
      </dgm:t>
    </dgm:pt>
    <dgm:pt modelId="{43D353D4-A4CA-4957-9485-D84077DBFE0F}" type="sibTrans" cxnId="{6C047211-2C10-43D0-805C-931C54BA9589}">
      <dgm:prSet/>
      <dgm:spPr/>
      <dgm:t>
        <a:bodyPr/>
        <a:lstStyle/>
        <a:p>
          <a:endParaRPr lang="es-EC"/>
        </a:p>
      </dgm:t>
    </dgm:pt>
    <dgm:pt modelId="{5DE2231D-BD68-40E8-BE84-FAF0F6811254}" type="parTrans" cxnId="{6C047211-2C10-43D0-805C-931C54BA9589}">
      <dgm:prSet/>
      <dgm:spPr/>
      <dgm:t>
        <a:bodyPr/>
        <a:lstStyle/>
        <a:p>
          <a:endParaRPr lang="es-EC"/>
        </a:p>
      </dgm:t>
    </dgm:pt>
    <dgm:pt modelId="{451E3D35-8B4C-492F-A169-092C79257E81}">
      <dgm:prSet phldrT="[Texto]" custT="1"/>
      <dgm:spPr/>
      <dgm:t>
        <a:bodyPr/>
        <a:lstStyle/>
        <a:p>
          <a:r>
            <a:rPr lang="en-US" sz="1000" b="1" dirty="0" err="1" smtClean="0">
              <a:latin typeface="Arial" pitchFamily="34" charset="0"/>
              <a:cs typeface="Arial" pitchFamily="34" charset="0"/>
            </a:rPr>
            <a:t>Proveedores</a:t>
          </a:r>
          <a:endParaRPr lang="es-EC" sz="1000" b="1" dirty="0">
            <a:latin typeface="Arial" pitchFamily="34" charset="0"/>
            <a:cs typeface="Arial" pitchFamily="34" charset="0"/>
          </a:endParaRPr>
        </a:p>
      </dgm:t>
    </dgm:pt>
    <dgm:pt modelId="{A6AD3FA2-C5BA-4C12-9286-932A00392B5E}" type="sibTrans" cxnId="{CACF1E91-1516-4FFC-8A10-4A2380219509}">
      <dgm:prSet/>
      <dgm:spPr/>
      <dgm:t>
        <a:bodyPr/>
        <a:lstStyle/>
        <a:p>
          <a:endParaRPr lang="es-EC"/>
        </a:p>
      </dgm:t>
    </dgm:pt>
    <dgm:pt modelId="{A9E691B2-760E-467B-8951-C8360551F7F7}" type="parTrans" cxnId="{CACF1E91-1516-4FFC-8A10-4A2380219509}">
      <dgm:prSet/>
      <dgm:spPr/>
      <dgm:t>
        <a:bodyPr/>
        <a:lstStyle/>
        <a:p>
          <a:endParaRPr lang="es-EC"/>
        </a:p>
      </dgm:t>
    </dgm:pt>
    <dgm:pt modelId="{8C773926-1463-49A4-8506-0CF46BFDD428}" type="pres">
      <dgm:prSet presAssocID="{66B4066A-987D-478B-9BD6-96A4E2663DA9}" presName="cycleMatrixDiagram" presStyleCnt="0">
        <dgm:presLayoutVars>
          <dgm:chMax val="1"/>
          <dgm:dir/>
          <dgm:animLvl val="lvl"/>
          <dgm:resizeHandles val="exact"/>
        </dgm:presLayoutVars>
      </dgm:prSet>
      <dgm:spPr/>
      <dgm:t>
        <a:bodyPr/>
        <a:lstStyle/>
        <a:p>
          <a:endParaRPr lang="es-EC"/>
        </a:p>
      </dgm:t>
    </dgm:pt>
    <dgm:pt modelId="{7C8FAB1E-FB35-49F1-A93D-9FB687E95545}" type="pres">
      <dgm:prSet presAssocID="{66B4066A-987D-478B-9BD6-96A4E2663DA9}" presName="children" presStyleCnt="0"/>
      <dgm:spPr/>
    </dgm:pt>
    <dgm:pt modelId="{799411CD-361F-44DE-A0AE-99351229D496}" type="pres">
      <dgm:prSet presAssocID="{66B4066A-987D-478B-9BD6-96A4E2663DA9}" presName="childPlaceholder" presStyleCnt="0"/>
      <dgm:spPr/>
    </dgm:pt>
    <dgm:pt modelId="{CF403CC6-FF12-44D7-AD30-F3D85BC82D7B}" type="pres">
      <dgm:prSet presAssocID="{66B4066A-987D-478B-9BD6-96A4E2663DA9}" presName="circle" presStyleCnt="0"/>
      <dgm:spPr/>
    </dgm:pt>
    <dgm:pt modelId="{8B1921BF-D12F-461B-AA30-DE812450E47A}" type="pres">
      <dgm:prSet presAssocID="{66B4066A-987D-478B-9BD6-96A4E2663DA9}" presName="quadrant1" presStyleLbl="node1" presStyleIdx="0" presStyleCnt="4" custScaleX="74005" custScaleY="57767" custLinFactNeighborX="12179" custLinFactNeighborY="19366">
        <dgm:presLayoutVars>
          <dgm:chMax val="1"/>
          <dgm:bulletEnabled val="1"/>
        </dgm:presLayoutVars>
      </dgm:prSet>
      <dgm:spPr/>
      <dgm:t>
        <a:bodyPr/>
        <a:lstStyle/>
        <a:p>
          <a:endParaRPr lang="es-EC"/>
        </a:p>
      </dgm:t>
    </dgm:pt>
    <dgm:pt modelId="{A92F23BD-DDBF-4F77-B600-E52342740742}" type="pres">
      <dgm:prSet presAssocID="{66B4066A-987D-478B-9BD6-96A4E2663DA9}" presName="quadrant2" presStyleLbl="node1" presStyleIdx="1" presStyleCnt="4" custScaleX="74005" custScaleY="57767" custLinFactNeighborX="-15307" custLinFactNeighborY="19366">
        <dgm:presLayoutVars>
          <dgm:chMax val="1"/>
          <dgm:bulletEnabled val="1"/>
        </dgm:presLayoutVars>
      </dgm:prSet>
      <dgm:spPr/>
      <dgm:t>
        <a:bodyPr/>
        <a:lstStyle/>
        <a:p>
          <a:endParaRPr lang="es-EC"/>
        </a:p>
      </dgm:t>
    </dgm:pt>
    <dgm:pt modelId="{8674EEE9-43C2-41C2-9BF7-2666670785B5}" type="pres">
      <dgm:prSet presAssocID="{66B4066A-987D-478B-9BD6-96A4E2663DA9}" presName="quadrant3" presStyleLbl="node1" presStyleIdx="2" presStyleCnt="4" custScaleX="74005" custScaleY="57767" custLinFactNeighborX="-15307" custLinFactNeighborY="-20299">
        <dgm:presLayoutVars>
          <dgm:chMax val="1"/>
          <dgm:bulletEnabled val="1"/>
        </dgm:presLayoutVars>
      </dgm:prSet>
      <dgm:spPr/>
      <dgm:t>
        <a:bodyPr/>
        <a:lstStyle/>
        <a:p>
          <a:endParaRPr lang="es-EC"/>
        </a:p>
      </dgm:t>
    </dgm:pt>
    <dgm:pt modelId="{0D752656-2ACA-4B65-93D7-C75BD7D0B714}" type="pres">
      <dgm:prSet presAssocID="{66B4066A-987D-478B-9BD6-96A4E2663DA9}" presName="quadrant4" presStyleLbl="node1" presStyleIdx="3" presStyleCnt="4" custScaleX="74005" custScaleY="57767" custLinFactNeighborX="12179" custLinFactNeighborY="-20298">
        <dgm:presLayoutVars>
          <dgm:chMax val="1"/>
          <dgm:bulletEnabled val="1"/>
        </dgm:presLayoutVars>
      </dgm:prSet>
      <dgm:spPr/>
      <dgm:t>
        <a:bodyPr/>
        <a:lstStyle/>
        <a:p>
          <a:endParaRPr lang="es-EC"/>
        </a:p>
      </dgm:t>
    </dgm:pt>
    <dgm:pt modelId="{E2A0CFE9-5D62-45F8-97ED-B26E9FBD1095}" type="pres">
      <dgm:prSet presAssocID="{66B4066A-987D-478B-9BD6-96A4E2663DA9}" presName="quadrantPlaceholder" presStyleCnt="0"/>
      <dgm:spPr/>
    </dgm:pt>
    <dgm:pt modelId="{A996227A-4060-4362-AC48-2EB506FBA0AA}" type="pres">
      <dgm:prSet presAssocID="{66B4066A-987D-478B-9BD6-96A4E2663DA9}" presName="center1" presStyleLbl="fgShp" presStyleIdx="0" presStyleCnt="2" custScaleX="94065" custScaleY="42669"/>
      <dgm:spPr/>
    </dgm:pt>
    <dgm:pt modelId="{DDE5FA60-268A-41D7-9766-E74253DE9B6B}" type="pres">
      <dgm:prSet presAssocID="{66B4066A-987D-478B-9BD6-96A4E2663DA9}" presName="center2" presStyleLbl="fgShp" presStyleIdx="1" presStyleCnt="2" custScaleX="94065" custScaleY="42669"/>
      <dgm:spPr/>
    </dgm:pt>
  </dgm:ptLst>
  <dgm:cxnLst>
    <dgm:cxn modelId="{A5B51BA0-8B8A-4892-A68D-09FC8970CE3F}" type="presOf" srcId="{7AA9AAE0-630B-4832-B12F-9DCEDD612901}" destId="{0D752656-2ACA-4B65-93D7-C75BD7D0B714}" srcOrd="0" destOrd="0" presId="urn:microsoft.com/office/officeart/2005/8/layout/cycle4"/>
    <dgm:cxn modelId="{F4024DCA-62A3-45BB-907D-FEAA9DFA0942}" type="presOf" srcId="{86D37C93-7525-480F-BAF0-FDC65EDA512C}" destId="{8B1921BF-D12F-461B-AA30-DE812450E47A}" srcOrd="0" destOrd="0" presId="urn:microsoft.com/office/officeart/2005/8/layout/cycle4"/>
    <dgm:cxn modelId="{47F5A158-DF41-47A8-9725-3E2A1285D690}" type="presOf" srcId="{451E3D35-8B4C-492F-A169-092C79257E81}" destId="{8674EEE9-43C2-41C2-9BF7-2666670785B5}" srcOrd="0" destOrd="0" presId="urn:microsoft.com/office/officeart/2005/8/layout/cycle4"/>
    <dgm:cxn modelId="{50273729-5C32-4280-B294-0166B81F6FE1}" type="presOf" srcId="{17A92C11-6D24-4B73-987B-0C987BD459AA}" destId="{A92F23BD-DDBF-4F77-B600-E52342740742}" srcOrd="0" destOrd="0" presId="urn:microsoft.com/office/officeart/2005/8/layout/cycle4"/>
    <dgm:cxn modelId="{00AE7D6F-5414-440E-AC95-39903F49A577}" srcId="{66B4066A-987D-478B-9BD6-96A4E2663DA9}" destId="{17A92C11-6D24-4B73-987B-0C987BD459AA}" srcOrd="1" destOrd="0" parTransId="{BA93ECC9-2254-4BA6-B23B-066E3D4A0C49}" sibTransId="{5D715962-83C7-4375-A405-D9D34F767646}"/>
    <dgm:cxn modelId="{A0DB1FC7-0782-4D66-A5C7-9C4EB3C24969}" type="presOf" srcId="{66B4066A-987D-478B-9BD6-96A4E2663DA9}" destId="{8C773926-1463-49A4-8506-0CF46BFDD428}" srcOrd="0" destOrd="0" presId="urn:microsoft.com/office/officeart/2005/8/layout/cycle4"/>
    <dgm:cxn modelId="{CACF1E91-1516-4FFC-8A10-4A2380219509}" srcId="{66B4066A-987D-478B-9BD6-96A4E2663DA9}" destId="{451E3D35-8B4C-492F-A169-092C79257E81}" srcOrd="2" destOrd="0" parTransId="{A9E691B2-760E-467B-8951-C8360551F7F7}" sibTransId="{A6AD3FA2-C5BA-4C12-9286-932A00392B5E}"/>
    <dgm:cxn modelId="{995DD3A4-6C6E-413B-80FB-616E5C272F24}" srcId="{66B4066A-987D-478B-9BD6-96A4E2663DA9}" destId="{86D37C93-7525-480F-BAF0-FDC65EDA512C}" srcOrd="0" destOrd="0" parTransId="{11B4AA72-2B9C-4BC7-8692-615F65776D2D}" sibTransId="{36CBA8AC-E4C7-4460-8F5B-740F52E37428}"/>
    <dgm:cxn modelId="{6C047211-2C10-43D0-805C-931C54BA9589}" srcId="{66B4066A-987D-478B-9BD6-96A4E2663DA9}" destId="{7AA9AAE0-630B-4832-B12F-9DCEDD612901}" srcOrd="3" destOrd="0" parTransId="{5DE2231D-BD68-40E8-BE84-FAF0F6811254}" sibTransId="{43D353D4-A4CA-4957-9485-D84077DBFE0F}"/>
    <dgm:cxn modelId="{FFBF7D35-CAAD-46AF-B10C-147BF3E749B9}" type="presParOf" srcId="{8C773926-1463-49A4-8506-0CF46BFDD428}" destId="{7C8FAB1E-FB35-49F1-A93D-9FB687E95545}" srcOrd="0" destOrd="0" presId="urn:microsoft.com/office/officeart/2005/8/layout/cycle4"/>
    <dgm:cxn modelId="{E2B5792F-ECBF-4743-B2CF-E9FE2D338421}" type="presParOf" srcId="{7C8FAB1E-FB35-49F1-A93D-9FB687E95545}" destId="{799411CD-361F-44DE-A0AE-99351229D496}" srcOrd="0" destOrd="0" presId="urn:microsoft.com/office/officeart/2005/8/layout/cycle4"/>
    <dgm:cxn modelId="{0653B827-538F-4C0B-8BB4-BA41423B6865}" type="presParOf" srcId="{8C773926-1463-49A4-8506-0CF46BFDD428}" destId="{CF403CC6-FF12-44D7-AD30-F3D85BC82D7B}" srcOrd="1" destOrd="0" presId="urn:microsoft.com/office/officeart/2005/8/layout/cycle4"/>
    <dgm:cxn modelId="{3467E0F2-0CB4-4181-A76E-8DCAFD969619}" type="presParOf" srcId="{CF403CC6-FF12-44D7-AD30-F3D85BC82D7B}" destId="{8B1921BF-D12F-461B-AA30-DE812450E47A}" srcOrd="0" destOrd="0" presId="urn:microsoft.com/office/officeart/2005/8/layout/cycle4"/>
    <dgm:cxn modelId="{DD6256E9-2AB6-4C2C-B255-BD274BAB5472}" type="presParOf" srcId="{CF403CC6-FF12-44D7-AD30-F3D85BC82D7B}" destId="{A92F23BD-DDBF-4F77-B600-E52342740742}" srcOrd="1" destOrd="0" presId="urn:microsoft.com/office/officeart/2005/8/layout/cycle4"/>
    <dgm:cxn modelId="{B6AFEB22-CCA2-4EDE-93E8-962712AF32CC}" type="presParOf" srcId="{CF403CC6-FF12-44D7-AD30-F3D85BC82D7B}" destId="{8674EEE9-43C2-41C2-9BF7-2666670785B5}" srcOrd="2" destOrd="0" presId="urn:microsoft.com/office/officeart/2005/8/layout/cycle4"/>
    <dgm:cxn modelId="{05916A55-72C0-4D8A-9D5F-6684213B3D69}" type="presParOf" srcId="{CF403CC6-FF12-44D7-AD30-F3D85BC82D7B}" destId="{0D752656-2ACA-4B65-93D7-C75BD7D0B714}" srcOrd="3" destOrd="0" presId="urn:microsoft.com/office/officeart/2005/8/layout/cycle4"/>
    <dgm:cxn modelId="{8C95724C-9C20-40FE-B377-7C6A1D225371}" type="presParOf" srcId="{CF403CC6-FF12-44D7-AD30-F3D85BC82D7B}" destId="{E2A0CFE9-5D62-45F8-97ED-B26E9FBD1095}" srcOrd="4" destOrd="0" presId="urn:microsoft.com/office/officeart/2005/8/layout/cycle4"/>
    <dgm:cxn modelId="{6A721288-3AB9-479D-B91F-1A6A13B8ABE1}" type="presParOf" srcId="{8C773926-1463-49A4-8506-0CF46BFDD428}" destId="{A996227A-4060-4362-AC48-2EB506FBA0AA}" srcOrd="2" destOrd="0" presId="urn:microsoft.com/office/officeart/2005/8/layout/cycle4"/>
    <dgm:cxn modelId="{FC756E54-1593-499F-BFC9-91538FECD65A}" type="presParOf" srcId="{8C773926-1463-49A4-8506-0CF46BFDD428}" destId="{DDE5FA60-268A-41D7-9766-E74253DE9B6B}" srcOrd="3" destOrd="0" presId="urn:microsoft.com/office/officeart/2005/8/layout/cycle4"/>
  </dgm:cxnLst>
  <dgm:bg/>
  <dgm:whole/>
</dgm:dataModel>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0.5625</cdr:x>
      <cdr:y>0.09028</cdr:y>
    </cdr:from>
    <cdr:to>
      <cdr:x>0.6625</cdr:x>
      <cdr:y>0.16667</cdr:y>
    </cdr:to>
    <cdr:sp macro="" textlink="">
      <cdr:nvSpPr>
        <cdr:cNvPr id="2" name="3 CuadroTexto"/>
        <cdr:cNvSpPr txBox="1"/>
      </cdr:nvSpPr>
      <cdr:spPr>
        <a:xfrm xmlns:a="http://schemas.openxmlformats.org/drawingml/2006/main">
          <a:off x="2571750" y="247650"/>
          <a:ext cx="457200" cy="209550"/>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100" b="1" i="1" dirty="0" smtClean="0"/>
            <a:t>33.7%</a:t>
          </a:r>
          <a:endParaRPr lang="es-MX" sz="1100" b="1" i="1" dirty="0"/>
        </a:p>
      </cdr:txBody>
    </cdr:sp>
  </cdr:relSizeAnchor>
  <cdr:relSizeAnchor xmlns:cdr="http://schemas.openxmlformats.org/drawingml/2006/chartDrawing">
    <cdr:from>
      <cdr:x>0.84792</cdr:x>
      <cdr:y>0</cdr:y>
    </cdr:from>
    <cdr:to>
      <cdr:x>0.94792</cdr:x>
      <cdr:y>0.07639</cdr:y>
    </cdr:to>
    <cdr:sp macro="" textlink="">
      <cdr:nvSpPr>
        <cdr:cNvPr id="3" name="3 CuadroTexto"/>
        <cdr:cNvSpPr txBox="1"/>
      </cdr:nvSpPr>
      <cdr:spPr>
        <a:xfrm xmlns:a="http://schemas.openxmlformats.org/drawingml/2006/main">
          <a:off x="3876675" y="0"/>
          <a:ext cx="457200" cy="209550"/>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100" b="1" i="1" dirty="0" smtClean="0"/>
            <a:t>38.0%</a:t>
          </a:r>
          <a:endParaRPr lang="es-MX" sz="1100" b="1" i="1" dirty="0"/>
        </a:p>
      </cdr:txBody>
    </cdr:sp>
  </cdr:relSizeAnchor>
</c:userShapes>
</file>

<file path=ppt/drawings/drawing2.xml><?xml version="1.0" encoding="utf-8"?>
<c:userShapes xmlns:c="http://schemas.openxmlformats.org/drawingml/2006/chart">
  <cdr:relSizeAnchor xmlns:cdr="http://schemas.openxmlformats.org/drawingml/2006/chartDrawing">
    <cdr:from>
      <cdr:x>0.14166</cdr:x>
      <cdr:y>0.47916</cdr:y>
    </cdr:from>
    <cdr:to>
      <cdr:x>0.2625</cdr:x>
      <cdr:y>0.55903</cdr:y>
    </cdr:to>
    <cdr:sp macro="" textlink="">
      <cdr:nvSpPr>
        <cdr:cNvPr id="2" name="2 CuadroTexto"/>
        <cdr:cNvSpPr txBox="1"/>
      </cdr:nvSpPr>
      <cdr:spPr>
        <a:xfrm xmlns:a="http://schemas.openxmlformats.org/drawingml/2006/main">
          <a:off x="647685" y="1314438"/>
          <a:ext cx="552480" cy="219099"/>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000" b="1" i="1"/>
            <a:t>59.6%</a:t>
          </a:r>
        </a:p>
      </cdr:txBody>
    </cdr:sp>
  </cdr:relSizeAnchor>
  <cdr:relSizeAnchor xmlns:cdr="http://schemas.openxmlformats.org/drawingml/2006/chartDrawing">
    <cdr:from>
      <cdr:x>0.27174</cdr:x>
      <cdr:y>0.45919</cdr:y>
    </cdr:from>
    <cdr:to>
      <cdr:x>0.39049</cdr:x>
      <cdr:y>0.52516</cdr:y>
    </cdr:to>
    <cdr:sp macro="" textlink="">
      <cdr:nvSpPr>
        <cdr:cNvPr id="3" name="2 CuadroTexto"/>
        <cdr:cNvSpPr txBox="1"/>
      </cdr:nvSpPr>
      <cdr:spPr>
        <a:xfrm xmlns:a="http://schemas.openxmlformats.org/drawingml/2006/main">
          <a:off x="1785950" y="1285884"/>
          <a:ext cx="780460" cy="184740"/>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MX" sz="1000" b="1" i="1" dirty="0"/>
            <a:t>60.1%</a:t>
          </a:r>
        </a:p>
      </cdr:txBody>
    </cdr:sp>
  </cdr:relSizeAnchor>
  <cdr:relSizeAnchor xmlns:cdr="http://schemas.openxmlformats.org/drawingml/2006/chartDrawing">
    <cdr:from>
      <cdr:x>0.42917</cdr:x>
      <cdr:y>0.28125</cdr:y>
    </cdr:from>
    <cdr:to>
      <cdr:x>0.55</cdr:x>
      <cdr:y>0.34722</cdr:y>
    </cdr:to>
    <cdr:sp macro="" textlink="">
      <cdr:nvSpPr>
        <cdr:cNvPr id="4" name="2 CuadroTexto"/>
        <cdr:cNvSpPr txBox="1"/>
      </cdr:nvSpPr>
      <cdr:spPr>
        <a:xfrm xmlns:a="http://schemas.openxmlformats.org/drawingml/2006/main">
          <a:off x="1962150" y="771537"/>
          <a:ext cx="552435" cy="180969"/>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000" b="1" i="1"/>
            <a:t>63.8%</a:t>
          </a:r>
        </a:p>
      </cdr:txBody>
    </cdr:sp>
  </cdr:relSizeAnchor>
  <cdr:relSizeAnchor xmlns:cdr="http://schemas.openxmlformats.org/drawingml/2006/chartDrawing">
    <cdr:from>
      <cdr:x>0.56041</cdr:x>
      <cdr:y>0.25347</cdr:y>
    </cdr:from>
    <cdr:to>
      <cdr:x>0.68541</cdr:x>
      <cdr:y>0.33333</cdr:y>
    </cdr:to>
    <cdr:sp macro="" textlink="">
      <cdr:nvSpPr>
        <cdr:cNvPr id="5" name="2 CuadroTexto"/>
        <cdr:cNvSpPr txBox="1"/>
      </cdr:nvSpPr>
      <cdr:spPr>
        <a:xfrm xmlns:a="http://schemas.openxmlformats.org/drawingml/2006/main">
          <a:off x="2562210" y="695319"/>
          <a:ext cx="571500" cy="219072"/>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000" b="1" i="1"/>
            <a:t>64.2%</a:t>
          </a:r>
        </a:p>
      </cdr:txBody>
    </cdr:sp>
  </cdr:relSizeAnchor>
  <cdr:relSizeAnchor xmlns:cdr="http://schemas.openxmlformats.org/drawingml/2006/chartDrawing">
    <cdr:from>
      <cdr:x>0.70417</cdr:x>
      <cdr:y>0.04167</cdr:y>
    </cdr:from>
    <cdr:to>
      <cdr:x>0.83542</cdr:x>
      <cdr:y>0.11806</cdr:y>
    </cdr:to>
    <cdr:sp macro="" textlink="">
      <cdr:nvSpPr>
        <cdr:cNvPr id="6" name="2 CuadroTexto"/>
        <cdr:cNvSpPr txBox="1"/>
      </cdr:nvSpPr>
      <cdr:spPr>
        <a:xfrm xmlns:a="http://schemas.openxmlformats.org/drawingml/2006/main">
          <a:off x="3219465" y="114306"/>
          <a:ext cx="600075" cy="209553"/>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000" b="1" i="1"/>
            <a:t>68.4%</a:t>
          </a:r>
        </a:p>
      </cdr:txBody>
    </cdr:sp>
  </cdr:relSizeAnchor>
  <cdr:relSizeAnchor xmlns:cdr="http://schemas.openxmlformats.org/drawingml/2006/chartDrawing">
    <cdr:from>
      <cdr:x>0.8587</cdr:x>
      <cdr:y>0.02551</cdr:y>
    </cdr:from>
    <cdr:to>
      <cdr:x>0.98162</cdr:x>
      <cdr:y>0.09842</cdr:y>
    </cdr:to>
    <cdr:sp macro="" textlink="">
      <cdr:nvSpPr>
        <cdr:cNvPr id="7" name="2 CuadroTexto"/>
        <cdr:cNvSpPr txBox="1"/>
      </cdr:nvSpPr>
      <cdr:spPr>
        <a:xfrm xmlns:a="http://schemas.openxmlformats.org/drawingml/2006/main">
          <a:off x="5643602" y="71438"/>
          <a:ext cx="807866" cy="204174"/>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000" b="1" i="1" dirty="0"/>
            <a:t>68.8%</a:t>
          </a:r>
        </a:p>
      </cdr:txBody>
    </cdr:sp>
  </cdr:relSizeAnchor>
</c:userShapes>
</file>

<file path=ppt/drawings/drawing3.xml><?xml version="1.0" encoding="utf-8"?>
<c:userShapes xmlns:c="http://schemas.openxmlformats.org/drawingml/2006/chart">
  <cdr:relSizeAnchor xmlns:cdr="http://schemas.openxmlformats.org/drawingml/2006/chartDrawing">
    <cdr:from>
      <cdr:x>0.12291</cdr:x>
      <cdr:y>0.10763</cdr:y>
    </cdr:from>
    <cdr:to>
      <cdr:x>0.96168</cdr:x>
      <cdr:y>0.31324</cdr:y>
    </cdr:to>
    <cdr:grpSp>
      <cdr:nvGrpSpPr>
        <cdr:cNvPr id="8" name="7 Grupo"/>
        <cdr:cNvGrpSpPr/>
      </cdr:nvGrpSpPr>
      <cdr:grpSpPr>
        <a:xfrm xmlns:a="http://schemas.openxmlformats.org/drawingml/2006/main">
          <a:off x="755118" y="292177"/>
          <a:ext cx="5153125" cy="558158"/>
          <a:chOff x="561960" y="295263"/>
          <a:chExt cx="3834811" cy="564007"/>
        </a:xfrm>
      </cdr:grpSpPr>
      <cdr:sp macro="" textlink="">
        <cdr:nvSpPr>
          <cdr:cNvPr id="2" name="2 CuadroTexto"/>
          <cdr:cNvSpPr txBox="1"/>
        </cdr:nvSpPr>
        <cdr:spPr>
          <a:xfrm xmlns:a="http://schemas.openxmlformats.org/drawingml/2006/main">
            <a:off x="561960" y="295263"/>
            <a:ext cx="552480" cy="219099"/>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000" b="1" i="1"/>
              <a:t>24%</a:t>
            </a:r>
          </a:p>
        </cdr:txBody>
      </cdr:sp>
      <cdr:sp macro="" textlink="">
        <cdr:nvSpPr>
          <cdr:cNvPr id="3" name="2 CuadroTexto"/>
          <cdr:cNvSpPr txBox="1"/>
        </cdr:nvSpPr>
        <cdr:spPr>
          <a:xfrm xmlns:a="http://schemas.openxmlformats.org/drawingml/2006/main">
            <a:off x="1247760" y="428628"/>
            <a:ext cx="419115" cy="180972"/>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MX" sz="1000" b="1" i="1"/>
              <a:t>23%</a:t>
            </a:r>
          </a:p>
        </cdr:txBody>
      </cdr:sp>
      <cdr:sp macro="" textlink="">
        <cdr:nvSpPr>
          <cdr:cNvPr id="4" name="2 CuadroTexto"/>
          <cdr:cNvSpPr txBox="1"/>
        </cdr:nvSpPr>
        <cdr:spPr>
          <a:xfrm xmlns:a="http://schemas.openxmlformats.org/drawingml/2006/main">
            <a:off x="1924050" y="476262"/>
            <a:ext cx="409575" cy="190488"/>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000" b="1" i="1"/>
              <a:t>22%</a:t>
            </a:r>
          </a:p>
        </cdr:txBody>
      </cdr:sp>
      <cdr:sp macro="" textlink="">
        <cdr:nvSpPr>
          <cdr:cNvPr id="5" name="2 CuadroTexto"/>
          <cdr:cNvSpPr txBox="1"/>
        </cdr:nvSpPr>
        <cdr:spPr>
          <a:xfrm xmlns:a="http://schemas.openxmlformats.org/drawingml/2006/main">
            <a:off x="2581260" y="638169"/>
            <a:ext cx="447690" cy="209556"/>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000" b="1" i="1"/>
              <a:t>20%</a:t>
            </a:r>
          </a:p>
        </cdr:txBody>
      </cdr:sp>
      <cdr:sp macro="" textlink="">
        <cdr:nvSpPr>
          <cdr:cNvPr id="6" name="2 CuadroTexto"/>
          <cdr:cNvSpPr txBox="1"/>
        </cdr:nvSpPr>
        <cdr:spPr>
          <a:xfrm xmlns:a="http://schemas.openxmlformats.org/drawingml/2006/main">
            <a:off x="3242924" y="649711"/>
            <a:ext cx="419085" cy="209559"/>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000" b="1" i="1" dirty="0"/>
              <a:t>19%</a:t>
            </a:r>
          </a:p>
        </cdr:txBody>
      </cdr:sp>
      <cdr:sp macro="" textlink="">
        <cdr:nvSpPr>
          <cdr:cNvPr id="7" name="2 CuadroTexto"/>
          <cdr:cNvSpPr txBox="1"/>
        </cdr:nvSpPr>
        <cdr:spPr>
          <a:xfrm xmlns:a="http://schemas.openxmlformats.org/drawingml/2006/main">
            <a:off x="3987196" y="649711"/>
            <a:ext cx="409575" cy="190491"/>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000" b="1" i="1" dirty="0"/>
              <a:t>18%</a:t>
            </a:r>
          </a:p>
        </cdr:txBody>
      </cdr:sp>
    </cdr:grpSp>
  </cdr:relSizeAnchor>
</c:userShapes>
</file>

<file path=ppt/drawings/drawing4.xml><?xml version="1.0" encoding="utf-8"?>
<c:userShapes xmlns:c="http://schemas.openxmlformats.org/drawingml/2006/chart">
  <cdr:relSizeAnchor xmlns:cdr="http://schemas.openxmlformats.org/drawingml/2006/chartDrawing">
    <cdr:from>
      <cdr:x>0.13043</cdr:x>
      <cdr:y>0</cdr:y>
    </cdr:from>
    <cdr:to>
      <cdr:x>0.94973</cdr:x>
      <cdr:y>0.53126</cdr:y>
    </cdr:to>
    <cdr:grpSp>
      <cdr:nvGrpSpPr>
        <cdr:cNvPr id="8" name="7 Grupo"/>
        <cdr:cNvGrpSpPr/>
      </cdr:nvGrpSpPr>
      <cdr:grpSpPr>
        <a:xfrm xmlns:a="http://schemas.openxmlformats.org/drawingml/2006/main">
          <a:off x="857225" y="0"/>
          <a:ext cx="5384682" cy="1442182"/>
          <a:chOff x="596369" y="25"/>
          <a:chExt cx="3745787" cy="1457322"/>
        </a:xfrm>
      </cdr:grpSpPr>
      <cdr:sp macro="" textlink="">
        <cdr:nvSpPr>
          <cdr:cNvPr id="2" name="2 CuadroTexto"/>
          <cdr:cNvSpPr txBox="1"/>
        </cdr:nvSpPr>
        <cdr:spPr>
          <a:xfrm xmlns:a="http://schemas.openxmlformats.org/drawingml/2006/main">
            <a:off x="596369" y="1227217"/>
            <a:ext cx="455144" cy="230130"/>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900" b="1" i="1" dirty="0"/>
              <a:t>78.9%</a:t>
            </a:r>
          </a:p>
        </cdr:txBody>
      </cdr:sp>
      <cdr:sp macro="" textlink="">
        <cdr:nvSpPr>
          <cdr:cNvPr id="3" name="2 CuadroTexto"/>
          <cdr:cNvSpPr txBox="1"/>
        </cdr:nvSpPr>
        <cdr:spPr>
          <a:xfrm xmlns:a="http://schemas.openxmlformats.org/drawingml/2006/main">
            <a:off x="1304909" y="1028691"/>
            <a:ext cx="504846" cy="219078"/>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MX" sz="900" b="1" i="1"/>
              <a:t>82.0%</a:t>
            </a:r>
          </a:p>
        </cdr:txBody>
      </cdr:sp>
      <cdr:sp macro="" textlink="">
        <cdr:nvSpPr>
          <cdr:cNvPr id="4" name="2 CuadroTexto"/>
          <cdr:cNvSpPr txBox="1"/>
        </cdr:nvSpPr>
        <cdr:spPr>
          <a:xfrm xmlns:a="http://schemas.openxmlformats.org/drawingml/2006/main">
            <a:off x="1943100" y="885828"/>
            <a:ext cx="609599" cy="209543"/>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900" b="1" i="1"/>
              <a:t>83.5%</a:t>
            </a:r>
          </a:p>
        </cdr:txBody>
      </cdr:sp>
      <cdr:sp macro="" textlink="">
        <cdr:nvSpPr>
          <cdr:cNvPr id="5" name="2 CuadroTexto"/>
          <cdr:cNvSpPr txBox="1"/>
        </cdr:nvSpPr>
        <cdr:spPr>
          <a:xfrm xmlns:a="http://schemas.openxmlformats.org/drawingml/2006/main">
            <a:off x="2590785" y="723892"/>
            <a:ext cx="485786" cy="219084"/>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900" b="1" i="1"/>
              <a:t>85.2%</a:t>
            </a:r>
          </a:p>
        </cdr:txBody>
      </cdr:sp>
      <cdr:sp macro="" textlink="">
        <cdr:nvSpPr>
          <cdr:cNvPr id="6" name="2 CuadroTexto"/>
          <cdr:cNvSpPr txBox="1"/>
        </cdr:nvSpPr>
        <cdr:spPr>
          <a:xfrm xmlns:a="http://schemas.openxmlformats.org/drawingml/2006/main">
            <a:off x="3279912" y="288778"/>
            <a:ext cx="447261" cy="288752"/>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900" b="1" i="1" dirty="0"/>
              <a:t>90.5%</a:t>
            </a:r>
          </a:p>
        </cdr:txBody>
      </cdr:sp>
      <cdr:sp macro="" textlink="">
        <cdr:nvSpPr>
          <cdr:cNvPr id="7" name="2 CuadroTexto"/>
          <cdr:cNvSpPr txBox="1"/>
        </cdr:nvSpPr>
        <cdr:spPr>
          <a:xfrm xmlns:a="http://schemas.openxmlformats.org/drawingml/2006/main">
            <a:off x="3925955" y="25"/>
            <a:ext cx="416201" cy="241132"/>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900" b="1" i="1" dirty="0"/>
              <a:t>93.7%</a:t>
            </a:r>
          </a:p>
        </cdr:txBody>
      </cdr:sp>
    </cdr:grpSp>
  </cdr:relSizeAnchor>
</c:userShapes>
</file>

<file path=ppt/drawings/drawing5.xml><?xml version="1.0" encoding="utf-8"?>
<c:userShapes xmlns:c="http://schemas.openxmlformats.org/drawingml/2006/chart">
  <cdr:relSizeAnchor xmlns:cdr="http://schemas.openxmlformats.org/drawingml/2006/chartDrawing">
    <cdr:from>
      <cdr:x>0.14375</cdr:x>
      <cdr:y>0.45139</cdr:y>
    </cdr:from>
    <cdr:to>
      <cdr:x>0.24167</cdr:x>
      <cdr:y>0.53125</cdr:y>
    </cdr:to>
    <cdr:sp macro="" textlink="">
      <cdr:nvSpPr>
        <cdr:cNvPr id="2" name="2 CuadroTexto"/>
        <cdr:cNvSpPr txBox="1"/>
      </cdr:nvSpPr>
      <cdr:spPr>
        <a:xfrm xmlns:a="http://schemas.openxmlformats.org/drawingml/2006/main">
          <a:off x="657225" y="1238248"/>
          <a:ext cx="447675" cy="219078"/>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000" b="1" i="1"/>
            <a:t>91%</a:t>
          </a:r>
        </a:p>
      </cdr:txBody>
    </cdr:sp>
  </cdr:relSizeAnchor>
  <cdr:relSizeAnchor xmlns:cdr="http://schemas.openxmlformats.org/drawingml/2006/chartDrawing">
    <cdr:from>
      <cdr:x>0.28958</cdr:x>
      <cdr:y>0.45833</cdr:y>
    </cdr:from>
    <cdr:to>
      <cdr:x>0.40833</cdr:x>
      <cdr:y>0.5243</cdr:y>
    </cdr:to>
    <cdr:sp macro="" textlink="">
      <cdr:nvSpPr>
        <cdr:cNvPr id="3" name="2 CuadroTexto"/>
        <cdr:cNvSpPr txBox="1"/>
      </cdr:nvSpPr>
      <cdr:spPr>
        <a:xfrm xmlns:a="http://schemas.openxmlformats.org/drawingml/2006/main">
          <a:off x="1323960" y="1257288"/>
          <a:ext cx="542925" cy="180969"/>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MX" sz="1000" b="1" i="1"/>
            <a:t>92%</a:t>
          </a:r>
        </a:p>
      </cdr:txBody>
    </cdr:sp>
  </cdr:relSizeAnchor>
  <cdr:relSizeAnchor xmlns:cdr="http://schemas.openxmlformats.org/drawingml/2006/chartDrawing">
    <cdr:from>
      <cdr:x>0.42708</cdr:x>
      <cdr:y>0.40626</cdr:y>
    </cdr:from>
    <cdr:to>
      <cdr:x>0.52292</cdr:x>
      <cdr:y>0.47222</cdr:y>
    </cdr:to>
    <cdr:sp macro="" textlink="">
      <cdr:nvSpPr>
        <cdr:cNvPr id="4" name="2 CuadroTexto"/>
        <cdr:cNvSpPr txBox="1"/>
      </cdr:nvSpPr>
      <cdr:spPr>
        <a:xfrm xmlns:a="http://schemas.openxmlformats.org/drawingml/2006/main">
          <a:off x="1952626" y="1114443"/>
          <a:ext cx="438150" cy="180957"/>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000" b="1" i="1"/>
            <a:t>94%</a:t>
          </a:r>
        </a:p>
      </cdr:txBody>
    </cdr:sp>
  </cdr:relSizeAnchor>
  <cdr:relSizeAnchor xmlns:cdr="http://schemas.openxmlformats.org/drawingml/2006/chartDrawing">
    <cdr:from>
      <cdr:x>0.56041</cdr:x>
      <cdr:y>0.14235</cdr:y>
    </cdr:from>
    <cdr:to>
      <cdr:x>0.68542</cdr:x>
      <cdr:y>0.21528</cdr:y>
    </cdr:to>
    <cdr:sp macro="" textlink="">
      <cdr:nvSpPr>
        <cdr:cNvPr id="5" name="2 CuadroTexto"/>
        <cdr:cNvSpPr txBox="1"/>
      </cdr:nvSpPr>
      <cdr:spPr>
        <a:xfrm xmlns:a="http://schemas.openxmlformats.org/drawingml/2006/main">
          <a:off x="2562209" y="390501"/>
          <a:ext cx="571515" cy="200049"/>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000" b="1" i="1"/>
            <a:t>103%</a:t>
          </a:r>
        </a:p>
      </cdr:txBody>
    </cdr:sp>
  </cdr:relSizeAnchor>
  <cdr:relSizeAnchor xmlns:cdr="http://schemas.openxmlformats.org/drawingml/2006/chartDrawing">
    <cdr:from>
      <cdr:x>0.70834</cdr:x>
      <cdr:y>0.11806</cdr:y>
    </cdr:from>
    <cdr:to>
      <cdr:x>0.81875</cdr:x>
      <cdr:y>0.1875</cdr:y>
    </cdr:to>
    <cdr:sp macro="" textlink="">
      <cdr:nvSpPr>
        <cdr:cNvPr id="6" name="2 CuadroTexto"/>
        <cdr:cNvSpPr txBox="1"/>
      </cdr:nvSpPr>
      <cdr:spPr>
        <a:xfrm xmlns:a="http://schemas.openxmlformats.org/drawingml/2006/main">
          <a:off x="3238530" y="323853"/>
          <a:ext cx="504795" cy="190497"/>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000" b="1" i="1"/>
            <a:t>104%</a:t>
          </a:r>
        </a:p>
      </cdr:txBody>
    </cdr:sp>
  </cdr:relSizeAnchor>
  <cdr:relSizeAnchor xmlns:cdr="http://schemas.openxmlformats.org/drawingml/2006/chartDrawing">
    <cdr:from>
      <cdr:x>0.84375</cdr:x>
      <cdr:y>0.07639</cdr:y>
    </cdr:from>
    <cdr:to>
      <cdr:x>0.95</cdr:x>
      <cdr:y>0.15625</cdr:y>
    </cdr:to>
    <cdr:sp macro="" textlink="">
      <cdr:nvSpPr>
        <cdr:cNvPr id="7" name="2 CuadroTexto"/>
        <cdr:cNvSpPr txBox="1"/>
      </cdr:nvSpPr>
      <cdr:spPr>
        <a:xfrm xmlns:a="http://schemas.openxmlformats.org/drawingml/2006/main">
          <a:off x="3857625" y="209551"/>
          <a:ext cx="485775" cy="219072"/>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s-MX" sz="1000" b="1" i="1"/>
            <a:t>106%</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B471FB7-C5D6-4402-A3FB-473CBBA74453}" type="datetimeFigureOut">
              <a:rPr lang="es-EC"/>
              <a:pPr>
                <a:defRPr/>
              </a:pPr>
              <a:t>02/01/2002</a:t>
            </a:fld>
            <a:endParaRPr lang="es-EC"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dirty="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BC8DE24D-DD3F-499E-8610-928900AADEF3}" type="slidenum">
              <a:rPr lang="es-EC"/>
              <a:pPr>
                <a:defRPr/>
              </a:pPr>
              <a:t>‹Nº›</a:t>
            </a:fld>
            <a:endParaRPr lang="es-EC"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47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C" smtClean="0"/>
          </a:p>
        </p:txBody>
      </p:sp>
      <p:sp>
        <p:nvSpPr>
          <p:cNvPr id="4" name="3 Marcador de número de diapositiva"/>
          <p:cNvSpPr>
            <a:spLocks noGrp="1"/>
          </p:cNvSpPr>
          <p:nvPr>
            <p:ph type="sldNum" sz="quarter" idx="5"/>
          </p:nvPr>
        </p:nvSpPr>
        <p:spPr/>
        <p:txBody>
          <a:bodyPr/>
          <a:lstStyle/>
          <a:p>
            <a:pPr>
              <a:defRPr/>
            </a:pPr>
            <a:fld id="{C9BED3D9-5374-4049-82F0-9ED061174760}" type="slidenum">
              <a:rPr lang="es-EC" smtClean="0"/>
              <a:pPr>
                <a:defRPr/>
              </a:pPr>
              <a:t>10</a:t>
            </a:fld>
            <a:endParaRPr lang="es-EC"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BC8DE24D-DD3F-499E-8610-928900AADEF3}" type="slidenum">
              <a:rPr lang="es-EC" smtClean="0"/>
              <a:pPr>
                <a:defRPr/>
              </a:pPr>
              <a:t>76</a:t>
            </a:fld>
            <a:endParaRPr lang="es-EC"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57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C" smtClean="0"/>
          </a:p>
        </p:txBody>
      </p:sp>
      <p:sp>
        <p:nvSpPr>
          <p:cNvPr id="4" name="3 Marcador de número de diapositiva"/>
          <p:cNvSpPr>
            <a:spLocks noGrp="1"/>
          </p:cNvSpPr>
          <p:nvPr>
            <p:ph type="sldNum" sz="quarter" idx="5"/>
          </p:nvPr>
        </p:nvSpPr>
        <p:spPr/>
        <p:txBody>
          <a:bodyPr/>
          <a:lstStyle/>
          <a:p>
            <a:pPr>
              <a:defRPr/>
            </a:pPr>
            <a:fld id="{67F3B291-D8E9-4B66-B0EA-A28A28623F8B}" type="slidenum">
              <a:rPr lang="es-EC" smtClean="0"/>
              <a:pPr>
                <a:defRPr/>
              </a:pPr>
              <a:t>11</a:t>
            </a:fld>
            <a:endParaRPr lang="es-EC"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68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C" smtClean="0"/>
          </a:p>
        </p:txBody>
      </p:sp>
      <p:sp>
        <p:nvSpPr>
          <p:cNvPr id="4" name="3 Marcador de número de diapositiva"/>
          <p:cNvSpPr>
            <a:spLocks noGrp="1"/>
          </p:cNvSpPr>
          <p:nvPr>
            <p:ph type="sldNum" sz="quarter" idx="5"/>
          </p:nvPr>
        </p:nvSpPr>
        <p:spPr/>
        <p:txBody>
          <a:bodyPr/>
          <a:lstStyle/>
          <a:p>
            <a:pPr>
              <a:defRPr/>
            </a:pPr>
            <a:fld id="{EBFDB8C2-CC50-4717-BC2B-815101D06CD5}" type="slidenum">
              <a:rPr lang="es-EC" smtClean="0"/>
              <a:pPr>
                <a:defRPr/>
              </a:pPr>
              <a:t>12</a:t>
            </a:fld>
            <a:endParaRPr lang="es-EC"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7827"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C" smtClean="0"/>
          </a:p>
        </p:txBody>
      </p:sp>
      <p:sp>
        <p:nvSpPr>
          <p:cNvPr id="4" name="3 Marcador de número de diapositiva"/>
          <p:cNvSpPr>
            <a:spLocks noGrp="1"/>
          </p:cNvSpPr>
          <p:nvPr>
            <p:ph type="sldNum" sz="quarter" idx="5"/>
          </p:nvPr>
        </p:nvSpPr>
        <p:spPr/>
        <p:txBody>
          <a:bodyPr/>
          <a:lstStyle/>
          <a:p>
            <a:pPr>
              <a:defRPr/>
            </a:pPr>
            <a:fld id="{B1EA8CB2-A50A-4BC3-A732-7A3EE3439CE3}" type="slidenum">
              <a:rPr lang="es-EC" smtClean="0"/>
              <a:pPr>
                <a:defRPr/>
              </a:pPr>
              <a:t>22</a:t>
            </a:fld>
            <a:endParaRPr lang="es-EC"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88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US" smtClean="0"/>
          </a:p>
        </p:txBody>
      </p:sp>
      <p:sp>
        <p:nvSpPr>
          <p:cNvPr id="4" name="3 Marcador de número de diapositiva"/>
          <p:cNvSpPr>
            <a:spLocks noGrp="1"/>
          </p:cNvSpPr>
          <p:nvPr>
            <p:ph type="sldNum" sz="quarter" idx="5"/>
          </p:nvPr>
        </p:nvSpPr>
        <p:spPr/>
        <p:txBody>
          <a:bodyPr/>
          <a:lstStyle/>
          <a:p>
            <a:pPr>
              <a:defRPr/>
            </a:pPr>
            <a:fld id="{1061007B-8194-472F-9064-BA28E43F3E4D}" type="slidenum">
              <a:rPr lang="es-EC" smtClean="0"/>
              <a:pPr>
                <a:defRPr/>
              </a:pPr>
              <a:t>38</a:t>
            </a:fld>
            <a:endParaRPr lang="es-EC"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98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US" smtClean="0"/>
          </a:p>
        </p:txBody>
      </p:sp>
      <p:sp>
        <p:nvSpPr>
          <p:cNvPr id="4" name="3 Marcador de número de diapositiva"/>
          <p:cNvSpPr>
            <a:spLocks noGrp="1"/>
          </p:cNvSpPr>
          <p:nvPr>
            <p:ph type="sldNum" sz="quarter" idx="5"/>
          </p:nvPr>
        </p:nvSpPr>
        <p:spPr/>
        <p:txBody>
          <a:bodyPr/>
          <a:lstStyle/>
          <a:p>
            <a:pPr>
              <a:defRPr/>
            </a:pPr>
            <a:fld id="{B5FD3504-1B01-47FC-AD78-958C348D02D2}" type="slidenum">
              <a:rPr lang="es-EC" smtClean="0"/>
              <a:pPr>
                <a:defRPr/>
              </a:pPr>
              <a:t>51</a:t>
            </a:fld>
            <a:endParaRPr lang="es-EC"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BC8DE24D-DD3F-499E-8610-928900AADEF3}" type="slidenum">
              <a:rPr lang="es-EC" smtClean="0"/>
              <a:pPr>
                <a:defRPr/>
              </a:pPr>
              <a:t>73</a:t>
            </a:fld>
            <a:endParaRPr lang="es-EC"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BC8DE24D-DD3F-499E-8610-928900AADEF3}" type="slidenum">
              <a:rPr lang="es-EC" smtClean="0"/>
              <a:pPr>
                <a:defRPr/>
              </a:pPr>
              <a:t>74</a:t>
            </a:fld>
            <a:endParaRPr lang="es-EC"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BC8DE24D-DD3F-499E-8610-928900AADEF3}" type="slidenum">
              <a:rPr lang="es-EC" smtClean="0"/>
              <a:pPr>
                <a:defRPr/>
              </a:pPr>
              <a:t>75</a:t>
            </a:fld>
            <a:endParaRPr lang="es-EC"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lvl1pPr>
              <a:defRPr/>
            </a:lvl1pPr>
          </a:lstStyle>
          <a:p>
            <a:pPr>
              <a:defRPr/>
            </a:pPr>
            <a:fld id="{312FD4CC-40CC-42CB-AB7D-87EBC2E985BD}" type="datetime1">
              <a:rPr lang="es-EC" smtClean="0"/>
              <a:pPr>
                <a:defRPr/>
              </a:pPr>
              <a:t>02/01/2002</a:t>
            </a:fld>
            <a:endParaRPr lang="es-EC" dirty="0"/>
          </a:p>
        </p:txBody>
      </p:sp>
      <p:sp>
        <p:nvSpPr>
          <p:cNvPr id="5" name="4 Marcador de pie de página"/>
          <p:cNvSpPr>
            <a:spLocks noGrp="1"/>
          </p:cNvSpPr>
          <p:nvPr>
            <p:ph type="ftr" sz="quarter" idx="11"/>
          </p:nvPr>
        </p:nvSpPr>
        <p:spPr/>
        <p:txBody>
          <a:bodyPr/>
          <a:lstStyle>
            <a:lvl1pPr>
              <a:defRPr/>
            </a:lvl1pPr>
          </a:lstStyle>
          <a:p>
            <a:pPr>
              <a:defRPr/>
            </a:pPr>
            <a:r>
              <a:rPr lang="es-EC" smtClean="0"/>
              <a:t>Diseño Implementación de un Sistema de Control de Gestión </a:t>
            </a: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2F70750E-B3D2-42D4-B4A3-F0E49FB92A2D}" type="slidenum">
              <a:rPr lang="es-EC"/>
              <a:pPr>
                <a:defRPr/>
              </a:pPr>
              <a:t>‹Nº›</a:t>
            </a:fld>
            <a:endParaRPr lang="es-EC"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pPr>
              <a:defRPr/>
            </a:pPr>
            <a:fld id="{B8D8EDE8-6B17-4688-A05E-761CCAD58ADC}" type="datetime1">
              <a:rPr lang="es-EC" smtClean="0"/>
              <a:pPr>
                <a:defRPr/>
              </a:pPr>
              <a:t>02/01/2002</a:t>
            </a:fld>
            <a:endParaRPr lang="es-EC" dirty="0"/>
          </a:p>
        </p:txBody>
      </p:sp>
      <p:sp>
        <p:nvSpPr>
          <p:cNvPr id="5" name="4 Marcador de pie de página"/>
          <p:cNvSpPr>
            <a:spLocks noGrp="1"/>
          </p:cNvSpPr>
          <p:nvPr>
            <p:ph type="ftr" sz="quarter" idx="11"/>
          </p:nvPr>
        </p:nvSpPr>
        <p:spPr/>
        <p:txBody>
          <a:bodyPr/>
          <a:lstStyle>
            <a:lvl1pPr>
              <a:defRPr/>
            </a:lvl1pPr>
          </a:lstStyle>
          <a:p>
            <a:pPr>
              <a:defRPr/>
            </a:pPr>
            <a:r>
              <a:rPr lang="es-EC" smtClean="0"/>
              <a:t>Diseño Implementación de un Sistema de Control de Gestión </a:t>
            </a: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1C1BBAC0-90F4-48F4-9EEB-DE0A3746D281}" type="slidenum">
              <a:rPr lang="es-EC"/>
              <a:pPr>
                <a:defRPr/>
              </a:pPr>
              <a:t>‹Nº›</a:t>
            </a:fld>
            <a:endParaRPr lang="es-EC"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pPr>
              <a:defRPr/>
            </a:pPr>
            <a:fld id="{36DF6228-165E-4F7A-AD6D-01C46980A832}" type="datetime1">
              <a:rPr lang="es-EC" smtClean="0"/>
              <a:pPr>
                <a:defRPr/>
              </a:pPr>
              <a:t>02/01/2002</a:t>
            </a:fld>
            <a:endParaRPr lang="es-EC" dirty="0"/>
          </a:p>
        </p:txBody>
      </p:sp>
      <p:sp>
        <p:nvSpPr>
          <p:cNvPr id="5" name="4 Marcador de pie de página"/>
          <p:cNvSpPr>
            <a:spLocks noGrp="1"/>
          </p:cNvSpPr>
          <p:nvPr>
            <p:ph type="ftr" sz="quarter" idx="11"/>
          </p:nvPr>
        </p:nvSpPr>
        <p:spPr/>
        <p:txBody>
          <a:bodyPr/>
          <a:lstStyle>
            <a:lvl1pPr>
              <a:defRPr/>
            </a:lvl1pPr>
          </a:lstStyle>
          <a:p>
            <a:pPr>
              <a:defRPr/>
            </a:pPr>
            <a:r>
              <a:rPr lang="es-EC" smtClean="0"/>
              <a:t>Diseño Implementación de un Sistema de Control de Gestión </a:t>
            </a: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070525F5-6071-491E-9755-ACAEBBD92127}" type="slidenum">
              <a:rPr lang="es-EC"/>
              <a:pPr>
                <a:defRPr/>
              </a:pPr>
              <a:t>‹Nº›</a:t>
            </a:fld>
            <a:endParaRPr lang="es-EC"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pPr>
              <a:defRPr/>
            </a:pPr>
            <a:fld id="{CDBB0962-54B2-460B-A855-7F500C5FB743}" type="datetime1">
              <a:rPr lang="es-EC" smtClean="0"/>
              <a:pPr>
                <a:defRPr/>
              </a:pPr>
              <a:t>02/01/2002</a:t>
            </a:fld>
            <a:endParaRPr lang="es-EC" dirty="0"/>
          </a:p>
        </p:txBody>
      </p:sp>
      <p:sp>
        <p:nvSpPr>
          <p:cNvPr id="5" name="4 Marcador de pie de página"/>
          <p:cNvSpPr>
            <a:spLocks noGrp="1"/>
          </p:cNvSpPr>
          <p:nvPr>
            <p:ph type="ftr" sz="quarter" idx="11"/>
          </p:nvPr>
        </p:nvSpPr>
        <p:spPr/>
        <p:txBody>
          <a:bodyPr/>
          <a:lstStyle>
            <a:lvl1pPr>
              <a:defRPr/>
            </a:lvl1pPr>
          </a:lstStyle>
          <a:p>
            <a:pPr>
              <a:defRPr/>
            </a:pPr>
            <a:r>
              <a:rPr lang="es-EC" smtClean="0"/>
              <a:t>Diseño Implementación de un Sistema de Control de Gestión </a:t>
            </a: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D4B98A37-481D-450E-8DC2-9E1B16669CEE}" type="slidenum">
              <a:rPr lang="es-EC"/>
              <a:pPr>
                <a:defRPr/>
              </a:pPr>
              <a:t>‹Nº›</a:t>
            </a:fld>
            <a:endParaRPr lang="es-EC"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925FFB2B-5AF4-4E5E-8D6E-FDCF465821A6}" type="datetime1">
              <a:rPr lang="es-EC" smtClean="0"/>
              <a:pPr>
                <a:defRPr/>
              </a:pPr>
              <a:t>02/01/2002</a:t>
            </a:fld>
            <a:endParaRPr lang="es-EC" dirty="0"/>
          </a:p>
        </p:txBody>
      </p:sp>
      <p:sp>
        <p:nvSpPr>
          <p:cNvPr id="5" name="4 Marcador de pie de página"/>
          <p:cNvSpPr>
            <a:spLocks noGrp="1"/>
          </p:cNvSpPr>
          <p:nvPr>
            <p:ph type="ftr" sz="quarter" idx="11"/>
          </p:nvPr>
        </p:nvSpPr>
        <p:spPr/>
        <p:txBody>
          <a:bodyPr/>
          <a:lstStyle>
            <a:lvl1pPr>
              <a:defRPr/>
            </a:lvl1pPr>
          </a:lstStyle>
          <a:p>
            <a:pPr>
              <a:defRPr/>
            </a:pPr>
            <a:r>
              <a:rPr lang="es-EC" smtClean="0"/>
              <a:t>Diseño Implementación de un Sistema de Control de Gestión </a:t>
            </a: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973DB9C5-C6A5-4DAC-B5CA-ACCA5D73C258}" type="slidenum">
              <a:rPr lang="es-EC"/>
              <a:pPr>
                <a:defRPr/>
              </a:pPr>
              <a:t>‹Nº›</a:t>
            </a:fld>
            <a:endParaRPr lang="es-EC"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3 Marcador de fecha"/>
          <p:cNvSpPr>
            <a:spLocks noGrp="1"/>
          </p:cNvSpPr>
          <p:nvPr>
            <p:ph type="dt" sz="half" idx="10"/>
          </p:nvPr>
        </p:nvSpPr>
        <p:spPr/>
        <p:txBody>
          <a:bodyPr/>
          <a:lstStyle>
            <a:lvl1pPr>
              <a:defRPr/>
            </a:lvl1pPr>
          </a:lstStyle>
          <a:p>
            <a:pPr>
              <a:defRPr/>
            </a:pPr>
            <a:fld id="{0DCA167A-E933-476A-8767-D68C79B53624}" type="datetime1">
              <a:rPr lang="es-EC" smtClean="0"/>
              <a:pPr>
                <a:defRPr/>
              </a:pPr>
              <a:t>02/01/2002</a:t>
            </a:fld>
            <a:endParaRPr lang="es-EC" dirty="0"/>
          </a:p>
        </p:txBody>
      </p:sp>
      <p:sp>
        <p:nvSpPr>
          <p:cNvPr id="6" name="4 Marcador de pie de página"/>
          <p:cNvSpPr>
            <a:spLocks noGrp="1"/>
          </p:cNvSpPr>
          <p:nvPr>
            <p:ph type="ftr" sz="quarter" idx="11"/>
          </p:nvPr>
        </p:nvSpPr>
        <p:spPr/>
        <p:txBody>
          <a:bodyPr/>
          <a:lstStyle>
            <a:lvl1pPr>
              <a:defRPr/>
            </a:lvl1pPr>
          </a:lstStyle>
          <a:p>
            <a:pPr>
              <a:defRPr/>
            </a:pPr>
            <a:r>
              <a:rPr lang="es-EC" smtClean="0"/>
              <a:t>Diseño Implementación de un Sistema de Control de Gestión </a:t>
            </a:r>
            <a:endParaRPr lang="es-EC"/>
          </a:p>
        </p:txBody>
      </p:sp>
      <p:sp>
        <p:nvSpPr>
          <p:cNvPr id="7" name="5 Marcador de número de diapositiva"/>
          <p:cNvSpPr>
            <a:spLocks noGrp="1"/>
          </p:cNvSpPr>
          <p:nvPr>
            <p:ph type="sldNum" sz="quarter" idx="12"/>
          </p:nvPr>
        </p:nvSpPr>
        <p:spPr/>
        <p:txBody>
          <a:bodyPr/>
          <a:lstStyle>
            <a:lvl1pPr>
              <a:defRPr/>
            </a:lvl1pPr>
          </a:lstStyle>
          <a:p>
            <a:pPr>
              <a:defRPr/>
            </a:pPr>
            <a:fld id="{A6B8C3DC-CCCE-4DCE-A880-21198241294F}" type="slidenum">
              <a:rPr lang="es-EC"/>
              <a:pPr>
                <a:defRPr/>
              </a:pPr>
              <a:t>‹Nº›</a:t>
            </a:fld>
            <a:endParaRPr lang="es-EC"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3 Marcador de fecha"/>
          <p:cNvSpPr>
            <a:spLocks noGrp="1"/>
          </p:cNvSpPr>
          <p:nvPr>
            <p:ph type="dt" sz="half" idx="10"/>
          </p:nvPr>
        </p:nvSpPr>
        <p:spPr/>
        <p:txBody>
          <a:bodyPr/>
          <a:lstStyle>
            <a:lvl1pPr>
              <a:defRPr/>
            </a:lvl1pPr>
          </a:lstStyle>
          <a:p>
            <a:pPr>
              <a:defRPr/>
            </a:pPr>
            <a:fld id="{0364BDB5-F7B1-4D86-ADE2-84C890C1F107}" type="datetime1">
              <a:rPr lang="es-EC" smtClean="0"/>
              <a:pPr>
                <a:defRPr/>
              </a:pPr>
              <a:t>02/01/2002</a:t>
            </a:fld>
            <a:endParaRPr lang="es-EC" dirty="0"/>
          </a:p>
        </p:txBody>
      </p:sp>
      <p:sp>
        <p:nvSpPr>
          <p:cNvPr id="8" name="4 Marcador de pie de página"/>
          <p:cNvSpPr>
            <a:spLocks noGrp="1"/>
          </p:cNvSpPr>
          <p:nvPr>
            <p:ph type="ftr" sz="quarter" idx="11"/>
          </p:nvPr>
        </p:nvSpPr>
        <p:spPr/>
        <p:txBody>
          <a:bodyPr/>
          <a:lstStyle>
            <a:lvl1pPr>
              <a:defRPr/>
            </a:lvl1pPr>
          </a:lstStyle>
          <a:p>
            <a:pPr>
              <a:defRPr/>
            </a:pPr>
            <a:r>
              <a:rPr lang="es-EC" smtClean="0"/>
              <a:t>Diseño Implementación de un Sistema de Control de Gestión </a:t>
            </a:r>
            <a:endParaRPr lang="es-EC"/>
          </a:p>
        </p:txBody>
      </p:sp>
      <p:sp>
        <p:nvSpPr>
          <p:cNvPr id="9" name="5 Marcador de número de diapositiva"/>
          <p:cNvSpPr>
            <a:spLocks noGrp="1"/>
          </p:cNvSpPr>
          <p:nvPr>
            <p:ph type="sldNum" sz="quarter" idx="12"/>
          </p:nvPr>
        </p:nvSpPr>
        <p:spPr/>
        <p:txBody>
          <a:bodyPr/>
          <a:lstStyle>
            <a:lvl1pPr>
              <a:defRPr/>
            </a:lvl1pPr>
          </a:lstStyle>
          <a:p>
            <a:pPr>
              <a:defRPr/>
            </a:pPr>
            <a:fld id="{38EADF42-6D65-4709-93EE-BE3B1477736A}" type="slidenum">
              <a:rPr lang="es-EC"/>
              <a:pPr>
                <a:defRPr/>
              </a:pPr>
              <a:t>‹Nº›</a:t>
            </a:fld>
            <a:endParaRPr lang="es-EC"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3 Marcador de fecha"/>
          <p:cNvSpPr>
            <a:spLocks noGrp="1"/>
          </p:cNvSpPr>
          <p:nvPr>
            <p:ph type="dt" sz="half" idx="10"/>
          </p:nvPr>
        </p:nvSpPr>
        <p:spPr/>
        <p:txBody>
          <a:bodyPr/>
          <a:lstStyle>
            <a:lvl1pPr>
              <a:defRPr/>
            </a:lvl1pPr>
          </a:lstStyle>
          <a:p>
            <a:pPr>
              <a:defRPr/>
            </a:pPr>
            <a:fld id="{61540617-D3BA-4BE3-9978-727F33F576A8}" type="datetime1">
              <a:rPr lang="es-EC" smtClean="0"/>
              <a:pPr>
                <a:defRPr/>
              </a:pPr>
              <a:t>02/01/2002</a:t>
            </a:fld>
            <a:endParaRPr lang="es-EC" dirty="0"/>
          </a:p>
        </p:txBody>
      </p:sp>
      <p:sp>
        <p:nvSpPr>
          <p:cNvPr id="4" name="4 Marcador de pie de página"/>
          <p:cNvSpPr>
            <a:spLocks noGrp="1"/>
          </p:cNvSpPr>
          <p:nvPr>
            <p:ph type="ftr" sz="quarter" idx="11"/>
          </p:nvPr>
        </p:nvSpPr>
        <p:spPr/>
        <p:txBody>
          <a:bodyPr/>
          <a:lstStyle>
            <a:lvl1pPr>
              <a:defRPr/>
            </a:lvl1pPr>
          </a:lstStyle>
          <a:p>
            <a:pPr>
              <a:defRPr/>
            </a:pPr>
            <a:r>
              <a:rPr lang="es-EC" smtClean="0"/>
              <a:t>Diseño Implementación de un Sistema de Control de Gestión </a:t>
            </a:r>
            <a:endParaRPr lang="es-EC"/>
          </a:p>
        </p:txBody>
      </p:sp>
      <p:sp>
        <p:nvSpPr>
          <p:cNvPr id="5" name="5 Marcador de número de diapositiva"/>
          <p:cNvSpPr>
            <a:spLocks noGrp="1"/>
          </p:cNvSpPr>
          <p:nvPr>
            <p:ph type="sldNum" sz="quarter" idx="12"/>
          </p:nvPr>
        </p:nvSpPr>
        <p:spPr/>
        <p:txBody>
          <a:bodyPr/>
          <a:lstStyle>
            <a:lvl1pPr>
              <a:defRPr/>
            </a:lvl1pPr>
          </a:lstStyle>
          <a:p>
            <a:pPr>
              <a:defRPr/>
            </a:pPr>
            <a:fld id="{6F70E63C-DA7C-485B-9550-82206F284478}" type="slidenum">
              <a:rPr lang="es-EC"/>
              <a:pPr>
                <a:defRPr/>
              </a:pPr>
              <a:t>‹Nº›</a:t>
            </a:fld>
            <a:endParaRPr lang="es-EC"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7FFC7339-608F-4549-866B-CB8970733896}" type="datetime1">
              <a:rPr lang="es-EC" smtClean="0"/>
              <a:pPr>
                <a:defRPr/>
              </a:pPr>
              <a:t>02/01/2002</a:t>
            </a:fld>
            <a:endParaRPr lang="es-EC" dirty="0"/>
          </a:p>
        </p:txBody>
      </p:sp>
      <p:sp>
        <p:nvSpPr>
          <p:cNvPr id="3" name="4 Marcador de pie de página"/>
          <p:cNvSpPr>
            <a:spLocks noGrp="1"/>
          </p:cNvSpPr>
          <p:nvPr>
            <p:ph type="ftr" sz="quarter" idx="11"/>
          </p:nvPr>
        </p:nvSpPr>
        <p:spPr/>
        <p:txBody>
          <a:bodyPr/>
          <a:lstStyle>
            <a:lvl1pPr>
              <a:defRPr/>
            </a:lvl1pPr>
          </a:lstStyle>
          <a:p>
            <a:pPr>
              <a:defRPr/>
            </a:pPr>
            <a:r>
              <a:rPr lang="es-EC" smtClean="0"/>
              <a:t>Diseño Implementación de un Sistema de Control de Gestión </a:t>
            </a:r>
            <a:endParaRPr lang="es-EC"/>
          </a:p>
        </p:txBody>
      </p:sp>
      <p:sp>
        <p:nvSpPr>
          <p:cNvPr id="4" name="5 Marcador de número de diapositiva"/>
          <p:cNvSpPr>
            <a:spLocks noGrp="1"/>
          </p:cNvSpPr>
          <p:nvPr>
            <p:ph type="sldNum" sz="quarter" idx="12"/>
          </p:nvPr>
        </p:nvSpPr>
        <p:spPr/>
        <p:txBody>
          <a:bodyPr/>
          <a:lstStyle>
            <a:lvl1pPr>
              <a:defRPr/>
            </a:lvl1pPr>
          </a:lstStyle>
          <a:p>
            <a:pPr>
              <a:defRPr/>
            </a:pPr>
            <a:fld id="{24E4D5FB-86C5-42EC-87C1-300E29114EF1}" type="slidenum">
              <a:rPr lang="es-EC"/>
              <a:pPr>
                <a:defRPr/>
              </a:pPr>
              <a:t>‹Nº›</a:t>
            </a:fld>
            <a:endParaRPr lang="es-EC"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E9AA4C1E-DC99-4F28-9A4C-054E33729836}" type="datetime1">
              <a:rPr lang="es-EC" smtClean="0"/>
              <a:pPr>
                <a:defRPr/>
              </a:pPr>
              <a:t>02/01/2002</a:t>
            </a:fld>
            <a:endParaRPr lang="es-EC" dirty="0"/>
          </a:p>
        </p:txBody>
      </p:sp>
      <p:sp>
        <p:nvSpPr>
          <p:cNvPr id="6" name="4 Marcador de pie de página"/>
          <p:cNvSpPr>
            <a:spLocks noGrp="1"/>
          </p:cNvSpPr>
          <p:nvPr>
            <p:ph type="ftr" sz="quarter" idx="11"/>
          </p:nvPr>
        </p:nvSpPr>
        <p:spPr/>
        <p:txBody>
          <a:bodyPr/>
          <a:lstStyle>
            <a:lvl1pPr>
              <a:defRPr/>
            </a:lvl1pPr>
          </a:lstStyle>
          <a:p>
            <a:pPr>
              <a:defRPr/>
            </a:pPr>
            <a:r>
              <a:rPr lang="es-EC" smtClean="0"/>
              <a:t>Diseño Implementación de un Sistema de Control de Gestión </a:t>
            </a:r>
            <a:endParaRPr lang="es-EC"/>
          </a:p>
        </p:txBody>
      </p:sp>
      <p:sp>
        <p:nvSpPr>
          <p:cNvPr id="7" name="5 Marcador de número de diapositiva"/>
          <p:cNvSpPr>
            <a:spLocks noGrp="1"/>
          </p:cNvSpPr>
          <p:nvPr>
            <p:ph type="sldNum" sz="quarter" idx="12"/>
          </p:nvPr>
        </p:nvSpPr>
        <p:spPr/>
        <p:txBody>
          <a:bodyPr/>
          <a:lstStyle>
            <a:lvl1pPr>
              <a:defRPr/>
            </a:lvl1pPr>
          </a:lstStyle>
          <a:p>
            <a:pPr>
              <a:defRPr/>
            </a:pPr>
            <a:fld id="{BDA1D3D3-9706-4724-8EF1-64FF17B51585}" type="slidenum">
              <a:rPr lang="es-EC"/>
              <a:pPr>
                <a:defRPr/>
              </a:pPr>
              <a:t>‹Nº›</a:t>
            </a:fld>
            <a:endParaRPr lang="es-EC"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057EBD91-BFA3-4014-B309-0748F057E41D}" type="datetime1">
              <a:rPr lang="es-EC" smtClean="0"/>
              <a:pPr>
                <a:defRPr/>
              </a:pPr>
              <a:t>02/01/2002</a:t>
            </a:fld>
            <a:endParaRPr lang="es-EC" dirty="0"/>
          </a:p>
        </p:txBody>
      </p:sp>
      <p:sp>
        <p:nvSpPr>
          <p:cNvPr id="6" name="4 Marcador de pie de página"/>
          <p:cNvSpPr>
            <a:spLocks noGrp="1"/>
          </p:cNvSpPr>
          <p:nvPr>
            <p:ph type="ftr" sz="quarter" idx="11"/>
          </p:nvPr>
        </p:nvSpPr>
        <p:spPr/>
        <p:txBody>
          <a:bodyPr/>
          <a:lstStyle>
            <a:lvl1pPr>
              <a:defRPr/>
            </a:lvl1pPr>
          </a:lstStyle>
          <a:p>
            <a:pPr>
              <a:defRPr/>
            </a:pPr>
            <a:r>
              <a:rPr lang="es-EC" smtClean="0"/>
              <a:t>Diseño Implementación de un Sistema de Control de Gestión </a:t>
            </a:r>
            <a:endParaRPr lang="es-EC"/>
          </a:p>
        </p:txBody>
      </p:sp>
      <p:sp>
        <p:nvSpPr>
          <p:cNvPr id="7" name="5 Marcador de número de diapositiva"/>
          <p:cNvSpPr>
            <a:spLocks noGrp="1"/>
          </p:cNvSpPr>
          <p:nvPr>
            <p:ph type="sldNum" sz="quarter" idx="12"/>
          </p:nvPr>
        </p:nvSpPr>
        <p:spPr/>
        <p:txBody>
          <a:bodyPr/>
          <a:lstStyle>
            <a:lvl1pPr>
              <a:defRPr/>
            </a:lvl1pPr>
          </a:lstStyle>
          <a:p>
            <a:pPr>
              <a:defRPr/>
            </a:pPr>
            <a:fld id="{711402CF-A383-4371-8F89-100A5774E688}" type="slidenum">
              <a:rPr lang="es-EC"/>
              <a:pPr>
                <a:defRPr/>
              </a:pPr>
              <a:t>‹Nº›</a:t>
            </a:fld>
            <a:endParaRPr lang="es-EC"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EC"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76B4924-1C27-4276-BD4B-D97C599F49EA}" type="datetime1">
              <a:rPr lang="es-EC" smtClean="0"/>
              <a:pPr>
                <a:defRPr/>
              </a:pPr>
              <a:t>02/01/2002</a:t>
            </a:fld>
            <a:endParaRPr lang="es-EC"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s-EC" smtClean="0"/>
              <a:t>Diseño Implementación de un Sistema de Control de Gestión </a:t>
            </a:r>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AC145B3C-CE58-4645-B211-7BAD9A1BE90C}" type="slidenum">
              <a:rPr lang="es-EC"/>
              <a:pPr>
                <a:defRPr/>
              </a:pPr>
              <a:t>‹Nº›</a:t>
            </a:fld>
            <a:endParaRPr lang="es-EC"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00.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2.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103.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2.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109.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2.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0.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2.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111.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2.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pn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8" Type="http://schemas.openxmlformats.org/officeDocument/2006/relationships/diagramQuickStyle" Target="../diagrams/quickStyle13.xml"/><Relationship Id="rId3" Type="http://schemas.openxmlformats.org/officeDocument/2006/relationships/diagramLayout" Target="../diagrams/layout12.xml"/><Relationship Id="rId7" Type="http://schemas.openxmlformats.org/officeDocument/2006/relationships/diagramLayout" Target="../diagrams/layout13.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openxmlformats.org/officeDocument/2006/relationships/diagramData" Target="../diagrams/data13.xml"/><Relationship Id="rId5" Type="http://schemas.openxmlformats.org/officeDocument/2006/relationships/diagramColors" Target="../diagrams/colors12.xml"/><Relationship Id="rId4" Type="http://schemas.openxmlformats.org/officeDocument/2006/relationships/diagramQuickStyle" Target="../diagrams/quickStyle12.xml"/><Relationship Id="rId9" Type="http://schemas.openxmlformats.org/officeDocument/2006/relationships/diagramColors" Target="../diagrams/colors1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mio%20ultimo/HIPERVINCULOS/Producci&#243;n.docx" TargetMode="External"/><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hyperlink" Target="HIPERVINCULOS/Aumento%20de%20Ventas.docx" TargetMode="External"/><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png"/><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png"/></Relationships>
</file>

<file path=ppt/slides/_rels/slide41.xml.rels><?xml version="1.0" encoding="UTF-8" standalone="yes"?>
<Relationships xmlns="http://schemas.openxmlformats.org/package/2006/relationships"><Relationship Id="rId8" Type="http://schemas.openxmlformats.org/officeDocument/2006/relationships/diagramQuickStyle" Target="../diagrams/quickStyle17.xml"/><Relationship Id="rId3" Type="http://schemas.openxmlformats.org/officeDocument/2006/relationships/diagramLayout" Target="../diagrams/layout16.xml"/><Relationship Id="rId7" Type="http://schemas.openxmlformats.org/officeDocument/2006/relationships/diagramLayout" Target="../diagrams/layout17.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openxmlformats.org/officeDocument/2006/relationships/diagramData" Target="../diagrams/data17.xml"/><Relationship Id="rId5" Type="http://schemas.openxmlformats.org/officeDocument/2006/relationships/diagramColors" Target="../diagrams/colors16.xml"/><Relationship Id="rId4" Type="http://schemas.openxmlformats.org/officeDocument/2006/relationships/diagramQuickStyle" Target="../diagrams/quickStyle16.xml"/><Relationship Id="rId9" Type="http://schemas.openxmlformats.org/officeDocument/2006/relationships/diagramColors" Target="../diagrams/colors17.xml"/></Relationships>
</file>

<file path=ppt/slides/_rels/slide42.xml.rels><?xml version="1.0" encoding="UTF-8" standalone="yes"?>
<Relationships xmlns="http://schemas.openxmlformats.org/package/2006/relationships"><Relationship Id="rId8" Type="http://schemas.openxmlformats.org/officeDocument/2006/relationships/diagramQuickStyle" Target="../diagrams/quickStyle19.xml"/><Relationship Id="rId13" Type="http://schemas.openxmlformats.org/officeDocument/2006/relationships/diagramColors" Target="../diagrams/colors20.xml"/><Relationship Id="rId3" Type="http://schemas.openxmlformats.org/officeDocument/2006/relationships/diagramLayout" Target="../diagrams/layout18.xml"/><Relationship Id="rId7" Type="http://schemas.openxmlformats.org/officeDocument/2006/relationships/diagramLayout" Target="../diagrams/layout19.xml"/><Relationship Id="rId12" Type="http://schemas.openxmlformats.org/officeDocument/2006/relationships/diagramQuickStyle" Target="../diagrams/quickStyle20.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openxmlformats.org/officeDocument/2006/relationships/diagramData" Target="../diagrams/data19.xml"/><Relationship Id="rId11" Type="http://schemas.openxmlformats.org/officeDocument/2006/relationships/diagramLayout" Target="../diagrams/layout20.xml"/><Relationship Id="rId5" Type="http://schemas.openxmlformats.org/officeDocument/2006/relationships/diagramColors" Target="../diagrams/colors18.xml"/><Relationship Id="rId10" Type="http://schemas.openxmlformats.org/officeDocument/2006/relationships/diagramData" Target="../diagrams/data20.xml"/><Relationship Id="rId4" Type="http://schemas.openxmlformats.org/officeDocument/2006/relationships/diagramQuickStyle" Target="../diagrams/quickStyle18.xml"/><Relationship Id="rId9" Type="http://schemas.openxmlformats.org/officeDocument/2006/relationships/diagramColors" Target="../diagrams/colors19.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mio%20ultimo/HIPERVINCULOS/Producci&#243;n.docx" TargetMode="External"/><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hyperlink" Target="HIPERVINCULOS/Ficha%20Tiempo%20Producci&#243;n.docx" TargetMode="External"/><Relationship Id="rId4" Type="http://schemas.openxmlformats.org/officeDocument/2006/relationships/image" Target="../media/image39.png"/></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5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png"/><Relationship Id="rId2" Type="http://schemas.openxmlformats.org/officeDocument/2006/relationships/image" Target="../media/image56.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png"/></Relationships>
</file>

<file path=ppt/slides/_rels/slide58.xml.rels><?xml version="1.0" encoding="UTF-8" standalone="yes"?>
<Relationships xmlns="http://schemas.openxmlformats.org/package/2006/relationships"><Relationship Id="rId8" Type="http://schemas.openxmlformats.org/officeDocument/2006/relationships/diagramQuickStyle" Target="../diagrams/quickStyle24.xml"/><Relationship Id="rId13" Type="http://schemas.openxmlformats.org/officeDocument/2006/relationships/diagramColors" Target="../diagrams/colors25.xml"/><Relationship Id="rId3" Type="http://schemas.openxmlformats.org/officeDocument/2006/relationships/diagramLayout" Target="../diagrams/layout23.xml"/><Relationship Id="rId7" Type="http://schemas.openxmlformats.org/officeDocument/2006/relationships/diagramLayout" Target="../diagrams/layout24.xml"/><Relationship Id="rId12" Type="http://schemas.openxmlformats.org/officeDocument/2006/relationships/diagramQuickStyle" Target="../diagrams/quickStyle25.xml"/><Relationship Id="rId17" Type="http://schemas.openxmlformats.org/officeDocument/2006/relationships/diagramColors" Target="../diagrams/colors26.xml"/><Relationship Id="rId2" Type="http://schemas.openxmlformats.org/officeDocument/2006/relationships/diagramData" Target="../diagrams/data23.xml"/><Relationship Id="rId16" Type="http://schemas.openxmlformats.org/officeDocument/2006/relationships/diagramQuickStyle" Target="../diagrams/quickStyle26.xml"/><Relationship Id="rId1" Type="http://schemas.openxmlformats.org/officeDocument/2006/relationships/slideLayout" Target="../slideLayouts/slideLayout2.xml"/><Relationship Id="rId6" Type="http://schemas.openxmlformats.org/officeDocument/2006/relationships/diagramData" Target="../diagrams/data24.xml"/><Relationship Id="rId11" Type="http://schemas.openxmlformats.org/officeDocument/2006/relationships/diagramLayout" Target="../diagrams/layout25.xml"/><Relationship Id="rId5" Type="http://schemas.openxmlformats.org/officeDocument/2006/relationships/diagramColors" Target="../diagrams/colors23.xml"/><Relationship Id="rId15" Type="http://schemas.openxmlformats.org/officeDocument/2006/relationships/diagramLayout" Target="../diagrams/layout26.xml"/><Relationship Id="rId10" Type="http://schemas.openxmlformats.org/officeDocument/2006/relationships/diagramData" Target="../diagrams/data25.xml"/><Relationship Id="rId4" Type="http://schemas.openxmlformats.org/officeDocument/2006/relationships/diagramQuickStyle" Target="../diagrams/quickStyle23.xml"/><Relationship Id="rId9" Type="http://schemas.openxmlformats.org/officeDocument/2006/relationships/diagramColors" Target="../diagrams/colors24.xml"/><Relationship Id="rId14" Type="http://schemas.openxmlformats.org/officeDocument/2006/relationships/diagramData" Target="../diagrams/data26.xml"/></Relationships>
</file>

<file path=ppt/slides/_rels/slide59.xml.rels><?xml version="1.0" encoding="UTF-8" standalone="yes"?>
<Relationships xmlns="http://schemas.openxmlformats.org/package/2006/relationships"><Relationship Id="rId8" Type="http://schemas.openxmlformats.org/officeDocument/2006/relationships/diagramQuickStyle" Target="../diagrams/quickStyle28.xml"/><Relationship Id="rId13" Type="http://schemas.openxmlformats.org/officeDocument/2006/relationships/diagramColors" Target="../diagrams/colors29.xml"/><Relationship Id="rId3" Type="http://schemas.openxmlformats.org/officeDocument/2006/relationships/diagramLayout" Target="../diagrams/layout27.xml"/><Relationship Id="rId7" Type="http://schemas.openxmlformats.org/officeDocument/2006/relationships/diagramLayout" Target="../diagrams/layout28.xml"/><Relationship Id="rId12" Type="http://schemas.openxmlformats.org/officeDocument/2006/relationships/diagramQuickStyle" Target="../diagrams/quickStyle29.xml"/><Relationship Id="rId17" Type="http://schemas.openxmlformats.org/officeDocument/2006/relationships/diagramColors" Target="../diagrams/colors30.xml"/><Relationship Id="rId2" Type="http://schemas.openxmlformats.org/officeDocument/2006/relationships/diagramData" Target="../diagrams/data27.xml"/><Relationship Id="rId16" Type="http://schemas.openxmlformats.org/officeDocument/2006/relationships/diagramQuickStyle" Target="../diagrams/quickStyle30.xml"/><Relationship Id="rId1" Type="http://schemas.openxmlformats.org/officeDocument/2006/relationships/slideLayout" Target="../slideLayouts/slideLayout2.xml"/><Relationship Id="rId6" Type="http://schemas.openxmlformats.org/officeDocument/2006/relationships/diagramData" Target="../diagrams/data28.xml"/><Relationship Id="rId11" Type="http://schemas.openxmlformats.org/officeDocument/2006/relationships/diagramLayout" Target="../diagrams/layout29.xml"/><Relationship Id="rId5" Type="http://schemas.openxmlformats.org/officeDocument/2006/relationships/diagramColors" Target="../diagrams/colors27.xml"/><Relationship Id="rId15" Type="http://schemas.openxmlformats.org/officeDocument/2006/relationships/diagramLayout" Target="../diagrams/layout30.xml"/><Relationship Id="rId10" Type="http://schemas.openxmlformats.org/officeDocument/2006/relationships/diagramData" Target="../diagrams/data29.xml"/><Relationship Id="rId4" Type="http://schemas.openxmlformats.org/officeDocument/2006/relationships/diagramQuickStyle" Target="../diagrams/quickStyle27.xml"/><Relationship Id="rId9" Type="http://schemas.openxmlformats.org/officeDocument/2006/relationships/diagramColors" Target="../diagrams/colors28.xml"/><Relationship Id="rId14" Type="http://schemas.openxmlformats.org/officeDocument/2006/relationships/diagramData" Target="../diagrams/data30.xml"/></Relationships>
</file>

<file path=ppt/slides/_rels/slide6.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diagramLayout" Target="../diagrams/layout2.xml"/><Relationship Id="rId7" Type="http://schemas.openxmlformats.org/officeDocument/2006/relationships/diagramLayout" Target="../diagrams/layout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diagramData" Target="../diagrams/data3.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diagramColors" Target="../diagrams/colors3.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mio%20ultimo/HIPERVINCULOS/Producci&#243;n.docx" TargetMode="External"/><Relationship Id="rId2" Type="http://schemas.openxmlformats.org/officeDocument/2006/relationships/image" Target="../media/image58.png"/><Relationship Id="rId1" Type="http://schemas.openxmlformats.org/officeDocument/2006/relationships/slideLayout" Target="../slideLayouts/slideLayout2.xml"/><Relationship Id="rId5" Type="http://schemas.openxmlformats.org/officeDocument/2006/relationships/hyperlink" Target="HIPERVINCULOS/ventas%20fixa.doc" TargetMode="External"/><Relationship Id="rId4" Type="http://schemas.openxmlformats.org/officeDocument/2006/relationships/image" Target="../media/image39.png"/></Relationships>
</file>

<file path=ppt/slides/_rels/slide6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png"/><Relationship Id="rId2" Type="http://schemas.openxmlformats.org/officeDocument/2006/relationships/image" Target="../media/image61.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png"/></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78.jpeg"/><Relationship Id="rId7" Type="http://schemas.openxmlformats.org/officeDocument/2006/relationships/hyperlink" Target="HIPERVINCULOS/Producci&#243;n.docx" TargetMode="External"/><Relationship Id="rId12" Type="http://schemas.openxmlformats.org/officeDocument/2006/relationships/hyperlink" Target="HIPERVINCULOS/Capacitaci&#243;n.docx" TargetMode="External"/><Relationship Id="rId2" Type="http://schemas.openxmlformats.org/officeDocument/2006/relationships/image" Target="../media/image77.jpeg"/><Relationship Id="rId1" Type="http://schemas.openxmlformats.org/officeDocument/2006/relationships/slideLayout" Target="../slideLayouts/slideLayout2.xml"/><Relationship Id="rId6" Type="http://schemas.openxmlformats.org/officeDocument/2006/relationships/image" Target="../media/image81.jpeg"/><Relationship Id="rId11" Type="http://schemas.openxmlformats.org/officeDocument/2006/relationships/hyperlink" Target="HIPERVINCULOS/Reciclaje.docx" TargetMode="External"/><Relationship Id="rId5" Type="http://schemas.openxmlformats.org/officeDocument/2006/relationships/image" Target="../media/image80.jpeg"/><Relationship Id="rId10" Type="http://schemas.openxmlformats.org/officeDocument/2006/relationships/hyperlink" Target="HIPERVINCULOS/Free.docx" TargetMode="External"/><Relationship Id="rId4" Type="http://schemas.openxmlformats.org/officeDocument/2006/relationships/image" Target="../media/image79.jpeg"/><Relationship Id="rId9" Type="http://schemas.openxmlformats.org/officeDocument/2006/relationships/hyperlink" Target="HIPERVINCULOS/ISO.docx" TargetMode="External"/></Relationships>
</file>

<file path=ppt/slides/_rels/slide7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diagramLayout" Target="../diagrams/layout34.xml"/><Relationship Id="rId7" Type="http://schemas.openxmlformats.org/officeDocument/2006/relationships/image" Target="../media/image95.jpeg"/><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openxmlformats.org/officeDocument/2006/relationships/image" Target="../media/image94.jpeg"/><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8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2.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99.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1643050"/>
            <a:ext cx="9144000" cy="2428891"/>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txBody>
          <a:bodyPr rtlCol="0">
            <a:noAutofit/>
          </a:bodyPr>
          <a:lstStyle/>
          <a:p>
            <a:pPr eaLnBrk="1" hangingPunct="1">
              <a:defRPr/>
            </a:pPr>
            <a:r>
              <a:rPr lang="es-EC" sz="40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
            </a:r>
            <a:br>
              <a:rPr lang="es-EC" sz="40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br>
            <a:r>
              <a:rPr lang="es-EC" sz="40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“Diseño e Implementación de un Sistema de Control de Gestión</a:t>
            </a:r>
            <a:br>
              <a:rPr lang="es-EC" sz="40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br>
            <a:r>
              <a:rPr lang="es-EC" sz="40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 en  una empresa que Fabrica y Distribuye rollos y fundas plásticas”</a:t>
            </a:r>
            <a:r>
              <a:rPr lang="es-EC"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es-EC"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endParaRPr lang="es-ES" sz="4000" b="1" dirty="0">
              <a:solidFill>
                <a:srgbClr val="FF6600"/>
              </a:solidFill>
            </a:endParaRPr>
          </a:p>
        </p:txBody>
      </p:sp>
      <p:sp>
        <p:nvSpPr>
          <p:cNvPr id="2051" name="2 Subtítulo"/>
          <p:cNvSpPr>
            <a:spLocks noGrp="1"/>
          </p:cNvSpPr>
          <p:nvPr>
            <p:ph type="subTitle" idx="1"/>
          </p:nvPr>
        </p:nvSpPr>
        <p:spPr>
          <a:xfrm>
            <a:off x="214313" y="5572125"/>
            <a:ext cx="3357562" cy="1000125"/>
          </a:xfrm>
        </p:spPr>
        <p:txBody>
          <a:bodyPr/>
          <a:lstStyle/>
          <a:p>
            <a:pPr eaLnBrk="1" hangingPunct="1"/>
            <a:r>
              <a:rPr lang="es-ES" sz="1800" b="1" i="1" smtClean="0">
                <a:solidFill>
                  <a:schemeClr val="tx2"/>
                </a:solidFill>
                <a:latin typeface="Arial" charset="0"/>
                <a:cs typeface="Arial" charset="0"/>
              </a:rPr>
              <a:t>Desarrollado por:</a:t>
            </a:r>
          </a:p>
          <a:p>
            <a:pPr algn="l" eaLnBrk="1" hangingPunct="1">
              <a:buFont typeface="Arial" charset="0"/>
              <a:buChar char="•"/>
            </a:pPr>
            <a:r>
              <a:rPr lang="es-ES" sz="1800" smtClean="0">
                <a:solidFill>
                  <a:schemeClr val="tx2"/>
                </a:solidFill>
                <a:latin typeface="Arial" charset="0"/>
                <a:cs typeface="Arial" charset="0"/>
              </a:rPr>
              <a:t>Mercedes Campoverde C.</a:t>
            </a:r>
          </a:p>
          <a:p>
            <a:pPr algn="l" eaLnBrk="1" hangingPunct="1">
              <a:buFont typeface="Arial" charset="0"/>
              <a:buChar char="•"/>
            </a:pPr>
            <a:r>
              <a:rPr lang="es-ES" sz="1800" smtClean="0">
                <a:solidFill>
                  <a:schemeClr val="tx2"/>
                </a:solidFill>
                <a:latin typeface="Arial" charset="0"/>
                <a:cs typeface="Arial" charset="0"/>
              </a:rPr>
              <a:t>Cynthia Rodríguez Guzmán</a:t>
            </a:r>
          </a:p>
        </p:txBody>
      </p:sp>
      <p:sp>
        <p:nvSpPr>
          <p:cNvPr id="2052" name="6 CuadroTexto"/>
          <p:cNvSpPr txBox="1">
            <a:spLocks noChangeArrowheads="1"/>
          </p:cNvSpPr>
          <p:nvPr/>
        </p:nvSpPr>
        <p:spPr bwMode="auto">
          <a:xfrm>
            <a:off x="1143000" y="285750"/>
            <a:ext cx="6715125" cy="1077913"/>
          </a:xfrm>
          <a:prstGeom prst="rect">
            <a:avLst/>
          </a:prstGeom>
          <a:noFill/>
          <a:ln w="9525">
            <a:noFill/>
            <a:miter lim="800000"/>
            <a:headEnd/>
            <a:tailEnd/>
          </a:ln>
        </p:spPr>
        <p:txBody>
          <a:bodyPr>
            <a:spAutoFit/>
          </a:bodyPr>
          <a:lstStyle/>
          <a:p>
            <a:pPr algn="ctr"/>
            <a:r>
              <a:rPr lang="es-ES_tradnl" sz="2400" i="1">
                <a:solidFill>
                  <a:srgbClr val="0070C0"/>
                </a:solidFill>
                <a:latin typeface="Adobe Garamond Pro Bold" pitchFamily="18" charset="0"/>
                <a:cs typeface="Times New Roman" pitchFamily="18" charset="0"/>
              </a:rPr>
              <a:t>Escuela Superior Politécnica del Litoral</a:t>
            </a:r>
          </a:p>
          <a:p>
            <a:pPr algn="ctr"/>
            <a:r>
              <a:rPr lang="es-ES_tradnl" sz="2000">
                <a:solidFill>
                  <a:srgbClr val="0070C0"/>
                </a:solidFill>
                <a:latin typeface="Adobe Garamond Pro Bold" pitchFamily="18" charset="0"/>
                <a:cs typeface="Times New Roman" pitchFamily="18" charset="0"/>
              </a:rPr>
              <a:t>Instituto de Ciencias Matemáticas</a:t>
            </a:r>
          </a:p>
          <a:p>
            <a:pPr algn="ctr"/>
            <a:r>
              <a:rPr lang="es-ES_tradnl" sz="2000">
                <a:solidFill>
                  <a:srgbClr val="0070C0"/>
                </a:solidFill>
                <a:latin typeface="Adobe Garamond Pro Bold" pitchFamily="18" charset="0"/>
                <a:cs typeface="Times New Roman" pitchFamily="18" charset="0"/>
              </a:rPr>
              <a:t>Ingeniería en Auditoría y Contaduría Pública Autorizada</a:t>
            </a:r>
          </a:p>
        </p:txBody>
      </p:sp>
      <p:sp>
        <p:nvSpPr>
          <p:cNvPr id="2053"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latin typeface="Calibri" pitchFamily="34" charset="0"/>
            </a:endParaRPr>
          </a:p>
        </p:txBody>
      </p:sp>
      <p:pic>
        <p:nvPicPr>
          <p:cNvPr id="10" name="12 Imagen" descr="logo_ESPOL.jpg"/>
          <p:cNvPicPr>
            <a:picLocks noChangeAspect="1"/>
          </p:cNvPicPr>
          <p:nvPr/>
        </p:nvPicPr>
        <p:blipFill>
          <a:blip r:embed="rId2" cstate="email"/>
          <a:srcRect/>
          <a:stretch>
            <a:fillRect/>
          </a:stretch>
        </p:blipFill>
        <p:spPr bwMode="auto">
          <a:xfrm>
            <a:off x="7929586" y="214290"/>
            <a:ext cx="949961" cy="9291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6786563" y="6072188"/>
            <a:ext cx="2098675" cy="584200"/>
          </a:xfrm>
          <a:prstGeom prst="rect">
            <a:avLst/>
          </a:prstGeom>
          <a:noFill/>
        </p:spPr>
        <p:txBody>
          <a:bodyPr wrap="none">
            <a:spAutoFit/>
          </a:bodyPr>
          <a:lstStyle/>
          <a:p>
            <a:pPr algn="ctr" fontAlgn="auto">
              <a:spcBef>
                <a:spcPts val="0"/>
              </a:spcBef>
              <a:spcAft>
                <a:spcPts val="0"/>
              </a:spcAft>
              <a:defRPr/>
            </a:pPr>
            <a:r>
              <a:rPr lang="es-EC" sz="1600" i="1" dirty="0">
                <a:solidFill>
                  <a:schemeClr val="tx2">
                    <a:lumMod val="75000"/>
                  </a:schemeClr>
                </a:solidFill>
                <a:latin typeface="Arial" pitchFamily="34" charset="0"/>
                <a:cs typeface="Arial" pitchFamily="34" charset="0"/>
              </a:rPr>
              <a:t>Guayaquil – Ecuador</a:t>
            </a:r>
          </a:p>
          <a:p>
            <a:pPr algn="ctr" fontAlgn="auto">
              <a:spcBef>
                <a:spcPts val="0"/>
              </a:spcBef>
              <a:spcAft>
                <a:spcPts val="0"/>
              </a:spcAft>
              <a:defRPr/>
            </a:pPr>
            <a:r>
              <a:rPr lang="es-EC" sz="1600" i="1" dirty="0">
                <a:solidFill>
                  <a:schemeClr val="tx2">
                    <a:lumMod val="75000"/>
                  </a:schemeClr>
                </a:solidFill>
                <a:latin typeface="Arial" pitchFamily="34" charset="0"/>
                <a:cs typeface="Arial" pitchFamily="34" charset="0"/>
              </a:rPr>
              <a:t>2010</a:t>
            </a: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1 Título"/>
          <p:cNvSpPr txBox="1">
            <a:spLocks/>
          </p:cNvSpPr>
          <p:nvPr/>
        </p:nvSpPr>
        <p:spPr bwMode="auto">
          <a:xfrm>
            <a:off x="457200" y="274638"/>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4400" dirty="0"/>
              <a:t>TÉCNICA 5 PORQUÉS</a:t>
            </a:r>
            <a:endParaRPr lang="es-EC" sz="4400" dirty="0"/>
          </a:p>
        </p:txBody>
      </p:sp>
      <p:graphicFrame>
        <p:nvGraphicFramePr>
          <p:cNvPr id="33" name="32 Diagrama"/>
          <p:cNvGraphicFramePr/>
          <p:nvPr/>
        </p:nvGraphicFramePr>
        <p:xfrm>
          <a:off x="1159217" y="1643050"/>
          <a:ext cx="6627493" cy="48599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Marcador de número de diapositiva"/>
          <p:cNvSpPr>
            <a:spLocks noGrp="1"/>
          </p:cNvSpPr>
          <p:nvPr>
            <p:ph type="sldNum" sz="quarter" idx="12"/>
          </p:nvPr>
        </p:nvSpPr>
        <p:spPr/>
        <p:txBody>
          <a:bodyPr/>
          <a:lstStyle/>
          <a:p>
            <a:pPr>
              <a:defRPr/>
            </a:pPr>
            <a:fld id="{8485BEE7-4E35-4C40-A5FA-6503FD70DD98}" type="slidenum">
              <a:rPr lang="es-EC" smtClean="0"/>
              <a:pPr>
                <a:defRPr/>
              </a:pPr>
              <a:t>10</a:t>
            </a:fld>
            <a:endParaRPr lang="es-EC" dirty="0"/>
          </a:p>
        </p:txBody>
      </p:sp>
      <p:sp>
        <p:nvSpPr>
          <p:cNvPr id="6" name="7 Marcador de pie de página"/>
          <p:cNvSpPr>
            <a:spLocks noGrp="1"/>
          </p:cNvSpPr>
          <p:nvPr>
            <p:ph type="ftr" sz="quarter" idx="11"/>
          </p:nvPr>
        </p:nvSpPr>
        <p:spPr>
          <a:xfrm>
            <a:off x="71406" y="6500834"/>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7" name="6 Conector recto"/>
          <p:cNvCxnSpPr/>
          <p:nvPr/>
        </p:nvCxnSpPr>
        <p:spPr>
          <a:xfrm>
            <a:off x="285720" y="6715148"/>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100</a:t>
            </a:fld>
            <a:endParaRPr lang="es-EC" dirty="0"/>
          </a:p>
        </p:txBody>
      </p:sp>
      <p:sp>
        <p:nvSpPr>
          <p:cNvPr id="6" name="1 Título"/>
          <p:cNvSpPr txBox="1">
            <a:spLocks/>
          </p:cNvSpPr>
          <p:nvPr/>
        </p:nvSpPr>
        <p:spPr bwMode="auto">
          <a:xfrm>
            <a:off x="500034" y="428604"/>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r>
              <a:rPr lang="es-ES" sz="2800" dirty="0" smtClean="0"/>
              <a:t>EVALUACIÓN DE LA VERACIDAD Y CONFIABILIDAD DE LA INFORMACIÓN DEL SISTEMA DE INDICADORES</a:t>
            </a:r>
            <a:endParaRPr lang="es-EC" sz="2800" dirty="0"/>
          </a:p>
        </p:txBody>
      </p:sp>
      <p:pic>
        <p:nvPicPr>
          <p:cNvPr id="2050" name="Diagrama 9"/>
          <p:cNvPicPr>
            <a:picLocks noChangeArrowheads="1"/>
          </p:cNvPicPr>
          <p:nvPr/>
        </p:nvPicPr>
        <p:blipFill>
          <a:blip r:embed="rId2"/>
          <a:srcRect/>
          <a:stretch>
            <a:fillRect/>
          </a:stretch>
        </p:blipFill>
        <p:spPr bwMode="auto">
          <a:xfrm>
            <a:off x="1071538" y="1600200"/>
            <a:ext cx="7000924" cy="4686320"/>
          </a:xfrm>
          <a:prstGeom prst="rect">
            <a:avLst/>
          </a:prstGeom>
          <a:noFill/>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101</a:t>
            </a:fld>
            <a:endParaRPr lang="es-EC" dirty="0"/>
          </a:p>
        </p:txBody>
      </p:sp>
      <p:sp>
        <p:nvSpPr>
          <p:cNvPr id="6" name="1 Título"/>
          <p:cNvSpPr txBox="1">
            <a:spLocks/>
          </p:cNvSpPr>
          <p:nvPr/>
        </p:nvSpPr>
        <p:spPr bwMode="auto">
          <a:xfrm>
            <a:off x="500034" y="428604"/>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r>
              <a:rPr lang="es-ES" sz="2800" dirty="0" smtClean="0"/>
              <a:t>REPORTE DE HALLAZGOS DE LA AUDITORÍA DEL SISTEMA DE CONTROL DE GESTIÓN</a:t>
            </a:r>
            <a:endParaRPr lang="es-EC" sz="2800" dirty="0"/>
          </a:p>
        </p:txBody>
      </p:sp>
      <p:pic>
        <p:nvPicPr>
          <p:cNvPr id="3074" name="Imagen 1"/>
          <p:cNvPicPr>
            <a:picLocks noChangeAspect="1" noChangeArrowheads="1"/>
          </p:cNvPicPr>
          <p:nvPr/>
        </p:nvPicPr>
        <p:blipFill>
          <a:blip r:embed="rId2"/>
          <a:srcRect l="28239" t="21071" r="28221" b="8929"/>
          <a:stretch>
            <a:fillRect/>
          </a:stretch>
        </p:blipFill>
        <p:spPr bwMode="auto">
          <a:xfrm>
            <a:off x="2571736" y="1500174"/>
            <a:ext cx="4857784" cy="4842507"/>
          </a:xfrm>
          <a:prstGeom prst="rect">
            <a:avLst/>
          </a:prstGeom>
          <a:noFill/>
          <a:ln w="9525">
            <a:noFill/>
            <a:miter lim="800000"/>
            <a:headEnd/>
            <a:tailEnd/>
          </a:ln>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102</a:t>
            </a:fld>
            <a:endParaRPr lang="es-EC" dirty="0"/>
          </a:p>
        </p:txBody>
      </p:sp>
      <p:sp>
        <p:nvSpPr>
          <p:cNvPr id="6" name="1 Título"/>
          <p:cNvSpPr txBox="1">
            <a:spLocks/>
          </p:cNvSpPr>
          <p:nvPr/>
        </p:nvSpPr>
        <p:spPr bwMode="auto">
          <a:xfrm>
            <a:off x="500034" y="428604"/>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r>
              <a:rPr lang="es-ES" sz="2800" dirty="0" smtClean="0"/>
              <a:t>INFORME DE AUDITORIA</a:t>
            </a:r>
            <a:endParaRPr lang="es-EC" sz="2800" dirty="0"/>
          </a:p>
        </p:txBody>
      </p:sp>
      <p:graphicFrame>
        <p:nvGraphicFramePr>
          <p:cNvPr id="8" name="7 Diagrama"/>
          <p:cNvGraphicFramePr/>
          <p:nvPr/>
        </p:nvGraphicFramePr>
        <p:xfrm>
          <a:off x="1524000" y="1397000"/>
          <a:ext cx="6834214" cy="5032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103</a:t>
            </a:fld>
            <a:endParaRPr lang="es-EC" dirty="0"/>
          </a:p>
        </p:txBody>
      </p:sp>
      <p:sp>
        <p:nvSpPr>
          <p:cNvPr id="6" name="1 Título"/>
          <p:cNvSpPr txBox="1">
            <a:spLocks/>
          </p:cNvSpPr>
          <p:nvPr/>
        </p:nvSpPr>
        <p:spPr bwMode="auto">
          <a:xfrm>
            <a:off x="500034" y="428604"/>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r>
              <a:rPr lang="es-ES" sz="2800" dirty="0" smtClean="0"/>
              <a:t>ANALISIS DE RESULTADOS</a:t>
            </a:r>
            <a:endParaRPr lang="es-EC" sz="2800" dirty="0"/>
          </a:p>
        </p:txBody>
      </p:sp>
      <p:pic>
        <p:nvPicPr>
          <p:cNvPr id="4100" name="Imagen 11"/>
          <p:cNvPicPr>
            <a:picLocks noChangeAspect="1" noChangeArrowheads="1"/>
          </p:cNvPicPr>
          <p:nvPr/>
        </p:nvPicPr>
        <p:blipFill>
          <a:blip r:embed="rId2"/>
          <a:srcRect l="23778" t="18645" r="10474" b="17278"/>
          <a:stretch>
            <a:fillRect/>
          </a:stretch>
        </p:blipFill>
        <p:spPr bwMode="auto">
          <a:xfrm>
            <a:off x="1142976" y="1714488"/>
            <a:ext cx="6757412" cy="4101166"/>
          </a:xfrm>
          <a:prstGeom prst="rect">
            <a:avLst/>
          </a:prstGeom>
          <a:noFill/>
          <a:ln w="9525">
            <a:noFill/>
            <a:miter lim="800000"/>
            <a:headEnd/>
            <a:tailEnd/>
          </a:ln>
        </p:spPr>
      </p:pic>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104</a:t>
            </a:fld>
            <a:endParaRPr lang="es-EC" dirty="0"/>
          </a:p>
        </p:txBody>
      </p:sp>
      <p:sp>
        <p:nvSpPr>
          <p:cNvPr id="6" name="1 Título"/>
          <p:cNvSpPr txBox="1">
            <a:spLocks/>
          </p:cNvSpPr>
          <p:nvPr/>
        </p:nvSpPr>
        <p:spPr bwMode="auto">
          <a:xfrm>
            <a:off x="500034" y="428604"/>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r>
              <a:rPr lang="es-ES" sz="2800" dirty="0" smtClean="0"/>
              <a:t>ANALISIS DE RESULTADOS</a:t>
            </a:r>
            <a:endParaRPr lang="es-EC" sz="2800" dirty="0"/>
          </a:p>
        </p:txBody>
      </p:sp>
      <p:pic>
        <p:nvPicPr>
          <p:cNvPr id="5122" name="Imagen 8"/>
          <p:cNvPicPr>
            <a:picLocks noChangeAspect="1" noChangeArrowheads="1"/>
          </p:cNvPicPr>
          <p:nvPr/>
        </p:nvPicPr>
        <p:blipFill>
          <a:blip r:embed="rId2"/>
          <a:srcRect l="28429" t="18645" r="15634" b="13203"/>
          <a:stretch>
            <a:fillRect/>
          </a:stretch>
        </p:blipFill>
        <p:spPr bwMode="auto">
          <a:xfrm>
            <a:off x="1571604" y="1460723"/>
            <a:ext cx="6357982" cy="4836965"/>
          </a:xfrm>
          <a:prstGeom prst="rect">
            <a:avLst/>
          </a:prstGeom>
          <a:noFill/>
          <a:ln w="9525">
            <a:noFill/>
            <a:miter lim="800000"/>
            <a:headEnd/>
            <a:tailEnd/>
          </a:ln>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105</a:t>
            </a:fld>
            <a:endParaRPr lang="es-EC" dirty="0"/>
          </a:p>
        </p:txBody>
      </p:sp>
      <p:pic>
        <p:nvPicPr>
          <p:cNvPr id="6146" name="Imagen 5"/>
          <p:cNvPicPr>
            <a:picLocks noChangeAspect="1" noChangeArrowheads="1"/>
          </p:cNvPicPr>
          <p:nvPr/>
        </p:nvPicPr>
        <p:blipFill>
          <a:blip r:embed="rId2"/>
          <a:srcRect l="20172" t="20000" r="6879" b="14915"/>
          <a:stretch>
            <a:fillRect/>
          </a:stretch>
        </p:blipFill>
        <p:spPr bwMode="auto">
          <a:xfrm>
            <a:off x="1285852" y="1571612"/>
            <a:ext cx="6932625" cy="4214842"/>
          </a:xfrm>
          <a:prstGeom prst="rect">
            <a:avLst/>
          </a:prstGeom>
          <a:noFill/>
          <a:ln w="9525">
            <a:noFill/>
            <a:miter lim="800000"/>
            <a:headEnd/>
            <a:tailEnd/>
          </a:ln>
        </p:spPr>
      </p:pic>
      <p:sp>
        <p:nvSpPr>
          <p:cNvPr id="7" name="1 Título"/>
          <p:cNvSpPr txBox="1">
            <a:spLocks/>
          </p:cNvSpPr>
          <p:nvPr/>
        </p:nvSpPr>
        <p:spPr bwMode="auto">
          <a:xfrm>
            <a:off x="500034" y="428604"/>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r>
              <a:rPr lang="es-ES" sz="2800" dirty="0" smtClean="0"/>
              <a:t>ANALISIS DE RESULTADOS</a:t>
            </a:r>
            <a:endParaRPr lang="es-EC" sz="2800"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106</a:t>
            </a:fld>
            <a:endParaRPr lang="es-EC" dirty="0"/>
          </a:p>
        </p:txBody>
      </p:sp>
      <p:pic>
        <p:nvPicPr>
          <p:cNvPr id="7170" name="Picture 2"/>
          <p:cNvPicPr>
            <a:picLocks noChangeAspect="1" noChangeArrowheads="1"/>
          </p:cNvPicPr>
          <p:nvPr/>
        </p:nvPicPr>
        <p:blipFill>
          <a:blip r:embed="rId2"/>
          <a:srcRect l="38818" t="41016" r="15771" b="30664"/>
          <a:stretch>
            <a:fillRect/>
          </a:stretch>
        </p:blipFill>
        <p:spPr bwMode="auto">
          <a:xfrm>
            <a:off x="1285852" y="2285992"/>
            <a:ext cx="6567369" cy="3071834"/>
          </a:xfrm>
          <a:prstGeom prst="rect">
            <a:avLst/>
          </a:prstGeom>
          <a:noFill/>
          <a:ln w="9525">
            <a:noFill/>
            <a:miter lim="800000"/>
            <a:headEnd/>
            <a:tailEnd/>
          </a:ln>
          <a:effectLst/>
        </p:spPr>
      </p:pic>
      <p:sp>
        <p:nvSpPr>
          <p:cNvPr id="7" name="1 Título"/>
          <p:cNvSpPr txBox="1">
            <a:spLocks/>
          </p:cNvSpPr>
          <p:nvPr/>
        </p:nvSpPr>
        <p:spPr bwMode="auto">
          <a:xfrm>
            <a:off x="500034" y="428604"/>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r>
              <a:rPr lang="es-ES" sz="2800" dirty="0" smtClean="0"/>
              <a:t>ANALISIS DE RESULTADOS</a:t>
            </a:r>
          </a:p>
          <a:p>
            <a:pPr algn="ctr"/>
            <a:r>
              <a:rPr lang="es-ES" sz="2800" dirty="0" smtClean="0"/>
              <a:t>PROYECTO FREE-LANCE</a:t>
            </a:r>
            <a:endParaRPr lang="es-EC" sz="2800"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107</a:t>
            </a:fld>
            <a:endParaRPr lang="es-EC" dirty="0"/>
          </a:p>
        </p:txBody>
      </p:sp>
      <p:sp>
        <p:nvSpPr>
          <p:cNvPr id="6" name="1 Título"/>
          <p:cNvSpPr txBox="1">
            <a:spLocks/>
          </p:cNvSpPr>
          <p:nvPr/>
        </p:nvSpPr>
        <p:spPr bwMode="auto">
          <a:xfrm>
            <a:off x="500034" y="500042"/>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r>
              <a:rPr lang="es-ES" sz="2800" dirty="0" smtClean="0"/>
              <a:t>ANALISIS DE RESULTADOS</a:t>
            </a:r>
          </a:p>
          <a:p>
            <a:pPr algn="ctr"/>
            <a:r>
              <a:rPr lang="es-ES" sz="2800" dirty="0" smtClean="0"/>
              <a:t>PROYECTO FREE-LANCE</a:t>
            </a:r>
            <a:endParaRPr lang="es-EC" sz="2800" dirty="0"/>
          </a:p>
        </p:txBody>
      </p:sp>
      <p:pic>
        <p:nvPicPr>
          <p:cNvPr id="8194" name="Gráfico 1"/>
          <p:cNvPicPr>
            <a:picLocks noChangeArrowheads="1"/>
          </p:cNvPicPr>
          <p:nvPr/>
        </p:nvPicPr>
        <p:blipFill>
          <a:blip r:embed="rId2"/>
          <a:srcRect b="-46"/>
          <a:stretch>
            <a:fillRect/>
          </a:stretch>
        </p:blipFill>
        <p:spPr bwMode="auto">
          <a:xfrm>
            <a:off x="1571604" y="1857364"/>
            <a:ext cx="6143668" cy="3714776"/>
          </a:xfrm>
          <a:prstGeom prst="rect">
            <a:avLst/>
          </a:prstGeom>
          <a:noFill/>
          <a:ln w="9525">
            <a:noFill/>
            <a:miter lim="800000"/>
            <a:headEnd/>
            <a:tailEnd/>
          </a:ln>
        </p:spPr>
      </p:pic>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108</a:t>
            </a:fld>
            <a:endParaRPr lang="es-EC" dirty="0"/>
          </a:p>
        </p:txBody>
      </p:sp>
      <p:sp>
        <p:nvSpPr>
          <p:cNvPr id="6" name="1 Título"/>
          <p:cNvSpPr txBox="1">
            <a:spLocks/>
          </p:cNvSpPr>
          <p:nvPr/>
        </p:nvSpPr>
        <p:spPr bwMode="auto">
          <a:xfrm>
            <a:off x="500034" y="500042"/>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r>
              <a:rPr lang="es-ES" sz="2800" dirty="0" smtClean="0"/>
              <a:t>CONCLUSIONES</a:t>
            </a:r>
            <a:endParaRPr lang="es-EC" sz="2800" dirty="0"/>
          </a:p>
        </p:txBody>
      </p:sp>
      <p:graphicFrame>
        <p:nvGraphicFramePr>
          <p:cNvPr id="7" name="6 Diagrama"/>
          <p:cNvGraphicFramePr/>
          <p:nvPr/>
        </p:nvGraphicFramePr>
        <p:xfrm>
          <a:off x="1071538" y="1643050"/>
          <a:ext cx="6858048"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109</a:t>
            </a:fld>
            <a:endParaRPr lang="es-EC" dirty="0"/>
          </a:p>
        </p:txBody>
      </p:sp>
      <p:graphicFrame>
        <p:nvGraphicFramePr>
          <p:cNvPr id="6" name="5 Diagrama"/>
          <p:cNvGraphicFramePr/>
          <p:nvPr/>
        </p:nvGraphicFramePr>
        <p:xfrm>
          <a:off x="1142976" y="1428736"/>
          <a:ext cx="6786610" cy="4286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1 Título"/>
          <p:cNvSpPr txBox="1">
            <a:spLocks/>
          </p:cNvSpPr>
          <p:nvPr/>
        </p:nvSpPr>
        <p:spPr bwMode="auto">
          <a:xfrm>
            <a:off x="500034" y="500042"/>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r>
              <a:rPr lang="es-ES" sz="2800" dirty="0" smtClean="0"/>
              <a:t>CONCLUSIONES</a:t>
            </a:r>
            <a:endParaRPr lang="es-EC"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1 Título"/>
          <p:cNvSpPr txBox="1">
            <a:spLocks/>
          </p:cNvSpPr>
          <p:nvPr/>
        </p:nvSpPr>
        <p:spPr bwMode="auto">
          <a:xfrm>
            <a:off x="457200" y="274638"/>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4400" dirty="0"/>
              <a:t>TÉCNICA 5 PORQUÉS</a:t>
            </a:r>
            <a:endParaRPr lang="es-EC" sz="4400" dirty="0"/>
          </a:p>
        </p:txBody>
      </p:sp>
      <p:graphicFrame>
        <p:nvGraphicFramePr>
          <p:cNvPr id="33" name="32 Diagrama"/>
          <p:cNvGraphicFramePr/>
          <p:nvPr/>
        </p:nvGraphicFramePr>
        <p:xfrm>
          <a:off x="1159217" y="1643050"/>
          <a:ext cx="6627493" cy="48599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Marcador de número de diapositiva"/>
          <p:cNvSpPr>
            <a:spLocks noGrp="1"/>
          </p:cNvSpPr>
          <p:nvPr>
            <p:ph type="sldNum" sz="quarter" idx="12"/>
          </p:nvPr>
        </p:nvSpPr>
        <p:spPr/>
        <p:txBody>
          <a:bodyPr/>
          <a:lstStyle/>
          <a:p>
            <a:pPr>
              <a:defRPr/>
            </a:pPr>
            <a:fld id="{13030F09-2A89-42C8-AF91-70D1BC5A2F5C}" type="slidenum">
              <a:rPr lang="es-EC" smtClean="0"/>
              <a:pPr>
                <a:defRPr/>
              </a:pPr>
              <a:t>11</a:t>
            </a:fld>
            <a:endParaRPr lang="es-EC" dirty="0"/>
          </a:p>
        </p:txBody>
      </p:sp>
      <p:sp>
        <p:nvSpPr>
          <p:cNvPr id="6" name="7 Marcador de pie de página"/>
          <p:cNvSpPr>
            <a:spLocks noGrp="1"/>
          </p:cNvSpPr>
          <p:nvPr>
            <p:ph type="ftr" sz="quarter" idx="11"/>
          </p:nvPr>
        </p:nvSpPr>
        <p:spPr>
          <a:xfrm>
            <a:off x="142844" y="6564337"/>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7" name="6 Conector recto"/>
          <p:cNvCxnSpPr/>
          <p:nvPr/>
        </p:nvCxnSpPr>
        <p:spPr>
          <a:xfrm>
            <a:off x="357158" y="6778651"/>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110</a:t>
            </a:fld>
            <a:endParaRPr lang="es-EC" dirty="0"/>
          </a:p>
        </p:txBody>
      </p:sp>
      <p:sp>
        <p:nvSpPr>
          <p:cNvPr id="6" name="1 Título"/>
          <p:cNvSpPr txBox="1">
            <a:spLocks/>
          </p:cNvSpPr>
          <p:nvPr/>
        </p:nvSpPr>
        <p:spPr bwMode="auto">
          <a:xfrm>
            <a:off x="500034" y="500042"/>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r>
              <a:rPr lang="es-ES" sz="2800" dirty="0" smtClean="0"/>
              <a:t>RECOMENDACIONES</a:t>
            </a:r>
            <a:endParaRPr lang="es-EC" sz="2800" dirty="0"/>
          </a:p>
        </p:txBody>
      </p:sp>
      <p:graphicFrame>
        <p:nvGraphicFramePr>
          <p:cNvPr id="7" name="6 Diagrama"/>
          <p:cNvGraphicFramePr/>
          <p:nvPr/>
        </p:nvGraphicFramePr>
        <p:xfrm>
          <a:off x="1142976" y="1428736"/>
          <a:ext cx="6858048"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111</a:t>
            </a:fld>
            <a:endParaRPr lang="es-EC" dirty="0"/>
          </a:p>
        </p:txBody>
      </p:sp>
      <p:graphicFrame>
        <p:nvGraphicFramePr>
          <p:cNvPr id="6" name="5 Diagrama"/>
          <p:cNvGraphicFramePr/>
          <p:nvPr/>
        </p:nvGraphicFramePr>
        <p:xfrm>
          <a:off x="1142976" y="1428736"/>
          <a:ext cx="6858048"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1 Título"/>
          <p:cNvSpPr txBox="1">
            <a:spLocks/>
          </p:cNvSpPr>
          <p:nvPr/>
        </p:nvSpPr>
        <p:spPr bwMode="auto">
          <a:xfrm>
            <a:off x="500034" y="500042"/>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r>
              <a:rPr lang="es-ES" sz="2800" dirty="0" smtClean="0"/>
              <a:t>RECOMENDACIONES</a:t>
            </a:r>
            <a:endParaRPr lang="es-EC"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1 Título"/>
          <p:cNvSpPr txBox="1">
            <a:spLocks/>
          </p:cNvSpPr>
          <p:nvPr/>
        </p:nvSpPr>
        <p:spPr bwMode="auto">
          <a:xfrm>
            <a:off x="457200" y="274638"/>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4400" dirty="0"/>
              <a:t>TÉCNICA 5 PORQUÉS</a:t>
            </a:r>
            <a:endParaRPr lang="es-EC" sz="4400" dirty="0"/>
          </a:p>
        </p:txBody>
      </p:sp>
      <p:graphicFrame>
        <p:nvGraphicFramePr>
          <p:cNvPr id="33" name="32 Diagrama"/>
          <p:cNvGraphicFramePr/>
          <p:nvPr/>
        </p:nvGraphicFramePr>
        <p:xfrm>
          <a:off x="1159217" y="1643050"/>
          <a:ext cx="6627493" cy="48599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Marcador de número de diapositiva"/>
          <p:cNvSpPr>
            <a:spLocks noGrp="1"/>
          </p:cNvSpPr>
          <p:nvPr>
            <p:ph type="sldNum" sz="quarter" idx="12"/>
          </p:nvPr>
        </p:nvSpPr>
        <p:spPr/>
        <p:txBody>
          <a:bodyPr/>
          <a:lstStyle/>
          <a:p>
            <a:pPr>
              <a:defRPr/>
            </a:pPr>
            <a:fld id="{E5BDC3EE-70A5-4411-912B-412E503AE536}" type="slidenum">
              <a:rPr lang="es-EC" smtClean="0"/>
              <a:pPr>
                <a:defRPr/>
              </a:pPr>
              <a:t>12</a:t>
            </a:fld>
            <a:endParaRPr lang="es-EC" dirty="0"/>
          </a:p>
        </p:txBody>
      </p:sp>
      <p:sp>
        <p:nvSpPr>
          <p:cNvPr id="6" name="7 Marcador de pie de página"/>
          <p:cNvSpPr>
            <a:spLocks noGrp="1"/>
          </p:cNvSpPr>
          <p:nvPr>
            <p:ph type="ftr" sz="quarter" idx="11"/>
          </p:nvPr>
        </p:nvSpPr>
        <p:spPr>
          <a:xfrm>
            <a:off x="142844" y="6564337"/>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7" name="6 Conector recto"/>
          <p:cNvCxnSpPr/>
          <p:nvPr/>
        </p:nvCxnSpPr>
        <p:spPr>
          <a:xfrm>
            <a:off x="357158" y="6778651"/>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bwMode="auto">
          <a:xfrm>
            <a:off x="500034" y="0"/>
            <a:ext cx="1214446" cy="68580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wordArtVert" anchor="ctr"/>
          <a:lstStyle/>
          <a:p>
            <a:pPr algn="ctr">
              <a:defRPr/>
            </a:pPr>
            <a:endParaRPr lang="es-EC" dirty="0"/>
          </a:p>
        </p:txBody>
      </p:sp>
      <p:sp>
        <p:nvSpPr>
          <p:cNvPr id="5" name="4 Redondear rectángulo de esquina diagonal"/>
          <p:cNvSpPr/>
          <p:nvPr/>
        </p:nvSpPr>
        <p:spPr>
          <a:xfrm>
            <a:off x="1714512" y="2071678"/>
            <a:ext cx="7429520" cy="2428892"/>
          </a:xfrm>
          <a:prstGeom prst="round2DiagRect">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sz="2800" dirty="0">
                <a:effectLst>
                  <a:outerShdw blurRad="38100" dist="38100" dir="2700000" algn="tl">
                    <a:srgbClr val="000000">
                      <a:alpha val="43137"/>
                    </a:srgbClr>
                  </a:outerShdw>
                </a:effectLst>
                <a:latin typeface="Elephant" pitchFamily="18" charset="0"/>
              </a:rPr>
              <a:t>PROCESO </a:t>
            </a:r>
          </a:p>
          <a:p>
            <a:pPr algn="ctr">
              <a:defRPr/>
            </a:pPr>
            <a:r>
              <a:rPr lang="en-US" sz="2800" dirty="0">
                <a:effectLst>
                  <a:outerShdw blurRad="38100" dist="38100" dir="2700000" algn="tl">
                    <a:srgbClr val="000000">
                      <a:alpha val="43137"/>
                    </a:srgbClr>
                  </a:outerShdw>
                </a:effectLst>
                <a:latin typeface="Elephant" pitchFamily="18" charset="0"/>
              </a:rPr>
              <a:t>ESTRATÉGICO</a:t>
            </a:r>
          </a:p>
        </p:txBody>
      </p:sp>
      <p:pic>
        <p:nvPicPr>
          <p:cNvPr id="12296" name="5 Imagen" descr="competitividad2.jpg"/>
          <p:cNvPicPr>
            <a:picLocks noChangeAspect="1"/>
          </p:cNvPicPr>
          <p:nvPr/>
        </p:nvPicPr>
        <p:blipFill>
          <a:blip r:embed="rId2"/>
          <a:srcRect/>
          <a:stretch>
            <a:fillRect/>
          </a:stretch>
        </p:blipFill>
        <p:spPr bwMode="auto">
          <a:xfrm>
            <a:off x="3705225" y="4500563"/>
            <a:ext cx="3295650" cy="2357437"/>
          </a:xfrm>
          <a:prstGeom prst="rect">
            <a:avLst/>
          </a:prstGeom>
          <a:noFill/>
          <a:ln w="9525">
            <a:noFill/>
            <a:miter lim="800000"/>
            <a:headEnd/>
            <a:tailEnd/>
          </a:ln>
        </p:spPr>
      </p:pic>
      <p:sp>
        <p:nvSpPr>
          <p:cNvPr id="7" name="6 Marcador de número de diapositiva"/>
          <p:cNvSpPr>
            <a:spLocks noGrp="1"/>
          </p:cNvSpPr>
          <p:nvPr>
            <p:ph type="sldNum" sz="quarter" idx="12"/>
          </p:nvPr>
        </p:nvSpPr>
        <p:spPr/>
        <p:txBody>
          <a:bodyPr/>
          <a:lstStyle/>
          <a:p>
            <a:pPr>
              <a:defRPr/>
            </a:pPr>
            <a:fld id="{A17076A8-1973-40FD-A773-F0CA398EE7FE}" type="slidenum">
              <a:rPr lang="es-EC" smtClean="0"/>
              <a:pPr>
                <a:defRPr/>
              </a:pPr>
              <a:t>13</a:t>
            </a:fld>
            <a:endParaRPr lang="es-EC"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D3B2A2B1-BB73-4465-8490-43B68E93604A}" type="slidenum">
              <a:rPr lang="es-EC" smtClean="0"/>
              <a:pPr>
                <a:defRPr/>
              </a:pPr>
              <a:t>14</a:t>
            </a:fld>
            <a:endParaRPr lang="es-EC" dirty="0"/>
          </a:p>
        </p:txBody>
      </p:sp>
      <p:sp>
        <p:nvSpPr>
          <p:cNvPr id="13315"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76801" name="Text Box 1"/>
          <p:cNvSpPr txBox="1">
            <a:spLocks noChangeArrowheads="1"/>
          </p:cNvSpPr>
          <p:nvPr/>
        </p:nvSpPr>
        <p:spPr bwMode="auto">
          <a:xfrm>
            <a:off x="2159000" y="2286000"/>
            <a:ext cx="4484688" cy="928688"/>
          </a:xfrm>
          <a:prstGeom prst="rect">
            <a:avLst/>
          </a:prstGeom>
          <a:solidFill>
            <a:srgbClr val="FFFFFF"/>
          </a:solidFill>
          <a:ln w="63500" cmpd="thickThin">
            <a:solidFill>
              <a:srgbClr val="8064A2"/>
            </a:solidFill>
            <a:miter lim="800000"/>
            <a:headEnd/>
            <a:tailEnd/>
          </a:ln>
          <a:effectLst>
            <a:outerShdw dist="63500" dir="19387806" algn="ctr" rotWithShape="0">
              <a:srgbClr val="4BACC6">
                <a:alpha val="50000"/>
              </a:srgbClr>
            </a:outerShdw>
          </a:effectLst>
        </p:spPr>
        <p:txBody>
          <a:bodyPr/>
          <a:lstStyle/>
          <a:p>
            <a:pPr algn="ctr" eaLnBrk="0" hangingPunct="0">
              <a:defRPr/>
            </a:pPr>
            <a:r>
              <a:rPr lang="es-ES" sz="1600" i="1" dirty="0">
                <a:effectLst>
                  <a:outerShdw blurRad="38100" dist="38100" dir="2700000" algn="tl">
                    <a:srgbClr val="000000">
                      <a:alpha val="43137"/>
                    </a:srgbClr>
                  </a:outerShdw>
                </a:effectLst>
                <a:latin typeface="Arial" pitchFamily="34" charset="0"/>
                <a:ea typeface="Times New Roman" pitchFamily="18" charset="0"/>
                <a:cs typeface="Arial" pitchFamily="34" charset="0"/>
              </a:rPr>
              <a:t>“Manufacturar  rollos y fundas plásticas que sirvan de apoyo al sector comercial e </a:t>
            </a:r>
            <a:r>
              <a:rPr lang="es-ES" sz="1600" i="1" dirty="0" smtClean="0">
                <a:effectLst>
                  <a:outerShdw blurRad="38100" dist="38100" dir="2700000" algn="tl">
                    <a:srgbClr val="000000">
                      <a:alpha val="43137"/>
                    </a:srgbClr>
                  </a:outerShdw>
                </a:effectLst>
                <a:latin typeface="Arial" pitchFamily="34" charset="0"/>
                <a:ea typeface="Times New Roman" pitchFamily="18" charset="0"/>
                <a:cs typeface="Arial" pitchFamily="34" charset="0"/>
              </a:rPr>
              <a:t>industrial, y generar rentabilidad para la empresa”.</a:t>
            </a:r>
            <a:endParaRPr lang="es-ES" sz="2400" i="1" dirty="0">
              <a:effectLst>
                <a:outerShdw blurRad="38100" dist="38100" dir="2700000" algn="tl">
                  <a:srgbClr val="000000">
                    <a:alpha val="43137"/>
                  </a:srgbClr>
                </a:outerShdw>
              </a:effectLst>
              <a:latin typeface="Arial" pitchFamily="34" charset="0"/>
              <a:cs typeface="Arial" pitchFamily="34" charset="0"/>
            </a:endParaRPr>
          </a:p>
        </p:txBody>
      </p:sp>
      <p:sp>
        <p:nvSpPr>
          <p:cNvPr id="7" name="1 Título"/>
          <p:cNvSpPr txBox="1">
            <a:spLocks/>
          </p:cNvSpPr>
          <p:nvPr/>
        </p:nvSpPr>
        <p:spPr bwMode="auto">
          <a:xfrm>
            <a:off x="457200" y="274638"/>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4400" dirty="0"/>
              <a:t>DEFINICIÓN DEL NEGOCIO</a:t>
            </a:r>
            <a:endParaRPr lang="es-EC" sz="4400" dirty="0"/>
          </a:p>
        </p:txBody>
      </p:sp>
      <p:pic>
        <p:nvPicPr>
          <p:cNvPr id="8" name="7 Imagen" descr="xsdss.jpg"/>
          <p:cNvPicPr>
            <a:picLocks noChangeAspect="1"/>
          </p:cNvPicPr>
          <p:nvPr/>
        </p:nvPicPr>
        <p:blipFill>
          <a:blip r:embed="rId2"/>
          <a:stretch>
            <a:fillRect/>
          </a:stretch>
        </p:blipFill>
        <p:spPr>
          <a:xfrm>
            <a:off x="2786050" y="3911206"/>
            <a:ext cx="3429024" cy="2089562"/>
          </a:xfrm>
          <a:prstGeom prst="rect">
            <a:avLst/>
          </a:prstGeom>
          <a:ln w="190500" cap="sq">
            <a:solidFill>
              <a:schemeClr val="accent1">
                <a:lumMod val="75000"/>
              </a:schemeClr>
            </a:solidFill>
            <a:prstDash val="solid"/>
            <a:miter lim="800000"/>
          </a:ln>
          <a:effectLst>
            <a:outerShdw blurRad="50800" dist="38100" dir="13500000" algn="br" rotWithShape="0">
              <a:prstClr val="black">
                <a:alpha val="40000"/>
              </a:prst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0"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1" name="10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srcRect l="23438" t="19687" r="22070" b="7187"/>
          <a:stretch>
            <a:fillRect/>
          </a:stretch>
        </p:blipFill>
        <p:spPr bwMode="auto">
          <a:xfrm>
            <a:off x="1571625" y="901700"/>
            <a:ext cx="6786563" cy="5691188"/>
          </a:xfrm>
          <a:prstGeom prst="rect">
            <a:avLst/>
          </a:prstGeom>
          <a:noFill/>
          <a:ln w="9525">
            <a:noFill/>
            <a:miter lim="800000"/>
            <a:headEnd/>
            <a:tailEnd/>
          </a:ln>
        </p:spPr>
      </p:pic>
      <p:sp>
        <p:nvSpPr>
          <p:cNvPr id="4" name="3 Marcador de número de diapositiva"/>
          <p:cNvSpPr>
            <a:spLocks noGrp="1"/>
          </p:cNvSpPr>
          <p:nvPr>
            <p:ph type="sldNum" sz="quarter" idx="12"/>
          </p:nvPr>
        </p:nvSpPr>
        <p:spPr/>
        <p:txBody>
          <a:bodyPr/>
          <a:lstStyle/>
          <a:p>
            <a:pPr>
              <a:defRPr/>
            </a:pPr>
            <a:fld id="{0687BCB4-A5A5-4434-A3D2-D23FDE12C03E}" type="slidenum">
              <a:rPr lang="es-EC" smtClean="0"/>
              <a:pPr>
                <a:defRPr/>
              </a:pPr>
              <a:t>15</a:t>
            </a:fld>
            <a:endParaRPr lang="es-EC" dirty="0"/>
          </a:p>
        </p:txBody>
      </p:sp>
      <p:sp>
        <p:nvSpPr>
          <p:cNvPr id="5" name="1 Título"/>
          <p:cNvSpPr txBox="1">
            <a:spLocks/>
          </p:cNvSpPr>
          <p:nvPr/>
        </p:nvSpPr>
        <p:spPr bwMode="auto">
          <a:xfrm>
            <a:off x="857224" y="274638"/>
            <a:ext cx="7472386" cy="5111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2800" dirty="0"/>
              <a:t>DIAGNÓSTICO ESTRATÉGICO</a:t>
            </a:r>
            <a:endParaRPr lang="es-EC" sz="2800" dirty="0"/>
          </a:p>
        </p:txBody>
      </p:sp>
      <p:sp>
        <p:nvSpPr>
          <p:cNvPr id="6" name="1 Título"/>
          <p:cNvSpPr txBox="1">
            <a:spLocks/>
          </p:cNvSpPr>
          <p:nvPr/>
        </p:nvSpPr>
        <p:spPr bwMode="auto">
          <a:xfrm>
            <a:off x="642910" y="1285860"/>
            <a:ext cx="2357454" cy="357190"/>
          </a:xfrm>
          <a:prstGeom prst="rect">
            <a:avLst/>
          </a:prstGeom>
          <a:ln>
            <a:headEnd/>
            <a:tailEnd/>
          </a:ln>
          <a:effectLst>
            <a:innerShdw blurRad="63500" dist="50800" dir="18900000">
              <a:prstClr val="black">
                <a:alpha val="50000"/>
              </a:prstClr>
            </a:innerShdw>
            <a:softEdge rad="12700"/>
          </a:effectLst>
        </p:spPr>
        <p:style>
          <a:lnRef idx="2">
            <a:schemeClr val="accent4"/>
          </a:lnRef>
          <a:fillRef idx="1">
            <a:schemeClr val="lt1"/>
          </a:fillRef>
          <a:effectRef idx="0">
            <a:schemeClr val="accent4"/>
          </a:effectRef>
          <a:fontRef idx="minor">
            <a:schemeClr val="dk1"/>
          </a:fontRef>
        </p:style>
        <p:txBody>
          <a:bodyPr anchor="ctr"/>
          <a:lstStyle/>
          <a:p>
            <a:pPr algn="ctr">
              <a:defRPr/>
            </a:pPr>
            <a:r>
              <a:rPr lang="en-US" sz="1600" dirty="0"/>
              <a:t>ANÁLISIS PEST</a:t>
            </a:r>
            <a:endParaRPr lang="es-EC" sz="1600" dirty="0"/>
          </a:p>
        </p:txBody>
      </p:sp>
      <p:sp>
        <p:nvSpPr>
          <p:cNvPr id="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endParaRPr lang="es-EC" smtClean="0"/>
          </a:p>
        </p:txBody>
      </p:sp>
      <p:sp>
        <p:nvSpPr>
          <p:cNvPr id="4" name="3 Marcador de número de diapositiva"/>
          <p:cNvSpPr>
            <a:spLocks noGrp="1"/>
          </p:cNvSpPr>
          <p:nvPr>
            <p:ph type="sldNum" sz="quarter" idx="12"/>
          </p:nvPr>
        </p:nvSpPr>
        <p:spPr/>
        <p:txBody>
          <a:bodyPr/>
          <a:lstStyle/>
          <a:p>
            <a:pPr>
              <a:defRPr/>
            </a:pPr>
            <a:fld id="{7519AD0E-53D2-4EDB-B354-652E2B2EB200}" type="slidenum">
              <a:rPr lang="es-EC" smtClean="0"/>
              <a:pPr>
                <a:defRPr/>
              </a:pPr>
              <a:t>16</a:t>
            </a:fld>
            <a:endParaRPr lang="es-EC" dirty="0"/>
          </a:p>
        </p:txBody>
      </p:sp>
      <p:grpSp>
        <p:nvGrpSpPr>
          <p:cNvPr id="15364" name="14 Grupo"/>
          <p:cNvGrpSpPr>
            <a:grpSpLocks/>
          </p:cNvGrpSpPr>
          <p:nvPr/>
        </p:nvGrpSpPr>
        <p:grpSpPr bwMode="auto">
          <a:xfrm>
            <a:off x="1071563" y="1571625"/>
            <a:ext cx="7008812" cy="3722688"/>
            <a:chOff x="1071538" y="1571625"/>
            <a:chExt cx="7008837" cy="3722688"/>
          </a:xfrm>
        </p:grpSpPr>
        <p:grpSp>
          <p:nvGrpSpPr>
            <p:cNvPr id="15372" name="6 Grupo"/>
            <p:cNvGrpSpPr>
              <a:grpSpLocks/>
            </p:cNvGrpSpPr>
            <p:nvPr/>
          </p:nvGrpSpPr>
          <p:grpSpPr bwMode="auto">
            <a:xfrm>
              <a:off x="1071563" y="1571625"/>
              <a:ext cx="7008812" cy="3722688"/>
              <a:chOff x="1330992" y="928670"/>
              <a:chExt cx="7163484" cy="4300555"/>
            </a:xfrm>
          </p:grpSpPr>
          <p:pic>
            <p:nvPicPr>
              <p:cNvPr id="6" name="Picture 2"/>
              <p:cNvPicPr>
                <a:picLocks noChangeAspect="1" noChangeArrowheads="1"/>
              </p:cNvPicPr>
              <p:nvPr/>
            </p:nvPicPr>
            <p:blipFill>
              <a:blip r:embed="rId2"/>
              <a:srcRect/>
              <a:stretch>
                <a:fillRect/>
              </a:stretch>
            </p:blipFill>
            <p:spPr bwMode="auto">
              <a:xfrm>
                <a:off x="1747838" y="928670"/>
                <a:ext cx="6746638" cy="4300555"/>
              </a:xfrm>
              <a:prstGeom prst="rect">
                <a:avLst/>
              </a:prstGeom>
              <a:ln>
                <a:headEnd/>
                <a:tailEnd/>
              </a:ln>
            </p:spPr>
            <p:style>
              <a:lnRef idx="0">
                <a:schemeClr val="accent5"/>
              </a:lnRef>
              <a:fillRef idx="3">
                <a:schemeClr val="accent5"/>
              </a:fillRef>
              <a:effectRef idx="3">
                <a:schemeClr val="accent5"/>
              </a:effectRef>
              <a:fontRef idx="minor">
                <a:schemeClr val="lt1"/>
              </a:fontRef>
            </p:style>
          </p:pic>
          <p:sp>
            <p:nvSpPr>
              <p:cNvPr id="7" name="4 CuadroTexto"/>
              <p:cNvSpPr txBox="1"/>
              <p:nvPr/>
            </p:nvSpPr>
            <p:spPr>
              <a:xfrm>
                <a:off x="1330992" y="1093759"/>
                <a:ext cx="519010" cy="1549424"/>
              </a:xfrm>
              <a:prstGeom prst="rect">
                <a:avLst/>
              </a:prstGeom>
            </p:spPr>
            <p:style>
              <a:lnRef idx="0">
                <a:schemeClr val="accent4"/>
              </a:lnRef>
              <a:fillRef idx="3">
                <a:schemeClr val="accent4"/>
              </a:fillRef>
              <a:effectRef idx="3">
                <a:schemeClr val="accent4"/>
              </a:effectRef>
              <a:fontRef idx="minor">
                <a:schemeClr val="lt1"/>
              </a:fontRef>
            </p:style>
            <p:txBody>
              <a:bodyPr vert="vert270">
                <a:spAutoFit/>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050" b="1" dirty="0" smtClean="0">
                    <a:latin typeface="Arial" pitchFamily="34" charset="0"/>
                    <a:cs typeface="Arial" pitchFamily="34" charset="0"/>
                  </a:rPr>
                  <a:t>ACTIVIDAD DE APOYO</a:t>
                </a:r>
                <a:endParaRPr lang="es-EC" sz="1050" b="1" dirty="0">
                  <a:latin typeface="Arial" pitchFamily="34" charset="0"/>
                  <a:cs typeface="Arial" pitchFamily="34" charset="0"/>
                </a:endParaRPr>
              </a:p>
            </p:txBody>
          </p:sp>
        </p:grpSp>
        <p:sp>
          <p:nvSpPr>
            <p:cNvPr id="9" name="8 Rectángulo"/>
            <p:cNvSpPr/>
            <p:nvPr/>
          </p:nvSpPr>
          <p:spPr>
            <a:xfrm>
              <a:off x="1071538" y="3357562"/>
              <a:ext cx="507831" cy="1928826"/>
            </a:xfrm>
            <a:prstGeom prst="rect">
              <a:avLst/>
            </a:prstGeom>
          </p:spPr>
          <p:style>
            <a:lnRef idx="0">
              <a:schemeClr val="accent5"/>
            </a:lnRef>
            <a:fillRef idx="3">
              <a:schemeClr val="accent5"/>
            </a:fillRef>
            <a:effectRef idx="3">
              <a:schemeClr val="accent5"/>
            </a:effectRef>
            <a:fontRef idx="minor">
              <a:schemeClr val="lt1"/>
            </a:fontRef>
          </p:style>
          <p:txBody>
            <a:bodyPr vert="vert270">
              <a:spAutoFit/>
            </a:bodyPr>
            <a:lstStyle/>
            <a:p>
              <a:pPr algn="ctr">
                <a:defRPr/>
              </a:pPr>
              <a:r>
                <a:rPr lang="en-US" sz="1050" b="1" dirty="0">
                  <a:solidFill>
                    <a:schemeClr val="tx1"/>
                  </a:solidFill>
                  <a:latin typeface="Arial" pitchFamily="34" charset="0"/>
                  <a:cs typeface="Arial" pitchFamily="34" charset="0"/>
                </a:rPr>
                <a:t>ACTIVIDADES PRINCIPALES</a:t>
              </a:r>
              <a:endParaRPr lang="es-EC" sz="1050" b="1" dirty="0">
                <a:solidFill>
                  <a:schemeClr val="tx1"/>
                </a:solidFill>
                <a:latin typeface="Arial" pitchFamily="34" charset="0"/>
                <a:cs typeface="Arial" pitchFamily="34" charset="0"/>
              </a:endParaRPr>
            </a:p>
          </p:txBody>
        </p:sp>
      </p:grpSp>
      <p:sp>
        <p:nvSpPr>
          <p:cNvPr id="10" name="1 Título"/>
          <p:cNvSpPr txBox="1">
            <a:spLocks/>
          </p:cNvSpPr>
          <p:nvPr/>
        </p:nvSpPr>
        <p:spPr bwMode="auto">
          <a:xfrm>
            <a:off x="485804" y="285736"/>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4400" dirty="0"/>
              <a:t>CADENA DE VALOR</a:t>
            </a:r>
            <a:endParaRPr lang="es-EC" sz="4400" dirty="0"/>
          </a:p>
        </p:txBody>
      </p:sp>
      <p:pic>
        <p:nvPicPr>
          <p:cNvPr id="11" name="10 Imagen" descr="BJDBD.jpg"/>
          <p:cNvPicPr>
            <a:picLocks noChangeAspect="1"/>
          </p:cNvPicPr>
          <p:nvPr/>
        </p:nvPicPr>
        <p:blipFill>
          <a:blip r:embed="rId3" cstate="print"/>
          <a:stretch>
            <a:fillRect/>
          </a:stretch>
        </p:blipFill>
        <p:spPr>
          <a:xfrm>
            <a:off x="1571604" y="5429264"/>
            <a:ext cx="1500180" cy="1214422"/>
          </a:xfrm>
          <a:prstGeom prst="rect">
            <a:avLst/>
          </a:prstGeom>
          <a:ln>
            <a:noFill/>
          </a:ln>
          <a:effectLst>
            <a:softEdge rad="112500"/>
          </a:effectLst>
        </p:spPr>
      </p:pic>
      <p:pic>
        <p:nvPicPr>
          <p:cNvPr id="12" name="11 Imagen" descr="BJDBD.jpg"/>
          <p:cNvPicPr>
            <a:picLocks noChangeAspect="1"/>
          </p:cNvPicPr>
          <p:nvPr/>
        </p:nvPicPr>
        <p:blipFill>
          <a:blip r:embed="rId4" cstate="print"/>
          <a:stretch>
            <a:fillRect/>
          </a:stretch>
        </p:blipFill>
        <p:spPr>
          <a:xfrm>
            <a:off x="3071802" y="5429264"/>
            <a:ext cx="1500198" cy="1214422"/>
          </a:xfrm>
          <a:prstGeom prst="rect">
            <a:avLst/>
          </a:prstGeom>
          <a:ln>
            <a:noFill/>
          </a:ln>
          <a:effectLst>
            <a:softEdge rad="112500"/>
          </a:effectLst>
        </p:spPr>
      </p:pic>
      <p:pic>
        <p:nvPicPr>
          <p:cNvPr id="13" name="12 Imagen" descr="BJDBD.jpg"/>
          <p:cNvPicPr>
            <a:picLocks noChangeAspect="1"/>
          </p:cNvPicPr>
          <p:nvPr/>
        </p:nvPicPr>
        <p:blipFill>
          <a:blip r:embed="rId5" cstate="print"/>
          <a:stretch>
            <a:fillRect/>
          </a:stretch>
        </p:blipFill>
        <p:spPr>
          <a:xfrm>
            <a:off x="4500562" y="5429264"/>
            <a:ext cx="1500198" cy="1214446"/>
          </a:xfrm>
          <a:prstGeom prst="rect">
            <a:avLst/>
          </a:prstGeom>
          <a:ln>
            <a:noFill/>
          </a:ln>
          <a:effectLst>
            <a:softEdge rad="112500"/>
          </a:effectLst>
        </p:spPr>
      </p:pic>
      <p:pic>
        <p:nvPicPr>
          <p:cNvPr id="14" name="13 Imagen" descr="BJDBD.jpg"/>
          <p:cNvPicPr>
            <a:picLocks noChangeAspect="1"/>
          </p:cNvPicPr>
          <p:nvPr/>
        </p:nvPicPr>
        <p:blipFill>
          <a:blip r:embed="rId6" cstate="print"/>
          <a:stretch>
            <a:fillRect/>
          </a:stretch>
        </p:blipFill>
        <p:spPr>
          <a:xfrm>
            <a:off x="5929322" y="5473913"/>
            <a:ext cx="1500198" cy="1125148"/>
          </a:xfrm>
          <a:prstGeom prst="rect">
            <a:avLst/>
          </a:prstGeom>
          <a:ln>
            <a:noFill/>
          </a:ln>
          <a:effectLst>
            <a:softEdge rad="112500"/>
          </a:effectLst>
        </p:spPr>
      </p:pic>
      <p:sp>
        <p:nvSpPr>
          <p:cNvPr id="16" name="7 Marcador de pie de página"/>
          <p:cNvSpPr>
            <a:spLocks noGrp="1"/>
          </p:cNvSpPr>
          <p:nvPr>
            <p:ph type="ftr" sz="quarter" idx="11"/>
          </p:nvPr>
        </p:nvSpPr>
        <p:spPr>
          <a:xfrm>
            <a:off x="142844" y="6564337"/>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7" name="16 Conector recto"/>
          <p:cNvCxnSpPr/>
          <p:nvPr/>
        </p:nvCxnSpPr>
        <p:spPr>
          <a:xfrm>
            <a:off x="357158" y="6778651"/>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080F0ABD-6634-45BE-B00F-EF6B7F7054C6}" type="slidenum">
              <a:rPr lang="es-EC" smtClean="0"/>
              <a:pPr>
                <a:defRPr/>
              </a:pPr>
              <a:t>17</a:t>
            </a:fld>
            <a:endParaRPr lang="es-EC" dirty="0"/>
          </a:p>
        </p:txBody>
      </p:sp>
      <p:graphicFrame>
        <p:nvGraphicFramePr>
          <p:cNvPr id="5" name="4 Tabla"/>
          <p:cNvGraphicFramePr>
            <a:graphicFrameLocks noGrp="1"/>
          </p:cNvGraphicFramePr>
          <p:nvPr/>
        </p:nvGraphicFramePr>
        <p:xfrm>
          <a:off x="2285984" y="1071547"/>
          <a:ext cx="4929221" cy="5384545"/>
        </p:xfrm>
        <a:graphic>
          <a:graphicData uri="http://schemas.openxmlformats.org/drawingml/2006/table">
            <a:tbl>
              <a:tblPr/>
              <a:tblGrid>
                <a:gridCol w="3988814"/>
                <a:gridCol w="276297"/>
                <a:gridCol w="322900"/>
                <a:gridCol w="341210"/>
              </a:tblGrid>
              <a:tr h="584468">
                <a:tc>
                  <a:txBody>
                    <a:bodyPr/>
                    <a:lstStyle/>
                    <a:p>
                      <a:pPr algn="l">
                        <a:spcAft>
                          <a:spcPts val="0"/>
                        </a:spcAft>
                      </a:pPr>
                      <a:r>
                        <a:rPr lang="es-ES" sz="800" dirty="0">
                          <a:latin typeface="Arial"/>
                          <a:ea typeface="Arial Unicode MS"/>
                        </a:rPr>
                        <a:t>1 Considerable</a:t>
                      </a:r>
                      <a:endParaRPr lang="es-EC" sz="1050" dirty="0">
                        <a:latin typeface="Times New Roman"/>
                        <a:ea typeface="Times New Roman"/>
                      </a:endParaRPr>
                    </a:p>
                    <a:p>
                      <a:pPr algn="l">
                        <a:spcAft>
                          <a:spcPts val="0"/>
                        </a:spcAft>
                      </a:pPr>
                      <a:r>
                        <a:rPr lang="es-ES" sz="800" dirty="0">
                          <a:latin typeface="Arial"/>
                          <a:ea typeface="Arial Unicode MS"/>
                        </a:rPr>
                        <a:t>2 Importante</a:t>
                      </a:r>
                      <a:endParaRPr lang="es-EC" sz="1050" dirty="0">
                        <a:latin typeface="Times New Roman"/>
                        <a:ea typeface="Times New Roman"/>
                      </a:endParaRPr>
                    </a:p>
                    <a:p>
                      <a:pPr algn="l">
                        <a:spcAft>
                          <a:spcPts val="0"/>
                        </a:spcAft>
                      </a:pPr>
                      <a:r>
                        <a:rPr lang="es-ES" sz="800" dirty="0">
                          <a:latin typeface="Arial"/>
                          <a:ea typeface="Arial Unicode MS"/>
                        </a:rPr>
                        <a:t>3 Muy Alto</a:t>
                      </a:r>
                      <a:endParaRPr lang="es-EC" sz="1050" dirty="0">
                        <a:latin typeface="Times New Roman"/>
                        <a:ea typeface="Times New Roman"/>
                      </a:endParaRPr>
                    </a:p>
                  </a:txBody>
                  <a:tcPr marL="46491" marR="4649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s-ES" sz="800" b="1">
                          <a:latin typeface="Arial"/>
                          <a:ea typeface="Times New Roman"/>
                        </a:rPr>
                        <a:t>FORTALEZA</a:t>
                      </a:r>
                      <a:endParaRPr lang="es-EC" sz="1050">
                        <a:latin typeface="Times New Roman"/>
                        <a:ea typeface="Times New Roman"/>
                      </a:endParaRPr>
                    </a:p>
                  </a:txBody>
                  <a:tcPr marL="46491" marR="464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rowSpan="2">
                  <a:txBody>
                    <a:bodyPr/>
                    <a:lstStyle/>
                    <a:p>
                      <a:pPr algn="ctr">
                        <a:spcAft>
                          <a:spcPts val="0"/>
                        </a:spcAft>
                      </a:pPr>
                      <a:r>
                        <a:rPr lang="es-ES" sz="800" b="1">
                          <a:latin typeface="Arial"/>
                          <a:ea typeface="Times New Roman"/>
                        </a:rPr>
                        <a:t>DEBILIDAD</a:t>
                      </a:r>
                      <a:endParaRPr lang="es-EC" sz="1050">
                        <a:latin typeface="Times New Roman"/>
                        <a:ea typeface="Times New Roman"/>
                      </a:endParaRPr>
                    </a:p>
                  </a:txBody>
                  <a:tcPr marL="46491" marR="464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rowSpan="2">
                  <a:txBody>
                    <a:bodyPr/>
                    <a:lstStyle/>
                    <a:p>
                      <a:pPr algn="ctr">
                        <a:spcAft>
                          <a:spcPts val="0"/>
                        </a:spcAft>
                      </a:pPr>
                      <a:r>
                        <a:rPr lang="es-ES" sz="800" b="1" dirty="0">
                          <a:latin typeface="Arial"/>
                          <a:ea typeface="Times New Roman"/>
                        </a:rPr>
                        <a:t>GRADO</a:t>
                      </a:r>
                      <a:endParaRPr lang="es-EC" sz="1050" dirty="0">
                        <a:latin typeface="Times New Roman"/>
                        <a:ea typeface="Times New Roman"/>
                      </a:endParaRPr>
                    </a:p>
                  </a:txBody>
                  <a:tcPr marL="46491" marR="464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125308">
                <a:tc>
                  <a:txBody>
                    <a:bodyPr/>
                    <a:lstStyle/>
                    <a:p>
                      <a:pPr algn="l">
                        <a:lnSpc>
                          <a:spcPct val="115000"/>
                        </a:lnSpc>
                        <a:spcAft>
                          <a:spcPts val="0"/>
                        </a:spcAft>
                      </a:pPr>
                      <a:r>
                        <a:rPr lang="es-ES" sz="700" b="1" dirty="0">
                          <a:latin typeface="Arial"/>
                          <a:ea typeface="Arial Unicode MS"/>
                        </a:rPr>
                        <a:t>COMPONENTE</a:t>
                      </a:r>
                      <a:endParaRPr lang="es-EC" sz="1000" dirty="0">
                        <a:latin typeface="Times New Roman"/>
                        <a:ea typeface="Times New Roman"/>
                      </a:endParaRPr>
                    </a:p>
                  </a:txBody>
                  <a:tcPr marL="46491" marR="464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594"/>
                    </a:solidFill>
                  </a:tcPr>
                </a:tc>
                <a:tc vMerge="1">
                  <a:txBody>
                    <a:bodyPr/>
                    <a:lstStyle/>
                    <a:p>
                      <a:endParaRPr lang="es-EC"/>
                    </a:p>
                  </a:txBody>
                  <a:tcPr/>
                </a:tc>
                <a:tc vMerge="1">
                  <a:txBody>
                    <a:bodyPr/>
                    <a:lstStyle/>
                    <a:p>
                      <a:endParaRPr lang="es-EC"/>
                    </a:p>
                  </a:txBody>
                  <a:tcPr/>
                </a:tc>
                <a:tc vMerge="1">
                  <a:txBody>
                    <a:bodyPr/>
                    <a:lstStyle/>
                    <a:p>
                      <a:endParaRPr lang="es-EC"/>
                    </a:p>
                  </a:txBody>
                  <a:tcPr/>
                </a:tc>
              </a:tr>
              <a:tr h="125308">
                <a:tc gridSpan="4">
                  <a:txBody>
                    <a:bodyPr/>
                    <a:lstStyle/>
                    <a:p>
                      <a:pPr algn="l">
                        <a:lnSpc>
                          <a:spcPct val="115000"/>
                        </a:lnSpc>
                        <a:spcAft>
                          <a:spcPts val="0"/>
                        </a:spcAft>
                      </a:pPr>
                      <a:r>
                        <a:rPr lang="es-ES" sz="700" b="1" dirty="0">
                          <a:latin typeface="Arial"/>
                          <a:ea typeface="Arial Unicode MS"/>
                        </a:rPr>
                        <a:t>INFRAESTRUCTURA Y ADMINISTRACIÓN</a:t>
                      </a:r>
                      <a:endParaRPr lang="es-EC" sz="10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140973">
                <a:tc>
                  <a:txBody>
                    <a:bodyPr/>
                    <a:lstStyle/>
                    <a:p>
                      <a:pPr algn="l">
                        <a:lnSpc>
                          <a:spcPct val="115000"/>
                        </a:lnSpc>
                        <a:spcAft>
                          <a:spcPts val="0"/>
                        </a:spcAft>
                      </a:pPr>
                      <a:r>
                        <a:rPr lang="es-ES" sz="800" dirty="0">
                          <a:latin typeface="Arial"/>
                          <a:ea typeface="Arial Unicode MS"/>
                        </a:rPr>
                        <a:t>1.Ubicación sector industrial</a:t>
                      </a:r>
                      <a:endParaRPr lang="es-EC" sz="10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3</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40973">
                <a:tc>
                  <a:txBody>
                    <a:bodyPr/>
                    <a:lstStyle/>
                    <a:p>
                      <a:pPr algn="l">
                        <a:lnSpc>
                          <a:spcPct val="115000"/>
                        </a:lnSpc>
                        <a:spcAft>
                          <a:spcPts val="0"/>
                        </a:spcAft>
                      </a:pPr>
                      <a:r>
                        <a:rPr lang="es-ES" sz="800" dirty="0">
                          <a:latin typeface="Arial"/>
                          <a:ea typeface="Arial Unicode MS"/>
                        </a:rPr>
                        <a:t>2.Ambiente Laboral</a:t>
                      </a:r>
                      <a:endParaRPr lang="es-EC" sz="10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2</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68853">
                <a:tc>
                  <a:txBody>
                    <a:bodyPr/>
                    <a:lstStyle/>
                    <a:p>
                      <a:pPr algn="l">
                        <a:lnSpc>
                          <a:spcPct val="115000"/>
                        </a:lnSpc>
                        <a:spcAft>
                          <a:spcPts val="0"/>
                        </a:spcAft>
                      </a:pPr>
                      <a:r>
                        <a:rPr lang="es-ES" sz="800" dirty="0">
                          <a:latin typeface="Arial"/>
                          <a:ea typeface="Arial Unicode MS"/>
                        </a:rPr>
                        <a:t>3.Falta de espacio para almacenar materia prima y producto terminado</a:t>
                      </a:r>
                      <a:endParaRPr lang="es-EC" sz="10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3</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25308">
                <a:tc gridSpan="4">
                  <a:txBody>
                    <a:bodyPr/>
                    <a:lstStyle/>
                    <a:p>
                      <a:pPr algn="l">
                        <a:lnSpc>
                          <a:spcPct val="115000"/>
                        </a:lnSpc>
                        <a:spcAft>
                          <a:spcPts val="0"/>
                        </a:spcAft>
                      </a:pPr>
                      <a:r>
                        <a:rPr lang="es-ES" sz="700" b="1" dirty="0">
                          <a:latin typeface="Arial"/>
                          <a:ea typeface="Arial Unicode MS"/>
                        </a:rPr>
                        <a:t>RECURSOS HUMANOS</a:t>
                      </a:r>
                      <a:endParaRPr lang="es-EC" sz="10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140973">
                <a:tc>
                  <a:txBody>
                    <a:bodyPr/>
                    <a:lstStyle/>
                    <a:p>
                      <a:pPr algn="l">
                        <a:lnSpc>
                          <a:spcPct val="115000"/>
                        </a:lnSpc>
                        <a:spcAft>
                          <a:spcPts val="0"/>
                        </a:spcAft>
                      </a:pPr>
                      <a:r>
                        <a:rPr lang="es-ES" sz="800" dirty="0">
                          <a:latin typeface="Arial"/>
                          <a:ea typeface="Arial Unicode MS"/>
                        </a:rPr>
                        <a:t>1.Selección de empleados</a:t>
                      </a:r>
                      <a:endParaRPr lang="es-EC" sz="10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Arial"/>
                        <a:ea typeface="Arial Unicode MS"/>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1</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40973">
                <a:tc>
                  <a:txBody>
                    <a:bodyPr/>
                    <a:lstStyle/>
                    <a:p>
                      <a:pPr algn="l">
                        <a:lnSpc>
                          <a:spcPct val="115000"/>
                        </a:lnSpc>
                        <a:spcAft>
                          <a:spcPts val="0"/>
                        </a:spcAft>
                      </a:pPr>
                      <a:r>
                        <a:rPr lang="es-ES" sz="800" dirty="0">
                          <a:latin typeface="Arial"/>
                          <a:ea typeface="Arial Unicode MS"/>
                        </a:rPr>
                        <a:t>2.Capacitación permanente –Plan de Capacitación</a:t>
                      </a:r>
                      <a:endParaRPr lang="es-EC" sz="10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Arial"/>
                        <a:ea typeface="Arial Unicode MS"/>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3</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40973">
                <a:tc>
                  <a:txBody>
                    <a:bodyPr/>
                    <a:lstStyle/>
                    <a:p>
                      <a:pPr algn="l">
                        <a:lnSpc>
                          <a:spcPct val="115000"/>
                        </a:lnSpc>
                        <a:spcAft>
                          <a:spcPts val="0"/>
                        </a:spcAft>
                      </a:pPr>
                      <a:r>
                        <a:rPr lang="es-ES" sz="800" dirty="0">
                          <a:latin typeface="Arial"/>
                          <a:ea typeface="Arial Unicode MS"/>
                        </a:rPr>
                        <a:t>3.Personal Calificado y técnico</a:t>
                      </a:r>
                      <a:endParaRPr lang="es-EC" sz="10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Arial"/>
                        <a:ea typeface="Arial Unicode MS"/>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3</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40973">
                <a:tc>
                  <a:txBody>
                    <a:bodyPr/>
                    <a:lstStyle/>
                    <a:p>
                      <a:pPr algn="l">
                        <a:lnSpc>
                          <a:spcPct val="115000"/>
                        </a:lnSpc>
                        <a:spcAft>
                          <a:spcPts val="0"/>
                        </a:spcAft>
                      </a:pPr>
                      <a:r>
                        <a:rPr lang="es-ES" sz="800" dirty="0">
                          <a:latin typeface="Arial"/>
                          <a:ea typeface="Arial Unicode MS"/>
                        </a:rPr>
                        <a:t>4. Remuneraciones e incentivos </a:t>
                      </a:r>
                      <a:endParaRPr lang="es-EC" sz="10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Arial"/>
                        <a:ea typeface="Arial Unicode MS"/>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2</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25308">
                <a:tc gridSpan="4">
                  <a:txBody>
                    <a:bodyPr/>
                    <a:lstStyle/>
                    <a:p>
                      <a:pPr algn="l">
                        <a:lnSpc>
                          <a:spcPct val="115000"/>
                        </a:lnSpc>
                        <a:spcAft>
                          <a:spcPts val="0"/>
                        </a:spcAft>
                      </a:pPr>
                      <a:r>
                        <a:rPr lang="es-ES" sz="700" b="1">
                          <a:latin typeface="Arial"/>
                          <a:ea typeface="Arial Unicode MS"/>
                        </a:rPr>
                        <a:t>TECNOLOGÍA Y SISTEMAS DE INFORMACIÓN</a:t>
                      </a:r>
                      <a:endParaRPr lang="es-EC" sz="1000">
                        <a:latin typeface="Times New Roman"/>
                        <a:ea typeface="Times New Roman"/>
                      </a:endParaRPr>
                    </a:p>
                  </a:txBody>
                  <a:tcPr marL="46491" marR="464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140973">
                <a:tc>
                  <a:txBody>
                    <a:bodyPr/>
                    <a:lstStyle/>
                    <a:p>
                      <a:pPr algn="l">
                        <a:lnSpc>
                          <a:spcPct val="115000"/>
                        </a:lnSpc>
                        <a:spcAft>
                          <a:spcPts val="0"/>
                        </a:spcAft>
                      </a:pPr>
                      <a:r>
                        <a:rPr lang="es-ES" sz="800">
                          <a:latin typeface="Arial"/>
                          <a:ea typeface="Arial Unicode MS"/>
                        </a:rPr>
                        <a:t>1.Sistema de Información </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2</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25308">
                <a:tc gridSpan="4">
                  <a:txBody>
                    <a:bodyPr/>
                    <a:lstStyle/>
                    <a:p>
                      <a:pPr algn="l">
                        <a:lnSpc>
                          <a:spcPct val="115000"/>
                        </a:lnSpc>
                        <a:spcAft>
                          <a:spcPts val="0"/>
                        </a:spcAft>
                      </a:pPr>
                      <a:r>
                        <a:rPr lang="es-ES" sz="700" b="1" dirty="0">
                          <a:latin typeface="Arial"/>
                          <a:ea typeface="Arial Unicode MS"/>
                        </a:rPr>
                        <a:t>ABASTECIMIENTO</a:t>
                      </a:r>
                      <a:endParaRPr lang="es-EC" sz="1000" dirty="0">
                        <a:latin typeface="Times New Roman"/>
                        <a:ea typeface="Times New Roman"/>
                      </a:endParaRPr>
                    </a:p>
                  </a:txBody>
                  <a:tcPr marL="46491" marR="464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140973">
                <a:tc>
                  <a:txBody>
                    <a:bodyPr/>
                    <a:lstStyle/>
                    <a:p>
                      <a:pPr algn="l">
                        <a:lnSpc>
                          <a:spcPct val="115000"/>
                        </a:lnSpc>
                        <a:spcAft>
                          <a:spcPts val="0"/>
                        </a:spcAft>
                      </a:pPr>
                      <a:r>
                        <a:rPr lang="es-ES" sz="800">
                          <a:latin typeface="Arial"/>
                          <a:ea typeface="Arial Unicode MS"/>
                        </a:rPr>
                        <a:t>1.Proceso adquisición materia prima</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2</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40973">
                <a:tc>
                  <a:txBody>
                    <a:bodyPr/>
                    <a:lstStyle/>
                    <a:p>
                      <a:pPr algn="l">
                        <a:lnSpc>
                          <a:spcPct val="115000"/>
                        </a:lnSpc>
                        <a:spcAft>
                          <a:spcPts val="0"/>
                        </a:spcAft>
                      </a:pPr>
                      <a:r>
                        <a:rPr lang="es-ES" sz="800">
                          <a:latin typeface="Arial"/>
                          <a:ea typeface="Arial Unicode MS"/>
                        </a:rPr>
                        <a:t>2.Alianzas estratégicas con proveedores</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3</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25308">
                <a:tc gridSpan="4">
                  <a:txBody>
                    <a:bodyPr/>
                    <a:lstStyle/>
                    <a:p>
                      <a:pPr algn="l">
                        <a:lnSpc>
                          <a:spcPct val="115000"/>
                        </a:lnSpc>
                        <a:spcAft>
                          <a:spcPts val="0"/>
                        </a:spcAft>
                      </a:pPr>
                      <a:r>
                        <a:rPr lang="es-ES" sz="700" b="1" dirty="0">
                          <a:latin typeface="Arial"/>
                          <a:ea typeface="Arial Unicode MS"/>
                        </a:rPr>
                        <a:t>LOGÍSTICA DE ENTRADA</a:t>
                      </a:r>
                      <a:endParaRPr lang="es-EC" sz="1000" dirty="0">
                        <a:latin typeface="Times New Roman"/>
                        <a:ea typeface="Times New Roman"/>
                      </a:endParaRPr>
                    </a:p>
                  </a:txBody>
                  <a:tcPr marL="46491" marR="464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140973">
                <a:tc>
                  <a:txBody>
                    <a:bodyPr/>
                    <a:lstStyle/>
                    <a:p>
                      <a:pPr algn="l">
                        <a:lnSpc>
                          <a:spcPct val="115000"/>
                        </a:lnSpc>
                        <a:spcAft>
                          <a:spcPts val="0"/>
                        </a:spcAft>
                      </a:pPr>
                      <a:r>
                        <a:rPr lang="es-ES" sz="800">
                          <a:latin typeface="Arial"/>
                          <a:ea typeface="Arial Unicode MS"/>
                        </a:rPr>
                        <a:t>1.Control de Inventario</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2</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40973">
                <a:tc>
                  <a:txBody>
                    <a:bodyPr/>
                    <a:lstStyle/>
                    <a:p>
                      <a:pPr algn="l">
                        <a:lnSpc>
                          <a:spcPct val="115000"/>
                        </a:lnSpc>
                        <a:spcAft>
                          <a:spcPts val="0"/>
                        </a:spcAft>
                      </a:pPr>
                      <a:r>
                        <a:rPr lang="es-ES" sz="800" dirty="0">
                          <a:latin typeface="Arial"/>
                          <a:ea typeface="Arial Unicode MS"/>
                        </a:rPr>
                        <a:t>2.Control de recepción</a:t>
                      </a:r>
                      <a:endParaRPr lang="es-EC" sz="10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2</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40973">
                <a:tc>
                  <a:txBody>
                    <a:bodyPr/>
                    <a:lstStyle/>
                    <a:p>
                      <a:pPr algn="l">
                        <a:lnSpc>
                          <a:spcPct val="115000"/>
                        </a:lnSpc>
                        <a:spcAft>
                          <a:spcPts val="0"/>
                        </a:spcAft>
                      </a:pPr>
                      <a:r>
                        <a:rPr lang="es-ES" sz="800">
                          <a:latin typeface="Arial"/>
                          <a:ea typeface="Arial Unicode MS"/>
                        </a:rPr>
                        <a:t>3.Control de Calidad</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3</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25308">
                <a:tc gridSpan="4">
                  <a:txBody>
                    <a:bodyPr/>
                    <a:lstStyle/>
                    <a:p>
                      <a:pPr algn="l">
                        <a:lnSpc>
                          <a:spcPct val="115000"/>
                        </a:lnSpc>
                        <a:spcAft>
                          <a:spcPts val="0"/>
                        </a:spcAft>
                      </a:pPr>
                      <a:r>
                        <a:rPr lang="es-ES" sz="800" b="1">
                          <a:latin typeface="Arial"/>
                          <a:ea typeface="Arial Unicode MS"/>
                        </a:rPr>
                        <a:t>OPERACIONES</a:t>
                      </a:r>
                      <a:endParaRPr lang="es-EC" sz="800">
                        <a:latin typeface="Times New Roman"/>
                        <a:ea typeface="Times New Roman"/>
                      </a:endParaRPr>
                    </a:p>
                  </a:txBody>
                  <a:tcPr marL="46491" marR="464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140973">
                <a:tc>
                  <a:txBody>
                    <a:bodyPr/>
                    <a:lstStyle/>
                    <a:p>
                      <a:pPr algn="l">
                        <a:lnSpc>
                          <a:spcPct val="115000"/>
                        </a:lnSpc>
                        <a:spcAft>
                          <a:spcPts val="0"/>
                        </a:spcAft>
                      </a:pPr>
                      <a:r>
                        <a:rPr lang="es-ES" sz="800" dirty="0">
                          <a:latin typeface="Arial"/>
                          <a:ea typeface="Arial Unicode MS"/>
                        </a:rPr>
                        <a:t>1.Control de calidad producción</a:t>
                      </a:r>
                      <a:endParaRPr lang="es-EC" sz="8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Arial"/>
                        <a:ea typeface="Arial Unicode MS"/>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2</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40973">
                <a:tc>
                  <a:txBody>
                    <a:bodyPr/>
                    <a:lstStyle/>
                    <a:p>
                      <a:pPr algn="l">
                        <a:lnSpc>
                          <a:spcPct val="115000"/>
                        </a:lnSpc>
                        <a:spcAft>
                          <a:spcPts val="0"/>
                        </a:spcAft>
                      </a:pPr>
                      <a:r>
                        <a:rPr lang="es-ES" sz="800" dirty="0">
                          <a:latin typeface="Arial"/>
                          <a:ea typeface="Arial Unicode MS"/>
                        </a:rPr>
                        <a:t>2.Planificación y coordinación producción</a:t>
                      </a:r>
                      <a:endParaRPr lang="es-EC" sz="8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Arial"/>
                        <a:ea typeface="Arial Unicode MS"/>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2</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40973">
                <a:tc>
                  <a:txBody>
                    <a:bodyPr/>
                    <a:lstStyle/>
                    <a:p>
                      <a:pPr algn="l">
                        <a:lnSpc>
                          <a:spcPct val="115000"/>
                        </a:lnSpc>
                        <a:spcAft>
                          <a:spcPts val="0"/>
                        </a:spcAft>
                      </a:pPr>
                      <a:r>
                        <a:rPr lang="es-ES" sz="800" dirty="0">
                          <a:latin typeface="Arial"/>
                          <a:ea typeface="Arial Unicode MS"/>
                        </a:rPr>
                        <a:t>3.Optimización tiempos de producción</a:t>
                      </a:r>
                      <a:endParaRPr lang="es-EC" sz="8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Arial"/>
                        <a:ea typeface="Arial Unicode MS"/>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2</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40973">
                <a:tc>
                  <a:txBody>
                    <a:bodyPr/>
                    <a:lstStyle/>
                    <a:p>
                      <a:pPr algn="l">
                        <a:lnSpc>
                          <a:spcPct val="115000"/>
                        </a:lnSpc>
                        <a:spcAft>
                          <a:spcPts val="0"/>
                        </a:spcAft>
                      </a:pPr>
                      <a:r>
                        <a:rPr lang="es-ES" sz="800">
                          <a:latin typeface="Arial"/>
                          <a:ea typeface="Arial Unicode MS"/>
                        </a:rPr>
                        <a:t>4.Capacidad de producción</a:t>
                      </a:r>
                      <a:endParaRPr lang="es-EC"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Arial"/>
                        <a:ea typeface="Arial Unicode MS"/>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2</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22585">
                <a:tc>
                  <a:txBody>
                    <a:bodyPr/>
                    <a:lstStyle/>
                    <a:p>
                      <a:pPr algn="l">
                        <a:spcAft>
                          <a:spcPts val="0"/>
                        </a:spcAft>
                      </a:pPr>
                      <a:r>
                        <a:rPr lang="es-ES" sz="800" dirty="0">
                          <a:latin typeface="Arial"/>
                          <a:ea typeface="Arial Unicode MS"/>
                        </a:rPr>
                        <a:t>5.Uso de maquinarias y equipos</a:t>
                      </a:r>
                      <a:endParaRPr lang="es-EC" sz="8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Arial"/>
                        <a:ea typeface="Arial Unicode MS"/>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2</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22585">
                <a:tc>
                  <a:txBody>
                    <a:bodyPr/>
                    <a:lstStyle/>
                    <a:p>
                      <a:pPr algn="l">
                        <a:spcAft>
                          <a:spcPts val="0"/>
                        </a:spcAft>
                      </a:pPr>
                      <a:r>
                        <a:rPr lang="es-ES" sz="800">
                          <a:latin typeface="Arial"/>
                          <a:ea typeface="Arial Unicode MS"/>
                        </a:rPr>
                        <a:t>6.Seguridad industrial</a:t>
                      </a:r>
                      <a:endParaRPr lang="es-EC"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Arial"/>
                        <a:ea typeface="Arial Unicode MS"/>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Arial"/>
                          <a:ea typeface="Arial Unicode MS"/>
                        </a:rPr>
                        <a:t>3</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08964">
                <a:tc gridSpan="4">
                  <a:txBody>
                    <a:bodyPr/>
                    <a:lstStyle/>
                    <a:p>
                      <a:pPr algn="l">
                        <a:spcAft>
                          <a:spcPts val="0"/>
                        </a:spcAft>
                      </a:pPr>
                      <a:r>
                        <a:rPr lang="es-ES" sz="800" b="1" dirty="0">
                          <a:latin typeface="Arial"/>
                          <a:ea typeface="Arial Unicode MS"/>
                        </a:rPr>
                        <a:t>LOGISTICA DE SALIDA</a:t>
                      </a:r>
                      <a:endParaRPr lang="es-EC" sz="800" dirty="0">
                        <a:latin typeface="Times New Roman"/>
                        <a:ea typeface="Times New Roman"/>
                      </a:endParaRPr>
                    </a:p>
                  </a:txBody>
                  <a:tcPr marL="46491" marR="464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122585">
                <a:tc>
                  <a:txBody>
                    <a:bodyPr/>
                    <a:lstStyle/>
                    <a:p>
                      <a:pPr algn="l">
                        <a:spcAft>
                          <a:spcPts val="0"/>
                        </a:spcAft>
                      </a:pPr>
                      <a:r>
                        <a:rPr lang="es-ES" sz="800" dirty="0">
                          <a:latin typeface="Arial"/>
                          <a:ea typeface="Arial Unicode MS"/>
                        </a:rPr>
                        <a:t>1.Control de mercadería despachada</a:t>
                      </a:r>
                      <a:endParaRPr lang="es-EC" sz="8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2</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22585">
                <a:tc>
                  <a:txBody>
                    <a:bodyPr/>
                    <a:lstStyle/>
                    <a:p>
                      <a:pPr algn="l">
                        <a:spcAft>
                          <a:spcPts val="0"/>
                        </a:spcAft>
                      </a:pPr>
                      <a:r>
                        <a:rPr lang="es-ES" sz="800">
                          <a:latin typeface="Arial"/>
                          <a:ea typeface="Arial Unicode MS"/>
                        </a:rPr>
                        <a:t>2.Distribución a otras provincias</a:t>
                      </a:r>
                      <a:endParaRPr lang="es-EC"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3</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08964">
                <a:tc gridSpan="4">
                  <a:txBody>
                    <a:bodyPr/>
                    <a:lstStyle/>
                    <a:p>
                      <a:pPr algn="l">
                        <a:spcAft>
                          <a:spcPts val="0"/>
                        </a:spcAft>
                      </a:pPr>
                      <a:r>
                        <a:rPr lang="es-ES" sz="800" b="1" dirty="0">
                          <a:latin typeface="Arial"/>
                          <a:ea typeface="Arial Unicode MS"/>
                        </a:rPr>
                        <a:t>MERCADEO Y VENTAS</a:t>
                      </a:r>
                      <a:endParaRPr lang="es-EC" sz="8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122585">
                <a:tc>
                  <a:txBody>
                    <a:bodyPr/>
                    <a:lstStyle/>
                    <a:p>
                      <a:pPr algn="l">
                        <a:spcAft>
                          <a:spcPts val="0"/>
                        </a:spcAft>
                      </a:pPr>
                      <a:r>
                        <a:rPr lang="es-ES" sz="800" dirty="0">
                          <a:latin typeface="Arial"/>
                          <a:ea typeface="Arial Unicode MS"/>
                        </a:rPr>
                        <a:t>1.Gestión de ventas</a:t>
                      </a:r>
                      <a:endParaRPr lang="es-EC" sz="8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1</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22585">
                <a:tc>
                  <a:txBody>
                    <a:bodyPr/>
                    <a:lstStyle/>
                    <a:p>
                      <a:pPr algn="l">
                        <a:spcAft>
                          <a:spcPts val="0"/>
                        </a:spcAft>
                      </a:pPr>
                      <a:r>
                        <a:rPr lang="es-ES" sz="800" dirty="0">
                          <a:latin typeface="Arial"/>
                          <a:ea typeface="Arial Unicode MS"/>
                        </a:rPr>
                        <a:t>2.Posicionamiento de la empresa en el mercado</a:t>
                      </a:r>
                      <a:endParaRPr lang="es-EC" sz="8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2</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08964">
                <a:tc gridSpan="4">
                  <a:txBody>
                    <a:bodyPr/>
                    <a:lstStyle/>
                    <a:p>
                      <a:pPr algn="l">
                        <a:spcAft>
                          <a:spcPts val="0"/>
                        </a:spcAft>
                      </a:pPr>
                      <a:r>
                        <a:rPr lang="es-ES" sz="800" b="1">
                          <a:latin typeface="Arial"/>
                          <a:ea typeface="Arial Unicode MS"/>
                        </a:rPr>
                        <a:t>SERVICIO AL CLIENTE</a:t>
                      </a:r>
                      <a:endParaRPr lang="es-EC"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122585">
                <a:tc>
                  <a:txBody>
                    <a:bodyPr/>
                    <a:lstStyle/>
                    <a:p>
                      <a:pPr algn="l">
                        <a:spcAft>
                          <a:spcPts val="0"/>
                        </a:spcAft>
                      </a:pPr>
                      <a:r>
                        <a:rPr lang="es-ES" sz="800" dirty="0">
                          <a:latin typeface="Arial"/>
                          <a:ea typeface="Arial Unicode MS"/>
                        </a:rPr>
                        <a:t>1.Solución a inquietudes</a:t>
                      </a:r>
                      <a:endParaRPr lang="es-EC" sz="8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2</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22585">
                <a:tc>
                  <a:txBody>
                    <a:bodyPr/>
                    <a:lstStyle/>
                    <a:p>
                      <a:pPr algn="l">
                        <a:spcAft>
                          <a:spcPts val="0"/>
                        </a:spcAft>
                      </a:pPr>
                      <a:r>
                        <a:rPr lang="es-ES" sz="800" dirty="0">
                          <a:latin typeface="Arial"/>
                          <a:ea typeface="Arial Unicode MS"/>
                        </a:rPr>
                        <a:t>2.Servicio Post-Venta</a:t>
                      </a:r>
                      <a:endParaRPr lang="es-EC" sz="8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8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dirty="0">
                          <a:latin typeface="Times New Roman"/>
                          <a:ea typeface="Times New Roman"/>
                        </a:rPr>
                        <a:t>2</a:t>
                      </a:r>
                      <a:endParaRPr lang="es-EC" sz="10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122585">
                <a:tc>
                  <a:txBody>
                    <a:bodyPr/>
                    <a:lstStyle/>
                    <a:p>
                      <a:pPr algn="l">
                        <a:spcAft>
                          <a:spcPts val="0"/>
                        </a:spcAft>
                      </a:pPr>
                      <a:r>
                        <a:rPr lang="es-ES" sz="800" kern="1200" dirty="0">
                          <a:solidFill>
                            <a:schemeClr val="tx1"/>
                          </a:solidFill>
                          <a:latin typeface="Arial"/>
                          <a:ea typeface="Arial Unicode MS"/>
                          <a:cs typeface="+mn-cs"/>
                        </a:rPr>
                        <a:t>3.Medición satisfacción del cliente</a:t>
                      </a:r>
                      <a:endParaRPr lang="es-EC" sz="800" kern="1200" dirty="0">
                        <a:solidFill>
                          <a:schemeClr val="tx1"/>
                        </a:solidFill>
                        <a:latin typeface="Arial"/>
                        <a:ea typeface="Arial Unicode MS"/>
                        <a:cs typeface="+mn-cs"/>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endParaRPr lang="es-ES" sz="70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800">
                          <a:latin typeface="Times New Roman"/>
                          <a:ea typeface="Times New Roman"/>
                        </a:rPr>
                        <a:t>x</a:t>
                      </a:r>
                      <a:endParaRPr lang="es-EC" sz="100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s-ES" sz="900" dirty="0">
                          <a:latin typeface="Times New Roman"/>
                          <a:ea typeface="Times New Roman"/>
                        </a:rPr>
                        <a:t>3</a:t>
                      </a:r>
                      <a:endParaRPr lang="es-EC" sz="1050" dirty="0">
                        <a:latin typeface="Times New Roman"/>
                        <a:ea typeface="Times New Roman"/>
                      </a:endParaRPr>
                    </a:p>
                  </a:txBody>
                  <a:tcPr marL="46491" marR="464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bl>
          </a:graphicData>
        </a:graphic>
      </p:graphicFrame>
      <p:sp>
        <p:nvSpPr>
          <p:cNvPr id="7" name="1 Título"/>
          <p:cNvSpPr txBox="1">
            <a:spLocks/>
          </p:cNvSpPr>
          <p:nvPr/>
        </p:nvSpPr>
        <p:spPr bwMode="auto">
          <a:xfrm>
            <a:off x="485804" y="285728"/>
            <a:ext cx="8229600" cy="642942"/>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600" dirty="0"/>
              <a:t>Determinación de Fortalezas y Debilidades</a:t>
            </a:r>
            <a:endParaRPr lang="es-EC" sz="3600" dirty="0"/>
          </a:p>
        </p:txBody>
      </p:sp>
      <p:sp>
        <p:nvSpPr>
          <p:cNvPr id="8" name="7 Marcador de pie de página"/>
          <p:cNvSpPr>
            <a:spLocks noGrp="1"/>
          </p:cNvSpPr>
          <p:nvPr>
            <p:ph type="ftr" sz="quarter" idx="11"/>
          </p:nvPr>
        </p:nvSpPr>
        <p:spPr>
          <a:xfrm>
            <a:off x="285720" y="6564337"/>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778651"/>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Marcador de contenido"/>
          <p:cNvGraphicFramePr>
            <a:graphicFrameLocks noGrp="1"/>
          </p:cNvGraphicFramePr>
          <p:nvPr>
            <p:ph idx="1"/>
          </p:nvPr>
        </p:nvGraphicFramePr>
        <p:xfrm>
          <a:off x="142844" y="1142984"/>
          <a:ext cx="9001156" cy="5715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pPr>
              <a:defRPr/>
            </a:pPr>
            <a:fld id="{EE6C5FA0-5A4B-4672-B809-8CEBEE61C489}" type="slidenum">
              <a:rPr lang="es-EC" smtClean="0"/>
              <a:pPr>
                <a:defRPr/>
              </a:pPr>
              <a:t>18</a:t>
            </a:fld>
            <a:endParaRPr lang="es-EC" dirty="0"/>
          </a:p>
        </p:txBody>
      </p:sp>
      <p:sp>
        <p:nvSpPr>
          <p:cNvPr id="6" name="1 Título"/>
          <p:cNvSpPr txBox="1">
            <a:spLocks/>
          </p:cNvSpPr>
          <p:nvPr/>
        </p:nvSpPr>
        <p:spPr bwMode="auto">
          <a:xfrm>
            <a:off x="428596" y="-24"/>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4400" dirty="0"/>
              <a:t>ANÁLISIS FODA</a:t>
            </a:r>
            <a:endParaRPr lang="es-EC" sz="4400" dirty="0"/>
          </a:p>
        </p:txBody>
      </p:sp>
      <p:sp>
        <p:nvSpPr>
          <p:cNvPr id="8" name="7 Marcador de pie de página"/>
          <p:cNvSpPr>
            <a:spLocks noGrp="1"/>
          </p:cNvSpPr>
          <p:nvPr>
            <p:ph type="ftr" sz="quarter" idx="11"/>
          </p:nvPr>
        </p:nvSpPr>
        <p:spPr>
          <a:xfrm>
            <a:off x="214282" y="6564337"/>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428596" y="6778651"/>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456567A6-C627-4DA7-AD50-4C1086EE69B0}" type="slidenum">
              <a:rPr lang="es-EC" smtClean="0"/>
              <a:pPr>
                <a:defRPr/>
              </a:pPr>
              <a:t>19</a:t>
            </a:fld>
            <a:endParaRPr lang="es-EC" dirty="0"/>
          </a:p>
        </p:txBody>
      </p:sp>
      <p:pic>
        <p:nvPicPr>
          <p:cNvPr id="94217" name="Picture 9"/>
          <p:cNvPicPr>
            <a:picLocks noChangeAspect="1" noChangeArrowheads="1"/>
          </p:cNvPicPr>
          <p:nvPr/>
        </p:nvPicPr>
        <p:blipFill>
          <a:blip r:embed="rId2"/>
          <a:srcRect l="53906" t="17812" r="10351" b="11875"/>
          <a:stretch>
            <a:fillRect/>
          </a:stretch>
        </p:blipFill>
        <p:spPr bwMode="auto">
          <a:xfrm>
            <a:off x="1643063" y="1285875"/>
            <a:ext cx="5715000" cy="5357813"/>
          </a:xfrm>
          <a:prstGeom prst="rect">
            <a:avLst/>
          </a:prstGeom>
          <a:ln>
            <a:noFill/>
          </a:ln>
          <a:effectLst>
            <a:outerShdw blurRad="292100" dist="139700" dir="2700000" algn="tl" rotWithShape="0">
              <a:srgbClr val="333333">
                <a:alpha val="65000"/>
              </a:srgbClr>
            </a:outerShdw>
          </a:effectLst>
        </p:spPr>
      </p:pic>
      <p:sp>
        <p:nvSpPr>
          <p:cNvPr id="17" name="1 Título"/>
          <p:cNvSpPr txBox="1">
            <a:spLocks/>
          </p:cNvSpPr>
          <p:nvPr/>
        </p:nvSpPr>
        <p:spPr bwMode="auto">
          <a:xfrm>
            <a:off x="428596" y="285728"/>
            <a:ext cx="8229600" cy="857248"/>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ANÁLISIS DEL MERCADO Y LA COMPETENCIA</a:t>
            </a:r>
            <a:endParaRPr lang="es-EC" sz="3200" dirty="0"/>
          </a:p>
        </p:txBody>
      </p:sp>
      <p:sp>
        <p:nvSpPr>
          <p:cNvPr id="6" name="7 Marcador de pie de página"/>
          <p:cNvSpPr>
            <a:spLocks noGrp="1"/>
          </p:cNvSpPr>
          <p:nvPr>
            <p:ph type="ftr" sz="quarter" idx="11"/>
          </p:nvPr>
        </p:nvSpPr>
        <p:spPr>
          <a:xfrm>
            <a:off x="71406" y="6564337"/>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7" name="6 Conector recto"/>
          <p:cNvCxnSpPr/>
          <p:nvPr/>
        </p:nvCxnSpPr>
        <p:spPr>
          <a:xfrm>
            <a:off x="285720" y="6778651"/>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pic>
        <p:nvPicPr>
          <p:cNvPr id="5" name="4 Marcador de contenido" descr="foto 19.jpg"/>
          <p:cNvPicPr>
            <a:picLocks noGrp="1" noChangeAspect="1"/>
          </p:cNvPicPr>
          <p:nvPr>
            <p:ph idx="1"/>
          </p:nvPr>
        </p:nvPicPr>
        <p:blipFill>
          <a:blip r:embed="rId2"/>
          <a:stretch>
            <a:fillRect/>
          </a:stretch>
        </p:blipFill>
        <p:spPr>
          <a:xfrm>
            <a:off x="1142976" y="928670"/>
            <a:ext cx="3429024" cy="2799203"/>
          </a:xfrm>
          <a:prstGeom prst="rect">
            <a:avLst/>
          </a:prstGeom>
          <a:ln>
            <a:noFill/>
          </a:ln>
          <a:effectLst>
            <a:softEdge rad="112500"/>
          </a:effectLst>
        </p:spPr>
      </p:pic>
      <p:sp>
        <p:nvSpPr>
          <p:cNvPr id="4" name="3 Marcador de número de diapositiva"/>
          <p:cNvSpPr>
            <a:spLocks noGrp="1"/>
          </p:cNvSpPr>
          <p:nvPr>
            <p:ph type="sldNum" sz="quarter" idx="12"/>
          </p:nvPr>
        </p:nvSpPr>
        <p:spPr/>
        <p:txBody>
          <a:bodyPr/>
          <a:lstStyle/>
          <a:p>
            <a:pPr>
              <a:defRPr/>
            </a:pPr>
            <a:fld id="{D4B98A37-481D-450E-8DC2-9E1B16669CEE}" type="slidenum">
              <a:rPr lang="es-EC" smtClean="0"/>
              <a:pPr>
                <a:defRPr/>
              </a:pPr>
              <a:t>2</a:t>
            </a:fld>
            <a:endParaRPr lang="es-EC" dirty="0"/>
          </a:p>
        </p:txBody>
      </p:sp>
      <p:pic>
        <p:nvPicPr>
          <p:cNvPr id="6" name="5 Imagen" descr="foto 20.jpg"/>
          <p:cNvPicPr>
            <a:picLocks noChangeAspect="1"/>
          </p:cNvPicPr>
          <p:nvPr/>
        </p:nvPicPr>
        <p:blipFill>
          <a:blip r:embed="rId3"/>
          <a:stretch>
            <a:fillRect/>
          </a:stretch>
        </p:blipFill>
        <p:spPr>
          <a:xfrm>
            <a:off x="4643438" y="1000132"/>
            <a:ext cx="3429024" cy="2729200"/>
          </a:xfrm>
          <a:prstGeom prst="rect">
            <a:avLst/>
          </a:prstGeom>
          <a:ln>
            <a:noFill/>
          </a:ln>
          <a:effectLst>
            <a:softEdge rad="112500"/>
          </a:effectLst>
        </p:spPr>
      </p:pic>
      <p:pic>
        <p:nvPicPr>
          <p:cNvPr id="7" name="6 Imagen" descr="foto 5.jpg"/>
          <p:cNvPicPr>
            <a:picLocks noChangeAspect="1"/>
          </p:cNvPicPr>
          <p:nvPr/>
        </p:nvPicPr>
        <p:blipFill>
          <a:blip r:embed="rId4"/>
          <a:stretch>
            <a:fillRect/>
          </a:stretch>
        </p:blipFill>
        <p:spPr>
          <a:xfrm>
            <a:off x="1142976" y="3714753"/>
            <a:ext cx="3428993" cy="2781686"/>
          </a:xfrm>
          <a:prstGeom prst="rect">
            <a:avLst/>
          </a:prstGeom>
          <a:ln>
            <a:noFill/>
          </a:ln>
          <a:effectLst>
            <a:softEdge rad="112500"/>
          </a:effectLst>
        </p:spPr>
      </p:pic>
      <p:pic>
        <p:nvPicPr>
          <p:cNvPr id="8" name="7 Imagen" descr="foto 4.jpg"/>
          <p:cNvPicPr>
            <a:picLocks noChangeAspect="1"/>
          </p:cNvPicPr>
          <p:nvPr/>
        </p:nvPicPr>
        <p:blipFill>
          <a:blip r:embed="rId5"/>
          <a:stretch>
            <a:fillRect/>
          </a:stretch>
        </p:blipFill>
        <p:spPr>
          <a:xfrm>
            <a:off x="4643438" y="3714752"/>
            <a:ext cx="3429024" cy="2799203"/>
          </a:xfrm>
          <a:prstGeom prst="rect">
            <a:avLst/>
          </a:prstGeom>
          <a:ln>
            <a:noFill/>
          </a:ln>
          <a:effectLst>
            <a:softEdge rad="112500"/>
          </a:effectLst>
        </p:spPr>
      </p:pic>
      <p:sp>
        <p:nvSpPr>
          <p:cNvPr id="9" name="1 Título"/>
          <p:cNvSpPr txBox="1">
            <a:spLocks/>
          </p:cNvSpPr>
          <p:nvPr/>
        </p:nvSpPr>
        <p:spPr bwMode="auto">
          <a:xfrm>
            <a:off x="571472" y="214290"/>
            <a:ext cx="8229600" cy="787384"/>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dirty="0" smtClean="0"/>
              <a:t>LA EMPRESA</a:t>
            </a:r>
            <a:endParaRPr kumimoji="0" lang="es-EC" sz="4400" b="0" i="0" u="none" strike="noStrike" kern="1200" cap="none" spc="0" normalizeH="0" baseline="0" noProof="0" dirty="0">
              <a:ln>
                <a:noFill/>
              </a:ln>
              <a:solidFill>
                <a:schemeClr val="lt1"/>
              </a:solidFill>
              <a:effectLst/>
              <a:uLnTx/>
              <a:uFillTx/>
              <a:latin typeface="+mn-lt"/>
              <a:ea typeface="+mn-ea"/>
              <a:cs typeface="+mn-cs"/>
            </a:endParaRPr>
          </a:p>
        </p:txBody>
      </p:sp>
      <p:sp>
        <p:nvSpPr>
          <p:cNvPr id="12"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3" name="12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C16C1067-96A3-40DD-8E9C-827BF68A55EA}" type="slidenum">
              <a:rPr lang="es-EC" smtClean="0"/>
              <a:pPr>
                <a:defRPr/>
              </a:pPr>
              <a:t>20</a:t>
            </a:fld>
            <a:endParaRPr lang="es-EC" dirty="0"/>
          </a:p>
        </p:txBody>
      </p:sp>
      <p:sp>
        <p:nvSpPr>
          <p:cNvPr id="6" name="1 Título"/>
          <p:cNvSpPr txBox="1">
            <a:spLocks/>
          </p:cNvSpPr>
          <p:nvPr/>
        </p:nvSpPr>
        <p:spPr bwMode="auto">
          <a:xfrm>
            <a:off x="428596" y="285728"/>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	ANÁLISIS DE LOS STAKEHOLDERS</a:t>
            </a:r>
            <a:endParaRPr lang="es-EC" sz="3200" dirty="0"/>
          </a:p>
        </p:txBody>
      </p:sp>
      <p:graphicFrame>
        <p:nvGraphicFramePr>
          <p:cNvPr id="7" name="6 Diagrama"/>
          <p:cNvGraphicFramePr/>
          <p:nvPr/>
        </p:nvGraphicFramePr>
        <p:xfrm>
          <a:off x="1571604" y="192880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CuadroTexto"/>
          <p:cNvSpPr txBox="1"/>
          <p:nvPr/>
        </p:nvSpPr>
        <p:spPr>
          <a:xfrm>
            <a:off x="3000375" y="5305425"/>
            <a:ext cx="3429000" cy="338138"/>
          </a:xfrm>
          <a:prstGeom prst="rect">
            <a:avLst/>
          </a:prstGeom>
          <a:noFill/>
        </p:spPr>
        <p:txBody>
          <a:bodyPr>
            <a:spAutoFit/>
          </a:bodyPr>
          <a:lstStyle/>
          <a:p>
            <a:pPr>
              <a:defRPr/>
            </a:pPr>
            <a:r>
              <a:rPr lang="en-US" sz="1600" b="1" dirty="0">
                <a:solidFill>
                  <a:srgbClr val="660033"/>
                </a:solidFill>
                <a:effectLst>
                  <a:outerShdw blurRad="38100" dist="38100" dir="2700000" algn="tl">
                    <a:srgbClr val="000000">
                      <a:alpha val="43137"/>
                    </a:srgbClr>
                  </a:outerShdw>
                </a:effectLst>
              </a:rPr>
              <a:t>PRINCIPALES STAKEHOLDERS</a:t>
            </a:r>
            <a:endParaRPr lang="es-EC" sz="1600" b="1" dirty="0">
              <a:solidFill>
                <a:srgbClr val="660033"/>
              </a:solidFill>
              <a:effectLst>
                <a:outerShdw blurRad="38100" dist="38100" dir="2700000" algn="tl">
                  <a:srgbClr val="000000">
                    <a:alpha val="43137"/>
                  </a:srgbClr>
                </a:outerShdw>
              </a:effectLst>
            </a:endParaRPr>
          </a:p>
        </p:txBody>
      </p:sp>
      <p:sp>
        <p:nvSpPr>
          <p:cNvPr id="10"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1" name="10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ACAA8CA-B5E4-44B6-AF0F-9B32B38061D1}" type="slidenum">
              <a:rPr lang="es-EC" smtClean="0"/>
              <a:pPr>
                <a:defRPr/>
              </a:pPr>
              <a:t>21</a:t>
            </a:fld>
            <a:endParaRPr lang="es-EC" dirty="0"/>
          </a:p>
        </p:txBody>
      </p:sp>
      <p:grpSp>
        <p:nvGrpSpPr>
          <p:cNvPr id="20483" name="11 Grupo"/>
          <p:cNvGrpSpPr>
            <a:grpSpLocks/>
          </p:cNvGrpSpPr>
          <p:nvPr/>
        </p:nvGrpSpPr>
        <p:grpSpPr bwMode="auto">
          <a:xfrm>
            <a:off x="1428750" y="1611313"/>
            <a:ext cx="6429375" cy="4889500"/>
            <a:chOff x="1428728" y="857232"/>
            <a:chExt cx="6143668" cy="4603768"/>
          </a:xfrm>
        </p:grpSpPr>
        <p:sp>
          <p:nvSpPr>
            <p:cNvPr id="11" name="10 Rectángulo"/>
            <p:cNvSpPr/>
            <p:nvPr/>
          </p:nvSpPr>
          <p:spPr>
            <a:xfrm>
              <a:off x="5286380" y="3429000"/>
              <a:ext cx="2286016" cy="1857388"/>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buFont typeface="Arial" pitchFamily="34" charset="0"/>
                <a:buChar char="•"/>
                <a:defRPr/>
              </a:pPr>
              <a:r>
                <a:rPr lang="es-ES" sz="900" dirty="0">
                  <a:latin typeface="Arial" pitchFamily="34" charset="0"/>
                  <a:cs typeface="Arial" pitchFamily="34" charset="0"/>
                </a:rPr>
                <a:t>        Diseñar una política de       </a:t>
              </a:r>
            </a:p>
            <a:p>
              <a:pPr>
                <a:defRPr/>
              </a:pPr>
              <a:r>
                <a:rPr lang="es-ES" sz="900" dirty="0">
                  <a:latin typeface="Arial" pitchFamily="34" charset="0"/>
                  <a:cs typeface="Arial" pitchFamily="34" charset="0"/>
                </a:rPr>
                <a:t>    abastecimiento de stock.</a:t>
              </a:r>
            </a:p>
            <a:p>
              <a:pPr>
                <a:buFont typeface="Arial" pitchFamily="34" charset="0"/>
                <a:buChar char="•"/>
                <a:defRPr/>
              </a:pPr>
              <a:endParaRPr lang="es-EC" sz="900" dirty="0">
                <a:latin typeface="Arial" pitchFamily="34" charset="0"/>
                <a:cs typeface="Arial" pitchFamily="34" charset="0"/>
              </a:endParaRPr>
            </a:p>
            <a:p>
              <a:pPr>
                <a:buFont typeface="Arial" pitchFamily="34" charset="0"/>
                <a:buChar char="•"/>
                <a:defRPr/>
              </a:pPr>
              <a:r>
                <a:rPr lang="es-ES" sz="900" dirty="0">
                  <a:latin typeface="Arial" pitchFamily="34" charset="0"/>
                  <a:cs typeface="Arial" pitchFamily="34" charset="0"/>
                </a:rPr>
                <a:t>Pactos de compras de materia prima.	</a:t>
              </a:r>
            </a:p>
            <a:p>
              <a:pPr>
                <a:buFont typeface="Arial" pitchFamily="34" charset="0"/>
                <a:buChar char="•"/>
                <a:defRPr/>
              </a:pPr>
              <a:endParaRPr lang="es-EC" sz="900" dirty="0">
                <a:latin typeface="Arial" pitchFamily="34" charset="0"/>
                <a:cs typeface="Arial" pitchFamily="34" charset="0"/>
              </a:endParaRPr>
            </a:p>
            <a:p>
              <a:pPr>
                <a:buFont typeface="Arial" pitchFamily="34" charset="0"/>
                <a:buChar char="•"/>
                <a:defRPr/>
              </a:pPr>
              <a:r>
                <a:rPr lang="es-ES" sz="900" dirty="0">
                  <a:latin typeface="Arial" pitchFamily="34" charset="0"/>
                  <a:cs typeface="Arial" pitchFamily="34" charset="0"/>
                </a:rPr>
                <a:t>Comunicación constante con el personal de Logística</a:t>
              </a:r>
              <a:endParaRPr lang="es-EC" sz="900" dirty="0">
                <a:latin typeface="Arial" pitchFamily="34" charset="0"/>
                <a:cs typeface="Arial" pitchFamily="34" charset="0"/>
              </a:endParaRPr>
            </a:p>
          </p:txBody>
        </p:sp>
        <p:sp>
          <p:nvSpPr>
            <p:cNvPr id="10" name="9 Rectángulo"/>
            <p:cNvSpPr/>
            <p:nvPr/>
          </p:nvSpPr>
          <p:spPr>
            <a:xfrm>
              <a:off x="1428728" y="3429000"/>
              <a:ext cx="2286016" cy="1857388"/>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p>
              <a:pPr>
                <a:buFont typeface="Arial" pitchFamily="34" charset="0"/>
                <a:buChar char="•"/>
                <a:defRPr/>
              </a:pPr>
              <a:r>
                <a:rPr lang="es-ES" sz="900" dirty="0">
                  <a:latin typeface="Arial" pitchFamily="34" charset="0"/>
                  <a:cs typeface="Arial" pitchFamily="34" charset="0"/>
                </a:rPr>
                <a:t>Implementar un buzón de </a:t>
              </a:r>
            </a:p>
            <a:p>
              <a:pPr>
                <a:defRPr/>
              </a:pPr>
              <a:r>
                <a:rPr lang="es-ES" sz="900" dirty="0">
                  <a:latin typeface="Arial" pitchFamily="34" charset="0"/>
                  <a:cs typeface="Arial" pitchFamily="34" charset="0"/>
                </a:rPr>
                <a:t>sugerencias para conocer las necesidades constantes de </a:t>
              </a:r>
            </a:p>
            <a:p>
              <a:pPr>
                <a:defRPr/>
              </a:pPr>
              <a:r>
                <a:rPr lang="es-ES" sz="900" dirty="0">
                  <a:latin typeface="Arial" pitchFamily="34" charset="0"/>
                  <a:cs typeface="Arial" pitchFamily="34" charset="0"/>
                </a:rPr>
                <a:t>los clientes.</a:t>
              </a:r>
            </a:p>
            <a:p>
              <a:pPr>
                <a:defRPr/>
              </a:pPr>
              <a:endParaRPr lang="es-EC" sz="900" dirty="0">
                <a:latin typeface="Arial" pitchFamily="34" charset="0"/>
                <a:cs typeface="Arial" pitchFamily="34" charset="0"/>
              </a:endParaRPr>
            </a:p>
            <a:p>
              <a:pPr>
                <a:buFont typeface="Arial" pitchFamily="34" charset="0"/>
                <a:buChar char="•"/>
                <a:defRPr/>
              </a:pPr>
              <a:r>
                <a:rPr lang="es-ES" sz="900" dirty="0">
                  <a:latin typeface="Arial" pitchFamily="34" charset="0"/>
                  <a:cs typeface="Arial" pitchFamily="34" charset="0"/>
                </a:rPr>
                <a:t>Formar a los empleados para brindar un servicio al cliente de calidad.</a:t>
              </a:r>
            </a:p>
            <a:p>
              <a:pPr>
                <a:defRPr/>
              </a:pPr>
              <a:endParaRPr lang="es-EC" sz="900" dirty="0">
                <a:latin typeface="Arial" pitchFamily="34" charset="0"/>
                <a:cs typeface="Arial" pitchFamily="34" charset="0"/>
              </a:endParaRPr>
            </a:p>
            <a:p>
              <a:pPr>
                <a:buFont typeface="Arial" pitchFamily="34" charset="0"/>
                <a:buChar char="•"/>
                <a:defRPr/>
              </a:pPr>
              <a:r>
                <a:rPr lang="es-ES" sz="900" dirty="0">
                  <a:latin typeface="Arial" pitchFamily="34" charset="0"/>
                  <a:cs typeface="Arial" pitchFamily="34" charset="0"/>
                </a:rPr>
                <a:t>Optimizar los tiempos de producción y entrega de pedidos.</a:t>
              </a:r>
              <a:endParaRPr lang="es-EC" sz="900" dirty="0">
                <a:latin typeface="Arial" pitchFamily="34" charset="0"/>
                <a:cs typeface="Arial" pitchFamily="34" charset="0"/>
              </a:endParaRPr>
            </a:p>
            <a:p>
              <a:pPr>
                <a:defRPr/>
              </a:pPr>
              <a:endParaRPr lang="es-EC" sz="900" dirty="0">
                <a:latin typeface="Arial" pitchFamily="34" charset="0"/>
                <a:cs typeface="Arial" pitchFamily="34" charset="0"/>
              </a:endParaRPr>
            </a:p>
          </p:txBody>
        </p:sp>
        <p:sp>
          <p:nvSpPr>
            <p:cNvPr id="9" name="8 Rectángulo"/>
            <p:cNvSpPr/>
            <p:nvPr/>
          </p:nvSpPr>
          <p:spPr>
            <a:xfrm>
              <a:off x="5286380" y="1071546"/>
              <a:ext cx="2286016" cy="1857388"/>
            </a:xfrm>
            <a:prstGeom prst="rect">
              <a:avLst/>
            </a:prstGeom>
          </p:spPr>
          <p:style>
            <a:lnRef idx="0">
              <a:schemeClr val="accent1"/>
            </a:lnRef>
            <a:fillRef idx="3">
              <a:schemeClr val="accent1"/>
            </a:fillRef>
            <a:effectRef idx="3">
              <a:schemeClr val="accent1"/>
            </a:effectRef>
            <a:fontRef idx="minor">
              <a:schemeClr val="lt1"/>
            </a:fontRef>
          </p:style>
          <p:txBody>
            <a:bodyPr anchor="ctr"/>
            <a:lstStyle/>
            <a:p>
              <a:pPr>
                <a:buFont typeface="Arial" pitchFamily="34" charset="0"/>
                <a:buChar char="•"/>
                <a:defRPr/>
              </a:pPr>
              <a:r>
                <a:rPr lang="es-ES" sz="900" dirty="0">
                  <a:latin typeface="Arial" pitchFamily="34" charset="0"/>
                  <a:cs typeface="Arial" pitchFamily="34" charset="0"/>
                </a:rPr>
                <a:t>Establecer programas de incentivos 			</a:t>
              </a:r>
              <a:endParaRPr lang="es-EC" sz="900" dirty="0">
                <a:latin typeface="Arial" pitchFamily="34" charset="0"/>
                <a:cs typeface="Arial" pitchFamily="34" charset="0"/>
              </a:endParaRPr>
            </a:p>
            <a:p>
              <a:pPr>
                <a:buFont typeface="Arial" pitchFamily="34" charset="0"/>
                <a:buChar char="•"/>
                <a:defRPr/>
              </a:pPr>
              <a:r>
                <a:rPr lang="es-ES" sz="900" dirty="0">
                  <a:latin typeface="Arial" pitchFamily="34" charset="0"/>
                  <a:cs typeface="Arial" pitchFamily="34" charset="0"/>
                </a:rPr>
                <a:t>Fomentar un clima laboral saludable			</a:t>
              </a:r>
              <a:endParaRPr lang="es-EC" sz="900" dirty="0">
                <a:latin typeface="Arial" pitchFamily="34" charset="0"/>
                <a:cs typeface="Arial" pitchFamily="34" charset="0"/>
              </a:endParaRPr>
            </a:p>
            <a:p>
              <a:pPr>
                <a:buFont typeface="Arial" pitchFamily="34" charset="0"/>
                <a:buChar char="•"/>
                <a:defRPr/>
              </a:pPr>
              <a:r>
                <a:rPr lang="es-ES" sz="900" dirty="0">
                  <a:latin typeface="Arial" pitchFamily="34" charset="0"/>
                  <a:cs typeface="Arial" pitchFamily="34" charset="0"/>
                </a:rPr>
                <a:t>Asegurar a todos los empleados contra</a:t>
              </a:r>
            </a:p>
            <a:p>
              <a:pPr>
                <a:defRPr/>
              </a:pPr>
              <a:r>
                <a:rPr lang="es-ES" sz="900" dirty="0">
                  <a:latin typeface="Arial" pitchFamily="34" charset="0"/>
                  <a:cs typeface="Arial" pitchFamily="34" charset="0"/>
                </a:rPr>
                <a:t>       accidentes laborales</a:t>
              </a:r>
              <a:endParaRPr lang="es-EC" sz="900" dirty="0">
                <a:latin typeface="Arial" pitchFamily="34" charset="0"/>
                <a:cs typeface="Arial" pitchFamily="34" charset="0"/>
              </a:endParaRPr>
            </a:p>
            <a:p>
              <a:pPr>
                <a:defRPr/>
              </a:pPr>
              <a:r>
                <a:rPr lang="es-ES" sz="900" dirty="0">
                  <a:latin typeface="Arial" pitchFamily="34" charset="0"/>
                  <a:cs typeface="Arial" pitchFamily="34" charset="0"/>
                </a:rPr>
                <a:t>             </a:t>
              </a:r>
            </a:p>
            <a:p>
              <a:pPr>
                <a:defRPr/>
              </a:pPr>
              <a:r>
                <a:rPr lang="es-ES" sz="900" dirty="0">
                  <a:latin typeface="Arial" pitchFamily="34" charset="0"/>
                  <a:cs typeface="Arial" pitchFamily="34" charset="0"/>
                </a:rPr>
                <a:t>              Promover un plan de incentivos.</a:t>
              </a:r>
              <a:endParaRPr lang="es-EC" sz="900" dirty="0">
                <a:latin typeface="Arial" pitchFamily="34" charset="0"/>
                <a:cs typeface="Arial" pitchFamily="34" charset="0"/>
              </a:endParaRPr>
            </a:p>
            <a:p>
              <a:pPr>
                <a:buFont typeface="Arial" pitchFamily="34" charset="0"/>
                <a:buChar char="•"/>
                <a:defRPr/>
              </a:pPr>
              <a:endParaRPr lang="es-EC" sz="900" dirty="0">
                <a:latin typeface="Arial" pitchFamily="34" charset="0"/>
                <a:cs typeface="Arial" pitchFamily="34" charset="0"/>
              </a:endParaRPr>
            </a:p>
          </p:txBody>
        </p:sp>
        <p:sp>
          <p:nvSpPr>
            <p:cNvPr id="8" name="7 Rectángulo"/>
            <p:cNvSpPr/>
            <p:nvPr/>
          </p:nvSpPr>
          <p:spPr>
            <a:xfrm>
              <a:off x="1428728" y="1071546"/>
              <a:ext cx="2286016" cy="1857388"/>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buFont typeface="Arial" pitchFamily="34" charset="0"/>
                <a:buChar char="•"/>
                <a:defRPr/>
              </a:pPr>
              <a:r>
                <a:rPr lang="es-EC" sz="900" dirty="0">
                  <a:latin typeface="Arial" pitchFamily="34" charset="0"/>
                  <a:cs typeface="Arial" pitchFamily="34" charset="0"/>
                </a:rPr>
                <a:t>Incrementar la cartera de clientes			</a:t>
              </a:r>
              <a:endParaRPr lang="es-EC" sz="900" b="1" dirty="0">
                <a:latin typeface="Arial" pitchFamily="34" charset="0"/>
                <a:cs typeface="Arial" pitchFamily="34" charset="0"/>
              </a:endParaRPr>
            </a:p>
            <a:p>
              <a:pPr>
                <a:buFont typeface="Arial" pitchFamily="34" charset="0"/>
                <a:buChar char="•"/>
                <a:defRPr/>
              </a:pPr>
              <a:r>
                <a:rPr lang="es-EC" sz="900" dirty="0">
                  <a:latin typeface="Arial" pitchFamily="34" charset="0"/>
                  <a:cs typeface="Arial" pitchFamily="34" charset="0"/>
                </a:rPr>
                <a:t>Incentivar el compromiso de los empleados a brindar un buen producto y servicio.			</a:t>
              </a:r>
              <a:endParaRPr lang="es-EC" sz="900" b="1" dirty="0">
                <a:latin typeface="Arial" pitchFamily="34" charset="0"/>
                <a:cs typeface="Arial" pitchFamily="34" charset="0"/>
              </a:endParaRPr>
            </a:p>
            <a:p>
              <a:pPr>
                <a:buFont typeface="Arial" pitchFamily="34" charset="0"/>
                <a:buChar char="•"/>
                <a:defRPr/>
              </a:pPr>
              <a:r>
                <a:rPr lang="es-EC" sz="900" dirty="0">
                  <a:latin typeface="Arial" pitchFamily="34" charset="0"/>
                  <a:cs typeface="Arial" pitchFamily="34" charset="0"/>
                </a:rPr>
                <a:t>Brindar información relevante sobre la toma de decisiones en la </a:t>
              </a:r>
            </a:p>
            <a:p>
              <a:pPr>
                <a:defRPr/>
              </a:pPr>
              <a:r>
                <a:rPr lang="es-EC" sz="900" dirty="0">
                  <a:latin typeface="Arial" pitchFamily="34" charset="0"/>
                  <a:cs typeface="Arial" pitchFamily="34" charset="0"/>
                </a:rPr>
                <a:t>organización.</a:t>
              </a:r>
            </a:p>
            <a:p>
              <a:pPr>
                <a:buFont typeface="Arial" pitchFamily="34" charset="0"/>
                <a:buChar char="•"/>
                <a:defRPr/>
              </a:pPr>
              <a:endParaRPr lang="es-EC" sz="900" b="1" dirty="0">
                <a:latin typeface="Arial" pitchFamily="34" charset="0"/>
                <a:cs typeface="Arial" pitchFamily="34" charset="0"/>
              </a:endParaRPr>
            </a:p>
            <a:p>
              <a:pPr>
                <a:buFont typeface="Arial" pitchFamily="34" charset="0"/>
                <a:buChar char="•"/>
                <a:defRPr/>
              </a:pPr>
              <a:r>
                <a:rPr lang="es-ES" sz="900" dirty="0">
                  <a:latin typeface="Arial" pitchFamily="34" charset="0"/>
                  <a:cs typeface="Arial" pitchFamily="34" charset="0"/>
                </a:rPr>
                <a:t>Optimizar el flujo de </a:t>
              </a:r>
            </a:p>
            <a:p>
              <a:pPr>
                <a:defRPr/>
              </a:pPr>
              <a:r>
                <a:rPr lang="es-ES" sz="900" dirty="0">
                  <a:latin typeface="Arial" pitchFamily="34" charset="0"/>
                  <a:cs typeface="Arial" pitchFamily="34" charset="0"/>
                </a:rPr>
                <a:t>información financiera a los </a:t>
              </a:r>
            </a:p>
            <a:p>
              <a:pPr>
                <a:defRPr/>
              </a:pPr>
              <a:r>
                <a:rPr lang="es-ES" sz="900" dirty="0">
                  <a:latin typeface="Arial" pitchFamily="34" charset="0"/>
                  <a:cs typeface="Arial" pitchFamily="34" charset="0"/>
                </a:rPr>
                <a:t>Accionistas.</a:t>
              </a:r>
              <a:endParaRPr lang="es-EC" sz="900" dirty="0">
                <a:latin typeface="Arial" pitchFamily="34" charset="0"/>
                <a:cs typeface="Arial" pitchFamily="34" charset="0"/>
              </a:endParaRPr>
            </a:p>
          </p:txBody>
        </p:sp>
        <p:graphicFrame>
          <p:nvGraphicFramePr>
            <p:cNvPr id="6" name="5 Diagrama"/>
            <p:cNvGraphicFramePr/>
            <p:nvPr/>
          </p:nvGraphicFramePr>
          <p:xfrm>
            <a:off x="1524000" y="857232"/>
            <a:ext cx="5762644" cy="46037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sp>
        <p:nvSpPr>
          <p:cNvPr id="13" name="1 Título"/>
          <p:cNvSpPr txBox="1">
            <a:spLocks/>
          </p:cNvSpPr>
          <p:nvPr/>
        </p:nvSpPr>
        <p:spPr bwMode="auto">
          <a:xfrm>
            <a:off x="428596" y="285728"/>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REQUERIMIENTO DE LOS STAKEHOLDERS</a:t>
            </a:r>
            <a:endParaRPr lang="es-EC" sz="3200" dirty="0"/>
          </a:p>
        </p:txBody>
      </p:sp>
      <p:sp>
        <p:nvSpPr>
          <p:cNvPr id="14"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5" name="14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p:txBody>
          <a:bodyPr/>
          <a:lstStyle/>
          <a:p>
            <a:endParaRPr lang="es-EC" smtClean="0"/>
          </a:p>
        </p:txBody>
      </p:sp>
      <p:sp>
        <p:nvSpPr>
          <p:cNvPr id="4" name="3 Marcador de número de diapositiva"/>
          <p:cNvSpPr>
            <a:spLocks noGrp="1"/>
          </p:cNvSpPr>
          <p:nvPr>
            <p:ph type="sldNum" sz="quarter" idx="12"/>
          </p:nvPr>
        </p:nvSpPr>
        <p:spPr/>
        <p:txBody>
          <a:bodyPr/>
          <a:lstStyle/>
          <a:p>
            <a:pPr>
              <a:defRPr/>
            </a:pPr>
            <a:fld id="{CF20D86E-3A47-422C-8998-117A15500C70}" type="slidenum">
              <a:rPr lang="es-EC" smtClean="0"/>
              <a:pPr>
                <a:defRPr/>
              </a:pPr>
              <a:t>22</a:t>
            </a:fld>
            <a:endParaRPr lang="es-EC" dirty="0"/>
          </a:p>
        </p:txBody>
      </p:sp>
      <p:sp>
        <p:nvSpPr>
          <p:cNvPr id="6" name="1 Título"/>
          <p:cNvSpPr txBox="1">
            <a:spLocks/>
          </p:cNvSpPr>
          <p:nvPr/>
        </p:nvSpPr>
        <p:spPr bwMode="auto">
          <a:xfrm>
            <a:off x="428596" y="285728"/>
            <a:ext cx="8215370" cy="107157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600" dirty="0"/>
              <a:t>PROPUESTA DE VALOR</a:t>
            </a:r>
            <a:endParaRPr lang="es-EC" sz="3600" dirty="0"/>
          </a:p>
        </p:txBody>
      </p:sp>
      <p:sp>
        <p:nvSpPr>
          <p:cNvPr id="8" name="7 Estrella de 6 puntas"/>
          <p:cNvSpPr/>
          <p:nvPr/>
        </p:nvSpPr>
        <p:spPr bwMode="auto">
          <a:xfrm>
            <a:off x="2714612" y="1928802"/>
            <a:ext cx="4071966" cy="2428892"/>
          </a:xfrm>
          <a:prstGeom prst="star6">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path path="circle">
              <a:fillToRect l="100000" t="100000"/>
            </a:path>
            <a:tileRect r="-100000" b="-100000"/>
          </a:gradFill>
          <a:ln>
            <a:headEnd/>
            <a:tailEnd/>
          </a:ln>
          <a:effectLst>
            <a:outerShdw blurRad="76200" dir="18900000" sy="23000" kx="-1200000" algn="bl" rotWithShape="0">
              <a:prstClr val="black">
                <a:alpha val="20000"/>
              </a:prstClr>
            </a:outerShdw>
          </a:effectLst>
        </p:spPr>
        <p:style>
          <a:lnRef idx="0">
            <a:schemeClr val="accent5"/>
          </a:lnRef>
          <a:fillRef idx="3">
            <a:schemeClr val="accent5"/>
          </a:fillRef>
          <a:effectRef idx="3">
            <a:schemeClr val="accent5"/>
          </a:effectRef>
          <a:fontRef idx="minor">
            <a:schemeClr val="lt1"/>
          </a:fontRef>
        </p:style>
        <p:txBody>
          <a:bodyPr/>
          <a:lstStyle/>
          <a:p>
            <a:pPr algn="ctr">
              <a:spcAft>
                <a:spcPts val="1000"/>
              </a:spcAft>
              <a:defRPr/>
            </a:pPr>
            <a:r>
              <a:rPr lang="en-US" sz="2000" b="1" dirty="0">
                <a:solidFill>
                  <a:schemeClr val="tx1"/>
                </a:solidFill>
                <a:effectLst>
                  <a:outerShdw blurRad="38100" dist="38100" dir="2700000" algn="tl">
                    <a:srgbClr val="000000">
                      <a:alpha val="43137"/>
                    </a:srgbClr>
                  </a:outerShdw>
                </a:effectLst>
                <a:latin typeface="Arial" pitchFamily="34" charset="0"/>
                <a:cs typeface="Arial" pitchFamily="34" charset="0"/>
              </a:rPr>
              <a:t>“</a:t>
            </a:r>
            <a:r>
              <a:rPr lang="en-US" sz="2000" b="1" dirty="0" err="1">
                <a:solidFill>
                  <a:schemeClr val="tx1"/>
                </a:solidFill>
                <a:effectLst>
                  <a:outerShdw blurRad="38100" dist="38100" dir="2700000" algn="tl">
                    <a:srgbClr val="000000">
                      <a:alpha val="43137"/>
                    </a:srgbClr>
                  </a:outerShdw>
                </a:effectLst>
                <a:latin typeface="Arial" pitchFamily="34" charset="0"/>
                <a:cs typeface="Arial" pitchFamily="34" charset="0"/>
              </a:rPr>
              <a:t>Producto</a:t>
            </a:r>
            <a:r>
              <a:rPr lang="en-US" sz="2000" b="1" dirty="0">
                <a:solidFill>
                  <a:schemeClr val="tx1"/>
                </a:solidFill>
                <a:effectLst>
                  <a:outerShdw blurRad="38100" dist="38100" dir="2700000" algn="tl">
                    <a:srgbClr val="000000">
                      <a:alpha val="43137"/>
                    </a:srgbClr>
                  </a:outerShdw>
                </a:effectLst>
                <a:latin typeface="Arial" pitchFamily="34" charset="0"/>
                <a:cs typeface="Arial" pitchFamily="34" charset="0"/>
              </a:rPr>
              <a:t> y </a:t>
            </a:r>
            <a:r>
              <a:rPr lang="en-US" sz="2000" b="1" dirty="0" err="1">
                <a:solidFill>
                  <a:schemeClr val="tx1"/>
                </a:solidFill>
                <a:effectLst>
                  <a:outerShdw blurRad="38100" dist="38100" dir="2700000" algn="tl">
                    <a:srgbClr val="000000">
                      <a:alpha val="43137"/>
                    </a:srgbClr>
                  </a:outerShdw>
                </a:effectLst>
                <a:latin typeface="Arial" pitchFamily="34" charset="0"/>
                <a:cs typeface="Arial" pitchFamily="34" charset="0"/>
              </a:rPr>
              <a:t>Servicio</a:t>
            </a:r>
            <a:r>
              <a:rPr lang="en-US" sz="2000" b="1" dirty="0">
                <a:solidFill>
                  <a:schemeClr val="tx1"/>
                </a:solidFill>
                <a:effectLst>
                  <a:outerShdw blurRad="38100" dist="38100" dir="2700000" algn="tl">
                    <a:srgbClr val="000000">
                      <a:alpha val="43137"/>
                    </a:srgbClr>
                  </a:outerShdw>
                </a:effectLst>
                <a:latin typeface="Arial" pitchFamily="34" charset="0"/>
                <a:cs typeface="Arial" pitchFamily="34" charset="0"/>
              </a:rPr>
              <a:t> de </a:t>
            </a:r>
            <a:r>
              <a:rPr lang="en-US" sz="2000" b="1" dirty="0" err="1">
                <a:solidFill>
                  <a:schemeClr val="tx1"/>
                </a:solidFill>
                <a:effectLst>
                  <a:outerShdw blurRad="38100" dist="38100" dir="2700000" algn="tl">
                    <a:srgbClr val="000000">
                      <a:alpha val="43137"/>
                    </a:srgbClr>
                  </a:outerShdw>
                </a:effectLst>
                <a:latin typeface="Arial" pitchFamily="34" charset="0"/>
                <a:cs typeface="Arial" pitchFamily="34" charset="0"/>
              </a:rPr>
              <a:t>calidad</a:t>
            </a:r>
            <a:r>
              <a:rPr lang="en-US" sz="2000" b="1" dirty="0">
                <a:solidFill>
                  <a:schemeClr val="tx1"/>
                </a:solidFill>
                <a:effectLst>
                  <a:outerShdw blurRad="38100" dist="38100" dir="2700000" algn="tl">
                    <a:srgbClr val="000000">
                      <a:alpha val="43137"/>
                    </a:srgbClr>
                  </a:outerShdw>
                </a:effectLst>
                <a:latin typeface="Arial" pitchFamily="34" charset="0"/>
                <a:cs typeface="Arial" pitchFamily="34" charset="0"/>
              </a:rPr>
              <a:t> y </a:t>
            </a:r>
            <a:r>
              <a:rPr lang="en-US" sz="2000" b="1" dirty="0" err="1">
                <a:solidFill>
                  <a:schemeClr val="tx1"/>
                </a:solidFill>
                <a:effectLst>
                  <a:outerShdw blurRad="38100" dist="38100" dir="2700000" algn="tl">
                    <a:srgbClr val="000000">
                      <a:alpha val="43137"/>
                    </a:srgbClr>
                  </a:outerShdw>
                </a:effectLst>
                <a:latin typeface="Arial" pitchFamily="34" charset="0"/>
                <a:cs typeface="Arial" pitchFamily="34" charset="0"/>
              </a:rPr>
              <a:t>entrega</a:t>
            </a:r>
            <a:r>
              <a:rPr lang="en-US" sz="2000" b="1" dirty="0">
                <a:solidFill>
                  <a:schemeClr val="tx1"/>
                </a:solidFill>
                <a:effectLst>
                  <a:outerShdw blurRad="38100" dist="38100" dir="2700000" algn="tl">
                    <a:srgbClr val="000000">
                      <a:alpha val="43137"/>
                    </a:srgbClr>
                  </a:outerShdw>
                </a:effectLst>
                <a:latin typeface="Arial" pitchFamily="34" charset="0"/>
                <a:cs typeface="Arial" pitchFamily="34" charset="0"/>
              </a:rPr>
              <a:t> a </a:t>
            </a:r>
            <a:r>
              <a:rPr lang="en-US" sz="2000" b="1" dirty="0" err="1">
                <a:solidFill>
                  <a:schemeClr val="tx1"/>
                </a:solidFill>
                <a:effectLst>
                  <a:outerShdw blurRad="38100" dist="38100" dir="2700000" algn="tl">
                    <a:srgbClr val="000000">
                      <a:alpha val="43137"/>
                    </a:srgbClr>
                  </a:outerShdw>
                </a:effectLst>
                <a:latin typeface="Arial" pitchFamily="34" charset="0"/>
                <a:cs typeface="Arial" pitchFamily="34" charset="0"/>
              </a:rPr>
              <a:t>tiempo</a:t>
            </a:r>
            <a:r>
              <a:rPr lang="en-US" sz="2000" b="1" dirty="0">
                <a:solidFill>
                  <a:schemeClr val="tx1"/>
                </a:solidFill>
                <a:effectLst>
                  <a:outerShdw blurRad="38100" dist="38100" dir="2700000" algn="tl">
                    <a:srgbClr val="000000">
                      <a:alpha val="43137"/>
                    </a:srgbClr>
                  </a:outerShdw>
                </a:effectLst>
                <a:latin typeface="Arial" pitchFamily="34" charset="0"/>
                <a:cs typeface="Arial" pitchFamily="34" charset="0"/>
              </a:rPr>
              <a:t>” </a:t>
            </a:r>
            <a:endParaRPr lang="es-EC" sz="2000"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pic>
        <p:nvPicPr>
          <p:cNvPr id="9" name="8 Imagen" descr="xsdss.jpg"/>
          <p:cNvPicPr>
            <a:picLocks noChangeAspect="1"/>
          </p:cNvPicPr>
          <p:nvPr/>
        </p:nvPicPr>
        <p:blipFill>
          <a:blip r:embed="rId3" cstate="print"/>
          <a:stretch>
            <a:fillRect/>
          </a:stretch>
        </p:blipFill>
        <p:spPr>
          <a:xfrm>
            <a:off x="1571604" y="4839900"/>
            <a:ext cx="2214546" cy="1660910"/>
          </a:xfrm>
          <a:prstGeom prst="rect">
            <a:avLst/>
          </a:prstGeom>
          <a:ln>
            <a:solidFill>
              <a:srgbClr val="92D050"/>
            </a:solidFill>
          </a:ln>
          <a:effectLst>
            <a:softEdge rad="112500"/>
          </a:effectLst>
        </p:spPr>
      </p:pic>
      <p:pic>
        <p:nvPicPr>
          <p:cNvPr id="10" name="9 Imagen" descr="foto 4.jpg"/>
          <p:cNvPicPr>
            <a:picLocks noChangeAspect="1"/>
          </p:cNvPicPr>
          <p:nvPr/>
        </p:nvPicPr>
        <p:blipFill>
          <a:blip r:embed="rId4" cstate="print"/>
          <a:stretch>
            <a:fillRect/>
          </a:stretch>
        </p:blipFill>
        <p:spPr>
          <a:xfrm>
            <a:off x="3786182" y="4857760"/>
            <a:ext cx="2000264" cy="1643074"/>
          </a:xfrm>
          <a:prstGeom prst="rect">
            <a:avLst/>
          </a:prstGeom>
          <a:ln>
            <a:solidFill>
              <a:srgbClr val="92D050"/>
            </a:solidFill>
          </a:ln>
          <a:effectLst>
            <a:softEdge rad="112500"/>
          </a:effectLst>
        </p:spPr>
      </p:pic>
      <p:pic>
        <p:nvPicPr>
          <p:cNvPr id="11" name="10 Imagen" descr="foto.jpg"/>
          <p:cNvPicPr>
            <a:picLocks noChangeAspect="1"/>
          </p:cNvPicPr>
          <p:nvPr/>
        </p:nvPicPr>
        <p:blipFill>
          <a:blip r:embed="rId5" cstate="print"/>
          <a:stretch>
            <a:fillRect/>
          </a:stretch>
        </p:blipFill>
        <p:spPr>
          <a:xfrm>
            <a:off x="5823866" y="4857760"/>
            <a:ext cx="2034282" cy="1643074"/>
          </a:xfrm>
          <a:prstGeom prst="rect">
            <a:avLst/>
          </a:prstGeom>
          <a:ln>
            <a:noFill/>
          </a:ln>
          <a:effectLst>
            <a:softEdge rad="112500"/>
          </a:effectLst>
        </p:spPr>
      </p:pic>
      <p:sp>
        <p:nvSpPr>
          <p:cNvPr id="12" name="11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D3481344-A983-493D-92F7-E473643DFD31}" type="slidenum">
              <a:rPr lang="es-EC" smtClean="0"/>
              <a:pPr>
                <a:defRPr/>
              </a:pPr>
              <a:t>23</a:t>
            </a:fld>
            <a:endParaRPr lang="es-EC" dirty="0"/>
          </a:p>
        </p:txBody>
      </p:sp>
      <p:grpSp>
        <p:nvGrpSpPr>
          <p:cNvPr id="22531" name="124 Grupo"/>
          <p:cNvGrpSpPr>
            <a:grpSpLocks/>
          </p:cNvGrpSpPr>
          <p:nvPr/>
        </p:nvGrpSpPr>
        <p:grpSpPr bwMode="auto">
          <a:xfrm>
            <a:off x="820738" y="1357313"/>
            <a:ext cx="7608887" cy="4643437"/>
            <a:chOff x="642910" y="785794"/>
            <a:chExt cx="7786742" cy="5429288"/>
          </a:xfrm>
        </p:grpSpPr>
        <p:sp>
          <p:nvSpPr>
            <p:cNvPr id="6" name="5 Rectángulo"/>
            <p:cNvSpPr/>
            <p:nvPr/>
          </p:nvSpPr>
          <p:spPr>
            <a:xfrm>
              <a:off x="642910" y="785794"/>
              <a:ext cx="7786742" cy="5429288"/>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endParaRPr lang="es-EC"/>
            </a:p>
          </p:txBody>
        </p:sp>
        <p:sp>
          <p:nvSpPr>
            <p:cNvPr id="7" name="6 Rectángulo"/>
            <p:cNvSpPr/>
            <p:nvPr/>
          </p:nvSpPr>
          <p:spPr>
            <a:xfrm>
              <a:off x="3000364" y="4214818"/>
              <a:ext cx="428628" cy="1500198"/>
            </a:xfrm>
            <a:prstGeom prst="rect">
              <a:avLst/>
            </a:prstGeom>
          </p:spPr>
          <p:style>
            <a:lnRef idx="1">
              <a:schemeClr val="accent4"/>
            </a:lnRef>
            <a:fillRef idx="2">
              <a:schemeClr val="accent4"/>
            </a:fillRef>
            <a:effectRef idx="1">
              <a:schemeClr val="accent4"/>
            </a:effectRef>
            <a:fontRef idx="minor">
              <a:schemeClr val="dk1"/>
            </a:fontRef>
          </p:style>
          <p:txBody>
            <a:bodyPr vert="vert270"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r>
                <a:rPr lang="es-EC" sz="1400" b="1" dirty="0" smtClean="0"/>
                <a:t>Precio</a:t>
              </a:r>
              <a:endParaRPr lang="es-EC" sz="1400" b="1" dirty="0"/>
            </a:p>
          </p:txBody>
        </p:sp>
        <p:sp>
          <p:nvSpPr>
            <p:cNvPr id="8" name="7 Rectángulo"/>
            <p:cNvSpPr/>
            <p:nvPr/>
          </p:nvSpPr>
          <p:spPr>
            <a:xfrm>
              <a:off x="2143108" y="4214818"/>
              <a:ext cx="428628" cy="1500198"/>
            </a:xfrm>
            <a:prstGeom prst="rect">
              <a:avLst/>
            </a:prstGeom>
          </p:spPr>
          <p:style>
            <a:lnRef idx="1">
              <a:schemeClr val="accent4"/>
            </a:lnRef>
            <a:fillRef idx="2">
              <a:schemeClr val="accent4"/>
            </a:fillRef>
            <a:effectRef idx="1">
              <a:schemeClr val="accent4"/>
            </a:effectRef>
            <a:fontRef idx="minor">
              <a:schemeClr val="dk1"/>
            </a:fontRef>
          </p:style>
          <p:txBody>
            <a:bodyPr vert="vert270"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r>
                <a:rPr lang="es-EC" sz="1400" b="1" dirty="0" smtClean="0"/>
                <a:t>Calidad	</a:t>
              </a:r>
              <a:endParaRPr lang="es-EC" sz="1400" b="1" dirty="0"/>
            </a:p>
          </p:txBody>
        </p:sp>
        <p:sp>
          <p:nvSpPr>
            <p:cNvPr id="9" name="8 Rectángulo"/>
            <p:cNvSpPr/>
            <p:nvPr/>
          </p:nvSpPr>
          <p:spPr>
            <a:xfrm>
              <a:off x="3857620" y="4214818"/>
              <a:ext cx="428628" cy="1500198"/>
            </a:xfrm>
            <a:prstGeom prst="rect">
              <a:avLst/>
            </a:prstGeom>
          </p:spPr>
          <p:style>
            <a:lnRef idx="1">
              <a:schemeClr val="accent4"/>
            </a:lnRef>
            <a:fillRef idx="2">
              <a:schemeClr val="accent4"/>
            </a:fillRef>
            <a:effectRef idx="1">
              <a:schemeClr val="accent4"/>
            </a:effectRef>
            <a:fontRef idx="minor">
              <a:schemeClr val="dk1"/>
            </a:fontRef>
          </p:style>
          <p:txBody>
            <a:bodyPr vert="vert270"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r>
                <a:rPr lang="es-EC" sz="1400" b="1" dirty="0" smtClean="0"/>
                <a:t>Entregas a tiempo</a:t>
              </a:r>
              <a:endParaRPr lang="es-EC" sz="1400" b="1" dirty="0"/>
            </a:p>
          </p:txBody>
        </p:sp>
        <p:sp>
          <p:nvSpPr>
            <p:cNvPr id="10" name="9 Rectángulo"/>
            <p:cNvSpPr/>
            <p:nvPr/>
          </p:nvSpPr>
          <p:spPr>
            <a:xfrm>
              <a:off x="4714876" y="4214818"/>
              <a:ext cx="428628" cy="1500198"/>
            </a:xfrm>
            <a:prstGeom prst="rect">
              <a:avLst/>
            </a:prstGeom>
          </p:spPr>
          <p:style>
            <a:lnRef idx="1">
              <a:schemeClr val="accent4"/>
            </a:lnRef>
            <a:fillRef idx="2">
              <a:schemeClr val="accent4"/>
            </a:fillRef>
            <a:effectRef idx="1">
              <a:schemeClr val="accent4"/>
            </a:effectRef>
            <a:fontRef idx="minor">
              <a:schemeClr val="dk1"/>
            </a:fontRef>
          </p:style>
          <p:txBody>
            <a:bodyPr vert="vert270"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r>
                <a:rPr lang="es-EC" sz="1400" b="1" dirty="0" smtClean="0"/>
                <a:t>Crédito</a:t>
              </a:r>
              <a:endParaRPr lang="es-EC" sz="1400" b="1" dirty="0"/>
            </a:p>
          </p:txBody>
        </p:sp>
        <p:sp>
          <p:nvSpPr>
            <p:cNvPr id="11" name="10 Rectángulo"/>
            <p:cNvSpPr/>
            <p:nvPr/>
          </p:nvSpPr>
          <p:spPr>
            <a:xfrm>
              <a:off x="5572132" y="4214818"/>
              <a:ext cx="428628" cy="1500198"/>
            </a:xfrm>
            <a:prstGeom prst="rect">
              <a:avLst/>
            </a:prstGeom>
          </p:spPr>
          <p:style>
            <a:lnRef idx="1">
              <a:schemeClr val="accent4"/>
            </a:lnRef>
            <a:fillRef idx="2">
              <a:schemeClr val="accent4"/>
            </a:fillRef>
            <a:effectRef idx="1">
              <a:schemeClr val="accent4"/>
            </a:effectRef>
            <a:fontRef idx="minor">
              <a:schemeClr val="dk1"/>
            </a:fontRef>
          </p:style>
          <p:txBody>
            <a:bodyPr vert="vert270"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r>
                <a:rPr lang="es-EC" sz="1400" b="1" dirty="0" smtClean="0"/>
                <a:t>Servicio al Cliente</a:t>
              </a:r>
              <a:endParaRPr lang="es-EC" sz="1400" b="1" dirty="0"/>
            </a:p>
          </p:txBody>
        </p:sp>
        <p:sp>
          <p:nvSpPr>
            <p:cNvPr id="12" name="11 Rectángulo"/>
            <p:cNvSpPr/>
            <p:nvPr/>
          </p:nvSpPr>
          <p:spPr>
            <a:xfrm>
              <a:off x="6500826" y="4214818"/>
              <a:ext cx="500066" cy="1500198"/>
            </a:xfrm>
            <a:prstGeom prst="rect">
              <a:avLst/>
            </a:prstGeom>
          </p:spPr>
          <p:style>
            <a:lnRef idx="1">
              <a:schemeClr val="accent4"/>
            </a:lnRef>
            <a:fillRef idx="2">
              <a:schemeClr val="accent4"/>
            </a:fillRef>
            <a:effectRef idx="1">
              <a:schemeClr val="accent4"/>
            </a:effectRef>
            <a:fontRef idx="minor">
              <a:schemeClr val="dk1"/>
            </a:fontRef>
          </p:style>
          <p:txBody>
            <a:bodyPr vert="vert270"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r>
                <a:rPr lang="es-EC" sz="1400" b="1" dirty="0" smtClean="0"/>
                <a:t>Variedad en producto</a:t>
              </a:r>
              <a:endParaRPr lang="es-EC" sz="1400" b="1" dirty="0"/>
            </a:p>
          </p:txBody>
        </p:sp>
        <p:sp>
          <p:nvSpPr>
            <p:cNvPr id="13" name="12 Rectángulo"/>
            <p:cNvSpPr/>
            <p:nvPr/>
          </p:nvSpPr>
          <p:spPr>
            <a:xfrm>
              <a:off x="7429520" y="4214818"/>
              <a:ext cx="428628" cy="1500198"/>
            </a:xfrm>
            <a:prstGeom prst="rect">
              <a:avLst/>
            </a:prstGeom>
          </p:spPr>
          <p:style>
            <a:lnRef idx="1">
              <a:schemeClr val="accent4"/>
            </a:lnRef>
            <a:fillRef idx="2">
              <a:schemeClr val="accent4"/>
            </a:fillRef>
            <a:effectRef idx="1">
              <a:schemeClr val="accent4"/>
            </a:effectRef>
            <a:fontRef idx="minor">
              <a:schemeClr val="dk1"/>
            </a:fontRef>
          </p:style>
          <p:txBody>
            <a:bodyPr vert="vert270"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r>
                <a:rPr lang="es-EC" sz="1400" b="1" dirty="0" smtClean="0"/>
                <a:t>Distribución</a:t>
              </a:r>
              <a:endParaRPr lang="es-EC" sz="1400" b="1" dirty="0"/>
            </a:p>
          </p:txBody>
        </p:sp>
        <p:cxnSp>
          <p:nvCxnSpPr>
            <p:cNvPr id="14" name="14 Conector recto"/>
            <p:cNvCxnSpPr/>
            <p:nvPr/>
          </p:nvCxnSpPr>
          <p:spPr>
            <a:xfrm>
              <a:off x="1999457" y="3785360"/>
              <a:ext cx="628723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 name="15 Conector recto"/>
            <p:cNvCxnSpPr/>
            <p:nvPr/>
          </p:nvCxnSpPr>
          <p:spPr>
            <a:xfrm>
              <a:off x="1999457" y="2142652"/>
              <a:ext cx="6287230" cy="185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 name="16 Conector recto"/>
            <p:cNvCxnSpPr/>
            <p:nvPr/>
          </p:nvCxnSpPr>
          <p:spPr>
            <a:xfrm>
              <a:off x="1999457" y="1570952"/>
              <a:ext cx="6287230" cy="185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 name="17 Conector recto"/>
            <p:cNvCxnSpPr/>
            <p:nvPr/>
          </p:nvCxnSpPr>
          <p:spPr>
            <a:xfrm>
              <a:off x="1999457" y="2714351"/>
              <a:ext cx="6287230" cy="185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 name="18 Conector recto"/>
            <p:cNvCxnSpPr/>
            <p:nvPr/>
          </p:nvCxnSpPr>
          <p:spPr>
            <a:xfrm>
              <a:off x="1999457" y="3284195"/>
              <a:ext cx="6287230" cy="1856"/>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9" name="65 Rectángulo"/>
            <p:cNvSpPr/>
            <p:nvPr/>
          </p:nvSpPr>
          <p:spPr>
            <a:xfrm>
              <a:off x="928662" y="4286256"/>
              <a:ext cx="714380" cy="1500198"/>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vert="vert270"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r>
                <a:rPr lang="es-EC" sz="1400" b="1" dirty="0" smtClean="0"/>
                <a:t>FACTORES DE COMPETENCIA DE LA INDUSTRIA</a:t>
              </a:r>
              <a:endParaRPr lang="es-EC" sz="1400" b="1" dirty="0"/>
            </a:p>
          </p:txBody>
        </p:sp>
        <p:sp>
          <p:nvSpPr>
            <p:cNvPr id="20" name="66 Rectángulo"/>
            <p:cNvSpPr/>
            <p:nvPr/>
          </p:nvSpPr>
          <p:spPr>
            <a:xfrm rot="5400000">
              <a:off x="1045343" y="3169443"/>
              <a:ext cx="561980" cy="1081094"/>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vert="vert270"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r>
                <a:rPr lang="es-EC" sz="1400" b="1" dirty="0" smtClean="0"/>
                <a:t>BAJO</a:t>
              </a:r>
              <a:endParaRPr lang="es-EC" sz="1400" b="1" dirty="0"/>
            </a:p>
          </p:txBody>
        </p:sp>
        <p:sp>
          <p:nvSpPr>
            <p:cNvPr id="21" name="67 Rectángulo"/>
            <p:cNvSpPr/>
            <p:nvPr/>
          </p:nvSpPr>
          <p:spPr>
            <a:xfrm>
              <a:off x="1071538" y="2071678"/>
              <a:ext cx="561980" cy="1081094"/>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vert="vert270"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r>
                <a:rPr lang="es-EC" sz="1400" b="1" dirty="0" smtClean="0"/>
                <a:t>NIVEL RELATIVO OFRECIDO</a:t>
              </a:r>
              <a:endParaRPr lang="es-EC" sz="1400" b="1" dirty="0"/>
            </a:p>
          </p:txBody>
        </p:sp>
        <p:sp>
          <p:nvSpPr>
            <p:cNvPr id="22" name="68 Rectángulo"/>
            <p:cNvSpPr/>
            <p:nvPr/>
          </p:nvSpPr>
          <p:spPr>
            <a:xfrm rot="5400000">
              <a:off x="1045343" y="1026303"/>
              <a:ext cx="561980" cy="1081094"/>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vert="vert270"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r>
                <a:rPr lang="es-EC" sz="1400" b="1" dirty="0" smtClean="0"/>
                <a:t>ALTO</a:t>
              </a:r>
              <a:endParaRPr lang="es-EC" sz="1400" b="1" dirty="0"/>
            </a:p>
          </p:txBody>
        </p:sp>
        <p:sp>
          <p:nvSpPr>
            <p:cNvPr id="23" name="AutoShape 2"/>
            <p:cNvSpPr>
              <a:spLocks noChangeArrowheads="1"/>
            </p:cNvSpPr>
            <p:nvPr/>
          </p:nvSpPr>
          <p:spPr bwMode="auto">
            <a:xfrm>
              <a:off x="2213905" y="1643343"/>
              <a:ext cx="139716" cy="157774"/>
            </a:xfrm>
            <a:prstGeom prst="diamond">
              <a:avLst/>
            </a:prstGeom>
            <a:gradFill rotWithShape="0">
              <a:gsLst>
                <a:gs pos="0">
                  <a:srgbClr val="FFFFFF"/>
                </a:gs>
                <a:gs pos="100000">
                  <a:srgbClr val="CCC0D9"/>
                </a:gs>
              </a:gsLst>
              <a:lin ang="5400000" scaled="1"/>
            </a:gradFill>
            <a:ln w="12700">
              <a:solidFill>
                <a:srgbClr val="B2A1C7"/>
              </a:solidFill>
              <a:miter lim="800000"/>
              <a:headEnd/>
              <a:tailEnd/>
            </a:ln>
            <a:effectLst>
              <a:outerShdw dist="35921" dir="2700000" algn="ctr" rotWithShape="0">
                <a:srgbClr val="3F3151">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24" name="AutoShape 3"/>
            <p:cNvSpPr>
              <a:spLocks noChangeArrowheads="1"/>
            </p:cNvSpPr>
            <p:nvPr/>
          </p:nvSpPr>
          <p:spPr bwMode="auto">
            <a:xfrm>
              <a:off x="2213905" y="1929193"/>
              <a:ext cx="121846" cy="111370"/>
            </a:xfrm>
            <a:prstGeom prst="flowChartConnector">
              <a:avLst/>
            </a:prstGeom>
            <a:gradFill rotWithShape="0">
              <a:gsLst>
                <a:gs pos="0">
                  <a:srgbClr val="FFFFFF"/>
                </a:gs>
                <a:gs pos="100000">
                  <a:srgbClr val="FBD4B4"/>
                </a:gs>
              </a:gsLst>
              <a:lin ang="5400000" scaled="1"/>
            </a:gradFill>
            <a:ln w="12700">
              <a:solidFill>
                <a:srgbClr val="FABF8F"/>
              </a:solidFill>
              <a:round/>
              <a:headEnd/>
              <a:tailEnd/>
            </a:ln>
            <a:effectLst>
              <a:outerShdw dist="35921" dir="2700000" algn="ctr" rotWithShape="0">
                <a:srgbClr val="974706">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25" name="AutoShape 2"/>
            <p:cNvSpPr>
              <a:spLocks noChangeArrowheads="1"/>
            </p:cNvSpPr>
            <p:nvPr/>
          </p:nvSpPr>
          <p:spPr bwMode="auto">
            <a:xfrm>
              <a:off x="3286145" y="3072592"/>
              <a:ext cx="139716" cy="155918"/>
            </a:xfrm>
            <a:prstGeom prst="diamond">
              <a:avLst/>
            </a:prstGeom>
            <a:gradFill rotWithShape="0">
              <a:gsLst>
                <a:gs pos="0">
                  <a:srgbClr val="FFFFFF"/>
                </a:gs>
                <a:gs pos="100000">
                  <a:srgbClr val="CCC0D9"/>
                </a:gs>
              </a:gsLst>
              <a:lin ang="5400000" scaled="1"/>
            </a:gradFill>
            <a:ln w="12700">
              <a:solidFill>
                <a:srgbClr val="B2A1C7"/>
              </a:solidFill>
              <a:miter lim="800000"/>
              <a:headEnd/>
              <a:tailEnd/>
            </a:ln>
            <a:effectLst>
              <a:outerShdw dist="35921" dir="2700000" algn="ctr" rotWithShape="0">
                <a:srgbClr val="3F3151">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26" name="AutoShape 2"/>
            <p:cNvSpPr>
              <a:spLocks noChangeArrowheads="1"/>
            </p:cNvSpPr>
            <p:nvPr/>
          </p:nvSpPr>
          <p:spPr bwMode="auto">
            <a:xfrm>
              <a:off x="4000973" y="3428976"/>
              <a:ext cx="139716" cy="157774"/>
            </a:xfrm>
            <a:prstGeom prst="diamond">
              <a:avLst/>
            </a:prstGeom>
            <a:gradFill rotWithShape="0">
              <a:gsLst>
                <a:gs pos="0">
                  <a:srgbClr val="FFFFFF"/>
                </a:gs>
                <a:gs pos="100000">
                  <a:srgbClr val="CCC0D9"/>
                </a:gs>
              </a:gsLst>
              <a:lin ang="5400000" scaled="1"/>
            </a:gradFill>
            <a:ln w="12700">
              <a:solidFill>
                <a:srgbClr val="B2A1C7"/>
              </a:solidFill>
              <a:miter lim="800000"/>
              <a:headEnd/>
              <a:tailEnd/>
            </a:ln>
            <a:effectLst>
              <a:outerShdw dist="35921" dir="2700000" algn="ctr" rotWithShape="0">
                <a:srgbClr val="3F3151">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27" name="AutoShape 2"/>
            <p:cNvSpPr>
              <a:spLocks noChangeArrowheads="1"/>
            </p:cNvSpPr>
            <p:nvPr/>
          </p:nvSpPr>
          <p:spPr bwMode="auto">
            <a:xfrm>
              <a:off x="4785658" y="2285577"/>
              <a:ext cx="139716" cy="157774"/>
            </a:xfrm>
            <a:prstGeom prst="diamond">
              <a:avLst/>
            </a:prstGeom>
            <a:gradFill rotWithShape="0">
              <a:gsLst>
                <a:gs pos="0">
                  <a:srgbClr val="FFFFFF"/>
                </a:gs>
                <a:gs pos="100000">
                  <a:srgbClr val="CCC0D9"/>
                </a:gs>
              </a:gsLst>
              <a:lin ang="5400000" scaled="1"/>
            </a:gradFill>
            <a:ln w="12700">
              <a:solidFill>
                <a:srgbClr val="B2A1C7"/>
              </a:solidFill>
              <a:miter lim="800000"/>
              <a:headEnd/>
              <a:tailEnd/>
            </a:ln>
            <a:effectLst>
              <a:outerShdw dist="35921" dir="2700000" algn="ctr" rotWithShape="0">
                <a:srgbClr val="3F3151">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28" name="AutoShape 2"/>
            <p:cNvSpPr>
              <a:spLocks noChangeArrowheads="1"/>
            </p:cNvSpPr>
            <p:nvPr/>
          </p:nvSpPr>
          <p:spPr bwMode="auto">
            <a:xfrm>
              <a:off x="5643451" y="2500892"/>
              <a:ext cx="139716" cy="155918"/>
            </a:xfrm>
            <a:prstGeom prst="diamond">
              <a:avLst/>
            </a:prstGeom>
            <a:gradFill rotWithShape="0">
              <a:gsLst>
                <a:gs pos="0">
                  <a:srgbClr val="FFFFFF"/>
                </a:gs>
                <a:gs pos="100000">
                  <a:srgbClr val="CCC0D9"/>
                </a:gs>
              </a:gsLst>
              <a:lin ang="5400000" scaled="1"/>
            </a:gradFill>
            <a:ln w="12700">
              <a:solidFill>
                <a:srgbClr val="B2A1C7"/>
              </a:solidFill>
              <a:miter lim="800000"/>
              <a:headEnd/>
              <a:tailEnd/>
            </a:ln>
            <a:effectLst>
              <a:outerShdw dist="35921" dir="2700000" algn="ctr" rotWithShape="0">
                <a:srgbClr val="3F3151">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29" name="AutoShape 2"/>
            <p:cNvSpPr>
              <a:spLocks noChangeArrowheads="1"/>
            </p:cNvSpPr>
            <p:nvPr/>
          </p:nvSpPr>
          <p:spPr bwMode="auto">
            <a:xfrm>
              <a:off x="6572726" y="1929193"/>
              <a:ext cx="139716" cy="155918"/>
            </a:xfrm>
            <a:prstGeom prst="diamond">
              <a:avLst/>
            </a:prstGeom>
            <a:gradFill rotWithShape="0">
              <a:gsLst>
                <a:gs pos="0">
                  <a:srgbClr val="FFFFFF"/>
                </a:gs>
                <a:gs pos="100000">
                  <a:srgbClr val="CCC0D9"/>
                </a:gs>
              </a:gsLst>
              <a:lin ang="5400000" scaled="1"/>
            </a:gradFill>
            <a:ln w="12700">
              <a:solidFill>
                <a:srgbClr val="B2A1C7"/>
              </a:solidFill>
              <a:miter lim="800000"/>
              <a:headEnd/>
              <a:tailEnd/>
            </a:ln>
            <a:effectLst>
              <a:outerShdw dist="35921" dir="2700000" algn="ctr" rotWithShape="0">
                <a:srgbClr val="3F3151">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30" name="AutoShape 2"/>
            <p:cNvSpPr>
              <a:spLocks noChangeArrowheads="1"/>
            </p:cNvSpPr>
            <p:nvPr/>
          </p:nvSpPr>
          <p:spPr bwMode="auto">
            <a:xfrm>
              <a:off x="7500377" y="2500892"/>
              <a:ext cx="139716" cy="155918"/>
            </a:xfrm>
            <a:prstGeom prst="diamond">
              <a:avLst/>
            </a:prstGeom>
            <a:gradFill rotWithShape="0">
              <a:gsLst>
                <a:gs pos="0">
                  <a:srgbClr val="FFFFFF"/>
                </a:gs>
                <a:gs pos="100000">
                  <a:srgbClr val="CCC0D9"/>
                </a:gs>
              </a:gsLst>
              <a:lin ang="5400000" scaled="1"/>
            </a:gradFill>
            <a:ln w="12700">
              <a:solidFill>
                <a:srgbClr val="B2A1C7"/>
              </a:solidFill>
              <a:miter lim="800000"/>
              <a:headEnd/>
              <a:tailEnd/>
            </a:ln>
            <a:effectLst>
              <a:outerShdw dist="35921" dir="2700000" algn="ctr" rotWithShape="0">
                <a:srgbClr val="3F3151">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31" name="AutoShape 3"/>
            <p:cNvSpPr>
              <a:spLocks noChangeArrowheads="1"/>
            </p:cNvSpPr>
            <p:nvPr/>
          </p:nvSpPr>
          <p:spPr bwMode="auto">
            <a:xfrm flipV="1">
              <a:off x="3286145" y="3358442"/>
              <a:ext cx="142965" cy="142924"/>
            </a:xfrm>
            <a:prstGeom prst="flowChartConnector">
              <a:avLst/>
            </a:prstGeom>
            <a:gradFill rotWithShape="0">
              <a:gsLst>
                <a:gs pos="0">
                  <a:srgbClr val="FFFFFF"/>
                </a:gs>
                <a:gs pos="100000">
                  <a:srgbClr val="FBD4B4"/>
                </a:gs>
              </a:gsLst>
              <a:lin ang="5400000" scaled="1"/>
            </a:gradFill>
            <a:ln w="12700">
              <a:solidFill>
                <a:srgbClr val="FABF8F"/>
              </a:solidFill>
              <a:round/>
              <a:headEnd/>
              <a:tailEnd/>
            </a:ln>
            <a:effectLst>
              <a:outerShdw dist="35921" dir="2700000" algn="ctr" rotWithShape="0">
                <a:srgbClr val="974706">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32" name="AutoShape 3"/>
            <p:cNvSpPr>
              <a:spLocks noChangeArrowheads="1"/>
            </p:cNvSpPr>
            <p:nvPr/>
          </p:nvSpPr>
          <p:spPr bwMode="auto">
            <a:xfrm>
              <a:off x="4072455" y="2500892"/>
              <a:ext cx="120221" cy="111370"/>
            </a:xfrm>
            <a:prstGeom prst="flowChartConnector">
              <a:avLst/>
            </a:prstGeom>
            <a:gradFill rotWithShape="0">
              <a:gsLst>
                <a:gs pos="0">
                  <a:srgbClr val="FFFFFF"/>
                </a:gs>
                <a:gs pos="100000">
                  <a:srgbClr val="FBD4B4"/>
                </a:gs>
              </a:gsLst>
              <a:lin ang="5400000" scaled="1"/>
            </a:gradFill>
            <a:ln w="12700">
              <a:solidFill>
                <a:srgbClr val="FABF8F"/>
              </a:solidFill>
              <a:round/>
              <a:headEnd/>
              <a:tailEnd/>
            </a:ln>
            <a:effectLst>
              <a:outerShdw dist="35921" dir="2700000" algn="ctr" rotWithShape="0">
                <a:srgbClr val="974706">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33" name="AutoShape 3"/>
            <p:cNvSpPr>
              <a:spLocks noChangeArrowheads="1"/>
            </p:cNvSpPr>
            <p:nvPr/>
          </p:nvSpPr>
          <p:spPr bwMode="auto">
            <a:xfrm>
              <a:off x="4785658" y="2500892"/>
              <a:ext cx="121845" cy="111370"/>
            </a:xfrm>
            <a:prstGeom prst="flowChartConnector">
              <a:avLst/>
            </a:prstGeom>
            <a:gradFill rotWithShape="0">
              <a:gsLst>
                <a:gs pos="0">
                  <a:srgbClr val="FFFFFF"/>
                </a:gs>
                <a:gs pos="100000">
                  <a:srgbClr val="FBD4B4"/>
                </a:gs>
              </a:gsLst>
              <a:lin ang="5400000" scaled="1"/>
            </a:gradFill>
            <a:ln w="12700">
              <a:solidFill>
                <a:srgbClr val="FABF8F"/>
              </a:solidFill>
              <a:round/>
              <a:headEnd/>
              <a:tailEnd/>
            </a:ln>
            <a:effectLst>
              <a:outerShdw dist="35921" dir="2700000" algn="ctr" rotWithShape="0">
                <a:srgbClr val="974706">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34" name="AutoShape 3"/>
            <p:cNvSpPr>
              <a:spLocks noChangeArrowheads="1"/>
            </p:cNvSpPr>
            <p:nvPr/>
          </p:nvSpPr>
          <p:spPr bwMode="auto">
            <a:xfrm>
              <a:off x="5643451" y="2215043"/>
              <a:ext cx="120221" cy="111370"/>
            </a:xfrm>
            <a:prstGeom prst="flowChartConnector">
              <a:avLst/>
            </a:prstGeom>
            <a:gradFill rotWithShape="0">
              <a:gsLst>
                <a:gs pos="0">
                  <a:srgbClr val="FFFFFF"/>
                </a:gs>
                <a:gs pos="100000">
                  <a:srgbClr val="FBD4B4"/>
                </a:gs>
              </a:gsLst>
              <a:lin ang="5400000" scaled="1"/>
            </a:gradFill>
            <a:ln w="12700">
              <a:solidFill>
                <a:srgbClr val="FABF8F"/>
              </a:solidFill>
              <a:round/>
              <a:headEnd/>
              <a:tailEnd/>
            </a:ln>
            <a:effectLst>
              <a:outerShdw dist="35921" dir="2700000" algn="ctr" rotWithShape="0">
                <a:srgbClr val="974706">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35" name="AutoShape 3"/>
            <p:cNvSpPr>
              <a:spLocks noChangeArrowheads="1"/>
            </p:cNvSpPr>
            <p:nvPr/>
          </p:nvSpPr>
          <p:spPr bwMode="auto">
            <a:xfrm>
              <a:off x="6644209" y="2285577"/>
              <a:ext cx="120221" cy="111370"/>
            </a:xfrm>
            <a:prstGeom prst="flowChartConnector">
              <a:avLst/>
            </a:prstGeom>
            <a:gradFill rotWithShape="0">
              <a:gsLst>
                <a:gs pos="0">
                  <a:srgbClr val="FFFFFF"/>
                </a:gs>
                <a:gs pos="100000">
                  <a:srgbClr val="FBD4B4"/>
                </a:gs>
              </a:gsLst>
              <a:lin ang="5400000" scaled="1"/>
            </a:gradFill>
            <a:ln w="12700">
              <a:solidFill>
                <a:srgbClr val="FABF8F"/>
              </a:solidFill>
              <a:round/>
              <a:headEnd/>
              <a:tailEnd/>
            </a:ln>
            <a:effectLst>
              <a:outerShdw dist="35921" dir="2700000" algn="ctr" rotWithShape="0">
                <a:srgbClr val="974706">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36" name="AutoShape 3"/>
            <p:cNvSpPr>
              <a:spLocks noChangeArrowheads="1"/>
            </p:cNvSpPr>
            <p:nvPr/>
          </p:nvSpPr>
          <p:spPr bwMode="auto">
            <a:xfrm>
              <a:off x="7500377" y="2142652"/>
              <a:ext cx="121846" cy="111370"/>
            </a:xfrm>
            <a:prstGeom prst="flowChartConnector">
              <a:avLst/>
            </a:prstGeom>
            <a:gradFill rotWithShape="0">
              <a:gsLst>
                <a:gs pos="0">
                  <a:srgbClr val="FFFFFF"/>
                </a:gs>
                <a:gs pos="100000">
                  <a:srgbClr val="FBD4B4"/>
                </a:gs>
              </a:gsLst>
              <a:lin ang="5400000" scaled="1"/>
            </a:gradFill>
            <a:ln w="12700">
              <a:solidFill>
                <a:srgbClr val="FABF8F"/>
              </a:solidFill>
              <a:round/>
              <a:headEnd/>
              <a:tailEnd/>
            </a:ln>
            <a:effectLst>
              <a:outerShdw dist="35921" dir="2700000" algn="ctr" rotWithShape="0">
                <a:srgbClr val="974706">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cxnSp>
          <p:nvCxnSpPr>
            <p:cNvPr id="37" name="97 Conector recto"/>
            <p:cNvCxnSpPr>
              <a:stCxn id="24" idx="5"/>
              <a:endCxn id="31" idx="3"/>
            </p:cNvCxnSpPr>
            <p:nvPr/>
          </p:nvCxnSpPr>
          <p:spPr>
            <a:xfrm rot="16200000" flipH="1">
              <a:off x="2135071" y="2206665"/>
              <a:ext cx="1355002" cy="989386"/>
            </a:xfrm>
            <a:prstGeom prst="line">
              <a:avLst/>
            </a:prstGeom>
          </p:spPr>
          <p:style>
            <a:lnRef idx="1">
              <a:schemeClr val="accent6"/>
            </a:lnRef>
            <a:fillRef idx="0">
              <a:schemeClr val="accent6"/>
            </a:fillRef>
            <a:effectRef idx="0">
              <a:schemeClr val="accent6"/>
            </a:effectRef>
            <a:fontRef idx="minor">
              <a:schemeClr val="tx1"/>
            </a:fontRef>
          </p:style>
        </p:cxnSp>
        <p:cxnSp>
          <p:nvCxnSpPr>
            <p:cNvPr id="38" name="99 Conector recto"/>
            <p:cNvCxnSpPr>
              <a:stCxn id="31" idx="5"/>
              <a:endCxn id="32" idx="4"/>
            </p:cNvCxnSpPr>
            <p:nvPr/>
          </p:nvCxnSpPr>
          <p:spPr>
            <a:xfrm rot="5400000" flipH="1" flipV="1">
              <a:off x="3386981" y="2633273"/>
              <a:ext cx="766596" cy="724575"/>
            </a:xfrm>
            <a:prstGeom prst="line">
              <a:avLst/>
            </a:prstGeom>
          </p:spPr>
          <p:style>
            <a:lnRef idx="1">
              <a:schemeClr val="accent6"/>
            </a:lnRef>
            <a:fillRef idx="0">
              <a:schemeClr val="accent6"/>
            </a:fillRef>
            <a:effectRef idx="0">
              <a:schemeClr val="accent6"/>
            </a:effectRef>
            <a:fontRef idx="minor">
              <a:schemeClr val="tx1"/>
            </a:fontRef>
          </p:style>
        </p:cxnSp>
        <p:cxnSp>
          <p:nvCxnSpPr>
            <p:cNvPr id="39" name="101 Conector recto"/>
            <p:cNvCxnSpPr>
              <a:stCxn id="32" idx="5"/>
              <a:endCxn id="33" idx="3"/>
            </p:cNvCxnSpPr>
            <p:nvPr/>
          </p:nvCxnSpPr>
          <p:spPr>
            <a:xfrm rot="16200000" flipH="1">
              <a:off x="4489864" y="2280267"/>
              <a:ext cx="1856" cy="628724"/>
            </a:xfrm>
            <a:prstGeom prst="line">
              <a:avLst/>
            </a:prstGeom>
          </p:spPr>
          <p:style>
            <a:lnRef idx="1">
              <a:schemeClr val="accent6"/>
            </a:lnRef>
            <a:fillRef idx="0">
              <a:schemeClr val="accent6"/>
            </a:fillRef>
            <a:effectRef idx="0">
              <a:schemeClr val="accent6"/>
            </a:effectRef>
            <a:fontRef idx="minor">
              <a:schemeClr val="tx1"/>
            </a:fontRef>
          </p:style>
        </p:cxnSp>
        <p:cxnSp>
          <p:nvCxnSpPr>
            <p:cNvPr id="40" name="103 Conector recto"/>
            <p:cNvCxnSpPr>
              <a:stCxn id="33" idx="6"/>
              <a:endCxn id="34" idx="3"/>
            </p:cNvCxnSpPr>
            <p:nvPr/>
          </p:nvCxnSpPr>
          <p:spPr>
            <a:xfrm flipV="1">
              <a:off x="4907503" y="2309707"/>
              <a:ext cx="753818" cy="246871"/>
            </a:xfrm>
            <a:prstGeom prst="line">
              <a:avLst/>
            </a:prstGeom>
          </p:spPr>
          <p:style>
            <a:lnRef idx="1">
              <a:schemeClr val="accent6"/>
            </a:lnRef>
            <a:fillRef idx="0">
              <a:schemeClr val="accent6"/>
            </a:fillRef>
            <a:effectRef idx="0">
              <a:schemeClr val="accent6"/>
            </a:effectRef>
            <a:fontRef idx="minor">
              <a:schemeClr val="tx1"/>
            </a:fontRef>
          </p:style>
        </p:cxnSp>
        <p:cxnSp>
          <p:nvCxnSpPr>
            <p:cNvPr id="41" name="105 Conector recto"/>
            <p:cNvCxnSpPr>
              <a:stCxn id="34" idx="6"/>
              <a:endCxn id="35" idx="1"/>
            </p:cNvCxnSpPr>
            <p:nvPr/>
          </p:nvCxnSpPr>
          <p:spPr>
            <a:xfrm>
              <a:off x="5763672" y="2270728"/>
              <a:ext cx="898407" cy="31554"/>
            </a:xfrm>
            <a:prstGeom prst="line">
              <a:avLst/>
            </a:prstGeom>
          </p:spPr>
          <p:style>
            <a:lnRef idx="1">
              <a:schemeClr val="accent6"/>
            </a:lnRef>
            <a:fillRef idx="0">
              <a:schemeClr val="accent6"/>
            </a:fillRef>
            <a:effectRef idx="0">
              <a:schemeClr val="accent6"/>
            </a:effectRef>
            <a:fontRef idx="minor">
              <a:schemeClr val="tx1"/>
            </a:fontRef>
          </p:style>
        </p:cxnSp>
        <p:cxnSp>
          <p:nvCxnSpPr>
            <p:cNvPr id="42" name="109 Conector recto"/>
            <p:cNvCxnSpPr>
              <a:stCxn id="35" idx="6"/>
              <a:endCxn id="36" idx="2"/>
            </p:cNvCxnSpPr>
            <p:nvPr/>
          </p:nvCxnSpPr>
          <p:spPr>
            <a:xfrm flipV="1">
              <a:off x="6764430" y="2198337"/>
              <a:ext cx="735947" cy="142925"/>
            </a:xfrm>
            <a:prstGeom prst="line">
              <a:avLst/>
            </a:prstGeom>
          </p:spPr>
          <p:style>
            <a:lnRef idx="1">
              <a:schemeClr val="accent6"/>
            </a:lnRef>
            <a:fillRef idx="0">
              <a:schemeClr val="accent6"/>
            </a:fillRef>
            <a:effectRef idx="0">
              <a:schemeClr val="accent6"/>
            </a:effectRef>
            <a:fontRef idx="minor">
              <a:schemeClr val="tx1"/>
            </a:fontRef>
          </p:style>
        </p:cxnSp>
        <p:cxnSp>
          <p:nvCxnSpPr>
            <p:cNvPr id="43" name="113 Conector recto"/>
            <p:cNvCxnSpPr>
              <a:stCxn id="25" idx="3"/>
              <a:endCxn id="26" idx="1"/>
            </p:cNvCxnSpPr>
            <p:nvPr/>
          </p:nvCxnSpPr>
          <p:spPr>
            <a:xfrm>
              <a:off x="3425862" y="3150551"/>
              <a:ext cx="575111" cy="356384"/>
            </a:xfrm>
            <a:prstGeom prst="line">
              <a:avLst/>
            </a:prstGeom>
          </p:spPr>
          <p:style>
            <a:lnRef idx="1">
              <a:schemeClr val="accent4"/>
            </a:lnRef>
            <a:fillRef idx="0">
              <a:schemeClr val="accent4"/>
            </a:fillRef>
            <a:effectRef idx="0">
              <a:schemeClr val="accent4"/>
            </a:effectRef>
            <a:fontRef idx="minor">
              <a:schemeClr val="tx1"/>
            </a:fontRef>
          </p:style>
        </p:cxnSp>
        <p:cxnSp>
          <p:nvCxnSpPr>
            <p:cNvPr id="44" name="115 Conector recto"/>
            <p:cNvCxnSpPr>
              <a:stCxn id="26" idx="0"/>
              <a:endCxn id="27" idx="1"/>
            </p:cNvCxnSpPr>
            <p:nvPr/>
          </p:nvCxnSpPr>
          <p:spPr>
            <a:xfrm rot="5400000" flipH="1" flipV="1">
              <a:off x="3896453" y="2539770"/>
              <a:ext cx="1063584" cy="714827"/>
            </a:xfrm>
            <a:prstGeom prst="line">
              <a:avLst/>
            </a:prstGeom>
          </p:spPr>
          <p:style>
            <a:lnRef idx="1">
              <a:schemeClr val="accent4"/>
            </a:lnRef>
            <a:fillRef idx="0">
              <a:schemeClr val="accent4"/>
            </a:fillRef>
            <a:effectRef idx="0">
              <a:schemeClr val="accent4"/>
            </a:effectRef>
            <a:fontRef idx="minor">
              <a:schemeClr val="tx1"/>
            </a:fontRef>
          </p:style>
        </p:cxnSp>
        <p:cxnSp>
          <p:nvCxnSpPr>
            <p:cNvPr id="45" name="117 Conector recto"/>
            <p:cNvCxnSpPr>
              <a:stCxn id="27" idx="3"/>
              <a:endCxn id="28" idx="1"/>
            </p:cNvCxnSpPr>
            <p:nvPr/>
          </p:nvCxnSpPr>
          <p:spPr>
            <a:xfrm>
              <a:off x="4925375" y="2365392"/>
              <a:ext cx="718076" cy="213460"/>
            </a:xfrm>
            <a:prstGeom prst="line">
              <a:avLst/>
            </a:prstGeom>
          </p:spPr>
          <p:style>
            <a:lnRef idx="1">
              <a:schemeClr val="accent4"/>
            </a:lnRef>
            <a:fillRef idx="0">
              <a:schemeClr val="accent4"/>
            </a:fillRef>
            <a:effectRef idx="0">
              <a:schemeClr val="accent4"/>
            </a:effectRef>
            <a:fontRef idx="minor">
              <a:schemeClr val="tx1"/>
            </a:fontRef>
          </p:style>
        </p:cxnSp>
        <p:cxnSp>
          <p:nvCxnSpPr>
            <p:cNvPr id="46" name="119 Conector recto"/>
            <p:cNvCxnSpPr>
              <a:stCxn id="28" idx="3"/>
              <a:endCxn id="29" idx="1"/>
            </p:cNvCxnSpPr>
            <p:nvPr/>
          </p:nvCxnSpPr>
          <p:spPr>
            <a:xfrm flipV="1">
              <a:off x="5783167" y="2007152"/>
              <a:ext cx="789559" cy="571699"/>
            </a:xfrm>
            <a:prstGeom prst="line">
              <a:avLst/>
            </a:prstGeom>
          </p:spPr>
          <p:style>
            <a:lnRef idx="1">
              <a:schemeClr val="accent4"/>
            </a:lnRef>
            <a:fillRef idx="0">
              <a:schemeClr val="accent4"/>
            </a:fillRef>
            <a:effectRef idx="0">
              <a:schemeClr val="accent4"/>
            </a:effectRef>
            <a:fontRef idx="minor">
              <a:schemeClr val="tx1"/>
            </a:fontRef>
          </p:style>
        </p:cxnSp>
        <p:cxnSp>
          <p:nvCxnSpPr>
            <p:cNvPr id="47" name="121 Conector recto"/>
            <p:cNvCxnSpPr>
              <a:stCxn id="29" idx="3"/>
              <a:endCxn id="30" idx="1"/>
            </p:cNvCxnSpPr>
            <p:nvPr/>
          </p:nvCxnSpPr>
          <p:spPr>
            <a:xfrm>
              <a:off x="6712443" y="2007152"/>
              <a:ext cx="787934" cy="571699"/>
            </a:xfrm>
            <a:prstGeom prst="line">
              <a:avLst/>
            </a:prstGeom>
          </p:spPr>
          <p:style>
            <a:lnRef idx="1">
              <a:schemeClr val="accent4"/>
            </a:lnRef>
            <a:fillRef idx="0">
              <a:schemeClr val="accent4"/>
            </a:fillRef>
            <a:effectRef idx="0">
              <a:schemeClr val="accent4"/>
            </a:effectRef>
            <a:fontRef idx="minor">
              <a:schemeClr val="tx1"/>
            </a:fontRef>
          </p:style>
        </p:cxnSp>
        <p:cxnSp>
          <p:nvCxnSpPr>
            <p:cNvPr id="48" name="123 Conector recto"/>
            <p:cNvCxnSpPr>
              <a:stCxn id="23" idx="3"/>
              <a:endCxn id="25" idx="0"/>
            </p:cNvCxnSpPr>
            <p:nvPr/>
          </p:nvCxnSpPr>
          <p:spPr>
            <a:xfrm>
              <a:off x="2353621" y="1721302"/>
              <a:ext cx="1002383" cy="1351290"/>
            </a:xfrm>
            <a:prstGeom prst="line">
              <a:avLst/>
            </a:prstGeom>
          </p:spPr>
          <p:style>
            <a:lnRef idx="1">
              <a:schemeClr val="accent4"/>
            </a:lnRef>
            <a:fillRef idx="0">
              <a:schemeClr val="accent4"/>
            </a:fillRef>
            <a:effectRef idx="0">
              <a:schemeClr val="accent4"/>
            </a:effectRef>
            <a:fontRef idx="minor">
              <a:schemeClr val="tx1"/>
            </a:fontRef>
          </p:style>
        </p:cxnSp>
      </p:grpSp>
      <p:sp>
        <p:nvSpPr>
          <p:cNvPr id="49" name="1 Título"/>
          <p:cNvSpPr txBox="1">
            <a:spLocks/>
          </p:cNvSpPr>
          <p:nvPr/>
        </p:nvSpPr>
        <p:spPr bwMode="auto">
          <a:xfrm>
            <a:off x="428596" y="285728"/>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2800" dirty="0"/>
              <a:t>DETERMINACIÓN DEL CUADRO ESTRATÉGICO ACTUAL</a:t>
            </a:r>
            <a:endParaRPr lang="es-EC" sz="2800" dirty="0"/>
          </a:p>
        </p:txBody>
      </p:sp>
      <p:pic>
        <p:nvPicPr>
          <p:cNvPr id="22535" name="52 Imagen"/>
          <p:cNvPicPr>
            <a:picLocks noChangeAspect="1" noChangeArrowheads="1"/>
          </p:cNvPicPr>
          <p:nvPr/>
        </p:nvPicPr>
        <p:blipFill>
          <a:blip r:embed="rId2"/>
          <a:srcRect l="44424" t="24339" r="37086" b="64169"/>
          <a:stretch>
            <a:fillRect/>
          </a:stretch>
        </p:blipFill>
        <p:spPr bwMode="auto">
          <a:xfrm>
            <a:off x="3571875" y="6072188"/>
            <a:ext cx="2017713" cy="785812"/>
          </a:xfrm>
          <a:prstGeom prst="rect">
            <a:avLst/>
          </a:prstGeom>
          <a:noFill/>
          <a:ln w="9525">
            <a:noFill/>
            <a:miter lim="800000"/>
            <a:headEnd/>
            <a:tailEnd/>
          </a:ln>
        </p:spPr>
      </p:pic>
      <p:sp>
        <p:nvSpPr>
          <p:cNvPr id="50" name="49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3FD1D0B-C482-4EE6-AA11-6EA54B8AC65F}" type="slidenum">
              <a:rPr lang="es-EC" smtClean="0"/>
              <a:pPr>
                <a:defRPr/>
              </a:pPr>
              <a:t>24</a:t>
            </a:fld>
            <a:endParaRPr lang="es-EC" dirty="0"/>
          </a:p>
        </p:txBody>
      </p:sp>
      <p:grpSp>
        <p:nvGrpSpPr>
          <p:cNvPr id="23555" name="135 Grupo"/>
          <p:cNvGrpSpPr>
            <a:grpSpLocks/>
          </p:cNvGrpSpPr>
          <p:nvPr/>
        </p:nvGrpSpPr>
        <p:grpSpPr bwMode="auto">
          <a:xfrm>
            <a:off x="714375" y="1571625"/>
            <a:ext cx="7929563" cy="4429125"/>
            <a:chOff x="214282" y="1000108"/>
            <a:chExt cx="8572528" cy="5500726"/>
          </a:xfrm>
        </p:grpSpPr>
        <p:sp>
          <p:nvSpPr>
            <p:cNvPr id="6" name="3 Rectángulo"/>
            <p:cNvSpPr/>
            <p:nvPr/>
          </p:nvSpPr>
          <p:spPr>
            <a:xfrm>
              <a:off x="214282" y="1000108"/>
              <a:ext cx="8572528" cy="5500726"/>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endParaRPr lang="es-EC"/>
            </a:p>
          </p:txBody>
        </p:sp>
        <p:cxnSp>
          <p:nvCxnSpPr>
            <p:cNvPr id="7" name="5 Conector recto"/>
            <p:cNvCxnSpPr/>
            <p:nvPr/>
          </p:nvCxnSpPr>
          <p:spPr>
            <a:xfrm>
              <a:off x="1786341" y="1427943"/>
              <a:ext cx="6643495" cy="1971"/>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1786341" y="1999703"/>
              <a:ext cx="6643495" cy="1971"/>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a:off x="1786341" y="2571463"/>
              <a:ext cx="6643495" cy="197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1786341" y="3214200"/>
              <a:ext cx="6643495" cy="197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1786341" y="3785960"/>
              <a:ext cx="6643495" cy="72948"/>
            </a:xfrm>
            <a:prstGeom prst="line">
              <a:avLst/>
            </a:prstGeom>
          </p:spPr>
          <p:style>
            <a:lnRef idx="1">
              <a:schemeClr val="accent1"/>
            </a:lnRef>
            <a:fillRef idx="0">
              <a:schemeClr val="accent1"/>
            </a:fillRef>
            <a:effectRef idx="0">
              <a:schemeClr val="accent1"/>
            </a:effectRef>
            <a:fontRef idx="minor">
              <a:schemeClr val="tx1"/>
            </a:fontRef>
          </p:style>
        </p:cxnSp>
        <p:sp>
          <p:nvSpPr>
            <p:cNvPr id="12" name="51 Rectángulo"/>
            <p:cNvSpPr/>
            <p:nvPr/>
          </p:nvSpPr>
          <p:spPr>
            <a:xfrm>
              <a:off x="1857356" y="4143380"/>
              <a:ext cx="500066" cy="1643074"/>
            </a:xfrm>
            <a:prstGeom prst="rect">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lin ang="10800000" scaled="1"/>
              <a:tileRect/>
            </a:gradFill>
          </p:spPr>
          <p:style>
            <a:lnRef idx="2">
              <a:schemeClr val="accent3">
                <a:shade val="50000"/>
              </a:schemeClr>
            </a:lnRef>
            <a:fillRef idx="1">
              <a:schemeClr val="accent3"/>
            </a:fillRef>
            <a:effectRef idx="0">
              <a:schemeClr val="accent3"/>
            </a:effectRef>
            <a:fontRef idx="minor">
              <a:schemeClr val="lt1"/>
            </a:fontRef>
          </p:style>
          <p:txBody>
            <a:bodyPr vert="vert270" anchor="ctr"/>
            <a:lstStyle>
              <a:defPPr>
                <a:defRPr lang="es-EC"/>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s-EC" sz="1400" b="1" dirty="0" smtClean="0">
                  <a:solidFill>
                    <a:schemeClr val="tx1">
                      <a:lumMod val="95000"/>
                      <a:lumOff val="5000"/>
                    </a:schemeClr>
                  </a:solidFill>
                </a:rPr>
                <a:t>Calidad</a:t>
              </a:r>
              <a:endParaRPr lang="es-EC" sz="1400" b="1" dirty="0">
                <a:solidFill>
                  <a:schemeClr val="tx1">
                    <a:lumMod val="95000"/>
                    <a:lumOff val="5000"/>
                  </a:schemeClr>
                </a:solidFill>
              </a:endParaRPr>
            </a:p>
          </p:txBody>
        </p:sp>
        <p:sp>
          <p:nvSpPr>
            <p:cNvPr id="13" name="52 Rectángulo"/>
            <p:cNvSpPr/>
            <p:nvPr/>
          </p:nvSpPr>
          <p:spPr>
            <a:xfrm>
              <a:off x="2571736" y="4143380"/>
              <a:ext cx="500066" cy="1643074"/>
            </a:xfrm>
            <a:prstGeom prst="rect">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lin ang="10800000" scaled="1"/>
              <a:tileRect/>
            </a:gradFill>
          </p:spPr>
          <p:style>
            <a:lnRef idx="2">
              <a:schemeClr val="accent3">
                <a:shade val="50000"/>
              </a:schemeClr>
            </a:lnRef>
            <a:fillRef idx="1">
              <a:schemeClr val="accent3"/>
            </a:fillRef>
            <a:effectRef idx="0">
              <a:schemeClr val="accent3"/>
            </a:effectRef>
            <a:fontRef idx="minor">
              <a:schemeClr val="lt1"/>
            </a:fontRef>
          </p:style>
          <p:txBody>
            <a:bodyPr vert="vert270" anchor="ctr"/>
            <a:lstStyle>
              <a:defPPr>
                <a:defRPr lang="es-EC"/>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s-EC" sz="1400" b="1" dirty="0" smtClean="0">
                  <a:solidFill>
                    <a:schemeClr val="tx1">
                      <a:lumMod val="95000"/>
                      <a:lumOff val="5000"/>
                    </a:schemeClr>
                  </a:solidFill>
                </a:rPr>
                <a:t>Precio</a:t>
              </a:r>
              <a:endParaRPr lang="es-EC" sz="1400" b="1" dirty="0">
                <a:solidFill>
                  <a:schemeClr val="tx1">
                    <a:lumMod val="95000"/>
                    <a:lumOff val="5000"/>
                  </a:schemeClr>
                </a:solidFill>
              </a:endParaRPr>
            </a:p>
          </p:txBody>
        </p:sp>
        <p:sp>
          <p:nvSpPr>
            <p:cNvPr id="14" name="53 Rectángulo"/>
            <p:cNvSpPr/>
            <p:nvPr/>
          </p:nvSpPr>
          <p:spPr>
            <a:xfrm>
              <a:off x="3357554" y="4143380"/>
              <a:ext cx="500066" cy="1643074"/>
            </a:xfrm>
            <a:prstGeom prst="rect">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lin ang="10800000" scaled="1"/>
              <a:tileRect/>
            </a:gradFill>
          </p:spPr>
          <p:style>
            <a:lnRef idx="2">
              <a:schemeClr val="accent3">
                <a:shade val="50000"/>
              </a:schemeClr>
            </a:lnRef>
            <a:fillRef idx="1">
              <a:schemeClr val="accent3"/>
            </a:fillRef>
            <a:effectRef idx="0">
              <a:schemeClr val="accent3"/>
            </a:effectRef>
            <a:fontRef idx="minor">
              <a:schemeClr val="lt1"/>
            </a:fontRef>
          </p:style>
          <p:txBody>
            <a:bodyPr vert="vert270" anchor="ctr"/>
            <a:lstStyle>
              <a:defPPr>
                <a:defRPr lang="es-EC"/>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s-EC" sz="1400" b="1" dirty="0" smtClean="0">
                  <a:solidFill>
                    <a:schemeClr val="tx1">
                      <a:lumMod val="95000"/>
                      <a:lumOff val="5000"/>
                    </a:schemeClr>
                  </a:solidFill>
                </a:rPr>
                <a:t>Entregas a tiempo</a:t>
              </a:r>
              <a:endParaRPr lang="es-EC" sz="1400" b="1" dirty="0">
                <a:solidFill>
                  <a:schemeClr val="tx1">
                    <a:lumMod val="95000"/>
                    <a:lumOff val="5000"/>
                  </a:schemeClr>
                </a:solidFill>
              </a:endParaRPr>
            </a:p>
          </p:txBody>
        </p:sp>
        <p:sp>
          <p:nvSpPr>
            <p:cNvPr id="15" name="54 Rectángulo"/>
            <p:cNvSpPr/>
            <p:nvPr/>
          </p:nvSpPr>
          <p:spPr>
            <a:xfrm>
              <a:off x="4143372" y="4143380"/>
              <a:ext cx="500066" cy="1643074"/>
            </a:xfrm>
            <a:prstGeom prst="rect">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lin ang="10800000" scaled="1"/>
              <a:tileRect/>
            </a:gradFill>
          </p:spPr>
          <p:style>
            <a:lnRef idx="2">
              <a:schemeClr val="accent3">
                <a:shade val="50000"/>
              </a:schemeClr>
            </a:lnRef>
            <a:fillRef idx="1">
              <a:schemeClr val="accent3"/>
            </a:fillRef>
            <a:effectRef idx="0">
              <a:schemeClr val="accent3"/>
            </a:effectRef>
            <a:fontRef idx="minor">
              <a:schemeClr val="lt1"/>
            </a:fontRef>
          </p:style>
          <p:txBody>
            <a:bodyPr vert="vert270" anchor="ctr"/>
            <a:lstStyle>
              <a:defPPr>
                <a:defRPr lang="es-EC"/>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s-EC" sz="1400" b="1" dirty="0" smtClean="0">
                  <a:solidFill>
                    <a:schemeClr val="tx1">
                      <a:lumMod val="95000"/>
                      <a:lumOff val="5000"/>
                    </a:schemeClr>
                  </a:solidFill>
                </a:rPr>
                <a:t>Crédito</a:t>
              </a:r>
              <a:endParaRPr lang="es-EC" sz="1400" b="1" dirty="0">
                <a:solidFill>
                  <a:schemeClr val="tx1">
                    <a:lumMod val="95000"/>
                    <a:lumOff val="5000"/>
                  </a:schemeClr>
                </a:solidFill>
              </a:endParaRPr>
            </a:p>
          </p:txBody>
        </p:sp>
        <p:sp>
          <p:nvSpPr>
            <p:cNvPr id="16" name="55 Rectángulo"/>
            <p:cNvSpPr/>
            <p:nvPr/>
          </p:nvSpPr>
          <p:spPr>
            <a:xfrm>
              <a:off x="4929190" y="4143380"/>
              <a:ext cx="500066" cy="1643074"/>
            </a:xfrm>
            <a:prstGeom prst="rect">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lin ang="10800000" scaled="1"/>
              <a:tileRect/>
            </a:gradFill>
          </p:spPr>
          <p:style>
            <a:lnRef idx="2">
              <a:schemeClr val="accent3">
                <a:shade val="50000"/>
              </a:schemeClr>
            </a:lnRef>
            <a:fillRef idx="1">
              <a:schemeClr val="accent3"/>
            </a:fillRef>
            <a:effectRef idx="0">
              <a:schemeClr val="accent3"/>
            </a:effectRef>
            <a:fontRef idx="minor">
              <a:schemeClr val="lt1"/>
            </a:fontRef>
          </p:style>
          <p:txBody>
            <a:bodyPr vert="vert270" anchor="ctr"/>
            <a:lstStyle>
              <a:defPPr>
                <a:defRPr lang="es-EC"/>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s-EC" sz="1400" b="1" dirty="0" smtClean="0">
                  <a:solidFill>
                    <a:schemeClr val="tx1">
                      <a:lumMod val="95000"/>
                      <a:lumOff val="5000"/>
                    </a:schemeClr>
                  </a:solidFill>
                </a:rPr>
                <a:t>Servicio al Cliente</a:t>
              </a:r>
              <a:endParaRPr lang="es-EC" sz="1400" b="1" dirty="0">
                <a:solidFill>
                  <a:schemeClr val="tx1">
                    <a:lumMod val="95000"/>
                    <a:lumOff val="5000"/>
                  </a:schemeClr>
                </a:solidFill>
              </a:endParaRPr>
            </a:p>
          </p:txBody>
        </p:sp>
        <p:sp>
          <p:nvSpPr>
            <p:cNvPr id="17" name="56 Rectángulo"/>
            <p:cNvSpPr/>
            <p:nvPr/>
          </p:nvSpPr>
          <p:spPr>
            <a:xfrm>
              <a:off x="5715008" y="4143380"/>
              <a:ext cx="500066" cy="1643074"/>
            </a:xfrm>
            <a:prstGeom prst="rect">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lin ang="10800000" scaled="1"/>
              <a:tileRect/>
            </a:gradFill>
          </p:spPr>
          <p:style>
            <a:lnRef idx="2">
              <a:schemeClr val="accent3">
                <a:shade val="50000"/>
              </a:schemeClr>
            </a:lnRef>
            <a:fillRef idx="1">
              <a:schemeClr val="accent3"/>
            </a:fillRef>
            <a:effectRef idx="0">
              <a:schemeClr val="accent3"/>
            </a:effectRef>
            <a:fontRef idx="minor">
              <a:schemeClr val="lt1"/>
            </a:fontRef>
          </p:style>
          <p:txBody>
            <a:bodyPr vert="vert270" anchor="ctr"/>
            <a:lstStyle>
              <a:defPPr>
                <a:defRPr lang="es-EC"/>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s-EC" sz="1400" b="1" dirty="0" smtClean="0">
                  <a:solidFill>
                    <a:schemeClr val="tx1">
                      <a:lumMod val="95000"/>
                      <a:lumOff val="5000"/>
                    </a:schemeClr>
                  </a:solidFill>
                </a:rPr>
                <a:t>Variedad en producto</a:t>
              </a:r>
              <a:endParaRPr lang="es-EC" sz="1400" b="1" dirty="0">
                <a:solidFill>
                  <a:schemeClr val="tx1">
                    <a:lumMod val="95000"/>
                    <a:lumOff val="5000"/>
                  </a:schemeClr>
                </a:solidFill>
              </a:endParaRPr>
            </a:p>
          </p:txBody>
        </p:sp>
        <p:sp>
          <p:nvSpPr>
            <p:cNvPr id="18" name="57 Rectángulo"/>
            <p:cNvSpPr/>
            <p:nvPr/>
          </p:nvSpPr>
          <p:spPr>
            <a:xfrm>
              <a:off x="7215206" y="4143380"/>
              <a:ext cx="500066" cy="1643074"/>
            </a:xfrm>
            <a:prstGeom prst="rect">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lin ang="10800000" scaled="1"/>
              <a:tileRect/>
            </a:gradFill>
          </p:spPr>
          <p:style>
            <a:lnRef idx="2">
              <a:schemeClr val="accent3">
                <a:shade val="50000"/>
              </a:schemeClr>
            </a:lnRef>
            <a:fillRef idx="1">
              <a:schemeClr val="accent3"/>
            </a:fillRef>
            <a:effectRef idx="0">
              <a:schemeClr val="accent3"/>
            </a:effectRef>
            <a:fontRef idx="minor">
              <a:schemeClr val="lt1"/>
            </a:fontRef>
          </p:style>
          <p:txBody>
            <a:bodyPr vert="vert270" anchor="ctr"/>
            <a:lstStyle>
              <a:defPPr>
                <a:defRPr lang="es-EC"/>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s-EC" sz="1400" b="1" dirty="0" smtClean="0">
                  <a:solidFill>
                    <a:schemeClr val="tx1">
                      <a:lumMod val="95000"/>
                      <a:lumOff val="5000"/>
                    </a:schemeClr>
                  </a:solidFill>
                </a:rPr>
                <a:t>Cobertura nacional</a:t>
              </a:r>
              <a:endParaRPr lang="es-EC" sz="1400" b="1" dirty="0">
                <a:solidFill>
                  <a:schemeClr val="tx1">
                    <a:lumMod val="95000"/>
                    <a:lumOff val="5000"/>
                  </a:schemeClr>
                </a:solidFill>
              </a:endParaRPr>
            </a:p>
          </p:txBody>
        </p:sp>
        <p:sp>
          <p:nvSpPr>
            <p:cNvPr id="19" name="58 Rectángulo"/>
            <p:cNvSpPr/>
            <p:nvPr/>
          </p:nvSpPr>
          <p:spPr>
            <a:xfrm>
              <a:off x="6500826" y="4143380"/>
              <a:ext cx="500066" cy="1643074"/>
            </a:xfrm>
            <a:prstGeom prst="rect">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lin ang="10800000" scaled="1"/>
              <a:tileRect/>
            </a:gradFill>
          </p:spPr>
          <p:style>
            <a:lnRef idx="2">
              <a:schemeClr val="accent3">
                <a:shade val="50000"/>
              </a:schemeClr>
            </a:lnRef>
            <a:fillRef idx="1">
              <a:schemeClr val="accent3"/>
            </a:fillRef>
            <a:effectRef idx="0">
              <a:schemeClr val="accent3"/>
            </a:effectRef>
            <a:fontRef idx="minor">
              <a:schemeClr val="lt1"/>
            </a:fontRef>
          </p:style>
          <p:txBody>
            <a:bodyPr vert="vert270" anchor="ctr"/>
            <a:lstStyle>
              <a:defPPr>
                <a:defRPr lang="es-EC"/>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s-EC" sz="1400" b="1" dirty="0" smtClean="0">
                  <a:solidFill>
                    <a:schemeClr val="tx1">
                      <a:lumMod val="95000"/>
                      <a:lumOff val="5000"/>
                    </a:schemeClr>
                  </a:solidFill>
                </a:rPr>
                <a:t>Distribución</a:t>
              </a:r>
              <a:endParaRPr lang="es-EC" sz="1400" b="1" dirty="0">
                <a:solidFill>
                  <a:schemeClr val="tx1">
                    <a:lumMod val="95000"/>
                    <a:lumOff val="5000"/>
                  </a:schemeClr>
                </a:solidFill>
              </a:endParaRPr>
            </a:p>
          </p:txBody>
        </p:sp>
        <p:sp>
          <p:nvSpPr>
            <p:cNvPr id="20" name="59 Rectángulo"/>
            <p:cNvSpPr/>
            <p:nvPr/>
          </p:nvSpPr>
          <p:spPr>
            <a:xfrm>
              <a:off x="8001024" y="4143380"/>
              <a:ext cx="500066" cy="1643074"/>
            </a:xfrm>
            <a:prstGeom prst="rect">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lin ang="10800000" scaled="1"/>
              <a:tileRect/>
            </a:gradFill>
          </p:spPr>
          <p:style>
            <a:lnRef idx="2">
              <a:schemeClr val="accent3">
                <a:shade val="50000"/>
              </a:schemeClr>
            </a:lnRef>
            <a:fillRef idx="1">
              <a:schemeClr val="accent3"/>
            </a:fillRef>
            <a:effectRef idx="0">
              <a:schemeClr val="accent3"/>
            </a:effectRef>
            <a:fontRef idx="minor">
              <a:schemeClr val="lt1"/>
            </a:fontRef>
          </p:style>
          <p:txBody>
            <a:bodyPr vert="vert270" anchor="ctr"/>
            <a:lstStyle>
              <a:defPPr>
                <a:defRPr lang="es-EC"/>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s-EC" sz="1400" b="1" dirty="0" smtClean="0">
                  <a:solidFill>
                    <a:schemeClr val="tx1">
                      <a:lumMod val="95000"/>
                      <a:lumOff val="5000"/>
                    </a:schemeClr>
                  </a:solidFill>
                </a:rPr>
                <a:t>Fundas biodegradables</a:t>
              </a:r>
              <a:endParaRPr lang="es-EC" sz="1400" b="1" dirty="0">
                <a:solidFill>
                  <a:schemeClr val="tx1">
                    <a:lumMod val="95000"/>
                    <a:lumOff val="5000"/>
                  </a:schemeClr>
                </a:solidFill>
              </a:endParaRPr>
            </a:p>
          </p:txBody>
        </p:sp>
        <p:sp>
          <p:nvSpPr>
            <p:cNvPr id="21" name="65 Rectángulo"/>
            <p:cNvSpPr/>
            <p:nvPr/>
          </p:nvSpPr>
          <p:spPr>
            <a:xfrm>
              <a:off x="714348" y="4214818"/>
              <a:ext cx="714380" cy="1500198"/>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vert="vert270"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r>
                <a:rPr lang="es-EC" sz="1400" b="1" dirty="0" smtClean="0"/>
                <a:t>FACTORES DE COMPETENCIA DE LA INDUSTRIA</a:t>
              </a:r>
              <a:endParaRPr lang="es-EC" sz="1400" b="1" dirty="0"/>
            </a:p>
          </p:txBody>
        </p:sp>
        <p:sp>
          <p:nvSpPr>
            <p:cNvPr id="22" name="66 Rectángulo"/>
            <p:cNvSpPr/>
            <p:nvPr/>
          </p:nvSpPr>
          <p:spPr>
            <a:xfrm rot="5400000">
              <a:off x="831029" y="3250405"/>
              <a:ext cx="561980" cy="1081094"/>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vert="vert270"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r>
                <a:rPr lang="es-EC" sz="1400" b="1" dirty="0" smtClean="0"/>
                <a:t>BAJO</a:t>
              </a:r>
              <a:endParaRPr lang="es-EC" sz="1400" b="1" dirty="0"/>
            </a:p>
          </p:txBody>
        </p:sp>
        <p:sp>
          <p:nvSpPr>
            <p:cNvPr id="23" name="67 Rectángulo"/>
            <p:cNvSpPr/>
            <p:nvPr/>
          </p:nvSpPr>
          <p:spPr>
            <a:xfrm>
              <a:off x="857224" y="2000240"/>
              <a:ext cx="561980" cy="1081094"/>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vert="vert270"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r>
                <a:rPr lang="es-EC" sz="1400" b="1" dirty="0" smtClean="0"/>
                <a:t>NIVEL RELATIVO OFRECIDO</a:t>
              </a:r>
              <a:endParaRPr lang="es-EC" sz="1400" b="1" dirty="0"/>
            </a:p>
          </p:txBody>
        </p:sp>
        <p:sp>
          <p:nvSpPr>
            <p:cNvPr id="24" name="68 Rectángulo"/>
            <p:cNvSpPr/>
            <p:nvPr/>
          </p:nvSpPr>
          <p:spPr>
            <a:xfrm rot="5400000">
              <a:off x="831029" y="883427"/>
              <a:ext cx="561980" cy="1081094"/>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vert="vert270" anchor="ctr"/>
            <a:lstStyle>
              <a:defPPr>
                <a:defRPr lang="es-EC"/>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r>
                <a:rPr lang="es-EC" sz="1400" b="1" dirty="0" smtClean="0"/>
                <a:t>ALTO</a:t>
              </a:r>
              <a:endParaRPr lang="es-EC" sz="1400" b="1" dirty="0"/>
            </a:p>
          </p:txBody>
        </p:sp>
        <p:sp>
          <p:nvSpPr>
            <p:cNvPr id="25" name="AutoShape 3"/>
            <p:cNvSpPr>
              <a:spLocks noChangeArrowheads="1"/>
            </p:cNvSpPr>
            <p:nvPr/>
          </p:nvSpPr>
          <p:spPr bwMode="auto">
            <a:xfrm flipH="1">
              <a:off x="2000869" y="1786772"/>
              <a:ext cx="92676" cy="110409"/>
            </a:xfrm>
            <a:prstGeom prst="flowChartConnector">
              <a:avLst/>
            </a:prstGeom>
            <a:gradFill rotWithShape="0">
              <a:gsLst>
                <a:gs pos="0">
                  <a:srgbClr val="FFFFFF"/>
                </a:gs>
                <a:gs pos="100000">
                  <a:srgbClr val="FBD4B4"/>
                </a:gs>
              </a:gsLst>
              <a:lin ang="5400000" scaled="1"/>
            </a:gradFill>
            <a:ln w="12700">
              <a:solidFill>
                <a:srgbClr val="FABF8F"/>
              </a:solidFill>
              <a:round/>
              <a:headEnd/>
              <a:tailEnd/>
            </a:ln>
            <a:effectLst>
              <a:outerShdw dist="35921" dir="2700000" algn="ctr" rotWithShape="0">
                <a:srgbClr val="974706">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26" name="AutoShape 3"/>
            <p:cNvSpPr>
              <a:spLocks noChangeArrowheads="1"/>
            </p:cNvSpPr>
            <p:nvPr/>
          </p:nvSpPr>
          <p:spPr bwMode="auto">
            <a:xfrm flipH="1" flipV="1">
              <a:off x="2817791" y="3214200"/>
              <a:ext cx="111554" cy="143925"/>
            </a:xfrm>
            <a:prstGeom prst="flowChartConnector">
              <a:avLst/>
            </a:prstGeom>
            <a:gradFill rotWithShape="0">
              <a:gsLst>
                <a:gs pos="0">
                  <a:srgbClr val="FFFFFF"/>
                </a:gs>
                <a:gs pos="100000">
                  <a:srgbClr val="FBD4B4"/>
                </a:gs>
              </a:gsLst>
              <a:lin ang="5400000" scaled="1"/>
            </a:gradFill>
            <a:ln w="12700">
              <a:solidFill>
                <a:srgbClr val="FABF8F"/>
              </a:solidFill>
              <a:round/>
              <a:headEnd/>
              <a:tailEnd/>
            </a:ln>
            <a:effectLst>
              <a:outerShdw dist="35921" dir="2700000" algn="ctr" rotWithShape="0">
                <a:srgbClr val="974706">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27" name="AutoShape 3"/>
            <p:cNvSpPr>
              <a:spLocks noChangeArrowheads="1"/>
            </p:cNvSpPr>
            <p:nvPr/>
          </p:nvSpPr>
          <p:spPr bwMode="auto">
            <a:xfrm flipH="1">
              <a:off x="3715374" y="2317128"/>
              <a:ext cx="92676" cy="112381"/>
            </a:xfrm>
            <a:prstGeom prst="flowChartConnector">
              <a:avLst/>
            </a:prstGeom>
            <a:gradFill rotWithShape="0">
              <a:gsLst>
                <a:gs pos="0">
                  <a:srgbClr val="FFFFFF"/>
                </a:gs>
                <a:gs pos="100000">
                  <a:srgbClr val="FBD4B4"/>
                </a:gs>
              </a:gsLst>
              <a:lin ang="5400000" scaled="1"/>
            </a:gradFill>
            <a:ln w="12700">
              <a:solidFill>
                <a:srgbClr val="FABF8F"/>
              </a:solidFill>
              <a:round/>
              <a:headEnd/>
              <a:tailEnd/>
            </a:ln>
            <a:effectLst>
              <a:outerShdw dist="35921" dir="2700000" algn="ctr" rotWithShape="0">
                <a:srgbClr val="974706">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28" name="AutoShape 3"/>
            <p:cNvSpPr>
              <a:spLocks noChangeArrowheads="1"/>
            </p:cNvSpPr>
            <p:nvPr/>
          </p:nvSpPr>
          <p:spPr bwMode="auto">
            <a:xfrm flipH="1">
              <a:off x="4357241" y="2317128"/>
              <a:ext cx="94393" cy="112381"/>
            </a:xfrm>
            <a:prstGeom prst="flowChartConnector">
              <a:avLst/>
            </a:prstGeom>
            <a:gradFill rotWithShape="0">
              <a:gsLst>
                <a:gs pos="0">
                  <a:srgbClr val="FFFFFF"/>
                </a:gs>
                <a:gs pos="100000">
                  <a:srgbClr val="FBD4B4"/>
                </a:gs>
              </a:gsLst>
              <a:lin ang="5400000" scaled="1"/>
            </a:gradFill>
            <a:ln w="12700">
              <a:solidFill>
                <a:srgbClr val="FABF8F"/>
              </a:solidFill>
              <a:round/>
              <a:headEnd/>
              <a:tailEnd/>
            </a:ln>
            <a:effectLst>
              <a:outerShdw dist="35921" dir="2700000" algn="ctr" rotWithShape="0">
                <a:srgbClr val="974706">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29" name="AutoShape 3"/>
            <p:cNvSpPr>
              <a:spLocks noChangeArrowheads="1"/>
            </p:cNvSpPr>
            <p:nvPr/>
          </p:nvSpPr>
          <p:spPr bwMode="auto">
            <a:xfrm flipH="1">
              <a:off x="5072906" y="1999703"/>
              <a:ext cx="92676" cy="112380"/>
            </a:xfrm>
            <a:prstGeom prst="flowChartConnector">
              <a:avLst/>
            </a:prstGeom>
            <a:gradFill rotWithShape="0">
              <a:gsLst>
                <a:gs pos="0">
                  <a:srgbClr val="FFFFFF"/>
                </a:gs>
                <a:gs pos="100000">
                  <a:srgbClr val="FBD4B4"/>
                </a:gs>
              </a:gsLst>
              <a:lin ang="5400000" scaled="1"/>
            </a:gradFill>
            <a:ln w="12700">
              <a:solidFill>
                <a:srgbClr val="FABF8F"/>
              </a:solidFill>
              <a:round/>
              <a:headEnd/>
              <a:tailEnd/>
            </a:ln>
            <a:effectLst>
              <a:outerShdw dist="35921" dir="2700000" algn="ctr" rotWithShape="0">
                <a:srgbClr val="974706">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30" name="AutoShape 3"/>
            <p:cNvSpPr>
              <a:spLocks noChangeArrowheads="1"/>
            </p:cNvSpPr>
            <p:nvPr/>
          </p:nvSpPr>
          <p:spPr bwMode="auto">
            <a:xfrm flipH="1">
              <a:off x="5857219" y="2104196"/>
              <a:ext cx="94393" cy="110409"/>
            </a:xfrm>
            <a:prstGeom prst="flowChartConnector">
              <a:avLst/>
            </a:prstGeom>
            <a:gradFill rotWithShape="0">
              <a:gsLst>
                <a:gs pos="0">
                  <a:srgbClr val="FFFFFF"/>
                </a:gs>
                <a:gs pos="100000">
                  <a:srgbClr val="FBD4B4"/>
                </a:gs>
              </a:gsLst>
              <a:lin ang="5400000" scaled="1"/>
            </a:gradFill>
            <a:ln w="12700">
              <a:solidFill>
                <a:srgbClr val="FABF8F"/>
              </a:solidFill>
              <a:round/>
              <a:headEnd/>
              <a:tailEnd/>
            </a:ln>
            <a:effectLst>
              <a:outerShdw dist="35921" dir="2700000" algn="ctr" rotWithShape="0">
                <a:srgbClr val="974706">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31" name="AutoShape 3"/>
            <p:cNvSpPr>
              <a:spLocks noChangeArrowheads="1"/>
            </p:cNvSpPr>
            <p:nvPr/>
          </p:nvSpPr>
          <p:spPr bwMode="auto">
            <a:xfrm flipH="1">
              <a:off x="6620938" y="1999703"/>
              <a:ext cx="94392" cy="112380"/>
            </a:xfrm>
            <a:prstGeom prst="flowChartConnector">
              <a:avLst/>
            </a:prstGeom>
            <a:gradFill rotWithShape="0">
              <a:gsLst>
                <a:gs pos="0">
                  <a:srgbClr val="FFFFFF"/>
                </a:gs>
                <a:gs pos="100000">
                  <a:srgbClr val="FBD4B4"/>
                </a:gs>
              </a:gsLst>
              <a:lin ang="5400000" scaled="1"/>
            </a:gradFill>
            <a:ln w="12700">
              <a:solidFill>
                <a:srgbClr val="FABF8F"/>
              </a:solidFill>
              <a:round/>
              <a:headEnd/>
              <a:tailEnd/>
            </a:ln>
            <a:effectLst>
              <a:outerShdw dist="35921" dir="2700000" algn="ctr" rotWithShape="0">
                <a:srgbClr val="974706">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cxnSp>
          <p:nvCxnSpPr>
            <p:cNvPr id="32" name="99 Conector recto"/>
            <p:cNvCxnSpPr>
              <a:stCxn id="26" idx="2"/>
              <a:endCxn id="27" idx="4"/>
            </p:cNvCxnSpPr>
            <p:nvPr/>
          </p:nvCxnSpPr>
          <p:spPr>
            <a:xfrm flipV="1">
              <a:off x="2929345" y="2429509"/>
              <a:ext cx="832368" cy="855668"/>
            </a:xfrm>
            <a:prstGeom prst="line">
              <a:avLst/>
            </a:prstGeom>
          </p:spPr>
          <p:style>
            <a:lnRef idx="1">
              <a:schemeClr val="accent6"/>
            </a:lnRef>
            <a:fillRef idx="0">
              <a:schemeClr val="accent6"/>
            </a:fillRef>
            <a:effectRef idx="0">
              <a:schemeClr val="accent6"/>
            </a:effectRef>
            <a:fontRef idx="minor">
              <a:schemeClr val="tx1"/>
            </a:fontRef>
          </p:style>
        </p:cxnSp>
        <p:cxnSp>
          <p:nvCxnSpPr>
            <p:cNvPr id="33" name="101 Conector recto"/>
            <p:cNvCxnSpPr>
              <a:stCxn id="27" idx="2"/>
            </p:cNvCxnSpPr>
            <p:nvPr/>
          </p:nvCxnSpPr>
          <p:spPr>
            <a:xfrm flipV="1">
              <a:off x="3808050" y="2366418"/>
              <a:ext cx="549191" cy="5914"/>
            </a:xfrm>
            <a:prstGeom prst="line">
              <a:avLst/>
            </a:prstGeom>
          </p:spPr>
          <p:style>
            <a:lnRef idx="1">
              <a:schemeClr val="accent6"/>
            </a:lnRef>
            <a:fillRef idx="0">
              <a:schemeClr val="accent6"/>
            </a:fillRef>
            <a:effectRef idx="0">
              <a:schemeClr val="accent6"/>
            </a:effectRef>
            <a:fontRef idx="minor">
              <a:schemeClr val="tx1"/>
            </a:fontRef>
          </p:style>
        </p:cxnSp>
        <p:cxnSp>
          <p:nvCxnSpPr>
            <p:cNvPr id="34" name="103 Conector recto"/>
            <p:cNvCxnSpPr>
              <a:stCxn id="28" idx="2"/>
              <a:endCxn id="29" idx="4"/>
            </p:cNvCxnSpPr>
            <p:nvPr/>
          </p:nvCxnSpPr>
          <p:spPr>
            <a:xfrm flipV="1">
              <a:off x="4451634" y="2112083"/>
              <a:ext cx="667610" cy="260249"/>
            </a:xfrm>
            <a:prstGeom prst="line">
              <a:avLst/>
            </a:prstGeom>
          </p:spPr>
          <p:style>
            <a:lnRef idx="1">
              <a:schemeClr val="accent6"/>
            </a:lnRef>
            <a:fillRef idx="0">
              <a:schemeClr val="accent6"/>
            </a:fillRef>
            <a:effectRef idx="0">
              <a:schemeClr val="accent6"/>
            </a:effectRef>
            <a:fontRef idx="minor">
              <a:schemeClr val="tx1"/>
            </a:fontRef>
          </p:style>
        </p:cxnSp>
        <p:cxnSp>
          <p:nvCxnSpPr>
            <p:cNvPr id="35" name="105 Conector recto"/>
            <p:cNvCxnSpPr>
              <a:stCxn id="29" idx="2"/>
              <a:endCxn id="30" idx="4"/>
            </p:cNvCxnSpPr>
            <p:nvPr/>
          </p:nvCxnSpPr>
          <p:spPr>
            <a:xfrm>
              <a:off x="5165582" y="2054907"/>
              <a:ext cx="739691" cy="159698"/>
            </a:xfrm>
            <a:prstGeom prst="line">
              <a:avLst/>
            </a:prstGeom>
          </p:spPr>
          <p:style>
            <a:lnRef idx="1">
              <a:schemeClr val="accent6"/>
            </a:lnRef>
            <a:fillRef idx="0">
              <a:schemeClr val="accent6"/>
            </a:fillRef>
            <a:effectRef idx="0">
              <a:schemeClr val="accent6"/>
            </a:effectRef>
            <a:fontRef idx="minor">
              <a:schemeClr val="tx1"/>
            </a:fontRef>
          </p:style>
        </p:cxnSp>
        <p:cxnSp>
          <p:nvCxnSpPr>
            <p:cNvPr id="36" name="109 Conector recto"/>
            <p:cNvCxnSpPr>
              <a:stCxn id="30" idx="4"/>
              <a:endCxn id="31" idx="5"/>
            </p:cNvCxnSpPr>
            <p:nvPr/>
          </p:nvCxnSpPr>
          <p:spPr>
            <a:xfrm rot="5400000" flipH="1" flipV="1">
              <a:off x="6209837" y="1789775"/>
              <a:ext cx="120266" cy="729395"/>
            </a:xfrm>
            <a:prstGeom prst="line">
              <a:avLst/>
            </a:prstGeom>
          </p:spPr>
          <p:style>
            <a:lnRef idx="1">
              <a:schemeClr val="accent6"/>
            </a:lnRef>
            <a:fillRef idx="0">
              <a:schemeClr val="accent6"/>
            </a:fillRef>
            <a:effectRef idx="0">
              <a:schemeClr val="accent6"/>
            </a:effectRef>
            <a:fontRef idx="minor">
              <a:schemeClr val="tx1"/>
            </a:fontRef>
          </p:style>
        </p:cxnSp>
        <p:cxnSp>
          <p:nvCxnSpPr>
            <p:cNvPr id="37" name="99 Conector recto"/>
            <p:cNvCxnSpPr>
              <a:stCxn id="25" idx="3"/>
              <a:endCxn id="26" idx="5"/>
            </p:cNvCxnSpPr>
            <p:nvPr/>
          </p:nvCxnSpPr>
          <p:spPr>
            <a:xfrm rot="16200000" flipH="1">
              <a:off x="1780145" y="2181079"/>
              <a:ext cx="1354479" cy="755138"/>
            </a:xfrm>
            <a:prstGeom prst="line">
              <a:avLst/>
            </a:prstGeom>
          </p:spPr>
          <p:style>
            <a:lnRef idx="1">
              <a:schemeClr val="accent6"/>
            </a:lnRef>
            <a:fillRef idx="0">
              <a:schemeClr val="accent6"/>
            </a:fillRef>
            <a:effectRef idx="0">
              <a:schemeClr val="accent6"/>
            </a:effectRef>
            <a:fontRef idx="minor">
              <a:schemeClr val="tx1"/>
            </a:fontRef>
          </p:style>
        </p:cxnSp>
        <p:sp>
          <p:nvSpPr>
            <p:cNvPr id="38" name="AutoShape 2"/>
            <p:cNvSpPr>
              <a:spLocks noChangeArrowheads="1"/>
            </p:cNvSpPr>
            <p:nvPr/>
          </p:nvSpPr>
          <p:spPr bwMode="auto">
            <a:xfrm>
              <a:off x="2002585" y="1500891"/>
              <a:ext cx="140730" cy="155756"/>
            </a:xfrm>
            <a:prstGeom prst="diamond">
              <a:avLst/>
            </a:prstGeom>
            <a:gradFill rotWithShape="0">
              <a:gsLst>
                <a:gs pos="0">
                  <a:srgbClr val="FFFFFF"/>
                </a:gs>
                <a:gs pos="100000">
                  <a:srgbClr val="CCC0D9"/>
                </a:gs>
              </a:gsLst>
              <a:lin ang="5400000" scaled="1"/>
            </a:gradFill>
            <a:ln w="12700">
              <a:solidFill>
                <a:srgbClr val="B2A1C7"/>
              </a:solidFill>
              <a:miter lim="800000"/>
              <a:headEnd/>
              <a:tailEnd/>
            </a:ln>
            <a:effectLst>
              <a:outerShdw dist="35921" dir="2700000" algn="ctr" rotWithShape="0">
                <a:srgbClr val="3F3151">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39" name="AutoShape 2"/>
            <p:cNvSpPr>
              <a:spLocks noChangeArrowheads="1"/>
            </p:cNvSpPr>
            <p:nvPr/>
          </p:nvSpPr>
          <p:spPr bwMode="auto">
            <a:xfrm>
              <a:off x="2857263" y="2985496"/>
              <a:ext cx="140730" cy="157727"/>
            </a:xfrm>
            <a:prstGeom prst="diamond">
              <a:avLst/>
            </a:prstGeom>
            <a:gradFill rotWithShape="0">
              <a:gsLst>
                <a:gs pos="0">
                  <a:srgbClr val="FFFFFF"/>
                </a:gs>
                <a:gs pos="100000">
                  <a:srgbClr val="CCC0D9"/>
                </a:gs>
              </a:gsLst>
              <a:lin ang="5400000" scaled="1"/>
            </a:gradFill>
            <a:ln w="12700">
              <a:solidFill>
                <a:srgbClr val="B2A1C7"/>
              </a:solidFill>
              <a:miter lim="800000"/>
              <a:headEnd/>
              <a:tailEnd/>
            </a:ln>
            <a:effectLst>
              <a:outerShdw dist="35921" dir="2700000" algn="ctr" rotWithShape="0">
                <a:srgbClr val="3F3151">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40" name="AutoShape 2"/>
            <p:cNvSpPr>
              <a:spLocks noChangeArrowheads="1"/>
            </p:cNvSpPr>
            <p:nvPr/>
          </p:nvSpPr>
          <p:spPr bwMode="auto">
            <a:xfrm>
              <a:off x="3643293" y="1642845"/>
              <a:ext cx="139014" cy="157727"/>
            </a:xfrm>
            <a:prstGeom prst="diamond">
              <a:avLst/>
            </a:prstGeom>
            <a:gradFill rotWithShape="0">
              <a:gsLst>
                <a:gs pos="0">
                  <a:srgbClr val="FFFFFF"/>
                </a:gs>
                <a:gs pos="100000">
                  <a:srgbClr val="CCC0D9"/>
                </a:gs>
              </a:gsLst>
              <a:lin ang="5400000" scaled="1"/>
            </a:gradFill>
            <a:ln w="12700">
              <a:solidFill>
                <a:srgbClr val="B2A1C7"/>
              </a:solidFill>
              <a:miter lim="800000"/>
              <a:headEnd/>
              <a:tailEnd/>
            </a:ln>
            <a:effectLst>
              <a:outerShdw dist="35921" dir="2700000" algn="ctr" rotWithShape="0">
                <a:srgbClr val="3F3151">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41" name="AutoShape 2"/>
            <p:cNvSpPr>
              <a:spLocks noChangeArrowheads="1"/>
            </p:cNvSpPr>
            <p:nvPr/>
          </p:nvSpPr>
          <p:spPr bwMode="auto">
            <a:xfrm>
              <a:off x="4357241" y="2072651"/>
              <a:ext cx="140730" cy="155756"/>
            </a:xfrm>
            <a:prstGeom prst="diamond">
              <a:avLst/>
            </a:prstGeom>
            <a:gradFill rotWithShape="0">
              <a:gsLst>
                <a:gs pos="0">
                  <a:srgbClr val="FFFFFF"/>
                </a:gs>
                <a:gs pos="100000">
                  <a:srgbClr val="CCC0D9"/>
                </a:gs>
              </a:gsLst>
              <a:lin ang="5400000" scaled="1"/>
            </a:gradFill>
            <a:ln w="12700">
              <a:solidFill>
                <a:srgbClr val="B2A1C7"/>
              </a:solidFill>
              <a:miter lim="800000"/>
              <a:headEnd/>
              <a:tailEnd/>
            </a:ln>
            <a:effectLst>
              <a:outerShdw dist="35921" dir="2700000" algn="ctr" rotWithShape="0">
                <a:srgbClr val="3F3151">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42" name="AutoShape 2"/>
            <p:cNvSpPr>
              <a:spLocks noChangeArrowheads="1"/>
            </p:cNvSpPr>
            <p:nvPr/>
          </p:nvSpPr>
          <p:spPr bwMode="auto">
            <a:xfrm>
              <a:off x="5000825" y="1558068"/>
              <a:ext cx="139013" cy="155755"/>
            </a:xfrm>
            <a:prstGeom prst="diamond">
              <a:avLst/>
            </a:prstGeom>
            <a:gradFill rotWithShape="0">
              <a:gsLst>
                <a:gs pos="0">
                  <a:srgbClr val="FFFFFF"/>
                </a:gs>
                <a:gs pos="100000">
                  <a:srgbClr val="CCC0D9"/>
                </a:gs>
              </a:gsLst>
              <a:lin ang="5400000" scaled="1"/>
            </a:gradFill>
            <a:ln w="12700">
              <a:solidFill>
                <a:srgbClr val="B2A1C7"/>
              </a:solidFill>
              <a:miter lim="800000"/>
              <a:headEnd/>
              <a:tailEnd/>
            </a:ln>
            <a:effectLst>
              <a:outerShdw dist="35921" dir="2700000" algn="ctr" rotWithShape="0">
                <a:srgbClr val="3F3151">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43" name="AutoShape 2"/>
            <p:cNvSpPr>
              <a:spLocks noChangeArrowheads="1"/>
            </p:cNvSpPr>
            <p:nvPr/>
          </p:nvSpPr>
          <p:spPr bwMode="auto">
            <a:xfrm>
              <a:off x="5857219" y="1770999"/>
              <a:ext cx="140730" cy="157727"/>
            </a:xfrm>
            <a:prstGeom prst="diamond">
              <a:avLst/>
            </a:prstGeom>
            <a:gradFill rotWithShape="0">
              <a:gsLst>
                <a:gs pos="0">
                  <a:srgbClr val="FFFFFF"/>
                </a:gs>
                <a:gs pos="100000">
                  <a:srgbClr val="CCC0D9"/>
                </a:gs>
              </a:gsLst>
              <a:lin ang="5400000" scaled="1"/>
            </a:gradFill>
            <a:ln w="12700">
              <a:solidFill>
                <a:srgbClr val="B2A1C7"/>
              </a:solidFill>
              <a:miter lim="800000"/>
              <a:headEnd/>
              <a:tailEnd/>
            </a:ln>
            <a:effectLst>
              <a:outerShdw dist="35921" dir="2700000" algn="ctr" rotWithShape="0">
                <a:srgbClr val="3F3151">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44" name="AutoShape 2"/>
            <p:cNvSpPr>
              <a:spLocks noChangeArrowheads="1"/>
            </p:cNvSpPr>
            <p:nvPr/>
          </p:nvSpPr>
          <p:spPr bwMode="auto">
            <a:xfrm>
              <a:off x="6646681" y="2285582"/>
              <a:ext cx="140730" cy="157727"/>
            </a:xfrm>
            <a:prstGeom prst="diamond">
              <a:avLst/>
            </a:prstGeom>
            <a:gradFill rotWithShape="0">
              <a:gsLst>
                <a:gs pos="0">
                  <a:srgbClr val="FFFFFF"/>
                </a:gs>
                <a:gs pos="100000">
                  <a:srgbClr val="CCC0D9"/>
                </a:gs>
              </a:gsLst>
              <a:lin ang="5400000" scaled="1"/>
            </a:gradFill>
            <a:ln w="12700">
              <a:solidFill>
                <a:srgbClr val="B2A1C7"/>
              </a:solidFill>
              <a:miter lim="800000"/>
              <a:headEnd/>
              <a:tailEnd/>
            </a:ln>
            <a:effectLst>
              <a:outerShdw dist="35921" dir="2700000" algn="ctr" rotWithShape="0">
                <a:srgbClr val="3F3151">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cxnSp>
          <p:nvCxnSpPr>
            <p:cNvPr id="45" name="113 Conector recto"/>
            <p:cNvCxnSpPr>
              <a:stCxn id="39" idx="3"/>
              <a:endCxn id="40" idx="1"/>
            </p:cNvCxnSpPr>
            <p:nvPr/>
          </p:nvCxnSpPr>
          <p:spPr>
            <a:xfrm flipV="1">
              <a:off x="2997994" y="1721709"/>
              <a:ext cx="645299" cy="1342651"/>
            </a:xfrm>
            <a:prstGeom prst="line">
              <a:avLst/>
            </a:prstGeom>
          </p:spPr>
          <p:style>
            <a:lnRef idx="1">
              <a:schemeClr val="accent4"/>
            </a:lnRef>
            <a:fillRef idx="0">
              <a:schemeClr val="accent4"/>
            </a:fillRef>
            <a:effectRef idx="0">
              <a:schemeClr val="accent4"/>
            </a:effectRef>
            <a:fontRef idx="minor">
              <a:schemeClr val="tx1"/>
            </a:fontRef>
          </p:style>
        </p:cxnSp>
        <p:cxnSp>
          <p:nvCxnSpPr>
            <p:cNvPr id="46" name="115 Conector recto"/>
            <p:cNvCxnSpPr>
              <a:stCxn id="40" idx="0"/>
              <a:endCxn id="41" idx="1"/>
            </p:cNvCxnSpPr>
            <p:nvPr/>
          </p:nvCxnSpPr>
          <p:spPr>
            <a:xfrm rot="16200000" flipH="1">
              <a:off x="3782101" y="1574403"/>
              <a:ext cx="506698" cy="643583"/>
            </a:xfrm>
            <a:prstGeom prst="line">
              <a:avLst/>
            </a:prstGeom>
          </p:spPr>
          <p:style>
            <a:lnRef idx="1">
              <a:schemeClr val="accent4"/>
            </a:lnRef>
            <a:fillRef idx="0">
              <a:schemeClr val="accent4"/>
            </a:fillRef>
            <a:effectRef idx="0">
              <a:schemeClr val="accent4"/>
            </a:effectRef>
            <a:fontRef idx="minor">
              <a:schemeClr val="tx1"/>
            </a:fontRef>
          </p:style>
        </p:cxnSp>
        <p:cxnSp>
          <p:nvCxnSpPr>
            <p:cNvPr id="47" name="117 Conector recto"/>
            <p:cNvCxnSpPr>
              <a:stCxn id="41" idx="3"/>
              <a:endCxn id="42" idx="1"/>
            </p:cNvCxnSpPr>
            <p:nvPr/>
          </p:nvCxnSpPr>
          <p:spPr>
            <a:xfrm flipV="1">
              <a:off x="4497971" y="1634959"/>
              <a:ext cx="502854" cy="514585"/>
            </a:xfrm>
            <a:prstGeom prst="line">
              <a:avLst/>
            </a:prstGeom>
          </p:spPr>
          <p:style>
            <a:lnRef idx="1">
              <a:schemeClr val="accent4"/>
            </a:lnRef>
            <a:fillRef idx="0">
              <a:schemeClr val="accent4"/>
            </a:fillRef>
            <a:effectRef idx="0">
              <a:schemeClr val="accent4"/>
            </a:effectRef>
            <a:fontRef idx="minor">
              <a:schemeClr val="tx1"/>
            </a:fontRef>
          </p:style>
        </p:cxnSp>
        <p:cxnSp>
          <p:nvCxnSpPr>
            <p:cNvPr id="48" name="119 Conector recto"/>
            <p:cNvCxnSpPr>
              <a:stCxn id="42" idx="3"/>
              <a:endCxn id="43" idx="1"/>
            </p:cNvCxnSpPr>
            <p:nvPr/>
          </p:nvCxnSpPr>
          <p:spPr>
            <a:xfrm>
              <a:off x="5139838" y="1634959"/>
              <a:ext cx="717381" cy="214904"/>
            </a:xfrm>
            <a:prstGeom prst="line">
              <a:avLst/>
            </a:prstGeom>
          </p:spPr>
          <p:style>
            <a:lnRef idx="1">
              <a:schemeClr val="accent4"/>
            </a:lnRef>
            <a:fillRef idx="0">
              <a:schemeClr val="accent4"/>
            </a:fillRef>
            <a:effectRef idx="0">
              <a:schemeClr val="accent4"/>
            </a:effectRef>
            <a:fontRef idx="minor">
              <a:schemeClr val="tx1"/>
            </a:fontRef>
          </p:style>
        </p:cxnSp>
        <p:cxnSp>
          <p:nvCxnSpPr>
            <p:cNvPr id="49" name="121 Conector recto"/>
            <p:cNvCxnSpPr>
              <a:stCxn id="43" idx="3"/>
              <a:endCxn id="44" idx="1"/>
            </p:cNvCxnSpPr>
            <p:nvPr/>
          </p:nvCxnSpPr>
          <p:spPr>
            <a:xfrm>
              <a:off x="5997949" y="1849862"/>
              <a:ext cx="648732" cy="514583"/>
            </a:xfrm>
            <a:prstGeom prst="line">
              <a:avLst/>
            </a:prstGeom>
          </p:spPr>
          <p:style>
            <a:lnRef idx="1">
              <a:schemeClr val="accent4"/>
            </a:lnRef>
            <a:fillRef idx="0">
              <a:schemeClr val="accent4"/>
            </a:fillRef>
            <a:effectRef idx="0">
              <a:schemeClr val="accent4"/>
            </a:effectRef>
            <a:fontRef idx="minor">
              <a:schemeClr val="tx1"/>
            </a:fontRef>
          </p:style>
        </p:cxnSp>
        <p:cxnSp>
          <p:nvCxnSpPr>
            <p:cNvPr id="50" name="123 Conector recto"/>
            <p:cNvCxnSpPr>
              <a:stCxn id="38" idx="3"/>
              <a:endCxn id="39" idx="0"/>
            </p:cNvCxnSpPr>
            <p:nvPr/>
          </p:nvCxnSpPr>
          <p:spPr>
            <a:xfrm>
              <a:off x="2143315" y="1577783"/>
              <a:ext cx="784314" cy="1407713"/>
            </a:xfrm>
            <a:prstGeom prst="line">
              <a:avLst/>
            </a:prstGeom>
          </p:spPr>
          <p:style>
            <a:lnRef idx="1">
              <a:schemeClr val="accent4"/>
            </a:lnRef>
            <a:fillRef idx="0">
              <a:schemeClr val="accent4"/>
            </a:fillRef>
            <a:effectRef idx="0">
              <a:schemeClr val="accent4"/>
            </a:effectRef>
            <a:fontRef idx="minor">
              <a:schemeClr val="tx1"/>
            </a:fontRef>
          </p:style>
        </p:cxnSp>
        <p:sp>
          <p:nvSpPr>
            <p:cNvPr id="51" name="108 Elipse"/>
            <p:cNvSpPr/>
            <p:nvPr/>
          </p:nvSpPr>
          <p:spPr>
            <a:xfrm>
              <a:off x="3500847" y="1571868"/>
              <a:ext cx="429055" cy="285881"/>
            </a:xfrm>
            <a:prstGeom prst="ellipse">
              <a:avLst/>
            </a:prstGeom>
            <a:noFill/>
            <a:ln>
              <a:solidFill>
                <a:srgbClr val="F042C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s-EC"/>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s-EC"/>
            </a:p>
          </p:txBody>
        </p:sp>
        <p:sp>
          <p:nvSpPr>
            <p:cNvPr id="52" name="109 Elipse"/>
            <p:cNvSpPr/>
            <p:nvPr/>
          </p:nvSpPr>
          <p:spPr>
            <a:xfrm>
              <a:off x="4858378" y="1500891"/>
              <a:ext cx="427340" cy="285881"/>
            </a:xfrm>
            <a:prstGeom prst="ellipse">
              <a:avLst/>
            </a:prstGeom>
            <a:noFill/>
            <a:ln>
              <a:solidFill>
                <a:srgbClr val="F042C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s-EC"/>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s-EC"/>
            </a:p>
          </p:txBody>
        </p:sp>
        <p:sp>
          <p:nvSpPr>
            <p:cNvPr id="53" name="AutoShape 3"/>
            <p:cNvSpPr>
              <a:spLocks noChangeArrowheads="1"/>
            </p:cNvSpPr>
            <p:nvPr/>
          </p:nvSpPr>
          <p:spPr bwMode="auto">
            <a:xfrm flipH="1">
              <a:off x="7406968" y="3675551"/>
              <a:ext cx="94392" cy="110409"/>
            </a:xfrm>
            <a:prstGeom prst="flowChartConnector">
              <a:avLst/>
            </a:prstGeom>
            <a:gradFill rotWithShape="0">
              <a:gsLst>
                <a:gs pos="0">
                  <a:srgbClr val="FFFFFF"/>
                </a:gs>
                <a:gs pos="100000">
                  <a:srgbClr val="FBD4B4"/>
                </a:gs>
              </a:gsLst>
              <a:lin ang="5400000" scaled="1"/>
            </a:gradFill>
            <a:ln w="12700">
              <a:solidFill>
                <a:srgbClr val="FABF8F"/>
              </a:solidFill>
              <a:round/>
              <a:headEnd/>
              <a:tailEnd/>
            </a:ln>
            <a:effectLst>
              <a:outerShdw dist="35921" dir="2700000" algn="ctr" rotWithShape="0">
                <a:srgbClr val="974706">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54" name="AutoShape 3"/>
            <p:cNvSpPr>
              <a:spLocks noChangeArrowheads="1"/>
            </p:cNvSpPr>
            <p:nvPr/>
          </p:nvSpPr>
          <p:spPr bwMode="auto">
            <a:xfrm flipH="1">
              <a:off x="8143226" y="3675551"/>
              <a:ext cx="94393" cy="110409"/>
            </a:xfrm>
            <a:prstGeom prst="flowChartConnector">
              <a:avLst/>
            </a:prstGeom>
            <a:gradFill rotWithShape="0">
              <a:gsLst>
                <a:gs pos="0">
                  <a:srgbClr val="FFFFFF"/>
                </a:gs>
                <a:gs pos="100000">
                  <a:srgbClr val="FBD4B4"/>
                </a:gs>
              </a:gsLst>
              <a:lin ang="5400000" scaled="1"/>
            </a:gradFill>
            <a:ln w="12700">
              <a:solidFill>
                <a:srgbClr val="FABF8F"/>
              </a:solidFill>
              <a:round/>
              <a:headEnd/>
              <a:tailEnd/>
            </a:ln>
            <a:effectLst>
              <a:outerShdw dist="35921" dir="2700000" algn="ctr" rotWithShape="0">
                <a:srgbClr val="974706">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cxnSp>
          <p:nvCxnSpPr>
            <p:cNvPr id="55" name="109 Conector recto"/>
            <p:cNvCxnSpPr>
              <a:stCxn id="53" idx="2"/>
              <a:endCxn id="54" idx="6"/>
            </p:cNvCxnSpPr>
            <p:nvPr/>
          </p:nvCxnSpPr>
          <p:spPr>
            <a:xfrm>
              <a:off x="7501359" y="3730756"/>
              <a:ext cx="641867" cy="1971"/>
            </a:xfrm>
            <a:prstGeom prst="line">
              <a:avLst/>
            </a:prstGeom>
          </p:spPr>
          <p:style>
            <a:lnRef idx="1">
              <a:schemeClr val="accent6"/>
            </a:lnRef>
            <a:fillRef idx="0">
              <a:schemeClr val="accent6"/>
            </a:fillRef>
            <a:effectRef idx="0">
              <a:schemeClr val="accent6"/>
            </a:effectRef>
            <a:fontRef idx="minor">
              <a:schemeClr val="tx1"/>
            </a:fontRef>
          </p:style>
        </p:cxnSp>
        <p:cxnSp>
          <p:nvCxnSpPr>
            <p:cNvPr id="56" name="109 Conector recto"/>
            <p:cNvCxnSpPr>
              <a:stCxn id="31" idx="3"/>
              <a:endCxn id="53" idx="7"/>
            </p:cNvCxnSpPr>
            <p:nvPr/>
          </p:nvCxnSpPr>
          <p:spPr>
            <a:xfrm rot="16200000" flipH="1">
              <a:off x="6262656" y="2533283"/>
              <a:ext cx="1596985" cy="719097"/>
            </a:xfrm>
            <a:prstGeom prst="line">
              <a:avLst/>
            </a:prstGeom>
          </p:spPr>
          <p:style>
            <a:lnRef idx="1">
              <a:schemeClr val="accent6"/>
            </a:lnRef>
            <a:fillRef idx="0">
              <a:schemeClr val="accent6"/>
            </a:fillRef>
            <a:effectRef idx="0">
              <a:schemeClr val="accent6"/>
            </a:effectRef>
            <a:fontRef idx="minor">
              <a:schemeClr val="tx1"/>
            </a:fontRef>
          </p:style>
        </p:cxnSp>
        <p:sp>
          <p:nvSpPr>
            <p:cNvPr id="57" name="AutoShape 2"/>
            <p:cNvSpPr>
              <a:spLocks noChangeArrowheads="1"/>
            </p:cNvSpPr>
            <p:nvPr/>
          </p:nvSpPr>
          <p:spPr bwMode="auto">
            <a:xfrm>
              <a:off x="8146659" y="2127855"/>
              <a:ext cx="140730" cy="157727"/>
            </a:xfrm>
            <a:prstGeom prst="diamond">
              <a:avLst/>
            </a:prstGeom>
            <a:gradFill rotWithShape="0">
              <a:gsLst>
                <a:gs pos="0">
                  <a:srgbClr val="FFFFFF"/>
                </a:gs>
                <a:gs pos="100000">
                  <a:srgbClr val="CCC0D9"/>
                </a:gs>
              </a:gsLst>
              <a:lin ang="5400000" scaled="1"/>
            </a:gradFill>
            <a:ln w="12700">
              <a:solidFill>
                <a:srgbClr val="B2A1C7"/>
              </a:solidFill>
              <a:miter lim="800000"/>
              <a:headEnd/>
              <a:tailEnd/>
            </a:ln>
            <a:effectLst>
              <a:outerShdw dist="35921" dir="2700000" algn="ctr" rotWithShape="0">
                <a:srgbClr val="3F3151">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sp>
          <p:nvSpPr>
            <p:cNvPr id="58" name="AutoShape 2"/>
            <p:cNvSpPr>
              <a:spLocks noChangeArrowheads="1"/>
            </p:cNvSpPr>
            <p:nvPr/>
          </p:nvSpPr>
          <p:spPr bwMode="auto">
            <a:xfrm>
              <a:off x="7214751" y="1770999"/>
              <a:ext cx="140730" cy="157727"/>
            </a:xfrm>
            <a:prstGeom prst="diamond">
              <a:avLst/>
            </a:prstGeom>
            <a:gradFill rotWithShape="0">
              <a:gsLst>
                <a:gs pos="0">
                  <a:srgbClr val="FFFFFF"/>
                </a:gs>
                <a:gs pos="100000">
                  <a:srgbClr val="CCC0D9"/>
                </a:gs>
              </a:gsLst>
              <a:lin ang="5400000" scaled="1"/>
            </a:gradFill>
            <a:ln w="12700">
              <a:solidFill>
                <a:srgbClr val="B2A1C7"/>
              </a:solidFill>
              <a:miter lim="800000"/>
              <a:headEnd/>
              <a:tailEnd/>
            </a:ln>
            <a:effectLst>
              <a:outerShdw dist="35921" dir="2700000" algn="ctr" rotWithShape="0">
                <a:srgbClr val="3F3151">
                  <a:alpha val="50000"/>
                </a:srgbClr>
              </a:outerShdw>
            </a:effectLst>
          </p:spPr>
          <p:txBody>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s-EC"/>
            </a:p>
          </p:txBody>
        </p:sp>
        <p:cxnSp>
          <p:nvCxnSpPr>
            <p:cNvPr id="59" name="121 Conector recto"/>
            <p:cNvCxnSpPr>
              <a:stCxn id="44" idx="3"/>
              <a:endCxn id="58" idx="2"/>
            </p:cNvCxnSpPr>
            <p:nvPr/>
          </p:nvCxnSpPr>
          <p:spPr>
            <a:xfrm flipV="1">
              <a:off x="6787411" y="1928726"/>
              <a:ext cx="497704" cy="435720"/>
            </a:xfrm>
            <a:prstGeom prst="line">
              <a:avLst/>
            </a:prstGeom>
          </p:spPr>
          <p:style>
            <a:lnRef idx="1">
              <a:schemeClr val="accent4"/>
            </a:lnRef>
            <a:fillRef idx="0">
              <a:schemeClr val="accent4"/>
            </a:fillRef>
            <a:effectRef idx="0">
              <a:schemeClr val="accent4"/>
            </a:effectRef>
            <a:fontRef idx="minor">
              <a:schemeClr val="tx1"/>
            </a:fontRef>
          </p:style>
        </p:cxnSp>
        <p:cxnSp>
          <p:nvCxnSpPr>
            <p:cNvPr id="60" name="125 Conector recto"/>
            <p:cNvCxnSpPr>
              <a:endCxn id="57" idx="1"/>
            </p:cNvCxnSpPr>
            <p:nvPr/>
          </p:nvCxnSpPr>
          <p:spPr>
            <a:xfrm>
              <a:off x="7358914" y="1928726"/>
              <a:ext cx="787745" cy="277993"/>
            </a:xfrm>
            <a:prstGeom prst="line">
              <a:avLst/>
            </a:prstGeom>
          </p:spPr>
          <p:style>
            <a:lnRef idx="1">
              <a:schemeClr val="accent4"/>
            </a:lnRef>
            <a:fillRef idx="0">
              <a:schemeClr val="accent4"/>
            </a:fillRef>
            <a:effectRef idx="0">
              <a:schemeClr val="accent4"/>
            </a:effectRef>
            <a:fontRef idx="minor">
              <a:schemeClr val="tx1"/>
            </a:fontRef>
          </p:style>
        </p:cxnSp>
        <p:sp>
          <p:nvSpPr>
            <p:cNvPr id="61" name="130 Elipse"/>
            <p:cNvSpPr/>
            <p:nvPr/>
          </p:nvSpPr>
          <p:spPr>
            <a:xfrm rot="1028554">
              <a:off x="6969331" y="1686220"/>
              <a:ext cx="1522289" cy="676255"/>
            </a:xfrm>
            <a:prstGeom prst="ellipse">
              <a:avLst/>
            </a:prstGeom>
            <a:noFill/>
            <a:ln>
              <a:solidFill>
                <a:srgbClr val="F042C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s-EC"/>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s-EC"/>
            </a:p>
          </p:txBody>
        </p:sp>
        <p:cxnSp>
          <p:nvCxnSpPr>
            <p:cNvPr id="62" name="132 Conector recto de flecha"/>
            <p:cNvCxnSpPr/>
            <p:nvPr/>
          </p:nvCxnSpPr>
          <p:spPr>
            <a:xfrm rot="5400000" flipH="1" flipV="1">
              <a:off x="3858185" y="1642973"/>
              <a:ext cx="285881" cy="1717"/>
            </a:xfrm>
            <a:prstGeom prst="straightConnector1">
              <a:avLst/>
            </a:prstGeom>
            <a:ln>
              <a:solidFill>
                <a:srgbClr val="F042CF"/>
              </a:solidFill>
              <a:tailEnd type="arrow"/>
            </a:ln>
          </p:spPr>
          <p:style>
            <a:lnRef idx="1">
              <a:schemeClr val="accent1"/>
            </a:lnRef>
            <a:fillRef idx="0">
              <a:schemeClr val="accent1"/>
            </a:fillRef>
            <a:effectRef idx="0">
              <a:schemeClr val="accent1"/>
            </a:effectRef>
            <a:fontRef idx="minor">
              <a:schemeClr val="tx1"/>
            </a:fontRef>
          </p:style>
        </p:cxnSp>
        <p:cxnSp>
          <p:nvCxnSpPr>
            <p:cNvPr id="63" name="134 Conector recto de flecha"/>
            <p:cNvCxnSpPr/>
            <p:nvPr/>
          </p:nvCxnSpPr>
          <p:spPr>
            <a:xfrm rot="5400000" flipH="1" flipV="1">
              <a:off x="5214000" y="1499048"/>
              <a:ext cx="285879" cy="1717"/>
            </a:xfrm>
            <a:prstGeom prst="straightConnector1">
              <a:avLst/>
            </a:prstGeom>
            <a:ln>
              <a:solidFill>
                <a:srgbClr val="F042CF"/>
              </a:solidFill>
              <a:tailEnd type="arrow"/>
            </a:ln>
          </p:spPr>
          <p:style>
            <a:lnRef idx="1">
              <a:schemeClr val="accent1"/>
            </a:lnRef>
            <a:fillRef idx="0">
              <a:schemeClr val="accent1"/>
            </a:fillRef>
            <a:effectRef idx="0">
              <a:schemeClr val="accent1"/>
            </a:effectRef>
            <a:fontRef idx="minor">
              <a:schemeClr val="tx1"/>
            </a:fontRef>
          </p:style>
        </p:cxnSp>
      </p:grpSp>
      <p:sp>
        <p:nvSpPr>
          <p:cNvPr id="64" name="1 Título"/>
          <p:cNvSpPr txBox="1">
            <a:spLocks/>
          </p:cNvSpPr>
          <p:nvPr/>
        </p:nvSpPr>
        <p:spPr bwMode="auto">
          <a:xfrm>
            <a:off x="428596" y="285728"/>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2800" dirty="0"/>
              <a:t>DETERMINACIÓN DEL NUEVO CUADRO ESTRATÉGICO</a:t>
            </a:r>
            <a:endParaRPr lang="es-EC" sz="2800" dirty="0"/>
          </a:p>
        </p:txBody>
      </p:sp>
      <p:pic>
        <p:nvPicPr>
          <p:cNvPr id="23559" name="64 Imagen"/>
          <p:cNvPicPr>
            <a:picLocks noChangeAspect="1" noChangeArrowheads="1"/>
          </p:cNvPicPr>
          <p:nvPr/>
        </p:nvPicPr>
        <p:blipFill>
          <a:blip r:embed="rId2"/>
          <a:srcRect l="44424" t="24339" r="37086" b="63885"/>
          <a:stretch>
            <a:fillRect/>
          </a:stretch>
        </p:blipFill>
        <p:spPr bwMode="auto">
          <a:xfrm>
            <a:off x="4198949" y="6053138"/>
            <a:ext cx="2016125" cy="804862"/>
          </a:xfrm>
          <a:prstGeom prst="rect">
            <a:avLst/>
          </a:prstGeom>
          <a:noFill/>
          <a:ln w="9525">
            <a:noFill/>
            <a:miter lim="800000"/>
            <a:headEnd/>
            <a:tailEnd/>
          </a:ln>
        </p:spPr>
      </p:pic>
      <p:sp>
        <p:nvSpPr>
          <p:cNvPr id="66" name="7 Marcador de pie de página"/>
          <p:cNvSpPr>
            <a:spLocks noGrp="1"/>
          </p:cNvSpPr>
          <p:nvPr>
            <p:ph type="ftr" sz="quarter" idx="11"/>
          </p:nvPr>
        </p:nvSpPr>
        <p:spPr>
          <a:xfrm>
            <a:off x="-142908" y="6572272"/>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7CCF570-EFE1-4F36-AEDD-2EC2095A6D41}" type="slidenum">
              <a:rPr lang="es-EC" smtClean="0"/>
              <a:pPr>
                <a:defRPr/>
              </a:pPr>
              <a:t>25</a:t>
            </a:fld>
            <a:endParaRPr lang="es-EC" dirty="0"/>
          </a:p>
        </p:txBody>
      </p:sp>
      <p:sp>
        <p:nvSpPr>
          <p:cNvPr id="5" name="1 Título"/>
          <p:cNvSpPr txBox="1">
            <a:spLocks/>
          </p:cNvSpPr>
          <p:nvPr/>
        </p:nvSpPr>
        <p:spPr bwMode="auto">
          <a:xfrm>
            <a:off x="428596" y="285728"/>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2800" dirty="0"/>
              <a:t>DETERMINACIÓN </a:t>
            </a:r>
            <a:r>
              <a:rPr lang="en-US" sz="2800" dirty="0" smtClean="0"/>
              <a:t>DE LOS TEMAS ESTRATÉGICOS</a:t>
            </a:r>
            <a:endParaRPr lang="es-EC" sz="2800" dirty="0"/>
          </a:p>
        </p:txBody>
      </p:sp>
      <p:graphicFrame>
        <p:nvGraphicFramePr>
          <p:cNvPr id="6" name="5 Diagrama"/>
          <p:cNvGraphicFramePr/>
          <p:nvPr/>
        </p:nvGraphicFramePr>
        <p:xfrm>
          <a:off x="1571604" y="1428736"/>
          <a:ext cx="6429420" cy="5110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1 Título"/>
          <p:cNvSpPr txBox="1">
            <a:spLocks/>
          </p:cNvSpPr>
          <p:nvPr/>
        </p:nvSpPr>
        <p:spPr bwMode="auto">
          <a:xfrm>
            <a:off x="500034" y="0"/>
            <a:ext cx="1214446" cy="68580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wordArtVert" anchor="ctr"/>
          <a:lstStyle/>
          <a:p>
            <a:pPr algn="ctr">
              <a:defRPr/>
            </a:pPr>
            <a:endParaRPr lang="es-EC" dirty="0"/>
          </a:p>
        </p:txBody>
      </p:sp>
      <p:sp>
        <p:nvSpPr>
          <p:cNvPr id="5" name="4 Redondear rectángulo de esquina diagonal"/>
          <p:cNvSpPr/>
          <p:nvPr/>
        </p:nvSpPr>
        <p:spPr>
          <a:xfrm>
            <a:off x="1714512" y="2071678"/>
            <a:ext cx="7429520" cy="2428892"/>
          </a:xfrm>
          <a:prstGeom prst="round2DiagRect">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sz="2400" dirty="0">
                <a:effectLst>
                  <a:outerShdw blurRad="38100" dist="38100" dir="2700000" algn="tl">
                    <a:srgbClr val="000000">
                      <a:alpha val="43137"/>
                    </a:srgbClr>
                  </a:outerShdw>
                </a:effectLst>
                <a:latin typeface="Elephant" pitchFamily="18" charset="0"/>
              </a:rPr>
              <a:t>SISTEMA DE CONTROL DE GESTIÓN </a:t>
            </a:r>
          </a:p>
          <a:p>
            <a:pPr algn="ctr">
              <a:defRPr/>
            </a:pPr>
            <a:r>
              <a:rPr lang="en-US" sz="2400" dirty="0">
                <a:effectLst>
                  <a:outerShdw blurRad="38100" dist="38100" dir="2700000" algn="tl">
                    <a:srgbClr val="000000">
                      <a:alpha val="43137"/>
                    </a:srgbClr>
                  </a:outerShdw>
                </a:effectLst>
                <a:latin typeface="Elephant" pitchFamily="18" charset="0"/>
              </a:rPr>
              <a:t>BSC</a:t>
            </a:r>
          </a:p>
          <a:p>
            <a:pPr algn="ctr">
              <a:defRPr/>
            </a:pPr>
            <a:endParaRPr lang="en-US" sz="2400" dirty="0">
              <a:effectLst>
                <a:outerShdw blurRad="38100" dist="38100" dir="2700000" algn="tl">
                  <a:srgbClr val="000000">
                    <a:alpha val="43137"/>
                  </a:srgbClr>
                </a:outerShdw>
              </a:effectLst>
              <a:latin typeface="Elephant" pitchFamily="18" charset="0"/>
            </a:endParaRPr>
          </a:p>
          <a:p>
            <a:pPr algn="ctr">
              <a:defRPr/>
            </a:pPr>
            <a:r>
              <a:rPr lang="en-US" sz="2000" dirty="0">
                <a:effectLst>
                  <a:outerShdw blurRad="38100" dist="38100" dir="2700000" algn="tl">
                    <a:srgbClr val="000000">
                      <a:alpha val="43137"/>
                    </a:srgbClr>
                  </a:outerShdw>
                </a:effectLst>
                <a:latin typeface="Elephant" pitchFamily="18" charset="0"/>
              </a:rPr>
              <a:t>ABC S.A.</a:t>
            </a:r>
          </a:p>
        </p:txBody>
      </p:sp>
      <p:pic>
        <p:nvPicPr>
          <p:cNvPr id="25608" name="5 Imagen" descr="competitividad2.jpg"/>
          <p:cNvPicPr>
            <a:picLocks noChangeAspect="1"/>
          </p:cNvPicPr>
          <p:nvPr/>
        </p:nvPicPr>
        <p:blipFill>
          <a:blip r:embed="rId2"/>
          <a:srcRect/>
          <a:stretch>
            <a:fillRect/>
          </a:stretch>
        </p:blipFill>
        <p:spPr bwMode="auto">
          <a:xfrm>
            <a:off x="3705225" y="4500563"/>
            <a:ext cx="3295650" cy="2357437"/>
          </a:xfrm>
          <a:prstGeom prst="rect">
            <a:avLst/>
          </a:prstGeom>
          <a:noFill/>
          <a:ln w="9525">
            <a:noFill/>
            <a:miter lim="800000"/>
            <a:headEnd/>
            <a:tailEnd/>
          </a:ln>
        </p:spPr>
      </p:pic>
      <p:sp>
        <p:nvSpPr>
          <p:cNvPr id="7" name="6 Marcador de número de diapositiva"/>
          <p:cNvSpPr>
            <a:spLocks noGrp="1"/>
          </p:cNvSpPr>
          <p:nvPr>
            <p:ph type="sldNum" sz="quarter" idx="12"/>
          </p:nvPr>
        </p:nvSpPr>
        <p:spPr/>
        <p:txBody>
          <a:bodyPr/>
          <a:lstStyle/>
          <a:p>
            <a:pPr>
              <a:defRPr/>
            </a:pPr>
            <a:fld id="{498AD304-C462-4AF7-B266-6DA3051F1EB1}" type="slidenum">
              <a:rPr lang="es-EC" smtClean="0"/>
              <a:pPr>
                <a:defRPr/>
              </a:pPr>
              <a:t>26</a:t>
            </a:fld>
            <a:endParaRPr lang="es-EC"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357290" y="1268760"/>
          <a:ext cx="6286544" cy="5584573"/>
        </p:xfrm>
        <a:graphic>
          <a:graphicData uri="http://schemas.openxmlformats.org/drawingml/2006/table">
            <a:tbl>
              <a:tblPr>
                <a:tableStyleId>{C4B1156A-380E-4F78-BDF5-A606A8083BF9}</a:tableStyleId>
              </a:tblPr>
              <a:tblGrid>
                <a:gridCol w="1571259"/>
                <a:gridCol w="1571259"/>
                <a:gridCol w="1572013"/>
                <a:gridCol w="1572013"/>
              </a:tblGrid>
              <a:tr h="540207">
                <a:tc>
                  <a:txBody>
                    <a:bodyPr/>
                    <a:lstStyle/>
                    <a:p>
                      <a:pPr algn="ctr">
                        <a:lnSpc>
                          <a:spcPct val="200000"/>
                        </a:lnSpc>
                        <a:spcAft>
                          <a:spcPts val="0"/>
                        </a:spcAft>
                      </a:pPr>
                      <a:r>
                        <a:rPr lang="es-EC" sz="1600" b="1" dirty="0">
                          <a:ln>
                            <a:solidFill>
                              <a:schemeClr val="accent4">
                                <a:lumMod val="75000"/>
                              </a:schemeClr>
                            </a:solidFill>
                          </a:ln>
                          <a:solidFill>
                            <a:schemeClr val="bg1"/>
                          </a:solidFill>
                          <a:effectLst>
                            <a:outerShdw blurRad="38100" dist="38100" dir="2700000" algn="tl">
                              <a:srgbClr val="000000">
                                <a:alpha val="43137"/>
                              </a:srgbClr>
                            </a:outerShdw>
                          </a:effectLst>
                        </a:rPr>
                        <a:t>NIVEL 1</a:t>
                      </a:r>
                      <a:endParaRPr lang="es-EC" sz="1600" b="1" dirty="0">
                        <a:ln>
                          <a:solidFill>
                            <a:schemeClr val="accent4">
                              <a:lumMod val="75000"/>
                            </a:schemeClr>
                          </a:solidFill>
                        </a:ln>
                        <a:solidFill>
                          <a:schemeClr val="bg1"/>
                        </a:solidFill>
                        <a:effectLst>
                          <a:outerShdw blurRad="38100" dist="38100" dir="2700000" algn="tl">
                            <a:srgbClr val="000000">
                              <a:alpha val="43137"/>
                            </a:srgbClr>
                          </a:outerShdw>
                        </a:effectLst>
                        <a:latin typeface="Times New Roman"/>
                        <a:ea typeface="Times New Roman"/>
                      </a:endParaRPr>
                    </a:p>
                  </a:txBody>
                  <a:tcPr marL="66126" marR="66126"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path path="circle">
                        <a:fillToRect r="100000" b="100000"/>
                      </a:path>
                      <a:tileRect l="-100000" t="-100000"/>
                    </a:gradFill>
                  </a:tcPr>
                </a:tc>
                <a:tc>
                  <a:txBody>
                    <a:bodyPr/>
                    <a:lstStyle/>
                    <a:p>
                      <a:pPr algn="ctr">
                        <a:lnSpc>
                          <a:spcPct val="200000"/>
                        </a:lnSpc>
                        <a:spcAft>
                          <a:spcPts val="0"/>
                        </a:spcAft>
                      </a:pPr>
                      <a:r>
                        <a:rPr lang="es-EC" sz="1600" b="1" dirty="0">
                          <a:ln>
                            <a:solidFill>
                              <a:schemeClr val="accent4">
                                <a:lumMod val="75000"/>
                              </a:schemeClr>
                            </a:solidFill>
                          </a:ln>
                          <a:solidFill>
                            <a:schemeClr val="bg1"/>
                          </a:solidFill>
                          <a:effectLst>
                            <a:outerShdw blurRad="38100" dist="38100" dir="2700000" algn="tl">
                              <a:srgbClr val="000000">
                                <a:alpha val="43137"/>
                              </a:srgbClr>
                            </a:outerShdw>
                          </a:effectLst>
                        </a:rPr>
                        <a:t>NIVEL 2</a:t>
                      </a:r>
                      <a:endParaRPr lang="es-EC" sz="1600" b="1" dirty="0">
                        <a:ln>
                          <a:solidFill>
                            <a:schemeClr val="accent4">
                              <a:lumMod val="75000"/>
                            </a:schemeClr>
                          </a:solidFill>
                        </a:ln>
                        <a:solidFill>
                          <a:schemeClr val="bg1"/>
                        </a:solidFill>
                        <a:effectLst>
                          <a:outerShdw blurRad="38100" dist="38100" dir="2700000" algn="tl">
                            <a:srgbClr val="000000">
                              <a:alpha val="43137"/>
                            </a:srgbClr>
                          </a:outerShdw>
                        </a:effectLst>
                        <a:latin typeface="Times New Roman"/>
                        <a:ea typeface="Times New Roman"/>
                      </a:endParaRPr>
                    </a:p>
                  </a:txBody>
                  <a:tcPr marL="66126" marR="66126" marT="0" marB="0">
                    <a:lnT w="12700" cap="flat" cmpd="sng" algn="ctr">
                      <a:solidFill>
                        <a:schemeClr val="tx1"/>
                      </a:solidFill>
                      <a:prstDash val="solid"/>
                      <a:round/>
                      <a:headEnd type="none" w="med" len="med"/>
                      <a:tailEnd type="none" w="med" len="med"/>
                    </a:lnT>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path path="circle">
                        <a:fillToRect r="100000" b="100000"/>
                      </a:path>
                      <a:tileRect l="-100000" t="-100000"/>
                    </a:gradFill>
                  </a:tcPr>
                </a:tc>
                <a:tc>
                  <a:txBody>
                    <a:bodyPr/>
                    <a:lstStyle/>
                    <a:p>
                      <a:pPr algn="ctr">
                        <a:lnSpc>
                          <a:spcPct val="200000"/>
                        </a:lnSpc>
                        <a:spcAft>
                          <a:spcPts val="0"/>
                        </a:spcAft>
                      </a:pPr>
                      <a:r>
                        <a:rPr lang="es-EC" sz="1600" b="1" dirty="0">
                          <a:ln>
                            <a:solidFill>
                              <a:schemeClr val="accent4">
                                <a:lumMod val="75000"/>
                              </a:schemeClr>
                            </a:solidFill>
                          </a:ln>
                          <a:solidFill>
                            <a:schemeClr val="bg1"/>
                          </a:solidFill>
                          <a:effectLst>
                            <a:outerShdw blurRad="38100" dist="38100" dir="2700000" algn="tl">
                              <a:srgbClr val="000000">
                                <a:alpha val="43137"/>
                              </a:srgbClr>
                            </a:outerShdw>
                          </a:effectLst>
                        </a:rPr>
                        <a:t>NIVEL 3</a:t>
                      </a:r>
                      <a:endParaRPr lang="es-EC" sz="1600" b="1" dirty="0">
                        <a:ln>
                          <a:solidFill>
                            <a:schemeClr val="accent4">
                              <a:lumMod val="75000"/>
                            </a:schemeClr>
                          </a:solidFill>
                        </a:ln>
                        <a:solidFill>
                          <a:schemeClr val="bg1"/>
                        </a:solidFill>
                        <a:effectLst>
                          <a:outerShdw blurRad="38100" dist="38100" dir="2700000" algn="tl">
                            <a:srgbClr val="000000">
                              <a:alpha val="43137"/>
                            </a:srgbClr>
                          </a:outerShdw>
                        </a:effectLst>
                        <a:latin typeface="Times New Roman"/>
                        <a:ea typeface="Times New Roman"/>
                      </a:endParaRPr>
                    </a:p>
                  </a:txBody>
                  <a:tcPr marL="66126" marR="66126" marT="0" marB="0">
                    <a:lnT w="12700" cap="flat" cmpd="sng" algn="ctr">
                      <a:solidFill>
                        <a:schemeClr val="tx1"/>
                      </a:solidFill>
                      <a:prstDash val="solid"/>
                      <a:round/>
                      <a:headEnd type="none" w="med" len="med"/>
                      <a:tailEnd type="none" w="med" len="med"/>
                    </a:lnT>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path path="circle">
                        <a:fillToRect r="100000" b="100000"/>
                      </a:path>
                      <a:tileRect l="-100000" t="-100000"/>
                    </a:gradFill>
                  </a:tcPr>
                </a:tc>
                <a:tc>
                  <a:txBody>
                    <a:bodyPr/>
                    <a:lstStyle/>
                    <a:p>
                      <a:pPr algn="ctr">
                        <a:lnSpc>
                          <a:spcPct val="200000"/>
                        </a:lnSpc>
                        <a:spcAft>
                          <a:spcPts val="0"/>
                        </a:spcAft>
                      </a:pPr>
                      <a:r>
                        <a:rPr lang="es-EC" sz="1600" b="1" dirty="0">
                          <a:ln>
                            <a:solidFill>
                              <a:schemeClr val="accent4">
                                <a:lumMod val="75000"/>
                              </a:schemeClr>
                            </a:solidFill>
                          </a:ln>
                          <a:solidFill>
                            <a:schemeClr val="bg1"/>
                          </a:solidFill>
                          <a:effectLst>
                            <a:outerShdw blurRad="38100" dist="38100" dir="2700000" algn="tl">
                              <a:srgbClr val="000000">
                                <a:alpha val="43137"/>
                              </a:srgbClr>
                            </a:outerShdw>
                          </a:effectLst>
                        </a:rPr>
                        <a:t>NIVEL 4</a:t>
                      </a:r>
                      <a:endParaRPr lang="es-EC" sz="1600" b="1" dirty="0">
                        <a:ln>
                          <a:solidFill>
                            <a:schemeClr val="accent4">
                              <a:lumMod val="75000"/>
                            </a:schemeClr>
                          </a:solidFill>
                        </a:ln>
                        <a:solidFill>
                          <a:schemeClr val="bg1"/>
                        </a:solidFill>
                        <a:effectLst>
                          <a:outerShdw blurRad="38100" dist="38100" dir="2700000" algn="tl">
                            <a:srgbClr val="000000">
                              <a:alpha val="43137"/>
                            </a:srgbClr>
                          </a:outerShdw>
                        </a:effectLst>
                        <a:latin typeface="Times New Roman"/>
                        <a:ea typeface="Times New Roman"/>
                      </a:endParaRPr>
                    </a:p>
                  </a:txBody>
                  <a:tcPr marL="66126" marR="66126"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path path="circle">
                        <a:fillToRect r="100000" b="100000"/>
                      </a:path>
                      <a:tileRect l="-100000" t="-100000"/>
                    </a:gradFill>
                  </a:tcPr>
                </a:tc>
              </a:tr>
              <a:tr h="405155">
                <a:tc>
                  <a:txBody>
                    <a:bodyPr/>
                    <a:lstStyle/>
                    <a:p>
                      <a:pPr algn="l">
                        <a:lnSpc>
                          <a:spcPct val="200000"/>
                        </a:lnSpc>
                        <a:spcAft>
                          <a:spcPts val="0"/>
                        </a:spcAft>
                      </a:pPr>
                      <a:r>
                        <a:rPr lang="es-EC" sz="1600" b="1" dirty="0">
                          <a:ln>
                            <a:solidFill>
                              <a:schemeClr val="accent4">
                                <a:lumMod val="75000"/>
                              </a:schemeClr>
                            </a:solidFill>
                          </a:ln>
                        </a:rPr>
                        <a:t>Gerente General</a:t>
                      </a:r>
                      <a:endParaRPr lang="es-EC" sz="1600" b="1" dirty="0">
                        <a:ln>
                          <a:solidFill>
                            <a:schemeClr val="accent4">
                              <a:lumMod val="75000"/>
                            </a:schemeClr>
                          </a:solidFill>
                        </a:ln>
                        <a:latin typeface="Times New Roman"/>
                        <a:ea typeface="Times New Roman"/>
                      </a:endParaRPr>
                    </a:p>
                  </a:txBody>
                  <a:tcPr marL="66126" marR="66126" marT="0" marB="0">
                    <a:lnL w="12700" cap="flat" cmpd="sng" algn="ctr">
                      <a:solidFill>
                        <a:schemeClr val="tx1"/>
                      </a:solidFill>
                      <a:prstDash val="solid"/>
                      <a:round/>
                      <a:headEnd type="none" w="med" len="med"/>
                      <a:tailEnd type="none" w="med" len="med"/>
                    </a:lnL>
                    <a:solidFill>
                      <a:schemeClr val="accent2">
                        <a:lumMod val="40000"/>
                        <a:lumOff val="60000"/>
                      </a:schemeClr>
                    </a:solidFill>
                  </a:tcPr>
                </a:tc>
                <a:tc>
                  <a:txBody>
                    <a:bodyPr/>
                    <a:lstStyle/>
                    <a:p>
                      <a:pPr algn="l">
                        <a:lnSpc>
                          <a:spcPct val="200000"/>
                        </a:lnSpc>
                        <a:spcAft>
                          <a:spcPts val="0"/>
                        </a:spcAft>
                      </a:pPr>
                      <a:endParaRPr lang="es-EC" sz="1400" b="1" dirty="0">
                        <a:ln>
                          <a:solidFill>
                            <a:schemeClr val="accent4">
                              <a:lumMod val="75000"/>
                            </a:schemeClr>
                          </a:solidFill>
                        </a:ln>
                        <a:solidFill>
                          <a:srgbClr val="000000"/>
                        </a:solidFill>
                        <a:latin typeface="Arial"/>
                        <a:ea typeface="Times New Roman"/>
                      </a:endParaRPr>
                    </a:p>
                  </a:txBody>
                  <a:tcPr marL="66126" marR="66126" marT="0" marB="0"/>
                </a:tc>
                <a:tc>
                  <a:txBody>
                    <a:bodyPr/>
                    <a:lstStyle/>
                    <a:p>
                      <a:pPr algn="l">
                        <a:lnSpc>
                          <a:spcPct val="200000"/>
                        </a:lnSpc>
                        <a:spcAft>
                          <a:spcPts val="0"/>
                        </a:spcAft>
                      </a:pPr>
                      <a:endParaRPr lang="es-EC" sz="1400" b="1" dirty="0">
                        <a:ln>
                          <a:solidFill>
                            <a:schemeClr val="accent4">
                              <a:lumMod val="75000"/>
                            </a:schemeClr>
                          </a:solidFill>
                        </a:ln>
                        <a:solidFill>
                          <a:srgbClr val="000000"/>
                        </a:solidFill>
                        <a:latin typeface="Arial"/>
                        <a:ea typeface="Times New Roman"/>
                      </a:endParaRPr>
                    </a:p>
                  </a:txBody>
                  <a:tcPr marL="66126" marR="66126" marT="0" marB="0"/>
                </a:tc>
                <a:tc>
                  <a:txBody>
                    <a:bodyPr/>
                    <a:lstStyle/>
                    <a:p>
                      <a:pPr algn="l">
                        <a:lnSpc>
                          <a:spcPct val="200000"/>
                        </a:lnSpc>
                        <a:spcAft>
                          <a:spcPts val="0"/>
                        </a:spcAft>
                      </a:pPr>
                      <a:endParaRPr lang="es-EC" sz="1400" b="1" dirty="0">
                        <a:ln>
                          <a:solidFill>
                            <a:schemeClr val="accent4">
                              <a:lumMod val="75000"/>
                            </a:schemeClr>
                          </a:solidFill>
                        </a:ln>
                        <a:solidFill>
                          <a:srgbClr val="000000"/>
                        </a:solidFill>
                        <a:latin typeface="Arial"/>
                        <a:ea typeface="Times New Roman"/>
                      </a:endParaRPr>
                    </a:p>
                  </a:txBody>
                  <a:tcPr marL="66126" marR="66126" marT="0" marB="0">
                    <a:lnR w="12700" cap="flat" cmpd="sng" algn="ctr">
                      <a:solidFill>
                        <a:schemeClr val="tx1"/>
                      </a:solidFill>
                      <a:prstDash val="solid"/>
                      <a:round/>
                      <a:headEnd type="none" w="med" len="med"/>
                      <a:tailEnd type="none" w="med" len="med"/>
                    </a:lnR>
                  </a:tcPr>
                </a:tc>
              </a:tr>
              <a:tr h="405155">
                <a:tc>
                  <a:txBody>
                    <a:bodyPr/>
                    <a:lstStyle/>
                    <a:p>
                      <a:pPr algn="l">
                        <a:lnSpc>
                          <a:spcPct val="200000"/>
                        </a:lnSpc>
                        <a:spcAft>
                          <a:spcPts val="0"/>
                        </a:spcAft>
                      </a:pPr>
                      <a:endParaRPr lang="es-EC" sz="1400" b="1" dirty="0">
                        <a:ln>
                          <a:solidFill>
                            <a:schemeClr val="accent4">
                              <a:lumMod val="75000"/>
                            </a:schemeClr>
                          </a:solidFill>
                        </a:ln>
                        <a:latin typeface="Times New Roman"/>
                        <a:ea typeface="Times New Roman"/>
                      </a:endParaRPr>
                    </a:p>
                  </a:txBody>
                  <a:tcPr marL="66126" marR="66126" marT="0" marB="0">
                    <a:lnL w="12700" cap="flat" cmpd="sng" algn="ctr">
                      <a:solidFill>
                        <a:schemeClr val="tx1"/>
                      </a:solidFill>
                      <a:prstDash val="solid"/>
                      <a:round/>
                      <a:headEnd type="none" w="med" len="med"/>
                      <a:tailEnd type="none" w="med" len="med"/>
                    </a:lnL>
                  </a:tcPr>
                </a:tc>
                <a:tc>
                  <a:txBody>
                    <a:bodyPr/>
                    <a:lstStyle/>
                    <a:p>
                      <a:pPr algn="l">
                        <a:lnSpc>
                          <a:spcPct val="200000"/>
                        </a:lnSpc>
                        <a:spcAft>
                          <a:spcPts val="0"/>
                        </a:spcAft>
                      </a:pPr>
                      <a:r>
                        <a:rPr lang="es-EC" sz="1400" b="1" dirty="0">
                          <a:ln>
                            <a:solidFill>
                              <a:schemeClr val="accent4">
                                <a:lumMod val="75000"/>
                              </a:schemeClr>
                            </a:solidFill>
                          </a:ln>
                        </a:rPr>
                        <a:t>Jefe de Auditoría</a:t>
                      </a:r>
                      <a:endParaRPr lang="es-EC" sz="1400" b="1" dirty="0">
                        <a:ln>
                          <a:solidFill>
                            <a:schemeClr val="accent4">
                              <a:lumMod val="75000"/>
                            </a:schemeClr>
                          </a:solidFill>
                        </a:ln>
                        <a:latin typeface="Times New Roman"/>
                        <a:ea typeface="Times New Roman"/>
                      </a:endParaRPr>
                    </a:p>
                  </a:txBody>
                  <a:tcPr marL="66126" marR="66126" marT="0" marB="0">
                    <a:solidFill>
                      <a:schemeClr val="accent4">
                        <a:lumMod val="40000"/>
                        <a:lumOff val="60000"/>
                      </a:schemeClr>
                    </a:solidFill>
                  </a:tcPr>
                </a:tc>
                <a:tc>
                  <a:txBody>
                    <a:bodyPr/>
                    <a:lstStyle/>
                    <a:p>
                      <a:pPr algn="l">
                        <a:lnSpc>
                          <a:spcPct val="200000"/>
                        </a:lnSpc>
                        <a:spcAft>
                          <a:spcPts val="0"/>
                        </a:spcAft>
                      </a:pPr>
                      <a:endParaRPr lang="es-EC" sz="1400" b="1">
                        <a:ln>
                          <a:solidFill>
                            <a:schemeClr val="accent4">
                              <a:lumMod val="75000"/>
                            </a:schemeClr>
                          </a:solidFill>
                        </a:ln>
                        <a:solidFill>
                          <a:srgbClr val="000000"/>
                        </a:solidFill>
                        <a:latin typeface="Arial"/>
                        <a:ea typeface="Times New Roman"/>
                      </a:endParaRPr>
                    </a:p>
                  </a:txBody>
                  <a:tcPr marL="66126" marR="66126" marT="0" marB="0"/>
                </a:tc>
                <a:tc>
                  <a:txBody>
                    <a:bodyPr/>
                    <a:lstStyle/>
                    <a:p>
                      <a:pPr algn="l">
                        <a:lnSpc>
                          <a:spcPct val="200000"/>
                        </a:lnSpc>
                        <a:spcAft>
                          <a:spcPts val="0"/>
                        </a:spcAft>
                      </a:pPr>
                      <a:endParaRPr lang="es-EC" sz="1400" b="1">
                        <a:ln>
                          <a:solidFill>
                            <a:schemeClr val="accent4">
                              <a:lumMod val="75000"/>
                            </a:schemeClr>
                          </a:solidFill>
                        </a:ln>
                        <a:solidFill>
                          <a:srgbClr val="000000"/>
                        </a:solidFill>
                        <a:latin typeface="Arial"/>
                        <a:ea typeface="Times New Roman"/>
                      </a:endParaRPr>
                    </a:p>
                  </a:txBody>
                  <a:tcPr marL="66126" marR="66126" marT="0" marB="0">
                    <a:lnR w="12700" cap="flat" cmpd="sng" algn="ctr">
                      <a:solidFill>
                        <a:schemeClr val="tx1"/>
                      </a:solidFill>
                      <a:prstDash val="solid"/>
                      <a:round/>
                      <a:headEnd type="none" w="med" len="med"/>
                      <a:tailEnd type="none" w="med" len="med"/>
                    </a:lnR>
                  </a:tcPr>
                </a:tc>
              </a:tr>
              <a:tr h="405155">
                <a:tc>
                  <a:txBody>
                    <a:bodyPr/>
                    <a:lstStyle/>
                    <a:p>
                      <a:pPr algn="l">
                        <a:lnSpc>
                          <a:spcPct val="200000"/>
                        </a:lnSpc>
                        <a:spcAft>
                          <a:spcPts val="0"/>
                        </a:spcAft>
                      </a:pPr>
                      <a:endParaRPr lang="es-EC" sz="1400" b="1">
                        <a:ln>
                          <a:solidFill>
                            <a:schemeClr val="accent4">
                              <a:lumMod val="75000"/>
                            </a:schemeClr>
                          </a:solidFill>
                        </a:ln>
                        <a:latin typeface="Times New Roman"/>
                        <a:ea typeface="Times New Roman"/>
                      </a:endParaRPr>
                    </a:p>
                  </a:txBody>
                  <a:tcPr marL="66126" marR="66126" marT="0" marB="0">
                    <a:lnL w="12700" cap="flat" cmpd="sng" algn="ctr">
                      <a:solidFill>
                        <a:schemeClr val="tx1"/>
                      </a:solidFill>
                      <a:prstDash val="solid"/>
                      <a:round/>
                      <a:headEnd type="none" w="med" len="med"/>
                      <a:tailEnd type="none" w="med" len="med"/>
                    </a:lnL>
                  </a:tcPr>
                </a:tc>
                <a:tc>
                  <a:txBody>
                    <a:bodyPr/>
                    <a:lstStyle/>
                    <a:p>
                      <a:pPr algn="l">
                        <a:lnSpc>
                          <a:spcPct val="200000"/>
                        </a:lnSpc>
                        <a:spcAft>
                          <a:spcPts val="0"/>
                        </a:spcAft>
                      </a:pPr>
                      <a:r>
                        <a:rPr lang="es-EC" sz="1400" b="1" dirty="0">
                          <a:ln>
                            <a:solidFill>
                              <a:schemeClr val="accent4">
                                <a:lumMod val="75000"/>
                              </a:schemeClr>
                            </a:solidFill>
                          </a:ln>
                        </a:rPr>
                        <a:t>Jefe de Ventas</a:t>
                      </a:r>
                      <a:endParaRPr lang="es-EC" sz="1400" b="1" dirty="0">
                        <a:ln>
                          <a:solidFill>
                            <a:schemeClr val="accent4">
                              <a:lumMod val="75000"/>
                            </a:schemeClr>
                          </a:solidFill>
                        </a:ln>
                        <a:latin typeface="Times New Roman"/>
                        <a:ea typeface="Times New Roman"/>
                      </a:endParaRPr>
                    </a:p>
                  </a:txBody>
                  <a:tcPr marL="66126" marR="66126" marT="0" marB="0">
                    <a:solidFill>
                      <a:schemeClr val="accent4">
                        <a:lumMod val="40000"/>
                        <a:lumOff val="60000"/>
                      </a:schemeClr>
                    </a:solidFill>
                  </a:tcPr>
                </a:tc>
                <a:tc>
                  <a:txBody>
                    <a:bodyPr/>
                    <a:lstStyle/>
                    <a:p>
                      <a:pPr algn="l">
                        <a:lnSpc>
                          <a:spcPct val="200000"/>
                        </a:lnSpc>
                        <a:spcAft>
                          <a:spcPts val="0"/>
                        </a:spcAft>
                      </a:pPr>
                      <a:endParaRPr lang="es-EC" sz="1400" b="1">
                        <a:ln>
                          <a:solidFill>
                            <a:schemeClr val="accent4">
                              <a:lumMod val="75000"/>
                            </a:schemeClr>
                          </a:solidFill>
                        </a:ln>
                        <a:solidFill>
                          <a:srgbClr val="000000"/>
                        </a:solidFill>
                        <a:latin typeface="Arial"/>
                        <a:ea typeface="Times New Roman"/>
                      </a:endParaRPr>
                    </a:p>
                  </a:txBody>
                  <a:tcPr marL="66126" marR="66126" marT="0" marB="0"/>
                </a:tc>
                <a:tc>
                  <a:txBody>
                    <a:bodyPr/>
                    <a:lstStyle/>
                    <a:p>
                      <a:pPr algn="l">
                        <a:lnSpc>
                          <a:spcPct val="200000"/>
                        </a:lnSpc>
                        <a:spcAft>
                          <a:spcPts val="0"/>
                        </a:spcAft>
                      </a:pPr>
                      <a:endParaRPr lang="es-EC" sz="1400" b="1" dirty="0">
                        <a:ln>
                          <a:solidFill>
                            <a:schemeClr val="accent4">
                              <a:lumMod val="75000"/>
                            </a:schemeClr>
                          </a:solidFill>
                        </a:ln>
                        <a:solidFill>
                          <a:srgbClr val="000000"/>
                        </a:solidFill>
                        <a:latin typeface="Arial"/>
                        <a:ea typeface="Times New Roman"/>
                      </a:endParaRPr>
                    </a:p>
                  </a:txBody>
                  <a:tcPr marL="66126" marR="66126" marT="0" marB="0">
                    <a:lnR w="12700" cap="flat" cmpd="sng" algn="ctr">
                      <a:solidFill>
                        <a:schemeClr val="tx1"/>
                      </a:solidFill>
                      <a:prstDash val="solid"/>
                      <a:round/>
                      <a:headEnd type="none" w="med" len="med"/>
                      <a:tailEnd type="none" w="med" len="med"/>
                    </a:lnR>
                  </a:tcPr>
                </a:tc>
              </a:tr>
              <a:tr h="405155">
                <a:tc>
                  <a:txBody>
                    <a:bodyPr/>
                    <a:lstStyle/>
                    <a:p>
                      <a:pPr algn="l">
                        <a:lnSpc>
                          <a:spcPct val="200000"/>
                        </a:lnSpc>
                        <a:spcAft>
                          <a:spcPts val="0"/>
                        </a:spcAft>
                      </a:pPr>
                      <a:endParaRPr lang="es-EC" sz="1400" b="1">
                        <a:ln>
                          <a:solidFill>
                            <a:schemeClr val="accent4">
                              <a:lumMod val="75000"/>
                            </a:schemeClr>
                          </a:solidFill>
                        </a:ln>
                        <a:latin typeface="Times New Roman"/>
                        <a:ea typeface="Times New Roman"/>
                      </a:endParaRPr>
                    </a:p>
                  </a:txBody>
                  <a:tcPr marL="66126" marR="66126" marT="0" marB="0">
                    <a:lnL w="12700" cap="flat" cmpd="sng" algn="ctr">
                      <a:solidFill>
                        <a:schemeClr val="tx1"/>
                      </a:solidFill>
                      <a:prstDash val="solid"/>
                      <a:round/>
                      <a:headEnd type="none" w="med" len="med"/>
                      <a:tailEnd type="none" w="med" len="med"/>
                    </a:lnL>
                  </a:tcPr>
                </a:tc>
                <a:tc>
                  <a:txBody>
                    <a:bodyPr/>
                    <a:lstStyle/>
                    <a:p>
                      <a:pPr algn="l">
                        <a:lnSpc>
                          <a:spcPct val="200000"/>
                        </a:lnSpc>
                        <a:spcAft>
                          <a:spcPts val="0"/>
                        </a:spcAft>
                      </a:pPr>
                      <a:r>
                        <a:rPr lang="es-EC" sz="1400" b="1" dirty="0">
                          <a:ln>
                            <a:solidFill>
                              <a:schemeClr val="accent4">
                                <a:lumMod val="75000"/>
                              </a:schemeClr>
                            </a:solidFill>
                          </a:ln>
                        </a:rPr>
                        <a:t>Jefe de Compras</a:t>
                      </a:r>
                      <a:endParaRPr lang="es-EC" sz="1400" b="1" dirty="0">
                        <a:ln>
                          <a:solidFill>
                            <a:schemeClr val="accent4">
                              <a:lumMod val="75000"/>
                            </a:schemeClr>
                          </a:solidFill>
                        </a:ln>
                        <a:latin typeface="Times New Roman"/>
                        <a:ea typeface="Times New Roman"/>
                      </a:endParaRPr>
                    </a:p>
                  </a:txBody>
                  <a:tcPr marL="66126" marR="66126" marT="0" marB="0">
                    <a:solidFill>
                      <a:schemeClr val="accent4">
                        <a:lumMod val="40000"/>
                        <a:lumOff val="60000"/>
                      </a:schemeClr>
                    </a:solidFill>
                  </a:tcPr>
                </a:tc>
                <a:tc>
                  <a:txBody>
                    <a:bodyPr/>
                    <a:lstStyle/>
                    <a:p>
                      <a:pPr algn="l">
                        <a:lnSpc>
                          <a:spcPct val="200000"/>
                        </a:lnSpc>
                        <a:spcAft>
                          <a:spcPts val="0"/>
                        </a:spcAft>
                      </a:pPr>
                      <a:endParaRPr lang="es-EC" sz="1400" b="1">
                        <a:ln>
                          <a:solidFill>
                            <a:schemeClr val="accent4">
                              <a:lumMod val="75000"/>
                            </a:schemeClr>
                          </a:solidFill>
                        </a:ln>
                        <a:solidFill>
                          <a:srgbClr val="000000"/>
                        </a:solidFill>
                        <a:latin typeface="Arial"/>
                        <a:ea typeface="Times New Roman"/>
                      </a:endParaRPr>
                    </a:p>
                  </a:txBody>
                  <a:tcPr marL="66126" marR="66126" marT="0" marB="0"/>
                </a:tc>
                <a:tc>
                  <a:txBody>
                    <a:bodyPr/>
                    <a:lstStyle/>
                    <a:p>
                      <a:pPr algn="l">
                        <a:lnSpc>
                          <a:spcPct val="200000"/>
                        </a:lnSpc>
                        <a:spcAft>
                          <a:spcPts val="0"/>
                        </a:spcAft>
                      </a:pPr>
                      <a:endParaRPr lang="es-EC" sz="1400" b="1" dirty="0">
                        <a:ln>
                          <a:solidFill>
                            <a:schemeClr val="accent4">
                              <a:lumMod val="75000"/>
                            </a:schemeClr>
                          </a:solidFill>
                        </a:ln>
                        <a:solidFill>
                          <a:srgbClr val="000000"/>
                        </a:solidFill>
                        <a:latin typeface="Arial"/>
                        <a:ea typeface="Times New Roman"/>
                      </a:endParaRPr>
                    </a:p>
                  </a:txBody>
                  <a:tcPr marL="66126" marR="66126" marT="0" marB="0">
                    <a:lnR w="12700" cap="flat" cmpd="sng" algn="ctr">
                      <a:solidFill>
                        <a:schemeClr val="tx1"/>
                      </a:solidFill>
                      <a:prstDash val="solid"/>
                      <a:round/>
                      <a:headEnd type="none" w="med" len="med"/>
                      <a:tailEnd type="none" w="med" len="med"/>
                    </a:lnR>
                  </a:tcPr>
                </a:tc>
              </a:tr>
              <a:tr h="716206">
                <a:tc>
                  <a:txBody>
                    <a:bodyPr/>
                    <a:lstStyle/>
                    <a:p>
                      <a:pPr algn="l">
                        <a:lnSpc>
                          <a:spcPct val="200000"/>
                        </a:lnSpc>
                        <a:spcAft>
                          <a:spcPts val="0"/>
                        </a:spcAft>
                      </a:pPr>
                      <a:endParaRPr lang="es-EC" sz="1400" b="1">
                        <a:ln>
                          <a:solidFill>
                            <a:schemeClr val="accent4">
                              <a:lumMod val="75000"/>
                            </a:schemeClr>
                          </a:solidFill>
                        </a:ln>
                        <a:latin typeface="Times New Roman"/>
                        <a:ea typeface="Times New Roman"/>
                      </a:endParaRPr>
                    </a:p>
                  </a:txBody>
                  <a:tcPr marL="66126" marR="66126" marT="0" marB="0">
                    <a:lnL w="12700" cap="flat" cmpd="sng" algn="ctr">
                      <a:solidFill>
                        <a:schemeClr val="tx1"/>
                      </a:solidFill>
                      <a:prstDash val="solid"/>
                      <a:round/>
                      <a:headEnd type="none" w="med" len="med"/>
                      <a:tailEnd type="none" w="med" len="med"/>
                    </a:lnL>
                  </a:tcPr>
                </a:tc>
                <a:tc>
                  <a:txBody>
                    <a:bodyPr/>
                    <a:lstStyle/>
                    <a:p>
                      <a:pPr algn="l">
                        <a:lnSpc>
                          <a:spcPct val="200000"/>
                        </a:lnSpc>
                        <a:spcAft>
                          <a:spcPts val="0"/>
                        </a:spcAft>
                      </a:pPr>
                      <a:r>
                        <a:rPr lang="es-EC" sz="1400" b="1" dirty="0">
                          <a:ln>
                            <a:solidFill>
                              <a:schemeClr val="accent4">
                                <a:lumMod val="75000"/>
                              </a:schemeClr>
                            </a:solidFill>
                          </a:ln>
                        </a:rPr>
                        <a:t>Jefe de Producción</a:t>
                      </a:r>
                      <a:endParaRPr lang="es-EC" sz="1400" b="1" dirty="0">
                        <a:ln>
                          <a:solidFill>
                            <a:schemeClr val="accent4">
                              <a:lumMod val="75000"/>
                            </a:schemeClr>
                          </a:solidFill>
                        </a:ln>
                        <a:latin typeface="Times New Roman"/>
                        <a:ea typeface="Times New Roman"/>
                      </a:endParaRPr>
                    </a:p>
                  </a:txBody>
                  <a:tcPr marL="66126" marR="66126" marT="0" marB="0">
                    <a:solidFill>
                      <a:schemeClr val="accent4">
                        <a:lumMod val="40000"/>
                        <a:lumOff val="60000"/>
                      </a:schemeClr>
                    </a:solidFill>
                  </a:tcPr>
                </a:tc>
                <a:tc>
                  <a:txBody>
                    <a:bodyPr/>
                    <a:lstStyle/>
                    <a:p>
                      <a:pPr algn="l">
                        <a:lnSpc>
                          <a:spcPct val="200000"/>
                        </a:lnSpc>
                        <a:spcAft>
                          <a:spcPts val="0"/>
                        </a:spcAft>
                      </a:pPr>
                      <a:endParaRPr lang="es-EC" sz="1400" b="1">
                        <a:ln>
                          <a:solidFill>
                            <a:schemeClr val="accent4">
                              <a:lumMod val="75000"/>
                            </a:schemeClr>
                          </a:solidFill>
                        </a:ln>
                        <a:solidFill>
                          <a:srgbClr val="000000"/>
                        </a:solidFill>
                        <a:latin typeface="Arial"/>
                        <a:ea typeface="Times New Roman"/>
                      </a:endParaRPr>
                    </a:p>
                  </a:txBody>
                  <a:tcPr marL="66126" marR="66126" marT="0" marB="0"/>
                </a:tc>
                <a:tc>
                  <a:txBody>
                    <a:bodyPr/>
                    <a:lstStyle/>
                    <a:p>
                      <a:pPr algn="l">
                        <a:lnSpc>
                          <a:spcPct val="200000"/>
                        </a:lnSpc>
                        <a:spcAft>
                          <a:spcPts val="0"/>
                        </a:spcAft>
                      </a:pPr>
                      <a:endParaRPr lang="es-EC" sz="1400" b="1" dirty="0">
                        <a:ln>
                          <a:solidFill>
                            <a:schemeClr val="accent4">
                              <a:lumMod val="75000"/>
                            </a:schemeClr>
                          </a:solidFill>
                        </a:ln>
                        <a:solidFill>
                          <a:srgbClr val="000000"/>
                        </a:solidFill>
                        <a:latin typeface="Arial"/>
                        <a:ea typeface="Times New Roman"/>
                      </a:endParaRPr>
                    </a:p>
                  </a:txBody>
                  <a:tcPr marL="66126" marR="66126" marT="0" marB="0">
                    <a:lnR w="12700" cap="flat" cmpd="sng" algn="ctr">
                      <a:solidFill>
                        <a:schemeClr val="tx1"/>
                      </a:solidFill>
                      <a:prstDash val="solid"/>
                      <a:round/>
                      <a:headEnd type="none" w="med" len="med"/>
                      <a:tailEnd type="none" w="med" len="med"/>
                    </a:lnR>
                    <a:solidFill>
                      <a:schemeClr val="accent4">
                        <a:lumMod val="20000"/>
                        <a:lumOff val="80000"/>
                      </a:schemeClr>
                    </a:solidFill>
                  </a:tcPr>
                </a:tc>
              </a:tr>
              <a:tr h="405155">
                <a:tc>
                  <a:txBody>
                    <a:bodyPr/>
                    <a:lstStyle/>
                    <a:p>
                      <a:pPr algn="l">
                        <a:lnSpc>
                          <a:spcPct val="200000"/>
                        </a:lnSpc>
                        <a:spcAft>
                          <a:spcPts val="0"/>
                        </a:spcAft>
                      </a:pPr>
                      <a:endParaRPr lang="es-EC" sz="1400" b="1">
                        <a:ln>
                          <a:solidFill>
                            <a:schemeClr val="accent4">
                              <a:lumMod val="75000"/>
                            </a:schemeClr>
                          </a:solidFill>
                        </a:ln>
                        <a:latin typeface="Times New Roman"/>
                        <a:ea typeface="Times New Roman"/>
                      </a:endParaRPr>
                    </a:p>
                  </a:txBody>
                  <a:tcPr marL="66126" marR="66126" marT="0" marB="0">
                    <a:lnL w="12700" cap="flat" cmpd="sng" algn="ctr">
                      <a:solidFill>
                        <a:schemeClr val="tx1"/>
                      </a:solidFill>
                      <a:prstDash val="solid"/>
                      <a:round/>
                      <a:headEnd type="none" w="med" len="med"/>
                      <a:tailEnd type="none" w="med" len="med"/>
                    </a:lnL>
                  </a:tcPr>
                </a:tc>
                <a:tc>
                  <a:txBody>
                    <a:bodyPr/>
                    <a:lstStyle/>
                    <a:p>
                      <a:pPr algn="l">
                        <a:lnSpc>
                          <a:spcPct val="200000"/>
                        </a:lnSpc>
                        <a:spcAft>
                          <a:spcPts val="0"/>
                        </a:spcAft>
                      </a:pPr>
                      <a:endParaRPr lang="es-EC" sz="1400" b="1" dirty="0">
                        <a:ln>
                          <a:solidFill>
                            <a:schemeClr val="accent4">
                              <a:lumMod val="75000"/>
                            </a:schemeClr>
                          </a:solidFill>
                        </a:ln>
                        <a:solidFill>
                          <a:srgbClr val="000000"/>
                        </a:solidFill>
                        <a:latin typeface="Arial"/>
                        <a:ea typeface="Times New Roman"/>
                      </a:endParaRPr>
                    </a:p>
                  </a:txBody>
                  <a:tcPr marL="66126" marR="66126" marT="0" marB="0">
                    <a:solidFill>
                      <a:schemeClr val="accent4">
                        <a:lumMod val="20000"/>
                        <a:lumOff val="80000"/>
                      </a:schemeClr>
                    </a:solidFill>
                  </a:tcPr>
                </a:tc>
                <a:tc>
                  <a:txBody>
                    <a:bodyPr/>
                    <a:lstStyle/>
                    <a:p>
                      <a:pPr algn="l">
                        <a:spcAft>
                          <a:spcPts val="0"/>
                        </a:spcAft>
                      </a:pPr>
                      <a:r>
                        <a:rPr lang="es-EC" sz="1400" b="1" dirty="0">
                          <a:ln>
                            <a:solidFill>
                              <a:schemeClr val="accent4">
                                <a:lumMod val="75000"/>
                              </a:schemeClr>
                            </a:solidFill>
                          </a:ln>
                        </a:rPr>
                        <a:t>Supervisores de Producción</a:t>
                      </a:r>
                      <a:endParaRPr lang="es-EC" sz="1400" b="1" dirty="0">
                        <a:ln>
                          <a:solidFill>
                            <a:schemeClr val="accent4">
                              <a:lumMod val="75000"/>
                            </a:schemeClr>
                          </a:solidFill>
                        </a:ln>
                        <a:latin typeface="Times New Roman"/>
                        <a:ea typeface="Times New Roman"/>
                      </a:endParaRPr>
                    </a:p>
                  </a:txBody>
                  <a:tcPr marL="66126" marR="66126" marT="0" marB="0">
                    <a:solidFill>
                      <a:srgbClr val="F2B4E6"/>
                    </a:solidFill>
                  </a:tcPr>
                </a:tc>
                <a:tc>
                  <a:txBody>
                    <a:bodyPr/>
                    <a:lstStyle/>
                    <a:p>
                      <a:pPr algn="l">
                        <a:lnSpc>
                          <a:spcPct val="200000"/>
                        </a:lnSpc>
                        <a:spcAft>
                          <a:spcPts val="0"/>
                        </a:spcAft>
                      </a:pPr>
                      <a:endParaRPr lang="es-EC" sz="1400" b="1" dirty="0">
                        <a:ln>
                          <a:solidFill>
                            <a:schemeClr val="accent4">
                              <a:lumMod val="75000"/>
                            </a:schemeClr>
                          </a:solidFill>
                        </a:ln>
                        <a:solidFill>
                          <a:srgbClr val="000000"/>
                        </a:solidFill>
                        <a:latin typeface="Arial"/>
                        <a:ea typeface="Times New Roman"/>
                      </a:endParaRPr>
                    </a:p>
                  </a:txBody>
                  <a:tcPr marL="66126" marR="66126" marT="0" marB="0">
                    <a:lnR w="12700" cap="flat" cmpd="sng" algn="ctr">
                      <a:solidFill>
                        <a:schemeClr val="tx1"/>
                      </a:solidFill>
                      <a:prstDash val="solid"/>
                      <a:round/>
                      <a:headEnd type="none" w="med" len="med"/>
                      <a:tailEnd type="none" w="med" len="med"/>
                    </a:lnR>
                  </a:tcPr>
                </a:tc>
              </a:tr>
              <a:tr h="405155">
                <a:tc>
                  <a:txBody>
                    <a:bodyPr/>
                    <a:lstStyle/>
                    <a:p>
                      <a:pPr algn="l">
                        <a:lnSpc>
                          <a:spcPct val="200000"/>
                        </a:lnSpc>
                        <a:spcAft>
                          <a:spcPts val="0"/>
                        </a:spcAft>
                      </a:pPr>
                      <a:endParaRPr lang="es-EC" sz="1400" b="1">
                        <a:ln>
                          <a:solidFill>
                            <a:schemeClr val="accent4">
                              <a:lumMod val="75000"/>
                            </a:schemeClr>
                          </a:solidFill>
                        </a:ln>
                        <a:latin typeface="Times New Roman"/>
                        <a:ea typeface="Times New Roman"/>
                      </a:endParaRPr>
                    </a:p>
                  </a:txBody>
                  <a:tcPr marL="66126" marR="66126" marT="0" marB="0">
                    <a:lnL w="12700" cap="flat" cmpd="sng" algn="ctr">
                      <a:solidFill>
                        <a:schemeClr val="tx1"/>
                      </a:solidFill>
                      <a:prstDash val="solid"/>
                      <a:round/>
                      <a:headEnd type="none" w="med" len="med"/>
                      <a:tailEnd type="none" w="med" len="med"/>
                    </a:lnL>
                  </a:tcPr>
                </a:tc>
                <a:tc>
                  <a:txBody>
                    <a:bodyPr/>
                    <a:lstStyle/>
                    <a:p>
                      <a:pPr algn="l">
                        <a:lnSpc>
                          <a:spcPct val="200000"/>
                        </a:lnSpc>
                        <a:spcAft>
                          <a:spcPts val="0"/>
                        </a:spcAft>
                      </a:pPr>
                      <a:endParaRPr lang="es-EC" sz="1400" b="1" dirty="0">
                        <a:ln>
                          <a:solidFill>
                            <a:schemeClr val="accent4">
                              <a:lumMod val="75000"/>
                            </a:schemeClr>
                          </a:solidFill>
                        </a:ln>
                        <a:solidFill>
                          <a:srgbClr val="000000"/>
                        </a:solidFill>
                        <a:latin typeface="Arial"/>
                        <a:ea typeface="Times New Roman"/>
                      </a:endParaRPr>
                    </a:p>
                  </a:txBody>
                  <a:tcPr marL="66126" marR="66126" marT="0" marB="0">
                    <a:solidFill>
                      <a:schemeClr val="accent4">
                        <a:lumMod val="20000"/>
                        <a:lumOff val="80000"/>
                      </a:schemeClr>
                    </a:solidFill>
                  </a:tcPr>
                </a:tc>
                <a:tc>
                  <a:txBody>
                    <a:bodyPr/>
                    <a:lstStyle/>
                    <a:p>
                      <a:pPr algn="l">
                        <a:lnSpc>
                          <a:spcPct val="200000"/>
                        </a:lnSpc>
                        <a:spcAft>
                          <a:spcPts val="0"/>
                        </a:spcAft>
                      </a:pPr>
                      <a:endParaRPr lang="es-EC" sz="1400" b="1">
                        <a:ln>
                          <a:solidFill>
                            <a:schemeClr val="accent4">
                              <a:lumMod val="75000"/>
                            </a:schemeClr>
                          </a:solidFill>
                        </a:ln>
                        <a:solidFill>
                          <a:srgbClr val="000000"/>
                        </a:solidFill>
                        <a:latin typeface="Arial"/>
                        <a:ea typeface="Times New Roman"/>
                      </a:endParaRPr>
                    </a:p>
                  </a:txBody>
                  <a:tcPr marL="66126" marR="66126" marT="0" marB="0"/>
                </a:tc>
                <a:tc>
                  <a:txBody>
                    <a:bodyPr/>
                    <a:lstStyle/>
                    <a:p>
                      <a:pPr algn="l">
                        <a:lnSpc>
                          <a:spcPct val="200000"/>
                        </a:lnSpc>
                        <a:spcAft>
                          <a:spcPts val="0"/>
                        </a:spcAft>
                      </a:pPr>
                      <a:r>
                        <a:rPr lang="es-EC" sz="1400" b="1" dirty="0">
                          <a:ln>
                            <a:solidFill>
                              <a:schemeClr val="accent4">
                                <a:lumMod val="75000"/>
                              </a:schemeClr>
                            </a:solidFill>
                          </a:ln>
                        </a:rPr>
                        <a:t>Operadores</a:t>
                      </a:r>
                      <a:endParaRPr lang="es-EC" sz="1400" b="1" dirty="0">
                        <a:ln>
                          <a:solidFill>
                            <a:schemeClr val="accent4">
                              <a:lumMod val="75000"/>
                            </a:schemeClr>
                          </a:solidFill>
                        </a:ln>
                        <a:latin typeface="Times New Roman"/>
                        <a:ea typeface="Times New Roman"/>
                      </a:endParaRPr>
                    </a:p>
                  </a:txBody>
                  <a:tcPr marL="66126" marR="66126" marT="0" marB="0">
                    <a:lnR w="12700" cap="flat" cmpd="sng" algn="ctr">
                      <a:solidFill>
                        <a:schemeClr val="tx1"/>
                      </a:solidFill>
                      <a:prstDash val="solid"/>
                      <a:round/>
                      <a:headEnd type="none" w="med" len="med"/>
                      <a:tailEnd type="none" w="med" len="med"/>
                    </a:lnR>
                    <a:solidFill>
                      <a:srgbClr val="9999FF"/>
                    </a:solidFill>
                  </a:tcPr>
                </a:tc>
              </a:tr>
              <a:tr h="405155">
                <a:tc>
                  <a:txBody>
                    <a:bodyPr/>
                    <a:lstStyle/>
                    <a:p>
                      <a:pPr algn="l">
                        <a:lnSpc>
                          <a:spcPct val="200000"/>
                        </a:lnSpc>
                        <a:spcAft>
                          <a:spcPts val="0"/>
                        </a:spcAft>
                      </a:pPr>
                      <a:endParaRPr lang="es-EC" sz="1400" b="1">
                        <a:ln>
                          <a:solidFill>
                            <a:schemeClr val="accent4">
                              <a:lumMod val="75000"/>
                            </a:schemeClr>
                          </a:solidFill>
                        </a:ln>
                        <a:latin typeface="Times New Roman"/>
                        <a:ea typeface="Times New Roman"/>
                      </a:endParaRPr>
                    </a:p>
                  </a:txBody>
                  <a:tcPr marL="66126" marR="66126" marT="0" marB="0">
                    <a:lnL w="12700" cap="flat" cmpd="sng" algn="ctr">
                      <a:solidFill>
                        <a:schemeClr val="tx1"/>
                      </a:solidFill>
                      <a:prstDash val="solid"/>
                      <a:round/>
                      <a:headEnd type="none" w="med" len="med"/>
                      <a:tailEnd type="none" w="med" len="med"/>
                    </a:lnL>
                  </a:tcPr>
                </a:tc>
                <a:tc>
                  <a:txBody>
                    <a:bodyPr/>
                    <a:lstStyle/>
                    <a:p>
                      <a:pPr algn="l">
                        <a:lnSpc>
                          <a:spcPct val="200000"/>
                        </a:lnSpc>
                        <a:spcAft>
                          <a:spcPts val="0"/>
                        </a:spcAft>
                      </a:pPr>
                      <a:r>
                        <a:rPr lang="es-EC" sz="1400" b="1" dirty="0">
                          <a:ln>
                            <a:solidFill>
                              <a:schemeClr val="accent4">
                                <a:lumMod val="75000"/>
                              </a:schemeClr>
                            </a:solidFill>
                          </a:ln>
                        </a:rPr>
                        <a:t>Jefe de Calidad </a:t>
                      </a:r>
                      <a:endParaRPr lang="es-EC" sz="1400" b="1" dirty="0">
                        <a:ln>
                          <a:solidFill>
                            <a:schemeClr val="accent4">
                              <a:lumMod val="75000"/>
                            </a:schemeClr>
                          </a:solidFill>
                        </a:ln>
                        <a:latin typeface="Times New Roman"/>
                        <a:ea typeface="Times New Roman"/>
                      </a:endParaRPr>
                    </a:p>
                  </a:txBody>
                  <a:tcPr marL="66126" marR="66126" marT="0" marB="0">
                    <a:solidFill>
                      <a:schemeClr val="accent4">
                        <a:lumMod val="40000"/>
                        <a:lumOff val="60000"/>
                      </a:schemeClr>
                    </a:solidFill>
                  </a:tcPr>
                </a:tc>
                <a:tc>
                  <a:txBody>
                    <a:bodyPr/>
                    <a:lstStyle/>
                    <a:p>
                      <a:pPr algn="l">
                        <a:lnSpc>
                          <a:spcPct val="200000"/>
                        </a:lnSpc>
                        <a:spcAft>
                          <a:spcPts val="0"/>
                        </a:spcAft>
                      </a:pPr>
                      <a:endParaRPr lang="es-EC" sz="1400" b="1">
                        <a:ln>
                          <a:solidFill>
                            <a:schemeClr val="accent4">
                              <a:lumMod val="75000"/>
                            </a:schemeClr>
                          </a:solidFill>
                        </a:ln>
                        <a:solidFill>
                          <a:srgbClr val="000000"/>
                        </a:solidFill>
                        <a:latin typeface="Arial"/>
                        <a:ea typeface="Times New Roman"/>
                      </a:endParaRPr>
                    </a:p>
                  </a:txBody>
                  <a:tcPr marL="66126" marR="66126" marT="0" marB="0"/>
                </a:tc>
                <a:tc>
                  <a:txBody>
                    <a:bodyPr/>
                    <a:lstStyle/>
                    <a:p>
                      <a:pPr algn="l">
                        <a:lnSpc>
                          <a:spcPct val="200000"/>
                        </a:lnSpc>
                        <a:spcAft>
                          <a:spcPts val="0"/>
                        </a:spcAft>
                      </a:pPr>
                      <a:endParaRPr lang="es-EC" sz="1400" b="1" dirty="0">
                        <a:ln>
                          <a:solidFill>
                            <a:schemeClr val="accent4">
                              <a:lumMod val="75000"/>
                            </a:schemeClr>
                          </a:solidFill>
                        </a:ln>
                        <a:solidFill>
                          <a:srgbClr val="000000"/>
                        </a:solidFill>
                        <a:latin typeface="Arial"/>
                        <a:ea typeface="Times New Roman"/>
                      </a:endParaRPr>
                    </a:p>
                  </a:txBody>
                  <a:tcPr marL="66126" marR="66126" marT="0" marB="0">
                    <a:lnR w="12700" cap="flat" cmpd="sng" algn="ctr">
                      <a:solidFill>
                        <a:schemeClr val="tx1"/>
                      </a:solidFill>
                      <a:prstDash val="solid"/>
                      <a:round/>
                      <a:headEnd type="none" w="med" len="med"/>
                      <a:tailEnd type="none" w="med" len="med"/>
                    </a:lnR>
                    <a:solidFill>
                      <a:schemeClr val="accent4">
                        <a:lumMod val="20000"/>
                        <a:lumOff val="80000"/>
                      </a:schemeClr>
                    </a:solidFill>
                  </a:tcPr>
                </a:tc>
              </a:tr>
              <a:tr h="405155">
                <a:tc>
                  <a:txBody>
                    <a:bodyPr/>
                    <a:lstStyle/>
                    <a:p>
                      <a:pPr algn="l">
                        <a:lnSpc>
                          <a:spcPct val="200000"/>
                        </a:lnSpc>
                        <a:spcAft>
                          <a:spcPts val="0"/>
                        </a:spcAft>
                      </a:pPr>
                      <a:endParaRPr lang="es-EC" sz="1400" b="1">
                        <a:ln>
                          <a:solidFill>
                            <a:schemeClr val="accent4">
                              <a:lumMod val="75000"/>
                            </a:schemeClr>
                          </a:solidFill>
                        </a:ln>
                        <a:latin typeface="Times New Roman"/>
                        <a:ea typeface="Times New Roman"/>
                      </a:endParaRPr>
                    </a:p>
                  </a:txBody>
                  <a:tcPr marL="66126" marR="66126" marT="0" marB="0">
                    <a:lnL w="12700" cap="flat" cmpd="sng" algn="ctr">
                      <a:solidFill>
                        <a:schemeClr val="tx1"/>
                      </a:solidFill>
                      <a:prstDash val="solid"/>
                      <a:round/>
                      <a:headEnd type="none" w="med" len="med"/>
                      <a:tailEnd type="none" w="med" len="med"/>
                    </a:lnL>
                  </a:tcPr>
                </a:tc>
                <a:tc>
                  <a:txBody>
                    <a:bodyPr/>
                    <a:lstStyle/>
                    <a:p>
                      <a:pPr algn="l">
                        <a:lnSpc>
                          <a:spcPct val="200000"/>
                        </a:lnSpc>
                        <a:spcAft>
                          <a:spcPts val="0"/>
                        </a:spcAft>
                      </a:pPr>
                      <a:endParaRPr lang="es-EC" sz="1400" b="1" dirty="0">
                        <a:ln>
                          <a:solidFill>
                            <a:schemeClr val="accent4">
                              <a:lumMod val="75000"/>
                            </a:schemeClr>
                          </a:solidFill>
                        </a:ln>
                        <a:solidFill>
                          <a:srgbClr val="000000"/>
                        </a:solidFill>
                        <a:latin typeface="Arial"/>
                        <a:ea typeface="Times New Roman"/>
                      </a:endParaRPr>
                    </a:p>
                  </a:txBody>
                  <a:tcPr marL="66126" marR="66126" marT="0" marB="0">
                    <a:solidFill>
                      <a:schemeClr val="accent4">
                        <a:lumMod val="20000"/>
                        <a:lumOff val="80000"/>
                      </a:schemeClr>
                    </a:solidFill>
                  </a:tcPr>
                </a:tc>
                <a:tc>
                  <a:txBody>
                    <a:bodyPr/>
                    <a:lstStyle/>
                    <a:p>
                      <a:pPr algn="l">
                        <a:spcAft>
                          <a:spcPts val="0"/>
                        </a:spcAft>
                      </a:pPr>
                      <a:endParaRPr lang="es-EC" sz="1400" b="1">
                        <a:ln>
                          <a:solidFill>
                            <a:schemeClr val="accent4">
                              <a:lumMod val="75000"/>
                            </a:schemeClr>
                          </a:solidFill>
                        </a:ln>
                        <a:solidFill>
                          <a:srgbClr val="000000"/>
                        </a:solidFill>
                        <a:latin typeface="Arial"/>
                        <a:ea typeface="Times New Roman"/>
                      </a:endParaRPr>
                    </a:p>
                  </a:txBody>
                  <a:tcPr marL="66126" marR="66126" marT="0" marB="0"/>
                </a:tc>
                <a:tc>
                  <a:txBody>
                    <a:bodyPr/>
                    <a:lstStyle/>
                    <a:p>
                      <a:pPr algn="l">
                        <a:spcAft>
                          <a:spcPts val="0"/>
                        </a:spcAft>
                      </a:pPr>
                      <a:r>
                        <a:rPr lang="es-EC" sz="1400" b="1" dirty="0">
                          <a:ln>
                            <a:solidFill>
                              <a:schemeClr val="accent4">
                                <a:lumMod val="75000"/>
                              </a:schemeClr>
                            </a:solidFill>
                          </a:ln>
                        </a:rPr>
                        <a:t>Asistente de Calidad</a:t>
                      </a:r>
                      <a:endParaRPr lang="es-EC" sz="1400" b="1" dirty="0">
                        <a:ln>
                          <a:solidFill>
                            <a:schemeClr val="accent4">
                              <a:lumMod val="75000"/>
                            </a:schemeClr>
                          </a:solidFill>
                        </a:ln>
                        <a:latin typeface="Times New Roman"/>
                        <a:ea typeface="Times New Roman"/>
                      </a:endParaRPr>
                    </a:p>
                  </a:txBody>
                  <a:tcPr marL="66126" marR="66126" marT="0" marB="0">
                    <a:lnR w="12700" cap="flat" cmpd="sng" algn="ctr">
                      <a:solidFill>
                        <a:schemeClr val="tx1"/>
                      </a:solidFill>
                      <a:prstDash val="solid"/>
                      <a:round/>
                      <a:headEnd type="none" w="med" len="med"/>
                      <a:tailEnd type="none" w="med" len="med"/>
                    </a:lnR>
                    <a:solidFill>
                      <a:srgbClr val="9999FF"/>
                    </a:solidFill>
                  </a:tcPr>
                </a:tc>
              </a:tr>
              <a:tr h="405155">
                <a:tc>
                  <a:txBody>
                    <a:bodyPr/>
                    <a:lstStyle/>
                    <a:p>
                      <a:pPr algn="l">
                        <a:lnSpc>
                          <a:spcPct val="200000"/>
                        </a:lnSpc>
                        <a:spcAft>
                          <a:spcPts val="0"/>
                        </a:spcAft>
                      </a:pPr>
                      <a:endParaRPr lang="es-EC" sz="1400" b="1">
                        <a:ln>
                          <a:solidFill>
                            <a:schemeClr val="accent4">
                              <a:lumMod val="75000"/>
                            </a:schemeClr>
                          </a:solidFill>
                        </a:ln>
                        <a:latin typeface="Times New Roman"/>
                        <a:ea typeface="Times New Roman"/>
                      </a:endParaRPr>
                    </a:p>
                  </a:txBody>
                  <a:tcPr marL="66126" marR="66126" marT="0" marB="0">
                    <a:lnL w="12700" cap="flat" cmpd="sng" algn="ctr">
                      <a:solidFill>
                        <a:schemeClr val="tx1"/>
                      </a:solidFill>
                      <a:prstDash val="solid"/>
                      <a:round/>
                      <a:headEnd type="none" w="med" len="med"/>
                      <a:tailEnd type="none" w="med" len="med"/>
                    </a:lnL>
                  </a:tcPr>
                </a:tc>
                <a:tc>
                  <a:txBody>
                    <a:bodyPr/>
                    <a:lstStyle/>
                    <a:p>
                      <a:pPr algn="l">
                        <a:lnSpc>
                          <a:spcPct val="200000"/>
                        </a:lnSpc>
                        <a:spcAft>
                          <a:spcPts val="0"/>
                        </a:spcAft>
                      </a:pPr>
                      <a:r>
                        <a:rPr lang="es-EC" sz="1400" b="1" dirty="0">
                          <a:ln>
                            <a:solidFill>
                              <a:schemeClr val="accent4">
                                <a:lumMod val="75000"/>
                              </a:schemeClr>
                            </a:solidFill>
                          </a:ln>
                        </a:rPr>
                        <a:t>Jefe de Sistemas</a:t>
                      </a:r>
                      <a:endParaRPr lang="es-EC" sz="1400" b="1" dirty="0">
                        <a:ln>
                          <a:solidFill>
                            <a:schemeClr val="accent4">
                              <a:lumMod val="75000"/>
                            </a:schemeClr>
                          </a:solidFill>
                        </a:ln>
                        <a:latin typeface="Times New Roman"/>
                        <a:ea typeface="Times New Roman"/>
                      </a:endParaRPr>
                    </a:p>
                  </a:txBody>
                  <a:tcPr marL="66126" marR="66126" marT="0" marB="0">
                    <a:solidFill>
                      <a:schemeClr val="accent4">
                        <a:lumMod val="40000"/>
                        <a:lumOff val="60000"/>
                      </a:schemeClr>
                    </a:solidFill>
                  </a:tcPr>
                </a:tc>
                <a:tc>
                  <a:txBody>
                    <a:bodyPr/>
                    <a:lstStyle/>
                    <a:p>
                      <a:pPr algn="l">
                        <a:spcAft>
                          <a:spcPts val="0"/>
                        </a:spcAft>
                      </a:pPr>
                      <a:endParaRPr lang="es-EC" sz="1400" b="1">
                        <a:ln>
                          <a:solidFill>
                            <a:schemeClr val="accent4">
                              <a:lumMod val="75000"/>
                            </a:schemeClr>
                          </a:solidFill>
                        </a:ln>
                        <a:solidFill>
                          <a:srgbClr val="000000"/>
                        </a:solidFill>
                        <a:latin typeface="Arial"/>
                        <a:ea typeface="Times New Roman"/>
                      </a:endParaRPr>
                    </a:p>
                  </a:txBody>
                  <a:tcPr marL="66126" marR="66126" marT="0" marB="0"/>
                </a:tc>
                <a:tc>
                  <a:txBody>
                    <a:bodyPr/>
                    <a:lstStyle/>
                    <a:p>
                      <a:pPr algn="l">
                        <a:spcAft>
                          <a:spcPts val="0"/>
                        </a:spcAft>
                      </a:pPr>
                      <a:endParaRPr lang="es-EC" sz="1400" b="1" dirty="0">
                        <a:ln>
                          <a:solidFill>
                            <a:schemeClr val="accent4">
                              <a:lumMod val="75000"/>
                            </a:schemeClr>
                          </a:solidFill>
                        </a:ln>
                        <a:solidFill>
                          <a:srgbClr val="000000"/>
                        </a:solidFill>
                        <a:latin typeface="Arial"/>
                        <a:ea typeface="Times New Roman"/>
                      </a:endParaRPr>
                    </a:p>
                  </a:txBody>
                  <a:tcPr marL="66126" marR="66126" marT="0" marB="0">
                    <a:lnR w="12700" cap="flat" cmpd="sng" algn="ctr">
                      <a:solidFill>
                        <a:schemeClr val="tx1"/>
                      </a:solidFill>
                      <a:prstDash val="solid"/>
                      <a:round/>
                      <a:headEnd type="none" w="med" len="med"/>
                      <a:tailEnd type="none" w="med" len="med"/>
                    </a:lnR>
                    <a:solidFill>
                      <a:schemeClr val="accent4">
                        <a:lumMod val="20000"/>
                        <a:lumOff val="80000"/>
                      </a:schemeClr>
                    </a:solidFill>
                  </a:tcPr>
                </a:tc>
              </a:tr>
              <a:tr h="405155">
                <a:tc>
                  <a:txBody>
                    <a:bodyPr/>
                    <a:lstStyle/>
                    <a:p>
                      <a:pPr algn="l">
                        <a:lnSpc>
                          <a:spcPct val="200000"/>
                        </a:lnSpc>
                        <a:spcAft>
                          <a:spcPts val="0"/>
                        </a:spcAft>
                      </a:pPr>
                      <a:endParaRPr lang="es-EC" sz="1400" b="1">
                        <a:ln>
                          <a:solidFill>
                            <a:schemeClr val="accent4">
                              <a:lumMod val="75000"/>
                            </a:schemeClr>
                          </a:solidFill>
                        </a:ln>
                        <a:latin typeface="Times New Roman"/>
                        <a:ea typeface="Times New Roman"/>
                      </a:endParaRPr>
                    </a:p>
                  </a:txBody>
                  <a:tcPr marL="66126" marR="66126"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l">
                        <a:lnSpc>
                          <a:spcPct val="200000"/>
                        </a:lnSpc>
                        <a:spcAft>
                          <a:spcPts val="0"/>
                        </a:spcAft>
                      </a:pPr>
                      <a:r>
                        <a:rPr lang="es-EC" sz="1400" b="1" dirty="0">
                          <a:ln>
                            <a:solidFill>
                              <a:schemeClr val="accent4">
                                <a:lumMod val="75000"/>
                              </a:schemeClr>
                            </a:solidFill>
                          </a:ln>
                        </a:rPr>
                        <a:t>Jefe de Bodega</a:t>
                      </a:r>
                      <a:endParaRPr lang="es-EC" sz="1400" b="1" dirty="0">
                        <a:ln>
                          <a:solidFill>
                            <a:schemeClr val="accent4">
                              <a:lumMod val="75000"/>
                            </a:schemeClr>
                          </a:solidFill>
                        </a:ln>
                        <a:latin typeface="Times New Roman"/>
                        <a:ea typeface="Times New Roman"/>
                      </a:endParaRPr>
                    </a:p>
                  </a:txBody>
                  <a:tcPr marL="66126" marR="66126" marT="0" marB="0">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l">
                        <a:spcAft>
                          <a:spcPts val="0"/>
                        </a:spcAft>
                      </a:pPr>
                      <a:endParaRPr lang="es-EC" sz="1400" b="1">
                        <a:ln>
                          <a:solidFill>
                            <a:schemeClr val="accent4">
                              <a:lumMod val="75000"/>
                            </a:schemeClr>
                          </a:solidFill>
                        </a:ln>
                        <a:solidFill>
                          <a:srgbClr val="000000"/>
                        </a:solidFill>
                        <a:latin typeface="Arial"/>
                        <a:ea typeface="Times New Roman"/>
                      </a:endParaRPr>
                    </a:p>
                  </a:txBody>
                  <a:tcPr marL="66126" marR="66126" marT="0" marB="0">
                    <a:lnB w="12700" cap="flat" cmpd="sng" algn="ctr">
                      <a:solidFill>
                        <a:schemeClr val="tx1"/>
                      </a:solidFill>
                      <a:prstDash val="solid"/>
                      <a:round/>
                      <a:headEnd type="none" w="med" len="med"/>
                      <a:tailEnd type="none" w="med" len="med"/>
                    </a:lnB>
                  </a:tcPr>
                </a:tc>
                <a:tc>
                  <a:txBody>
                    <a:bodyPr/>
                    <a:lstStyle/>
                    <a:p>
                      <a:pPr algn="l">
                        <a:spcAft>
                          <a:spcPts val="0"/>
                        </a:spcAft>
                      </a:pPr>
                      <a:r>
                        <a:rPr lang="es-EC" sz="1400" b="1" dirty="0">
                          <a:ln>
                            <a:solidFill>
                              <a:schemeClr val="accent4">
                                <a:lumMod val="75000"/>
                              </a:schemeClr>
                            </a:solidFill>
                          </a:ln>
                        </a:rPr>
                        <a:t>Asistentes de Bodega</a:t>
                      </a:r>
                      <a:endParaRPr lang="es-EC" sz="1400" b="1" dirty="0">
                        <a:ln>
                          <a:solidFill>
                            <a:schemeClr val="accent4">
                              <a:lumMod val="75000"/>
                            </a:schemeClr>
                          </a:solidFill>
                        </a:ln>
                        <a:latin typeface="Times New Roman"/>
                        <a:ea typeface="Times New Roman"/>
                      </a:endParaRPr>
                    </a:p>
                  </a:txBody>
                  <a:tcPr marL="66126" marR="66126"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9999FF"/>
                    </a:solidFill>
                  </a:tcPr>
                </a:tc>
              </a:tr>
            </a:tbl>
          </a:graphicData>
        </a:graphic>
      </p:graphicFrame>
      <p:sp>
        <p:nvSpPr>
          <p:cNvPr id="5" name="1 Título"/>
          <p:cNvSpPr txBox="1">
            <a:spLocks/>
          </p:cNvSpPr>
          <p:nvPr/>
        </p:nvSpPr>
        <p:spPr bwMode="auto">
          <a:xfrm>
            <a:off x="428596" y="71422"/>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ÍNDICE DEL SISTEMA DE CONTROL DE GESTIÓN</a:t>
            </a:r>
            <a:endParaRPr lang="es-EC" sz="3200" dirty="0"/>
          </a:p>
        </p:txBody>
      </p:sp>
      <p:sp>
        <p:nvSpPr>
          <p:cNvPr id="6" name="5 Marcador de número de diapositiva"/>
          <p:cNvSpPr>
            <a:spLocks noGrp="1"/>
          </p:cNvSpPr>
          <p:nvPr>
            <p:ph type="sldNum" sz="quarter" idx="12"/>
          </p:nvPr>
        </p:nvSpPr>
        <p:spPr/>
        <p:txBody>
          <a:bodyPr/>
          <a:lstStyle/>
          <a:p>
            <a:pPr>
              <a:defRPr/>
            </a:pPr>
            <a:fld id="{DB7F088B-6AD8-464C-B612-2C038DB7421F}" type="slidenum">
              <a:rPr lang="es-EC" smtClean="0"/>
              <a:pPr>
                <a:defRPr/>
              </a:pPr>
              <a:t>27</a:t>
            </a:fld>
            <a:endParaRPr lang="es-EC"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bwMode="auto">
          <a:xfrm>
            <a:off x="0" y="0"/>
            <a:ext cx="1714480" cy="68580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wordArtVert" anchor="ctr"/>
          <a:lstStyle/>
          <a:p>
            <a:pPr algn="ctr">
              <a:defRPr/>
            </a:pPr>
            <a:endParaRPr lang="es-EC" dirty="0"/>
          </a:p>
        </p:txBody>
      </p:sp>
      <p:sp>
        <p:nvSpPr>
          <p:cNvPr id="5" name="4 Redondear rectángulo de esquina diagonal"/>
          <p:cNvSpPr/>
          <p:nvPr/>
        </p:nvSpPr>
        <p:spPr>
          <a:xfrm>
            <a:off x="1714512" y="2071678"/>
            <a:ext cx="7429520" cy="2428892"/>
          </a:xfrm>
          <a:prstGeom prst="round2DiagRect">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sz="2400" dirty="0">
                <a:effectLst>
                  <a:outerShdw blurRad="38100" dist="38100" dir="2700000" algn="tl">
                    <a:srgbClr val="000000">
                      <a:alpha val="43137"/>
                    </a:srgbClr>
                  </a:outerShdw>
                </a:effectLst>
                <a:latin typeface="Elephant" pitchFamily="18" charset="0"/>
              </a:rPr>
              <a:t>GERENCIA ORGANIZACIONAL</a:t>
            </a:r>
            <a:endParaRPr lang="en-US" sz="2000" dirty="0">
              <a:effectLst>
                <a:outerShdw blurRad="38100" dist="38100" dir="2700000" algn="tl">
                  <a:srgbClr val="000000">
                    <a:alpha val="43137"/>
                  </a:srgbClr>
                </a:outerShdw>
              </a:effectLst>
              <a:latin typeface="Elephant" pitchFamily="18" charset="0"/>
            </a:endParaRPr>
          </a:p>
        </p:txBody>
      </p:sp>
      <p:pic>
        <p:nvPicPr>
          <p:cNvPr id="27656" name="6 Imagen" descr="rolloplastico2.jpg"/>
          <p:cNvPicPr>
            <a:picLocks noChangeAspect="1"/>
          </p:cNvPicPr>
          <p:nvPr/>
        </p:nvPicPr>
        <p:blipFill>
          <a:blip r:embed="rId2"/>
          <a:srcRect t="3123"/>
          <a:stretch>
            <a:fillRect/>
          </a:stretch>
        </p:blipFill>
        <p:spPr bwMode="auto">
          <a:xfrm>
            <a:off x="4000500" y="4572000"/>
            <a:ext cx="3149600" cy="2214563"/>
          </a:xfrm>
          <a:prstGeom prst="rect">
            <a:avLst/>
          </a:prstGeom>
          <a:noFill/>
          <a:ln w="9525">
            <a:noFill/>
            <a:miter lim="800000"/>
            <a:headEnd/>
            <a:tailEnd/>
          </a:ln>
        </p:spPr>
      </p:pic>
      <p:pic>
        <p:nvPicPr>
          <p:cNvPr id="27657" name="7 Imagen" descr="vision.jpg"/>
          <p:cNvPicPr>
            <a:picLocks noChangeAspect="1"/>
          </p:cNvPicPr>
          <p:nvPr/>
        </p:nvPicPr>
        <p:blipFill>
          <a:blip r:embed="rId3"/>
          <a:srcRect/>
          <a:stretch>
            <a:fillRect/>
          </a:stretch>
        </p:blipFill>
        <p:spPr bwMode="auto">
          <a:xfrm>
            <a:off x="357188" y="1285875"/>
            <a:ext cx="1000125" cy="889000"/>
          </a:xfrm>
          <a:prstGeom prst="rect">
            <a:avLst/>
          </a:prstGeom>
          <a:noFill/>
          <a:ln w="9525">
            <a:noFill/>
            <a:miter lim="800000"/>
            <a:headEnd/>
            <a:tailEnd/>
          </a:ln>
        </p:spPr>
      </p:pic>
      <p:pic>
        <p:nvPicPr>
          <p:cNvPr id="27658" name="8 Imagen" descr="mision.gif"/>
          <p:cNvPicPr>
            <a:picLocks noChangeAspect="1"/>
          </p:cNvPicPr>
          <p:nvPr/>
        </p:nvPicPr>
        <p:blipFill>
          <a:blip r:embed="rId4"/>
          <a:srcRect/>
          <a:stretch>
            <a:fillRect/>
          </a:stretch>
        </p:blipFill>
        <p:spPr bwMode="auto">
          <a:xfrm>
            <a:off x="357188" y="71438"/>
            <a:ext cx="1071562" cy="1125537"/>
          </a:xfrm>
          <a:prstGeom prst="rect">
            <a:avLst/>
          </a:prstGeom>
          <a:noFill/>
          <a:ln w="9525">
            <a:noFill/>
            <a:miter lim="800000"/>
            <a:headEnd/>
            <a:tailEnd/>
          </a:ln>
        </p:spPr>
      </p:pic>
      <p:pic>
        <p:nvPicPr>
          <p:cNvPr id="27659" name="9 Imagen" descr="p_competitividad.jpg"/>
          <p:cNvPicPr>
            <a:picLocks noChangeAspect="1"/>
          </p:cNvPicPr>
          <p:nvPr/>
        </p:nvPicPr>
        <p:blipFill>
          <a:blip r:embed="rId5"/>
          <a:srcRect l="9071" t="4436" r="9274" b="6863"/>
          <a:stretch>
            <a:fillRect/>
          </a:stretch>
        </p:blipFill>
        <p:spPr bwMode="auto">
          <a:xfrm>
            <a:off x="357188" y="2286000"/>
            <a:ext cx="1000125" cy="1000125"/>
          </a:xfrm>
          <a:prstGeom prst="rect">
            <a:avLst/>
          </a:prstGeom>
          <a:noFill/>
          <a:ln w="9525">
            <a:noFill/>
            <a:miter lim="800000"/>
            <a:headEnd/>
            <a:tailEnd/>
          </a:ln>
        </p:spPr>
      </p:pic>
      <p:pic>
        <p:nvPicPr>
          <p:cNvPr id="27660" name="10 Imagen" descr="foto_conozca_objetivos_1.jpg"/>
          <p:cNvPicPr>
            <a:picLocks noChangeAspect="1"/>
          </p:cNvPicPr>
          <p:nvPr/>
        </p:nvPicPr>
        <p:blipFill>
          <a:blip r:embed="rId6"/>
          <a:srcRect/>
          <a:stretch>
            <a:fillRect/>
          </a:stretch>
        </p:blipFill>
        <p:spPr bwMode="auto">
          <a:xfrm>
            <a:off x="357188" y="3429000"/>
            <a:ext cx="1000125" cy="1016000"/>
          </a:xfrm>
          <a:prstGeom prst="rect">
            <a:avLst/>
          </a:prstGeom>
          <a:noFill/>
          <a:ln w="9525">
            <a:noFill/>
            <a:miter lim="800000"/>
            <a:headEnd/>
            <a:tailEnd/>
          </a:ln>
        </p:spPr>
      </p:pic>
      <p:pic>
        <p:nvPicPr>
          <p:cNvPr id="27661" name="11 Imagen" descr="mapa estrategico.gif"/>
          <p:cNvPicPr>
            <a:picLocks noChangeAspect="1"/>
          </p:cNvPicPr>
          <p:nvPr/>
        </p:nvPicPr>
        <p:blipFill>
          <a:blip r:embed="rId7"/>
          <a:srcRect/>
          <a:stretch>
            <a:fillRect/>
          </a:stretch>
        </p:blipFill>
        <p:spPr bwMode="auto">
          <a:xfrm>
            <a:off x="357188" y="4572000"/>
            <a:ext cx="1000125" cy="1071563"/>
          </a:xfrm>
          <a:prstGeom prst="rect">
            <a:avLst/>
          </a:prstGeom>
          <a:noFill/>
          <a:ln w="9525">
            <a:noFill/>
            <a:miter lim="800000"/>
            <a:headEnd/>
            <a:tailEnd/>
          </a:ln>
        </p:spPr>
      </p:pic>
      <p:sp>
        <p:nvSpPr>
          <p:cNvPr id="13" name="12 Marcador de número de diapositiva"/>
          <p:cNvSpPr>
            <a:spLocks noGrp="1"/>
          </p:cNvSpPr>
          <p:nvPr>
            <p:ph type="sldNum" sz="quarter" idx="12"/>
          </p:nvPr>
        </p:nvSpPr>
        <p:spPr/>
        <p:txBody>
          <a:bodyPr/>
          <a:lstStyle/>
          <a:p>
            <a:pPr>
              <a:defRPr/>
            </a:pPr>
            <a:fld id="{595F8745-826D-4740-9461-634134A5FDE3}" type="slidenum">
              <a:rPr lang="es-EC" smtClean="0"/>
              <a:pPr>
                <a:defRPr/>
              </a:pPr>
              <a:t>28</a:t>
            </a:fld>
            <a:endParaRPr lang="es-EC"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282" y="642918"/>
          <a:ext cx="8143932" cy="58128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bwMode="auto">
          <a:xfrm>
            <a:off x="428596" y="71422"/>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MISIÓN</a:t>
            </a:r>
            <a:endParaRPr lang="es-EC" sz="3200" dirty="0"/>
          </a:p>
        </p:txBody>
      </p:sp>
      <p:sp>
        <p:nvSpPr>
          <p:cNvPr id="6" name="5 Marcador de número de diapositiva"/>
          <p:cNvSpPr>
            <a:spLocks noGrp="1"/>
          </p:cNvSpPr>
          <p:nvPr>
            <p:ph type="sldNum" sz="quarter" idx="12"/>
          </p:nvPr>
        </p:nvSpPr>
        <p:spPr/>
        <p:txBody>
          <a:bodyPr/>
          <a:lstStyle/>
          <a:p>
            <a:pPr>
              <a:defRPr/>
            </a:pPr>
            <a:fld id="{5548630D-0569-43F2-9F13-96FAF31AC7D9}" type="slidenum">
              <a:rPr lang="es-EC" smtClean="0"/>
              <a:pPr>
                <a:defRPr/>
              </a:pPr>
              <a:t>29</a:t>
            </a:fld>
            <a:endParaRPr lang="es-EC" dirty="0"/>
          </a:p>
        </p:txBody>
      </p:sp>
      <p:sp>
        <p:nvSpPr>
          <p:cNvPr id="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Diagrama"/>
          <p:cNvGraphicFramePr/>
          <p:nvPr/>
        </p:nvGraphicFramePr>
        <p:xfrm>
          <a:off x="214282" y="571480"/>
          <a:ext cx="6096000" cy="5715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5" name="9 Imagen" descr="MISION-VISION-Y-OBJETIVOS.jpg"/>
          <p:cNvPicPr>
            <a:picLocks noChangeAspect="1"/>
          </p:cNvPicPr>
          <p:nvPr/>
        </p:nvPicPr>
        <p:blipFill>
          <a:blip r:embed="rId6" cstate="print"/>
          <a:stretch>
            <a:fillRect/>
          </a:stretch>
        </p:blipFill>
        <p:spPr bwMode="auto">
          <a:xfrm>
            <a:off x="6286512" y="1000125"/>
            <a:ext cx="2286016" cy="1857375"/>
          </a:xfrm>
          <a:prstGeom prst="rect">
            <a:avLst/>
          </a:prstGeom>
          <a:noFill/>
          <a:ln w="9525">
            <a:noFill/>
            <a:miter lim="800000"/>
            <a:headEnd/>
            <a:tailEnd/>
          </a:ln>
        </p:spPr>
      </p:pic>
      <p:pic>
        <p:nvPicPr>
          <p:cNvPr id="3076" name="10 Imagen" descr="img4.jpg"/>
          <p:cNvPicPr>
            <a:picLocks noChangeAspect="1"/>
          </p:cNvPicPr>
          <p:nvPr/>
        </p:nvPicPr>
        <p:blipFill>
          <a:blip r:embed="rId7"/>
          <a:srcRect/>
          <a:stretch>
            <a:fillRect/>
          </a:stretch>
        </p:blipFill>
        <p:spPr bwMode="auto">
          <a:xfrm>
            <a:off x="6286500" y="4000500"/>
            <a:ext cx="2286000" cy="1857375"/>
          </a:xfrm>
          <a:prstGeom prst="rect">
            <a:avLst/>
          </a:prstGeom>
          <a:noFill/>
          <a:ln w="9525">
            <a:noFill/>
            <a:miter lim="800000"/>
            <a:headEnd/>
            <a:tailEnd/>
          </a:ln>
        </p:spPr>
      </p:pic>
      <p:sp>
        <p:nvSpPr>
          <p:cNvPr id="6" name="5 Marcador de número de diapositiva"/>
          <p:cNvSpPr>
            <a:spLocks noGrp="1"/>
          </p:cNvSpPr>
          <p:nvPr>
            <p:ph type="sldNum" sz="quarter" idx="12"/>
          </p:nvPr>
        </p:nvSpPr>
        <p:spPr/>
        <p:txBody>
          <a:bodyPr/>
          <a:lstStyle/>
          <a:p>
            <a:pPr>
              <a:defRPr/>
            </a:pPr>
            <a:fld id="{8A75E13A-337E-4F34-AD19-990CB4180FF9}" type="slidenum">
              <a:rPr lang="es-EC" smtClean="0"/>
              <a:pPr>
                <a:defRPr/>
              </a:pPr>
              <a:t>3</a:t>
            </a:fld>
            <a:endParaRPr lang="es-EC" dirty="0"/>
          </a:p>
        </p:txBody>
      </p:sp>
      <p:sp>
        <p:nvSpPr>
          <p:cNvPr id="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0" name="9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282" y="642918"/>
          <a:ext cx="8143932" cy="58128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bwMode="auto">
          <a:xfrm>
            <a:off x="428596" y="71422"/>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VISIÓN</a:t>
            </a:r>
            <a:endParaRPr lang="es-EC" sz="3200" dirty="0"/>
          </a:p>
        </p:txBody>
      </p:sp>
      <p:graphicFrame>
        <p:nvGraphicFramePr>
          <p:cNvPr id="6" name="5 Diagrama"/>
          <p:cNvGraphicFramePr/>
          <p:nvPr/>
        </p:nvGraphicFramePr>
        <p:xfrm>
          <a:off x="600382" y="1561143"/>
          <a:ext cx="7186328" cy="436818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7" name="6 Marcador de número de diapositiva"/>
          <p:cNvSpPr>
            <a:spLocks noGrp="1"/>
          </p:cNvSpPr>
          <p:nvPr>
            <p:ph type="sldNum" sz="quarter" idx="12"/>
          </p:nvPr>
        </p:nvSpPr>
        <p:spPr/>
        <p:txBody>
          <a:bodyPr/>
          <a:lstStyle/>
          <a:p>
            <a:pPr>
              <a:defRPr/>
            </a:pPr>
            <a:fld id="{1F5676C5-3A69-41A4-AF3C-49373D32FB28}" type="slidenum">
              <a:rPr lang="es-EC" smtClean="0"/>
              <a:pPr>
                <a:defRPr/>
              </a:pPr>
              <a:t>30</a:t>
            </a:fld>
            <a:endParaRPr lang="es-EC" dirty="0"/>
          </a:p>
        </p:txBody>
      </p:sp>
      <p:sp>
        <p:nvSpPr>
          <p:cNvPr id="9"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0" name="9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p:txBody>
          <a:bodyPr/>
          <a:lstStyle/>
          <a:p>
            <a:pPr eaLnBrk="1" hangingPunct="1"/>
            <a:endParaRPr lang="es-EC" smtClean="0"/>
          </a:p>
        </p:txBody>
      </p:sp>
      <p:graphicFrame>
        <p:nvGraphicFramePr>
          <p:cNvPr id="5" name="4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24" name="5 Imagen" descr="p_competitividad.jpg"/>
          <p:cNvPicPr>
            <a:picLocks noChangeAspect="1"/>
          </p:cNvPicPr>
          <p:nvPr/>
        </p:nvPicPr>
        <p:blipFill>
          <a:blip r:embed="rId6"/>
          <a:srcRect/>
          <a:stretch>
            <a:fillRect/>
          </a:stretch>
        </p:blipFill>
        <p:spPr bwMode="auto">
          <a:xfrm>
            <a:off x="357188" y="1571625"/>
            <a:ext cx="3429000" cy="4572000"/>
          </a:xfrm>
          <a:prstGeom prst="rect">
            <a:avLst/>
          </a:prstGeom>
          <a:noFill/>
          <a:ln w="9525">
            <a:noFill/>
            <a:miter lim="800000"/>
            <a:headEnd/>
            <a:tailEnd/>
          </a:ln>
        </p:spPr>
      </p:pic>
      <p:sp>
        <p:nvSpPr>
          <p:cNvPr id="7" name="1 Título"/>
          <p:cNvSpPr txBox="1">
            <a:spLocks/>
          </p:cNvSpPr>
          <p:nvPr/>
        </p:nvSpPr>
        <p:spPr bwMode="auto">
          <a:xfrm>
            <a:off x="428596" y="285736"/>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VENTAJA COMPETITIVA</a:t>
            </a:r>
            <a:endParaRPr lang="es-EC" sz="3200" dirty="0"/>
          </a:p>
        </p:txBody>
      </p:sp>
      <p:sp>
        <p:nvSpPr>
          <p:cNvPr id="8" name="7 Marcador de número de diapositiva"/>
          <p:cNvSpPr>
            <a:spLocks noGrp="1"/>
          </p:cNvSpPr>
          <p:nvPr>
            <p:ph type="sldNum" sz="quarter" idx="12"/>
          </p:nvPr>
        </p:nvSpPr>
        <p:spPr/>
        <p:txBody>
          <a:bodyPr/>
          <a:lstStyle/>
          <a:p>
            <a:pPr>
              <a:defRPr/>
            </a:pPr>
            <a:fld id="{E6A3A466-1D61-493F-8869-4E145E78141E}" type="slidenum">
              <a:rPr lang="es-EC" smtClean="0"/>
              <a:pPr>
                <a:defRPr/>
              </a:pPr>
              <a:t>31</a:t>
            </a:fld>
            <a:endParaRPr lang="es-EC" dirty="0"/>
          </a:p>
        </p:txBody>
      </p:sp>
      <p:sp>
        <p:nvSpPr>
          <p:cNvPr id="10"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1" name="10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p:txBody>
          <a:bodyPr/>
          <a:lstStyle/>
          <a:p>
            <a:pPr eaLnBrk="1" hangingPunct="1"/>
            <a:endParaRPr lang="es-EC" smtClean="0"/>
          </a:p>
        </p:txBody>
      </p:sp>
      <p:graphicFrame>
        <p:nvGraphicFramePr>
          <p:cNvPr id="5" name="4 Marcador de contenido"/>
          <p:cNvGraphicFramePr>
            <a:graphicFrameLocks noGrp="1"/>
          </p:cNvGraphicFramePr>
          <p:nvPr>
            <p:ph idx="1"/>
          </p:nvPr>
        </p:nvGraphicFramePr>
        <p:xfrm>
          <a:off x="1393200" y="1689119"/>
          <a:ext cx="7715304"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bwMode="auto">
          <a:xfrm>
            <a:off x="428596" y="285728"/>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OBJETIVOS ESTRATÉGICOS</a:t>
            </a:r>
            <a:endParaRPr lang="es-EC" sz="3200" dirty="0"/>
          </a:p>
        </p:txBody>
      </p:sp>
      <p:sp>
        <p:nvSpPr>
          <p:cNvPr id="7" name="6 Marcador de número de diapositiva"/>
          <p:cNvSpPr>
            <a:spLocks noGrp="1"/>
          </p:cNvSpPr>
          <p:nvPr>
            <p:ph type="sldNum" sz="quarter" idx="12"/>
          </p:nvPr>
        </p:nvSpPr>
        <p:spPr/>
        <p:txBody>
          <a:bodyPr/>
          <a:lstStyle/>
          <a:p>
            <a:pPr>
              <a:defRPr/>
            </a:pPr>
            <a:fld id="{A5525057-E9FF-4C4E-B38D-18ABE72DC8F9}" type="slidenum">
              <a:rPr lang="es-EC" smtClean="0"/>
              <a:pPr>
                <a:defRPr/>
              </a:pPr>
              <a:t>32</a:t>
            </a:fld>
            <a:endParaRPr lang="es-EC" dirty="0"/>
          </a:p>
        </p:txBody>
      </p:sp>
      <p:sp>
        <p:nvSpPr>
          <p:cNvPr id="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p:txBody>
          <a:bodyPr/>
          <a:lstStyle/>
          <a:p>
            <a:pPr eaLnBrk="1" hangingPunct="1"/>
            <a:endParaRPr lang="es-EC" smtClean="0"/>
          </a:p>
        </p:txBody>
      </p:sp>
      <p:graphicFrame>
        <p:nvGraphicFramePr>
          <p:cNvPr id="6" name="5 Marcador de contenido"/>
          <p:cNvGraphicFramePr>
            <a:graphicFrameLocks noGrp="1"/>
          </p:cNvGraphicFramePr>
          <p:nvPr>
            <p:ph idx="1"/>
          </p:nvPr>
        </p:nvGraphicFramePr>
        <p:xfrm>
          <a:off x="642910" y="2071678"/>
          <a:ext cx="7643866" cy="1925320"/>
        </p:xfrm>
        <a:graphic>
          <a:graphicData uri="http://schemas.openxmlformats.org/drawingml/2006/table">
            <a:tbl>
              <a:tblPr firstRow="1" bandRow="1">
                <a:tableStyleId>{69C7853C-536D-4A76-A0AE-DD22124D55A5}</a:tableStyleId>
              </a:tblPr>
              <a:tblGrid>
                <a:gridCol w="714380"/>
                <a:gridCol w="3400420"/>
                <a:gridCol w="1171612"/>
                <a:gridCol w="2357454"/>
              </a:tblGrid>
              <a:tr h="370840">
                <a:tc>
                  <a:txBody>
                    <a:bodyPr/>
                    <a:lstStyle/>
                    <a:p>
                      <a:pPr algn="ctr"/>
                      <a:r>
                        <a:rPr lang="en-US" dirty="0" smtClean="0"/>
                        <a:t>No.</a:t>
                      </a:r>
                      <a:endParaRPr lang="es-EC" dirty="0"/>
                    </a:p>
                  </a:txBody>
                  <a:tcPr/>
                </a:tc>
                <a:tc>
                  <a:txBody>
                    <a:bodyPr/>
                    <a:lstStyle/>
                    <a:p>
                      <a:pPr algn="ctr"/>
                      <a:r>
                        <a:rPr lang="en-US" dirty="0" smtClean="0"/>
                        <a:t>OBJETIVOS ESTRATÉGICOS</a:t>
                      </a:r>
                      <a:endParaRPr lang="es-EC" dirty="0"/>
                    </a:p>
                  </a:txBody>
                  <a:tcPr/>
                </a:tc>
                <a:tc>
                  <a:txBody>
                    <a:bodyPr/>
                    <a:lstStyle/>
                    <a:p>
                      <a:pPr algn="ctr"/>
                      <a:r>
                        <a:rPr lang="en-US" dirty="0" smtClean="0"/>
                        <a:t>META</a:t>
                      </a:r>
                      <a:endParaRPr lang="es-EC" dirty="0"/>
                    </a:p>
                  </a:txBody>
                  <a:tcPr/>
                </a:tc>
                <a:tc>
                  <a:txBody>
                    <a:bodyPr/>
                    <a:lstStyle/>
                    <a:p>
                      <a:pPr algn="ctr"/>
                      <a:r>
                        <a:rPr lang="en-US" dirty="0" smtClean="0"/>
                        <a:t>INDICADOR</a:t>
                      </a:r>
                      <a:endParaRPr lang="es-EC" dirty="0"/>
                    </a:p>
                  </a:txBody>
                  <a:tcPr/>
                </a:tc>
              </a:tr>
              <a:tr h="370840">
                <a:tc>
                  <a:txBody>
                    <a:bodyPr/>
                    <a:lstStyle/>
                    <a:p>
                      <a:r>
                        <a:rPr lang="en-US" dirty="0" smtClean="0"/>
                        <a:t>1</a:t>
                      </a:r>
                      <a:endParaRPr lang="es-EC"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C" sz="1800" dirty="0" smtClean="0"/>
                        <a:t>Incrementar la Rentabilidad en un 30% al 2011</a:t>
                      </a:r>
                      <a:endParaRPr lang="es-EC" b="0" dirty="0"/>
                    </a:p>
                  </a:txBody>
                  <a:tcPr/>
                </a:tc>
                <a:tc>
                  <a:txBody>
                    <a:bodyPr/>
                    <a:lstStyle/>
                    <a:p>
                      <a:r>
                        <a:rPr lang="en-US" dirty="0" smtClean="0"/>
                        <a:t>Min</a:t>
                      </a:r>
                      <a:r>
                        <a:rPr lang="en-US" baseline="0" dirty="0" smtClean="0"/>
                        <a:t> 30%</a:t>
                      </a:r>
                      <a:endParaRPr lang="es-EC" dirty="0"/>
                    </a:p>
                  </a:txBody>
                  <a:tcPr/>
                </a:tc>
                <a:tc>
                  <a:txBody>
                    <a:bodyPr/>
                    <a:lstStyle/>
                    <a:p>
                      <a:r>
                        <a:rPr lang="en-US" dirty="0" smtClean="0"/>
                        <a:t>Rentabilidad</a:t>
                      </a:r>
                      <a:r>
                        <a:rPr lang="en-US" baseline="0" dirty="0" smtClean="0"/>
                        <a:t> Mensual</a:t>
                      </a:r>
                      <a:endParaRPr lang="es-EC" dirty="0"/>
                    </a:p>
                  </a:txBody>
                  <a:tcPr/>
                </a:tc>
              </a:tr>
              <a:tr h="370840">
                <a:tc>
                  <a:txBody>
                    <a:bodyPr/>
                    <a:lstStyle/>
                    <a:p>
                      <a:r>
                        <a:rPr lang="en-US" dirty="0" smtClean="0"/>
                        <a:t>2</a:t>
                      </a:r>
                      <a:endParaRPr lang="es-EC"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smtClean="0"/>
                        <a:t>Incrementar participación del mercado en un 70% en los próximos tres años.</a:t>
                      </a:r>
                      <a:endParaRPr lang="es-EC" b="0" dirty="0"/>
                    </a:p>
                  </a:txBody>
                  <a:tcPr/>
                </a:tc>
                <a:tc>
                  <a:txBody>
                    <a:bodyPr/>
                    <a:lstStyle/>
                    <a:p>
                      <a:r>
                        <a:rPr lang="en-US" dirty="0" smtClean="0"/>
                        <a:t>70%</a:t>
                      </a:r>
                      <a:endParaRPr lang="es-EC" dirty="0"/>
                    </a:p>
                  </a:txBody>
                  <a:tcPr/>
                </a:tc>
                <a:tc>
                  <a:txBody>
                    <a:bodyPr/>
                    <a:lstStyle/>
                    <a:p>
                      <a:r>
                        <a:rPr lang="en-US" dirty="0" smtClean="0"/>
                        <a:t>Participación</a:t>
                      </a:r>
                      <a:r>
                        <a:rPr lang="en-US" baseline="0" dirty="0" smtClean="0"/>
                        <a:t> de Mercado</a:t>
                      </a:r>
                      <a:endParaRPr lang="es-EC" dirty="0"/>
                    </a:p>
                  </a:txBody>
                  <a:tcPr/>
                </a:tc>
              </a:tr>
            </a:tbl>
          </a:graphicData>
        </a:graphic>
      </p:graphicFrame>
      <p:sp>
        <p:nvSpPr>
          <p:cNvPr id="4" name="3 Marcador de número de diapositiva"/>
          <p:cNvSpPr>
            <a:spLocks noGrp="1"/>
          </p:cNvSpPr>
          <p:nvPr>
            <p:ph type="sldNum" sz="quarter" idx="12"/>
          </p:nvPr>
        </p:nvSpPr>
        <p:spPr/>
        <p:txBody>
          <a:bodyPr/>
          <a:lstStyle/>
          <a:p>
            <a:pPr>
              <a:defRPr/>
            </a:pPr>
            <a:fld id="{17AF3CB1-4CEE-4A56-9893-39B360A216FA}" type="slidenum">
              <a:rPr lang="es-EC" smtClean="0"/>
              <a:pPr>
                <a:defRPr/>
              </a:pPr>
              <a:t>33</a:t>
            </a:fld>
            <a:endParaRPr lang="es-EC" dirty="0"/>
          </a:p>
        </p:txBody>
      </p:sp>
      <p:sp>
        <p:nvSpPr>
          <p:cNvPr id="8" name="1 Título"/>
          <p:cNvSpPr txBox="1">
            <a:spLocks/>
          </p:cNvSpPr>
          <p:nvPr/>
        </p:nvSpPr>
        <p:spPr bwMode="auto">
          <a:xfrm>
            <a:off x="428596" y="285728"/>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OBJETIVOS ESTRATÉGICOS</a:t>
            </a:r>
            <a:endParaRPr lang="es-EC" sz="3200" dirty="0"/>
          </a:p>
        </p:txBody>
      </p:sp>
      <p:sp>
        <p:nvSpPr>
          <p:cNvPr id="9"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0" name="9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2711380" y="188807"/>
          <a:ext cx="4861016" cy="6644640"/>
        </p:xfrm>
        <a:graphic>
          <a:graphicData uri="http://schemas.openxmlformats.org/drawingml/2006/table">
            <a:tbl>
              <a:tblPr/>
              <a:tblGrid>
                <a:gridCol w="838474"/>
                <a:gridCol w="4022542"/>
              </a:tblGrid>
              <a:tr h="317492">
                <a:tc gridSpan="2">
                  <a:txBody>
                    <a:bodyPr/>
                    <a:lstStyle/>
                    <a:p>
                      <a:pPr marL="0" marR="0" algn="ctr">
                        <a:lnSpc>
                          <a:spcPct val="200000"/>
                        </a:lnSpc>
                        <a:spcBef>
                          <a:spcPts val="0"/>
                        </a:spcBef>
                        <a:spcAft>
                          <a:spcPts val="0"/>
                        </a:spcAft>
                      </a:pPr>
                      <a:r>
                        <a:rPr lang="es-EC" sz="1100" b="1" dirty="0">
                          <a:solidFill>
                            <a:srgbClr val="000000"/>
                          </a:solidFill>
                          <a:latin typeface="Times New Roman"/>
                          <a:ea typeface="Calibri"/>
                        </a:rPr>
                        <a:t>OBJETIVOS ESTRATEGICOS</a:t>
                      </a:r>
                      <a:endParaRPr lang="es-US" sz="2000" dirty="0">
                        <a:latin typeface="Times New Roman"/>
                        <a:ea typeface="Times New Roman"/>
                      </a:endParaRPr>
                    </a:p>
                  </a:txBody>
                  <a:tcPr marL="66649" marR="66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hMerge="1">
                  <a:txBody>
                    <a:bodyPr/>
                    <a:lstStyle/>
                    <a:p>
                      <a:endParaRPr lang="es-US"/>
                    </a:p>
                  </a:txBody>
                  <a:tcPr/>
                </a:tc>
              </a:tr>
              <a:tr h="1269970">
                <a:tc>
                  <a:txBody>
                    <a:bodyPr/>
                    <a:lstStyle/>
                    <a:p>
                      <a:pPr marL="71755" marR="71755" algn="ctr">
                        <a:lnSpc>
                          <a:spcPct val="200000"/>
                        </a:lnSpc>
                        <a:spcBef>
                          <a:spcPts val="0"/>
                        </a:spcBef>
                        <a:spcAft>
                          <a:spcPts val="0"/>
                        </a:spcAft>
                      </a:pPr>
                      <a:r>
                        <a:rPr lang="es-EC" sz="1050" b="1" dirty="0">
                          <a:solidFill>
                            <a:srgbClr val="000000"/>
                          </a:solidFill>
                          <a:effectLst>
                            <a:outerShdw blurRad="38100" dist="38100" dir="2700000" algn="tl">
                              <a:srgbClr val="000000">
                                <a:alpha val="43137"/>
                              </a:srgbClr>
                            </a:outerShdw>
                          </a:effectLst>
                          <a:latin typeface="Arial" pitchFamily="34" charset="0"/>
                          <a:ea typeface="Calibri"/>
                          <a:cs typeface="Arial" pitchFamily="34" charset="0"/>
                        </a:rPr>
                        <a:t>FINANCIERO</a:t>
                      </a:r>
                      <a:endParaRPr lang="es-US" sz="2000" b="1" dirty="0">
                        <a:effectLst>
                          <a:outerShdw blurRad="38100" dist="38100" dir="2700000" algn="tl">
                            <a:srgbClr val="000000">
                              <a:alpha val="43137"/>
                            </a:srgbClr>
                          </a:outerShdw>
                        </a:effectLst>
                        <a:latin typeface="Arial" pitchFamily="34" charset="0"/>
                        <a:ea typeface="Times New Roman"/>
                        <a:cs typeface="Arial" pitchFamily="34" charset="0"/>
                      </a:endParaRPr>
                    </a:p>
                  </a:txBody>
                  <a:tcPr marL="66649" marR="66649"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17DC8"/>
                    </a:solidFill>
                  </a:tcPr>
                </a:tc>
                <a:tc>
                  <a:txBody>
                    <a:bodyPr/>
                    <a:lstStyle/>
                    <a:p>
                      <a:pPr marL="342900" marR="0" lvl="0" indent="-342900" algn="just">
                        <a:lnSpc>
                          <a:spcPct val="200000"/>
                        </a:lnSpc>
                        <a:spcBef>
                          <a:spcPts val="0"/>
                        </a:spcBef>
                        <a:spcAft>
                          <a:spcPts val="0"/>
                        </a:spcAft>
                        <a:buFont typeface="Symbol"/>
                        <a:buChar char=""/>
                      </a:pPr>
                      <a:r>
                        <a:rPr lang="es-ES" sz="1100" dirty="0">
                          <a:latin typeface="Arial"/>
                          <a:ea typeface="Times New Roman"/>
                        </a:rPr>
                        <a:t>Aumentar las ventas en un 17%</a:t>
                      </a:r>
                      <a:endParaRPr lang="es-US" sz="2000" dirty="0">
                        <a:latin typeface="Times New Roman"/>
                        <a:ea typeface="Times New Roman"/>
                      </a:endParaRPr>
                    </a:p>
                    <a:p>
                      <a:pPr marL="342900" marR="0" lvl="0" indent="-342900" algn="just">
                        <a:lnSpc>
                          <a:spcPct val="200000"/>
                        </a:lnSpc>
                        <a:spcBef>
                          <a:spcPts val="0"/>
                        </a:spcBef>
                        <a:spcAft>
                          <a:spcPts val="0"/>
                        </a:spcAft>
                        <a:buFont typeface="Symbol"/>
                        <a:buChar char=""/>
                      </a:pPr>
                      <a:r>
                        <a:rPr lang="es-ES" sz="1100" dirty="0">
                          <a:latin typeface="Arial"/>
                          <a:ea typeface="Times New Roman"/>
                        </a:rPr>
                        <a:t>Disminuir costos de reprocesamiento en un 35%</a:t>
                      </a:r>
                      <a:endParaRPr lang="es-US" sz="2000" dirty="0">
                        <a:latin typeface="Times New Roman"/>
                        <a:ea typeface="Times New Roman"/>
                      </a:endParaRPr>
                    </a:p>
                    <a:p>
                      <a:pPr marL="342900" marR="0" lvl="0" indent="-342900" algn="just">
                        <a:lnSpc>
                          <a:spcPct val="200000"/>
                        </a:lnSpc>
                        <a:spcBef>
                          <a:spcPts val="0"/>
                        </a:spcBef>
                        <a:spcAft>
                          <a:spcPts val="0"/>
                        </a:spcAft>
                        <a:buFont typeface="Symbol"/>
                        <a:buChar char=""/>
                      </a:pPr>
                      <a:r>
                        <a:rPr lang="es-ES" sz="1100" dirty="0">
                          <a:latin typeface="Arial"/>
                          <a:ea typeface="Times New Roman"/>
                        </a:rPr>
                        <a:t>Aumentar liquidez y recursos financieros en un 25%</a:t>
                      </a:r>
                      <a:endParaRPr lang="es-US" sz="2000" dirty="0">
                        <a:latin typeface="Times New Roman"/>
                        <a:ea typeface="Times New Roman"/>
                      </a:endParaRPr>
                    </a:p>
                    <a:p>
                      <a:pPr marL="342900" marR="0" lvl="0" indent="-342900" algn="just">
                        <a:lnSpc>
                          <a:spcPct val="200000"/>
                        </a:lnSpc>
                        <a:spcBef>
                          <a:spcPts val="0"/>
                        </a:spcBef>
                        <a:spcAft>
                          <a:spcPts val="0"/>
                        </a:spcAft>
                        <a:buFont typeface="Symbol"/>
                        <a:buChar char=""/>
                      </a:pPr>
                      <a:r>
                        <a:rPr lang="es-ES" sz="1100" dirty="0">
                          <a:latin typeface="Arial"/>
                          <a:ea typeface="Times New Roman"/>
                        </a:rPr>
                        <a:t>Garantizar precios acordes al mercado.</a:t>
                      </a:r>
                      <a:endParaRPr lang="es-US" sz="2000" dirty="0">
                        <a:latin typeface="Times New Roman"/>
                        <a:ea typeface="Times New Roman"/>
                      </a:endParaRPr>
                    </a:p>
                  </a:txBody>
                  <a:tcPr marL="66649" marR="666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2477">
                <a:tc>
                  <a:txBody>
                    <a:bodyPr/>
                    <a:lstStyle/>
                    <a:p>
                      <a:pPr marL="71755" marR="71755" algn="ctr">
                        <a:lnSpc>
                          <a:spcPct val="200000"/>
                        </a:lnSpc>
                        <a:spcBef>
                          <a:spcPts val="0"/>
                        </a:spcBef>
                        <a:spcAft>
                          <a:spcPts val="0"/>
                        </a:spcAft>
                      </a:pPr>
                      <a:r>
                        <a:rPr lang="es-EC" sz="1050" b="1" dirty="0">
                          <a:solidFill>
                            <a:srgbClr val="000000"/>
                          </a:solidFill>
                          <a:effectLst>
                            <a:outerShdw blurRad="38100" dist="38100" dir="2700000" algn="tl">
                              <a:srgbClr val="000000">
                                <a:alpha val="43137"/>
                              </a:srgbClr>
                            </a:outerShdw>
                          </a:effectLst>
                          <a:latin typeface="Arial" pitchFamily="34" charset="0"/>
                          <a:ea typeface="Calibri"/>
                          <a:cs typeface="Arial" pitchFamily="34" charset="0"/>
                        </a:rPr>
                        <a:t>CLIENTES</a:t>
                      </a:r>
                      <a:endParaRPr lang="es-US" sz="2000" b="1" dirty="0">
                        <a:effectLst>
                          <a:outerShdw blurRad="38100" dist="38100" dir="2700000" algn="tl">
                            <a:srgbClr val="000000">
                              <a:alpha val="43137"/>
                            </a:srgbClr>
                          </a:outerShdw>
                        </a:effectLst>
                        <a:latin typeface="Arial" pitchFamily="34" charset="0"/>
                        <a:ea typeface="Times New Roman"/>
                        <a:cs typeface="Arial" pitchFamily="34" charset="0"/>
                      </a:endParaRPr>
                    </a:p>
                  </a:txBody>
                  <a:tcPr marL="66649" marR="66649"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342900" marR="0" lvl="0" indent="-342900" algn="just">
                        <a:lnSpc>
                          <a:spcPct val="200000"/>
                        </a:lnSpc>
                        <a:spcBef>
                          <a:spcPts val="0"/>
                        </a:spcBef>
                        <a:spcAft>
                          <a:spcPts val="0"/>
                        </a:spcAft>
                        <a:buFont typeface="Symbol"/>
                        <a:buChar char=""/>
                      </a:pPr>
                      <a:r>
                        <a:rPr lang="es-ES" sz="1100" dirty="0" smtClean="0">
                          <a:latin typeface="Arial"/>
                          <a:ea typeface="Times New Roman"/>
                        </a:rPr>
                        <a:t>Aumentar la cartera de clientes en un 30%</a:t>
                      </a:r>
                      <a:endParaRPr lang="es-US" sz="1100" dirty="0" smtClean="0">
                        <a:latin typeface="Times New Roman"/>
                        <a:ea typeface="Times New Roman"/>
                      </a:endParaRPr>
                    </a:p>
                    <a:p>
                      <a:pPr marL="342900" marR="0" lvl="0" indent="-342900" algn="just">
                        <a:lnSpc>
                          <a:spcPct val="200000"/>
                        </a:lnSpc>
                        <a:spcBef>
                          <a:spcPts val="0"/>
                        </a:spcBef>
                        <a:spcAft>
                          <a:spcPts val="0"/>
                        </a:spcAft>
                        <a:buFont typeface="Symbol"/>
                        <a:buChar char=""/>
                      </a:pPr>
                      <a:r>
                        <a:rPr lang="es-ES" sz="1100" dirty="0" smtClean="0">
                          <a:latin typeface="Arial"/>
                          <a:ea typeface="Times New Roman"/>
                        </a:rPr>
                        <a:t>Mantener en un 100% la cartera de clientes.</a:t>
                      </a:r>
                      <a:endParaRPr lang="es-US" sz="1100" dirty="0" smtClean="0">
                        <a:latin typeface="Times New Roman"/>
                        <a:ea typeface="Times New Roman"/>
                      </a:endParaRPr>
                    </a:p>
                    <a:p>
                      <a:pPr marL="342900" marR="0" lvl="0" indent="-342900" algn="just">
                        <a:lnSpc>
                          <a:spcPct val="200000"/>
                        </a:lnSpc>
                        <a:spcBef>
                          <a:spcPts val="0"/>
                        </a:spcBef>
                        <a:spcAft>
                          <a:spcPts val="0"/>
                        </a:spcAft>
                        <a:buFont typeface="Symbol"/>
                        <a:buChar char=""/>
                      </a:pPr>
                      <a:r>
                        <a:rPr lang="es-ES" sz="1100" dirty="0" smtClean="0">
                          <a:latin typeface="Arial"/>
                          <a:ea typeface="Times New Roman"/>
                        </a:rPr>
                        <a:t>Aumentar en un 90% la satisfacción de los clientes.</a:t>
                      </a:r>
                      <a:endParaRPr lang="es-US" sz="1100" dirty="0">
                        <a:latin typeface="Times New Roman"/>
                        <a:ea typeface="Times New Roman"/>
                      </a:endParaRPr>
                    </a:p>
                  </a:txBody>
                  <a:tcPr marL="66649" marR="666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4722">
                <a:tc>
                  <a:txBody>
                    <a:bodyPr/>
                    <a:lstStyle/>
                    <a:p>
                      <a:pPr marL="71755" marR="71755" algn="ctr">
                        <a:lnSpc>
                          <a:spcPct val="200000"/>
                        </a:lnSpc>
                        <a:spcBef>
                          <a:spcPts val="0"/>
                        </a:spcBef>
                        <a:spcAft>
                          <a:spcPts val="0"/>
                        </a:spcAft>
                      </a:pPr>
                      <a:r>
                        <a:rPr lang="es-EC" sz="1050" b="1" dirty="0">
                          <a:solidFill>
                            <a:srgbClr val="000000"/>
                          </a:solidFill>
                          <a:effectLst>
                            <a:outerShdw blurRad="38100" dist="38100" dir="2700000" algn="tl">
                              <a:srgbClr val="000000">
                                <a:alpha val="43137"/>
                              </a:srgbClr>
                            </a:outerShdw>
                          </a:effectLst>
                          <a:latin typeface="Arial" pitchFamily="34" charset="0"/>
                          <a:ea typeface="Calibri"/>
                          <a:cs typeface="Arial" pitchFamily="34" charset="0"/>
                        </a:rPr>
                        <a:t>PROCESOS</a:t>
                      </a:r>
                      <a:endParaRPr lang="es-US" sz="2000" b="1" dirty="0">
                        <a:effectLst>
                          <a:outerShdw blurRad="38100" dist="38100" dir="2700000" algn="tl">
                            <a:srgbClr val="000000">
                              <a:alpha val="43137"/>
                            </a:srgbClr>
                          </a:outerShdw>
                        </a:effectLst>
                        <a:latin typeface="Arial" pitchFamily="34" charset="0"/>
                        <a:ea typeface="Times New Roman"/>
                        <a:cs typeface="Arial" pitchFamily="34" charset="0"/>
                      </a:endParaRPr>
                    </a:p>
                  </a:txBody>
                  <a:tcPr marL="66649" marR="66649"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marL="342900" marR="0" lvl="0" indent="-342900" algn="just">
                        <a:lnSpc>
                          <a:spcPct val="200000"/>
                        </a:lnSpc>
                        <a:spcBef>
                          <a:spcPts val="0"/>
                        </a:spcBef>
                        <a:spcAft>
                          <a:spcPts val="0"/>
                        </a:spcAft>
                        <a:buFont typeface="Symbol"/>
                        <a:buChar char=""/>
                      </a:pPr>
                      <a:r>
                        <a:rPr lang="es-ES" sz="1100" dirty="0" smtClean="0">
                          <a:latin typeface="Arial"/>
                          <a:ea typeface="Times New Roman"/>
                        </a:rPr>
                        <a:t>Optimizar tiempo </a:t>
                      </a:r>
                      <a:r>
                        <a:rPr lang="es-ES" sz="1100" dirty="0">
                          <a:latin typeface="Arial"/>
                          <a:ea typeface="Times New Roman"/>
                        </a:rPr>
                        <a:t>de </a:t>
                      </a:r>
                      <a:r>
                        <a:rPr lang="es-ES" sz="1100" dirty="0" smtClean="0">
                          <a:latin typeface="Arial"/>
                          <a:ea typeface="Times New Roman"/>
                        </a:rPr>
                        <a:t>producción en un 60%</a:t>
                      </a:r>
                    </a:p>
                    <a:p>
                      <a:pPr marL="342900" marR="0" lvl="0" indent="-342900" algn="just">
                        <a:lnSpc>
                          <a:spcPct val="200000"/>
                        </a:lnSpc>
                        <a:spcBef>
                          <a:spcPts val="0"/>
                        </a:spcBef>
                        <a:spcAft>
                          <a:spcPts val="0"/>
                        </a:spcAft>
                        <a:buFont typeface="Symbol"/>
                        <a:buChar char=""/>
                      </a:pPr>
                      <a:r>
                        <a:rPr lang="es-ES" sz="1100" dirty="0" smtClean="0">
                          <a:latin typeface="Arial"/>
                          <a:ea typeface="Times New Roman"/>
                        </a:rPr>
                        <a:t>Disminuir tiempos de retraso de producción al 20%</a:t>
                      </a:r>
                      <a:endParaRPr lang="es-US" sz="2000" dirty="0" smtClean="0">
                        <a:latin typeface="Times New Roman"/>
                        <a:ea typeface="Times New Roman"/>
                      </a:endParaRPr>
                    </a:p>
                    <a:p>
                      <a:pPr marL="342900" marR="0" lvl="0" indent="-342900" algn="just">
                        <a:lnSpc>
                          <a:spcPct val="200000"/>
                        </a:lnSpc>
                        <a:spcBef>
                          <a:spcPts val="0"/>
                        </a:spcBef>
                        <a:spcAft>
                          <a:spcPts val="0"/>
                        </a:spcAft>
                        <a:buFont typeface="Symbol"/>
                        <a:buChar char=""/>
                      </a:pPr>
                      <a:r>
                        <a:rPr lang="es-ES" sz="1100" dirty="0" smtClean="0">
                          <a:latin typeface="Arial"/>
                          <a:ea typeface="Times New Roman"/>
                        </a:rPr>
                        <a:t>Optimizar </a:t>
                      </a:r>
                      <a:r>
                        <a:rPr lang="es-ES" sz="1100" dirty="0">
                          <a:latin typeface="Arial"/>
                          <a:ea typeface="Times New Roman"/>
                        </a:rPr>
                        <a:t>la capacidad de producción de maquinarias en un </a:t>
                      </a:r>
                      <a:r>
                        <a:rPr lang="es-ES" sz="1100" dirty="0" smtClean="0">
                          <a:latin typeface="Arial"/>
                          <a:ea typeface="Times New Roman"/>
                        </a:rPr>
                        <a:t>80%</a:t>
                      </a:r>
                      <a:endParaRPr lang="es-US" sz="2000" dirty="0">
                        <a:latin typeface="Times New Roman"/>
                        <a:ea typeface="Times New Roman"/>
                      </a:endParaRPr>
                    </a:p>
                    <a:p>
                      <a:pPr marL="342900" marR="0" lvl="0" indent="-342900" algn="just">
                        <a:lnSpc>
                          <a:spcPct val="200000"/>
                        </a:lnSpc>
                        <a:spcBef>
                          <a:spcPts val="0"/>
                        </a:spcBef>
                        <a:spcAft>
                          <a:spcPts val="0"/>
                        </a:spcAft>
                        <a:buFont typeface="Symbol"/>
                        <a:buChar char=""/>
                      </a:pPr>
                      <a:r>
                        <a:rPr lang="es-ES" sz="1100" dirty="0">
                          <a:latin typeface="Arial"/>
                          <a:ea typeface="Times New Roman"/>
                        </a:rPr>
                        <a:t>Mitigar defectos operativos </a:t>
                      </a:r>
                      <a:r>
                        <a:rPr lang="es-ES" sz="1100" dirty="0" smtClean="0">
                          <a:latin typeface="Arial"/>
                          <a:ea typeface="Times New Roman"/>
                        </a:rPr>
                        <a:t>al  5%.</a:t>
                      </a:r>
                    </a:p>
                    <a:p>
                      <a:pPr marL="342900" marR="0" lvl="0" indent="-342900" algn="just">
                        <a:lnSpc>
                          <a:spcPct val="200000"/>
                        </a:lnSpc>
                        <a:spcBef>
                          <a:spcPts val="0"/>
                        </a:spcBef>
                        <a:spcAft>
                          <a:spcPts val="0"/>
                        </a:spcAft>
                        <a:buFont typeface="Symbol"/>
                        <a:buChar char=""/>
                      </a:pPr>
                      <a:endParaRPr lang="es-US" sz="2000" dirty="0">
                        <a:latin typeface="Times New Roman"/>
                        <a:ea typeface="Times New Roman"/>
                      </a:endParaRPr>
                    </a:p>
                  </a:txBody>
                  <a:tcPr marL="66649" marR="666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7365">
                <a:tc>
                  <a:txBody>
                    <a:bodyPr/>
                    <a:lstStyle/>
                    <a:p>
                      <a:pPr marL="71755" marR="71755" algn="ctr">
                        <a:lnSpc>
                          <a:spcPct val="200000"/>
                        </a:lnSpc>
                        <a:spcBef>
                          <a:spcPts val="0"/>
                        </a:spcBef>
                        <a:spcAft>
                          <a:spcPts val="0"/>
                        </a:spcAft>
                      </a:pPr>
                      <a:r>
                        <a:rPr lang="es-EC" sz="1050" b="1" dirty="0">
                          <a:solidFill>
                            <a:srgbClr val="000000"/>
                          </a:solidFill>
                          <a:effectLst>
                            <a:outerShdw blurRad="38100" dist="38100" dir="2700000" algn="tl">
                              <a:srgbClr val="000000">
                                <a:alpha val="43137"/>
                              </a:srgbClr>
                            </a:outerShdw>
                          </a:effectLst>
                          <a:latin typeface="Arial" pitchFamily="34" charset="0"/>
                          <a:ea typeface="Calibri"/>
                          <a:cs typeface="Arial" pitchFamily="34" charset="0"/>
                        </a:rPr>
                        <a:t>DESARROLLO HUMANO </a:t>
                      </a:r>
                      <a:r>
                        <a:rPr lang="es-EC" sz="1050" b="1" dirty="0" smtClean="0">
                          <a:solidFill>
                            <a:srgbClr val="000000"/>
                          </a:solidFill>
                          <a:effectLst>
                            <a:outerShdw blurRad="38100" dist="38100" dir="2700000" algn="tl">
                              <a:srgbClr val="000000">
                                <a:alpha val="43137"/>
                              </a:srgbClr>
                            </a:outerShdw>
                          </a:effectLst>
                          <a:latin typeface="Arial" pitchFamily="34" charset="0"/>
                          <a:ea typeface="Calibri"/>
                          <a:cs typeface="Arial" pitchFamily="34" charset="0"/>
                        </a:rPr>
                        <a:t>Y TECNOLÓGICO</a:t>
                      </a:r>
                      <a:endParaRPr lang="es-US" sz="2000" b="1" dirty="0">
                        <a:effectLst>
                          <a:outerShdw blurRad="38100" dist="38100" dir="2700000" algn="tl">
                            <a:srgbClr val="000000">
                              <a:alpha val="43137"/>
                            </a:srgbClr>
                          </a:outerShdw>
                        </a:effectLst>
                        <a:latin typeface="Arial" pitchFamily="34" charset="0"/>
                        <a:ea typeface="Times New Roman"/>
                        <a:cs typeface="Arial" pitchFamily="34" charset="0"/>
                      </a:endParaRPr>
                    </a:p>
                  </a:txBody>
                  <a:tcPr marL="66649" marR="66649"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solidFill>
                  </a:tcPr>
                </a:tc>
                <a:tc>
                  <a:txBody>
                    <a:bodyPr/>
                    <a:lstStyle/>
                    <a:p>
                      <a:pPr marL="342900" marR="0" lvl="0" indent="-342900" algn="just">
                        <a:lnSpc>
                          <a:spcPct val="200000"/>
                        </a:lnSpc>
                        <a:spcBef>
                          <a:spcPts val="0"/>
                        </a:spcBef>
                        <a:spcAft>
                          <a:spcPts val="0"/>
                        </a:spcAft>
                        <a:buFont typeface="Symbol"/>
                        <a:buChar char=""/>
                      </a:pPr>
                      <a:r>
                        <a:rPr lang="es-ES" sz="1100" dirty="0" smtClean="0">
                          <a:latin typeface="Arial"/>
                          <a:ea typeface="Times New Roman"/>
                        </a:rPr>
                        <a:t>Alcanzar que el 100% de la plantilla de trabajadores de planta sea competente y técnico.</a:t>
                      </a:r>
                      <a:endParaRPr lang="es-US" sz="1100" dirty="0" smtClean="0">
                        <a:latin typeface="Times New Roman"/>
                        <a:ea typeface="Times New Roman"/>
                      </a:endParaRPr>
                    </a:p>
                    <a:p>
                      <a:pPr marL="342900" marR="0" lvl="0" indent="-342900" algn="just">
                        <a:lnSpc>
                          <a:spcPct val="200000"/>
                        </a:lnSpc>
                        <a:spcBef>
                          <a:spcPts val="0"/>
                        </a:spcBef>
                        <a:spcAft>
                          <a:spcPts val="0"/>
                        </a:spcAft>
                        <a:buFont typeface="Symbol"/>
                        <a:buChar char=""/>
                      </a:pPr>
                      <a:r>
                        <a:rPr lang="es-ES" sz="1100" dirty="0" smtClean="0">
                          <a:latin typeface="Arial"/>
                          <a:ea typeface="Times New Roman"/>
                        </a:rPr>
                        <a:t>Aumentar en nivel de satisfacción de clientes internos en un 80%</a:t>
                      </a:r>
                      <a:endParaRPr lang="es-US" sz="1100" dirty="0" smtClean="0">
                        <a:latin typeface="Times New Roman"/>
                        <a:ea typeface="Times New Roman"/>
                      </a:endParaRPr>
                    </a:p>
                    <a:p>
                      <a:pPr marL="342900" marR="0" lvl="0" indent="-342900" algn="just">
                        <a:lnSpc>
                          <a:spcPct val="200000"/>
                        </a:lnSpc>
                        <a:spcBef>
                          <a:spcPts val="0"/>
                        </a:spcBef>
                        <a:spcAft>
                          <a:spcPts val="0"/>
                        </a:spcAft>
                        <a:buFont typeface="Symbol"/>
                        <a:buChar char=""/>
                      </a:pPr>
                      <a:r>
                        <a:rPr lang="es-ES" sz="1100" dirty="0" smtClean="0">
                          <a:latin typeface="Arial"/>
                          <a:ea typeface="Times New Roman"/>
                        </a:rPr>
                        <a:t>Mejorar el ambiente laboral en un 100%</a:t>
                      </a:r>
                      <a:endParaRPr lang="es-US" sz="1100" dirty="0">
                        <a:latin typeface="Times New Roman"/>
                        <a:ea typeface="Times New Roman"/>
                      </a:endParaRPr>
                    </a:p>
                  </a:txBody>
                  <a:tcPr marL="66649" marR="666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1 Título"/>
          <p:cNvSpPr txBox="1">
            <a:spLocks/>
          </p:cNvSpPr>
          <p:nvPr/>
        </p:nvSpPr>
        <p:spPr bwMode="auto">
          <a:xfrm>
            <a:off x="611560" y="0"/>
            <a:ext cx="1008112" cy="6885384"/>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vert="vert270" anchor="ctr"/>
          <a:lstStyle/>
          <a:p>
            <a:pPr algn="ctr">
              <a:defRPr/>
            </a:pPr>
            <a:r>
              <a:rPr lang="en-US" sz="2400" b="1" dirty="0"/>
              <a:t>TABLA OBJETIVOS ESTRATÉGICOS </a:t>
            </a:r>
          </a:p>
          <a:p>
            <a:pPr algn="ctr">
              <a:defRPr/>
            </a:pPr>
            <a:r>
              <a:rPr lang="en-US" sz="2400" b="1" dirty="0"/>
              <a:t>PERSPECTIVAS</a:t>
            </a:r>
            <a:endParaRPr lang="es-EC" sz="2400" b="1" dirty="0"/>
          </a:p>
        </p:txBody>
      </p:sp>
      <p:sp>
        <p:nvSpPr>
          <p:cNvPr id="7" name="6 Marcador de número de diapositiva"/>
          <p:cNvSpPr>
            <a:spLocks noGrp="1"/>
          </p:cNvSpPr>
          <p:nvPr>
            <p:ph type="sldNum" sz="quarter" idx="12"/>
          </p:nvPr>
        </p:nvSpPr>
        <p:spPr/>
        <p:txBody>
          <a:bodyPr/>
          <a:lstStyle/>
          <a:p>
            <a:pPr>
              <a:defRPr/>
            </a:pPr>
            <a:fld id="{5BA936D2-0701-4234-B472-D9DF49570DC7}" type="slidenum">
              <a:rPr lang="es-EC" smtClean="0"/>
              <a:pPr>
                <a:defRPr/>
              </a:pPr>
              <a:t>34</a:t>
            </a:fld>
            <a:endParaRPr lang="es-EC"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1 Título"/>
          <p:cNvSpPr txBox="1">
            <a:spLocks/>
          </p:cNvSpPr>
          <p:nvPr/>
        </p:nvSpPr>
        <p:spPr bwMode="auto">
          <a:xfrm>
            <a:off x="0" y="0"/>
            <a:ext cx="755576" cy="6885384"/>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vert="vert270" anchor="ctr"/>
          <a:lstStyle/>
          <a:p>
            <a:pPr algn="ctr">
              <a:defRPr/>
            </a:pPr>
            <a:r>
              <a:rPr lang="en-US" sz="4000" dirty="0"/>
              <a:t>MAPA ESTRAT</a:t>
            </a:r>
            <a:r>
              <a:rPr lang="es-EC" sz="4000" dirty="0"/>
              <a:t>ÉGICO</a:t>
            </a:r>
          </a:p>
        </p:txBody>
      </p:sp>
      <p:sp>
        <p:nvSpPr>
          <p:cNvPr id="137" name="136 Marcador de número de diapositiva"/>
          <p:cNvSpPr>
            <a:spLocks noGrp="1"/>
          </p:cNvSpPr>
          <p:nvPr>
            <p:ph type="sldNum" sz="quarter" idx="12"/>
          </p:nvPr>
        </p:nvSpPr>
        <p:spPr/>
        <p:txBody>
          <a:bodyPr/>
          <a:lstStyle/>
          <a:p>
            <a:pPr>
              <a:defRPr/>
            </a:pPr>
            <a:fld id="{C7DEC830-70A0-4D04-8738-2E4DEB50D82C}" type="slidenum">
              <a:rPr lang="es-EC" smtClean="0"/>
              <a:pPr>
                <a:defRPr/>
              </a:pPr>
              <a:t>35</a:t>
            </a:fld>
            <a:endParaRPr lang="es-EC" dirty="0"/>
          </a:p>
        </p:txBody>
      </p:sp>
      <p:pic>
        <p:nvPicPr>
          <p:cNvPr id="1026" name="Picture 2"/>
          <p:cNvPicPr>
            <a:picLocks noChangeAspect="1" noChangeArrowheads="1"/>
          </p:cNvPicPr>
          <p:nvPr/>
        </p:nvPicPr>
        <p:blipFill>
          <a:blip r:embed="rId2"/>
          <a:srcRect l="10547" t="19687" r="12109" b="10000"/>
          <a:stretch>
            <a:fillRect/>
          </a:stretch>
        </p:blipFill>
        <p:spPr bwMode="auto">
          <a:xfrm>
            <a:off x="785787" y="419109"/>
            <a:ext cx="8286807" cy="5867411"/>
          </a:xfrm>
          <a:prstGeom prst="rect">
            <a:avLst/>
          </a:prstGeom>
          <a:noFill/>
          <a:ln w="9525">
            <a:noFill/>
            <a:miter lim="800000"/>
            <a:headEnd/>
            <a:tailEnd/>
          </a:ln>
          <a:effectLst/>
        </p:spPr>
      </p:pic>
      <p:sp>
        <p:nvSpPr>
          <p:cNvPr id="6" name="7 Marcador de pie de página"/>
          <p:cNvSpPr>
            <a:spLocks noGrp="1"/>
          </p:cNvSpPr>
          <p:nvPr>
            <p:ph type="ftr" sz="quarter" idx="11"/>
          </p:nvPr>
        </p:nvSpPr>
        <p:spPr>
          <a:xfrm>
            <a:off x="714348"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7" name="6 Conector recto"/>
          <p:cNvCxnSpPr/>
          <p:nvPr/>
        </p:nvCxnSpPr>
        <p:spPr>
          <a:xfrm>
            <a:off x="928662"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11"/>
          <p:cNvPicPr>
            <a:picLocks noChangeAspect="1" noChangeArrowheads="1"/>
          </p:cNvPicPr>
          <p:nvPr/>
        </p:nvPicPr>
        <p:blipFill>
          <a:blip r:embed="rId2"/>
          <a:srcRect l="22852" t="27187" r="23828" b="9062"/>
          <a:stretch>
            <a:fillRect/>
          </a:stretch>
        </p:blipFill>
        <p:spPr bwMode="auto">
          <a:xfrm>
            <a:off x="1214438" y="1357313"/>
            <a:ext cx="6500812" cy="4857750"/>
          </a:xfrm>
          <a:prstGeom prst="rect">
            <a:avLst/>
          </a:prstGeom>
          <a:noFill/>
          <a:ln w="9525">
            <a:noFill/>
            <a:miter lim="800000"/>
            <a:headEnd/>
            <a:tailEnd/>
          </a:ln>
        </p:spPr>
      </p:pic>
      <p:sp>
        <p:nvSpPr>
          <p:cNvPr id="4" name="3 Marcador de número de diapositiva"/>
          <p:cNvSpPr>
            <a:spLocks noGrp="1"/>
          </p:cNvSpPr>
          <p:nvPr>
            <p:ph type="sldNum" sz="quarter" idx="12"/>
          </p:nvPr>
        </p:nvSpPr>
        <p:spPr/>
        <p:txBody>
          <a:bodyPr/>
          <a:lstStyle/>
          <a:p>
            <a:pPr>
              <a:defRPr/>
            </a:pPr>
            <a:fld id="{310DD578-D069-4132-90B2-74AEEE701394}" type="slidenum">
              <a:rPr lang="es-EC" smtClean="0"/>
              <a:pPr>
                <a:defRPr/>
              </a:pPr>
              <a:t>36</a:t>
            </a:fld>
            <a:endParaRPr lang="es-EC" dirty="0"/>
          </a:p>
        </p:txBody>
      </p:sp>
      <p:sp>
        <p:nvSpPr>
          <p:cNvPr id="69" name="1 Título"/>
          <p:cNvSpPr txBox="1">
            <a:spLocks/>
          </p:cNvSpPr>
          <p:nvPr/>
        </p:nvSpPr>
        <p:spPr bwMode="auto">
          <a:xfrm>
            <a:off x="428596" y="285728"/>
            <a:ext cx="8229600" cy="928694"/>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INDICES ORGANIZACIONALES</a:t>
            </a:r>
            <a:endParaRPr lang="es-EC" sz="3200" dirty="0"/>
          </a:p>
        </p:txBody>
      </p:sp>
      <p:pic>
        <p:nvPicPr>
          <p:cNvPr id="36871" name="Picture 2">
            <a:hlinkClick r:id="rId3" action="ppaction://hlinkfile"/>
          </p:cNvPr>
          <p:cNvPicPr>
            <a:picLocks noChangeAspect="1" noChangeArrowheads="1"/>
          </p:cNvPicPr>
          <p:nvPr/>
        </p:nvPicPr>
        <p:blipFill>
          <a:blip r:embed="rId4"/>
          <a:srcRect l="12305" t="23438" r="17969" b="7187"/>
          <a:stretch>
            <a:fillRect/>
          </a:stretch>
        </p:blipFill>
        <p:spPr bwMode="auto">
          <a:xfrm>
            <a:off x="1143000" y="4786313"/>
            <a:ext cx="1000125" cy="622300"/>
          </a:xfrm>
          <a:prstGeom prst="rect">
            <a:avLst/>
          </a:prstGeom>
          <a:noFill/>
          <a:ln w="9525">
            <a:noFill/>
            <a:miter lim="800000"/>
            <a:headEnd/>
            <a:tailEnd/>
          </a:ln>
        </p:spPr>
      </p:pic>
      <p:sp>
        <p:nvSpPr>
          <p:cNvPr id="38" name="37 CuadroTexto">
            <a:hlinkClick r:id="rId5" action="ppaction://hlinkfile"/>
          </p:cNvPr>
          <p:cNvSpPr txBox="1"/>
          <p:nvPr/>
        </p:nvSpPr>
        <p:spPr>
          <a:xfrm>
            <a:off x="642910" y="5559882"/>
            <a:ext cx="2000264" cy="276999"/>
          </a:xfrm>
          <a:prstGeom prst="rect">
            <a:avLst/>
          </a:prstGeom>
        </p:spPr>
        <p:style>
          <a:lnRef idx="0">
            <a:schemeClr val="accent4"/>
          </a:lnRef>
          <a:fillRef idx="3">
            <a:schemeClr val="accent4"/>
          </a:fillRef>
          <a:effectRef idx="3">
            <a:schemeClr val="accent4"/>
          </a:effectRef>
          <a:fontRef idx="minor">
            <a:schemeClr val="lt1"/>
          </a:fontRef>
        </p:style>
        <p:txBody>
          <a:bodyPr>
            <a:spAutoFit/>
          </a:bodyPr>
          <a:lstStyle/>
          <a:p>
            <a:pPr algn="ctr">
              <a:defRPr/>
            </a:pPr>
            <a:r>
              <a:rPr lang="en-US" sz="1200" b="1" dirty="0" err="1"/>
              <a:t>Ficha</a:t>
            </a:r>
            <a:r>
              <a:rPr lang="en-US" sz="1200" b="1" dirty="0"/>
              <a:t> de </a:t>
            </a:r>
            <a:r>
              <a:rPr lang="en-US" sz="1200" b="1" dirty="0" err="1"/>
              <a:t>Resultados</a:t>
            </a:r>
            <a:endParaRPr lang="es-EC" sz="1200" b="1" dirty="0"/>
          </a:p>
        </p:txBody>
      </p:sp>
      <p:sp>
        <p:nvSpPr>
          <p:cNvPr id="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3DD1744F-AD42-43B3-965A-8AC2A0D4FF93}" type="slidenum">
              <a:rPr lang="es-EC" smtClean="0"/>
              <a:pPr>
                <a:defRPr/>
              </a:pPr>
              <a:t>37</a:t>
            </a:fld>
            <a:endParaRPr lang="es-EC" dirty="0"/>
          </a:p>
        </p:txBody>
      </p:sp>
      <p:sp>
        <p:nvSpPr>
          <p:cNvPr id="5" name="1 Título"/>
          <p:cNvSpPr txBox="1">
            <a:spLocks/>
          </p:cNvSpPr>
          <p:nvPr/>
        </p:nvSpPr>
        <p:spPr bwMode="auto">
          <a:xfrm>
            <a:off x="0" y="-24"/>
            <a:ext cx="9144000" cy="500066"/>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1300" b="1" dirty="0">
                <a:latin typeface="Arial" pitchFamily="34" charset="0"/>
                <a:cs typeface="Arial" pitchFamily="34" charset="0"/>
              </a:rPr>
              <a:t>SISTEMA CONTROL DE GESTI</a:t>
            </a:r>
            <a:r>
              <a:rPr lang="en-US" sz="1300" b="1" dirty="0">
                <a:latin typeface="Arial" pitchFamily="34" charset="0"/>
                <a:cs typeface="Arial" pitchFamily="34" charset="0"/>
              </a:rPr>
              <a:t>ÓN</a:t>
            </a:r>
            <a:endParaRPr lang="es-EC" sz="1300" b="1" dirty="0">
              <a:latin typeface="Arial" pitchFamily="34" charset="0"/>
              <a:cs typeface="Arial" pitchFamily="34" charset="0"/>
            </a:endParaRPr>
          </a:p>
          <a:p>
            <a:pPr algn="ctr">
              <a:defRPr/>
            </a:pPr>
            <a:r>
              <a:rPr lang="es-EC" sz="1200" dirty="0">
                <a:latin typeface="Arial" pitchFamily="34" charset="0"/>
                <a:cs typeface="Arial" pitchFamily="34" charset="0"/>
              </a:rPr>
              <a:t>GRÁFICO DE TENDENCIA</a:t>
            </a:r>
          </a:p>
        </p:txBody>
      </p:sp>
      <p:graphicFrame>
        <p:nvGraphicFramePr>
          <p:cNvPr id="6" name="5 Tabla"/>
          <p:cNvGraphicFramePr>
            <a:graphicFrameLocks noGrp="1"/>
          </p:cNvGraphicFramePr>
          <p:nvPr/>
        </p:nvGraphicFramePr>
        <p:xfrm>
          <a:off x="0" y="500063"/>
          <a:ext cx="9144000" cy="502920"/>
        </p:xfrm>
        <a:graphic>
          <a:graphicData uri="http://schemas.openxmlformats.org/drawingml/2006/table">
            <a:tbl>
              <a:tblPr firstRow="1" bandRow="1">
                <a:tableStyleId>{5940675A-B579-460E-94D1-54222C63F5DA}</a:tableStyleId>
              </a:tblPr>
              <a:tblGrid>
                <a:gridCol w="785786"/>
                <a:gridCol w="1714512"/>
                <a:gridCol w="4643470"/>
                <a:gridCol w="1571636"/>
                <a:gridCol w="428596"/>
              </a:tblGrid>
              <a:tr h="118936">
                <a:tc rowSpan="2">
                  <a:txBody>
                    <a:bodyPr/>
                    <a:lstStyle/>
                    <a:p>
                      <a:pPr algn="ctr"/>
                      <a:r>
                        <a:rPr lang="es-EC" sz="700" b="1" dirty="0" smtClean="0">
                          <a:latin typeface="Arial" pitchFamily="34" charset="0"/>
                          <a:cs typeface="Arial" pitchFamily="34" charset="0"/>
                        </a:rPr>
                        <a:t>EMPRESA</a:t>
                      </a:r>
                      <a:r>
                        <a:rPr lang="es-EC" sz="700" b="1" baseline="0" dirty="0" smtClean="0">
                          <a:latin typeface="Arial" pitchFamily="34" charset="0"/>
                          <a:cs typeface="Arial" pitchFamily="34" charset="0"/>
                        </a:rPr>
                        <a:t> ABC</a:t>
                      </a:r>
                      <a:endParaRPr lang="es-EC" sz="700" b="1"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NOMBRE</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700" b="1" noProof="0" dirty="0" smtClean="0">
                          <a:latin typeface="Arial" pitchFamily="34" charset="0"/>
                          <a:cs typeface="Arial" pitchFamily="34" charset="0"/>
                        </a:rPr>
                        <a:t>Rentabilidad Mensual</a:t>
                      </a:r>
                      <a:endParaRPr lang="es-EC" sz="700" b="1" dirty="0" smtClean="0">
                        <a:latin typeface="Arial" pitchFamily="34" charset="0"/>
                        <a:cs typeface="Arial" pitchFamily="34" charset="0"/>
                      </a:endParaRPr>
                    </a:p>
                    <a:p>
                      <a:endParaRPr lang="es-EC" sz="700" b="1" dirty="0">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NÚMERO</a:t>
                      </a:r>
                      <a:r>
                        <a:rPr lang="en-US" sz="700" b="1" baseline="0" dirty="0" smtClean="0">
                          <a:latin typeface="Arial" pitchFamily="34" charset="0"/>
                          <a:cs typeface="Arial" pitchFamily="34" charset="0"/>
                        </a:rPr>
                        <a:t> DE INDICADOR</a:t>
                      </a:r>
                      <a:endParaRPr lang="es-EC" sz="700" b="1" dirty="0">
                        <a:latin typeface="Arial" pitchFamily="34" charset="0"/>
                        <a:cs typeface="Arial" pitchFamily="34" charset="0"/>
                      </a:endParaRPr>
                    </a:p>
                  </a:txBody>
                  <a:tcPr/>
                </a:tc>
                <a:tc>
                  <a:txBody>
                    <a:bodyPr/>
                    <a:lstStyle/>
                    <a:p>
                      <a:r>
                        <a:rPr lang="en-US" sz="700" dirty="0" smtClean="0">
                          <a:latin typeface="Arial" pitchFamily="34" charset="0"/>
                          <a:cs typeface="Arial" pitchFamily="34" charset="0"/>
                        </a:rPr>
                        <a:t>1</a:t>
                      </a:r>
                      <a:endParaRPr lang="es-EC" sz="700" dirty="0">
                        <a:latin typeface="Arial" pitchFamily="34" charset="0"/>
                        <a:cs typeface="Arial" pitchFamily="34" charset="0"/>
                      </a:endParaRPr>
                    </a:p>
                  </a:txBody>
                  <a:tcPr/>
                </a:tc>
              </a:tr>
              <a:tr h="185579">
                <a:tc vMerge="1">
                  <a:txBody>
                    <a:bodyPr/>
                    <a:lstStyle/>
                    <a:p>
                      <a:endParaRPr lang="es-EC" sz="1200"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MÉTRICA</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(VENTAS TOTALES </a:t>
                      </a:r>
                      <a:r>
                        <a:rPr lang="en-US" sz="700" b="1" baseline="0" dirty="0" smtClean="0">
                          <a:latin typeface="Arial" pitchFamily="34" charset="0"/>
                          <a:cs typeface="Arial" pitchFamily="34" charset="0"/>
                        </a:rPr>
                        <a:t> AL MES-COSTO DE VENTAS)/ VENTAS TOTALES</a:t>
                      </a:r>
                      <a:endParaRPr lang="es-EC" sz="700" b="1" dirty="0">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FECHA DE ELABORACIÓN</a:t>
                      </a:r>
                      <a:endParaRPr lang="es-EC" sz="700" b="1" dirty="0">
                        <a:latin typeface="Arial" pitchFamily="34" charset="0"/>
                        <a:cs typeface="Arial" pitchFamily="34" charset="0"/>
                      </a:endParaRPr>
                    </a:p>
                  </a:txBody>
                  <a:tcPr/>
                </a:tc>
                <a:tc>
                  <a:txBody>
                    <a:bodyPr/>
                    <a:lstStyle/>
                    <a:p>
                      <a:endParaRPr lang="es-EC" sz="700" dirty="0">
                        <a:latin typeface="Arial" pitchFamily="34" charset="0"/>
                        <a:cs typeface="Arial" pitchFamily="34" charset="0"/>
                      </a:endParaRPr>
                    </a:p>
                  </a:txBody>
                  <a:tcPr/>
                </a:tc>
              </a:tr>
            </a:tbl>
          </a:graphicData>
        </a:graphic>
      </p:graphicFrame>
      <p:graphicFrame>
        <p:nvGraphicFramePr>
          <p:cNvPr id="7" name="6 Tabla"/>
          <p:cNvGraphicFramePr>
            <a:graphicFrameLocks noGrp="1"/>
          </p:cNvGraphicFramePr>
          <p:nvPr/>
        </p:nvGraphicFramePr>
        <p:xfrm>
          <a:off x="962025" y="4724400"/>
          <a:ext cx="7253205" cy="1396827"/>
        </p:xfrm>
        <a:graphic>
          <a:graphicData uri="http://schemas.openxmlformats.org/drawingml/2006/table">
            <a:tbl>
              <a:tblPr firstRow="1" bandRow="1">
                <a:tableStyleId>{5940675A-B579-460E-94D1-54222C63F5DA}</a:tableStyleId>
              </a:tblPr>
              <a:tblGrid>
                <a:gridCol w="1120721"/>
                <a:gridCol w="815890"/>
                <a:gridCol w="806922"/>
                <a:gridCol w="806922"/>
                <a:gridCol w="726229"/>
                <a:gridCol w="726229"/>
                <a:gridCol w="726229"/>
                <a:gridCol w="726229"/>
                <a:gridCol w="797834"/>
              </a:tblGrid>
              <a:tr h="223347">
                <a:tc>
                  <a:txBody>
                    <a:bodyPr/>
                    <a:lstStyle/>
                    <a:p>
                      <a:pPr algn="ctr"/>
                      <a:endParaRPr lang="es-EC" sz="600" dirty="0"/>
                    </a:p>
                  </a:txBody>
                  <a:tcPr/>
                </a:tc>
                <a:tc>
                  <a:txBody>
                    <a:bodyPr/>
                    <a:lstStyle/>
                    <a:p>
                      <a:pPr algn="ctr"/>
                      <a:r>
                        <a:rPr lang="en-US" sz="600" b="1" dirty="0" smtClean="0">
                          <a:solidFill>
                            <a:schemeClr val="bg1"/>
                          </a:solidFill>
                          <a:latin typeface="Arial" pitchFamily="34" charset="0"/>
                          <a:cs typeface="Arial" pitchFamily="34" charset="0"/>
                        </a:rPr>
                        <a:t>ENER</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FEB</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MARZ</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ABRIL</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MAY</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JUN</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JUL</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AGOS</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r>
              <a:tr h="123739">
                <a:tc>
                  <a:txBody>
                    <a:bodyPr/>
                    <a:lstStyle/>
                    <a:p>
                      <a:pPr algn="ctr"/>
                      <a:r>
                        <a:rPr lang="en-US" sz="600" b="1" dirty="0" smtClean="0">
                          <a:latin typeface="Arial" pitchFamily="34" charset="0"/>
                          <a:cs typeface="Arial" pitchFamily="34" charset="0"/>
                        </a:rPr>
                        <a:t>MÁXIMO</a:t>
                      </a:r>
                      <a:endParaRPr lang="es-EC" sz="600" b="1" dirty="0">
                        <a:latin typeface="Arial" pitchFamily="34" charset="0"/>
                        <a:cs typeface="Arial" pitchFamily="34" charset="0"/>
                      </a:endParaRPr>
                    </a:p>
                  </a:txBody>
                  <a:tcPr>
                    <a:solidFill>
                      <a:srgbClr val="92D050"/>
                    </a:solidFill>
                  </a:tcPr>
                </a:tc>
                <a:tc>
                  <a:txBody>
                    <a:bodyPr/>
                    <a:lstStyle/>
                    <a:p>
                      <a:pPr algn="ctr"/>
                      <a:r>
                        <a:rPr lang="es-EC" sz="1000" dirty="0" smtClean="0">
                          <a:latin typeface="Arial" pitchFamily="34" charset="0"/>
                          <a:cs typeface="Arial" pitchFamily="34" charset="0"/>
                        </a:rPr>
                        <a:t>35%</a:t>
                      </a:r>
                      <a:endParaRPr lang="es-EC" sz="1000" dirty="0">
                        <a:latin typeface="Arial" pitchFamily="34" charset="0"/>
                        <a:cs typeface="Arial" pitchFamily="34" charset="0"/>
                      </a:endParaRPr>
                    </a:p>
                  </a:txBody>
                  <a:tcPr/>
                </a:tc>
                <a:tc>
                  <a:txBody>
                    <a:bodyPr/>
                    <a:lstStyle/>
                    <a:p>
                      <a:pPr algn="ctr"/>
                      <a:r>
                        <a:rPr lang="es-EC" sz="1000" dirty="0" smtClean="0">
                          <a:latin typeface="Arial" pitchFamily="34" charset="0"/>
                          <a:cs typeface="Arial" pitchFamily="34" charset="0"/>
                        </a:rPr>
                        <a:t>35%</a:t>
                      </a:r>
                      <a:endParaRPr lang="es-EC" sz="1000" dirty="0">
                        <a:latin typeface="Arial" pitchFamily="34" charset="0"/>
                        <a:cs typeface="Arial" pitchFamily="34" charset="0"/>
                      </a:endParaRPr>
                    </a:p>
                  </a:txBody>
                  <a:tcPr/>
                </a:tc>
                <a:tc>
                  <a:txBody>
                    <a:bodyPr/>
                    <a:lstStyle/>
                    <a:p>
                      <a:pPr algn="ctr"/>
                      <a:r>
                        <a:rPr lang="es-EC" sz="1000" dirty="0" smtClean="0">
                          <a:latin typeface="Arial" pitchFamily="34" charset="0"/>
                          <a:cs typeface="Arial" pitchFamily="34" charset="0"/>
                        </a:rPr>
                        <a:t>35%</a:t>
                      </a:r>
                      <a:endParaRPr lang="es-EC" sz="1000" dirty="0">
                        <a:latin typeface="Arial" pitchFamily="34" charset="0"/>
                        <a:cs typeface="Arial" pitchFamily="34" charset="0"/>
                      </a:endParaRPr>
                    </a:p>
                  </a:txBody>
                  <a:tcPr/>
                </a:tc>
                <a:tc>
                  <a:txBody>
                    <a:bodyPr/>
                    <a:lstStyle/>
                    <a:p>
                      <a:pPr algn="ctr"/>
                      <a:r>
                        <a:rPr lang="es-EC" sz="1000" dirty="0" smtClean="0">
                          <a:latin typeface="Arial" pitchFamily="34" charset="0"/>
                          <a:cs typeface="Arial" pitchFamily="34" charset="0"/>
                        </a:rPr>
                        <a:t>35%</a:t>
                      </a:r>
                      <a:endParaRPr lang="es-EC" sz="1000" dirty="0">
                        <a:latin typeface="Arial" pitchFamily="34" charset="0"/>
                        <a:cs typeface="Arial" pitchFamily="34" charset="0"/>
                      </a:endParaRPr>
                    </a:p>
                  </a:txBody>
                  <a:tcPr/>
                </a:tc>
                <a:tc>
                  <a:txBody>
                    <a:bodyPr/>
                    <a:lstStyle/>
                    <a:p>
                      <a:pPr algn="ctr"/>
                      <a:r>
                        <a:rPr lang="es-EC" sz="1000" smtClean="0">
                          <a:latin typeface="Arial" pitchFamily="34" charset="0"/>
                          <a:cs typeface="Arial" pitchFamily="34" charset="0"/>
                        </a:rPr>
                        <a:t>35%</a:t>
                      </a:r>
                      <a:endParaRPr lang="es-EC" sz="1000" dirty="0">
                        <a:latin typeface="Arial" pitchFamily="34" charset="0"/>
                        <a:cs typeface="Arial" pitchFamily="34" charset="0"/>
                      </a:endParaRPr>
                    </a:p>
                  </a:txBody>
                  <a:tcPr/>
                </a:tc>
                <a:tc>
                  <a:txBody>
                    <a:bodyPr/>
                    <a:lstStyle/>
                    <a:p>
                      <a:pPr algn="ctr"/>
                      <a:r>
                        <a:rPr lang="es-EC" sz="1000" smtClean="0">
                          <a:latin typeface="Arial" pitchFamily="34" charset="0"/>
                          <a:cs typeface="Arial" pitchFamily="34" charset="0"/>
                        </a:rPr>
                        <a:t>35%</a:t>
                      </a:r>
                      <a:endParaRPr lang="es-EC" sz="1000" dirty="0">
                        <a:latin typeface="Arial" pitchFamily="34" charset="0"/>
                        <a:cs typeface="Arial" pitchFamily="34" charset="0"/>
                      </a:endParaRPr>
                    </a:p>
                  </a:txBody>
                  <a:tcPr/>
                </a:tc>
                <a:tc>
                  <a:txBody>
                    <a:bodyPr/>
                    <a:lstStyle/>
                    <a:p>
                      <a:pPr algn="ctr"/>
                      <a:r>
                        <a:rPr lang="es-EC" sz="1000" dirty="0" smtClean="0">
                          <a:latin typeface="Arial" pitchFamily="34" charset="0"/>
                          <a:cs typeface="Arial" pitchFamily="34" charset="0"/>
                        </a:rPr>
                        <a:t>35%</a:t>
                      </a:r>
                      <a:endParaRPr lang="es-EC" sz="1000" dirty="0">
                        <a:latin typeface="Arial" pitchFamily="34" charset="0"/>
                        <a:cs typeface="Arial" pitchFamily="34" charset="0"/>
                      </a:endParaRPr>
                    </a:p>
                  </a:txBody>
                  <a:tcPr/>
                </a:tc>
                <a:tc>
                  <a:txBody>
                    <a:bodyPr/>
                    <a:lstStyle/>
                    <a:p>
                      <a:pPr algn="ctr"/>
                      <a:r>
                        <a:rPr lang="es-EC" sz="1000" dirty="0" smtClean="0">
                          <a:latin typeface="Arial" pitchFamily="34" charset="0"/>
                          <a:cs typeface="Arial" pitchFamily="34" charset="0"/>
                        </a:rPr>
                        <a:t>35%</a:t>
                      </a:r>
                      <a:endParaRPr lang="es-EC" sz="1000" dirty="0">
                        <a:latin typeface="Arial" pitchFamily="34" charset="0"/>
                        <a:cs typeface="Arial" pitchFamily="34" charset="0"/>
                      </a:endParaRPr>
                    </a:p>
                  </a:txBody>
                  <a:tcPr/>
                </a:tc>
              </a:tr>
              <a:tr h="122687">
                <a:tc>
                  <a:txBody>
                    <a:bodyPr/>
                    <a:lstStyle/>
                    <a:p>
                      <a:pPr algn="ctr"/>
                      <a:r>
                        <a:rPr lang="en-US" sz="600" b="1" dirty="0" smtClean="0">
                          <a:latin typeface="Arial" pitchFamily="34" charset="0"/>
                          <a:cs typeface="Arial" pitchFamily="34" charset="0"/>
                        </a:rPr>
                        <a:t>MÍNIMO</a:t>
                      </a:r>
                      <a:endParaRPr lang="es-EC" sz="600" b="1" dirty="0">
                        <a:latin typeface="Arial" pitchFamily="34" charset="0"/>
                        <a:cs typeface="Arial" pitchFamily="34" charset="0"/>
                      </a:endParaRPr>
                    </a:p>
                  </a:txBody>
                  <a:tcPr>
                    <a:solidFill>
                      <a:srgbClr val="92D050"/>
                    </a:solidFill>
                  </a:tcPr>
                </a:tc>
                <a:tc>
                  <a:txBody>
                    <a:bodyPr/>
                    <a:lstStyle/>
                    <a:p>
                      <a:pPr algn="ctr"/>
                      <a:r>
                        <a:rPr lang="es-EC" sz="1000" dirty="0" smtClean="0">
                          <a:latin typeface="Arial" pitchFamily="34" charset="0"/>
                          <a:cs typeface="Arial" pitchFamily="34" charset="0"/>
                        </a:rPr>
                        <a:t>30%</a:t>
                      </a:r>
                      <a:endParaRPr lang="es-EC" sz="10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000" dirty="0" smtClean="0">
                          <a:latin typeface="Arial" pitchFamily="34" charset="0"/>
                          <a:cs typeface="Arial" pitchFamily="34" charset="0"/>
                        </a:rPr>
                        <a:t>30%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000" dirty="0" smtClean="0">
                          <a:latin typeface="Arial" pitchFamily="34" charset="0"/>
                          <a:cs typeface="Arial" pitchFamily="34" charset="0"/>
                        </a:rPr>
                        <a:t>30%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000" dirty="0" smtClean="0">
                          <a:latin typeface="Arial" pitchFamily="34" charset="0"/>
                          <a:cs typeface="Arial" pitchFamily="34" charset="0"/>
                        </a:rPr>
                        <a:t>30%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000" dirty="0" smtClean="0">
                          <a:latin typeface="Arial" pitchFamily="34" charset="0"/>
                          <a:cs typeface="Arial" pitchFamily="34" charset="0"/>
                        </a:rPr>
                        <a:t>30%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000" dirty="0" smtClean="0">
                          <a:latin typeface="Arial" pitchFamily="34" charset="0"/>
                          <a:cs typeface="Arial" pitchFamily="34" charset="0"/>
                        </a:rPr>
                        <a:t>30%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000" dirty="0" smtClean="0">
                          <a:latin typeface="Arial" pitchFamily="34" charset="0"/>
                          <a:cs typeface="Arial" pitchFamily="34" charset="0"/>
                        </a:rPr>
                        <a:t>30%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000" dirty="0" smtClean="0">
                          <a:latin typeface="Arial" pitchFamily="34" charset="0"/>
                          <a:cs typeface="Arial" pitchFamily="34" charset="0"/>
                        </a:rPr>
                        <a:t>30%</a:t>
                      </a:r>
                    </a:p>
                  </a:txBody>
                  <a:tcPr/>
                </a:tc>
              </a:tr>
              <a:tr h="0">
                <a:tc>
                  <a:txBody>
                    <a:bodyPr/>
                    <a:lstStyle/>
                    <a:p>
                      <a:pPr algn="ctr"/>
                      <a:r>
                        <a:rPr lang="en-US" sz="600" b="1" dirty="0" smtClean="0">
                          <a:latin typeface="Arial" pitchFamily="34" charset="0"/>
                          <a:cs typeface="Arial" pitchFamily="34" charset="0"/>
                        </a:rPr>
                        <a:t>CUMPLIMIENTO</a:t>
                      </a:r>
                      <a:endParaRPr lang="es-EC" sz="600" b="1" dirty="0">
                        <a:latin typeface="Arial" pitchFamily="34" charset="0"/>
                        <a:cs typeface="Arial" pitchFamily="34" charset="0"/>
                      </a:endParaRPr>
                    </a:p>
                  </a:txBody>
                  <a:tcPr>
                    <a:solidFill>
                      <a:srgbClr val="92D050"/>
                    </a:solidFill>
                  </a:tcPr>
                </a:tc>
                <a:tc>
                  <a:txBody>
                    <a:bodyPr/>
                    <a:lstStyle/>
                    <a:p>
                      <a:pPr algn="ctr" fontAlgn="b"/>
                      <a:r>
                        <a:rPr lang="es-US" sz="1000" b="0" i="0" u="none" strike="noStrike" dirty="0">
                          <a:solidFill>
                            <a:srgbClr val="000000"/>
                          </a:solidFill>
                          <a:latin typeface="Calibri"/>
                        </a:rPr>
                        <a:t>25.80%</a:t>
                      </a:r>
                    </a:p>
                  </a:txBody>
                  <a:tcPr marL="0" marR="0" marT="0" marB="0" anchor="ctr">
                    <a:solidFill>
                      <a:srgbClr val="FF0000"/>
                    </a:solidFill>
                  </a:tcPr>
                </a:tc>
                <a:tc>
                  <a:txBody>
                    <a:bodyPr/>
                    <a:lstStyle/>
                    <a:p>
                      <a:pPr algn="ctr" fontAlgn="b"/>
                      <a:r>
                        <a:rPr lang="es-US" sz="1000" b="0" i="0" u="none" strike="noStrike" dirty="0">
                          <a:solidFill>
                            <a:srgbClr val="000000"/>
                          </a:solidFill>
                          <a:latin typeface="Calibri"/>
                        </a:rPr>
                        <a:t>25.00%</a:t>
                      </a:r>
                    </a:p>
                  </a:txBody>
                  <a:tcPr marL="0" marR="0" marT="0" marB="0" anchor="ctr">
                    <a:solidFill>
                      <a:srgbClr val="FF0000"/>
                    </a:solidFill>
                  </a:tcPr>
                </a:tc>
                <a:tc>
                  <a:txBody>
                    <a:bodyPr/>
                    <a:lstStyle/>
                    <a:p>
                      <a:pPr algn="ctr" fontAlgn="b"/>
                      <a:r>
                        <a:rPr lang="es-US" sz="1000" b="0" i="0" u="none" strike="noStrike" dirty="0">
                          <a:solidFill>
                            <a:srgbClr val="000000"/>
                          </a:solidFill>
                          <a:latin typeface="Calibri"/>
                        </a:rPr>
                        <a:t>23.87%</a:t>
                      </a:r>
                    </a:p>
                  </a:txBody>
                  <a:tcPr marL="0" marR="0" marT="0" marB="0" anchor="ctr">
                    <a:solidFill>
                      <a:srgbClr val="FF0000"/>
                    </a:solidFill>
                  </a:tcPr>
                </a:tc>
                <a:tc>
                  <a:txBody>
                    <a:bodyPr/>
                    <a:lstStyle/>
                    <a:p>
                      <a:pPr algn="ctr" fontAlgn="b"/>
                      <a:r>
                        <a:rPr lang="es-US" sz="1000" b="0" i="0" u="none" strike="noStrike" dirty="0">
                          <a:solidFill>
                            <a:srgbClr val="000000"/>
                          </a:solidFill>
                          <a:latin typeface="Calibri"/>
                        </a:rPr>
                        <a:t>29.88%</a:t>
                      </a:r>
                    </a:p>
                  </a:txBody>
                  <a:tcPr marL="0" marR="0" marT="0" marB="0" anchor="ctr">
                    <a:solidFill>
                      <a:srgbClr val="FF0000"/>
                    </a:solidFill>
                  </a:tcPr>
                </a:tc>
                <a:tc>
                  <a:txBody>
                    <a:bodyPr/>
                    <a:lstStyle/>
                    <a:p>
                      <a:pPr algn="ctr" fontAlgn="b"/>
                      <a:r>
                        <a:rPr lang="es-US" sz="1000" b="0" i="0" u="none" strike="noStrike" dirty="0">
                          <a:solidFill>
                            <a:srgbClr val="000000"/>
                          </a:solidFill>
                          <a:latin typeface="Calibri"/>
                        </a:rPr>
                        <a:t>34.13%</a:t>
                      </a:r>
                    </a:p>
                  </a:txBody>
                  <a:tcPr marL="0" marR="0" marT="0" marB="0" anchor="ctr">
                    <a:solidFill>
                      <a:srgbClr val="FFFF00"/>
                    </a:solidFill>
                  </a:tcPr>
                </a:tc>
                <a:tc>
                  <a:txBody>
                    <a:bodyPr/>
                    <a:lstStyle/>
                    <a:p>
                      <a:pPr algn="ctr" fontAlgn="b"/>
                      <a:r>
                        <a:rPr lang="es-US" sz="1000" b="0" i="0" u="none" strike="noStrike" dirty="0">
                          <a:solidFill>
                            <a:srgbClr val="000000"/>
                          </a:solidFill>
                          <a:latin typeface="Calibri"/>
                        </a:rPr>
                        <a:t>28.20%</a:t>
                      </a:r>
                    </a:p>
                  </a:txBody>
                  <a:tcPr marL="0" marR="0" marT="0" marB="0" anchor="ctr">
                    <a:solidFill>
                      <a:srgbClr val="FF0000"/>
                    </a:solidFill>
                  </a:tcPr>
                </a:tc>
                <a:tc>
                  <a:txBody>
                    <a:bodyPr/>
                    <a:lstStyle/>
                    <a:p>
                      <a:pPr algn="ctr" fontAlgn="b"/>
                      <a:r>
                        <a:rPr lang="es-US" sz="1000" b="0" i="0" u="none" strike="noStrike" dirty="0">
                          <a:solidFill>
                            <a:srgbClr val="000000"/>
                          </a:solidFill>
                          <a:latin typeface="Calibri"/>
                        </a:rPr>
                        <a:t>20.99%</a:t>
                      </a:r>
                    </a:p>
                  </a:txBody>
                  <a:tcPr marL="0" marR="0" marT="0" marB="0" anchor="ctr">
                    <a:solidFill>
                      <a:srgbClr val="FF0000"/>
                    </a:solidFill>
                  </a:tcPr>
                </a:tc>
                <a:tc>
                  <a:txBody>
                    <a:bodyPr/>
                    <a:lstStyle/>
                    <a:p>
                      <a:pPr algn="ctr" fontAlgn="b"/>
                      <a:r>
                        <a:rPr lang="es-US" sz="1000" b="0" i="0" u="none" strike="noStrike" dirty="0" smtClean="0">
                          <a:solidFill>
                            <a:srgbClr val="000000"/>
                          </a:solidFill>
                          <a:latin typeface="Calibri"/>
                        </a:rPr>
                        <a:t>38.77</a:t>
                      </a:r>
                      <a:r>
                        <a:rPr lang="es-US" sz="1000" b="0" i="0" u="none" strike="noStrike" dirty="0">
                          <a:solidFill>
                            <a:srgbClr val="000000"/>
                          </a:solidFill>
                          <a:latin typeface="Calibri"/>
                        </a:rPr>
                        <a:t>%</a:t>
                      </a:r>
                    </a:p>
                  </a:txBody>
                  <a:tcPr marL="0" marR="0" marT="0" marB="0" anchor="ctr">
                    <a:solidFill>
                      <a:srgbClr val="27EF1D"/>
                    </a:solidFill>
                  </a:tcPr>
                </a:tc>
              </a:tr>
              <a:tr h="0">
                <a:tc>
                  <a:txBody>
                    <a:bodyPr/>
                    <a:lstStyle/>
                    <a:p>
                      <a:pPr algn="ctr"/>
                      <a:r>
                        <a:rPr lang="en-US" sz="500" b="1" dirty="0" smtClean="0">
                          <a:latin typeface="Arial" pitchFamily="34" charset="0"/>
                          <a:cs typeface="Arial" pitchFamily="34" charset="0"/>
                        </a:rPr>
                        <a:t>(VENTAS TOTALES</a:t>
                      </a:r>
                      <a:r>
                        <a:rPr lang="en-US" sz="500" b="1" baseline="0" dirty="0" smtClean="0">
                          <a:latin typeface="Arial" pitchFamily="34" charset="0"/>
                          <a:cs typeface="Arial" pitchFamily="34" charset="0"/>
                        </a:rPr>
                        <a:t>  -COSTO DE VENTAS)/VENTAS TOTALES</a:t>
                      </a:r>
                      <a:endParaRPr lang="es-EC" sz="500" b="1" dirty="0">
                        <a:latin typeface="Arial" pitchFamily="34" charset="0"/>
                        <a:cs typeface="Arial" pitchFamily="34" charset="0"/>
                      </a:endParaRPr>
                    </a:p>
                  </a:txBody>
                  <a:tcPr>
                    <a:solidFill>
                      <a:srgbClr val="92D050"/>
                    </a:solidFill>
                  </a:tcPr>
                </a:tc>
                <a:tc>
                  <a:txBody>
                    <a:bodyPr/>
                    <a:lstStyle/>
                    <a:p>
                      <a:pPr algn="ctr" fontAlgn="b"/>
                      <a:r>
                        <a:rPr lang="es-US" sz="700" b="0" i="0" u="none" strike="noStrike" dirty="0">
                          <a:solidFill>
                            <a:srgbClr val="000000"/>
                          </a:solidFill>
                          <a:latin typeface="Calibri"/>
                        </a:rPr>
                        <a:t> $  36,420.59 </a:t>
                      </a:r>
                    </a:p>
                  </a:txBody>
                  <a:tcPr marL="0" marR="0" marT="0" marB="0" anchor="ctr"/>
                </a:tc>
                <a:tc>
                  <a:txBody>
                    <a:bodyPr/>
                    <a:lstStyle/>
                    <a:p>
                      <a:pPr algn="ctr" fontAlgn="b"/>
                      <a:r>
                        <a:rPr lang="es-US" sz="700" b="0" i="0" u="none" strike="noStrike" dirty="0">
                          <a:solidFill>
                            <a:srgbClr val="000000"/>
                          </a:solidFill>
                          <a:latin typeface="Calibri"/>
                        </a:rPr>
                        <a:t> $  34,738.66 </a:t>
                      </a:r>
                    </a:p>
                  </a:txBody>
                  <a:tcPr marL="0" marR="0" marT="0" marB="0" anchor="ctr"/>
                </a:tc>
                <a:tc>
                  <a:txBody>
                    <a:bodyPr/>
                    <a:lstStyle/>
                    <a:p>
                      <a:pPr algn="ctr" fontAlgn="b"/>
                      <a:r>
                        <a:rPr lang="es-US" sz="700" b="0" i="0" u="none" strike="noStrike" dirty="0">
                          <a:solidFill>
                            <a:srgbClr val="000000"/>
                          </a:solidFill>
                          <a:latin typeface="Calibri"/>
                        </a:rPr>
                        <a:t> $  32,782.90 </a:t>
                      </a:r>
                    </a:p>
                  </a:txBody>
                  <a:tcPr marL="0" marR="0" marT="0" marB="0" anchor="ctr"/>
                </a:tc>
                <a:tc>
                  <a:txBody>
                    <a:bodyPr/>
                    <a:lstStyle/>
                    <a:p>
                      <a:pPr algn="ctr" fontAlgn="b"/>
                      <a:r>
                        <a:rPr lang="es-US" sz="700" b="0" i="0" u="none" strike="noStrike" dirty="0">
                          <a:solidFill>
                            <a:srgbClr val="000000"/>
                          </a:solidFill>
                          <a:latin typeface="Calibri"/>
                        </a:rPr>
                        <a:t> $  46,843.69 </a:t>
                      </a:r>
                    </a:p>
                  </a:txBody>
                  <a:tcPr marL="0" marR="0" marT="0" marB="0" anchor="ctr"/>
                </a:tc>
                <a:tc>
                  <a:txBody>
                    <a:bodyPr/>
                    <a:lstStyle/>
                    <a:p>
                      <a:pPr algn="ctr" fontAlgn="b"/>
                      <a:r>
                        <a:rPr lang="es-US" sz="700" b="0" i="0" u="none" strike="noStrike" dirty="0">
                          <a:solidFill>
                            <a:srgbClr val="000000"/>
                          </a:solidFill>
                          <a:latin typeface="Calibri"/>
                        </a:rPr>
                        <a:t> $  55,519.43 </a:t>
                      </a:r>
                    </a:p>
                  </a:txBody>
                  <a:tcPr marL="0" marR="0" marT="0" marB="0" anchor="ctr"/>
                </a:tc>
                <a:tc>
                  <a:txBody>
                    <a:bodyPr/>
                    <a:lstStyle/>
                    <a:p>
                      <a:pPr algn="ctr" fontAlgn="b"/>
                      <a:r>
                        <a:rPr lang="es-US" sz="700" b="0" i="0" u="none" strike="noStrike" dirty="0">
                          <a:solidFill>
                            <a:srgbClr val="000000"/>
                          </a:solidFill>
                          <a:latin typeface="Calibri"/>
                        </a:rPr>
                        <a:t> $  39,652.88 </a:t>
                      </a:r>
                    </a:p>
                  </a:txBody>
                  <a:tcPr marL="0" marR="0" marT="0" marB="0" anchor="ctr"/>
                </a:tc>
                <a:tc>
                  <a:txBody>
                    <a:bodyPr/>
                    <a:lstStyle/>
                    <a:p>
                      <a:pPr algn="ctr" fontAlgn="b"/>
                      <a:r>
                        <a:rPr lang="es-US" sz="700" b="0" i="0" u="none" strike="noStrike" dirty="0">
                          <a:solidFill>
                            <a:srgbClr val="000000"/>
                          </a:solidFill>
                          <a:latin typeface="Calibri"/>
                        </a:rPr>
                        <a:t> $  23,467.25 </a:t>
                      </a:r>
                    </a:p>
                  </a:txBody>
                  <a:tcPr marL="0" marR="0" marT="0" marB="0" anchor="ctr"/>
                </a:tc>
                <a:tc>
                  <a:txBody>
                    <a:bodyPr/>
                    <a:lstStyle/>
                    <a:p>
                      <a:pPr algn="ctr" fontAlgn="b"/>
                      <a:r>
                        <a:rPr lang="es-US" sz="700" b="0" i="0" u="none" strike="noStrike" dirty="0">
                          <a:solidFill>
                            <a:srgbClr val="000000"/>
                          </a:solidFill>
                          <a:latin typeface="Calibri"/>
                        </a:rPr>
                        <a:t> $  69,294.73 </a:t>
                      </a:r>
                    </a:p>
                  </a:txBody>
                  <a:tcPr marL="0" marR="0" marT="0" marB="0" anchor="ctr"/>
                </a:tc>
              </a:tr>
              <a:tr h="0">
                <a:tc>
                  <a:txBody>
                    <a:bodyPr/>
                    <a:lstStyle/>
                    <a:p>
                      <a:pPr algn="ctr"/>
                      <a:r>
                        <a:rPr lang="en-US" sz="600" b="1" dirty="0" smtClean="0">
                          <a:latin typeface="Arial" pitchFamily="34" charset="0"/>
                          <a:cs typeface="Arial" pitchFamily="34" charset="0"/>
                        </a:rPr>
                        <a:t>VENTAS TOTALES</a:t>
                      </a:r>
                      <a:endParaRPr lang="es-EC" sz="600" b="1" dirty="0">
                        <a:latin typeface="Arial" pitchFamily="34" charset="0"/>
                        <a:cs typeface="Arial" pitchFamily="34" charset="0"/>
                      </a:endParaRPr>
                    </a:p>
                  </a:txBody>
                  <a:tcPr>
                    <a:solidFill>
                      <a:srgbClr val="92D050"/>
                    </a:solidFill>
                  </a:tcPr>
                </a:tc>
                <a:tc>
                  <a:txBody>
                    <a:bodyPr/>
                    <a:lstStyle/>
                    <a:p>
                      <a:pPr algn="ctr"/>
                      <a:r>
                        <a:rPr lang="en-US" sz="600" dirty="0" smtClean="0">
                          <a:latin typeface="Arial" pitchFamily="34" charset="0"/>
                          <a:cs typeface="Arial" pitchFamily="34" charset="0"/>
                        </a:rPr>
                        <a:t>$141165.07</a:t>
                      </a:r>
                      <a:endParaRPr lang="es-EC" sz="600" dirty="0">
                        <a:latin typeface="Arial" pitchFamily="34" charset="0"/>
                        <a:cs typeface="Arial" pitchFamily="34" charset="0"/>
                      </a:endParaRPr>
                    </a:p>
                  </a:txBody>
                  <a:tcPr/>
                </a:tc>
                <a:tc>
                  <a:txBody>
                    <a:bodyPr/>
                    <a:lstStyle/>
                    <a:p>
                      <a:pPr algn="ctr"/>
                      <a:r>
                        <a:rPr lang="en-US" sz="600" dirty="0" smtClean="0">
                          <a:latin typeface="Arial" pitchFamily="34" charset="0"/>
                          <a:cs typeface="Arial" pitchFamily="34" charset="0"/>
                        </a:rPr>
                        <a:t>$138954.64</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$137339.35</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$156772.71</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$162670.48</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$140613.04</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$111802.03</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$183465.01</a:t>
                      </a:r>
                      <a:endParaRPr lang="es-EC" sz="600" dirty="0">
                        <a:latin typeface="Arial" pitchFamily="34" charset="0"/>
                        <a:cs typeface="Arial" pitchFamily="34" charset="0"/>
                      </a:endParaRPr>
                    </a:p>
                  </a:txBody>
                  <a:tcPr/>
                </a:tc>
              </a:tr>
            </a:tbl>
          </a:graphicData>
        </a:graphic>
      </p:graphicFrame>
      <p:pic>
        <p:nvPicPr>
          <p:cNvPr id="37985" name="Picture 2"/>
          <p:cNvPicPr>
            <a:picLocks noChangeAspect="1" noChangeArrowheads="1"/>
          </p:cNvPicPr>
          <p:nvPr/>
        </p:nvPicPr>
        <p:blipFill>
          <a:blip r:embed="rId2"/>
          <a:srcRect/>
          <a:stretch>
            <a:fillRect/>
          </a:stretch>
        </p:blipFill>
        <p:spPr bwMode="auto">
          <a:xfrm>
            <a:off x="3203575" y="6316663"/>
            <a:ext cx="2371725" cy="485775"/>
          </a:xfrm>
          <a:prstGeom prst="rect">
            <a:avLst/>
          </a:prstGeom>
          <a:noFill/>
          <a:ln w="9525">
            <a:noFill/>
            <a:miter lim="800000"/>
            <a:headEnd/>
            <a:tailEnd/>
          </a:ln>
        </p:spPr>
      </p:pic>
      <p:sp>
        <p:nvSpPr>
          <p:cNvPr id="37986" name="19 CuadroTexto"/>
          <p:cNvSpPr txBox="1">
            <a:spLocks noChangeArrowheads="1"/>
          </p:cNvSpPr>
          <p:nvPr/>
        </p:nvSpPr>
        <p:spPr bwMode="auto">
          <a:xfrm>
            <a:off x="3333750" y="6611938"/>
            <a:ext cx="436563" cy="184150"/>
          </a:xfrm>
          <a:prstGeom prst="rect">
            <a:avLst/>
          </a:prstGeom>
          <a:noFill/>
          <a:ln w="9525">
            <a:noFill/>
            <a:miter lim="800000"/>
            <a:headEnd/>
            <a:tailEnd/>
          </a:ln>
        </p:spPr>
        <p:txBody>
          <a:bodyPr>
            <a:spAutoFit/>
          </a:bodyPr>
          <a:lstStyle/>
          <a:p>
            <a:r>
              <a:rPr lang="en-US" sz="600"/>
              <a:t>30%</a:t>
            </a:r>
            <a:endParaRPr lang="es-EC" sz="600"/>
          </a:p>
        </p:txBody>
      </p:sp>
      <p:sp>
        <p:nvSpPr>
          <p:cNvPr id="37987" name="20 CuadroTexto"/>
          <p:cNvSpPr txBox="1">
            <a:spLocks noChangeArrowheads="1"/>
          </p:cNvSpPr>
          <p:nvPr/>
        </p:nvSpPr>
        <p:spPr bwMode="auto">
          <a:xfrm>
            <a:off x="3403600" y="6499225"/>
            <a:ext cx="225425" cy="184150"/>
          </a:xfrm>
          <a:prstGeom prst="rect">
            <a:avLst/>
          </a:prstGeom>
          <a:noFill/>
          <a:ln w="9525">
            <a:noFill/>
            <a:miter lim="800000"/>
            <a:headEnd/>
            <a:tailEnd/>
          </a:ln>
        </p:spPr>
        <p:txBody>
          <a:bodyPr>
            <a:spAutoFit/>
          </a:bodyPr>
          <a:lstStyle/>
          <a:p>
            <a:r>
              <a:rPr lang="es-EC" sz="600" b="1"/>
              <a:t>&lt;</a:t>
            </a:r>
          </a:p>
        </p:txBody>
      </p:sp>
      <p:sp>
        <p:nvSpPr>
          <p:cNvPr id="37988" name="21 CuadroTexto"/>
          <p:cNvSpPr txBox="1">
            <a:spLocks noChangeArrowheads="1"/>
          </p:cNvSpPr>
          <p:nvPr/>
        </p:nvSpPr>
        <p:spPr bwMode="auto">
          <a:xfrm>
            <a:off x="5148263" y="6497638"/>
            <a:ext cx="125412" cy="184150"/>
          </a:xfrm>
          <a:prstGeom prst="rect">
            <a:avLst/>
          </a:prstGeom>
          <a:noFill/>
          <a:ln w="9525">
            <a:noFill/>
            <a:miter lim="800000"/>
            <a:headEnd/>
            <a:tailEnd/>
          </a:ln>
        </p:spPr>
        <p:txBody>
          <a:bodyPr>
            <a:spAutoFit/>
          </a:bodyPr>
          <a:lstStyle/>
          <a:p>
            <a:r>
              <a:rPr lang="es-EC" sz="600" b="1"/>
              <a:t>&gt;</a:t>
            </a:r>
          </a:p>
        </p:txBody>
      </p:sp>
      <p:sp>
        <p:nvSpPr>
          <p:cNvPr id="37989" name="22 CuadroTexto"/>
          <p:cNvSpPr txBox="1">
            <a:spLocks noChangeArrowheads="1"/>
          </p:cNvSpPr>
          <p:nvPr/>
        </p:nvSpPr>
        <p:spPr bwMode="auto">
          <a:xfrm>
            <a:off x="5045075" y="6616700"/>
            <a:ext cx="595313" cy="185738"/>
          </a:xfrm>
          <a:prstGeom prst="rect">
            <a:avLst/>
          </a:prstGeom>
          <a:noFill/>
          <a:ln w="9525">
            <a:noFill/>
            <a:miter lim="800000"/>
            <a:headEnd/>
            <a:tailEnd/>
          </a:ln>
        </p:spPr>
        <p:txBody>
          <a:bodyPr>
            <a:spAutoFit/>
          </a:bodyPr>
          <a:lstStyle/>
          <a:p>
            <a:r>
              <a:rPr lang="en-US" sz="600"/>
              <a:t>35%</a:t>
            </a:r>
            <a:endParaRPr lang="es-EC" sz="600"/>
          </a:p>
        </p:txBody>
      </p:sp>
      <p:sp>
        <p:nvSpPr>
          <p:cNvPr id="37990" name="23 CuadroTexto"/>
          <p:cNvSpPr txBox="1">
            <a:spLocks noChangeArrowheads="1"/>
          </p:cNvSpPr>
          <p:nvPr/>
        </p:nvSpPr>
        <p:spPr bwMode="auto">
          <a:xfrm>
            <a:off x="4021138" y="6602413"/>
            <a:ext cx="1014412" cy="185737"/>
          </a:xfrm>
          <a:prstGeom prst="rect">
            <a:avLst/>
          </a:prstGeom>
          <a:noFill/>
          <a:ln w="9525">
            <a:noFill/>
            <a:miter lim="800000"/>
            <a:headEnd/>
            <a:tailEnd/>
          </a:ln>
        </p:spPr>
        <p:txBody>
          <a:bodyPr>
            <a:spAutoFit/>
          </a:bodyPr>
          <a:lstStyle/>
          <a:p>
            <a:r>
              <a:rPr lang="es-EC" sz="600" b="1"/>
              <a:t>30%              35%</a:t>
            </a:r>
          </a:p>
        </p:txBody>
      </p:sp>
      <p:grpSp>
        <p:nvGrpSpPr>
          <p:cNvPr id="37991" name="24 Grupo"/>
          <p:cNvGrpSpPr>
            <a:grpSpLocks/>
          </p:cNvGrpSpPr>
          <p:nvPr/>
        </p:nvGrpSpPr>
        <p:grpSpPr bwMode="auto">
          <a:xfrm>
            <a:off x="755650" y="1446213"/>
            <a:ext cx="7704138" cy="3092450"/>
            <a:chOff x="755650" y="1446213"/>
            <a:chExt cx="7704138" cy="3092450"/>
          </a:xfrm>
        </p:grpSpPr>
        <p:pic>
          <p:nvPicPr>
            <p:cNvPr id="37992" name="Picture 103"/>
            <p:cNvPicPr>
              <a:picLocks noChangeAspect="1" noChangeArrowheads="1"/>
            </p:cNvPicPr>
            <p:nvPr/>
          </p:nvPicPr>
          <p:blipFill>
            <a:blip r:embed="rId3"/>
            <a:srcRect/>
            <a:stretch>
              <a:fillRect/>
            </a:stretch>
          </p:blipFill>
          <p:spPr bwMode="auto">
            <a:xfrm>
              <a:off x="755650" y="1446213"/>
              <a:ext cx="7704138" cy="3092450"/>
            </a:xfrm>
            <a:prstGeom prst="rect">
              <a:avLst/>
            </a:prstGeom>
            <a:noFill/>
            <a:ln w="9525">
              <a:noFill/>
              <a:miter lim="800000"/>
              <a:headEnd/>
              <a:tailEnd/>
            </a:ln>
          </p:spPr>
        </p:pic>
        <p:grpSp>
          <p:nvGrpSpPr>
            <p:cNvPr id="37993" name="23 Grupo"/>
            <p:cNvGrpSpPr>
              <a:grpSpLocks/>
            </p:cNvGrpSpPr>
            <p:nvPr/>
          </p:nvGrpSpPr>
          <p:grpSpPr bwMode="auto">
            <a:xfrm>
              <a:off x="1907704" y="1844824"/>
              <a:ext cx="5256684" cy="1584176"/>
              <a:chOff x="1907704" y="1844824"/>
              <a:chExt cx="5256684" cy="1584176"/>
            </a:xfrm>
          </p:grpSpPr>
          <p:cxnSp>
            <p:nvCxnSpPr>
              <p:cNvPr id="14" name="13 Conector recto"/>
              <p:cNvCxnSpPr/>
              <p:nvPr/>
            </p:nvCxnSpPr>
            <p:spPr>
              <a:xfrm rot="10800000">
                <a:off x="1908175" y="2492375"/>
                <a:ext cx="5256213" cy="0"/>
              </a:xfrm>
              <a:prstGeom prst="line">
                <a:avLst/>
              </a:prstGeom>
              <a:ln w="19050">
                <a:solidFill>
                  <a:srgbClr val="FF0000"/>
                </a:solidFill>
              </a:ln>
            </p:spPr>
            <p:style>
              <a:lnRef idx="2">
                <a:schemeClr val="accent4"/>
              </a:lnRef>
              <a:fillRef idx="0">
                <a:schemeClr val="accent4"/>
              </a:fillRef>
              <a:effectRef idx="1">
                <a:schemeClr val="accent4"/>
              </a:effectRef>
              <a:fontRef idx="minor">
                <a:schemeClr val="tx1"/>
              </a:fontRef>
            </p:style>
          </p:cxnSp>
          <p:cxnSp>
            <p:nvCxnSpPr>
              <p:cNvPr id="16" name="15 Conector recto"/>
              <p:cNvCxnSpPr/>
              <p:nvPr/>
            </p:nvCxnSpPr>
            <p:spPr>
              <a:xfrm rot="10800000">
                <a:off x="1908175" y="2276475"/>
                <a:ext cx="5256213" cy="0"/>
              </a:xfrm>
              <a:prstGeom prst="line">
                <a:avLst/>
              </a:prstGeom>
              <a:ln w="19050">
                <a:solidFill>
                  <a:srgbClr val="27EF1D"/>
                </a:solidFill>
              </a:ln>
            </p:spPr>
            <p:style>
              <a:lnRef idx="2">
                <a:schemeClr val="accent4"/>
              </a:lnRef>
              <a:fillRef idx="0">
                <a:schemeClr val="accent4"/>
              </a:fillRef>
              <a:effectRef idx="1">
                <a:schemeClr val="accent4"/>
              </a:effectRef>
              <a:fontRef idx="minor">
                <a:schemeClr val="tx1"/>
              </a:fontRef>
            </p:style>
          </p:cxnSp>
          <p:sp>
            <p:nvSpPr>
              <p:cNvPr id="37996" name="14 CuadroTexto"/>
              <p:cNvSpPr txBox="1">
                <a:spLocks noChangeArrowheads="1"/>
              </p:cNvSpPr>
              <p:nvPr/>
            </p:nvSpPr>
            <p:spPr bwMode="auto">
              <a:xfrm>
                <a:off x="6372200" y="1844824"/>
                <a:ext cx="792088" cy="215444"/>
              </a:xfrm>
              <a:prstGeom prst="rect">
                <a:avLst/>
              </a:prstGeom>
              <a:noFill/>
              <a:ln w="9525">
                <a:noFill/>
                <a:miter lim="800000"/>
                <a:headEnd/>
                <a:tailEnd/>
              </a:ln>
            </p:spPr>
            <p:txBody>
              <a:bodyPr>
                <a:spAutoFit/>
              </a:bodyPr>
              <a:lstStyle/>
              <a:p>
                <a:r>
                  <a:rPr lang="es-US" sz="800" b="1">
                    <a:solidFill>
                      <a:srgbClr val="000000"/>
                    </a:solidFill>
                    <a:latin typeface="Calibri" pitchFamily="34" charset="0"/>
                  </a:rPr>
                  <a:t>$  69,294.73 </a:t>
                </a:r>
                <a:endParaRPr lang="es-EC" sz="800" b="1"/>
              </a:p>
            </p:txBody>
          </p:sp>
          <p:sp>
            <p:nvSpPr>
              <p:cNvPr id="37997" name="16 CuadroTexto"/>
              <p:cNvSpPr txBox="1">
                <a:spLocks noChangeArrowheads="1"/>
              </p:cNvSpPr>
              <p:nvPr/>
            </p:nvSpPr>
            <p:spPr bwMode="auto">
              <a:xfrm>
                <a:off x="3203848" y="2924944"/>
                <a:ext cx="792088" cy="215444"/>
              </a:xfrm>
              <a:prstGeom prst="rect">
                <a:avLst/>
              </a:prstGeom>
              <a:noFill/>
              <a:ln w="9525">
                <a:noFill/>
                <a:miter lim="800000"/>
                <a:headEnd/>
                <a:tailEnd/>
              </a:ln>
            </p:spPr>
            <p:txBody>
              <a:bodyPr>
                <a:spAutoFit/>
              </a:bodyPr>
              <a:lstStyle/>
              <a:p>
                <a:r>
                  <a:rPr lang="es-US" sz="800" b="1">
                    <a:solidFill>
                      <a:srgbClr val="000000"/>
                    </a:solidFill>
                    <a:latin typeface="Calibri" pitchFamily="34" charset="0"/>
                  </a:rPr>
                  <a:t>$  32,782.90 </a:t>
                </a:r>
                <a:endParaRPr lang="es-EC" sz="800" b="1"/>
              </a:p>
            </p:txBody>
          </p:sp>
          <p:sp>
            <p:nvSpPr>
              <p:cNvPr id="37998" name="17 CuadroTexto"/>
              <p:cNvSpPr txBox="1">
                <a:spLocks noChangeArrowheads="1"/>
              </p:cNvSpPr>
              <p:nvPr/>
            </p:nvSpPr>
            <p:spPr bwMode="auto">
              <a:xfrm>
                <a:off x="2555776" y="2852936"/>
                <a:ext cx="792088" cy="215444"/>
              </a:xfrm>
              <a:prstGeom prst="rect">
                <a:avLst/>
              </a:prstGeom>
              <a:noFill/>
              <a:ln w="9525">
                <a:noFill/>
                <a:miter lim="800000"/>
                <a:headEnd/>
                <a:tailEnd/>
              </a:ln>
            </p:spPr>
            <p:txBody>
              <a:bodyPr>
                <a:spAutoFit/>
              </a:bodyPr>
              <a:lstStyle/>
              <a:p>
                <a:r>
                  <a:rPr lang="es-US" sz="800" b="1">
                    <a:solidFill>
                      <a:srgbClr val="000000"/>
                    </a:solidFill>
                    <a:latin typeface="Calibri" pitchFamily="34" charset="0"/>
                  </a:rPr>
                  <a:t>$  34,738.66 </a:t>
                </a:r>
                <a:endParaRPr lang="es-EC" sz="800" b="1"/>
              </a:p>
            </p:txBody>
          </p:sp>
          <p:sp>
            <p:nvSpPr>
              <p:cNvPr id="37999" name="18 CuadroTexto"/>
              <p:cNvSpPr txBox="1">
                <a:spLocks noChangeArrowheads="1"/>
              </p:cNvSpPr>
              <p:nvPr/>
            </p:nvSpPr>
            <p:spPr bwMode="auto">
              <a:xfrm>
                <a:off x="3779912" y="2492896"/>
                <a:ext cx="792088" cy="215444"/>
              </a:xfrm>
              <a:prstGeom prst="rect">
                <a:avLst/>
              </a:prstGeom>
              <a:noFill/>
              <a:ln w="9525">
                <a:noFill/>
                <a:miter lim="800000"/>
                <a:headEnd/>
                <a:tailEnd/>
              </a:ln>
            </p:spPr>
            <p:txBody>
              <a:bodyPr>
                <a:spAutoFit/>
              </a:bodyPr>
              <a:lstStyle/>
              <a:p>
                <a:r>
                  <a:rPr lang="es-US" sz="800" b="1">
                    <a:solidFill>
                      <a:srgbClr val="000000"/>
                    </a:solidFill>
                    <a:latin typeface="Calibri" pitchFamily="34" charset="0"/>
                  </a:rPr>
                  <a:t>$  46,843.69 </a:t>
                </a:r>
                <a:endParaRPr lang="es-EC" sz="800" b="1"/>
              </a:p>
            </p:txBody>
          </p:sp>
          <p:sp>
            <p:nvSpPr>
              <p:cNvPr id="38000" name="19 CuadroTexto"/>
              <p:cNvSpPr txBox="1">
                <a:spLocks noChangeArrowheads="1"/>
              </p:cNvSpPr>
              <p:nvPr/>
            </p:nvSpPr>
            <p:spPr bwMode="auto">
              <a:xfrm>
                <a:off x="5148064" y="2708920"/>
                <a:ext cx="792088" cy="215444"/>
              </a:xfrm>
              <a:prstGeom prst="rect">
                <a:avLst/>
              </a:prstGeom>
              <a:noFill/>
              <a:ln w="9525">
                <a:noFill/>
                <a:miter lim="800000"/>
                <a:headEnd/>
                <a:tailEnd/>
              </a:ln>
            </p:spPr>
            <p:txBody>
              <a:bodyPr>
                <a:spAutoFit/>
              </a:bodyPr>
              <a:lstStyle/>
              <a:p>
                <a:r>
                  <a:rPr lang="es-US" sz="800" b="1">
                    <a:solidFill>
                      <a:srgbClr val="000000"/>
                    </a:solidFill>
                    <a:latin typeface="Calibri" pitchFamily="34" charset="0"/>
                  </a:rPr>
                  <a:t>$  39,652.88 </a:t>
                </a:r>
                <a:endParaRPr lang="es-EC" sz="800" b="1"/>
              </a:p>
            </p:txBody>
          </p:sp>
          <p:sp>
            <p:nvSpPr>
              <p:cNvPr id="38001" name="20 CuadroTexto"/>
              <p:cNvSpPr txBox="1">
                <a:spLocks noChangeArrowheads="1"/>
              </p:cNvSpPr>
              <p:nvPr/>
            </p:nvSpPr>
            <p:spPr bwMode="auto">
              <a:xfrm>
                <a:off x="4499992" y="2276872"/>
                <a:ext cx="792088" cy="215444"/>
              </a:xfrm>
              <a:prstGeom prst="rect">
                <a:avLst/>
              </a:prstGeom>
              <a:noFill/>
              <a:ln w="9525">
                <a:noFill/>
                <a:miter lim="800000"/>
                <a:headEnd/>
                <a:tailEnd/>
              </a:ln>
            </p:spPr>
            <p:txBody>
              <a:bodyPr>
                <a:spAutoFit/>
              </a:bodyPr>
              <a:lstStyle/>
              <a:p>
                <a:r>
                  <a:rPr lang="es-US" sz="800" b="1">
                    <a:solidFill>
                      <a:srgbClr val="000000"/>
                    </a:solidFill>
                    <a:latin typeface="Calibri" pitchFamily="34" charset="0"/>
                  </a:rPr>
                  <a:t>$  55,519.43 </a:t>
                </a:r>
                <a:endParaRPr lang="es-EC" sz="800" b="1"/>
              </a:p>
            </p:txBody>
          </p:sp>
          <p:sp>
            <p:nvSpPr>
              <p:cNvPr id="38002" name="21 CuadroTexto"/>
              <p:cNvSpPr txBox="1">
                <a:spLocks noChangeArrowheads="1"/>
              </p:cNvSpPr>
              <p:nvPr/>
            </p:nvSpPr>
            <p:spPr bwMode="auto">
              <a:xfrm>
                <a:off x="5796136" y="3213556"/>
                <a:ext cx="792088" cy="215444"/>
              </a:xfrm>
              <a:prstGeom prst="rect">
                <a:avLst/>
              </a:prstGeom>
              <a:noFill/>
              <a:ln w="9525">
                <a:noFill/>
                <a:miter lim="800000"/>
                <a:headEnd/>
                <a:tailEnd/>
              </a:ln>
            </p:spPr>
            <p:txBody>
              <a:bodyPr>
                <a:spAutoFit/>
              </a:bodyPr>
              <a:lstStyle/>
              <a:p>
                <a:r>
                  <a:rPr lang="es-US" sz="800" b="1">
                    <a:solidFill>
                      <a:srgbClr val="000000"/>
                    </a:solidFill>
                    <a:latin typeface="Calibri" pitchFamily="34" charset="0"/>
                  </a:rPr>
                  <a:t>$  23,467.25</a:t>
                </a:r>
                <a:endParaRPr lang="es-EC" sz="800" b="1"/>
              </a:p>
            </p:txBody>
          </p:sp>
          <p:sp>
            <p:nvSpPr>
              <p:cNvPr id="38003" name="22 CuadroTexto"/>
              <p:cNvSpPr txBox="1">
                <a:spLocks noChangeArrowheads="1"/>
              </p:cNvSpPr>
              <p:nvPr/>
            </p:nvSpPr>
            <p:spPr bwMode="auto">
              <a:xfrm>
                <a:off x="1907704" y="2780928"/>
                <a:ext cx="792088" cy="215444"/>
              </a:xfrm>
              <a:prstGeom prst="rect">
                <a:avLst/>
              </a:prstGeom>
              <a:noFill/>
              <a:ln w="9525">
                <a:noFill/>
                <a:miter lim="800000"/>
                <a:headEnd/>
                <a:tailEnd/>
              </a:ln>
            </p:spPr>
            <p:txBody>
              <a:bodyPr>
                <a:spAutoFit/>
              </a:bodyPr>
              <a:lstStyle/>
              <a:p>
                <a:r>
                  <a:rPr lang="es-US" sz="800" b="1">
                    <a:solidFill>
                      <a:srgbClr val="000000"/>
                    </a:solidFill>
                    <a:latin typeface="Calibri" pitchFamily="34" charset="0"/>
                  </a:rPr>
                  <a:t>$  36,420.59 </a:t>
                </a:r>
                <a:endParaRPr lang="es-EC" sz="800" b="1"/>
              </a:p>
            </p:txBody>
          </p:sp>
        </p:grpSp>
      </p:gr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37"/>
          <p:cNvPicPr>
            <a:picLocks noChangeAspect="1" noChangeArrowheads="1"/>
          </p:cNvPicPr>
          <p:nvPr/>
        </p:nvPicPr>
        <p:blipFill>
          <a:blip r:embed="rId3"/>
          <a:srcRect l="31641" t="24374" r="22656" b="10001"/>
          <a:stretch>
            <a:fillRect/>
          </a:stretch>
        </p:blipFill>
        <p:spPr bwMode="auto">
          <a:xfrm>
            <a:off x="2000250" y="1500188"/>
            <a:ext cx="5572125" cy="5000625"/>
          </a:xfrm>
          <a:prstGeom prst="rect">
            <a:avLst/>
          </a:prstGeom>
          <a:noFill/>
          <a:ln w="9525">
            <a:noFill/>
            <a:miter lim="800000"/>
            <a:headEnd/>
            <a:tailEnd/>
          </a:ln>
        </p:spPr>
      </p:pic>
      <p:sp>
        <p:nvSpPr>
          <p:cNvPr id="36" name="1 Título"/>
          <p:cNvSpPr txBox="1">
            <a:spLocks/>
          </p:cNvSpPr>
          <p:nvPr/>
        </p:nvSpPr>
        <p:spPr bwMode="auto">
          <a:xfrm>
            <a:off x="428596" y="285728"/>
            <a:ext cx="8229600" cy="928694"/>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INDICES ORGANIZACIONALES</a:t>
            </a:r>
            <a:endParaRPr lang="es-EC" sz="3200" dirty="0"/>
          </a:p>
        </p:txBody>
      </p:sp>
      <p:sp>
        <p:nvSpPr>
          <p:cNvPr id="4" name="3 Marcador de número de diapositiva"/>
          <p:cNvSpPr>
            <a:spLocks noGrp="1"/>
          </p:cNvSpPr>
          <p:nvPr>
            <p:ph type="sldNum" sz="quarter" idx="12"/>
          </p:nvPr>
        </p:nvSpPr>
        <p:spPr/>
        <p:txBody>
          <a:bodyPr/>
          <a:lstStyle/>
          <a:p>
            <a:pPr>
              <a:defRPr/>
            </a:pPr>
            <a:fld id="{D4B98A37-481D-450E-8DC2-9E1B16669CEE}" type="slidenum">
              <a:rPr lang="es-EC" smtClean="0"/>
              <a:pPr>
                <a:defRPr/>
              </a:pPr>
              <a:t>38</a:t>
            </a:fld>
            <a:endParaRPr lang="es-EC" dirty="0"/>
          </a:p>
        </p:txBody>
      </p:sp>
      <p:sp>
        <p:nvSpPr>
          <p:cNvPr id="6"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7" name="6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214285" y="3214686"/>
          <a:ext cx="8715432" cy="2260600"/>
        </p:xfrm>
        <a:graphic>
          <a:graphicData uri="http://schemas.openxmlformats.org/drawingml/2006/table">
            <a:tbl>
              <a:tblPr firstRow="1" bandRow="1">
                <a:tableStyleId>{284E427A-3D55-4303-BF80-6455036E1DE7}</a:tableStyleId>
              </a:tblPr>
              <a:tblGrid>
                <a:gridCol w="785347"/>
                <a:gridCol w="376715"/>
                <a:gridCol w="1766335"/>
                <a:gridCol w="1045856"/>
                <a:gridCol w="557790"/>
                <a:gridCol w="488066"/>
                <a:gridCol w="477320"/>
                <a:gridCol w="561873"/>
                <a:gridCol w="498024"/>
                <a:gridCol w="581029"/>
                <a:gridCol w="498024"/>
                <a:gridCol w="581029"/>
                <a:gridCol w="498024"/>
              </a:tblGrid>
              <a:tr h="370840">
                <a:tc>
                  <a:txBody>
                    <a:bodyPr/>
                    <a:lstStyle/>
                    <a:p>
                      <a:pPr algn="ctr"/>
                      <a:r>
                        <a:rPr lang="en-US" sz="1100" b="1" dirty="0" smtClean="0">
                          <a:effectLst>
                            <a:outerShdw blurRad="38100" dist="38100" dir="2700000" algn="tl">
                              <a:srgbClr val="000000">
                                <a:alpha val="43137"/>
                              </a:srgbClr>
                            </a:outerShdw>
                          </a:effectLst>
                        </a:rPr>
                        <a:t>ÁREA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No</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ÍNDICE</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MÉTRICA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META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MAX</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MIN</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MARZ</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ABRI</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MAY</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JUN</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JUL</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AGO</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r>
              <a:tr h="370840">
                <a:tc>
                  <a:txBody>
                    <a:bodyPr/>
                    <a:lstStyle/>
                    <a:p>
                      <a:pPr algn="ctr"/>
                      <a:r>
                        <a:rPr lang="en-US" sz="1100" b="1" dirty="0" smtClean="0"/>
                        <a:t>GERENCIA</a:t>
                      </a:r>
                      <a:endParaRPr lang="es-EC" sz="1100" b="1" dirty="0"/>
                    </a:p>
                  </a:txBody>
                  <a:tcPr>
                    <a:solidFill>
                      <a:schemeClr val="accent2">
                        <a:lumMod val="40000"/>
                        <a:lumOff val="60000"/>
                      </a:schemeClr>
                    </a:solidFill>
                  </a:tcPr>
                </a:tc>
                <a:tc>
                  <a:txBody>
                    <a:bodyPr/>
                    <a:lstStyle/>
                    <a:p>
                      <a:r>
                        <a:rPr lang="en-US" sz="1400" dirty="0" smtClean="0"/>
                        <a:t>1.</a:t>
                      </a:r>
                      <a:endParaRPr lang="es-EC" sz="1400" dirty="0"/>
                    </a:p>
                  </a:txBody>
                  <a:tcPr>
                    <a:solidFill>
                      <a:schemeClr val="accent2">
                        <a:lumMod val="40000"/>
                        <a:lumOff val="60000"/>
                      </a:schemeClr>
                    </a:solidFill>
                  </a:tcPr>
                </a:tc>
                <a:tc>
                  <a:txBody>
                    <a:bodyPr/>
                    <a:lstStyle/>
                    <a:p>
                      <a:r>
                        <a:rPr lang="en-US" sz="1400" dirty="0" smtClean="0"/>
                        <a:t>Rentabilidad</a:t>
                      </a:r>
                      <a:r>
                        <a:rPr lang="en-US" sz="1400" baseline="0" dirty="0" smtClean="0"/>
                        <a:t> mensual</a:t>
                      </a:r>
                      <a:endParaRPr lang="es-EC" sz="1400" dirty="0" smtClean="0"/>
                    </a:p>
                    <a:p>
                      <a:endParaRPr lang="es-EC" sz="1400" dirty="0"/>
                    </a:p>
                  </a:txBody>
                  <a:tcPr>
                    <a:solidFill>
                      <a:schemeClr val="accent2">
                        <a:lumMod val="20000"/>
                        <a:lumOff val="80000"/>
                      </a:schemeClr>
                    </a:solidFill>
                  </a:tcPr>
                </a:tc>
                <a:tc>
                  <a:txBody>
                    <a:bodyPr/>
                    <a:lstStyle/>
                    <a:p>
                      <a:r>
                        <a:rPr lang="en-US" sz="1400" dirty="0" smtClean="0"/>
                        <a:t>(Ventas Totales – Costos</a:t>
                      </a:r>
                      <a:r>
                        <a:rPr lang="en-US" sz="1400" baseline="0" dirty="0" smtClean="0"/>
                        <a:t> )/ Ventas Totales</a:t>
                      </a:r>
                      <a:endParaRPr lang="es-EC" sz="1400" dirty="0"/>
                    </a:p>
                  </a:txBody>
                  <a:tcPr>
                    <a:solidFill>
                      <a:schemeClr val="accent2">
                        <a:lumMod val="20000"/>
                        <a:lumOff val="80000"/>
                      </a:schemeClr>
                    </a:solidFill>
                  </a:tcPr>
                </a:tc>
                <a:tc>
                  <a:txBody>
                    <a:bodyPr/>
                    <a:lstStyle/>
                    <a:p>
                      <a:r>
                        <a:rPr lang="en-US" sz="1350" dirty="0" smtClean="0"/>
                        <a:t>MIN 30%</a:t>
                      </a:r>
                      <a:endParaRPr lang="es-EC" sz="1350" dirty="0"/>
                    </a:p>
                  </a:txBody>
                  <a:tcPr>
                    <a:solidFill>
                      <a:schemeClr val="accent2">
                        <a:lumMod val="20000"/>
                        <a:lumOff val="80000"/>
                      </a:schemeClr>
                    </a:solidFill>
                  </a:tcPr>
                </a:tc>
                <a:tc>
                  <a:txBody>
                    <a:bodyPr/>
                    <a:lstStyle/>
                    <a:p>
                      <a:r>
                        <a:rPr lang="en-US" sz="1350" dirty="0" smtClean="0"/>
                        <a:t>35%</a:t>
                      </a:r>
                      <a:endParaRPr lang="es-EC" sz="1350" dirty="0"/>
                    </a:p>
                  </a:txBody>
                  <a:tcPr>
                    <a:solidFill>
                      <a:schemeClr val="accent2">
                        <a:lumMod val="20000"/>
                        <a:lumOff val="80000"/>
                      </a:schemeClr>
                    </a:solidFill>
                  </a:tcPr>
                </a:tc>
                <a:tc>
                  <a:txBody>
                    <a:bodyPr/>
                    <a:lstStyle/>
                    <a:p>
                      <a:r>
                        <a:rPr lang="en-US" sz="1350" dirty="0" smtClean="0"/>
                        <a:t>30%</a:t>
                      </a:r>
                      <a:endParaRPr lang="es-EC" sz="1350" dirty="0"/>
                    </a:p>
                  </a:txBody>
                  <a:tcPr>
                    <a:solidFill>
                      <a:schemeClr val="accent2">
                        <a:lumMod val="20000"/>
                        <a:lumOff val="80000"/>
                      </a:schemeClr>
                    </a:solidFill>
                  </a:tcPr>
                </a:tc>
                <a:tc>
                  <a:txBody>
                    <a:bodyPr/>
                    <a:lstStyle/>
                    <a:p>
                      <a:pPr algn="ctr" fontAlgn="b"/>
                      <a:r>
                        <a:rPr lang="es-US" sz="1050" b="1" i="0" u="none" strike="noStrike" dirty="0">
                          <a:solidFill>
                            <a:srgbClr val="000000"/>
                          </a:solidFill>
                          <a:latin typeface="Calibri"/>
                        </a:rPr>
                        <a:t>23.87%</a:t>
                      </a:r>
                    </a:p>
                  </a:txBody>
                  <a:tcPr marL="0" marR="0" marT="0" marB="0" anchor="ctr">
                    <a:solidFill>
                      <a:srgbClr val="FF0000"/>
                    </a:solidFill>
                  </a:tcPr>
                </a:tc>
                <a:tc>
                  <a:txBody>
                    <a:bodyPr/>
                    <a:lstStyle/>
                    <a:p>
                      <a:pPr algn="ctr" fontAlgn="b"/>
                      <a:r>
                        <a:rPr lang="es-US" sz="1050" b="1" i="0" u="none" strike="noStrike" dirty="0">
                          <a:solidFill>
                            <a:srgbClr val="000000"/>
                          </a:solidFill>
                          <a:latin typeface="Calibri"/>
                        </a:rPr>
                        <a:t>29.88%</a:t>
                      </a:r>
                    </a:p>
                  </a:txBody>
                  <a:tcPr marL="0" marR="0" marT="0" marB="0" anchor="ctr">
                    <a:solidFill>
                      <a:srgbClr val="FF0000"/>
                    </a:solidFill>
                  </a:tcPr>
                </a:tc>
                <a:tc>
                  <a:txBody>
                    <a:bodyPr/>
                    <a:lstStyle/>
                    <a:p>
                      <a:pPr algn="ctr" fontAlgn="b"/>
                      <a:r>
                        <a:rPr lang="es-US" sz="1050" b="1" i="0" u="none" strike="noStrike" dirty="0">
                          <a:solidFill>
                            <a:srgbClr val="000000"/>
                          </a:solidFill>
                          <a:latin typeface="Calibri"/>
                        </a:rPr>
                        <a:t>34.13%</a:t>
                      </a:r>
                    </a:p>
                  </a:txBody>
                  <a:tcPr marL="0" marR="0" marT="0" marB="0" anchor="ctr">
                    <a:solidFill>
                      <a:srgbClr val="FFFF00"/>
                    </a:solidFill>
                  </a:tcPr>
                </a:tc>
                <a:tc>
                  <a:txBody>
                    <a:bodyPr/>
                    <a:lstStyle/>
                    <a:p>
                      <a:pPr algn="ctr" fontAlgn="b"/>
                      <a:r>
                        <a:rPr lang="es-US" sz="1050" b="1" i="0" u="none" strike="noStrike" dirty="0">
                          <a:solidFill>
                            <a:srgbClr val="000000"/>
                          </a:solidFill>
                          <a:latin typeface="Calibri"/>
                        </a:rPr>
                        <a:t>28.20%</a:t>
                      </a:r>
                    </a:p>
                  </a:txBody>
                  <a:tcPr marL="0" marR="0" marT="0" marB="0" anchor="ctr">
                    <a:solidFill>
                      <a:srgbClr val="FF0000"/>
                    </a:solidFill>
                  </a:tcPr>
                </a:tc>
                <a:tc>
                  <a:txBody>
                    <a:bodyPr/>
                    <a:lstStyle/>
                    <a:p>
                      <a:pPr algn="ctr" fontAlgn="b"/>
                      <a:r>
                        <a:rPr lang="es-US" sz="1050" b="1" i="0" u="none" strike="noStrike" dirty="0">
                          <a:solidFill>
                            <a:srgbClr val="000000"/>
                          </a:solidFill>
                          <a:latin typeface="Calibri"/>
                        </a:rPr>
                        <a:t>20.99%</a:t>
                      </a:r>
                    </a:p>
                  </a:txBody>
                  <a:tcPr marL="0" marR="0" marT="0" marB="0" anchor="ctr">
                    <a:solidFill>
                      <a:srgbClr val="FF0000"/>
                    </a:solidFill>
                  </a:tcPr>
                </a:tc>
                <a:tc>
                  <a:txBody>
                    <a:bodyPr/>
                    <a:lstStyle/>
                    <a:p>
                      <a:pPr algn="ctr" fontAlgn="b"/>
                      <a:r>
                        <a:rPr lang="es-US" sz="1050" b="1" i="0" u="none" strike="noStrike" dirty="0" smtClean="0">
                          <a:solidFill>
                            <a:srgbClr val="000000"/>
                          </a:solidFill>
                          <a:latin typeface="Calibri"/>
                        </a:rPr>
                        <a:t>38.77</a:t>
                      </a:r>
                      <a:r>
                        <a:rPr lang="es-US" sz="1050" b="1" i="0" u="none" strike="noStrike" dirty="0">
                          <a:solidFill>
                            <a:srgbClr val="000000"/>
                          </a:solidFill>
                          <a:latin typeface="Calibri"/>
                        </a:rPr>
                        <a:t>%</a:t>
                      </a:r>
                    </a:p>
                  </a:txBody>
                  <a:tcPr marL="0" marR="0" marT="0" marB="0" anchor="ctr">
                    <a:solidFill>
                      <a:srgbClr val="27EF1D"/>
                    </a:solidFill>
                  </a:tcPr>
                </a:tc>
              </a:tr>
              <a:tr h="370840">
                <a:tc>
                  <a:txBody>
                    <a:bodyPr/>
                    <a:lstStyle/>
                    <a:p>
                      <a:pPr algn="ctr"/>
                      <a:r>
                        <a:rPr lang="es-EC" sz="1100" b="1" dirty="0" smtClean="0"/>
                        <a:t>GERENCIA</a:t>
                      </a:r>
                      <a:endParaRPr lang="es-EC" sz="1100" b="1" dirty="0"/>
                    </a:p>
                  </a:txBody>
                  <a:tcPr>
                    <a:solidFill>
                      <a:schemeClr val="accent2">
                        <a:lumMod val="40000"/>
                        <a:lumOff val="60000"/>
                      </a:schemeClr>
                    </a:solidFill>
                  </a:tcPr>
                </a:tc>
                <a:tc>
                  <a:txBody>
                    <a:bodyPr/>
                    <a:lstStyle/>
                    <a:p>
                      <a:r>
                        <a:rPr lang="en-US" sz="1400" dirty="0" smtClean="0"/>
                        <a:t>2.</a:t>
                      </a:r>
                      <a:endParaRPr lang="es-EC" sz="1400" dirty="0"/>
                    </a:p>
                  </a:txBody>
                  <a:tcPr>
                    <a:solidFill>
                      <a:schemeClr val="accent2">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C" sz="1400" dirty="0" smtClean="0"/>
                        <a:t>Participación del Mercado</a:t>
                      </a:r>
                    </a:p>
                    <a:p>
                      <a:endParaRPr lang="es-EC" sz="1400" dirty="0"/>
                    </a:p>
                  </a:txBody>
                  <a:tcPr>
                    <a:solidFill>
                      <a:schemeClr val="accent2">
                        <a:lumMod val="20000"/>
                        <a:lumOff val="80000"/>
                      </a:schemeClr>
                    </a:solidFill>
                  </a:tcPr>
                </a:tc>
                <a:tc>
                  <a:txBody>
                    <a:bodyPr/>
                    <a:lstStyle/>
                    <a:p>
                      <a:r>
                        <a:rPr lang="en-US" sz="1400" dirty="0" smtClean="0"/>
                        <a:t>Resultado Estudio de Mercado</a:t>
                      </a:r>
                      <a:endParaRPr lang="es-EC" sz="1400" dirty="0"/>
                    </a:p>
                  </a:txBody>
                  <a:tcPr>
                    <a:solidFill>
                      <a:schemeClr val="accent2">
                        <a:lumMod val="20000"/>
                        <a:lumOff val="80000"/>
                      </a:schemeClr>
                    </a:solidFill>
                  </a:tcPr>
                </a:tc>
                <a:tc>
                  <a:txBody>
                    <a:bodyPr/>
                    <a:lstStyle/>
                    <a:p>
                      <a:r>
                        <a:rPr lang="en-US" sz="1350" dirty="0" smtClean="0"/>
                        <a:t>MIN 70%</a:t>
                      </a:r>
                      <a:endParaRPr lang="es-EC" sz="1350" dirty="0"/>
                    </a:p>
                  </a:txBody>
                  <a:tcPr>
                    <a:solidFill>
                      <a:schemeClr val="accent2">
                        <a:lumMod val="20000"/>
                        <a:lumOff val="80000"/>
                      </a:schemeClr>
                    </a:solidFill>
                  </a:tcPr>
                </a:tc>
                <a:tc>
                  <a:txBody>
                    <a:bodyPr/>
                    <a:lstStyle/>
                    <a:p>
                      <a:r>
                        <a:rPr lang="en-US" sz="1350" dirty="0" smtClean="0"/>
                        <a:t>80%</a:t>
                      </a:r>
                      <a:endParaRPr lang="es-EC" sz="1350" dirty="0"/>
                    </a:p>
                  </a:txBody>
                  <a:tcPr>
                    <a:solidFill>
                      <a:schemeClr val="accent2">
                        <a:lumMod val="20000"/>
                        <a:lumOff val="80000"/>
                      </a:schemeClr>
                    </a:solidFill>
                  </a:tcPr>
                </a:tc>
                <a:tc>
                  <a:txBody>
                    <a:bodyPr/>
                    <a:lstStyle/>
                    <a:p>
                      <a:r>
                        <a:rPr lang="en-US" sz="1350" dirty="0" smtClean="0"/>
                        <a:t>70%</a:t>
                      </a:r>
                      <a:endParaRPr lang="es-EC" sz="1350" dirty="0"/>
                    </a:p>
                  </a:txBody>
                  <a:tcPr>
                    <a:solidFill>
                      <a:schemeClr val="accent2">
                        <a:lumMod val="20000"/>
                        <a:lumOff val="80000"/>
                      </a:schemeClr>
                    </a:solidFill>
                  </a:tcPr>
                </a:tc>
                <a:tc>
                  <a:txBody>
                    <a:bodyPr/>
                    <a:lstStyle/>
                    <a:p>
                      <a:pPr algn="ctr" fontAlgn="b"/>
                      <a:endParaRPr lang="es-US" sz="700" b="0" i="0" u="none" strike="noStrike" dirty="0">
                        <a:solidFill>
                          <a:srgbClr val="000000"/>
                        </a:solidFill>
                        <a:latin typeface="Calibri"/>
                      </a:endParaRPr>
                    </a:p>
                  </a:txBody>
                  <a:tcPr marL="0" marR="0" marT="0" marB="0" anchor="ctr">
                    <a:solidFill>
                      <a:schemeClr val="bg1"/>
                    </a:solidFill>
                  </a:tcPr>
                </a:tc>
                <a:tc>
                  <a:txBody>
                    <a:bodyPr/>
                    <a:lstStyle/>
                    <a:p>
                      <a:pPr algn="ctr" fontAlgn="b"/>
                      <a:endParaRPr lang="es-US" sz="700" b="0" i="0" u="none" strike="noStrike" dirty="0">
                        <a:solidFill>
                          <a:srgbClr val="000000"/>
                        </a:solidFill>
                        <a:latin typeface="Calibri"/>
                      </a:endParaRPr>
                    </a:p>
                  </a:txBody>
                  <a:tcPr marL="0" marR="0" marT="0" marB="0" anchor="ctr">
                    <a:solidFill>
                      <a:schemeClr val="bg1"/>
                    </a:solidFill>
                  </a:tcPr>
                </a:tc>
                <a:tc>
                  <a:txBody>
                    <a:bodyPr/>
                    <a:lstStyle/>
                    <a:p>
                      <a:pPr algn="ctr" fontAlgn="b"/>
                      <a:endParaRPr lang="es-US" sz="700" b="0" i="0" u="none" strike="noStrike" dirty="0">
                        <a:solidFill>
                          <a:srgbClr val="000000"/>
                        </a:solidFill>
                        <a:latin typeface="Calibri"/>
                      </a:endParaRPr>
                    </a:p>
                  </a:txBody>
                  <a:tcPr marL="0" marR="0" marT="0" marB="0" anchor="ctr">
                    <a:solidFill>
                      <a:schemeClr val="bg1"/>
                    </a:solidFill>
                  </a:tcPr>
                </a:tc>
                <a:tc>
                  <a:txBody>
                    <a:bodyPr/>
                    <a:lstStyle/>
                    <a:p>
                      <a:pPr algn="ctr" fontAlgn="b"/>
                      <a:endParaRPr lang="es-US" sz="700" b="0" i="0" u="none" strike="noStrike" dirty="0">
                        <a:solidFill>
                          <a:srgbClr val="000000"/>
                        </a:solidFill>
                        <a:latin typeface="Calibri"/>
                      </a:endParaRPr>
                    </a:p>
                  </a:txBody>
                  <a:tcPr marL="0" marR="0" marT="0" marB="0" anchor="ctr">
                    <a:solidFill>
                      <a:schemeClr val="bg1"/>
                    </a:solidFill>
                  </a:tcPr>
                </a:tc>
                <a:tc>
                  <a:txBody>
                    <a:bodyPr/>
                    <a:lstStyle/>
                    <a:p>
                      <a:pPr algn="ctr" fontAlgn="b"/>
                      <a:endParaRPr lang="es-US" sz="700" b="0" i="0" u="none" strike="noStrike" dirty="0">
                        <a:solidFill>
                          <a:srgbClr val="000000"/>
                        </a:solidFill>
                        <a:latin typeface="Calibri"/>
                      </a:endParaRPr>
                    </a:p>
                  </a:txBody>
                  <a:tcPr marL="0" marR="0" marT="0" marB="0" anchor="ctr">
                    <a:solidFill>
                      <a:schemeClr val="bg1"/>
                    </a:solidFill>
                  </a:tcPr>
                </a:tc>
                <a:tc>
                  <a:txBody>
                    <a:bodyPr/>
                    <a:lstStyle/>
                    <a:p>
                      <a:endParaRPr lang="es-EC" dirty="0"/>
                    </a:p>
                  </a:txBody>
                  <a:tcPr>
                    <a:solidFill>
                      <a:schemeClr val="bg1"/>
                    </a:solidFill>
                  </a:tcPr>
                </a:tc>
              </a:tr>
            </a:tbl>
          </a:graphicData>
        </a:graphic>
      </p:graphicFrame>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39</a:t>
            </a:fld>
            <a:endParaRPr lang="es-EC" dirty="0"/>
          </a:p>
        </p:txBody>
      </p:sp>
      <p:sp>
        <p:nvSpPr>
          <p:cNvPr id="7"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8" name="7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9" name="8 Tabla"/>
          <p:cNvGraphicFramePr>
            <a:graphicFrameLocks noGrp="1"/>
          </p:cNvGraphicFramePr>
          <p:nvPr/>
        </p:nvGraphicFramePr>
        <p:xfrm>
          <a:off x="214282" y="285728"/>
          <a:ext cx="8715438" cy="2926080"/>
        </p:xfrm>
        <a:graphic>
          <a:graphicData uri="http://schemas.openxmlformats.org/drawingml/2006/table">
            <a:tbl>
              <a:tblPr firstRow="1" bandRow="1">
                <a:tableStyleId>{284E427A-3D55-4303-BF80-6455036E1DE7}</a:tableStyleId>
              </a:tblPr>
              <a:tblGrid>
                <a:gridCol w="2144830"/>
                <a:gridCol w="2212888"/>
                <a:gridCol w="1452574"/>
                <a:gridCol w="290514"/>
                <a:gridCol w="1162058"/>
                <a:gridCol w="1452574"/>
              </a:tblGrid>
              <a:tr h="1104798">
                <a:tc>
                  <a:txBody>
                    <a:bodyPr/>
                    <a:lstStyle/>
                    <a:p>
                      <a:endParaRPr lang="es-EC" dirty="0" smtClean="0"/>
                    </a:p>
                    <a:p>
                      <a:endParaRPr lang="es-EC" dirty="0" smtClean="0"/>
                    </a:p>
                    <a:p>
                      <a:endParaRPr lang="es-EC" dirty="0" smtClean="0"/>
                    </a:p>
                    <a:p>
                      <a:endParaRPr lang="es-EC" dirty="0"/>
                    </a:p>
                  </a:txBody>
                  <a:tcPr/>
                </a:tc>
                <a:tc gridSpan="5">
                  <a:txBody>
                    <a:bodyPr/>
                    <a:lstStyle/>
                    <a:p>
                      <a:pPr algn="ctr"/>
                      <a:r>
                        <a:rPr lang="en-US" sz="2000" dirty="0" smtClean="0"/>
                        <a:t>TABLERO CONTROL ORGANIZACIONAL</a:t>
                      </a:r>
                      <a:endParaRPr lang="es-EC" sz="2000" dirty="0">
                        <a:solidFill>
                          <a:schemeClr val="tx1"/>
                        </a:solidFill>
                      </a:endParaRPr>
                    </a:p>
                  </a:txBody>
                  <a:tcPr anchor="ctr"/>
                </a:tc>
                <a:tc hMerge="1">
                  <a:txBody>
                    <a:bodyPr/>
                    <a:lstStyle/>
                    <a:p>
                      <a:endParaRPr lang="es-EC" dirty="0"/>
                    </a:p>
                  </a:txBody>
                  <a:tcPr/>
                </a:tc>
                <a:tc hMerge="1">
                  <a:txBody>
                    <a:bodyPr/>
                    <a:lstStyle/>
                    <a:p>
                      <a:endParaRPr lang="es-EC"/>
                    </a:p>
                  </a:txBody>
                  <a:tcPr/>
                </a:tc>
                <a:tc hMerge="1">
                  <a:txBody>
                    <a:bodyPr/>
                    <a:lstStyle/>
                    <a:p>
                      <a:endParaRPr lang="es-EC" dirty="0"/>
                    </a:p>
                  </a:txBody>
                  <a:tcPr/>
                </a:tc>
                <a:tc hMerge="1">
                  <a:txBody>
                    <a:bodyPr/>
                    <a:lstStyle/>
                    <a:p>
                      <a:endParaRPr lang="es-EC"/>
                    </a:p>
                  </a:txBody>
                  <a:tcPr/>
                </a:tc>
              </a:tr>
              <a:tr h="283281">
                <a:tc>
                  <a:txBody>
                    <a:bodyPr/>
                    <a:lstStyle/>
                    <a:p>
                      <a:r>
                        <a:rPr lang="en-US" sz="1300" dirty="0" smtClean="0"/>
                        <a:t>Empresa:</a:t>
                      </a:r>
                      <a:endParaRPr lang="es-EC" sz="1300" b="1" dirty="0">
                        <a:latin typeface="Arial" pitchFamily="34" charset="0"/>
                        <a:cs typeface="Arial" pitchFamily="34" charset="0"/>
                      </a:endParaRPr>
                    </a:p>
                  </a:txBody>
                  <a:tcPr/>
                </a:tc>
                <a:tc gridSpan="5">
                  <a:txBody>
                    <a:bodyPr/>
                    <a:lstStyle/>
                    <a:p>
                      <a:pPr algn="ctr"/>
                      <a:r>
                        <a:rPr lang="en-US" sz="1300" dirty="0" smtClean="0"/>
                        <a:t>ABC</a:t>
                      </a:r>
                      <a:r>
                        <a:rPr lang="en-US" sz="1300" baseline="0" dirty="0" smtClean="0"/>
                        <a:t> S.A.</a:t>
                      </a:r>
                      <a:endParaRPr lang="es-EC" sz="1300" dirty="0">
                        <a:latin typeface="Arial" pitchFamily="34" charset="0"/>
                        <a:cs typeface="Arial" pitchFamily="34" charset="0"/>
                      </a:endParaRPr>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283281">
                <a:tc>
                  <a:txBody>
                    <a:bodyPr/>
                    <a:lstStyle/>
                    <a:p>
                      <a:r>
                        <a:rPr lang="en-US" sz="1300" dirty="0" smtClean="0"/>
                        <a:t>Área:</a:t>
                      </a:r>
                      <a:endParaRPr lang="es-EC" sz="1300" b="1" dirty="0">
                        <a:latin typeface="Arial" pitchFamily="34" charset="0"/>
                        <a:cs typeface="Arial" pitchFamily="34" charset="0"/>
                      </a:endParaRPr>
                    </a:p>
                  </a:txBody>
                  <a:tcPr/>
                </a:tc>
                <a:tc>
                  <a:txBody>
                    <a:bodyPr/>
                    <a:lstStyle/>
                    <a:p>
                      <a:endParaRPr lang="es-EC" sz="1300" dirty="0">
                        <a:latin typeface="Arial" pitchFamily="34" charset="0"/>
                        <a:cs typeface="Arial" pitchFamily="34" charset="0"/>
                      </a:endParaRPr>
                    </a:p>
                  </a:txBody>
                  <a:tcPr/>
                </a:tc>
                <a:tc gridSpan="2">
                  <a:txBody>
                    <a:bodyPr/>
                    <a:lstStyle/>
                    <a:p>
                      <a:r>
                        <a:rPr lang="en-US" sz="1300" dirty="0" smtClean="0"/>
                        <a:t>Unidad:</a:t>
                      </a:r>
                      <a:endParaRPr lang="es-EC" sz="1300" b="1" dirty="0">
                        <a:latin typeface="Arial" pitchFamily="34" charset="0"/>
                        <a:cs typeface="Arial" pitchFamily="34" charset="0"/>
                      </a:endParaRPr>
                    </a:p>
                  </a:txBody>
                  <a:tcPr/>
                </a:tc>
                <a:tc hMerge="1">
                  <a:txBody>
                    <a:bodyPr/>
                    <a:lstStyle/>
                    <a:p>
                      <a:endParaRPr lang="es-EC"/>
                    </a:p>
                  </a:txBody>
                  <a:tcPr/>
                </a:tc>
                <a:tc gridSpan="2">
                  <a:txBody>
                    <a:bodyPr/>
                    <a:lstStyle/>
                    <a:p>
                      <a:endParaRPr lang="es-EC" sz="1300" dirty="0">
                        <a:latin typeface="Arial" pitchFamily="34" charset="0"/>
                        <a:cs typeface="Arial" pitchFamily="34" charset="0"/>
                      </a:endParaRPr>
                    </a:p>
                  </a:txBody>
                  <a:tcPr/>
                </a:tc>
                <a:tc hMerge="1">
                  <a:txBody>
                    <a:bodyPr/>
                    <a:lstStyle/>
                    <a:p>
                      <a:endParaRPr lang="es-EC"/>
                    </a:p>
                  </a:txBody>
                  <a:tcPr/>
                </a:tc>
              </a:tr>
              <a:tr h="283281">
                <a:tc>
                  <a:txBody>
                    <a:bodyPr/>
                    <a:lstStyle/>
                    <a:p>
                      <a:r>
                        <a:rPr lang="en-US" sz="1300" dirty="0" smtClean="0"/>
                        <a:t>Responsable:</a:t>
                      </a:r>
                      <a:endParaRPr lang="es-EC" sz="1300" b="1" dirty="0">
                        <a:latin typeface="Arial" pitchFamily="34" charset="0"/>
                        <a:cs typeface="Arial" pitchFamily="34" charset="0"/>
                      </a:endParaRPr>
                    </a:p>
                  </a:txBody>
                  <a:tcPr/>
                </a:tc>
                <a:tc gridSpan="5">
                  <a:txBody>
                    <a:bodyPr/>
                    <a:lstStyle/>
                    <a:p>
                      <a:endParaRPr lang="es-EC" sz="1300" dirty="0">
                        <a:latin typeface="Arial" pitchFamily="34" charset="0"/>
                        <a:cs typeface="Arial" pitchFamily="34" charset="0"/>
                      </a:endParaRPr>
                    </a:p>
                  </a:txBody>
                  <a:tcPr/>
                </a:tc>
                <a:tc hMerge="1">
                  <a:txBody>
                    <a:bodyPr/>
                    <a:lstStyle/>
                    <a:p>
                      <a:endParaRPr lang="es-EC" sz="1400" dirty="0">
                        <a:latin typeface="Arial" pitchFamily="34" charset="0"/>
                        <a:cs typeface="Arial" pitchFamily="34" charset="0"/>
                      </a:endParaRPr>
                    </a:p>
                  </a:txBody>
                  <a:tcPr/>
                </a:tc>
                <a:tc hMerge="1">
                  <a:txBody>
                    <a:bodyPr/>
                    <a:lstStyle/>
                    <a:p>
                      <a:endParaRPr lang="es-EC"/>
                    </a:p>
                  </a:txBody>
                  <a:tcPr/>
                </a:tc>
                <a:tc hMerge="1">
                  <a:txBody>
                    <a:bodyPr/>
                    <a:lstStyle/>
                    <a:p>
                      <a:endParaRPr lang="es-EC" sz="1400">
                        <a:latin typeface="Arial" pitchFamily="34" charset="0"/>
                        <a:cs typeface="Arial" pitchFamily="34" charset="0"/>
                      </a:endParaRPr>
                    </a:p>
                  </a:txBody>
                  <a:tcPr/>
                </a:tc>
                <a:tc hMerge="1">
                  <a:txBody>
                    <a:bodyPr/>
                    <a:lstStyle/>
                    <a:p>
                      <a:endParaRPr lang="es-EC"/>
                    </a:p>
                  </a:txBody>
                  <a:tcPr/>
                </a:tc>
              </a:tr>
              <a:tr h="283281">
                <a:tc>
                  <a:txBody>
                    <a:bodyPr/>
                    <a:lstStyle/>
                    <a:p>
                      <a:r>
                        <a:rPr lang="en-US" sz="1300" dirty="0" smtClean="0"/>
                        <a:t>Período</a:t>
                      </a:r>
                      <a:r>
                        <a:rPr lang="en-US" sz="1300" baseline="0" dirty="0" smtClean="0"/>
                        <a:t> Medición:</a:t>
                      </a:r>
                      <a:endParaRPr lang="es-EC" sz="1300" b="1" dirty="0">
                        <a:latin typeface="Arial" pitchFamily="34" charset="0"/>
                        <a:cs typeface="Arial" pitchFamily="34" charset="0"/>
                      </a:endParaRPr>
                    </a:p>
                  </a:txBody>
                  <a:tcPr/>
                </a:tc>
                <a:tc>
                  <a:txBody>
                    <a:bodyPr/>
                    <a:lstStyle/>
                    <a:p>
                      <a:endParaRPr lang="es-EC" sz="1300" dirty="0">
                        <a:latin typeface="Arial" pitchFamily="34" charset="0"/>
                        <a:cs typeface="Arial" pitchFamily="34" charset="0"/>
                      </a:endParaRPr>
                    </a:p>
                  </a:txBody>
                  <a:tcPr/>
                </a:tc>
                <a:tc rowSpan="3">
                  <a:txBody>
                    <a:bodyPr/>
                    <a:lstStyle/>
                    <a:p>
                      <a:endParaRPr lang="es-EC" sz="1300" dirty="0">
                        <a:latin typeface="Arial" pitchFamily="34" charset="0"/>
                        <a:cs typeface="Arial" pitchFamily="34" charset="0"/>
                      </a:endParaRPr>
                    </a:p>
                  </a:txBody>
                  <a:tcPr/>
                </a:tc>
                <a:tc gridSpan="2">
                  <a:txBody>
                    <a:bodyPr/>
                    <a:lstStyle/>
                    <a:p>
                      <a:r>
                        <a:rPr lang="es-EC" sz="1300" dirty="0" smtClean="0"/>
                        <a:t>ROJO</a:t>
                      </a:r>
                      <a:endParaRPr lang="es-EC" sz="1300" dirty="0">
                        <a:latin typeface="Arial" pitchFamily="34" charset="0"/>
                        <a:cs typeface="Arial" pitchFamily="34" charset="0"/>
                      </a:endParaRPr>
                    </a:p>
                  </a:txBody>
                  <a:tcPr>
                    <a:solidFill>
                      <a:srgbClr val="FF0000"/>
                    </a:solidFill>
                  </a:tcPr>
                </a:tc>
                <a:tc hMerge="1">
                  <a:txBody>
                    <a:bodyPr/>
                    <a:lstStyle/>
                    <a:p>
                      <a:endParaRPr lang="es-EC" dirty="0"/>
                    </a:p>
                  </a:txBody>
                  <a:tcPr/>
                </a:tc>
                <a:tc>
                  <a:txBody>
                    <a:bodyPr/>
                    <a:lstStyle/>
                    <a:p>
                      <a:r>
                        <a:rPr lang="es-EC" sz="1300" dirty="0" smtClean="0"/>
                        <a:t>INACEPTABLE</a:t>
                      </a:r>
                      <a:endParaRPr lang="es-EC" sz="1300" dirty="0">
                        <a:latin typeface="Arial" pitchFamily="34" charset="0"/>
                        <a:cs typeface="Arial" pitchFamily="34" charset="0"/>
                      </a:endParaRPr>
                    </a:p>
                  </a:txBody>
                  <a:tcPr/>
                </a:tc>
              </a:tr>
              <a:tr h="283281">
                <a:tc rowSpan="2">
                  <a:txBody>
                    <a:bodyPr/>
                    <a:lstStyle/>
                    <a:p>
                      <a:r>
                        <a:rPr lang="es-EC" sz="1300" dirty="0" smtClean="0"/>
                        <a:t>Fuente</a:t>
                      </a:r>
                      <a:r>
                        <a:rPr lang="es-EC" sz="1300" baseline="0" dirty="0" smtClean="0"/>
                        <a:t> de Captura:</a:t>
                      </a:r>
                      <a:endParaRPr lang="es-EC" sz="1300" b="1" dirty="0">
                        <a:latin typeface="Arial" pitchFamily="34" charset="0"/>
                        <a:cs typeface="Arial" pitchFamily="34" charset="0"/>
                      </a:endParaRPr>
                    </a:p>
                  </a:txBody>
                  <a:tcPr/>
                </a:tc>
                <a:tc rowSpan="2">
                  <a:txBody>
                    <a:bodyPr/>
                    <a:lstStyle/>
                    <a:p>
                      <a:endParaRPr lang="es-EC" sz="1300" dirty="0">
                        <a:latin typeface="Arial" pitchFamily="34" charset="0"/>
                        <a:cs typeface="Arial" pitchFamily="34" charset="0"/>
                      </a:endParaRPr>
                    </a:p>
                  </a:txBody>
                  <a:tcPr/>
                </a:tc>
                <a:tc vMerge="1">
                  <a:txBody>
                    <a:bodyPr/>
                    <a:lstStyle/>
                    <a:p>
                      <a:endParaRPr lang="es-EC" sz="1400" dirty="0">
                        <a:latin typeface="Arial" pitchFamily="34" charset="0"/>
                        <a:cs typeface="Arial" pitchFamily="34" charset="0"/>
                      </a:endParaRPr>
                    </a:p>
                  </a:txBody>
                  <a:tcPr/>
                </a:tc>
                <a:tc gridSpan="2">
                  <a:txBody>
                    <a:bodyPr/>
                    <a:lstStyle/>
                    <a:p>
                      <a:r>
                        <a:rPr lang="es-EC" sz="1300" dirty="0" smtClean="0"/>
                        <a:t>AMARILLO</a:t>
                      </a:r>
                      <a:endParaRPr lang="es-EC" sz="1300" dirty="0">
                        <a:latin typeface="Arial" pitchFamily="34" charset="0"/>
                        <a:cs typeface="Arial" pitchFamily="34" charset="0"/>
                      </a:endParaRPr>
                    </a:p>
                  </a:txBody>
                  <a:tcPr>
                    <a:solidFill>
                      <a:srgbClr val="FFFF00"/>
                    </a:solidFill>
                  </a:tcPr>
                </a:tc>
                <a:tc hMerge="1">
                  <a:txBody>
                    <a:bodyPr/>
                    <a:lstStyle/>
                    <a:p>
                      <a:endParaRPr lang="es-EC"/>
                    </a:p>
                  </a:txBody>
                  <a:tcPr/>
                </a:tc>
                <a:tc>
                  <a:txBody>
                    <a:bodyPr/>
                    <a:lstStyle/>
                    <a:p>
                      <a:r>
                        <a:rPr lang="es-EC" sz="1300" dirty="0" smtClean="0"/>
                        <a:t>ACEPTABLE</a:t>
                      </a:r>
                      <a:endParaRPr lang="es-EC" sz="1300" dirty="0">
                        <a:latin typeface="Arial" pitchFamily="34" charset="0"/>
                        <a:cs typeface="Arial" pitchFamily="34" charset="0"/>
                      </a:endParaRPr>
                    </a:p>
                  </a:txBody>
                  <a:tcPr/>
                </a:tc>
              </a:tr>
              <a:tr h="283281">
                <a:tc vMerge="1">
                  <a:txBody>
                    <a:bodyPr/>
                    <a:lstStyle/>
                    <a:p>
                      <a:endParaRPr lang="es-EC"/>
                    </a:p>
                  </a:txBody>
                  <a:tcPr/>
                </a:tc>
                <a:tc vMerge="1">
                  <a:txBody>
                    <a:bodyPr/>
                    <a:lstStyle/>
                    <a:p>
                      <a:endParaRPr lang="es-EC"/>
                    </a:p>
                  </a:txBody>
                  <a:tcPr/>
                </a:tc>
                <a:tc vMerge="1">
                  <a:txBody>
                    <a:bodyPr/>
                    <a:lstStyle/>
                    <a:p>
                      <a:endParaRPr lang="es-EC" sz="1400" dirty="0">
                        <a:latin typeface="Arial" pitchFamily="34" charset="0"/>
                        <a:cs typeface="Arial" pitchFamily="34" charset="0"/>
                      </a:endParaRPr>
                    </a:p>
                  </a:txBody>
                  <a:tcPr/>
                </a:tc>
                <a:tc gridSpan="2">
                  <a:txBody>
                    <a:bodyPr/>
                    <a:lstStyle/>
                    <a:p>
                      <a:r>
                        <a:rPr lang="es-EC" sz="1300" dirty="0" smtClean="0"/>
                        <a:t>VERDE</a:t>
                      </a:r>
                      <a:endParaRPr lang="es-EC" sz="1300" dirty="0">
                        <a:latin typeface="Arial" pitchFamily="34" charset="0"/>
                        <a:cs typeface="Arial" pitchFamily="34" charset="0"/>
                      </a:endParaRPr>
                    </a:p>
                  </a:txBody>
                  <a:tcPr>
                    <a:solidFill>
                      <a:srgbClr val="00DA00"/>
                    </a:solidFill>
                  </a:tcPr>
                </a:tc>
                <a:tc hMerge="1">
                  <a:txBody>
                    <a:bodyPr/>
                    <a:lstStyle/>
                    <a:p>
                      <a:endParaRPr lang="es-EC"/>
                    </a:p>
                  </a:txBody>
                  <a:tcPr/>
                </a:tc>
                <a:tc>
                  <a:txBody>
                    <a:bodyPr/>
                    <a:lstStyle/>
                    <a:p>
                      <a:r>
                        <a:rPr lang="es-EC" sz="1300" dirty="0" smtClean="0"/>
                        <a:t>EXCEPCIONAL</a:t>
                      </a:r>
                      <a:endParaRPr lang="es-EC" sz="1300" dirty="0">
                        <a:latin typeface="Arial" pitchFamily="34" charset="0"/>
                        <a:cs typeface="Arial" pitchFamily="34" charset="0"/>
                      </a:endParaRPr>
                    </a:p>
                  </a:txBody>
                  <a:tcPr/>
                </a:tc>
              </a:tr>
            </a:tbl>
          </a:graphicData>
        </a:graphic>
      </p:graphicFrame>
      <p:pic>
        <p:nvPicPr>
          <p:cNvPr id="10" name="Picture 11"/>
          <p:cNvPicPr>
            <a:picLocks noChangeAspect="1" noChangeArrowheads="1"/>
          </p:cNvPicPr>
          <p:nvPr/>
        </p:nvPicPr>
        <p:blipFill>
          <a:blip r:embed="rId2"/>
          <a:srcRect l="42774" t="70313" r="51367" b="15624"/>
          <a:stretch>
            <a:fillRect/>
          </a:stretch>
        </p:blipFill>
        <p:spPr bwMode="auto">
          <a:xfrm>
            <a:off x="5000628" y="2357430"/>
            <a:ext cx="571504" cy="857256"/>
          </a:xfrm>
          <a:prstGeom prst="rect">
            <a:avLst/>
          </a:prstGeom>
          <a:noFill/>
          <a:ln w="9525">
            <a:noFill/>
            <a:miter lim="800000"/>
            <a:headEnd/>
            <a:tailEnd/>
          </a:ln>
        </p:spPr>
      </p:pic>
      <p:pic>
        <p:nvPicPr>
          <p:cNvPr id="11" name="10 Imagen" descr="foto 11.jpg"/>
          <p:cNvPicPr>
            <a:picLocks noChangeAspect="1"/>
          </p:cNvPicPr>
          <p:nvPr/>
        </p:nvPicPr>
        <p:blipFill>
          <a:blip r:embed="rId3" cstate="print"/>
          <a:stretch>
            <a:fillRect/>
          </a:stretch>
        </p:blipFill>
        <p:spPr>
          <a:xfrm>
            <a:off x="357158" y="357166"/>
            <a:ext cx="1643074" cy="107972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pPr eaLnBrk="1" hangingPunct="1">
              <a:defRPr/>
            </a:pPr>
            <a:r>
              <a:rPr lang="en-US" dirty="0" smtClean="0"/>
              <a:t>ACTIVIDAD COMERCIAL</a:t>
            </a:r>
            <a:endParaRPr lang="es-EC" dirty="0"/>
          </a:p>
        </p:txBody>
      </p:sp>
      <p:pic>
        <p:nvPicPr>
          <p:cNvPr id="6" name="Picture 4" descr="P:\migplast\funda_color.jpg"/>
          <p:cNvPicPr>
            <a:picLocks noChangeAspect="1" noChangeArrowheads="1"/>
          </p:cNvPicPr>
          <p:nvPr/>
        </p:nvPicPr>
        <p:blipFill>
          <a:blip r:embed="rId2" cstate="print"/>
          <a:srcRect l="19286" r="15143"/>
          <a:stretch>
            <a:fillRect/>
          </a:stretch>
        </p:blipFill>
        <p:spPr bwMode="auto">
          <a:xfrm>
            <a:off x="5281642" y="1857364"/>
            <a:ext cx="1295400" cy="1600200"/>
          </a:xfrm>
          <a:prstGeom prst="rect">
            <a:avLst/>
          </a:prstGeom>
          <a:ln>
            <a:noFill/>
          </a:ln>
          <a:effectLst>
            <a:softEdge rad="112500"/>
          </a:effectLst>
        </p:spPr>
      </p:pic>
      <p:pic>
        <p:nvPicPr>
          <p:cNvPr id="7" name="Picture 5" descr="P:\migplast\FUNDA NATURAL.jpg"/>
          <p:cNvPicPr>
            <a:picLocks noGrp="1" noChangeAspect="1" noChangeArrowheads="1"/>
          </p:cNvPicPr>
          <p:nvPr>
            <p:ph sz="quarter" idx="1"/>
          </p:nvPr>
        </p:nvPicPr>
        <p:blipFill>
          <a:blip r:embed="rId3" cstate="print"/>
          <a:srcRect l="16667" r="16667"/>
          <a:stretch>
            <a:fillRect/>
          </a:stretch>
        </p:blipFill>
        <p:spPr>
          <a:xfrm>
            <a:off x="938242" y="4752964"/>
            <a:ext cx="1157288" cy="1420813"/>
          </a:xfrm>
          <a:effectLst>
            <a:softEdge rad="112500"/>
          </a:effectLst>
        </p:spPr>
      </p:pic>
      <p:sp>
        <p:nvSpPr>
          <p:cNvPr id="4103" name="8 Rectángulo"/>
          <p:cNvSpPr>
            <a:spLocks noChangeArrowheads="1"/>
          </p:cNvSpPr>
          <p:nvPr/>
        </p:nvSpPr>
        <p:spPr bwMode="auto">
          <a:xfrm>
            <a:off x="2386013" y="4752975"/>
            <a:ext cx="2133600" cy="1077913"/>
          </a:xfrm>
          <a:prstGeom prst="rect">
            <a:avLst/>
          </a:prstGeom>
          <a:noFill/>
          <a:ln w="9525">
            <a:noFill/>
            <a:miter lim="800000"/>
            <a:headEnd/>
            <a:tailEnd/>
          </a:ln>
        </p:spPr>
        <p:txBody>
          <a:bodyPr>
            <a:spAutoFit/>
          </a:bodyPr>
          <a:lstStyle/>
          <a:p>
            <a:r>
              <a:rPr lang="es-EC" sz="1600" b="1"/>
              <a:t>Láminas plásticas</a:t>
            </a:r>
          </a:p>
          <a:p>
            <a:r>
              <a:rPr lang="es-EC" sz="1600"/>
              <a:t>- Varios tamaños</a:t>
            </a:r>
            <a:br>
              <a:rPr lang="es-EC" sz="1600"/>
            </a:br>
            <a:r>
              <a:rPr lang="es-EC" sz="1600"/>
              <a:t>- Alto rendimiento</a:t>
            </a:r>
            <a:br>
              <a:rPr lang="es-EC" sz="1600"/>
            </a:br>
            <a:r>
              <a:rPr lang="es-EC" sz="1600"/>
              <a:t>- No contaminante</a:t>
            </a:r>
          </a:p>
        </p:txBody>
      </p:sp>
      <p:sp>
        <p:nvSpPr>
          <p:cNvPr id="4104" name="10 Rectángulo"/>
          <p:cNvSpPr>
            <a:spLocks noChangeArrowheads="1"/>
          </p:cNvSpPr>
          <p:nvPr/>
        </p:nvSpPr>
        <p:spPr bwMode="auto">
          <a:xfrm>
            <a:off x="2309813" y="2009775"/>
            <a:ext cx="2286000" cy="1816100"/>
          </a:xfrm>
          <a:prstGeom prst="rect">
            <a:avLst/>
          </a:prstGeom>
          <a:noFill/>
          <a:ln w="9525">
            <a:noFill/>
            <a:miter lim="800000"/>
            <a:headEnd/>
            <a:tailEnd/>
          </a:ln>
        </p:spPr>
        <p:txBody>
          <a:bodyPr>
            <a:spAutoFit/>
          </a:bodyPr>
          <a:lstStyle/>
          <a:p>
            <a:r>
              <a:rPr lang="es-EC" sz="1600" b="1"/>
              <a:t>Rollos pre</a:t>
            </a:r>
            <a:r>
              <a:rPr lang="en-US" sz="1600" b="1"/>
              <a:t>-</a:t>
            </a:r>
            <a:r>
              <a:rPr lang="es-EC" sz="1600" b="1"/>
              <a:t>corte</a:t>
            </a:r>
          </a:p>
          <a:p>
            <a:pPr>
              <a:buFontTx/>
              <a:buChar char="-"/>
            </a:pPr>
            <a:r>
              <a:rPr lang="es-EC" sz="1600"/>
              <a:t>Ideal para     </a:t>
            </a:r>
          </a:p>
          <a:p>
            <a:r>
              <a:rPr lang="es-EC" sz="1600"/>
              <a:t>  supermercados </a:t>
            </a:r>
            <a:br>
              <a:rPr lang="es-EC" sz="1600"/>
            </a:br>
            <a:r>
              <a:rPr lang="es-EC" sz="1600"/>
              <a:t>- Varios tamaños</a:t>
            </a:r>
            <a:br>
              <a:rPr lang="es-EC" sz="1600"/>
            </a:br>
            <a:r>
              <a:rPr lang="es-EC" sz="1600"/>
              <a:t>- Súper reforzada</a:t>
            </a:r>
          </a:p>
          <a:p>
            <a:r>
              <a:rPr lang="es-EC" sz="1600"/>
              <a:t> </a:t>
            </a:r>
            <a:br>
              <a:rPr lang="es-EC" sz="1600"/>
            </a:br>
            <a:endParaRPr lang="es-EC" sz="1600"/>
          </a:p>
        </p:txBody>
      </p:sp>
      <p:sp>
        <p:nvSpPr>
          <p:cNvPr id="4105" name="11 Rectángulo"/>
          <p:cNvSpPr>
            <a:spLocks noChangeArrowheads="1"/>
          </p:cNvSpPr>
          <p:nvPr/>
        </p:nvSpPr>
        <p:spPr bwMode="auto">
          <a:xfrm>
            <a:off x="7110413" y="2085975"/>
            <a:ext cx="1447800" cy="1200150"/>
          </a:xfrm>
          <a:prstGeom prst="rect">
            <a:avLst/>
          </a:prstGeom>
          <a:noFill/>
          <a:ln w="9525">
            <a:noFill/>
            <a:miter lim="800000"/>
            <a:headEnd/>
            <a:tailEnd/>
          </a:ln>
        </p:spPr>
        <p:txBody>
          <a:bodyPr>
            <a:spAutoFit/>
          </a:bodyPr>
          <a:lstStyle/>
          <a:p>
            <a:r>
              <a:rPr lang="es-EC" b="1">
                <a:latin typeface="Century Schoolbook" pitchFamily="18" charset="0"/>
              </a:rPr>
              <a:t>Funda Impresa </a:t>
            </a:r>
            <a:br>
              <a:rPr lang="es-EC" b="1">
                <a:latin typeface="Century Schoolbook" pitchFamily="18" charset="0"/>
              </a:rPr>
            </a:br>
            <a:r>
              <a:rPr lang="es-EC" b="1">
                <a:latin typeface="Century Schoolbook" pitchFamily="18" charset="0"/>
              </a:rPr>
              <a:t/>
            </a:r>
            <a:br>
              <a:rPr lang="es-EC" b="1">
                <a:latin typeface="Century Schoolbook" pitchFamily="18" charset="0"/>
              </a:rPr>
            </a:br>
            <a:endParaRPr lang="es-EC">
              <a:latin typeface="Century Schoolbook" pitchFamily="18" charset="0"/>
            </a:endParaRPr>
          </a:p>
        </p:txBody>
      </p:sp>
      <p:pic>
        <p:nvPicPr>
          <p:cNvPr id="11" name="Picture 7" descr="P:\migplast\fnegras2.gif"/>
          <p:cNvPicPr>
            <a:picLocks noChangeAspect="1" noChangeArrowheads="1"/>
          </p:cNvPicPr>
          <p:nvPr/>
        </p:nvPicPr>
        <p:blipFill>
          <a:blip r:embed="rId4" cstate="print"/>
          <a:srcRect/>
          <a:stretch>
            <a:fillRect/>
          </a:stretch>
        </p:blipFill>
        <p:spPr bwMode="auto">
          <a:xfrm>
            <a:off x="5053042" y="4448164"/>
            <a:ext cx="1962150" cy="1857375"/>
          </a:xfrm>
          <a:prstGeom prst="rect">
            <a:avLst/>
          </a:prstGeom>
          <a:ln>
            <a:noFill/>
          </a:ln>
          <a:effectLst>
            <a:softEdge rad="112500"/>
          </a:effectLst>
        </p:spPr>
      </p:pic>
      <p:sp>
        <p:nvSpPr>
          <p:cNvPr id="4107" name="13 Rectángulo"/>
          <p:cNvSpPr>
            <a:spLocks noChangeArrowheads="1"/>
          </p:cNvSpPr>
          <p:nvPr/>
        </p:nvSpPr>
        <p:spPr bwMode="auto">
          <a:xfrm>
            <a:off x="7110413" y="5057775"/>
            <a:ext cx="1676400" cy="923925"/>
          </a:xfrm>
          <a:prstGeom prst="rect">
            <a:avLst/>
          </a:prstGeom>
          <a:noFill/>
          <a:ln w="9525">
            <a:noFill/>
            <a:miter lim="800000"/>
            <a:headEnd/>
            <a:tailEnd/>
          </a:ln>
        </p:spPr>
        <p:txBody>
          <a:bodyPr>
            <a:spAutoFit/>
          </a:bodyPr>
          <a:lstStyle/>
          <a:p>
            <a:r>
              <a:rPr lang="es-EC" b="1"/>
              <a:t>Fundas de Basura “ </a:t>
            </a:r>
            <a:r>
              <a:rPr lang="es-EC" b="1" i="1"/>
              <a:t>La Burrita”</a:t>
            </a:r>
            <a:endParaRPr lang="es-EC" b="1" i="1">
              <a:latin typeface="Century Schoolbook" pitchFamily="18" charset="0"/>
            </a:endParaRPr>
          </a:p>
        </p:txBody>
      </p:sp>
      <p:pic>
        <p:nvPicPr>
          <p:cNvPr id="13" name="12 Imagen" descr="ROLLOS.jpg"/>
          <p:cNvPicPr>
            <a:picLocks noChangeAspect="1"/>
          </p:cNvPicPr>
          <p:nvPr/>
        </p:nvPicPr>
        <p:blipFill>
          <a:blip r:embed="rId5" cstate="print"/>
          <a:stretch>
            <a:fillRect/>
          </a:stretch>
        </p:blipFill>
        <p:spPr>
          <a:xfrm>
            <a:off x="785842" y="1857364"/>
            <a:ext cx="1524000" cy="1524000"/>
          </a:xfrm>
          <a:prstGeom prst="rect">
            <a:avLst/>
          </a:prstGeom>
          <a:ln>
            <a:noFill/>
          </a:ln>
          <a:effectLst>
            <a:softEdge rad="112500"/>
          </a:effectLst>
        </p:spPr>
      </p:pic>
      <p:sp>
        <p:nvSpPr>
          <p:cNvPr id="14" name="13 Marcador de número de diapositiva"/>
          <p:cNvSpPr>
            <a:spLocks noGrp="1"/>
          </p:cNvSpPr>
          <p:nvPr>
            <p:ph type="sldNum" sz="quarter" idx="12"/>
          </p:nvPr>
        </p:nvSpPr>
        <p:spPr/>
        <p:txBody>
          <a:bodyPr/>
          <a:lstStyle/>
          <a:p>
            <a:pPr>
              <a:defRPr/>
            </a:pPr>
            <a:fld id="{4952B8EF-94BC-4764-B1E8-6589B1FD6429}" type="slidenum">
              <a:rPr lang="es-EC" smtClean="0"/>
              <a:pPr>
                <a:defRPr/>
              </a:pPr>
              <a:t>4</a:t>
            </a:fld>
            <a:endParaRPr lang="es-EC" dirty="0"/>
          </a:p>
        </p:txBody>
      </p:sp>
      <p:sp>
        <p:nvSpPr>
          <p:cNvPr id="15"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6" name="15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bwMode="auto">
          <a:xfrm>
            <a:off x="0" y="0"/>
            <a:ext cx="1714480" cy="68580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wordArtVert" anchor="ctr"/>
          <a:lstStyle/>
          <a:p>
            <a:pPr algn="ctr">
              <a:defRPr/>
            </a:pPr>
            <a:endParaRPr lang="es-EC" dirty="0"/>
          </a:p>
        </p:txBody>
      </p:sp>
      <p:sp>
        <p:nvSpPr>
          <p:cNvPr id="5" name="4 Redondear rectángulo de esquina diagonal"/>
          <p:cNvSpPr/>
          <p:nvPr/>
        </p:nvSpPr>
        <p:spPr>
          <a:xfrm>
            <a:off x="1714480" y="2060848"/>
            <a:ext cx="7429520" cy="2428892"/>
          </a:xfrm>
          <a:prstGeom prst="round2DiagRect">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sz="3200" dirty="0">
                <a:effectLst>
                  <a:outerShdw blurRad="38100" dist="38100" dir="2700000" algn="tl">
                    <a:srgbClr val="000000">
                      <a:alpha val="43137"/>
                    </a:srgbClr>
                  </a:outerShdw>
                </a:effectLst>
                <a:latin typeface="Elephant" pitchFamily="18" charset="0"/>
              </a:rPr>
              <a:t>DEPARTAMENTO</a:t>
            </a:r>
          </a:p>
          <a:p>
            <a:pPr algn="ctr">
              <a:defRPr/>
            </a:pPr>
            <a:r>
              <a:rPr lang="en-US" sz="3200" dirty="0">
                <a:effectLst>
                  <a:outerShdw blurRad="38100" dist="38100" dir="2700000" algn="tl">
                    <a:srgbClr val="000000">
                      <a:alpha val="43137"/>
                    </a:srgbClr>
                  </a:outerShdw>
                </a:effectLst>
                <a:latin typeface="Elephant" pitchFamily="18" charset="0"/>
              </a:rPr>
              <a:t> PRODUCCI</a:t>
            </a:r>
            <a:r>
              <a:rPr lang="es-EC" sz="3200" dirty="0">
                <a:effectLst>
                  <a:outerShdw blurRad="38100" dist="38100" dir="2700000" algn="tl">
                    <a:srgbClr val="000000">
                      <a:alpha val="43137"/>
                    </a:srgbClr>
                  </a:outerShdw>
                </a:effectLst>
                <a:latin typeface="Elephant" pitchFamily="18" charset="0"/>
              </a:rPr>
              <a:t>ÓN</a:t>
            </a:r>
            <a:endParaRPr lang="en-US" sz="2800" dirty="0">
              <a:effectLst>
                <a:outerShdw blurRad="38100" dist="38100" dir="2700000" algn="tl">
                  <a:srgbClr val="000000">
                    <a:alpha val="43137"/>
                  </a:srgbClr>
                </a:outerShdw>
              </a:effectLst>
              <a:latin typeface="Elephant" pitchFamily="18" charset="0"/>
            </a:endParaRPr>
          </a:p>
        </p:txBody>
      </p:sp>
      <p:pic>
        <p:nvPicPr>
          <p:cNvPr id="39944" name="6 Imagen" descr="rolloplastico2.jpg"/>
          <p:cNvPicPr>
            <a:picLocks noChangeAspect="1"/>
          </p:cNvPicPr>
          <p:nvPr/>
        </p:nvPicPr>
        <p:blipFill>
          <a:blip r:embed="rId2"/>
          <a:srcRect/>
          <a:stretch>
            <a:fillRect/>
          </a:stretch>
        </p:blipFill>
        <p:spPr bwMode="auto">
          <a:xfrm>
            <a:off x="4000500" y="4600575"/>
            <a:ext cx="3149600" cy="2157413"/>
          </a:xfrm>
          <a:prstGeom prst="rect">
            <a:avLst/>
          </a:prstGeom>
          <a:noFill/>
          <a:ln w="9525">
            <a:noFill/>
            <a:miter lim="800000"/>
            <a:headEnd/>
            <a:tailEnd/>
          </a:ln>
        </p:spPr>
      </p:pic>
      <p:pic>
        <p:nvPicPr>
          <p:cNvPr id="39945" name="7 Imagen" descr="vision.jpg"/>
          <p:cNvPicPr>
            <a:picLocks noChangeAspect="1"/>
          </p:cNvPicPr>
          <p:nvPr/>
        </p:nvPicPr>
        <p:blipFill>
          <a:blip r:embed="rId3"/>
          <a:srcRect/>
          <a:stretch>
            <a:fillRect/>
          </a:stretch>
        </p:blipFill>
        <p:spPr bwMode="auto">
          <a:xfrm>
            <a:off x="357188" y="1285875"/>
            <a:ext cx="1000125" cy="889000"/>
          </a:xfrm>
          <a:prstGeom prst="rect">
            <a:avLst/>
          </a:prstGeom>
          <a:noFill/>
          <a:ln w="9525">
            <a:noFill/>
            <a:miter lim="800000"/>
            <a:headEnd/>
            <a:tailEnd/>
          </a:ln>
        </p:spPr>
      </p:pic>
      <p:pic>
        <p:nvPicPr>
          <p:cNvPr id="39946" name="8 Imagen" descr="mision.gif"/>
          <p:cNvPicPr>
            <a:picLocks noChangeAspect="1"/>
          </p:cNvPicPr>
          <p:nvPr/>
        </p:nvPicPr>
        <p:blipFill>
          <a:blip r:embed="rId4"/>
          <a:srcRect/>
          <a:stretch>
            <a:fillRect/>
          </a:stretch>
        </p:blipFill>
        <p:spPr bwMode="auto">
          <a:xfrm>
            <a:off x="357188" y="71438"/>
            <a:ext cx="1071562" cy="1125537"/>
          </a:xfrm>
          <a:prstGeom prst="rect">
            <a:avLst/>
          </a:prstGeom>
          <a:noFill/>
          <a:ln w="9525">
            <a:noFill/>
            <a:miter lim="800000"/>
            <a:headEnd/>
            <a:tailEnd/>
          </a:ln>
        </p:spPr>
      </p:pic>
      <p:pic>
        <p:nvPicPr>
          <p:cNvPr id="39947" name="9 Imagen" descr="p_competitividad.jpg"/>
          <p:cNvPicPr>
            <a:picLocks noChangeAspect="1"/>
          </p:cNvPicPr>
          <p:nvPr/>
        </p:nvPicPr>
        <p:blipFill>
          <a:blip r:embed="rId5"/>
          <a:srcRect l="9071" t="4436" r="9274" b="6863"/>
          <a:stretch>
            <a:fillRect/>
          </a:stretch>
        </p:blipFill>
        <p:spPr bwMode="auto">
          <a:xfrm>
            <a:off x="357188" y="2286000"/>
            <a:ext cx="1000125" cy="1000125"/>
          </a:xfrm>
          <a:prstGeom prst="rect">
            <a:avLst/>
          </a:prstGeom>
          <a:noFill/>
          <a:ln w="9525">
            <a:noFill/>
            <a:miter lim="800000"/>
            <a:headEnd/>
            <a:tailEnd/>
          </a:ln>
        </p:spPr>
      </p:pic>
      <p:pic>
        <p:nvPicPr>
          <p:cNvPr id="39948" name="10 Imagen" descr="foto_conozca_objetivos_1.jpg"/>
          <p:cNvPicPr>
            <a:picLocks noChangeAspect="1"/>
          </p:cNvPicPr>
          <p:nvPr/>
        </p:nvPicPr>
        <p:blipFill>
          <a:blip r:embed="rId6"/>
          <a:srcRect/>
          <a:stretch>
            <a:fillRect/>
          </a:stretch>
        </p:blipFill>
        <p:spPr bwMode="auto">
          <a:xfrm>
            <a:off x="357188" y="3429000"/>
            <a:ext cx="1000125" cy="1016000"/>
          </a:xfrm>
          <a:prstGeom prst="rect">
            <a:avLst/>
          </a:prstGeom>
          <a:noFill/>
          <a:ln w="9525">
            <a:noFill/>
            <a:miter lim="800000"/>
            <a:headEnd/>
            <a:tailEnd/>
          </a:ln>
        </p:spPr>
      </p:pic>
      <p:pic>
        <p:nvPicPr>
          <p:cNvPr id="39949" name="11 Imagen" descr="mapa estrategico.gif"/>
          <p:cNvPicPr>
            <a:picLocks noChangeAspect="1"/>
          </p:cNvPicPr>
          <p:nvPr/>
        </p:nvPicPr>
        <p:blipFill>
          <a:blip r:embed="rId7"/>
          <a:srcRect/>
          <a:stretch>
            <a:fillRect/>
          </a:stretch>
        </p:blipFill>
        <p:spPr bwMode="auto">
          <a:xfrm>
            <a:off x="357188" y="4572000"/>
            <a:ext cx="1000125" cy="1071563"/>
          </a:xfrm>
          <a:prstGeom prst="rect">
            <a:avLst/>
          </a:prstGeom>
          <a:noFill/>
          <a:ln w="9525">
            <a:noFill/>
            <a:miter lim="800000"/>
            <a:headEnd/>
            <a:tailEnd/>
          </a:ln>
        </p:spPr>
      </p:pic>
      <p:sp>
        <p:nvSpPr>
          <p:cNvPr id="13" name="12 Marcador de número de diapositiva"/>
          <p:cNvSpPr>
            <a:spLocks noGrp="1"/>
          </p:cNvSpPr>
          <p:nvPr>
            <p:ph type="sldNum" sz="quarter" idx="12"/>
          </p:nvPr>
        </p:nvSpPr>
        <p:spPr/>
        <p:txBody>
          <a:bodyPr/>
          <a:lstStyle/>
          <a:p>
            <a:pPr>
              <a:defRPr/>
            </a:pPr>
            <a:fld id="{C85C4ABC-E63E-43ED-A577-D72ED51F0FF4}" type="slidenum">
              <a:rPr lang="es-EC" smtClean="0"/>
              <a:pPr>
                <a:defRPr/>
              </a:pPr>
              <a:t>40</a:t>
            </a:fld>
            <a:endParaRPr lang="es-EC"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282" y="642918"/>
          <a:ext cx="8143932" cy="58128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bwMode="auto">
          <a:xfrm>
            <a:off x="428596" y="71422"/>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MISIÓN</a:t>
            </a:r>
            <a:endParaRPr lang="es-EC" sz="3200" dirty="0"/>
          </a:p>
        </p:txBody>
      </p:sp>
      <p:graphicFrame>
        <p:nvGraphicFramePr>
          <p:cNvPr id="6" name="5 Diagrama"/>
          <p:cNvGraphicFramePr/>
          <p:nvPr/>
        </p:nvGraphicFramePr>
        <p:xfrm>
          <a:off x="251520" y="764704"/>
          <a:ext cx="8208912" cy="511256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7" name="6 Marcador de número de diapositiva"/>
          <p:cNvSpPr>
            <a:spLocks noGrp="1"/>
          </p:cNvSpPr>
          <p:nvPr>
            <p:ph type="sldNum" sz="quarter" idx="12"/>
          </p:nvPr>
        </p:nvSpPr>
        <p:spPr/>
        <p:txBody>
          <a:bodyPr/>
          <a:lstStyle/>
          <a:p>
            <a:pPr>
              <a:defRPr/>
            </a:pPr>
            <a:fld id="{95AD0C60-92F0-4905-A0DE-71CC3EE01778}" type="slidenum">
              <a:rPr lang="es-EC" smtClean="0"/>
              <a:pPr>
                <a:defRPr/>
              </a:pPr>
              <a:t>41</a:t>
            </a:fld>
            <a:endParaRPr lang="es-EC" dirty="0"/>
          </a:p>
        </p:txBody>
      </p:sp>
      <p:sp>
        <p:nvSpPr>
          <p:cNvPr id="9"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0" name="9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282" y="642918"/>
          <a:ext cx="8143932" cy="58128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bwMode="auto">
          <a:xfrm>
            <a:off x="428596" y="71422"/>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VISIÓN</a:t>
            </a:r>
            <a:endParaRPr lang="es-EC" sz="3200" dirty="0"/>
          </a:p>
        </p:txBody>
      </p:sp>
      <p:graphicFrame>
        <p:nvGraphicFramePr>
          <p:cNvPr id="6" name="5 Diagrama"/>
          <p:cNvGraphicFramePr/>
          <p:nvPr/>
        </p:nvGraphicFramePr>
        <p:xfrm>
          <a:off x="600382" y="1561143"/>
          <a:ext cx="7186328" cy="436818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7" name="6 Diagrama"/>
          <p:cNvGraphicFramePr/>
          <p:nvPr/>
        </p:nvGraphicFramePr>
        <p:xfrm>
          <a:off x="36512" y="908720"/>
          <a:ext cx="8423920" cy="5616624"/>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8" name="7 Marcador de número de diapositiva"/>
          <p:cNvSpPr>
            <a:spLocks noGrp="1"/>
          </p:cNvSpPr>
          <p:nvPr>
            <p:ph type="sldNum" sz="quarter" idx="12"/>
          </p:nvPr>
        </p:nvSpPr>
        <p:spPr/>
        <p:txBody>
          <a:bodyPr/>
          <a:lstStyle/>
          <a:p>
            <a:pPr>
              <a:defRPr/>
            </a:pPr>
            <a:fld id="{13B0CBAF-CBE4-4522-A810-6F40E3F7927C}" type="slidenum">
              <a:rPr lang="es-EC" smtClean="0"/>
              <a:pPr>
                <a:defRPr/>
              </a:pPr>
              <a:t>42</a:t>
            </a:fld>
            <a:endParaRPr lang="es-EC" dirty="0"/>
          </a:p>
        </p:txBody>
      </p:sp>
      <p:sp>
        <p:nvSpPr>
          <p:cNvPr id="10"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1" name="10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p:txBody>
          <a:bodyPr/>
          <a:lstStyle/>
          <a:p>
            <a:pPr eaLnBrk="1" hangingPunct="1"/>
            <a:endParaRPr lang="es-EC" smtClean="0"/>
          </a:p>
        </p:txBody>
      </p:sp>
      <p:sp>
        <p:nvSpPr>
          <p:cNvPr id="7" name="1 Título"/>
          <p:cNvSpPr txBox="1">
            <a:spLocks/>
          </p:cNvSpPr>
          <p:nvPr/>
        </p:nvSpPr>
        <p:spPr bwMode="auto">
          <a:xfrm>
            <a:off x="428596" y="285736"/>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VENTAJA COMPETITIVA</a:t>
            </a:r>
            <a:endParaRPr lang="es-EC" sz="3200" dirty="0"/>
          </a:p>
        </p:txBody>
      </p:sp>
      <p:sp>
        <p:nvSpPr>
          <p:cNvPr id="43014" name="7 Marcador de contenido"/>
          <p:cNvSpPr>
            <a:spLocks noGrp="1"/>
          </p:cNvSpPr>
          <p:nvPr>
            <p:ph idx="1"/>
          </p:nvPr>
        </p:nvSpPr>
        <p:spPr/>
        <p:txBody>
          <a:bodyPr/>
          <a:lstStyle/>
          <a:p>
            <a:pPr eaLnBrk="1" hangingPunct="1"/>
            <a:endParaRPr lang="es-US" smtClean="0"/>
          </a:p>
        </p:txBody>
      </p:sp>
      <p:graphicFrame>
        <p:nvGraphicFramePr>
          <p:cNvPr id="9" name="4 Marcador de contenido"/>
          <p:cNvGraphicFramePr>
            <a:graphicFrameLocks/>
          </p:cNvGraphicFramePr>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28" name="9 Imagen" descr="p_competitividad.jpg"/>
          <p:cNvPicPr>
            <a:picLocks noChangeAspect="1"/>
          </p:cNvPicPr>
          <p:nvPr/>
        </p:nvPicPr>
        <p:blipFill>
          <a:blip r:embed="rId6"/>
          <a:stretch>
            <a:fillRect/>
          </a:stretch>
        </p:blipFill>
        <p:spPr bwMode="auto">
          <a:xfrm>
            <a:off x="428596" y="1571612"/>
            <a:ext cx="3357586" cy="45720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10 Marcador de número de diapositiva"/>
          <p:cNvSpPr>
            <a:spLocks noGrp="1"/>
          </p:cNvSpPr>
          <p:nvPr>
            <p:ph type="sldNum" sz="quarter" idx="12"/>
          </p:nvPr>
        </p:nvSpPr>
        <p:spPr/>
        <p:txBody>
          <a:bodyPr/>
          <a:lstStyle/>
          <a:p>
            <a:pPr>
              <a:defRPr/>
            </a:pPr>
            <a:fld id="{FEF9AFEE-AAFB-4BB9-B37C-4D470FE93FDB}" type="slidenum">
              <a:rPr lang="es-EC" smtClean="0"/>
              <a:pPr>
                <a:defRPr/>
              </a:pPr>
              <a:t>43</a:t>
            </a:fld>
            <a:endParaRPr lang="es-EC" dirty="0"/>
          </a:p>
        </p:txBody>
      </p:sp>
      <p:sp>
        <p:nvSpPr>
          <p:cNvPr id="10"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2" name="11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Título"/>
          <p:cNvSpPr>
            <a:spLocks noGrp="1"/>
          </p:cNvSpPr>
          <p:nvPr>
            <p:ph type="title"/>
          </p:nvPr>
        </p:nvSpPr>
        <p:spPr/>
        <p:txBody>
          <a:bodyPr/>
          <a:lstStyle/>
          <a:p>
            <a:pPr eaLnBrk="1" hangingPunct="1"/>
            <a:endParaRPr lang="es-EC" smtClean="0"/>
          </a:p>
        </p:txBody>
      </p:sp>
      <p:graphicFrame>
        <p:nvGraphicFramePr>
          <p:cNvPr id="5" name="4 Marcador de contenido"/>
          <p:cNvGraphicFramePr>
            <a:graphicFrameLocks noGrp="1"/>
          </p:cNvGraphicFramePr>
          <p:nvPr>
            <p:ph idx="1"/>
          </p:nvPr>
        </p:nvGraphicFramePr>
        <p:xfrm>
          <a:off x="1008112" y="980728"/>
          <a:ext cx="9396536" cy="5594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bwMode="auto">
          <a:xfrm>
            <a:off x="467544" y="-27384"/>
            <a:ext cx="8229600" cy="86409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OBJETIVOS ESTRATÉGICOS</a:t>
            </a:r>
            <a:endParaRPr lang="es-EC" sz="3200" dirty="0"/>
          </a:p>
        </p:txBody>
      </p:sp>
      <p:sp>
        <p:nvSpPr>
          <p:cNvPr id="6" name="5 Marcador de número de diapositiva"/>
          <p:cNvSpPr>
            <a:spLocks noGrp="1"/>
          </p:cNvSpPr>
          <p:nvPr>
            <p:ph type="sldNum" sz="quarter" idx="12"/>
          </p:nvPr>
        </p:nvSpPr>
        <p:spPr/>
        <p:txBody>
          <a:bodyPr/>
          <a:lstStyle/>
          <a:p>
            <a:pPr>
              <a:defRPr/>
            </a:pPr>
            <a:fld id="{FCB4DC3C-D62D-4F18-806F-C87E494DFF34}" type="slidenum">
              <a:rPr lang="es-EC" smtClean="0"/>
              <a:pPr>
                <a:defRPr/>
              </a:pPr>
              <a:t>44</a:t>
            </a:fld>
            <a:endParaRPr lang="es-EC" dirty="0"/>
          </a:p>
        </p:txBody>
      </p:sp>
      <p:sp>
        <p:nvSpPr>
          <p:cNvPr id="8" name="7 Marcador de pie de página"/>
          <p:cNvSpPr>
            <a:spLocks noGrp="1"/>
          </p:cNvSpPr>
          <p:nvPr>
            <p:ph type="ftr" sz="quarter" idx="11"/>
          </p:nvPr>
        </p:nvSpPr>
        <p:spPr>
          <a:xfrm>
            <a:off x="71406" y="6429396"/>
            <a:ext cx="3857652" cy="293687"/>
          </a:xfrm>
        </p:spPr>
        <p:txBody>
          <a:bodyPr/>
          <a:lstStyle/>
          <a:p>
            <a:pPr>
              <a:defRPr/>
            </a:pPr>
            <a:r>
              <a:rPr lang="es-EC" sz="1000" dirty="0" smtClean="0">
                <a:latin typeface="Arial" pitchFamily="34" charset="0"/>
                <a:cs typeface="Arial" pitchFamily="34" charset="0"/>
              </a:rPr>
              <a:t>Diseño Implementación de un Sistema de Control de Gestión</a:t>
            </a:r>
            <a:r>
              <a:rPr lang="es-EC" dirty="0" smtClean="0">
                <a:latin typeface="Arial" pitchFamily="34" charset="0"/>
                <a:cs typeface="Arial" pitchFamily="34" charset="0"/>
              </a:rPr>
              <a:t> </a:t>
            </a:r>
            <a:endParaRPr lang="es-EC" dirty="0">
              <a:latin typeface="Arial" pitchFamily="34" charset="0"/>
              <a:cs typeface="Arial" pitchFamily="34" charset="0"/>
            </a:endParaRPr>
          </a:p>
        </p:txBody>
      </p:sp>
      <p:cxnSp>
        <p:nvCxnSpPr>
          <p:cNvPr id="9" name="8 Conector recto"/>
          <p:cNvCxnSpPr/>
          <p:nvPr/>
        </p:nvCxnSpPr>
        <p:spPr>
          <a:xfrm>
            <a:off x="357158" y="6715148"/>
            <a:ext cx="3147737"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4 CuadroTexto"/>
          <p:cNvSpPr txBox="1">
            <a:spLocks noChangeArrowheads="1"/>
          </p:cNvSpPr>
          <p:nvPr/>
        </p:nvSpPr>
        <p:spPr bwMode="auto">
          <a:xfrm>
            <a:off x="2771775" y="6464300"/>
            <a:ext cx="1270000" cy="277813"/>
          </a:xfrm>
          <a:prstGeom prst="rect">
            <a:avLst/>
          </a:prstGeom>
          <a:noFill/>
          <a:ln w="9525">
            <a:noFill/>
            <a:miter lim="800000"/>
            <a:headEnd/>
            <a:tailEnd/>
          </a:ln>
        </p:spPr>
        <p:txBody>
          <a:bodyPr wrap="none">
            <a:spAutoFit/>
          </a:bodyPr>
          <a:lstStyle/>
          <a:p>
            <a:r>
              <a:rPr lang="es-EC" sz="1200"/>
              <a:t>Fuente: Autoras</a:t>
            </a:r>
            <a:endParaRPr lang="es-US" sz="1200"/>
          </a:p>
        </p:txBody>
      </p:sp>
      <p:sp>
        <p:nvSpPr>
          <p:cNvPr id="6" name="1 Título"/>
          <p:cNvSpPr txBox="1">
            <a:spLocks/>
          </p:cNvSpPr>
          <p:nvPr/>
        </p:nvSpPr>
        <p:spPr bwMode="auto">
          <a:xfrm>
            <a:off x="611560" y="0"/>
            <a:ext cx="1008112" cy="6885384"/>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vert="vert270" anchor="ctr"/>
          <a:lstStyle/>
          <a:p>
            <a:pPr algn="ctr">
              <a:defRPr/>
            </a:pPr>
            <a:r>
              <a:rPr lang="en-US" sz="2400" b="1" dirty="0"/>
              <a:t>TABLA OBJETIVOS ESTRATÉGICOS </a:t>
            </a:r>
          </a:p>
          <a:p>
            <a:pPr algn="ctr">
              <a:defRPr/>
            </a:pPr>
            <a:r>
              <a:rPr lang="en-US" sz="2400" b="1" dirty="0"/>
              <a:t>PERSPECTIVAS</a:t>
            </a:r>
            <a:endParaRPr lang="es-EC" sz="2400" b="1" dirty="0"/>
          </a:p>
        </p:txBody>
      </p:sp>
      <p:sp>
        <p:nvSpPr>
          <p:cNvPr id="9" name="8 Marcador de número de diapositiva"/>
          <p:cNvSpPr>
            <a:spLocks noGrp="1"/>
          </p:cNvSpPr>
          <p:nvPr>
            <p:ph type="sldNum" sz="quarter" idx="12"/>
          </p:nvPr>
        </p:nvSpPr>
        <p:spPr/>
        <p:txBody>
          <a:bodyPr/>
          <a:lstStyle/>
          <a:p>
            <a:pPr>
              <a:defRPr/>
            </a:pPr>
            <a:fld id="{10368DFF-7F0B-431E-8CD1-65743830335A}" type="slidenum">
              <a:rPr lang="es-EC" smtClean="0"/>
              <a:pPr>
                <a:defRPr/>
              </a:pPr>
              <a:t>45</a:t>
            </a:fld>
            <a:endParaRPr lang="es-EC" dirty="0"/>
          </a:p>
        </p:txBody>
      </p:sp>
      <p:graphicFrame>
        <p:nvGraphicFramePr>
          <p:cNvPr id="8" name="7 Tabla"/>
          <p:cNvGraphicFramePr>
            <a:graphicFrameLocks noGrp="1"/>
          </p:cNvGraphicFramePr>
          <p:nvPr/>
        </p:nvGraphicFramePr>
        <p:xfrm>
          <a:off x="2843808" y="216024"/>
          <a:ext cx="4514609" cy="6093296"/>
        </p:xfrm>
        <a:graphic>
          <a:graphicData uri="http://schemas.openxmlformats.org/drawingml/2006/table">
            <a:tbl>
              <a:tblPr/>
              <a:tblGrid>
                <a:gridCol w="668830"/>
                <a:gridCol w="3845779"/>
              </a:tblGrid>
              <a:tr h="329276">
                <a:tc gridSpan="2">
                  <a:txBody>
                    <a:bodyPr/>
                    <a:lstStyle/>
                    <a:p>
                      <a:pPr marL="0" marR="0" algn="ctr">
                        <a:lnSpc>
                          <a:spcPct val="200000"/>
                        </a:lnSpc>
                        <a:spcBef>
                          <a:spcPts val="0"/>
                        </a:spcBef>
                        <a:spcAft>
                          <a:spcPts val="0"/>
                        </a:spcAft>
                      </a:pPr>
                      <a:r>
                        <a:rPr lang="es-EC" sz="1000" b="1" dirty="0">
                          <a:solidFill>
                            <a:srgbClr val="000000"/>
                          </a:solidFill>
                          <a:effectLst>
                            <a:outerShdw blurRad="38100" dist="38100" dir="2700000" algn="tl">
                              <a:srgbClr val="000000">
                                <a:alpha val="43137"/>
                              </a:srgbClr>
                            </a:outerShdw>
                          </a:effectLst>
                          <a:latin typeface="Times New Roman"/>
                          <a:ea typeface="Calibri"/>
                        </a:rPr>
                        <a:t>OBJETIVOS ESTRATEGICOS</a:t>
                      </a:r>
                      <a:endParaRPr lang="es-US" sz="1600" dirty="0">
                        <a:effectLst>
                          <a:outerShdw blurRad="38100" dist="38100" dir="2700000" algn="tl">
                            <a:srgbClr val="000000">
                              <a:alpha val="43137"/>
                            </a:srgbClr>
                          </a:outerShdw>
                        </a:effectLst>
                        <a:latin typeface="Times New Roman"/>
                        <a:ea typeface="Times New Roman"/>
                      </a:endParaRPr>
                    </a:p>
                  </a:txBody>
                  <a:tcPr marL="61766" marR="617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hMerge="1">
                  <a:txBody>
                    <a:bodyPr/>
                    <a:lstStyle/>
                    <a:p>
                      <a:endParaRPr lang="es-US"/>
                    </a:p>
                  </a:txBody>
                  <a:tcPr/>
                </a:tc>
              </a:tr>
              <a:tr h="966388">
                <a:tc>
                  <a:txBody>
                    <a:bodyPr/>
                    <a:lstStyle/>
                    <a:p>
                      <a:pPr marL="71755" marR="71755" algn="ctr">
                        <a:lnSpc>
                          <a:spcPct val="200000"/>
                        </a:lnSpc>
                        <a:spcBef>
                          <a:spcPts val="0"/>
                        </a:spcBef>
                        <a:spcAft>
                          <a:spcPts val="0"/>
                        </a:spcAft>
                      </a:pPr>
                      <a:r>
                        <a:rPr lang="es-EC" sz="900" b="0" dirty="0">
                          <a:solidFill>
                            <a:srgbClr val="000000"/>
                          </a:solidFill>
                          <a:effectLst>
                            <a:outerShdw blurRad="38100" dist="38100" dir="2700000" algn="tl">
                              <a:srgbClr val="000000">
                                <a:alpha val="43137"/>
                              </a:srgbClr>
                            </a:outerShdw>
                          </a:effectLst>
                          <a:latin typeface="Arial" pitchFamily="34" charset="0"/>
                          <a:ea typeface="Calibri"/>
                          <a:cs typeface="Arial" pitchFamily="34" charset="0"/>
                        </a:rPr>
                        <a:t>FINANCIERO</a:t>
                      </a:r>
                      <a:endParaRPr lang="es-US" sz="1600" b="0" dirty="0">
                        <a:effectLst>
                          <a:outerShdw blurRad="38100" dist="38100" dir="2700000" algn="tl">
                            <a:srgbClr val="000000">
                              <a:alpha val="43137"/>
                            </a:srgbClr>
                          </a:outerShdw>
                        </a:effectLst>
                        <a:latin typeface="Arial" pitchFamily="34" charset="0"/>
                        <a:ea typeface="Times New Roman"/>
                        <a:cs typeface="Arial" pitchFamily="34" charset="0"/>
                      </a:endParaRPr>
                    </a:p>
                  </a:txBody>
                  <a:tcPr marL="61766" marR="61766"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marL="342900" marR="0" lvl="0" indent="-342900" algn="just">
                        <a:lnSpc>
                          <a:spcPct val="200000"/>
                        </a:lnSpc>
                        <a:spcBef>
                          <a:spcPts val="0"/>
                        </a:spcBef>
                        <a:spcAft>
                          <a:spcPts val="0"/>
                        </a:spcAft>
                        <a:buFont typeface="Symbol"/>
                        <a:buChar char=""/>
                      </a:pPr>
                      <a:r>
                        <a:rPr lang="es-ES" sz="1050" dirty="0">
                          <a:latin typeface="Arial"/>
                          <a:ea typeface="Times New Roman"/>
                        </a:rPr>
                        <a:t>Disminuir costos de reprocesamiento en un 35%</a:t>
                      </a:r>
                      <a:endParaRPr lang="es-US" sz="1800" dirty="0">
                        <a:latin typeface="Times New Roman"/>
                        <a:ea typeface="Times New Roman"/>
                      </a:endParaRPr>
                    </a:p>
                  </a:txBody>
                  <a:tcPr marL="61766" marR="617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6337">
                <a:tc>
                  <a:txBody>
                    <a:bodyPr/>
                    <a:lstStyle/>
                    <a:p>
                      <a:pPr marL="71755" marR="71755" algn="ctr">
                        <a:lnSpc>
                          <a:spcPct val="200000"/>
                        </a:lnSpc>
                        <a:spcBef>
                          <a:spcPts val="0"/>
                        </a:spcBef>
                        <a:spcAft>
                          <a:spcPts val="0"/>
                        </a:spcAft>
                      </a:pPr>
                      <a:r>
                        <a:rPr lang="es-EC" sz="900" b="0" dirty="0">
                          <a:solidFill>
                            <a:srgbClr val="000000"/>
                          </a:solidFill>
                          <a:effectLst>
                            <a:outerShdw blurRad="38100" dist="38100" dir="2700000" algn="tl">
                              <a:srgbClr val="000000">
                                <a:alpha val="43137"/>
                              </a:srgbClr>
                            </a:outerShdw>
                          </a:effectLst>
                          <a:latin typeface="Arial" pitchFamily="34" charset="0"/>
                          <a:ea typeface="Calibri"/>
                          <a:cs typeface="Arial" pitchFamily="34" charset="0"/>
                        </a:rPr>
                        <a:t>CLIENTES</a:t>
                      </a:r>
                      <a:endParaRPr lang="es-US" sz="1600" b="0" dirty="0">
                        <a:effectLst>
                          <a:outerShdw blurRad="38100" dist="38100" dir="2700000" algn="tl">
                            <a:srgbClr val="000000">
                              <a:alpha val="43137"/>
                            </a:srgbClr>
                          </a:outerShdw>
                        </a:effectLst>
                        <a:latin typeface="Arial" pitchFamily="34" charset="0"/>
                        <a:ea typeface="Times New Roman"/>
                        <a:cs typeface="Arial" pitchFamily="34" charset="0"/>
                      </a:endParaRPr>
                    </a:p>
                  </a:txBody>
                  <a:tcPr marL="61766" marR="61766"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683895" marR="0">
                        <a:lnSpc>
                          <a:spcPct val="200000"/>
                        </a:lnSpc>
                        <a:spcBef>
                          <a:spcPts val="0"/>
                        </a:spcBef>
                        <a:spcAft>
                          <a:spcPts val="0"/>
                        </a:spcAft>
                      </a:pPr>
                      <a:endParaRPr lang="es-ES" sz="1800" dirty="0">
                        <a:latin typeface="Times New Roman"/>
                        <a:ea typeface="Times New Roman"/>
                      </a:endParaRPr>
                    </a:p>
                  </a:txBody>
                  <a:tcPr marL="61766" marR="617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6372">
                <a:tc>
                  <a:txBody>
                    <a:bodyPr/>
                    <a:lstStyle/>
                    <a:p>
                      <a:pPr marL="71755" marR="71755" algn="ctr">
                        <a:lnSpc>
                          <a:spcPct val="200000"/>
                        </a:lnSpc>
                        <a:spcBef>
                          <a:spcPts val="0"/>
                        </a:spcBef>
                        <a:spcAft>
                          <a:spcPts val="0"/>
                        </a:spcAft>
                      </a:pPr>
                      <a:r>
                        <a:rPr lang="es-EC" sz="900" b="0" dirty="0">
                          <a:solidFill>
                            <a:srgbClr val="000000"/>
                          </a:solidFill>
                          <a:effectLst>
                            <a:outerShdw blurRad="38100" dist="38100" dir="2700000" algn="tl">
                              <a:srgbClr val="000000">
                                <a:alpha val="43137"/>
                              </a:srgbClr>
                            </a:outerShdw>
                          </a:effectLst>
                          <a:latin typeface="Arial" pitchFamily="34" charset="0"/>
                          <a:ea typeface="Calibri"/>
                          <a:cs typeface="Arial" pitchFamily="34" charset="0"/>
                        </a:rPr>
                        <a:t>PROCESOS</a:t>
                      </a:r>
                      <a:endParaRPr lang="es-US" sz="1600" b="0" dirty="0">
                        <a:effectLst>
                          <a:outerShdw blurRad="38100" dist="38100" dir="2700000" algn="tl">
                            <a:srgbClr val="000000">
                              <a:alpha val="43137"/>
                            </a:srgbClr>
                          </a:outerShdw>
                        </a:effectLst>
                        <a:latin typeface="Arial" pitchFamily="34" charset="0"/>
                        <a:ea typeface="Times New Roman"/>
                        <a:cs typeface="Arial" pitchFamily="34" charset="0"/>
                      </a:endParaRPr>
                    </a:p>
                  </a:txBody>
                  <a:tcPr marL="61766" marR="61766"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342900" marR="0" lvl="0" indent="-342900" algn="just">
                        <a:lnSpc>
                          <a:spcPct val="200000"/>
                        </a:lnSpc>
                        <a:spcBef>
                          <a:spcPts val="0"/>
                        </a:spcBef>
                        <a:spcAft>
                          <a:spcPts val="0"/>
                        </a:spcAft>
                        <a:buFont typeface="Symbol"/>
                        <a:buChar char=""/>
                      </a:pPr>
                      <a:r>
                        <a:rPr lang="es-ES" sz="1050" dirty="0">
                          <a:latin typeface="Arial"/>
                          <a:ea typeface="Times New Roman"/>
                        </a:rPr>
                        <a:t>Implementación del Plan mantenimiento preventivo en un 100%</a:t>
                      </a:r>
                      <a:endParaRPr lang="es-US" sz="1800" dirty="0">
                        <a:latin typeface="Times New Roman"/>
                        <a:ea typeface="Times New Roman"/>
                      </a:endParaRPr>
                    </a:p>
                    <a:p>
                      <a:pPr marL="342900" marR="0" lvl="0" indent="-342900" algn="just">
                        <a:lnSpc>
                          <a:spcPct val="200000"/>
                        </a:lnSpc>
                        <a:spcBef>
                          <a:spcPts val="0"/>
                        </a:spcBef>
                        <a:spcAft>
                          <a:spcPts val="0"/>
                        </a:spcAft>
                        <a:buFont typeface="Symbol"/>
                        <a:buChar char=""/>
                      </a:pPr>
                      <a:r>
                        <a:rPr lang="es-ES" sz="1050" dirty="0">
                          <a:latin typeface="Arial"/>
                          <a:ea typeface="Times New Roman"/>
                        </a:rPr>
                        <a:t>Minimizar errores en órdenes de producción en un 60%</a:t>
                      </a:r>
                      <a:endParaRPr lang="es-US" sz="1800" dirty="0">
                        <a:latin typeface="Times New Roman"/>
                        <a:ea typeface="Times New Roman"/>
                      </a:endParaRPr>
                    </a:p>
                    <a:p>
                      <a:pPr marL="342900" marR="0" lvl="0" indent="-342900" algn="just">
                        <a:lnSpc>
                          <a:spcPct val="200000"/>
                        </a:lnSpc>
                        <a:spcBef>
                          <a:spcPts val="0"/>
                        </a:spcBef>
                        <a:spcAft>
                          <a:spcPts val="0"/>
                        </a:spcAft>
                        <a:buFont typeface="Symbol"/>
                        <a:buChar char=""/>
                      </a:pPr>
                      <a:r>
                        <a:rPr lang="es-ES" sz="1050" dirty="0">
                          <a:latin typeface="Arial"/>
                          <a:ea typeface="Times New Roman"/>
                        </a:rPr>
                        <a:t>Garantizar calidad de la materia prima en un 80%</a:t>
                      </a:r>
                      <a:endParaRPr lang="es-US" sz="1800" dirty="0">
                        <a:latin typeface="Times New Roman"/>
                        <a:ea typeface="Times New Roman"/>
                      </a:endParaRPr>
                    </a:p>
                    <a:p>
                      <a:pPr marL="342900" marR="0" lvl="0" indent="-342900" algn="just">
                        <a:lnSpc>
                          <a:spcPct val="200000"/>
                        </a:lnSpc>
                        <a:spcBef>
                          <a:spcPts val="0"/>
                        </a:spcBef>
                        <a:spcAft>
                          <a:spcPts val="0"/>
                        </a:spcAft>
                        <a:buFont typeface="Symbol"/>
                        <a:buChar char=""/>
                      </a:pPr>
                      <a:r>
                        <a:rPr lang="es-ES" sz="1050" dirty="0">
                          <a:latin typeface="Arial"/>
                          <a:ea typeface="Times New Roman"/>
                        </a:rPr>
                        <a:t>Aumentar disponibilidad de materia prima en un 40%</a:t>
                      </a:r>
                      <a:endParaRPr lang="es-US" sz="1800" dirty="0">
                        <a:latin typeface="Times New Roman"/>
                        <a:ea typeface="Times New Roman"/>
                      </a:endParaRPr>
                    </a:p>
                  </a:txBody>
                  <a:tcPr marL="61766" marR="617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923">
                <a:tc>
                  <a:txBody>
                    <a:bodyPr/>
                    <a:lstStyle/>
                    <a:p>
                      <a:pPr marL="71755" marR="71755" algn="ctr">
                        <a:lnSpc>
                          <a:spcPct val="200000"/>
                        </a:lnSpc>
                        <a:spcBef>
                          <a:spcPts val="0"/>
                        </a:spcBef>
                        <a:spcAft>
                          <a:spcPts val="0"/>
                        </a:spcAft>
                      </a:pPr>
                      <a:r>
                        <a:rPr lang="es-EC" sz="900" b="0" dirty="0">
                          <a:solidFill>
                            <a:srgbClr val="000000"/>
                          </a:solidFill>
                          <a:effectLst>
                            <a:outerShdw blurRad="38100" dist="38100" dir="2700000" algn="tl">
                              <a:srgbClr val="000000">
                                <a:alpha val="43137"/>
                              </a:srgbClr>
                            </a:outerShdw>
                          </a:effectLst>
                          <a:latin typeface="Arial" pitchFamily="34" charset="0"/>
                          <a:ea typeface="Calibri"/>
                          <a:cs typeface="Arial" pitchFamily="34" charset="0"/>
                        </a:rPr>
                        <a:t>DESARROLLO HUMANO</a:t>
                      </a:r>
                      <a:endParaRPr lang="es-US" sz="1600" b="0" dirty="0">
                        <a:effectLst>
                          <a:outerShdw blurRad="38100" dist="38100" dir="2700000" algn="tl">
                            <a:srgbClr val="000000">
                              <a:alpha val="43137"/>
                            </a:srgbClr>
                          </a:outerShdw>
                        </a:effectLst>
                        <a:latin typeface="Arial" pitchFamily="34" charset="0"/>
                        <a:ea typeface="Times New Roman"/>
                        <a:cs typeface="Arial" pitchFamily="34" charset="0"/>
                      </a:endParaRPr>
                    </a:p>
                    <a:p>
                      <a:pPr marL="71755" marR="71755" algn="ctr">
                        <a:lnSpc>
                          <a:spcPct val="200000"/>
                        </a:lnSpc>
                        <a:spcBef>
                          <a:spcPts val="0"/>
                        </a:spcBef>
                        <a:spcAft>
                          <a:spcPts val="0"/>
                        </a:spcAft>
                      </a:pPr>
                      <a:r>
                        <a:rPr lang="es-EC" sz="900" b="0" dirty="0">
                          <a:solidFill>
                            <a:srgbClr val="000000"/>
                          </a:solidFill>
                          <a:effectLst>
                            <a:outerShdw blurRad="38100" dist="38100" dir="2700000" algn="tl">
                              <a:srgbClr val="000000">
                                <a:alpha val="43137"/>
                              </a:srgbClr>
                            </a:outerShdw>
                          </a:effectLst>
                          <a:latin typeface="Arial" pitchFamily="34" charset="0"/>
                          <a:ea typeface="Calibri"/>
                          <a:cs typeface="Arial" pitchFamily="34" charset="0"/>
                        </a:rPr>
                        <a:t>Y TECNOLÓGICO</a:t>
                      </a:r>
                      <a:endParaRPr lang="es-US" sz="1600" b="0" dirty="0">
                        <a:effectLst>
                          <a:outerShdw blurRad="38100" dist="38100" dir="2700000" algn="tl">
                            <a:srgbClr val="000000">
                              <a:alpha val="43137"/>
                            </a:srgbClr>
                          </a:outerShdw>
                        </a:effectLst>
                        <a:latin typeface="Arial" pitchFamily="34" charset="0"/>
                        <a:ea typeface="Times New Roman"/>
                        <a:cs typeface="Arial" pitchFamily="34" charset="0"/>
                      </a:endParaRPr>
                    </a:p>
                  </a:txBody>
                  <a:tcPr marL="61766" marR="61766"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832F"/>
                    </a:solidFill>
                  </a:tcPr>
                </a:tc>
                <a:tc>
                  <a:txBody>
                    <a:bodyPr/>
                    <a:lstStyle/>
                    <a:p>
                      <a:pPr marL="342900" marR="0" lvl="0" indent="-342900" algn="just">
                        <a:lnSpc>
                          <a:spcPct val="200000"/>
                        </a:lnSpc>
                        <a:spcBef>
                          <a:spcPts val="0"/>
                        </a:spcBef>
                        <a:spcAft>
                          <a:spcPts val="0"/>
                        </a:spcAft>
                        <a:buFont typeface="Symbol"/>
                        <a:buChar char=""/>
                      </a:pPr>
                      <a:r>
                        <a:rPr lang="es-ES" sz="1050" dirty="0">
                          <a:latin typeface="Arial"/>
                          <a:ea typeface="Times New Roman"/>
                        </a:rPr>
                        <a:t>Fomentar la especialización y capacitación continua del personal de planta</a:t>
                      </a:r>
                      <a:endParaRPr lang="es-US" sz="1800" dirty="0">
                        <a:latin typeface="Times New Roman"/>
                        <a:ea typeface="Times New Roman"/>
                      </a:endParaRPr>
                    </a:p>
                    <a:p>
                      <a:pPr marL="342900" marR="0" lvl="0" indent="-342900" algn="just">
                        <a:lnSpc>
                          <a:spcPct val="200000"/>
                        </a:lnSpc>
                        <a:spcBef>
                          <a:spcPts val="0"/>
                        </a:spcBef>
                        <a:spcAft>
                          <a:spcPts val="0"/>
                        </a:spcAft>
                        <a:buFont typeface="Symbol"/>
                        <a:buChar char=""/>
                      </a:pPr>
                      <a:r>
                        <a:rPr lang="es-ES" sz="1050" dirty="0">
                          <a:latin typeface="Arial"/>
                          <a:ea typeface="Times New Roman"/>
                        </a:rPr>
                        <a:t>Mejorar la competencia técnica en un 100%</a:t>
                      </a:r>
                      <a:endParaRPr lang="es-US" sz="1800" dirty="0">
                        <a:latin typeface="Times New Roman"/>
                        <a:ea typeface="Times New Roman"/>
                      </a:endParaRPr>
                    </a:p>
                    <a:p>
                      <a:pPr marL="342900" marR="0" lvl="0" indent="-342900" algn="just">
                        <a:lnSpc>
                          <a:spcPct val="200000"/>
                        </a:lnSpc>
                        <a:spcBef>
                          <a:spcPts val="0"/>
                        </a:spcBef>
                        <a:spcAft>
                          <a:spcPts val="0"/>
                        </a:spcAft>
                        <a:buFont typeface="Symbol"/>
                        <a:buChar char=""/>
                      </a:pPr>
                      <a:r>
                        <a:rPr lang="es-ES" sz="1050" dirty="0">
                          <a:latin typeface="Arial"/>
                          <a:ea typeface="Times New Roman"/>
                        </a:rPr>
                        <a:t>Aumentar la plantilla de personal operativo calificado en un 15%</a:t>
                      </a:r>
                      <a:endParaRPr lang="es-US" sz="1800" dirty="0">
                        <a:latin typeface="Times New Roman"/>
                        <a:ea typeface="Times New Roman"/>
                      </a:endParaRPr>
                    </a:p>
                    <a:p>
                      <a:pPr marL="342900" marR="0" lvl="0" indent="-342900" algn="just">
                        <a:lnSpc>
                          <a:spcPct val="200000"/>
                        </a:lnSpc>
                        <a:spcBef>
                          <a:spcPts val="0"/>
                        </a:spcBef>
                        <a:spcAft>
                          <a:spcPts val="0"/>
                        </a:spcAft>
                        <a:buFont typeface="Symbol"/>
                        <a:buChar char=""/>
                      </a:pPr>
                      <a:r>
                        <a:rPr lang="es-ES" sz="1050" dirty="0" smtClean="0">
                          <a:latin typeface="Arial"/>
                          <a:ea typeface="Times New Roman"/>
                        </a:rPr>
                        <a:t>Crear </a:t>
                      </a:r>
                      <a:r>
                        <a:rPr lang="es-ES" sz="1050" dirty="0">
                          <a:latin typeface="Arial"/>
                          <a:ea typeface="Times New Roman"/>
                        </a:rPr>
                        <a:t>un sistema de evaluación continua del personal.</a:t>
                      </a:r>
                      <a:endParaRPr lang="es-US" sz="1800" dirty="0">
                        <a:latin typeface="Times New Roman"/>
                        <a:ea typeface="Times New Roman"/>
                      </a:endParaRPr>
                    </a:p>
                  </a:txBody>
                  <a:tcPr marL="61766" marR="617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1 Título"/>
          <p:cNvSpPr txBox="1">
            <a:spLocks/>
          </p:cNvSpPr>
          <p:nvPr/>
        </p:nvSpPr>
        <p:spPr bwMode="auto">
          <a:xfrm>
            <a:off x="0" y="0"/>
            <a:ext cx="755576" cy="6885384"/>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vert="vert270" anchor="ctr"/>
          <a:lstStyle/>
          <a:p>
            <a:pPr algn="ctr">
              <a:defRPr/>
            </a:pPr>
            <a:r>
              <a:rPr lang="en-US" sz="4000" dirty="0"/>
              <a:t>MAPA ESTRAT</a:t>
            </a:r>
            <a:r>
              <a:rPr lang="es-EC" sz="4000" dirty="0"/>
              <a:t>ÉGICO</a:t>
            </a:r>
          </a:p>
        </p:txBody>
      </p:sp>
      <p:sp>
        <p:nvSpPr>
          <p:cNvPr id="93" name="92 Marcador de número de diapositiva"/>
          <p:cNvSpPr>
            <a:spLocks noGrp="1"/>
          </p:cNvSpPr>
          <p:nvPr>
            <p:ph type="sldNum" sz="quarter" idx="12"/>
          </p:nvPr>
        </p:nvSpPr>
        <p:spPr/>
        <p:txBody>
          <a:bodyPr/>
          <a:lstStyle/>
          <a:p>
            <a:pPr>
              <a:defRPr/>
            </a:pPr>
            <a:fld id="{1D5C020A-2577-4DF0-9E03-BA4D53A690EC}" type="slidenum">
              <a:rPr lang="es-EC" smtClean="0"/>
              <a:pPr>
                <a:defRPr/>
              </a:pPr>
              <a:t>46</a:t>
            </a:fld>
            <a:endParaRPr lang="es-EC" dirty="0"/>
          </a:p>
        </p:txBody>
      </p:sp>
      <p:pic>
        <p:nvPicPr>
          <p:cNvPr id="2050" name="Picture 2"/>
          <p:cNvPicPr>
            <a:picLocks noChangeAspect="1" noChangeArrowheads="1"/>
          </p:cNvPicPr>
          <p:nvPr/>
        </p:nvPicPr>
        <p:blipFill>
          <a:blip r:embed="rId2"/>
          <a:srcRect l="15820" t="20433" r="17383" b="15625"/>
          <a:stretch>
            <a:fillRect/>
          </a:stretch>
        </p:blipFill>
        <p:spPr bwMode="auto">
          <a:xfrm>
            <a:off x="857224" y="428604"/>
            <a:ext cx="8143932" cy="6000792"/>
          </a:xfrm>
          <a:prstGeom prst="rect">
            <a:avLst/>
          </a:prstGeom>
          <a:noFill/>
          <a:ln w="9525">
            <a:noFill/>
            <a:miter lim="800000"/>
            <a:headEnd/>
            <a:tailEnd/>
          </a:ln>
          <a:effectLst/>
        </p:spPr>
      </p:pic>
      <p:sp>
        <p:nvSpPr>
          <p:cNvPr id="6" name="7 Marcador de pie de página"/>
          <p:cNvSpPr>
            <a:spLocks noGrp="1"/>
          </p:cNvSpPr>
          <p:nvPr>
            <p:ph type="ftr" sz="quarter" idx="11"/>
          </p:nvPr>
        </p:nvSpPr>
        <p:spPr>
          <a:xfrm>
            <a:off x="642910" y="6500834"/>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7" name="6 Conector recto"/>
          <p:cNvCxnSpPr/>
          <p:nvPr/>
        </p:nvCxnSpPr>
        <p:spPr>
          <a:xfrm>
            <a:off x="857224" y="6715148"/>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A1D3AEEF-A273-4803-86E0-12E2368FEE93}" type="slidenum">
              <a:rPr lang="es-EC" smtClean="0"/>
              <a:pPr>
                <a:defRPr/>
              </a:pPr>
              <a:t>47</a:t>
            </a:fld>
            <a:endParaRPr lang="es-EC" dirty="0"/>
          </a:p>
        </p:txBody>
      </p:sp>
      <p:sp>
        <p:nvSpPr>
          <p:cNvPr id="5" name="1 Título"/>
          <p:cNvSpPr txBox="1">
            <a:spLocks/>
          </p:cNvSpPr>
          <p:nvPr/>
        </p:nvSpPr>
        <p:spPr bwMode="auto">
          <a:xfrm>
            <a:off x="428596" y="285728"/>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OBJETIVOS ESTRATÉGICOS</a:t>
            </a:r>
            <a:endParaRPr lang="es-EC" sz="3200" dirty="0"/>
          </a:p>
        </p:txBody>
      </p:sp>
      <p:graphicFrame>
        <p:nvGraphicFramePr>
          <p:cNvPr id="6" name="5 Marcador de contenido"/>
          <p:cNvGraphicFramePr>
            <a:graphicFrameLocks/>
          </p:cNvGraphicFramePr>
          <p:nvPr/>
        </p:nvGraphicFramePr>
        <p:xfrm>
          <a:off x="642910" y="2092340"/>
          <a:ext cx="7643866" cy="3205480"/>
        </p:xfrm>
        <a:graphic>
          <a:graphicData uri="http://schemas.openxmlformats.org/drawingml/2006/table">
            <a:tbl>
              <a:tblPr firstRow="1" bandRow="1">
                <a:tableStyleId>{69C7853C-536D-4A76-A0AE-DD22124D55A5}</a:tableStyleId>
              </a:tblPr>
              <a:tblGrid>
                <a:gridCol w="714380"/>
                <a:gridCol w="3400420"/>
                <a:gridCol w="1171612"/>
                <a:gridCol w="2357454"/>
              </a:tblGrid>
              <a:tr h="370840">
                <a:tc>
                  <a:txBody>
                    <a:bodyPr/>
                    <a:lstStyle/>
                    <a:p>
                      <a:pPr algn="ctr"/>
                      <a:r>
                        <a:rPr lang="en-US" dirty="0" smtClean="0"/>
                        <a:t>No.</a:t>
                      </a:r>
                      <a:endParaRPr lang="es-EC" dirty="0"/>
                    </a:p>
                  </a:txBody>
                  <a:tcPr/>
                </a:tc>
                <a:tc>
                  <a:txBody>
                    <a:bodyPr/>
                    <a:lstStyle/>
                    <a:p>
                      <a:pPr algn="ctr"/>
                      <a:r>
                        <a:rPr lang="en-US" dirty="0" smtClean="0"/>
                        <a:t>OBJETIVOS ESTRATÉGICOS</a:t>
                      </a:r>
                      <a:endParaRPr lang="es-EC" dirty="0"/>
                    </a:p>
                  </a:txBody>
                  <a:tcPr/>
                </a:tc>
                <a:tc>
                  <a:txBody>
                    <a:bodyPr/>
                    <a:lstStyle/>
                    <a:p>
                      <a:pPr algn="ctr"/>
                      <a:r>
                        <a:rPr lang="en-US" dirty="0" smtClean="0"/>
                        <a:t>META</a:t>
                      </a:r>
                      <a:endParaRPr lang="es-EC" dirty="0"/>
                    </a:p>
                  </a:txBody>
                  <a:tcPr/>
                </a:tc>
                <a:tc>
                  <a:txBody>
                    <a:bodyPr/>
                    <a:lstStyle/>
                    <a:p>
                      <a:pPr algn="ctr"/>
                      <a:r>
                        <a:rPr lang="en-US" dirty="0" smtClean="0"/>
                        <a:t>INDICADOR</a:t>
                      </a:r>
                      <a:endParaRPr lang="es-EC" dirty="0"/>
                    </a:p>
                  </a:txBody>
                  <a:tcPr/>
                </a:tc>
              </a:tr>
              <a:tr h="370840">
                <a:tc>
                  <a:txBody>
                    <a:bodyPr/>
                    <a:lstStyle/>
                    <a:p>
                      <a:r>
                        <a:rPr lang="en-US" b="1" dirty="0" smtClean="0"/>
                        <a:t>1</a:t>
                      </a:r>
                      <a:endParaRPr lang="es-EC" b="1" dirty="0"/>
                    </a:p>
                  </a:txBody>
                  <a:tcPr/>
                </a:tc>
                <a:tc>
                  <a:txBody>
                    <a:bodyPr/>
                    <a:lstStyle/>
                    <a:p>
                      <a:pPr lvl="0"/>
                      <a:r>
                        <a:rPr lang="es-ES" sz="1800" b="0" dirty="0" smtClean="0"/>
                        <a:t>Optimizar tiempo de producción en un 60%.</a:t>
                      </a:r>
                      <a:endParaRPr lang="es-EC" b="0" dirty="0"/>
                    </a:p>
                  </a:txBody>
                  <a:tcPr/>
                </a:tc>
                <a:tc>
                  <a:txBody>
                    <a:bodyPr/>
                    <a:lstStyle/>
                    <a:p>
                      <a:r>
                        <a:rPr lang="en-US" dirty="0" smtClean="0"/>
                        <a:t>Min</a:t>
                      </a:r>
                      <a:r>
                        <a:rPr lang="en-US" baseline="0" dirty="0" smtClean="0"/>
                        <a:t> 60%</a:t>
                      </a:r>
                      <a:endParaRPr lang="es-EC" dirty="0"/>
                    </a:p>
                  </a:txBody>
                  <a:tcPr/>
                </a:tc>
                <a:tc>
                  <a:txBody>
                    <a:bodyPr/>
                    <a:lstStyle/>
                    <a:p>
                      <a:r>
                        <a:rPr lang="es-EC" dirty="0" smtClean="0"/>
                        <a:t>Tiempo de Producción</a:t>
                      </a:r>
                      <a:endParaRPr lang="es-EC" dirty="0"/>
                    </a:p>
                  </a:txBody>
                  <a:tcPr/>
                </a:tc>
              </a:tr>
              <a:tr h="370840">
                <a:tc>
                  <a:txBody>
                    <a:bodyPr/>
                    <a:lstStyle/>
                    <a:p>
                      <a:r>
                        <a:rPr lang="en-US" b="1" dirty="0" smtClean="0"/>
                        <a:t>2</a:t>
                      </a:r>
                      <a:endParaRPr lang="es-EC" b="1" dirty="0"/>
                    </a:p>
                  </a:txBody>
                  <a:tcPr/>
                </a:tc>
                <a:tc>
                  <a:txBody>
                    <a:bodyPr/>
                    <a:lstStyle/>
                    <a:p>
                      <a:pPr lvl="0"/>
                      <a:r>
                        <a:rPr lang="es-ES" sz="1800" b="0" dirty="0" smtClean="0"/>
                        <a:t>Disminuir Tiempo</a:t>
                      </a:r>
                      <a:r>
                        <a:rPr lang="es-ES" sz="1800" b="0" baseline="0" dirty="0" smtClean="0"/>
                        <a:t> de retraso de</a:t>
                      </a:r>
                    </a:p>
                    <a:p>
                      <a:pPr lvl="0"/>
                      <a:r>
                        <a:rPr lang="es-ES" sz="1800" b="0" baseline="0" dirty="0" smtClean="0"/>
                        <a:t>Producción al 20%</a:t>
                      </a:r>
                      <a:endParaRPr lang="es-EC" sz="1800" b="0" dirty="0"/>
                    </a:p>
                  </a:txBody>
                  <a:tcPr/>
                </a:tc>
                <a:tc>
                  <a:txBody>
                    <a:bodyPr/>
                    <a:lstStyle/>
                    <a:p>
                      <a:r>
                        <a:rPr lang="en-US" dirty="0" smtClean="0"/>
                        <a:t>Min 20%</a:t>
                      </a:r>
                      <a:endParaRPr lang="es-EC"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US" sz="1800" b="0" i="0" u="none" strike="noStrike" cap="none" normalizeH="0" baseline="0" dirty="0" smtClean="0">
                          <a:ln>
                            <a:noFill/>
                          </a:ln>
                          <a:solidFill>
                            <a:schemeClr val="tx1"/>
                          </a:solidFill>
                          <a:effectLst/>
                          <a:latin typeface="Calibri" pitchFamily="34" charset="0"/>
                          <a:cs typeface="Arial" pitchFamily="34" charset="0"/>
                        </a:rPr>
                        <a:t>Disminución tiempo de retraso de producción</a:t>
                      </a:r>
                      <a:endParaRPr lang="es-EC" dirty="0"/>
                    </a:p>
                  </a:txBody>
                  <a:tcPr/>
                </a:tc>
              </a:tr>
              <a:tr h="370840">
                <a:tc>
                  <a:txBody>
                    <a:bodyPr/>
                    <a:lstStyle/>
                    <a:p>
                      <a:r>
                        <a:rPr lang="es-EC" b="1" dirty="0" smtClean="0"/>
                        <a:t>3</a:t>
                      </a:r>
                      <a:endParaRPr lang="es-EC"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800" b="0" dirty="0" smtClean="0"/>
                        <a:t>Optimizar la capacidad de producción de maquinarias en un 80%.</a:t>
                      </a:r>
                      <a:endParaRPr lang="es-EC" b="0" dirty="0"/>
                    </a:p>
                  </a:txBody>
                  <a:tcPr/>
                </a:tc>
                <a:tc>
                  <a:txBody>
                    <a:bodyPr/>
                    <a:lstStyle/>
                    <a:p>
                      <a:r>
                        <a:rPr lang="es-EC" dirty="0" smtClean="0"/>
                        <a:t>Min</a:t>
                      </a:r>
                      <a:r>
                        <a:rPr lang="es-EC" baseline="0" dirty="0" smtClean="0"/>
                        <a:t> 80%</a:t>
                      </a:r>
                      <a:endParaRPr lang="es-EC"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err="1" smtClean="0">
                          <a:ln>
                            <a:noFill/>
                          </a:ln>
                          <a:solidFill>
                            <a:schemeClr val="tx1"/>
                          </a:solidFill>
                          <a:effectLst/>
                          <a:latin typeface="Calibri" pitchFamily="34" charset="0"/>
                          <a:cs typeface="Arial" pitchFamily="34" charset="0"/>
                        </a:rPr>
                        <a:t>Capacidad</a:t>
                      </a:r>
                      <a:r>
                        <a:rPr kumimoji="0" lang="en-US" sz="1800" b="0" i="0" u="none" strike="noStrike" cap="none" normalizeH="0" baseline="0" dirty="0" smtClean="0">
                          <a:ln>
                            <a:noFill/>
                          </a:ln>
                          <a:solidFill>
                            <a:schemeClr val="tx1"/>
                          </a:solidFill>
                          <a:effectLst/>
                          <a:latin typeface="Calibri" pitchFamily="34" charset="0"/>
                          <a:cs typeface="Arial" pitchFamily="34" charset="0"/>
                        </a:rPr>
                        <a:t> de </a:t>
                      </a:r>
                      <a:r>
                        <a:rPr kumimoji="0" lang="en-US" sz="1800" b="0" i="0" u="none" strike="noStrike" cap="none" normalizeH="0" baseline="0" dirty="0" err="1" smtClean="0">
                          <a:ln>
                            <a:noFill/>
                          </a:ln>
                          <a:solidFill>
                            <a:schemeClr val="tx1"/>
                          </a:solidFill>
                          <a:effectLst/>
                          <a:latin typeface="Calibri" pitchFamily="34" charset="0"/>
                          <a:cs typeface="Arial" pitchFamily="34" charset="0"/>
                        </a:rPr>
                        <a:t>Producción</a:t>
                      </a:r>
                      <a:endParaRPr kumimoji="0" lang="es-EC" sz="4400" b="0" i="0" u="none" strike="noStrike" cap="none" normalizeH="0" baseline="0" dirty="0" smtClean="0">
                        <a:ln>
                          <a:noFill/>
                        </a:ln>
                        <a:solidFill>
                          <a:schemeClr val="tx1"/>
                        </a:solidFill>
                        <a:effectLst/>
                        <a:latin typeface="Arial" pitchFamily="34" charset="0"/>
                        <a:cs typeface="Arial" pitchFamily="34" charset="0"/>
                      </a:endParaRPr>
                    </a:p>
                  </a:txBody>
                  <a:tcPr/>
                </a:tc>
              </a:tr>
              <a:tr h="370840">
                <a:tc>
                  <a:txBody>
                    <a:bodyPr/>
                    <a:lstStyle/>
                    <a:p>
                      <a:r>
                        <a:rPr lang="es-EC" b="1" dirty="0" smtClean="0"/>
                        <a:t>4</a:t>
                      </a:r>
                      <a:endParaRPr lang="es-EC"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800" b="0" dirty="0" smtClean="0"/>
                        <a:t>Mitigar defectos operativos al 5%.</a:t>
                      </a:r>
                      <a:endParaRPr lang="es-EC" sz="1800" b="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s-EC" b="0" dirty="0"/>
                    </a:p>
                  </a:txBody>
                  <a:tcPr/>
                </a:tc>
                <a:tc>
                  <a:txBody>
                    <a:bodyPr/>
                    <a:lstStyle/>
                    <a:p>
                      <a:r>
                        <a:rPr lang="es-EC" dirty="0" smtClean="0"/>
                        <a:t>Min</a:t>
                      </a:r>
                      <a:r>
                        <a:rPr lang="es-EC" baseline="0" dirty="0" smtClean="0"/>
                        <a:t> </a:t>
                      </a:r>
                      <a:r>
                        <a:rPr lang="es-EC" dirty="0" smtClean="0"/>
                        <a:t>5%</a:t>
                      </a:r>
                      <a:endParaRPr lang="es-EC" dirty="0"/>
                    </a:p>
                  </a:txBody>
                  <a:tcPr/>
                </a:tc>
                <a:tc>
                  <a:txBody>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cs typeface="Arial" pitchFamily="34" charset="0"/>
                        </a:rPr>
                        <a:t>Defectos</a:t>
                      </a:r>
                      <a:r>
                        <a:rPr kumimoji="0" lang="en-US" sz="1800" b="0" i="0" u="none" strike="noStrike" cap="none" normalizeH="0" baseline="0" dirty="0" smtClean="0">
                          <a:ln>
                            <a:noFill/>
                          </a:ln>
                          <a:solidFill>
                            <a:schemeClr val="tx1"/>
                          </a:solidFill>
                          <a:effectLst/>
                          <a:latin typeface="Calibri" pitchFamily="34" charset="0"/>
                          <a:cs typeface="Arial" pitchFamily="34" charset="0"/>
                        </a:rPr>
                        <a:t> </a:t>
                      </a:r>
                      <a:r>
                        <a:rPr kumimoji="0" lang="en-US" sz="1800" b="0" i="0" u="none" strike="noStrike" cap="none" normalizeH="0" baseline="0" dirty="0" err="1" smtClean="0">
                          <a:ln>
                            <a:noFill/>
                          </a:ln>
                          <a:solidFill>
                            <a:schemeClr val="tx1"/>
                          </a:solidFill>
                          <a:effectLst/>
                          <a:latin typeface="Calibri" pitchFamily="34" charset="0"/>
                          <a:cs typeface="Arial" pitchFamily="34" charset="0"/>
                        </a:rPr>
                        <a:t>Operativos</a:t>
                      </a:r>
                      <a:endParaRPr kumimoji="0" lang="es-EC" sz="4400" b="0" i="0" u="none" strike="noStrike" cap="none" normalizeH="0" baseline="0" dirty="0" smtClean="0">
                        <a:ln>
                          <a:noFill/>
                        </a:ln>
                        <a:solidFill>
                          <a:schemeClr val="tx1"/>
                        </a:solidFill>
                        <a:effectLst/>
                        <a:latin typeface="Arial" pitchFamily="34" charset="0"/>
                        <a:cs typeface="Arial" pitchFamily="34" charset="0"/>
                      </a:endParaRPr>
                    </a:p>
                  </a:txBody>
                  <a:tcPr/>
                </a:tc>
              </a:tr>
            </a:tbl>
          </a:graphicData>
        </a:graphic>
      </p:graphicFrame>
      <p:sp>
        <p:nvSpPr>
          <p:cNvPr id="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A0D12C1-9E49-4778-A96A-B6FDE536BC61}" type="slidenum">
              <a:rPr lang="es-EC" smtClean="0"/>
              <a:pPr>
                <a:defRPr/>
              </a:pPr>
              <a:t>48</a:t>
            </a:fld>
            <a:endParaRPr lang="es-EC" dirty="0"/>
          </a:p>
        </p:txBody>
      </p:sp>
      <p:sp>
        <p:nvSpPr>
          <p:cNvPr id="37" name="1 Título"/>
          <p:cNvSpPr txBox="1">
            <a:spLocks/>
          </p:cNvSpPr>
          <p:nvPr/>
        </p:nvSpPr>
        <p:spPr bwMode="auto">
          <a:xfrm>
            <a:off x="428596" y="285728"/>
            <a:ext cx="8229600" cy="928694"/>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INDICES DE PRODUCCIÓN</a:t>
            </a:r>
            <a:endParaRPr lang="es-EC" sz="3200" dirty="0"/>
          </a:p>
        </p:txBody>
      </p:sp>
      <p:pic>
        <p:nvPicPr>
          <p:cNvPr id="49158" name="Picture 39"/>
          <p:cNvPicPr>
            <a:picLocks noChangeAspect="1" noChangeArrowheads="1"/>
          </p:cNvPicPr>
          <p:nvPr/>
        </p:nvPicPr>
        <p:blipFill>
          <a:blip r:embed="rId2"/>
          <a:srcRect l="31836" t="24687" r="22461" b="11562"/>
          <a:stretch>
            <a:fillRect/>
          </a:stretch>
        </p:blipFill>
        <p:spPr bwMode="auto">
          <a:xfrm>
            <a:off x="2143125" y="1357313"/>
            <a:ext cx="5572125" cy="4857750"/>
          </a:xfrm>
          <a:prstGeom prst="rect">
            <a:avLst/>
          </a:prstGeom>
          <a:noFill/>
          <a:ln w="9525">
            <a:noFill/>
            <a:miter lim="800000"/>
            <a:headEnd/>
            <a:tailEnd/>
          </a:ln>
        </p:spPr>
      </p:pic>
      <p:pic>
        <p:nvPicPr>
          <p:cNvPr id="49159" name="Picture 2">
            <a:hlinkClick r:id="rId3" action="ppaction://hlinkfile"/>
          </p:cNvPr>
          <p:cNvPicPr>
            <a:picLocks noChangeAspect="1" noChangeArrowheads="1"/>
          </p:cNvPicPr>
          <p:nvPr/>
        </p:nvPicPr>
        <p:blipFill>
          <a:blip r:embed="rId4"/>
          <a:srcRect l="12305" t="23438" r="17969" b="7187"/>
          <a:stretch>
            <a:fillRect/>
          </a:stretch>
        </p:blipFill>
        <p:spPr bwMode="auto">
          <a:xfrm>
            <a:off x="1143000" y="4878388"/>
            <a:ext cx="1000125" cy="622300"/>
          </a:xfrm>
          <a:prstGeom prst="rect">
            <a:avLst/>
          </a:prstGeom>
          <a:noFill/>
          <a:ln w="9525">
            <a:noFill/>
            <a:miter lim="800000"/>
            <a:headEnd/>
            <a:tailEnd/>
          </a:ln>
        </p:spPr>
      </p:pic>
      <p:sp>
        <p:nvSpPr>
          <p:cNvPr id="39" name="38 CuadroTexto">
            <a:hlinkClick r:id="rId5" action="ppaction://hlinkfile"/>
          </p:cNvPr>
          <p:cNvSpPr txBox="1"/>
          <p:nvPr/>
        </p:nvSpPr>
        <p:spPr>
          <a:xfrm>
            <a:off x="642910" y="5652331"/>
            <a:ext cx="2000264" cy="276999"/>
          </a:xfrm>
          <a:prstGeom prst="rect">
            <a:avLst/>
          </a:prstGeom>
        </p:spPr>
        <p:style>
          <a:lnRef idx="0">
            <a:schemeClr val="accent4"/>
          </a:lnRef>
          <a:fillRef idx="3">
            <a:schemeClr val="accent4"/>
          </a:fillRef>
          <a:effectRef idx="3">
            <a:schemeClr val="accent4"/>
          </a:effectRef>
          <a:fontRef idx="minor">
            <a:schemeClr val="lt1"/>
          </a:fontRef>
        </p:style>
        <p:txBody>
          <a:bodyPr>
            <a:spAutoFit/>
          </a:bodyPr>
          <a:lstStyle/>
          <a:p>
            <a:pPr algn="ctr">
              <a:defRPr/>
            </a:pPr>
            <a:r>
              <a:rPr lang="en-US" sz="1200" b="1" dirty="0" err="1"/>
              <a:t>Ficha</a:t>
            </a:r>
            <a:r>
              <a:rPr lang="en-US" sz="1200" b="1" dirty="0"/>
              <a:t> de </a:t>
            </a:r>
            <a:r>
              <a:rPr lang="en-US" sz="1200" b="1" dirty="0" err="1"/>
              <a:t>Resultados</a:t>
            </a:r>
            <a:endParaRPr lang="es-EC" sz="1200" b="1" dirty="0"/>
          </a:p>
        </p:txBody>
      </p:sp>
      <p:sp>
        <p:nvSpPr>
          <p:cNvPr id="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4B563159-1451-40F7-AC67-57BE5EB8CB12}" type="slidenum">
              <a:rPr lang="es-EC" smtClean="0"/>
              <a:pPr>
                <a:defRPr/>
              </a:pPr>
              <a:t>49</a:t>
            </a:fld>
            <a:endParaRPr lang="es-EC" dirty="0"/>
          </a:p>
        </p:txBody>
      </p:sp>
      <p:sp>
        <p:nvSpPr>
          <p:cNvPr id="5" name="1 Título"/>
          <p:cNvSpPr txBox="1">
            <a:spLocks/>
          </p:cNvSpPr>
          <p:nvPr/>
        </p:nvSpPr>
        <p:spPr bwMode="auto">
          <a:xfrm>
            <a:off x="0" y="-24"/>
            <a:ext cx="9144000" cy="500066"/>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1300" b="1" dirty="0">
                <a:latin typeface="Arial" pitchFamily="34" charset="0"/>
                <a:cs typeface="Arial" pitchFamily="34" charset="0"/>
              </a:rPr>
              <a:t>SISTEMA CONTROL DE GESTI</a:t>
            </a:r>
            <a:r>
              <a:rPr lang="en-US" sz="1300" b="1" dirty="0">
                <a:latin typeface="Arial" pitchFamily="34" charset="0"/>
                <a:cs typeface="Arial" pitchFamily="34" charset="0"/>
              </a:rPr>
              <a:t>ÓN</a:t>
            </a:r>
            <a:endParaRPr lang="es-EC" sz="1300" b="1" dirty="0">
              <a:latin typeface="Arial" pitchFamily="34" charset="0"/>
              <a:cs typeface="Arial" pitchFamily="34" charset="0"/>
            </a:endParaRPr>
          </a:p>
          <a:p>
            <a:pPr algn="ctr">
              <a:defRPr/>
            </a:pPr>
            <a:r>
              <a:rPr lang="es-EC" sz="1200" dirty="0">
                <a:latin typeface="Arial" pitchFamily="34" charset="0"/>
                <a:cs typeface="Arial" pitchFamily="34" charset="0"/>
              </a:rPr>
              <a:t>GRÁFICO DE TENDENCIA</a:t>
            </a:r>
          </a:p>
        </p:txBody>
      </p:sp>
      <p:graphicFrame>
        <p:nvGraphicFramePr>
          <p:cNvPr id="6" name="5 Tabla"/>
          <p:cNvGraphicFramePr>
            <a:graphicFrameLocks noGrp="1"/>
          </p:cNvGraphicFramePr>
          <p:nvPr/>
        </p:nvGraphicFramePr>
        <p:xfrm>
          <a:off x="0" y="500063"/>
          <a:ext cx="9144000" cy="411480"/>
        </p:xfrm>
        <a:graphic>
          <a:graphicData uri="http://schemas.openxmlformats.org/drawingml/2006/table">
            <a:tbl>
              <a:tblPr firstRow="1" bandRow="1">
                <a:tableStyleId>{5940675A-B579-460E-94D1-54222C63F5DA}</a:tableStyleId>
              </a:tblPr>
              <a:tblGrid>
                <a:gridCol w="785786"/>
                <a:gridCol w="1714512"/>
                <a:gridCol w="4643470"/>
                <a:gridCol w="1571636"/>
                <a:gridCol w="428596"/>
              </a:tblGrid>
              <a:tr h="118936">
                <a:tc rowSpan="2">
                  <a:txBody>
                    <a:bodyPr/>
                    <a:lstStyle/>
                    <a:p>
                      <a:pPr algn="ctr"/>
                      <a:r>
                        <a:rPr lang="es-EC" sz="700" b="1" dirty="0" smtClean="0">
                          <a:latin typeface="Arial" pitchFamily="34" charset="0"/>
                          <a:cs typeface="Arial" pitchFamily="34" charset="0"/>
                        </a:rPr>
                        <a:t>EMPRESA</a:t>
                      </a:r>
                      <a:r>
                        <a:rPr lang="es-EC" sz="700" b="1" baseline="0" dirty="0" smtClean="0">
                          <a:latin typeface="Arial" pitchFamily="34" charset="0"/>
                          <a:cs typeface="Arial" pitchFamily="34" charset="0"/>
                        </a:rPr>
                        <a:t> ABC</a:t>
                      </a:r>
                      <a:endParaRPr lang="es-EC" sz="700" b="1"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NOMBRE</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cap="none" normalizeH="0" baseline="0" dirty="0" smtClean="0">
                          <a:ln>
                            <a:noFill/>
                          </a:ln>
                          <a:solidFill>
                            <a:schemeClr val="tx1"/>
                          </a:solidFill>
                          <a:effectLst/>
                          <a:latin typeface="Arial" pitchFamily="34" charset="0"/>
                          <a:cs typeface="Arial" pitchFamily="34" charset="0"/>
                        </a:rPr>
                        <a:t>OPTIMIZAR EN UN 60% EL TIEMPO DE PRODUCCIÓN</a:t>
                      </a: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NÚMERO</a:t>
                      </a:r>
                      <a:r>
                        <a:rPr lang="en-US" sz="700" b="1" baseline="0" dirty="0" smtClean="0">
                          <a:latin typeface="Arial" pitchFamily="34" charset="0"/>
                          <a:cs typeface="Arial" pitchFamily="34" charset="0"/>
                        </a:rPr>
                        <a:t> DE INDICADOR</a:t>
                      </a:r>
                      <a:endParaRPr lang="es-EC" sz="700" b="1" dirty="0">
                        <a:latin typeface="Arial" pitchFamily="34" charset="0"/>
                        <a:cs typeface="Arial" pitchFamily="34" charset="0"/>
                      </a:endParaRPr>
                    </a:p>
                  </a:txBody>
                  <a:tcPr/>
                </a:tc>
                <a:tc>
                  <a:txBody>
                    <a:bodyPr/>
                    <a:lstStyle/>
                    <a:p>
                      <a:r>
                        <a:rPr lang="en-US" sz="700" dirty="0" smtClean="0">
                          <a:latin typeface="Arial" pitchFamily="34" charset="0"/>
                          <a:cs typeface="Arial" pitchFamily="34" charset="0"/>
                        </a:rPr>
                        <a:t>3</a:t>
                      </a:r>
                      <a:endParaRPr lang="es-EC" sz="700" dirty="0">
                        <a:latin typeface="Arial" pitchFamily="34" charset="0"/>
                        <a:cs typeface="Arial" pitchFamily="34" charset="0"/>
                      </a:endParaRPr>
                    </a:p>
                  </a:txBody>
                  <a:tcPr/>
                </a:tc>
              </a:tr>
              <a:tr h="185579">
                <a:tc vMerge="1">
                  <a:txBody>
                    <a:bodyPr/>
                    <a:lstStyle/>
                    <a:p>
                      <a:endParaRPr lang="es-EC" sz="1200"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MÉTRICA</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a:spcAft>
                          <a:spcPts val="1000"/>
                        </a:spcAft>
                      </a:pPr>
                      <a:r>
                        <a:rPr kumimoji="0" lang="es-EC" sz="700" b="0" i="0" u="none" strike="noStrike" cap="none" normalizeH="0" baseline="0" dirty="0" smtClean="0">
                          <a:ln>
                            <a:noFill/>
                          </a:ln>
                          <a:solidFill>
                            <a:schemeClr val="tx1"/>
                          </a:solidFill>
                          <a:effectLst/>
                          <a:latin typeface="Arial" pitchFamily="34" charset="0"/>
                          <a:cs typeface="Arial" pitchFamily="34" charset="0"/>
                        </a:rPr>
                        <a:t>(</a:t>
                      </a:r>
                      <a:r>
                        <a:rPr lang="es-EC" sz="700" dirty="0" smtClean="0">
                          <a:latin typeface="Calibri" pitchFamily="34" charset="0"/>
                        </a:rPr>
                        <a:t>(Tiempo de Producción empleado/Total Tiempo de Producción</a:t>
                      </a:r>
                      <a:r>
                        <a:rPr lang="es-US" sz="700" dirty="0" smtClean="0">
                          <a:latin typeface="Calibri" pitchFamily="34" charset="0"/>
                        </a:rPr>
                        <a:t>)*100</a:t>
                      </a:r>
                      <a:endParaRPr lang="es-EC" sz="800" dirty="0"/>
                    </a:p>
                  </a:txBody>
                  <a:tcPr/>
                </a:tc>
                <a:tc>
                  <a:txBody>
                    <a:bodyPr/>
                    <a:lstStyle/>
                    <a:p>
                      <a:r>
                        <a:rPr lang="en-US" sz="700" b="1" dirty="0" smtClean="0">
                          <a:latin typeface="Arial" pitchFamily="34" charset="0"/>
                          <a:cs typeface="Arial" pitchFamily="34" charset="0"/>
                        </a:rPr>
                        <a:t>FECHA DE ELABORACIÓN</a:t>
                      </a:r>
                      <a:endParaRPr lang="es-EC" sz="700" b="1" dirty="0">
                        <a:latin typeface="Arial" pitchFamily="34" charset="0"/>
                        <a:cs typeface="Arial" pitchFamily="34" charset="0"/>
                      </a:endParaRPr>
                    </a:p>
                  </a:txBody>
                  <a:tcPr/>
                </a:tc>
                <a:tc>
                  <a:txBody>
                    <a:bodyPr/>
                    <a:lstStyle/>
                    <a:p>
                      <a:endParaRPr lang="es-EC" sz="700" dirty="0">
                        <a:latin typeface="Arial" pitchFamily="34" charset="0"/>
                        <a:cs typeface="Arial" pitchFamily="34" charset="0"/>
                      </a:endParaRPr>
                    </a:p>
                  </a:txBody>
                  <a:tcPr/>
                </a:tc>
              </a:tr>
            </a:tbl>
          </a:graphicData>
        </a:graphic>
      </p:graphicFrame>
      <p:graphicFrame>
        <p:nvGraphicFramePr>
          <p:cNvPr id="7" name="6 Tabla"/>
          <p:cNvGraphicFramePr>
            <a:graphicFrameLocks noGrp="1"/>
          </p:cNvGraphicFramePr>
          <p:nvPr/>
        </p:nvGraphicFramePr>
        <p:xfrm>
          <a:off x="1374775" y="4357688"/>
          <a:ext cx="6769228" cy="1351107"/>
        </p:xfrm>
        <a:graphic>
          <a:graphicData uri="http://schemas.openxmlformats.org/drawingml/2006/table">
            <a:tbl>
              <a:tblPr firstRow="1" bandRow="1">
                <a:tableStyleId>{5940675A-B579-460E-94D1-54222C63F5DA}</a:tableStyleId>
              </a:tblPr>
              <a:tblGrid>
                <a:gridCol w="1006295"/>
                <a:gridCol w="732587"/>
                <a:gridCol w="724535"/>
                <a:gridCol w="724535"/>
                <a:gridCol w="694788"/>
                <a:gridCol w="705586"/>
                <a:gridCol w="705586"/>
                <a:gridCol w="705586"/>
                <a:gridCol w="769730"/>
              </a:tblGrid>
              <a:tr h="223347">
                <a:tc>
                  <a:txBody>
                    <a:bodyPr/>
                    <a:lstStyle/>
                    <a:p>
                      <a:pPr algn="ctr"/>
                      <a:endParaRPr lang="es-EC" sz="600" dirty="0"/>
                    </a:p>
                  </a:txBody>
                  <a:tcPr/>
                </a:tc>
                <a:tc>
                  <a:txBody>
                    <a:bodyPr/>
                    <a:lstStyle/>
                    <a:p>
                      <a:pPr algn="ctr"/>
                      <a:r>
                        <a:rPr lang="en-US" sz="600" b="1" dirty="0" smtClean="0">
                          <a:solidFill>
                            <a:schemeClr val="bg1"/>
                          </a:solidFill>
                          <a:latin typeface="Arial" pitchFamily="34" charset="0"/>
                          <a:cs typeface="Arial" pitchFamily="34" charset="0"/>
                        </a:rPr>
                        <a:t>ENER</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FEB</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MARZ</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ABRIL</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MAY</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JUN</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JUL</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AGOS</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r>
              <a:tr h="168586">
                <a:tc>
                  <a:txBody>
                    <a:bodyPr/>
                    <a:lstStyle/>
                    <a:p>
                      <a:pPr algn="ctr"/>
                      <a:r>
                        <a:rPr lang="en-US" sz="600" b="1" dirty="0" smtClean="0">
                          <a:latin typeface="Arial" pitchFamily="34" charset="0"/>
                          <a:cs typeface="Arial" pitchFamily="34" charset="0"/>
                        </a:rPr>
                        <a:t>MÁXIMO</a:t>
                      </a:r>
                      <a:endParaRPr lang="es-EC" sz="600" b="1" dirty="0">
                        <a:latin typeface="Arial" pitchFamily="34" charset="0"/>
                        <a:cs typeface="Arial" pitchFamily="34" charset="0"/>
                      </a:endParaRPr>
                    </a:p>
                  </a:txBody>
                  <a:tcPr>
                    <a:solidFill>
                      <a:srgbClr val="92D050"/>
                    </a:solidFill>
                  </a:tcPr>
                </a:tc>
                <a:tc>
                  <a:txBody>
                    <a:bodyPr/>
                    <a:lstStyle/>
                    <a:p>
                      <a:pPr algn="ctr"/>
                      <a:r>
                        <a:rPr lang="en-US" sz="900" dirty="0" smtClean="0">
                          <a:latin typeface="Arial" pitchFamily="34" charset="0"/>
                          <a:cs typeface="Arial" pitchFamily="34" charset="0"/>
                        </a:rPr>
                        <a:t>65%</a:t>
                      </a:r>
                      <a:endParaRPr lang="es-EC" sz="900" dirty="0">
                        <a:latin typeface="Arial" pitchFamily="34" charset="0"/>
                        <a:cs typeface="Arial" pitchFamily="34" charset="0"/>
                      </a:endParaRPr>
                    </a:p>
                  </a:txBody>
                  <a:tcPr/>
                </a:tc>
                <a:tc>
                  <a:txBody>
                    <a:bodyPr/>
                    <a:lstStyle/>
                    <a:p>
                      <a:pPr algn="ctr"/>
                      <a:r>
                        <a:rPr lang="en-US" sz="900" smtClean="0">
                          <a:latin typeface="Arial" pitchFamily="34" charset="0"/>
                          <a:cs typeface="Arial" pitchFamily="34" charset="0"/>
                        </a:rPr>
                        <a:t>65%</a:t>
                      </a:r>
                      <a:endParaRPr lang="es-EC" sz="900" dirty="0">
                        <a:latin typeface="Arial" pitchFamily="34" charset="0"/>
                        <a:cs typeface="Arial" pitchFamily="34" charset="0"/>
                      </a:endParaRPr>
                    </a:p>
                  </a:txBody>
                  <a:tcPr/>
                </a:tc>
                <a:tc>
                  <a:txBody>
                    <a:bodyPr/>
                    <a:lstStyle/>
                    <a:p>
                      <a:pPr algn="ctr"/>
                      <a:r>
                        <a:rPr lang="en-US" sz="900" smtClean="0">
                          <a:latin typeface="Arial" pitchFamily="34" charset="0"/>
                          <a:cs typeface="Arial" pitchFamily="34" charset="0"/>
                        </a:rPr>
                        <a:t>65%</a:t>
                      </a:r>
                      <a:endParaRPr lang="es-EC" sz="900" dirty="0">
                        <a:latin typeface="Arial" pitchFamily="34" charset="0"/>
                        <a:cs typeface="Arial" pitchFamily="34" charset="0"/>
                      </a:endParaRPr>
                    </a:p>
                  </a:txBody>
                  <a:tcPr/>
                </a:tc>
                <a:tc>
                  <a:txBody>
                    <a:bodyPr/>
                    <a:lstStyle/>
                    <a:p>
                      <a:pPr algn="ctr"/>
                      <a:r>
                        <a:rPr lang="en-US" sz="900" smtClean="0">
                          <a:latin typeface="Arial" pitchFamily="34" charset="0"/>
                          <a:cs typeface="Arial" pitchFamily="34" charset="0"/>
                        </a:rPr>
                        <a:t>65%</a:t>
                      </a:r>
                      <a:endParaRPr lang="es-EC" sz="900" dirty="0">
                        <a:latin typeface="Arial" pitchFamily="34" charset="0"/>
                        <a:cs typeface="Arial" pitchFamily="34" charset="0"/>
                      </a:endParaRPr>
                    </a:p>
                  </a:txBody>
                  <a:tcPr/>
                </a:tc>
                <a:tc>
                  <a:txBody>
                    <a:bodyPr/>
                    <a:lstStyle/>
                    <a:p>
                      <a:pPr algn="ctr"/>
                      <a:r>
                        <a:rPr lang="en-US" sz="900" smtClean="0">
                          <a:latin typeface="Arial" pitchFamily="34" charset="0"/>
                          <a:cs typeface="Arial" pitchFamily="34" charset="0"/>
                        </a:rPr>
                        <a:t>65%</a:t>
                      </a:r>
                      <a:endParaRPr lang="es-EC" sz="900" dirty="0">
                        <a:latin typeface="Arial" pitchFamily="34" charset="0"/>
                        <a:cs typeface="Arial" pitchFamily="34" charset="0"/>
                      </a:endParaRPr>
                    </a:p>
                  </a:txBody>
                  <a:tcPr/>
                </a:tc>
                <a:tc>
                  <a:txBody>
                    <a:bodyPr/>
                    <a:lstStyle/>
                    <a:p>
                      <a:pPr algn="ctr"/>
                      <a:r>
                        <a:rPr lang="en-US" sz="900" smtClean="0">
                          <a:latin typeface="Arial" pitchFamily="34" charset="0"/>
                          <a:cs typeface="Arial" pitchFamily="34" charset="0"/>
                        </a:rPr>
                        <a:t>65%</a:t>
                      </a:r>
                      <a:endParaRPr lang="es-EC" sz="900" dirty="0">
                        <a:latin typeface="Arial" pitchFamily="34" charset="0"/>
                        <a:cs typeface="Arial" pitchFamily="34" charset="0"/>
                      </a:endParaRPr>
                    </a:p>
                  </a:txBody>
                  <a:tcPr/>
                </a:tc>
                <a:tc>
                  <a:txBody>
                    <a:bodyPr/>
                    <a:lstStyle/>
                    <a:p>
                      <a:pPr algn="ctr"/>
                      <a:r>
                        <a:rPr lang="en-US" sz="900" smtClean="0">
                          <a:latin typeface="Arial" pitchFamily="34" charset="0"/>
                          <a:cs typeface="Arial" pitchFamily="34" charset="0"/>
                        </a:rPr>
                        <a:t>65%</a:t>
                      </a:r>
                      <a:endParaRPr lang="es-EC" sz="900" dirty="0">
                        <a:latin typeface="Arial" pitchFamily="34" charset="0"/>
                        <a:cs typeface="Arial" pitchFamily="34" charset="0"/>
                      </a:endParaRPr>
                    </a:p>
                  </a:txBody>
                  <a:tcPr/>
                </a:tc>
                <a:tc>
                  <a:txBody>
                    <a:bodyPr/>
                    <a:lstStyle/>
                    <a:p>
                      <a:pPr algn="ctr"/>
                      <a:r>
                        <a:rPr lang="en-US" sz="900" dirty="0" smtClean="0">
                          <a:latin typeface="Arial" pitchFamily="34" charset="0"/>
                          <a:cs typeface="Arial" pitchFamily="34" charset="0"/>
                        </a:rPr>
                        <a:t>65%</a:t>
                      </a:r>
                      <a:endParaRPr lang="es-EC" sz="900" dirty="0">
                        <a:latin typeface="Arial" pitchFamily="34" charset="0"/>
                        <a:cs typeface="Arial" pitchFamily="34" charset="0"/>
                      </a:endParaRPr>
                    </a:p>
                  </a:txBody>
                  <a:tcPr/>
                </a:tc>
              </a:tr>
              <a:tr h="122687">
                <a:tc>
                  <a:txBody>
                    <a:bodyPr/>
                    <a:lstStyle/>
                    <a:p>
                      <a:pPr algn="ctr"/>
                      <a:r>
                        <a:rPr lang="en-US" sz="600" b="1" dirty="0" smtClean="0">
                          <a:latin typeface="Arial" pitchFamily="34" charset="0"/>
                          <a:cs typeface="Arial" pitchFamily="34" charset="0"/>
                        </a:rPr>
                        <a:t>MÍNIMO</a:t>
                      </a:r>
                      <a:endParaRPr lang="es-EC" sz="600" b="1" dirty="0">
                        <a:latin typeface="Arial" pitchFamily="34" charset="0"/>
                        <a:cs typeface="Arial" pitchFamily="34" charset="0"/>
                      </a:endParaRPr>
                    </a:p>
                  </a:txBody>
                  <a:tcPr>
                    <a:solidFill>
                      <a:srgbClr val="92D050"/>
                    </a:solidFill>
                  </a:tcPr>
                </a:tc>
                <a:tc>
                  <a:txBody>
                    <a:bodyPr/>
                    <a:lstStyle/>
                    <a:p>
                      <a:pPr algn="ctr"/>
                      <a:r>
                        <a:rPr lang="en-US" sz="900" dirty="0" smtClean="0">
                          <a:latin typeface="Arial" pitchFamily="34" charset="0"/>
                          <a:cs typeface="Arial" pitchFamily="34" charset="0"/>
                        </a:rPr>
                        <a:t>60%</a:t>
                      </a:r>
                      <a:endParaRPr lang="es-EC" sz="9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dirty="0" smtClean="0">
                          <a:latin typeface="Arial" pitchFamily="34" charset="0"/>
                          <a:cs typeface="Arial" pitchFamily="34" charset="0"/>
                        </a:rPr>
                        <a:t>60%</a:t>
                      </a:r>
                      <a:endParaRPr lang="es-EC" sz="9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smtClean="0">
                          <a:latin typeface="Arial" pitchFamily="34" charset="0"/>
                          <a:cs typeface="Arial" pitchFamily="34" charset="0"/>
                        </a:rPr>
                        <a:t>60%</a:t>
                      </a:r>
                      <a:endParaRPr lang="es-EC" sz="9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smtClean="0">
                          <a:latin typeface="Arial" pitchFamily="34" charset="0"/>
                          <a:cs typeface="Arial" pitchFamily="34" charset="0"/>
                        </a:rPr>
                        <a:t>60%</a:t>
                      </a:r>
                      <a:endParaRPr lang="es-EC" sz="9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smtClean="0">
                          <a:latin typeface="Arial" pitchFamily="34" charset="0"/>
                          <a:cs typeface="Arial" pitchFamily="34" charset="0"/>
                        </a:rPr>
                        <a:t>60%</a:t>
                      </a:r>
                      <a:endParaRPr lang="es-EC" sz="9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smtClean="0">
                          <a:latin typeface="Arial" pitchFamily="34" charset="0"/>
                          <a:cs typeface="Arial" pitchFamily="34" charset="0"/>
                        </a:rPr>
                        <a:t>60%</a:t>
                      </a:r>
                      <a:endParaRPr lang="es-EC" sz="9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smtClean="0">
                          <a:latin typeface="Arial" pitchFamily="34" charset="0"/>
                          <a:cs typeface="Arial" pitchFamily="34" charset="0"/>
                        </a:rPr>
                        <a:t>60%</a:t>
                      </a:r>
                      <a:endParaRPr lang="es-EC" sz="9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dirty="0" smtClean="0">
                          <a:latin typeface="Arial" pitchFamily="34" charset="0"/>
                          <a:cs typeface="Arial" pitchFamily="34" charset="0"/>
                        </a:rPr>
                        <a:t>60%</a:t>
                      </a:r>
                      <a:endParaRPr lang="es-EC" sz="900" dirty="0" smtClean="0">
                        <a:latin typeface="Arial" pitchFamily="34" charset="0"/>
                        <a:cs typeface="Arial" pitchFamily="34" charset="0"/>
                      </a:endParaRPr>
                    </a:p>
                  </a:txBody>
                  <a:tcPr/>
                </a:tc>
              </a:tr>
              <a:tr h="0">
                <a:tc>
                  <a:txBody>
                    <a:bodyPr/>
                    <a:lstStyle/>
                    <a:p>
                      <a:pPr algn="ctr"/>
                      <a:r>
                        <a:rPr lang="en-US" sz="600" b="1" dirty="0" smtClean="0">
                          <a:latin typeface="Arial" pitchFamily="34" charset="0"/>
                          <a:cs typeface="Arial" pitchFamily="34" charset="0"/>
                        </a:rPr>
                        <a:t>CUMPLIMIENTO</a:t>
                      </a:r>
                      <a:endParaRPr lang="es-EC" sz="600" b="1" dirty="0">
                        <a:latin typeface="Arial" pitchFamily="34" charset="0"/>
                        <a:cs typeface="Arial" pitchFamily="34" charset="0"/>
                      </a:endParaRPr>
                    </a:p>
                  </a:txBody>
                  <a:tcPr>
                    <a:solidFill>
                      <a:srgbClr val="92D050"/>
                    </a:solidFill>
                  </a:tcPr>
                </a:tc>
                <a:tc>
                  <a:txBody>
                    <a:bodyPr/>
                    <a:lstStyle/>
                    <a:p>
                      <a:pPr algn="ctr" fontAlgn="b"/>
                      <a:r>
                        <a:rPr lang="es-MX" sz="900" b="0" i="0" u="none" strike="noStrike" dirty="0">
                          <a:latin typeface="Arial"/>
                        </a:rPr>
                        <a:t>51%</a:t>
                      </a:r>
                    </a:p>
                  </a:txBody>
                  <a:tcPr marL="0" marR="0" marT="0" marB="0" anchor="ctr">
                    <a:solidFill>
                      <a:srgbClr val="FF0000"/>
                    </a:solidFill>
                  </a:tcPr>
                </a:tc>
                <a:tc>
                  <a:txBody>
                    <a:bodyPr/>
                    <a:lstStyle/>
                    <a:p>
                      <a:pPr algn="ctr" fontAlgn="b"/>
                      <a:r>
                        <a:rPr lang="es-MX" sz="900" b="0" i="0" u="none" strike="noStrike" dirty="0">
                          <a:latin typeface="Arial"/>
                        </a:rPr>
                        <a:t>47%</a:t>
                      </a:r>
                    </a:p>
                  </a:txBody>
                  <a:tcPr marL="0" marR="0" marT="0" marB="0" anchor="ctr">
                    <a:solidFill>
                      <a:srgbClr val="FF0000"/>
                    </a:solidFill>
                  </a:tcPr>
                </a:tc>
                <a:tc>
                  <a:txBody>
                    <a:bodyPr/>
                    <a:lstStyle/>
                    <a:p>
                      <a:pPr algn="ctr" fontAlgn="b"/>
                      <a:r>
                        <a:rPr lang="es-MX" sz="900" b="0" i="0" u="none" strike="noStrike" dirty="0">
                          <a:latin typeface="Arial"/>
                        </a:rPr>
                        <a:t>48%</a:t>
                      </a:r>
                    </a:p>
                  </a:txBody>
                  <a:tcPr marL="0" marR="0" marT="0" marB="0" anchor="ctr">
                    <a:solidFill>
                      <a:srgbClr val="FF0000"/>
                    </a:solidFill>
                  </a:tcPr>
                </a:tc>
                <a:tc>
                  <a:txBody>
                    <a:bodyPr/>
                    <a:lstStyle/>
                    <a:p>
                      <a:pPr algn="ctr" fontAlgn="b"/>
                      <a:r>
                        <a:rPr lang="es-MX" sz="900" b="0" i="0" u="none" strike="noStrike" dirty="0">
                          <a:latin typeface="Arial"/>
                        </a:rPr>
                        <a:t>52%</a:t>
                      </a:r>
                    </a:p>
                  </a:txBody>
                  <a:tcPr marL="0" marR="0" marT="0" marB="0" anchor="ctr">
                    <a:solidFill>
                      <a:srgbClr val="FF0000"/>
                    </a:solidFill>
                  </a:tcPr>
                </a:tc>
                <a:tc>
                  <a:txBody>
                    <a:bodyPr/>
                    <a:lstStyle/>
                    <a:p>
                      <a:pPr algn="ctr" fontAlgn="b"/>
                      <a:r>
                        <a:rPr lang="es-MX" sz="900" b="0" i="0" u="none" strike="noStrike" dirty="0">
                          <a:latin typeface="Arial"/>
                        </a:rPr>
                        <a:t>56%</a:t>
                      </a:r>
                    </a:p>
                  </a:txBody>
                  <a:tcPr marL="0" marR="0" marT="0" marB="0" anchor="ctr">
                    <a:solidFill>
                      <a:srgbClr val="FF0000"/>
                    </a:solidFill>
                  </a:tcPr>
                </a:tc>
                <a:tc>
                  <a:txBody>
                    <a:bodyPr/>
                    <a:lstStyle/>
                    <a:p>
                      <a:pPr algn="ctr" fontAlgn="b"/>
                      <a:r>
                        <a:rPr lang="es-MX" sz="900" b="0" i="0" u="none" strike="noStrike" dirty="0">
                          <a:latin typeface="Arial"/>
                        </a:rPr>
                        <a:t>43%</a:t>
                      </a:r>
                    </a:p>
                  </a:txBody>
                  <a:tcPr marL="0" marR="0" marT="0" marB="0" anchor="ctr">
                    <a:solidFill>
                      <a:srgbClr val="FF0000"/>
                    </a:solidFill>
                  </a:tcPr>
                </a:tc>
                <a:tc>
                  <a:txBody>
                    <a:bodyPr/>
                    <a:lstStyle/>
                    <a:p>
                      <a:pPr algn="ctr" fontAlgn="b"/>
                      <a:r>
                        <a:rPr lang="es-MX" sz="900" b="0" i="0" u="none" strike="noStrike" dirty="0">
                          <a:latin typeface="Arial"/>
                        </a:rPr>
                        <a:t>35%</a:t>
                      </a:r>
                    </a:p>
                  </a:txBody>
                  <a:tcPr marL="0" marR="0" marT="0" marB="0" anchor="ctr">
                    <a:solidFill>
                      <a:srgbClr val="FF0000"/>
                    </a:solidFill>
                  </a:tcPr>
                </a:tc>
                <a:tc>
                  <a:txBody>
                    <a:bodyPr/>
                    <a:lstStyle/>
                    <a:p>
                      <a:pPr algn="ctr" fontAlgn="b"/>
                      <a:r>
                        <a:rPr lang="es-MX" sz="900" b="0" i="0" u="none" strike="noStrike" dirty="0">
                          <a:latin typeface="Arial"/>
                        </a:rPr>
                        <a:t>59%</a:t>
                      </a:r>
                    </a:p>
                  </a:txBody>
                  <a:tcPr marL="0" marR="0" marT="0" marB="0" anchor="ctr">
                    <a:solidFill>
                      <a:srgbClr val="FF0000"/>
                    </a:solidFill>
                  </a:tcPr>
                </a:tc>
              </a:tr>
              <a:tr h="0">
                <a:tc>
                  <a:txBody>
                    <a:bodyPr/>
                    <a:lstStyle/>
                    <a:p>
                      <a:pPr algn="ctr"/>
                      <a:r>
                        <a:rPr lang="en-US" sz="400" b="1" dirty="0" smtClean="0">
                          <a:latin typeface="Arial" pitchFamily="34" charset="0"/>
                          <a:cs typeface="Arial" pitchFamily="34" charset="0"/>
                        </a:rPr>
                        <a:t>CAPACIDAD DE PRODUCCIÓN UTILIZADA</a:t>
                      </a:r>
                      <a:endParaRPr lang="es-EC" sz="400" b="1" dirty="0">
                        <a:latin typeface="Arial" pitchFamily="34" charset="0"/>
                        <a:cs typeface="Arial" pitchFamily="34" charset="0"/>
                      </a:endParaRPr>
                    </a:p>
                  </a:txBody>
                  <a:tcPr>
                    <a:solidFill>
                      <a:srgbClr val="92D050"/>
                    </a:solidFill>
                  </a:tcPr>
                </a:tc>
                <a:tc>
                  <a:txBody>
                    <a:bodyPr/>
                    <a:lstStyle/>
                    <a:p>
                      <a:pPr algn="ctr" fontAlgn="b"/>
                      <a:r>
                        <a:rPr lang="es-MX" sz="900" b="0" i="0" u="none" strike="noStrike">
                          <a:latin typeface="Arial"/>
                        </a:rPr>
                        <a:t>2739.57</a:t>
                      </a:r>
                    </a:p>
                  </a:txBody>
                  <a:tcPr marL="0" marR="0" marT="0" marB="0" anchor="ctr"/>
                </a:tc>
                <a:tc>
                  <a:txBody>
                    <a:bodyPr/>
                    <a:lstStyle/>
                    <a:p>
                      <a:pPr algn="ctr" fontAlgn="b"/>
                      <a:r>
                        <a:rPr lang="es-MX" sz="900" b="0" i="0" u="none" strike="noStrike">
                          <a:latin typeface="Arial"/>
                        </a:rPr>
                        <a:t>2547.03</a:t>
                      </a:r>
                    </a:p>
                  </a:txBody>
                  <a:tcPr marL="0" marR="0" marT="0" marB="0" anchor="ctr"/>
                </a:tc>
                <a:tc>
                  <a:txBody>
                    <a:bodyPr/>
                    <a:lstStyle/>
                    <a:p>
                      <a:pPr algn="ctr" fontAlgn="b"/>
                      <a:r>
                        <a:rPr lang="es-MX" sz="900" b="0" i="0" u="none" strike="noStrike">
                          <a:latin typeface="Arial"/>
                        </a:rPr>
                        <a:t>2560.36</a:t>
                      </a:r>
                    </a:p>
                  </a:txBody>
                  <a:tcPr marL="0" marR="0" marT="0" marB="0" anchor="ctr"/>
                </a:tc>
                <a:tc>
                  <a:txBody>
                    <a:bodyPr/>
                    <a:lstStyle/>
                    <a:p>
                      <a:pPr algn="ctr" fontAlgn="b"/>
                      <a:r>
                        <a:rPr lang="es-MX" sz="900" b="0" i="0" u="none" strike="noStrike">
                          <a:latin typeface="Arial"/>
                        </a:rPr>
                        <a:t>2784.81</a:t>
                      </a:r>
                    </a:p>
                  </a:txBody>
                  <a:tcPr marL="0" marR="0" marT="0" marB="0" anchor="ctr"/>
                </a:tc>
                <a:tc>
                  <a:txBody>
                    <a:bodyPr/>
                    <a:lstStyle/>
                    <a:p>
                      <a:pPr algn="ctr" fontAlgn="b"/>
                      <a:r>
                        <a:rPr lang="es-MX" sz="900" b="0" i="0" u="none" strike="noStrike">
                          <a:latin typeface="Arial"/>
                        </a:rPr>
                        <a:t>3020.52</a:t>
                      </a:r>
                    </a:p>
                  </a:txBody>
                  <a:tcPr marL="0" marR="0" marT="0" marB="0" anchor="ctr"/>
                </a:tc>
                <a:tc>
                  <a:txBody>
                    <a:bodyPr/>
                    <a:lstStyle/>
                    <a:p>
                      <a:pPr algn="ctr" fontAlgn="b"/>
                      <a:r>
                        <a:rPr lang="es-MX" sz="900" b="0" i="0" u="none" strike="noStrike">
                          <a:latin typeface="Arial"/>
                        </a:rPr>
                        <a:t>2295.84</a:t>
                      </a:r>
                    </a:p>
                  </a:txBody>
                  <a:tcPr marL="0" marR="0" marT="0" marB="0" anchor="ctr"/>
                </a:tc>
                <a:tc>
                  <a:txBody>
                    <a:bodyPr/>
                    <a:lstStyle/>
                    <a:p>
                      <a:pPr algn="ctr" fontAlgn="b"/>
                      <a:r>
                        <a:rPr lang="es-MX" sz="900" b="0" i="0" u="none" strike="noStrike">
                          <a:latin typeface="Arial"/>
                        </a:rPr>
                        <a:t>1862.19</a:t>
                      </a:r>
                    </a:p>
                  </a:txBody>
                  <a:tcPr marL="0" marR="0" marT="0" marB="0" anchor="ctr"/>
                </a:tc>
                <a:tc>
                  <a:txBody>
                    <a:bodyPr/>
                    <a:lstStyle/>
                    <a:p>
                      <a:pPr algn="ctr" fontAlgn="b"/>
                      <a:r>
                        <a:rPr lang="es-MX" sz="900" b="0" i="0" u="none" strike="noStrike" dirty="0">
                          <a:latin typeface="Arial"/>
                        </a:rPr>
                        <a:t>3171.99</a:t>
                      </a:r>
                    </a:p>
                  </a:txBody>
                  <a:tcPr marL="0" marR="0" marT="0" marB="0" anchor="ctr"/>
                </a:tc>
              </a:tr>
              <a:tr h="0">
                <a:tc>
                  <a:txBody>
                    <a:bodyPr/>
                    <a:lstStyle/>
                    <a:p>
                      <a:pPr algn="ctr"/>
                      <a:r>
                        <a:rPr lang="en-US" sz="400" b="1" dirty="0" smtClean="0">
                          <a:latin typeface="Arial" pitchFamily="34" charset="0"/>
                          <a:cs typeface="Arial" pitchFamily="34" charset="0"/>
                        </a:rPr>
                        <a:t>TOTAL DE CAPACIDAD</a:t>
                      </a:r>
                      <a:r>
                        <a:rPr lang="en-US" sz="400" b="1" baseline="0" dirty="0" smtClean="0">
                          <a:latin typeface="Arial" pitchFamily="34" charset="0"/>
                          <a:cs typeface="Arial" pitchFamily="34" charset="0"/>
                        </a:rPr>
                        <a:t> DE PERODUCCION MENSUAL EN HORAS</a:t>
                      </a:r>
                      <a:endParaRPr lang="es-EC" sz="400" b="1" dirty="0">
                        <a:latin typeface="Arial" pitchFamily="34" charset="0"/>
                        <a:cs typeface="Arial" pitchFamily="34" charset="0"/>
                      </a:endParaRPr>
                    </a:p>
                  </a:txBody>
                  <a:tcPr>
                    <a:solidFill>
                      <a:srgbClr val="92D050"/>
                    </a:solidFill>
                  </a:tcPr>
                </a:tc>
                <a:tc>
                  <a:txBody>
                    <a:bodyPr/>
                    <a:lstStyle/>
                    <a:p>
                      <a:pPr algn="ctr"/>
                      <a:r>
                        <a:rPr lang="es-EC" sz="1000" dirty="0" smtClean="0"/>
                        <a:t>5376</a:t>
                      </a:r>
                      <a:endParaRPr lang="es-EC" sz="1000" dirty="0"/>
                    </a:p>
                  </a:txBody>
                  <a:tcPr marL="0" marR="0" marT="0" marB="0" anchor="ctr"/>
                </a:tc>
                <a:tc>
                  <a:txBody>
                    <a:bodyPr/>
                    <a:lstStyle/>
                    <a:p>
                      <a:pPr algn="ctr"/>
                      <a:r>
                        <a:rPr lang="es-EC" sz="1000" dirty="0" smtClean="0"/>
                        <a:t>5376</a:t>
                      </a:r>
                      <a:endParaRPr lang="es-EC" sz="1000" dirty="0"/>
                    </a:p>
                  </a:txBody>
                  <a:tcPr anchor="ctr"/>
                </a:tc>
                <a:tc>
                  <a:txBody>
                    <a:bodyPr/>
                    <a:lstStyle/>
                    <a:p>
                      <a:pPr algn="ctr"/>
                      <a:r>
                        <a:rPr lang="es-EC" sz="1000" dirty="0" smtClean="0"/>
                        <a:t>5376</a:t>
                      </a:r>
                      <a:endParaRPr lang="es-EC" sz="1000" dirty="0">
                        <a:latin typeface="Arial" pitchFamily="34" charset="0"/>
                        <a:cs typeface="Arial" pitchFamily="34" charset="0"/>
                      </a:endParaRPr>
                    </a:p>
                  </a:txBody>
                  <a:tcPr anchor="ctr"/>
                </a:tc>
                <a:tc>
                  <a:txBody>
                    <a:bodyPr/>
                    <a:lstStyle/>
                    <a:p>
                      <a:pPr algn="ctr"/>
                      <a:r>
                        <a:rPr lang="es-EC" sz="1000" dirty="0" smtClean="0"/>
                        <a:t>5376</a:t>
                      </a:r>
                      <a:endParaRPr lang="es-EC" sz="1000" dirty="0">
                        <a:latin typeface="Arial" pitchFamily="34" charset="0"/>
                        <a:cs typeface="Arial" pitchFamily="34" charset="0"/>
                      </a:endParaRPr>
                    </a:p>
                  </a:txBody>
                  <a:tcPr anchor="ctr"/>
                </a:tc>
                <a:tc>
                  <a:txBody>
                    <a:bodyPr/>
                    <a:lstStyle/>
                    <a:p>
                      <a:pPr algn="ctr"/>
                      <a:r>
                        <a:rPr lang="es-EC" sz="1000" dirty="0" smtClean="0"/>
                        <a:t>5376</a:t>
                      </a:r>
                      <a:endParaRPr lang="es-EC" sz="1000" dirty="0">
                        <a:latin typeface="Arial" pitchFamily="34" charset="0"/>
                        <a:cs typeface="Arial" pitchFamily="34" charset="0"/>
                      </a:endParaRPr>
                    </a:p>
                  </a:txBody>
                  <a:tcPr anchor="ctr"/>
                </a:tc>
                <a:tc>
                  <a:txBody>
                    <a:bodyPr/>
                    <a:lstStyle/>
                    <a:p>
                      <a:pPr algn="ctr"/>
                      <a:r>
                        <a:rPr lang="es-EC" sz="1000" dirty="0" smtClean="0"/>
                        <a:t>5376</a:t>
                      </a:r>
                      <a:endParaRPr lang="es-EC" sz="1000" dirty="0">
                        <a:latin typeface="Arial" pitchFamily="34" charset="0"/>
                        <a:cs typeface="Arial" pitchFamily="34" charset="0"/>
                      </a:endParaRPr>
                    </a:p>
                  </a:txBody>
                  <a:tcPr anchor="ctr"/>
                </a:tc>
                <a:tc>
                  <a:txBody>
                    <a:bodyPr/>
                    <a:lstStyle/>
                    <a:p>
                      <a:pPr algn="ctr"/>
                      <a:r>
                        <a:rPr lang="es-EC" sz="1000" dirty="0" smtClean="0"/>
                        <a:t>5376</a:t>
                      </a:r>
                      <a:endParaRPr lang="es-EC" sz="1000" dirty="0">
                        <a:latin typeface="Arial" pitchFamily="34" charset="0"/>
                        <a:cs typeface="Arial" pitchFamily="34" charset="0"/>
                      </a:endParaRPr>
                    </a:p>
                  </a:txBody>
                  <a:tcPr anchor="ctr"/>
                </a:tc>
                <a:tc>
                  <a:txBody>
                    <a:bodyPr/>
                    <a:lstStyle/>
                    <a:p>
                      <a:pPr algn="ctr"/>
                      <a:r>
                        <a:rPr lang="es-EC" sz="1000" dirty="0" smtClean="0"/>
                        <a:t>5376</a:t>
                      </a:r>
                      <a:endParaRPr lang="es-EC" sz="1000" dirty="0">
                        <a:latin typeface="Arial" pitchFamily="34" charset="0"/>
                        <a:cs typeface="Arial" pitchFamily="34" charset="0"/>
                      </a:endParaRPr>
                    </a:p>
                  </a:txBody>
                  <a:tcPr anchor="ctr"/>
                </a:tc>
              </a:tr>
            </a:tbl>
          </a:graphicData>
        </a:graphic>
      </p:graphicFrame>
      <p:grpSp>
        <p:nvGrpSpPr>
          <p:cNvPr id="50273" name="36 Grupo"/>
          <p:cNvGrpSpPr>
            <a:grpSpLocks/>
          </p:cNvGrpSpPr>
          <p:nvPr/>
        </p:nvGrpSpPr>
        <p:grpSpPr bwMode="auto">
          <a:xfrm>
            <a:off x="3421063" y="6143625"/>
            <a:ext cx="2436812" cy="485775"/>
            <a:chOff x="3421063" y="6143625"/>
            <a:chExt cx="2436812" cy="485775"/>
          </a:xfrm>
        </p:grpSpPr>
        <p:pic>
          <p:nvPicPr>
            <p:cNvPr id="50293" name="Picture 2"/>
            <p:cNvPicPr>
              <a:picLocks noChangeAspect="1" noChangeArrowheads="1"/>
            </p:cNvPicPr>
            <p:nvPr/>
          </p:nvPicPr>
          <p:blipFill>
            <a:blip r:embed="rId2"/>
            <a:srcRect/>
            <a:stretch>
              <a:fillRect/>
            </a:stretch>
          </p:blipFill>
          <p:spPr bwMode="auto">
            <a:xfrm>
              <a:off x="3421063" y="6143625"/>
              <a:ext cx="2371725" cy="485775"/>
            </a:xfrm>
            <a:prstGeom prst="rect">
              <a:avLst/>
            </a:prstGeom>
            <a:noFill/>
            <a:ln w="9525">
              <a:noFill/>
              <a:miter lim="800000"/>
              <a:headEnd/>
              <a:tailEnd/>
            </a:ln>
          </p:spPr>
        </p:pic>
        <p:sp>
          <p:nvSpPr>
            <p:cNvPr id="50294" name="19 CuadroTexto"/>
            <p:cNvSpPr txBox="1">
              <a:spLocks noChangeArrowheads="1"/>
            </p:cNvSpPr>
            <p:nvPr/>
          </p:nvSpPr>
          <p:spPr bwMode="auto">
            <a:xfrm>
              <a:off x="3551238" y="6438900"/>
              <a:ext cx="436562" cy="184150"/>
            </a:xfrm>
            <a:prstGeom prst="rect">
              <a:avLst/>
            </a:prstGeom>
            <a:noFill/>
            <a:ln w="9525">
              <a:noFill/>
              <a:miter lim="800000"/>
              <a:headEnd/>
              <a:tailEnd/>
            </a:ln>
          </p:spPr>
          <p:txBody>
            <a:bodyPr>
              <a:spAutoFit/>
            </a:bodyPr>
            <a:lstStyle/>
            <a:p>
              <a:r>
                <a:rPr lang="en-US" sz="600"/>
                <a:t>60%</a:t>
              </a:r>
              <a:endParaRPr lang="es-EC" sz="600"/>
            </a:p>
          </p:txBody>
        </p:sp>
        <p:sp>
          <p:nvSpPr>
            <p:cNvPr id="50295" name="20 CuadroTexto"/>
            <p:cNvSpPr txBox="1">
              <a:spLocks noChangeArrowheads="1"/>
            </p:cNvSpPr>
            <p:nvPr/>
          </p:nvSpPr>
          <p:spPr bwMode="auto">
            <a:xfrm>
              <a:off x="3621088" y="6326188"/>
              <a:ext cx="225425" cy="184150"/>
            </a:xfrm>
            <a:prstGeom prst="rect">
              <a:avLst/>
            </a:prstGeom>
            <a:noFill/>
            <a:ln w="9525">
              <a:noFill/>
              <a:miter lim="800000"/>
              <a:headEnd/>
              <a:tailEnd/>
            </a:ln>
          </p:spPr>
          <p:txBody>
            <a:bodyPr>
              <a:spAutoFit/>
            </a:bodyPr>
            <a:lstStyle/>
            <a:p>
              <a:r>
                <a:rPr lang="es-EC" sz="600" b="1"/>
                <a:t>&lt;</a:t>
              </a:r>
            </a:p>
          </p:txBody>
        </p:sp>
        <p:sp>
          <p:nvSpPr>
            <p:cNvPr id="50296" name="21 CuadroTexto"/>
            <p:cNvSpPr txBox="1">
              <a:spLocks noChangeArrowheads="1"/>
            </p:cNvSpPr>
            <p:nvPr/>
          </p:nvSpPr>
          <p:spPr bwMode="auto">
            <a:xfrm>
              <a:off x="5365750" y="6324600"/>
              <a:ext cx="125413" cy="184150"/>
            </a:xfrm>
            <a:prstGeom prst="rect">
              <a:avLst/>
            </a:prstGeom>
            <a:noFill/>
            <a:ln w="9525">
              <a:noFill/>
              <a:miter lim="800000"/>
              <a:headEnd/>
              <a:tailEnd/>
            </a:ln>
          </p:spPr>
          <p:txBody>
            <a:bodyPr>
              <a:spAutoFit/>
            </a:bodyPr>
            <a:lstStyle/>
            <a:p>
              <a:r>
                <a:rPr lang="es-EC" sz="600" b="1"/>
                <a:t>&gt;</a:t>
              </a:r>
            </a:p>
          </p:txBody>
        </p:sp>
        <p:sp>
          <p:nvSpPr>
            <p:cNvPr id="50297" name="22 CuadroTexto"/>
            <p:cNvSpPr txBox="1">
              <a:spLocks noChangeArrowheads="1"/>
            </p:cNvSpPr>
            <p:nvPr/>
          </p:nvSpPr>
          <p:spPr bwMode="auto">
            <a:xfrm>
              <a:off x="5262563" y="6443663"/>
              <a:ext cx="595312" cy="185737"/>
            </a:xfrm>
            <a:prstGeom prst="rect">
              <a:avLst/>
            </a:prstGeom>
            <a:noFill/>
            <a:ln w="9525">
              <a:noFill/>
              <a:miter lim="800000"/>
              <a:headEnd/>
              <a:tailEnd/>
            </a:ln>
          </p:spPr>
          <p:txBody>
            <a:bodyPr>
              <a:spAutoFit/>
            </a:bodyPr>
            <a:lstStyle/>
            <a:p>
              <a:r>
                <a:rPr lang="en-US" sz="600"/>
                <a:t>65%</a:t>
              </a:r>
              <a:endParaRPr lang="es-EC" sz="600"/>
            </a:p>
          </p:txBody>
        </p:sp>
        <p:sp>
          <p:nvSpPr>
            <p:cNvPr id="50298" name="23 CuadroTexto"/>
            <p:cNvSpPr txBox="1">
              <a:spLocks noChangeArrowheads="1"/>
            </p:cNvSpPr>
            <p:nvPr/>
          </p:nvSpPr>
          <p:spPr bwMode="auto">
            <a:xfrm>
              <a:off x="4238625" y="6429375"/>
              <a:ext cx="1014413" cy="185738"/>
            </a:xfrm>
            <a:prstGeom prst="rect">
              <a:avLst/>
            </a:prstGeom>
            <a:noFill/>
            <a:ln w="9525">
              <a:noFill/>
              <a:miter lim="800000"/>
              <a:headEnd/>
              <a:tailEnd/>
            </a:ln>
          </p:spPr>
          <p:txBody>
            <a:bodyPr>
              <a:spAutoFit/>
            </a:bodyPr>
            <a:lstStyle/>
            <a:p>
              <a:r>
                <a:rPr lang="es-EC" sz="600" b="1"/>
                <a:t>60%              65%</a:t>
              </a:r>
            </a:p>
          </p:txBody>
        </p:sp>
      </p:grpSp>
      <p:sp>
        <p:nvSpPr>
          <p:cNvPr id="35" name="7 Marcador de pie de página"/>
          <p:cNvSpPr>
            <a:spLocks noGrp="1"/>
          </p:cNvSpPr>
          <p:nvPr>
            <p:ph type="ftr" sz="quarter" idx="11"/>
          </p:nvPr>
        </p:nvSpPr>
        <p:spPr>
          <a:xfrm>
            <a:off x="142844" y="6564337"/>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36" name="35 Conector recto"/>
          <p:cNvCxnSpPr/>
          <p:nvPr/>
        </p:nvCxnSpPr>
        <p:spPr>
          <a:xfrm>
            <a:off x="357158" y="6778651"/>
            <a:ext cx="4286280"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1030" name="Picture 6"/>
          <p:cNvPicPr>
            <a:picLocks noChangeAspect="1" noChangeArrowheads="1"/>
          </p:cNvPicPr>
          <p:nvPr/>
        </p:nvPicPr>
        <p:blipFill>
          <a:blip r:embed="rId3"/>
          <a:srcRect/>
          <a:stretch>
            <a:fillRect/>
          </a:stretch>
        </p:blipFill>
        <p:spPr bwMode="auto">
          <a:xfrm>
            <a:off x="1204937" y="1071546"/>
            <a:ext cx="7035848" cy="29860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bwMode="auto">
          <a:xfrm>
            <a:off x="500034" y="0"/>
            <a:ext cx="1214446" cy="68580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wordArtVert" anchor="ctr"/>
          <a:lstStyle/>
          <a:p>
            <a:pPr algn="ctr">
              <a:defRPr/>
            </a:pPr>
            <a:endParaRPr lang="es-EC" dirty="0"/>
          </a:p>
        </p:txBody>
      </p:sp>
      <p:sp>
        <p:nvSpPr>
          <p:cNvPr id="5" name="4 Redondear rectángulo de esquina diagonal"/>
          <p:cNvSpPr/>
          <p:nvPr/>
        </p:nvSpPr>
        <p:spPr>
          <a:xfrm>
            <a:off x="1714512" y="2071678"/>
            <a:ext cx="7429520" cy="2428892"/>
          </a:xfrm>
          <a:prstGeom prst="round2DiagRect">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sz="2800" dirty="0" smtClean="0">
                <a:effectLst>
                  <a:outerShdw blurRad="38100" dist="38100" dir="2700000" algn="tl">
                    <a:srgbClr val="000000">
                      <a:alpha val="43137"/>
                    </a:srgbClr>
                  </a:outerShdw>
                </a:effectLst>
                <a:latin typeface="Elephant" pitchFamily="18" charset="0"/>
              </a:rPr>
              <a:t>DIAGNÓSTICO</a:t>
            </a:r>
          </a:p>
          <a:p>
            <a:pPr algn="ctr">
              <a:defRPr/>
            </a:pPr>
            <a:r>
              <a:rPr lang="en-US" sz="2800" dirty="0" smtClean="0">
                <a:effectLst>
                  <a:outerShdw blurRad="38100" dist="38100" dir="2700000" algn="tl">
                    <a:srgbClr val="000000">
                      <a:alpha val="43137"/>
                    </a:srgbClr>
                  </a:outerShdw>
                </a:effectLst>
                <a:latin typeface="Elephant" pitchFamily="18" charset="0"/>
              </a:rPr>
              <a:t>SITUACIONAL</a:t>
            </a:r>
            <a:endParaRPr lang="en-US" sz="2800" dirty="0">
              <a:effectLst>
                <a:outerShdw blurRad="38100" dist="38100" dir="2700000" algn="tl">
                  <a:srgbClr val="000000">
                    <a:alpha val="43137"/>
                  </a:srgbClr>
                </a:outerShdw>
              </a:effectLst>
              <a:latin typeface="Elephant" pitchFamily="18" charset="0"/>
            </a:endParaRPr>
          </a:p>
        </p:txBody>
      </p:sp>
      <p:pic>
        <p:nvPicPr>
          <p:cNvPr id="12296" name="5 Imagen" descr="competitividad2.jpg"/>
          <p:cNvPicPr>
            <a:picLocks noChangeAspect="1"/>
          </p:cNvPicPr>
          <p:nvPr/>
        </p:nvPicPr>
        <p:blipFill>
          <a:blip r:embed="rId2" cstate="print"/>
          <a:stretch>
            <a:fillRect/>
          </a:stretch>
        </p:blipFill>
        <p:spPr bwMode="auto">
          <a:xfrm>
            <a:off x="4000497" y="4572001"/>
            <a:ext cx="2236592" cy="207170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7" name="6 Marcador de número de diapositiva"/>
          <p:cNvSpPr>
            <a:spLocks noGrp="1"/>
          </p:cNvSpPr>
          <p:nvPr>
            <p:ph type="sldNum" sz="quarter" idx="12"/>
          </p:nvPr>
        </p:nvSpPr>
        <p:spPr/>
        <p:txBody>
          <a:bodyPr/>
          <a:lstStyle/>
          <a:p>
            <a:pPr>
              <a:defRPr/>
            </a:pPr>
            <a:fld id="{A17076A8-1973-40FD-A773-F0CA398EE7FE}" type="slidenum">
              <a:rPr lang="es-EC" smtClean="0"/>
              <a:pPr>
                <a:defRPr/>
              </a:pPr>
              <a:t>5</a:t>
            </a:fld>
            <a:endParaRPr lang="es-EC"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15455687-59B6-4AD8-A6E1-24AF6FB4E14A}" type="slidenum">
              <a:rPr lang="es-EC" smtClean="0"/>
              <a:pPr>
                <a:defRPr/>
              </a:pPr>
              <a:t>50</a:t>
            </a:fld>
            <a:endParaRPr lang="es-EC" dirty="0"/>
          </a:p>
        </p:txBody>
      </p:sp>
      <p:sp>
        <p:nvSpPr>
          <p:cNvPr id="69" name="1 Título"/>
          <p:cNvSpPr txBox="1">
            <a:spLocks/>
          </p:cNvSpPr>
          <p:nvPr/>
        </p:nvSpPr>
        <p:spPr bwMode="auto">
          <a:xfrm>
            <a:off x="428596" y="285728"/>
            <a:ext cx="8229600" cy="928694"/>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INDICES DE PRODUCCIÓN</a:t>
            </a:r>
            <a:endParaRPr lang="es-EC" sz="3200" dirty="0"/>
          </a:p>
        </p:txBody>
      </p:sp>
      <p:pic>
        <p:nvPicPr>
          <p:cNvPr id="51206" name="Picture 38"/>
          <p:cNvPicPr>
            <a:picLocks noChangeAspect="1" noChangeArrowheads="1"/>
          </p:cNvPicPr>
          <p:nvPr/>
        </p:nvPicPr>
        <p:blipFill>
          <a:blip r:embed="rId2"/>
          <a:srcRect l="32227" t="23438" r="22070" b="12811"/>
          <a:stretch>
            <a:fillRect/>
          </a:stretch>
        </p:blipFill>
        <p:spPr bwMode="auto">
          <a:xfrm>
            <a:off x="2071688" y="1357313"/>
            <a:ext cx="5572125" cy="4857750"/>
          </a:xfrm>
          <a:prstGeom prst="rect">
            <a:avLst/>
          </a:prstGeom>
          <a:noFill/>
          <a:ln w="9525">
            <a:noFill/>
            <a:miter lim="800000"/>
            <a:headEnd/>
            <a:tailEnd/>
          </a:ln>
        </p:spPr>
      </p:pic>
      <p:sp>
        <p:nvSpPr>
          <p:cNvPr id="6"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7" name="6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7A875FC0-DEB4-4D7F-BD08-13FC9B1E5E54}" type="slidenum">
              <a:rPr lang="es-EC" smtClean="0"/>
              <a:pPr>
                <a:defRPr/>
              </a:pPr>
              <a:t>51</a:t>
            </a:fld>
            <a:endParaRPr lang="es-EC" dirty="0"/>
          </a:p>
        </p:txBody>
      </p:sp>
      <p:sp>
        <p:nvSpPr>
          <p:cNvPr id="5" name="1 Título"/>
          <p:cNvSpPr txBox="1">
            <a:spLocks/>
          </p:cNvSpPr>
          <p:nvPr/>
        </p:nvSpPr>
        <p:spPr bwMode="auto">
          <a:xfrm>
            <a:off x="0" y="-24"/>
            <a:ext cx="9144000" cy="500066"/>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1300" b="1" dirty="0">
                <a:latin typeface="Arial" pitchFamily="34" charset="0"/>
                <a:cs typeface="Arial" pitchFamily="34" charset="0"/>
              </a:rPr>
              <a:t>SISTEMA CONTROL DE GESTI</a:t>
            </a:r>
            <a:r>
              <a:rPr lang="en-US" sz="1300" b="1" dirty="0">
                <a:latin typeface="Arial" pitchFamily="34" charset="0"/>
                <a:cs typeface="Arial" pitchFamily="34" charset="0"/>
              </a:rPr>
              <a:t>ÓN</a:t>
            </a:r>
            <a:endParaRPr lang="es-EC" sz="1300" b="1" dirty="0">
              <a:latin typeface="Arial" pitchFamily="34" charset="0"/>
              <a:cs typeface="Arial" pitchFamily="34" charset="0"/>
            </a:endParaRPr>
          </a:p>
          <a:p>
            <a:pPr algn="ctr">
              <a:defRPr/>
            </a:pPr>
            <a:r>
              <a:rPr lang="es-EC" sz="1200" dirty="0">
                <a:latin typeface="Arial" pitchFamily="34" charset="0"/>
                <a:cs typeface="Arial" pitchFamily="34" charset="0"/>
              </a:rPr>
              <a:t>GRÁFICO DE TENDENCIA</a:t>
            </a:r>
          </a:p>
        </p:txBody>
      </p:sp>
      <p:graphicFrame>
        <p:nvGraphicFramePr>
          <p:cNvPr id="6" name="5 Tabla"/>
          <p:cNvGraphicFramePr>
            <a:graphicFrameLocks noGrp="1"/>
          </p:cNvGraphicFramePr>
          <p:nvPr/>
        </p:nvGraphicFramePr>
        <p:xfrm>
          <a:off x="0" y="500063"/>
          <a:ext cx="9144000" cy="411480"/>
        </p:xfrm>
        <a:graphic>
          <a:graphicData uri="http://schemas.openxmlformats.org/drawingml/2006/table">
            <a:tbl>
              <a:tblPr firstRow="1" bandRow="1">
                <a:tableStyleId>{5940675A-B579-460E-94D1-54222C63F5DA}</a:tableStyleId>
              </a:tblPr>
              <a:tblGrid>
                <a:gridCol w="785786"/>
                <a:gridCol w="1714512"/>
                <a:gridCol w="4643470"/>
                <a:gridCol w="1571636"/>
                <a:gridCol w="428596"/>
              </a:tblGrid>
              <a:tr h="118936">
                <a:tc rowSpan="2">
                  <a:txBody>
                    <a:bodyPr/>
                    <a:lstStyle/>
                    <a:p>
                      <a:pPr algn="ctr"/>
                      <a:r>
                        <a:rPr lang="es-EC" sz="700" b="1" dirty="0" smtClean="0">
                          <a:latin typeface="Arial" pitchFamily="34" charset="0"/>
                          <a:cs typeface="Arial" pitchFamily="34" charset="0"/>
                        </a:rPr>
                        <a:t>EMPRESA</a:t>
                      </a:r>
                      <a:r>
                        <a:rPr lang="es-EC" sz="700" b="1" baseline="0" dirty="0" smtClean="0">
                          <a:latin typeface="Arial" pitchFamily="34" charset="0"/>
                          <a:cs typeface="Arial" pitchFamily="34" charset="0"/>
                        </a:rPr>
                        <a:t> ABC</a:t>
                      </a:r>
                      <a:endParaRPr lang="es-EC" sz="700" b="1"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NOMBRE</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cap="none" normalizeH="0" baseline="0" dirty="0" err="1" smtClean="0">
                          <a:ln>
                            <a:noFill/>
                          </a:ln>
                          <a:solidFill>
                            <a:schemeClr val="tx1"/>
                          </a:solidFill>
                          <a:effectLst/>
                          <a:latin typeface="Arial" pitchFamily="34" charset="0"/>
                          <a:cs typeface="Arial" pitchFamily="34" charset="0"/>
                        </a:rPr>
                        <a:t>Minimizar</a:t>
                      </a:r>
                      <a:r>
                        <a:rPr kumimoji="0" lang="en-US" sz="800" b="0" i="0" u="none" strike="noStrike" cap="none" normalizeH="0" baseline="0" dirty="0" smtClean="0">
                          <a:ln>
                            <a:noFill/>
                          </a:ln>
                          <a:solidFill>
                            <a:schemeClr val="tx1"/>
                          </a:solidFill>
                          <a:effectLst/>
                          <a:latin typeface="Arial" pitchFamily="34" charset="0"/>
                          <a:cs typeface="Arial" pitchFamily="34" charset="0"/>
                        </a:rPr>
                        <a:t> el </a:t>
                      </a:r>
                      <a:r>
                        <a:rPr kumimoji="0" lang="en-US" sz="800" b="0" i="0" u="none" strike="noStrike" cap="none" normalizeH="0" baseline="0" dirty="0" err="1" smtClean="0">
                          <a:ln>
                            <a:noFill/>
                          </a:ln>
                          <a:solidFill>
                            <a:schemeClr val="tx1"/>
                          </a:solidFill>
                          <a:effectLst/>
                          <a:latin typeface="Arial" pitchFamily="34" charset="0"/>
                          <a:cs typeface="Arial" pitchFamily="34" charset="0"/>
                        </a:rPr>
                        <a:t>tiempo</a:t>
                      </a:r>
                      <a:r>
                        <a:rPr kumimoji="0" lang="en-US" sz="800" b="0" i="0" u="none" strike="noStrike" cap="none" normalizeH="0" baseline="0" dirty="0" smtClean="0">
                          <a:ln>
                            <a:noFill/>
                          </a:ln>
                          <a:solidFill>
                            <a:schemeClr val="tx1"/>
                          </a:solidFill>
                          <a:effectLst/>
                          <a:latin typeface="Arial" pitchFamily="34" charset="0"/>
                          <a:cs typeface="Arial" pitchFamily="34" charset="0"/>
                        </a:rPr>
                        <a:t> de </a:t>
                      </a:r>
                      <a:r>
                        <a:rPr kumimoji="0" lang="en-US" sz="800" b="0" i="0" u="none" strike="noStrike" cap="none" normalizeH="0" baseline="0" dirty="0" err="1" smtClean="0">
                          <a:ln>
                            <a:noFill/>
                          </a:ln>
                          <a:solidFill>
                            <a:schemeClr val="tx1"/>
                          </a:solidFill>
                          <a:effectLst/>
                          <a:latin typeface="Arial" pitchFamily="34" charset="0"/>
                          <a:cs typeface="Arial" pitchFamily="34" charset="0"/>
                        </a:rPr>
                        <a:t>producción</a:t>
                      </a:r>
                      <a:r>
                        <a:rPr kumimoji="0" lang="en-US" sz="800" b="0" i="0" u="none" strike="noStrike" cap="none" normalizeH="0" baseline="0" dirty="0" smtClean="0">
                          <a:ln>
                            <a:noFill/>
                          </a:ln>
                          <a:solidFill>
                            <a:schemeClr val="tx1"/>
                          </a:solidFill>
                          <a:effectLst/>
                          <a:latin typeface="Arial" pitchFamily="34" charset="0"/>
                          <a:cs typeface="Arial" pitchFamily="34" charset="0"/>
                        </a:rPr>
                        <a:t> al 20%</a:t>
                      </a: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NÚMERO</a:t>
                      </a:r>
                      <a:r>
                        <a:rPr lang="en-US" sz="700" b="1" baseline="0" dirty="0" smtClean="0">
                          <a:latin typeface="Arial" pitchFamily="34" charset="0"/>
                          <a:cs typeface="Arial" pitchFamily="34" charset="0"/>
                        </a:rPr>
                        <a:t> DE INDICADOR</a:t>
                      </a:r>
                      <a:endParaRPr lang="es-EC" sz="700" b="1" dirty="0">
                        <a:latin typeface="Arial" pitchFamily="34" charset="0"/>
                        <a:cs typeface="Arial" pitchFamily="34" charset="0"/>
                      </a:endParaRPr>
                    </a:p>
                  </a:txBody>
                  <a:tcPr/>
                </a:tc>
                <a:tc>
                  <a:txBody>
                    <a:bodyPr/>
                    <a:lstStyle/>
                    <a:p>
                      <a:r>
                        <a:rPr lang="en-US" sz="700" dirty="0" smtClean="0">
                          <a:latin typeface="Arial" pitchFamily="34" charset="0"/>
                          <a:cs typeface="Arial" pitchFamily="34" charset="0"/>
                        </a:rPr>
                        <a:t>3</a:t>
                      </a:r>
                      <a:endParaRPr lang="es-EC" sz="700" dirty="0">
                        <a:latin typeface="Arial" pitchFamily="34" charset="0"/>
                        <a:cs typeface="Arial" pitchFamily="34" charset="0"/>
                      </a:endParaRPr>
                    </a:p>
                  </a:txBody>
                  <a:tcPr/>
                </a:tc>
              </a:tr>
              <a:tr h="185579">
                <a:tc vMerge="1">
                  <a:txBody>
                    <a:bodyPr/>
                    <a:lstStyle/>
                    <a:p>
                      <a:endParaRPr lang="es-EC" sz="1200"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MÉTRICA</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a:spcAft>
                          <a:spcPts val="1000"/>
                        </a:spcAft>
                      </a:pPr>
                      <a:r>
                        <a:rPr kumimoji="0" lang="es-EC" sz="700" b="0" i="0" u="none" strike="noStrike" cap="none" normalizeH="0" baseline="0" dirty="0" smtClean="0">
                          <a:ln>
                            <a:noFill/>
                          </a:ln>
                          <a:solidFill>
                            <a:schemeClr val="tx1"/>
                          </a:solidFill>
                          <a:effectLst/>
                          <a:latin typeface="Arial" pitchFamily="34" charset="0"/>
                          <a:cs typeface="Arial" pitchFamily="34" charset="0"/>
                        </a:rPr>
                        <a:t>(</a:t>
                      </a:r>
                      <a:r>
                        <a:rPr lang="es-EC" sz="700" dirty="0" smtClean="0">
                          <a:latin typeface="Calibri" pitchFamily="34" charset="0"/>
                        </a:rPr>
                        <a:t>(Tiempo de Producción empleado/Total Tiempo de Producción</a:t>
                      </a:r>
                      <a:r>
                        <a:rPr lang="es-US" sz="700" dirty="0" smtClean="0">
                          <a:latin typeface="Calibri" pitchFamily="34" charset="0"/>
                        </a:rPr>
                        <a:t>)*100</a:t>
                      </a:r>
                      <a:endParaRPr lang="es-EC" sz="800" dirty="0"/>
                    </a:p>
                  </a:txBody>
                  <a:tcPr/>
                </a:tc>
                <a:tc>
                  <a:txBody>
                    <a:bodyPr/>
                    <a:lstStyle/>
                    <a:p>
                      <a:r>
                        <a:rPr lang="en-US" sz="700" b="1" dirty="0" smtClean="0">
                          <a:latin typeface="Arial" pitchFamily="34" charset="0"/>
                          <a:cs typeface="Arial" pitchFamily="34" charset="0"/>
                        </a:rPr>
                        <a:t>FECHA DE ELABORACIÓN</a:t>
                      </a:r>
                      <a:endParaRPr lang="es-EC" sz="700" b="1" dirty="0">
                        <a:latin typeface="Arial" pitchFamily="34" charset="0"/>
                        <a:cs typeface="Arial" pitchFamily="34" charset="0"/>
                      </a:endParaRPr>
                    </a:p>
                  </a:txBody>
                  <a:tcPr/>
                </a:tc>
                <a:tc>
                  <a:txBody>
                    <a:bodyPr/>
                    <a:lstStyle/>
                    <a:p>
                      <a:endParaRPr lang="es-EC" sz="700" dirty="0">
                        <a:latin typeface="Arial" pitchFamily="34" charset="0"/>
                        <a:cs typeface="Arial" pitchFamily="34" charset="0"/>
                      </a:endParaRPr>
                    </a:p>
                  </a:txBody>
                  <a:tcPr/>
                </a:tc>
              </a:tr>
            </a:tbl>
          </a:graphicData>
        </a:graphic>
      </p:graphicFrame>
      <p:graphicFrame>
        <p:nvGraphicFramePr>
          <p:cNvPr id="7" name="6 Tabla"/>
          <p:cNvGraphicFramePr>
            <a:graphicFrameLocks noGrp="1"/>
          </p:cNvGraphicFramePr>
          <p:nvPr/>
        </p:nvGraphicFramePr>
        <p:xfrm>
          <a:off x="1428728" y="4500570"/>
          <a:ext cx="6769228" cy="1412067"/>
        </p:xfrm>
        <a:graphic>
          <a:graphicData uri="http://schemas.openxmlformats.org/drawingml/2006/table">
            <a:tbl>
              <a:tblPr firstRow="1" bandRow="1">
                <a:tableStyleId>{5940675A-B579-460E-94D1-54222C63F5DA}</a:tableStyleId>
              </a:tblPr>
              <a:tblGrid>
                <a:gridCol w="1006295"/>
                <a:gridCol w="732587"/>
                <a:gridCol w="724535"/>
                <a:gridCol w="724535"/>
                <a:gridCol w="694788"/>
                <a:gridCol w="705586"/>
                <a:gridCol w="705586"/>
                <a:gridCol w="705586"/>
                <a:gridCol w="769730"/>
              </a:tblGrid>
              <a:tr h="223347">
                <a:tc>
                  <a:txBody>
                    <a:bodyPr/>
                    <a:lstStyle/>
                    <a:p>
                      <a:pPr algn="ctr"/>
                      <a:endParaRPr lang="es-EC" sz="600" dirty="0"/>
                    </a:p>
                  </a:txBody>
                  <a:tcPr/>
                </a:tc>
                <a:tc>
                  <a:txBody>
                    <a:bodyPr/>
                    <a:lstStyle/>
                    <a:p>
                      <a:pPr algn="ctr"/>
                      <a:r>
                        <a:rPr lang="en-US" sz="600" b="1" dirty="0" smtClean="0">
                          <a:solidFill>
                            <a:schemeClr val="bg1"/>
                          </a:solidFill>
                          <a:latin typeface="Arial" pitchFamily="34" charset="0"/>
                          <a:cs typeface="Arial" pitchFamily="34" charset="0"/>
                        </a:rPr>
                        <a:t>ENER</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FEB</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MARZ</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ABRIL</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MAY</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JUN</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JUL</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AGOS</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r>
              <a:tr h="168586">
                <a:tc>
                  <a:txBody>
                    <a:bodyPr/>
                    <a:lstStyle/>
                    <a:p>
                      <a:pPr algn="ctr"/>
                      <a:r>
                        <a:rPr lang="en-US" sz="600" b="1" dirty="0" smtClean="0">
                          <a:latin typeface="Arial" pitchFamily="34" charset="0"/>
                          <a:cs typeface="Arial" pitchFamily="34" charset="0"/>
                        </a:rPr>
                        <a:t>MÁXIMO</a:t>
                      </a:r>
                      <a:endParaRPr lang="es-EC" sz="600" b="1" dirty="0">
                        <a:latin typeface="Arial" pitchFamily="34" charset="0"/>
                        <a:cs typeface="Arial" pitchFamily="34" charset="0"/>
                      </a:endParaRPr>
                    </a:p>
                  </a:txBody>
                  <a:tcPr>
                    <a:solidFill>
                      <a:srgbClr val="92D050"/>
                    </a:solidFill>
                  </a:tcPr>
                </a:tc>
                <a:tc>
                  <a:txBody>
                    <a:bodyPr/>
                    <a:lstStyle/>
                    <a:p>
                      <a:pPr algn="ctr"/>
                      <a:r>
                        <a:rPr lang="en-US" sz="600" dirty="0" smtClean="0">
                          <a:latin typeface="Arial" pitchFamily="34" charset="0"/>
                          <a:cs typeface="Arial" pitchFamily="34" charset="0"/>
                        </a:rPr>
                        <a:t>25%</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25%</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25%</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25%</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25%</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25%</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25%</a:t>
                      </a:r>
                      <a:endParaRPr lang="es-EC" sz="600" dirty="0">
                        <a:latin typeface="Arial" pitchFamily="34" charset="0"/>
                        <a:cs typeface="Arial" pitchFamily="34" charset="0"/>
                      </a:endParaRPr>
                    </a:p>
                  </a:txBody>
                  <a:tcPr/>
                </a:tc>
                <a:tc>
                  <a:txBody>
                    <a:bodyPr/>
                    <a:lstStyle/>
                    <a:p>
                      <a:pPr algn="ctr"/>
                      <a:r>
                        <a:rPr lang="en-US" sz="600" dirty="0" smtClean="0">
                          <a:latin typeface="Arial" pitchFamily="34" charset="0"/>
                          <a:cs typeface="Arial" pitchFamily="34" charset="0"/>
                        </a:rPr>
                        <a:t>25%</a:t>
                      </a:r>
                      <a:endParaRPr lang="es-EC" sz="600" dirty="0">
                        <a:latin typeface="Arial" pitchFamily="34" charset="0"/>
                        <a:cs typeface="Arial" pitchFamily="34" charset="0"/>
                      </a:endParaRPr>
                    </a:p>
                  </a:txBody>
                  <a:tcPr/>
                </a:tc>
              </a:tr>
              <a:tr h="122687">
                <a:tc>
                  <a:txBody>
                    <a:bodyPr/>
                    <a:lstStyle/>
                    <a:p>
                      <a:pPr algn="ctr"/>
                      <a:r>
                        <a:rPr lang="en-US" sz="600" b="1" dirty="0" smtClean="0">
                          <a:latin typeface="Arial" pitchFamily="34" charset="0"/>
                          <a:cs typeface="Arial" pitchFamily="34" charset="0"/>
                        </a:rPr>
                        <a:t>MÍNIMO</a:t>
                      </a:r>
                      <a:endParaRPr lang="es-EC" sz="600" b="1" dirty="0">
                        <a:latin typeface="Arial" pitchFamily="34" charset="0"/>
                        <a:cs typeface="Arial" pitchFamily="34" charset="0"/>
                      </a:endParaRPr>
                    </a:p>
                  </a:txBody>
                  <a:tcPr>
                    <a:solidFill>
                      <a:srgbClr val="92D050"/>
                    </a:solidFill>
                  </a:tcPr>
                </a:tc>
                <a:tc>
                  <a:txBody>
                    <a:bodyPr/>
                    <a:lstStyle/>
                    <a:p>
                      <a:pPr algn="ctr"/>
                      <a:r>
                        <a:rPr lang="en-US" sz="600" dirty="0" smtClean="0">
                          <a:latin typeface="Arial" pitchFamily="34" charset="0"/>
                          <a:cs typeface="Arial" pitchFamily="34" charset="0"/>
                        </a:rPr>
                        <a:t>20%</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20%</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20%</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20%</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20%</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20%</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20%</a:t>
                      </a:r>
                      <a:endParaRPr lang="es-EC" sz="600" dirty="0">
                        <a:latin typeface="Arial" pitchFamily="34" charset="0"/>
                        <a:cs typeface="Arial" pitchFamily="34" charset="0"/>
                      </a:endParaRPr>
                    </a:p>
                  </a:txBody>
                  <a:tcPr/>
                </a:tc>
                <a:tc>
                  <a:txBody>
                    <a:bodyPr/>
                    <a:lstStyle/>
                    <a:p>
                      <a:pPr algn="ctr"/>
                      <a:r>
                        <a:rPr lang="en-US" sz="600" dirty="0" smtClean="0">
                          <a:latin typeface="Arial" pitchFamily="34" charset="0"/>
                          <a:cs typeface="Arial" pitchFamily="34" charset="0"/>
                        </a:rPr>
                        <a:t>20%</a:t>
                      </a:r>
                      <a:endParaRPr lang="es-EC" sz="600" dirty="0">
                        <a:latin typeface="Arial" pitchFamily="34" charset="0"/>
                        <a:cs typeface="Arial" pitchFamily="34" charset="0"/>
                      </a:endParaRPr>
                    </a:p>
                  </a:txBody>
                  <a:tcPr/>
                </a:tc>
              </a:tr>
              <a:tr h="0">
                <a:tc>
                  <a:txBody>
                    <a:bodyPr/>
                    <a:lstStyle/>
                    <a:p>
                      <a:pPr algn="ctr"/>
                      <a:r>
                        <a:rPr lang="en-US" sz="600" b="1" dirty="0" smtClean="0">
                          <a:latin typeface="Arial" pitchFamily="34" charset="0"/>
                          <a:cs typeface="Arial" pitchFamily="34" charset="0"/>
                        </a:rPr>
                        <a:t>CUMPLIMIENTO</a:t>
                      </a:r>
                      <a:endParaRPr lang="es-EC" sz="600" b="1" dirty="0">
                        <a:latin typeface="Arial" pitchFamily="34" charset="0"/>
                        <a:cs typeface="Arial" pitchFamily="34" charset="0"/>
                      </a:endParaRPr>
                    </a:p>
                  </a:txBody>
                  <a:tcPr>
                    <a:solidFill>
                      <a:srgbClr val="92D050"/>
                    </a:solidFill>
                  </a:tcPr>
                </a:tc>
                <a:tc>
                  <a:txBody>
                    <a:bodyPr/>
                    <a:lstStyle/>
                    <a:p>
                      <a:pPr algn="ctr" fontAlgn="b"/>
                      <a:r>
                        <a:rPr lang="es-MX" sz="900" b="0" i="0" u="none" strike="noStrike" dirty="0">
                          <a:latin typeface="Arial"/>
                        </a:rPr>
                        <a:t>26.9%</a:t>
                      </a:r>
                    </a:p>
                  </a:txBody>
                  <a:tcPr marL="0" marR="0" marT="0" marB="0" anchor="b">
                    <a:solidFill>
                      <a:srgbClr val="FF0000"/>
                    </a:solidFill>
                  </a:tcPr>
                </a:tc>
                <a:tc>
                  <a:txBody>
                    <a:bodyPr/>
                    <a:lstStyle/>
                    <a:p>
                      <a:pPr algn="ctr" fontAlgn="b"/>
                      <a:r>
                        <a:rPr lang="es-MX" sz="900" b="0" i="0" u="none" strike="noStrike">
                          <a:latin typeface="Arial"/>
                        </a:rPr>
                        <a:t>25.3%</a:t>
                      </a:r>
                    </a:p>
                  </a:txBody>
                  <a:tcPr marL="0" marR="0" marT="0" marB="0" anchor="b">
                    <a:solidFill>
                      <a:srgbClr val="FF0000"/>
                    </a:solidFill>
                  </a:tcPr>
                </a:tc>
                <a:tc>
                  <a:txBody>
                    <a:bodyPr/>
                    <a:lstStyle/>
                    <a:p>
                      <a:pPr algn="ctr" fontAlgn="b"/>
                      <a:r>
                        <a:rPr lang="es-MX" sz="900" b="0" i="0" u="none" strike="noStrike" dirty="0">
                          <a:latin typeface="Arial"/>
                        </a:rPr>
                        <a:t>27.5%</a:t>
                      </a:r>
                    </a:p>
                  </a:txBody>
                  <a:tcPr marL="0" marR="0" marT="0" marB="0" anchor="b">
                    <a:solidFill>
                      <a:srgbClr val="FF0000"/>
                    </a:solidFill>
                  </a:tcPr>
                </a:tc>
                <a:tc>
                  <a:txBody>
                    <a:bodyPr/>
                    <a:lstStyle/>
                    <a:p>
                      <a:pPr algn="ctr" fontAlgn="b"/>
                      <a:r>
                        <a:rPr lang="es-MX" sz="900" b="0" i="0" u="none" strike="noStrike" dirty="0">
                          <a:latin typeface="Arial"/>
                        </a:rPr>
                        <a:t>23.5%</a:t>
                      </a:r>
                    </a:p>
                  </a:txBody>
                  <a:tcPr marL="0" marR="0" marT="0" marB="0" anchor="b">
                    <a:solidFill>
                      <a:srgbClr val="FFFF00"/>
                    </a:solidFill>
                  </a:tcPr>
                </a:tc>
                <a:tc>
                  <a:txBody>
                    <a:bodyPr/>
                    <a:lstStyle/>
                    <a:p>
                      <a:pPr algn="ctr" fontAlgn="b"/>
                      <a:r>
                        <a:rPr lang="es-MX" sz="900" b="0" i="0" u="none" strike="noStrike">
                          <a:latin typeface="Arial"/>
                        </a:rPr>
                        <a:t>26.9%</a:t>
                      </a:r>
                    </a:p>
                  </a:txBody>
                  <a:tcPr marL="0" marR="0" marT="0" marB="0" anchor="b">
                    <a:solidFill>
                      <a:srgbClr val="FF0000"/>
                    </a:solidFill>
                  </a:tcPr>
                </a:tc>
                <a:tc>
                  <a:txBody>
                    <a:bodyPr/>
                    <a:lstStyle/>
                    <a:p>
                      <a:pPr algn="ctr" fontAlgn="b"/>
                      <a:r>
                        <a:rPr lang="es-MX" sz="900" b="0" i="0" u="none" strike="noStrike">
                          <a:latin typeface="Arial"/>
                        </a:rPr>
                        <a:t>24.9%</a:t>
                      </a:r>
                    </a:p>
                  </a:txBody>
                  <a:tcPr marL="0" marR="0" marT="0" marB="0" anchor="b">
                    <a:solidFill>
                      <a:srgbClr val="FFFF00"/>
                    </a:solidFill>
                  </a:tcPr>
                </a:tc>
                <a:tc>
                  <a:txBody>
                    <a:bodyPr/>
                    <a:lstStyle/>
                    <a:p>
                      <a:pPr algn="ctr" fontAlgn="b"/>
                      <a:r>
                        <a:rPr lang="es-MX" sz="900" b="0" i="0" u="none" strike="noStrike" dirty="0">
                          <a:latin typeface="Arial"/>
                        </a:rPr>
                        <a:t>23.0%</a:t>
                      </a:r>
                    </a:p>
                  </a:txBody>
                  <a:tcPr marL="0" marR="0" marT="0" marB="0" anchor="b">
                    <a:solidFill>
                      <a:srgbClr val="FFFF00"/>
                    </a:solidFill>
                  </a:tcPr>
                </a:tc>
                <a:tc>
                  <a:txBody>
                    <a:bodyPr/>
                    <a:lstStyle/>
                    <a:p>
                      <a:pPr algn="ctr" fontAlgn="b"/>
                      <a:r>
                        <a:rPr lang="es-MX" sz="900" b="0" i="0" u="none" strike="noStrike" dirty="0">
                          <a:latin typeface="Arial"/>
                        </a:rPr>
                        <a:t>25.7%</a:t>
                      </a:r>
                    </a:p>
                  </a:txBody>
                  <a:tcPr marL="0" marR="0" marT="0" marB="0" anchor="b">
                    <a:solidFill>
                      <a:srgbClr val="FF0000"/>
                    </a:solidFill>
                  </a:tcPr>
                </a:tc>
              </a:tr>
              <a:tr h="0">
                <a:tc>
                  <a:txBody>
                    <a:bodyPr/>
                    <a:lstStyle/>
                    <a:p>
                      <a:pPr algn="ctr"/>
                      <a:r>
                        <a:rPr lang="en-US" sz="600" b="1" dirty="0" err="1" smtClean="0">
                          <a:latin typeface="Arial" pitchFamily="34" charset="0"/>
                          <a:cs typeface="Arial" pitchFamily="34" charset="0"/>
                        </a:rPr>
                        <a:t>Tiempo</a:t>
                      </a:r>
                      <a:r>
                        <a:rPr lang="en-US" sz="600" b="1" dirty="0" smtClean="0">
                          <a:latin typeface="Arial" pitchFamily="34" charset="0"/>
                          <a:cs typeface="Arial" pitchFamily="34" charset="0"/>
                        </a:rPr>
                        <a:t> de </a:t>
                      </a:r>
                      <a:r>
                        <a:rPr lang="en-US" sz="600" b="1" dirty="0" err="1" smtClean="0">
                          <a:latin typeface="Arial" pitchFamily="34" charset="0"/>
                          <a:cs typeface="Arial" pitchFamily="34" charset="0"/>
                        </a:rPr>
                        <a:t>produccion</a:t>
                      </a:r>
                      <a:r>
                        <a:rPr lang="en-US" sz="600" b="1" dirty="0" smtClean="0">
                          <a:latin typeface="Arial" pitchFamily="34" charset="0"/>
                          <a:cs typeface="Arial" pitchFamily="34" charset="0"/>
                        </a:rPr>
                        <a:t> </a:t>
                      </a:r>
                      <a:r>
                        <a:rPr lang="en-US" sz="600" b="1" dirty="0" err="1" smtClean="0">
                          <a:latin typeface="Arial" pitchFamily="34" charset="0"/>
                          <a:cs typeface="Arial" pitchFamily="34" charset="0"/>
                        </a:rPr>
                        <a:t>proyectado-tiempo</a:t>
                      </a:r>
                      <a:r>
                        <a:rPr lang="en-US" sz="600" b="1" dirty="0" smtClean="0">
                          <a:latin typeface="Arial" pitchFamily="34" charset="0"/>
                          <a:cs typeface="Arial" pitchFamily="34" charset="0"/>
                        </a:rPr>
                        <a:t> de </a:t>
                      </a:r>
                      <a:r>
                        <a:rPr lang="en-US" sz="600" b="1" dirty="0" err="1" smtClean="0">
                          <a:latin typeface="Arial" pitchFamily="34" charset="0"/>
                          <a:cs typeface="Arial" pitchFamily="34" charset="0"/>
                        </a:rPr>
                        <a:t>producción</a:t>
                      </a:r>
                      <a:r>
                        <a:rPr lang="en-US" sz="600" b="1" dirty="0" smtClean="0">
                          <a:latin typeface="Arial" pitchFamily="34" charset="0"/>
                          <a:cs typeface="Arial" pitchFamily="34" charset="0"/>
                        </a:rPr>
                        <a:t> </a:t>
                      </a:r>
                      <a:r>
                        <a:rPr lang="en-US" sz="600" b="1" dirty="0" err="1" smtClean="0">
                          <a:latin typeface="Arial" pitchFamily="34" charset="0"/>
                          <a:cs typeface="Arial" pitchFamily="34" charset="0"/>
                        </a:rPr>
                        <a:t>empleado</a:t>
                      </a:r>
                      <a:endParaRPr lang="es-EC" sz="600" b="1" dirty="0">
                        <a:latin typeface="Arial" pitchFamily="34" charset="0"/>
                        <a:cs typeface="Arial" pitchFamily="34" charset="0"/>
                      </a:endParaRPr>
                    </a:p>
                  </a:txBody>
                  <a:tcPr>
                    <a:solidFill>
                      <a:srgbClr val="92D050"/>
                    </a:solidFill>
                  </a:tcPr>
                </a:tc>
                <a:tc>
                  <a:txBody>
                    <a:bodyPr/>
                    <a:lstStyle/>
                    <a:p>
                      <a:pPr algn="ctr" fontAlgn="b"/>
                      <a:r>
                        <a:rPr lang="es-MX" sz="900" b="0" i="0" u="none" strike="noStrike" dirty="0">
                          <a:latin typeface="Arial"/>
                        </a:rPr>
                        <a:t>1615.2</a:t>
                      </a:r>
                    </a:p>
                  </a:txBody>
                  <a:tcPr marL="0" marR="0" marT="0" marB="0" anchor="ctr"/>
                </a:tc>
                <a:tc>
                  <a:txBody>
                    <a:bodyPr/>
                    <a:lstStyle/>
                    <a:p>
                      <a:pPr algn="ctr" fontAlgn="b"/>
                      <a:r>
                        <a:rPr lang="es-MX" sz="900" b="0" i="0" u="none" strike="noStrike" dirty="0">
                          <a:latin typeface="Arial"/>
                        </a:rPr>
                        <a:t>1520</a:t>
                      </a:r>
                    </a:p>
                  </a:txBody>
                  <a:tcPr marL="0" marR="0" marT="0" marB="0" anchor="ctr"/>
                </a:tc>
                <a:tc>
                  <a:txBody>
                    <a:bodyPr/>
                    <a:lstStyle/>
                    <a:p>
                      <a:pPr algn="ctr" fontAlgn="b"/>
                      <a:r>
                        <a:rPr lang="es-MX" sz="900" b="0" i="0" u="none" strike="noStrike" dirty="0">
                          <a:latin typeface="Arial"/>
                        </a:rPr>
                        <a:t>1645.6</a:t>
                      </a:r>
                    </a:p>
                  </a:txBody>
                  <a:tcPr marL="0" marR="0" marT="0" marB="0" anchor="ctr"/>
                </a:tc>
                <a:tc>
                  <a:txBody>
                    <a:bodyPr/>
                    <a:lstStyle/>
                    <a:p>
                      <a:pPr algn="ctr" fontAlgn="b"/>
                      <a:r>
                        <a:rPr lang="es-MX" sz="900" b="0" i="0" u="none" strike="noStrike">
                          <a:latin typeface="Arial"/>
                        </a:rPr>
                        <a:t>1382</a:t>
                      </a:r>
                    </a:p>
                  </a:txBody>
                  <a:tcPr marL="0" marR="0" marT="0" marB="0" anchor="ctr"/>
                </a:tc>
                <a:tc>
                  <a:txBody>
                    <a:bodyPr/>
                    <a:lstStyle/>
                    <a:p>
                      <a:pPr algn="ctr" fontAlgn="b"/>
                      <a:r>
                        <a:rPr lang="es-MX" sz="900" b="0" i="0" u="none" strike="noStrike" dirty="0">
                          <a:latin typeface="Arial"/>
                        </a:rPr>
                        <a:t>1576</a:t>
                      </a:r>
                    </a:p>
                  </a:txBody>
                  <a:tcPr marL="0" marR="0" marT="0" marB="0" anchor="ctr"/>
                </a:tc>
                <a:tc>
                  <a:txBody>
                    <a:bodyPr/>
                    <a:lstStyle/>
                    <a:p>
                      <a:pPr algn="ctr" fontAlgn="b"/>
                      <a:r>
                        <a:rPr lang="es-MX" sz="900" b="0" i="0" u="none" strike="noStrike" dirty="0">
                          <a:latin typeface="Arial"/>
                        </a:rPr>
                        <a:t>1477</a:t>
                      </a:r>
                    </a:p>
                  </a:txBody>
                  <a:tcPr marL="0" marR="0" marT="0" marB="0" anchor="ctr"/>
                </a:tc>
                <a:tc>
                  <a:txBody>
                    <a:bodyPr/>
                    <a:lstStyle/>
                    <a:p>
                      <a:pPr algn="ctr" fontAlgn="b"/>
                      <a:r>
                        <a:rPr lang="es-MX" sz="900" b="0" i="0" u="none" strike="noStrike" dirty="0">
                          <a:latin typeface="Arial"/>
                        </a:rPr>
                        <a:t>1324.8</a:t>
                      </a:r>
                    </a:p>
                  </a:txBody>
                  <a:tcPr marL="0" marR="0" marT="0" marB="0" anchor="ctr"/>
                </a:tc>
                <a:tc>
                  <a:txBody>
                    <a:bodyPr/>
                    <a:lstStyle/>
                    <a:p>
                      <a:pPr algn="ctr" fontAlgn="b"/>
                      <a:r>
                        <a:rPr lang="es-MX" sz="900" b="0" i="0" u="none" strike="noStrike" dirty="0">
                          <a:latin typeface="Arial"/>
                        </a:rPr>
                        <a:t>1515.2</a:t>
                      </a:r>
                    </a:p>
                  </a:txBody>
                  <a:tcPr marL="0" marR="0" marT="0" marB="0" anchor="ctr"/>
                </a:tc>
              </a:tr>
              <a:tr h="0">
                <a:tc>
                  <a:txBody>
                    <a:bodyPr/>
                    <a:lstStyle/>
                    <a:p>
                      <a:pPr algn="ctr"/>
                      <a:r>
                        <a:rPr lang="en-US" sz="600" b="1" dirty="0" err="1" smtClean="0">
                          <a:latin typeface="Arial" pitchFamily="34" charset="0"/>
                          <a:cs typeface="Arial" pitchFamily="34" charset="0"/>
                        </a:rPr>
                        <a:t>Tiempo</a:t>
                      </a:r>
                      <a:r>
                        <a:rPr lang="en-US" sz="600" b="1" dirty="0" smtClean="0">
                          <a:latin typeface="Arial" pitchFamily="34" charset="0"/>
                          <a:cs typeface="Arial" pitchFamily="34" charset="0"/>
                        </a:rPr>
                        <a:t> de</a:t>
                      </a:r>
                      <a:r>
                        <a:rPr lang="en-US" sz="600" b="1" baseline="0" dirty="0" smtClean="0">
                          <a:latin typeface="Arial" pitchFamily="34" charset="0"/>
                          <a:cs typeface="Arial" pitchFamily="34" charset="0"/>
                        </a:rPr>
                        <a:t> </a:t>
                      </a:r>
                      <a:r>
                        <a:rPr lang="en-US" sz="600" b="1" baseline="0" dirty="0" err="1" smtClean="0">
                          <a:latin typeface="Arial" pitchFamily="34" charset="0"/>
                          <a:cs typeface="Arial" pitchFamily="34" charset="0"/>
                        </a:rPr>
                        <a:t>producción</a:t>
                      </a:r>
                      <a:r>
                        <a:rPr lang="en-US" sz="600" b="1" baseline="0" dirty="0" smtClean="0">
                          <a:latin typeface="Arial" pitchFamily="34" charset="0"/>
                          <a:cs typeface="Arial" pitchFamily="34" charset="0"/>
                        </a:rPr>
                        <a:t> </a:t>
                      </a:r>
                      <a:r>
                        <a:rPr lang="en-US" sz="600" b="1" baseline="0" dirty="0" err="1" smtClean="0">
                          <a:latin typeface="Arial" pitchFamily="34" charset="0"/>
                          <a:cs typeface="Arial" pitchFamily="34" charset="0"/>
                        </a:rPr>
                        <a:t>proyectado</a:t>
                      </a:r>
                      <a:endParaRPr lang="es-EC" sz="600" b="1" dirty="0">
                        <a:latin typeface="Arial" pitchFamily="34" charset="0"/>
                        <a:cs typeface="Arial" pitchFamily="34" charset="0"/>
                      </a:endParaRPr>
                    </a:p>
                  </a:txBody>
                  <a:tcPr>
                    <a:solidFill>
                      <a:srgbClr val="92D050"/>
                    </a:solidFill>
                  </a:tcPr>
                </a:tc>
                <a:tc>
                  <a:txBody>
                    <a:bodyPr/>
                    <a:lstStyle/>
                    <a:p>
                      <a:pPr marL="0" algn="ctr" defTabSz="914400" rtl="0" eaLnBrk="1" latinLnBrk="0" hangingPunct="1"/>
                      <a:r>
                        <a:rPr lang="es-MX" sz="700" kern="1200" dirty="0" smtClean="0">
                          <a:solidFill>
                            <a:schemeClr val="tx1"/>
                          </a:solidFill>
                          <a:latin typeface="+mn-lt"/>
                          <a:ea typeface="+mn-ea"/>
                          <a:cs typeface="+mn-cs"/>
                        </a:rPr>
                        <a:t>5040</a:t>
                      </a:r>
                    </a:p>
                  </a:txBody>
                  <a:tcPr marL="0" marR="0" marT="0" marB="0" anchor="ctr"/>
                </a:tc>
                <a:tc>
                  <a:txBody>
                    <a:bodyPr/>
                    <a:lstStyle/>
                    <a:p>
                      <a:pPr marL="0" algn="ctr" defTabSz="914400" rtl="0" eaLnBrk="1" latinLnBrk="0" hangingPunct="1"/>
                      <a:r>
                        <a:rPr lang="es-MX" sz="700" kern="1200" smtClean="0">
                          <a:solidFill>
                            <a:schemeClr val="tx1"/>
                          </a:solidFill>
                          <a:latin typeface="+mn-lt"/>
                          <a:ea typeface="+mn-ea"/>
                          <a:cs typeface="+mn-cs"/>
                        </a:rPr>
                        <a:t>5040</a:t>
                      </a:r>
                      <a:endParaRPr lang="es-MX" sz="700" kern="1200" dirty="0" smtClean="0">
                        <a:solidFill>
                          <a:schemeClr val="tx1"/>
                        </a:solidFill>
                        <a:latin typeface="+mn-lt"/>
                        <a:ea typeface="+mn-ea"/>
                        <a:cs typeface="+mn-cs"/>
                      </a:endParaRPr>
                    </a:p>
                  </a:txBody>
                  <a:tcPr anchor="ctr"/>
                </a:tc>
                <a:tc>
                  <a:txBody>
                    <a:bodyPr/>
                    <a:lstStyle/>
                    <a:p>
                      <a:pPr algn="ctr"/>
                      <a:r>
                        <a:rPr lang="es-MX" sz="700" kern="1200" smtClean="0">
                          <a:solidFill>
                            <a:schemeClr val="tx1"/>
                          </a:solidFill>
                          <a:latin typeface="+mn-lt"/>
                          <a:ea typeface="+mn-ea"/>
                          <a:cs typeface="+mn-cs"/>
                        </a:rPr>
                        <a:t>5040</a:t>
                      </a:r>
                      <a:endParaRPr lang="es-EC" sz="700" dirty="0">
                        <a:latin typeface="Arial" pitchFamily="34" charset="0"/>
                        <a:cs typeface="Arial" pitchFamily="34" charset="0"/>
                      </a:endParaRPr>
                    </a:p>
                  </a:txBody>
                  <a:tcPr anchor="ctr"/>
                </a:tc>
                <a:tc>
                  <a:txBody>
                    <a:bodyPr/>
                    <a:lstStyle/>
                    <a:p>
                      <a:pPr algn="ctr"/>
                      <a:r>
                        <a:rPr lang="es-MX" sz="700" kern="1200" dirty="0" smtClean="0">
                          <a:solidFill>
                            <a:schemeClr val="tx1"/>
                          </a:solidFill>
                          <a:latin typeface="+mn-lt"/>
                          <a:ea typeface="+mn-ea"/>
                          <a:cs typeface="+mn-cs"/>
                        </a:rPr>
                        <a:t>5040</a:t>
                      </a:r>
                      <a:endParaRPr lang="es-EC" sz="700" dirty="0">
                        <a:latin typeface="Arial" pitchFamily="34" charset="0"/>
                        <a:cs typeface="Arial" pitchFamily="34" charset="0"/>
                      </a:endParaRPr>
                    </a:p>
                  </a:txBody>
                  <a:tcPr anchor="ctr"/>
                </a:tc>
                <a:tc>
                  <a:txBody>
                    <a:bodyPr/>
                    <a:lstStyle/>
                    <a:p>
                      <a:pPr algn="ctr"/>
                      <a:r>
                        <a:rPr lang="es-MX" sz="700" kern="1200" dirty="0" smtClean="0">
                          <a:solidFill>
                            <a:schemeClr val="tx1"/>
                          </a:solidFill>
                          <a:latin typeface="+mn-lt"/>
                          <a:ea typeface="+mn-ea"/>
                          <a:cs typeface="+mn-cs"/>
                        </a:rPr>
                        <a:t>5040</a:t>
                      </a:r>
                      <a:endParaRPr lang="es-EC" sz="700" dirty="0">
                        <a:latin typeface="Arial" pitchFamily="34" charset="0"/>
                        <a:cs typeface="Arial" pitchFamily="34" charset="0"/>
                      </a:endParaRPr>
                    </a:p>
                  </a:txBody>
                  <a:tcPr anchor="ctr"/>
                </a:tc>
                <a:tc>
                  <a:txBody>
                    <a:bodyPr/>
                    <a:lstStyle/>
                    <a:p>
                      <a:pPr algn="ctr"/>
                      <a:r>
                        <a:rPr lang="es-MX" sz="700" kern="1200" dirty="0" smtClean="0">
                          <a:solidFill>
                            <a:schemeClr val="tx1"/>
                          </a:solidFill>
                          <a:latin typeface="+mn-lt"/>
                          <a:ea typeface="+mn-ea"/>
                          <a:cs typeface="+mn-cs"/>
                        </a:rPr>
                        <a:t>5040</a:t>
                      </a:r>
                      <a:endParaRPr lang="es-EC" sz="700" dirty="0">
                        <a:latin typeface="Arial" pitchFamily="34" charset="0"/>
                        <a:cs typeface="Arial" pitchFamily="34" charset="0"/>
                      </a:endParaRPr>
                    </a:p>
                  </a:txBody>
                  <a:tcPr anchor="ctr"/>
                </a:tc>
                <a:tc>
                  <a:txBody>
                    <a:bodyPr/>
                    <a:lstStyle/>
                    <a:p>
                      <a:pPr algn="ctr"/>
                      <a:r>
                        <a:rPr lang="es-MX" sz="700" kern="1200" dirty="0" smtClean="0">
                          <a:solidFill>
                            <a:schemeClr val="tx1"/>
                          </a:solidFill>
                          <a:latin typeface="+mn-lt"/>
                          <a:ea typeface="+mn-ea"/>
                          <a:cs typeface="+mn-cs"/>
                        </a:rPr>
                        <a:t>5040</a:t>
                      </a:r>
                      <a:endParaRPr lang="es-EC" sz="700" dirty="0">
                        <a:latin typeface="Arial" pitchFamily="34" charset="0"/>
                        <a:cs typeface="Arial" pitchFamily="34" charset="0"/>
                      </a:endParaRPr>
                    </a:p>
                  </a:txBody>
                  <a:tcPr anchor="ctr"/>
                </a:tc>
                <a:tc>
                  <a:txBody>
                    <a:bodyPr/>
                    <a:lstStyle/>
                    <a:p>
                      <a:pPr algn="ctr"/>
                      <a:r>
                        <a:rPr lang="es-MX" sz="700" kern="1200" dirty="0" smtClean="0">
                          <a:solidFill>
                            <a:schemeClr val="tx1"/>
                          </a:solidFill>
                          <a:latin typeface="+mn-lt"/>
                          <a:ea typeface="+mn-ea"/>
                          <a:cs typeface="+mn-cs"/>
                        </a:rPr>
                        <a:t>5040</a:t>
                      </a:r>
                      <a:endParaRPr lang="es-EC" sz="700" dirty="0">
                        <a:latin typeface="Arial" pitchFamily="34" charset="0"/>
                        <a:cs typeface="Arial" pitchFamily="34" charset="0"/>
                      </a:endParaRPr>
                    </a:p>
                  </a:txBody>
                  <a:tcPr anchor="ctr"/>
                </a:tc>
              </a:tr>
            </a:tbl>
          </a:graphicData>
        </a:graphic>
      </p:graphicFrame>
      <p:sp>
        <p:nvSpPr>
          <p:cNvPr id="52321" name="22 CuadroTexto"/>
          <p:cNvSpPr txBox="1">
            <a:spLocks noChangeArrowheads="1"/>
          </p:cNvSpPr>
          <p:nvPr/>
        </p:nvSpPr>
        <p:spPr bwMode="auto">
          <a:xfrm>
            <a:off x="5214942" y="6286520"/>
            <a:ext cx="595312" cy="185737"/>
          </a:xfrm>
          <a:prstGeom prst="rect">
            <a:avLst/>
          </a:prstGeom>
          <a:noFill/>
          <a:ln w="9525">
            <a:noFill/>
            <a:miter lim="800000"/>
            <a:headEnd/>
            <a:tailEnd/>
          </a:ln>
        </p:spPr>
        <p:txBody>
          <a:bodyPr>
            <a:spAutoFit/>
          </a:bodyPr>
          <a:lstStyle/>
          <a:p>
            <a:r>
              <a:rPr lang="en-US" sz="600" dirty="0"/>
              <a:t>20%</a:t>
            </a:r>
            <a:endParaRPr lang="es-EC" sz="600" dirty="0"/>
          </a:p>
        </p:txBody>
      </p:sp>
      <p:grpSp>
        <p:nvGrpSpPr>
          <p:cNvPr id="52322" name="27 Grupo"/>
          <p:cNvGrpSpPr>
            <a:grpSpLocks/>
          </p:cNvGrpSpPr>
          <p:nvPr/>
        </p:nvGrpSpPr>
        <p:grpSpPr bwMode="auto">
          <a:xfrm>
            <a:off x="3428992" y="6000768"/>
            <a:ext cx="2371725" cy="485775"/>
            <a:chOff x="3421063" y="6143625"/>
            <a:chExt cx="2371725" cy="485775"/>
          </a:xfrm>
        </p:grpSpPr>
        <p:sp>
          <p:nvSpPr>
            <p:cNvPr id="52339" name="21 CuadroTexto"/>
            <p:cNvSpPr txBox="1">
              <a:spLocks noChangeArrowheads="1"/>
            </p:cNvSpPr>
            <p:nvPr/>
          </p:nvSpPr>
          <p:spPr bwMode="auto">
            <a:xfrm>
              <a:off x="5365750" y="6324600"/>
              <a:ext cx="125413" cy="184150"/>
            </a:xfrm>
            <a:prstGeom prst="rect">
              <a:avLst/>
            </a:prstGeom>
            <a:noFill/>
            <a:ln w="9525">
              <a:noFill/>
              <a:miter lim="800000"/>
              <a:headEnd/>
              <a:tailEnd/>
            </a:ln>
          </p:spPr>
          <p:txBody>
            <a:bodyPr>
              <a:spAutoFit/>
            </a:bodyPr>
            <a:lstStyle/>
            <a:p>
              <a:r>
                <a:rPr lang="en-US" sz="600" b="1"/>
                <a:t>&lt;</a:t>
              </a:r>
              <a:endParaRPr lang="es-EC" sz="600" b="1"/>
            </a:p>
          </p:txBody>
        </p:sp>
        <p:pic>
          <p:nvPicPr>
            <p:cNvPr id="52336" name="Picture 2"/>
            <p:cNvPicPr>
              <a:picLocks noChangeAspect="1" noChangeArrowheads="1"/>
            </p:cNvPicPr>
            <p:nvPr/>
          </p:nvPicPr>
          <p:blipFill>
            <a:blip r:embed="rId3"/>
            <a:srcRect/>
            <a:stretch>
              <a:fillRect/>
            </a:stretch>
          </p:blipFill>
          <p:spPr bwMode="auto">
            <a:xfrm>
              <a:off x="3421063" y="6143625"/>
              <a:ext cx="2371725" cy="485775"/>
            </a:xfrm>
            <a:prstGeom prst="rect">
              <a:avLst/>
            </a:prstGeom>
            <a:noFill/>
            <a:ln w="9525">
              <a:noFill/>
              <a:miter lim="800000"/>
              <a:headEnd/>
              <a:tailEnd/>
            </a:ln>
          </p:spPr>
        </p:pic>
        <p:sp>
          <p:nvSpPr>
            <p:cNvPr id="52337" name="19 CuadroTexto"/>
            <p:cNvSpPr txBox="1">
              <a:spLocks noChangeArrowheads="1"/>
            </p:cNvSpPr>
            <p:nvPr/>
          </p:nvSpPr>
          <p:spPr bwMode="auto">
            <a:xfrm>
              <a:off x="3551238" y="6438900"/>
              <a:ext cx="436562" cy="184150"/>
            </a:xfrm>
            <a:prstGeom prst="rect">
              <a:avLst/>
            </a:prstGeom>
            <a:noFill/>
            <a:ln w="9525">
              <a:noFill/>
              <a:miter lim="800000"/>
              <a:headEnd/>
              <a:tailEnd/>
            </a:ln>
          </p:spPr>
          <p:txBody>
            <a:bodyPr>
              <a:spAutoFit/>
            </a:bodyPr>
            <a:lstStyle/>
            <a:p>
              <a:r>
                <a:rPr lang="en-US" sz="600"/>
                <a:t>25%</a:t>
              </a:r>
              <a:endParaRPr lang="es-EC" sz="600"/>
            </a:p>
          </p:txBody>
        </p:sp>
        <p:sp>
          <p:nvSpPr>
            <p:cNvPr id="52338" name="20 CuadroTexto"/>
            <p:cNvSpPr txBox="1">
              <a:spLocks noChangeArrowheads="1"/>
            </p:cNvSpPr>
            <p:nvPr/>
          </p:nvSpPr>
          <p:spPr bwMode="auto">
            <a:xfrm>
              <a:off x="3621088" y="6326188"/>
              <a:ext cx="225425" cy="184150"/>
            </a:xfrm>
            <a:prstGeom prst="rect">
              <a:avLst/>
            </a:prstGeom>
            <a:noFill/>
            <a:ln w="9525">
              <a:noFill/>
              <a:miter lim="800000"/>
              <a:headEnd/>
              <a:tailEnd/>
            </a:ln>
          </p:spPr>
          <p:txBody>
            <a:bodyPr>
              <a:spAutoFit/>
            </a:bodyPr>
            <a:lstStyle/>
            <a:p>
              <a:r>
                <a:rPr lang="en-US" sz="600" b="1"/>
                <a:t>&gt;</a:t>
              </a:r>
              <a:endParaRPr lang="es-EC" sz="600" b="1"/>
            </a:p>
          </p:txBody>
        </p:sp>
        <p:sp>
          <p:nvSpPr>
            <p:cNvPr id="52340" name="23 CuadroTexto"/>
            <p:cNvSpPr txBox="1">
              <a:spLocks noChangeArrowheads="1"/>
            </p:cNvSpPr>
            <p:nvPr/>
          </p:nvSpPr>
          <p:spPr bwMode="auto">
            <a:xfrm>
              <a:off x="4238625" y="6429375"/>
              <a:ext cx="1014413" cy="185738"/>
            </a:xfrm>
            <a:prstGeom prst="rect">
              <a:avLst/>
            </a:prstGeom>
            <a:noFill/>
            <a:ln w="9525">
              <a:noFill/>
              <a:miter lim="800000"/>
              <a:headEnd/>
              <a:tailEnd/>
            </a:ln>
          </p:spPr>
          <p:txBody>
            <a:bodyPr>
              <a:spAutoFit/>
            </a:bodyPr>
            <a:lstStyle/>
            <a:p>
              <a:r>
                <a:rPr lang="es-EC" sz="600" b="1"/>
                <a:t>20%              25%</a:t>
              </a:r>
            </a:p>
          </p:txBody>
        </p:sp>
      </p:grpSp>
      <p:sp>
        <p:nvSpPr>
          <p:cNvPr id="29" name="7 Marcador de pie de página"/>
          <p:cNvSpPr>
            <a:spLocks noGrp="1"/>
          </p:cNvSpPr>
          <p:nvPr>
            <p:ph type="ftr" sz="quarter" idx="11"/>
          </p:nvPr>
        </p:nvSpPr>
        <p:spPr>
          <a:xfrm>
            <a:off x="71406" y="6564337"/>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30" name="29 Conector recto"/>
          <p:cNvCxnSpPr/>
          <p:nvPr/>
        </p:nvCxnSpPr>
        <p:spPr>
          <a:xfrm>
            <a:off x="285720" y="6778651"/>
            <a:ext cx="4286280"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1027" name="Picture 3"/>
          <p:cNvPicPr>
            <a:picLocks noChangeAspect="1" noChangeArrowheads="1"/>
          </p:cNvPicPr>
          <p:nvPr/>
        </p:nvPicPr>
        <p:blipFill>
          <a:blip r:embed="rId4"/>
          <a:srcRect/>
          <a:stretch>
            <a:fillRect/>
          </a:stretch>
        </p:blipFill>
        <p:spPr bwMode="auto">
          <a:xfrm>
            <a:off x="1142976" y="1357298"/>
            <a:ext cx="7365658" cy="3000388"/>
          </a:xfrm>
          <a:prstGeom prst="rect">
            <a:avLst/>
          </a:prstGeom>
          <a:noFill/>
          <a:ln w="9525">
            <a:noFill/>
            <a:miter lim="800000"/>
            <a:headEnd/>
            <a:tailEnd/>
          </a:ln>
          <a:effectLst/>
        </p:spPr>
      </p:pic>
      <p:cxnSp>
        <p:nvCxnSpPr>
          <p:cNvPr id="51" name="50 Conector recto"/>
          <p:cNvCxnSpPr/>
          <p:nvPr/>
        </p:nvCxnSpPr>
        <p:spPr>
          <a:xfrm rot="10800000">
            <a:off x="2285984" y="2428868"/>
            <a:ext cx="4857784" cy="1588"/>
          </a:xfrm>
          <a:prstGeom prst="line">
            <a:avLst/>
          </a:prstGeom>
          <a:ln w="19050">
            <a:solidFill>
              <a:srgbClr val="27EF1D"/>
            </a:solidFill>
          </a:ln>
        </p:spPr>
        <p:style>
          <a:lnRef idx="1">
            <a:schemeClr val="accent1"/>
          </a:lnRef>
          <a:fillRef idx="0">
            <a:schemeClr val="accent1"/>
          </a:fillRef>
          <a:effectRef idx="0">
            <a:schemeClr val="accent1"/>
          </a:effectRef>
          <a:fontRef idx="minor">
            <a:schemeClr val="tx1"/>
          </a:fontRef>
        </p:style>
      </p:cxnSp>
      <p:cxnSp>
        <p:nvCxnSpPr>
          <p:cNvPr id="54" name="53 Conector recto"/>
          <p:cNvCxnSpPr/>
          <p:nvPr/>
        </p:nvCxnSpPr>
        <p:spPr>
          <a:xfrm rot="10800000">
            <a:off x="2285985" y="2141527"/>
            <a:ext cx="4857784"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1E025DFB-8BA2-4947-BBF2-F758CDDEA919}" type="slidenum">
              <a:rPr lang="es-EC" smtClean="0"/>
              <a:pPr>
                <a:defRPr/>
              </a:pPr>
              <a:t>52</a:t>
            </a:fld>
            <a:endParaRPr lang="es-EC" dirty="0"/>
          </a:p>
        </p:txBody>
      </p:sp>
      <p:sp>
        <p:nvSpPr>
          <p:cNvPr id="37" name="1 Título"/>
          <p:cNvSpPr txBox="1">
            <a:spLocks/>
          </p:cNvSpPr>
          <p:nvPr/>
        </p:nvSpPr>
        <p:spPr bwMode="auto">
          <a:xfrm>
            <a:off x="428596" y="285728"/>
            <a:ext cx="8229600" cy="928694"/>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INDICES DE PRODUCCIÓN</a:t>
            </a:r>
            <a:endParaRPr lang="es-EC" sz="3200" dirty="0"/>
          </a:p>
        </p:txBody>
      </p:sp>
      <p:pic>
        <p:nvPicPr>
          <p:cNvPr id="53254" name="Picture 38"/>
          <p:cNvPicPr>
            <a:picLocks noChangeAspect="1" noChangeArrowheads="1"/>
          </p:cNvPicPr>
          <p:nvPr/>
        </p:nvPicPr>
        <p:blipFill>
          <a:blip r:embed="rId2"/>
          <a:srcRect l="31055" t="22501" r="22656" b="11874"/>
          <a:stretch>
            <a:fillRect/>
          </a:stretch>
        </p:blipFill>
        <p:spPr bwMode="auto">
          <a:xfrm>
            <a:off x="2071688" y="1428750"/>
            <a:ext cx="5643562" cy="5000625"/>
          </a:xfrm>
          <a:prstGeom prst="rect">
            <a:avLst/>
          </a:prstGeom>
          <a:noFill/>
          <a:ln w="9525">
            <a:noFill/>
            <a:miter lim="800000"/>
            <a:headEnd/>
            <a:tailEnd/>
          </a:ln>
        </p:spPr>
      </p:pic>
      <p:sp>
        <p:nvSpPr>
          <p:cNvPr id="6"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7" name="6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FD4493F-BB33-492C-9DA9-2E90980530AD}" type="slidenum">
              <a:rPr lang="es-EC" smtClean="0"/>
              <a:pPr>
                <a:defRPr/>
              </a:pPr>
              <a:t>53</a:t>
            </a:fld>
            <a:endParaRPr lang="es-EC" dirty="0"/>
          </a:p>
        </p:txBody>
      </p:sp>
      <p:sp>
        <p:nvSpPr>
          <p:cNvPr id="5" name="1 Título"/>
          <p:cNvSpPr txBox="1">
            <a:spLocks/>
          </p:cNvSpPr>
          <p:nvPr/>
        </p:nvSpPr>
        <p:spPr bwMode="auto">
          <a:xfrm>
            <a:off x="0" y="-24"/>
            <a:ext cx="9144000" cy="500066"/>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1300" b="1" dirty="0">
                <a:latin typeface="Arial" pitchFamily="34" charset="0"/>
                <a:cs typeface="Arial" pitchFamily="34" charset="0"/>
              </a:rPr>
              <a:t>SISTEMA CONTROL DE GESTI</a:t>
            </a:r>
            <a:r>
              <a:rPr lang="en-US" sz="1300" b="1" dirty="0">
                <a:latin typeface="Arial" pitchFamily="34" charset="0"/>
                <a:cs typeface="Arial" pitchFamily="34" charset="0"/>
              </a:rPr>
              <a:t>ÓN</a:t>
            </a:r>
            <a:endParaRPr lang="es-EC" sz="1300" b="1" dirty="0">
              <a:latin typeface="Arial" pitchFamily="34" charset="0"/>
              <a:cs typeface="Arial" pitchFamily="34" charset="0"/>
            </a:endParaRPr>
          </a:p>
          <a:p>
            <a:pPr algn="ctr">
              <a:defRPr/>
            </a:pPr>
            <a:r>
              <a:rPr lang="es-EC" sz="1200" dirty="0">
                <a:latin typeface="Arial" pitchFamily="34" charset="0"/>
                <a:cs typeface="Arial" pitchFamily="34" charset="0"/>
              </a:rPr>
              <a:t>GRÁFICO DE TENDENCIA</a:t>
            </a:r>
          </a:p>
        </p:txBody>
      </p:sp>
      <p:graphicFrame>
        <p:nvGraphicFramePr>
          <p:cNvPr id="6" name="5 Tabla"/>
          <p:cNvGraphicFramePr>
            <a:graphicFrameLocks noGrp="1"/>
          </p:cNvGraphicFramePr>
          <p:nvPr/>
        </p:nvGraphicFramePr>
        <p:xfrm>
          <a:off x="0" y="500063"/>
          <a:ext cx="9144000" cy="411480"/>
        </p:xfrm>
        <a:graphic>
          <a:graphicData uri="http://schemas.openxmlformats.org/drawingml/2006/table">
            <a:tbl>
              <a:tblPr firstRow="1" bandRow="1">
                <a:tableStyleId>{5940675A-B579-460E-94D1-54222C63F5DA}</a:tableStyleId>
              </a:tblPr>
              <a:tblGrid>
                <a:gridCol w="785786"/>
                <a:gridCol w="1714512"/>
                <a:gridCol w="4643470"/>
                <a:gridCol w="1571636"/>
                <a:gridCol w="428596"/>
              </a:tblGrid>
              <a:tr h="118936">
                <a:tc rowSpan="2">
                  <a:txBody>
                    <a:bodyPr/>
                    <a:lstStyle/>
                    <a:p>
                      <a:pPr algn="ctr"/>
                      <a:r>
                        <a:rPr lang="es-EC" sz="700" b="1" dirty="0" smtClean="0">
                          <a:latin typeface="Arial" pitchFamily="34" charset="0"/>
                          <a:cs typeface="Arial" pitchFamily="34" charset="0"/>
                        </a:rPr>
                        <a:t>EMPRESA</a:t>
                      </a:r>
                      <a:r>
                        <a:rPr lang="es-EC" sz="700" b="1" baseline="0" dirty="0" smtClean="0">
                          <a:latin typeface="Arial" pitchFamily="34" charset="0"/>
                          <a:cs typeface="Arial" pitchFamily="34" charset="0"/>
                        </a:rPr>
                        <a:t> ABC</a:t>
                      </a:r>
                      <a:endParaRPr lang="es-EC" sz="700" b="1"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NOMBRE</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cap="none" normalizeH="0" baseline="0" dirty="0" smtClean="0">
                          <a:ln>
                            <a:noFill/>
                          </a:ln>
                          <a:solidFill>
                            <a:schemeClr val="tx1"/>
                          </a:solidFill>
                          <a:effectLst/>
                          <a:latin typeface="Arial" pitchFamily="34" charset="0"/>
                          <a:cs typeface="Arial" pitchFamily="34" charset="0"/>
                        </a:rPr>
                        <a:t>CAPACIDAD DE PRODUCCIÓN</a:t>
                      </a: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NÚMERO</a:t>
                      </a:r>
                      <a:r>
                        <a:rPr lang="en-US" sz="700" b="1" baseline="0" dirty="0" smtClean="0">
                          <a:latin typeface="Arial" pitchFamily="34" charset="0"/>
                          <a:cs typeface="Arial" pitchFamily="34" charset="0"/>
                        </a:rPr>
                        <a:t> DE INDICADOR</a:t>
                      </a:r>
                      <a:endParaRPr lang="es-EC" sz="700" b="1" dirty="0">
                        <a:latin typeface="Arial" pitchFamily="34" charset="0"/>
                        <a:cs typeface="Arial" pitchFamily="34" charset="0"/>
                      </a:endParaRPr>
                    </a:p>
                  </a:txBody>
                  <a:tcPr/>
                </a:tc>
                <a:tc>
                  <a:txBody>
                    <a:bodyPr/>
                    <a:lstStyle/>
                    <a:p>
                      <a:r>
                        <a:rPr lang="en-US" sz="700" dirty="0" smtClean="0">
                          <a:latin typeface="Arial" pitchFamily="34" charset="0"/>
                          <a:cs typeface="Arial" pitchFamily="34" charset="0"/>
                        </a:rPr>
                        <a:t>3</a:t>
                      </a:r>
                      <a:endParaRPr lang="es-EC" sz="700" dirty="0">
                        <a:latin typeface="Arial" pitchFamily="34" charset="0"/>
                        <a:cs typeface="Arial" pitchFamily="34" charset="0"/>
                      </a:endParaRPr>
                    </a:p>
                  </a:txBody>
                  <a:tcPr/>
                </a:tc>
              </a:tr>
              <a:tr h="185579">
                <a:tc vMerge="1">
                  <a:txBody>
                    <a:bodyPr/>
                    <a:lstStyle/>
                    <a:p>
                      <a:endParaRPr lang="es-EC" sz="1200"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MÉTRICA</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C" sz="700" b="0" i="0" u="none" strike="noStrike" cap="none" normalizeH="0" baseline="0" dirty="0" smtClean="0">
                          <a:ln>
                            <a:noFill/>
                          </a:ln>
                          <a:solidFill>
                            <a:schemeClr val="tx1"/>
                          </a:solidFill>
                          <a:effectLst/>
                          <a:latin typeface="Arial" pitchFamily="34" charset="0"/>
                          <a:cs typeface="Arial" pitchFamily="34" charset="0"/>
                        </a:rPr>
                        <a:t>(</a:t>
                      </a:r>
                      <a:r>
                        <a:rPr kumimoji="0" lang="es-US" sz="700" b="0" i="0" u="none" strike="noStrike" cap="none" normalizeH="0" baseline="0" dirty="0" smtClean="0">
                          <a:ln>
                            <a:noFill/>
                          </a:ln>
                          <a:solidFill>
                            <a:schemeClr val="tx1"/>
                          </a:solidFill>
                          <a:effectLst/>
                          <a:latin typeface="Arial" pitchFamily="34" charset="0"/>
                          <a:cs typeface="Arial" pitchFamily="34" charset="0"/>
                        </a:rPr>
                        <a:t>CARGA ASIGNADA A MAQUINARIAS</a:t>
                      </a:r>
                      <a:r>
                        <a:rPr kumimoji="0" lang="es-EC" sz="700" b="0" i="0" u="none" strike="noStrike" cap="none" normalizeH="0" baseline="0" dirty="0" smtClean="0">
                          <a:ln>
                            <a:noFill/>
                          </a:ln>
                          <a:solidFill>
                            <a:schemeClr val="tx1"/>
                          </a:solidFill>
                          <a:effectLst/>
                          <a:latin typeface="Arial" pitchFamily="34" charset="0"/>
                          <a:cs typeface="Arial" pitchFamily="34" charset="0"/>
                        </a:rPr>
                        <a:t>/CAPACIDAD TOTAL DE MAQUINARIAS</a:t>
                      </a:r>
                      <a:r>
                        <a:rPr kumimoji="0" lang="es-US" sz="700" b="0" i="0" u="none" strike="noStrike" cap="none" normalizeH="0" baseline="0" dirty="0" smtClean="0">
                          <a:ln>
                            <a:noFill/>
                          </a:ln>
                          <a:solidFill>
                            <a:schemeClr val="tx1"/>
                          </a:solidFill>
                          <a:effectLst/>
                          <a:latin typeface="Arial" pitchFamily="34" charset="0"/>
                          <a:cs typeface="Arial" pitchFamily="34" charset="0"/>
                        </a:rPr>
                        <a:t>)*100</a:t>
                      </a: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FECHA DE ELABORACIÓN</a:t>
                      </a:r>
                      <a:endParaRPr lang="es-EC" sz="700" b="1" dirty="0">
                        <a:latin typeface="Arial" pitchFamily="34" charset="0"/>
                        <a:cs typeface="Arial" pitchFamily="34" charset="0"/>
                      </a:endParaRPr>
                    </a:p>
                  </a:txBody>
                  <a:tcPr/>
                </a:tc>
                <a:tc>
                  <a:txBody>
                    <a:bodyPr/>
                    <a:lstStyle/>
                    <a:p>
                      <a:endParaRPr lang="es-EC" sz="700" dirty="0">
                        <a:latin typeface="Arial" pitchFamily="34" charset="0"/>
                        <a:cs typeface="Arial" pitchFamily="34" charset="0"/>
                      </a:endParaRPr>
                    </a:p>
                  </a:txBody>
                  <a:tcPr/>
                </a:tc>
              </a:tr>
            </a:tbl>
          </a:graphicData>
        </a:graphic>
      </p:graphicFrame>
      <p:graphicFrame>
        <p:nvGraphicFramePr>
          <p:cNvPr id="7" name="6 Tabla"/>
          <p:cNvGraphicFramePr>
            <a:graphicFrameLocks noGrp="1"/>
          </p:cNvGraphicFramePr>
          <p:nvPr/>
        </p:nvGraphicFramePr>
        <p:xfrm>
          <a:off x="819150" y="4608513"/>
          <a:ext cx="7538957" cy="1412067"/>
        </p:xfrm>
        <a:graphic>
          <a:graphicData uri="http://schemas.openxmlformats.org/drawingml/2006/table">
            <a:tbl>
              <a:tblPr firstRow="1" bandRow="1">
                <a:tableStyleId>{5940675A-B579-460E-94D1-54222C63F5DA}</a:tableStyleId>
              </a:tblPr>
              <a:tblGrid>
                <a:gridCol w="1120721"/>
                <a:gridCol w="815890"/>
                <a:gridCol w="806922"/>
                <a:gridCol w="806922"/>
                <a:gridCol w="773792"/>
                <a:gridCol w="785818"/>
                <a:gridCol w="785818"/>
                <a:gridCol w="785818"/>
                <a:gridCol w="857256"/>
              </a:tblGrid>
              <a:tr h="223347">
                <a:tc>
                  <a:txBody>
                    <a:bodyPr/>
                    <a:lstStyle/>
                    <a:p>
                      <a:pPr algn="ctr"/>
                      <a:endParaRPr lang="es-EC" sz="600" dirty="0"/>
                    </a:p>
                  </a:txBody>
                  <a:tcPr/>
                </a:tc>
                <a:tc>
                  <a:txBody>
                    <a:bodyPr/>
                    <a:lstStyle/>
                    <a:p>
                      <a:pPr algn="ctr"/>
                      <a:r>
                        <a:rPr lang="en-US" sz="600" b="1" dirty="0" smtClean="0">
                          <a:solidFill>
                            <a:schemeClr val="bg1"/>
                          </a:solidFill>
                          <a:latin typeface="Arial" pitchFamily="34" charset="0"/>
                          <a:cs typeface="Arial" pitchFamily="34" charset="0"/>
                        </a:rPr>
                        <a:t>ENER</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FEB</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MARZ</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ABRIL</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MAY</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JUN</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JUL</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AGOS</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r>
              <a:tr h="123739">
                <a:tc>
                  <a:txBody>
                    <a:bodyPr/>
                    <a:lstStyle/>
                    <a:p>
                      <a:pPr algn="ctr"/>
                      <a:r>
                        <a:rPr lang="en-US" sz="600" b="1" dirty="0" smtClean="0">
                          <a:latin typeface="Arial" pitchFamily="34" charset="0"/>
                          <a:cs typeface="Arial" pitchFamily="34" charset="0"/>
                        </a:rPr>
                        <a:t>MÁXIMO</a:t>
                      </a:r>
                      <a:endParaRPr lang="es-EC" sz="600" b="1" dirty="0">
                        <a:latin typeface="Arial" pitchFamily="34" charset="0"/>
                        <a:cs typeface="Arial" pitchFamily="34" charset="0"/>
                      </a:endParaRPr>
                    </a:p>
                  </a:txBody>
                  <a:tcPr>
                    <a:solidFill>
                      <a:srgbClr val="92D050"/>
                    </a:solidFill>
                  </a:tcPr>
                </a:tc>
                <a:tc>
                  <a:txBody>
                    <a:bodyPr/>
                    <a:lstStyle/>
                    <a:p>
                      <a:pPr algn="ctr"/>
                      <a:r>
                        <a:rPr lang="es-EC" sz="800" dirty="0" smtClean="0">
                          <a:latin typeface="Arial" pitchFamily="34" charset="0"/>
                          <a:cs typeface="Arial" pitchFamily="34" charset="0"/>
                        </a:rPr>
                        <a:t>90%</a:t>
                      </a:r>
                      <a:endParaRPr lang="es-EC" sz="8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90%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90%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90%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90%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90%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90%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90%</a:t>
                      </a:r>
                    </a:p>
                  </a:txBody>
                  <a:tcPr/>
                </a:tc>
              </a:tr>
              <a:tr h="122687">
                <a:tc>
                  <a:txBody>
                    <a:bodyPr/>
                    <a:lstStyle/>
                    <a:p>
                      <a:pPr algn="ctr"/>
                      <a:r>
                        <a:rPr lang="en-US" sz="600" b="1" dirty="0" smtClean="0">
                          <a:latin typeface="Arial" pitchFamily="34" charset="0"/>
                          <a:cs typeface="Arial" pitchFamily="34" charset="0"/>
                        </a:rPr>
                        <a:t>MÍNIMO</a:t>
                      </a:r>
                      <a:endParaRPr lang="es-EC" sz="600" b="1" dirty="0">
                        <a:latin typeface="Arial" pitchFamily="34" charset="0"/>
                        <a:cs typeface="Arial" pitchFamily="34" charset="0"/>
                      </a:endParaRPr>
                    </a:p>
                  </a:txBody>
                  <a:tcPr>
                    <a:solidFill>
                      <a:srgbClr val="92D050"/>
                    </a:solidFill>
                  </a:tcPr>
                </a:tc>
                <a:tc>
                  <a:txBody>
                    <a:bodyPr/>
                    <a:lstStyle/>
                    <a:p>
                      <a:pPr algn="ctr"/>
                      <a:r>
                        <a:rPr lang="es-EC" sz="800" dirty="0" smtClean="0">
                          <a:latin typeface="Arial" pitchFamily="34" charset="0"/>
                          <a:cs typeface="Arial" pitchFamily="34" charset="0"/>
                        </a:rPr>
                        <a:t>80%</a:t>
                      </a:r>
                      <a:endParaRPr lang="es-EC" sz="8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80%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80%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80%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80%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80%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80%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80%</a:t>
                      </a:r>
                    </a:p>
                  </a:txBody>
                  <a:tcPr/>
                </a:tc>
              </a:tr>
              <a:tr h="0">
                <a:tc>
                  <a:txBody>
                    <a:bodyPr/>
                    <a:lstStyle/>
                    <a:p>
                      <a:pPr algn="ctr"/>
                      <a:r>
                        <a:rPr lang="en-US" sz="600" b="1" dirty="0" smtClean="0">
                          <a:latin typeface="Arial" pitchFamily="34" charset="0"/>
                          <a:cs typeface="Arial" pitchFamily="34" charset="0"/>
                        </a:rPr>
                        <a:t>CUMPLIMIENTO</a:t>
                      </a:r>
                      <a:endParaRPr lang="es-EC" sz="600" b="1" dirty="0">
                        <a:latin typeface="Arial" pitchFamily="34" charset="0"/>
                        <a:cs typeface="Arial" pitchFamily="34" charset="0"/>
                      </a:endParaRPr>
                    </a:p>
                  </a:txBody>
                  <a:tcPr>
                    <a:solidFill>
                      <a:srgbClr val="92D050"/>
                    </a:solidFill>
                  </a:tcPr>
                </a:tc>
                <a:tc>
                  <a:txBody>
                    <a:bodyPr/>
                    <a:lstStyle/>
                    <a:p>
                      <a:pPr algn="ctr"/>
                      <a:r>
                        <a:rPr lang="es-EC" sz="800" dirty="0" smtClean="0">
                          <a:latin typeface="Arial" pitchFamily="34" charset="0"/>
                          <a:cs typeface="Arial" pitchFamily="34" charset="0"/>
                        </a:rPr>
                        <a:t>68.48%</a:t>
                      </a:r>
                      <a:endParaRPr lang="es-EC" sz="800" dirty="0">
                        <a:latin typeface="Arial" pitchFamily="34" charset="0"/>
                        <a:cs typeface="Arial" pitchFamily="34" charset="0"/>
                      </a:endParaRPr>
                    </a:p>
                  </a:txBody>
                  <a:tcPr>
                    <a:solidFill>
                      <a:srgbClr val="FF0000"/>
                    </a:solidFill>
                  </a:tcPr>
                </a:tc>
                <a:tc>
                  <a:txBody>
                    <a:bodyPr/>
                    <a:lstStyle/>
                    <a:p>
                      <a:pPr algn="ctr"/>
                      <a:r>
                        <a:rPr lang="es-EC" sz="800" dirty="0" smtClean="0">
                          <a:latin typeface="Arial" pitchFamily="34" charset="0"/>
                          <a:cs typeface="Arial" pitchFamily="34" charset="0"/>
                        </a:rPr>
                        <a:t>63.68%</a:t>
                      </a:r>
                      <a:endParaRPr lang="es-EC" sz="800" dirty="0">
                        <a:latin typeface="Arial" pitchFamily="34" charset="0"/>
                        <a:cs typeface="Arial" pitchFamily="34" charset="0"/>
                      </a:endParaRPr>
                    </a:p>
                  </a:txBody>
                  <a:tcPr>
                    <a:solidFill>
                      <a:srgbClr val="FF0000"/>
                    </a:solidFill>
                  </a:tcPr>
                </a:tc>
                <a:tc>
                  <a:txBody>
                    <a:bodyPr/>
                    <a:lstStyle/>
                    <a:p>
                      <a:pPr algn="ctr"/>
                      <a:r>
                        <a:rPr lang="es-EC" sz="800" dirty="0" smtClean="0">
                          <a:latin typeface="Arial" pitchFamily="34" charset="0"/>
                          <a:cs typeface="Arial" pitchFamily="34" charset="0"/>
                        </a:rPr>
                        <a:t>64.01%</a:t>
                      </a:r>
                      <a:endParaRPr lang="es-EC" sz="800" dirty="0">
                        <a:latin typeface="Arial" pitchFamily="34" charset="0"/>
                        <a:cs typeface="Arial" pitchFamily="34" charset="0"/>
                      </a:endParaRPr>
                    </a:p>
                  </a:txBody>
                  <a:tcPr>
                    <a:solidFill>
                      <a:srgbClr val="FF0000"/>
                    </a:solidFill>
                  </a:tcPr>
                </a:tc>
                <a:tc>
                  <a:txBody>
                    <a:bodyPr/>
                    <a:lstStyle/>
                    <a:p>
                      <a:pPr algn="ctr"/>
                      <a:r>
                        <a:rPr lang="es-EC" sz="800" dirty="0" smtClean="0">
                          <a:latin typeface="Arial" pitchFamily="34" charset="0"/>
                          <a:cs typeface="Arial" pitchFamily="34" charset="0"/>
                        </a:rPr>
                        <a:t>69.62%</a:t>
                      </a:r>
                      <a:endParaRPr lang="es-EC" sz="800" dirty="0">
                        <a:latin typeface="Arial" pitchFamily="34" charset="0"/>
                        <a:cs typeface="Arial" pitchFamily="34" charset="0"/>
                      </a:endParaRPr>
                    </a:p>
                  </a:txBody>
                  <a:tcPr>
                    <a:solidFill>
                      <a:srgbClr val="FF0000"/>
                    </a:solidFill>
                  </a:tcPr>
                </a:tc>
                <a:tc>
                  <a:txBody>
                    <a:bodyPr/>
                    <a:lstStyle/>
                    <a:p>
                      <a:pPr algn="ctr"/>
                      <a:r>
                        <a:rPr lang="es-EC" sz="800" dirty="0" smtClean="0">
                          <a:latin typeface="Arial" pitchFamily="34" charset="0"/>
                          <a:cs typeface="Arial" pitchFamily="34" charset="0"/>
                        </a:rPr>
                        <a:t>75.51%</a:t>
                      </a:r>
                      <a:endParaRPr lang="es-EC" sz="800" dirty="0">
                        <a:latin typeface="Arial" pitchFamily="34" charset="0"/>
                        <a:cs typeface="Arial" pitchFamily="34" charset="0"/>
                      </a:endParaRPr>
                    </a:p>
                  </a:txBody>
                  <a:tcPr>
                    <a:solidFill>
                      <a:srgbClr val="FF0000"/>
                    </a:solidFill>
                  </a:tcPr>
                </a:tc>
                <a:tc>
                  <a:txBody>
                    <a:bodyPr/>
                    <a:lstStyle/>
                    <a:p>
                      <a:pPr algn="ctr"/>
                      <a:r>
                        <a:rPr lang="es-EC" sz="800" dirty="0" smtClean="0">
                          <a:latin typeface="Arial" pitchFamily="34" charset="0"/>
                          <a:cs typeface="Arial" pitchFamily="34" charset="0"/>
                        </a:rPr>
                        <a:t>57.40%</a:t>
                      </a:r>
                      <a:endParaRPr lang="es-EC" sz="800" dirty="0">
                        <a:latin typeface="Arial" pitchFamily="34" charset="0"/>
                        <a:cs typeface="Arial" pitchFamily="34" charset="0"/>
                      </a:endParaRPr>
                    </a:p>
                  </a:txBody>
                  <a:tcPr>
                    <a:solidFill>
                      <a:srgbClr val="FF0000"/>
                    </a:solidFill>
                  </a:tcPr>
                </a:tc>
                <a:tc>
                  <a:txBody>
                    <a:bodyPr/>
                    <a:lstStyle/>
                    <a:p>
                      <a:pPr algn="ctr"/>
                      <a:r>
                        <a:rPr lang="es-EC" sz="800" dirty="0" smtClean="0">
                          <a:latin typeface="Arial" pitchFamily="34" charset="0"/>
                          <a:cs typeface="Arial" pitchFamily="34" charset="0"/>
                        </a:rPr>
                        <a:t>46.55%</a:t>
                      </a:r>
                      <a:endParaRPr lang="es-EC" sz="800" dirty="0">
                        <a:latin typeface="Arial" pitchFamily="34" charset="0"/>
                        <a:cs typeface="Arial" pitchFamily="34" charset="0"/>
                      </a:endParaRPr>
                    </a:p>
                  </a:txBody>
                  <a:tcPr>
                    <a:solidFill>
                      <a:srgbClr val="FF0000"/>
                    </a:solidFill>
                  </a:tcPr>
                </a:tc>
                <a:tc>
                  <a:txBody>
                    <a:bodyPr/>
                    <a:lstStyle/>
                    <a:p>
                      <a:pPr algn="ctr"/>
                      <a:r>
                        <a:rPr lang="es-EC" sz="800" dirty="0" smtClean="0">
                          <a:latin typeface="Arial" pitchFamily="34" charset="0"/>
                          <a:cs typeface="Arial" pitchFamily="34" charset="0"/>
                        </a:rPr>
                        <a:t>79.29%</a:t>
                      </a:r>
                      <a:endParaRPr lang="es-EC" sz="800" dirty="0">
                        <a:latin typeface="Arial" pitchFamily="34" charset="0"/>
                        <a:cs typeface="Arial" pitchFamily="34" charset="0"/>
                      </a:endParaRPr>
                    </a:p>
                  </a:txBody>
                  <a:tcPr>
                    <a:solidFill>
                      <a:srgbClr val="FF0000"/>
                    </a:solidFill>
                  </a:tcPr>
                </a:tc>
              </a:tr>
              <a:tr h="0">
                <a:tc>
                  <a:txBody>
                    <a:bodyPr/>
                    <a:lstStyle/>
                    <a:p>
                      <a:pPr algn="ctr"/>
                      <a:r>
                        <a:rPr lang="es-EC" sz="600" b="1" dirty="0" smtClean="0">
                          <a:latin typeface="Arial" pitchFamily="34" charset="0"/>
                          <a:cs typeface="Arial" pitchFamily="34" charset="0"/>
                        </a:rPr>
                        <a:t>CARGA</a:t>
                      </a:r>
                      <a:r>
                        <a:rPr lang="es-EC" sz="600" b="1" baseline="0" dirty="0" smtClean="0">
                          <a:latin typeface="Arial" pitchFamily="34" charset="0"/>
                          <a:cs typeface="Arial" pitchFamily="34" charset="0"/>
                        </a:rPr>
                        <a:t> ASIGNADA A LAS ,MAQUINARIAS</a:t>
                      </a:r>
                      <a:endParaRPr lang="es-EC" sz="600" b="1" dirty="0">
                        <a:latin typeface="Arial" pitchFamily="34" charset="0"/>
                        <a:cs typeface="Arial" pitchFamily="34" charset="0"/>
                      </a:endParaRPr>
                    </a:p>
                  </a:txBody>
                  <a:tcPr>
                    <a:solidFill>
                      <a:srgbClr val="92D050"/>
                    </a:solidFill>
                  </a:tcPr>
                </a:tc>
                <a:tc>
                  <a:txBody>
                    <a:bodyPr/>
                    <a:lstStyle/>
                    <a:p>
                      <a:pPr algn="ctr"/>
                      <a:r>
                        <a:rPr lang="es-EC" sz="600" dirty="0" smtClean="0">
                          <a:latin typeface="Arial" pitchFamily="34" charset="0"/>
                          <a:cs typeface="Arial" pitchFamily="34" charset="0"/>
                        </a:rPr>
                        <a:t>68489.19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63675.64KILOS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64008.96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69620.25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75513.04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57396.10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46554.65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79299.71 KILOS</a:t>
                      </a:r>
                      <a:endParaRPr lang="es-EC" sz="600" dirty="0">
                        <a:latin typeface="Arial" pitchFamily="34" charset="0"/>
                        <a:cs typeface="Arial" pitchFamily="34" charset="0"/>
                      </a:endParaRPr>
                    </a:p>
                  </a:txBody>
                  <a:tcPr/>
                </a:tc>
              </a:tr>
              <a:tr h="0">
                <a:tc>
                  <a:txBody>
                    <a:bodyPr/>
                    <a:lstStyle/>
                    <a:p>
                      <a:pPr algn="ctr"/>
                      <a:r>
                        <a:rPr lang="es-EC" sz="600" b="1" dirty="0" smtClean="0">
                          <a:latin typeface="Arial" pitchFamily="34" charset="0"/>
                          <a:cs typeface="Arial" pitchFamily="34" charset="0"/>
                        </a:rPr>
                        <a:t>CAPACIDAD DE LAS MAQUINARIAS</a:t>
                      </a:r>
                      <a:endParaRPr lang="es-EC" sz="600" b="1" dirty="0">
                        <a:latin typeface="Arial" pitchFamily="34" charset="0"/>
                        <a:cs typeface="Arial" pitchFamily="34" charset="0"/>
                      </a:endParaRPr>
                    </a:p>
                  </a:txBody>
                  <a:tcPr>
                    <a:solidFill>
                      <a:srgbClr val="92D050"/>
                    </a:solidFill>
                  </a:tcPr>
                </a:tc>
                <a:tc>
                  <a:txBody>
                    <a:bodyPr/>
                    <a:lstStyle/>
                    <a:p>
                      <a:pPr algn="ctr"/>
                      <a:r>
                        <a:rPr lang="es-EC" sz="600" dirty="0" smtClean="0">
                          <a:latin typeface="Arial" pitchFamily="34" charset="0"/>
                          <a:cs typeface="Arial" pitchFamily="34" charset="0"/>
                        </a:rPr>
                        <a:t>100000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100000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100000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100000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100000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100000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100000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100000 KILOS</a:t>
                      </a:r>
                      <a:endParaRPr lang="es-EC" sz="600" dirty="0">
                        <a:latin typeface="Arial" pitchFamily="34" charset="0"/>
                        <a:cs typeface="Arial" pitchFamily="34" charset="0"/>
                      </a:endParaRPr>
                    </a:p>
                  </a:txBody>
                  <a:tcPr/>
                </a:tc>
              </a:tr>
            </a:tbl>
          </a:graphicData>
        </a:graphic>
      </p:graphicFrame>
      <p:pic>
        <p:nvPicPr>
          <p:cNvPr id="54369" name="Picture 2"/>
          <p:cNvPicPr>
            <a:picLocks noChangeAspect="1" noChangeArrowheads="1"/>
          </p:cNvPicPr>
          <p:nvPr/>
        </p:nvPicPr>
        <p:blipFill>
          <a:blip r:embed="rId2"/>
          <a:srcRect/>
          <a:stretch>
            <a:fillRect/>
          </a:stretch>
        </p:blipFill>
        <p:spPr bwMode="auto">
          <a:xfrm>
            <a:off x="3421063" y="6143625"/>
            <a:ext cx="2371725" cy="485775"/>
          </a:xfrm>
          <a:prstGeom prst="rect">
            <a:avLst/>
          </a:prstGeom>
          <a:noFill/>
          <a:ln w="9525">
            <a:noFill/>
            <a:miter lim="800000"/>
            <a:headEnd/>
            <a:tailEnd/>
          </a:ln>
        </p:spPr>
      </p:pic>
      <p:sp>
        <p:nvSpPr>
          <p:cNvPr id="54370" name="19 CuadroTexto"/>
          <p:cNvSpPr txBox="1">
            <a:spLocks noChangeArrowheads="1"/>
          </p:cNvSpPr>
          <p:nvPr/>
        </p:nvSpPr>
        <p:spPr bwMode="auto">
          <a:xfrm>
            <a:off x="3551238" y="6438900"/>
            <a:ext cx="436562" cy="184150"/>
          </a:xfrm>
          <a:prstGeom prst="rect">
            <a:avLst/>
          </a:prstGeom>
          <a:noFill/>
          <a:ln w="9525">
            <a:noFill/>
            <a:miter lim="800000"/>
            <a:headEnd/>
            <a:tailEnd/>
          </a:ln>
        </p:spPr>
        <p:txBody>
          <a:bodyPr>
            <a:spAutoFit/>
          </a:bodyPr>
          <a:lstStyle/>
          <a:p>
            <a:r>
              <a:rPr lang="en-US" sz="600"/>
              <a:t>80%</a:t>
            </a:r>
            <a:endParaRPr lang="es-EC" sz="600"/>
          </a:p>
        </p:txBody>
      </p:sp>
      <p:sp>
        <p:nvSpPr>
          <p:cNvPr id="54371" name="20 CuadroTexto"/>
          <p:cNvSpPr txBox="1">
            <a:spLocks noChangeArrowheads="1"/>
          </p:cNvSpPr>
          <p:nvPr/>
        </p:nvSpPr>
        <p:spPr bwMode="auto">
          <a:xfrm>
            <a:off x="3621088" y="6326188"/>
            <a:ext cx="225425" cy="184150"/>
          </a:xfrm>
          <a:prstGeom prst="rect">
            <a:avLst/>
          </a:prstGeom>
          <a:noFill/>
          <a:ln w="9525">
            <a:noFill/>
            <a:miter lim="800000"/>
            <a:headEnd/>
            <a:tailEnd/>
          </a:ln>
        </p:spPr>
        <p:txBody>
          <a:bodyPr>
            <a:spAutoFit/>
          </a:bodyPr>
          <a:lstStyle/>
          <a:p>
            <a:r>
              <a:rPr lang="es-EC" sz="600" b="1"/>
              <a:t>&lt;</a:t>
            </a:r>
          </a:p>
        </p:txBody>
      </p:sp>
      <p:sp>
        <p:nvSpPr>
          <p:cNvPr id="54372" name="21 CuadroTexto"/>
          <p:cNvSpPr txBox="1">
            <a:spLocks noChangeArrowheads="1"/>
          </p:cNvSpPr>
          <p:nvPr/>
        </p:nvSpPr>
        <p:spPr bwMode="auto">
          <a:xfrm>
            <a:off x="5365750" y="6324600"/>
            <a:ext cx="125413" cy="184150"/>
          </a:xfrm>
          <a:prstGeom prst="rect">
            <a:avLst/>
          </a:prstGeom>
          <a:noFill/>
          <a:ln w="9525">
            <a:noFill/>
            <a:miter lim="800000"/>
            <a:headEnd/>
            <a:tailEnd/>
          </a:ln>
        </p:spPr>
        <p:txBody>
          <a:bodyPr>
            <a:spAutoFit/>
          </a:bodyPr>
          <a:lstStyle/>
          <a:p>
            <a:r>
              <a:rPr lang="es-EC" sz="600" b="1"/>
              <a:t>&gt;</a:t>
            </a:r>
          </a:p>
        </p:txBody>
      </p:sp>
      <p:sp>
        <p:nvSpPr>
          <p:cNvPr id="54373" name="22 CuadroTexto"/>
          <p:cNvSpPr txBox="1">
            <a:spLocks noChangeArrowheads="1"/>
          </p:cNvSpPr>
          <p:nvPr/>
        </p:nvSpPr>
        <p:spPr bwMode="auto">
          <a:xfrm>
            <a:off x="5262563" y="6443663"/>
            <a:ext cx="595312" cy="185737"/>
          </a:xfrm>
          <a:prstGeom prst="rect">
            <a:avLst/>
          </a:prstGeom>
          <a:noFill/>
          <a:ln w="9525">
            <a:noFill/>
            <a:miter lim="800000"/>
            <a:headEnd/>
            <a:tailEnd/>
          </a:ln>
        </p:spPr>
        <p:txBody>
          <a:bodyPr>
            <a:spAutoFit/>
          </a:bodyPr>
          <a:lstStyle/>
          <a:p>
            <a:r>
              <a:rPr lang="en-US" sz="600"/>
              <a:t>90%</a:t>
            </a:r>
            <a:endParaRPr lang="es-EC" sz="600"/>
          </a:p>
        </p:txBody>
      </p:sp>
      <p:sp>
        <p:nvSpPr>
          <p:cNvPr id="54374" name="23 CuadroTexto"/>
          <p:cNvSpPr txBox="1">
            <a:spLocks noChangeArrowheads="1"/>
          </p:cNvSpPr>
          <p:nvPr/>
        </p:nvSpPr>
        <p:spPr bwMode="auto">
          <a:xfrm>
            <a:off x="4238625" y="6429375"/>
            <a:ext cx="1014413" cy="185738"/>
          </a:xfrm>
          <a:prstGeom prst="rect">
            <a:avLst/>
          </a:prstGeom>
          <a:noFill/>
          <a:ln w="9525">
            <a:noFill/>
            <a:miter lim="800000"/>
            <a:headEnd/>
            <a:tailEnd/>
          </a:ln>
        </p:spPr>
        <p:txBody>
          <a:bodyPr>
            <a:spAutoFit/>
          </a:bodyPr>
          <a:lstStyle/>
          <a:p>
            <a:r>
              <a:rPr lang="es-EC" sz="600" b="1"/>
              <a:t>80%              90%</a:t>
            </a:r>
          </a:p>
        </p:txBody>
      </p:sp>
      <p:pic>
        <p:nvPicPr>
          <p:cNvPr id="1026" name="Picture 2"/>
          <p:cNvPicPr>
            <a:picLocks noChangeAspect="1" noChangeArrowheads="1"/>
          </p:cNvPicPr>
          <p:nvPr/>
        </p:nvPicPr>
        <p:blipFill>
          <a:blip r:embed="rId3"/>
          <a:srcRect l="23437" t="20625" r="10351" b="32500"/>
          <a:stretch>
            <a:fillRect/>
          </a:stretch>
        </p:blipFill>
        <p:spPr bwMode="auto">
          <a:xfrm>
            <a:off x="642910" y="928670"/>
            <a:ext cx="7929618" cy="3571900"/>
          </a:xfrm>
          <a:prstGeom prst="rect">
            <a:avLst/>
          </a:prstGeom>
          <a:noFill/>
          <a:ln w="9525">
            <a:noFill/>
            <a:miter lim="800000"/>
            <a:headEnd/>
            <a:tailEnd/>
          </a:ln>
          <a:effectLst/>
        </p:spPr>
      </p:pic>
      <p:sp>
        <p:nvSpPr>
          <p:cNvPr id="14" name="7 Marcador de pie de página"/>
          <p:cNvSpPr>
            <a:spLocks noGrp="1"/>
          </p:cNvSpPr>
          <p:nvPr>
            <p:ph type="ftr" sz="quarter" idx="11"/>
          </p:nvPr>
        </p:nvSpPr>
        <p:spPr>
          <a:xfrm>
            <a:off x="142844" y="6564337"/>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5" name="14 Conector recto"/>
          <p:cNvCxnSpPr/>
          <p:nvPr/>
        </p:nvCxnSpPr>
        <p:spPr>
          <a:xfrm>
            <a:off x="357158" y="6778651"/>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1 Título"/>
          <p:cNvSpPr txBox="1">
            <a:spLocks/>
          </p:cNvSpPr>
          <p:nvPr/>
        </p:nvSpPr>
        <p:spPr bwMode="auto">
          <a:xfrm>
            <a:off x="428596" y="285728"/>
            <a:ext cx="8229600" cy="928694"/>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INDICES DE PRODUCCIÓN</a:t>
            </a:r>
            <a:endParaRPr lang="es-EC" sz="3200" dirty="0"/>
          </a:p>
        </p:txBody>
      </p:sp>
      <p:pic>
        <p:nvPicPr>
          <p:cNvPr id="55301" name="Picture 37"/>
          <p:cNvPicPr>
            <a:picLocks noChangeAspect="1" noChangeArrowheads="1"/>
          </p:cNvPicPr>
          <p:nvPr/>
        </p:nvPicPr>
        <p:blipFill>
          <a:blip r:embed="rId2"/>
          <a:srcRect l="31641" t="24374" r="22070" b="10001"/>
          <a:stretch>
            <a:fillRect/>
          </a:stretch>
        </p:blipFill>
        <p:spPr bwMode="auto">
          <a:xfrm>
            <a:off x="2000250" y="1357313"/>
            <a:ext cx="5643563" cy="5000625"/>
          </a:xfrm>
          <a:prstGeom prst="rect">
            <a:avLst/>
          </a:prstGeom>
          <a:noFill/>
          <a:ln w="9525">
            <a:noFill/>
            <a:miter lim="800000"/>
            <a:headEnd/>
            <a:tailEnd/>
          </a:ln>
        </p:spPr>
      </p:pic>
      <p:sp>
        <p:nvSpPr>
          <p:cNvPr id="4" name="3 Marcador de número de diapositiva"/>
          <p:cNvSpPr>
            <a:spLocks noGrp="1"/>
          </p:cNvSpPr>
          <p:nvPr>
            <p:ph type="sldNum" sz="quarter" idx="12"/>
          </p:nvPr>
        </p:nvSpPr>
        <p:spPr/>
        <p:txBody>
          <a:bodyPr/>
          <a:lstStyle/>
          <a:p>
            <a:pPr>
              <a:defRPr/>
            </a:pPr>
            <a:fld id="{D4B98A37-481D-450E-8DC2-9E1B16669CEE}" type="slidenum">
              <a:rPr lang="es-EC" smtClean="0"/>
              <a:pPr>
                <a:defRPr/>
              </a:pPr>
              <a:t>54</a:t>
            </a:fld>
            <a:endParaRPr lang="es-EC" dirty="0"/>
          </a:p>
        </p:txBody>
      </p:sp>
      <p:sp>
        <p:nvSpPr>
          <p:cNvPr id="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3D3B041-1A78-409C-8BBB-2EBF21DF598B}" type="slidenum">
              <a:rPr lang="es-EC" smtClean="0"/>
              <a:pPr>
                <a:defRPr/>
              </a:pPr>
              <a:t>55</a:t>
            </a:fld>
            <a:endParaRPr lang="es-EC" dirty="0"/>
          </a:p>
        </p:txBody>
      </p:sp>
      <p:sp>
        <p:nvSpPr>
          <p:cNvPr id="5" name="1 Título"/>
          <p:cNvSpPr txBox="1">
            <a:spLocks/>
          </p:cNvSpPr>
          <p:nvPr/>
        </p:nvSpPr>
        <p:spPr bwMode="auto">
          <a:xfrm>
            <a:off x="0" y="-24"/>
            <a:ext cx="9144000" cy="500066"/>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1300" b="1" dirty="0">
                <a:latin typeface="Arial" pitchFamily="34" charset="0"/>
                <a:cs typeface="Arial" pitchFamily="34" charset="0"/>
              </a:rPr>
              <a:t>SISTEMA CONTROL DE GESTI</a:t>
            </a:r>
            <a:r>
              <a:rPr lang="en-US" sz="1300" b="1" dirty="0">
                <a:latin typeface="Arial" pitchFamily="34" charset="0"/>
                <a:cs typeface="Arial" pitchFamily="34" charset="0"/>
              </a:rPr>
              <a:t>ÓN</a:t>
            </a:r>
            <a:endParaRPr lang="es-EC" sz="1300" b="1" dirty="0">
              <a:latin typeface="Arial" pitchFamily="34" charset="0"/>
              <a:cs typeface="Arial" pitchFamily="34" charset="0"/>
            </a:endParaRPr>
          </a:p>
          <a:p>
            <a:pPr algn="ctr">
              <a:defRPr/>
            </a:pPr>
            <a:r>
              <a:rPr lang="es-EC" sz="1200" dirty="0">
                <a:latin typeface="Arial" pitchFamily="34" charset="0"/>
                <a:cs typeface="Arial" pitchFamily="34" charset="0"/>
              </a:rPr>
              <a:t>GRÁFICO DE TENDENCIA</a:t>
            </a:r>
          </a:p>
        </p:txBody>
      </p:sp>
      <p:graphicFrame>
        <p:nvGraphicFramePr>
          <p:cNvPr id="6" name="5 Tabla"/>
          <p:cNvGraphicFramePr>
            <a:graphicFrameLocks noGrp="1"/>
          </p:cNvGraphicFramePr>
          <p:nvPr/>
        </p:nvGraphicFramePr>
        <p:xfrm>
          <a:off x="0" y="500062"/>
          <a:ext cx="9144000" cy="714359"/>
        </p:xfrm>
        <a:graphic>
          <a:graphicData uri="http://schemas.openxmlformats.org/drawingml/2006/table">
            <a:tbl>
              <a:tblPr firstRow="1" bandRow="1">
                <a:tableStyleId>{5940675A-B579-460E-94D1-54222C63F5DA}</a:tableStyleId>
              </a:tblPr>
              <a:tblGrid>
                <a:gridCol w="805907"/>
                <a:gridCol w="1758413"/>
                <a:gridCol w="4762369"/>
                <a:gridCol w="1377740"/>
                <a:gridCol w="439571"/>
              </a:tblGrid>
              <a:tr h="227296">
                <a:tc rowSpan="2">
                  <a:txBody>
                    <a:bodyPr/>
                    <a:lstStyle/>
                    <a:p>
                      <a:pPr algn="ctr"/>
                      <a:r>
                        <a:rPr lang="es-EC" sz="700" b="1" dirty="0" smtClean="0">
                          <a:latin typeface="Arial" pitchFamily="34" charset="0"/>
                          <a:cs typeface="Arial" pitchFamily="34" charset="0"/>
                        </a:rPr>
                        <a:t>EMPRESA</a:t>
                      </a:r>
                      <a:r>
                        <a:rPr lang="es-EC" sz="700" b="1" baseline="0" dirty="0" smtClean="0">
                          <a:latin typeface="Arial" pitchFamily="34" charset="0"/>
                          <a:cs typeface="Arial" pitchFamily="34" charset="0"/>
                        </a:rPr>
                        <a:t> ABC</a:t>
                      </a:r>
                      <a:endParaRPr lang="es-EC" sz="700" b="1"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NOMBRE</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cap="none" normalizeH="0" baseline="0" dirty="0" smtClean="0">
                          <a:ln>
                            <a:noFill/>
                          </a:ln>
                          <a:solidFill>
                            <a:schemeClr val="tx1"/>
                          </a:solidFill>
                          <a:effectLst/>
                          <a:latin typeface="Arial" pitchFamily="34" charset="0"/>
                          <a:cs typeface="Arial" pitchFamily="34" charset="0"/>
                        </a:rPr>
                        <a:t>DEFECTOS OPERATIVOS</a:t>
                      </a: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NÚMERO</a:t>
                      </a:r>
                      <a:r>
                        <a:rPr lang="en-US" sz="700" b="1" baseline="0" dirty="0" smtClean="0">
                          <a:latin typeface="Arial" pitchFamily="34" charset="0"/>
                          <a:cs typeface="Arial" pitchFamily="34" charset="0"/>
                        </a:rPr>
                        <a:t> DE INDICADOR</a:t>
                      </a:r>
                      <a:endParaRPr lang="es-EC" sz="700" b="1" dirty="0">
                        <a:latin typeface="Arial" pitchFamily="34" charset="0"/>
                        <a:cs typeface="Arial" pitchFamily="34" charset="0"/>
                      </a:endParaRPr>
                    </a:p>
                  </a:txBody>
                  <a:tcPr/>
                </a:tc>
                <a:tc>
                  <a:txBody>
                    <a:bodyPr/>
                    <a:lstStyle/>
                    <a:p>
                      <a:r>
                        <a:rPr lang="en-US" sz="700" dirty="0" smtClean="0">
                          <a:latin typeface="Arial" pitchFamily="34" charset="0"/>
                          <a:cs typeface="Arial" pitchFamily="34" charset="0"/>
                        </a:rPr>
                        <a:t>4</a:t>
                      </a:r>
                      <a:endParaRPr lang="es-EC" sz="700" dirty="0">
                        <a:latin typeface="Arial" pitchFamily="34" charset="0"/>
                        <a:cs typeface="Arial" pitchFamily="34" charset="0"/>
                      </a:endParaRPr>
                    </a:p>
                  </a:txBody>
                  <a:tcPr/>
                </a:tc>
              </a:tr>
              <a:tr h="487063">
                <a:tc vMerge="1">
                  <a:txBody>
                    <a:bodyPr/>
                    <a:lstStyle/>
                    <a:p>
                      <a:endParaRPr lang="es-EC" sz="1200"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MÉTRICA</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C" sz="800" b="0" i="0" u="none" strike="noStrike" cap="none" normalizeH="0" baseline="0" dirty="0" smtClean="0">
                          <a:ln>
                            <a:noFill/>
                          </a:ln>
                          <a:solidFill>
                            <a:schemeClr val="tx1"/>
                          </a:solidFill>
                          <a:effectLst/>
                          <a:latin typeface="Arial" pitchFamily="34" charset="0"/>
                          <a:cs typeface="Arial" pitchFamily="34" charset="0"/>
                        </a:rPr>
                        <a:t>(</a:t>
                      </a:r>
                      <a:r>
                        <a:rPr kumimoji="0" lang="es-US" sz="800" b="0" i="0" u="none" strike="noStrike" cap="none" normalizeH="0" baseline="0" dirty="0" smtClean="0">
                          <a:ln>
                            <a:noFill/>
                          </a:ln>
                          <a:solidFill>
                            <a:schemeClr val="tx1"/>
                          </a:solidFill>
                          <a:effectLst/>
                          <a:latin typeface="Arial" pitchFamily="34" charset="0"/>
                          <a:cs typeface="Arial" pitchFamily="34" charset="0"/>
                        </a:rPr>
                        <a:t>TOTAL PRODUCTO NO CONFORME/TOTAL DE PRODUCTOS ELABORADOS DEL MES)*100</a:t>
                      </a:r>
                      <a:endParaRPr kumimoji="0" lang="es-EC"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FECHA DE ELABORACIÓN</a:t>
                      </a:r>
                      <a:endParaRPr lang="es-EC" sz="700" b="1" dirty="0">
                        <a:latin typeface="Arial" pitchFamily="34" charset="0"/>
                        <a:cs typeface="Arial" pitchFamily="34" charset="0"/>
                      </a:endParaRPr>
                    </a:p>
                  </a:txBody>
                  <a:tcPr/>
                </a:tc>
                <a:tc>
                  <a:txBody>
                    <a:bodyPr/>
                    <a:lstStyle/>
                    <a:p>
                      <a:endParaRPr lang="es-EC" sz="700" dirty="0">
                        <a:latin typeface="Arial" pitchFamily="34" charset="0"/>
                        <a:cs typeface="Arial" pitchFamily="34" charset="0"/>
                      </a:endParaRPr>
                    </a:p>
                  </a:txBody>
                  <a:tcPr/>
                </a:tc>
              </a:tr>
            </a:tbl>
          </a:graphicData>
        </a:graphic>
      </p:graphicFrame>
      <p:graphicFrame>
        <p:nvGraphicFramePr>
          <p:cNvPr id="7" name="6 Tabla"/>
          <p:cNvGraphicFramePr>
            <a:graphicFrameLocks noGrp="1"/>
          </p:cNvGraphicFramePr>
          <p:nvPr/>
        </p:nvGraphicFramePr>
        <p:xfrm>
          <a:off x="819150" y="4572000"/>
          <a:ext cx="7538957" cy="1351107"/>
        </p:xfrm>
        <a:graphic>
          <a:graphicData uri="http://schemas.openxmlformats.org/drawingml/2006/table">
            <a:tbl>
              <a:tblPr firstRow="1" bandRow="1">
                <a:tableStyleId>{5940675A-B579-460E-94D1-54222C63F5DA}</a:tableStyleId>
              </a:tblPr>
              <a:tblGrid>
                <a:gridCol w="1120721"/>
                <a:gridCol w="815890"/>
                <a:gridCol w="806922"/>
                <a:gridCol w="806922"/>
                <a:gridCol w="773792"/>
                <a:gridCol w="785818"/>
                <a:gridCol w="785818"/>
                <a:gridCol w="785818"/>
                <a:gridCol w="857256"/>
              </a:tblGrid>
              <a:tr h="223347">
                <a:tc>
                  <a:txBody>
                    <a:bodyPr/>
                    <a:lstStyle/>
                    <a:p>
                      <a:pPr algn="ctr"/>
                      <a:endParaRPr lang="es-EC" sz="600" dirty="0"/>
                    </a:p>
                  </a:txBody>
                  <a:tcPr/>
                </a:tc>
                <a:tc>
                  <a:txBody>
                    <a:bodyPr/>
                    <a:lstStyle/>
                    <a:p>
                      <a:pPr algn="ctr"/>
                      <a:r>
                        <a:rPr lang="en-US" sz="600" b="1" dirty="0" smtClean="0">
                          <a:solidFill>
                            <a:schemeClr val="bg1"/>
                          </a:solidFill>
                          <a:latin typeface="Arial" pitchFamily="34" charset="0"/>
                          <a:cs typeface="Arial" pitchFamily="34" charset="0"/>
                        </a:rPr>
                        <a:t>ENER</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FEB</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MARZ</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ABRIL</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MAY</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JUN</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JUL</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AGOS</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r>
              <a:tr h="123739">
                <a:tc>
                  <a:txBody>
                    <a:bodyPr/>
                    <a:lstStyle/>
                    <a:p>
                      <a:pPr algn="ctr"/>
                      <a:r>
                        <a:rPr lang="en-US" sz="600" b="1" dirty="0" smtClean="0">
                          <a:latin typeface="Arial" pitchFamily="34" charset="0"/>
                          <a:cs typeface="Arial" pitchFamily="34" charset="0"/>
                        </a:rPr>
                        <a:t>MÁXIMO</a:t>
                      </a:r>
                      <a:endParaRPr lang="es-EC" sz="600" b="1" dirty="0">
                        <a:latin typeface="Arial" pitchFamily="34" charset="0"/>
                        <a:cs typeface="Arial" pitchFamily="34" charset="0"/>
                      </a:endParaRPr>
                    </a:p>
                  </a:txBody>
                  <a:tcPr>
                    <a:solidFill>
                      <a:srgbClr val="92D050"/>
                    </a:solidFill>
                  </a:tcPr>
                </a:tc>
                <a:tc>
                  <a:txBody>
                    <a:bodyPr/>
                    <a:lstStyle/>
                    <a:p>
                      <a:pPr algn="ctr"/>
                      <a:r>
                        <a:rPr lang="es-EC" sz="700" dirty="0" smtClean="0">
                          <a:latin typeface="Arial" pitchFamily="34" charset="0"/>
                          <a:cs typeface="Arial" pitchFamily="34" charset="0"/>
                        </a:rPr>
                        <a:t>7%</a:t>
                      </a:r>
                      <a:endParaRPr lang="es-EC" sz="7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700" dirty="0" smtClean="0">
                          <a:latin typeface="Arial" pitchFamily="34" charset="0"/>
                          <a:cs typeface="Arial" pitchFamily="34" charset="0"/>
                        </a:rPr>
                        <a:t>7%</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700" smtClean="0">
                          <a:latin typeface="Arial" pitchFamily="34" charset="0"/>
                          <a:cs typeface="Arial" pitchFamily="34" charset="0"/>
                        </a:rPr>
                        <a:t>7%</a:t>
                      </a:r>
                      <a:endParaRPr lang="es-EC" sz="7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700" smtClean="0">
                          <a:latin typeface="Arial" pitchFamily="34" charset="0"/>
                          <a:cs typeface="Arial" pitchFamily="34" charset="0"/>
                        </a:rPr>
                        <a:t>7%</a:t>
                      </a:r>
                      <a:endParaRPr lang="es-EC" sz="7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700" smtClean="0">
                          <a:latin typeface="Arial" pitchFamily="34" charset="0"/>
                          <a:cs typeface="Arial" pitchFamily="34" charset="0"/>
                        </a:rPr>
                        <a:t>7%</a:t>
                      </a:r>
                      <a:endParaRPr lang="es-EC" sz="7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700" smtClean="0">
                          <a:latin typeface="Arial" pitchFamily="34" charset="0"/>
                          <a:cs typeface="Arial" pitchFamily="34" charset="0"/>
                        </a:rPr>
                        <a:t>7%</a:t>
                      </a:r>
                      <a:endParaRPr lang="es-EC" sz="7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700" smtClean="0">
                          <a:latin typeface="Arial" pitchFamily="34" charset="0"/>
                          <a:cs typeface="Arial" pitchFamily="34" charset="0"/>
                        </a:rPr>
                        <a:t>7%</a:t>
                      </a:r>
                      <a:endParaRPr lang="es-EC" sz="7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700" dirty="0" smtClean="0">
                          <a:latin typeface="Arial" pitchFamily="34" charset="0"/>
                          <a:cs typeface="Arial" pitchFamily="34" charset="0"/>
                        </a:rPr>
                        <a:t>7%</a:t>
                      </a:r>
                    </a:p>
                  </a:txBody>
                  <a:tcPr/>
                </a:tc>
              </a:tr>
              <a:tr h="122687">
                <a:tc>
                  <a:txBody>
                    <a:bodyPr/>
                    <a:lstStyle/>
                    <a:p>
                      <a:pPr algn="ctr"/>
                      <a:r>
                        <a:rPr lang="en-US" sz="600" b="1" dirty="0" smtClean="0">
                          <a:latin typeface="Arial" pitchFamily="34" charset="0"/>
                          <a:cs typeface="Arial" pitchFamily="34" charset="0"/>
                        </a:rPr>
                        <a:t>MÍNIMO</a:t>
                      </a:r>
                      <a:endParaRPr lang="es-EC" sz="600" b="1" dirty="0">
                        <a:latin typeface="Arial" pitchFamily="34" charset="0"/>
                        <a:cs typeface="Arial" pitchFamily="34" charset="0"/>
                      </a:endParaRPr>
                    </a:p>
                  </a:txBody>
                  <a:tcPr>
                    <a:solidFill>
                      <a:srgbClr val="92D050"/>
                    </a:solidFill>
                  </a:tcPr>
                </a:tc>
                <a:tc>
                  <a:txBody>
                    <a:bodyPr/>
                    <a:lstStyle/>
                    <a:p>
                      <a:pPr algn="ctr"/>
                      <a:r>
                        <a:rPr lang="es-EC" sz="700" dirty="0" smtClean="0">
                          <a:latin typeface="Arial" pitchFamily="34" charset="0"/>
                          <a:cs typeface="Arial" pitchFamily="34" charset="0"/>
                        </a:rPr>
                        <a:t>5%</a:t>
                      </a:r>
                      <a:endParaRPr lang="es-EC" sz="700" dirty="0">
                        <a:latin typeface="Arial" pitchFamily="34" charset="0"/>
                        <a:cs typeface="Arial" pitchFamily="34" charset="0"/>
                      </a:endParaRPr>
                    </a:p>
                  </a:txBody>
                  <a:tcPr/>
                </a:tc>
                <a:tc>
                  <a:txBody>
                    <a:bodyPr/>
                    <a:lstStyle/>
                    <a:p>
                      <a:pPr algn="ctr"/>
                      <a:r>
                        <a:rPr lang="es-EC" sz="700" smtClean="0">
                          <a:latin typeface="Arial" pitchFamily="34" charset="0"/>
                          <a:cs typeface="Arial" pitchFamily="34" charset="0"/>
                        </a:rPr>
                        <a:t>5%</a:t>
                      </a:r>
                      <a:endParaRPr lang="es-EC" sz="700" dirty="0">
                        <a:latin typeface="Arial" pitchFamily="34" charset="0"/>
                        <a:cs typeface="Arial" pitchFamily="34" charset="0"/>
                      </a:endParaRPr>
                    </a:p>
                  </a:txBody>
                  <a:tcPr/>
                </a:tc>
                <a:tc>
                  <a:txBody>
                    <a:bodyPr/>
                    <a:lstStyle/>
                    <a:p>
                      <a:pPr algn="ctr"/>
                      <a:r>
                        <a:rPr lang="es-EC" sz="700" dirty="0" smtClean="0">
                          <a:latin typeface="Arial" pitchFamily="34" charset="0"/>
                          <a:cs typeface="Arial" pitchFamily="34" charset="0"/>
                        </a:rPr>
                        <a:t>5%</a:t>
                      </a:r>
                      <a:endParaRPr lang="es-EC" sz="700" dirty="0">
                        <a:latin typeface="Arial" pitchFamily="34" charset="0"/>
                        <a:cs typeface="Arial" pitchFamily="34" charset="0"/>
                      </a:endParaRPr>
                    </a:p>
                  </a:txBody>
                  <a:tcPr/>
                </a:tc>
                <a:tc>
                  <a:txBody>
                    <a:bodyPr/>
                    <a:lstStyle/>
                    <a:p>
                      <a:pPr algn="ctr"/>
                      <a:r>
                        <a:rPr lang="es-EC" sz="700" smtClean="0">
                          <a:latin typeface="Arial" pitchFamily="34" charset="0"/>
                          <a:cs typeface="Arial" pitchFamily="34" charset="0"/>
                        </a:rPr>
                        <a:t>5%</a:t>
                      </a:r>
                      <a:endParaRPr lang="es-EC" sz="700" dirty="0">
                        <a:latin typeface="Arial" pitchFamily="34" charset="0"/>
                        <a:cs typeface="Arial" pitchFamily="34" charset="0"/>
                      </a:endParaRPr>
                    </a:p>
                  </a:txBody>
                  <a:tcPr/>
                </a:tc>
                <a:tc>
                  <a:txBody>
                    <a:bodyPr/>
                    <a:lstStyle/>
                    <a:p>
                      <a:pPr algn="ctr"/>
                      <a:r>
                        <a:rPr lang="es-EC" sz="700" smtClean="0">
                          <a:latin typeface="Arial" pitchFamily="34" charset="0"/>
                          <a:cs typeface="Arial" pitchFamily="34" charset="0"/>
                        </a:rPr>
                        <a:t>5%</a:t>
                      </a:r>
                      <a:endParaRPr lang="es-EC" sz="700" dirty="0">
                        <a:latin typeface="Arial" pitchFamily="34" charset="0"/>
                        <a:cs typeface="Arial" pitchFamily="34" charset="0"/>
                      </a:endParaRPr>
                    </a:p>
                  </a:txBody>
                  <a:tcPr/>
                </a:tc>
                <a:tc>
                  <a:txBody>
                    <a:bodyPr/>
                    <a:lstStyle/>
                    <a:p>
                      <a:pPr algn="ctr"/>
                      <a:r>
                        <a:rPr lang="es-EC" sz="700" smtClean="0">
                          <a:latin typeface="Arial" pitchFamily="34" charset="0"/>
                          <a:cs typeface="Arial" pitchFamily="34" charset="0"/>
                        </a:rPr>
                        <a:t>5%</a:t>
                      </a:r>
                      <a:endParaRPr lang="es-EC" sz="700" dirty="0">
                        <a:latin typeface="Arial" pitchFamily="34" charset="0"/>
                        <a:cs typeface="Arial" pitchFamily="34" charset="0"/>
                      </a:endParaRPr>
                    </a:p>
                  </a:txBody>
                  <a:tcPr/>
                </a:tc>
                <a:tc>
                  <a:txBody>
                    <a:bodyPr/>
                    <a:lstStyle/>
                    <a:p>
                      <a:pPr algn="ctr"/>
                      <a:r>
                        <a:rPr lang="es-EC" sz="700" dirty="0" smtClean="0">
                          <a:latin typeface="Arial" pitchFamily="34" charset="0"/>
                          <a:cs typeface="Arial" pitchFamily="34" charset="0"/>
                        </a:rPr>
                        <a:t>5%</a:t>
                      </a:r>
                      <a:endParaRPr lang="es-EC" sz="700" dirty="0">
                        <a:latin typeface="Arial" pitchFamily="34" charset="0"/>
                        <a:cs typeface="Arial" pitchFamily="34" charset="0"/>
                      </a:endParaRPr>
                    </a:p>
                  </a:txBody>
                  <a:tcPr/>
                </a:tc>
                <a:tc>
                  <a:txBody>
                    <a:bodyPr/>
                    <a:lstStyle/>
                    <a:p>
                      <a:pPr algn="ctr"/>
                      <a:r>
                        <a:rPr lang="es-EC" sz="700" dirty="0" smtClean="0">
                          <a:latin typeface="Arial" pitchFamily="34" charset="0"/>
                          <a:cs typeface="Arial" pitchFamily="34" charset="0"/>
                        </a:rPr>
                        <a:t>5%</a:t>
                      </a:r>
                      <a:endParaRPr lang="es-EC" sz="700" dirty="0">
                        <a:latin typeface="Arial" pitchFamily="34" charset="0"/>
                        <a:cs typeface="Arial" pitchFamily="34" charset="0"/>
                      </a:endParaRPr>
                    </a:p>
                  </a:txBody>
                  <a:tcPr/>
                </a:tc>
              </a:tr>
              <a:tr h="0">
                <a:tc>
                  <a:txBody>
                    <a:bodyPr/>
                    <a:lstStyle/>
                    <a:p>
                      <a:pPr algn="ctr"/>
                      <a:r>
                        <a:rPr lang="en-US" sz="600" b="1" dirty="0" smtClean="0">
                          <a:latin typeface="Arial" pitchFamily="34" charset="0"/>
                          <a:cs typeface="Arial" pitchFamily="34" charset="0"/>
                        </a:rPr>
                        <a:t>CUMPLIMIENTO</a:t>
                      </a:r>
                      <a:endParaRPr lang="es-EC" sz="600" b="1" dirty="0">
                        <a:latin typeface="Arial" pitchFamily="34" charset="0"/>
                        <a:cs typeface="Arial" pitchFamily="34" charset="0"/>
                      </a:endParaRPr>
                    </a:p>
                  </a:txBody>
                  <a:tcPr>
                    <a:solidFill>
                      <a:srgbClr val="92D050"/>
                    </a:solidFill>
                  </a:tcPr>
                </a:tc>
                <a:tc>
                  <a:txBody>
                    <a:bodyPr/>
                    <a:lstStyle/>
                    <a:p>
                      <a:pPr algn="r" fontAlgn="b"/>
                      <a:r>
                        <a:rPr lang="es-EC" sz="1100" b="0" i="0" u="none" strike="noStrike" dirty="0">
                          <a:solidFill>
                            <a:srgbClr val="000000"/>
                          </a:solidFill>
                          <a:latin typeface="Calibri"/>
                        </a:rPr>
                        <a:t>3,80%</a:t>
                      </a:r>
                    </a:p>
                  </a:txBody>
                  <a:tcPr marL="9525" marR="9525" marT="9525" marB="0" anchor="b">
                    <a:solidFill>
                      <a:srgbClr val="27EF1D"/>
                    </a:solidFill>
                  </a:tcPr>
                </a:tc>
                <a:tc>
                  <a:txBody>
                    <a:bodyPr/>
                    <a:lstStyle/>
                    <a:p>
                      <a:pPr algn="r" fontAlgn="b"/>
                      <a:r>
                        <a:rPr lang="es-EC" sz="1100" b="0" i="0" u="none" strike="noStrike" dirty="0">
                          <a:solidFill>
                            <a:srgbClr val="000000"/>
                          </a:solidFill>
                          <a:latin typeface="Calibri"/>
                        </a:rPr>
                        <a:t>2,80%</a:t>
                      </a:r>
                    </a:p>
                  </a:txBody>
                  <a:tcPr marL="9525" marR="9525" marT="9525" marB="0" anchor="b">
                    <a:solidFill>
                      <a:srgbClr val="27EF1D"/>
                    </a:solidFill>
                  </a:tcPr>
                </a:tc>
                <a:tc>
                  <a:txBody>
                    <a:bodyPr/>
                    <a:lstStyle/>
                    <a:p>
                      <a:pPr algn="r" fontAlgn="b"/>
                      <a:r>
                        <a:rPr lang="es-EC" sz="1100" b="0" i="0" u="none" strike="noStrike" dirty="0">
                          <a:solidFill>
                            <a:srgbClr val="000000"/>
                          </a:solidFill>
                          <a:latin typeface="Calibri"/>
                        </a:rPr>
                        <a:t>3,10%</a:t>
                      </a:r>
                    </a:p>
                  </a:txBody>
                  <a:tcPr marL="9525" marR="9525" marT="9525" marB="0" anchor="b">
                    <a:solidFill>
                      <a:srgbClr val="27EF1D"/>
                    </a:solidFill>
                  </a:tcPr>
                </a:tc>
                <a:tc>
                  <a:txBody>
                    <a:bodyPr/>
                    <a:lstStyle/>
                    <a:p>
                      <a:pPr algn="r" fontAlgn="b"/>
                      <a:r>
                        <a:rPr lang="es-EC" sz="1100" b="0" i="0" u="none" strike="noStrike" dirty="0">
                          <a:solidFill>
                            <a:srgbClr val="000000"/>
                          </a:solidFill>
                          <a:latin typeface="Calibri"/>
                        </a:rPr>
                        <a:t>4,20%</a:t>
                      </a:r>
                    </a:p>
                  </a:txBody>
                  <a:tcPr marL="9525" marR="9525" marT="9525" marB="0" anchor="b">
                    <a:solidFill>
                      <a:srgbClr val="27EF1D"/>
                    </a:solidFill>
                  </a:tcPr>
                </a:tc>
                <a:tc>
                  <a:txBody>
                    <a:bodyPr/>
                    <a:lstStyle/>
                    <a:p>
                      <a:pPr algn="r" fontAlgn="b"/>
                      <a:r>
                        <a:rPr lang="es-EC" sz="1100" b="0" i="0" u="none" strike="noStrike" dirty="0">
                          <a:solidFill>
                            <a:srgbClr val="000000"/>
                          </a:solidFill>
                          <a:latin typeface="Calibri"/>
                        </a:rPr>
                        <a:t>5,70%</a:t>
                      </a:r>
                    </a:p>
                  </a:txBody>
                  <a:tcPr marL="9525" marR="9525" marT="9525" marB="0" anchor="b">
                    <a:solidFill>
                      <a:srgbClr val="FFFF00"/>
                    </a:solidFill>
                  </a:tcPr>
                </a:tc>
                <a:tc>
                  <a:txBody>
                    <a:bodyPr/>
                    <a:lstStyle/>
                    <a:p>
                      <a:pPr algn="r" fontAlgn="b"/>
                      <a:r>
                        <a:rPr lang="es-EC" sz="1100" b="0" i="0" u="none" strike="noStrike" dirty="0">
                          <a:solidFill>
                            <a:srgbClr val="000000"/>
                          </a:solidFill>
                          <a:latin typeface="Calibri"/>
                        </a:rPr>
                        <a:t>2,35%</a:t>
                      </a:r>
                    </a:p>
                  </a:txBody>
                  <a:tcPr marL="9525" marR="9525" marT="9525" marB="0" anchor="b">
                    <a:solidFill>
                      <a:srgbClr val="27EF1D"/>
                    </a:solidFill>
                  </a:tcPr>
                </a:tc>
                <a:tc>
                  <a:txBody>
                    <a:bodyPr/>
                    <a:lstStyle/>
                    <a:p>
                      <a:pPr algn="r" fontAlgn="b"/>
                      <a:r>
                        <a:rPr lang="es-EC" sz="1100" b="0" i="0" u="none" strike="noStrike" dirty="0">
                          <a:solidFill>
                            <a:srgbClr val="000000"/>
                          </a:solidFill>
                          <a:latin typeface="Calibri"/>
                        </a:rPr>
                        <a:t>1,90%</a:t>
                      </a:r>
                    </a:p>
                  </a:txBody>
                  <a:tcPr marL="9525" marR="9525" marT="9525" marB="0" anchor="b">
                    <a:solidFill>
                      <a:srgbClr val="27EF1D"/>
                    </a:solidFill>
                  </a:tcPr>
                </a:tc>
                <a:tc>
                  <a:txBody>
                    <a:bodyPr/>
                    <a:lstStyle/>
                    <a:p>
                      <a:pPr algn="r" fontAlgn="b"/>
                      <a:r>
                        <a:rPr lang="es-EC" sz="1100" b="0" i="0" u="none" strike="noStrike" dirty="0">
                          <a:solidFill>
                            <a:srgbClr val="000000"/>
                          </a:solidFill>
                          <a:latin typeface="Calibri"/>
                        </a:rPr>
                        <a:t>7,10%</a:t>
                      </a:r>
                    </a:p>
                  </a:txBody>
                  <a:tcPr marL="9525" marR="9525" marT="9525" marB="0" anchor="b">
                    <a:solidFill>
                      <a:srgbClr val="FF0000"/>
                    </a:solidFill>
                  </a:tcPr>
                </a:tc>
              </a:tr>
              <a:tr h="0">
                <a:tc>
                  <a:txBody>
                    <a:bodyPr/>
                    <a:lstStyle/>
                    <a:p>
                      <a:pPr algn="ctr"/>
                      <a:r>
                        <a:rPr lang="es-EC" sz="600" b="1" dirty="0" smtClean="0">
                          <a:latin typeface="Arial" pitchFamily="34" charset="0"/>
                          <a:cs typeface="Arial" pitchFamily="34" charset="0"/>
                        </a:rPr>
                        <a:t>TOTAL PRODUCTOS NO CONFORME</a:t>
                      </a:r>
                      <a:endParaRPr lang="es-EC" sz="600" b="1" dirty="0">
                        <a:latin typeface="Arial" pitchFamily="34" charset="0"/>
                        <a:cs typeface="Arial" pitchFamily="34" charset="0"/>
                      </a:endParaRPr>
                    </a:p>
                  </a:txBody>
                  <a:tcPr>
                    <a:solidFill>
                      <a:srgbClr val="92D050"/>
                    </a:solidFill>
                  </a:tcPr>
                </a:tc>
                <a:tc>
                  <a:txBody>
                    <a:bodyPr/>
                    <a:lstStyle/>
                    <a:p>
                      <a:pPr algn="ctr" fontAlgn="b"/>
                      <a:r>
                        <a:rPr lang="es-EC" sz="900" b="0" i="0" u="none" strike="noStrike" dirty="0">
                          <a:solidFill>
                            <a:srgbClr val="000000"/>
                          </a:solidFill>
                          <a:latin typeface="Calibri"/>
                        </a:rPr>
                        <a:t>2602,59</a:t>
                      </a:r>
                    </a:p>
                  </a:txBody>
                  <a:tcPr marL="9525" marR="9525" marT="9525" marB="0" anchor="ctr"/>
                </a:tc>
                <a:tc>
                  <a:txBody>
                    <a:bodyPr/>
                    <a:lstStyle/>
                    <a:p>
                      <a:pPr algn="ctr" fontAlgn="b"/>
                      <a:r>
                        <a:rPr lang="es-EC" sz="900" b="0" i="0" u="none" strike="noStrike" dirty="0">
                          <a:solidFill>
                            <a:srgbClr val="000000"/>
                          </a:solidFill>
                          <a:latin typeface="Calibri"/>
                        </a:rPr>
                        <a:t>1782,92</a:t>
                      </a:r>
                    </a:p>
                  </a:txBody>
                  <a:tcPr marL="9525" marR="9525" marT="9525" marB="0" anchor="ctr"/>
                </a:tc>
                <a:tc>
                  <a:txBody>
                    <a:bodyPr/>
                    <a:lstStyle/>
                    <a:p>
                      <a:pPr algn="ctr" fontAlgn="b"/>
                      <a:r>
                        <a:rPr lang="es-EC" sz="900" b="0" i="0" u="none" strike="noStrike" dirty="0">
                          <a:solidFill>
                            <a:srgbClr val="000000"/>
                          </a:solidFill>
                          <a:latin typeface="Calibri"/>
                        </a:rPr>
                        <a:t>1984,28</a:t>
                      </a:r>
                    </a:p>
                  </a:txBody>
                  <a:tcPr marL="9525" marR="9525" marT="9525" marB="0" anchor="ctr"/>
                </a:tc>
                <a:tc>
                  <a:txBody>
                    <a:bodyPr/>
                    <a:lstStyle/>
                    <a:p>
                      <a:pPr algn="ctr" fontAlgn="b"/>
                      <a:r>
                        <a:rPr lang="es-EC" sz="900" b="0" i="0" u="none" strike="noStrike" dirty="0">
                          <a:solidFill>
                            <a:srgbClr val="000000"/>
                          </a:solidFill>
                          <a:latin typeface="Calibri"/>
                        </a:rPr>
                        <a:t>2924,05</a:t>
                      </a:r>
                    </a:p>
                  </a:txBody>
                  <a:tcPr marL="9525" marR="9525" marT="9525" marB="0" anchor="ctr"/>
                </a:tc>
                <a:tc>
                  <a:txBody>
                    <a:bodyPr/>
                    <a:lstStyle/>
                    <a:p>
                      <a:pPr algn="ctr" fontAlgn="b"/>
                      <a:r>
                        <a:rPr lang="es-EC" sz="900" b="0" i="0" u="none" strike="noStrike" dirty="0">
                          <a:solidFill>
                            <a:srgbClr val="000000"/>
                          </a:solidFill>
                          <a:latin typeface="Calibri"/>
                        </a:rPr>
                        <a:t>4304,24</a:t>
                      </a:r>
                    </a:p>
                  </a:txBody>
                  <a:tcPr marL="9525" marR="9525" marT="9525" marB="0" anchor="ctr"/>
                </a:tc>
                <a:tc>
                  <a:txBody>
                    <a:bodyPr/>
                    <a:lstStyle/>
                    <a:p>
                      <a:pPr algn="ctr" fontAlgn="b"/>
                      <a:r>
                        <a:rPr lang="es-EC" sz="900" b="0" i="0" u="none" strike="noStrike" dirty="0">
                          <a:solidFill>
                            <a:srgbClr val="000000"/>
                          </a:solidFill>
                          <a:latin typeface="Calibri"/>
                        </a:rPr>
                        <a:t>1348,81</a:t>
                      </a:r>
                    </a:p>
                  </a:txBody>
                  <a:tcPr marL="9525" marR="9525" marT="9525" marB="0" anchor="ctr"/>
                </a:tc>
                <a:tc>
                  <a:txBody>
                    <a:bodyPr/>
                    <a:lstStyle/>
                    <a:p>
                      <a:pPr algn="ctr" fontAlgn="b"/>
                      <a:r>
                        <a:rPr lang="es-EC" sz="900" b="0" i="0" u="none" strike="noStrike" dirty="0">
                          <a:solidFill>
                            <a:srgbClr val="000000"/>
                          </a:solidFill>
                          <a:latin typeface="Calibri"/>
                        </a:rPr>
                        <a:t>884,54</a:t>
                      </a:r>
                    </a:p>
                  </a:txBody>
                  <a:tcPr marL="9525" marR="9525" marT="9525" marB="0" anchor="ctr"/>
                </a:tc>
                <a:tc>
                  <a:txBody>
                    <a:bodyPr/>
                    <a:lstStyle/>
                    <a:p>
                      <a:pPr algn="ctr" fontAlgn="b"/>
                      <a:r>
                        <a:rPr lang="es-EC" sz="900" b="0" i="0" u="none" strike="noStrike" dirty="0">
                          <a:solidFill>
                            <a:srgbClr val="000000"/>
                          </a:solidFill>
                          <a:latin typeface="Calibri"/>
                        </a:rPr>
                        <a:t>5630,28</a:t>
                      </a:r>
                    </a:p>
                  </a:txBody>
                  <a:tcPr marL="9525" marR="9525" marT="9525" marB="0" anchor="ctr"/>
                </a:tc>
              </a:tr>
              <a:tr h="0">
                <a:tc>
                  <a:txBody>
                    <a:bodyPr/>
                    <a:lstStyle/>
                    <a:p>
                      <a:pPr algn="ctr"/>
                      <a:r>
                        <a:rPr lang="es-EC" sz="600" b="1" dirty="0" smtClean="0">
                          <a:latin typeface="Arial" pitchFamily="34" charset="0"/>
                          <a:cs typeface="Arial" pitchFamily="34" charset="0"/>
                        </a:rPr>
                        <a:t>TOTAL</a:t>
                      </a:r>
                      <a:r>
                        <a:rPr lang="es-EC" sz="600" b="1" baseline="0" dirty="0" smtClean="0">
                          <a:latin typeface="Arial" pitchFamily="34" charset="0"/>
                          <a:cs typeface="Arial" pitchFamily="34" charset="0"/>
                        </a:rPr>
                        <a:t> PRODUCCIÓN MENSUAL</a:t>
                      </a:r>
                      <a:endParaRPr lang="es-EC" sz="600" b="1" dirty="0">
                        <a:latin typeface="Arial" pitchFamily="34" charset="0"/>
                        <a:cs typeface="Arial" pitchFamily="34" charset="0"/>
                      </a:endParaRPr>
                    </a:p>
                  </a:txBody>
                  <a:tcPr>
                    <a:solidFill>
                      <a:srgbClr val="92D050"/>
                    </a:solidFill>
                  </a:tcPr>
                </a:tc>
                <a:tc>
                  <a:txBody>
                    <a:bodyPr/>
                    <a:lstStyle/>
                    <a:p>
                      <a:pPr algn="ctr"/>
                      <a:r>
                        <a:rPr lang="en-US" sz="800" dirty="0" smtClean="0">
                          <a:latin typeface="Arial" pitchFamily="34" charset="0"/>
                          <a:cs typeface="Arial" pitchFamily="34" charset="0"/>
                        </a:rPr>
                        <a:t>68489.19</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63675.64</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64008.96</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69620.25</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75513.04</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57396.10</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46554.65</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79299.71</a:t>
                      </a:r>
                      <a:endParaRPr lang="es-EC" sz="800" dirty="0">
                        <a:latin typeface="Arial" pitchFamily="34" charset="0"/>
                        <a:cs typeface="Arial" pitchFamily="34" charset="0"/>
                      </a:endParaRPr>
                    </a:p>
                  </a:txBody>
                  <a:tcPr/>
                </a:tc>
              </a:tr>
            </a:tbl>
          </a:graphicData>
        </a:graphic>
      </p:graphicFrame>
      <p:pic>
        <p:nvPicPr>
          <p:cNvPr id="56417" name="Picture 2"/>
          <p:cNvPicPr>
            <a:picLocks noChangeAspect="1" noChangeArrowheads="1"/>
          </p:cNvPicPr>
          <p:nvPr/>
        </p:nvPicPr>
        <p:blipFill>
          <a:blip r:embed="rId2"/>
          <a:srcRect/>
          <a:stretch>
            <a:fillRect/>
          </a:stretch>
        </p:blipFill>
        <p:spPr bwMode="auto">
          <a:xfrm>
            <a:off x="3349625" y="6300788"/>
            <a:ext cx="2371725" cy="485775"/>
          </a:xfrm>
          <a:prstGeom prst="rect">
            <a:avLst/>
          </a:prstGeom>
          <a:noFill/>
          <a:ln w="9525">
            <a:noFill/>
            <a:miter lim="800000"/>
            <a:headEnd/>
            <a:tailEnd/>
          </a:ln>
        </p:spPr>
      </p:pic>
      <p:sp>
        <p:nvSpPr>
          <p:cNvPr id="56418" name="19 CuadroTexto"/>
          <p:cNvSpPr txBox="1">
            <a:spLocks noChangeArrowheads="1"/>
          </p:cNvSpPr>
          <p:nvPr/>
        </p:nvSpPr>
        <p:spPr bwMode="auto">
          <a:xfrm>
            <a:off x="3479800" y="6611938"/>
            <a:ext cx="436563" cy="184150"/>
          </a:xfrm>
          <a:prstGeom prst="rect">
            <a:avLst/>
          </a:prstGeom>
          <a:noFill/>
          <a:ln w="9525">
            <a:noFill/>
            <a:miter lim="800000"/>
            <a:headEnd/>
            <a:tailEnd/>
          </a:ln>
        </p:spPr>
        <p:txBody>
          <a:bodyPr>
            <a:spAutoFit/>
          </a:bodyPr>
          <a:lstStyle/>
          <a:p>
            <a:r>
              <a:rPr lang="en-US" sz="600"/>
              <a:t>7%</a:t>
            </a:r>
            <a:endParaRPr lang="es-EC" sz="600"/>
          </a:p>
        </p:txBody>
      </p:sp>
      <p:sp>
        <p:nvSpPr>
          <p:cNvPr id="56419" name="20 CuadroTexto"/>
          <p:cNvSpPr txBox="1">
            <a:spLocks noChangeArrowheads="1"/>
          </p:cNvSpPr>
          <p:nvPr/>
        </p:nvSpPr>
        <p:spPr bwMode="auto">
          <a:xfrm>
            <a:off x="3549650" y="6499225"/>
            <a:ext cx="225425" cy="184150"/>
          </a:xfrm>
          <a:prstGeom prst="rect">
            <a:avLst/>
          </a:prstGeom>
          <a:noFill/>
          <a:ln w="9525">
            <a:noFill/>
            <a:miter lim="800000"/>
            <a:headEnd/>
            <a:tailEnd/>
          </a:ln>
        </p:spPr>
        <p:txBody>
          <a:bodyPr>
            <a:spAutoFit/>
          </a:bodyPr>
          <a:lstStyle/>
          <a:p>
            <a:r>
              <a:rPr lang="en-US" sz="600" b="1"/>
              <a:t>&gt;</a:t>
            </a:r>
            <a:endParaRPr lang="es-EC" sz="600" b="1"/>
          </a:p>
        </p:txBody>
      </p:sp>
      <p:sp>
        <p:nvSpPr>
          <p:cNvPr id="56420" name="21 CuadroTexto"/>
          <p:cNvSpPr txBox="1">
            <a:spLocks noChangeArrowheads="1"/>
          </p:cNvSpPr>
          <p:nvPr/>
        </p:nvSpPr>
        <p:spPr bwMode="auto">
          <a:xfrm>
            <a:off x="5294313" y="6497638"/>
            <a:ext cx="125412" cy="184150"/>
          </a:xfrm>
          <a:prstGeom prst="rect">
            <a:avLst/>
          </a:prstGeom>
          <a:noFill/>
          <a:ln w="9525">
            <a:noFill/>
            <a:miter lim="800000"/>
            <a:headEnd/>
            <a:tailEnd/>
          </a:ln>
        </p:spPr>
        <p:txBody>
          <a:bodyPr>
            <a:spAutoFit/>
          </a:bodyPr>
          <a:lstStyle/>
          <a:p>
            <a:r>
              <a:rPr lang="en-US" sz="600" b="1"/>
              <a:t>&lt;</a:t>
            </a:r>
            <a:endParaRPr lang="es-EC" sz="600" b="1"/>
          </a:p>
        </p:txBody>
      </p:sp>
      <p:sp>
        <p:nvSpPr>
          <p:cNvPr id="56421" name="22 CuadroTexto"/>
          <p:cNvSpPr txBox="1">
            <a:spLocks noChangeArrowheads="1"/>
          </p:cNvSpPr>
          <p:nvPr/>
        </p:nvSpPr>
        <p:spPr bwMode="auto">
          <a:xfrm>
            <a:off x="5191125" y="6616700"/>
            <a:ext cx="595313" cy="185738"/>
          </a:xfrm>
          <a:prstGeom prst="rect">
            <a:avLst/>
          </a:prstGeom>
          <a:noFill/>
          <a:ln w="9525">
            <a:noFill/>
            <a:miter lim="800000"/>
            <a:headEnd/>
            <a:tailEnd/>
          </a:ln>
        </p:spPr>
        <p:txBody>
          <a:bodyPr>
            <a:spAutoFit/>
          </a:bodyPr>
          <a:lstStyle/>
          <a:p>
            <a:r>
              <a:rPr lang="en-US" sz="600"/>
              <a:t>5%</a:t>
            </a:r>
            <a:endParaRPr lang="es-EC" sz="600"/>
          </a:p>
        </p:txBody>
      </p:sp>
      <p:sp>
        <p:nvSpPr>
          <p:cNvPr id="56422" name="23 CuadroTexto"/>
          <p:cNvSpPr txBox="1">
            <a:spLocks noChangeArrowheads="1"/>
          </p:cNvSpPr>
          <p:nvPr/>
        </p:nvSpPr>
        <p:spPr bwMode="auto">
          <a:xfrm>
            <a:off x="4167188" y="6602413"/>
            <a:ext cx="1014412" cy="185737"/>
          </a:xfrm>
          <a:prstGeom prst="rect">
            <a:avLst/>
          </a:prstGeom>
          <a:noFill/>
          <a:ln w="9525">
            <a:noFill/>
            <a:miter lim="800000"/>
            <a:headEnd/>
            <a:tailEnd/>
          </a:ln>
        </p:spPr>
        <p:txBody>
          <a:bodyPr>
            <a:spAutoFit/>
          </a:bodyPr>
          <a:lstStyle/>
          <a:p>
            <a:r>
              <a:rPr lang="es-EC" sz="600" b="1"/>
              <a:t>4%              7%</a:t>
            </a:r>
          </a:p>
        </p:txBody>
      </p:sp>
      <p:grpSp>
        <p:nvGrpSpPr>
          <p:cNvPr id="56423" name="37 Grupo"/>
          <p:cNvGrpSpPr>
            <a:grpSpLocks/>
          </p:cNvGrpSpPr>
          <p:nvPr/>
        </p:nvGrpSpPr>
        <p:grpSpPr bwMode="auto">
          <a:xfrm>
            <a:off x="928662" y="1357298"/>
            <a:ext cx="7643866" cy="3143265"/>
            <a:chOff x="1214438" y="1714500"/>
            <a:chExt cx="6732587" cy="2786063"/>
          </a:xfrm>
        </p:grpSpPr>
        <p:pic>
          <p:nvPicPr>
            <p:cNvPr id="56424" name="Picture 2"/>
            <p:cNvPicPr>
              <a:picLocks noChangeAspect="1" noChangeArrowheads="1"/>
            </p:cNvPicPr>
            <p:nvPr/>
          </p:nvPicPr>
          <p:blipFill>
            <a:blip r:embed="rId3"/>
            <a:srcRect/>
            <a:stretch>
              <a:fillRect/>
            </a:stretch>
          </p:blipFill>
          <p:spPr bwMode="auto">
            <a:xfrm>
              <a:off x="1214438" y="1714500"/>
              <a:ext cx="6732587" cy="2786063"/>
            </a:xfrm>
            <a:prstGeom prst="rect">
              <a:avLst/>
            </a:prstGeom>
            <a:noFill/>
            <a:ln w="9525">
              <a:noFill/>
              <a:miter lim="800000"/>
              <a:headEnd/>
              <a:tailEnd/>
            </a:ln>
          </p:spPr>
        </p:pic>
        <p:cxnSp>
          <p:nvCxnSpPr>
            <p:cNvPr id="29" name="28 Conector recto"/>
            <p:cNvCxnSpPr/>
            <p:nvPr/>
          </p:nvCxnSpPr>
          <p:spPr>
            <a:xfrm>
              <a:off x="6572250" y="2214563"/>
              <a:ext cx="71438"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6572250" y="2428875"/>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6572250" y="2714625"/>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a:off x="6572250" y="2998788"/>
              <a:ext cx="71438"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a:off x="6572250" y="3213100"/>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33 Conector recto"/>
            <p:cNvCxnSpPr/>
            <p:nvPr/>
          </p:nvCxnSpPr>
          <p:spPr>
            <a:xfrm>
              <a:off x="6572250" y="3429000"/>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34 Conector recto"/>
            <p:cNvCxnSpPr/>
            <p:nvPr/>
          </p:nvCxnSpPr>
          <p:spPr>
            <a:xfrm>
              <a:off x="6572250" y="3714750"/>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36 Conector recto"/>
            <p:cNvCxnSpPr/>
            <p:nvPr/>
          </p:nvCxnSpPr>
          <p:spPr>
            <a:xfrm rot="10800000">
              <a:off x="2286000" y="2713038"/>
              <a:ext cx="4357688" cy="1587"/>
            </a:xfrm>
            <a:prstGeom prst="line">
              <a:avLst/>
            </a:prstGeom>
            <a:ln w="19050">
              <a:solidFill>
                <a:srgbClr val="27EF1D"/>
              </a:solidFill>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rot="10800000">
              <a:off x="2286000" y="2214563"/>
              <a:ext cx="4357688" cy="158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56434" name="39 CuadroTexto"/>
            <p:cNvSpPr txBox="1">
              <a:spLocks noChangeArrowheads="1"/>
            </p:cNvSpPr>
            <p:nvPr/>
          </p:nvSpPr>
          <p:spPr bwMode="auto">
            <a:xfrm>
              <a:off x="2357426" y="2857496"/>
              <a:ext cx="571500" cy="200025"/>
            </a:xfrm>
            <a:prstGeom prst="rect">
              <a:avLst/>
            </a:prstGeom>
            <a:noFill/>
            <a:ln w="9525">
              <a:noFill/>
              <a:miter lim="800000"/>
              <a:headEnd/>
              <a:tailEnd/>
            </a:ln>
          </p:spPr>
          <p:txBody>
            <a:bodyPr>
              <a:spAutoFit/>
            </a:bodyPr>
            <a:lstStyle/>
            <a:p>
              <a:r>
                <a:rPr lang="en-US" sz="700" b="1"/>
                <a:t>2602,59</a:t>
              </a:r>
              <a:endParaRPr lang="es-EC" sz="700" b="1"/>
            </a:p>
          </p:txBody>
        </p:sp>
        <p:sp>
          <p:nvSpPr>
            <p:cNvPr id="56435" name="39 CuadroTexto"/>
            <p:cNvSpPr txBox="1">
              <a:spLocks noChangeArrowheads="1"/>
            </p:cNvSpPr>
            <p:nvPr/>
          </p:nvSpPr>
          <p:spPr bwMode="auto">
            <a:xfrm>
              <a:off x="2786050" y="3143248"/>
              <a:ext cx="571500" cy="200055"/>
            </a:xfrm>
            <a:prstGeom prst="rect">
              <a:avLst/>
            </a:prstGeom>
            <a:noFill/>
            <a:ln w="9525">
              <a:noFill/>
              <a:miter lim="800000"/>
              <a:headEnd/>
              <a:tailEnd/>
            </a:ln>
          </p:spPr>
          <p:txBody>
            <a:bodyPr>
              <a:spAutoFit/>
            </a:bodyPr>
            <a:lstStyle/>
            <a:p>
              <a:r>
                <a:rPr lang="es-EC" sz="700" b="1">
                  <a:solidFill>
                    <a:srgbClr val="000000"/>
                  </a:solidFill>
                  <a:latin typeface="Calibri" pitchFamily="34" charset="0"/>
                </a:rPr>
                <a:t>1782,92</a:t>
              </a:r>
            </a:p>
          </p:txBody>
        </p:sp>
        <p:sp>
          <p:nvSpPr>
            <p:cNvPr id="56436" name="39 CuadroTexto"/>
            <p:cNvSpPr txBox="1">
              <a:spLocks noChangeArrowheads="1"/>
            </p:cNvSpPr>
            <p:nvPr/>
          </p:nvSpPr>
          <p:spPr bwMode="auto">
            <a:xfrm>
              <a:off x="3357554" y="3143248"/>
              <a:ext cx="571500" cy="200055"/>
            </a:xfrm>
            <a:prstGeom prst="rect">
              <a:avLst/>
            </a:prstGeom>
            <a:noFill/>
            <a:ln w="9525">
              <a:noFill/>
              <a:miter lim="800000"/>
              <a:headEnd/>
              <a:tailEnd/>
            </a:ln>
          </p:spPr>
          <p:txBody>
            <a:bodyPr>
              <a:spAutoFit/>
            </a:bodyPr>
            <a:lstStyle/>
            <a:p>
              <a:pPr algn="ctr" fontAlgn="b"/>
              <a:r>
                <a:rPr lang="es-EC" sz="700" b="1">
                  <a:solidFill>
                    <a:srgbClr val="000000"/>
                  </a:solidFill>
                  <a:latin typeface="Calibri" pitchFamily="34" charset="0"/>
                </a:rPr>
                <a:t>1984,28</a:t>
              </a:r>
            </a:p>
          </p:txBody>
        </p:sp>
        <p:sp>
          <p:nvSpPr>
            <p:cNvPr id="56437" name="39 CuadroTexto"/>
            <p:cNvSpPr txBox="1">
              <a:spLocks noChangeArrowheads="1"/>
            </p:cNvSpPr>
            <p:nvPr/>
          </p:nvSpPr>
          <p:spPr bwMode="auto">
            <a:xfrm>
              <a:off x="3857620" y="2786058"/>
              <a:ext cx="571500" cy="200055"/>
            </a:xfrm>
            <a:prstGeom prst="rect">
              <a:avLst/>
            </a:prstGeom>
            <a:noFill/>
            <a:ln w="9525">
              <a:noFill/>
              <a:miter lim="800000"/>
              <a:headEnd/>
              <a:tailEnd/>
            </a:ln>
          </p:spPr>
          <p:txBody>
            <a:bodyPr>
              <a:spAutoFit/>
            </a:bodyPr>
            <a:lstStyle/>
            <a:p>
              <a:pPr algn="ctr" fontAlgn="b"/>
              <a:r>
                <a:rPr lang="es-EC" sz="700" b="1">
                  <a:solidFill>
                    <a:srgbClr val="000000"/>
                  </a:solidFill>
                  <a:latin typeface="Calibri" pitchFamily="34" charset="0"/>
                </a:rPr>
                <a:t>2924,05</a:t>
              </a:r>
            </a:p>
          </p:txBody>
        </p:sp>
        <p:sp>
          <p:nvSpPr>
            <p:cNvPr id="56438" name="39 CuadroTexto"/>
            <p:cNvSpPr txBox="1">
              <a:spLocks noChangeArrowheads="1"/>
            </p:cNvSpPr>
            <p:nvPr/>
          </p:nvSpPr>
          <p:spPr bwMode="auto">
            <a:xfrm>
              <a:off x="4429128" y="2357430"/>
              <a:ext cx="571500" cy="200055"/>
            </a:xfrm>
            <a:prstGeom prst="rect">
              <a:avLst/>
            </a:prstGeom>
            <a:noFill/>
            <a:ln w="9525">
              <a:noFill/>
              <a:miter lim="800000"/>
              <a:headEnd/>
              <a:tailEnd/>
            </a:ln>
          </p:spPr>
          <p:txBody>
            <a:bodyPr>
              <a:spAutoFit/>
            </a:bodyPr>
            <a:lstStyle/>
            <a:p>
              <a:pPr algn="ctr" fontAlgn="b"/>
              <a:r>
                <a:rPr lang="es-EC" sz="700" b="1">
                  <a:solidFill>
                    <a:srgbClr val="000000"/>
                  </a:solidFill>
                  <a:latin typeface="Calibri" pitchFamily="34" charset="0"/>
                </a:rPr>
                <a:t>4304,24</a:t>
              </a:r>
            </a:p>
          </p:txBody>
        </p:sp>
        <p:sp>
          <p:nvSpPr>
            <p:cNvPr id="56439" name="39 CuadroTexto"/>
            <p:cNvSpPr txBox="1">
              <a:spLocks noChangeArrowheads="1"/>
            </p:cNvSpPr>
            <p:nvPr/>
          </p:nvSpPr>
          <p:spPr bwMode="auto">
            <a:xfrm>
              <a:off x="5000632" y="3357562"/>
              <a:ext cx="571500" cy="200055"/>
            </a:xfrm>
            <a:prstGeom prst="rect">
              <a:avLst/>
            </a:prstGeom>
            <a:noFill/>
            <a:ln w="9525">
              <a:noFill/>
              <a:miter lim="800000"/>
              <a:headEnd/>
              <a:tailEnd/>
            </a:ln>
          </p:spPr>
          <p:txBody>
            <a:bodyPr>
              <a:spAutoFit/>
            </a:bodyPr>
            <a:lstStyle/>
            <a:p>
              <a:pPr algn="ctr" fontAlgn="b"/>
              <a:r>
                <a:rPr lang="es-EC" sz="700" b="1">
                  <a:solidFill>
                    <a:srgbClr val="000000"/>
                  </a:solidFill>
                  <a:latin typeface="Calibri" pitchFamily="34" charset="0"/>
                </a:rPr>
                <a:t>1348,81</a:t>
              </a:r>
            </a:p>
          </p:txBody>
        </p:sp>
        <p:sp>
          <p:nvSpPr>
            <p:cNvPr id="56440" name="39 CuadroTexto"/>
            <p:cNvSpPr txBox="1">
              <a:spLocks noChangeArrowheads="1"/>
            </p:cNvSpPr>
            <p:nvPr/>
          </p:nvSpPr>
          <p:spPr bwMode="auto">
            <a:xfrm>
              <a:off x="5500698" y="3509962"/>
              <a:ext cx="571500" cy="200055"/>
            </a:xfrm>
            <a:prstGeom prst="rect">
              <a:avLst/>
            </a:prstGeom>
            <a:noFill/>
            <a:ln w="9525">
              <a:noFill/>
              <a:miter lim="800000"/>
              <a:headEnd/>
              <a:tailEnd/>
            </a:ln>
          </p:spPr>
          <p:txBody>
            <a:bodyPr>
              <a:spAutoFit/>
            </a:bodyPr>
            <a:lstStyle/>
            <a:p>
              <a:pPr algn="ctr" fontAlgn="b"/>
              <a:r>
                <a:rPr lang="es-EC" sz="700" b="1">
                  <a:solidFill>
                    <a:srgbClr val="000000"/>
                  </a:solidFill>
                  <a:latin typeface="Calibri" pitchFamily="34" charset="0"/>
                </a:rPr>
                <a:t>884,54</a:t>
              </a:r>
            </a:p>
          </p:txBody>
        </p:sp>
        <p:sp>
          <p:nvSpPr>
            <p:cNvPr id="56441" name="39 CuadroTexto"/>
            <p:cNvSpPr txBox="1">
              <a:spLocks noChangeArrowheads="1"/>
            </p:cNvSpPr>
            <p:nvPr/>
          </p:nvSpPr>
          <p:spPr bwMode="auto">
            <a:xfrm>
              <a:off x="6072202" y="1943061"/>
              <a:ext cx="571500" cy="200055"/>
            </a:xfrm>
            <a:prstGeom prst="rect">
              <a:avLst/>
            </a:prstGeom>
            <a:noFill/>
            <a:ln w="9525">
              <a:noFill/>
              <a:miter lim="800000"/>
              <a:headEnd/>
              <a:tailEnd/>
            </a:ln>
          </p:spPr>
          <p:txBody>
            <a:bodyPr>
              <a:spAutoFit/>
            </a:bodyPr>
            <a:lstStyle/>
            <a:p>
              <a:pPr algn="ctr" fontAlgn="b"/>
              <a:r>
                <a:rPr lang="es-EC" sz="700" b="1">
                  <a:solidFill>
                    <a:srgbClr val="000000"/>
                  </a:solidFill>
                  <a:latin typeface="Calibri" pitchFamily="34" charset="0"/>
                </a:rPr>
                <a:t>5630,28</a:t>
              </a:r>
            </a:p>
          </p:txBody>
        </p:sp>
      </p:gr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0DA6C735-F2AD-42D2-A368-EB7BA3BC7BEB}" type="slidenum">
              <a:rPr lang="es-EC" smtClean="0"/>
              <a:pPr>
                <a:defRPr/>
              </a:pPr>
              <a:t>56</a:t>
            </a:fld>
            <a:endParaRPr lang="es-EC" dirty="0"/>
          </a:p>
        </p:txBody>
      </p:sp>
      <p:graphicFrame>
        <p:nvGraphicFramePr>
          <p:cNvPr id="5" name="4 Tabla"/>
          <p:cNvGraphicFramePr>
            <a:graphicFrameLocks noGrp="1"/>
          </p:cNvGraphicFramePr>
          <p:nvPr/>
        </p:nvGraphicFramePr>
        <p:xfrm>
          <a:off x="107504" y="1700808"/>
          <a:ext cx="8856983" cy="4559399"/>
        </p:xfrm>
        <a:graphic>
          <a:graphicData uri="http://schemas.openxmlformats.org/drawingml/2006/table">
            <a:tbl>
              <a:tblPr firstRow="1" bandRow="1">
                <a:tableStyleId>{284E427A-3D55-4303-BF80-6455036E1DE7}</a:tableStyleId>
              </a:tblPr>
              <a:tblGrid>
                <a:gridCol w="798102"/>
                <a:gridCol w="382833"/>
                <a:gridCol w="1795022"/>
                <a:gridCol w="1062843"/>
                <a:gridCol w="566849"/>
                <a:gridCol w="495993"/>
                <a:gridCol w="485073"/>
                <a:gridCol w="570999"/>
                <a:gridCol w="506113"/>
                <a:gridCol w="590465"/>
                <a:gridCol w="506113"/>
                <a:gridCol w="590465"/>
                <a:gridCol w="506113"/>
              </a:tblGrid>
              <a:tr h="287937">
                <a:tc>
                  <a:txBody>
                    <a:bodyPr/>
                    <a:lstStyle/>
                    <a:p>
                      <a:pPr algn="ctr"/>
                      <a:r>
                        <a:rPr lang="en-US" sz="1100" b="1" dirty="0" smtClean="0">
                          <a:effectLst>
                            <a:outerShdw blurRad="38100" dist="38100" dir="2700000" algn="tl">
                              <a:srgbClr val="000000">
                                <a:alpha val="43137"/>
                              </a:srgbClr>
                            </a:outerShdw>
                          </a:effectLst>
                        </a:rPr>
                        <a:t>ÁREA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No</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ÍNDICE</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MÉTRICA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META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MAX</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MIN</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MARZ</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ABRI</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MAY</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JUN</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JUL</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AGO</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r>
              <a:tr h="895887">
                <a:tc>
                  <a:txBody>
                    <a:bodyPr/>
                    <a:lstStyle/>
                    <a:p>
                      <a:pPr algn="ctr"/>
                      <a:r>
                        <a:rPr lang="en-US" sz="800" b="1" dirty="0" smtClean="0"/>
                        <a:t>PRODUCCION</a:t>
                      </a:r>
                      <a:endParaRPr lang="es-EC" sz="800" b="1" dirty="0"/>
                    </a:p>
                  </a:txBody>
                  <a:tcPr>
                    <a:solidFill>
                      <a:schemeClr val="accent2">
                        <a:lumMod val="40000"/>
                        <a:lumOff val="60000"/>
                      </a:schemeClr>
                    </a:solidFill>
                  </a:tcPr>
                </a:tc>
                <a:tc>
                  <a:txBody>
                    <a:bodyPr/>
                    <a:lstStyle/>
                    <a:p>
                      <a:r>
                        <a:rPr lang="en-US" sz="1100" dirty="0" smtClean="0"/>
                        <a:t>1.</a:t>
                      </a:r>
                      <a:endParaRPr lang="es-EC" sz="1100" dirty="0"/>
                    </a:p>
                  </a:txBody>
                  <a:tcPr>
                    <a:solidFill>
                      <a:schemeClr val="accent2">
                        <a:lumMod val="40000"/>
                        <a:lumOff val="60000"/>
                      </a:schemeClr>
                    </a:solidFill>
                  </a:tcPr>
                </a:tc>
                <a:tc>
                  <a:txBody>
                    <a:bodyPr/>
                    <a:lstStyle/>
                    <a:p>
                      <a:r>
                        <a:rPr lang="en-US" sz="1050" dirty="0" smtClean="0"/>
                        <a:t>Tiempo de Producción</a:t>
                      </a:r>
                      <a:endParaRPr lang="es-EC" sz="1050" dirty="0" smtClean="0"/>
                    </a:p>
                    <a:p>
                      <a:endParaRPr lang="es-EC" sz="1050" dirty="0"/>
                    </a:p>
                  </a:txBody>
                  <a:tcPr>
                    <a:solidFill>
                      <a:schemeClr val="accent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000" dirty="0" smtClean="0">
                          <a:latin typeface="Calibri" pitchFamily="34" charset="0"/>
                        </a:rPr>
                        <a:t>(Tiempo de Producción empleado/Total Tiempo de Producción</a:t>
                      </a:r>
                      <a:r>
                        <a:rPr lang="es-US" sz="1000" dirty="0" smtClean="0">
                          <a:latin typeface="Calibri" pitchFamily="34" charset="0"/>
                        </a:rPr>
                        <a:t>)*100</a:t>
                      </a:r>
                      <a:endParaRPr lang="es-EC" sz="1000" dirty="0" smtClean="0"/>
                    </a:p>
                  </a:txBody>
                  <a:tcPr>
                    <a:solidFill>
                      <a:schemeClr val="accent2">
                        <a:lumMod val="20000"/>
                        <a:lumOff val="80000"/>
                      </a:schemeClr>
                    </a:solidFill>
                  </a:tcPr>
                </a:tc>
                <a:tc>
                  <a:txBody>
                    <a:bodyPr/>
                    <a:lstStyle/>
                    <a:p>
                      <a:r>
                        <a:rPr lang="en-US" sz="1100" dirty="0" smtClean="0"/>
                        <a:t>MIN 60%</a:t>
                      </a:r>
                      <a:endParaRPr lang="es-EC" sz="1100" dirty="0"/>
                    </a:p>
                  </a:txBody>
                  <a:tcPr>
                    <a:solidFill>
                      <a:schemeClr val="accent2">
                        <a:lumMod val="20000"/>
                        <a:lumOff val="80000"/>
                      </a:schemeClr>
                    </a:solidFill>
                  </a:tcPr>
                </a:tc>
                <a:tc>
                  <a:txBody>
                    <a:bodyPr/>
                    <a:lstStyle/>
                    <a:p>
                      <a:r>
                        <a:rPr lang="en-US" sz="1100" dirty="0" smtClean="0"/>
                        <a:t>65%</a:t>
                      </a:r>
                      <a:endParaRPr lang="es-EC" sz="1100" dirty="0"/>
                    </a:p>
                  </a:txBody>
                  <a:tcPr>
                    <a:solidFill>
                      <a:schemeClr val="accent2">
                        <a:lumMod val="20000"/>
                        <a:lumOff val="80000"/>
                      </a:schemeClr>
                    </a:solidFill>
                  </a:tcPr>
                </a:tc>
                <a:tc>
                  <a:txBody>
                    <a:bodyPr/>
                    <a:lstStyle/>
                    <a:p>
                      <a:r>
                        <a:rPr lang="en-US" sz="1100" dirty="0" smtClean="0"/>
                        <a:t>60%</a:t>
                      </a:r>
                      <a:endParaRPr lang="es-EC" sz="1100" dirty="0"/>
                    </a:p>
                  </a:txBody>
                  <a:tcPr>
                    <a:solidFill>
                      <a:schemeClr val="accent2">
                        <a:lumMod val="20000"/>
                        <a:lumOff val="80000"/>
                      </a:schemeClr>
                    </a:solidFill>
                  </a:tcPr>
                </a:tc>
                <a:tc>
                  <a:txBody>
                    <a:bodyPr/>
                    <a:lstStyle/>
                    <a:p>
                      <a:pPr algn="ctr" fontAlgn="b"/>
                      <a:r>
                        <a:rPr lang="es-MX" sz="1000" b="0" i="0" u="none" strike="noStrike" dirty="0" smtClean="0">
                          <a:latin typeface="Arial"/>
                        </a:rPr>
                        <a:t>48%</a:t>
                      </a:r>
                      <a:endParaRPr lang="es-MX" sz="1000" b="0" i="0" u="none" strike="noStrike" dirty="0">
                        <a:latin typeface="Arial"/>
                      </a:endParaRPr>
                    </a:p>
                  </a:txBody>
                  <a:tcPr marL="0" marR="0" marT="0" marB="0" anchor="ctr">
                    <a:solidFill>
                      <a:srgbClr val="FF0000"/>
                    </a:solidFill>
                  </a:tcPr>
                </a:tc>
                <a:tc>
                  <a:txBody>
                    <a:bodyPr/>
                    <a:lstStyle/>
                    <a:p>
                      <a:pPr algn="ctr" fontAlgn="b"/>
                      <a:r>
                        <a:rPr lang="es-MX" sz="1000" b="0" i="0" u="none" strike="noStrike" dirty="0" smtClean="0">
                          <a:latin typeface="Arial"/>
                        </a:rPr>
                        <a:t>52%</a:t>
                      </a:r>
                      <a:endParaRPr lang="es-MX" sz="1000" b="0" i="0" u="none" strike="noStrike" dirty="0">
                        <a:latin typeface="Arial"/>
                      </a:endParaRPr>
                    </a:p>
                  </a:txBody>
                  <a:tcPr marL="0" marR="0" marT="0" marB="0" anchor="ctr">
                    <a:solidFill>
                      <a:srgbClr val="FF0000"/>
                    </a:solidFill>
                  </a:tcPr>
                </a:tc>
                <a:tc>
                  <a:txBody>
                    <a:bodyPr/>
                    <a:lstStyle/>
                    <a:p>
                      <a:pPr algn="ctr" fontAlgn="b"/>
                      <a:r>
                        <a:rPr lang="es-MX" sz="1000" b="0" i="0" u="none" strike="noStrike" dirty="0" smtClean="0">
                          <a:latin typeface="Arial"/>
                        </a:rPr>
                        <a:t>56%</a:t>
                      </a:r>
                      <a:endParaRPr lang="es-MX" sz="1000" b="0" i="0" u="none" strike="noStrike" dirty="0">
                        <a:latin typeface="Arial"/>
                      </a:endParaRPr>
                    </a:p>
                  </a:txBody>
                  <a:tcPr marL="0" marR="0" marT="0" marB="0" anchor="ctr">
                    <a:solidFill>
                      <a:srgbClr val="FF0000"/>
                    </a:solidFill>
                  </a:tcPr>
                </a:tc>
                <a:tc>
                  <a:txBody>
                    <a:bodyPr/>
                    <a:lstStyle/>
                    <a:p>
                      <a:pPr algn="ctr" fontAlgn="b"/>
                      <a:r>
                        <a:rPr lang="es-MX" sz="1000" b="0" i="0" u="none" strike="noStrike" dirty="0" smtClean="0">
                          <a:latin typeface="Arial"/>
                        </a:rPr>
                        <a:t>43%</a:t>
                      </a:r>
                      <a:endParaRPr lang="es-MX" sz="1000" b="0" i="0" u="none" strike="noStrike" dirty="0">
                        <a:latin typeface="Arial"/>
                      </a:endParaRPr>
                    </a:p>
                  </a:txBody>
                  <a:tcPr marL="0" marR="0" marT="0" marB="0" anchor="ctr">
                    <a:solidFill>
                      <a:srgbClr val="FF0000"/>
                    </a:solidFill>
                  </a:tcPr>
                </a:tc>
                <a:tc>
                  <a:txBody>
                    <a:bodyPr/>
                    <a:lstStyle/>
                    <a:p>
                      <a:pPr algn="ctr" fontAlgn="b"/>
                      <a:r>
                        <a:rPr lang="es-MX" sz="1000" b="0" i="0" u="none" strike="noStrike" dirty="0" smtClean="0">
                          <a:latin typeface="Arial"/>
                        </a:rPr>
                        <a:t>35%</a:t>
                      </a:r>
                      <a:endParaRPr lang="es-MX" sz="1000" b="0" i="0" u="none" strike="noStrike" dirty="0">
                        <a:latin typeface="Arial"/>
                      </a:endParaRPr>
                    </a:p>
                  </a:txBody>
                  <a:tcPr marL="0" marR="0" marT="0" marB="0" anchor="ctr">
                    <a:solidFill>
                      <a:srgbClr val="FF0000"/>
                    </a:solidFill>
                  </a:tcPr>
                </a:tc>
                <a:tc>
                  <a:txBody>
                    <a:bodyPr/>
                    <a:lstStyle/>
                    <a:p>
                      <a:pPr algn="ctr" fontAlgn="b"/>
                      <a:r>
                        <a:rPr lang="es-MX" sz="1000" b="0" i="0" u="none" strike="noStrike" dirty="0" smtClean="0">
                          <a:latin typeface="Arial"/>
                        </a:rPr>
                        <a:t>59%</a:t>
                      </a:r>
                      <a:endParaRPr lang="es-MX" sz="1000" b="0" i="0" u="none" strike="noStrike" dirty="0">
                        <a:latin typeface="Arial"/>
                      </a:endParaRPr>
                    </a:p>
                  </a:txBody>
                  <a:tcPr marL="0" marR="0" marT="0" marB="0" anchor="ctr">
                    <a:solidFill>
                      <a:srgbClr val="FF0000"/>
                    </a:solidFill>
                  </a:tcPr>
                </a:tc>
              </a:tr>
              <a:tr h="1103861">
                <a:tc>
                  <a:txBody>
                    <a:bodyPr/>
                    <a:lstStyle/>
                    <a:p>
                      <a:pPr algn="ctr"/>
                      <a:r>
                        <a:rPr lang="en-US" sz="800" b="1" dirty="0" smtClean="0"/>
                        <a:t>PRODUCCION</a:t>
                      </a:r>
                      <a:endParaRPr lang="es-EC" sz="800" b="1" dirty="0"/>
                    </a:p>
                  </a:txBody>
                  <a:tcPr>
                    <a:solidFill>
                      <a:schemeClr val="accent2">
                        <a:lumMod val="40000"/>
                        <a:lumOff val="60000"/>
                      </a:schemeClr>
                    </a:solidFill>
                  </a:tcPr>
                </a:tc>
                <a:tc>
                  <a:txBody>
                    <a:bodyPr/>
                    <a:lstStyle/>
                    <a:p>
                      <a:r>
                        <a:rPr lang="en-US" sz="1100" dirty="0" smtClean="0"/>
                        <a:t>2.</a:t>
                      </a:r>
                      <a:endParaRPr lang="es-EC" sz="1100" dirty="0"/>
                    </a:p>
                  </a:txBody>
                  <a:tcPr>
                    <a:solidFill>
                      <a:schemeClr val="accent2">
                        <a:lumMod val="40000"/>
                        <a:lumOff val="60000"/>
                      </a:schemeClr>
                    </a:solidFill>
                  </a:tcPr>
                </a:tc>
                <a:tc>
                  <a:txBody>
                    <a:bodyPr/>
                    <a:lstStyle/>
                    <a:p>
                      <a:r>
                        <a:rPr lang="es-EC" sz="1050" dirty="0" smtClean="0"/>
                        <a:t>Disminución tiempo</a:t>
                      </a:r>
                      <a:r>
                        <a:rPr lang="es-EC" sz="1050" baseline="0" dirty="0" smtClean="0"/>
                        <a:t> de retrasos de la Producción</a:t>
                      </a:r>
                      <a:endParaRPr lang="es-EC" sz="1050" dirty="0"/>
                    </a:p>
                  </a:txBody>
                  <a:tcPr>
                    <a:solidFill>
                      <a:schemeClr val="accent2">
                        <a:lumMod val="20000"/>
                        <a:lumOff val="80000"/>
                      </a:schemeClr>
                    </a:solidFill>
                  </a:tcPr>
                </a:tc>
                <a:tc>
                  <a:txBody>
                    <a:bodyPr/>
                    <a:lstStyle/>
                    <a:p>
                      <a:r>
                        <a:rPr lang="es-US" sz="900" dirty="0" smtClean="0">
                          <a:latin typeface="Calibri" pitchFamily="34" charset="0"/>
                        </a:rPr>
                        <a:t>(</a:t>
                      </a:r>
                      <a:r>
                        <a:rPr lang="es-EC" sz="900" dirty="0" smtClean="0">
                          <a:latin typeface="Calibri" pitchFamily="34" charset="0"/>
                        </a:rPr>
                        <a:t>Tiempo de Producción empleado-Tiempo producción Planificado)/Total Tiempo de Producción</a:t>
                      </a:r>
                      <a:r>
                        <a:rPr lang="es-US" sz="900" dirty="0" smtClean="0">
                          <a:latin typeface="Calibri" pitchFamily="34" charset="0"/>
                        </a:rPr>
                        <a:t>)*100</a:t>
                      </a:r>
                      <a:endParaRPr lang="es-EC" sz="900" dirty="0"/>
                    </a:p>
                  </a:txBody>
                  <a:tcPr>
                    <a:solidFill>
                      <a:schemeClr val="accent2">
                        <a:lumMod val="20000"/>
                        <a:lumOff val="80000"/>
                      </a:schemeClr>
                    </a:solidFill>
                  </a:tcPr>
                </a:tc>
                <a:tc>
                  <a:txBody>
                    <a:bodyPr/>
                    <a:lstStyle/>
                    <a:p>
                      <a:r>
                        <a:rPr lang="en-US" sz="1100" dirty="0" smtClean="0"/>
                        <a:t>MIN 25%</a:t>
                      </a:r>
                      <a:endParaRPr lang="es-EC" sz="1100" dirty="0"/>
                    </a:p>
                  </a:txBody>
                  <a:tcPr>
                    <a:solidFill>
                      <a:schemeClr val="accent2">
                        <a:lumMod val="20000"/>
                        <a:lumOff val="80000"/>
                      </a:schemeClr>
                    </a:solidFill>
                  </a:tcPr>
                </a:tc>
                <a:tc>
                  <a:txBody>
                    <a:bodyPr/>
                    <a:lstStyle/>
                    <a:p>
                      <a:r>
                        <a:rPr lang="en-US" sz="1100" dirty="0" smtClean="0"/>
                        <a:t>20%</a:t>
                      </a:r>
                      <a:endParaRPr lang="es-EC" sz="1100" dirty="0"/>
                    </a:p>
                  </a:txBody>
                  <a:tcPr>
                    <a:solidFill>
                      <a:schemeClr val="accent2">
                        <a:lumMod val="20000"/>
                        <a:lumOff val="80000"/>
                      </a:schemeClr>
                    </a:solidFill>
                  </a:tcPr>
                </a:tc>
                <a:tc>
                  <a:txBody>
                    <a:bodyPr/>
                    <a:lstStyle/>
                    <a:p>
                      <a:r>
                        <a:rPr lang="en-US" sz="1100" dirty="0" smtClean="0"/>
                        <a:t>25%</a:t>
                      </a:r>
                      <a:endParaRPr lang="es-EC" sz="1100" dirty="0"/>
                    </a:p>
                  </a:txBody>
                  <a:tcPr>
                    <a:solidFill>
                      <a:schemeClr val="accent2">
                        <a:lumMod val="20000"/>
                        <a:lumOff val="80000"/>
                      </a:schemeClr>
                    </a:solidFill>
                  </a:tcPr>
                </a:tc>
                <a:tc>
                  <a:txBody>
                    <a:bodyPr/>
                    <a:lstStyle/>
                    <a:p>
                      <a:pPr algn="ctr" fontAlgn="b"/>
                      <a:r>
                        <a:rPr lang="es-MX" sz="1000" b="0" i="0" u="none" strike="noStrike" dirty="0">
                          <a:latin typeface="Arial"/>
                        </a:rPr>
                        <a:t>23.5%</a:t>
                      </a:r>
                    </a:p>
                  </a:txBody>
                  <a:tcPr marL="0" marR="0" marT="0" marB="0" anchor="ctr">
                    <a:solidFill>
                      <a:srgbClr val="FFFF00"/>
                    </a:solidFill>
                  </a:tcPr>
                </a:tc>
                <a:tc>
                  <a:txBody>
                    <a:bodyPr/>
                    <a:lstStyle/>
                    <a:p>
                      <a:pPr algn="ctr" fontAlgn="b"/>
                      <a:r>
                        <a:rPr lang="es-MX" sz="1000" b="0" i="0" u="none" strike="noStrike">
                          <a:latin typeface="Arial"/>
                        </a:rPr>
                        <a:t>26.9%</a:t>
                      </a:r>
                    </a:p>
                  </a:txBody>
                  <a:tcPr marL="0" marR="0" marT="0" marB="0" anchor="ctr">
                    <a:solidFill>
                      <a:srgbClr val="FF0000"/>
                    </a:solidFill>
                  </a:tcPr>
                </a:tc>
                <a:tc>
                  <a:txBody>
                    <a:bodyPr/>
                    <a:lstStyle/>
                    <a:p>
                      <a:pPr algn="ctr" fontAlgn="b"/>
                      <a:r>
                        <a:rPr lang="es-MX" sz="1000" b="0" i="0" u="none" strike="noStrike">
                          <a:latin typeface="Arial"/>
                        </a:rPr>
                        <a:t>24.9%</a:t>
                      </a:r>
                    </a:p>
                  </a:txBody>
                  <a:tcPr marL="0" marR="0" marT="0" marB="0" anchor="ctr">
                    <a:solidFill>
                      <a:srgbClr val="FFFF00"/>
                    </a:solidFill>
                  </a:tcPr>
                </a:tc>
                <a:tc>
                  <a:txBody>
                    <a:bodyPr/>
                    <a:lstStyle/>
                    <a:p>
                      <a:pPr algn="ctr" fontAlgn="b"/>
                      <a:r>
                        <a:rPr lang="es-MX" sz="1000" b="0" i="0" u="none" strike="noStrike" dirty="0">
                          <a:latin typeface="Arial"/>
                        </a:rPr>
                        <a:t>23.0%</a:t>
                      </a:r>
                    </a:p>
                  </a:txBody>
                  <a:tcPr marL="0" marR="0" marT="0" marB="0" anchor="ctr">
                    <a:solidFill>
                      <a:srgbClr val="FFFF00"/>
                    </a:solidFill>
                  </a:tcPr>
                </a:tc>
                <a:tc>
                  <a:txBody>
                    <a:bodyPr/>
                    <a:lstStyle/>
                    <a:p>
                      <a:pPr algn="ctr" fontAlgn="b"/>
                      <a:r>
                        <a:rPr lang="es-MX" sz="1000" b="0" i="0" u="none" strike="noStrike" dirty="0">
                          <a:latin typeface="Arial"/>
                        </a:rPr>
                        <a:t>25.7%</a:t>
                      </a:r>
                    </a:p>
                  </a:txBody>
                  <a:tcPr marL="0" marR="0" marT="0" marB="0" anchor="ctr">
                    <a:solidFill>
                      <a:srgbClr val="FF0000"/>
                    </a:solidFill>
                  </a:tcPr>
                </a:tc>
                <a:tc>
                  <a:txBody>
                    <a:bodyPr/>
                    <a:lstStyle/>
                    <a:p>
                      <a:pPr algn="ctr" fontAlgn="b"/>
                      <a:r>
                        <a:rPr lang="es-MX" sz="1000" b="0" i="0" u="none" strike="noStrike" dirty="0">
                          <a:latin typeface="Arial"/>
                        </a:rPr>
                        <a:t>23.5%</a:t>
                      </a:r>
                    </a:p>
                  </a:txBody>
                  <a:tcPr marL="0" marR="0" marT="0" marB="0" anchor="ctr">
                    <a:solidFill>
                      <a:srgbClr val="FFFF00"/>
                    </a:solidFill>
                  </a:tcPr>
                </a:tc>
              </a:tr>
              <a:tr h="12158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1" dirty="0" smtClean="0"/>
                        <a:t>PRODUCCION</a:t>
                      </a:r>
                      <a:endParaRPr lang="es-EC" sz="800" b="1" dirty="0" smtClean="0"/>
                    </a:p>
                    <a:p>
                      <a:pPr algn="ctr"/>
                      <a:endParaRPr lang="es-EC" sz="800" b="1" dirty="0"/>
                    </a:p>
                  </a:txBody>
                  <a:tcPr>
                    <a:solidFill>
                      <a:schemeClr val="accent2">
                        <a:lumMod val="40000"/>
                        <a:lumOff val="60000"/>
                      </a:schemeClr>
                    </a:solidFill>
                  </a:tcPr>
                </a:tc>
                <a:tc>
                  <a:txBody>
                    <a:bodyPr/>
                    <a:lstStyle/>
                    <a:p>
                      <a:r>
                        <a:rPr lang="es-EC" sz="1100" dirty="0" smtClean="0"/>
                        <a:t>3.</a:t>
                      </a:r>
                      <a:endParaRPr lang="es-EC" sz="1100" dirty="0"/>
                    </a:p>
                  </a:txBody>
                  <a:tcPr>
                    <a:solidFill>
                      <a:schemeClr val="accent2">
                        <a:lumMod val="40000"/>
                        <a:lumOff val="60000"/>
                      </a:schemeClr>
                    </a:solidFill>
                  </a:tcPr>
                </a:tc>
                <a:tc>
                  <a:txBody>
                    <a:bodyPr/>
                    <a:lstStyle/>
                    <a:p>
                      <a:r>
                        <a:rPr lang="es-EC" sz="1000" dirty="0" smtClean="0"/>
                        <a:t>Capacidad de Producción</a:t>
                      </a:r>
                      <a:endParaRPr lang="es-EC" sz="1000" dirty="0"/>
                    </a:p>
                  </a:txBody>
                  <a:tcPr>
                    <a:solidFill>
                      <a:schemeClr val="accent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000" dirty="0" smtClean="0">
                          <a:latin typeface="Calibri" pitchFamily="34" charset="0"/>
                        </a:rPr>
                        <a:t>(</a:t>
                      </a:r>
                      <a:r>
                        <a:rPr lang="es-US" sz="1000" dirty="0" smtClean="0">
                          <a:latin typeface="Calibri" pitchFamily="34" charset="0"/>
                        </a:rPr>
                        <a:t>Carga asignada a maquinarias</a:t>
                      </a:r>
                      <a:r>
                        <a:rPr lang="es-EC" sz="1000" dirty="0" smtClean="0">
                          <a:latin typeface="Calibri" pitchFamily="34" charset="0"/>
                        </a:rPr>
                        <a:t>/Capacidad Total de Maquinarias</a:t>
                      </a:r>
                      <a:r>
                        <a:rPr lang="es-US" sz="1000" dirty="0" smtClean="0">
                          <a:latin typeface="Calibri" pitchFamily="34" charset="0"/>
                        </a:rPr>
                        <a:t>)*100</a:t>
                      </a:r>
                      <a:endParaRPr lang="es-EC" sz="1000" dirty="0" smtClean="0"/>
                    </a:p>
                    <a:p>
                      <a:endParaRPr lang="es-EC" sz="1000" dirty="0"/>
                    </a:p>
                  </a:txBody>
                  <a:tcPr>
                    <a:solidFill>
                      <a:schemeClr val="accent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MIN 80%</a:t>
                      </a:r>
                      <a:endParaRPr lang="es-EC" sz="1100" dirty="0" smtClean="0"/>
                    </a:p>
                    <a:p>
                      <a:endParaRPr lang="es-EC" sz="1100" dirty="0"/>
                    </a:p>
                  </a:txBody>
                  <a:tcPr>
                    <a:solidFill>
                      <a:schemeClr val="accent2">
                        <a:lumMod val="20000"/>
                        <a:lumOff val="80000"/>
                      </a:schemeClr>
                    </a:solidFill>
                  </a:tcPr>
                </a:tc>
                <a:tc>
                  <a:txBody>
                    <a:bodyPr/>
                    <a:lstStyle/>
                    <a:p>
                      <a:r>
                        <a:rPr lang="es-EC" sz="1100" dirty="0" smtClean="0"/>
                        <a:t>90%</a:t>
                      </a:r>
                      <a:endParaRPr lang="es-EC" sz="1100" dirty="0"/>
                    </a:p>
                  </a:txBody>
                  <a:tcPr>
                    <a:solidFill>
                      <a:schemeClr val="accent2">
                        <a:lumMod val="20000"/>
                        <a:lumOff val="80000"/>
                      </a:schemeClr>
                    </a:solidFill>
                  </a:tcPr>
                </a:tc>
                <a:tc>
                  <a:txBody>
                    <a:bodyPr/>
                    <a:lstStyle/>
                    <a:p>
                      <a:r>
                        <a:rPr lang="es-EC" sz="1100" dirty="0" smtClean="0"/>
                        <a:t>80%</a:t>
                      </a:r>
                      <a:endParaRPr lang="es-EC" sz="1100" dirty="0"/>
                    </a:p>
                  </a:txBody>
                  <a:tcPr>
                    <a:solidFill>
                      <a:schemeClr val="accent2">
                        <a:lumMod val="20000"/>
                        <a:lumOff val="80000"/>
                      </a:schemeClr>
                    </a:solidFill>
                  </a:tcPr>
                </a:tc>
                <a:tc>
                  <a:txBody>
                    <a:bodyPr/>
                    <a:lstStyle/>
                    <a:p>
                      <a:pPr algn="ctr"/>
                      <a:r>
                        <a:rPr lang="es-EC" sz="700" dirty="0" smtClean="0">
                          <a:latin typeface="Arial" pitchFamily="34" charset="0"/>
                          <a:cs typeface="Arial" pitchFamily="34" charset="0"/>
                        </a:rPr>
                        <a:t>64.01%</a:t>
                      </a:r>
                      <a:endParaRPr lang="es-EC" sz="700" dirty="0">
                        <a:latin typeface="Arial" pitchFamily="34" charset="0"/>
                        <a:cs typeface="Arial" pitchFamily="34" charset="0"/>
                      </a:endParaRPr>
                    </a:p>
                  </a:txBody>
                  <a:tcPr anchor="ctr">
                    <a:solidFill>
                      <a:srgbClr val="FF0000"/>
                    </a:solidFill>
                  </a:tcPr>
                </a:tc>
                <a:tc>
                  <a:txBody>
                    <a:bodyPr/>
                    <a:lstStyle/>
                    <a:p>
                      <a:pPr algn="ctr"/>
                      <a:r>
                        <a:rPr lang="es-EC" sz="700" dirty="0" smtClean="0">
                          <a:latin typeface="Arial" pitchFamily="34" charset="0"/>
                          <a:cs typeface="Arial" pitchFamily="34" charset="0"/>
                        </a:rPr>
                        <a:t>69.62%</a:t>
                      </a:r>
                      <a:endParaRPr lang="es-EC" sz="700" dirty="0">
                        <a:latin typeface="Arial" pitchFamily="34" charset="0"/>
                        <a:cs typeface="Arial" pitchFamily="34" charset="0"/>
                      </a:endParaRPr>
                    </a:p>
                  </a:txBody>
                  <a:tcPr anchor="ctr">
                    <a:solidFill>
                      <a:srgbClr val="FF0000"/>
                    </a:solidFill>
                  </a:tcPr>
                </a:tc>
                <a:tc>
                  <a:txBody>
                    <a:bodyPr/>
                    <a:lstStyle/>
                    <a:p>
                      <a:pPr algn="ctr"/>
                      <a:r>
                        <a:rPr lang="es-EC" sz="700" dirty="0" smtClean="0">
                          <a:latin typeface="Arial" pitchFamily="34" charset="0"/>
                          <a:cs typeface="Arial" pitchFamily="34" charset="0"/>
                        </a:rPr>
                        <a:t>75.51%</a:t>
                      </a:r>
                      <a:endParaRPr lang="es-EC" sz="700" dirty="0">
                        <a:latin typeface="Arial" pitchFamily="34" charset="0"/>
                        <a:cs typeface="Arial" pitchFamily="34" charset="0"/>
                      </a:endParaRPr>
                    </a:p>
                  </a:txBody>
                  <a:tcPr anchor="ctr">
                    <a:solidFill>
                      <a:srgbClr val="FF0000"/>
                    </a:solidFill>
                  </a:tcPr>
                </a:tc>
                <a:tc>
                  <a:txBody>
                    <a:bodyPr/>
                    <a:lstStyle/>
                    <a:p>
                      <a:pPr algn="ctr"/>
                      <a:r>
                        <a:rPr lang="es-EC" sz="700" dirty="0" smtClean="0">
                          <a:latin typeface="Arial" pitchFamily="34" charset="0"/>
                          <a:cs typeface="Arial" pitchFamily="34" charset="0"/>
                        </a:rPr>
                        <a:t>57.40%</a:t>
                      </a:r>
                      <a:endParaRPr lang="es-EC" sz="700" dirty="0">
                        <a:latin typeface="Arial" pitchFamily="34" charset="0"/>
                        <a:cs typeface="Arial" pitchFamily="34" charset="0"/>
                      </a:endParaRPr>
                    </a:p>
                  </a:txBody>
                  <a:tcPr anchor="ctr">
                    <a:solidFill>
                      <a:srgbClr val="FF0000"/>
                    </a:solidFill>
                  </a:tcPr>
                </a:tc>
                <a:tc>
                  <a:txBody>
                    <a:bodyPr/>
                    <a:lstStyle/>
                    <a:p>
                      <a:pPr algn="ctr"/>
                      <a:r>
                        <a:rPr lang="es-EC" sz="700" dirty="0" smtClean="0">
                          <a:latin typeface="Arial" pitchFamily="34" charset="0"/>
                          <a:cs typeface="Arial" pitchFamily="34" charset="0"/>
                        </a:rPr>
                        <a:t>46.55%</a:t>
                      </a:r>
                      <a:endParaRPr lang="es-EC" sz="700" dirty="0">
                        <a:latin typeface="Arial" pitchFamily="34" charset="0"/>
                        <a:cs typeface="Arial" pitchFamily="34" charset="0"/>
                      </a:endParaRPr>
                    </a:p>
                  </a:txBody>
                  <a:tcPr anchor="ctr">
                    <a:solidFill>
                      <a:srgbClr val="FF0000"/>
                    </a:solidFill>
                  </a:tcPr>
                </a:tc>
                <a:tc>
                  <a:txBody>
                    <a:bodyPr/>
                    <a:lstStyle/>
                    <a:p>
                      <a:pPr algn="ctr"/>
                      <a:r>
                        <a:rPr lang="es-EC" sz="700" dirty="0" smtClean="0">
                          <a:latin typeface="Arial" pitchFamily="34" charset="0"/>
                          <a:cs typeface="Arial" pitchFamily="34" charset="0"/>
                        </a:rPr>
                        <a:t>79.29%</a:t>
                      </a:r>
                      <a:endParaRPr lang="es-EC" sz="700" dirty="0">
                        <a:latin typeface="Arial" pitchFamily="34" charset="0"/>
                        <a:cs typeface="Arial" pitchFamily="34" charset="0"/>
                      </a:endParaRPr>
                    </a:p>
                  </a:txBody>
                  <a:tcPr anchor="ctr">
                    <a:solidFill>
                      <a:srgbClr val="FF0000"/>
                    </a:solidFill>
                  </a:tcPr>
                </a:tc>
              </a:tr>
              <a:tr h="105586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1" dirty="0" smtClean="0"/>
                        <a:t>PRODUCCION</a:t>
                      </a:r>
                      <a:endParaRPr lang="es-EC" sz="800" b="1" dirty="0" smtClean="0"/>
                    </a:p>
                    <a:p>
                      <a:pPr algn="ctr"/>
                      <a:endParaRPr lang="es-EC" sz="800" b="1" dirty="0"/>
                    </a:p>
                  </a:txBody>
                  <a:tcPr>
                    <a:solidFill>
                      <a:schemeClr val="accent2">
                        <a:lumMod val="40000"/>
                        <a:lumOff val="60000"/>
                      </a:schemeClr>
                    </a:solidFill>
                  </a:tcPr>
                </a:tc>
                <a:tc>
                  <a:txBody>
                    <a:bodyPr/>
                    <a:lstStyle/>
                    <a:p>
                      <a:r>
                        <a:rPr lang="es-EC" sz="1100" dirty="0" smtClean="0"/>
                        <a:t>4.</a:t>
                      </a:r>
                      <a:endParaRPr lang="es-EC" sz="1100" dirty="0"/>
                    </a:p>
                  </a:txBody>
                  <a:tcPr>
                    <a:solidFill>
                      <a:schemeClr val="accent2">
                        <a:lumMod val="40000"/>
                        <a:lumOff val="60000"/>
                      </a:schemeClr>
                    </a:solidFill>
                  </a:tcPr>
                </a:tc>
                <a:tc>
                  <a:txBody>
                    <a:bodyPr/>
                    <a:lstStyle/>
                    <a:p>
                      <a:r>
                        <a:rPr lang="es-EC" sz="1100" dirty="0" smtClean="0"/>
                        <a:t>Defectos Operativos</a:t>
                      </a:r>
                      <a:endParaRPr lang="es-EC" sz="1100" dirty="0"/>
                    </a:p>
                  </a:txBody>
                  <a:tcPr>
                    <a:solidFill>
                      <a:schemeClr val="accent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000" dirty="0" smtClean="0">
                          <a:latin typeface="Calibri" pitchFamily="34" charset="0"/>
                        </a:rPr>
                        <a:t>(</a:t>
                      </a:r>
                      <a:r>
                        <a:rPr lang="es-US" sz="1000" dirty="0" smtClean="0">
                          <a:latin typeface="Calibri" pitchFamily="34" charset="0"/>
                        </a:rPr>
                        <a:t>Total Producto No Conforme/Total de Productos elaborados del mes)*100</a:t>
                      </a:r>
                      <a:endParaRPr lang="es-EC" sz="1100" dirty="0"/>
                    </a:p>
                  </a:txBody>
                  <a:tcPr>
                    <a:solidFill>
                      <a:schemeClr val="accent2">
                        <a:lumMod val="20000"/>
                        <a:lumOff val="80000"/>
                      </a:schemeClr>
                    </a:solidFill>
                  </a:tcPr>
                </a:tc>
                <a:tc>
                  <a:txBody>
                    <a:bodyPr/>
                    <a:lstStyle/>
                    <a:p>
                      <a:r>
                        <a:rPr lang="es-EC" sz="1100" dirty="0" smtClean="0"/>
                        <a:t>MIN</a:t>
                      </a:r>
                    </a:p>
                    <a:p>
                      <a:r>
                        <a:rPr lang="es-EC" sz="1100" dirty="0" smtClean="0"/>
                        <a:t>7%</a:t>
                      </a:r>
                      <a:endParaRPr lang="es-EC" sz="1100" dirty="0"/>
                    </a:p>
                  </a:txBody>
                  <a:tcPr>
                    <a:solidFill>
                      <a:schemeClr val="accent2">
                        <a:lumMod val="20000"/>
                        <a:lumOff val="80000"/>
                      </a:schemeClr>
                    </a:solidFill>
                  </a:tcPr>
                </a:tc>
                <a:tc>
                  <a:txBody>
                    <a:bodyPr/>
                    <a:lstStyle/>
                    <a:p>
                      <a:r>
                        <a:rPr lang="es-EC" sz="1100" dirty="0" smtClean="0"/>
                        <a:t>5%</a:t>
                      </a:r>
                      <a:endParaRPr lang="es-EC" sz="1100" dirty="0"/>
                    </a:p>
                  </a:txBody>
                  <a:tcPr>
                    <a:solidFill>
                      <a:schemeClr val="accent2">
                        <a:lumMod val="20000"/>
                        <a:lumOff val="80000"/>
                      </a:schemeClr>
                    </a:solidFill>
                  </a:tcPr>
                </a:tc>
                <a:tc>
                  <a:txBody>
                    <a:bodyPr/>
                    <a:lstStyle/>
                    <a:p>
                      <a:r>
                        <a:rPr lang="es-EC" sz="1100" dirty="0" smtClean="0"/>
                        <a:t>7%</a:t>
                      </a:r>
                      <a:endParaRPr lang="es-EC" sz="1100" dirty="0"/>
                    </a:p>
                  </a:txBody>
                  <a:tcPr>
                    <a:solidFill>
                      <a:schemeClr val="accent2">
                        <a:lumMod val="20000"/>
                        <a:lumOff val="80000"/>
                      </a:schemeClr>
                    </a:solidFill>
                  </a:tcPr>
                </a:tc>
                <a:tc>
                  <a:txBody>
                    <a:bodyPr/>
                    <a:lstStyle/>
                    <a:p>
                      <a:pPr algn="ctr" fontAlgn="b"/>
                      <a:r>
                        <a:rPr lang="es-EC" sz="1000" b="0" i="0" u="none" strike="noStrike" dirty="0">
                          <a:solidFill>
                            <a:srgbClr val="000000"/>
                          </a:solidFill>
                          <a:latin typeface="Arial" pitchFamily="34" charset="0"/>
                          <a:cs typeface="Arial" pitchFamily="34" charset="0"/>
                        </a:rPr>
                        <a:t>3,10%</a:t>
                      </a:r>
                    </a:p>
                  </a:txBody>
                  <a:tcPr marL="9525" marR="9525" marT="9525" marB="0" anchor="ctr">
                    <a:solidFill>
                      <a:srgbClr val="27EF1D"/>
                    </a:solidFill>
                  </a:tcPr>
                </a:tc>
                <a:tc>
                  <a:txBody>
                    <a:bodyPr/>
                    <a:lstStyle/>
                    <a:p>
                      <a:pPr algn="ctr" fontAlgn="b"/>
                      <a:r>
                        <a:rPr lang="es-EC" sz="1000" b="0" i="0" u="none" strike="noStrike" dirty="0">
                          <a:solidFill>
                            <a:srgbClr val="000000"/>
                          </a:solidFill>
                          <a:latin typeface="Arial" pitchFamily="34" charset="0"/>
                          <a:cs typeface="Arial" pitchFamily="34" charset="0"/>
                        </a:rPr>
                        <a:t>4,20%</a:t>
                      </a:r>
                    </a:p>
                  </a:txBody>
                  <a:tcPr marL="9525" marR="9525" marT="9525" marB="0" anchor="ctr">
                    <a:solidFill>
                      <a:srgbClr val="27EF1D"/>
                    </a:solidFill>
                  </a:tcPr>
                </a:tc>
                <a:tc>
                  <a:txBody>
                    <a:bodyPr/>
                    <a:lstStyle/>
                    <a:p>
                      <a:pPr algn="ctr" fontAlgn="b"/>
                      <a:r>
                        <a:rPr lang="es-EC" sz="1000" b="0" i="0" u="none" strike="noStrike" dirty="0">
                          <a:solidFill>
                            <a:srgbClr val="000000"/>
                          </a:solidFill>
                          <a:latin typeface="Arial" pitchFamily="34" charset="0"/>
                          <a:cs typeface="Arial" pitchFamily="34" charset="0"/>
                        </a:rPr>
                        <a:t>5,70%</a:t>
                      </a:r>
                    </a:p>
                  </a:txBody>
                  <a:tcPr marL="9525" marR="9525" marT="9525" marB="0" anchor="ctr">
                    <a:solidFill>
                      <a:srgbClr val="FFFF00"/>
                    </a:solidFill>
                  </a:tcPr>
                </a:tc>
                <a:tc>
                  <a:txBody>
                    <a:bodyPr/>
                    <a:lstStyle/>
                    <a:p>
                      <a:pPr algn="ctr" fontAlgn="b"/>
                      <a:r>
                        <a:rPr lang="es-EC" sz="1000" b="0" i="0" u="none" strike="noStrike" dirty="0">
                          <a:solidFill>
                            <a:srgbClr val="000000"/>
                          </a:solidFill>
                          <a:latin typeface="Arial" pitchFamily="34" charset="0"/>
                          <a:cs typeface="Arial" pitchFamily="34" charset="0"/>
                        </a:rPr>
                        <a:t>2,35%</a:t>
                      </a:r>
                    </a:p>
                  </a:txBody>
                  <a:tcPr marL="9525" marR="9525" marT="9525" marB="0" anchor="ctr">
                    <a:solidFill>
                      <a:srgbClr val="27EF1D"/>
                    </a:solidFill>
                  </a:tcPr>
                </a:tc>
                <a:tc>
                  <a:txBody>
                    <a:bodyPr/>
                    <a:lstStyle/>
                    <a:p>
                      <a:pPr algn="ctr" fontAlgn="b"/>
                      <a:r>
                        <a:rPr lang="es-EC" sz="1000" b="0" i="0" u="none" strike="noStrike" dirty="0">
                          <a:solidFill>
                            <a:srgbClr val="000000"/>
                          </a:solidFill>
                          <a:latin typeface="Arial" pitchFamily="34" charset="0"/>
                          <a:cs typeface="Arial" pitchFamily="34" charset="0"/>
                        </a:rPr>
                        <a:t>1,90%</a:t>
                      </a:r>
                    </a:p>
                  </a:txBody>
                  <a:tcPr marL="9525" marR="9525" marT="9525" marB="0" anchor="ctr">
                    <a:solidFill>
                      <a:srgbClr val="27EF1D"/>
                    </a:solidFill>
                  </a:tcPr>
                </a:tc>
                <a:tc>
                  <a:txBody>
                    <a:bodyPr/>
                    <a:lstStyle/>
                    <a:p>
                      <a:pPr algn="ctr" fontAlgn="b"/>
                      <a:r>
                        <a:rPr lang="es-EC" sz="1000" b="0" i="0" u="none" strike="noStrike" dirty="0">
                          <a:solidFill>
                            <a:srgbClr val="000000"/>
                          </a:solidFill>
                          <a:latin typeface="Arial" pitchFamily="34" charset="0"/>
                          <a:cs typeface="Arial" pitchFamily="34" charset="0"/>
                        </a:rPr>
                        <a:t>7,10%</a:t>
                      </a:r>
                    </a:p>
                  </a:txBody>
                  <a:tcPr marL="9525" marR="9525" marT="9525" marB="0" anchor="ctr">
                    <a:solidFill>
                      <a:srgbClr val="FF0000"/>
                    </a:solidFill>
                  </a:tcPr>
                </a:tc>
              </a:tr>
            </a:tbl>
          </a:graphicData>
        </a:graphic>
      </p:graphicFrame>
      <p:sp>
        <p:nvSpPr>
          <p:cNvPr id="6" name="1 Título"/>
          <p:cNvSpPr txBox="1">
            <a:spLocks/>
          </p:cNvSpPr>
          <p:nvPr/>
        </p:nvSpPr>
        <p:spPr bwMode="auto">
          <a:xfrm>
            <a:off x="428596" y="285728"/>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TABLERO DE CONTROL</a:t>
            </a:r>
          </a:p>
          <a:p>
            <a:pPr algn="ctr">
              <a:defRPr/>
            </a:pPr>
            <a:r>
              <a:rPr lang="en-US" sz="3200" dirty="0"/>
              <a:t>PRODUCCION</a:t>
            </a:r>
            <a:endParaRPr lang="es-EC" sz="3200" dirty="0"/>
          </a:p>
        </p:txBody>
      </p:sp>
      <p:sp>
        <p:nvSpPr>
          <p:cNvPr id="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bwMode="auto">
          <a:xfrm>
            <a:off x="0" y="0"/>
            <a:ext cx="1714480" cy="68580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wordArtVert" anchor="ctr"/>
          <a:lstStyle/>
          <a:p>
            <a:pPr algn="ctr">
              <a:defRPr/>
            </a:pPr>
            <a:endParaRPr lang="es-EC" dirty="0"/>
          </a:p>
        </p:txBody>
      </p:sp>
      <p:sp>
        <p:nvSpPr>
          <p:cNvPr id="5" name="4 Redondear rectángulo de esquina diagonal"/>
          <p:cNvSpPr/>
          <p:nvPr/>
        </p:nvSpPr>
        <p:spPr>
          <a:xfrm>
            <a:off x="1714480" y="2060848"/>
            <a:ext cx="7429520" cy="2428892"/>
          </a:xfrm>
          <a:prstGeom prst="round2DiagRect">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sz="3200" dirty="0">
                <a:effectLst>
                  <a:outerShdw blurRad="38100" dist="38100" dir="2700000" algn="tl">
                    <a:srgbClr val="000000">
                      <a:alpha val="43137"/>
                    </a:srgbClr>
                  </a:outerShdw>
                </a:effectLst>
                <a:latin typeface="Elephant" pitchFamily="18" charset="0"/>
              </a:rPr>
              <a:t>DEPARTAMENTO</a:t>
            </a:r>
          </a:p>
          <a:p>
            <a:pPr algn="ctr">
              <a:defRPr/>
            </a:pPr>
            <a:r>
              <a:rPr lang="en-US" sz="3200" dirty="0">
                <a:effectLst>
                  <a:outerShdw blurRad="38100" dist="38100" dir="2700000" algn="tl">
                    <a:srgbClr val="000000">
                      <a:alpha val="43137"/>
                    </a:srgbClr>
                  </a:outerShdw>
                </a:effectLst>
                <a:latin typeface="Elephant" pitchFamily="18" charset="0"/>
              </a:rPr>
              <a:t> </a:t>
            </a:r>
            <a:r>
              <a:rPr lang="es-EC" sz="3200" dirty="0">
                <a:effectLst>
                  <a:outerShdw blurRad="38100" dist="38100" dir="2700000" algn="tl">
                    <a:srgbClr val="000000">
                      <a:alpha val="43137"/>
                    </a:srgbClr>
                  </a:outerShdw>
                </a:effectLst>
                <a:latin typeface="Elephant" pitchFamily="18" charset="0"/>
              </a:rPr>
              <a:t>VENTAS</a:t>
            </a:r>
            <a:endParaRPr lang="en-US" sz="2800" dirty="0">
              <a:effectLst>
                <a:outerShdw blurRad="38100" dist="38100" dir="2700000" algn="tl">
                  <a:srgbClr val="000000">
                    <a:alpha val="43137"/>
                  </a:srgbClr>
                </a:outerShdw>
              </a:effectLst>
              <a:latin typeface="Elephant" pitchFamily="18" charset="0"/>
            </a:endParaRPr>
          </a:p>
        </p:txBody>
      </p:sp>
      <p:pic>
        <p:nvPicPr>
          <p:cNvPr id="57352" name="6 Imagen" descr="rolloplastico2.jpg"/>
          <p:cNvPicPr>
            <a:picLocks noChangeAspect="1"/>
          </p:cNvPicPr>
          <p:nvPr/>
        </p:nvPicPr>
        <p:blipFill>
          <a:blip r:embed="rId2"/>
          <a:srcRect/>
          <a:stretch>
            <a:fillRect/>
          </a:stretch>
        </p:blipFill>
        <p:spPr bwMode="auto">
          <a:xfrm>
            <a:off x="4356100" y="4500563"/>
            <a:ext cx="2374900" cy="2384425"/>
          </a:xfrm>
          <a:prstGeom prst="rect">
            <a:avLst/>
          </a:prstGeom>
          <a:noFill/>
          <a:ln w="9525">
            <a:noFill/>
            <a:miter lim="800000"/>
            <a:headEnd/>
            <a:tailEnd/>
          </a:ln>
        </p:spPr>
      </p:pic>
      <p:pic>
        <p:nvPicPr>
          <p:cNvPr id="57353" name="7 Imagen" descr="vision.jpg"/>
          <p:cNvPicPr>
            <a:picLocks noChangeAspect="1"/>
          </p:cNvPicPr>
          <p:nvPr/>
        </p:nvPicPr>
        <p:blipFill>
          <a:blip r:embed="rId3"/>
          <a:srcRect/>
          <a:stretch>
            <a:fillRect/>
          </a:stretch>
        </p:blipFill>
        <p:spPr bwMode="auto">
          <a:xfrm>
            <a:off x="357188" y="1285875"/>
            <a:ext cx="1000125" cy="889000"/>
          </a:xfrm>
          <a:prstGeom prst="rect">
            <a:avLst/>
          </a:prstGeom>
          <a:noFill/>
          <a:ln w="9525">
            <a:noFill/>
            <a:miter lim="800000"/>
            <a:headEnd/>
            <a:tailEnd/>
          </a:ln>
        </p:spPr>
      </p:pic>
      <p:pic>
        <p:nvPicPr>
          <p:cNvPr id="57354" name="8 Imagen" descr="mision.gif"/>
          <p:cNvPicPr>
            <a:picLocks noChangeAspect="1"/>
          </p:cNvPicPr>
          <p:nvPr/>
        </p:nvPicPr>
        <p:blipFill>
          <a:blip r:embed="rId4"/>
          <a:srcRect/>
          <a:stretch>
            <a:fillRect/>
          </a:stretch>
        </p:blipFill>
        <p:spPr bwMode="auto">
          <a:xfrm>
            <a:off x="357188" y="71438"/>
            <a:ext cx="1071562" cy="1125537"/>
          </a:xfrm>
          <a:prstGeom prst="rect">
            <a:avLst/>
          </a:prstGeom>
          <a:noFill/>
          <a:ln w="9525">
            <a:noFill/>
            <a:miter lim="800000"/>
            <a:headEnd/>
            <a:tailEnd/>
          </a:ln>
        </p:spPr>
      </p:pic>
      <p:pic>
        <p:nvPicPr>
          <p:cNvPr id="57355" name="9 Imagen" descr="p_competitividad.jpg"/>
          <p:cNvPicPr>
            <a:picLocks noChangeAspect="1"/>
          </p:cNvPicPr>
          <p:nvPr/>
        </p:nvPicPr>
        <p:blipFill>
          <a:blip r:embed="rId5"/>
          <a:srcRect l="9071" t="4436" r="9274" b="6863"/>
          <a:stretch>
            <a:fillRect/>
          </a:stretch>
        </p:blipFill>
        <p:spPr bwMode="auto">
          <a:xfrm>
            <a:off x="357188" y="2286000"/>
            <a:ext cx="1000125" cy="1000125"/>
          </a:xfrm>
          <a:prstGeom prst="rect">
            <a:avLst/>
          </a:prstGeom>
          <a:noFill/>
          <a:ln w="9525">
            <a:noFill/>
            <a:miter lim="800000"/>
            <a:headEnd/>
            <a:tailEnd/>
          </a:ln>
        </p:spPr>
      </p:pic>
      <p:pic>
        <p:nvPicPr>
          <p:cNvPr id="57356" name="10 Imagen" descr="foto_conozca_objetivos_1.jpg"/>
          <p:cNvPicPr>
            <a:picLocks noChangeAspect="1"/>
          </p:cNvPicPr>
          <p:nvPr/>
        </p:nvPicPr>
        <p:blipFill>
          <a:blip r:embed="rId6"/>
          <a:srcRect/>
          <a:stretch>
            <a:fillRect/>
          </a:stretch>
        </p:blipFill>
        <p:spPr bwMode="auto">
          <a:xfrm>
            <a:off x="357188" y="3429000"/>
            <a:ext cx="1000125" cy="1016000"/>
          </a:xfrm>
          <a:prstGeom prst="rect">
            <a:avLst/>
          </a:prstGeom>
          <a:noFill/>
          <a:ln w="9525">
            <a:noFill/>
            <a:miter lim="800000"/>
            <a:headEnd/>
            <a:tailEnd/>
          </a:ln>
        </p:spPr>
      </p:pic>
      <p:pic>
        <p:nvPicPr>
          <p:cNvPr id="57357" name="11 Imagen" descr="mapa estrategico.gif"/>
          <p:cNvPicPr>
            <a:picLocks noChangeAspect="1"/>
          </p:cNvPicPr>
          <p:nvPr/>
        </p:nvPicPr>
        <p:blipFill>
          <a:blip r:embed="rId7"/>
          <a:srcRect/>
          <a:stretch>
            <a:fillRect/>
          </a:stretch>
        </p:blipFill>
        <p:spPr bwMode="auto">
          <a:xfrm>
            <a:off x="357188" y="4572000"/>
            <a:ext cx="1000125" cy="1071563"/>
          </a:xfrm>
          <a:prstGeom prst="rect">
            <a:avLst/>
          </a:prstGeom>
          <a:noFill/>
          <a:ln w="9525">
            <a:noFill/>
            <a:miter lim="800000"/>
            <a:headEnd/>
            <a:tailEnd/>
          </a:ln>
        </p:spPr>
      </p:pic>
      <p:sp>
        <p:nvSpPr>
          <p:cNvPr id="13" name="12 Marcador de número de diapositiva"/>
          <p:cNvSpPr>
            <a:spLocks noGrp="1"/>
          </p:cNvSpPr>
          <p:nvPr>
            <p:ph type="sldNum" sz="quarter" idx="12"/>
          </p:nvPr>
        </p:nvSpPr>
        <p:spPr/>
        <p:txBody>
          <a:bodyPr/>
          <a:lstStyle/>
          <a:p>
            <a:pPr>
              <a:defRPr/>
            </a:pPr>
            <a:fld id="{A917C92D-FAD6-4FFE-BB20-198FE63AF0AE}" type="slidenum">
              <a:rPr lang="es-EC" smtClean="0"/>
              <a:pPr>
                <a:defRPr/>
              </a:pPr>
              <a:t>57</a:t>
            </a:fld>
            <a:endParaRPr lang="es-EC"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282" y="642918"/>
          <a:ext cx="8143932" cy="58128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bwMode="auto">
          <a:xfrm>
            <a:off x="428596" y="71422"/>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MISIÓN</a:t>
            </a:r>
            <a:endParaRPr lang="es-EC" sz="3200" dirty="0"/>
          </a:p>
        </p:txBody>
      </p:sp>
      <p:graphicFrame>
        <p:nvGraphicFramePr>
          <p:cNvPr id="6" name="5 Diagrama"/>
          <p:cNvGraphicFramePr/>
          <p:nvPr/>
        </p:nvGraphicFramePr>
        <p:xfrm>
          <a:off x="251520" y="764704"/>
          <a:ext cx="8208912" cy="511256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7" name="6 Diagrama"/>
          <p:cNvGraphicFramePr/>
          <p:nvPr/>
        </p:nvGraphicFramePr>
        <p:xfrm>
          <a:off x="395536" y="692696"/>
          <a:ext cx="8280920" cy="619268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8" name="7 Marcador de número de diapositiva"/>
          <p:cNvSpPr>
            <a:spLocks noGrp="1"/>
          </p:cNvSpPr>
          <p:nvPr>
            <p:ph type="sldNum" sz="quarter" idx="12"/>
          </p:nvPr>
        </p:nvSpPr>
        <p:spPr/>
        <p:txBody>
          <a:bodyPr/>
          <a:lstStyle/>
          <a:p>
            <a:pPr>
              <a:defRPr/>
            </a:pPr>
            <a:fld id="{5ED2F8C7-DD87-4499-BFD5-0009FB971B46}" type="slidenum">
              <a:rPr lang="es-EC" smtClean="0"/>
              <a:pPr>
                <a:defRPr/>
              </a:pPr>
              <a:t>58</a:t>
            </a:fld>
            <a:endParaRPr lang="es-EC" dirty="0"/>
          </a:p>
        </p:txBody>
      </p:sp>
      <p:graphicFrame>
        <p:nvGraphicFramePr>
          <p:cNvPr id="9" name="8 Diagrama"/>
          <p:cNvGraphicFramePr/>
          <p:nvPr/>
        </p:nvGraphicFramePr>
        <p:xfrm>
          <a:off x="547936" y="714356"/>
          <a:ext cx="8280920" cy="6192688"/>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
        <p:nvSpPr>
          <p:cNvPr id="11"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2" name="11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282" y="642918"/>
          <a:ext cx="8143932" cy="58128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bwMode="auto">
          <a:xfrm>
            <a:off x="428596" y="71422"/>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VISIÓN</a:t>
            </a:r>
            <a:endParaRPr lang="es-EC" sz="3200" dirty="0"/>
          </a:p>
        </p:txBody>
      </p:sp>
      <p:graphicFrame>
        <p:nvGraphicFramePr>
          <p:cNvPr id="6" name="5 Diagrama"/>
          <p:cNvGraphicFramePr/>
          <p:nvPr/>
        </p:nvGraphicFramePr>
        <p:xfrm>
          <a:off x="600382" y="1561143"/>
          <a:ext cx="7186328" cy="436818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7" name="6 Diagrama"/>
          <p:cNvGraphicFramePr/>
          <p:nvPr/>
        </p:nvGraphicFramePr>
        <p:xfrm>
          <a:off x="36512" y="908720"/>
          <a:ext cx="8423920" cy="5616624"/>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8" name="7 Diagrama"/>
          <p:cNvGraphicFramePr/>
          <p:nvPr/>
        </p:nvGraphicFramePr>
        <p:xfrm>
          <a:off x="-108520" y="188640"/>
          <a:ext cx="9145015" cy="6768752"/>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
        <p:nvSpPr>
          <p:cNvPr id="9" name="8 Marcador de número de diapositiva"/>
          <p:cNvSpPr>
            <a:spLocks noGrp="1"/>
          </p:cNvSpPr>
          <p:nvPr>
            <p:ph type="sldNum" sz="quarter" idx="12"/>
          </p:nvPr>
        </p:nvSpPr>
        <p:spPr/>
        <p:txBody>
          <a:bodyPr/>
          <a:lstStyle/>
          <a:p>
            <a:pPr>
              <a:defRPr/>
            </a:pPr>
            <a:fld id="{4EAE5977-6937-41E2-9851-D15A674DB538}" type="slidenum">
              <a:rPr lang="es-EC" smtClean="0"/>
              <a:pPr>
                <a:defRPr/>
              </a:pPr>
              <a:t>59</a:t>
            </a:fld>
            <a:endParaRPr lang="es-EC" dirty="0"/>
          </a:p>
        </p:txBody>
      </p:sp>
      <p:sp>
        <p:nvSpPr>
          <p:cNvPr id="11"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2" name="11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1414"/>
            <a:ext cx="8229600" cy="1143000"/>
          </a:xfrm>
        </p:spPr>
        <p:style>
          <a:lnRef idx="0">
            <a:schemeClr val="accent1"/>
          </a:lnRef>
          <a:fillRef idx="3">
            <a:schemeClr val="accent1"/>
          </a:fillRef>
          <a:effectRef idx="3">
            <a:schemeClr val="accent1"/>
          </a:effectRef>
          <a:fontRef idx="minor">
            <a:schemeClr val="lt1"/>
          </a:fontRef>
        </p:style>
        <p:txBody>
          <a:bodyPr/>
          <a:lstStyle/>
          <a:p>
            <a:pPr eaLnBrk="1" hangingPunct="1">
              <a:defRPr/>
            </a:pPr>
            <a:r>
              <a:rPr lang="en-US" dirty="0" smtClean="0"/>
              <a:t>PROBLEMAS O SÍNTOMAS</a:t>
            </a:r>
            <a:endParaRPr lang="es-EC" dirty="0"/>
          </a:p>
        </p:txBody>
      </p:sp>
      <p:sp>
        <p:nvSpPr>
          <p:cNvPr id="5" name="4 Marcador de número de diapositiva"/>
          <p:cNvSpPr>
            <a:spLocks noGrp="1"/>
          </p:cNvSpPr>
          <p:nvPr>
            <p:ph type="sldNum" sz="quarter" idx="12"/>
          </p:nvPr>
        </p:nvSpPr>
        <p:spPr/>
        <p:txBody>
          <a:bodyPr/>
          <a:lstStyle/>
          <a:p>
            <a:pPr>
              <a:defRPr/>
            </a:pPr>
            <a:fld id="{E4968AEF-4573-4814-9386-C6306A809B55}" type="slidenum">
              <a:rPr lang="es-EC" smtClean="0"/>
              <a:pPr>
                <a:defRPr/>
              </a:pPr>
              <a:t>6</a:t>
            </a:fld>
            <a:endParaRPr lang="es-EC" dirty="0"/>
          </a:p>
        </p:txBody>
      </p:sp>
      <p:graphicFrame>
        <p:nvGraphicFramePr>
          <p:cNvPr id="6" name="5 Diagrama"/>
          <p:cNvGraphicFramePr/>
          <p:nvPr/>
        </p:nvGraphicFramePr>
        <p:xfrm>
          <a:off x="2339752" y="5661248"/>
          <a:ext cx="4824536" cy="1584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8 Diagrama"/>
          <p:cNvGraphicFramePr/>
          <p:nvPr/>
        </p:nvGraphicFramePr>
        <p:xfrm>
          <a:off x="251520" y="1196752"/>
          <a:ext cx="6096000" cy="446449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0" name="9 Flecha doblada hacia arriba"/>
          <p:cNvSpPr/>
          <p:nvPr/>
        </p:nvSpPr>
        <p:spPr>
          <a:xfrm rot="5400000">
            <a:off x="1556544" y="5949156"/>
            <a:ext cx="647700" cy="503238"/>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C"/>
          </a:p>
        </p:txBody>
      </p:sp>
      <p:sp>
        <p:nvSpPr>
          <p:cNvPr id="7" name="6 Flecha doblada hacia arriba"/>
          <p:cNvSpPr/>
          <p:nvPr/>
        </p:nvSpPr>
        <p:spPr>
          <a:xfrm rot="5400000">
            <a:off x="1404144" y="5445919"/>
            <a:ext cx="647700" cy="503238"/>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C"/>
          </a:p>
        </p:txBody>
      </p:sp>
      <p:sp>
        <p:nvSpPr>
          <p:cNvPr id="13" name="7 Marcador de pie de página"/>
          <p:cNvSpPr>
            <a:spLocks noGrp="1"/>
          </p:cNvSpPr>
          <p:nvPr>
            <p:ph type="ftr" sz="quarter" idx="11"/>
          </p:nvPr>
        </p:nvSpPr>
        <p:spPr>
          <a:xfrm>
            <a:off x="142844" y="6564337"/>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4" name="13 Conector recto"/>
          <p:cNvCxnSpPr/>
          <p:nvPr/>
        </p:nvCxnSpPr>
        <p:spPr>
          <a:xfrm>
            <a:off x="357158" y="6778651"/>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Título"/>
          <p:cNvSpPr>
            <a:spLocks noGrp="1"/>
          </p:cNvSpPr>
          <p:nvPr>
            <p:ph type="title"/>
          </p:nvPr>
        </p:nvSpPr>
        <p:spPr/>
        <p:txBody>
          <a:bodyPr/>
          <a:lstStyle/>
          <a:p>
            <a:pPr eaLnBrk="1" hangingPunct="1"/>
            <a:endParaRPr lang="es-EC" smtClean="0"/>
          </a:p>
        </p:txBody>
      </p:sp>
      <p:sp>
        <p:nvSpPr>
          <p:cNvPr id="7" name="1 Título"/>
          <p:cNvSpPr txBox="1">
            <a:spLocks/>
          </p:cNvSpPr>
          <p:nvPr/>
        </p:nvSpPr>
        <p:spPr bwMode="auto">
          <a:xfrm>
            <a:off x="428596" y="285736"/>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VENTAJA COMPETITIVA</a:t>
            </a:r>
            <a:endParaRPr lang="es-EC" sz="3200" dirty="0"/>
          </a:p>
        </p:txBody>
      </p:sp>
      <p:sp>
        <p:nvSpPr>
          <p:cNvPr id="60422" name="7 Marcador de contenido"/>
          <p:cNvSpPr>
            <a:spLocks noGrp="1"/>
          </p:cNvSpPr>
          <p:nvPr>
            <p:ph idx="1"/>
          </p:nvPr>
        </p:nvSpPr>
        <p:spPr/>
        <p:txBody>
          <a:bodyPr/>
          <a:lstStyle/>
          <a:p>
            <a:pPr eaLnBrk="1" hangingPunct="1"/>
            <a:endParaRPr lang="es-US" smtClean="0"/>
          </a:p>
        </p:txBody>
      </p:sp>
      <p:graphicFrame>
        <p:nvGraphicFramePr>
          <p:cNvPr id="9" name="4 Marcador de contenido"/>
          <p:cNvGraphicFramePr>
            <a:graphicFrameLocks/>
          </p:cNvGraphicFramePr>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0424" name="9 Imagen" descr="p_competitividad.jpg"/>
          <p:cNvPicPr>
            <a:picLocks noChangeAspect="1"/>
          </p:cNvPicPr>
          <p:nvPr/>
        </p:nvPicPr>
        <p:blipFill>
          <a:blip r:embed="rId6"/>
          <a:srcRect/>
          <a:stretch>
            <a:fillRect/>
          </a:stretch>
        </p:blipFill>
        <p:spPr bwMode="auto">
          <a:xfrm>
            <a:off x="357188" y="1571625"/>
            <a:ext cx="3429000" cy="4572000"/>
          </a:xfrm>
          <a:prstGeom prst="rect">
            <a:avLst/>
          </a:prstGeom>
          <a:noFill/>
          <a:ln w="9525">
            <a:noFill/>
            <a:miter lim="800000"/>
            <a:headEnd/>
            <a:tailEnd/>
          </a:ln>
        </p:spPr>
      </p:pic>
      <p:sp>
        <p:nvSpPr>
          <p:cNvPr id="11" name="10 Marcador de número de diapositiva"/>
          <p:cNvSpPr>
            <a:spLocks noGrp="1"/>
          </p:cNvSpPr>
          <p:nvPr>
            <p:ph type="sldNum" sz="quarter" idx="12"/>
          </p:nvPr>
        </p:nvSpPr>
        <p:spPr/>
        <p:txBody>
          <a:bodyPr/>
          <a:lstStyle/>
          <a:p>
            <a:pPr>
              <a:defRPr/>
            </a:pPr>
            <a:fld id="{98923139-254B-4F86-BA49-DD8C8EA9452D}" type="slidenum">
              <a:rPr lang="es-EC" smtClean="0"/>
              <a:pPr>
                <a:defRPr/>
              </a:pPr>
              <a:t>60</a:t>
            </a:fld>
            <a:endParaRPr lang="es-EC" dirty="0"/>
          </a:p>
        </p:txBody>
      </p:sp>
      <p:sp>
        <p:nvSpPr>
          <p:cNvPr id="10"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2" name="11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1008112" y="1071546"/>
          <a:ext cx="9396536" cy="5594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bwMode="auto">
          <a:xfrm>
            <a:off x="467544" y="-27384"/>
            <a:ext cx="8229600" cy="86409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OBJETIVOS ESTRATÉGICOS</a:t>
            </a:r>
            <a:endParaRPr lang="es-EC" sz="3200" dirty="0"/>
          </a:p>
        </p:txBody>
      </p:sp>
      <p:sp>
        <p:nvSpPr>
          <p:cNvPr id="6" name="5 Marcador de número de diapositiva"/>
          <p:cNvSpPr>
            <a:spLocks noGrp="1"/>
          </p:cNvSpPr>
          <p:nvPr>
            <p:ph type="sldNum" sz="quarter" idx="12"/>
          </p:nvPr>
        </p:nvSpPr>
        <p:spPr/>
        <p:txBody>
          <a:bodyPr/>
          <a:lstStyle/>
          <a:p>
            <a:pPr>
              <a:defRPr/>
            </a:pPr>
            <a:fld id="{AC709A2F-F32A-4BF9-B3C6-7203A6AB4179}" type="slidenum">
              <a:rPr lang="es-EC" smtClean="0"/>
              <a:pPr>
                <a:defRPr/>
              </a:pPr>
              <a:t>61</a:t>
            </a:fld>
            <a:endParaRPr lang="es-EC" dirty="0"/>
          </a:p>
        </p:txBody>
      </p:sp>
      <p:sp>
        <p:nvSpPr>
          <p:cNvPr id="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4 CuadroTexto"/>
          <p:cNvSpPr txBox="1">
            <a:spLocks noChangeArrowheads="1"/>
          </p:cNvSpPr>
          <p:nvPr/>
        </p:nvSpPr>
        <p:spPr bwMode="auto">
          <a:xfrm>
            <a:off x="2771775" y="6524625"/>
            <a:ext cx="1270000" cy="277813"/>
          </a:xfrm>
          <a:prstGeom prst="rect">
            <a:avLst/>
          </a:prstGeom>
          <a:noFill/>
          <a:ln w="9525">
            <a:noFill/>
            <a:miter lim="800000"/>
            <a:headEnd/>
            <a:tailEnd/>
          </a:ln>
        </p:spPr>
        <p:txBody>
          <a:bodyPr wrap="none">
            <a:spAutoFit/>
          </a:bodyPr>
          <a:lstStyle/>
          <a:p>
            <a:r>
              <a:rPr lang="es-EC" sz="1200"/>
              <a:t>Fuente: Autoras</a:t>
            </a:r>
            <a:endParaRPr lang="es-US" sz="1200"/>
          </a:p>
        </p:txBody>
      </p:sp>
      <p:sp>
        <p:nvSpPr>
          <p:cNvPr id="6" name="1 Título"/>
          <p:cNvSpPr txBox="1">
            <a:spLocks/>
          </p:cNvSpPr>
          <p:nvPr/>
        </p:nvSpPr>
        <p:spPr bwMode="auto">
          <a:xfrm>
            <a:off x="611560" y="0"/>
            <a:ext cx="1008112" cy="6885384"/>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vert="vert270" anchor="ctr"/>
          <a:lstStyle/>
          <a:p>
            <a:pPr algn="ctr">
              <a:defRPr/>
            </a:pPr>
            <a:r>
              <a:rPr lang="en-US" sz="2400" b="1" dirty="0"/>
              <a:t>TABLA OBJETIVOS ESTRATÉGICOS </a:t>
            </a:r>
          </a:p>
          <a:p>
            <a:pPr algn="ctr">
              <a:defRPr/>
            </a:pPr>
            <a:r>
              <a:rPr lang="en-US" sz="2400" b="1" dirty="0"/>
              <a:t>PERSPECTIVAS</a:t>
            </a:r>
            <a:endParaRPr lang="es-EC" sz="2400" b="1" dirty="0"/>
          </a:p>
        </p:txBody>
      </p:sp>
      <p:sp>
        <p:nvSpPr>
          <p:cNvPr id="9" name="8 Marcador de número de diapositiva"/>
          <p:cNvSpPr>
            <a:spLocks noGrp="1"/>
          </p:cNvSpPr>
          <p:nvPr>
            <p:ph type="sldNum" sz="quarter" idx="12"/>
          </p:nvPr>
        </p:nvSpPr>
        <p:spPr/>
        <p:txBody>
          <a:bodyPr/>
          <a:lstStyle/>
          <a:p>
            <a:pPr>
              <a:defRPr/>
            </a:pPr>
            <a:fld id="{4251EF68-FD78-4F9A-AADC-226D2AFEBEDF}" type="slidenum">
              <a:rPr lang="es-EC" smtClean="0"/>
              <a:pPr>
                <a:defRPr/>
              </a:pPr>
              <a:t>62</a:t>
            </a:fld>
            <a:endParaRPr lang="es-EC" dirty="0"/>
          </a:p>
        </p:txBody>
      </p:sp>
      <p:graphicFrame>
        <p:nvGraphicFramePr>
          <p:cNvPr id="7" name="6 Tabla"/>
          <p:cNvGraphicFramePr>
            <a:graphicFrameLocks noGrp="1"/>
          </p:cNvGraphicFramePr>
          <p:nvPr/>
        </p:nvGraphicFramePr>
        <p:xfrm>
          <a:off x="2843808" y="144017"/>
          <a:ext cx="4752528" cy="6386944"/>
        </p:xfrm>
        <a:graphic>
          <a:graphicData uri="http://schemas.openxmlformats.org/drawingml/2006/table">
            <a:tbl>
              <a:tblPr/>
              <a:tblGrid>
                <a:gridCol w="936104"/>
                <a:gridCol w="3816424"/>
              </a:tblGrid>
              <a:tr h="329664">
                <a:tc gridSpan="2">
                  <a:txBody>
                    <a:bodyPr/>
                    <a:lstStyle/>
                    <a:p>
                      <a:pPr marL="342900" marR="0" lvl="0" indent="-342900" algn="ctr" defTabSz="914400" rtl="0" eaLnBrk="1" latinLnBrk="0" hangingPunct="1">
                        <a:lnSpc>
                          <a:spcPct val="200000"/>
                        </a:lnSpc>
                        <a:spcBef>
                          <a:spcPts val="0"/>
                        </a:spcBef>
                        <a:spcAft>
                          <a:spcPts val="0"/>
                        </a:spcAft>
                        <a:buFont typeface="Symbol"/>
                        <a:buNone/>
                      </a:pPr>
                      <a:r>
                        <a:rPr lang="es-EC" sz="1100" b="1" kern="1200" dirty="0">
                          <a:solidFill>
                            <a:schemeClr val="tx1"/>
                          </a:solidFill>
                          <a:effectLst>
                            <a:outerShdw blurRad="38100" dist="38100" dir="2700000" algn="tl">
                              <a:srgbClr val="000000">
                                <a:alpha val="43137"/>
                              </a:srgbClr>
                            </a:outerShdw>
                          </a:effectLst>
                          <a:latin typeface="Arial"/>
                          <a:ea typeface="Times New Roman"/>
                          <a:cs typeface="+mn-cs"/>
                        </a:rPr>
                        <a:t>OBJETIVOS ESTRATEGICOS</a:t>
                      </a:r>
                      <a:endParaRPr lang="es-US" sz="1100" b="1" kern="1200" dirty="0">
                        <a:solidFill>
                          <a:schemeClr val="tx1"/>
                        </a:solidFill>
                        <a:effectLst>
                          <a:outerShdw blurRad="38100" dist="38100" dir="2700000" algn="tl">
                            <a:srgbClr val="000000">
                              <a:alpha val="43137"/>
                            </a:srgbClr>
                          </a:outerShdw>
                        </a:effectLst>
                        <a:latin typeface="Arial"/>
                        <a:ea typeface="Times New Roman"/>
                        <a:cs typeface="+mn-cs"/>
                      </a:endParaRPr>
                    </a:p>
                  </a:txBody>
                  <a:tcPr marL="62186" marR="62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endParaRPr lang="es-US"/>
                    </a:p>
                  </a:txBody>
                  <a:tcPr/>
                </a:tc>
              </a:tr>
              <a:tr h="1798167">
                <a:tc>
                  <a:txBody>
                    <a:bodyPr/>
                    <a:lstStyle/>
                    <a:p>
                      <a:pPr marL="71755" marR="71755" algn="ctr">
                        <a:lnSpc>
                          <a:spcPct val="200000"/>
                        </a:lnSpc>
                        <a:spcBef>
                          <a:spcPts val="0"/>
                        </a:spcBef>
                        <a:spcAft>
                          <a:spcPts val="0"/>
                        </a:spcAft>
                      </a:pPr>
                      <a:r>
                        <a:rPr lang="es-EC" sz="900" b="0" dirty="0">
                          <a:solidFill>
                            <a:srgbClr val="000000"/>
                          </a:solidFill>
                          <a:effectLst>
                            <a:outerShdw blurRad="38100" dist="38100" dir="2700000" algn="tl">
                              <a:srgbClr val="000000">
                                <a:alpha val="43137"/>
                              </a:srgbClr>
                            </a:outerShdw>
                          </a:effectLst>
                          <a:latin typeface="Arial" pitchFamily="34" charset="0"/>
                          <a:ea typeface="Calibri"/>
                          <a:cs typeface="Arial" pitchFamily="34" charset="0"/>
                        </a:rPr>
                        <a:t>FINANCIERO</a:t>
                      </a:r>
                      <a:endParaRPr lang="es-US" sz="1600" b="0" dirty="0">
                        <a:effectLst>
                          <a:outerShdw blurRad="38100" dist="38100" dir="2700000" algn="tl">
                            <a:srgbClr val="000000">
                              <a:alpha val="43137"/>
                            </a:srgbClr>
                          </a:outerShdw>
                        </a:effectLst>
                        <a:latin typeface="Arial" pitchFamily="34" charset="0"/>
                        <a:ea typeface="Times New Roman"/>
                        <a:cs typeface="Arial" pitchFamily="34" charset="0"/>
                      </a:endParaRPr>
                    </a:p>
                  </a:txBody>
                  <a:tcPr marL="62186" marR="62186"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17DC8"/>
                    </a:solidFill>
                  </a:tcPr>
                </a:tc>
                <a:tc>
                  <a:txBody>
                    <a:bodyPr/>
                    <a:lstStyle/>
                    <a:p>
                      <a:pPr marL="342900" marR="0" lvl="0" indent="-342900" algn="just" defTabSz="914400" rtl="0" eaLnBrk="1" latinLnBrk="0" hangingPunct="1">
                        <a:lnSpc>
                          <a:spcPct val="200000"/>
                        </a:lnSpc>
                        <a:spcBef>
                          <a:spcPts val="0"/>
                        </a:spcBef>
                        <a:spcAft>
                          <a:spcPts val="0"/>
                        </a:spcAft>
                        <a:buFont typeface="Symbol"/>
                        <a:buChar char=""/>
                      </a:pPr>
                      <a:r>
                        <a:rPr lang="es-ES" sz="1200" kern="1200" dirty="0" smtClean="0">
                          <a:solidFill>
                            <a:schemeClr val="tx1"/>
                          </a:solidFill>
                          <a:latin typeface="Arial"/>
                          <a:ea typeface="Times New Roman"/>
                          <a:cs typeface="+mn-cs"/>
                        </a:rPr>
                        <a:t>Aumentar </a:t>
                      </a:r>
                      <a:r>
                        <a:rPr lang="es-ES" sz="1200" kern="1200" dirty="0">
                          <a:solidFill>
                            <a:schemeClr val="tx1"/>
                          </a:solidFill>
                          <a:latin typeface="Arial"/>
                          <a:ea typeface="Times New Roman"/>
                          <a:cs typeface="+mn-cs"/>
                        </a:rPr>
                        <a:t>la facturación </a:t>
                      </a:r>
                      <a:r>
                        <a:rPr lang="es-ES" sz="1200" kern="1200" dirty="0" smtClean="0">
                          <a:solidFill>
                            <a:schemeClr val="tx1"/>
                          </a:solidFill>
                          <a:latin typeface="Arial"/>
                          <a:ea typeface="Times New Roman"/>
                          <a:cs typeface="+mn-cs"/>
                        </a:rPr>
                        <a:t>de </a:t>
                      </a:r>
                      <a:r>
                        <a:rPr lang="es-ES" sz="1200" kern="1200" dirty="0">
                          <a:solidFill>
                            <a:schemeClr val="tx1"/>
                          </a:solidFill>
                          <a:latin typeface="Arial"/>
                          <a:ea typeface="Times New Roman"/>
                          <a:cs typeface="+mn-cs"/>
                        </a:rPr>
                        <a:t>los clientes </a:t>
                      </a:r>
                      <a:r>
                        <a:rPr lang="es-ES" sz="1200" kern="1200" dirty="0" smtClean="0">
                          <a:solidFill>
                            <a:schemeClr val="tx1"/>
                          </a:solidFill>
                          <a:latin typeface="Arial"/>
                          <a:ea typeface="Times New Roman"/>
                          <a:cs typeface="+mn-cs"/>
                        </a:rPr>
                        <a:t>fijos al 20%</a:t>
                      </a:r>
                      <a:endParaRPr lang="es-US" sz="1200" kern="1200" dirty="0">
                        <a:solidFill>
                          <a:schemeClr val="tx1"/>
                        </a:solidFill>
                        <a:latin typeface="Arial"/>
                        <a:ea typeface="Times New Roman"/>
                        <a:cs typeface="+mn-cs"/>
                      </a:endParaRPr>
                    </a:p>
                  </a:txBody>
                  <a:tcPr marL="62186" marR="62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8930">
                <a:tc>
                  <a:txBody>
                    <a:bodyPr/>
                    <a:lstStyle/>
                    <a:p>
                      <a:pPr marL="342900" marR="0" lvl="0" indent="-342900" algn="ctr" defTabSz="914400" rtl="0" eaLnBrk="1" latinLnBrk="0" hangingPunct="1">
                        <a:lnSpc>
                          <a:spcPct val="200000"/>
                        </a:lnSpc>
                        <a:spcBef>
                          <a:spcPts val="0"/>
                        </a:spcBef>
                        <a:spcAft>
                          <a:spcPts val="0"/>
                        </a:spcAft>
                        <a:buFont typeface="Symbol"/>
                        <a:buNone/>
                      </a:pPr>
                      <a:r>
                        <a:rPr lang="es-EC" sz="900" b="0" kern="1200" dirty="0">
                          <a:solidFill>
                            <a:srgbClr val="000000"/>
                          </a:solidFill>
                          <a:effectLst>
                            <a:outerShdw blurRad="38100" dist="38100" dir="2700000" algn="tl">
                              <a:srgbClr val="000000">
                                <a:alpha val="43137"/>
                              </a:srgbClr>
                            </a:outerShdw>
                          </a:effectLst>
                          <a:latin typeface="Arial" pitchFamily="34" charset="0"/>
                          <a:ea typeface="Calibri"/>
                          <a:cs typeface="Arial" pitchFamily="34" charset="0"/>
                        </a:rPr>
                        <a:t>CLIENTES</a:t>
                      </a:r>
                      <a:endParaRPr lang="es-US" sz="900" b="0" kern="1200" dirty="0">
                        <a:solidFill>
                          <a:srgbClr val="000000"/>
                        </a:solidFill>
                        <a:effectLst>
                          <a:outerShdw blurRad="38100" dist="38100" dir="2700000" algn="tl">
                            <a:srgbClr val="000000">
                              <a:alpha val="43137"/>
                            </a:srgbClr>
                          </a:outerShdw>
                        </a:effectLst>
                        <a:latin typeface="Arial" pitchFamily="34" charset="0"/>
                        <a:ea typeface="Calibri"/>
                        <a:cs typeface="Arial" pitchFamily="34" charset="0"/>
                      </a:endParaRPr>
                    </a:p>
                  </a:txBody>
                  <a:tcPr marL="62186" marR="62186"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342900" marR="0" lvl="0" indent="-342900" algn="just" defTabSz="914400" rtl="0" eaLnBrk="1" latinLnBrk="0" hangingPunct="1">
                        <a:lnSpc>
                          <a:spcPct val="200000"/>
                        </a:lnSpc>
                        <a:spcBef>
                          <a:spcPts val="0"/>
                        </a:spcBef>
                        <a:spcAft>
                          <a:spcPts val="0"/>
                        </a:spcAft>
                        <a:buFont typeface="Symbol"/>
                        <a:buChar char=""/>
                      </a:pPr>
                      <a:r>
                        <a:rPr lang="es-ES" sz="1200" kern="1200" dirty="0" smtClean="0">
                          <a:solidFill>
                            <a:schemeClr val="tx1"/>
                          </a:solidFill>
                          <a:latin typeface="Arial"/>
                          <a:ea typeface="Times New Roman"/>
                          <a:cs typeface="+mn-cs"/>
                        </a:rPr>
                        <a:t>Incrementar Satisfacción de clientes en un 90%</a:t>
                      </a:r>
                      <a:endParaRPr lang="es-EC" sz="1200" kern="1200" dirty="0" smtClean="0">
                        <a:solidFill>
                          <a:schemeClr val="tx1"/>
                        </a:solidFill>
                        <a:latin typeface="Arial"/>
                        <a:ea typeface="Times New Roman"/>
                        <a:cs typeface="+mn-cs"/>
                      </a:endParaRPr>
                    </a:p>
                    <a:p>
                      <a:pPr marL="342900" marR="0" lvl="0" indent="-342900" algn="just" defTabSz="914400" rtl="0" eaLnBrk="1" latinLnBrk="0" hangingPunct="1">
                        <a:lnSpc>
                          <a:spcPct val="200000"/>
                        </a:lnSpc>
                        <a:spcBef>
                          <a:spcPts val="0"/>
                        </a:spcBef>
                        <a:spcAft>
                          <a:spcPts val="0"/>
                        </a:spcAft>
                        <a:buFont typeface="Symbol"/>
                        <a:buChar char=""/>
                      </a:pPr>
                      <a:r>
                        <a:rPr lang="es-ES" sz="1200" kern="1200" dirty="0" smtClean="0">
                          <a:solidFill>
                            <a:schemeClr val="tx1"/>
                          </a:solidFill>
                          <a:latin typeface="Arial"/>
                          <a:ea typeface="Times New Roman"/>
                          <a:cs typeface="+mn-cs"/>
                        </a:rPr>
                        <a:t>Manejar eficientemente los reclamos</a:t>
                      </a:r>
                      <a:endParaRPr lang="es-EC" sz="1200" kern="1200" dirty="0" smtClean="0">
                        <a:solidFill>
                          <a:schemeClr val="tx1"/>
                        </a:solidFill>
                        <a:latin typeface="Arial"/>
                        <a:ea typeface="Times New Roman"/>
                        <a:cs typeface="+mn-cs"/>
                      </a:endParaRPr>
                    </a:p>
                    <a:p>
                      <a:pPr marL="342900" marR="0" lvl="0" indent="-342900" algn="just" defTabSz="914400" rtl="0" eaLnBrk="1" latinLnBrk="0" hangingPunct="1">
                        <a:lnSpc>
                          <a:spcPct val="200000"/>
                        </a:lnSpc>
                        <a:spcBef>
                          <a:spcPts val="0"/>
                        </a:spcBef>
                        <a:spcAft>
                          <a:spcPts val="0"/>
                        </a:spcAft>
                        <a:buFont typeface="Symbol"/>
                        <a:buChar char=""/>
                      </a:pPr>
                      <a:r>
                        <a:rPr lang="es-ES" sz="1200" kern="1200" dirty="0" smtClean="0">
                          <a:solidFill>
                            <a:schemeClr val="tx1"/>
                          </a:solidFill>
                          <a:latin typeface="Arial"/>
                          <a:ea typeface="Times New Roman"/>
                          <a:cs typeface="+mn-cs"/>
                        </a:rPr>
                        <a:t>Creación de alianzas estratégicas para innovar nuestros productos.</a:t>
                      </a:r>
                      <a:endParaRPr lang="es-US" sz="1200" kern="1200" dirty="0">
                        <a:solidFill>
                          <a:schemeClr val="tx1"/>
                        </a:solidFill>
                        <a:latin typeface="Arial"/>
                        <a:ea typeface="Times New Roman"/>
                        <a:cs typeface="+mn-cs"/>
                      </a:endParaRPr>
                    </a:p>
                  </a:txBody>
                  <a:tcPr marL="62186" marR="621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8930">
                <a:tc>
                  <a:txBody>
                    <a:bodyPr/>
                    <a:lstStyle/>
                    <a:p>
                      <a:pPr marL="71755" marR="71755" algn="ctr">
                        <a:lnSpc>
                          <a:spcPct val="200000"/>
                        </a:lnSpc>
                        <a:spcBef>
                          <a:spcPts val="0"/>
                        </a:spcBef>
                        <a:spcAft>
                          <a:spcPts val="0"/>
                        </a:spcAft>
                      </a:pPr>
                      <a:r>
                        <a:rPr lang="es-EC" sz="900" b="0" dirty="0">
                          <a:solidFill>
                            <a:srgbClr val="000000"/>
                          </a:solidFill>
                          <a:effectLst>
                            <a:outerShdw blurRad="38100" dist="38100" dir="2700000" algn="tl">
                              <a:srgbClr val="000000">
                                <a:alpha val="43137"/>
                              </a:srgbClr>
                            </a:outerShdw>
                          </a:effectLst>
                          <a:latin typeface="Arial" pitchFamily="34" charset="0"/>
                          <a:ea typeface="Calibri"/>
                          <a:cs typeface="Arial" pitchFamily="34" charset="0"/>
                        </a:rPr>
                        <a:t>PROCESOS</a:t>
                      </a:r>
                      <a:endParaRPr lang="es-US" sz="1600" b="0" dirty="0">
                        <a:effectLst>
                          <a:outerShdw blurRad="38100" dist="38100" dir="2700000" algn="tl">
                            <a:srgbClr val="000000">
                              <a:alpha val="43137"/>
                            </a:srgbClr>
                          </a:outerShdw>
                        </a:effectLst>
                        <a:latin typeface="Arial" pitchFamily="34" charset="0"/>
                        <a:ea typeface="Times New Roman"/>
                        <a:cs typeface="Arial" pitchFamily="34" charset="0"/>
                      </a:endParaRPr>
                    </a:p>
                  </a:txBody>
                  <a:tcPr marL="62186" marR="62186"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marL="342900" marR="0" lvl="0" indent="-342900" algn="just" defTabSz="914400" rtl="0" eaLnBrk="1" latinLnBrk="0" hangingPunct="1">
                        <a:lnSpc>
                          <a:spcPct val="200000"/>
                        </a:lnSpc>
                        <a:spcBef>
                          <a:spcPts val="0"/>
                        </a:spcBef>
                        <a:spcAft>
                          <a:spcPts val="0"/>
                        </a:spcAft>
                        <a:buFont typeface="Symbol"/>
                        <a:buChar char=""/>
                      </a:pPr>
                      <a:r>
                        <a:rPr lang="es-ES" sz="1200" kern="1200" dirty="0">
                          <a:solidFill>
                            <a:schemeClr val="tx1"/>
                          </a:solidFill>
                          <a:latin typeface="Arial"/>
                          <a:ea typeface="Times New Roman"/>
                          <a:cs typeface="+mn-cs"/>
                        </a:rPr>
                        <a:t>Optimizar los tiempos de producción en un 25%</a:t>
                      </a:r>
                      <a:endParaRPr lang="es-US" sz="1200" kern="1200" dirty="0">
                        <a:solidFill>
                          <a:schemeClr val="tx1"/>
                        </a:solidFill>
                        <a:latin typeface="Arial"/>
                        <a:ea typeface="Times New Roman"/>
                        <a:cs typeface="+mn-cs"/>
                      </a:endParaRPr>
                    </a:p>
                    <a:p>
                      <a:pPr marL="342900" marR="0" lvl="0" indent="-342900" algn="just" defTabSz="914400" rtl="0" eaLnBrk="1" latinLnBrk="0" hangingPunct="1">
                        <a:lnSpc>
                          <a:spcPct val="200000"/>
                        </a:lnSpc>
                        <a:spcBef>
                          <a:spcPts val="0"/>
                        </a:spcBef>
                        <a:spcAft>
                          <a:spcPts val="0"/>
                        </a:spcAft>
                        <a:buFont typeface="Symbol"/>
                        <a:buChar char=""/>
                      </a:pPr>
                      <a:r>
                        <a:rPr lang="es-ES" sz="1200" kern="1200" dirty="0">
                          <a:solidFill>
                            <a:schemeClr val="tx1"/>
                          </a:solidFill>
                          <a:latin typeface="Arial"/>
                          <a:ea typeface="Times New Roman"/>
                          <a:cs typeface="+mn-cs"/>
                        </a:rPr>
                        <a:t>Optimizar la calidad del </a:t>
                      </a:r>
                      <a:r>
                        <a:rPr lang="es-ES" sz="1200" kern="1200" dirty="0" smtClean="0">
                          <a:solidFill>
                            <a:schemeClr val="tx1"/>
                          </a:solidFill>
                          <a:latin typeface="Arial"/>
                          <a:ea typeface="Times New Roman"/>
                          <a:cs typeface="+mn-cs"/>
                        </a:rPr>
                        <a:t>producto </a:t>
                      </a:r>
                      <a:endParaRPr lang="es-US" sz="1200" kern="1200" dirty="0">
                        <a:solidFill>
                          <a:schemeClr val="tx1"/>
                        </a:solidFill>
                        <a:latin typeface="Arial"/>
                        <a:ea typeface="Times New Roman"/>
                        <a:cs typeface="+mn-cs"/>
                      </a:endParaRPr>
                    </a:p>
                    <a:p>
                      <a:pPr marL="342900" marR="0" lvl="0" indent="-342900" algn="just" defTabSz="914400" rtl="0" eaLnBrk="1" latinLnBrk="0" hangingPunct="1">
                        <a:lnSpc>
                          <a:spcPct val="200000"/>
                        </a:lnSpc>
                        <a:spcBef>
                          <a:spcPts val="0"/>
                        </a:spcBef>
                        <a:spcAft>
                          <a:spcPts val="0"/>
                        </a:spcAft>
                        <a:buFont typeface="Symbol"/>
                        <a:buChar char=""/>
                      </a:pPr>
                      <a:r>
                        <a:rPr lang="es-ES" sz="1200" kern="1200" dirty="0">
                          <a:solidFill>
                            <a:schemeClr val="tx1"/>
                          </a:solidFill>
                          <a:latin typeface="Arial"/>
                          <a:ea typeface="Times New Roman"/>
                          <a:cs typeface="+mn-cs"/>
                        </a:rPr>
                        <a:t>Optimizar los tiempos de entrega</a:t>
                      </a:r>
                      <a:endParaRPr lang="es-US" sz="1200" kern="1200" dirty="0">
                        <a:solidFill>
                          <a:schemeClr val="tx1"/>
                        </a:solidFill>
                        <a:latin typeface="Arial"/>
                        <a:ea typeface="Times New Roman"/>
                        <a:cs typeface="+mn-cs"/>
                      </a:endParaRPr>
                    </a:p>
                    <a:p>
                      <a:pPr marL="342900" marR="0" lvl="0" indent="-342900" algn="just" defTabSz="914400" rtl="0" eaLnBrk="1" latinLnBrk="0" hangingPunct="1">
                        <a:lnSpc>
                          <a:spcPct val="200000"/>
                        </a:lnSpc>
                        <a:spcBef>
                          <a:spcPts val="0"/>
                        </a:spcBef>
                        <a:spcAft>
                          <a:spcPts val="0"/>
                        </a:spcAft>
                        <a:buFont typeface="Symbol"/>
                        <a:buChar char=""/>
                      </a:pPr>
                      <a:r>
                        <a:rPr lang="es-ES" sz="1200" kern="1200" dirty="0">
                          <a:solidFill>
                            <a:schemeClr val="tx1"/>
                          </a:solidFill>
                          <a:latin typeface="Arial"/>
                          <a:ea typeface="Times New Roman"/>
                          <a:cs typeface="+mn-cs"/>
                        </a:rPr>
                        <a:t>Minimizar errores en las órdenes de producción.</a:t>
                      </a:r>
                      <a:endParaRPr lang="es-US" sz="1200" kern="1200" dirty="0">
                        <a:solidFill>
                          <a:schemeClr val="tx1"/>
                        </a:solidFill>
                        <a:latin typeface="Arial"/>
                        <a:ea typeface="Times New Roman"/>
                        <a:cs typeface="+mn-cs"/>
                      </a:endParaRPr>
                    </a:p>
                  </a:txBody>
                  <a:tcPr marL="62186" marR="621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15637">
                <a:tc>
                  <a:txBody>
                    <a:bodyPr/>
                    <a:lstStyle/>
                    <a:p>
                      <a:pPr marL="71755" marR="71755" algn="ctr">
                        <a:lnSpc>
                          <a:spcPct val="200000"/>
                        </a:lnSpc>
                        <a:spcBef>
                          <a:spcPts val="0"/>
                        </a:spcBef>
                        <a:spcAft>
                          <a:spcPts val="0"/>
                        </a:spcAft>
                      </a:pPr>
                      <a:r>
                        <a:rPr lang="es-EC" sz="900" b="0" dirty="0">
                          <a:solidFill>
                            <a:srgbClr val="000000"/>
                          </a:solidFill>
                          <a:effectLst>
                            <a:outerShdw blurRad="38100" dist="38100" dir="2700000" algn="tl">
                              <a:srgbClr val="000000">
                                <a:alpha val="43137"/>
                              </a:srgbClr>
                            </a:outerShdw>
                          </a:effectLst>
                          <a:latin typeface="Arial" pitchFamily="34" charset="0"/>
                          <a:ea typeface="Calibri"/>
                          <a:cs typeface="Arial" pitchFamily="34" charset="0"/>
                        </a:rPr>
                        <a:t>DESARROLLO HUMANO</a:t>
                      </a:r>
                      <a:endParaRPr lang="es-US" sz="1600" b="0" dirty="0">
                        <a:effectLst>
                          <a:outerShdw blurRad="38100" dist="38100" dir="2700000" algn="tl">
                            <a:srgbClr val="000000">
                              <a:alpha val="43137"/>
                            </a:srgbClr>
                          </a:outerShdw>
                        </a:effectLst>
                        <a:latin typeface="Arial" pitchFamily="34" charset="0"/>
                        <a:ea typeface="Times New Roman"/>
                        <a:cs typeface="Arial" pitchFamily="34" charset="0"/>
                      </a:endParaRPr>
                    </a:p>
                    <a:p>
                      <a:pPr marL="71755" marR="71755" algn="ctr">
                        <a:lnSpc>
                          <a:spcPct val="200000"/>
                        </a:lnSpc>
                        <a:spcBef>
                          <a:spcPts val="0"/>
                        </a:spcBef>
                        <a:spcAft>
                          <a:spcPts val="0"/>
                        </a:spcAft>
                      </a:pPr>
                      <a:r>
                        <a:rPr lang="es-EC" sz="900" b="0" dirty="0">
                          <a:solidFill>
                            <a:srgbClr val="000000"/>
                          </a:solidFill>
                          <a:effectLst>
                            <a:outerShdw blurRad="38100" dist="38100" dir="2700000" algn="tl">
                              <a:srgbClr val="000000">
                                <a:alpha val="43137"/>
                              </a:srgbClr>
                            </a:outerShdw>
                          </a:effectLst>
                          <a:latin typeface="Arial" pitchFamily="34" charset="0"/>
                          <a:ea typeface="Calibri"/>
                          <a:cs typeface="Arial" pitchFamily="34" charset="0"/>
                        </a:rPr>
                        <a:t>Y TECNOLÓGICO</a:t>
                      </a:r>
                      <a:endParaRPr lang="es-US" sz="1600" b="0" dirty="0">
                        <a:effectLst>
                          <a:outerShdw blurRad="38100" dist="38100" dir="2700000" algn="tl">
                            <a:srgbClr val="000000">
                              <a:alpha val="43137"/>
                            </a:srgbClr>
                          </a:outerShdw>
                        </a:effectLst>
                        <a:latin typeface="Arial" pitchFamily="34" charset="0"/>
                        <a:ea typeface="Times New Roman"/>
                        <a:cs typeface="Arial" pitchFamily="34" charset="0"/>
                      </a:endParaRPr>
                    </a:p>
                  </a:txBody>
                  <a:tcPr marL="62186" marR="62186"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marL="342900" marR="0" lvl="0" indent="-342900" algn="just" defTabSz="914400" rtl="0" eaLnBrk="1" latinLnBrk="0" hangingPunct="1">
                        <a:lnSpc>
                          <a:spcPct val="200000"/>
                        </a:lnSpc>
                        <a:spcBef>
                          <a:spcPts val="0"/>
                        </a:spcBef>
                        <a:spcAft>
                          <a:spcPts val="0"/>
                        </a:spcAft>
                        <a:buFont typeface="Symbol"/>
                        <a:buChar char=""/>
                      </a:pPr>
                      <a:r>
                        <a:rPr lang="es-ES" sz="1200" kern="1200" dirty="0">
                          <a:solidFill>
                            <a:schemeClr val="tx1"/>
                          </a:solidFill>
                          <a:latin typeface="Arial"/>
                          <a:ea typeface="Times New Roman"/>
                          <a:cs typeface="+mn-cs"/>
                        </a:rPr>
                        <a:t>Incentivo por venta</a:t>
                      </a:r>
                      <a:endParaRPr lang="es-US" sz="1200" kern="1200" dirty="0">
                        <a:solidFill>
                          <a:schemeClr val="tx1"/>
                        </a:solidFill>
                        <a:latin typeface="Arial"/>
                        <a:ea typeface="Times New Roman"/>
                        <a:cs typeface="+mn-cs"/>
                      </a:endParaRPr>
                    </a:p>
                    <a:p>
                      <a:pPr marL="342900" marR="0" lvl="0" indent="-342900" algn="just" defTabSz="914400" rtl="0" eaLnBrk="1" latinLnBrk="0" hangingPunct="1">
                        <a:lnSpc>
                          <a:spcPct val="200000"/>
                        </a:lnSpc>
                        <a:spcBef>
                          <a:spcPts val="0"/>
                        </a:spcBef>
                        <a:spcAft>
                          <a:spcPts val="0"/>
                        </a:spcAft>
                        <a:buFont typeface="Symbol"/>
                        <a:buChar char=""/>
                      </a:pPr>
                      <a:r>
                        <a:rPr lang="es-ES" sz="1200" kern="1200" dirty="0">
                          <a:solidFill>
                            <a:schemeClr val="tx1"/>
                          </a:solidFill>
                          <a:latin typeface="Arial"/>
                          <a:ea typeface="Times New Roman"/>
                          <a:cs typeface="+mn-cs"/>
                        </a:rPr>
                        <a:t>Aumentar plantilla de vendedores.</a:t>
                      </a:r>
                      <a:endParaRPr lang="es-US" sz="1200" kern="1200" dirty="0">
                        <a:solidFill>
                          <a:schemeClr val="tx1"/>
                        </a:solidFill>
                        <a:latin typeface="Arial"/>
                        <a:ea typeface="Times New Roman"/>
                        <a:cs typeface="+mn-cs"/>
                      </a:endParaRPr>
                    </a:p>
                  </a:txBody>
                  <a:tcPr marL="62186" marR="621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1 Título"/>
          <p:cNvSpPr txBox="1">
            <a:spLocks/>
          </p:cNvSpPr>
          <p:nvPr/>
        </p:nvSpPr>
        <p:spPr bwMode="auto">
          <a:xfrm>
            <a:off x="0" y="0"/>
            <a:ext cx="755576" cy="6885384"/>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vert="vert270" anchor="ctr"/>
          <a:lstStyle/>
          <a:p>
            <a:pPr algn="ctr">
              <a:defRPr/>
            </a:pPr>
            <a:r>
              <a:rPr lang="en-US" sz="4000" dirty="0"/>
              <a:t>MAPA ESTRAT</a:t>
            </a:r>
            <a:r>
              <a:rPr lang="es-EC" sz="4000" dirty="0"/>
              <a:t>ÉGICO</a:t>
            </a:r>
          </a:p>
        </p:txBody>
      </p:sp>
      <p:sp>
        <p:nvSpPr>
          <p:cNvPr id="5" name="4 Marcador de número de diapositiva"/>
          <p:cNvSpPr>
            <a:spLocks noGrp="1"/>
          </p:cNvSpPr>
          <p:nvPr>
            <p:ph type="sldNum" sz="quarter" idx="12"/>
          </p:nvPr>
        </p:nvSpPr>
        <p:spPr/>
        <p:txBody>
          <a:bodyPr/>
          <a:lstStyle/>
          <a:p>
            <a:pPr>
              <a:defRPr/>
            </a:pPr>
            <a:fld id="{10A8EB4A-7F34-4350-8910-529DEC208DF7}" type="slidenum">
              <a:rPr lang="es-EC" smtClean="0"/>
              <a:pPr>
                <a:defRPr/>
              </a:pPr>
              <a:t>63</a:t>
            </a:fld>
            <a:endParaRPr lang="es-EC" dirty="0"/>
          </a:p>
        </p:txBody>
      </p:sp>
      <p:pic>
        <p:nvPicPr>
          <p:cNvPr id="6" name="5 Imagen"/>
          <p:cNvPicPr/>
          <p:nvPr/>
        </p:nvPicPr>
        <p:blipFill>
          <a:blip r:embed="rId2"/>
          <a:srcRect l="19202" t="22029" r="18243" b="6377"/>
          <a:stretch>
            <a:fillRect/>
          </a:stretch>
        </p:blipFill>
        <p:spPr bwMode="auto">
          <a:xfrm>
            <a:off x="833470" y="571480"/>
            <a:ext cx="8239124" cy="6072230"/>
          </a:xfrm>
          <a:prstGeom prst="rect">
            <a:avLst/>
          </a:prstGeom>
          <a:noFill/>
          <a:ln w="9525">
            <a:noFill/>
            <a:miter lim="800000"/>
            <a:headEnd/>
            <a:tailEnd/>
          </a:ln>
        </p:spPr>
      </p:pic>
      <p:sp>
        <p:nvSpPr>
          <p:cNvPr id="8" name="7 Marcador de pie de página"/>
          <p:cNvSpPr>
            <a:spLocks noGrp="1"/>
          </p:cNvSpPr>
          <p:nvPr>
            <p:ph type="ftr" sz="quarter" idx="11"/>
          </p:nvPr>
        </p:nvSpPr>
        <p:spPr>
          <a:xfrm>
            <a:off x="642910" y="6564337"/>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857224" y="6778651"/>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11"/>
          <p:cNvPicPr>
            <a:picLocks noChangeAspect="1" noChangeArrowheads="1"/>
          </p:cNvPicPr>
          <p:nvPr/>
        </p:nvPicPr>
        <p:blipFill>
          <a:blip r:embed="rId2"/>
          <a:srcRect l="33398" t="30937" r="28516" b="12811"/>
          <a:stretch>
            <a:fillRect/>
          </a:stretch>
        </p:blipFill>
        <p:spPr bwMode="auto">
          <a:xfrm>
            <a:off x="2071688" y="1357313"/>
            <a:ext cx="5030787" cy="4643437"/>
          </a:xfrm>
          <a:prstGeom prst="rect">
            <a:avLst/>
          </a:prstGeom>
          <a:noFill/>
          <a:ln w="9525">
            <a:noFill/>
            <a:miter lim="800000"/>
            <a:headEnd/>
            <a:tailEnd/>
          </a:ln>
        </p:spPr>
      </p:pic>
      <p:sp>
        <p:nvSpPr>
          <p:cNvPr id="4" name="3 Marcador de número de diapositiva"/>
          <p:cNvSpPr>
            <a:spLocks noGrp="1"/>
          </p:cNvSpPr>
          <p:nvPr>
            <p:ph type="sldNum" sz="quarter" idx="12"/>
          </p:nvPr>
        </p:nvSpPr>
        <p:spPr/>
        <p:txBody>
          <a:bodyPr/>
          <a:lstStyle/>
          <a:p>
            <a:pPr>
              <a:defRPr/>
            </a:pPr>
            <a:fld id="{811B3607-3042-4D47-9F7F-58268748C2D7}" type="slidenum">
              <a:rPr lang="es-EC" smtClean="0"/>
              <a:pPr>
                <a:defRPr/>
              </a:pPr>
              <a:t>64</a:t>
            </a:fld>
            <a:endParaRPr lang="es-EC" dirty="0"/>
          </a:p>
        </p:txBody>
      </p:sp>
      <p:sp>
        <p:nvSpPr>
          <p:cNvPr id="5" name="1 Título"/>
          <p:cNvSpPr txBox="1">
            <a:spLocks/>
          </p:cNvSpPr>
          <p:nvPr/>
        </p:nvSpPr>
        <p:spPr bwMode="auto">
          <a:xfrm>
            <a:off x="428596" y="285728"/>
            <a:ext cx="8215370" cy="928694"/>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INDICARORES DE VENTAS</a:t>
            </a:r>
            <a:endParaRPr lang="es-EC" sz="3200" dirty="0"/>
          </a:p>
        </p:txBody>
      </p:sp>
      <p:pic>
        <p:nvPicPr>
          <p:cNvPr id="65543" name="Picture 2">
            <a:hlinkClick r:id="rId3" action="ppaction://hlinkfile"/>
          </p:cNvPr>
          <p:cNvPicPr>
            <a:picLocks noChangeAspect="1" noChangeArrowheads="1"/>
          </p:cNvPicPr>
          <p:nvPr/>
        </p:nvPicPr>
        <p:blipFill>
          <a:blip r:embed="rId4"/>
          <a:srcRect l="12305" t="23438" r="17969" b="7187"/>
          <a:stretch>
            <a:fillRect/>
          </a:stretch>
        </p:blipFill>
        <p:spPr bwMode="auto">
          <a:xfrm>
            <a:off x="1143000" y="5307013"/>
            <a:ext cx="1000125" cy="622300"/>
          </a:xfrm>
          <a:prstGeom prst="rect">
            <a:avLst/>
          </a:prstGeom>
          <a:noFill/>
          <a:ln w="9525">
            <a:noFill/>
            <a:miter lim="800000"/>
            <a:headEnd/>
            <a:tailEnd/>
          </a:ln>
        </p:spPr>
      </p:pic>
      <p:sp>
        <p:nvSpPr>
          <p:cNvPr id="38" name="37 CuadroTexto">
            <a:hlinkClick r:id="rId5" action="ppaction://hlinkfile"/>
          </p:cNvPr>
          <p:cNvSpPr txBox="1"/>
          <p:nvPr/>
        </p:nvSpPr>
        <p:spPr>
          <a:xfrm>
            <a:off x="642910" y="6080959"/>
            <a:ext cx="2000264" cy="276999"/>
          </a:xfrm>
          <a:prstGeom prst="rect">
            <a:avLst/>
          </a:prstGeom>
        </p:spPr>
        <p:style>
          <a:lnRef idx="0">
            <a:schemeClr val="accent4"/>
          </a:lnRef>
          <a:fillRef idx="3">
            <a:schemeClr val="accent4"/>
          </a:fillRef>
          <a:effectRef idx="3">
            <a:schemeClr val="accent4"/>
          </a:effectRef>
          <a:fontRef idx="minor">
            <a:schemeClr val="lt1"/>
          </a:fontRef>
        </p:style>
        <p:txBody>
          <a:bodyPr>
            <a:spAutoFit/>
          </a:bodyPr>
          <a:lstStyle/>
          <a:p>
            <a:pPr algn="ctr">
              <a:defRPr/>
            </a:pPr>
            <a:r>
              <a:rPr lang="en-US" sz="1200" b="1" dirty="0" err="1"/>
              <a:t>Ficha</a:t>
            </a:r>
            <a:r>
              <a:rPr lang="en-US" sz="1200" b="1" dirty="0"/>
              <a:t> de </a:t>
            </a:r>
            <a:r>
              <a:rPr lang="en-US" sz="1200" b="1" dirty="0" err="1"/>
              <a:t>Resultados</a:t>
            </a:r>
            <a:endParaRPr lang="es-EC" sz="1200" b="1" dirty="0"/>
          </a:p>
        </p:txBody>
      </p:sp>
      <p:sp>
        <p:nvSpPr>
          <p:cNvPr id="8" name="7 Marcador de pie de página"/>
          <p:cNvSpPr>
            <a:spLocks noGrp="1"/>
          </p:cNvSpPr>
          <p:nvPr>
            <p:ph type="ftr" sz="quarter" idx="11"/>
          </p:nvPr>
        </p:nvSpPr>
        <p:spPr>
          <a:xfrm>
            <a:off x="285720" y="6492899"/>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707213"/>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6572250" y="6492875"/>
            <a:ext cx="2133600" cy="365125"/>
          </a:xfrm>
        </p:spPr>
        <p:txBody>
          <a:bodyPr/>
          <a:lstStyle/>
          <a:p>
            <a:pPr>
              <a:defRPr/>
            </a:pPr>
            <a:fld id="{679D0DA3-03AA-41D5-8730-2F44FB249855}" type="slidenum">
              <a:rPr lang="es-EC" smtClean="0"/>
              <a:pPr>
                <a:defRPr/>
              </a:pPr>
              <a:t>65</a:t>
            </a:fld>
            <a:endParaRPr lang="es-EC" dirty="0"/>
          </a:p>
        </p:txBody>
      </p:sp>
      <p:sp>
        <p:nvSpPr>
          <p:cNvPr id="5" name="1 Título"/>
          <p:cNvSpPr txBox="1">
            <a:spLocks/>
          </p:cNvSpPr>
          <p:nvPr/>
        </p:nvSpPr>
        <p:spPr bwMode="auto">
          <a:xfrm>
            <a:off x="0" y="-24"/>
            <a:ext cx="9144000" cy="500066"/>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1300" b="1" dirty="0">
                <a:latin typeface="Arial" pitchFamily="34" charset="0"/>
                <a:cs typeface="Arial" pitchFamily="34" charset="0"/>
              </a:rPr>
              <a:t>SISTEMA CONTROL DE GESTI</a:t>
            </a:r>
            <a:r>
              <a:rPr lang="en-US" sz="1300" b="1" dirty="0">
                <a:latin typeface="Arial" pitchFamily="34" charset="0"/>
                <a:cs typeface="Arial" pitchFamily="34" charset="0"/>
              </a:rPr>
              <a:t>ÓN</a:t>
            </a:r>
            <a:endParaRPr lang="es-EC" sz="1300" b="1" dirty="0">
              <a:latin typeface="Arial" pitchFamily="34" charset="0"/>
              <a:cs typeface="Arial" pitchFamily="34" charset="0"/>
            </a:endParaRPr>
          </a:p>
          <a:p>
            <a:pPr algn="ctr">
              <a:defRPr/>
            </a:pPr>
            <a:r>
              <a:rPr lang="es-EC" sz="1200" dirty="0">
                <a:latin typeface="Arial" pitchFamily="34" charset="0"/>
                <a:cs typeface="Arial" pitchFamily="34" charset="0"/>
              </a:rPr>
              <a:t>GRÁFICO DE TENDENCIA</a:t>
            </a:r>
          </a:p>
        </p:txBody>
      </p:sp>
      <p:graphicFrame>
        <p:nvGraphicFramePr>
          <p:cNvPr id="6" name="5 Tabla"/>
          <p:cNvGraphicFramePr>
            <a:graphicFrameLocks noGrp="1"/>
          </p:cNvGraphicFramePr>
          <p:nvPr/>
        </p:nvGraphicFramePr>
        <p:xfrm>
          <a:off x="0" y="500063"/>
          <a:ext cx="9144000" cy="502920"/>
        </p:xfrm>
        <a:graphic>
          <a:graphicData uri="http://schemas.openxmlformats.org/drawingml/2006/table">
            <a:tbl>
              <a:tblPr firstRow="1" bandRow="1">
                <a:tableStyleId>{5940675A-B579-460E-94D1-54222C63F5DA}</a:tableStyleId>
              </a:tblPr>
              <a:tblGrid>
                <a:gridCol w="785786"/>
                <a:gridCol w="1714512"/>
                <a:gridCol w="4643470"/>
                <a:gridCol w="1571636"/>
                <a:gridCol w="428596"/>
              </a:tblGrid>
              <a:tr h="118936">
                <a:tc rowSpan="2">
                  <a:txBody>
                    <a:bodyPr/>
                    <a:lstStyle/>
                    <a:p>
                      <a:pPr algn="ctr"/>
                      <a:r>
                        <a:rPr lang="es-EC" sz="700" b="1" dirty="0" smtClean="0">
                          <a:latin typeface="Arial" pitchFamily="34" charset="0"/>
                          <a:cs typeface="Arial" pitchFamily="34" charset="0"/>
                        </a:rPr>
                        <a:t>EMPRESA</a:t>
                      </a:r>
                      <a:r>
                        <a:rPr lang="es-EC" sz="700" b="1" baseline="0" dirty="0" smtClean="0">
                          <a:latin typeface="Arial" pitchFamily="34" charset="0"/>
                          <a:cs typeface="Arial" pitchFamily="34" charset="0"/>
                        </a:rPr>
                        <a:t> ABC</a:t>
                      </a:r>
                      <a:endParaRPr lang="es-EC" sz="700" b="1"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NOMBRE</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700" b="1" noProof="0" dirty="0" smtClean="0">
                          <a:latin typeface="Arial" pitchFamily="34" charset="0"/>
                          <a:cs typeface="Arial" pitchFamily="34" charset="0"/>
                        </a:rPr>
                        <a:t>VENTAS</a:t>
                      </a:r>
                      <a:r>
                        <a:rPr lang="en-US" sz="700" b="1" dirty="0" smtClean="0">
                          <a:latin typeface="Arial" pitchFamily="34" charset="0"/>
                          <a:cs typeface="Arial" pitchFamily="34" charset="0"/>
                        </a:rPr>
                        <a:t> MENSUALES</a:t>
                      </a:r>
                      <a:endParaRPr lang="es-EC" sz="700" b="1" dirty="0" smtClean="0">
                        <a:latin typeface="Arial" pitchFamily="34" charset="0"/>
                        <a:cs typeface="Arial" pitchFamily="34" charset="0"/>
                      </a:endParaRPr>
                    </a:p>
                    <a:p>
                      <a:endParaRPr lang="es-EC" sz="700" b="1" dirty="0">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NÚMERO</a:t>
                      </a:r>
                      <a:r>
                        <a:rPr lang="en-US" sz="700" b="1" baseline="0" dirty="0" smtClean="0">
                          <a:latin typeface="Arial" pitchFamily="34" charset="0"/>
                          <a:cs typeface="Arial" pitchFamily="34" charset="0"/>
                        </a:rPr>
                        <a:t> DE INDICADOR</a:t>
                      </a:r>
                      <a:endParaRPr lang="es-EC" sz="700" b="1" dirty="0">
                        <a:latin typeface="Arial" pitchFamily="34" charset="0"/>
                        <a:cs typeface="Arial" pitchFamily="34" charset="0"/>
                      </a:endParaRPr>
                    </a:p>
                  </a:txBody>
                  <a:tcPr/>
                </a:tc>
                <a:tc>
                  <a:txBody>
                    <a:bodyPr/>
                    <a:lstStyle/>
                    <a:p>
                      <a:r>
                        <a:rPr lang="en-US" sz="700" dirty="0" smtClean="0">
                          <a:latin typeface="Arial" pitchFamily="34" charset="0"/>
                          <a:cs typeface="Arial" pitchFamily="34" charset="0"/>
                        </a:rPr>
                        <a:t>1</a:t>
                      </a:r>
                      <a:endParaRPr lang="es-EC" sz="700" dirty="0">
                        <a:latin typeface="Arial" pitchFamily="34" charset="0"/>
                        <a:cs typeface="Arial" pitchFamily="34" charset="0"/>
                      </a:endParaRPr>
                    </a:p>
                  </a:txBody>
                  <a:tcPr/>
                </a:tc>
              </a:tr>
              <a:tr h="185579">
                <a:tc vMerge="1">
                  <a:txBody>
                    <a:bodyPr/>
                    <a:lstStyle/>
                    <a:p>
                      <a:endParaRPr lang="es-EC" sz="1200"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MÉTRICA</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VENTAS TOTALES </a:t>
                      </a:r>
                      <a:r>
                        <a:rPr lang="en-US" sz="700" b="1" baseline="0" dirty="0" smtClean="0">
                          <a:latin typeface="Arial" pitchFamily="34" charset="0"/>
                          <a:cs typeface="Arial" pitchFamily="34" charset="0"/>
                        </a:rPr>
                        <a:t> AL MES/ VENTAS PROYECTADAS</a:t>
                      </a:r>
                      <a:endParaRPr lang="es-EC" sz="700" b="1" dirty="0">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FECHA DE ELABORACIÓN</a:t>
                      </a:r>
                      <a:endParaRPr lang="es-EC" sz="700" b="1" dirty="0">
                        <a:latin typeface="Arial" pitchFamily="34" charset="0"/>
                        <a:cs typeface="Arial" pitchFamily="34" charset="0"/>
                      </a:endParaRPr>
                    </a:p>
                  </a:txBody>
                  <a:tcPr/>
                </a:tc>
                <a:tc>
                  <a:txBody>
                    <a:bodyPr/>
                    <a:lstStyle/>
                    <a:p>
                      <a:endParaRPr lang="es-EC" sz="700" dirty="0">
                        <a:latin typeface="Arial" pitchFamily="34" charset="0"/>
                        <a:cs typeface="Arial" pitchFamily="34" charset="0"/>
                      </a:endParaRPr>
                    </a:p>
                  </a:txBody>
                  <a:tcPr/>
                </a:tc>
              </a:tr>
            </a:tbl>
          </a:graphicData>
        </a:graphic>
      </p:graphicFrame>
      <p:graphicFrame>
        <p:nvGraphicFramePr>
          <p:cNvPr id="7" name="6 Tabla"/>
          <p:cNvGraphicFramePr>
            <a:graphicFrameLocks noGrp="1"/>
          </p:cNvGraphicFramePr>
          <p:nvPr/>
        </p:nvGraphicFramePr>
        <p:xfrm>
          <a:off x="928688" y="4652963"/>
          <a:ext cx="7253205" cy="1152987"/>
        </p:xfrm>
        <a:graphic>
          <a:graphicData uri="http://schemas.openxmlformats.org/drawingml/2006/table">
            <a:tbl>
              <a:tblPr firstRow="1" bandRow="1">
                <a:tableStyleId>{5940675A-B579-460E-94D1-54222C63F5DA}</a:tableStyleId>
              </a:tblPr>
              <a:tblGrid>
                <a:gridCol w="1120721"/>
                <a:gridCol w="815890"/>
                <a:gridCol w="806922"/>
                <a:gridCol w="806922"/>
                <a:gridCol w="726229"/>
                <a:gridCol w="726229"/>
                <a:gridCol w="726229"/>
                <a:gridCol w="726229"/>
                <a:gridCol w="797834"/>
              </a:tblGrid>
              <a:tr h="223347">
                <a:tc>
                  <a:txBody>
                    <a:bodyPr/>
                    <a:lstStyle/>
                    <a:p>
                      <a:pPr algn="ctr"/>
                      <a:endParaRPr lang="es-EC" sz="600" dirty="0"/>
                    </a:p>
                  </a:txBody>
                  <a:tcPr/>
                </a:tc>
                <a:tc>
                  <a:txBody>
                    <a:bodyPr/>
                    <a:lstStyle/>
                    <a:p>
                      <a:pPr algn="ctr"/>
                      <a:r>
                        <a:rPr lang="en-US" sz="600" b="1" dirty="0" smtClean="0">
                          <a:solidFill>
                            <a:schemeClr val="bg1"/>
                          </a:solidFill>
                          <a:latin typeface="Arial" pitchFamily="34" charset="0"/>
                          <a:cs typeface="Arial" pitchFamily="34" charset="0"/>
                        </a:rPr>
                        <a:t>ENER</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FEB</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MARZ</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ABRIL</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MAY</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JUN</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JUL</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n-US" sz="600" b="1" dirty="0" smtClean="0">
                          <a:solidFill>
                            <a:schemeClr val="bg1"/>
                          </a:solidFill>
                          <a:latin typeface="Arial" pitchFamily="34" charset="0"/>
                          <a:cs typeface="Arial" pitchFamily="34" charset="0"/>
                        </a:rPr>
                        <a:t>AGOS</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r>
              <a:tr h="123739">
                <a:tc>
                  <a:txBody>
                    <a:bodyPr/>
                    <a:lstStyle/>
                    <a:p>
                      <a:pPr algn="ctr"/>
                      <a:r>
                        <a:rPr lang="en-US" sz="600" b="1" dirty="0" smtClean="0">
                          <a:latin typeface="Arial" pitchFamily="34" charset="0"/>
                          <a:cs typeface="Arial" pitchFamily="34" charset="0"/>
                        </a:rPr>
                        <a:t>MÁXIMO</a:t>
                      </a:r>
                      <a:endParaRPr lang="es-EC" sz="600" b="1" dirty="0">
                        <a:latin typeface="Arial" pitchFamily="34" charset="0"/>
                        <a:cs typeface="Arial" pitchFamily="34" charset="0"/>
                      </a:endParaRPr>
                    </a:p>
                  </a:txBody>
                  <a:tcPr>
                    <a:solidFill>
                      <a:srgbClr val="92D050"/>
                    </a:solidFill>
                  </a:tcPr>
                </a:tc>
                <a:tc>
                  <a:txBody>
                    <a:bodyPr/>
                    <a:lstStyle/>
                    <a:p>
                      <a:pPr algn="ctr"/>
                      <a:r>
                        <a:rPr lang="en-US" sz="600" dirty="0" smtClean="0">
                          <a:latin typeface="Arial" pitchFamily="34" charset="0"/>
                          <a:cs typeface="Arial" pitchFamily="34" charset="0"/>
                        </a:rPr>
                        <a:t>100%</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100%</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100%</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100%</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100%</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100%</a:t>
                      </a:r>
                      <a:endParaRPr lang="es-EC" sz="600" dirty="0">
                        <a:latin typeface="Arial" pitchFamily="34" charset="0"/>
                        <a:cs typeface="Arial" pitchFamily="34" charset="0"/>
                      </a:endParaRPr>
                    </a:p>
                  </a:txBody>
                  <a:tcPr/>
                </a:tc>
                <a:tc>
                  <a:txBody>
                    <a:bodyPr/>
                    <a:lstStyle/>
                    <a:p>
                      <a:pPr algn="ctr"/>
                      <a:r>
                        <a:rPr lang="en-US" sz="600" smtClean="0">
                          <a:latin typeface="Arial" pitchFamily="34" charset="0"/>
                          <a:cs typeface="Arial" pitchFamily="34" charset="0"/>
                        </a:rPr>
                        <a:t>100%</a:t>
                      </a:r>
                      <a:endParaRPr lang="es-EC" sz="600" dirty="0">
                        <a:latin typeface="Arial" pitchFamily="34" charset="0"/>
                        <a:cs typeface="Arial" pitchFamily="34" charset="0"/>
                      </a:endParaRPr>
                    </a:p>
                  </a:txBody>
                  <a:tcPr/>
                </a:tc>
                <a:tc>
                  <a:txBody>
                    <a:bodyPr/>
                    <a:lstStyle/>
                    <a:p>
                      <a:pPr algn="ctr"/>
                      <a:r>
                        <a:rPr lang="en-US" sz="600" dirty="0" smtClean="0">
                          <a:latin typeface="Arial" pitchFamily="34" charset="0"/>
                          <a:cs typeface="Arial" pitchFamily="34" charset="0"/>
                        </a:rPr>
                        <a:t>100%</a:t>
                      </a:r>
                      <a:endParaRPr lang="es-EC" sz="600" dirty="0">
                        <a:latin typeface="Arial" pitchFamily="34" charset="0"/>
                        <a:cs typeface="Arial" pitchFamily="34" charset="0"/>
                      </a:endParaRPr>
                    </a:p>
                  </a:txBody>
                  <a:tcPr/>
                </a:tc>
              </a:tr>
              <a:tr h="122687">
                <a:tc>
                  <a:txBody>
                    <a:bodyPr/>
                    <a:lstStyle/>
                    <a:p>
                      <a:pPr algn="ctr"/>
                      <a:r>
                        <a:rPr lang="en-US" sz="600" b="1" dirty="0" smtClean="0">
                          <a:latin typeface="Arial" pitchFamily="34" charset="0"/>
                          <a:cs typeface="Arial" pitchFamily="34" charset="0"/>
                        </a:rPr>
                        <a:t>MÍNIMO</a:t>
                      </a:r>
                      <a:endParaRPr lang="es-EC" sz="600" b="1" dirty="0">
                        <a:latin typeface="Arial" pitchFamily="34" charset="0"/>
                        <a:cs typeface="Arial" pitchFamily="34" charset="0"/>
                      </a:endParaRPr>
                    </a:p>
                  </a:txBody>
                  <a:tcPr>
                    <a:solidFill>
                      <a:srgbClr val="92D050"/>
                    </a:solidFill>
                  </a:tcPr>
                </a:tc>
                <a:tc>
                  <a:txBody>
                    <a:bodyPr/>
                    <a:lstStyle/>
                    <a:p>
                      <a:pPr algn="ctr"/>
                      <a:r>
                        <a:rPr lang="en-US" sz="600" dirty="0" smtClean="0">
                          <a:latin typeface="Arial" pitchFamily="34" charset="0"/>
                          <a:cs typeface="Arial" pitchFamily="34" charset="0"/>
                        </a:rPr>
                        <a:t>90%</a:t>
                      </a:r>
                      <a:endParaRPr lang="es-EC" sz="6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dirty="0" smtClean="0">
                          <a:latin typeface="Arial" pitchFamily="34" charset="0"/>
                          <a:cs typeface="Arial" pitchFamily="34" charset="0"/>
                        </a:rPr>
                        <a:t>90%</a:t>
                      </a:r>
                      <a:endParaRPr lang="es-EC" sz="6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dirty="0" smtClean="0">
                          <a:latin typeface="Arial" pitchFamily="34" charset="0"/>
                          <a:cs typeface="Arial" pitchFamily="34" charset="0"/>
                        </a:rPr>
                        <a:t>90%</a:t>
                      </a:r>
                      <a:endParaRPr lang="es-EC" sz="6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dirty="0" smtClean="0">
                          <a:latin typeface="Arial" pitchFamily="34" charset="0"/>
                          <a:cs typeface="Arial" pitchFamily="34" charset="0"/>
                        </a:rPr>
                        <a:t>90%</a:t>
                      </a:r>
                      <a:endParaRPr lang="es-EC" sz="6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dirty="0" smtClean="0">
                          <a:latin typeface="Arial" pitchFamily="34" charset="0"/>
                          <a:cs typeface="Arial" pitchFamily="34" charset="0"/>
                        </a:rPr>
                        <a:t>90%</a:t>
                      </a:r>
                      <a:endParaRPr lang="es-EC" sz="6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dirty="0" smtClean="0">
                          <a:latin typeface="Arial" pitchFamily="34" charset="0"/>
                          <a:cs typeface="Arial" pitchFamily="34" charset="0"/>
                        </a:rPr>
                        <a:t>90%</a:t>
                      </a:r>
                      <a:endParaRPr lang="es-EC" sz="6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dirty="0" smtClean="0">
                          <a:latin typeface="Arial" pitchFamily="34" charset="0"/>
                          <a:cs typeface="Arial" pitchFamily="34" charset="0"/>
                        </a:rPr>
                        <a:t>90%</a:t>
                      </a:r>
                      <a:endParaRPr lang="es-EC" sz="6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dirty="0" smtClean="0">
                          <a:latin typeface="Arial" pitchFamily="34" charset="0"/>
                          <a:cs typeface="Arial" pitchFamily="34" charset="0"/>
                        </a:rPr>
                        <a:t>90%</a:t>
                      </a:r>
                      <a:endParaRPr lang="es-EC" sz="600" dirty="0">
                        <a:latin typeface="Arial" pitchFamily="34" charset="0"/>
                        <a:cs typeface="Arial" pitchFamily="34" charset="0"/>
                      </a:endParaRPr>
                    </a:p>
                  </a:txBody>
                  <a:tcPr/>
                </a:tc>
              </a:tr>
              <a:tr h="0">
                <a:tc>
                  <a:txBody>
                    <a:bodyPr/>
                    <a:lstStyle/>
                    <a:p>
                      <a:pPr algn="ctr"/>
                      <a:r>
                        <a:rPr lang="en-US" sz="600" b="1" dirty="0" smtClean="0">
                          <a:latin typeface="Arial" pitchFamily="34" charset="0"/>
                          <a:cs typeface="Arial" pitchFamily="34" charset="0"/>
                        </a:rPr>
                        <a:t>CUMPLIMIENTO</a:t>
                      </a:r>
                      <a:endParaRPr lang="es-EC" sz="600" b="1" dirty="0">
                        <a:latin typeface="Arial" pitchFamily="34" charset="0"/>
                        <a:cs typeface="Arial" pitchFamily="34" charset="0"/>
                      </a:endParaRPr>
                    </a:p>
                  </a:txBody>
                  <a:tcPr>
                    <a:solidFill>
                      <a:srgbClr val="92D050"/>
                    </a:solidFill>
                  </a:tcPr>
                </a:tc>
                <a:tc>
                  <a:txBody>
                    <a:bodyPr/>
                    <a:lstStyle/>
                    <a:p>
                      <a:pPr algn="ctr"/>
                      <a:r>
                        <a:rPr lang="es-EC" sz="600" dirty="0" smtClean="0">
                          <a:latin typeface="Arial" pitchFamily="34" charset="0"/>
                          <a:cs typeface="Arial" pitchFamily="34" charset="0"/>
                        </a:rPr>
                        <a:t>78.43%</a:t>
                      </a:r>
                      <a:endParaRPr lang="es-EC" sz="600" dirty="0">
                        <a:latin typeface="Arial" pitchFamily="34" charset="0"/>
                        <a:cs typeface="Arial" pitchFamily="34" charset="0"/>
                      </a:endParaRPr>
                    </a:p>
                  </a:txBody>
                  <a:tcPr>
                    <a:solidFill>
                      <a:srgbClr val="FF0000"/>
                    </a:solidFill>
                  </a:tcPr>
                </a:tc>
                <a:tc>
                  <a:txBody>
                    <a:bodyPr/>
                    <a:lstStyle/>
                    <a:p>
                      <a:pPr algn="ctr"/>
                      <a:r>
                        <a:rPr lang="es-EC" sz="600" dirty="0" smtClean="0">
                          <a:latin typeface="Arial" pitchFamily="34" charset="0"/>
                          <a:cs typeface="Arial" pitchFamily="34" charset="0"/>
                        </a:rPr>
                        <a:t>77.19%</a:t>
                      </a:r>
                      <a:endParaRPr lang="es-EC" sz="600" dirty="0">
                        <a:latin typeface="Arial" pitchFamily="34" charset="0"/>
                        <a:cs typeface="Arial" pitchFamily="34" charset="0"/>
                      </a:endParaRPr>
                    </a:p>
                  </a:txBody>
                  <a:tcPr>
                    <a:solidFill>
                      <a:srgbClr val="FF0000"/>
                    </a:solidFill>
                  </a:tcPr>
                </a:tc>
                <a:tc>
                  <a:txBody>
                    <a:bodyPr/>
                    <a:lstStyle/>
                    <a:p>
                      <a:pPr algn="ctr"/>
                      <a:r>
                        <a:rPr lang="es-EC" sz="600" dirty="0" smtClean="0">
                          <a:latin typeface="Arial" pitchFamily="34" charset="0"/>
                          <a:cs typeface="Arial" pitchFamily="34" charset="0"/>
                        </a:rPr>
                        <a:t>76.29%</a:t>
                      </a:r>
                      <a:endParaRPr lang="es-EC" sz="600" dirty="0">
                        <a:latin typeface="Arial" pitchFamily="34" charset="0"/>
                        <a:cs typeface="Arial" pitchFamily="34" charset="0"/>
                      </a:endParaRPr>
                    </a:p>
                  </a:txBody>
                  <a:tcPr>
                    <a:solidFill>
                      <a:srgbClr val="FF0000"/>
                    </a:solidFill>
                  </a:tcPr>
                </a:tc>
                <a:tc>
                  <a:txBody>
                    <a:bodyPr/>
                    <a:lstStyle/>
                    <a:p>
                      <a:pPr algn="ctr"/>
                      <a:r>
                        <a:rPr lang="es-EC" sz="600" dirty="0" smtClean="0">
                          <a:latin typeface="Arial" pitchFamily="34" charset="0"/>
                          <a:cs typeface="Arial" pitchFamily="34" charset="0"/>
                        </a:rPr>
                        <a:t>87.09%</a:t>
                      </a:r>
                      <a:endParaRPr lang="es-EC" sz="600" dirty="0">
                        <a:latin typeface="Arial" pitchFamily="34" charset="0"/>
                        <a:cs typeface="Arial" pitchFamily="34" charset="0"/>
                      </a:endParaRPr>
                    </a:p>
                  </a:txBody>
                  <a:tcPr>
                    <a:solidFill>
                      <a:srgbClr val="FFFF00"/>
                    </a:solidFill>
                  </a:tcPr>
                </a:tc>
                <a:tc>
                  <a:txBody>
                    <a:bodyPr/>
                    <a:lstStyle/>
                    <a:p>
                      <a:pPr algn="ctr"/>
                      <a:r>
                        <a:rPr lang="es-EC" sz="600" dirty="0" smtClean="0">
                          <a:latin typeface="Arial" pitchFamily="34" charset="0"/>
                          <a:cs typeface="Arial" pitchFamily="34" charset="0"/>
                        </a:rPr>
                        <a:t>90.37%</a:t>
                      </a:r>
                      <a:endParaRPr lang="es-EC" sz="600" dirty="0">
                        <a:latin typeface="Arial" pitchFamily="34" charset="0"/>
                        <a:cs typeface="Arial" pitchFamily="34" charset="0"/>
                      </a:endParaRPr>
                    </a:p>
                  </a:txBody>
                  <a:tcPr>
                    <a:solidFill>
                      <a:srgbClr val="FFFF00"/>
                    </a:solidFill>
                  </a:tcPr>
                </a:tc>
                <a:tc>
                  <a:txBody>
                    <a:bodyPr/>
                    <a:lstStyle/>
                    <a:p>
                      <a:pPr algn="ctr"/>
                      <a:r>
                        <a:rPr lang="es-EC" sz="600" dirty="0" smtClean="0">
                          <a:latin typeface="Arial" pitchFamily="34" charset="0"/>
                          <a:cs typeface="Arial" pitchFamily="34" charset="0"/>
                        </a:rPr>
                        <a:t>78.12%</a:t>
                      </a:r>
                      <a:endParaRPr lang="es-EC" sz="600" dirty="0">
                        <a:latin typeface="Arial" pitchFamily="34" charset="0"/>
                        <a:cs typeface="Arial" pitchFamily="34" charset="0"/>
                      </a:endParaRPr>
                    </a:p>
                  </a:txBody>
                  <a:tcPr>
                    <a:solidFill>
                      <a:srgbClr val="FF0000"/>
                    </a:solidFill>
                  </a:tcPr>
                </a:tc>
                <a:tc>
                  <a:txBody>
                    <a:bodyPr/>
                    <a:lstStyle/>
                    <a:p>
                      <a:pPr algn="ctr"/>
                      <a:r>
                        <a:rPr lang="es-EC" sz="600" dirty="0" smtClean="0">
                          <a:latin typeface="Arial" pitchFamily="34" charset="0"/>
                          <a:cs typeface="Arial" pitchFamily="34" charset="0"/>
                        </a:rPr>
                        <a:t>62.11%</a:t>
                      </a:r>
                      <a:endParaRPr lang="es-EC" sz="600" dirty="0">
                        <a:latin typeface="Arial" pitchFamily="34" charset="0"/>
                        <a:cs typeface="Arial" pitchFamily="34" charset="0"/>
                      </a:endParaRPr>
                    </a:p>
                  </a:txBody>
                  <a:tcPr>
                    <a:solidFill>
                      <a:srgbClr val="FF0000"/>
                    </a:solidFill>
                  </a:tcPr>
                </a:tc>
                <a:tc>
                  <a:txBody>
                    <a:bodyPr/>
                    <a:lstStyle/>
                    <a:p>
                      <a:pPr algn="ctr"/>
                      <a:r>
                        <a:rPr lang="es-EC" sz="600" dirty="0" smtClean="0">
                          <a:latin typeface="Arial" pitchFamily="34" charset="0"/>
                          <a:cs typeface="Arial" pitchFamily="34" charset="0"/>
                        </a:rPr>
                        <a:t>101.93%</a:t>
                      </a:r>
                      <a:endParaRPr lang="es-EC" sz="600" dirty="0">
                        <a:latin typeface="Arial" pitchFamily="34" charset="0"/>
                        <a:cs typeface="Arial" pitchFamily="34" charset="0"/>
                      </a:endParaRPr>
                    </a:p>
                  </a:txBody>
                  <a:tcPr>
                    <a:solidFill>
                      <a:srgbClr val="27EF1D"/>
                    </a:solidFill>
                  </a:tcPr>
                </a:tc>
              </a:tr>
              <a:tr h="0">
                <a:tc>
                  <a:txBody>
                    <a:bodyPr/>
                    <a:lstStyle/>
                    <a:p>
                      <a:pPr algn="ctr"/>
                      <a:r>
                        <a:rPr lang="en-US" sz="600" b="1" dirty="0" smtClean="0">
                          <a:latin typeface="Arial" pitchFamily="34" charset="0"/>
                          <a:cs typeface="Arial" pitchFamily="34" charset="0"/>
                        </a:rPr>
                        <a:t>VENTAS</a:t>
                      </a:r>
                      <a:r>
                        <a:rPr lang="en-US" sz="600" b="1" baseline="0" dirty="0" smtClean="0">
                          <a:latin typeface="Arial" pitchFamily="34" charset="0"/>
                          <a:cs typeface="Arial" pitchFamily="34" charset="0"/>
                        </a:rPr>
                        <a:t>  MENS.</a:t>
                      </a:r>
                      <a:endParaRPr lang="es-EC" sz="600" b="1" dirty="0">
                        <a:latin typeface="Arial" pitchFamily="34" charset="0"/>
                        <a:cs typeface="Arial" pitchFamily="34" charset="0"/>
                      </a:endParaRPr>
                    </a:p>
                  </a:txBody>
                  <a:tcPr>
                    <a:solidFill>
                      <a:srgbClr val="92D050"/>
                    </a:solidFill>
                  </a:tcPr>
                </a:tc>
                <a:tc>
                  <a:txBody>
                    <a:bodyPr/>
                    <a:lstStyle/>
                    <a:p>
                      <a:pPr algn="ctr"/>
                      <a:r>
                        <a:rPr lang="es-EC" sz="700" b="0" kern="1200" dirty="0" smtClean="0">
                          <a:solidFill>
                            <a:schemeClr val="tx1"/>
                          </a:solidFill>
                          <a:latin typeface="Arial" pitchFamily="34" charset="0"/>
                          <a:ea typeface="+mn-ea"/>
                          <a:cs typeface="Arial" pitchFamily="34" charset="0"/>
                        </a:rPr>
                        <a:t>141165.07</a:t>
                      </a:r>
                      <a:endParaRPr lang="es-EC" sz="700" b="0" kern="1200" dirty="0">
                        <a:solidFill>
                          <a:schemeClr val="tx1"/>
                        </a:solidFill>
                        <a:latin typeface="Arial" pitchFamily="34" charset="0"/>
                        <a:ea typeface="+mn-ea"/>
                        <a:cs typeface="Arial" pitchFamily="34" charset="0"/>
                      </a:endParaRPr>
                    </a:p>
                  </a:txBody>
                  <a:tcPr>
                    <a:noFill/>
                  </a:tcPr>
                </a:tc>
                <a:tc>
                  <a:txBody>
                    <a:bodyPr/>
                    <a:lstStyle/>
                    <a:p>
                      <a:pPr algn="ctr"/>
                      <a:r>
                        <a:rPr lang="es-EC" sz="600" kern="1200" dirty="0" smtClean="0">
                          <a:solidFill>
                            <a:schemeClr val="tx1"/>
                          </a:solidFill>
                          <a:latin typeface="Arial" pitchFamily="34" charset="0"/>
                          <a:ea typeface="+mn-ea"/>
                          <a:cs typeface="Arial" pitchFamily="34" charset="0"/>
                        </a:rPr>
                        <a:t>138954.64</a:t>
                      </a:r>
                      <a:endParaRPr lang="es-EC" sz="600" kern="1200" dirty="0">
                        <a:solidFill>
                          <a:schemeClr val="tx1"/>
                        </a:solidFill>
                        <a:latin typeface="Arial" pitchFamily="34" charset="0"/>
                        <a:ea typeface="+mn-ea"/>
                        <a:cs typeface="Arial" pitchFamily="34" charset="0"/>
                      </a:endParaRPr>
                    </a:p>
                  </a:txBody>
                  <a:tcPr>
                    <a:noFill/>
                  </a:tcPr>
                </a:tc>
                <a:tc>
                  <a:txBody>
                    <a:bodyPr/>
                    <a:lstStyle/>
                    <a:p>
                      <a:pPr algn="ctr"/>
                      <a:r>
                        <a:rPr lang="es-EC" sz="600" kern="1200" dirty="0" smtClean="0">
                          <a:solidFill>
                            <a:schemeClr val="tx1"/>
                          </a:solidFill>
                          <a:latin typeface="Arial" pitchFamily="34" charset="0"/>
                          <a:ea typeface="+mn-ea"/>
                          <a:cs typeface="Arial" pitchFamily="34" charset="0"/>
                        </a:rPr>
                        <a:t>137339.35</a:t>
                      </a:r>
                      <a:endParaRPr lang="es-EC" sz="600" kern="1200" dirty="0">
                        <a:solidFill>
                          <a:schemeClr val="tx1"/>
                        </a:solidFill>
                        <a:latin typeface="Arial" pitchFamily="34" charset="0"/>
                        <a:ea typeface="+mn-ea"/>
                        <a:cs typeface="Arial" pitchFamily="34" charset="0"/>
                      </a:endParaRPr>
                    </a:p>
                  </a:txBody>
                  <a:tcPr>
                    <a:noFill/>
                  </a:tcPr>
                </a:tc>
                <a:tc>
                  <a:txBody>
                    <a:bodyPr/>
                    <a:lstStyle/>
                    <a:p>
                      <a:pPr algn="ctr"/>
                      <a:r>
                        <a:rPr lang="es-EC" sz="600" kern="1200" dirty="0" smtClean="0">
                          <a:solidFill>
                            <a:schemeClr val="tx1"/>
                          </a:solidFill>
                          <a:latin typeface="Arial" pitchFamily="34" charset="0"/>
                          <a:ea typeface="+mn-ea"/>
                          <a:cs typeface="Arial" pitchFamily="34" charset="0"/>
                        </a:rPr>
                        <a:t>156772.71</a:t>
                      </a:r>
                      <a:endParaRPr lang="es-EC" sz="600" kern="1200" dirty="0">
                        <a:solidFill>
                          <a:schemeClr val="tx1"/>
                        </a:solidFill>
                        <a:latin typeface="Arial" pitchFamily="34" charset="0"/>
                        <a:ea typeface="+mn-ea"/>
                        <a:cs typeface="Arial" pitchFamily="34" charset="0"/>
                      </a:endParaRPr>
                    </a:p>
                  </a:txBody>
                  <a:tcPr>
                    <a:noFill/>
                  </a:tcPr>
                </a:tc>
                <a:tc>
                  <a:txBody>
                    <a:bodyPr/>
                    <a:lstStyle/>
                    <a:p>
                      <a:pPr algn="ctr"/>
                      <a:r>
                        <a:rPr lang="es-EC" sz="600" kern="1200" dirty="0" smtClean="0">
                          <a:solidFill>
                            <a:schemeClr val="tx1"/>
                          </a:solidFill>
                          <a:latin typeface="Arial" pitchFamily="34" charset="0"/>
                          <a:ea typeface="+mn-ea"/>
                          <a:cs typeface="Arial" pitchFamily="34" charset="0"/>
                        </a:rPr>
                        <a:t>162670.48</a:t>
                      </a:r>
                      <a:endParaRPr lang="es-EC" sz="600" kern="1200" dirty="0">
                        <a:solidFill>
                          <a:schemeClr val="tx1"/>
                        </a:solidFill>
                        <a:latin typeface="Arial" pitchFamily="34" charset="0"/>
                        <a:ea typeface="+mn-ea"/>
                        <a:cs typeface="Arial" pitchFamily="34" charset="0"/>
                      </a:endParaRPr>
                    </a:p>
                  </a:txBody>
                  <a:tcPr>
                    <a:noFill/>
                  </a:tcPr>
                </a:tc>
                <a:tc>
                  <a:txBody>
                    <a:bodyPr/>
                    <a:lstStyle/>
                    <a:p>
                      <a:pPr algn="ctr"/>
                      <a:r>
                        <a:rPr lang="es-EC" sz="600" kern="1200" dirty="0" smtClean="0">
                          <a:solidFill>
                            <a:schemeClr val="tx1"/>
                          </a:solidFill>
                          <a:latin typeface="Arial" pitchFamily="34" charset="0"/>
                          <a:ea typeface="+mn-ea"/>
                          <a:cs typeface="Arial" pitchFamily="34" charset="0"/>
                        </a:rPr>
                        <a:t>140613.04</a:t>
                      </a:r>
                      <a:endParaRPr lang="es-EC" sz="600" kern="1200" dirty="0">
                        <a:solidFill>
                          <a:schemeClr val="tx1"/>
                        </a:solidFill>
                        <a:latin typeface="Arial" pitchFamily="34" charset="0"/>
                        <a:ea typeface="+mn-ea"/>
                        <a:cs typeface="Arial" pitchFamily="34" charset="0"/>
                      </a:endParaRPr>
                    </a:p>
                  </a:txBody>
                  <a:tcPr>
                    <a:noFill/>
                  </a:tcPr>
                </a:tc>
                <a:tc>
                  <a:txBody>
                    <a:bodyPr/>
                    <a:lstStyle/>
                    <a:p>
                      <a:pPr algn="ctr"/>
                      <a:r>
                        <a:rPr lang="es-EC" sz="600" kern="1200" dirty="0" smtClean="0">
                          <a:solidFill>
                            <a:schemeClr val="tx1"/>
                          </a:solidFill>
                          <a:latin typeface="Arial" pitchFamily="34" charset="0"/>
                          <a:ea typeface="+mn-ea"/>
                          <a:cs typeface="Arial" pitchFamily="34" charset="0"/>
                        </a:rPr>
                        <a:t>111802.03</a:t>
                      </a:r>
                      <a:endParaRPr lang="es-EC" sz="600" kern="1200" dirty="0">
                        <a:solidFill>
                          <a:schemeClr val="tx1"/>
                        </a:solidFill>
                        <a:latin typeface="Arial" pitchFamily="34" charset="0"/>
                        <a:ea typeface="+mn-ea"/>
                        <a:cs typeface="Arial" pitchFamily="34" charset="0"/>
                      </a:endParaRPr>
                    </a:p>
                  </a:txBody>
                  <a:tcPr>
                    <a:noFill/>
                  </a:tcPr>
                </a:tc>
                <a:tc>
                  <a:txBody>
                    <a:bodyPr/>
                    <a:lstStyle/>
                    <a:p>
                      <a:pPr algn="ctr"/>
                      <a:r>
                        <a:rPr lang="es-EC" sz="600" kern="1200" dirty="0" smtClean="0">
                          <a:solidFill>
                            <a:schemeClr val="tx1"/>
                          </a:solidFill>
                          <a:latin typeface="Arial" pitchFamily="34" charset="0"/>
                          <a:ea typeface="+mn-ea"/>
                          <a:cs typeface="Arial" pitchFamily="34" charset="0"/>
                        </a:rPr>
                        <a:t>183465.01</a:t>
                      </a:r>
                      <a:endParaRPr lang="es-EC" sz="600" kern="1200" dirty="0">
                        <a:solidFill>
                          <a:schemeClr val="tx1"/>
                        </a:solidFill>
                        <a:latin typeface="Arial" pitchFamily="34" charset="0"/>
                        <a:ea typeface="+mn-ea"/>
                        <a:cs typeface="Arial" pitchFamily="34" charset="0"/>
                      </a:endParaRPr>
                    </a:p>
                  </a:txBody>
                  <a:tcPr>
                    <a:noFill/>
                  </a:tcPr>
                </a:tc>
              </a:tr>
              <a:tr h="0">
                <a:tc>
                  <a:txBody>
                    <a:bodyPr/>
                    <a:lstStyle/>
                    <a:p>
                      <a:pPr algn="ctr"/>
                      <a:r>
                        <a:rPr lang="en-US" sz="600" b="1" dirty="0" smtClean="0">
                          <a:latin typeface="Arial" pitchFamily="34" charset="0"/>
                          <a:cs typeface="Arial" pitchFamily="34" charset="0"/>
                        </a:rPr>
                        <a:t>VENTAS  PROY.</a:t>
                      </a:r>
                      <a:endParaRPr lang="es-EC" sz="600" b="1" dirty="0">
                        <a:latin typeface="Arial" pitchFamily="34" charset="0"/>
                        <a:cs typeface="Arial" pitchFamily="34" charset="0"/>
                      </a:endParaRPr>
                    </a:p>
                  </a:txBody>
                  <a:tcPr>
                    <a:solidFill>
                      <a:srgbClr val="92D050"/>
                    </a:solidFill>
                  </a:tcPr>
                </a:tc>
                <a:tc>
                  <a:txBody>
                    <a:bodyPr/>
                    <a:lstStyle/>
                    <a:p>
                      <a:pPr algn="ctr"/>
                      <a:r>
                        <a:rPr lang="es-EC" sz="600" dirty="0" smtClean="0">
                          <a:latin typeface="Arial" pitchFamily="34" charset="0"/>
                          <a:cs typeface="Arial" pitchFamily="34" charset="0"/>
                        </a:rPr>
                        <a:t>180000</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180000</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180000</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180000</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180000</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180000</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180000</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180000</a:t>
                      </a:r>
                      <a:endParaRPr lang="es-EC" sz="600" dirty="0">
                        <a:latin typeface="Arial" pitchFamily="34" charset="0"/>
                        <a:cs typeface="Arial" pitchFamily="34" charset="0"/>
                      </a:endParaRPr>
                    </a:p>
                  </a:txBody>
                  <a:tcPr/>
                </a:tc>
              </a:tr>
            </a:tbl>
          </a:graphicData>
        </a:graphic>
      </p:graphicFrame>
      <p:grpSp>
        <p:nvGrpSpPr>
          <p:cNvPr id="66657" name="31 Grupo"/>
          <p:cNvGrpSpPr>
            <a:grpSpLocks/>
          </p:cNvGrpSpPr>
          <p:nvPr/>
        </p:nvGrpSpPr>
        <p:grpSpPr bwMode="auto">
          <a:xfrm>
            <a:off x="3203575" y="6092825"/>
            <a:ext cx="2436813" cy="485775"/>
            <a:chOff x="3203575" y="6093296"/>
            <a:chExt cx="2436813" cy="485775"/>
          </a:xfrm>
        </p:grpSpPr>
        <p:pic>
          <p:nvPicPr>
            <p:cNvPr id="66672" name="Picture 2"/>
            <p:cNvPicPr>
              <a:picLocks noChangeAspect="1" noChangeArrowheads="1"/>
            </p:cNvPicPr>
            <p:nvPr/>
          </p:nvPicPr>
          <p:blipFill>
            <a:blip r:embed="rId2"/>
            <a:srcRect/>
            <a:stretch>
              <a:fillRect/>
            </a:stretch>
          </p:blipFill>
          <p:spPr bwMode="auto">
            <a:xfrm>
              <a:off x="3203575" y="6093296"/>
              <a:ext cx="2371725" cy="485775"/>
            </a:xfrm>
            <a:prstGeom prst="rect">
              <a:avLst/>
            </a:prstGeom>
            <a:noFill/>
            <a:ln w="9525">
              <a:noFill/>
              <a:miter lim="800000"/>
              <a:headEnd/>
              <a:tailEnd/>
            </a:ln>
          </p:spPr>
        </p:pic>
        <p:sp>
          <p:nvSpPr>
            <p:cNvPr id="66673" name="19 CuadroTexto"/>
            <p:cNvSpPr txBox="1">
              <a:spLocks noChangeArrowheads="1"/>
            </p:cNvSpPr>
            <p:nvPr/>
          </p:nvSpPr>
          <p:spPr bwMode="auto">
            <a:xfrm>
              <a:off x="3333750" y="6388571"/>
              <a:ext cx="436563" cy="184150"/>
            </a:xfrm>
            <a:prstGeom prst="rect">
              <a:avLst/>
            </a:prstGeom>
            <a:noFill/>
            <a:ln w="9525">
              <a:noFill/>
              <a:miter lim="800000"/>
              <a:headEnd/>
              <a:tailEnd/>
            </a:ln>
          </p:spPr>
          <p:txBody>
            <a:bodyPr>
              <a:spAutoFit/>
            </a:bodyPr>
            <a:lstStyle/>
            <a:p>
              <a:r>
                <a:rPr lang="en-US" sz="600"/>
                <a:t>90%</a:t>
              </a:r>
              <a:endParaRPr lang="es-EC" sz="600"/>
            </a:p>
          </p:txBody>
        </p:sp>
        <p:sp>
          <p:nvSpPr>
            <p:cNvPr id="66674" name="20 CuadroTexto"/>
            <p:cNvSpPr txBox="1">
              <a:spLocks noChangeArrowheads="1"/>
            </p:cNvSpPr>
            <p:nvPr/>
          </p:nvSpPr>
          <p:spPr bwMode="auto">
            <a:xfrm>
              <a:off x="3403600" y="6275858"/>
              <a:ext cx="225425" cy="184150"/>
            </a:xfrm>
            <a:prstGeom prst="rect">
              <a:avLst/>
            </a:prstGeom>
            <a:noFill/>
            <a:ln w="9525">
              <a:noFill/>
              <a:miter lim="800000"/>
              <a:headEnd/>
              <a:tailEnd/>
            </a:ln>
          </p:spPr>
          <p:txBody>
            <a:bodyPr>
              <a:spAutoFit/>
            </a:bodyPr>
            <a:lstStyle/>
            <a:p>
              <a:r>
                <a:rPr lang="es-EC" sz="600" b="1"/>
                <a:t>&lt;</a:t>
              </a:r>
            </a:p>
          </p:txBody>
        </p:sp>
        <p:sp>
          <p:nvSpPr>
            <p:cNvPr id="66675" name="21 CuadroTexto"/>
            <p:cNvSpPr txBox="1">
              <a:spLocks noChangeArrowheads="1"/>
            </p:cNvSpPr>
            <p:nvPr/>
          </p:nvSpPr>
          <p:spPr bwMode="auto">
            <a:xfrm>
              <a:off x="5148263" y="6274271"/>
              <a:ext cx="125412" cy="184150"/>
            </a:xfrm>
            <a:prstGeom prst="rect">
              <a:avLst/>
            </a:prstGeom>
            <a:noFill/>
            <a:ln w="9525">
              <a:noFill/>
              <a:miter lim="800000"/>
              <a:headEnd/>
              <a:tailEnd/>
            </a:ln>
          </p:spPr>
          <p:txBody>
            <a:bodyPr>
              <a:spAutoFit/>
            </a:bodyPr>
            <a:lstStyle/>
            <a:p>
              <a:r>
                <a:rPr lang="es-EC" sz="600" b="1"/>
                <a:t>&gt;</a:t>
              </a:r>
            </a:p>
          </p:txBody>
        </p:sp>
        <p:sp>
          <p:nvSpPr>
            <p:cNvPr id="66676" name="22 CuadroTexto"/>
            <p:cNvSpPr txBox="1">
              <a:spLocks noChangeArrowheads="1"/>
            </p:cNvSpPr>
            <p:nvPr/>
          </p:nvSpPr>
          <p:spPr bwMode="auto">
            <a:xfrm>
              <a:off x="5045075" y="6393333"/>
              <a:ext cx="595313" cy="185738"/>
            </a:xfrm>
            <a:prstGeom prst="rect">
              <a:avLst/>
            </a:prstGeom>
            <a:noFill/>
            <a:ln w="9525">
              <a:noFill/>
              <a:miter lim="800000"/>
              <a:headEnd/>
              <a:tailEnd/>
            </a:ln>
          </p:spPr>
          <p:txBody>
            <a:bodyPr>
              <a:spAutoFit/>
            </a:bodyPr>
            <a:lstStyle/>
            <a:p>
              <a:r>
                <a:rPr lang="en-US" sz="600"/>
                <a:t>100%</a:t>
              </a:r>
              <a:endParaRPr lang="es-EC" sz="600"/>
            </a:p>
          </p:txBody>
        </p:sp>
        <p:sp>
          <p:nvSpPr>
            <p:cNvPr id="66677" name="23 CuadroTexto"/>
            <p:cNvSpPr txBox="1">
              <a:spLocks noChangeArrowheads="1"/>
            </p:cNvSpPr>
            <p:nvPr/>
          </p:nvSpPr>
          <p:spPr bwMode="auto">
            <a:xfrm>
              <a:off x="4021138" y="6379046"/>
              <a:ext cx="1014412" cy="185737"/>
            </a:xfrm>
            <a:prstGeom prst="rect">
              <a:avLst/>
            </a:prstGeom>
            <a:noFill/>
            <a:ln w="9525">
              <a:noFill/>
              <a:miter lim="800000"/>
              <a:headEnd/>
              <a:tailEnd/>
            </a:ln>
          </p:spPr>
          <p:txBody>
            <a:bodyPr>
              <a:spAutoFit/>
            </a:bodyPr>
            <a:lstStyle/>
            <a:p>
              <a:r>
                <a:rPr lang="es-EC" sz="600" b="1"/>
                <a:t>90%              100%</a:t>
              </a:r>
            </a:p>
          </p:txBody>
        </p:sp>
      </p:grpSp>
      <p:pic>
        <p:nvPicPr>
          <p:cNvPr id="66658" name="Picture 105"/>
          <p:cNvPicPr>
            <a:picLocks noChangeAspect="1" noChangeArrowheads="1"/>
          </p:cNvPicPr>
          <p:nvPr/>
        </p:nvPicPr>
        <p:blipFill>
          <a:blip r:embed="rId3"/>
          <a:srcRect/>
          <a:stretch>
            <a:fillRect/>
          </a:stretch>
        </p:blipFill>
        <p:spPr bwMode="auto">
          <a:xfrm>
            <a:off x="1071563" y="1285875"/>
            <a:ext cx="7296150" cy="2952750"/>
          </a:xfrm>
          <a:prstGeom prst="rect">
            <a:avLst/>
          </a:prstGeom>
          <a:noFill/>
          <a:ln w="9525">
            <a:noFill/>
            <a:miter lim="800000"/>
            <a:headEnd/>
            <a:tailEnd/>
          </a:ln>
        </p:spPr>
      </p:pic>
      <p:cxnSp>
        <p:nvCxnSpPr>
          <p:cNvPr id="24" name="23 Conector recto"/>
          <p:cNvCxnSpPr/>
          <p:nvPr/>
        </p:nvCxnSpPr>
        <p:spPr bwMode="auto">
          <a:xfrm>
            <a:off x="7000875" y="1928813"/>
            <a:ext cx="142875" cy="1587"/>
          </a:xfrm>
          <a:prstGeom prst="line">
            <a:avLst/>
          </a:prstGeom>
        </p:spPr>
        <p:style>
          <a:lnRef idx="1">
            <a:schemeClr val="accent4"/>
          </a:lnRef>
          <a:fillRef idx="0">
            <a:schemeClr val="accent4"/>
          </a:fillRef>
          <a:effectRef idx="0">
            <a:schemeClr val="accent4"/>
          </a:effectRef>
          <a:fontRef idx="minor">
            <a:schemeClr val="tx1"/>
          </a:fontRef>
        </p:style>
      </p:cxnSp>
      <p:cxnSp>
        <p:nvCxnSpPr>
          <p:cNvPr id="25" name="24 Conector recto"/>
          <p:cNvCxnSpPr/>
          <p:nvPr/>
        </p:nvCxnSpPr>
        <p:spPr bwMode="auto">
          <a:xfrm>
            <a:off x="7000875" y="2355850"/>
            <a:ext cx="142875" cy="1588"/>
          </a:xfrm>
          <a:prstGeom prst="line">
            <a:avLst/>
          </a:prstGeom>
        </p:spPr>
        <p:style>
          <a:lnRef idx="1">
            <a:schemeClr val="accent4"/>
          </a:lnRef>
          <a:fillRef idx="0">
            <a:schemeClr val="accent4"/>
          </a:fillRef>
          <a:effectRef idx="0">
            <a:schemeClr val="accent4"/>
          </a:effectRef>
          <a:fontRef idx="minor">
            <a:schemeClr val="tx1"/>
          </a:fontRef>
        </p:style>
      </p:cxnSp>
      <p:cxnSp>
        <p:nvCxnSpPr>
          <p:cNvPr id="26" name="25 Conector recto"/>
          <p:cNvCxnSpPr/>
          <p:nvPr/>
        </p:nvCxnSpPr>
        <p:spPr bwMode="auto">
          <a:xfrm>
            <a:off x="7000875" y="2713038"/>
            <a:ext cx="142875" cy="1587"/>
          </a:xfrm>
          <a:prstGeom prst="line">
            <a:avLst/>
          </a:prstGeom>
        </p:spPr>
        <p:style>
          <a:lnRef idx="1">
            <a:schemeClr val="accent4"/>
          </a:lnRef>
          <a:fillRef idx="0">
            <a:schemeClr val="accent4"/>
          </a:fillRef>
          <a:effectRef idx="0">
            <a:schemeClr val="accent4"/>
          </a:effectRef>
          <a:fontRef idx="minor">
            <a:schemeClr val="tx1"/>
          </a:fontRef>
        </p:style>
      </p:cxnSp>
      <p:cxnSp>
        <p:nvCxnSpPr>
          <p:cNvPr id="27" name="26 Conector recto"/>
          <p:cNvCxnSpPr/>
          <p:nvPr/>
        </p:nvCxnSpPr>
        <p:spPr bwMode="auto">
          <a:xfrm>
            <a:off x="7000875" y="3143250"/>
            <a:ext cx="142875" cy="1588"/>
          </a:xfrm>
          <a:prstGeom prst="line">
            <a:avLst/>
          </a:prstGeom>
        </p:spPr>
        <p:style>
          <a:lnRef idx="1">
            <a:schemeClr val="accent4"/>
          </a:lnRef>
          <a:fillRef idx="0">
            <a:schemeClr val="accent4"/>
          </a:fillRef>
          <a:effectRef idx="0">
            <a:schemeClr val="accent4"/>
          </a:effectRef>
          <a:fontRef idx="minor">
            <a:schemeClr val="tx1"/>
          </a:fontRef>
        </p:style>
      </p:cxnSp>
      <p:cxnSp>
        <p:nvCxnSpPr>
          <p:cNvPr id="28" name="27 Conector recto"/>
          <p:cNvCxnSpPr/>
          <p:nvPr/>
        </p:nvCxnSpPr>
        <p:spPr bwMode="auto">
          <a:xfrm>
            <a:off x="7000875" y="3570288"/>
            <a:ext cx="142875" cy="1587"/>
          </a:xfrm>
          <a:prstGeom prst="line">
            <a:avLst/>
          </a:prstGeom>
        </p:spPr>
        <p:style>
          <a:lnRef idx="1">
            <a:schemeClr val="accent4"/>
          </a:lnRef>
          <a:fillRef idx="0">
            <a:schemeClr val="accent4"/>
          </a:fillRef>
          <a:effectRef idx="0">
            <a:schemeClr val="accent4"/>
          </a:effectRef>
          <a:fontRef idx="minor">
            <a:schemeClr val="tx1"/>
          </a:fontRef>
        </p:style>
      </p:cxnSp>
      <p:sp>
        <p:nvSpPr>
          <p:cNvPr id="66664" name="18 Rectángulo"/>
          <p:cNvSpPr>
            <a:spLocks noChangeArrowheads="1"/>
          </p:cNvSpPr>
          <p:nvPr/>
        </p:nvSpPr>
        <p:spPr bwMode="auto">
          <a:xfrm>
            <a:off x="6443663" y="1555750"/>
            <a:ext cx="608012" cy="200025"/>
          </a:xfrm>
          <a:prstGeom prst="rect">
            <a:avLst/>
          </a:prstGeom>
          <a:noFill/>
          <a:ln w="9525">
            <a:noFill/>
            <a:miter lim="800000"/>
            <a:headEnd/>
            <a:tailEnd/>
          </a:ln>
        </p:spPr>
        <p:txBody>
          <a:bodyPr wrap="none">
            <a:spAutoFit/>
          </a:bodyPr>
          <a:lstStyle/>
          <a:p>
            <a:pPr algn="ctr"/>
            <a:r>
              <a:rPr lang="es-EC" sz="700" b="1"/>
              <a:t>183465.01</a:t>
            </a:r>
          </a:p>
        </p:txBody>
      </p:sp>
      <p:sp>
        <p:nvSpPr>
          <p:cNvPr id="66665" name="19 Rectángulo"/>
          <p:cNvSpPr>
            <a:spLocks noChangeArrowheads="1"/>
          </p:cNvSpPr>
          <p:nvPr/>
        </p:nvSpPr>
        <p:spPr bwMode="auto">
          <a:xfrm>
            <a:off x="5795963" y="2347913"/>
            <a:ext cx="608012" cy="200025"/>
          </a:xfrm>
          <a:prstGeom prst="rect">
            <a:avLst/>
          </a:prstGeom>
          <a:noFill/>
          <a:ln w="9525">
            <a:noFill/>
            <a:miter lim="800000"/>
            <a:headEnd/>
            <a:tailEnd/>
          </a:ln>
        </p:spPr>
        <p:txBody>
          <a:bodyPr wrap="none">
            <a:spAutoFit/>
          </a:bodyPr>
          <a:lstStyle/>
          <a:p>
            <a:pPr algn="ctr"/>
            <a:r>
              <a:rPr lang="es-EC" sz="700" b="1"/>
              <a:t>111802.03</a:t>
            </a:r>
          </a:p>
        </p:txBody>
      </p:sp>
      <p:sp>
        <p:nvSpPr>
          <p:cNvPr id="66666" name="20 Rectángulo"/>
          <p:cNvSpPr>
            <a:spLocks noChangeArrowheads="1"/>
          </p:cNvSpPr>
          <p:nvPr/>
        </p:nvSpPr>
        <p:spPr bwMode="auto">
          <a:xfrm>
            <a:off x="5219700" y="2005013"/>
            <a:ext cx="608013" cy="200025"/>
          </a:xfrm>
          <a:prstGeom prst="rect">
            <a:avLst/>
          </a:prstGeom>
          <a:noFill/>
          <a:ln w="9525">
            <a:noFill/>
            <a:miter lim="800000"/>
            <a:headEnd/>
            <a:tailEnd/>
          </a:ln>
        </p:spPr>
        <p:txBody>
          <a:bodyPr wrap="none">
            <a:spAutoFit/>
          </a:bodyPr>
          <a:lstStyle/>
          <a:p>
            <a:pPr algn="ctr"/>
            <a:r>
              <a:rPr lang="es-EC" sz="700" b="1"/>
              <a:t>140613.04</a:t>
            </a:r>
          </a:p>
        </p:txBody>
      </p:sp>
      <p:sp>
        <p:nvSpPr>
          <p:cNvPr id="66667" name="21 Rectángulo"/>
          <p:cNvSpPr>
            <a:spLocks noChangeArrowheads="1"/>
          </p:cNvSpPr>
          <p:nvPr/>
        </p:nvSpPr>
        <p:spPr bwMode="auto">
          <a:xfrm>
            <a:off x="4611688" y="1844675"/>
            <a:ext cx="608012" cy="200025"/>
          </a:xfrm>
          <a:prstGeom prst="rect">
            <a:avLst/>
          </a:prstGeom>
          <a:noFill/>
          <a:ln w="9525">
            <a:noFill/>
            <a:miter lim="800000"/>
            <a:headEnd/>
            <a:tailEnd/>
          </a:ln>
        </p:spPr>
        <p:txBody>
          <a:bodyPr wrap="none">
            <a:spAutoFit/>
          </a:bodyPr>
          <a:lstStyle/>
          <a:p>
            <a:pPr algn="ctr"/>
            <a:r>
              <a:rPr lang="es-EC" sz="700" b="1"/>
              <a:t>162670.48</a:t>
            </a:r>
          </a:p>
        </p:txBody>
      </p:sp>
      <p:sp>
        <p:nvSpPr>
          <p:cNvPr id="66668" name="22 Rectángulo"/>
          <p:cNvSpPr>
            <a:spLocks noChangeArrowheads="1"/>
          </p:cNvSpPr>
          <p:nvPr/>
        </p:nvSpPr>
        <p:spPr bwMode="auto">
          <a:xfrm>
            <a:off x="4035425" y="1789113"/>
            <a:ext cx="608013" cy="200025"/>
          </a:xfrm>
          <a:prstGeom prst="rect">
            <a:avLst/>
          </a:prstGeom>
          <a:noFill/>
          <a:ln w="9525">
            <a:noFill/>
            <a:miter lim="800000"/>
            <a:headEnd/>
            <a:tailEnd/>
          </a:ln>
        </p:spPr>
        <p:txBody>
          <a:bodyPr wrap="none">
            <a:spAutoFit/>
          </a:bodyPr>
          <a:lstStyle/>
          <a:p>
            <a:pPr algn="ctr"/>
            <a:r>
              <a:rPr lang="es-EC" sz="700" b="1"/>
              <a:t>156772.71</a:t>
            </a:r>
          </a:p>
        </p:txBody>
      </p:sp>
      <p:sp>
        <p:nvSpPr>
          <p:cNvPr id="66669" name="28 Rectángulo"/>
          <p:cNvSpPr>
            <a:spLocks noChangeArrowheads="1"/>
          </p:cNvSpPr>
          <p:nvPr/>
        </p:nvSpPr>
        <p:spPr bwMode="auto">
          <a:xfrm>
            <a:off x="3387725" y="2132013"/>
            <a:ext cx="608013" cy="200025"/>
          </a:xfrm>
          <a:prstGeom prst="rect">
            <a:avLst/>
          </a:prstGeom>
          <a:noFill/>
          <a:ln w="9525">
            <a:noFill/>
            <a:miter lim="800000"/>
            <a:headEnd/>
            <a:tailEnd/>
          </a:ln>
        </p:spPr>
        <p:txBody>
          <a:bodyPr wrap="none">
            <a:spAutoFit/>
          </a:bodyPr>
          <a:lstStyle/>
          <a:p>
            <a:pPr algn="ctr"/>
            <a:r>
              <a:rPr lang="es-EC" sz="700" b="1"/>
              <a:t>137339.35</a:t>
            </a:r>
          </a:p>
        </p:txBody>
      </p:sp>
      <p:sp>
        <p:nvSpPr>
          <p:cNvPr id="66670" name="29 Rectángulo"/>
          <p:cNvSpPr>
            <a:spLocks noChangeArrowheads="1"/>
          </p:cNvSpPr>
          <p:nvPr/>
        </p:nvSpPr>
        <p:spPr bwMode="auto">
          <a:xfrm>
            <a:off x="2805113" y="2132013"/>
            <a:ext cx="608012" cy="200025"/>
          </a:xfrm>
          <a:prstGeom prst="rect">
            <a:avLst/>
          </a:prstGeom>
          <a:noFill/>
          <a:ln w="9525">
            <a:noFill/>
            <a:miter lim="800000"/>
            <a:headEnd/>
            <a:tailEnd/>
          </a:ln>
        </p:spPr>
        <p:txBody>
          <a:bodyPr wrap="none">
            <a:spAutoFit/>
          </a:bodyPr>
          <a:lstStyle/>
          <a:p>
            <a:pPr algn="ctr"/>
            <a:r>
              <a:rPr lang="es-EC" sz="700" b="1"/>
              <a:t>138954.64</a:t>
            </a:r>
          </a:p>
        </p:txBody>
      </p:sp>
      <p:sp>
        <p:nvSpPr>
          <p:cNvPr id="66671" name="30 Rectángulo"/>
          <p:cNvSpPr>
            <a:spLocks noChangeArrowheads="1"/>
          </p:cNvSpPr>
          <p:nvPr/>
        </p:nvSpPr>
        <p:spPr bwMode="auto">
          <a:xfrm>
            <a:off x="2157413" y="2060575"/>
            <a:ext cx="608012" cy="200025"/>
          </a:xfrm>
          <a:prstGeom prst="rect">
            <a:avLst/>
          </a:prstGeom>
          <a:noFill/>
          <a:ln w="9525">
            <a:noFill/>
            <a:miter lim="800000"/>
            <a:headEnd/>
            <a:tailEnd/>
          </a:ln>
        </p:spPr>
        <p:txBody>
          <a:bodyPr wrap="none">
            <a:spAutoFit/>
          </a:bodyPr>
          <a:lstStyle/>
          <a:p>
            <a:pPr algn="ctr"/>
            <a:r>
              <a:rPr lang="es-EC" sz="700" b="1"/>
              <a:t>141165.07</a:t>
            </a:r>
          </a:p>
        </p:txBody>
      </p:sp>
      <p:sp>
        <p:nvSpPr>
          <p:cNvPr id="30" name="7 Marcador de pie de página"/>
          <p:cNvSpPr>
            <a:spLocks noGrp="1"/>
          </p:cNvSpPr>
          <p:nvPr>
            <p:ph type="ftr" sz="quarter" idx="11"/>
          </p:nvPr>
        </p:nvSpPr>
        <p:spPr>
          <a:xfrm>
            <a:off x="142844" y="6564337"/>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31" name="30 Conector recto"/>
          <p:cNvCxnSpPr/>
          <p:nvPr/>
        </p:nvCxnSpPr>
        <p:spPr>
          <a:xfrm>
            <a:off x="357158" y="6778651"/>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92DF292E-DD7F-430F-82DB-E2E5F2BCCBE0}" type="slidenum">
              <a:rPr lang="es-EC" smtClean="0"/>
              <a:pPr>
                <a:defRPr/>
              </a:pPr>
              <a:t>66</a:t>
            </a:fld>
            <a:endParaRPr lang="es-EC" dirty="0"/>
          </a:p>
        </p:txBody>
      </p:sp>
      <p:sp>
        <p:nvSpPr>
          <p:cNvPr id="34" name="1 Título"/>
          <p:cNvSpPr txBox="1">
            <a:spLocks/>
          </p:cNvSpPr>
          <p:nvPr/>
        </p:nvSpPr>
        <p:spPr bwMode="auto">
          <a:xfrm>
            <a:off x="428596" y="285728"/>
            <a:ext cx="8215370" cy="928694"/>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INDICARORES DE VENTAS</a:t>
            </a:r>
            <a:endParaRPr lang="es-EC" sz="3200" dirty="0"/>
          </a:p>
        </p:txBody>
      </p:sp>
      <p:pic>
        <p:nvPicPr>
          <p:cNvPr id="67590" name="Picture 38"/>
          <p:cNvPicPr>
            <a:picLocks noChangeAspect="1" noChangeArrowheads="1"/>
          </p:cNvPicPr>
          <p:nvPr/>
        </p:nvPicPr>
        <p:blipFill>
          <a:blip r:embed="rId2"/>
          <a:srcRect l="31055" t="20625" r="22656" b="10001"/>
          <a:stretch>
            <a:fillRect/>
          </a:stretch>
        </p:blipFill>
        <p:spPr bwMode="auto">
          <a:xfrm>
            <a:off x="2071688" y="1285875"/>
            <a:ext cx="5643562" cy="5286375"/>
          </a:xfrm>
          <a:prstGeom prst="rect">
            <a:avLst/>
          </a:prstGeom>
          <a:noFill/>
          <a:ln w="9525">
            <a:noFill/>
            <a:miter lim="800000"/>
            <a:headEnd/>
            <a:tailEnd/>
          </a:ln>
        </p:spPr>
      </p:pic>
      <p:sp>
        <p:nvSpPr>
          <p:cNvPr id="6" name="7 Marcador de pie de página"/>
          <p:cNvSpPr>
            <a:spLocks noGrp="1"/>
          </p:cNvSpPr>
          <p:nvPr>
            <p:ph type="ftr" sz="quarter" idx="11"/>
          </p:nvPr>
        </p:nvSpPr>
        <p:spPr>
          <a:xfrm>
            <a:off x="214282" y="6492899"/>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7" name="6 Conector recto"/>
          <p:cNvCxnSpPr/>
          <p:nvPr/>
        </p:nvCxnSpPr>
        <p:spPr>
          <a:xfrm>
            <a:off x="428596" y="6707213"/>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D11FCC84-CE19-4656-B118-7FDBA2AA8350}" type="slidenum">
              <a:rPr lang="es-EC" smtClean="0"/>
              <a:pPr>
                <a:defRPr/>
              </a:pPr>
              <a:t>67</a:t>
            </a:fld>
            <a:endParaRPr lang="es-EC" dirty="0"/>
          </a:p>
        </p:txBody>
      </p:sp>
      <p:sp>
        <p:nvSpPr>
          <p:cNvPr id="5" name="1 Título"/>
          <p:cNvSpPr txBox="1">
            <a:spLocks/>
          </p:cNvSpPr>
          <p:nvPr/>
        </p:nvSpPr>
        <p:spPr bwMode="auto">
          <a:xfrm>
            <a:off x="428596" y="285728"/>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TABLERO DE CONTROL</a:t>
            </a:r>
          </a:p>
          <a:p>
            <a:pPr algn="ctr">
              <a:defRPr/>
            </a:pPr>
            <a:r>
              <a:rPr lang="en-US" sz="3200" dirty="0"/>
              <a:t>VENTAS</a:t>
            </a:r>
            <a:endParaRPr lang="es-EC" sz="3200" dirty="0"/>
          </a:p>
        </p:txBody>
      </p:sp>
      <p:graphicFrame>
        <p:nvGraphicFramePr>
          <p:cNvPr id="6" name="5 Tabla"/>
          <p:cNvGraphicFramePr>
            <a:graphicFrameLocks noGrp="1"/>
          </p:cNvGraphicFramePr>
          <p:nvPr/>
        </p:nvGraphicFramePr>
        <p:xfrm>
          <a:off x="35496" y="2204864"/>
          <a:ext cx="9072595" cy="1727200"/>
        </p:xfrm>
        <a:graphic>
          <a:graphicData uri="http://schemas.openxmlformats.org/drawingml/2006/table">
            <a:tbl>
              <a:tblPr firstRow="1" bandRow="1">
                <a:tableStyleId>{284E427A-3D55-4303-BF80-6455036E1DE7}</a:tableStyleId>
              </a:tblPr>
              <a:tblGrid>
                <a:gridCol w="817531"/>
                <a:gridCol w="392153"/>
                <a:gridCol w="1838720"/>
                <a:gridCol w="1088716"/>
                <a:gridCol w="580648"/>
                <a:gridCol w="508067"/>
                <a:gridCol w="496881"/>
                <a:gridCol w="584899"/>
                <a:gridCol w="518434"/>
                <a:gridCol w="604839"/>
                <a:gridCol w="518434"/>
                <a:gridCol w="604839"/>
                <a:gridCol w="518434"/>
              </a:tblGrid>
              <a:tr h="370840">
                <a:tc>
                  <a:txBody>
                    <a:bodyPr/>
                    <a:lstStyle/>
                    <a:p>
                      <a:pPr algn="ctr"/>
                      <a:r>
                        <a:rPr lang="en-US" sz="1100" b="1" dirty="0" smtClean="0">
                          <a:effectLst>
                            <a:outerShdw blurRad="38100" dist="38100" dir="2700000" algn="tl">
                              <a:srgbClr val="000000">
                                <a:alpha val="43137"/>
                              </a:srgbClr>
                            </a:outerShdw>
                          </a:effectLst>
                        </a:rPr>
                        <a:t>ÁREA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No</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ÍNDICE</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MÉTRICA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META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MAX</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MIN</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MARZ</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ABRI</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MAY</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JUN</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JUL</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AGO</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r>
              <a:tr h="370840">
                <a:tc>
                  <a:txBody>
                    <a:bodyPr/>
                    <a:lstStyle/>
                    <a:p>
                      <a:pPr algn="ctr"/>
                      <a:r>
                        <a:rPr lang="en-US" sz="1000" b="1" dirty="0" smtClean="0"/>
                        <a:t>DEP.</a:t>
                      </a:r>
                      <a:r>
                        <a:rPr lang="en-US" sz="1000" b="1" baseline="0" dirty="0" smtClean="0"/>
                        <a:t> DE VENTAS</a:t>
                      </a:r>
                      <a:endParaRPr lang="es-EC" sz="1000" b="1" dirty="0"/>
                    </a:p>
                  </a:txBody>
                  <a:tcPr>
                    <a:solidFill>
                      <a:schemeClr val="accent2">
                        <a:lumMod val="40000"/>
                        <a:lumOff val="60000"/>
                      </a:schemeClr>
                    </a:solidFill>
                  </a:tcPr>
                </a:tc>
                <a:tc>
                  <a:txBody>
                    <a:bodyPr/>
                    <a:lstStyle/>
                    <a:p>
                      <a:r>
                        <a:rPr lang="en-US" sz="1100" dirty="0" smtClean="0"/>
                        <a:t>1.</a:t>
                      </a:r>
                      <a:endParaRPr lang="es-EC" sz="1100" dirty="0"/>
                    </a:p>
                  </a:txBody>
                  <a:tcPr>
                    <a:solidFill>
                      <a:schemeClr val="accent2">
                        <a:lumMod val="40000"/>
                        <a:lumOff val="60000"/>
                      </a:schemeClr>
                    </a:solidFill>
                  </a:tcPr>
                </a:tc>
                <a:tc>
                  <a:txBody>
                    <a:bodyPr/>
                    <a:lstStyle/>
                    <a:p>
                      <a:pPr>
                        <a:spcAft>
                          <a:spcPts val="1000"/>
                        </a:spcAft>
                      </a:pPr>
                      <a:r>
                        <a:rPr lang="en-US" sz="1100" dirty="0" smtClean="0"/>
                        <a:t>Ingresos por ventas </a:t>
                      </a:r>
                      <a:endParaRPr lang="es-EC" sz="1100" dirty="0" smtClean="0"/>
                    </a:p>
                    <a:p>
                      <a:endParaRPr lang="es-EC" sz="1100" dirty="0"/>
                    </a:p>
                  </a:txBody>
                  <a:tcPr>
                    <a:solidFill>
                      <a:schemeClr val="accent2">
                        <a:lumMod val="20000"/>
                        <a:lumOff val="80000"/>
                      </a:schemeClr>
                    </a:solidFill>
                  </a:tcPr>
                </a:tc>
                <a:tc>
                  <a:txBody>
                    <a:bodyPr/>
                    <a:lstStyle/>
                    <a:p>
                      <a:pPr>
                        <a:spcAft>
                          <a:spcPts val="1000"/>
                        </a:spcAft>
                      </a:pPr>
                      <a:r>
                        <a:rPr lang="es-EC" sz="1100" dirty="0" smtClean="0"/>
                        <a:t>(Ventas totales  al mes/Ventas proyectadas )*100</a:t>
                      </a:r>
                      <a:endParaRPr lang="es-EC" sz="1100" dirty="0"/>
                    </a:p>
                  </a:txBody>
                  <a:tcPr>
                    <a:solidFill>
                      <a:schemeClr val="accent2">
                        <a:lumMod val="20000"/>
                        <a:lumOff val="80000"/>
                      </a:schemeClr>
                    </a:solidFill>
                  </a:tcPr>
                </a:tc>
                <a:tc>
                  <a:txBody>
                    <a:bodyPr/>
                    <a:lstStyle/>
                    <a:p>
                      <a:r>
                        <a:rPr lang="en-US" sz="1100" dirty="0" smtClean="0"/>
                        <a:t>MIN 90%</a:t>
                      </a:r>
                      <a:endParaRPr lang="es-EC" sz="1100" dirty="0"/>
                    </a:p>
                  </a:txBody>
                  <a:tcPr>
                    <a:solidFill>
                      <a:schemeClr val="accent2">
                        <a:lumMod val="20000"/>
                        <a:lumOff val="80000"/>
                      </a:schemeClr>
                    </a:solidFill>
                  </a:tcPr>
                </a:tc>
                <a:tc>
                  <a:txBody>
                    <a:bodyPr/>
                    <a:lstStyle/>
                    <a:p>
                      <a:r>
                        <a:rPr lang="en-US" sz="1100" dirty="0" smtClean="0"/>
                        <a:t>95%</a:t>
                      </a:r>
                      <a:endParaRPr lang="es-EC" sz="1100" dirty="0"/>
                    </a:p>
                  </a:txBody>
                  <a:tcPr>
                    <a:solidFill>
                      <a:schemeClr val="accent2">
                        <a:lumMod val="20000"/>
                        <a:lumOff val="80000"/>
                      </a:schemeClr>
                    </a:solidFill>
                  </a:tcPr>
                </a:tc>
                <a:tc>
                  <a:txBody>
                    <a:bodyPr/>
                    <a:lstStyle/>
                    <a:p>
                      <a:r>
                        <a:rPr lang="en-US" sz="1100" dirty="0" smtClean="0"/>
                        <a:t>90%</a:t>
                      </a:r>
                      <a:endParaRPr lang="es-EC" sz="1100" dirty="0"/>
                    </a:p>
                  </a:txBody>
                  <a:tcPr>
                    <a:solidFill>
                      <a:schemeClr val="accent2">
                        <a:lumMod val="20000"/>
                        <a:lumOff val="80000"/>
                      </a:schemeClr>
                    </a:solidFill>
                  </a:tcPr>
                </a:tc>
                <a:tc>
                  <a:txBody>
                    <a:bodyPr/>
                    <a:lstStyle/>
                    <a:p>
                      <a:pPr algn="ctr"/>
                      <a:r>
                        <a:rPr lang="es-EC" sz="700" dirty="0" smtClean="0">
                          <a:latin typeface="Arial" pitchFamily="34" charset="0"/>
                          <a:cs typeface="Arial" pitchFamily="34" charset="0"/>
                        </a:rPr>
                        <a:t>76.29%</a:t>
                      </a:r>
                      <a:endParaRPr lang="es-EC" sz="700" dirty="0">
                        <a:latin typeface="Arial" pitchFamily="34" charset="0"/>
                        <a:cs typeface="Arial" pitchFamily="34" charset="0"/>
                      </a:endParaRPr>
                    </a:p>
                  </a:txBody>
                  <a:tcPr anchor="ctr">
                    <a:solidFill>
                      <a:srgbClr val="FF0000"/>
                    </a:solidFill>
                  </a:tcPr>
                </a:tc>
                <a:tc>
                  <a:txBody>
                    <a:bodyPr/>
                    <a:lstStyle/>
                    <a:p>
                      <a:pPr algn="ctr"/>
                      <a:r>
                        <a:rPr lang="es-EC" sz="700" dirty="0" smtClean="0">
                          <a:latin typeface="Arial" pitchFamily="34" charset="0"/>
                          <a:cs typeface="Arial" pitchFamily="34" charset="0"/>
                        </a:rPr>
                        <a:t>87.09%</a:t>
                      </a:r>
                      <a:endParaRPr lang="es-EC" sz="700" dirty="0">
                        <a:latin typeface="Arial" pitchFamily="34" charset="0"/>
                        <a:cs typeface="Arial" pitchFamily="34" charset="0"/>
                      </a:endParaRPr>
                    </a:p>
                  </a:txBody>
                  <a:tcPr anchor="ctr">
                    <a:solidFill>
                      <a:srgbClr val="FFFF00"/>
                    </a:solidFill>
                  </a:tcPr>
                </a:tc>
                <a:tc>
                  <a:txBody>
                    <a:bodyPr/>
                    <a:lstStyle/>
                    <a:p>
                      <a:pPr algn="ctr"/>
                      <a:r>
                        <a:rPr lang="es-EC" sz="700" dirty="0" smtClean="0">
                          <a:latin typeface="Arial" pitchFamily="34" charset="0"/>
                          <a:cs typeface="Arial" pitchFamily="34" charset="0"/>
                        </a:rPr>
                        <a:t>90.37%</a:t>
                      </a:r>
                      <a:endParaRPr lang="es-EC" sz="700" dirty="0">
                        <a:latin typeface="Arial" pitchFamily="34" charset="0"/>
                        <a:cs typeface="Arial" pitchFamily="34" charset="0"/>
                      </a:endParaRPr>
                    </a:p>
                  </a:txBody>
                  <a:tcPr anchor="ctr">
                    <a:solidFill>
                      <a:srgbClr val="FFFF00"/>
                    </a:solidFill>
                  </a:tcPr>
                </a:tc>
                <a:tc>
                  <a:txBody>
                    <a:bodyPr/>
                    <a:lstStyle/>
                    <a:p>
                      <a:pPr algn="ctr"/>
                      <a:r>
                        <a:rPr lang="es-EC" sz="700" dirty="0" smtClean="0">
                          <a:latin typeface="Arial" pitchFamily="34" charset="0"/>
                          <a:cs typeface="Arial" pitchFamily="34" charset="0"/>
                        </a:rPr>
                        <a:t>78.12%</a:t>
                      </a:r>
                      <a:endParaRPr lang="es-EC" sz="700" dirty="0">
                        <a:latin typeface="Arial" pitchFamily="34" charset="0"/>
                        <a:cs typeface="Arial" pitchFamily="34" charset="0"/>
                      </a:endParaRPr>
                    </a:p>
                  </a:txBody>
                  <a:tcPr anchor="ctr">
                    <a:solidFill>
                      <a:srgbClr val="FF0000"/>
                    </a:solidFill>
                  </a:tcPr>
                </a:tc>
                <a:tc>
                  <a:txBody>
                    <a:bodyPr/>
                    <a:lstStyle/>
                    <a:p>
                      <a:pPr algn="ctr"/>
                      <a:r>
                        <a:rPr lang="es-EC" sz="700" dirty="0" smtClean="0">
                          <a:latin typeface="Arial" pitchFamily="34" charset="0"/>
                          <a:cs typeface="Arial" pitchFamily="34" charset="0"/>
                        </a:rPr>
                        <a:t>62.11%</a:t>
                      </a:r>
                      <a:endParaRPr lang="es-EC" sz="700" dirty="0">
                        <a:latin typeface="Arial" pitchFamily="34" charset="0"/>
                        <a:cs typeface="Arial" pitchFamily="34" charset="0"/>
                      </a:endParaRPr>
                    </a:p>
                  </a:txBody>
                  <a:tcPr anchor="ctr">
                    <a:solidFill>
                      <a:srgbClr val="FF0000"/>
                    </a:solidFill>
                  </a:tcPr>
                </a:tc>
                <a:tc>
                  <a:txBody>
                    <a:bodyPr/>
                    <a:lstStyle/>
                    <a:p>
                      <a:pPr algn="ctr"/>
                      <a:r>
                        <a:rPr lang="es-EC" sz="600" dirty="0" smtClean="0">
                          <a:latin typeface="Arial" pitchFamily="34" charset="0"/>
                          <a:cs typeface="Arial" pitchFamily="34" charset="0"/>
                        </a:rPr>
                        <a:t>101.93%</a:t>
                      </a:r>
                      <a:endParaRPr lang="es-EC" sz="600" dirty="0">
                        <a:latin typeface="Arial" pitchFamily="34" charset="0"/>
                        <a:cs typeface="Arial" pitchFamily="34" charset="0"/>
                      </a:endParaRPr>
                    </a:p>
                  </a:txBody>
                  <a:tcPr anchor="ctr">
                    <a:solidFill>
                      <a:srgbClr val="27EF1D"/>
                    </a:solidFill>
                  </a:tcPr>
                </a:tc>
              </a:tr>
              <a:tr h="370840">
                <a:tc>
                  <a:txBody>
                    <a:bodyPr/>
                    <a:lstStyle/>
                    <a:p>
                      <a:pPr algn="ctr"/>
                      <a:r>
                        <a:rPr lang="es-EC" sz="1000" b="1" dirty="0" smtClean="0"/>
                        <a:t>DEP DE VENTAS</a:t>
                      </a:r>
                      <a:endParaRPr lang="es-EC" sz="1000" b="1" dirty="0"/>
                    </a:p>
                  </a:txBody>
                  <a:tcPr>
                    <a:solidFill>
                      <a:schemeClr val="accent2">
                        <a:lumMod val="40000"/>
                        <a:lumOff val="60000"/>
                      </a:schemeClr>
                    </a:solidFill>
                  </a:tcPr>
                </a:tc>
                <a:tc>
                  <a:txBody>
                    <a:bodyPr/>
                    <a:lstStyle/>
                    <a:p>
                      <a:r>
                        <a:rPr lang="en-US" sz="1100" dirty="0" smtClean="0"/>
                        <a:t>2.</a:t>
                      </a:r>
                      <a:endParaRPr lang="es-EC" sz="1100" dirty="0"/>
                    </a:p>
                  </a:txBody>
                  <a:tcPr>
                    <a:solidFill>
                      <a:schemeClr val="accent2">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C" sz="1100" dirty="0" smtClean="0"/>
                        <a:t>Participación del Mercado</a:t>
                      </a:r>
                    </a:p>
                    <a:p>
                      <a:endParaRPr lang="es-EC" sz="1100" dirty="0"/>
                    </a:p>
                  </a:txBody>
                  <a:tcPr>
                    <a:solidFill>
                      <a:schemeClr val="accent2">
                        <a:lumMod val="20000"/>
                        <a:lumOff val="80000"/>
                      </a:schemeClr>
                    </a:solidFill>
                  </a:tcPr>
                </a:tc>
                <a:tc>
                  <a:txBody>
                    <a:bodyPr/>
                    <a:lstStyle/>
                    <a:p>
                      <a:r>
                        <a:rPr lang="en-US" sz="1100" dirty="0" smtClean="0"/>
                        <a:t>Resultado Estudio de Mercado</a:t>
                      </a:r>
                      <a:endParaRPr lang="es-EC" sz="1100" dirty="0"/>
                    </a:p>
                  </a:txBody>
                  <a:tcPr>
                    <a:solidFill>
                      <a:schemeClr val="accent2">
                        <a:lumMod val="20000"/>
                        <a:lumOff val="80000"/>
                      </a:schemeClr>
                    </a:solidFill>
                  </a:tcPr>
                </a:tc>
                <a:tc>
                  <a:txBody>
                    <a:bodyPr/>
                    <a:lstStyle/>
                    <a:p>
                      <a:r>
                        <a:rPr lang="en-US" sz="1100" dirty="0" smtClean="0"/>
                        <a:t>MIN 90%</a:t>
                      </a:r>
                      <a:endParaRPr lang="es-EC" sz="1100" dirty="0"/>
                    </a:p>
                  </a:txBody>
                  <a:tcPr>
                    <a:solidFill>
                      <a:schemeClr val="accent2">
                        <a:lumMod val="20000"/>
                        <a:lumOff val="80000"/>
                      </a:schemeClr>
                    </a:solidFill>
                  </a:tcPr>
                </a:tc>
                <a:tc>
                  <a:txBody>
                    <a:bodyPr/>
                    <a:lstStyle/>
                    <a:p>
                      <a:r>
                        <a:rPr lang="en-US" sz="1100" dirty="0" smtClean="0"/>
                        <a:t>100%</a:t>
                      </a:r>
                      <a:endParaRPr lang="es-EC" sz="1100" dirty="0"/>
                    </a:p>
                  </a:txBody>
                  <a:tcPr>
                    <a:solidFill>
                      <a:schemeClr val="accent2">
                        <a:lumMod val="20000"/>
                        <a:lumOff val="80000"/>
                      </a:schemeClr>
                    </a:solidFill>
                  </a:tcPr>
                </a:tc>
                <a:tc>
                  <a:txBody>
                    <a:bodyPr/>
                    <a:lstStyle/>
                    <a:p>
                      <a:r>
                        <a:rPr lang="en-US" sz="1100" dirty="0" smtClean="0"/>
                        <a:t>90%</a:t>
                      </a:r>
                      <a:endParaRPr lang="es-EC" sz="1100" dirty="0"/>
                    </a:p>
                  </a:txBody>
                  <a:tcPr>
                    <a:solidFill>
                      <a:schemeClr val="accent2">
                        <a:lumMod val="20000"/>
                        <a:lumOff val="80000"/>
                      </a:schemeClr>
                    </a:solidFill>
                  </a:tcPr>
                </a:tc>
                <a:tc>
                  <a:txBody>
                    <a:bodyPr/>
                    <a:lstStyle/>
                    <a:p>
                      <a:pPr algn="ctr" fontAlgn="b"/>
                      <a:endParaRPr lang="es-US" sz="700" b="0" i="0" u="none" strike="noStrike" dirty="0">
                        <a:solidFill>
                          <a:srgbClr val="000000"/>
                        </a:solidFill>
                        <a:latin typeface="Calibri"/>
                      </a:endParaRPr>
                    </a:p>
                  </a:txBody>
                  <a:tcPr marL="0" marR="0" marT="0" marB="0" anchor="ctr">
                    <a:solidFill>
                      <a:schemeClr val="bg1"/>
                    </a:solidFill>
                  </a:tcPr>
                </a:tc>
                <a:tc>
                  <a:txBody>
                    <a:bodyPr/>
                    <a:lstStyle/>
                    <a:p>
                      <a:pPr algn="ctr" fontAlgn="b"/>
                      <a:endParaRPr lang="es-US" sz="700" b="0" i="0" u="none" strike="noStrike" dirty="0">
                        <a:solidFill>
                          <a:srgbClr val="000000"/>
                        </a:solidFill>
                        <a:latin typeface="Calibri"/>
                      </a:endParaRPr>
                    </a:p>
                  </a:txBody>
                  <a:tcPr marL="0" marR="0" marT="0" marB="0" anchor="ctr">
                    <a:solidFill>
                      <a:schemeClr val="bg1"/>
                    </a:solidFill>
                  </a:tcPr>
                </a:tc>
                <a:tc>
                  <a:txBody>
                    <a:bodyPr/>
                    <a:lstStyle/>
                    <a:p>
                      <a:pPr algn="ctr" fontAlgn="b"/>
                      <a:endParaRPr lang="es-US" sz="700" b="0" i="0" u="none" strike="noStrike" dirty="0">
                        <a:solidFill>
                          <a:srgbClr val="000000"/>
                        </a:solidFill>
                        <a:latin typeface="Calibri"/>
                      </a:endParaRPr>
                    </a:p>
                  </a:txBody>
                  <a:tcPr marL="0" marR="0" marT="0" marB="0" anchor="ctr">
                    <a:solidFill>
                      <a:schemeClr val="bg1"/>
                    </a:solidFill>
                  </a:tcPr>
                </a:tc>
                <a:tc>
                  <a:txBody>
                    <a:bodyPr/>
                    <a:lstStyle/>
                    <a:p>
                      <a:pPr algn="ctr" fontAlgn="b"/>
                      <a:endParaRPr lang="es-US" sz="700" b="0" i="0" u="none" strike="noStrike" dirty="0">
                        <a:solidFill>
                          <a:srgbClr val="000000"/>
                        </a:solidFill>
                        <a:latin typeface="Calibri"/>
                      </a:endParaRPr>
                    </a:p>
                  </a:txBody>
                  <a:tcPr marL="0" marR="0" marT="0" marB="0" anchor="ctr">
                    <a:solidFill>
                      <a:schemeClr val="bg1"/>
                    </a:solidFill>
                  </a:tcPr>
                </a:tc>
                <a:tc>
                  <a:txBody>
                    <a:bodyPr/>
                    <a:lstStyle/>
                    <a:p>
                      <a:pPr algn="ctr" fontAlgn="b"/>
                      <a:endParaRPr lang="es-US" sz="700" b="0" i="0" u="none" strike="noStrike" dirty="0">
                        <a:solidFill>
                          <a:srgbClr val="000000"/>
                        </a:solidFill>
                        <a:latin typeface="Calibri"/>
                      </a:endParaRPr>
                    </a:p>
                  </a:txBody>
                  <a:tcPr marL="0" marR="0" marT="0" marB="0" anchor="ctr">
                    <a:solidFill>
                      <a:schemeClr val="bg1"/>
                    </a:solidFill>
                  </a:tcPr>
                </a:tc>
                <a:tc>
                  <a:txBody>
                    <a:bodyPr/>
                    <a:lstStyle/>
                    <a:p>
                      <a:endParaRPr lang="es-EC" dirty="0"/>
                    </a:p>
                  </a:txBody>
                  <a:tcPr>
                    <a:solidFill>
                      <a:schemeClr val="bg1"/>
                    </a:solidFill>
                  </a:tcPr>
                </a:tc>
              </a:tr>
            </a:tbl>
          </a:graphicData>
        </a:graphic>
      </p:graphicFrame>
      <p:sp>
        <p:nvSpPr>
          <p:cNvPr id="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bwMode="auto">
          <a:xfrm>
            <a:off x="0" y="0"/>
            <a:ext cx="1714480" cy="68580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wordArtVert" anchor="ctr"/>
          <a:lstStyle/>
          <a:p>
            <a:pPr algn="ctr">
              <a:defRPr/>
            </a:pPr>
            <a:endParaRPr lang="es-EC" dirty="0"/>
          </a:p>
        </p:txBody>
      </p:sp>
      <p:sp>
        <p:nvSpPr>
          <p:cNvPr id="5" name="4 Redondear rectángulo de esquina diagonal"/>
          <p:cNvSpPr/>
          <p:nvPr/>
        </p:nvSpPr>
        <p:spPr>
          <a:xfrm>
            <a:off x="1714480" y="2060848"/>
            <a:ext cx="7429520" cy="2428892"/>
          </a:xfrm>
          <a:prstGeom prst="round2DiagRect">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US" sz="3200" dirty="0">
                <a:effectLst>
                  <a:outerShdw blurRad="38100" dist="38100" dir="2700000" algn="tl">
                    <a:srgbClr val="000000">
                      <a:alpha val="43137"/>
                    </a:srgbClr>
                  </a:outerShdw>
                </a:effectLst>
                <a:latin typeface="Elephant" pitchFamily="18" charset="0"/>
              </a:rPr>
              <a:t>INICIATIVAS </a:t>
            </a:r>
          </a:p>
          <a:p>
            <a:pPr algn="ctr">
              <a:defRPr/>
            </a:pPr>
            <a:r>
              <a:rPr lang="en-US" sz="3200" dirty="0">
                <a:effectLst>
                  <a:outerShdw blurRad="38100" dist="38100" dir="2700000" algn="tl">
                    <a:srgbClr val="000000">
                      <a:alpha val="43137"/>
                    </a:srgbClr>
                  </a:outerShdw>
                </a:effectLst>
                <a:latin typeface="Elephant" pitchFamily="18" charset="0"/>
              </a:rPr>
              <a:t>ESTRATÉGICAS</a:t>
            </a:r>
            <a:endParaRPr lang="en-US" sz="2800" dirty="0">
              <a:effectLst>
                <a:outerShdw blurRad="38100" dist="38100" dir="2700000" algn="tl">
                  <a:srgbClr val="000000">
                    <a:alpha val="43137"/>
                  </a:srgbClr>
                </a:outerShdw>
              </a:effectLst>
              <a:latin typeface="Elephant" pitchFamily="18" charset="0"/>
            </a:endParaRPr>
          </a:p>
        </p:txBody>
      </p:sp>
      <p:pic>
        <p:nvPicPr>
          <p:cNvPr id="45064" name="6 Imagen" descr="rolloplastico2.jpg"/>
          <p:cNvPicPr>
            <a:picLocks noChangeAspect="1"/>
          </p:cNvPicPr>
          <p:nvPr/>
        </p:nvPicPr>
        <p:blipFill>
          <a:blip r:embed="rId2"/>
          <a:stretch>
            <a:fillRect/>
          </a:stretch>
        </p:blipFill>
        <p:spPr bwMode="auto">
          <a:xfrm>
            <a:off x="4357688" y="4572000"/>
            <a:ext cx="2033587" cy="2098675"/>
          </a:xfrm>
          <a:prstGeom prst="rect">
            <a:avLst/>
          </a:prstGeom>
          <a:ln>
            <a:noFill/>
          </a:ln>
          <a:effectLst>
            <a:outerShdw blurRad="190500" algn="tl" rotWithShape="0">
              <a:srgbClr val="000000">
                <a:alpha val="70000"/>
              </a:srgbClr>
            </a:outerShdw>
          </a:effectLst>
        </p:spPr>
      </p:pic>
      <p:pic>
        <p:nvPicPr>
          <p:cNvPr id="68617" name="7 Imagen" descr="vision.jpg"/>
          <p:cNvPicPr>
            <a:picLocks noChangeAspect="1"/>
          </p:cNvPicPr>
          <p:nvPr/>
        </p:nvPicPr>
        <p:blipFill>
          <a:blip r:embed="rId3"/>
          <a:srcRect/>
          <a:stretch>
            <a:fillRect/>
          </a:stretch>
        </p:blipFill>
        <p:spPr bwMode="auto">
          <a:xfrm>
            <a:off x="357188" y="1285875"/>
            <a:ext cx="1000125" cy="889000"/>
          </a:xfrm>
          <a:prstGeom prst="rect">
            <a:avLst/>
          </a:prstGeom>
          <a:noFill/>
          <a:ln w="9525">
            <a:noFill/>
            <a:miter lim="800000"/>
            <a:headEnd/>
            <a:tailEnd/>
          </a:ln>
        </p:spPr>
      </p:pic>
      <p:pic>
        <p:nvPicPr>
          <p:cNvPr id="68618" name="8 Imagen" descr="mision.gif"/>
          <p:cNvPicPr>
            <a:picLocks noChangeAspect="1"/>
          </p:cNvPicPr>
          <p:nvPr/>
        </p:nvPicPr>
        <p:blipFill>
          <a:blip r:embed="rId4"/>
          <a:srcRect/>
          <a:stretch>
            <a:fillRect/>
          </a:stretch>
        </p:blipFill>
        <p:spPr bwMode="auto">
          <a:xfrm>
            <a:off x="357188" y="71438"/>
            <a:ext cx="1071562" cy="1125537"/>
          </a:xfrm>
          <a:prstGeom prst="rect">
            <a:avLst/>
          </a:prstGeom>
          <a:noFill/>
          <a:ln w="9525">
            <a:noFill/>
            <a:miter lim="800000"/>
            <a:headEnd/>
            <a:tailEnd/>
          </a:ln>
        </p:spPr>
      </p:pic>
      <p:pic>
        <p:nvPicPr>
          <p:cNvPr id="68619" name="9 Imagen" descr="p_competitividad.jpg"/>
          <p:cNvPicPr>
            <a:picLocks noChangeAspect="1"/>
          </p:cNvPicPr>
          <p:nvPr/>
        </p:nvPicPr>
        <p:blipFill>
          <a:blip r:embed="rId5"/>
          <a:srcRect l="9071" t="4436" r="9274" b="6863"/>
          <a:stretch>
            <a:fillRect/>
          </a:stretch>
        </p:blipFill>
        <p:spPr bwMode="auto">
          <a:xfrm>
            <a:off x="357188" y="2286000"/>
            <a:ext cx="1000125" cy="1000125"/>
          </a:xfrm>
          <a:prstGeom prst="rect">
            <a:avLst/>
          </a:prstGeom>
          <a:noFill/>
          <a:ln w="9525">
            <a:noFill/>
            <a:miter lim="800000"/>
            <a:headEnd/>
            <a:tailEnd/>
          </a:ln>
        </p:spPr>
      </p:pic>
      <p:pic>
        <p:nvPicPr>
          <p:cNvPr id="68620" name="10 Imagen" descr="foto_conozca_objetivos_1.jpg"/>
          <p:cNvPicPr>
            <a:picLocks noChangeAspect="1"/>
          </p:cNvPicPr>
          <p:nvPr/>
        </p:nvPicPr>
        <p:blipFill>
          <a:blip r:embed="rId6"/>
          <a:srcRect/>
          <a:stretch>
            <a:fillRect/>
          </a:stretch>
        </p:blipFill>
        <p:spPr bwMode="auto">
          <a:xfrm>
            <a:off x="357188" y="3429000"/>
            <a:ext cx="1000125" cy="1016000"/>
          </a:xfrm>
          <a:prstGeom prst="rect">
            <a:avLst/>
          </a:prstGeom>
          <a:noFill/>
          <a:ln w="9525">
            <a:noFill/>
            <a:miter lim="800000"/>
            <a:headEnd/>
            <a:tailEnd/>
          </a:ln>
        </p:spPr>
      </p:pic>
      <p:pic>
        <p:nvPicPr>
          <p:cNvPr id="68621" name="11 Imagen" descr="mapa estrategico.gif"/>
          <p:cNvPicPr>
            <a:picLocks noChangeAspect="1"/>
          </p:cNvPicPr>
          <p:nvPr/>
        </p:nvPicPr>
        <p:blipFill>
          <a:blip r:embed="rId7"/>
          <a:srcRect/>
          <a:stretch>
            <a:fillRect/>
          </a:stretch>
        </p:blipFill>
        <p:spPr bwMode="auto">
          <a:xfrm>
            <a:off x="357188" y="4572000"/>
            <a:ext cx="1000125" cy="1071563"/>
          </a:xfrm>
          <a:prstGeom prst="rect">
            <a:avLst/>
          </a:prstGeom>
          <a:noFill/>
          <a:ln w="9525">
            <a:noFill/>
            <a:miter lim="800000"/>
            <a:headEnd/>
            <a:tailEnd/>
          </a:ln>
        </p:spPr>
      </p:pic>
      <p:sp>
        <p:nvSpPr>
          <p:cNvPr id="13" name="12 Marcador de número de diapositiva"/>
          <p:cNvSpPr>
            <a:spLocks noGrp="1"/>
          </p:cNvSpPr>
          <p:nvPr>
            <p:ph type="sldNum" sz="quarter" idx="12"/>
          </p:nvPr>
        </p:nvSpPr>
        <p:spPr/>
        <p:txBody>
          <a:bodyPr/>
          <a:lstStyle/>
          <a:p>
            <a:pPr>
              <a:defRPr/>
            </a:pPr>
            <a:fld id="{9AD0245F-A77F-404D-B0AC-428F8BAB1510}" type="slidenum">
              <a:rPr lang="es-EC" smtClean="0"/>
              <a:pPr>
                <a:defRPr/>
              </a:pPr>
              <a:t>68</a:t>
            </a:fld>
            <a:endParaRPr lang="es-EC"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6357F712-0BFF-44B3-BE17-CDFF81E185F7}" type="slidenum">
              <a:rPr lang="es-EC" smtClean="0"/>
              <a:pPr>
                <a:defRPr/>
              </a:pPr>
              <a:t>69</a:t>
            </a:fld>
            <a:endParaRPr lang="es-EC" dirty="0"/>
          </a:p>
        </p:txBody>
      </p:sp>
      <p:sp>
        <p:nvSpPr>
          <p:cNvPr id="6" name="1 Título"/>
          <p:cNvSpPr txBox="1">
            <a:spLocks/>
          </p:cNvSpPr>
          <p:nvPr/>
        </p:nvSpPr>
        <p:spPr bwMode="auto">
          <a:xfrm>
            <a:off x="428596" y="142852"/>
            <a:ext cx="8215370" cy="50006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2400" dirty="0"/>
              <a:t>INICIATIVAS ESTRATÉGICAS</a:t>
            </a:r>
            <a:endParaRPr lang="es-EC" sz="2400" dirty="0"/>
          </a:p>
        </p:txBody>
      </p:sp>
      <p:graphicFrame>
        <p:nvGraphicFramePr>
          <p:cNvPr id="7" name="6 Diagrama"/>
          <p:cNvGraphicFramePr/>
          <p:nvPr/>
        </p:nvGraphicFramePr>
        <p:xfrm>
          <a:off x="1142976" y="857232"/>
          <a:ext cx="6386538"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8864" y="-24"/>
            <a:ext cx="8229600" cy="1143000"/>
          </a:xfrm>
        </p:spPr>
        <p:style>
          <a:lnRef idx="0">
            <a:schemeClr val="accent1"/>
          </a:lnRef>
          <a:fillRef idx="3">
            <a:schemeClr val="accent1"/>
          </a:fillRef>
          <a:effectRef idx="3">
            <a:schemeClr val="accent1"/>
          </a:effectRef>
          <a:fontRef idx="minor">
            <a:schemeClr val="lt1"/>
          </a:fontRef>
        </p:style>
        <p:txBody>
          <a:bodyPr/>
          <a:lstStyle/>
          <a:p>
            <a:pPr eaLnBrk="1" hangingPunct="1">
              <a:defRPr/>
            </a:pPr>
            <a:r>
              <a:rPr lang="en-US" dirty="0" smtClean="0"/>
              <a:t>IMPACTO ECONÓMICO</a:t>
            </a:r>
            <a:endParaRPr lang="es-EC" dirty="0"/>
          </a:p>
        </p:txBody>
      </p:sp>
      <p:sp>
        <p:nvSpPr>
          <p:cNvPr id="4" name="3 Marcador de número de diapositiva"/>
          <p:cNvSpPr>
            <a:spLocks noGrp="1"/>
          </p:cNvSpPr>
          <p:nvPr>
            <p:ph type="sldNum" sz="quarter" idx="12"/>
          </p:nvPr>
        </p:nvSpPr>
        <p:spPr>
          <a:xfrm>
            <a:off x="6732588" y="6356350"/>
            <a:ext cx="2133600" cy="365125"/>
          </a:xfrm>
        </p:spPr>
        <p:txBody>
          <a:bodyPr/>
          <a:lstStyle/>
          <a:p>
            <a:pPr>
              <a:defRPr/>
            </a:pPr>
            <a:fld id="{C1428892-2334-47F8-8F60-0088B854C73E}" type="slidenum">
              <a:rPr lang="es-EC" smtClean="0"/>
              <a:pPr>
                <a:defRPr/>
              </a:pPr>
              <a:t>7</a:t>
            </a:fld>
            <a:endParaRPr lang="es-EC" dirty="0"/>
          </a:p>
        </p:txBody>
      </p:sp>
      <p:graphicFrame>
        <p:nvGraphicFramePr>
          <p:cNvPr id="6" name="5 Tabla"/>
          <p:cNvGraphicFramePr>
            <a:graphicFrameLocks noGrp="1"/>
          </p:cNvGraphicFramePr>
          <p:nvPr/>
        </p:nvGraphicFramePr>
        <p:xfrm>
          <a:off x="785813" y="1196975"/>
          <a:ext cx="7818091" cy="5627512"/>
        </p:xfrm>
        <a:graphic>
          <a:graphicData uri="http://schemas.openxmlformats.org/drawingml/2006/table">
            <a:tbl>
              <a:tblPr>
                <a:tableStyleId>{16D9F66E-5EB9-4882-86FB-DCBF35E3C3E4}</a:tableStyleId>
              </a:tblPr>
              <a:tblGrid>
                <a:gridCol w="838421"/>
                <a:gridCol w="2804667"/>
                <a:gridCol w="1404354"/>
                <a:gridCol w="2770649"/>
              </a:tblGrid>
              <a:tr h="360040">
                <a:tc>
                  <a:txBody>
                    <a:bodyPr/>
                    <a:lstStyle/>
                    <a:p>
                      <a:pPr algn="ctr">
                        <a:lnSpc>
                          <a:spcPct val="200000"/>
                        </a:lnSpc>
                        <a:spcAft>
                          <a:spcPts val="0"/>
                        </a:spcAft>
                      </a:pPr>
                      <a:r>
                        <a:rPr lang="es-EC" sz="1000" b="1" dirty="0">
                          <a:latin typeface="Arial" pitchFamily="34" charset="0"/>
                          <a:cs typeface="Arial" pitchFamily="34" charset="0"/>
                        </a:rPr>
                        <a:t>PROBLEMA</a:t>
                      </a:r>
                      <a:endParaRPr lang="es-EC" sz="1000" b="1" dirty="0">
                        <a:latin typeface="Arial" pitchFamily="34" charset="0"/>
                        <a:ea typeface="Times New Roman"/>
                        <a:cs typeface="Arial" pitchFamily="34" charset="0"/>
                      </a:endParaRPr>
                    </a:p>
                  </a:txBody>
                  <a:tcPr marL="51955" marR="51955" marT="0" marB="0"/>
                </a:tc>
                <a:tc>
                  <a:txBody>
                    <a:bodyPr/>
                    <a:lstStyle/>
                    <a:p>
                      <a:pPr algn="ctr">
                        <a:lnSpc>
                          <a:spcPct val="200000"/>
                        </a:lnSpc>
                        <a:spcAft>
                          <a:spcPts val="0"/>
                        </a:spcAft>
                      </a:pPr>
                      <a:r>
                        <a:rPr lang="es-EC" sz="1000" b="1" dirty="0">
                          <a:latin typeface="Arial" pitchFamily="34" charset="0"/>
                          <a:cs typeface="Arial" pitchFamily="34" charset="0"/>
                        </a:rPr>
                        <a:t>DESCRIPCIÓN</a:t>
                      </a:r>
                      <a:endParaRPr lang="es-EC" sz="1000" b="1" dirty="0">
                        <a:latin typeface="Arial" pitchFamily="34" charset="0"/>
                        <a:ea typeface="Times New Roman"/>
                        <a:cs typeface="Arial" pitchFamily="34" charset="0"/>
                      </a:endParaRPr>
                    </a:p>
                  </a:txBody>
                  <a:tcPr marL="51955" marR="51955" marT="0" marB="0"/>
                </a:tc>
                <a:tc>
                  <a:txBody>
                    <a:bodyPr/>
                    <a:lstStyle/>
                    <a:p>
                      <a:pPr algn="ctr">
                        <a:lnSpc>
                          <a:spcPct val="100000"/>
                        </a:lnSpc>
                        <a:spcAft>
                          <a:spcPts val="0"/>
                        </a:spcAft>
                      </a:pPr>
                      <a:r>
                        <a:rPr lang="es-EC" sz="1000" b="1" dirty="0" smtClean="0">
                          <a:latin typeface="Arial" pitchFamily="34" charset="0"/>
                          <a:cs typeface="Arial" pitchFamily="34" charset="0"/>
                        </a:rPr>
                        <a:t>DÓLARES</a:t>
                      </a:r>
                      <a:r>
                        <a:rPr lang="es-EC" sz="1000" b="1" baseline="0" dirty="0" smtClean="0">
                          <a:latin typeface="Arial" pitchFamily="34" charset="0"/>
                          <a:cs typeface="Arial" pitchFamily="34" charset="0"/>
                        </a:rPr>
                        <a:t> </a:t>
                      </a:r>
                      <a:r>
                        <a:rPr lang="es-EC" sz="1000" b="1" dirty="0" smtClean="0">
                          <a:latin typeface="Arial" pitchFamily="34" charset="0"/>
                          <a:cs typeface="Arial" pitchFamily="34" charset="0"/>
                        </a:rPr>
                        <a:t>PERDIDOS</a:t>
                      </a:r>
                      <a:endParaRPr lang="es-EC" sz="1000" b="1" dirty="0">
                        <a:latin typeface="Arial" pitchFamily="34" charset="0"/>
                        <a:ea typeface="Times New Roman"/>
                        <a:cs typeface="Arial" pitchFamily="34" charset="0"/>
                      </a:endParaRPr>
                    </a:p>
                  </a:txBody>
                  <a:tcPr marL="51955" marR="51955" marT="0" marB="0"/>
                </a:tc>
                <a:tc>
                  <a:txBody>
                    <a:bodyPr/>
                    <a:lstStyle/>
                    <a:p>
                      <a:pPr algn="ctr">
                        <a:lnSpc>
                          <a:spcPct val="200000"/>
                        </a:lnSpc>
                        <a:spcAft>
                          <a:spcPts val="0"/>
                        </a:spcAft>
                      </a:pPr>
                      <a:r>
                        <a:rPr lang="es-EC" sz="1000" b="1" dirty="0">
                          <a:latin typeface="Arial" pitchFamily="34" charset="0"/>
                          <a:cs typeface="Arial" pitchFamily="34" charset="0"/>
                        </a:rPr>
                        <a:t>OBSERVACIONES</a:t>
                      </a:r>
                      <a:endParaRPr lang="es-EC" sz="1000" b="1" dirty="0">
                        <a:latin typeface="Arial" pitchFamily="34" charset="0"/>
                        <a:ea typeface="Times New Roman"/>
                        <a:cs typeface="Arial" pitchFamily="34" charset="0"/>
                      </a:endParaRPr>
                    </a:p>
                  </a:txBody>
                  <a:tcPr marL="51955" marR="51955" marT="0" marB="0"/>
                </a:tc>
              </a:tr>
              <a:tr h="910688">
                <a:tc>
                  <a:txBody>
                    <a:bodyPr/>
                    <a:lstStyle/>
                    <a:p>
                      <a:pPr algn="ctr">
                        <a:lnSpc>
                          <a:spcPct val="200000"/>
                        </a:lnSpc>
                        <a:spcAft>
                          <a:spcPts val="0"/>
                        </a:spcAft>
                      </a:pPr>
                      <a:r>
                        <a:rPr lang="es-EC" sz="1600" b="1" dirty="0"/>
                        <a:t>A</a:t>
                      </a:r>
                      <a:endParaRPr lang="es-EC" sz="1800" b="1" dirty="0">
                        <a:latin typeface="Times New Roman"/>
                        <a:ea typeface="Times New Roman"/>
                      </a:endParaRPr>
                    </a:p>
                  </a:txBody>
                  <a:tcPr marL="51955" marR="51955" marT="0" marB="0" anchor="ctr"/>
                </a:tc>
                <a:tc>
                  <a:txBody>
                    <a:bodyPr/>
                    <a:lstStyle/>
                    <a:p>
                      <a:pPr marL="0" marR="0" indent="0" algn="l" defTabSz="914400" rtl="0" eaLnBrk="1" fontAlgn="auto" latinLnBrk="0" hangingPunct="1">
                        <a:lnSpc>
                          <a:spcPct val="200000"/>
                        </a:lnSpc>
                        <a:spcBef>
                          <a:spcPts val="0"/>
                        </a:spcBef>
                        <a:spcAft>
                          <a:spcPts val="0"/>
                        </a:spcAft>
                        <a:buClrTx/>
                        <a:buSzTx/>
                        <a:buFontTx/>
                        <a:buNone/>
                        <a:tabLst/>
                        <a:defRPr/>
                      </a:pPr>
                      <a:r>
                        <a:rPr lang="es-EC" sz="1600" dirty="0" smtClean="0">
                          <a:latin typeface="+mj-lt"/>
                        </a:rPr>
                        <a:t>Retrasos en la Producción</a:t>
                      </a:r>
                      <a:endParaRPr lang="es-EC" sz="1600" dirty="0" smtClean="0">
                        <a:latin typeface="+mj-lt"/>
                        <a:ea typeface="Times New Roman"/>
                      </a:endParaRPr>
                    </a:p>
                  </a:txBody>
                  <a:tcPr marL="51955" marR="51955" marT="0" marB="0" anchor="ctr"/>
                </a:tc>
                <a:tc>
                  <a:txBody>
                    <a:bodyPr/>
                    <a:lstStyle/>
                    <a:p>
                      <a:pPr algn="ctr">
                        <a:lnSpc>
                          <a:spcPct val="200000"/>
                        </a:lnSpc>
                        <a:spcAft>
                          <a:spcPts val="0"/>
                        </a:spcAft>
                      </a:pPr>
                      <a:r>
                        <a:rPr lang="en-US" sz="1600" dirty="0" smtClean="0">
                          <a:latin typeface="+mj-lt"/>
                          <a:ea typeface="Times New Roman"/>
                        </a:rPr>
                        <a:t>$19.500,00</a:t>
                      </a:r>
                      <a:endParaRPr lang="es-EC" sz="1600" dirty="0">
                        <a:latin typeface="+mj-lt"/>
                        <a:ea typeface="Times New Roman"/>
                      </a:endParaRPr>
                    </a:p>
                  </a:txBody>
                  <a:tcPr marL="51955" marR="51955" marT="0" marB="0" anchor="ctr"/>
                </a:tc>
                <a:tc>
                  <a:txBody>
                    <a:bodyPr/>
                    <a:lstStyle/>
                    <a:p>
                      <a:pPr marL="0" marR="0" indent="0" algn="l" defTabSz="914400" rtl="0" eaLnBrk="1" fontAlgn="auto" latinLnBrk="0" hangingPunct="1">
                        <a:lnSpc>
                          <a:spcPct val="200000"/>
                        </a:lnSpc>
                        <a:spcBef>
                          <a:spcPts val="0"/>
                        </a:spcBef>
                        <a:spcAft>
                          <a:spcPts val="0"/>
                        </a:spcAft>
                        <a:buClrTx/>
                        <a:buSzTx/>
                        <a:buFontTx/>
                        <a:buNone/>
                        <a:tabLst/>
                        <a:defRPr/>
                      </a:pPr>
                      <a:r>
                        <a:rPr lang="es-EC" sz="1600" dirty="0" smtClean="0">
                          <a:latin typeface="+mj-lt"/>
                        </a:rPr>
                        <a:t>Falta de materia prima, falta de personal.</a:t>
                      </a:r>
                      <a:endParaRPr lang="es-EC" sz="1600" dirty="0" smtClean="0">
                        <a:latin typeface="+mj-lt"/>
                        <a:ea typeface="Times New Roman"/>
                      </a:endParaRPr>
                    </a:p>
                  </a:txBody>
                  <a:tcPr marL="51955" marR="51955" marT="0" marB="0"/>
                </a:tc>
              </a:tr>
              <a:tr h="1058991">
                <a:tc>
                  <a:txBody>
                    <a:bodyPr/>
                    <a:lstStyle/>
                    <a:p>
                      <a:pPr algn="ctr">
                        <a:lnSpc>
                          <a:spcPct val="200000"/>
                        </a:lnSpc>
                        <a:spcAft>
                          <a:spcPts val="0"/>
                        </a:spcAft>
                      </a:pPr>
                      <a:r>
                        <a:rPr lang="es-EC" sz="1600" b="1" dirty="0"/>
                        <a:t>B</a:t>
                      </a:r>
                      <a:endParaRPr lang="es-EC" sz="1800" b="1" dirty="0">
                        <a:latin typeface="Times New Roman"/>
                        <a:ea typeface="Times New Roman"/>
                      </a:endParaRPr>
                    </a:p>
                  </a:txBody>
                  <a:tcPr marL="51955" marR="51955" marT="0" marB="0" anchor="ctr"/>
                </a:tc>
                <a:tc>
                  <a:txBody>
                    <a:bodyPr/>
                    <a:lstStyle/>
                    <a:p>
                      <a:pPr algn="l">
                        <a:lnSpc>
                          <a:spcPct val="200000"/>
                        </a:lnSpc>
                        <a:spcAft>
                          <a:spcPts val="0"/>
                        </a:spcAft>
                      </a:pPr>
                      <a:r>
                        <a:rPr lang="es-EC" sz="1600" dirty="0"/>
                        <a:t>Altos costos producción</a:t>
                      </a:r>
                      <a:endParaRPr lang="es-EC" sz="1800" dirty="0">
                        <a:latin typeface="Times New Roman"/>
                        <a:ea typeface="Times New Roman"/>
                      </a:endParaRPr>
                    </a:p>
                  </a:txBody>
                  <a:tcPr marL="51955" marR="51955" marT="0" marB="0" anchor="ctr"/>
                </a:tc>
                <a:tc>
                  <a:txBody>
                    <a:bodyPr/>
                    <a:lstStyle/>
                    <a:p>
                      <a:pPr algn="ctr">
                        <a:lnSpc>
                          <a:spcPct val="200000"/>
                        </a:lnSpc>
                        <a:spcAft>
                          <a:spcPts val="0"/>
                        </a:spcAft>
                      </a:pPr>
                      <a:r>
                        <a:rPr lang="es-EC" sz="1600" dirty="0"/>
                        <a:t>$ 14.400,00</a:t>
                      </a:r>
                      <a:endParaRPr lang="es-EC" sz="1800" dirty="0">
                        <a:latin typeface="Times New Roman"/>
                        <a:ea typeface="Times New Roman"/>
                      </a:endParaRPr>
                    </a:p>
                  </a:txBody>
                  <a:tcPr marL="51955" marR="51955" marT="0" marB="0" anchor="ctr"/>
                </a:tc>
                <a:tc>
                  <a:txBody>
                    <a:bodyPr/>
                    <a:lstStyle/>
                    <a:p>
                      <a:pPr algn="l">
                        <a:lnSpc>
                          <a:spcPct val="200000"/>
                        </a:lnSpc>
                        <a:spcAft>
                          <a:spcPts val="0"/>
                        </a:spcAft>
                      </a:pPr>
                      <a:r>
                        <a:rPr lang="es-EC" sz="1600" dirty="0"/>
                        <a:t>Por reprocesamiento de materiales, por materia prima de baja calidad.</a:t>
                      </a:r>
                      <a:endParaRPr lang="es-EC" sz="1800" dirty="0">
                        <a:latin typeface="Times New Roman"/>
                        <a:ea typeface="Times New Roman"/>
                      </a:endParaRPr>
                    </a:p>
                  </a:txBody>
                  <a:tcPr marL="51955" marR="51955" marT="0" marB="0"/>
                </a:tc>
              </a:tr>
              <a:tr h="1366032">
                <a:tc>
                  <a:txBody>
                    <a:bodyPr/>
                    <a:lstStyle/>
                    <a:p>
                      <a:pPr algn="ctr">
                        <a:lnSpc>
                          <a:spcPct val="200000"/>
                        </a:lnSpc>
                        <a:spcAft>
                          <a:spcPts val="0"/>
                        </a:spcAft>
                      </a:pPr>
                      <a:r>
                        <a:rPr lang="es-EC" sz="1600" b="1" dirty="0" smtClean="0"/>
                        <a:t>C</a:t>
                      </a:r>
                      <a:endParaRPr lang="es-EC" sz="1800" b="1" dirty="0">
                        <a:latin typeface="Times New Roman"/>
                        <a:ea typeface="Times New Roman"/>
                      </a:endParaRPr>
                    </a:p>
                  </a:txBody>
                  <a:tcPr marL="51955" marR="51955" marT="0" marB="0" anchor="ctr"/>
                </a:tc>
                <a:tc>
                  <a:txBody>
                    <a:bodyPr/>
                    <a:lstStyle/>
                    <a:p>
                      <a:pPr marL="0" marR="0" indent="0" algn="l" defTabSz="914400" rtl="0" eaLnBrk="1" fontAlgn="auto" latinLnBrk="0" hangingPunct="1">
                        <a:lnSpc>
                          <a:spcPct val="200000"/>
                        </a:lnSpc>
                        <a:spcBef>
                          <a:spcPts val="0"/>
                        </a:spcBef>
                        <a:spcAft>
                          <a:spcPts val="0"/>
                        </a:spcAft>
                        <a:buClrTx/>
                        <a:buSzTx/>
                        <a:buFontTx/>
                        <a:buNone/>
                        <a:tabLst/>
                        <a:defRPr/>
                      </a:pPr>
                      <a:r>
                        <a:rPr lang="es-EC" sz="1600" dirty="0" smtClean="0">
                          <a:latin typeface="+mj-lt"/>
                        </a:rPr>
                        <a:t>Pérdida de clientes: </a:t>
                      </a:r>
                    </a:p>
                    <a:p>
                      <a:pPr marL="0" marR="0" indent="0" algn="l" defTabSz="914400" rtl="0" eaLnBrk="1" fontAlgn="auto" latinLnBrk="0" hangingPunct="1">
                        <a:lnSpc>
                          <a:spcPct val="200000"/>
                        </a:lnSpc>
                        <a:spcBef>
                          <a:spcPts val="0"/>
                        </a:spcBef>
                        <a:spcAft>
                          <a:spcPts val="0"/>
                        </a:spcAft>
                        <a:buClrTx/>
                        <a:buSzTx/>
                        <a:buFontTx/>
                        <a:buNone/>
                        <a:tabLst/>
                        <a:defRPr/>
                      </a:pPr>
                      <a:r>
                        <a:rPr lang="es-EC" sz="1600" dirty="0" smtClean="0">
                          <a:latin typeface="+mj-lt"/>
                        </a:rPr>
                        <a:t>Precios del Mercado</a:t>
                      </a:r>
                      <a:endParaRPr lang="es-EC" sz="1600" dirty="0" smtClean="0">
                        <a:latin typeface="+mj-lt"/>
                        <a:ea typeface="Times New Roman"/>
                      </a:endParaRPr>
                    </a:p>
                  </a:txBody>
                  <a:tcPr marL="51955" marR="51955" marT="0" marB="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en-US" sz="1600" dirty="0" smtClean="0">
                          <a:latin typeface="+mj-lt"/>
                          <a:ea typeface="Times New Roman"/>
                        </a:rPr>
                        <a:t>$10.000,00</a:t>
                      </a:r>
                      <a:endParaRPr lang="es-EC" sz="1600" dirty="0" smtClean="0">
                        <a:latin typeface="+mj-lt"/>
                        <a:ea typeface="Times New Roman"/>
                      </a:endParaRPr>
                    </a:p>
                  </a:txBody>
                  <a:tcPr marL="51955" marR="51955" marT="0" marB="0" anchor="ctr"/>
                </a:tc>
                <a:tc>
                  <a:txBody>
                    <a:bodyPr/>
                    <a:lstStyle/>
                    <a:p>
                      <a:pPr algn="l">
                        <a:lnSpc>
                          <a:spcPct val="200000"/>
                        </a:lnSpc>
                        <a:spcAft>
                          <a:spcPts val="0"/>
                        </a:spcAft>
                      </a:pPr>
                      <a:r>
                        <a:rPr lang="en-US" sz="1600" dirty="0" smtClean="0">
                          <a:latin typeface="+mj-lt"/>
                          <a:ea typeface="Times New Roman"/>
                        </a:rPr>
                        <a:t>Porcentaje 10%</a:t>
                      </a:r>
                      <a:r>
                        <a:rPr lang="en-US" sz="1600" baseline="0" dirty="0" smtClean="0">
                          <a:latin typeface="+mj-lt"/>
                          <a:ea typeface="Times New Roman"/>
                        </a:rPr>
                        <a:t> superior de los precios del mercado.</a:t>
                      </a:r>
                      <a:endParaRPr lang="es-EC" sz="1600" dirty="0">
                        <a:latin typeface="+mj-lt"/>
                        <a:ea typeface="Times New Roman"/>
                      </a:endParaRPr>
                    </a:p>
                  </a:txBody>
                  <a:tcPr marL="51955" marR="51955" marT="0" marB="0"/>
                </a:tc>
              </a:tr>
              <a:tr h="1366032">
                <a:tc>
                  <a:txBody>
                    <a:bodyPr/>
                    <a:lstStyle/>
                    <a:p>
                      <a:pPr algn="ctr">
                        <a:lnSpc>
                          <a:spcPct val="200000"/>
                        </a:lnSpc>
                        <a:spcAft>
                          <a:spcPts val="0"/>
                        </a:spcAft>
                      </a:pPr>
                      <a:r>
                        <a:rPr lang="es-EC" sz="1600" b="1" dirty="0"/>
                        <a:t>D</a:t>
                      </a:r>
                      <a:endParaRPr lang="es-EC" sz="1800" b="1" dirty="0">
                        <a:latin typeface="Times New Roman"/>
                        <a:ea typeface="Times New Roman"/>
                      </a:endParaRPr>
                    </a:p>
                  </a:txBody>
                  <a:tcPr marL="51955" marR="51955" marT="0" marB="0" anchor="ctr"/>
                </a:tc>
                <a:tc>
                  <a:txBody>
                    <a:bodyPr/>
                    <a:lstStyle/>
                    <a:p>
                      <a:pPr marL="0" marR="0" indent="0" algn="l" defTabSz="914400" rtl="0" eaLnBrk="1" fontAlgn="auto" latinLnBrk="0" hangingPunct="1">
                        <a:lnSpc>
                          <a:spcPct val="200000"/>
                        </a:lnSpc>
                        <a:spcBef>
                          <a:spcPts val="0"/>
                        </a:spcBef>
                        <a:spcAft>
                          <a:spcPts val="0"/>
                        </a:spcAft>
                        <a:buClrTx/>
                        <a:buSzTx/>
                        <a:buFontTx/>
                        <a:buNone/>
                        <a:tabLst/>
                        <a:defRPr/>
                      </a:pPr>
                      <a:r>
                        <a:rPr lang="es-EC" sz="1600" dirty="0" smtClean="0">
                          <a:latin typeface="+mj-lt"/>
                        </a:rPr>
                        <a:t>Rotación personal</a:t>
                      </a:r>
                      <a:endParaRPr lang="es-EC" sz="1600" dirty="0" smtClean="0">
                        <a:latin typeface="+mj-lt"/>
                        <a:ea typeface="Times New Roman"/>
                      </a:endParaRPr>
                    </a:p>
                  </a:txBody>
                  <a:tcPr marL="51955" marR="51955" marT="0" marB="0" anchor="ctr"/>
                </a:tc>
                <a:tc>
                  <a:txBody>
                    <a:bodyPr/>
                    <a:lstStyle/>
                    <a:p>
                      <a:pPr marL="0" marR="0" indent="0" algn="ctr" defTabSz="914400" rtl="0" eaLnBrk="1" fontAlgn="auto" latinLnBrk="0" hangingPunct="1">
                        <a:lnSpc>
                          <a:spcPct val="200000"/>
                        </a:lnSpc>
                        <a:spcBef>
                          <a:spcPts val="0"/>
                        </a:spcBef>
                        <a:spcAft>
                          <a:spcPts val="0"/>
                        </a:spcAft>
                        <a:buClrTx/>
                        <a:buSzTx/>
                        <a:buFontTx/>
                        <a:buNone/>
                        <a:tabLst/>
                        <a:defRPr/>
                      </a:pPr>
                      <a:r>
                        <a:rPr lang="es-EC" sz="1600" dirty="0" smtClean="0">
                          <a:latin typeface="+mj-lt"/>
                        </a:rPr>
                        <a:t>$ 5.500,00</a:t>
                      </a:r>
                      <a:endParaRPr lang="es-EC" sz="1600" dirty="0" smtClean="0">
                        <a:latin typeface="+mj-lt"/>
                        <a:ea typeface="Times New Roman"/>
                      </a:endParaRPr>
                    </a:p>
                  </a:txBody>
                  <a:tcPr marL="51955" marR="51955" marT="0" marB="0" anchor="ctr"/>
                </a:tc>
                <a:tc>
                  <a:txBody>
                    <a:bodyPr/>
                    <a:lstStyle/>
                    <a:p>
                      <a:pPr marL="0" marR="0" indent="0" algn="l" defTabSz="914400" rtl="0" eaLnBrk="1" fontAlgn="auto" latinLnBrk="0" hangingPunct="1">
                        <a:lnSpc>
                          <a:spcPct val="200000"/>
                        </a:lnSpc>
                        <a:spcBef>
                          <a:spcPts val="0"/>
                        </a:spcBef>
                        <a:spcAft>
                          <a:spcPts val="0"/>
                        </a:spcAft>
                        <a:buClrTx/>
                        <a:buSzTx/>
                        <a:buFontTx/>
                        <a:buNone/>
                        <a:tabLst/>
                        <a:defRPr/>
                      </a:pPr>
                      <a:r>
                        <a:rPr lang="es-EC" sz="1600" kern="1200" dirty="0" smtClean="0">
                          <a:solidFill>
                            <a:schemeClr val="dk1"/>
                          </a:solidFill>
                          <a:latin typeface="+mj-lt"/>
                          <a:ea typeface="+mn-ea"/>
                          <a:cs typeface="+mn-cs"/>
                        </a:rPr>
                        <a:t>Personal no calificado, por bajas remuneraciones, falta capacitación, falta incentivos.</a:t>
                      </a:r>
                    </a:p>
                  </a:txBody>
                  <a:tcPr marL="51955" marR="51955" marT="0" marB="0"/>
                </a:tc>
              </a:tr>
            </a:tbl>
          </a:graphicData>
        </a:graphic>
      </p:graphicFrame>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F6E1A01C-C982-4C40-BE1B-9D57F6AE9326}" type="slidenum">
              <a:rPr lang="es-EC" smtClean="0"/>
              <a:pPr>
                <a:defRPr/>
              </a:pPr>
              <a:t>70</a:t>
            </a:fld>
            <a:endParaRPr lang="es-EC" dirty="0"/>
          </a:p>
        </p:txBody>
      </p:sp>
      <p:sp>
        <p:nvSpPr>
          <p:cNvPr id="6" name="1 Título"/>
          <p:cNvSpPr txBox="1">
            <a:spLocks/>
          </p:cNvSpPr>
          <p:nvPr/>
        </p:nvSpPr>
        <p:spPr bwMode="auto">
          <a:xfrm>
            <a:off x="428596" y="142852"/>
            <a:ext cx="8215370" cy="928694"/>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INICIATIVAS ESTRATÉGICAS</a:t>
            </a:r>
            <a:endParaRPr lang="es-EC" sz="3200" dirty="0"/>
          </a:p>
        </p:txBody>
      </p:sp>
      <p:pic>
        <p:nvPicPr>
          <p:cNvPr id="70662" name="Picture 8"/>
          <p:cNvPicPr>
            <a:picLocks noChangeAspect="1" noChangeArrowheads="1"/>
          </p:cNvPicPr>
          <p:nvPr/>
        </p:nvPicPr>
        <p:blipFill>
          <a:blip r:embed="rId2"/>
          <a:srcRect l="21094" t="44687" r="17381" b="14999"/>
          <a:stretch>
            <a:fillRect/>
          </a:stretch>
        </p:blipFill>
        <p:spPr bwMode="auto">
          <a:xfrm>
            <a:off x="1000125" y="1857375"/>
            <a:ext cx="7500938" cy="3071813"/>
          </a:xfrm>
          <a:prstGeom prst="rect">
            <a:avLst/>
          </a:prstGeom>
          <a:noFill/>
          <a:ln w="9525">
            <a:noFill/>
            <a:miter lim="800000"/>
            <a:headEnd/>
            <a:tailEnd/>
          </a:ln>
        </p:spPr>
      </p:pic>
      <p:sp>
        <p:nvSpPr>
          <p:cNvPr id="7"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8" name="7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859A29C0-850C-4D61-A5B2-03F680C52DA7}" type="slidenum">
              <a:rPr lang="es-EC" smtClean="0"/>
              <a:pPr>
                <a:defRPr/>
              </a:pPr>
              <a:t>71</a:t>
            </a:fld>
            <a:endParaRPr lang="es-EC" dirty="0"/>
          </a:p>
        </p:txBody>
      </p:sp>
      <p:pic>
        <p:nvPicPr>
          <p:cNvPr id="71683" name="4 Imagen"/>
          <p:cNvPicPr>
            <a:picLocks noChangeAspect="1" noChangeArrowheads="1"/>
          </p:cNvPicPr>
          <p:nvPr/>
        </p:nvPicPr>
        <p:blipFill>
          <a:blip r:embed="rId2"/>
          <a:srcRect l="44757" t="28619" r="38348" b="52899"/>
          <a:stretch>
            <a:fillRect/>
          </a:stretch>
        </p:blipFill>
        <p:spPr bwMode="auto">
          <a:xfrm>
            <a:off x="239713" y="2714625"/>
            <a:ext cx="2117725" cy="1309688"/>
          </a:xfrm>
          <a:prstGeom prst="rect">
            <a:avLst/>
          </a:prstGeom>
          <a:noFill/>
          <a:ln w="9525">
            <a:noFill/>
            <a:miter lim="800000"/>
            <a:headEnd/>
            <a:tailEnd/>
          </a:ln>
        </p:spPr>
      </p:pic>
      <p:sp>
        <p:nvSpPr>
          <p:cNvPr id="32" name="1 Título"/>
          <p:cNvSpPr txBox="1">
            <a:spLocks/>
          </p:cNvSpPr>
          <p:nvPr/>
        </p:nvSpPr>
        <p:spPr bwMode="auto">
          <a:xfrm>
            <a:off x="428596" y="142852"/>
            <a:ext cx="8215370" cy="71438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a:t>INICIATIVAS ESTRATÉGICAS</a:t>
            </a:r>
            <a:endParaRPr lang="es-EC" sz="3200" dirty="0"/>
          </a:p>
        </p:txBody>
      </p:sp>
      <p:pic>
        <p:nvPicPr>
          <p:cNvPr id="71687" name="Picture 18"/>
          <p:cNvPicPr>
            <a:picLocks noChangeAspect="1" noChangeArrowheads="1"/>
          </p:cNvPicPr>
          <p:nvPr/>
        </p:nvPicPr>
        <p:blipFill>
          <a:blip r:embed="rId3"/>
          <a:srcRect l="28125" t="21562" r="20898" b="9026"/>
          <a:stretch>
            <a:fillRect/>
          </a:stretch>
        </p:blipFill>
        <p:spPr bwMode="auto">
          <a:xfrm>
            <a:off x="2143125" y="1000125"/>
            <a:ext cx="6215063" cy="5500688"/>
          </a:xfrm>
          <a:prstGeom prst="rect">
            <a:avLst/>
          </a:prstGeom>
          <a:noFill/>
          <a:ln w="9525">
            <a:noFill/>
            <a:miter lim="800000"/>
            <a:headEnd/>
            <a:tailEnd/>
          </a:ln>
        </p:spPr>
      </p:pic>
      <p:sp>
        <p:nvSpPr>
          <p:cNvPr id="7" name="7 Marcador de pie de página"/>
          <p:cNvSpPr>
            <a:spLocks noGrp="1"/>
          </p:cNvSpPr>
          <p:nvPr>
            <p:ph type="ftr" sz="quarter" idx="11"/>
          </p:nvPr>
        </p:nvSpPr>
        <p:spPr>
          <a:xfrm>
            <a:off x="142844" y="6500834"/>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8" name="7 Conector recto"/>
          <p:cNvCxnSpPr/>
          <p:nvPr/>
        </p:nvCxnSpPr>
        <p:spPr>
          <a:xfrm>
            <a:off x="357158" y="6715148"/>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Título"/>
          <p:cNvSpPr>
            <a:spLocks noGrp="1"/>
          </p:cNvSpPr>
          <p:nvPr>
            <p:ph type="title"/>
          </p:nvPr>
        </p:nvSpPr>
        <p:spPr/>
        <p:txBody>
          <a:bodyPr/>
          <a:lstStyle/>
          <a:p>
            <a:endParaRPr lang="es-EC" smtClean="0"/>
          </a:p>
        </p:txBody>
      </p:sp>
      <p:sp>
        <p:nvSpPr>
          <p:cNvPr id="4" name="3 Marcador de número de diapositiva"/>
          <p:cNvSpPr>
            <a:spLocks noGrp="1"/>
          </p:cNvSpPr>
          <p:nvPr>
            <p:ph type="sldNum" sz="quarter" idx="12"/>
          </p:nvPr>
        </p:nvSpPr>
        <p:spPr/>
        <p:txBody>
          <a:bodyPr/>
          <a:lstStyle/>
          <a:p>
            <a:pPr>
              <a:defRPr/>
            </a:pPr>
            <a:fld id="{127C68AD-F052-44CB-9373-84CF90428F87}" type="slidenum">
              <a:rPr lang="es-EC" smtClean="0"/>
              <a:pPr>
                <a:defRPr/>
              </a:pPr>
              <a:t>72</a:t>
            </a:fld>
            <a:endParaRPr lang="es-EC" dirty="0"/>
          </a:p>
        </p:txBody>
      </p:sp>
      <p:sp>
        <p:nvSpPr>
          <p:cNvPr id="5" name="1 Título"/>
          <p:cNvSpPr txBox="1">
            <a:spLocks/>
          </p:cNvSpPr>
          <p:nvPr/>
        </p:nvSpPr>
        <p:spPr bwMode="auto">
          <a:xfrm>
            <a:off x="428596" y="357166"/>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2800" dirty="0"/>
              <a:t>DISE</a:t>
            </a:r>
            <a:r>
              <a:rPr lang="es-EC" sz="2800" dirty="0"/>
              <a:t>ÑO DE LAS INICIATIVAS </a:t>
            </a:r>
            <a:r>
              <a:rPr lang="en-US" sz="2800" dirty="0"/>
              <a:t>ESTRATÉGICAS </a:t>
            </a:r>
            <a:endParaRPr lang="es-EC" sz="2800" dirty="0"/>
          </a:p>
        </p:txBody>
      </p:sp>
      <p:grpSp>
        <p:nvGrpSpPr>
          <p:cNvPr id="72711" name="5 Grupo"/>
          <p:cNvGrpSpPr>
            <a:grpSpLocks/>
          </p:cNvGrpSpPr>
          <p:nvPr/>
        </p:nvGrpSpPr>
        <p:grpSpPr bwMode="auto">
          <a:xfrm>
            <a:off x="1571625" y="1928813"/>
            <a:ext cx="4429125" cy="571500"/>
            <a:chOff x="1146543" y="2321739"/>
            <a:chExt cx="4247047" cy="351532"/>
          </a:xfrm>
        </p:grpSpPr>
        <p:sp>
          <p:nvSpPr>
            <p:cNvPr id="8" name="7 Pentágono"/>
            <p:cNvSpPr/>
            <p:nvPr/>
          </p:nvSpPr>
          <p:spPr>
            <a:xfrm rot="10800000">
              <a:off x="1146543" y="2321739"/>
              <a:ext cx="4247047" cy="351532"/>
            </a:xfrm>
            <a:prstGeom prst="homePlate">
              <a:avLst/>
            </a:prstGeom>
          </p:spPr>
          <p:style>
            <a:lnRef idx="2">
              <a:schemeClr val="lt1">
                <a:hueOff val="0"/>
                <a:satOff val="0"/>
                <a:lumOff val="0"/>
                <a:alphaOff val="0"/>
              </a:schemeClr>
            </a:lnRef>
            <a:fillRef idx="1">
              <a:schemeClr val="accent2">
                <a:hueOff val="2160701"/>
                <a:satOff val="-2695"/>
                <a:lumOff val="634"/>
                <a:alphaOff val="0"/>
              </a:schemeClr>
            </a:fillRef>
            <a:effectRef idx="0">
              <a:schemeClr val="accent2">
                <a:hueOff val="2160701"/>
                <a:satOff val="-2695"/>
                <a:lumOff val="634"/>
                <a:alphaOff val="0"/>
              </a:schemeClr>
            </a:effectRef>
            <a:fontRef idx="minor">
              <a:schemeClr val="lt1"/>
            </a:fontRef>
          </p:style>
        </p:sp>
        <p:sp>
          <p:nvSpPr>
            <p:cNvPr id="9" name="Pentágono 4"/>
            <p:cNvSpPr/>
            <p:nvPr/>
          </p:nvSpPr>
          <p:spPr>
            <a:xfrm rot="21600000">
              <a:off x="1234833" y="2321739"/>
              <a:ext cx="4158757" cy="351532"/>
            </a:xfrm>
            <a:prstGeom prst="rect">
              <a:avLst/>
            </a:prstGeom>
          </p:spPr>
          <p:style>
            <a:lnRef idx="0">
              <a:scrgbClr r="0" g="0" b="0"/>
            </a:lnRef>
            <a:fillRef idx="0">
              <a:scrgbClr r="0" g="0" b="0"/>
            </a:fillRef>
            <a:effectRef idx="0">
              <a:scrgbClr r="0" g="0" b="0"/>
            </a:effectRef>
            <a:fontRef idx="minor">
              <a:schemeClr val="lt1"/>
            </a:fontRef>
          </p:style>
          <p:txBody>
            <a:bodyPr lIns="155016" tIns="38100" rIns="71120" bIns="38100" spcCol="1270" anchor="ctr"/>
            <a:lstStyle/>
            <a:p>
              <a:pPr defTabSz="444500">
                <a:lnSpc>
                  <a:spcPct val="90000"/>
                </a:lnSpc>
                <a:spcAft>
                  <a:spcPct val="35000"/>
                </a:spcAft>
                <a:defRPr/>
              </a:pPr>
              <a:r>
                <a:rPr lang="es-US" sz="1400" b="1" dirty="0">
                  <a:solidFill>
                    <a:schemeClr val="tx1"/>
                  </a:solidFill>
                  <a:latin typeface="Arial" pitchFamily="34" charset="0"/>
                  <a:cs typeface="Arial" pitchFamily="34" charset="0"/>
                </a:rPr>
                <a:t>Programa "Producción Entrega a Tiempo"</a:t>
              </a:r>
            </a:p>
          </p:txBody>
        </p:sp>
      </p:grpSp>
      <p:sp>
        <p:nvSpPr>
          <p:cNvPr id="7" name="6 Elipse"/>
          <p:cNvSpPr/>
          <p:nvPr/>
        </p:nvSpPr>
        <p:spPr>
          <a:xfrm>
            <a:off x="1363663" y="1928813"/>
            <a:ext cx="350837" cy="350837"/>
          </a:xfrm>
          <a:prstGeom prst="ellipse">
            <a:avLst/>
          </a:prstGeom>
          <a:blipFill rotWithShape="0">
            <a:blip r:embed="rId2" cstate="print"/>
            <a:stretch>
              <a:fillRect/>
            </a:stretch>
          </a:blipFill>
        </p:spPr>
        <p:style>
          <a:lnRef idx="2">
            <a:schemeClr val="lt1">
              <a:hueOff val="0"/>
              <a:satOff val="0"/>
              <a:lumOff val="0"/>
              <a:alphaOff val="0"/>
            </a:schemeClr>
          </a:lnRef>
          <a:fillRef idx="1">
            <a:scrgbClr r="0" g="0" b="0"/>
          </a:fillRef>
          <a:effectRef idx="0">
            <a:schemeClr val="accent2">
              <a:tint val="50000"/>
              <a:hueOff val="2309019"/>
              <a:satOff val="-2064"/>
              <a:lumOff val="6"/>
              <a:alphaOff val="0"/>
            </a:schemeClr>
          </a:effectRef>
          <a:fontRef idx="minor">
            <a:schemeClr val="lt1">
              <a:hueOff val="0"/>
              <a:satOff val="0"/>
              <a:lumOff val="0"/>
              <a:alphaOff val="0"/>
            </a:schemeClr>
          </a:fontRef>
        </p:style>
      </p:sp>
      <p:grpSp>
        <p:nvGrpSpPr>
          <p:cNvPr id="72713" name="10 Grupo"/>
          <p:cNvGrpSpPr>
            <a:grpSpLocks/>
          </p:cNvGrpSpPr>
          <p:nvPr/>
        </p:nvGrpSpPr>
        <p:grpSpPr bwMode="auto">
          <a:xfrm>
            <a:off x="1571625" y="3000375"/>
            <a:ext cx="4429125" cy="571500"/>
            <a:chOff x="1146543" y="1166455"/>
            <a:chExt cx="4247047" cy="351532"/>
          </a:xfrm>
        </p:grpSpPr>
        <p:sp>
          <p:nvSpPr>
            <p:cNvPr id="13" name="12 Pentágono"/>
            <p:cNvSpPr/>
            <p:nvPr/>
          </p:nvSpPr>
          <p:spPr>
            <a:xfrm rot="10800000">
              <a:off x="1146543" y="1166455"/>
              <a:ext cx="4247047" cy="351532"/>
            </a:xfrm>
            <a:prstGeom prst="homePlate">
              <a:avLst/>
            </a:prstGeom>
          </p:spPr>
          <p:style>
            <a:lnRef idx="2">
              <a:schemeClr val="lt1">
                <a:hueOff val="0"/>
                <a:satOff val="0"/>
                <a:lumOff val="0"/>
                <a:alphaOff val="0"/>
              </a:schemeClr>
            </a:lnRef>
            <a:fillRef idx="1">
              <a:schemeClr val="accent2">
                <a:hueOff val="1080351"/>
                <a:satOff val="-1347"/>
                <a:lumOff val="317"/>
                <a:alphaOff val="0"/>
              </a:schemeClr>
            </a:fillRef>
            <a:effectRef idx="0">
              <a:schemeClr val="accent2">
                <a:hueOff val="1080351"/>
                <a:satOff val="-1347"/>
                <a:lumOff val="317"/>
                <a:alphaOff val="0"/>
              </a:schemeClr>
            </a:effectRef>
            <a:fontRef idx="minor">
              <a:schemeClr val="lt1"/>
            </a:fontRef>
          </p:style>
        </p:sp>
        <p:sp>
          <p:nvSpPr>
            <p:cNvPr id="14" name="Pentágono 4"/>
            <p:cNvSpPr/>
            <p:nvPr/>
          </p:nvSpPr>
          <p:spPr>
            <a:xfrm rot="21600000">
              <a:off x="1234833" y="1166455"/>
              <a:ext cx="4158757" cy="351532"/>
            </a:xfrm>
            <a:prstGeom prst="rect">
              <a:avLst/>
            </a:prstGeom>
          </p:spPr>
          <p:style>
            <a:lnRef idx="0">
              <a:scrgbClr r="0" g="0" b="0"/>
            </a:lnRef>
            <a:fillRef idx="0">
              <a:scrgbClr r="0" g="0" b="0"/>
            </a:fillRef>
            <a:effectRef idx="0">
              <a:scrgbClr r="0" g="0" b="0"/>
            </a:effectRef>
            <a:fontRef idx="minor">
              <a:schemeClr val="lt1"/>
            </a:fontRef>
          </p:style>
          <p:txBody>
            <a:bodyPr lIns="155016" tIns="38100" rIns="71120" bIns="38100" spcCol="1270" anchor="ctr"/>
            <a:lstStyle/>
            <a:p>
              <a:pPr defTabSz="444500">
                <a:lnSpc>
                  <a:spcPct val="90000"/>
                </a:lnSpc>
                <a:spcAft>
                  <a:spcPct val="35000"/>
                </a:spcAft>
                <a:defRPr/>
              </a:pPr>
              <a:r>
                <a:rPr lang="es-US" sz="1400" b="1">
                  <a:solidFill>
                    <a:schemeClr val="tx1"/>
                  </a:solidFill>
                  <a:latin typeface="Arial" pitchFamily="34" charset="0"/>
                  <a:cs typeface="Arial" pitchFamily="34" charset="0"/>
                </a:rPr>
                <a:t>Programa Capacitación continua del personal.</a:t>
              </a:r>
            </a:p>
          </p:txBody>
        </p:sp>
      </p:grpSp>
      <p:sp>
        <p:nvSpPr>
          <p:cNvPr id="12" name="11 Elipse"/>
          <p:cNvSpPr/>
          <p:nvPr/>
        </p:nvSpPr>
        <p:spPr>
          <a:xfrm>
            <a:off x="1357313" y="2928938"/>
            <a:ext cx="352425" cy="350837"/>
          </a:xfrm>
          <a:prstGeom prst="ellipse">
            <a:avLst/>
          </a:prstGeom>
          <a:blipFill rotWithShape="0">
            <a:blip r:embed="rId3" cstate="print"/>
            <a:stretch>
              <a:fillRect/>
            </a:stretch>
          </a:blipFill>
        </p:spPr>
        <p:style>
          <a:lnRef idx="2">
            <a:schemeClr val="lt1">
              <a:hueOff val="0"/>
              <a:satOff val="0"/>
              <a:lumOff val="0"/>
              <a:alphaOff val="0"/>
            </a:schemeClr>
          </a:lnRef>
          <a:fillRef idx="1">
            <a:scrgbClr r="0" g="0" b="0"/>
          </a:fillRef>
          <a:effectRef idx="0">
            <a:schemeClr val="accent2">
              <a:tint val="50000"/>
              <a:hueOff val="1154510"/>
              <a:satOff val="-1032"/>
              <a:lumOff val="3"/>
              <a:alphaOff val="0"/>
            </a:schemeClr>
          </a:effectRef>
          <a:fontRef idx="minor">
            <a:schemeClr val="lt1">
              <a:hueOff val="0"/>
              <a:satOff val="0"/>
              <a:lumOff val="0"/>
              <a:alphaOff val="0"/>
            </a:schemeClr>
          </a:fontRef>
        </p:style>
      </p:sp>
      <p:grpSp>
        <p:nvGrpSpPr>
          <p:cNvPr id="72715" name="14 Grupo"/>
          <p:cNvGrpSpPr>
            <a:grpSpLocks/>
          </p:cNvGrpSpPr>
          <p:nvPr/>
        </p:nvGrpSpPr>
        <p:grpSpPr bwMode="auto">
          <a:xfrm>
            <a:off x="1571625" y="3929063"/>
            <a:ext cx="4429125" cy="571500"/>
            <a:chOff x="1157628" y="466"/>
            <a:chExt cx="4247047" cy="351532"/>
          </a:xfrm>
        </p:grpSpPr>
        <p:sp>
          <p:nvSpPr>
            <p:cNvPr id="17" name="16 Pentágono"/>
            <p:cNvSpPr/>
            <p:nvPr/>
          </p:nvSpPr>
          <p:spPr>
            <a:xfrm rot="10800000">
              <a:off x="1157628" y="466"/>
              <a:ext cx="4247047" cy="351532"/>
            </a:xfrm>
            <a:prstGeom prst="homePlat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 name="Pentágono 4"/>
            <p:cNvSpPr/>
            <p:nvPr/>
          </p:nvSpPr>
          <p:spPr>
            <a:xfrm>
              <a:off x="1245918" y="466"/>
              <a:ext cx="4158757" cy="351532"/>
            </a:xfrm>
            <a:prstGeom prst="rect">
              <a:avLst/>
            </a:prstGeom>
          </p:spPr>
          <p:style>
            <a:lnRef idx="0">
              <a:scrgbClr r="0" g="0" b="0"/>
            </a:lnRef>
            <a:fillRef idx="0">
              <a:scrgbClr r="0" g="0" b="0"/>
            </a:fillRef>
            <a:effectRef idx="0">
              <a:scrgbClr r="0" g="0" b="0"/>
            </a:effectRef>
            <a:fontRef idx="minor">
              <a:schemeClr val="lt1"/>
            </a:fontRef>
          </p:style>
          <p:txBody>
            <a:bodyPr lIns="155016" tIns="38100" rIns="71120" bIns="38100" spcCol="1270" anchor="ctr"/>
            <a:lstStyle/>
            <a:p>
              <a:pPr defTabSz="444500">
                <a:lnSpc>
                  <a:spcPct val="90000"/>
                </a:lnSpc>
                <a:spcAft>
                  <a:spcPct val="35000"/>
                </a:spcAft>
                <a:defRPr/>
              </a:pPr>
              <a:r>
                <a:rPr lang="es-US" sz="1400" b="1" dirty="0">
                  <a:solidFill>
                    <a:schemeClr val="tx1"/>
                  </a:solidFill>
                  <a:latin typeface="Arial" pitchFamily="34" charset="0"/>
                  <a:cs typeface="Arial" pitchFamily="34" charset="0"/>
                </a:rPr>
                <a:t>Implementación Sistema de Gestión de Calidad ISO 9001:2009 </a:t>
              </a:r>
            </a:p>
          </p:txBody>
        </p:sp>
      </p:grpSp>
      <p:sp>
        <p:nvSpPr>
          <p:cNvPr id="16" name="15 Elipse"/>
          <p:cNvSpPr/>
          <p:nvPr/>
        </p:nvSpPr>
        <p:spPr>
          <a:xfrm>
            <a:off x="1357313" y="4006850"/>
            <a:ext cx="350837" cy="350838"/>
          </a:xfrm>
          <a:prstGeom prst="ellipse">
            <a:avLst/>
          </a:prstGeom>
          <a:blipFill rotWithShape="0">
            <a:blip r:embed="rId4" cstate="print"/>
            <a:stretch>
              <a:fillRect/>
            </a:stretch>
          </a:blipFill>
        </p:spPr>
        <p:style>
          <a:lnRef idx="2">
            <a:schemeClr val="lt1">
              <a:hueOff val="0"/>
              <a:satOff val="0"/>
              <a:lumOff val="0"/>
              <a:alphaOff val="0"/>
            </a:schemeClr>
          </a:lnRef>
          <a:fillRef idx="1">
            <a:scrgbClr r="0" g="0" b="0"/>
          </a:fillRef>
          <a:effectRef idx="0">
            <a:schemeClr val="accent2">
              <a:tint val="50000"/>
              <a:hueOff val="0"/>
              <a:satOff val="0"/>
              <a:lumOff val="0"/>
              <a:alphaOff val="0"/>
            </a:schemeClr>
          </a:effectRef>
          <a:fontRef idx="minor">
            <a:schemeClr val="lt1">
              <a:hueOff val="0"/>
              <a:satOff val="0"/>
              <a:lumOff val="0"/>
              <a:alphaOff val="0"/>
            </a:schemeClr>
          </a:fontRef>
        </p:style>
      </p:sp>
      <p:grpSp>
        <p:nvGrpSpPr>
          <p:cNvPr id="72717" name="18 Grupo"/>
          <p:cNvGrpSpPr>
            <a:grpSpLocks/>
          </p:cNvGrpSpPr>
          <p:nvPr/>
        </p:nvGrpSpPr>
        <p:grpSpPr bwMode="auto">
          <a:xfrm>
            <a:off x="1571625" y="4786313"/>
            <a:ext cx="4429125" cy="571500"/>
            <a:chOff x="1157628" y="4697411"/>
            <a:chExt cx="4247047" cy="351532"/>
          </a:xfrm>
        </p:grpSpPr>
        <p:sp>
          <p:nvSpPr>
            <p:cNvPr id="21" name="20 Pentágono"/>
            <p:cNvSpPr/>
            <p:nvPr/>
          </p:nvSpPr>
          <p:spPr>
            <a:xfrm rot="10800000">
              <a:off x="1157628" y="4697411"/>
              <a:ext cx="4247047" cy="351532"/>
            </a:xfrm>
            <a:prstGeom prst="homePlate">
              <a:avLst/>
            </a:prstGeom>
          </p:spPr>
          <p:style>
            <a:lnRef idx="2">
              <a:schemeClr val="lt1">
                <a:hueOff val="0"/>
                <a:satOff val="0"/>
                <a:lumOff val="0"/>
                <a:alphaOff val="0"/>
              </a:schemeClr>
            </a:lnRef>
            <a:fillRef idx="1">
              <a:schemeClr val="accent2">
                <a:hueOff val="4321402"/>
                <a:satOff val="-5390"/>
                <a:lumOff val="1267"/>
                <a:alphaOff val="0"/>
              </a:schemeClr>
            </a:fillRef>
            <a:effectRef idx="0">
              <a:schemeClr val="accent2">
                <a:hueOff val="4321402"/>
                <a:satOff val="-5390"/>
                <a:lumOff val="1267"/>
                <a:alphaOff val="0"/>
              </a:schemeClr>
            </a:effectRef>
            <a:fontRef idx="minor">
              <a:schemeClr val="lt1"/>
            </a:fontRef>
          </p:style>
        </p:sp>
        <p:sp>
          <p:nvSpPr>
            <p:cNvPr id="22" name="Pentágono 4"/>
            <p:cNvSpPr/>
            <p:nvPr/>
          </p:nvSpPr>
          <p:spPr>
            <a:xfrm rot="21600000">
              <a:off x="1245918" y="4697411"/>
              <a:ext cx="4158757" cy="351532"/>
            </a:xfrm>
            <a:prstGeom prst="rect">
              <a:avLst/>
            </a:prstGeom>
          </p:spPr>
          <p:style>
            <a:lnRef idx="0">
              <a:scrgbClr r="0" g="0" b="0"/>
            </a:lnRef>
            <a:fillRef idx="0">
              <a:scrgbClr r="0" g="0" b="0"/>
            </a:fillRef>
            <a:effectRef idx="0">
              <a:scrgbClr r="0" g="0" b="0"/>
            </a:effectRef>
            <a:fontRef idx="minor">
              <a:schemeClr val="lt1"/>
            </a:fontRef>
          </p:style>
          <p:txBody>
            <a:bodyPr lIns="155016" tIns="38100" rIns="71120" bIns="38100" spcCol="1270" anchor="ctr"/>
            <a:lstStyle/>
            <a:p>
              <a:pPr defTabSz="444500">
                <a:lnSpc>
                  <a:spcPct val="90000"/>
                </a:lnSpc>
                <a:spcAft>
                  <a:spcPct val="35000"/>
                </a:spcAft>
                <a:defRPr/>
              </a:pPr>
              <a:r>
                <a:rPr lang="es-US" sz="1400" b="1" dirty="0">
                  <a:solidFill>
                    <a:schemeClr val="tx1"/>
                  </a:solidFill>
                  <a:latin typeface="Arial" pitchFamily="34" charset="0"/>
                  <a:cs typeface="Arial" pitchFamily="34" charset="0"/>
                </a:rPr>
                <a:t>Programa </a:t>
              </a:r>
              <a:r>
                <a:rPr lang="en-US" sz="1400" b="1">
                  <a:solidFill>
                    <a:schemeClr val="tx1"/>
                  </a:solidFill>
                  <a:latin typeface="Arial" pitchFamily="34" charset="0"/>
                  <a:cs typeface="Arial" pitchFamily="34" charset="0"/>
                </a:rPr>
                <a:t>"Free-lance"</a:t>
              </a:r>
              <a:endParaRPr lang="es-US" sz="1400" b="1" dirty="0">
                <a:solidFill>
                  <a:schemeClr val="tx1"/>
                </a:solidFill>
                <a:latin typeface="Arial" pitchFamily="34" charset="0"/>
                <a:cs typeface="Arial" pitchFamily="34" charset="0"/>
              </a:endParaRPr>
            </a:p>
          </p:txBody>
        </p:sp>
      </p:grpSp>
      <p:sp>
        <p:nvSpPr>
          <p:cNvPr id="20" name="19 Elipse"/>
          <p:cNvSpPr/>
          <p:nvPr/>
        </p:nvSpPr>
        <p:spPr>
          <a:xfrm>
            <a:off x="1357313" y="4792663"/>
            <a:ext cx="350837" cy="350837"/>
          </a:xfrm>
          <a:prstGeom prst="ellipse">
            <a:avLst/>
          </a:prstGeom>
          <a:blipFill rotWithShape="0">
            <a:blip r:embed="rId5" cstate="print"/>
            <a:stretch>
              <a:fillRect/>
            </a:stretch>
          </a:blipFill>
        </p:spPr>
        <p:style>
          <a:lnRef idx="2">
            <a:schemeClr val="lt1">
              <a:hueOff val="0"/>
              <a:satOff val="0"/>
              <a:lumOff val="0"/>
              <a:alphaOff val="0"/>
            </a:schemeClr>
          </a:lnRef>
          <a:fillRef idx="1">
            <a:scrgbClr r="0" g="0" b="0"/>
          </a:fillRef>
          <a:effectRef idx="0">
            <a:schemeClr val="accent2">
              <a:tint val="50000"/>
              <a:hueOff val="4618038"/>
              <a:satOff val="-4129"/>
              <a:lumOff val="12"/>
              <a:alphaOff val="0"/>
            </a:schemeClr>
          </a:effectRef>
          <a:fontRef idx="minor">
            <a:schemeClr val="lt1">
              <a:hueOff val="0"/>
              <a:satOff val="0"/>
              <a:lumOff val="0"/>
              <a:alphaOff val="0"/>
            </a:schemeClr>
          </a:fontRef>
        </p:style>
      </p:sp>
      <p:grpSp>
        <p:nvGrpSpPr>
          <p:cNvPr id="72719" name="22 Grupo"/>
          <p:cNvGrpSpPr>
            <a:grpSpLocks/>
          </p:cNvGrpSpPr>
          <p:nvPr/>
        </p:nvGrpSpPr>
        <p:grpSpPr bwMode="auto">
          <a:xfrm>
            <a:off x="1571625" y="5715000"/>
            <a:ext cx="4429125" cy="571500"/>
            <a:chOff x="1157628" y="5153878"/>
            <a:chExt cx="4247047" cy="351532"/>
          </a:xfrm>
        </p:grpSpPr>
        <p:sp>
          <p:nvSpPr>
            <p:cNvPr id="25" name="24 Pentágono"/>
            <p:cNvSpPr/>
            <p:nvPr/>
          </p:nvSpPr>
          <p:spPr>
            <a:xfrm rot="10800000">
              <a:off x="1157628" y="5153878"/>
              <a:ext cx="4247047" cy="351532"/>
            </a:xfrm>
            <a:prstGeom prst="homePlate">
              <a:avLst/>
            </a:prstGeom>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26" name="Pentágono 4"/>
            <p:cNvSpPr/>
            <p:nvPr/>
          </p:nvSpPr>
          <p:spPr>
            <a:xfrm rot="21600000">
              <a:off x="1245918" y="5153878"/>
              <a:ext cx="4158757" cy="351532"/>
            </a:xfrm>
            <a:prstGeom prst="rect">
              <a:avLst/>
            </a:prstGeom>
          </p:spPr>
          <p:style>
            <a:lnRef idx="0">
              <a:scrgbClr r="0" g="0" b="0"/>
            </a:lnRef>
            <a:fillRef idx="0">
              <a:scrgbClr r="0" g="0" b="0"/>
            </a:fillRef>
            <a:effectRef idx="0">
              <a:scrgbClr r="0" g="0" b="0"/>
            </a:effectRef>
            <a:fontRef idx="minor">
              <a:schemeClr val="lt1"/>
            </a:fontRef>
          </p:style>
          <p:txBody>
            <a:bodyPr lIns="155016" tIns="38100" rIns="71120" bIns="38100" spcCol="1270" anchor="ctr"/>
            <a:lstStyle/>
            <a:p>
              <a:pPr defTabSz="444500">
                <a:lnSpc>
                  <a:spcPct val="90000"/>
                </a:lnSpc>
                <a:spcAft>
                  <a:spcPct val="35000"/>
                </a:spcAft>
                <a:defRPr/>
              </a:pPr>
              <a:r>
                <a:rPr lang="es-US" sz="1400" b="1" dirty="0">
                  <a:solidFill>
                    <a:schemeClr val="tx1"/>
                  </a:solidFill>
                  <a:latin typeface="Arial" pitchFamily="34" charset="0"/>
                  <a:cs typeface="Arial" pitchFamily="34" charset="0"/>
                </a:rPr>
                <a:t>Programa </a:t>
              </a:r>
              <a:r>
                <a:rPr lang="en-US" sz="1400" b="1" dirty="0">
                  <a:solidFill>
                    <a:schemeClr val="tx1"/>
                  </a:solidFill>
                  <a:latin typeface="Arial" pitchFamily="34" charset="0"/>
                  <a:cs typeface="Arial" pitchFamily="34" charset="0"/>
                </a:rPr>
                <a:t>"Reciclaje"</a:t>
              </a:r>
              <a:endParaRPr lang="es-US" sz="1400" b="1" dirty="0">
                <a:solidFill>
                  <a:schemeClr val="tx1"/>
                </a:solidFill>
                <a:latin typeface="Arial" pitchFamily="34" charset="0"/>
                <a:cs typeface="Arial" pitchFamily="34" charset="0"/>
              </a:endParaRPr>
            </a:p>
          </p:txBody>
        </p:sp>
      </p:grpSp>
      <p:sp>
        <p:nvSpPr>
          <p:cNvPr id="24" name="23 Elipse"/>
          <p:cNvSpPr/>
          <p:nvPr/>
        </p:nvSpPr>
        <p:spPr>
          <a:xfrm>
            <a:off x="1395413" y="5792788"/>
            <a:ext cx="352425" cy="350837"/>
          </a:xfrm>
          <a:prstGeom prst="ellipse">
            <a:avLst/>
          </a:prstGeom>
          <a:blipFill rotWithShape="0">
            <a:blip r:embed="rId6" cstate="print"/>
            <a:stretch>
              <a:fillRect/>
            </a:stretch>
          </a:blipFill>
        </p:spPr>
        <p:style>
          <a:lnRef idx="2">
            <a:schemeClr val="lt1">
              <a:hueOff val="0"/>
              <a:satOff val="0"/>
              <a:lumOff val="0"/>
              <a:alphaOff val="0"/>
            </a:schemeClr>
          </a:lnRef>
          <a:fillRef idx="1">
            <a:scrgbClr r="0" g="0" b="0"/>
          </a:fillRef>
          <a:effectRef idx="0">
            <a:schemeClr val="accent2">
              <a:tint val="50000"/>
              <a:hueOff val="5002875"/>
              <a:satOff val="-4473"/>
              <a:lumOff val="13"/>
              <a:alphaOff val="0"/>
            </a:schemeClr>
          </a:effectRef>
          <a:fontRef idx="minor">
            <a:schemeClr val="lt1">
              <a:hueOff val="0"/>
              <a:satOff val="0"/>
              <a:lumOff val="0"/>
              <a:alphaOff val="0"/>
            </a:schemeClr>
          </a:fontRef>
        </p:style>
      </p:sp>
      <p:pic>
        <p:nvPicPr>
          <p:cNvPr id="72721" name="Picture 2">
            <a:hlinkClick r:id="rId7" action="ppaction://hlinkfile"/>
          </p:cNvPr>
          <p:cNvPicPr>
            <a:picLocks noChangeAspect="1" noChangeArrowheads="1"/>
          </p:cNvPicPr>
          <p:nvPr/>
        </p:nvPicPr>
        <p:blipFill>
          <a:blip r:embed="rId8"/>
          <a:srcRect l="12305" t="23438" r="17969" b="7187"/>
          <a:stretch>
            <a:fillRect/>
          </a:stretch>
        </p:blipFill>
        <p:spPr bwMode="auto">
          <a:xfrm>
            <a:off x="6286500" y="1949450"/>
            <a:ext cx="1000125" cy="622300"/>
          </a:xfrm>
          <a:prstGeom prst="rect">
            <a:avLst/>
          </a:prstGeom>
          <a:noFill/>
          <a:ln w="9525">
            <a:noFill/>
            <a:miter lim="800000"/>
            <a:headEnd/>
            <a:tailEnd/>
          </a:ln>
        </p:spPr>
      </p:pic>
      <p:pic>
        <p:nvPicPr>
          <p:cNvPr id="72722" name="Picture 2">
            <a:hlinkClick r:id="rId9" action="ppaction://hlinkfile"/>
          </p:cNvPr>
          <p:cNvPicPr>
            <a:picLocks noChangeAspect="1" noChangeArrowheads="1"/>
          </p:cNvPicPr>
          <p:nvPr/>
        </p:nvPicPr>
        <p:blipFill>
          <a:blip r:embed="rId8"/>
          <a:srcRect l="12305" t="23438" r="17969" b="7187"/>
          <a:stretch>
            <a:fillRect/>
          </a:stretch>
        </p:blipFill>
        <p:spPr bwMode="auto">
          <a:xfrm>
            <a:off x="6286500" y="3878263"/>
            <a:ext cx="1000125" cy="622300"/>
          </a:xfrm>
          <a:prstGeom prst="rect">
            <a:avLst/>
          </a:prstGeom>
          <a:noFill/>
          <a:ln w="9525">
            <a:noFill/>
            <a:miter lim="800000"/>
            <a:headEnd/>
            <a:tailEnd/>
          </a:ln>
        </p:spPr>
      </p:pic>
      <p:pic>
        <p:nvPicPr>
          <p:cNvPr id="72723" name="Picture 2">
            <a:hlinkClick r:id="rId10" action="ppaction://hlinkfile"/>
          </p:cNvPr>
          <p:cNvPicPr>
            <a:picLocks noChangeAspect="1" noChangeArrowheads="1"/>
          </p:cNvPicPr>
          <p:nvPr/>
        </p:nvPicPr>
        <p:blipFill>
          <a:blip r:embed="rId8"/>
          <a:srcRect l="12305" t="23438" r="17969" b="7187"/>
          <a:stretch>
            <a:fillRect/>
          </a:stretch>
        </p:blipFill>
        <p:spPr bwMode="auto">
          <a:xfrm>
            <a:off x="6286500" y="4806950"/>
            <a:ext cx="1000125" cy="622300"/>
          </a:xfrm>
          <a:prstGeom prst="rect">
            <a:avLst/>
          </a:prstGeom>
          <a:noFill/>
          <a:ln w="9525">
            <a:noFill/>
            <a:miter lim="800000"/>
            <a:headEnd/>
            <a:tailEnd/>
          </a:ln>
        </p:spPr>
      </p:pic>
      <p:pic>
        <p:nvPicPr>
          <p:cNvPr id="72724" name="Picture 2">
            <a:hlinkClick r:id="rId11" action="ppaction://hlinkfile"/>
          </p:cNvPr>
          <p:cNvPicPr>
            <a:picLocks noChangeAspect="1" noChangeArrowheads="1"/>
          </p:cNvPicPr>
          <p:nvPr/>
        </p:nvPicPr>
        <p:blipFill>
          <a:blip r:embed="rId8"/>
          <a:srcRect l="12305" t="23438" r="17969" b="7187"/>
          <a:stretch>
            <a:fillRect/>
          </a:stretch>
        </p:blipFill>
        <p:spPr bwMode="auto">
          <a:xfrm>
            <a:off x="6286500" y="5715000"/>
            <a:ext cx="1000125" cy="622300"/>
          </a:xfrm>
          <a:prstGeom prst="rect">
            <a:avLst/>
          </a:prstGeom>
          <a:noFill/>
          <a:ln w="9525">
            <a:noFill/>
            <a:miter lim="800000"/>
            <a:headEnd/>
            <a:tailEnd/>
          </a:ln>
        </p:spPr>
      </p:pic>
      <p:pic>
        <p:nvPicPr>
          <p:cNvPr id="72725" name="Picture 2">
            <a:hlinkClick r:id="rId12" action="ppaction://hlinkfile"/>
          </p:cNvPr>
          <p:cNvPicPr>
            <a:picLocks noChangeAspect="1" noChangeArrowheads="1"/>
          </p:cNvPicPr>
          <p:nvPr/>
        </p:nvPicPr>
        <p:blipFill>
          <a:blip r:embed="rId8"/>
          <a:srcRect l="12305" t="23438" r="17969" b="7187"/>
          <a:stretch>
            <a:fillRect/>
          </a:stretch>
        </p:blipFill>
        <p:spPr bwMode="auto">
          <a:xfrm>
            <a:off x="6286500" y="2878138"/>
            <a:ext cx="1000125" cy="622300"/>
          </a:xfrm>
          <a:prstGeom prst="rect">
            <a:avLst/>
          </a:prstGeom>
          <a:noFill/>
          <a:ln w="9525">
            <a:noFill/>
            <a:miter lim="800000"/>
            <a:headEnd/>
            <a:tailEnd/>
          </a:ln>
        </p:spPr>
      </p:pic>
      <p:sp>
        <p:nvSpPr>
          <p:cNvPr id="31"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32" name="31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127C68AD-F052-44CB-9373-84CF90428F87}" type="slidenum">
              <a:rPr lang="es-EC" smtClean="0"/>
              <a:pPr>
                <a:defRPr/>
              </a:pPr>
              <a:t>73</a:t>
            </a:fld>
            <a:endParaRPr lang="es-EC" dirty="0"/>
          </a:p>
        </p:txBody>
      </p:sp>
      <p:sp>
        <p:nvSpPr>
          <p:cNvPr id="5" name="1 Título"/>
          <p:cNvSpPr txBox="1">
            <a:spLocks/>
          </p:cNvSpPr>
          <p:nvPr/>
        </p:nvSpPr>
        <p:spPr bwMode="auto">
          <a:xfrm>
            <a:off x="500034" y="-24"/>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2800" dirty="0" smtClean="0"/>
              <a:t>INICIATIVAS</a:t>
            </a:r>
            <a:r>
              <a:rPr lang="en-US" sz="2800" dirty="0" smtClean="0"/>
              <a:t> </a:t>
            </a:r>
            <a:r>
              <a:rPr lang="en-US" sz="2800" dirty="0" err="1" smtClean="0"/>
              <a:t>vs</a:t>
            </a:r>
            <a:r>
              <a:rPr lang="en-US" sz="2800" dirty="0" smtClean="0"/>
              <a:t> OBJETIVOS ESTRATÉGICOS </a:t>
            </a:r>
            <a:endParaRPr lang="es-EC" sz="2800" dirty="0"/>
          </a:p>
        </p:txBody>
      </p:sp>
      <p:sp>
        <p:nvSpPr>
          <p:cNvPr id="31" name="7 Marcador de pie de página"/>
          <p:cNvSpPr>
            <a:spLocks noGrp="1"/>
          </p:cNvSpPr>
          <p:nvPr>
            <p:ph type="ftr" sz="quarter" idx="11"/>
          </p:nvPr>
        </p:nvSpPr>
        <p:spPr>
          <a:xfrm>
            <a:off x="214282" y="6572272"/>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pic>
        <p:nvPicPr>
          <p:cNvPr id="35" name="Picture 2"/>
          <p:cNvPicPr>
            <a:picLocks noChangeAspect="1" noChangeArrowheads="1"/>
          </p:cNvPicPr>
          <p:nvPr/>
        </p:nvPicPr>
        <p:blipFill>
          <a:blip r:embed="rId3"/>
          <a:srcRect l="10547" t="19687" r="12109" b="10000"/>
          <a:stretch>
            <a:fillRect/>
          </a:stretch>
        </p:blipFill>
        <p:spPr bwMode="auto">
          <a:xfrm>
            <a:off x="357158" y="857232"/>
            <a:ext cx="8286807" cy="5429288"/>
          </a:xfrm>
          <a:prstGeom prst="rect">
            <a:avLst/>
          </a:prstGeom>
          <a:noFill/>
          <a:ln w="9525">
            <a:noFill/>
            <a:miter lim="800000"/>
            <a:headEnd/>
            <a:tailEnd/>
          </a:ln>
          <a:effectLst/>
        </p:spPr>
      </p:pic>
      <p:cxnSp>
        <p:nvCxnSpPr>
          <p:cNvPr id="32" name="31 Conector recto"/>
          <p:cNvCxnSpPr/>
          <p:nvPr/>
        </p:nvCxnSpPr>
        <p:spPr>
          <a:xfrm>
            <a:off x="428596" y="6786586"/>
            <a:ext cx="4286280" cy="1588"/>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24 Grupo"/>
          <p:cNvGrpSpPr/>
          <p:nvPr/>
        </p:nvGrpSpPr>
        <p:grpSpPr>
          <a:xfrm>
            <a:off x="1714480" y="4214818"/>
            <a:ext cx="1357322" cy="642942"/>
            <a:chOff x="1857356" y="2071678"/>
            <a:chExt cx="1357322" cy="642942"/>
          </a:xfrm>
        </p:grpSpPr>
        <p:sp>
          <p:nvSpPr>
            <p:cNvPr id="23" name="22 CuadroTexto"/>
            <p:cNvSpPr txBox="1"/>
            <p:nvPr/>
          </p:nvSpPr>
          <p:spPr>
            <a:xfrm>
              <a:off x="1857356" y="2071678"/>
              <a:ext cx="1357322" cy="561856"/>
            </a:xfrm>
            <a:prstGeom prst="roundRect">
              <a:avLst/>
            </a:prstGeom>
            <a:solidFill>
              <a:schemeClr val="accent2">
                <a:lumMod val="20000"/>
                <a:lumOff val="80000"/>
              </a:schemeClr>
            </a:solidFill>
          </p:spPr>
          <p:txBody>
            <a:bodyPr wrap="square" rtlCol="0">
              <a:spAutoFit/>
            </a:bodyPr>
            <a:lstStyle/>
            <a:p>
              <a:pPr algn="ctr"/>
              <a:r>
                <a:rPr lang="es-MX" sz="900" b="1" dirty="0" smtClean="0">
                  <a:solidFill>
                    <a:schemeClr val="tx1">
                      <a:lumMod val="85000"/>
                      <a:lumOff val="15000"/>
                    </a:schemeClr>
                  </a:solidFill>
                  <a:latin typeface="+mj-lt"/>
                </a:rPr>
                <a:t>Optimizar la capacidad de producción de maquinarias en un 80%</a:t>
              </a:r>
              <a:endParaRPr lang="es-MX" sz="900" b="1" dirty="0">
                <a:solidFill>
                  <a:schemeClr val="tx1">
                    <a:lumMod val="85000"/>
                    <a:lumOff val="15000"/>
                  </a:schemeClr>
                </a:solidFill>
                <a:latin typeface="+mj-lt"/>
              </a:endParaRPr>
            </a:p>
          </p:txBody>
        </p:sp>
        <p:sp>
          <p:nvSpPr>
            <p:cNvPr id="37" name="36 Elipse"/>
            <p:cNvSpPr/>
            <p:nvPr/>
          </p:nvSpPr>
          <p:spPr bwMode="auto">
            <a:xfrm>
              <a:off x="1857356" y="2071678"/>
              <a:ext cx="1357322" cy="642942"/>
            </a:xfrm>
            <a:prstGeom prst="ellipse">
              <a:avLst/>
            </a:prstGeom>
            <a:no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ts val="1000"/>
                </a:spcAft>
                <a:buClrTx/>
                <a:buSzTx/>
                <a:buFontTx/>
                <a:buNone/>
                <a:tabLst/>
              </a:pPr>
              <a:endParaRPr kumimoji="0" lang="es-EC" sz="1100" b="1" i="0" u="none" strike="noStrike" cap="none" normalizeH="0" baseline="0" smtClean="0">
                <a:ln>
                  <a:noFill/>
                </a:ln>
                <a:solidFill>
                  <a:schemeClr val="tx1"/>
                </a:solidFill>
                <a:effectLst/>
                <a:latin typeface="Arial" pitchFamily="34" charset="0"/>
                <a:cs typeface="Arial" pitchFamily="34" charset="0"/>
              </a:endParaRPr>
            </a:p>
          </p:txBody>
        </p:sp>
      </p:grpSp>
      <p:grpSp>
        <p:nvGrpSpPr>
          <p:cNvPr id="3" name="33 Grupo"/>
          <p:cNvGrpSpPr/>
          <p:nvPr/>
        </p:nvGrpSpPr>
        <p:grpSpPr>
          <a:xfrm>
            <a:off x="3571868" y="4214818"/>
            <a:ext cx="1285884" cy="642942"/>
            <a:chOff x="3500430" y="4214818"/>
            <a:chExt cx="1285884" cy="642942"/>
          </a:xfrm>
        </p:grpSpPr>
        <p:sp>
          <p:nvSpPr>
            <p:cNvPr id="29" name="28 Rectángulo redondeado"/>
            <p:cNvSpPr/>
            <p:nvPr/>
          </p:nvSpPr>
          <p:spPr>
            <a:xfrm>
              <a:off x="3571868" y="4214818"/>
              <a:ext cx="1143008" cy="571504"/>
            </a:xfrm>
            <a:prstGeom prst="roundRect">
              <a:avLst/>
            </a:prstGeom>
            <a:solidFill>
              <a:schemeClr val="accent2">
                <a:lumMod val="20000"/>
                <a:lumOff val="80000"/>
                <a:alpha val="99000"/>
              </a:schemeClr>
            </a:solidFill>
            <a:ln>
              <a:solidFill>
                <a:schemeClr val="accent2">
                  <a:lumMod val="20000"/>
                  <a:lumOff val="80000"/>
                </a:schemeClr>
              </a:solidFill>
            </a:ln>
            <a:effectLst>
              <a:outerShdw blurRad="50800" dist="38100" dir="5400000" algn="t"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a:lstStyle/>
            <a:p>
              <a:pPr algn="ctr"/>
              <a:r>
                <a:rPr lang="es-MX" sz="800" b="1" dirty="0" smtClean="0">
                  <a:solidFill>
                    <a:schemeClr val="tx1">
                      <a:lumMod val="85000"/>
                      <a:lumOff val="15000"/>
                    </a:schemeClr>
                  </a:solidFill>
                </a:rPr>
                <a:t>Disminuir los tiempos de retraso de la producción al 20%</a:t>
              </a:r>
              <a:endParaRPr lang="es-MX" sz="800" b="1" dirty="0">
                <a:solidFill>
                  <a:schemeClr val="tx1">
                    <a:lumMod val="85000"/>
                    <a:lumOff val="15000"/>
                  </a:schemeClr>
                </a:solidFill>
              </a:endParaRPr>
            </a:p>
          </p:txBody>
        </p:sp>
        <p:sp>
          <p:nvSpPr>
            <p:cNvPr id="33" name="32 Elipse"/>
            <p:cNvSpPr/>
            <p:nvPr/>
          </p:nvSpPr>
          <p:spPr bwMode="auto">
            <a:xfrm>
              <a:off x="3500430" y="4214818"/>
              <a:ext cx="1285884" cy="642942"/>
            </a:xfrm>
            <a:prstGeom prst="ellipse">
              <a:avLst/>
            </a:prstGeom>
            <a:no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ts val="1000"/>
                </a:spcAft>
                <a:buClrTx/>
                <a:buSzTx/>
                <a:buFontTx/>
                <a:buNone/>
                <a:tabLst/>
              </a:pPr>
              <a:endParaRPr kumimoji="0" lang="es-EC" sz="1100" b="1" i="0" u="none" strike="noStrike" cap="none" normalizeH="0" baseline="0" smtClean="0">
                <a:ln>
                  <a:noFill/>
                </a:ln>
                <a:solidFill>
                  <a:schemeClr val="tx1"/>
                </a:solidFill>
                <a:effectLst/>
                <a:latin typeface="Arial" pitchFamily="34" charset="0"/>
                <a:cs typeface="Arial" pitchFamily="34" charset="0"/>
              </a:endParaRPr>
            </a:p>
          </p:txBody>
        </p:sp>
      </p:grpSp>
      <p:grpSp>
        <p:nvGrpSpPr>
          <p:cNvPr id="6" name="43 Grupo"/>
          <p:cNvGrpSpPr/>
          <p:nvPr/>
        </p:nvGrpSpPr>
        <p:grpSpPr>
          <a:xfrm>
            <a:off x="7000892" y="4214818"/>
            <a:ext cx="1285884" cy="642942"/>
            <a:chOff x="6777054" y="4062418"/>
            <a:chExt cx="1285884" cy="642942"/>
          </a:xfrm>
        </p:grpSpPr>
        <p:sp>
          <p:nvSpPr>
            <p:cNvPr id="45" name="44 Rectángulo redondeado"/>
            <p:cNvSpPr/>
            <p:nvPr/>
          </p:nvSpPr>
          <p:spPr>
            <a:xfrm>
              <a:off x="6777054" y="4062418"/>
              <a:ext cx="1143008" cy="571504"/>
            </a:xfrm>
            <a:prstGeom prst="roundRect">
              <a:avLst/>
            </a:prstGeom>
            <a:solidFill>
              <a:schemeClr val="accent2">
                <a:lumMod val="20000"/>
                <a:lumOff val="80000"/>
                <a:alpha val="99000"/>
              </a:schemeClr>
            </a:solidFill>
            <a:ln>
              <a:solidFill>
                <a:schemeClr val="accent2">
                  <a:lumMod val="20000"/>
                  <a:lumOff val="80000"/>
                </a:schemeClr>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a:lstStyle/>
            <a:p>
              <a:pPr algn="ctr"/>
              <a:r>
                <a:rPr lang="es-MX" sz="800" b="1" dirty="0" smtClean="0">
                  <a:solidFill>
                    <a:schemeClr val="tx1">
                      <a:lumMod val="85000"/>
                      <a:lumOff val="15000"/>
                    </a:schemeClr>
                  </a:solidFill>
                </a:rPr>
                <a:t>Optimizar tiempo de  Producción en un 60%</a:t>
              </a:r>
              <a:endParaRPr lang="es-MX" sz="800" b="1" dirty="0">
                <a:solidFill>
                  <a:schemeClr val="tx1">
                    <a:lumMod val="85000"/>
                    <a:lumOff val="15000"/>
                  </a:schemeClr>
                </a:solidFill>
              </a:endParaRPr>
            </a:p>
          </p:txBody>
        </p:sp>
        <p:sp>
          <p:nvSpPr>
            <p:cNvPr id="46" name="45 Elipse"/>
            <p:cNvSpPr/>
            <p:nvPr/>
          </p:nvSpPr>
          <p:spPr bwMode="auto">
            <a:xfrm>
              <a:off x="6777054" y="4062418"/>
              <a:ext cx="1285884" cy="642942"/>
            </a:xfrm>
            <a:prstGeom prst="ellipse">
              <a:avLst/>
            </a:prstGeom>
            <a:no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ts val="1000"/>
                </a:spcAft>
                <a:buClrTx/>
                <a:buSzTx/>
                <a:buFontTx/>
                <a:buNone/>
                <a:tabLst/>
              </a:pPr>
              <a:endParaRPr kumimoji="0" lang="es-EC" sz="1100" b="1"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3"/>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127C68AD-F052-44CB-9373-84CF90428F87}" type="slidenum">
              <a:rPr lang="es-EC" smtClean="0"/>
              <a:pPr>
                <a:defRPr/>
              </a:pPr>
              <a:t>74</a:t>
            </a:fld>
            <a:endParaRPr lang="es-EC" dirty="0"/>
          </a:p>
        </p:txBody>
      </p:sp>
      <p:sp>
        <p:nvSpPr>
          <p:cNvPr id="5" name="1 Título"/>
          <p:cNvSpPr txBox="1">
            <a:spLocks/>
          </p:cNvSpPr>
          <p:nvPr/>
        </p:nvSpPr>
        <p:spPr bwMode="auto">
          <a:xfrm>
            <a:off x="500034" y="-24"/>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2800" dirty="0" smtClean="0"/>
              <a:t>INICIATIVAS</a:t>
            </a:r>
            <a:r>
              <a:rPr lang="en-US" sz="2800" dirty="0" smtClean="0"/>
              <a:t> </a:t>
            </a:r>
            <a:r>
              <a:rPr lang="en-US" sz="2800" dirty="0" err="1" smtClean="0"/>
              <a:t>vs</a:t>
            </a:r>
            <a:r>
              <a:rPr lang="en-US" sz="2800" dirty="0" smtClean="0"/>
              <a:t> OBJETIVOS ESTRATÉGICOS </a:t>
            </a:r>
            <a:endParaRPr lang="es-EC" sz="2800" dirty="0"/>
          </a:p>
        </p:txBody>
      </p:sp>
      <p:sp>
        <p:nvSpPr>
          <p:cNvPr id="31" name="7 Marcador de pie de página"/>
          <p:cNvSpPr>
            <a:spLocks noGrp="1"/>
          </p:cNvSpPr>
          <p:nvPr>
            <p:ph type="ftr" sz="quarter" idx="11"/>
          </p:nvPr>
        </p:nvSpPr>
        <p:spPr>
          <a:xfrm>
            <a:off x="214282" y="6572272"/>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pic>
        <p:nvPicPr>
          <p:cNvPr id="35" name="Picture 2"/>
          <p:cNvPicPr>
            <a:picLocks noChangeAspect="1" noChangeArrowheads="1"/>
          </p:cNvPicPr>
          <p:nvPr/>
        </p:nvPicPr>
        <p:blipFill>
          <a:blip r:embed="rId3"/>
          <a:srcRect l="10547" t="19687" r="12109" b="10000"/>
          <a:stretch>
            <a:fillRect/>
          </a:stretch>
        </p:blipFill>
        <p:spPr bwMode="auto">
          <a:xfrm>
            <a:off x="357158" y="857232"/>
            <a:ext cx="8286807" cy="5429288"/>
          </a:xfrm>
          <a:prstGeom prst="rect">
            <a:avLst/>
          </a:prstGeom>
          <a:noFill/>
          <a:ln w="9525">
            <a:noFill/>
            <a:miter lim="800000"/>
            <a:headEnd/>
            <a:tailEnd/>
          </a:ln>
          <a:effectLst/>
        </p:spPr>
      </p:pic>
      <p:cxnSp>
        <p:nvCxnSpPr>
          <p:cNvPr id="32" name="31 Conector recto"/>
          <p:cNvCxnSpPr/>
          <p:nvPr/>
        </p:nvCxnSpPr>
        <p:spPr>
          <a:xfrm>
            <a:off x="428596" y="6786586"/>
            <a:ext cx="4286280" cy="1588"/>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21 Grupo"/>
          <p:cNvGrpSpPr/>
          <p:nvPr/>
        </p:nvGrpSpPr>
        <p:grpSpPr>
          <a:xfrm>
            <a:off x="3500430" y="5286388"/>
            <a:ext cx="1357322" cy="642942"/>
            <a:chOff x="3500430" y="5286388"/>
            <a:chExt cx="1357322" cy="642942"/>
          </a:xfrm>
        </p:grpSpPr>
        <p:sp>
          <p:nvSpPr>
            <p:cNvPr id="21" name="20 Rectángulo redondeado"/>
            <p:cNvSpPr/>
            <p:nvPr/>
          </p:nvSpPr>
          <p:spPr>
            <a:xfrm>
              <a:off x="3571868" y="5286388"/>
              <a:ext cx="1214446" cy="571504"/>
            </a:xfrm>
            <a:prstGeom prst="round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8100000" scaled="1"/>
              <a:tileRect/>
            </a:gradFill>
            <a:ln>
              <a:solidFill>
                <a:schemeClr val="accent4">
                  <a:lumMod val="40000"/>
                  <a:lumOff val="60000"/>
                </a:schemeClr>
              </a:solidFill>
            </a:ln>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es-MX" sz="800" b="1" dirty="0" smtClean="0">
                  <a:solidFill>
                    <a:schemeClr val="tx1">
                      <a:lumMod val="85000"/>
                      <a:lumOff val="15000"/>
                    </a:schemeClr>
                  </a:solidFill>
                </a:rPr>
                <a:t>Lograr que el 100% de la planta de trabajadores sea competente y técnico</a:t>
              </a:r>
              <a:endParaRPr lang="es-MX" sz="800" b="1" dirty="0">
                <a:solidFill>
                  <a:schemeClr val="tx1">
                    <a:lumMod val="85000"/>
                    <a:lumOff val="15000"/>
                  </a:schemeClr>
                </a:solidFill>
              </a:endParaRPr>
            </a:p>
          </p:txBody>
        </p:sp>
        <p:sp>
          <p:nvSpPr>
            <p:cNvPr id="37" name="36 Elipse"/>
            <p:cNvSpPr/>
            <p:nvPr/>
          </p:nvSpPr>
          <p:spPr bwMode="auto">
            <a:xfrm>
              <a:off x="3500430" y="5286388"/>
              <a:ext cx="1357322" cy="642942"/>
            </a:xfrm>
            <a:prstGeom prst="ellipse">
              <a:avLst/>
            </a:prstGeom>
            <a:no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ts val="1000"/>
                </a:spcAft>
                <a:buClrTx/>
                <a:buSzTx/>
                <a:buFontTx/>
                <a:buNone/>
                <a:tabLst/>
              </a:pPr>
              <a:endParaRPr kumimoji="0" lang="es-EC" sz="1100" b="1"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127C68AD-F052-44CB-9373-84CF90428F87}" type="slidenum">
              <a:rPr lang="es-EC" smtClean="0"/>
              <a:pPr>
                <a:defRPr/>
              </a:pPr>
              <a:t>75</a:t>
            </a:fld>
            <a:endParaRPr lang="es-EC" dirty="0"/>
          </a:p>
        </p:txBody>
      </p:sp>
      <p:sp>
        <p:nvSpPr>
          <p:cNvPr id="5" name="1 Título"/>
          <p:cNvSpPr txBox="1">
            <a:spLocks/>
          </p:cNvSpPr>
          <p:nvPr/>
        </p:nvSpPr>
        <p:spPr bwMode="auto">
          <a:xfrm>
            <a:off x="500034" y="-24"/>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2800" dirty="0" smtClean="0"/>
              <a:t>INICIATIVAS</a:t>
            </a:r>
            <a:r>
              <a:rPr lang="en-US" sz="2800" dirty="0" smtClean="0"/>
              <a:t> </a:t>
            </a:r>
            <a:r>
              <a:rPr lang="en-US" sz="2800" dirty="0" err="1" smtClean="0"/>
              <a:t>vs</a:t>
            </a:r>
            <a:r>
              <a:rPr lang="en-US" sz="2800" dirty="0" smtClean="0"/>
              <a:t> OBJETIVOS ESTRATÉGICOS </a:t>
            </a:r>
            <a:endParaRPr lang="es-EC" sz="2800" dirty="0"/>
          </a:p>
        </p:txBody>
      </p:sp>
      <p:sp>
        <p:nvSpPr>
          <p:cNvPr id="31" name="7 Marcador de pie de página"/>
          <p:cNvSpPr>
            <a:spLocks noGrp="1"/>
          </p:cNvSpPr>
          <p:nvPr>
            <p:ph type="ftr" sz="quarter" idx="11"/>
          </p:nvPr>
        </p:nvSpPr>
        <p:spPr>
          <a:xfrm>
            <a:off x="214282" y="6572272"/>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pic>
        <p:nvPicPr>
          <p:cNvPr id="35" name="Picture 2"/>
          <p:cNvPicPr>
            <a:picLocks noChangeAspect="1" noChangeArrowheads="1"/>
          </p:cNvPicPr>
          <p:nvPr/>
        </p:nvPicPr>
        <p:blipFill>
          <a:blip r:embed="rId3"/>
          <a:srcRect l="10547" t="19687" r="12109" b="10000"/>
          <a:stretch>
            <a:fillRect/>
          </a:stretch>
        </p:blipFill>
        <p:spPr bwMode="auto">
          <a:xfrm>
            <a:off x="357158" y="857232"/>
            <a:ext cx="8286807" cy="5429288"/>
          </a:xfrm>
          <a:prstGeom prst="rect">
            <a:avLst/>
          </a:prstGeom>
          <a:noFill/>
          <a:ln w="9525">
            <a:noFill/>
            <a:miter lim="800000"/>
            <a:headEnd/>
            <a:tailEnd/>
          </a:ln>
          <a:effectLst/>
        </p:spPr>
      </p:pic>
      <p:cxnSp>
        <p:nvCxnSpPr>
          <p:cNvPr id="32" name="31 Conector recto"/>
          <p:cNvCxnSpPr/>
          <p:nvPr/>
        </p:nvCxnSpPr>
        <p:spPr>
          <a:xfrm>
            <a:off x="428596" y="6786586"/>
            <a:ext cx="4286280" cy="1588"/>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17 Grupo"/>
          <p:cNvGrpSpPr/>
          <p:nvPr/>
        </p:nvGrpSpPr>
        <p:grpSpPr>
          <a:xfrm>
            <a:off x="5214942" y="2071678"/>
            <a:ext cx="1357322" cy="642942"/>
            <a:chOff x="5214942" y="2071678"/>
            <a:chExt cx="1357322" cy="642942"/>
          </a:xfrm>
        </p:grpSpPr>
        <p:sp>
          <p:nvSpPr>
            <p:cNvPr id="11" name="10 Rectángulo redondeado"/>
            <p:cNvSpPr/>
            <p:nvPr/>
          </p:nvSpPr>
          <p:spPr>
            <a:xfrm>
              <a:off x="5357818" y="2143116"/>
              <a:ext cx="1129223" cy="487495"/>
            </a:xfrm>
            <a:prstGeom prst="roundRect">
              <a:avLst/>
            </a:prstGeom>
            <a:solidFill>
              <a:schemeClr val="accent5">
                <a:lumMod val="40000"/>
                <a:lumOff val="60000"/>
              </a:schemeClr>
            </a:solidFill>
            <a:ln>
              <a:solidFill>
                <a:schemeClr val="accent5">
                  <a:lumMod val="40000"/>
                  <a:lumOff val="60000"/>
                </a:schemeClr>
              </a:solidFill>
            </a:ln>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es-MX" sz="800" b="1" dirty="0" smtClean="0">
                  <a:solidFill>
                    <a:schemeClr val="tx1">
                      <a:lumMod val="85000"/>
                      <a:lumOff val="15000"/>
                    </a:schemeClr>
                  </a:solidFill>
                </a:rPr>
                <a:t>Aumentar las ventas en un 17%</a:t>
              </a:r>
              <a:endParaRPr lang="es-MX" sz="800" b="1" dirty="0">
                <a:solidFill>
                  <a:schemeClr val="tx1">
                    <a:lumMod val="85000"/>
                    <a:lumOff val="15000"/>
                  </a:schemeClr>
                </a:solidFill>
              </a:endParaRPr>
            </a:p>
          </p:txBody>
        </p:sp>
        <p:sp>
          <p:nvSpPr>
            <p:cNvPr id="14" name="13 Elipse"/>
            <p:cNvSpPr/>
            <p:nvPr/>
          </p:nvSpPr>
          <p:spPr bwMode="auto">
            <a:xfrm>
              <a:off x="5214942" y="2071678"/>
              <a:ext cx="1357322" cy="642942"/>
            </a:xfrm>
            <a:prstGeom prst="ellipse">
              <a:avLst/>
            </a:prstGeom>
            <a:no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ts val="1000"/>
                </a:spcAft>
                <a:buClrTx/>
                <a:buSzTx/>
                <a:buFontTx/>
                <a:buNone/>
                <a:tabLst/>
              </a:pPr>
              <a:endParaRPr kumimoji="0" lang="es-EC" sz="1100" b="1" i="0" u="none" strike="noStrike" cap="none" normalizeH="0" baseline="0" smtClean="0">
                <a:ln>
                  <a:noFill/>
                </a:ln>
                <a:solidFill>
                  <a:schemeClr val="tx1"/>
                </a:solidFill>
                <a:effectLst/>
                <a:latin typeface="Arial" pitchFamily="34" charset="0"/>
                <a:cs typeface="Arial" pitchFamily="34" charset="0"/>
              </a:endParaRPr>
            </a:p>
          </p:txBody>
        </p:sp>
      </p:grpSp>
      <p:grpSp>
        <p:nvGrpSpPr>
          <p:cNvPr id="3" name="18 Grupo"/>
          <p:cNvGrpSpPr/>
          <p:nvPr/>
        </p:nvGrpSpPr>
        <p:grpSpPr>
          <a:xfrm>
            <a:off x="2500298" y="3143248"/>
            <a:ext cx="1357322" cy="642942"/>
            <a:chOff x="2500298" y="3143248"/>
            <a:chExt cx="1357322" cy="642942"/>
          </a:xfrm>
        </p:grpSpPr>
        <p:sp>
          <p:nvSpPr>
            <p:cNvPr id="12" name="11 Rectángulo redondeado"/>
            <p:cNvSpPr/>
            <p:nvPr/>
          </p:nvSpPr>
          <p:spPr>
            <a:xfrm>
              <a:off x="2571736" y="3214686"/>
              <a:ext cx="1143008" cy="500066"/>
            </a:xfrm>
            <a:prstGeom prst="roundRect">
              <a:avLst/>
            </a:prstGeom>
            <a:gradFill flip="none" rotWithShape="1">
              <a:gsLst>
                <a:gs pos="0">
                  <a:schemeClr val="accent5">
                    <a:lumMod val="20000"/>
                    <a:lumOff val="80000"/>
                  </a:schemeClr>
                </a:gs>
                <a:gs pos="0">
                  <a:schemeClr val="accent5">
                    <a:lumMod val="20000"/>
                    <a:lumOff val="80000"/>
                  </a:schemeClr>
                </a:gs>
                <a:gs pos="50000">
                  <a:schemeClr val="accent1">
                    <a:tint val="44500"/>
                    <a:satMod val="160000"/>
                  </a:schemeClr>
                </a:gs>
                <a:gs pos="100000">
                  <a:schemeClr val="accent1">
                    <a:tint val="23500"/>
                    <a:satMod val="160000"/>
                  </a:schemeClr>
                </a:gs>
              </a:gsLst>
              <a:lin ang="8100000" scaled="1"/>
              <a:tileRect/>
            </a:gradFill>
            <a:ln>
              <a:solidFill>
                <a:schemeClr val="tx2">
                  <a:lumMod val="20000"/>
                  <a:lumOff val="80000"/>
                </a:schemeClr>
              </a:solidFill>
            </a:ln>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es-MX" sz="800" b="1" dirty="0" smtClean="0">
                  <a:solidFill>
                    <a:schemeClr val="tx1">
                      <a:lumMod val="85000"/>
                      <a:lumOff val="15000"/>
                    </a:schemeClr>
                  </a:solidFill>
                </a:rPr>
                <a:t>Aumentar cartera de clientes en un 30%</a:t>
              </a:r>
              <a:endParaRPr lang="es-MX" sz="800" b="1" dirty="0">
                <a:solidFill>
                  <a:schemeClr val="tx1">
                    <a:lumMod val="85000"/>
                    <a:lumOff val="15000"/>
                  </a:schemeClr>
                </a:solidFill>
              </a:endParaRPr>
            </a:p>
          </p:txBody>
        </p:sp>
        <p:sp>
          <p:nvSpPr>
            <p:cNvPr id="37" name="36 Elipse"/>
            <p:cNvSpPr/>
            <p:nvPr/>
          </p:nvSpPr>
          <p:spPr bwMode="auto">
            <a:xfrm>
              <a:off x="2500298" y="3143248"/>
              <a:ext cx="1357322" cy="642942"/>
            </a:xfrm>
            <a:prstGeom prst="ellipse">
              <a:avLst/>
            </a:prstGeom>
            <a:no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ts val="1000"/>
                </a:spcAft>
                <a:buClrTx/>
                <a:buSzTx/>
                <a:buFontTx/>
                <a:buNone/>
                <a:tabLst/>
              </a:pPr>
              <a:endParaRPr kumimoji="0" lang="es-EC" sz="1100" b="1" i="0" u="none" strike="noStrike" cap="none" normalizeH="0" baseline="0" smtClean="0">
                <a:ln>
                  <a:noFill/>
                </a:ln>
                <a:solidFill>
                  <a:schemeClr val="tx1"/>
                </a:solidFill>
                <a:effectLst/>
                <a:latin typeface="Arial" pitchFamily="34" charset="0"/>
                <a:cs typeface="Arial" pitchFamily="34" charset="0"/>
              </a:endParaRPr>
            </a:p>
          </p:txBody>
        </p:sp>
      </p:grpSp>
      <p:grpSp>
        <p:nvGrpSpPr>
          <p:cNvPr id="6" name="19 Grupo"/>
          <p:cNvGrpSpPr/>
          <p:nvPr/>
        </p:nvGrpSpPr>
        <p:grpSpPr>
          <a:xfrm>
            <a:off x="4429124" y="3143248"/>
            <a:ext cx="1357322" cy="642942"/>
            <a:chOff x="4429124" y="3143248"/>
            <a:chExt cx="1357322" cy="642942"/>
          </a:xfrm>
        </p:grpSpPr>
        <p:sp>
          <p:nvSpPr>
            <p:cNvPr id="13" name="12 Rectángulo redondeado"/>
            <p:cNvSpPr/>
            <p:nvPr/>
          </p:nvSpPr>
          <p:spPr>
            <a:xfrm>
              <a:off x="4500562" y="3214686"/>
              <a:ext cx="1143008" cy="500066"/>
            </a:xfrm>
            <a:prstGeom prst="roundRect">
              <a:avLst/>
            </a:prstGeom>
            <a:gradFill flip="none" rotWithShape="1">
              <a:gsLst>
                <a:gs pos="0">
                  <a:schemeClr val="accent5">
                    <a:lumMod val="20000"/>
                    <a:lumOff val="80000"/>
                  </a:schemeClr>
                </a:gs>
                <a:gs pos="0">
                  <a:schemeClr val="accent5">
                    <a:lumMod val="20000"/>
                    <a:lumOff val="80000"/>
                  </a:schemeClr>
                </a:gs>
                <a:gs pos="50000">
                  <a:schemeClr val="accent1">
                    <a:tint val="44500"/>
                    <a:satMod val="160000"/>
                  </a:schemeClr>
                </a:gs>
                <a:gs pos="100000">
                  <a:schemeClr val="accent1">
                    <a:tint val="23500"/>
                    <a:satMod val="160000"/>
                  </a:schemeClr>
                </a:gs>
              </a:gsLst>
              <a:lin ang="8100000" scaled="1"/>
              <a:tileRect/>
            </a:gradFill>
            <a:ln>
              <a:solidFill>
                <a:schemeClr val="tx2">
                  <a:lumMod val="20000"/>
                  <a:lumOff val="80000"/>
                </a:schemeClr>
              </a:solidFill>
            </a:ln>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es-MX" sz="800" b="1" dirty="0" smtClean="0">
                  <a:solidFill>
                    <a:schemeClr val="tx1">
                      <a:lumMod val="85000"/>
                      <a:lumOff val="15000"/>
                    </a:schemeClr>
                  </a:solidFill>
                </a:rPr>
                <a:t>Mantener en  un 100% la cartera de clientes</a:t>
              </a:r>
              <a:endParaRPr lang="es-MX" sz="800" b="1" dirty="0">
                <a:solidFill>
                  <a:schemeClr val="tx1">
                    <a:lumMod val="85000"/>
                    <a:lumOff val="15000"/>
                  </a:schemeClr>
                </a:solidFill>
              </a:endParaRPr>
            </a:p>
          </p:txBody>
        </p:sp>
        <p:sp>
          <p:nvSpPr>
            <p:cNvPr id="16" name="15 Elipse"/>
            <p:cNvSpPr/>
            <p:nvPr/>
          </p:nvSpPr>
          <p:spPr bwMode="auto">
            <a:xfrm>
              <a:off x="4429124" y="3143248"/>
              <a:ext cx="1357322" cy="642942"/>
            </a:xfrm>
            <a:prstGeom prst="ellipse">
              <a:avLst/>
            </a:prstGeom>
            <a:no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ts val="1000"/>
                </a:spcAft>
                <a:buClrTx/>
                <a:buSzTx/>
                <a:buFontTx/>
                <a:buNone/>
                <a:tabLst/>
              </a:pPr>
              <a:endParaRPr kumimoji="0" lang="es-EC" sz="1100" b="1"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3"/>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127C68AD-F052-44CB-9373-84CF90428F87}" type="slidenum">
              <a:rPr lang="es-EC" smtClean="0"/>
              <a:pPr>
                <a:defRPr/>
              </a:pPr>
              <a:t>76</a:t>
            </a:fld>
            <a:endParaRPr lang="es-EC" dirty="0"/>
          </a:p>
        </p:txBody>
      </p:sp>
      <p:sp>
        <p:nvSpPr>
          <p:cNvPr id="5" name="1 Título"/>
          <p:cNvSpPr txBox="1">
            <a:spLocks/>
          </p:cNvSpPr>
          <p:nvPr/>
        </p:nvSpPr>
        <p:spPr bwMode="auto">
          <a:xfrm>
            <a:off x="500034" y="-24"/>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2800" dirty="0" smtClean="0"/>
              <a:t>INICIATIVAS</a:t>
            </a:r>
            <a:r>
              <a:rPr lang="en-US" sz="2800" dirty="0" smtClean="0"/>
              <a:t> </a:t>
            </a:r>
            <a:r>
              <a:rPr lang="en-US" sz="2800" dirty="0" err="1" smtClean="0"/>
              <a:t>vs</a:t>
            </a:r>
            <a:r>
              <a:rPr lang="en-US" sz="2800" dirty="0" smtClean="0"/>
              <a:t> OBJETIVOS ESTRATÉGICOS </a:t>
            </a:r>
            <a:endParaRPr lang="es-EC" sz="2800" dirty="0"/>
          </a:p>
        </p:txBody>
      </p:sp>
      <p:sp>
        <p:nvSpPr>
          <p:cNvPr id="31" name="7 Marcador de pie de página"/>
          <p:cNvSpPr>
            <a:spLocks noGrp="1"/>
          </p:cNvSpPr>
          <p:nvPr>
            <p:ph type="ftr" sz="quarter" idx="11"/>
          </p:nvPr>
        </p:nvSpPr>
        <p:spPr>
          <a:xfrm>
            <a:off x="214282" y="6572272"/>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pic>
        <p:nvPicPr>
          <p:cNvPr id="35" name="Picture 2"/>
          <p:cNvPicPr>
            <a:picLocks noChangeAspect="1" noChangeArrowheads="1"/>
          </p:cNvPicPr>
          <p:nvPr/>
        </p:nvPicPr>
        <p:blipFill>
          <a:blip r:embed="rId3"/>
          <a:srcRect l="10547" t="19687" r="12109" b="10000"/>
          <a:stretch>
            <a:fillRect/>
          </a:stretch>
        </p:blipFill>
        <p:spPr bwMode="auto">
          <a:xfrm>
            <a:off x="357158" y="857232"/>
            <a:ext cx="8286807" cy="5429288"/>
          </a:xfrm>
          <a:prstGeom prst="rect">
            <a:avLst/>
          </a:prstGeom>
          <a:noFill/>
          <a:ln w="9525">
            <a:noFill/>
            <a:miter lim="800000"/>
            <a:headEnd/>
            <a:tailEnd/>
          </a:ln>
          <a:effectLst/>
        </p:spPr>
      </p:pic>
      <p:cxnSp>
        <p:nvCxnSpPr>
          <p:cNvPr id="32" name="31 Conector recto"/>
          <p:cNvCxnSpPr/>
          <p:nvPr/>
        </p:nvCxnSpPr>
        <p:spPr>
          <a:xfrm>
            <a:off x="428596" y="6786586"/>
            <a:ext cx="4286280" cy="1588"/>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17 Grupo"/>
          <p:cNvGrpSpPr/>
          <p:nvPr/>
        </p:nvGrpSpPr>
        <p:grpSpPr>
          <a:xfrm>
            <a:off x="5643570" y="5286388"/>
            <a:ext cx="1357322" cy="642942"/>
            <a:chOff x="3500430" y="5286388"/>
            <a:chExt cx="1357322" cy="642942"/>
          </a:xfrm>
        </p:grpSpPr>
        <p:sp>
          <p:nvSpPr>
            <p:cNvPr id="19" name="18 Rectángulo redondeado"/>
            <p:cNvSpPr/>
            <p:nvPr/>
          </p:nvSpPr>
          <p:spPr>
            <a:xfrm>
              <a:off x="3571868" y="5286388"/>
              <a:ext cx="1214446" cy="571504"/>
            </a:xfrm>
            <a:prstGeom prst="round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8100000" scaled="1"/>
              <a:tileRect/>
            </a:gradFill>
            <a:ln>
              <a:solidFill>
                <a:schemeClr val="accent4">
                  <a:lumMod val="40000"/>
                  <a:lumOff val="60000"/>
                </a:schemeClr>
              </a:solidFill>
            </a:ln>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es-MX" sz="800" b="1" dirty="0" smtClean="0">
                  <a:solidFill>
                    <a:schemeClr val="tx1">
                      <a:lumMod val="85000"/>
                      <a:lumOff val="15000"/>
                    </a:schemeClr>
                  </a:solidFill>
                </a:rPr>
                <a:t>Aumentar el nivel de satisfacción de clientes internos en un 80%</a:t>
              </a:r>
              <a:endParaRPr lang="es-MX" sz="800" b="1" dirty="0">
                <a:solidFill>
                  <a:schemeClr val="tx1">
                    <a:lumMod val="85000"/>
                    <a:lumOff val="15000"/>
                  </a:schemeClr>
                </a:solidFill>
              </a:endParaRPr>
            </a:p>
          </p:txBody>
        </p:sp>
        <p:sp>
          <p:nvSpPr>
            <p:cNvPr id="20" name="19 Elipse"/>
            <p:cNvSpPr/>
            <p:nvPr/>
          </p:nvSpPr>
          <p:spPr bwMode="auto">
            <a:xfrm>
              <a:off x="3500430" y="5286388"/>
              <a:ext cx="1357322" cy="642942"/>
            </a:xfrm>
            <a:prstGeom prst="ellipse">
              <a:avLst/>
            </a:prstGeom>
            <a:no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ts val="1000"/>
                </a:spcAft>
                <a:buClrTx/>
                <a:buSzTx/>
                <a:buFontTx/>
                <a:buNone/>
                <a:tabLst/>
              </a:pPr>
              <a:endParaRPr kumimoji="0" lang="es-EC" sz="1100" b="1" i="0" u="none" strike="noStrike" cap="none" normalizeH="0" baseline="0" smtClean="0">
                <a:ln>
                  <a:noFill/>
                </a:ln>
                <a:solidFill>
                  <a:schemeClr val="tx1"/>
                </a:solidFill>
                <a:effectLst/>
                <a:latin typeface="Arial" pitchFamily="34" charset="0"/>
                <a:cs typeface="Arial" pitchFamily="34" charset="0"/>
              </a:endParaRPr>
            </a:p>
          </p:txBody>
        </p:sp>
      </p:grpSp>
      <p:grpSp>
        <p:nvGrpSpPr>
          <p:cNvPr id="3" name="20 Grupo"/>
          <p:cNvGrpSpPr/>
          <p:nvPr/>
        </p:nvGrpSpPr>
        <p:grpSpPr>
          <a:xfrm>
            <a:off x="6286512" y="3143247"/>
            <a:ext cx="1357322" cy="579439"/>
            <a:chOff x="3500430" y="5286388"/>
            <a:chExt cx="1357322" cy="651869"/>
          </a:xfrm>
        </p:grpSpPr>
        <p:sp>
          <p:nvSpPr>
            <p:cNvPr id="22" name="21 Rectángulo redondeado"/>
            <p:cNvSpPr/>
            <p:nvPr/>
          </p:nvSpPr>
          <p:spPr>
            <a:xfrm>
              <a:off x="3571868" y="5366753"/>
              <a:ext cx="1214446" cy="571504"/>
            </a:xfrm>
            <a:prstGeom prst="roundRect">
              <a:avLst/>
            </a:prstGeom>
            <a:gradFill flip="none" rotWithShape="1">
              <a:gsLst>
                <a:gs pos="70000">
                  <a:schemeClr val="tx2">
                    <a:lumMod val="40000"/>
                    <a:lumOff val="60000"/>
                  </a:schemeClr>
                </a:gs>
                <a:gs pos="70000">
                  <a:schemeClr val="bg1">
                    <a:lumMod val="95000"/>
                  </a:schemeClr>
                </a:gs>
                <a:gs pos="100000">
                  <a:schemeClr val="bg1">
                    <a:lumMod val="95000"/>
                  </a:schemeClr>
                </a:gs>
              </a:gsLst>
              <a:lin ang="16200000" scaled="1"/>
              <a:tileRect/>
            </a:gradFill>
            <a:ln>
              <a:solidFill>
                <a:schemeClr val="accent1">
                  <a:lumMod val="20000"/>
                  <a:lumOff val="80000"/>
                </a:schemeClr>
              </a:solidFill>
            </a:ln>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es-MX" sz="800" b="1" dirty="0" smtClean="0">
                  <a:solidFill>
                    <a:schemeClr val="tx1">
                      <a:lumMod val="85000"/>
                      <a:lumOff val="15000"/>
                    </a:schemeClr>
                  </a:solidFill>
                </a:rPr>
                <a:t>Aumentar en un 90% la satisfacción de los clientes.</a:t>
              </a:r>
              <a:endParaRPr lang="es-MX" sz="800" b="1" dirty="0">
                <a:solidFill>
                  <a:schemeClr val="tx1">
                    <a:lumMod val="85000"/>
                    <a:lumOff val="15000"/>
                  </a:schemeClr>
                </a:solidFill>
              </a:endParaRPr>
            </a:p>
          </p:txBody>
        </p:sp>
        <p:sp>
          <p:nvSpPr>
            <p:cNvPr id="23" name="22 Elipse"/>
            <p:cNvSpPr/>
            <p:nvPr/>
          </p:nvSpPr>
          <p:spPr bwMode="auto">
            <a:xfrm>
              <a:off x="3500430" y="5286388"/>
              <a:ext cx="1357322" cy="642942"/>
            </a:xfrm>
            <a:prstGeom prst="ellipse">
              <a:avLst/>
            </a:prstGeom>
            <a:no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ts val="1000"/>
                </a:spcAft>
                <a:buClrTx/>
                <a:buSzTx/>
                <a:buFontTx/>
                <a:buNone/>
                <a:tabLst/>
              </a:pPr>
              <a:endParaRPr kumimoji="0" lang="es-EC" sz="1100" b="1"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bwMode="auto">
          <a:xfrm>
            <a:off x="428596" y="142852"/>
            <a:ext cx="822960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smtClean="0"/>
              <a:t>IMPACTO INICIATIVAS ESTRATÉGICAS </a:t>
            </a:r>
          </a:p>
        </p:txBody>
      </p:sp>
      <p:pic>
        <p:nvPicPr>
          <p:cNvPr id="16" name="15 Imagen"/>
          <p:cNvPicPr/>
          <p:nvPr/>
        </p:nvPicPr>
        <p:blipFill>
          <a:blip r:embed="rId2"/>
          <a:srcRect l="28666" t="20909" r="27921" b="7576"/>
          <a:stretch>
            <a:fillRect/>
          </a:stretch>
        </p:blipFill>
        <p:spPr bwMode="auto">
          <a:xfrm>
            <a:off x="1214414" y="1214422"/>
            <a:ext cx="6929486" cy="5072098"/>
          </a:xfrm>
          <a:prstGeom prst="rect">
            <a:avLst/>
          </a:prstGeom>
          <a:noFill/>
          <a:ln w="9525">
            <a:noFill/>
            <a:miter lim="800000"/>
            <a:headEnd/>
            <a:tailEnd/>
          </a:ln>
        </p:spPr>
      </p:pic>
      <p:sp>
        <p:nvSpPr>
          <p:cNvPr id="17"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8" name="17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D4B98A37-481D-450E-8DC2-9E1B16669CEE}" type="slidenum">
              <a:rPr lang="es-EC" smtClean="0"/>
              <a:pPr>
                <a:defRPr/>
              </a:pPr>
              <a:t>78</a:t>
            </a:fld>
            <a:endParaRPr lang="es-EC" dirty="0"/>
          </a:p>
        </p:txBody>
      </p:sp>
      <p:sp>
        <p:nvSpPr>
          <p:cNvPr id="5" name="1 Título"/>
          <p:cNvSpPr txBox="1">
            <a:spLocks/>
          </p:cNvSpPr>
          <p:nvPr/>
        </p:nvSpPr>
        <p:spPr bwMode="auto">
          <a:xfrm>
            <a:off x="428596" y="357166"/>
            <a:ext cx="8215370" cy="71438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MX" sz="2800" dirty="0" smtClean="0"/>
              <a:t>CRONOGRAMA DE EJECUCIÓN </a:t>
            </a:r>
            <a:endParaRPr lang="es-EC" sz="2800" dirty="0"/>
          </a:p>
        </p:txBody>
      </p:sp>
      <p:pic>
        <p:nvPicPr>
          <p:cNvPr id="95234" name="Picture 2"/>
          <p:cNvPicPr>
            <a:picLocks noChangeAspect="1" noChangeArrowheads="1"/>
          </p:cNvPicPr>
          <p:nvPr/>
        </p:nvPicPr>
        <p:blipFill>
          <a:blip r:embed="rId2"/>
          <a:srcRect l="15234" t="18750" r="13867" b="8124"/>
          <a:stretch>
            <a:fillRect/>
          </a:stretch>
        </p:blipFill>
        <p:spPr bwMode="auto">
          <a:xfrm>
            <a:off x="214282" y="1142984"/>
            <a:ext cx="8643998" cy="55721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D4B98A37-481D-450E-8DC2-9E1B16669CEE}" type="slidenum">
              <a:rPr lang="es-EC" smtClean="0"/>
              <a:pPr>
                <a:defRPr/>
              </a:pPr>
              <a:t>79</a:t>
            </a:fld>
            <a:endParaRPr lang="es-EC" dirty="0"/>
          </a:p>
        </p:txBody>
      </p:sp>
      <p:sp>
        <p:nvSpPr>
          <p:cNvPr id="5" name="1 Título"/>
          <p:cNvSpPr txBox="1">
            <a:spLocks/>
          </p:cNvSpPr>
          <p:nvPr/>
        </p:nvSpPr>
        <p:spPr bwMode="auto">
          <a:xfrm>
            <a:off x="428596" y="357166"/>
            <a:ext cx="8215370" cy="71438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MX" sz="2800" dirty="0" smtClean="0"/>
              <a:t>CRONOGRAMA DE EJECUCIÓN </a:t>
            </a:r>
            <a:endParaRPr lang="es-EC" sz="2800" dirty="0"/>
          </a:p>
        </p:txBody>
      </p:sp>
      <p:pic>
        <p:nvPicPr>
          <p:cNvPr id="96258" name="Picture 2"/>
          <p:cNvPicPr>
            <a:picLocks noChangeAspect="1" noChangeArrowheads="1"/>
          </p:cNvPicPr>
          <p:nvPr/>
        </p:nvPicPr>
        <p:blipFill>
          <a:blip r:embed="rId2"/>
          <a:srcRect l="21680" t="21562" r="27848" b="12175"/>
          <a:stretch>
            <a:fillRect/>
          </a:stretch>
        </p:blipFill>
        <p:spPr bwMode="auto">
          <a:xfrm>
            <a:off x="285720" y="1142983"/>
            <a:ext cx="8501122" cy="5429289"/>
          </a:xfrm>
          <a:prstGeom prst="rect">
            <a:avLst/>
          </a:prstGeom>
          <a:noFill/>
          <a:ln w="9525">
            <a:noFill/>
            <a:miter lim="800000"/>
            <a:headEnd/>
            <a:tailEnd/>
          </a:ln>
          <a:effectLst/>
        </p:spPr>
      </p:pic>
      <p:sp>
        <p:nvSpPr>
          <p:cNvPr id="7" name="7 Marcador de pie de página"/>
          <p:cNvSpPr>
            <a:spLocks noGrp="1"/>
          </p:cNvSpPr>
          <p:nvPr>
            <p:ph type="ftr" sz="quarter" idx="11"/>
          </p:nvPr>
        </p:nvSpPr>
        <p:spPr>
          <a:xfrm>
            <a:off x="285720" y="6492899"/>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8" name="7 Conector recto"/>
          <p:cNvCxnSpPr/>
          <p:nvPr/>
        </p:nvCxnSpPr>
        <p:spPr>
          <a:xfrm>
            <a:off x="500034" y="6707213"/>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85728"/>
            <a:ext cx="8229600" cy="1143000"/>
          </a:xfrm>
        </p:spPr>
        <p:style>
          <a:lnRef idx="0">
            <a:schemeClr val="accent1"/>
          </a:lnRef>
          <a:fillRef idx="3">
            <a:schemeClr val="accent1"/>
          </a:fillRef>
          <a:effectRef idx="3">
            <a:schemeClr val="accent1"/>
          </a:effectRef>
          <a:fontRef idx="minor">
            <a:schemeClr val="lt1"/>
          </a:fontRef>
        </p:style>
        <p:txBody>
          <a:bodyPr/>
          <a:lstStyle/>
          <a:p>
            <a:pPr eaLnBrk="1" hangingPunct="1">
              <a:defRPr/>
            </a:pPr>
            <a:r>
              <a:rPr lang="en-US" dirty="0" smtClean="0"/>
              <a:t>DIAGRAMA DE PARETO</a:t>
            </a:r>
            <a:endParaRPr lang="es-EC" dirty="0"/>
          </a:p>
        </p:txBody>
      </p:sp>
      <p:sp>
        <p:nvSpPr>
          <p:cNvPr id="17" name="16 Marcador de número de diapositiva"/>
          <p:cNvSpPr>
            <a:spLocks noGrp="1"/>
          </p:cNvSpPr>
          <p:nvPr>
            <p:ph type="sldNum" sz="quarter" idx="12"/>
          </p:nvPr>
        </p:nvSpPr>
        <p:spPr/>
        <p:txBody>
          <a:bodyPr/>
          <a:lstStyle/>
          <a:p>
            <a:pPr>
              <a:defRPr/>
            </a:pPr>
            <a:fld id="{E1754171-0BE2-4F88-A29D-D8ED79BD6F85}" type="slidenum">
              <a:rPr lang="es-EC" smtClean="0"/>
              <a:pPr>
                <a:defRPr/>
              </a:pPr>
              <a:t>8</a:t>
            </a:fld>
            <a:endParaRPr lang="es-EC" dirty="0"/>
          </a:p>
        </p:txBody>
      </p:sp>
      <p:grpSp>
        <p:nvGrpSpPr>
          <p:cNvPr id="7174" name="24 Grupo"/>
          <p:cNvGrpSpPr>
            <a:grpSpLocks/>
          </p:cNvGrpSpPr>
          <p:nvPr/>
        </p:nvGrpSpPr>
        <p:grpSpPr bwMode="auto">
          <a:xfrm>
            <a:off x="603250" y="1989138"/>
            <a:ext cx="7856538" cy="4248150"/>
            <a:chOff x="47625" y="0"/>
            <a:chExt cx="5886450" cy="2190750"/>
          </a:xfrm>
        </p:grpSpPr>
        <p:grpSp>
          <p:nvGrpSpPr>
            <p:cNvPr id="7175" name="21 Grupo"/>
            <p:cNvGrpSpPr>
              <a:grpSpLocks/>
            </p:cNvGrpSpPr>
            <p:nvPr/>
          </p:nvGrpSpPr>
          <p:grpSpPr bwMode="auto">
            <a:xfrm>
              <a:off x="47625" y="0"/>
              <a:ext cx="5886450" cy="2190750"/>
              <a:chOff x="47625" y="0"/>
              <a:chExt cx="5886450" cy="2028825"/>
            </a:xfrm>
          </p:grpSpPr>
          <p:graphicFrame>
            <p:nvGraphicFramePr>
              <p:cNvPr id="37" name="Chart 3"/>
              <p:cNvGraphicFramePr>
                <a:graphicFrameLocks/>
              </p:cNvGraphicFramePr>
              <p:nvPr/>
            </p:nvGraphicFramePr>
            <p:xfrm>
              <a:off x="47625" y="0"/>
              <a:ext cx="5886450" cy="2028825"/>
            </p:xfrm>
            <a:graphic>
              <a:graphicData uri="http://schemas.openxmlformats.org/drawingml/2006/chart">
                <c:chart xmlns:c="http://schemas.openxmlformats.org/drawingml/2006/chart" xmlns:r="http://schemas.openxmlformats.org/officeDocument/2006/relationships" r:id="rId2"/>
              </a:graphicData>
            </a:graphic>
          </p:graphicFrame>
          <p:sp>
            <p:nvSpPr>
              <p:cNvPr id="7180" name="Oval 4"/>
              <p:cNvSpPr>
                <a:spLocks noChangeArrowheads="1"/>
              </p:cNvSpPr>
              <p:nvPr/>
            </p:nvSpPr>
            <p:spPr bwMode="auto">
              <a:xfrm>
                <a:off x="952500" y="277260"/>
                <a:ext cx="1409700" cy="400050"/>
              </a:xfrm>
              <a:prstGeom prst="ellipse">
                <a:avLst/>
              </a:prstGeom>
              <a:noFill/>
              <a:ln w="28575">
                <a:solidFill>
                  <a:srgbClr val="FF0000"/>
                </a:solidFill>
                <a:round/>
                <a:headEnd/>
                <a:tailEnd/>
              </a:ln>
            </p:spPr>
            <p:txBody>
              <a:bodyPr/>
              <a:lstStyle/>
              <a:p>
                <a:endParaRPr lang="es-EC"/>
              </a:p>
            </p:txBody>
          </p:sp>
          <p:sp>
            <p:nvSpPr>
              <p:cNvPr id="39" name="3 CuadroTexto"/>
              <p:cNvSpPr txBox="1"/>
              <p:nvPr/>
            </p:nvSpPr>
            <p:spPr>
              <a:xfrm>
                <a:off x="886168" y="308569"/>
                <a:ext cx="1057396" cy="40030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es-EC" b="1">
                    <a:solidFill>
                      <a:schemeClr val="tx1"/>
                    </a:solidFill>
                  </a:rPr>
                  <a:t>$ 19.500</a:t>
                </a:r>
              </a:p>
            </p:txBody>
          </p:sp>
          <p:sp>
            <p:nvSpPr>
              <p:cNvPr id="40" name="7 CuadroTexto"/>
              <p:cNvSpPr txBox="1"/>
              <p:nvPr/>
            </p:nvSpPr>
            <p:spPr>
              <a:xfrm>
                <a:off x="1895987" y="615623"/>
                <a:ext cx="1056207" cy="40030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es-EC" b="1">
                    <a:solidFill>
                      <a:schemeClr val="tx1"/>
                    </a:solidFill>
                  </a:rPr>
                  <a:t>$ 14.400</a:t>
                </a:r>
              </a:p>
            </p:txBody>
          </p:sp>
          <p:sp>
            <p:nvSpPr>
              <p:cNvPr id="41" name="7 CuadroTexto"/>
              <p:cNvSpPr txBox="1"/>
              <p:nvPr/>
            </p:nvSpPr>
            <p:spPr>
              <a:xfrm>
                <a:off x="2866555" y="922675"/>
                <a:ext cx="1057397" cy="39954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es-EC" b="1">
                    <a:solidFill>
                      <a:schemeClr val="tx1"/>
                    </a:solidFill>
                  </a:rPr>
                  <a:t>$ 10.000</a:t>
                </a:r>
              </a:p>
            </p:txBody>
          </p:sp>
          <p:sp>
            <p:nvSpPr>
              <p:cNvPr id="43" name="10 CuadroTexto"/>
              <p:cNvSpPr txBox="1"/>
              <p:nvPr/>
            </p:nvSpPr>
            <p:spPr>
              <a:xfrm>
                <a:off x="952776" y="954518"/>
                <a:ext cx="1057396" cy="39954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es-EC" b="1">
                    <a:solidFill>
                      <a:schemeClr val="tx1"/>
                    </a:solidFill>
                  </a:rPr>
                  <a:t>39%</a:t>
                </a:r>
              </a:p>
            </p:txBody>
          </p:sp>
          <p:sp>
            <p:nvSpPr>
              <p:cNvPr id="44" name="10 CuadroTexto"/>
              <p:cNvSpPr txBox="1"/>
              <p:nvPr/>
            </p:nvSpPr>
            <p:spPr>
              <a:xfrm>
                <a:off x="3923952" y="218349"/>
                <a:ext cx="1057396" cy="40030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es-EC" b="1">
                    <a:solidFill>
                      <a:schemeClr val="tx1"/>
                    </a:solidFill>
                  </a:rPr>
                  <a:t>100%</a:t>
                </a:r>
              </a:p>
            </p:txBody>
          </p:sp>
        </p:grpSp>
        <p:sp>
          <p:nvSpPr>
            <p:cNvPr id="34" name="7 CuadroTexto"/>
            <p:cNvSpPr txBox="1"/>
            <p:nvPr/>
          </p:nvSpPr>
          <p:spPr bwMode="auto">
            <a:xfrm>
              <a:off x="3876375" y="1266476"/>
              <a:ext cx="1057396" cy="43225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es-EC" b="1">
                  <a:solidFill>
                    <a:schemeClr val="tx1"/>
                  </a:solidFill>
                </a:rPr>
                <a:t>$ 5.500</a:t>
              </a:r>
            </a:p>
          </p:txBody>
        </p:sp>
        <p:sp>
          <p:nvSpPr>
            <p:cNvPr id="35" name="10 CuadroTexto"/>
            <p:cNvSpPr txBox="1"/>
            <p:nvPr/>
          </p:nvSpPr>
          <p:spPr bwMode="auto">
            <a:xfrm>
              <a:off x="2933163" y="483013"/>
              <a:ext cx="1057397" cy="43143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es-EC" b="1" dirty="0">
                  <a:solidFill>
                    <a:schemeClr val="tx1"/>
                  </a:solidFill>
                </a:rPr>
                <a:t>89%</a:t>
              </a:r>
            </a:p>
          </p:txBody>
        </p:sp>
        <p:sp>
          <p:nvSpPr>
            <p:cNvPr id="36" name="10 CuadroTexto"/>
            <p:cNvSpPr txBox="1"/>
            <p:nvPr/>
          </p:nvSpPr>
          <p:spPr bwMode="auto">
            <a:xfrm>
              <a:off x="1934048" y="885797"/>
              <a:ext cx="1057397" cy="43225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es-EC" b="1">
                  <a:solidFill>
                    <a:schemeClr val="tx1"/>
                  </a:solidFill>
                </a:rPr>
                <a:t>69%</a:t>
              </a:r>
            </a:p>
          </p:txBody>
        </p:sp>
      </p:grpSp>
      <p:sp>
        <p:nvSpPr>
          <p:cNvPr id="1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9" name="18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D4B98A37-481D-450E-8DC2-9E1B16669CEE}" type="slidenum">
              <a:rPr lang="es-EC" smtClean="0"/>
              <a:pPr>
                <a:defRPr/>
              </a:pPr>
              <a:t>80</a:t>
            </a:fld>
            <a:endParaRPr lang="es-EC" dirty="0"/>
          </a:p>
        </p:txBody>
      </p:sp>
      <p:pic>
        <p:nvPicPr>
          <p:cNvPr id="5" name="4 Imagen"/>
          <p:cNvPicPr/>
          <p:nvPr/>
        </p:nvPicPr>
        <p:blipFill>
          <a:blip r:embed="rId2"/>
          <a:srcRect l="21323" t="23096" r="27057" b="10517"/>
          <a:stretch>
            <a:fillRect/>
          </a:stretch>
        </p:blipFill>
        <p:spPr bwMode="auto">
          <a:xfrm>
            <a:off x="285720" y="1142984"/>
            <a:ext cx="8501122" cy="5500726"/>
          </a:xfrm>
          <a:prstGeom prst="rect">
            <a:avLst/>
          </a:prstGeom>
          <a:noFill/>
          <a:ln w="9525">
            <a:noFill/>
            <a:miter lim="800000"/>
            <a:headEnd/>
            <a:tailEnd/>
          </a:ln>
        </p:spPr>
      </p:pic>
      <p:sp>
        <p:nvSpPr>
          <p:cNvPr id="6" name="1 Título"/>
          <p:cNvSpPr txBox="1">
            <a:spLocks/>
          </p:cNvSpPr>
          <p:nvPr/>
        </p:nvSpPr>
        <p:spPr bwMode="auto">
          <a:xfrm>
            <a:off x="428596" y="357166"/>
            <a:ext cx="8215370" cy="71438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MX" sz="2800" dirty="0" smtClean="0"/>
              <a:t>CRONOGRAMA DE EJECUCIÓN </a:t>
            </a:r>
            <a:endParaRPr lang="es-EC" sz="2800" dirty="0"/>
          </a:p>
        </p:txBody>
      </p:sp>
      <p:sp>
        <p:nvSpPr>
          <p:cNvPr id="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p:cNvPicPr>
            <a:picLocks noChangeAspect="1" noChangeArrowheads="1"/>
          </p:cNvPicPr>
          <p:nvPr/>
        </p:nvPicPr>
        <p:blipFill>
          <a:blip r:embed="rId2"/>
          <a:srcRect l="10547" t="20625" r="19726" b="10000"/>
          <a:stretch>
            <a:fillRect/>
          </a:stretch>
        </p:blipFill>
        <p:spPr bwMode="auto">
          <a:xfrm>
            <a:off x="357157" y="1214422"/>
            <a:ext cx="8501161" cy="5286412"/>
          </a:xfrm>
          <a:prstGeom prst="rect">
            <a:avLst/>
          </a:prstGeom>
          <a:noFill/>
          <a:ln w="9525">
            <a:noFill/>
            <a:miter lim="800000"/>
            <a:headEnd/>
            <a:tailEnd/>
          </a:ln>
          <a:effectLst/>
        </p:spPr>
      </p:pic>
      <p:sp>
        <p:nvSpPr>
          <p:cNvPr id="6" name="1 Título"/>
          <p:cNvSpPr txBox="1">
            <a:spLocks/>
          </p:cNvSpPr>
          <p:nvPr/>
        </p:nvSpPr>
        <p:spPr bwMode="auto">
          <a:xfrm>
            <a:off x="428596" y="357166"/>
            <a:ext cx="8215370" cy="71438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MX" sz="2800" dirty="0" smtClean="0"/>
              <a:t>CRONOGRAMA DE EJECUCIÓN </a:t>
            </a:r>
            <a:endParaRPr lang="es-EC" sz="2800" dirty="0"/>
          </a:p>
        </p:txBody>
      </p:sp>
      <p:sp>
        <p:nvSpPr>
          <p:cNvPr id="4" name="3 Marcador de número de diapositiva"/>
          <p:cNvSpPr>
            <a:spLocks noGrp="1"/>
          </p:cNvSpPr>
          <p:nvPr>
            <p:ph type="sldNum" sz="quarter" idx="12"/>
          </p:nvPr>
        </p:nvSpPr>
        <p:spPr/>
        <p:txBody>
          <a:bodyPr/>
          <a:lstStyle/>
          <a:p>
            <a:pPr>
              <a:defRPr/>
            </a:pPr>
            <a:fld id="{D4B98A37-481D-450E-8DC2-9E1B16669CEE}" type="slidenum">
              <a:rPr lang="es-EC" smtClean="0"/>
              <a:pPr>
                <a:defRPr/>
              </a:pPr>
              <a:t>81</a:t>
            </a:fld>
            <a:endParaRPr lang="es-EC" dirty="0"/>
          </a:p>
        </p:txBody>
      </p:sp>
      <p:sp>
        <p:nvSpPr>
          <p:cNvPr id="7" name="7 Marcador de pie de página"/>
          <p:cNvSpPr>
            <a:spLocks noGrp="1"/>
          </p:cNvSpPr>
          <p:nvPr>
            <p:ph type="ftr" sz="quarter" idx="11"/>
          </p:nvPr>
        </p:nvSpPr>
        <p:spPr>
          <a:xfrm>
            <a:off x="214282" y="6500834"/>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8" name="7 Conector recto"/>
          <p:cNvCxnSpPr/>
          <p:nvPr/>
        </p:nvCxnSpPr>
        <p:spPr>
          <a:xfrm>
            <a:off x="428596" y="6715148"/>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bwMode="auto">
          <a:xfrm>
            <a:off x="428596" y="357166"/>
            <a:ext cx="8215370" cy="71438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MX" sz="2800" dirty="0" smtClean="0"/>
              <a:t>CRONOGRAMA DE EJECUCIÓN </a:t>
            </a:r>
            <a:endParaRPr lang="es-EC" sz="2800" dirty="0"/>
          </a:p>
        </p:txBody>
      </p:sp>
      <p:pic>
        <p:nvPicPr>
          <p:cNvPr id="98306" name="Picture 2"/>
          <p:cNvPicPr>
            <a:picLocks noChangeAspect="1" noChangeArrowheads="1"/>
          </p:cNvPicPr>
          <p:nvPr/>
        </p:nvPicPr>
        <p:blipFill>
          <a:blip r:embed="rId2"/>
          <a:srcRect l="8203" t="20625" r="22656" b="24062"/>
          <a:stretch>
            <a:fillRect/>
          </a:stretch>
        </p:blipFill>
        <p:spPr bwMode="auto">
          <a:xfrm>
            <a:off x="428596" y="1428736"/>
            <a:ext cx="8429684" cy="4929222"/>
          </a:xfrm>
          <a:prstGeom prst="rect">
            <a:avLst/>
          </a:prstGeom>
          <a:noFill/>
          <a:ln w="9525">
            <a:noFill/>
            <a:miter lim="800000"/>
            <a:headEnd/>
            <a:tailEnd/>
          </a:ln>
          <a:effectLst/>
        </p:spPr>
      </p:pic>
      <p:sp>
        <p:nvSpPr>
          <p:cNvPr id="4" name="3 Marcador de número de diapositiva"/>
          <p:cNvSpPr>
            <a:spLocks noGrp="1"/>
          </p:cNvSpPr>
          <p:nvPr>
            <p:ph type="sldNum" sz="quarter" idx="12"/>
          </p:nvPr>
        </p:nvSpPr>
        <p:spPr/>
        <p:txBody>
          <a:bodyPr/>
          <a:lstStyle/>
          <a:p>
            <a:pPr>
              <a:defRPr/>
            </a:pPr>
            <a:fld id="{D4B98A37-481D-450E-8DC2-9E1B16669CEE}" type="slidenum">
              <a:rPr lang="es-EC" smtClean="0"/>
              <a:pPr>
                <a:defRPr/>
              </a:pPr>
              <a:t>82</a:t>
            </a:fld>
            <a:endParaRPr lang="es-EC" dirty="0"/>
          </a:p>
        </p:txBody>
      </p:sp>
      <p:sp>
        <p:nvSpPr>
          <p:cNvPr id="7"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8" name="7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D4B98A37-481D-450E-8DC2-9E1B16669CEE}" type="slidenum">
              <a:rPr lang="es-EC" smtClean="0"/>
              <a:pPr>
                <a:defRPr/>
              </a:pPr>
              <a:t>83</a:t>
            </a:fld>
            <a:endParaRPr lang="es-EC" dirty="0"/>
          </a:p>
        </p:txBody>
      </p:sp>
      <p:pic>
        <p:nvPicPr>
          <p:cNvPr id="99330" name="Picture 2"/>
          <p:cNvPicPr>
            <a:picLocks noChangeAspect="1" noChangeArrowheads="1"/>
          </p:cNvPicPr>
          <p:nvPr/>
        </p:nvPicPr>
        <p:blipFill>
          <a:blip r:embed="rId2"/>
          <a:srcRect l="8203" t="20625" r="22070" b="13750"/>
          <a:stretch>
            <a:fillRect/>
          </a:stretch>
        </p:blipFill>
        <p:spPr bwMode="auto">
          <a:xfrm>
            <a:off x="214282" y="1214422"/>
            <a:ext cx="8744011" cy="5143536"/>
          </a:xfrm>
          <a:prstGeom prst="rect">
            <a:avLst/>
          </a:prstGeom>
          <a:noFill/>
          <a:ln w="9525">
            <a:noFill/>
            <a:miter lim="800000"/>
            <a:headEnd/>
            <a:tailEnd/>
          </a:ln>
          <a:effectLst/>
        </p:spPr>
      </p:pic>
      <p:sp>
        <p:nvSpPr>
          <p:cNvPr id="6" name="1 Título"/>
          <p:cNvSpPr txBox="1">
            <a:spLocks/>
          </p:cNvSpPr>
          <p:nvPr/>
        </p:nvSpPr>
        <p:spPr bwMode="auto">
          <a:xfrm>
            <a:off x="428596" y="214290"/>
            <a:ext cx="8215370" cy="71438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MX" sz="2800" dirty="0" smtClean="0"/>
              <a:t>CRONOGRAMA DE EJECUCIÓN </a:t>
            </a:r>
            <a:endParaRPr lang="es-EC" sz="2800" dirty="0"/>
          </a:p>
        </p:txBody>
      </p:sp>
      <p:sp>
        <p:nvSpPr>
          <p:cNvPr id="7"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8" name="7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p:cNvPicPr>
            <a:picLocks noChangeAspect="1" noChangeArrowheads="1"/>
          </p:cNvPicPr>
          <p:nvPr/>
        </p:nvPicPr>
        <p:blipFill>
          <a:blip r:embed="rId2"/>
          <a:srcRect l="8789" t="20625" r="21484" b="40937"/>
          <a:stretch>
            <a:fillRect/>
          </a:stretch>
        </p:blipFill>
        <p:spPr bwMode="auto">
          <a:xfrm>
            <a:off x="357157" y="1357298"/>
            <a:ext cx="8786843" cy="4857784"/>
          </a:xfrm>
          <a:prstGeom prst="rect">
            <a:avLst/>
          </a:prstGeom>
          <a:noFill/>
          <a:ln w="9525">
            <a:noFill/>
            <a:miter lim="800000"/>
            <a:headEnd/>
            <a:tailEnd/>
          </a:ln>
          <a:effectLst/>
        </p:spPr>
      </p:pic>
      <p:sp>
        <p:nvSpPr>
          <p:cNvPr id="6" name="1 Título"/>
          <p:cNvSpPr txBox="1">
            <a:spLocks/>
          </p:cNvSpPr>
          <p:nvPr/>
        </p:nvSpPr>
        <p:spPr bwMode="auto">
          <a:xfrm>
            <a:off x="428596" y="214290"/>
            <a:ext cx="8215370" cy="71438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MX" sz="2800" dirty="0" smtClean="0"/>
              <a:t>CRONOGRAMA DE EJECUCIÓN </a:t>
            </a:r>
            <a:endParaRPr lang="es-EC" sz="2800" dirty="0"/>
          </a:p>
        </p:txBody>
      </p:sp>
      <p:sp>
        <p:nvSpPr>
          <p:cNvPr id="4" name="3 Marcador de número de diapositiva"/>
          <p:cNvSpPr>
            <a:spLocks noGrp="1"/>
          </p:cNvSpPr>
          <p:nvPr>
            <p:ph type="sldNum" sz="quarter" idx="12"/>
          </p:nvPr>
        </p:nvSpPr>
        <p:spPr/>
        <p:txBody>
          <a:bodyPr/>
          <a:lstStyle/>
          <a:p>
            <a:pPr>
              <a:defRPr/>
            </a:pPr>
            <a:fld id="{D4B98A37-481D-450E-8DC2-9E1B16669CEE}" type="slidenum">
              <a:rPr lang="es-EC" smtClean="0"/>
              <a:pPr>
                <a:defRPr/>
              </a:pPr>
              <a:t>84</a:t>
            </a:fld>
            <a:endParaRPr lang="es-EC" dirty="0"/>
          </a:p>
        </p:txBody>
      </p:sp>
      <p:sp>
        <p:nvSpPr>
          <p:cNvPr id="7"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8" name="7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D4B98A37-481D-450E-8DC2-9E1B16669CEE}" type="slidenum">
              <a:rPr lang="es-EC" smtClean="0"/>
              <a:pPr>
                <a:defRPr/>
              </a:pPr>
              <a:t>85</a:t>
            </a:fld>
            <a:endParaRPr lang="es-EC" dirty="0"/>
          </a:p>
        </p:txBody>
      </p:sp>
      <p:sp>
        <p:nvSpPr>
          <p:cNvPr id="7" name="1 Título"/>
          <p:cNvSpPr txBox="1">
            <a:spLocks/>
          </p:cNvSpPr>
          <p:nvPr/>
        </p:nvSpPr>
        <p:spPr bwMode="auto">
          <a:xfrm>
            <a:off x="428596" y="357166"/>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MX" sz="2800" dirty="0" smtClean="0"/>
              <a:t>CRONOGRAMA DE RUNIONES OPERATIVAS</a:t>
            </a:r>
            <a:endParaRPr lang="es-EC" sz="2800" dirty="0"/>
          </a:p>
        </p:txBody>
      </p:sp>
      <p:pic>
        <p:nvPicPr>
          <p:cNvPr id="8" name="7 Imagen"/>
          <p:cNvPicPr/>
          <p:nvPr/>
        </p:nvPicPr>
        <p:blipFill>
          <a:blip r:embed="rId2"/>
          <a:srcRect l="12891" t="23875" r="18214" b="10625"/>
          <a:stretch>
            <a:fillRect/>
          </a:stretch>
        </p:blipFill>
        <p:spPr bwMode="auto">
          <a:xfrm>
            <a:off x="1000100" y="1500174"/>
            <a:ext cx="6572296" cy="50720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D4B98A37-481D-450E-8DC2-9E1B16669CEE}" type="slidenum">
              <a:rPr lang="es-EC" smtClean="0"/>
              <a:pPr>
                <a:defRPr/>
              </a:pPr>
              <a:t>86</a:t>
            </a:fld>
            <a:endParaRPr lang="es-EC" dirty="0"/>
          </a:p>
        </p:txBody>
      </p:sp>
      <p:sp>
        <p:nvSpPr>
          <p:cNvPr id="5" name="1 Título"/>
          <p:cNvSpPr txBox="1">
            <a:spLocks/>
          </p:cNvSpPr>
          <p:nvPr/>
        </p:nvSpPr>
        <p:spPr bwMode="auto">
          <a:xfrm>
            <a:off x="428596" y="357166"/>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MX" sz="2800" dirty="0" smtClean="0"/>
              <a:t>CRONOGRAMA DE RUNIONES OPERATIVAS</a:t>
            </a:r>
            <a:endParaRPr lang="es-EC" sz="2800" dirty="0"/>
          </a:p>
        </p:txBody>
      </p:sp>
      <p:grpSp>
        <p:nvGrpSpPr>
          <p:cNvPr id="8" name="7 Grupo"/>
          <p:cNvGrpSpPr/>
          <p:nvPr/>
        </p:nvGrpSpPr>
        <p:grpSpPr>
          <a:xfrm>
            <a:off x="1285852" y="1428736"/>
            <a:ext cx="6500858" cy="4786346"/>
            <a:chOff x="1285852" y="1357298"/>
            <a:chExt cx="6500858" cy="4786346"/>
          </a:xfrm>
        </p:grpSpPr>
        <p:pic>
          <p:nvPicPr>
            <p:cNvPr id="6" name="5 Imagen"/>
            <p:cNvPicPr/>
            <p:nvPr/>
          </p:nvPicPr>
          <p:blipFill>
            <a:blip r:embed="rId2"/>
            <a:srcRect l="13078" t="22012" r="18169" b="8176"/>
            <a:stretch>
              <a:fillRect/>
            </a:stretch>
          </p:blipFill>
          <p:spPr bwMode="auto">
            <a:xfrm>
              <a:off x="1285853" y="1357298"/>
              <a:ext cx="6500857" cy="3786214"/>
            </a:xfrm>
            <a:prstGeom prst="rect">
              <a:avLst/>
            </a:prstGeom>
            <a:noFill/>
            <a:ln w="9525">
              <a:noFill/>
              <a:miter lim="800000"/>
              <a:headEnd/>
              <a:tailEnd/>
            </a:ln>
          </p:spPr>
        </p:pic>
        <p:pic>
          <p:nvPicPr>
            <p:cNvPr id="7" name="6 Imagen"/>
            <p:cNvPicPr/>
            <p:nvPr/>
          </p:nvPicPr>
          <p:blipFill>
            <a:blip r:embed="rId3"/>
            <a:srcRect l="13078" t="64674" r="18126" b="19807"/>
            <a:stretch>
              <a:fillRect/>
            </a:stretch>
          </p:blipFill>
          <p:spPr bwMode="auto">
            <a:xfrm>
              <a:off x="1285852" y="5143512"/>
              <a:ext cx="6500858" cy="1000132"/>
            </a:xfrm>
            <a:prstGeom prst="rect">
              <a:avLst/>
            </a:prstGeom>
            <a:noFill/>
            <a:ln w="9525">
              <a:noFill/>
              <a:miter lim="800000"/>
              <a:headEnd/>
              <a:tailEnd/>
            </a:ln>
          </p:spPr>
        </p:pic>
      </p:grpSp>
      <p:sp>
        <p:nvSpPr>
          <p:cNvPr id="10"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11" name="10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D4B98A37-481D-450E-8DC2-9E1B16669CEE}" type="slidenum">
              <a:rPr lang="es-EC" smtClean="0"/>
              <a:pPr>
                <a:defRPr/>
              </a:pPr>
              <a:t>87</a:t>
            </a:fld>
            <a:endParaRPr lang="es-EC" dirty="0"/>
          </a:p>
        </p:txBody>
      </p:sp>
      <p:sp>
        <p:nvSpPr>
          <p:cNvPr id="6" name="1 Título"/>
          <p:cNvSpPr txBox="1">
            <a:spLocks/>
          </p:cNvSpPr>
          <p:nvPr/>
        </p:nvSpPr>
        <p:spPr bwMode="auto">
          <a:xfrm>
            <a:off x="428596" y="285728"/>
            <a:ext cx="8215370" cy="642942"/>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MX" sz="2800" dirty="0" smtClean="0"/>
              <a:t>MEJORAMIENTO CONTINUO</a:t>
            </a:r>
            <a:endParaRPr lang="es-EC" sz="2800" dirty="0"/>
          </a:p>
        </p:txBody>
      </p:sp>
      <p:pic>
        <p:nvPicPr>
          <p:cNvPr id="1026" name="Picture 2"/>
          <p:cNvPicPr>
            <a:picLocks noChangeAspect="1" noChangeArrowheads="1"/>
          </p:cNvPicPr>
          <p:nvPr/>
        </p:nvPicPr>
        <p:blipFill>
          <a:blip r:embed="rId2"/>
          <a:srcRect l="15234" t="21562" r="14453" b="7187"/>
          <a:stretch>
            <a:fillRect/>
          </a:stretch>
        </p:blipFill>
        <p:spPr bwMode="auto">
          <a:xfrm>
            <a:off x="357158" y="1071546"/>
            <a:ext cx="8572560" cy="5429288"/>
          </a:xfrm>
          <a:prstGeom prst="rect">
            <a:avLst/>
          </a:prstGeom>
          <a:noFill/>
          <a:ln w="9525">
            <a:noFill/>
            <a:miter lim="800000"/>
            <a:headEnd/>
            <a:tailEnd/>
          </a:ln>
          <a:effectLst/>
        </p:spPr>
      </p:pic>
      <p:sp>
        <p:nvSpPr>
          <p:cNvPr id="7"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8" name="7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bwMode="auto">
          <a:xfrm>
            <a:off x="428596" y="142852"/>
            <a:ext cx="822960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3200" dirty="0" smtClean="0"/>
              <a:t>SITUACIÓN ACTUAL</a:t>
            </a:r>
          </a:p>
        </p:txBody>
      </p:sp>
      <p:sp>
        <p:nvSpPr>
          <p:cNvPr id="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3" name="12 Diagrama"/>
          <p:cNvGraphicFramePr/>
          <p:nvPr/>
        </p:nvGraphicFramePr>
        <p:xfrm>
          <a:off x="642910" y="1214422"/>
          <a:ext cx="5857916" cy="5143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4" name="13 Imagen" descr="foto 11.jpg"/>
          <p:cNvPicPr>
            <a:picLocks noChangeAspect="1"/>
          </p:cNvPicPr>
          <p:nvPr/>
        </p:nvPicPr>
        <p:blipFill>
          <a:blip r:embed="rId6" cstate="print"/>
          <a:stretch>
            <a:fillRect/>
          </a:stretch>
        </p:blipFill>
        <p:spPr>
          <a:xfrm>
            <a:off x="6786578" y="1428736"/>
            <a:ext cx="2000246" cy="2214578"/>
          </a:xfrm>
          <a:prstGeom prst="rect">
            <a:avLst/>
          </a:prstGeom>
          <a:ln>
            <a:noFill/>
          </a:ln>
          <a:effectLst>
            <a:softEdge rad="112500"/>
          </a:effectLst>
        </p:spPr>
      </p:pic>
      <p:pic>
        <p:nvPicPr>
          <p:cNvPr id="16" name="15 Imagen" descr="xssssaa.jpg"/>
          <p:cNvPicPr>
            <a:picLocks noChangeAspect="1"/>
          </p:cNvPicPr>
          <p:nvPr/>
        </p:nvPicPr>
        <p:blipFill>
          <a:blip r:embed="rId7" cstate="print"/>
          <a:stretch>
            <a:fillRect/>
          </a:stretch>
        </p:blipFill>
        <p:spPr>
          <a:xfrm>
            <a:off x="6643702" y="3964784"/>
            <a:ext cx="2333609" cy="175020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89</a:t>
            </a:fld>
            <a:endParaRPr lang="es-EC" dirty="0"/>
          </a:p>
        </p:txBody>
      </p:sp>
      <p:sp>
        <p:nvSpPr>
          <p:cNvPr id="6" name="1 Título"/>
          <p:cNvSpPr txBox="1">
            <a:spLocks/>
          </p:cNvSpPr>
          <p:nvPr/>
        </p:nvSpPr>
        <p:spPr bwMode="auto">
          <a:xfrm>
            <a:off x="0" y="-24"/>
            <a:ext cx="9144000" cy="500066"/>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1300" b="1" dirty="0">
                <a:latin typeface="Arial" pitchFamily="34" charset="0"/>
                <a:cs typeface="Arial" pitchFamily="34" charset="0"/>
              </a:rPr>
              <a:t>SISTEMA CONTROL DE GESTI</a:t>
            </a:r>
            <a:r>
              <a:rPr lang="en-US" sz="1300" b="1" dirty="0">
                <a:latin typeface="Arial" pitchFamily="34" charset="0"/>
                <a:cs typeface="Arial" pitchFamily="34" charset="0"/>
              </a:rPr>
              <a:t>ÓN</a:t>
            </a:r>
            <a:endParaRPr lang="es-EC" sz="1300" b="1" dirty="0">
              <a:latin typeface="Arial" pitchFamily="34" charset="0"/>
              <a:cs typeface="Arial" pitchFamily="34" charset="0"/>
            </a:endParaRPr>
          </a:p>
          <a:p>
            <a:pPr algn="ctr">
              <a:defRPr/>
            </a:pPr>
            <a:r>
              <a:rPr lang="es-EC" sz="1200" dirty="0">
                <a:latin typeface="Arial" pitchFamily="34" charset="0"/>
                <a:cs typeface="Arial" pitchFamily="34" charset="0"/>
              </a:rPr>
              <a:t>GRÁFICO DE TENDENCIA</a:t>
            </a:r>
          </a:p>
        </p:txBody>
      </p:sp>
      <p:graphicFrame>
        <p:nvGraphicFramePr>
          <p:cNvPr id="7" name="6 Tabla"/>
          <p:cNvGraphicFramePr>
            <a:graphicFrameLocks noGrp="1"/>
          </p:cNvGraphicFramePr>
          <p:nvPr/>
        </p:nvGraphicFramePr>
        <p:xfrm>
          <a:off x="0" y="500063"/>
          <a:ext cx="9144000" cy="502920"/>
        </p:xfrm>
        <a:graphic>
          <a:graphicData uri="http://schemas.openxmlformats.org/drawingml/2006/table">
            <a:tbl>
              <a:tblPr firstRow="1" bandRow="1">
                <a:tableStyleId>{5940675A-B579-460E-94D1-54222C63F5DA}</a:tableStyleId>
              </a:tblPr>
              <a:tblGrid>
                <a:gridCol w="785786"/>
                <a:gridCol w="1714512"/>
                <a:gridCol w="4643470"/>
                <a:gridCol w="1571636"/>
                <a:gridCol w="428596"/>
              </a:tblGrid>
              <a:tr h="118936">
                <a:tc rowSpan="2">
                  <a:txBody>
                    <a:bodyPr/>
                    <a:lstStyle/>
                    <a:p>
                      <a:pPr algn="ctr"/>
                      <a:r>
                        <a:rPr lang="es-EC" sz="700" b="1" dirty="0" smtClean="0">
                          <a:latin typeface="Arial" pitchFamily="34" charset="0"/>
                          <a:cs typeface="Arial" pitchFamily="34" charset="0"/>
                        </a:rPr>
                        <a:t>EMPRESA</a:t>
                      </a:r>
                      <a:r>
                        <a:rPr lang="es-EC" sz="700" b="1" baseline="0" dirty="0" smtClean="0">
                          <a:latin typeface="Arial" pitchFamily="34" charset="0"/>
                          <a:cs typeface="Arial" pitchFamily="34" charset="0"/>
                        </a:rPr>
                        <a:t> ABC</a:t>
                      </a:r>
                      <a:endParaRPr lang="es-EC" sz="700" b="1"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NOMBRE</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700" b="1" noProof="0" dirty="0" smtClean="0">
                          <a:latin typeface="Arial" pitchFamily="34" charset="0"/>
                          <a:cs typeface="Arial" pitchFamily="34" charset="0"/>
                        </a:rPr>
                        <a:t>Rentabilidad Mensual</a:t>
                      </a:r>
                      <a:endParaRPr lang="es-EC" sz="700" b="1" dirty="0" smtClean="0">
                        <a:latin typeface="Arial" pitchFamily="34" charset="0"/>
                        <a:cs typeface="Arial" pitchFamily="34" charset="0"/>
                      </a:endParaRPr>
                    </a:p>
                    <a:p>
                      <a:endParaRPr lang="es-EC" sz="700" b="1" dirty="0">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NÚMERO</a:t>
                      </a:r>
                      <a:r>
                        <a:rPr lang="en-US" sz="700" b="1" baseline="0" dirty="0" smtClean="0">
                          <a:latin typeface="Arial" pitchFamily="34" charset="0"/>
                          <a:cs typeface="Arial" pitchFamily="34" charset="0"/>
                        </a:rPr>
                        <a:t> DE INDICADOR</a:t>
                      </a:r>
                      <a:endParaRPr lang="es-EC" sz="700" b="1" dirty="0">
                        <a:latin typeface="Arial" pitchFamily="34" charset="0"/>
                        <a:cs typeface="Arial" pitchFamily="34" charset="0"/>
                      </a:endParaRPr>
                    </a:p>
                  </a:txBody>
                  <a:tcPr/>
                </a:tc>
                <a:tc>
                  <a:txBody>
                    <a:bodyPr/>
                    <a:lstStyle/>
                    <a:p>
                      <a:r>
                        <a:rPr lang="en-US" sz="700" dirty="0" smtClean="0">
                          <a:latin typeface="Arial" pitchFamily="34" charset="0"/>
                          <a:cs typeface="Arial" pitchFamily="34" charset="0"/>
                        </a:rPr>
                        <a:t>1</a:t>
                      </a:r>
                      <a:endParaRPr lang="es-EC" sz="700" dirty="0">
                        <a:latin typeface="Arial" pitchFamily="34" charset="0"/>
                        <a:cs typeface="Arial" pitchFamily="34" charset="0"/>
                      </a:endParaRPr>
                    </a:p>
                  </a:txBody>
                  <a:tcPr/>
                </a:tc>
              </a:tr>
              <a:tr h="185579">
                <a:tc vMerge="1">
                  <a:txBody>
                    <a:bodyPr/>
                    <a:lstStyle/>
                    <a:p>
                      <a:endParaRPr lang="es-EC" sz="1200"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MÉTRICA</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(VENTAS TOTALES </a:t>
                      </a:r>
                      <a:r>
                        <a:rPr lang="en-US" sz="700" b="1" baseline="0" dirty="0" smtClean="0">
                          <a:latin typeface="Arial" pitchFamily="34" charset="0"/>
                          <a:cs typeface="Arial" pitchFamily="34" charset="0"/>
                        </a:rPr>
                        <a:t> AL MES-COSTO DE VENTAS)/ VENTAS TOTALES</a:t>
                      </a:r>
                      <a:endParaRPr lang="es-EC" sz="700" b="1" dirty="0">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FECHA DE ELABORACIÓN</a:t>
                      </a:r>
                      <a:endParaRPr lang="es-EC" sz="700" b="1" dirty="0">
                        <a:latin typeface="Arial" pitchFamily="34" charset="0"/>
                        <a:cs typeface="Arial" pitchFamily="34" charset="0"/>
                      </a:endParaRPr>
                    </a:p>
                  </a:txBody>
                  <a:tcPr/>
                </a:tc>
                <a:tc>
                  <a:txBody>
                    <a:bodyPr/>
                    <a:lstStyle/>
                    <a:p>
                      <a:endParaRPr lang="es-EC" sz="700" dirty="0">
                        <a:latin typeface="Arial" pitchFamily="34" charset="0"/>
                        <a:cs typeface="Arial" pitchFamily="34" charset="0"/>
                      </a:endParaRPr>
                    </a:p>
                  </a:txBody>
                  <a:tcPr/>
                </a:tc>
              </a:tr>
            </a:tbl>
          </a:graphicData>
        </a:graphic>
      </p:graphicFrame>
      <p:graphicFrame>
        <p:nvGraphicFramePr>
          <p:cNvPr id="10" name="1 Gráfico"/>
          <p:cNvGraphicFramePr/>
          <p:nvPr/>
        </p:nvGraphicFramePr>
        <p:xfrm>
          <a:off x="1571604" y="1285860"/>
          <a:ext cx="5636458" cy="2571768"/>
        </p:xfrm>
        <a:graphic>
          <a:graphicData uri="http://schemas.openxmlformats.org/drawingml/2006/chart">
            <c:chart xmlns:c="http://schemas.openxmlformats.org/drawingml/2006/chart" xmlns:r="http://schemas.openxmlformats.org/officeDocument/2006/relationships" r:id="rId2"/>
          </a:graphicData>
        </a:graphic>
      </p:graphicFrame>
      <p:sp>
        <p:nvSpPr>
          <p:cNvPr id="11" name="2 CuadroTexto"/>
          <p:cNvSpPr txBox="1"/>
          <p:nvPr/>
        </p:nvSpPr>
        <p:spPr>
          <a:xfrm>
            <a:off x="2214546" y="1714488"/>
            <a:ext cx="578648" cy="22374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s-MX" sz="1100" b="1" i="1" dirty="0" smtClean="0"/>
              <a:t>29.4%</a:t>
            </a:r>
            <a:endParaRPr lang="es-MX" sz="1100" b="1" i="1" dirty="0"/>
          </a:p>
        </p:txBody>
      </p:sp>
      <p:sp>
        <p:nvSpPr>
          <p:cNvPr id="12" name="3 CuadroTexto"/>
          <p:cNvSpPr txBox="1"/>
          <p:nvPr/>
        </p:nvSpPr>
        <p:spPr>
          <a:xfrm>
            <a:off x="3071802" y="1643050"/>
            <a:ext cx="578648" cy="22374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s-MX" sz="1100" b="1" i="1" dirty="0" smtClean="0"/>
              <a:t>30.9%</a:t>
            </a:r>
            <a:endParaRPr lang="es-MX" sz="1100" b="1" i="1" dirty="0"/>
          </a:p>
        </p:txBody>
      </p:sp>
      <p:sp>
        <p:nvSpPr>
          <p:cNvPr id="13" name="4 CuadroTexto"/>
          <p:cNvSpPr txBox="1"/>
          <p:nvPr/>
        </p:nvSpPr>
        <p:spPr>
          <a:xfrm>
            <a:off x="3929058" y="1500174"/>
            <a:ext cx="571504" cy="214314"/>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s-MX" sz="1100" b="1" i="1" dirty="0" smtClean="0"/>
              <a:t>33.6%</a:t>
            </a:r>
            <a:endParaRPr lang="es-MX" sz="1100" b="1" i="1" dirty="0"/>
          </a:p>
        </p:txBody>
      </p:sp>
      <p:sp>
        <p:nvSpPr>
          <p:cNvPr id="14" name="9 CuadroTexto"/>
          <p:cNvSpPr txBox="1"/>
          <p:nvPr/>
        </p:nvSpPr>
        <p:spPr>
          <a:xfrm>
            <a:off x="5572132" y="1357298"/>
            <a:ext cx="578648" cy="22374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s-MX" sz="1100" b="1" i="1" dirty="0" smtClean="0"/>
              <a:t>36.5%</a:t>
            </a:r>
            <a:endParaRPr lang="es-MX" sz="1100" b="1" i="1" dirty="0"/>
          </a:p>
        </p:txBody>
      </p:sp>
      <p:graphicFrame>
        <p:nvGraphicFramePr>
          <p:cNvPr id="15" name="14 Tabla"/>
          <p:cNvGraphicFramePr>
            <a:graphicFrameLocks noGrp="1"/>
          </p:cNvGraphicFramePr>
          <p:nvPr/>
        </p:nvGraphicFramePr>
        <p:xfrm>
          <a:off x="1142974" y="4143380"/>
          <a:ext cx="6715174" cy="1424808"/>
        </p:xfrm>
        <a:graphic>
          <a:graphicData uri="http://schemas.openxmlformats.org/drawingml/2006/table">
            <a:tbl>
              <a:tblPr firstRow="1" bandRow="1">
                <a:tableStyleId>{5940675A-B579-460E-94D1-54222C63F5DA}</a:tableStyleId>
              </a:tblPr>
              <a:tblGrid>
                <a:gridCol w="1313606"/>
                <a:gridCol w="956311"/>
                <a:gridCol w="945800"/>
                <a:gridCol w="945800"/>
                <a:gridCol w="851219"/>
                <a:gridCol w="851219"/>
                <a:gridCol w="851219"/>
              </a:tblGrid>
              <a:tr h="205608">
                <a:tc>
                  <a:txBody>
                    <a:bodyPr/>
                    <a:lstStyle/>
                    <a:p>
                      <a:pPr algn="ctr"/>
                      <a:endParaRPr lang="es-EC" sz="600" dirty="0"/>
                    </a:p>
                  </a:txBody>
                  <a:tcPr/>
                </a:tc>
                <a:tc>
                  <a:txBody>
                    <a:bodyPr/>
                    <a:lstStyle/>
                    <a:p>
                      <a:pPr algn="ctr"/>
                      <a:r>
                        <a:rPr lang="es-EC" sz="600" b="1" dirty="0" smtClean="0">
                          <a:solidFill>
                            <a:schemeClr val="bg1"/>
                          </a:solidFill>
                          <a:latin typeface="Arial" pitchFamily="34" charset="0"/>
                          <a:cs typeface="Arial" pitchFamily="34" charset="0"/>
                        </a:rPr>
                        <a:t>M1</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M2</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M3</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M4</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M5</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M6</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r>
              <a:tr h="224473">
                <a:tc>
                  <a:txBody>
                    <a:bodyPr/>
                    <a:lstStyle/>
                    <a:p>
                      <a:pPr algn="ctr"/>
                      <a:r>
                        <a:rPr lang="en-US" sz="600" b="1" dirty="0" smtClean="0">
                          <a:latin typeface="Arial" pitchFamily="34" charset="0"/>
                          <a:cs typeface="Arial" pitchFamily="34" charset="0"/>
                        </a:rPr>
                        <a:t>MÁXIMO</a:t>
                      </a:r>
                      <a:endParaRPr lang="es-EC" sz="600" b="1" dirty="0">
                        <a:latin typeface="Arial" pitchFamily="34" charset="0"/>
                        <a:cs typeface="Arial" pitchFamily="34" charset="0"/>
                      </a:endParaRPr>
                    </a:p>
                  </a:txBody>
                  <a:tcPr>
                    <a:solidFill>
                      <a:srgbClr val="92D050"/>
                    </a:solidFill>
                  </a:tcPr>
                </a:tc>
                <a:tc>
                  <a:txBody>
                    <a:bodyPr/>
                    <a:lstStyle/>
                    <a:p>
                      <a:pPr algn="ctr"/>
                      <a:r>
                        <a:rPr lang="es-EC" sz="1000" dirty="0" smtClean="0">
                          <a:latin typeface="Arial" pitchFamily="34" charset="0"/>
                          <a:cs typeface="Arial" pitchFamily="34" charset="0"/>
                        </a:rPr>
                        <a:t>35%</a:t>
                      </a:r>
                      <a:endParaRPr lang="es-EC" sz="1000" dirty="0">
                        <a:latin typeface="Arial" pitchFamily="34" charset="0"/>
                        <a:cs typeface="Arial" pitchFamily="34" charset="0"/>
                      </a:endParaRPr>
                    </a:p>
                  </a:txBody>
                  <a:tcPr/>
                </a:tc>
                <a:tc>
                  <a:txBody>
                    <a:bodyPr/>
                    <a:lstStyle/>
                    <a:p>
                      <a:pPr algn="ctr"/>
                      <a:r>
                        <a:rPr lang="es-EC" sz="1000" dirty="0" smtClean="0">
                          <a:latin typeface="Arial" pitchFamily="34" charset="0"/>
                          <a:cs typeface="Arial" pitchFamily="34" charset="0"/>
                        </a:rPr>
                        <a:t>35%</a:t>
                      </a:r>
                      <a:endParaRPr lang="es-EC" sz="1000" dirty="0">
                        <a:latin typeface="Arial" pitchFamily="34" charset="0"/>
                        <a:cs typeface="Arial" pitchFamily="34" charset="0"/>
                      </a:endParaRPr>
                    </a:p>
                  </a:txBody>
                  <a:tcPr/>
                </a:tc>
                <a:tc>
                  <a:txBody>
                    <a:bodyPr/>
                    <a:lstStyle/>
                    <a:p>
                      <a:pPr algn="ctr"/>
                      <a:r>
                        <a:rPr lang="es-EC" sz="1000" dirty="0" smtClean="0">
                          <a:latin typeface="Arial" pitchFamily="34" charset="0"/>
                          <a:cs typeface="Arial" pitchFamily="34" charset="0"/>
                        </a:rPr>
                        <a:t>35%</a:t>
                      </a:r>
                      <a:endParaRPr lang="es-EC" sz="1000" dirty="0">
                        <a:latin typeface="Arial" pitchFamily="34" charset="0"/>
                        <a:cs typeface="Arial" pitchFamily="34" charset="0"/>
                      </a:endParaRPr>
                    </a:p>
                  </a:txBody>
                  <a:tcPr/>
                </a:tc>
                <a:tc>
                  <a:txBody>
                    <a:bodyPr/>
                    <a:lstStyle/>
                    <a:p>
                      <a:pPr algn="ctr"/>
                      <a:r>
                        <a:rPr lang="es-EC" sz="1000" dirty="0" smtClean="0">
                          <a:latin typeface="Arial" pitchFamily="34" charset="0"/>
                          <a:cs typeface="Arial" pitchFamily="34" charset="0"/>
                        </a:rPr>
                        <a:t>35%</a:t>
                      </a:r>
                      <a:endParaRPr lang="es-EC" sz="1000" dirty="0">
                        <a:latin typeface="Arial" pitchFamily="34" charset="0"/>
                        <a:cs typeface="Arial" pitchFamily="34" charset="0"/>
                      </a:endParaRPr>
                    </a:p>
                  </a:txBody>
                  <a:tcPr/>
                </a:tc>
                <a:tc>
                  <a:txBody>
                    <a:bodyPr/>
                    <a:lstStyle/>
                    <a:p>
                      <a:pPr algn="ctr"/>
                      <a:r>
                        <a:rPr lang="es-EC" sz="1000" smtClean="0">
                          <a:latin typeface="Arial" pitchFamily="34" charset="0"/>
                          <a:cs typeface="Arial" pitchFamily="34" charset="0"/>
                        </a:rPr>
                        <a:t>35%</a:t>
                      </a:r>
                      <a:endParaRPr lang="es-EC" sz="1000" dirty="0">
                        <a:latin typeface="Arial" pitchFamily="34" charset="0"/>
                        <a:cs typeface="Arial" pitchFamily="34" charset="0"/>
                      </a:endParaRPr>
                    </a:p>
                  </a:txBody>
                  <a:tcPr/>
                </a:tc>
                <a:tc>
                  <a:txBody>
                    <a:bodyPr/>
                    <a:lstStyle/>
                    <a:p>
                      <a:pPr algn="ctr"/>
                      <a:r>
                        <a:rPr lang="es-EC" sz="1000" smtClean="0">
                          <a:latin typeface="Arial" pitchFamily="34" charset="0"/>
                          <a:cs typeface="Arial" pitchFamily="34" charset="0"/>
                        </a:rPr>
                        <a:t>35%</a:t>
                      </a:r>
                      <a:endParaRPr lang="es-EC" sz="1000" dirty="0">
                        <a:latin typeface="Arial" pitchFamily="34" charset="0"/>
                        <a:cs typeface="Arial" pitchFamily="34" charset="0"/>
                      </a:endParaRPr>
                    </a:p>
                  </a:txBody>
                  <a:tcPr/>
                </a:tc>
              </a:tr>
              <a:tr h="224473">
                <a:tc>
                  <a:txBody>
                    <a:bodyPr/>
                    <a:lstStyle/>
                    <a:p>
                      <a:pPr algn="ctr"/>
                      <a:r>
                        <a:rPr lang="en-US" sz="600" b="1" dirty="0" smtClean="0">
                          <a:latin typeface="Arial" pitchFamily="34" charset="0"/>
                          <a:cs typeface="Arial" pitchFamily="34" charset="0"/>
                        </a:rPr>
                        <a:t>MÍNIMO</a:t>
                      </a:r>
                      <a:endParaRPr lang="es-EC" sz="600" b="1" dirty="0">
                        <a:latin typeface="Arial" pitchFamily="34" charset="0"/>
                        <a:cs typeface="Arial" pitchFamily="34" charset="0"/>
                      </a:endParaRPr>
                    </a:p>
                  </a:txBody>
                  <a:tcPr>
                    <a:solidFill>
                      <a:srgbClr val="92D050"/>
                    </a:solidFill>
                  </a:tcPr>
                </a:tc>
                <a:tc>
                  <a:txBody>
                    <a:bodyPr/>
                    <a:lstStyle/>
                    <a:p>
                      <a:pPr algn="ctr"/>
                      <a:r>
                        <a:rPr lang="es-EC" sz="1000" dirty="0" smtClean="0">
                          <a:latin typeface="Arial" pitchFamily="34" charset="0"/>
                          <a:cs typeface="Arial" pitchFamily="34" charset="0"/>
                        </a:rPr>
                        <a:t>30%</a:t>
                      </a:r>
                      <a:endParaRPr lang="es-EC" sz="10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000" dirty="0" smtClean="0">
                          <a:latin typeface="Arial" pitchFamily="34" charset="0"/>
                          <a:cs typeface="Arial" pitchFamily="34" charset="0"/>
                        </a:rPr>
                        <a:t>30%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000" dirty="0" smtClean="0">
                          <a:latin typeface="Arial" pitchFamily="34" charset="0"/>
                          <a:cs typeface="Arial" pitchFamily="34" charset="0"/>
                        </a:rPr>
                        <a:t>30%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000" dirty="0" smtClean="0">
                          <a:latin typeface="Arial" pitchFamily="34" charset="0"/>
                          <a:cs typeface="Arial" pitchFamily="34" charset="0"/>
                        </a:rPr>
                        <a:t>30%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000" dirty="0" smtClean="0">
                          <a:latin typeface="Arial" pitchFamily="34" charset="0"/>
                          <a:cs typeface="Arial" pitchFamily="34" charset="0"/>
                        </a:rPr>
                        <a:t>30%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000" dirty="0" smtClean="0">
                          <a:latin typeface="Arial" pitchFamily="34" charset="0"/>
                          <a:cs typeface="Arial" pitchFamily="34" charset="0"/>
                        </a:rPr>
                        <a:t>30%</a:t>
                      </a:r>
                    </a:p>
                  </a:txBody>
                  <a:tcPr/>
                </a:tc>
              </a:tr>
              <a:tr h="168355">
                <a:tc>
                  <a:txBody>
                    <a:bodyPr/>
                    <a:lstStyle/>
                    <a:p>
                      <a:pPr algn="ctr"/>
                      <a:r>
                        <a:rPr lang="en-US" sz="600" b="1" dirty="0" smtClean="0">
                          <a:latin typeface="Arial" pitchFamily="34" charset="0"/>
                          <a:cs typeface="Arial" pitchFamily="34" charset="0"/>
                        </a:rPr>
                        <a:t>CUMPLIMIENTO</a:t>
                      </a:r>
                      <a:endParaRPr lang="es-EC" sz="600" b="1" dirty="0">
                        <a:latin typeface="Arial" pitchFamily="34" charset="0"/>
                        <a:cs typeface="Arial" pitchFamily="34" charset="0"/>
                      </a:endParaRPr>
                    </a:p>
                  </a:txBody>
                  <a:tcPr>
                    <a:solidFill>
                      <a:srgbClr val="92D050"/>
                    </a:solidFill>
                  </a:tcPr>
                </a:tc>
                <a:tc>
                  <a:txBody>
                    <a:bodyPr/>
                    <a:lstStyle/>
                    <a:p>
                      <a:pPr algn="ctr" fontAlgn="b"/>
                      <a:r>
                        <a:rPr lang="es-MX" sz="1000" b="0" i="0" u="none" strike="noStrike">
                          <a:latin typeface="Arial"/>
                        </a:rPr>
                        <a:t>29.4%</a:t>
                      </a:r>
                    </a:p>
                  </a:txBody>
                  <a:tcPr marL="0" marR="0" marT="0" marB="0" anchor="ctr">
                    <a:solidFill>
                      <a:srgbClr val="FF0000"/>
                    </a:solidFill>
                  </a:tcPr>
                </a:tc>
                <a:tc>
                  <a:txBody>
                    <a:bodyPr/>
                    <a:lstStyle/>
                    <a:p>
                      <a:pPr algn="ctr" fontAlgn="b"/>
                      <a:r>
                        <a:rPr lang="es-MX" sz="1000" b="0" i="0" u="none" strike="noStrike">
                          <a:latin typeface="Arial"/>
                        </a:rPr>
                        <a:t>30.9%</a:t>
                      </a:r>
                    </a:p>
                  </a:txBody>
                  <a:tcPr marL="0" marR="0" marT="0" marB="0" anchor="ctr">
                    <a:solidFill>
                      <a:srgbClr val="FFFF00"/>
                    </a:solidFill>
                  </a:tcPr>
                </a:tc>
                <a:tc>
                  <a:txBody>
                    <a:bodyPr/>
                    <a:lstStyle/>
                    <a:p>
                      <a:pPr algn="ctr" fontAlgn="b"/>
                      <a:r>
                        <a:rPr lang="es-MX" sz="1000" b="0" i="0" u="none" strike="noStrike">
                          <a:latin typeface="Arial"/>
                        </a:rPr>
                        <a:t>33.6%</a:t>
                      </a:r>
                    </a:p>
                  </a:txBody>
                  <a:tcPr marL="0" marR="0" marT="0" marB="0" anchor="ctr">
                    <a:solidFill>
                      <a:srgbClr val="FFFF00"/>
                    </a:solidFill>
                  </a:tcPr>
                </a:tc>
                <a:tc>
                  <a:txBody>
                    <a:bodyPr/>
                    <a:lstStyle/>
                    <a:p>
                      <a:pPr algn="ctr" fontAlgn="b"/>
                      <a:r>
                        <a:rPr lang="es-MX" sz="1000" b="0" i="0" u="none" strike="noStrike">
                          <a:latin typeface="Arial"/>
                        </a:rPr>
                        <a:t>33.7%</a:t>
                      </a:r>
                    </a:p>
                  </a:txBody>
                  <a:tcPr marL="0" marR="0" marT="0" marB="0" anchor="ctr">
                    <a:solidFill>
                      <a:srgbClr val="FFFF00"/>
                    </a:solidFill>
                  </a:tcPr>
                </a:tc>
                <a:tc>
                  <a:txBody>
                    <a:bodyPr/>
                    <a:lstStyle/>
                    <a:p>
                      <a:pPr algn="ctr" fontAlgn="b"/>
                      <a:r>
                        <a:rPr lang="es-MX" sz="1000" b="0" i="0" u="none" strike="noStrike">
                          <a:latin typeface="Arial"/>
                        </a:rPr>
                        <a:t>36.5%</a:t>
                      </a:r>
                    </a:p>
                  </a:txBody>
                  <a:tcPr marL="0" marR="0" marT="0" marB="0" anchor="ctr">
                    <a:solidFill>
                      <a:srgbClr val="27EF1D"/>
                    </a:solidFill>
                  </a:tcPr>
                </a:tc>
                <a:tc>
                  <a:txBody>
                    <a:bodyPr/>
                    <a:lstStyle/>
                    <a:p>
                      <a:pPr algn="ctr" fontAlgn="b"/>
                      <a:r>
                        <a:rPr lang="es-MX" sz="1000" b="0" i="0" u="none" strike="noStrike" dirty="0">
                          <a:latin typeface="Arial"/>
                        </a:rPr>
                        <a:t>38.0%</a:t>
                      </a:r>
                    </a:p>
                  </a:txBody>
                  <a:tcPr marL="0" marR="0" marT="0" marB="0" anchor="ctr">
                    <a:solidFill>
                      <a:srgbClr val="27EF1D"/>
                    </a:solidFill>
                  </a:tcPr>
                </a:tc>
              </a:tr>
              <a:tr h="294621">
                <a:tc>
                  <a:txBody>
                    <a:bodyPr/>
                    <a:lstStyle/>
                    <a:p>
                      <a:pPr algn="ctr"/>
                      <a:r>
                        <a:rPr lang="en-US" sz="600" b="1" dirty="0" smtClean="0">
                          <a:latin typeface="Arial" pitchFamily="34" charset="0"/>
                          <a:cs typeface="Arial" pitchFamily="34" charset="0"/>
                        </a:rPr>
                        <a:t>(VENTAS TOTALES</a:t>
                      </a:r>
                      <a:r>
                        <a:rPr lang="en-US" sz="600" b="1" baseline="0" dirty="0" smtClean="0">
                          <a:latin typeface="Arial" pitchFamily="34" charset="0"/>
                          <a:cs typeface="Arial" pitchFamily="34" charset="0"/>
                        </a:rPr>
                        <a:t>  -COSTO DE VENTAS)/VENTAS TOTALES</a:t>
                      </a:r>
                      <a:endParaRPr lang="es-EC" sz="600" b="1" dirty="0">
                        <a:latin typeface="Arial" pitchFamily="34" charset="0"/>
                        <a:cs typeface="Arial" pitchFamily="34" charset="0"/>
                      </a:endParaRPr>
                    </a:p>
                  </a:txBody>
                  <a:tcPr>
                    <a:solidFill>
                      <a:srgbClr val="92D050"/>
                    </a:solidFill>
                  </a:tcPr>
                </a:tc>
                <a:tc>
                  <a:txBody>
                    <a:bodyPr/>
                    <a:lstStyle/>
                    <a:p>
                      <a:pPr algn="ctr" fontAlgn="b"/>
                      <a:r>
                        <a:rPr lang="es-MX" sz="900" b="0" i="0" u="none" strike="noStrike" dirty="0" smtClean="0">
                          <a:latin typeface="Arial"/>
                        </a:rPr>
                        <a:t>$46100</a:t>
                      </a:r>
                      <a:endParaRPr lang="es-MX" sz="900" b="0" i="0" u="none" strike="noStrike" dirty="0">
                        <a:latin typeface="Arial"/>
                      </a:endParaRPr>
                    </a:p>
                  </a:txBody>
                  <a:tcPr marL="0" marR="0" marT="0" marB="0" anchor="ctr"/>
                </a:tc>
                <a:tc>
                  <a:txBody>
                    <a:bodyPr/>
                    <a:lstStyle/>
                    <a:p>
                      <a:pPr algn="ctr" fontAlgn="b"/>
                      <a:r>
                        <a:rPr lang="es-MX" sz="900" b="0" i="0" u="none" strike="noStrike" dirty="0" smtClean="0">
                          <a:latin typeface="Arial"/>
                        </a:rPr>
                        <a:t>$49500</a:t>
                      </a:r>
                      <a:endParaRPr lang="es-MX" sz="900" b="0" i="0" u="none" strike="noStrike" dirty="0">
                        <a:latin typeface="Arial"/>
                      </a:endParaRPr>
                    </a:p>
                  </a:txBody>
                  <a:tcPr marL="0" marR="0" marT="0" marB="0" anchor="ctr"/>
                </a:tc>
                <a:tc>
                  <a:txBody>
                    <a:bodyPr/>
                    <a:lstStyle/>
                    <a:p>
                      <a:pPr algn="ctr" fontAlgn="b"/>
                      <a:r>
                        <a:rPr lang="es-MX" sz="900" b="0" i="0" u="none" strike="noStrike" dirty="0" smtClean="0">
                          <a:latin typeface="Arial"/>
                        </a:rPr>
                        <a:t>$54700</a:t>
                      </a:r>
                      <a:endParaRPr lang="es-MX" sz="900" b="0" i="0" u="none" strike="noStrike" dirty="0">
                        <a:latin typeface="Arial"/>
                      </a:endParaRPr>
                    </a:p>
                  </a:txBody>
                  <a:tcPr marL="0" marR="0" marT="0" marB="0" anchor="ctr"/>
                </a:tc>
                <a:tc>
                  <a:txBody>
                    <a:bodyPr/>
                    <a:lstStyle/>
                    <a:p>
                      <a:pPr algn="ctr" fontAlgn="b"/>
                      <a:r>
                        <a:rPr lang="es-MX" sz="900" b="0" i="0" u="none" strike="noStrike" dirty="0" smtClean="0">
                          <a:latin typeface="Arial"/>
                        </a:rPr>
                        <a:t>$55000</a:t>
                      </a:r>
                      <a:endParaRPr lang="es-MX" sz="900" b="0" i="0" u="none" strike="noStrike" dirty="0">
                        <a:latin typeface="Arial"/>
                      </a:endParaRPr>
                    </a:p>
                  </a:txBody>
                  <a:tcPr marL="0" marR="0" marT="0" marB="0" anchor="ctr"/>
                </a:tc>
                <a:tc>
                  <a:txBody>
                    <a:bodyPr/>
                    <a:lstStyle/>
                    <a:p>
                      <a:pPr algn="ctr" fontAlgn="b"/>
                      <a:r>
                        <a:rPr lang="es-MX" sz="900" b="0" i="0" u="none" strike="noStrike" dirty="0" smtClean="0">
                          <a:latin typeface="Arial"/>
                        </a:rPr>
                        <a:t>$61200</a:t>
                      </a:r>
                      <a:endParaRPr lang="es-MX" sz="900" b="0" i="0" u="none" strike="noStrike" dirty="0">
                        <a:latin typeface="Arial"/>
                      </a:endParaRPr>
                    </a:p>
                  </a:txBody>
                  <a:tcPr marL="0" marR="0" marT="0" marB="0" anchor="ctr"/>
                </a:tc>
                <a:tc>
                  <a:txBody>
                    <a:bodyPr/>
                    <a:lstStyle/>
                    <a:p>
                      <a:pPr algn="ctr" fontAlgn="b"/>
                      <a:r>
                        <a:rPr lang="es-MX" sz="900" b="0" i="0" u="none" strike="noStrike" dirty="0" smtClean="0">
                          <a:latin typeface="Arial"/>
                        </a:rPr>
                        <a:t>$64800</a:t>
                      </a:r>
                      <a:endParaRPr lang="es-MX" sz="900" b="0" i="0" u="none" strike="noStrike" dirty="0">
                        <a:latin typeface="Arial"/>
                      </a:endParaRPr>
                    </a:p>
                  </a:txBody>
                  <a:tcPr marL="0" marR="0" marT="0" marB="0" anchor="ctr"/>
                </a:tc>
              </a:tr>
              <a:tr h="168355">
                <a:tc>
                  <a:txBody>
                    <a:bodyPr/>
                    <a:lstStyle/>
                    <a:p>
                      <a:pPr algn="ctr"/>
                      <a:r>
                        <a:rPr lang="en-US" sz="600" b="1" dirty="0" smtClean="0">
                          <a:latin typeface="Arial" pitchFamily="34" charset="0"/>
                          <a:cs typeface="Arial" pitchFamily="34" charset="0"/>
                        </a:rPr>
                        <a:t>VENTAS TOTALES</a:t>
                      </a:r>
                      <a:endParaRPr lang="es-EC" sz="600" b="1" dirty="0">
                        <a:latin typeface="Arial" pitchFamily="34" charset="0"/>
                        <a:cs typeface="Arial" pitchFamily="34" charset="0"/>
                      </a:endParaRPr>
                    </a:p>
                  </a:txBody>
                  <a:tcPr>
                    <a:solidFill>
                      <a:srgbClr val="92D050"/>
                    </a:solidFill>
                  </a:tcPr>
                </a:tc>
                <a:tc>
                  <a:txBody>
                    <a:bodyPr/>
                    <a:lstStyle/>
                    <a:p>
                      <a:pPr algn="ctr" fontAlgn="b"/>
                      <a:r>
                        <a:rPr lang="es-MX" sz="900" b="0" i="0" u="none" strike="noStrike" dirty="0" smtClean="0">
                          <a:latin typeface="Arial"/>
                        </a:rPr>
                        <a:t>$156682.71</a:t>
                      </a:r>
                      <a:endParaRPr lang="es-MX" sz="900" b="0" i="0" u="none" strike="noStrike" dirty="0">
                        <a:latin typeface="Arial"/>
                      </a:endParaRPr>
                    </a:p>
                  </a:txBody>
                  <a:tcPr marL="0" marR="0" marT="0" marB="0" anchor="ctr"/>
                </a:tc>
                <a:tc>
                  <a:txBody>
                    <a:bodyPr/>
                    <a:lstStyle/>
                    <a:p>
                      <a:pPr algn="ctr" fontAlgn="b"/>
                      <a:r>
                        <a:rPr lang="es-MX" sz="900" b="0" i="0" u="none" strike="noStrike" dirty="0" smtClean="0">
                          <a:latin typeface="Arial"/>
                        </a:rPr>
                        <a:t>$160320</a:t>
                      </a:r>
                      <a:endParaRPr lang="es-MX" sz="900" b="0" i="0" u="none" strike="noStrike" dirty="0">
                        <a:latin typeface="Arial"/>
                      </a:endParaRPr>
                    </a:p>
                  </a:txBody>
                  <a:tcPr marL="0" marR="0" marT="0" marB="0" anchor="ctr"/>
                </a:tc>
                <a:tc>
                  <a:txBody>
                    <a:bodyPr/>
                    <a:lstStyle/>
                    <a:p>
                      <a:pPr algn="ctr" fontAlgn="b"/>
                      <a:r>
                        <a:rPr lang="es-MX" sz="900" b="0" i="0" u="none" strike="noStrike" dirty="0" smtClean="0">
                          <a:latin typeface="Arial"/>
                        </a:rPr>
                        <a:t>$162670.48</a:t>
                      </a:r>
                      <a:endParaRPr lang="es-MX" sz="900" b="0" i="0" u="none" strike="noStrike" dirty="0">
                        <a:latin typeface="Arial"/>
                      </a:endParaRPr>
                    </a:p>
                  </a:txBody>
                  <a:tcPr marL="0" marR="0" marT="0" marB="0" anchor="ctr"/>
                </a:tc>
                <a:tc>
                  <a:txBody>
                    <a:bodyPr/>
                    <a:lstStyle/>
                    <a:p>
                      <a:pPr algn="ctr" fontAlgn="b"/>
                      <a:r>
                        <a:rPr lang="es-MX" sz="900" b="0" i="0" u="none" strike="noStrike" dirty="0" smtClean="0">
                          <a:latin typeface="Arial"/>
                        </a:rPr>
                        <a:t>$163084</a:t>
                      </a:r>
                      <a:endParaRPr lang="es-MX" sz="900" b="0" i="0" u="none" strike="noStrike" dirty="0">
                        <a:latin typeface="Arial"/>
                      </a:endParaRPr>
                    </a:p>
                  </a:txBody>
                  <a:tcPr marL="0" marR="0" marT="0" marB="0" anchor="ctr"/>
                </a:tc>
                <a:tc>
                  <a:txBody>
                    <a:bodyPr/>
                    <a:lstStyle/>
                    <a:p>
                      <a:pPr algn="ctr" fontAlgn="b"/>
                      <a:r>
                        <a:rPr lang="es-MX" sz="900" b="0" i="0" u="none" strike="noStrike" dirty="0" smtClean="0">
                          <a:latin typeface="Arial"/>
                        </a:rPr>
                        <a:t>$167500</a:t>
                      </a:r>
                      <a:endParaRPr lang="es-MX" sz="900" b="0" i="0" u="none" strike="noStrike" dirty="0">
                        <a:latin typeface="Arial"/>
                      </a:endParaRPr>
                    </a:p>
                  </a:txBody>
                  <a:tcPr marL="0" marR="0" marT="0" marB="0" anchor="ctr"/>
                </a:tc>
                <a:tc>
                  <a:txBody>
                    <a:bodyPr/>
                    <a:lstStyle/>
                    <a:p>
                      <a:pPr algn="ctr" fontAlgn="b"/>
                      <a:r>
                        <a:rPr lang="es-MX" sz="900" b="0" i="0" u="none" strike="noStrike" dirty="0" smtClean="0">
                          <a:latin typeface="Arial"/>
                        </a:rPr>
                        <a:t>$170420</a:t>
                      </a:r>
                      <a:endParaRPr lang="es-MX" sz="900" b="0" i="0" u="none" strike="noStrike" dirty="0">
                        <a:latin typeface="Arial"/>
                      </a:endParaRPr>
                    </a:p>
                  </a:txBody>
                  <a:tcPr marL="0" marR="0" marT="0" marB="0" anchor="ctr"/>
                </a:tc>
              </a:tr>
            </a:tbl>
          </a:graphicData>
        </a:graphic>
      </p:graphicFrame>
      <p:pic>
        <p:nvPicPr>
          <p:cNvPr id="16" name="Picture 2"/>
          <p:cNvPicPr>
            <a:picLocks noChangeAspect="1" noChangeArrowheads="1"/>
          </p:cNvPicPr>
          <p:nvPr/>
        </p:nvPicPr>
        <p:blipFill>
          <a:blip r:embed="rId3"/>
          <a:srcRect/>
          <a:stretch>
            <a:fillRect/>
          </a:stretch>
        </p:blipFill>
        <p:spPr bwMode="auto">
          <a:xfrm>
            <a:off x="3349633" y="5800745"/>
            <a:ext cx="2371725" cy="485775"/>
          </a:xfrm>
          <a:prstGeom prst="rect">
            <a:avLst/>
          </a:prstGeom>
          <a:noFill/>
          <a:ln w="9525">
            <a:noFill/>
            <a:miter lim="800000"/>
            <a:headEnd/>
            <a:tailEnd/>
          </a:ln>
        </p:spPr>
      </p:pic>
      <p:sp>
        <p:nvSpPr>
          <p:cNvPr id="17" name="19 CuadroTexto"/>
          <p:cNvSpPr txBox="1">
            <a:spLocks noChangeArrowheads="1"/>
          </p:cNvSpPr>
          <p:nvPr/>
        </p:nvSpPr>
        <p:spPr bwMode="auto">
          <a:xfrm>
            <a:off x="3479808" y="6096020"/>
            <a:ext cx="436563" cy="184150"/>
          </a:xfrm>
          <a:prstGeom prst="rect">
            <a:avLst/>
          </a:prstGeom>
          <a:noFill/>
          <a:ln w="9525">
            <a:noFill/>
            <a:miter lim="800000"/>
            <a:headEnd/>
            <a:tailEnd/>
          </a:ln>
        </p:spPr>
        <p:txBody>
          <a:bodyPr>
            <a:spAutoFit/>
          </a:bodyPr>
          <a:lstStyle/>
          <a:p>
            <a:r>
              <a:rPr lang="en-US" sz="600"/>
              <a:t>30%</a:t>
            </a:r>
            <a:endParaRPr lang="es-EC" sz="600"/>
          </a:p>
        </p:txBody>
      </p:sp>
      <p:sp>
        <p:nvSpPr>
          <p:cNvPr id="18" name="20 CuadroTexto"/>
          <p:cNvSpPr txBox="1">
            <a:spLocks noChangeArrowheads="1"/>
          </p:cNvSpPr>
          <p:nvPr/>
        </p:nvSpPr>
        <p:spPr bwMode="auto">
          <a:xfrm>
            <a:off x="3549658" y="5983307"/>
            <a:ext cx="225425" cy="184150"/>
          </a:xfrm>
          <a:prstGeom prst="rect">
            <a:avLst/>
          </a:prstGeom>
          <a:noFill/>
          <a:ln w="9525">
            <a:noFill/>
            <a:miter lim="800000"/>
            <a:headEnd/>
            <a:tailEnd/>
          </a:ln>
        </p:spPr>
        <p:txBody>
          <a:bodyPr>
            <a:spAutoFit/>
          </a:bodyPr>
          <a:lstStyle/>
          <a:p>
            <a:r>
              <a:rPr lang="es-EC" sz="600" b="1"/>
              <a:t>&lt;</a:t>
            </a:r>
          </a:p>
        </p:txBody>
      </p:sp>
      <p:sp>
        <p:nvSpPr>
          <p:cNvPr id="19" name="21 CuadroTexto"/>
          <p:cNvSpPr txBox="1">
            <a:spLocks noChangeArrowheads="1"/>
          </p:cNvSpPr>
          <p:nvPr/>
        </p:nvSpPr>
        <p:spPr bwMode="auto">
          <a:xfrm>
            <a:off x="5294321" y="5981720"/>
            <a:ext cx="125412" cy="184150"/>
          </a:xfrm>
          <a:prstGeom prst="rect">
            <a:avLst/>
          </a:prstGeom>
          <a:noFill/>
          <a:ln w="9525">
            <a:noFill/>
            <a:miter lim="800000"/>
            <a:headEnd/>
            <a:tailEnd/>
          </a:ln>
        </p:spPr>
        <p:txBody>
          <a:bodyPr>
            <a:spAutoFit/>
          </a:bodyPr>
          <a:lstStyle/>
          <a:p>
            <a:r>
              <a:rPr lang="es-EC" sz="600" b="1"/>
              <a:t>&gt;</a:t>
            </a:r>
          </a:p>
        </p:txBody>
      </p:sp>
      <p:sp>
        <p:nvSpPr>
          <p:cNvPr id="20" name="22 CuadroTexto"/>
          <p:cNvSpPr txBox="1">
            <a:spLocks noChangeArrowheads="1"/>
          </p:cNvSpPr>
          <p:nvPr/>
        </p:nvSpPr>
        <p:spPr bwMode="auto">
          <a:xfrm>
            <a:off x="5191133" y="6100782"/>
            <a:ext cx="595313" cy="185738"/>
          </a:xfrm>
          <a:prstGeom prst="rect">
            <a:avLst/>
          </a:prstGeom>
          <a:noFill/>
          <a:ln w="9525">
            <a:noFill/>
            <a:miter lim="800000"/>
            <a:headEnd/>
            <a:tailEnd/>
          </a:ln>
        </p:spPr>
        <p:txBody>
          <a:bodyPr>
            <a:spAutoFit/>
          </a:bodyPr>
          <a:lstStyle/>
          <a:p>
            <a:r>
              <a:rPr lang="en-US" sz="600"/>
              <a:t>35%</a:t>
            </a:r>
            <a:endParaRPr lang="es-EC" sz="600"/>
          </a:p>
        </p:txBody>
      </p:sp>
      <p:sp>
        <p:nvSpPr>
          <p:cNvPr id="21" name="23 CuadroTexto"/>
          <p:cNvSpPr txBox="1">
            <a:spLocks noChangeArrowheads="1"/>
          </p:cNvSpPr>
          <p:nvPr/>
        </p:nvSpPr>
        <p:spPr bwMode="auto">
          <a:xfrm>
            <a:off x="4167196" y="6086495"/>
            <a:ext cx="1014412" cy="185737"/>
          </a:xfrm>
          <a:prstGeom prst="rect">
            <a:avLst/>
          </a:prstGeom>
          <a:noFill/>
          <a:ln w="9525">
            <a:noFill/>
            <a:miter lim="800000"/>
            <a:headEnd/>
            <a:tailEnd/>
          </a:ln>
        </p:spPr>
        <p:txBody>
          <a:bodyPr>
            <a:spAutoFit/>
          </a:bodyPr>
          <a:lstStyle/>
          <a:p>
            <a:r>
              <a:rPr lang="es-EC" sz="600" b="1"/>
              <a:t>30%              35%</a:t>
            </a:r>
          </a:p>
        </p:txBody>
      </p:sp>
      <p:cxnSp>
        <p:nvCxnSpPr>
          <p:cNvPr id="23" name="22 Conector recto"/>
          <p:cNvCxnSpPr/>
          <p:nvPr/>
        </p:nvCxnSpPr>
        <p:spPr>
          <a:xfrm>
            <a:off x="2071670" y="1928802"/>
            <a:ext cx="5000660"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2071670" y="1714488"/>
            <a:ext cx="5000660" cy="1588"/>
          </a:xfrm>
          <a:prstGeom prst="line">
            <a:avLst/>
          </a:prstGeom>
          <a:ln>
            <a:solidFill>
              <a:srgbClr val="27EF1D"/>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1 Título"/>
          <p:cNvSpPr txBox="1">
            <a:spLocks/>
          </p:cNvSpPr>
          <p:nvPr/>
        </p:nvSpPr>
        <p:spPr bwMode="auto">
          <a:xfrm>
            <a:off x="457200" y="274638"/>
            <a:ext cx="8229600" cy="1143000"/>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4400"/>
              <a:t>ANÁLISIS CAUSA EFECTO</a:t>
            </a:r>
            <a:endParaRPr lang="es-EC" sz="4400" dirty="0"/>
          </a:p>
        </p:txBody>
      </p:sp>
      <p:sp>
        <p:nvSpPr>
          <p:cNvPr id="34" name="33 Marcador de número de diapositiva"/>
          <p:cNvSpPr>
            <a:spLocks noGrp="1"/>
          </p:cNvSpPr>
          <p:nvPr>
            <p:ph type="sldNum" sz="quarter" idx="12"/>
          </p:nvPr>
        </p:nvSpPr>
        <p:spPr/>
        <p:txBody>
          <a:bodyPr/>
          <a:lstStyle/>
          <a:p>
            <a:pPr>
              <a:defRPr/>
            </a:pPr>
            <a:fld id="{4F509CFA-E02A-40D2-9E10-130620E82180}" type="slidenum">
              <a:rPr lang="es-EC" smtClean="0"/>
              <a:pPr>
                <a:defRPr/>
              </a:pPr>
              <a:t>9</a:t>
            </a:fld>
            <a:endParaRPr lang="es-EC" dirty="0"/>
          </a:p>
        </p:txBody>
      </p:sp>
      <p:grpSp>
        <p:nvGrpSpPr>
          <p:cNvPr id="8198" name="58 Grupo"/>
          <p:cNvGrpSpPr>
            <a:grpSpLocks/>
          </p:cNvGrpSpPr>
          <p:nvPr/>
        </p:nvGrpSpPr>
        <p:grpSpPr bwMode="auto">
          <a:xfrm>
            <a:off x="1138238" y="1700213"/>
            <a:ext cx="7148512" cy="4681537"/>
            <a:chOff x="1138490" y="1700811"/>
            <a:chExt cx="7148250" cy="4680525"/>
          </a:xfrm>
        </p:grpSpPr>
        <p:grpSp>
          <p:nvGrpSpPr>
            <p:cNvPr id="8199" name="Group 46"/>
            <p:cNvGrpSpPr>
              <a:grpSpLocks/>
            </p:cNvGrpSpPr>
            <p:nvPr/>
          </p:nvGrpSpPr>
          <p:grpSpPr bwMode="auto">
            <a:xfrm>
              <a:off x="1138490" y="1700811"/>
              <a:ext cx="7148250" cy="4680525"/>
              <a:chOff x="2760" y="2866"/>
              <a:chExt cx="8781" cy="5058"/>
            </a:xfrm>
          </p:grpSpPr>
          <p:sp>
            <p:nvSpPr>
              <p:cNvPr id="8202" name="Text Box 47"/>
              <p:cNvSpPr txBox="1">
                <a:spLocks noChangeArrowheads="1"/>
              </p:cNvSpPr>
              <p:nvPr/>
            </p:nvSpPr>
            <p:spPr bwMode="auto">
              <a:xfrm>
                <a:off x="2760" y="4344"/>
                <a:ext cx="1741" cy="513"/>
              </a:xfrm>
              <a:prstGeom prst="rect">
                <a:avLst/>
              </a:prstGeom>
              <a:noFill/>
              <a:ln w="9525">
                <a:noFill/>
                <a:miter lim="800000"/>
                <a:headEnd/>
                <a:tailEnd/>
              </a:ln>
            </p:spPr>
            <p:txBody>
              <a:bodyPr/>
              <a:lstStyle/>
              <a:p>
                <a:pPr algn="ctr">
                  <a:spcAft>
                    <a:spcPts val="1000"/>
                  </a:spcAft>
                </a:pPr>
                <a:r>
                  <a:rPr lang="es-EC" sz="1000"/>
                  <a:t>Falta</a:t>
                </a:r>
                <a:r>
                  <a:rPr lang="en-US" sz="1000"/>
                  <a:t> de materia prima</a:t>
                </a:r>
                <a:endParaRPr lang="es-EC" sz="2400"/>
              </a:p>
            </p:txBody>
          </p:sp>
          <p:grpSp>
            <p:nvGrpSpPr>
              <p:cNvPr id="8203" name="Group 48"/>
              <p:cNvGrpSpPr>
                <a:grpSpLocks/>
              </p:cNvGrpSpPr>
              <p:nvPr/>
            </p:nvGrpSpPr>
            <p:grpSpPr bwMode="auto">
              <a:xfrm>
                <a:off x="2998" y="2866"/>
                <a:ext cx="8543" cy="5058"/>
                <a:chOff x="2998" y="2866"/>
                <a:chExt cx="8543" cy="5058"/>
              </a:xfrm>
            </p:grpSpPr>
            <p:cxnSp>
              <p:nvCxnSpPr>
                <p:cNvPr id="8204" name="AutoShape 49"/>
                <p:cNvCxnSpPr>
                  <a:cxnSpLocks noChangeShapeType="1"/>
                </p:cNvCxnSpPr>
                <p:nvPr/>
              </p:nvCxnSpPr>
              <p:spPr bwMode="auto">
                <a:xfrm>
                  <a:off x="6920" y="4921"/>
                  <a:ext cx="634" cy="0"/>
                </a:xfrm>
                <a:prstGeom prst="straightConnector1">
                  <a:avLst/>
                </a:prstGeom>
                <a:noFill/>
                <a:ln w="9525">
                  <a:solidFill>
                    <a:srgbClr val="000000"/>
                  </a:solidFill>
                  <a:round/>
                  <a:headEnd/>
                  <a:tailEnd/>
                </a:ln>
              </p:spPr>
            </p:cxnSp>
            <p:sp>
              <p:nvSpPr>
                <p:cNvPr id="8205" name="Text Box 50"/>
                <p:cNvSpPr txBox="1">
                  <a:spLocks noChangeArrowheads="1"/>
                </p:cNvSpPr>
                <p:nvPr/>
              </p:nvSpPr>
              <p:spPr bwMode="auto">
                <a:xfrm>
                  <a:off x="5828" y="4651"/>
                  <a:ext cx="1402" cy="705"/>
                </a:xfrm>
                <a:prstGeom prst="rect">
                  <a:avLst/>
                </a:prstGeom>
                <a:noFill/>
                <a:ln w="9525">
                  <a:noFill/>
                  <a:miter lim="800000"/>
                  <a:headEnd/>
                  <a:tailEnd/>
                </a:ln>
              </p:spPr>
              <p:txBody>
                <a:bodyPr/>
                <a:lstStyle/>
                <a:p>
                  <a:pPr algn="ctr">
                    <a:spcAft>
                      <a:spcPts val="1000"/>
                    </a:spcAft>
                  </a:pPr>
                  <a:r>
                    <a:rPr lang="es-EC" sz="1000"/>
                    <a:t>Personal no calificado</a:t>
                  </a:r>
                  <a:endParaRPr lang="es-EC" sz="2400"/>
                </a:p>
              </p:txBody>
            </p:sp>
            <p:grpSp>
              <p:nvGrpSpPr>
                <p:cNvPr id="8206" name="Group 51"/>
                <p:cNvGrpSpPr>
                  <a:grpSpLocks/>
                </p:cNvGrpSpPr>
                <p:nvPr/>
              </p:nvGrpSpPr>
              <p:grpSpPr bwMode="auto">
                <a:xfrm>
                  <a:off x="2998" y="2866"/>
                  <a:ext cx="8543" cy="5058"/>
                  <a:chOff x="2998" y="2866"/>
                  <a:chExt cx="8543" cy="5058"/>
                </a:xfrm>
              </p:grpSpPr>
              <p:sp>
                <p:nvSpPr>
                  <p:cNvPr id="68" name="AutoShape 52"/>
                  <p:cNvSpPr>
                    <a:spLocks noChangeArrowheads="1"/>
                  </p:cNvSpPr>
                  <p:nvPr/>
                </p:nvSpPr>
                <p:spPr bwMode="auto">
                  <a:xfrm>
                    <a:off x="3112" y="2866"/>
                    <a:ext cx="2103" cy="808"/>
                  </a:xfrm>
                  <a:prstGeom prst="roundRect">
                    <a:avLst>
                      <a:gd name="adj" fmla="val 16667"/>
                    </a:avLst>
                  </a:prstGeom>
                  <a:ln>
                    <a:headEnd/>
                    <a:tailEnd/>
                  </a:ln>
                </p:spPr>
                <p:style>
                  <a:lnRef idx="0">
                    <a:schemeClr val="accent3"/>
                  </a:lnRef>
                  <a:fillRef idx="3">
                    <a:schemeClr val="accent3"/>
                  </a:fillRef>
                  <a:effectRef idx="3">
                    <a:schemeClr val="accent3"/>
                  </a:effectRef>
                  <a:fontRef idx="minor">
                    <a:schemeClr val="lt1"/>
                  </a:fontRef>
                </p:style>
                <p:txBody>
                  <a:bodyPr anchor="ctr"/>
                  <a:lstStyle/>
                  <a:p>
                    <a:pPr algn="ctr">
                      <a:spcAft>
                        <a:spcPts val="1000"/>
                      </a:spcAft>
                      <a:defRPr/>
                    </a:pPr>
                    <a:r>
                      <a:rPr lang="es-EC" sz="1200" dirty="0">
                        <a:solidFill>
                          <a:schemeClr val="tx1"/>
                        </a:solidFill>
                        <a:latin typeface="Arial Black" pitchFamily="34" charset="0"/>
                        <a:cs typeface="Arial" pitchFamily="34" charset="0"/>
                      </a:rPr>
                      <a:t>Métodos y Procesos</a:t>
                    </a:r>
                    <a:endParaRPr lang="es-EC" sz="3200" dirty="0">
                      <a:solidFill>
                        <a:schemeClr val="tx1"/>
                      </a:solidFill>
                      <a:latin typeface="Arial" pitchFamily="34" charset="0"/>
                      <a:cs typeface="Arial" pitchFamily="34" charset="0"/>
                    </a:endParaRPr>
                  </a:p>
                </p:txBody>
              </p:sp>
              <p:sp>
                <p:nvSpPr>
                  <p:cNvPr id="69" name="AutoShape 53"/>
                  <p:cNvSpPr>
                    <a:spLocks noChangeArrowheads="1"/>
                  </p:cNvSpPr>
                  <p:nvPr/>
                </p:nvSpPr>
                <p:spPr bwMode="auto">
                  <a:xfrm>
                    <a:off x="5880" y="2880"/>
                    <a:ext cx="1990" cy="794"/>
                  </a:xfrm>
                  <a:prstGeom prst="roundRect">
                    <a:avLst>
                      <a:gd name="adj" fmla="val 16667"/>
                    </a:avLst>
                  </a:prstGeom>
                  <a:ln>
                    <a:headEnd/>
                    <a:tailEnd/>
                  </a:ln>
                </p:spPr>
                <p:style>
                  <a:lnRef idx="0">
                    <a:schemeClr val="accent3"/>
                  </a:lnRef>
                  <a:fillRef idx="3">
                    <a:schemeClr val="accent3"/>
                  </a:fillRef>
                  <a:effectRef idx="3">
                    <a:schemeClr val="accent3"/>
                  </a:effectRef>
                  <a:fontRef idx="minor">
                    <a:schemeClr val="lt1"/>
                  </a:fontRef>
                </p:style>
                <p:txBody>
                  <a:bodyPr anchor="ctr"/>
                  <a:lstStyle/>
                  <a:p>
                    <a:pPr algn="ctr">
                      <a:spcAft>
                        <a:spcPts val="1000"/>
                      </a:spcAft>
                      <a:defRPr/>
                    </a:pPr>
                    <a:r>
                      <a:rPr lang="es-EC" sz="1400" dirty="0">
                        <a:solidFill>
                          <a:schemeClr val="tx1"/>
                        </a:solidFill>
                        <a:latin typeface="Arial Black" pitchFamily="34" charset="0"/>
                        <a:cs typeface="Arial" pitchFamily="34" charset="0"/>
                      </a:rPr>
                      <a:t>Personal</a:t>
                    </a:r>
                    <a:endParaRPr lang="es-EC" sz="3200" dirty="0">
                      <a:solidFill>
                        <a:schemeClr val="tx1"/>
                      </a:solidFill>
                      <a:latin typeface="Arial" pitchFamily="34" charset="0"/>
                      <a:cs typeface="Arial" pitchFamily="34" charset="0"/>
                    </a:endParaRPr>
                  </a:p>
                </p:txBody>
              </p:sp>
              <p:cxnSp>
                <p:nvCxnSpPr>
                  <p:cNvPr id="8213" name="AutoShape 54"/>
                  <p:cNvCxnSpPr>
                    <a:cxnSpLocks noChangeShapeType="1"/>
                  </p:cNvCxnSpPr>
                  <p:nvPr/>
                </p:nvCxnSpPr>
                <p:spPr bwMode="auto">
                  <a:xfrm flipH="1" flipV="1">
                    <a:off x="4164" y="3748"/>
                    <a:ext cx="1051" cy="1393"/>
                  </a:xfrm>
                  <a:prstGeom prst="straightConnector1">
                    <a:avLst/>
                  </a:prstGeom>
                  <a:noFill/>
                  <a:ln w="9525">
                    <a:solidFill>
                      <a:srgbClr val="000000"/>
                    </a:solidFill>
                    <a:round/>
                    <a:headEnd/>
                    <a:tailEnd type="triangle" w="med" len="med"/>
                  </a:ln>
                </p:spPr>
              </p:cxnSp>
              <p:cxnSp>
                <p:nvCxnSpPr>
                  <p:cNvPr id="8214" name="AutoShape 56"/>
                  <p:cNvCxnSpPr>
                    <a:cxnSpLocks noChangeShapeType="1"/>
                  </p:cNvCxnSpPr>
                  <p:nvPr/>
                </p:nvCxnSpPr>
                <p:spPr bwMode="auto">
                  <a:xfrm>
                    <a:off x="4170" y="4610"/>
                    <a:ext cx="634" cy="0"/>
                  </a:xfrm>
                  <a:prstGeom prst="straightConnector1">
                    <a:avLst/>
                  </a:prstGeom>
                  <a:noFill/>
                  <a:ln w="9525">
                    <a:solidFill>
                      <a:srgbClr val="000000"/>
                    </a:solidFill>
                    <a:round/>
                    <a:headEnd/>
                    <a:tailEnd/>
                  </a:ln>
                </p:spPr>
              </p:cxnSp>
              <p:cxnSp>
                <p:nvCxnSpPr>
                  <p:cNvPr id="8215" name="AutoShape 58"/>
                  <p:cNvCxnSpPr>
                    <a:cxnSpLocks noChangeShapeType="1"/>
                  </p:cNvCxnSpPr>
                  <p:nvPr/>
                </p:nvCxnSpPr>
                <p:spPr bwMode="auto">
                  <a:xfrm flipH="1" flipV="1">
                    <a:off x="6651" y="3726"/>
                    <a:ext cx="1050" cy="1393"/>
                  </a:xfrm>
                  <a:prstGeom prst="straightConnector1">
                    <a:avLst/>
                  </a:prstGeom>
                  <a:noFill/>
                  <a:ln w="9525">
                    <a:solidFill>
                      <a:srgbClr val="000000"/>
                    </a:solidFill>
                    <a:round/>
                    <a:headEnd/>
                    <a:tailEnd type="triangle" w="med" len="med"/>
                  </a:ln>
                </p:spPr>
              </p:cxnSp>
              <p:cxnSp>
                <p:nvCxnSpPr>
                  <p:cNvPr id="8216" name="AutoShape 59"/>
                  <p:cNvCxnSpPr>
                    <a:cxnSpLocks noChangeShapeType="1"/>
                  </p:cNvCxnSpPr>
                  <p:nvPr/>
                </p:nvCxnSpPr>
                <p:spPr bwMode="auto">
                  <a:xfrm>
                    <a:off x="6742" y="3854"/>
                    <a:ext cx="635" cy="0"/>
                  </a:xfrm>
                  <a:prstGeom prst="straightConnector1">
                    <a:avLst/>
                  </a:prstGeom>
                  <a:noFill/>
                  <a:ln w="9525">
                    <a:solidFill>
                      <a:srgbClr val="000000"/>
                    </a:solidFill>
                    <a:round/>
                    <a:headEnd/>
                    <a:tailEnd/>
                  </a:ln>
                </p:spPr>
              </p:cxnSp>
              <p:sp>
                <p:nvSpPr>
                  <p:cNvPr id="8217" name="Text Box 60"/>
                  <p:cNvSpPr txBox="1">
                    <a:spLocks noChangeArrowheads="1"/>
                  </p:cNvSpPr>
                  <p:nvPr/>
                </p:nvSpPr>
                <p:spPr bwMode="auto">
                  <a:xfrm>
                    <a:off x="7053" y="3833"/>
                    <a:ext cx="2414" cy="763"/>
                  </a:xfrm>
                  <a:prstGeom prst="rect">
                    <a:avLst/>
                  </a:prstGeom>
                  <a:noFill/>
                  <a:ln w="9525">
                    <a:noFill/>
                    <a:miter lim="800000"/>
                    <a:headEnd/>
                    <a:tailEnd/>
                  </a:ln>
                </p:spPr>
                <p:txBody>
                  <a:bodyPr/>
                  <a:lstStyle/>
                  <a:p>
                    <a:pPr>
                      <a:spcAft>
                        <a:spcPts val="1000"/>
                      </a:spcAft>
                    </a:pPr>
                    <a:r>
                      <a:rPr lang="es-EC" sz="1000"/>
                      <a:t>Falta de plantilla de trabajadores</a:t>
                    </a:r>
                    <a:endParaRPr lang="es-EC" sz="2400"/>
                  </a:p>
                </p:txBody>
              </p:sp>
              <p:sp>
                <p:nvSpPr>
                  <p:cNvPr id="78" name="AutoShape 61"/>
                  <p:cNvSpPr>
                    <a:spLocks noChangeArrowheads="1"/>
                  </p:cNvSpPr>
                  <p:nvPr/>
                </p:nvSpPr>
                <p:spPr bwMode="auto">
                  <a:xfrm>
                    <a:off x="2998" y="4948"/>
                    <a:ext cx="6702" cy="894"/>
                  </a:xfrm>
                  <a:prstGeom prst="rightArrow">
                    <a:avLst>
                      <a:gd name="adj1" fmla="val 50000"/>
                      <a:gd name="adj2" fmla="val 187836"/>
                    </a:avLst>
                  </a:prstGeom>
                  <a:solidFill>
                    <a:srgbClr val="4F81BD"/>
                  </a:solidFill>
                  <a:ln w="38100">
                    <a:solidFill>
                      <a:srgbClr val="F2F2F2"/>
                    </a:solidFill>
                    <a:miter lim="800000"/>
                    <a:headEnd/>
                    <a:tailEnd/>
                  </a:ln>
                  <a:effectLst>
                    <a:outerShdw dist="28398" dir="3806097" algn="ctr" rotWithShape="0">
                      <a:srgbClr val="243F60">
                        <a:alpha val="50000"/>
                      </a:srgbClr>
                    </a:outerShdw>
                  </a:effectLst>
                </p:spPr>
                <p:txBody>
                  <a:bodyPr/>
                  <a:lstStyle/>
                  <a:p>
                    <a:pPr>
                      <a:defRPr/>
                    </a:pPr>
                    <a:endParaRPr lang="es-EC">
                      <a:latin typeface="Arial" pitchFamily="34" charset="0"/>
                      <a:cs typeface="Arial" pitchFamily="34" charset="0"/>
                    </a:endParaRPr>
                  </a:p>
                </p:txBody>
              </p:sp>
              <p:sp>
                <p:nvSpPr>
                  <p:cNvPr id="79" name="AutoShape 62"/>
                  <p:cNvSpPr>
                    <a:spLocks noChangeArrowheads="1"/>
                  </p:cNvSpPr>
                  <p:nvPr/>
                </p:nvSpPr>
                <p:spPr bwMode="auto">
                  <a:xfrm>
                    <a:off x="3258" y="7130"/>
                    <a:ext cx="1990" cy="794"/>
                  </a:xfrm>
                  <a:prstGeom prst="roundRect">
                    <a:avLst>
                      <a:gd name="adj" fmla="val 16667"/>
                    </a:avLst>
                  </a:prstGeom>
                  <a:ln>
                    <a:headEnd/>
                    <a:tailEnd/>
                  </a:ln>
                </p:spPr>
                <p:style>
                  <a:lnRef idx="0">
                    <a:schemeClr val="accent3"/>
                  </a:lnRef>
                  <a:fillRef idx="3">
                    <a:schemeClr val="accent3"/>
                  </a:fillRef>
                  <a:effectRef idx="3">
                    <a:schemeClr val="accent3"/>
                  </a:effectRef>
                  <a:fontRef idx="minor">
                    <a:schemeClr val="lt1"/>
                  </a:fontRef>
                </p:style>
                <p:txBody>
                  <a:bodyPr anchor="ctr"/>
                  <a:lstStyle/>
                  <a:p>
                    <a:pPr algn="ctr">
                      <a:spcAft>
                        <a:spcPts val="1000"/>
                      </a:spcAft>
                      <a:defRPr/>
                    </a:pPr>
                    <a:r>
                      <a:rPr lang="es-EC" sz="1400">
                        <a:solidFill>
                          <a:schemeClr val="tx1"/>
                        </a:solidFill>
                        <a:latin typeface="Arial Black" pitchFamily="34" charset="0"/>
                        <a:cs typeface="Arial" pitchFamily="34" charset="0"/>
                      </a:rPr>
                      <a:t>Maquinarias y Equipos</a:t>
                    </a:r>
                    <a:endParaRPr lang="es-EC" sz="3600">
                      <a:solidFill>
                        <a:schemeClr val="tx1"/>
                      </a:solidFill>
                      <a:latin typeface="Arial" pitchFamily="34" charset="0"/>
                      <a:cs typeface="Arial" pitchFamily="34" charset="0"/>
                    </a:endParaRPr>
                  </a:p>
                </p:txBody>
              </p:sp>
              <p:cxnSp>
                <p:nvCxnSpPr>
                  <p:cNvPr id="8222" name="AutoShape 63"/>
                  <p:cNvCxnSpPr>
                    <a:cxnSpLocks noChangeShapeType="1"/>
                  </p:cNvCxnSpPr>
                  <p:nvPr/>
                </p:nvCxnSpPr>
                <p:spPr bwMode="auto">
                  <a:xfrm flipH="1">
                    <a:off x="4294" y="5705"/>
                    <a:ext cx="933" cy="1422"/>
                  </a:xfrm>
                  <a:prstGeom prst="straightConnector1">
                    <a:avLst/>
                  </a:prstGeom>
                  <a:noFill/>
                  <a:ln w="9525">
                    <a:solidFill>
                      <a:srgbClr val="000000"/>
                    </a:solidFill>
                    <a:round/>
                    <a:headEnd/>
                    <a:tailEnd type="triangle" w="med" len="med"/>
                  </a:ln>
                </p:spPr>
              </p:cxnSp>
              <p:sp>
                <p:nvSpPr>
                  <p:cNvPr id="8223" name="Text Box 64"/>
                  <p:cNvSpPr txBox="1">
                    <a:spLocks noChangeArrowheads="1"/>
                  </p:cNvSpPr>
                  <p:nvPr/>
                </p:nvSpPr>
                <p:spPr bwMode="auto">
                  <a:xfrm>
                    <a:off x="3086" y="6074"/>
                    <a:ext cx="1641" cy="838"/>
                  </a:xfrm>
                  <a:prstGeom prst="rect">
                    <a:avLst/>
                  </a:prstGeom>
                  <a:noFill/>
                  <a:ln w="9525">
                    <a:noFill/>
                    <a:miter lim="800000"/>
                    <a:headEnd/>
                    <a:tailEnd/>
                  </a:ln>
                </p:spPr>
                <p:txBody>
                  <a:bodyPr/>
                  <a:lstStyle/>
                  <a:p>
                    <a:pPr algn="ctr">
                      <a:spcAft>
                        <a:spcPts val="1000"/>
                      </a:spcAft>
                    </a:pPr>
                    <a:r>
                      <a:rPr lang="es-EC" sz="900"/>
                      <a:t>Falta de Mantenimiento preventivo</a:t>
                    </a:r>
                    <a:endParaRPr lang="es-EC" sz="2000"/>
                  </a:p>
                </p:txBody>
              </p:sp>
              <p:sp>
                <p:nvSpPr>
                  <p:cNvPr id="82" name="AutoShape 65"/>
                  <p:cNvSpPr>
                    <a:spLocks noChangeArrowheads="1"/>
                  </p:cNvSpPr>
                  <p:nvPr/>
                </p:nvSpPr>
                <p:spPr bwMode="auto">
                  <a:xfrm>
                    <a:off x="5851" y="7130"/>
                    <a:ext cx="1990" cy="794"/>
                  </a:xfrm>
                  <a:prstGeom prst="roundRect">
                    <a:avLst>
                      <a:gd name="adj" fmla="val 16667"/>
                    </a:avLst>
                  </a:prstGeom>
                  <a:ln>
                    <a:headEnd/>
                    <a:tailEnd/>
                  </a:ln>
                </p:spPr>
                <p:style>
                  <a:lnRef idx="0">
                    <a:schemeClr val="accent3"/>
                  </a:lnRef>
                  <a:fillRef idx="3">
                    <a:schemeClr val="accent3"/>
                  </a:fillRef>
                  <a:effectRef idx="3">
                    <a:schemeClr val="accent3"/>
                  </a:effectRef>
                  <a:fontRef idx="minor">
                    <a:schemeClr val="lt1"/>
                  </a:fontRef>
                </p:style>
                <p:txBody>
                  <a:bodyPr anchor="ctr"/>
                  <a:lstStyle/>
                  <a:p>
                    <a:pPr algn="ctr">
                      <a:spcAft>
                        <a:spcPts val="1000"/>
                      </a:spcAft>
                      <a:defRPr/>
                    </a:pPr>
                    <a:r>
                      <a:rPr lang="es-EC" sz="1400" dirty="0">
                        <a:solidFill>
                          <a:schemeClr val="tx1"/>
                        </a:solidFill>
                        <a:latin typeface="Arial Black" pitchFamily="34" charset="0"/>
                        <a:cs typeface="Arial" pitchFamily="34" charset="0"/>
                      </a:rPr>
                      <a:t>Gerencia y Dirección</a:t>
                    </a:r>
                    <a:endParaRPr lang="es-EC" sz="3600" dirty="0">
                      <a:solidFill>
                        <a:schemeClr val="tx1"/>
                      </a:solidFill>
                      <a:latin typeface="Arial" pitchFamily="34" charset="0"/>
                      <a:cs typeface="Arial" pitchFamily="34" charset="0"/>
                    </a:endParaRPr>
                  </a:p>
                </p:txBody>
              </p:sp>
              <p:cxnSp>
                <p:nvCxnSpPr>
                  <p:cNvPr id="8227" name="AutoShape 66"/>
                  <p:cNvCxnSpPr>
                    <a:cxnSpLocks noChangeShapeType="1"/>
                  </p:cNvCxnSpPr>
                  <p:nvPr/>
                </p:nvCxnSpPr>
                <p:spPr bwMode="auto">
                  <a:xfrm flipH="1">
                    <a:off x="6821" y="5707"/>
                    <a:ext cx="933" cy="1422"/>
                  </a:xfrm>
                  <a:prstGeom prst="straightConnector1">
                    <a:avLst/>
                  </a:prstGeom>
                  <a:noFill/>
                  <a:ln w="9525">
                    <a:solidFill>
                      <a:srgbClr val="000000"/>
                    </a:solidFill>
                    <a:round/>
                    <a:headEnd/>
                    <a:tailEnd type="triangle" w="med" len="med"/>
                  </a:ln>
                </p:spPr>
              </p:cxnSp>
              <p:cxnSp>
                <p:nvCxnSpPr>
                  <p:cNvPr id="8228" name="AutoShape 67"/>
                  <p:cNvCxnSpPr>
                    <a:cxnSpLocks noChangeShapeType="1"/>
                  </p:cNvCxnSpPr>
                  <p:nvPr/>
                </p:nvCxnSpPr>
                <p:spPr bwMode="auto">
                  <a:xfrm>
                    <a:off x="7297" y="6434"/>
                    <a:ext cx="635" cy="0"/>
                  </a:xfrm>
                  <a:prstGeom prst="straightConnector1">
                    <a:avLst/>
                  </a:prstGeom>
                  <a:noFill/>
                  <a:ln w="9525">
                    <a:solidFill>
                      <a:srgbClr val="000000"/>
                    </a:solidFill>
                    <a:round/>
                    <a:headEnd/>
                    <a:tailEnd/>
                  </a:ln>
                </p:spPr>
              </p:cxnSp>
              <p:sp>
                <p:nvSpPr>
                  <p:cNvPr id="8229" name="Text Box 68"/>
                  <p:cNvSpPr txBox="1">
                    <a:spLocks noChangeArrowheads="1"/>
                  </p:cNvSpPr>
                  <p:nvPr/>
                </p:nvSpPr>
                <p:spPr bwMode="auto">
                  <a:xfrm>
                    <a:off x="7302" y="6491"/>
                    <a:ext cx="2067" cy="383"/>
                  </a:xfrm>
                  <a:prstGeom prst="rect">
                    <a:avLst/>
                  </a:prstGeom>
                  <a:noFill/>
                  <a:ln w="9525">
                    <a:noFill/>
                    <a:miter lim="800000"/>
                    <a:headEnd/>
                    <a:tailEnd/>
                  </a:ln>
                </p:spPr>
                <p:txBody>
                  <a:bodyPr/>
                  <a:lstStyle/>
                  <a:p>
                    <a:pPr>
                      <a:spcAft>
                        <a:spcPts val="1000"/>
                      </a:spcAft>
                    </a:pPr>
                    <a:r>
                      <a:rPr lang="es-EC" sz="1000"/>
                      <a:t>Decisiones imprevistas al plan de producción</a:t>
                    </a:r>
                    <a:endParaRPr lang="es-EC" sz="2400"/>
                  </a:p>
                </p:txBody>
              </p:sp>
              <p:sp>
                <p:nvSpPr>
                  <p:cNvPr id="86" name="AutoShape 69"/>
                  <p:cNvSpPr>
                    <a:spLocks noChangeArrowheads="1"/>
                  </p:cNvSpPr>
                  <p:nvPr/>
                </p:nvSpPr>
                <p:spPr bwMode="auto">
                  <a:xfrm>
                    <a:off x="9481" y="4979"/>
                    <a:ext cx="2060" cy="808"/>
                  </a:xfrm>
                  <a:prstGeom prst="roundRect">
                    <a:avLst>
                      <a:gd name="adj" fmla="val 16667"/>
                    </a:avLst>
                  </a:prstGeom>
                  <a:ln>
                    <a:headEnd/>
                    <a:tailEnd/>
                  </a:ln>
                </p:spPr>
                <p:style>
                  <a:lnRef idx="0">
                    <a:schemeClr val="accent6"/>
                  </a:lnRef>
                  <a:fillRef idx="3">
                    <a:schemeClr val="accent6"/>
                  </a:fillRef>
                  <a:effectRef idx="3">
                    <a:schemeClr val="accent6"/>
                  </a:effectRef>
                  <a:fontRef idx="minor">
                    <a:schemeClr val="lt1"/>
                  </a:fontRef>
                </p:style>
                <p:txBody>
                  <a:bodyPr anchor="ctr"/>
                  <a:lstStyle/>
                  <a:p>
                    <a:pPr>
                      <a:spcAft>
                        <a:spcPts val="1000"/>
                      </a:spcAft>
                      <a:defRPr/>
                    </a:pPr>
                    <a:r>
                      <a:rPr lang="en-US" sz="1100" b="1" dirty="0">
                        <a:solidFill>
                          <a:schemeClr val="tx1"/>
                        </a:solidFill>
                        <a:latin typeface="Arial" pitchFamily="34" charset="0"/>
                        <a:cs typeface="Arial" pitchFamily="34" charset="0"/>
                      </a:rPr>
                      <a:t>RETRASO EN LA PRODUCCIÓN</a:t>
                    </a:r>
                  </a:p>
                </p:txBody>
              </p:sp>
              <p:cxnSp>
                <p:nvCxnSpPr>
                  <p:cNvPr id="8233" name="AutoShape 70"/>
                  <p:cNvCxnSpPr>
                    <a:cxnSpLocks noChangeShapeType="1"/>
                  </p:cNvCxnSpPr>
                  <p:nvPr/>
                </p:nvCxnSpPr>
                <p:spPr bwMode="auto">
                  <a:xfrm>
                    <a:off x="4226" y="6253"/>
                    <a:ext cx="635" cy="0"/>
                  </a:xfrm>
                  <a:prstGeom prst="straightConnector1">
                    <a:avLst/>
                  </a:prstGeom>
                  <a:noFill/>
                  <a:ln w="9525">
                    <a:solidFill>
                      <a:srgbClr val="000000"/>
                    </a:solidFill>
                    <a:round/>
                    <a:headEnd/>
                    <a:tailEnd/>
                  </a:ln>
                </p:spPr>
              </p:cxnSp>
              <p:sp>
                <p:nvSpPr>
                  <p:cNvPr id="8234" name="Text Box 71"/>
                  <p:cNvSpPr txBox="1">
                    <a:spLocks noChangeArrowheads="1"/>
                  </p:cNvSpPr>
                  <p:nvPr/>
                </p:nvSpPr>
                <p:spPr bwMode="auto">
                  <a:xfrm>
                    <a:off x="5795" y="5901"/>
                    <a:ext cx="1182" cy="383"/>
                  </a:xfrm>
                  <a:prstGeom prst="rect">
                    <a:avLst/>
                  </a:prstGeom>
                  <a:noFill/>
                  <a:ln w="9525">
                    <a:noFill/>
                    <a:miter lim="800000"/>
                    <a:headEnd/>
                    <a:tailEnd/>
                  </a:ln>
                </p:spPr>
                <p:txBody>
                  <a:bodyPr/>
                  <a:lstStyle/>
                  <a:p>
                    <a:pPr>
                      <a:spcAft>
                        <a:spcPts val="1000"/>
                      </a:spcAft>
                    </a:pPr>
                    <a:endParaRPr lang="es-EC" sz="2800"/>
                  </a:p>
                </p:txBody>
              </p:sp>
            </p:grpSp>
          </p:grpSp>
        </p:grpSp>
        <p:sp>
          <p:nvSpPr>
            <p:cNvPr id="8200" name="Text Box 60"/>
            <p:cNvSpPr txBox="1">
              <a:spLocks noChangeArrowheads="1"/>
            </p:cNvSpPr>
            <p:nvPr/>
          </p:nvSpPr>
          <p:spPr bwMode="auto">
            <a:xfrm>
              <a:off x="5004048" y="3299007"/>
              <a:ext cx="1965138" cy="706057"/>
            </a:xfrm>
            <a:prstGeom prst="rect">
              <a:avLst/>
            </a:prstGeom>
            <a:noFill/>
            <a:ln w="9525">
              <a:noFill/>
              <a:miter lim="800000"/>
              <a:headEnd/>
              <a:tailEnd/>
            </a:ln>
          </p:spPr>
          <p:txBody>
            <a:bodyPr/>
            <a:lstStyle/>
            <a:p>
              <a:r>
                <a:rPr lang="es-ES" sz="1000"/>
                <a:t>Empleados no se sienten comprometidos con el trabajo</a:t>
              </a:r>
              <a:endParaRPr lang="es-US" sz="1000"/>
            </a:p>
          </p:txBody>
        </p:sp>
        <p:sp>
          <p:nvSpPr>
            <p:cNvPr id="8201" name="Text Box 57"/>
            <p:cNvSpPr txBox="1">
              <a:spLocks noChangeArrowheads="1"/>
            </p:cNvSpPr>
            <p:nvPr/>
          </p:nvSpPr>
          <p:spPr bwMode="auto">
            <a:xfrm>
              <a:off x="2571736" y="2428868"/>
              <a:ext cx="1357850" cy="607968"/>
            </a:xfrm>
            <a:prstGeom prst="rect">
              <a:avLst/>
            </a:prstGeom>
            <a:noFill/>
            <a:ln w="9525">
              <a:noFill/>
              <a:miter lim="800000"/>
              <a:headEnd/>
              <a:tailEnd/>
            </a:ln>
          </p:spPr>
          <p:txBody>
            <a:bodyPr/>
            <a:lstStyle/>
            <a:p>
              <a:pPr>
                <a:spcAft>
                  <a:spcPts val="1000"/>
                </a:spcAft>
              </a:pPr>
              <a:endParaRPr lang="es-EC" sz="2000"/>
            </a:p>
          </p:txBody>
        </p:sp>
      </p:grpSp>
      <p:sp>
        <p:nvSpPr>
          <p:cNvPr id="32"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33" name="32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90</a:t>
            </a:fld>
            <a:endParaRPr lang="es-EC" dirty="0"/>
          </a:p>
        </p:txBody>
      </p:sp>
      <p:graphicFrame>
        <p:nvGraphicFramePr>
          <p:cNvPr id="6" name="5 Tabla"/>
          <p:cNvGraphicFramePr>
            <a:graphicFrameLocks noGrp="1"/>
          </p:cNvGraphicFramePr>
          <p:nvPr/>
        </p:nvGraphicFramePr>
        <p:xfrm>
          <a:off x="214281" y="3311540"/>
          <a:ext cx="8715438" cy="2260600"/>
        </p:xfrm>
        <a:graphic>
          <a:graphicData uri="http://schemas.openxmlformats.org/drawingml/2006/table">
            <a:tbl>
              <a:tblPr firstRow="1" bandRow="1">
                <a:tableStyleId>{284E427A-3D55-4303-BF80-6455036E1DE7}</a:tableStyleId>
              </a:tblPr>
              <a:tblGrid>
                <a:gridCol w="785347"/>
                <a:gridCol w="376715"/>
                <a:gridCol w="1766336"/>
                <a:gridCol w="1045857"/>
                <a:gridCol w="557790"/>
                <a:gridCol w="488066"/>
                <a:gridCol w="477320"/>
                <a:gridCol w="561874"/>
                <a:gridCol w="498025"/>
                <a:gridCol w="581029"/>
                <a:gridCol w="498025"/>
                <a:gridCol w="581029"/>
                <a:gridCol w="498025"/>
              </a:tblGrid>
              <a:tr h="370840">
                <a:tc>
                  <a:txBody>
                    <a:bodyPr/>
                    <a:lstStyle/>
                    <a:p>
                      <a:pPr algn="ctr"/>
                      <a:r>
                        <a:rPr lang="en-US" sz="1100" b="1" dirty="0" smtClean="0">
                          <a:effectLst>
                            <a:outerShdw blurRad="38100" dist="38100" dir="2700000" algn="tl">
                              <a:srgbClr val="000000">
                                <a:alpha val="43137"/>
                              </a:srgbClr>
                            </a:outerShdw>
                          </a:effectLst>
                        </a:rPr>
                        <a:t>ÁREA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No</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ÍNDICE</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MÉTRICA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META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MAX</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MIN</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M1</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M2</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M3</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M4</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M5</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M6</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r>
              <a:tr h="370840">
                <a:tc>
                  <a:txBody>
                    <a:bodyPr/>
                    <a:lstStyle/>
                    <a:p>
                      <a:pPr algn="ctr"/>
                      <a:r>
                        <a:rPr lang="en-US" sz="1100" b="1" dirty="0" smtClean="0"/>
                        <a:t>GERENCIA</a:t>
                      </a:r>
                      <a:endParaRPr lang="es-EC" sz="1100" b="1" dirty="0"/>
                    </a:p>
                  </a:txBody>
                  <a:tcPr>
                    <a:solidFill>
                      <a:schemeClr val="accent2">
                        <a:lumMod val="40000"/>
                        <a:lumOff val="60000"/>
                      </a:schemeClr>
                    </a:solidFill>
                  </a:tcPr>
                </a:tc>
                <a:tc>
                  <a:txBody>
                    <a:bodyPr/>
                    <a:lstStyle/>
                    <a:p>
                      <a:r>
                        <a:rPr lang="en-US" sz="1400" dirty="0" smtClean="0"/>
                        <a:t>1.</a:t>
                      </a:r>
                      <a:endParaRPr lang="es-EC" sz="1400" dirty="0"/>
                    </a:p>
                  </a:txBody>
                  <a:tcPr>
                    <a:solidFill>
                      <a:schemeClr val="accent2">
                        <a:lumMod val="40000"/>
                        <a:lumOff val="60000"/>
                      </a:schemeClr>
                    </a:solidFill>
                  </a:tcPr>
                </a:tc>
                <a:tc>
                  <a:txBody>
                    <a:bodyPr/>
                    <a:lstStyle/>
                    <a:p>
                      <a:r>
                        <a:rPr lang="en-US" sz="1400" dirty="0" smtClean="0"/>
                        <a:t>Rentabilidad</a:t>
                      </a:r>
                      <a:r>
                        <a:rPr lang="en-US" sz="1400" baseline="0" dirty="0" smtClean="0"/>
                        <a:t> mensual</a:t>
                      </a:r>
                      <a:endParaRPr lang="es-EC" sz="1400" dirty="0" smtClean="0"/>
                    </a:p>
                    <a:p>
                      <a:endParaRPr lang="es-EC" sz="1400" dirty="0"/>
                    </a:p>
                  </a:txBody>
                  <a:tcPr>
                    <a:solidFill>
                      <a:schemeClr val="accent2">
                        <a:lumMod val="20000"/>
                        <a:lumOff val="80000"/>
                      </a:schemeClr>
                    </a:solidFill>
                  </a:tcPr>
                </a:tc>
                <a:tc>
                  <a:txBody>
                    <a:bodyPr/>
                    <a:lstStyle/>
                    <a:p>
                      <a:r>
                        <a:rPr lang="en-US" sz="1400" dirty="0" smtClean="0"/>
                        <a:t>(Ventas Totales – Costos</a:t>
                      </a:r>
                      <a:r>
                        <a:rPr lang="en-US" sz="1400" baseline="0" dirty="0" smtClean="0"/>
                        <a:t> )/ Ventas Totales</a:t>
                      </a:r>
                      <a:endParaRPr lang="es-EC" sz="1400" dirty="0"/>
                    </a:p>
                  </a:txBody>
                  <a:tcPr>
                    <a:solidFill>
                      <a:schemeClr val="accent2">
                        <a:lumMod val="20000"/>
                        <a:lumOff val="80000"/>
                      </a:schemeClr>
                    </a:solidFill>
                  </a:tcPr>
                </a:tc>
                <a:tc>
                  <a:txBody>
                    <a:bodyPr/>
                    <a:lstStyle/>
                    <a:p>
                      <a:r>
                        <a:rPr lang="en-US" sz="1350" dirty="0" smtClean="0"/>
                        <a:t>MIN 30%</a:t>
                      </a:r>
                      <a:endParaRPr lang="es-EC" sz="1350" dirty="0"/>
                    </a:p>
                  </a:txBody>
                  <a:tcPr>
                    <a:solidFill>
                      <a:schemeClr val="accent2">
                        <a:lumMod val="20000"/>
                        <a:lumOff val="80000"/>
                      </a:schemeClr>
                    </a:solidFill>
                  </a:tcPr>
                </a:tc>
                <a:tc>
                  <a:txBody>
                    <a:bodyPr/>
                    <a:lstStyle/>
                    <a:p>
                      <a:r>
                        <a:rPr lang="en-US" sz="1350" dirty="0" smtClean="0"/>
                        <a:t>35%</a:t>
                      </a:r>
                      <a:endParaRPr lang="es-EC" sz="1350" dirty="0"/>
                    </a:p>
                  </a:txBody>
                  <a:tcPr>
                    <a:solidFill>
                      <a:schemeClr val="accent2">
                        <a:lumMod val="20000"/>
                        <a:lumOff val="80000"/>
                      </a:schemeClr>
                    </a:solidFill>
                  </a:tcPr>
                </a:tc>
                <a:tc>
                  <a:txBody>
                    <a:bodyPr/>
                    <a:lstStyle/>
                    <a:p>
                      <a:r>
                        <a:rPr lang="en-US" sz="1350" dirty="0" smtClean="0"/>
                        <a:t>30%</a:t>
                      </a:r>
                      <a:endParaRPr lang="es-EC" sz="1350" dirty="0"/>
                    </a:p>
                  </a:txBody>
                  <a:tcPr>
                    <a:solidFill>
                      <a:schemeClr val="accent2">
                        <a:lumMod val="20000"/>
                        <a:lumOff val="80000"/>
                      </a:schemeClr>
                    </a:solidFill>
                  </a:tcPr>
                </a:tc>
                <a:tc>
                  <a:txBody>
                    <a:bodyPr/>
                    <a:lstStyle/>
                    <a:p>
                      <a:pPr algn="ctr" fontAlgn="b"/>
                      <a:r>
                        <a:rPr lang="es-MX" sz="1100" b="0" i="0" u="none" strike="noStrike" dirty="0">
                          <a:latin typeface="Arial"/>
                        </a:rPr>
                        <a:t>29.4%</a:t>
                      </a:r>
                    </a:p>
                  </a:txBody>
                  <a:tcPr marL="0" marR="0" marT="0" marB="0" anchor="ctr">
                    <a:solidFill>
                      <a:srgbClr val="FF0000"/>
                    </a:solidFill>
                  </a:tcPr>
                </a:tc>
                <a:tc>
                  <a:txBody>
                    <a:bodyPr/>
                    <a:lstStyle/>
                    <a:p>
                      <a:pPr algn="ctr" fontAlgn="b"/>
                      <a:r>
                        <a:rPr lang="es-MX" sz="1100" b="0" i="0" u="none" strike="noStrike" dirty="0">
                          <a:latin typeface="Arial"/>
                        </a:rPr>
                        <a:t>30.9%</a:t>
                      </a:r>
                    </a:p>
                  </a:txBody>
                  <a:tcPr marL="0" marR="0" marT="0" marB="0" anchor="ctr">
                    <a:solidFill>
                      <a:srgbClr val="FFFF00"/>
                    </a:solidFill>
                  </a:tcPr>
                </a:tc>
                <a:tc>
                  <a:txBody>
                    <a:bodyPr/>
                    <a:lstStyle/>
                    <a:p>
                      <a:pPr algn="ctr" fontAlgn="b"/>
                      <a:r>
                        <a:rPr lang="es-MX" sz="1100" b="0" i="0" u="none" strike="noStrike" dirty="0">
                          <a:latin typeface="Arial"/>
                        </a:rPr>
                        <a:t>33.6%</a:t>
                      </a:r>
                    </a:p>
                  </a:txBody>
                  <a:tcPr marL="0" marR="0" marT="0" marB="0" anchor="ctr">
                    <a:solidFill>
                      <a:srgbClr val="FFFF00"/>
                    </a:solidFill>
                  </a:tcPr>
                </a:tc>
                <a:tc>
                  <a:txBody>
                    <a:bodyPr/>
                    <a:lstStyle/>
                    <a:p>
                      <a:pPr algn="ctr" fontAlgn="b"/>
                      <a:r>
                        <a:rPr lang="es-MX" sz="1100" b="0" i="0" u="none" strike="noStrike" dirty="0">
                          <a:latin typeface="Arial"/>
                        </a:rPr>
                        <a:t>33.7%</a:t>
                      </a:r>
                    </a:p>
                  </a:txBody>
                  <a:tcPr marL="0" marR="0" marT="0" marB="0" anchor="ctr">
                    <a:solidFill>
                      <a:srgbClr val="FFFF00"/>
                    </a:solidFill>
                  </a:tcPr>
                </a:tc>
                <a:tc>
                  <a:txBody>
                    <a:bodyPr/>
                    <a:lstStyle/>
                    <a:p>
                      <a:pPr algn="ctr" fontAlgn="b"/>
                      <a:r>
                        <a:rPr lang="es-MX" sz="1100" b="0" i="0" u="none" strike="noStrike" dirty="0">
                          <a:latin typeface="Arial"/>
                        </a:rPr>
                        <a:t>36.5%</a:t>
                      </a:r>
                    </a:p>
                  </a:txBody>
                  <a:tcPr marL="0" marR="0" marT="0" marB="0" anchor="ctr">
                    <a:solidFill>
                      <a:srgbClr val="FFFF00"/>
                    </a:solidFill>
                  </a:tcPr>
                </a:tc>
                <a:tc>
                  <a:txBody>
                    <a:bodyPr/>
                    <a:lstStyle/>
                    <a:p>
                      <a:pPr algn="ctr" fontAlgn="b"/>
                      <a:r>
                        <a:rPr lang="es-MX" sz="1100" b="0" i="0" u="none" strike="noStrike" dirty="0">
                          <a:latin typeface="Arial"/>
                        </a:rPr>
                        <a:t>38.0%</a:t>
                      </a:r>
                    </a:p>
                  </a:txBody>
                  <a:tcPr marL="0" marR="0" marT="0" marB="0" anchor="ctr">
                    <a:solidFill>
                      <a:srgbClr val="27EF1D"/>
                    </a:solidFill>
                  </a:tcPr>
                </a:tc>
              </a:tr>
              <a:tr h="370840">
                <a:tc>
                  <a:txBody>
                    <a:bodyPr/>
                    <a:lstStyle/>
                    <a:p>
                      <a:pPr algn="ctr"/>
                      <a:r>
                        <a:rPr lang="es-EC" sz="1100" b="1" dirty="0" smtClean="0"/>
                        <a:t>GERENCIA</a:t>
                      </a:r>
                      <a:endParaRPr lang="es-EC" sz="1100" b="1" dirty="0"/>
                    </a:p>
                  </a:txBody>
                  <a:tcPr>
                    <a:solidFill>
                      <a:schemeClr val="accent2">
                        <a:lumMod val="40000"/>
                        <a:lumOff val="60000"/>
                      </a:schemeClr>
                    </a:solidFill>
                  </a:tcPr>
                </a:tc>
                <a:tc>
                  <a:txBody>
                    <a:bodyPr/>
                    <a:lstStyle/>
                    <a:p>
                      <a:r>
                        <a:rPr lang="en-US" sz="1400" dirty="0" smtClean="0"/>
                        <a:t>2.</a:t>
                      </a:r>
                      <a:endParaRPr lang="es-EC" sz="1400" dirty="0"/>
                    </a:p>
                  </a:txBody>
                  <a:tcPr>
                    <a:solidFill>
                      <a:schemeClr val="accent2">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C" sz="1400" dirty="0" smtClean="0"/>
                        <a:t>Participación del Mercado</a:t>
                      </a:r>
                    </a:p>
                    <a:p>
                      <a:endParaRPr lang="es-EC" sz="1400" dirty="0"/>
                    </a:p>
                  </a:txBody>
                  <a:tcPr>
                    <a:solidFill>
                      <a:schemeClr val="accent2">
                        <a:lumMod val="20000"/>
                        <a:lumOff val="80000"/>
                      </a:schemeClr>
                    </a:solidFill>
                  </a:tcPr>
                </a:tc>
                <a:tc>
                  <a:txBody>
                    <a:bodyPr/>
                    <a:lstStyle/>
                    <a:p>
                      <a:r>
                        <a:rPr lang="en-US" sz="1400" dirty="0" smtClean="0"/>
                        <a:t>Resultado Estudio de Mercado</a:t>
                      </a:r>
                      <a:endParaRPr lang="es-EC" sz="1400" dirty="0"/>
                    </a:p>
                  </a:txBody>
                  <a:tcPr>
                    <a:solidFill>
                      <a:schemeClr val="accent2">
                        <a:lumMod val="20000"/>
                        <a:lumOff val="80000"/>
                      </a:schemeClr>
                    </a:solidFill>
                  </a:tcPr>
                </a:tc>
                <a:tc>
                  <a:txBody>
                    <a:bodyPr/>
                    <a:lstStyle/>
                    <a:p>
                      <a:r>
                        <a:rPr lang="en-US" sz="1350" dirty="0" smtClean="0"/>
                        <a:t>MIN 70%</a:t>
                      </a:r>
                      <a:endParaRPr lang="es-EC" sz="1350" dirty="0"/>
                    </a:p>
                  </a:txBody>
                  <a:tcPr>
                    <a:solidFill>
                      <a:schemeClr val="accent2">
                        <a:lumMod val="20000"/>
                        <a:lumOff val="80000"/>
                      </a:schemeClr>
                    </a:solidFill>
                  </a:tcPr>
                </a:tc>
                <a:tc>
                  <a:txBody>
                    <a:bodyPr/>
                    <a:lstStyle/>
                    <a:p>
                      <a:r>
                        <a:rPr lang="en-US" sz="1350" dirty="0" smtClean="0"/>
                        <a:t>80%</a:t>
                      </a:r>
                      <a:endParaRPr lang="es-EC" sz="1350" dirty="0"/>
                    </a:p>
                  </a:txBody>
                  <a:tcPr>
                    <a:solidFill>
                      <a:schemeClr val="accent2">
                        <a:lumMod val="20000"/>
                        <a:lumOff val="80000"/>
                      </a:schemeClr>
                    </a:solidFill>
                  </a:tcPr>
                </a:tc>
                <a:tc>
                  <a:txBody>
                    <a:bodyPr/>
                    <a:lstStyle/>
                    <a:p>
                      <a:r>
                        <a:rPr lang="en-US" sz="1350" dirty="0" smtClean="0"/>
                        <a:t>70%</a:t>
                      </a:r>
                      <a:endParaRPr lang="es-EC" sz="1350" dirty="0"/>
                    </a:p>
                  </a:txBody>
                  <a:tcPr>
                    <a:solidFill>
                      <a:schemeClr val="accent2">
                        <a:lumMod val="20000"/>
                        <a:lumOff val="80000"/>
                      </a:schemeClr>
                    </a:solidFill>
                  </a:tcPr>
                </a:tc>
                <a:tc>
                  <a:txBody>
                    <a:bodyPr/>
                    <a:lstStyle/>
                    <a:p>
                      <a:pPr marL="0" algn="ctr" defTabSz="914400" rtl="0" eaLnBrk="1" fontAlgn="b" latinLnBrk="0" hangingPunct="1"/>
                      <a:r>
                        <a:rPr lang="es-US" sz="1100" b="0" i="0" u="none" strike="noStrike" kern="1200" dirty="0" smtClean="0">
                          <a:solidFill>
                            <a:schemeClr val="dk1"/>
                          </a:solidFill>
                          <a:latin typeface="Arial"/>
                          <a:ea typeface="+mn-ea"/>
                          <a:cs typeface="+mn-cs"/>
                        </a:rPr>
                        <a:t>15%</a:t>
                      </a:r>
                      <a:endParaRPr lang="es-US" sz="1100" b="0" i="0" u="none" strike="noStrike" kern="1200" dirty="0">
                        <a:solidFill>
                          <a:schemeClr val="dk1"/>
                        </a:solidFill>
                        <a:latin typeface="Arial"/>
                        <a:ea typeface="+mn-ea"/>
                        <a:cs typeface="+mn-cs"/>
                      </a:endParaRPr>
                    </a:p>
                  </a:txBody>
                  <a:tcPr marL="0" marR="0" marT="0" marB="0" anchor="ctr">
                    <a:solidFill>
                      <a:srgbClr val="FF0000"/>
                    </a:solidFill>
                  </a:tcPr>
                </a:tc>
                <a:tc>
                  <a:txBody>
                    <a:bodyPr/>
                    <a:lstStyle/>
                    <a:p>
                      <a:pPr marL="0" algn="ctr" defTabSz="914400" rtl="0" eaLnBrk="1" fontAlgn="b" latinLnBrk="0" hangingPunct="1"/>
                      <a:r>
                        <a:rPr lang="es-US" sz="1100" b="0" i="0" u="none" strike="noStrike" kern="1200" dirty="0" smtClean="0">
                          <a:solidFill>
                            <a:schemeClr val="dk1"/>
                          </a:solidFill>
                          <a:latin typeface="Arial"/>
                          <a:ea typeface="+mn-ea"/>
                          <a:cs typeface="+mn-cs"/>
                        </a:rPr>
                        <a:t>20%</a:t>
                      </a:r>
                      <a:endParaRPr lang="es-US" sz="1100" b="0" i="0" u="none" strike="noStrike" kern="1200" dirty="0">
                        <a:solidFill>
                          <a:schemeClr val="dk1"/>
                        </a:solidFill>
                        <a:latin typeface="Arial"/>
                        <a:ea typeface="+mn-ea"/>
                        <a:cs typeface="+mn-cs"/>
                      </a:endParaRPr>
                    </a:p>
                  </a:txBody>
                  <a:tcPr marL="0" marR="0" marT="0" marB="0" anchor="ctr">
                    <a:solidFill>
                      <a:srgbClr val="FF0000"/>
                    </a:solidFill>
                  </a:tcPr>
                </a:tc>
                <a:tc>
                  <a:txBody>
                    <a:bodyPr/>
                    <a:lstStyle/>
                    <a:p>
                      <a:pPr marL="0" algn="ctr" defTabSz="914400" rtl="0" eaLnBrk="1" fontAlgn="b" latinLnBrk="0" hangingPunct="1"/>
                      <a:r>
                        <a:rPr lang="es-US" sz="1100" b="0" i="0" u="none" strike="noStrike" kern="1200" dirty="0" smtClean="0">
                          <a:solidFill>
                            <a:schemeClr val="dk1"/>
                          </a:solidFill>
                          <a:latin typeface="Arial"/>
                          <a:ea typeface="+mn-ea"/>
                          <a:cs typeface="+mn-cs"/>
                        </a:rPr>
                        <a:t>25%</a:t>
                      </a:r>
                      <a:endParaRPr lang="es-US" sz="1100" b="0" i="0" u="none" strike="noStrike" kern="1200" dirty="0">
                        <a:solidFill>
                          <a:schemeClr val="dk1"/>
                        </a:solidFill>
                        <a:latin typeface="Arial"/>
                        <a:ea typeface="+mn-ea"/>
                        <a:cs typeface="+mn-cs"/>
                      </a:endParaRPr>
                    </a:p>
                  </a:txBody>
                  <a:tcPr marL="0" marR="0" marT="0" marB="0" anchor="ctr">
                    <a:solidFill>
                      <a:srgbClr val="FF0000"/>
                    </a:solidFill>
                  </a:tcPr>
                </a:tc>
                <a:tc>
                  <a:txBody>
                    <a:bodyPr/>
                    <a:lstStyle/>
                    <a:p>
                      <a:pPr marL="0" algn="ctr" defTabSz="914400" rtl="0" eaLnBrk="1" fontAlgn="b" latinLnBrk="0" hangingPunct="1"/>
                      <a:r>
                        <a:rPr lang="es-US" sz="1100" b="0" i="0" u="none" strike="noStrike" kern="1200" dirty="0" smtClean="0">
                          <a:solidFill>
                            <a:schemeClr val="dk1"/>
                          </a:solidFill>
                          <a:latin typeface="Arial"/>
                          <a:ea typeface="+mn-ea"/>
                          <a:cs typeface="+mn-cs"/>
                        </a:rPr>
                        <a:t>30%</a:t>
                      </a:r>
                      <a:endParaRPr lang="es-US" sz="1100" b="0" i="0" u="none" strike="noStrike" kern="1200" dirty="0">
                        <a:solidFill>
                          <a:schemeClr val="dk1"/>
                        </a:solidFill>
                        <a:latin typeface="Arial"/>
                        <a:ea typeface="+mn-ea"/>
                        <a:cs typeface="+mn-cs"/>
                      </a:endParaRPr>
                    </a:p>
                  </a:txBody>
                  <a:tcPr marL="0" marR="0" marT="0" marB="0" anchor="ctr">
                    <a:solidFill>
                      <a:srgbClr val="FF0000"/>
                    </a:solidFill>
                  </a:tcPr>
                </a:tc>
                <a:tc>
                  <a:txBody>
                    <a:bodyPr/>
                    <a:lstStyle/>
                    <a:p>
                      <a:pPr marL="0" algn="ctr" defTabSz="914400" rtl="0" eaLnBrk="1" fontAlgn="b" latinLnBrk="0" hangingPunct="1"/>
                      <a:r>
                        <a:rPr lang="es-US" sz="1100" b="0" i="0" u="none" strike="noStrike" kern="1200" dirty="0" smtClean="0">
                          <a:solidFill>
                            <a:schemeClr val="dk1"/>
                          </a:solidFill>
                          <a:latin typeface="Arial"/>
                          <a:ea typeface="+mn-ea"/>
                          <a:cs typeface="+mn-cs"/>
                        </a:rPr>
                        <a:t>35%</a:t>
                      </a:r>
                      <a:endParaRPr lang="es-US" sz="1100" b="0" i="0" u="none" strike="noStrike" kern="1200" dirty="0">
                        <a:solidFill>
                          <a:schemeClr val="dk1"/>
                        </a:solidFill>
                        <a:latin typeface="Arial"/>
                        <a:ea typeface="+mn-ea"/>
                        <a:cs typeface="+mn-cs"/>
                      </a:endParaRPr>
                    </a:p>
                  </a:txBody>
                  <a:tcPr marL="0" marR="0" marT="0" marB="0" anchor="ctr">
                    <a:solidFill>
                      <a:srgbClr val="FF0000"/>
                    </a:solidFill>
                  </a:tcPr>
                </a:tc>
                <a:tc>
                  <a:txBody>
                    <a:bodyPr/>
                    <a:lstStyle/>
                    <a:p>
                      <a:pPr marL="0" algn="ctr" defTabSz="914400" rtl="0" eaLnBrk="1" fontAlgn="b" latinLnBrk="0" hangingPunct="1"/>
                      <a:r>
                        <a:rPr lang="es-EC" sz="1100" b="0" i="0" u="none" strike="noStrike" kern="1200" dirty="0" smtClean="0">
                          <a:solidFill>
                            <a:schemeClr val="dk1"/>
                          </a:solidFill>
                          <a:latin typeface="Arial"/>
                          <a:ea typeface="+mn-ea"/>
                          <a:cs typeface="+mn-cs"/>
                        </a:rPr>
                        <a:t>40%</a:t>
                      </a:r>
                      <a:endParaRPr lang="es-EC" sz="1100" b="0" i="0" u="none" strike="noStrike" kern="1200" dirty="0">
                        <a:solidFill>
                          <a:schemeClr val="dk1"/>
                        </a:solidFill>
                        <a:latin typeface="Arial"/>
                        <a:ea typeface="+mn-ea"/>
                        <a:cs typeface="+mn-cs"/>
                      </a:endParaRPr>
                    </a:p>
                  </a:txBody>
                  <a:tcPr anchor="ctr">
                    <a:solidFill>
                      <a:srgbClr val="FF0000"/>
                    </a:solidFill>
                  </a:tcPr>
                </a:tc>
              </a:tr>
            </a:tbl>
          </a:graphicData>
        </a:graphic>
      </p:graphicFrame>
      <p:graphicFrame>
        <p:nvGraphicFramePr>
          <p:cNvPr id="8" name="7 Tabla"/>
          <p:cNvGraphicFramePr>
            <a:graphicFrameLocks noGrp="1"/>
          </p:cNvGraphicFramePr>
          <p:nvPr/>
        </p:nvGraphicFramePr>
        <p:xfrm>
          <a:off x="214282" y="357166"/>
          <a:ext cx="8715438" cy="2926080"/>
        </p:xfrm>
        <a:graphic>
          <a:graphicData uri="http://schemas.openxmlformats.org/drawingml/2006/table">
            <a:tbl>
              <a:tblPr firstRow="1" bandRow="1">
                <a:tableStyleId>{284E427A-3D55-4303-BF80-6455036E1DE7}</a:tableStyleId>
              </a:tblPr>
              <a:tblGrid>
                <a:gridCol w="2144830"/>
                <a:gridCol w="2212888"/>
                <a:gridCol w="1452574"/>
                <a:gridCol w="290514"/>
                <a:gridCol w="1162058"/>
                <a:gridCol w="1452574"/>
              </a:tblGrid>
              <a:tr h="1104798">
                <a:tc>
                  <a:txBody>
                    <a:bodyPr/>
                    <a:lstStyle/>
                    <a:p>
                      <a:endParaRPr lang="es-EC" dirty="0" smtClean="0"/>
                    </a:p>
                    <a:p>
                      <a:endParaRPr lang="es-EC" dirty="0" smtClean="0"/>
                    </a:p>
                    <a:p>
                      <a:endParaRPr lang="es-EC" dirty="0" smtClean="0"/>
                    </a:p>
                    <a:p>
                      <a:endParaRPr lang="es-EC" dirty="0"/>
                    </a:p>
                  </a:txBody>
                  <a:tcPr/>
                </a:tc>
                <a:tc gridSpan="5">
                  <a:txBody>
                    <a:bodyPr/>
                    <a:lstStyle/>
                    <a:p>
                      <a:pPr algn="ctr"/>
                      <a:r>
                        <a:rPr lang="en-US" sz="2000" dirty="0" smtClean="0"/>
                        <a:t>TABLERO CONTROL ORGANIZACIONAL</a:t>
                      </a:r>
                      <a:endParaRPr lang="es-EC" sz="2000" dirty="0">
                        <a:solidFill>
                          <a:schemeClr val="tx1"/>
                        </a:solidFill>
                      </a:endParaRPr>
                    </a:p>
                  </a:txBody>
                  <a:tcPr anchor="ctr"/>
                </a:tc>
                <a:tc hMerge="1">
                  <a:txBody>
                    <a:bodyPr/>
                    <a:lstStyle/>
                    <a:p>
                      <a:endParaRPr lang="es-EC" dirty="0"/>
                    </a:p>
                  </a:txBody>
                  <a:tcPr/>
                </a:tc>
                <a:tc hMerge="1">
                  <a:txBody>
                    <a:bodyPr/>
                    <a:lstStyle/>
                    <a:p>
                      <a:endParaRPr lang="es-EC"/>
                    </a:p>
                  </a:txBody>
                  <a:tcPr/>
                </a:tc>
                <a:tc hMerge="1">
                  <a:txBody>
                    <a:bodyPr/>
                    <a:lstStyle/>
                    <a:p>
                      <a:endParaRPr lang="es-EC" dirty="0"/>
                    </a:p>
                  </a:txBody>
                  <a:tcPr/>
                </a:tc>
                <a:tc hMerge="1">
                  <a:txBody>
                    <a:bodyPr/>
                    <a:lstStyle/>
                    <a:p>
                      <a:endParaRPr lang="es-EC"/>
                    </a:p>
                  </a:txBody>
                  <a:tcPr/>
                </a:tc>
              </a:tr>
              <a:tr h="283281">
                <a:tc>
                  <a:txBody>
                    <a:bodyPr/>
                    <a:lstStyle/>
                    <a:p>
                      <a:r>
                        <a:rPr lang="en-US" sz="1300" dirty="0" smtClean="0"/>
                        <a:t>Empresa:</a:t>
                      </a:r>
                      <a:endParaRPr lang="es-EC" sz="1300" b="1" dirty="0">
                        <a:latin typeface="Arial" pitchFamily="34" charset="0"/>
                        <a:cs typeface="Arial" pitchFamily="34" charset="0"/>
                      </a:endParaRPr>
                    </a:p>
                  </a:txBody>
                  <a:tcPr/>
                </a:tc>
                <a:tc gridSpan="5">
                  <a:txBody>
                    <a:bodyPr/>
                    <a:lstStyle/>
                    <a:p>
                      <a:pPr algn="ctr"/>
                      <a:r>
                        <a:rPr lang="en-US" sz="1300" dirty="0" smtClean="0"/>
                        <a:t>ABC</a:t>
                      </a:r>
                      <a:r>
                        <a:rPr lang="en-US" sz="1300" baseline="0" dirty="0" smtClean="0"/>
                        <a:t> S.A.</a:t>
                      </a:r>
                      <a:endParaRPr lang="es-EC" sz="1300" dirty="0">
                        <a:latin typeface="Arial" pitchFamily="34" charset="0"/>
                        <a:cs typeface="Arial" pitchFamily="34" charset="0"/>
                      </a:endParaRPr>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283281">
                <a:tc>
                  <a:txBody>
                    <a:bodyPr/>
                    <a:lstStyle/>
                    <a:p>
                      <a:r>
                        <a:rPr lang="en-US" sz="1300" dirty="0" smtClean="0"/>
                        <a:t>Área:</a:t>
                      </a:r>
                      <a:endParaRPr lang="es-EC" sz="1300" b="1" dirty="0">
                        <a:latin typeface="Arial" pitchFamily="34" charset="0"/>
                        <a:cs typeface="Arial" pitchFamily="34" charset="0"/>
                      </a:endParaRPr>
                    </a:p>
                  </a:txBody>
                  <a:tcPr/>
                </a:tc>
                <a:tc>
                  <a:txBody>
                    <a:bodyPr/>
                    <a:lstStyle/>
                    <a:p>
                      <a:endParaRPr lang="es-EC" sz="1300" dirty="0">
                        <a:latin typeface="Arial" pitchFamily="34" charset="0"/>
                        <a:cs typeface="Arial" pitchFamily="34" charset="0"/>
                      </a:endParaRPr>
                    </a:p>
                  </a:txBody>
                  <a:tcPr/>
                </a:tc>
                <a:tc gridSpan="2">
                  <a:txBody>
                    <a:bodyPr/>
                    <a:lstStyle/>
                    <a:p>
                      <a:r>
                        <a:rPr lang="en-US" sz="1300" dirty="0" smtClean="0"/>
                        <a:t>Unidad:</a:t>
                      </a:r>
                      <a:endParaRPr lang="es-EC" sz="1300" b="1" dirty="0">
                        <a:latin typeface="Arial" pitchFamily="34" charset="0"/>
                        <a:cs typeface="Arial" pitchFamily="34" charset="0"/>
                      </a:endParaRPr>
                    </a:p>
                  </a:txBody>
                  <a:tcPr/>
                </a:tc>
                <a:tc hMerge="1">
                  <a:txBody>
                    <a:bodyPr/>
                    <a:lstStyle/>
                    <a:p>
                      <a:endParaRPr lang="es-EC"/>
                    </a:p>
                  </a:txBody>
                  <a:tcPr/>
                </a:tc>
                <a:tc gridSpan="2">
                  <a:txBody>
                    <a:bodyPr/>
                    <a:lstStyle/>
                    <a:p>
                      <a:endParaRPr lang="es-EC" sz="1300" dirty="0">
                        <a:latin typeface="Arial" pitchFamily="34" charset="0"/>
                        <a:cs typeface="Arial" pitchFamily="34" charset="0"/>
                      </a:endParaRPr>
                    </a:p>
                  </a:txBody>
                  <a:tcPr/>
                </a:tc>
                <a:tc hMerge="1">
                  <a:txBody>
                    <a:bodyPr/>
                    <a:lstStyle/>
                    <a:p>
                      <a:endParaRPr lang="es-EC"/>
                    </a:p>
                  </a:txBody>
                  <a:tcPr/>
                </a:tc>
              </a:tr>
              <a:tr h="283281">
                <a:tc>
                  <a:txBody>
                    <a:bodyPr/>
                    <a:lstStyle/>
                    <a:p>
                      <a:r>
                        <a:rPr lang="en-US" sz="1300" dirty="0" smtClean="0"/>
                        <a:t>Responsable:</a:t>
                      </a:r>
                      <a:endParaRPr lang="es-EC" sz="1300" b="1" dirty="0">
                        <a:latin typeface="Arial" pitchFamily="34" charset="0"/>
                        <a:cs typeface="Arial" pitchFamily="34" charset="0"/>
                      </a:endParaRPr>
                    </a:p>
                  </a:txBody>
                  <a:tcPr/>
                </a:tc>
                <a:tc gridSpan="5">
                  <a:txBody>
                    <a:bodyPr/>
                    <a:lstStyle/>
                    <a:p>
                      <a:endParaRPr lang="es-EC" sz="1300" dirty="0">
                        <a:latin typeface="Arial" pitchFamily="34" charset="0"/>
                        <a:cs typeface="Arial" pitchFamily="34" charset="0"/>
                      </a:endParaRPr>
                    </a:p>
                  </a:txBody>
                  <a:tcPr/>
                </a:tc>
                <a:tc hMerge="1">
                  <a:txBody>
                    <a:bodyPr/>
                    <a:lstStyle/>
                    <a:p>
                      <a:endParaRPr lang="es-EC" sz="1400" dirty="0">
                        <a:latin typeface="Arial" pitchFamily="34" charset="0"/>
                        <a:cs typeface="Arial" pitchFamily="34" charset="0"/>
                      </a:endParaRPr>
                    </a:p>
                  </a:txBody>
                  <a:tcPr/>
                </a:tc>
                <a:tc hMerge="1">
                  <a:txBody>
                    <a:bodyPr/>
                    <a:lstStyle/>
                    <a:p>
                      <a:endParaRPr lang="es-EC"/>
                    </a:p>
                  </a:txBody>
                  <a:tcPr/>
                </a:tc>
                <a:tc hMerge="1">
                  <a:txBody>
                    <a:bodyPr/>
                    <a:lstStyle/>
                    <a:p>
                      <a:endParaRPr lang="es-EC" sz="1400">
                        <a:latin typeface="Arial" pitchFamily="34" charset="0"/>
                        <a:cs typeface="Arial" pitchFamily="34" charset="0"/>
                      </a:endParaRPr>
                    </a:p>
                  </a:txBody>
                  <a:tcPr/>
                </a:tc>
                <a:tc hMerge="1">
                  <a:txBody>
                    <a:bodyPr/>
                    <a:lstStyle/>
                    <a:p>
                      <a:endParaRPr lang="es-EC"/>
                    </a:p>
                  </a:txBody>
                  <a:tcPr/>
                </a:tc>
              </a:tr>
              <a:tr h="283281">
                <a:tc>
                  <a:txBody>
                    <a:bodyPr/>
                    <a:lstStyle/>
                    <a:p>
                      <a:r>
                        <a:rPr lang="en-US" sz="1300" dirty="0" smtClean="0"/>
                        <a:t>Período</a:t>
                      </a:r>
                      <a:r>
                        <a:rPr lang="en-US" sz="1300" baseline="0" dirty="0" smtClean="0"/>
                        <a:t> Medición:</a:t>
                      </a:r>
                      <a:endParaRPr lang="es-EC" sz="1300" b="1" dirty="0">
                        <a:latin typeface="Arial" pitchFamily="34" charset="0"/>
                        <a:cs typeface="Arial" pitchFamily="34" charset="0"/>
                      </a:endParaRPr>
                    </a:p>
                  </a:txBody>
                  <a:tcPr/>
                </a:tc>
                <a:tc>
                  <a:txBody>
                    <a:bodyPr/>
                    <a:lstStyle/>
                    <a:p>
                      <a:endParaRPr lang="es-EC" sz="1300" dirty="0">
                        <a:latin typeface="Arial" pitchFamily="34" charset="0"/>
                        <a:cs typeface="Arial" pitchFamily="34" charset="0"/>
                      </a:endParaRPr>
                    </a:p>
                  </a:txBody>
                  <a:tcPr/>
                </a:tc>
                <a:tc rowSpan="3">
                  <a:txBody>
                    <a:bodyPr/>
                    <a:lstStyle/>
                    <a:p>
                      <a:endParaRPr lang="es-EC" sz="1300" dirty="0">
                        <a:latin typeface="Arial" pitchFamily="34" charset="0"/>
                        <a:cs typeface="Arial" pitchFamily="34" charset="0"/>
                      </a:endParaRPr>
                    </a:p>
                  </a:txBody>
                  <a:tcPr/>
                </a:tc>
                <a:tc gridSpan="2">
                  <a:txBody>
                    <a:bodyPr/>
                    <a:lstStyle/>
                    <a:p>
                      <a:r>
                        <a:rPr lang="es-EC" sz="1300" dirty="0" smtClean="0"/>
                        <a:t>ROJO</a:t>
                      </a:r>
                      <a:endParaRPr lang="es-EC" sz="1300" dirty="0">
                        <a:latin typeface="Arial" pitchFamily="34" charset="0"/>
                        <a:cs typeface="Arial" pitchFamily="34" charset="0"/>
                      </a:endParaRPr>
                    </a:p>
                  </a:txBody>
                  <a:tcPr>
                    <a:solidFill>
                      <a:srgbClr val="FF0000"/>
                    </a:solidFill>
                  </a:tcPr>
                </a:tc>
                <a:tc hMerge="1">
                  <a:txBody>
                    <a:bodyPr/>
                    <a:lstStyle/>
                    <a:p>
                      <a:endParaRPr lang="es-EC" dirty="0"/>
                    </a:p>
                  </a:txBody>
                  <a:tcPr/>
                </a:tc>
                <a:tc>
                  <a:txBody>
                    <a:bodyPr/>
                    <a:lstStyle/>
                    <a:p>
                      <a:r>
                        <a:rPr lang="es-EC" sz="1300" dirty="0" smtClean="0"/>
                        <a:t>INACEPTABLE</a:t>
                      </a:r>
                      <a:endParaRPr lang="es-EC" sz="1300" dirty="0">
                        <a:latin typeface="Arial" pitchFamily="34" charset="0"/>
                        <a:cs typeface="Arial" pitchFamily="34" charset="0"/>
                      </a:endParaRPr>
                    </a:p>
                  </a:txBody>
                  <a:tcPr/>
                </a:tc>
              </a:tr>
              <a:tr h="283281">
                <a:tc rowSpan="2">
                  <a:txBody>
                    <a:bodyPr/>
                    <a:lstStyle/>
                    <a:p>
                      <a:r>
                        <a:rPr lang="es-EC" sz="1300" dirty="0" smtClean="0"/>
                        <a:t>Fuente</a:t>
                      </a:r>
                      <a:r>
                        <a:rPr lang="es-EC" sz="1300" baseline="0" dirty="0" smtClean="0"/>
                        <a:t> de Captura:</a:t>
                      </a:r>
                      <a:endParaRPr lang="es-EC" sz="1300" b="1" dirty="0">
                        <a:latin typeface="Arial" pitchFamily="34" charset="0"/>
                        <a:cs typeface="Arial" pitchFamily="34" charset="0"/>
                      </a:endParaRPr>
                    </a:p>
                  </a:txBody>
                  <a:tcPr/>
                </a:tc>
                <a:tc rowSpan="2">
                  <a:txBody>
                    <a:bodyPr/>
                    <a:lstStyle/>
                    <a:p>
                      <a:endParaRPr lang="es-EC" sz="1300" dirty="0">
                        <a:latin typeface="Arial" pitchFamily="34" charset="0"/>
                        <a:cs typeface="Arial" pitchFamily="34" charset="0"/>
                      </a:endParaRPr>
                    </a:p>
                  </a:txBody>
                  <a:tcPr/>
                </a:tc>
                <a:tc vMerge="1">
                  <a:txBody>
                    <a:bodyPr/>
                    <a:lstStyle/>
                    <a:p>
                      <a:endParaRPr lang="es-EC" sz="1400" dirty="0">
                        <a:latin typeface="Arial" pitchFamily="34" charset="0"/>
                        <a:cs typeface="Arial" pitchFamily="34" charset="0"/>
                      </a:endParaRPr>
                    </a:p>
                  </a:txBody>
                  <a:tcPr/>
                </a:tc>
                <a:tc gridSpan="2">
                  <a:txBody>
                    <a:bodyPr/>
                    <a:lstStyle/>
                    <a:p>
                      <a:r>
                        <a:rPr lang="es-EC" sz="1300" dirty="0" smtClean="0"/>
                        <a:t>AMARILLO</a:t>
                      </a:r>
                      <a:endParaRPr lang="es-EC" sz="1300" dirty="0">
                        <a:latin typeface="Arial" pitchFamily="34" charset="0"/>
                        <a:cs typeface="Arial" pitchFamily="34" charset="0"/>
                      </a:endParaRPr>
                    </a:p>
                  </a:txBody>
                  <a:tcPr>
                    <a:solidFill>
                      <a:srgbClr val="FFFF00"/>
                    </a:solidFill>
                  </a:tcPr>
                </a:tc>
                <a:tc hMerge="1">
                  <a:txBody>
                    <a:bodyPr/>
                    <a:lstStyle/>
                    <a:p>
                      <a:endParaRPr lang="es-EC"/>
                    </a:p>
                  </a:txBody>
                  <a:tcPr/>
                </a:tc>
                <a:tc>
                  <a:txBody>
                    <a:bodyPr/>
                    <a:lstStyle/>
                    <a:p>
                      <a:r>
                        <a:rPr lang="es-EC" sz="1300" dirty="0" smtClean="0"/>
                        <a:t>ACEPTABLE</a:t>
                      </a:r>
                      <a:endParaRPr lang="es-EC" sz="1300" dirty="0">
                        <a:latin typeface="Arial" pitchFamily="34" charset="0"/>
                        <a:cs typeface="Arial" pitchFamily="34" charset="0"/>
                      </a:endParaRPr>
                    </a:p>
                  </a:txBody>
                  <a:tcPr/>
                </a:tc>
              </a:tr>
              <a:tr h="283281">
                <a:tc vMerge="1">
                  <a:txBody>
                    <a:bodyPr/>
                    <a:lstStyle/>
                    <a:p>
                      <a:endParaRPr lang="es-EC"/>
                    </a:p>
                  </a:txBody>
                  <a:tcPr/>
                </a:tc>
                <a:tc vMerge="1">
                  <a:txBody>
                    <a:bodyPr/>
                    <a:lstStyle/>
                    <a:p>
                      <a:endParaRPr lang="es-EC"/>
                    </a:p>
                  </a:txBody>
                  <a:tcPr/>
                </a:tc>
                <a:tc vMerge="1">
                  <a:txBody>
                    <a:bodyPr/>
                    <a:lstStyle/>
                    <a:p>
                      <a:endParaRPr lang="es-EC" sz="1400" dirty="0">
                        <a:latin typeface="Arial" pitchFamily="34" charset="0"/>
                        <a:cs typeface="Arial" pitchFamily="34" charset="0"/>
                      </a:endParaRPr>
                    </a:p>
                  </a:txBody>
                  <a:tcPr/>
                </a:tc>
                <a:tc gridSpan="2">
                  <a:txBody>
                    <a:bodyPr/>
                    <a:lstStyle/>
                    <a:p>
                      <a:r>
                        <a:rPr lang="es-EC" sz="1300" dirty="0" smtClean="0"/>
                        <a:t>VERDE</a:t>
                      </a:r>
                      <a:endParaRPr lang="es-EC" sz="1300" dirty="0">
                        <a:latin typeface="Arial" pitchFamily="34" charset="0"/>
                        <a:cs typeface="Arial" pitchFamily="34" charset="0"/>
                      </a:endParaRPr>
                    </a:p>
                  </a:txBody>
                  <a:tcPr>
                    <a:solidFill>
                      <a:srgbClr val="00DA00"/>
                    </a:solidFill>
                  </a:tcPr>
                </a:tc>
                <a:tc hMerge="1">
                  <a:txBody>
                    <a:bodyPr/>
                    <a:lstStyle/>
                    <a:p>
                      <a:endParaRPr lang="es-EC"/>
                    </a:p>
                  </a:txBody>
                  <a:tcPr/>
                </a:tc>
                <a:tc>
                  <a:txBody>
                    <a:bodyPr/>
                    <a:lstStyle/>
                    <a:p>
                      <a:r>
                        <a:rPr lang="es-EC" sz="1300" dirty="0" smtClean="0"/>
                        <a:t>EXCEPCIONAL</a:t>
                      </a:r>
                      <a:endParaRPr lang="es-EC" sz="1300" dirty="0">
                        <a:latin typeface="Arial" pitchFamily="34" charset="0"/>
                        <a:cs typeface="Arial" pitchFamily="34" charset="0"/>
                      </a:endParaRPr>
                    </a:p>
                  </a:txBody>
                  <a:tcPr/>
                </a:tc>
              </a:tr>
            </a:tbl>
          </a:graphicData>
        </a:graphic>
      </p:graphicFrame>
      <p:pic>
        <p:nvPicPr>
          <p:cNvPr id="9" name="Picture 11"/>
          <p:cNvPicPr>
            <a:picLocks noChangeAspect="1" noChangeArrowheads="1"/>
          </p:cNvPicPr>
          <p:nvPr/>
        </p:nvPicPr>
        <p:blipFill>
          <a:blip r:embed="rId2"/>
          <a:srcRect l="42774" t="70313" r="51367" b="15624"/>
          <a:stretch>
            <a:fillRect/>
          </a:stretch>
        </p:blipFill>
        <p:spPr bwMode="auto">
          <a:xfrm>
            <a:off x="5072066" y="2428868"/>
            <a:ext cx="571504" cy="857256"/>
          </a:xfrm>
          <a:prstGeom prst="rect">
            <a:avLst/>
          </a:prstGeom>
          <a:noFill/>
          <a:ln w="9525">
            <a:noFill/>
            <a:miter lim="800000"/>
            <a:headEnd/>
            <a:tailEnd/>
          </a:ln>
        </p:spPr>
      </p:pic>
      <p:pic>
        <p:nvPicPr>
          <p:cNvPr id="10" name="9 Imagen" descr="foto 11.jpg"/>
          <p:cNvPicPr>
            <a:picLocks noChangeAspect="1"/>
          </p:cNvPicPr>
          <p:nvPr/>
        </p:nvPicPr>
        <p:blipFill>
          <a:blip r:embed="rId3" cstate="print"/>
          <a:stretch>
            <a:fillRect/>
          </a:stretch>
        </p:blipFill>
        <p:spPr>
          <a:xfrm>
            <a:off x="428596" y="428604"/>
            <a:ext cx="1643074" cy="1079725"/>
          </a:xfrm>
          <a:prstGeom prst="rect">
            <a:avLst/>
          </a:prstGeom>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91</a:t>
            </a:fld>
            <a:endParaRPr lang="es-EC" dirty="0"/>
          </a:p>
        </p:txBody>
      </p:sp>
      <p:sp>
        <p:nvSpPr>
          <p:cNvPr id="6" name="1 Título"/>
          <p:cNvSpPr txBox="1">
            <a:spLocks/>
          </p:cNvSpPr>
          <p:nvPr/>
        </p:nvSpPr>
        <p:spPr bwMode="auto">
          <a:xfrm>
            <a:off x="0" y="-24"/>
            <a:ext cx="9144000" cy="500066"/>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1300" b="1" dirty="0">
                <a:latin typeface="Arial" pitchFamily="34" charset="0"/>
                <a:cs typeface="Arial" pitchFamily="34" charset="0"/>
              </a:rPr>
              <a:t>SISTEMA CONTROL DE GESTI</a:t>
            </a:r>
            <a:r>
              <a:rPr lang="en-US" sz="1300" b="1" dirty="0">
                <a:latin typeface="Arial" pitchFamily="34" charset="0"/>
                <a:cs typeface="Arial" pitchFamily="34" charset="0"/>
              </a:rPr>
              <a:t>ÓN</a:t>
            </a:r>
            <a:endParaRPr lang="es-EC" sz="1300" b="1" dirty="0">
              <a:latin typeface="Arial" pitchFamily="34" charset="0"/>
              <a:cs typeface="Arial" pitchFamily="34" charset="0"/>
            </a:endParaRPr>
          </a:p>
          <a:p>
            <a:pPr algn="ctr">
              <a:defRPr/>
            </a:pPr>
            <a:r>
              <a:rPr lang="es-EC" sz="1200" dirty="0">
                <a:latin typeface="Arial" pitchFamily="34" charset="0"/>
                <a:cs typeface="Arial" pitchFamily="34" charset="0"/>
              </a:rPr>
              <a:t>GRÁFICO DE TENDENCIA</a:t>
            </a:r>
          </a:p>
        </p:txBody>
      </p:sp>
      <p:graphicFrame>
        <p:nvGraphicFramePr>
          <p:cNvPr id="7" name="6 Tabla"/>
          <p:cNvGraphicFramePr>
            <a:graphicFrameLocks noGrp="1"/>
          </p:cNvGraphicFramePr>
          <p:nvPr/>
        </p:nvGraphicFramePr>
        <p:xfrm>
          <a:off x="0" y="500063"/>
          <a:ext cx="9144000" cy="411480"/>
        </p:xfrm>
        <a:graphic>
          <a:graphicData uri="http://schemas.openxmlformats.org/drawingml/2006/table">
            <a:tbl>
              <a:tblPr firstRow="1" bandRow="1">
                <a:tableStyleId>{5940675A-B579-460E-94D1-54222C63F5DA}</a:tableStyleId>
              </a:tblPr>
              <a:tblGrid>
                <a:gridCol w="785786"/>
                <a:gridCol w="1714512"/>
                <a:gridCol w="4643470"/>
                <a:gridCol w="1571636"/>
                <a:gridCol w="428596"/>
              </a:tblGrid>
              <a:tr h="118936">
                <a:tc rowSpan="2">
                  <a:txBody>
                    <a:bodyPr/>
                    <a:lstStyle/>
                    <a:p>
                      <a:pPr algn="ctr"/>
                      <a:r>
                        <a:rPr lang="es-EC" sz="700" b="1" dirty="0" smtClean="0">
                          <a:latin typeface="Arial" pitchFamily="34" charset="0"/>
                          <a:cs typeface="Arial" pitchFamily="34" charset="0"/>
                        </a:rPr>
                        <a:t>EMPRESA</a:t>
                      </a:r>
                      <a:r>
                        <a:rPr lang="es-EC" sz="700" b="1" baseline="0" dirty="0" smtClean="0">
                          <a:latin typeface="Arial" pitchFamily="34" charset="0"/>
                          <a:cs typeface="Arial" pitchFamily="34" charset="0"/>
                        </a:rPr>
                        <a:t> ABC</a:t>
                      </a:r>
                      <a:endParaRPr lang="es-EC" sz="700" b="1"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NOMBRE</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cap="none" normalizeH="0" baseline="0" dirty="0" smtClean="0">
                          <a:ln>
                            <a:noFill/>
                          </a:ln>
                          <a:solidFill>
                            <a:schemeClr val="tx1"/>
                          </a:solidFill>
                          <a:effectLst/>
                          <a:latin typeface="Arial" pitchFamily="34" charset="0"/>
                          <a:cs typeface="Arial" pitchFamily="34" charset="0"/>
                        </a:rPr>
                        <a:t>OPTIMIZAR EN UN 60% EL TIEMPO DE PRODUCCIÓN</a:t>
                      </a: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NÚMERO</a:t>
                      </a:r>
                      <a:r>
                        <a:rPr lang="en-US" sz="700" b="1" baseline="0" dirty="0" smtClean="0">
                          <a:latin typeface="Arial" pitchFamily="34" charset="0"/>
                          <a:cs typeface="Arial" pitchFamily="34" charset="0"/>
                        </a:rPr>
                        <a:t> DE INDICADOR</a:t>
                      </a:r>
                      <a:endParaRPr lang="es-EC" sz="700" b="1" dirty="0">
                        <a:latin typeface="Arial" pitchFamily="34" charset="0"/>
                        <a:cs typeface="Arial" pitchFamily="34" charset="0"/>
                      </a:endParaRPr>
                    </a:p>
                  </a:txBody>
                  <a:tcPr/>
                </a:tc>
                <a:tc>
                  <a:txBody>
                    <a:bodyPr/>
                    <a:lstStyle/>
                    <a:p>
                      <a:r>
                        <a:rPr lang="en-US" sz="700" dirty="0" smtClean="0">
                          <a:latin typeface="Arial" pitchFamily="34" charset="0"/>
                          <a:cs typeface="Arial" pitchFamily="34" charset="0"/>
                        </a:rPr>
                        <a:t>3</a:t>
                      </a:r>
                      <a:endParaRPr lang="es-EC" sz="700" dirty="0">
                        <a:latin typeface="Arial" pitchFamily="34" charset="0"/>
                        <a:cs typeface="Arial" pitchFamily="34" charset="0"/>
                      </a:endParaRPr>
                    </a:p>
                  </a:txBody>
                  <a:tcPr/>
                </a:tc>
              </a:tr>
              <a:tr h="185579">
                <a:tc vMerge="1">
                  <a:txBody>
                    <a:bodyPr/>
                    <a:lstStyle/>
                    <a:p>
                      <a:endParaRPr lang="es-EC" sz="1200"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MÉTRICA</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a:spcAft>
                          <a:spcPts val="1000"/>
                        </a:spcAft>
                      </a:pPr>
                      <a:r>
                        <a:rPr kumimoji="0" lang="es-EC" sz="700" b="0" i="0" u="none" strike="noStrike" cap="none" normalizeH="0" baseline="0" dirty="0" smtClean="0">
                          <a:ln>
                            <a:noFill/>
                          </a:ln>
                          <a:solidFill>
                            <a:schemeClr val="tx1"/>
                          </a:solidFill>
                          <a:effectLst/>
                          <a:latin typeface="Arial" pitchFamily="34" charset="0"/>
                          <a:cs typeface="Arial" pitchFamily="34" charset="0"/>
                        </a:rPr>
                        <a:t>(</a:t>
                      </a:r>
                      <a:r>
                        <a:rPr lang="es-EC" sz="700" dirty="0" smtClean="0">
                          <a:latin typeface="Calibri" pitchFamily="34" charset="0"/>
                        </a:rPr>
                        <a:t>(Tiempo de Producción empleado/Total Tiempo de Producción</a:t>
                      </a:r>
                      <a:r>
                        <a:rPr lang="es-US" sz="700" dirty="0" smtClean="0">
                          <a:latin typeface="Calibri" pitchFamily="34" charset="0"/>
                        </a:rPr>
                        <a:t>)*100</a:t>
                      </a:r>
                      <a:endParaRPr lang="es-EC" sz="800" dirty="0"/>
                    </a:p>
                  </a:txBody>
                  <a:tcPr/>
                </a:tc>
                <a:tc>
                  <a:txBody>
                    <a:bodyPr/>
                    <a:lstStyle/>
                    <a:p>
                      <a:r>
                        <a:rPr lang="en-US" sz="700" b="1" dirty="0" smtClean="0">
                          <a:latin typeface="Arial" pitchFamily="34" charset="0"/>
                          <a:cs typeface="Arial" pitchFamily="34" charset="0"/>
                        </a:rPr>
                        <a:t>FECHA DE ELABORACIÓN</a:t>
                      </a:r>
                      <a:endParaRPr lang="es-EC" sz="700" b="1" dirty="0">
                        <a:latin typeface="Arial" pitchFamily="34" charset="0"/>
                        <a:cs typeface="Arial" pitchFamily="34" charset="0"/>
                      </a:endParaRPr>
                    </a:p>
                  </a:txBody>
                  <a:tcPr/>
                </a:tc>
                <a:tc>
                  <a:txBody>
                    <a:bodyPr/>
                    <a:lstStyle/>
                    <a:p>
                      <a:endParaRPr lang="es-EC" sz="700" dirty="0">
                        <a:latin typeface="Arial" pitchFamily="34" charset="0"/>
                        <a:cs typeface="Arial" pitchFamily="34" charset="0"/>
                      </a:endParaRPr>
                    </a:p>
                  </a:txBody>
                  <a:tcPr/>
                </a:tc>
              </a:tr>
            </a:tbl>
          </a:graphicData>
        </a:graphic>
      </p:graphicFrame>
      <p:graphicFrame>
        <p:nvGraphicFramePr>
          <p:cNvPr id="8" name="7 Tabla"/>
          <p:cNvGraphicFramePr>
            <a:graphicFrameLocks noGrp="1"/>
          </p:cNvGraphicFramePr>
          <p:nvPr/>
        </p:nvGraphicFramePr>
        <p:xfrm>
          <a:off x="1428728" y="4214818"/>
          <a:ext cx="6126183" cy="1427306"/>
        </p:xfrm>
        <a:graphic>
          <a:graphicData uri="http://schemas.openxmlformats.org/drawingml/2006/table">
            <a:tbl>
              <a:tblPr firstRow="1" bandRow="1">
                <a:tableStyleId>{5940675A-B579-460E-94D1-54222C63F5DA}</a:tableStyleId>
              </a:tblPr>
              <a:tblGrid>
                <a:gridCol w="1164498"/>
                <a:gridCol w="847759"/>
                <a:gridCol w="838441"/>
                <a:gridCol w="838441"/>
                <a:gridCol w="804018"/>
                <a:gridCol w="816513"/>
                <a:gridCol w="816513"/>
              </a:tblGrid>
              <a:tr h="223346">
                <a:tc>
                  <a:txBody>
                    <a:bodyPr/>
                    <a:lstStyle/>
                    <a:p>
                      <a:pPr algn="ctr"/>
                      <a:endParaRPr lang="es-EC" sz="600" dirty="0"/>
                    </a:p>
                  </a:txBody>
                  <a:tcPr/>
                </a:tc>
                <a:tc>
                  <a:txBody>
                    <a:bodyPr/>
                    <a:lstStyle/>
                    <a:p>
                      <a:pPr algn="ctr"/>
                      <a:r>
                        <a:rPr lang="en-US" sz="600" b="1" dirty="0" smtClean="0">
                          <a:solidFill>
                            <a:schemeClr val="bg1"/>
                          </a:solidFill>
                          <a:latin typeface="Arial" pitchFamily="34" charset="0"/>
                          <a:cs typeface="Arial" pitchFamily="34" charset="0"/>
                        </a:rPr>
                        <a:t>M1</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M2</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M3</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M4</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M5</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M6</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r>
              <a:tr h="228599">
                <a:tc>
                  <a:txBody>
                    <a:bodyPr/>
                    <a:lstStyle/>
                    <a:p>
                      <a:pPr algn="ctr"/>
                      <a:r>
                        <a:rPr lang="en-US" sz="600" b="1" dirty="0" smtClean="0">
                          <a:latin typeface="Arial" pitchFamily="34" charset="0"/>
                          <a:cs typeface="Arial" pitchFamily="34" charset="0"/>
                        </a:rPr>
                        <a:t>MÁXIMO</a:t>
                      </a:r>
                      <a:endParaRPr lang="es-EC" sz="600" b="1" dirty="0">
                        <a:latin typeface="Arial" pitchFamily="34" charset="0"/>
                        <a:cs typeface="Arial" pitchFamily="34" charset="0"/>
                      </a:endParaRPr>
                    </a:p>
                  </a:txBody>
                  <a:tcPr>
                    <a:solidFill>
                      <a:srgbClr val="92D050"/>
                    </a:solidFill>
                  </a:tcPr>
                </a:tc>
                <a:tc>
                  <a:txBody>
                    <a:bodyPr/>
                    <a:lstStyle/>
                    <a:p>
                      <a:pPr algn="ctr"/>
                      <a:r>
                        <a:rPr lang="en-US" sz="900" dirty="0" smtClean="0">
                          <a:latin typeface="Arial" pitchFamily="34" charset="0"/>
                          <a:cs typeface="Arial" pitchFamily="34" charset="0"/>
                        </a:rPr>
                        <a:t>65%</a:t>
                      </a:r>
                      <a:endParaRPr lang="es-EC" sz="900" dirty="0">
                        <a:latin typeface="Arial" pitchFamily="34" charset="0"/>
                        <a:cs typeface="Arial" pitchFamily="34" charset="0"/>
                      </a:endParaRPr>
                    </a:p>
                  </a:txBody>
                  <a:tcPr/>
                </a:tc>
                <a:tc>
                  <a:txBody>
                    <a:bodyPr/>
                    <a:lstStyle/>
                    <a:p>
                      <a:pPr algn="ctr"/>
                      <a:r>
                        <a:rPr lang="en-US" sz="900" smtClean="0">
                          <a:latin typeface="Arial" pitchFamily="34" charset="0"/>
                          <a:cs typeface="Arial" pitchFamily="34" charset="0"/>
                        </a:rPr>
                        <a:t>65%</a:t>
                      </a:r>
                      <a:endParaRPr lang="es-EC" sz="900" dirty="0">
                        <a:latin typeface="Arial" pitchFamily="34" charset="0"/>
                        <a:cs typeface="Arial" pitchFamily="34" charset="0"/>
                      </a:endParaRPr>
                    </a:p>
                  </a:txBody>
                  <a:tcPr/>
                </a:tc>
                <a:tc>
                  <a:txBody>
                    <a:bodyPr/>
                    <a:lstStyle/>
                    <a:p>
                      <a:pPr algn="ctr"/>
                      <a:r>
                        <a:rPr lang="en-US" sz="900" smtClean="0">
                          <a:latin typeface="Arial" pitchFamily="34" charset="0"/>
                          <a:cs typeface="Arial" pitchFamily="34" charset="0"/>
                        </a:rPr>
                        <a:t>65%</a:t>
                      </a:r>
                      <a:endParaRPr lang="es-EC" sz="900" dirty="0">
                        <a:latin typeface="Arial" pitchFamily="34" charset="0"/>
                        <a:cs typeface="Arial" pitchFamily="34" charset="0"/>
                      </a:endParaRPr>
                    </a:p>
                  </a:txBody>
                  <a:tcPr/>
                </a:tc>
                <a:tc>
                  <a:txBody>
                    <a:bodyPr/>
                    <a:lstStyle/>
                    <a:p>
                      <a:pPr algn="ctr"/>
                      <a:r>
                        <a:rPr lang="en-US" sz="900" smtClean="0">
                          <a:latin typeface="Arial" pitchFamily="34" charset="0"/>
                          <a:cs typeface="Arial" pitchFamily="34" charset="0"/>
                        </a:rPr>
                        <a:t>65%</a:t>
                      </a:r>
                      <a:endParaRPr lang="es-EC" sz="900" dirty="0">
                        <a:latin typeface="Arial" pitchFamily="34" charset="0"/>
                        <a:cs typeface="Arial" pitchFamily="34" charset="0"/>
                      </a:endParaRPr>
                    </a:p>
                  </a:txBody>
                  <a:tcPr/>
                </a:tc>
                <a:tc>
                  <a:txBody>
                    <a:bodyPr/>
                    <a:lstStyle/>
                    <a:p>
                      <a:pPr algn="ctr"/>
                      <a:r>
                        <a:rPr lang="en-US" sz="900" smtClean="0">
                          <a:latin typeface="Arial" pitchFamily="34" charset="0"/>
                          <a:cs typeface="Arial" pitchFamily="34" charset="0"/>
                        </a:rPr>
                        <a:t>65%</a:t>
                      </a:r>
                      <a:endParaRPr lang="es-EC" sz="900" dirty="0">
                        <a:latin typeface="Arial" pitchFamily="34" charset="0"/>
                        <a:cs typeface="Arial" pitchFamily="34" charset="0"/>
                      </a:endParaRPr>
                    </a:p>
                  </a:txBody>
                  <a:tcPr/>
                </a:tc>
                <a:tc>
                  <a:txBody>
                    <a:bodyPr/>
                    <a:lstStyle/>
                    <a:p>
                      <a:pPr algn="ctr"/>
                      <a:r>
                        <a:rPr lang="en-US" sz="900" dirty="0" smtClean="0">
                          <a:latin typeface="Arial" pitchFamily="34" charset="0"/>
                          <a:cs typeface="Arial" pitchFamily="34" charset="0"/>
                        </a:rPr>
                        <a:t>65%</a:t>
                      </a:r>
                      <a:endParaRPr lang="es-EC" sz="900" dirty="0">
                        <a:latin typeface="Arial" pitchFamily="34" charset="0"/>
                        <a:cs typeface="Arial" pitchFamily="34" charset="0"/>
                      </a:endParaRPr>
                    </a:p>
                  </a:txBody>
                  <a:tcPr/>
                </a:tc>
              </a:tr>
              <a:tr h="228599">
                <a:tc>
                  <a:txBody>
                    <a:bodyPr/>
                    <a:lstStyle/>
                    <a:p>
                      <a:pPr algn="ctr"/>
                      <a:r>
                        <a:rPr lang="en-US" sz="600" b="1" dirty="0" smtClean="0">
                          <a:latin typeface="Arial" pitchFamily="34" charset="0"/>
                          <a:cs typeface="Arial" pitchFamily="34" charset="0"/>
                        </a:rPr>
                        <a:t>MÍNIMO</a:t>
                      </a:r>
                      <a:endParaRPr lang="es-EC" sz="600" b="1" dirty="0">
                        <a:latin typeface="Arial" pitchFamily="34" charset="0"/>
                        <a:cs typeface="Arial" pitchFamily="34" charset="0"/>
                      </a:endParaRPr>
                    </a:p>
                  </a:txBody>
                  <a:tcPr>
                    <a:solidFill>
                      <a:srgbClr val="92D050"/>
                    </a:solidFill>
                  </a:tcPr>
                </a:tc>
                <a:tc>
                  <a:txBody>
                    <a:bodyPr/>
                    <a:lstStyle/>
                    <a:p>
                      <a:pPr algn="ctr"/>
                      <a:r>
                        <a:rPr lang="en-US" sz="900" dirty="0" smtClean="0">
                          <a:latin typeface="Arial" pitchFamily="34" charset="0"/>
                          <a:cs typeface="Arial" pitchFamily="34" charset="0"/>
                        </a:rPr>
                        <a:t>60%</a:t>
                      </a:r>
                      <a:endParaRPr lang="es-EC" sz="9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dirty="0" smtClean="0">
                          <a:latin typeface="Arial" pitchFamily="34" charset="0"/>
                          <a:cs typeface="Arial" pitchFamily="34" charset="0"/>
                        </a:rPr>
                        <a:t>60%</a:t>
                      </a:r>
                      <a:endParaRPr lang="es-EC" sz="9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smtClean="0">
                          <a:latin typeface="Arial" pitchFamily="34" charset="0"/>
                          <a:cs typeface="Arial" pitchFamily="34" charset="0"/>
                        </a:rPr>
                        <a:t>60%</a:t>
                      </a:r>
                      <a:endParaRPr lang="es-EC" sz="9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smtClean="0">
                          <a:latin typeface="Arial" pitchFamily="34" charset="0"/>
                          <a:cs typeface="Arial" pitchFamily="34" charset="0"/>
                        </a:rPr>
                        <a:t>60%</a:t>
                      </a:r>
                      <a:endParaRPr lang="es-EC" sz="9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smtClean="0">
                          <a:latin typeface="Arial" pitchFamily="34" charset="0"/>
                          <a:cs typeface="Arial" pitchFamily="34" charset="0"/>
                        </a:rPr>
                        <a:t>60%</a:t>
                      </a:r>
                      <a:endParaRPr lang="es-EC" sz="9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dirty="0" smtClean="0">
                          <a:latin typeface="Arial" pitchFamily="34" charset="0"/>
                          <a:cs typeface="Arial" pitchFamily="34" charset="0"/>
                        </a:rPr>
                        <a:t>60%</a:t>
                      </a:r>
                      <a:endParaRPr lang="es-EC" sz="900" dirty="0" smtClean="0">
                        <a:latin typeface="Arial" pitchFamily="34" charset="0"/>
                        <a:cs typeface="Arial" pitchFamily="34" charset="0"/>
                      </a:endParaRPr>
                    </a:p>
                  </a:txBody>
                  <a:tcPr/>
                </a:tc>
              </a:tr>
              <a:tr h="182879">
                <a:tc>
                  <a:txBody>
                    <a:bodyPr/>
                    <a:lstStyle/>
                    <a:p>
                      <a:pPr algn="ctr"/>
                      <a:r>
                        <a:rPr lang="en-US" sz="600" b="1" dirty="0" smtClean="0">
                          <a:latin typeface="Arial" pitchFamily="34" charset="0"/>
                          <a:cs typeface="Arial" pitchFamily="34" charset="0"/>
                        </a:rPr>
                        <a:t>CUMPLIMIENTO</a:t>
                      </a:r>
                      <a:endParaRPr lang="es-EC" sz="600" b="1" dirty="0">
                        <a:latin typeface="Arial" pitchFamily="34" charset="0"/>
                        <a:cs typeface="Arial" pitchFamily="34" charset="0"/>
                      </a:endParaRPr>
                    </a:p>
                  </a:txBody>
                  <a:tcPr>
                    <a:solidFill>
                      <a:srgbClr val="92D050"/>
                    </a:solidFill>
                  </a:tcPr>
                </a:tc>
                <a:tc>
                  <a:txBody>
                    <a:bodyPr/>
                    <a:lstStyle/>
                    <a:p>
                      <a:pPr algn="ctr" fontAlgn="b"/>
                      <a:r>
                        <a:rPr lang="es-MX" sz="900" b="0" i="0" u="none" strike="noStrike" dirty="0" smtClean="0">
                          <a:latin typeface="Arial"/>
                        </a:rPr>
                        <a:t>59.6%</a:t>
                      </a:r>
                      <a:endParaRPr lang="es-MX" sz="900" b="0" i="0" u="none" strike="noStrike" dirty="0">
                        <a:latin typeface="Arial"/>
                      </a:endParaRPr>
                    </a:p>
                  </a:txBody>
                  <a:tcPr marL="0" marR="0" marT="0" marB="0" anchor="b">
                    <a:solidFill>
                      <a:srgbClr val="FF0000"/>
                    </a:solidFill>
                  </a:tcPr>
                </a:tc>
                <a:tc>
                  <a:txBody>
                    <a:bodyPr/>
                    <a:lstStyle/>
                    <a:p>
                      <a:pPr algn="ctr" fontAlgn="b"/>
                      <a:r>
                        <a:rPr lang="es-MX" sz="900" b="0" i="0" u="none" strike="noStrike" dirty="0" smtClean="0">
                          <a:latin typeface="Arial"/>
                        </a:rPr>
                        <a:t>60.1%</a:t>
                      </a:r>
                      <a:endParaRPr lang="es-MX" sz="900" b="0" i="0" u="none" strike="noStrike" dirty="0">
                        <a:latin typeface="Arial"/>
                      </a:endParaRPr>
                    </a:p>
                  </a:txBody>
                  <a:tcPr marL="0" marR="0" marT="0" marB="0" anchor="b">
                    <a:solidFill>
                      <a:srgbClr val="FFFF00"/>
                    </a:solidFill>
                  </a:tcPr>
                </a:tc>
                <a:tc>
                  <a:txBody>
                    <a:bodyPr/>
                    <a:lstStyle/>
                    <a:p>
                      <a:pPr algn="ctr" fontAlgn="b"/>
                      <a:r>
                        <a:rPr lang="es-MX" sz="900" b="0" i="0" u="none" strike="noStrike" dirty="0" smtClean="0">
                          <a:latin typeface="Arial"/>
                        </a:rPr>
                        <a:t>63.8%</a:t>
                      </a:r>
                      <a:endParaRPr lang="es-MX" sz="900" b="0" i="0" u="none" strike="noStrike" dirty="0">
                        <a:latin typeface="Arial"/>
                      </a:endParaRPr>
                    </a:p>
                  </a:txBody>
                  <a:tcPr marL="0" marR="0" marT="0" marB="0" anchor="b">
                    <a:solidFill>
                      <a:srgbClr val="FFFF00"/>
                    </a:solidFill>
                  </a:tcPr>
                </a:tc>
                <a:tc>
                  <a:txBody>
                    <a:bodyPr/>
                    <a:lstStyle/>
                    <a:p>
                      <a:pPr algn="ctr" fontAlgn="b"/>
                      <a:r>
                        <a:rPr lang="es-MX" sz="900" b="0" i="0" u="none" strike="noStrike" dirty="0" smtClean="0">
                          <a:latin typeface="Arial"/>
                        </a:rPr>
                        <a:t>64.2%</a:t>
                      </a:r>
                      <a:endParaRPr lang="es-MX" sz="900" b="0" i="0" u="none" strike="noStrike" dirty="0">
                        <a:latin typeface="Arial"/>
                      </a:endParaRPr>
                    </a:p>
                  </a:txBody>
                  <a:tcPr marL="0" marR="0" marT="0" marB="0" anchor="b">
                    <a:solidFill>
                      <a:srgbClr val="FFFF00"/>
                    </a:solidFill>
                  </a:tcPr>
                </a:tc>
                <a:tc>
                  <a:txBody>
                    <a:bodyPr/>
                    <a:lstStyle/>
                    <a:p>
                      <a:pPr algn="ctr" fontAlgn="b"/>
                      <a:r>
                        <a:rPr lang="es-MX" sz="900" b="0" i="0" u="none" strike="noStrike" dirty="0" smtClean="0">
                          <a:latin typeface="Arial"/>
                        </a:rPr>
                        <a:t>68.4%</a:t>
                      </a:r>
                      <a:endParaRPr lang="es-MX" sz="900" b="0" i="0" u="none" strike="noStrike" dirty="0">
                        <a:latin typeface="Arial"/>
                      </a:endParaRPr>
                    </a:p>
                  </a:txBody>
                  <a:tcPr marL="0" marR="0" marT="0" marB="0" anchor="b">
                    <a:solidFill>
                      <a:srgbClr val="27EF1D"/>
                    </a:solidFill>
                  </a:tcPr>
                </a:tc>
                <a:tc>
                  <a:txBody>
                    <a:bodyPr/>
                    <a:lstStyle/>
                    <a:p>
                      <a:pPr algn="ctr" fontAlgn="b"/>
                      <a:r>
                        <a:rPr lang="es-MX" sz="900" b="0" i="0" u="none" strike="noStrike" dirty="0" smtClean="0">
                          <a:latin typeface="Arial"/>
                        </a:rPr>
                        <a:t>69.8%</a:t>
                      </a:r>
                      <a:endParaRPr lang="es-MX" sz="900" b="0" i="0" u="none" strike="noStrike" dirty="0">
                        <a:latin typeface="Arial"/>
                      </a:endParaRPr>
                    </a:p>
                  </a:txBody>
                  <a:tcPr marL="0" marR="0" marT="0" marB="0" anchor="b">
                    <a:solidFill>
                      <a:srgbClr val="27EF1D"/>
                    </a:solidFill>
                  </a:tcPr>
                </a:tc>
              </a:tr>
              <a:tr h="213359">
                <a:tc>
                  <a:txBody>
                    <a:bodyPr/>
                    <a:lstStyle/>
                    <a:p>
                      <a:pPr algn="ctr"/>
                      <a:r>
                        <a:rPr lang="en-US" sz="500" b="1" dirty="0" smtClean="0">
                          <a:latin typeface="Arial" pitchFamily="34" charset="0"/>
                          <a:cs typeface="Arial" pitchFamily="34" charset="0"/>
                        </a:rPr>
                        <a:t>CAPACIDAD DE PRODUCCIÓN UTILIZADA</a:t>
                      </a:r>
                      <a:endParaRPr lang="es-EC" sz="500" b="1" dirty="0">
                        <a:latin typeface="Arial" pitchFamily="34" charset="0"/>
                        <a:cs typeface="Arial" pitchFamily="34" charset="0"/>
                      </a:endParaRPr>
                    </a:p>
                  </a:txBody>
                  <a:tcPr>
                    <a:solidFill>
                      <a:srgbClr val="92D050"/>
                    </a:solidFill>
                  </a:tcPr>
                </a:tc>
                <a:tc>
                  <a:txBody>
                    <a:bodyPr/>
                    <a:lstStyle/>
                    <a:p>
                      <a:pPr algn="ctr" fontAlgn="b"/>
                      <a:r>
                        <a:rPr lang="es-MX" sz="900" b="0" i="0" u="none" strike="noStrike" dirty="0" smtClean="0">
                          <a:latin typeface="Arial"/>
                        </a:rPr>
                        <a:t>3205 H</a:t>
                      </a:r>
                      <a:endParaRPr lang="es-MX" sz="900" b="0" i="0" u="none" strike="noStrike" dirty="0">
                        <a:latin typeface="Arial"/>
                      </a:endParaRPr>
                    </a:p>
                  </a:txBody>
                  <a:tcPr marL="0" marR="0" marT="0" marB="0" anchor="ctr"/>
                </a:tc>
                <a:tc>
                  <a:txBody>
                    <a:bodyPr/>
                    <a:lstStyle/>
                    <a:p>
                      <a:pPr algn="ctr" fontAlgn="b"/>
                      <a:r>
                        <a:rPr lang="es-MX" sz="900" b="0" i="0" u="none" strike="noStrike" dirty="0" smtClean="0">
                          <a:latin typeface="Arial"/>
                        </a:rPr>
                        <a:t>3230 H</a:t>
                      </a:r>
                      <a:endParaRPr lang="es-MX" sz="900" b="0" i="0" u="none" strike="noStrike" dirty="0">
                        <a:latin typeface="Arial"/>
                      </a:endParaRPr>
                    </a:p>
                  </a:txBody>
                  <a:tcPr marL="0" marR="0" marT="0" marB="0" anchor="ctr"/>
                </a:tc>
                <a:tc>
                  <a:txBody>
                    <a:bodyPr/>
                    <a:lstStyle/>
                    <a:p>
                      <a:pPr algn="ctr" fontAlgn="b"/>
                      <a:r>
                        <a:rPr lang="es-MX" sz="900" b="0" i="0" u="none" strike="noStrike" dirty="0" smtClean="0">
                          <a:latin typeface="Arial"/>
                        </a:rPr>
                        <a:t>3430 H</a:t>
                      </a:r>
                      <a:endParaRPr lang="es-MX" sz="900" b="0" i="0" u="none" strike="noStrike" dirty="0">
                        <a:latin typeface="Arial"/>
                      </a:endParaRPr>
                    </a:p>
                  </a:txBody>
                  <a:tcPr marL="0" marR="0" marT="0" marB="0" anchor="ctr"/>
                </a:tc>
                <a:tc>
                  <a:txBody>
                    <a:bodyPr/>
                    <a:lstStyle/>
                    <a:p>
                      <a:pPr algn="ctr" fontAlgn="b"/>
                      <a:r>
                        <a:rPr lang="es-MX" sz="900" b="0" i="0" u="none" strike="noStrike" dirty="0" smtClean="0">
                          <a:latin typeface="Arial"/>
                        </a:rPr>
                        <a:t>3450 H</a:t>
                      </a:r>
                      <a:endParaRPr lang="es-MX" sz="900" b="0" i="0" u="none" strike="noStrike" dirty="0">
                        <a:latin typeface="Arial"/>
                      </a:endParaRPr>
                    </a:p>
                  </a:txBody>
                  <a:tcPr marL="0" marR="0" marT="0" marB="0" anchor="ctr"/>
                </a:tc>
                <a:tc>
                  <a:txBody>
                    <a:bodyPr/>
                    <a:lstStyle/>
                    <a:p>
                      <a:pPr algn="ctr" fontAlgn="b"/>
                      <a:r>
                        <a:rPr lang="es-MX" sz="900" b="0" i="0" u="none" strike="noStrike" dirty="0" smtClean="0">
                          <a:latin typeface="Arial"/>
                        </a:rPr>
                        <a:t>3678 H</a:t>
                      </a:r>
                      <a:endParaRPr lang="es-MX" sz="900" b="0" i="0" u="none" strike="noStrike" dirty="0">
                        <a:latin typeface="Arial"/>
                      </a:endParaRPr>
                    </a:p>
                  </a:txBody>
                  <a:tcPr marL="0" marR="0" marT="0" marB="0" anchor="ctr"/>
                </a:tc>
                <a:tc>
                  <a:txBody>
                    <a:bodyPr/>
                    <a:lstStyle/>
                    <a:p>
                      <a:pPr algn="ctr" fontAlgn="b"/>
                      <a:r>
                        <a:rPr lang="es-MX" sz="900" b="0" i="0" u="none" strike="noStrike" dirty="0" smtClean="0">
                          <a:latin typeface="Arial"/>
                        </a:rPr>
                        <a:t>3700 H</a:t>
                      </a:r>
                      <a:endParaRPr lang="es-MX" sz="900" b="0" i="0" u="none" strike="noStrike" dirty="0">
                        <a:latin typeface="Arial"/>
                      </a:endParaRPr>
                    </a:p>
                  </a:txBody>
                  <a:tcPr marL="0" marR="0" marT="0" marB="0" anchor="ctr"/>
                </a:tc>
              </a:tr>
              <a:tr h="274319">
                <a:tc>
                  <a:txBody>
                    <a:bodyPr/>
                    <a:lstStyle/>
                    <a:p>
                      <a:pPr algn="ctr"/>
                      <a:r>
                        <a:rPr lang="en-US" sz="500" b="1" dirty="0" smtClean="0">
                          <a:latin typeface="Arial" pitchFamily="34" charset="0"/>
                          <a:cs typeface="Arial" pitchFamily="34" charset="0"/>
                        </a:rPr>
                        <a:t>TOTAL DE CAPACIDAD</a:t>
                      </a:r>
                      <a:r>
                        <a:rPr lang="en-US" sz="500" b="1" baseline="0" dirty="0" smtClean="0">
                          <a:latin typeface="Arial" pitchFamily="34" charset="0"/>
                          <a:cs typeface="Arial" pitchFamily="34" charset="0"/>
                        </a:rPr>
                        <a:t> DE PERODUCCION MENSUAL EN HORAS</a:t>
                      </a:r>
                      <a:endParaRPr lang="es-EC" sz="500" b="1" dirty="0">
                        <a:latin typeface="Arial" pitchFamily="34" charset="0"/>
                        <a:cs typeface="Arial" pitchFamily="34" charset="0"/>
                      </a:endParaRPr>
                    </a:p>
                  </a:txBody>
                  <a:tcPr>
                    <a:solidFill>
                      <a:srgbClr val="92D050"/>
                    </a:solidFill>
                  </a:tcPr>
                </a:tc>
                <a:tc>
                  <a:txBody>
                    <a:bodyPr/>
                    <a:lstStyle/>
                    <a:p>
                      <a:pPr algn="ctr"/>
                      <a:r>
                        <a:rPr lang="es-EC" sz="1000" dirty="0" smtClean="0"/>
                        <a:t>5376 H</a:t>
                      </a:r>
                      <a:endParaRPr lang="es-EC" sz="1000" dirty="0"/>
                    </a:p>
                  </a:txBody>
                  <a:tcPr marL="0" marR="0" marT="0" marB="0" anchor="ctr"/>
                </a:tc>
                <a:tc>
                  <a:txBody>
                    <a:bodyPr/>
                    <a:lstStyle/>
                    <a:p>
                      <a:pPr algn="ctr"/>
                      <a:r>
                        <a:rPr lang="es-EC" sz="1000" dirty="0" smtClean="0"/>
                        <a:t>5376 H</a:t>
                      </a:r>
                      <a:endParaRPr lang="es-EC" sz="1000" dirty="0"/>
                    </a:p>
                  </a:txBody>
                  <a:tcPr anchor="ctr"/>
                </a:tc>
                <a:tc>
                  <a:txBody>
                    <a:bodyPr/>
                    <a:lstStyle/>
                    <a:p>
                      <a:pPr algn="ctr"/>
                      <a:r>
                        <a:rPr lang="es-EC" sz="1000" dirty="0" smtClean="0"/>
                        <a:t>5376 H</a:t>
                      </a:r>
                      <a:endParaRPr lang="es-EC" sz="1000" dirty="0">
                        <a:latin typeface="Arial" pitchFamily="34" charset="0"/>
                        <a:cs typeface="Arial" pitchFamily="34" charset="0"/>
                      </a:endParaRPr>
                    </a:p>
                  </a:txBody>
                  <a:tcPr anchor="ctr"/>
                </a:tc>
                <a:tc>
                  <a:txBody>
                    <a:bodyPr/>
                    <a:lstStyle/>
                    <a:p>
                      <a:pPr algn="ctr"/>
                      <a:r>
                        <a:rPr lang="es-EC" sz="1000" dirty="0" smtClean="0"/>
                        <a:t>5376 H</a:t>
                      </a:r>
                      <a:endParaRPr lang="es-EC" sz="1000" dirty="0">
                        <a:latin typeface="Arial" pitchFamily="34" charset="0"/>
                        <a:cs typeface="Arial" pitchFamily="34" charset="0"/>
                      </a:endParaRPr>
                    </a:p>
                  </a:txBody>
                  <a:tcPr anchor="ctr"/>
                </a:tc>
                <a:tc>
                  <a:txBody>
                    <a:bodyPr/>
                    <a:lstStyle/>
                    <a:p>
                      <a:pPr algn="ctr"/>
                      <a:r>
                        <a:rPr lang="es-EC" sz="1000" dirty="0" smtClean="0"/>
                        <a:t>5376 H</a:t>
                      </a:r>
                      <a:endParaRPr lang="es-EC" sz="1000" dirty="0">
                        <a:latin typeface="Arial" pitchFamily="34" charset="0"/>
                        <a:cs typeface="Arial" pitchFamily="34" charset="0"/>
                      </a:endParaRPr>
                    </a:p>
                  </a:txBody>
                  <a:tcPr anchor="ctr"/>
                </a:tc>
                <a:tc>
                  <a:txBody>
                    <a:bodyPr/>
                    <a:lstStyle/>
                    <a:p>
                      <a:pPr algn="ctr"/>
                      <a:r>
                        <a:rPr lang="es-EC" sz="1000" dirty="0" smtClean="0"/>
                        <a:t>5376 H</a:t>
                      </a:r>
                      <a:endParaRPr lang="es-EC" sz="1000" dirty="0">
                        <a:latin typeface="Arial" pitchFamily="34" charset="0"/>
                        <a:cs typeface="Arial" pitchFamily="34" charset="0"/>
                      </a:endParaRPr>
                    </a:p>
                  </a:txBody>
                  <a:tcPr anchor="ctr"/>
                </a:tc>
              </a:tr>
            </a:tbl>
          </a:graphicData>
        </a:graphic>
      </p:graphicFrame>
      <p:grpSp>
        <p:nvGrpSpPr>
          <p:cNvPr id="9" name="36 Grupo"/>
          <p:cNvGrpSpPr>
            <a:grpSpLocks/>
          </p:cNvGrpSpPr>
          <p:nvPr/>
        </p:nvGrpSpPr>
        <p:grpSpPr bwMode="auto">
          <a:xfrm>
            <a:off x="3421063" y="5786454"/>
            <a:ext cx="2436812" cy="485775"/>
            <a:chOff x="3421063" y="6143625"/>
            <a:chExt cx="2436812" cy="485775"/>
          </a:xfrm>
        </p:grpSpPr>
        <p:pic>
          <p:nvPicPr>
            <p:cNvPr id="10" name="Picture 2"/>
            <p:cNvPicPr>
              <a:picLocks noChangeAspect="1" noChangeArrowheads="1"/>
            </p:cNvPicPr>
            <p:nvPr/>
          </p:nvPicPr>
          <p:blipFill>
            <a:blip r:embed="rId2"/>
            <a:srcRect/>
            <a:stretch>
              <a:fillRect/>
            </a:stretch>
          </p:blipFill>
          <p:spPr bwMode="auto">
            <a:xfrm>
              <a:off x="3421063" y="6143625"/>
              <a:ext cx="2371725" cy="485775"/>
            </a:xfrm>
            <a:prstGeom prst="rect">
              <a:avLst/>
            </a:prstGeom>
            <a:noFill/>
            <a:ln w="9525">
              <a:noFill/>
              <a:miter lim="800000"/>
              <a:headEnd/>
              <a:tailEnd/>
            </a:ln>
          </p:spPr>
        </p:pic>
        <p:sp>
          <p:nvSpPr>
            <p:cNvPr id="11" name="19 CuadroTexto"/>
            <p:cNvSpPr txBox="1">
              <a:spLocks noChangeArrowheads="1"/>
            </p:cNvSpPr>
            <p:nvPr/>
          </p:nvSpPr>
          <p:spPr bwMode="auto">
            <a:xfrm>
              <a:off x="3551238" y="6438900"/>
              <a:ext cx="436562" cy="184150"/>
            </a:xfrm>
            <a:prstGeom prst="rect">
              <a:avLst/>
            </a:prstGeom>
            <a:noFill/>
            <a:ln w="9525">
              <a:noFill/>
              <a:miter lim="800000"/>
              <a:headEnd/>
              <a:tailEnd/>
            </a:ln>
          </p:spPr>
          <p:txBody>
            <a:bodyPr>
              <a:spAutoFit/>
            </a:bodyPr>
            <a:lstStyle/>
            <a:p>
              <a:r>
                <a:rPr lang="en-US" sz="600"/>
                <a:t>60%</a:t>
              </a:r>
              <a:endParaRPr lang="es-EC" sz="600"/>
            </a:p>
          </p:txBody>
        </p:sp>
        <p:sp>
          <p:nvSpPr>
            <p:cNvPr id="12" name="20 CuadroTexto"/>
            <p:cNvSpPr txBox="1">
              <a:spLocks noChangeArrowheads="1"/>
            </p:cNvSpPr>
            <p:nvPr/>
          </p:nvSpPr>
          <p:spPr bwMode="auto">
            <a:xfrm>
              <a:off x="3621088" y="6326188"/>
              <a:ext cx="225425" cy="184150"/>
            </a:xfrm>
            <a:prstGeom prst="rect">
              <a:avLst/>
            </a:prstGeom>
            <a:noFill/>
            <a:ln w="9525">
              <a:noFill/>
              <a:miter lim="800000"/>
              <a:headEnd/>
              <a:tailEnd/>
            </a:ln>
          </p:spPr>
          <p:txBody>
            <a:bodyPr>
              <a:spAutoFit/>
            </a:bodyPr>
            <a:lstStyle/>
            <a:p>
              <a:r>
                <a:rPr lang="es-EC" sz="600" b="1"/>
                <a:t>&lt;</a:t>
              </a:r>
            </a:p>
          </p:txBody>
        </p:sp>
        <p:sp>
          <p:nvSpPr>
            <p:cNvPr id="13" name="21 CuadroTexto"/>
            <p:cNvSpPr txBox="1">
              <a:spLocks noChangeArrowheads="1"/>
            </p:cNvSpPr>
            <p:nvPr/>
          </p:nvSpPr>
          <p:spPr bwMode="auto">
            <a:xfrm>
              <a:off x="5365750" y="6324600"/>
              <a:ext cx="125413" cy="184150"/>
            </a:xfrm>
            <a:prstGeom prst="rect">
              <a:avLst/>
            </a:prstGeom>
            <a:noFill/>
            <a:ln w="9525">
              <a:noFill/>
              <a:miter lim="800000"/>
              <a:headEnd/>
              <a:tailEnd/>
            </a:ln>
          </p:spPr>
          <p:txBody>
            <a:bodyPr>
              <a:spAutoFit/>
            </a:bodyPr>
            <a:lstStyle/>
            <a:p>
              <a:r>
                <a:rPr lang="es-EC" sz="600" b="1"/>
                <a:t>&gt;</a:t>
              </a:r>
            </a:p>
          </p:txBody>
        </p:sp>
        <p:sp>
          <p:nvSpPr>
            <p:cNvPr id="14" name="22 CuadroTexto"/>
            <p:cNvSpPr txBox="1">
              <a:spLocks noChangeArrowheads="1"/>
            </p:cNvSpPr>
            <p:nvPr/>
          </p:nvSpPr>
          <p:spPr bwMode="auto">
            <a:xfrm>
              <a:off x="5262563" y="6443663"/>
              <a:ext cx="595312" cy="185737"/>
            </a:xfrm>
            <a:prstGeom prst="rect">
              <a:avLst/>
            </a:prstGeom>
            <a:noFill/>
            <a:ln w="9525">
              <a:noFill/>
              <a:miter lim="800000"/>
              <a:headEnd/>
              <a:tailEnd/>
            </a:ln>
          </p:spPr>
          <p:txBody>
            <a:bodyPr>
              <a:spAutoFit/>
            </a:bodyPr>
            <a:lstStyle/>
            <a:p>
              <a:r>
                <a:rPr lang="en-US" sz="600"/>
                <a:t>65%</a:t>
              </a:r>
              <a:endParaRPr lang="es-EC" sz="600"/>
            </a:p>
          </p:txBody>
        </p:sp>
        <p:sp>
          <p:nvSpPr>
            <p:cNvPr id="15" name="23 CuadroTexto"/>
            <p:cNvSpPr txBox="1">
              <a:spLocks noChangeArrowheads="1"/>
            </p:cNvSpPr>
            <p:nvPr/>
          </p:nvSpPr>
          <p:spPr bwMode="auto">
            <a:xfrm>
              <a:off x="4238625" y="6429375"/>
              <a:ext cx="1014413" cy="185738"/>
            </a:xfrm>
            <a:prstGeom prst="rect">
              <a:avLst/>
            </a:prstGeom>
            <a:noFill/>
            <a:ln w="9525">
              <a:noFill/>
              <a:miter lim="800000"/>
              <a:headEnd/>
              <a:tailEnd/>
            </a:ln>
          </p:spPr>
          <p:txBody>
            <a:bodyPr>
              <a:spAutoFit/>
            </a:bodyPr>
            <a:lstStyle/>
            <a:p>
              <a:r>
                <a:rPr lang="es-EC" sz="600" b="1"/>
                <a:t>60%              65%</a:t>
              </a:r>
            </a:p>
          </p:txBody>
        </p:sp>
      </p:grpSp>
      <p:graphicFrame>
        <p:nvGraphicFramePr>
          <p:cNvPr id="16" name="11 Gráfico"/>
          <p:cNvGraphicFramePr/>
          <p:nvPr/>
        </p:nvGraphicFramePr>
        <p:xfrm>
          <a:off x="1214414" y="1285860"/>
          <a:ext cx="6572296" cy="2800360"/>
        </p:xfrm>
        <a:graphic>
          <a:graphicData uri="http://schemas.openxmlformats.org/drawingml/2006/chart">
            <c:chart xmlns:c="http://schemas.openxmlformats.org/drawingml/2006/chart" xmlns:r="http://schemas.openxmlformats.org/officeDocument/2006/relationships" r:id="rId3"/>
          </a:graphicData>
        </a:graphic>
      </p:graphicFrame>
      <p:cxnSp>
        <p:nvCxnSpPr>
          <p:cNvPr id="19" name="18 Conector recto"/>
          <p:cNvCxnSpPr/>
          <p:nvPr/>
        </p:nvCxnSpPr>
        <p:spPr>
          <a:xfrm>
            <a:off x="1785918" y="2143116"/>
            <a:ext cx="5857916" cy="1588"/>
          </a:xfrm>
          <a:prstGeom prst="line">
            <a:avLst/>
          </a:prstGeom>
          <a:ln>
            <a:solidFill>
              <a:srgbClr val="27EF1D"/>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1785918" y="2857496"/>
            <a:ext cx="5857916"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92</a:t>
            </a:fld>
            <a:endParaRPr lang="es-EC" dirty="0"/>
          </a:p>
        </p:txBody>
      </p:sp>
      <p:sp>
        <p:nvSpPr>
          <p:cNvPr id="6" name="1 Título"/>
          <p:cNvSpPr txBox="1">
            <a:spLocks/>
          </p:cNvSpPr>
          <p:nvPr/>
        </p:nvSpPr>
        <p:spPr bwMode="auto">
          <a:xfrm>
            <a:off x="0" y="-24"/>
            <a:ext cx="9144000" cy="500066"/>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1300" b="1" dirty="0">
                <a:latin typeface="Arial" pitchFamily="34" charset="0"/>
                <a:cs typeface="Arial" pitchFamily="34" charset="0"/>
              </a:rPr>
              <a:t>SISTEMA CONTROL DE GESTI</a:t>
            </a:r>
            <a:r>
              <a:rPr lang="en-US" sz="1300" b="1" dirty="0">
                <a:latin typeface="Arial" pitchFamily="34" charset="0"/>
                <a:cs typeface="Arial" pitchFamily="34" charset="0"/>
              </a:rPr>
              <a:t>ÓN</a:t>
            </a:r>
            <a:endParaRPr lang="es-EC" sz="1300" b="1" dirty="0">
              <a:latin typeface="Arial" pitchFamily="34" charset="0"/>
              <a:cs typeface="Arial" pitchFamily="34" charset="0"/>
            </a:endParaRPr>
          </a:p>
          <a:p>
            <a:pPr algn="ctr">
              <a:defRPr/>
            </a:pPr>
            <a:r>
              <a:rPr lang="es-EC" sz="1200" dirty="0">
                <a:latin typeface="Arial" pitchFamily="34" charset="0"/>
                <a:cs typeface="Arial" pitchFamily="34" charset="0"/>
              </a:rPr>
              <a:t>GRÁFICO DE TENDENCIA</a:t>
            </a:r>
          </a:p>
        </p:txBody>
      </p:sp>
      <p:graphicFrame>
        <p:nvGraphicFramePr>
          <p:cNvPr id="7" name="6 Tabla"/>
          <p:cNvGraphicFramePr>
            <a:graphicFrameLocks noGrp="1"/>
          </p:cNvGraphicFramePr>
          <p:nvPr/>
        </p:nvGraphicFramePr>
        <p:xfrm>
          <a:off x="0" y="500063"/>
          <a:ext cx="9144000" cy="411480"/>
        </p:xfrm>
        <a:graphic>
          <a:graphicData uri="http://schemas.openxmlformats.org/drawingml/2006/table">
            <a:tbl>
              <a:tblPr firstRow="1" bandRow="1">
                <a:tableStyleId>{5940675A-B579-460E-94D1-54222C63F5DA}</a:tableStyleId>
              </a:tblPr>
              <a:tblGrid>
                <a:gridCol w="785786"/>
                <a:gridCol w="1714512"/>
                <a:gridCol w="4643470"/>
                <a:gridCol w="1571636"/>
                <a:gridCol w="428596"/>
              </a:tblGrid>
              <a:tr h="118936">
                <a:tc rowSpan="2">
                  <a:txBody>
                    <a:bodyPr/>
                    <a:lstStyle/>
                    <a:p>
                      <a:pPr algn="ctr"/>
                      <a:r>
                        <a:rPr lang="es-EC" sz="700" b="1" dirty="0" smtClean="0">
                          <a:latin typeface="Arial" pitchFamily="34" charset="0"/>
                          <a:cs typeface="Arial" pitchFamily="34" charset="0"/>
                        </a:rPr>
                        <a:t>EMPRESA</a:t>
                      </a:r>
                      <a:r>
                        <a:rPr lang="es-EC" sz="700" b="1" baseline="0" dirty="0" smtClean="0">
                          <a:latin typeface="Arial" pitchFamily="34" charset="0"/>
                          <a:cs typeface="Arial" pitchFamily="34" charset="0"/>
                        </a:rPr>
                        <a:t> ABC</a:t>
                      </a:r>
                      <a:endParaRPr lang="es-EC" sz="700" b="1"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NOMBRE</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cap="none" normalizeH="0" baseline="0" dirty="0" err="1" smtClean="0">
                          <a:ln>
                            <a:noFill/>
                          </a:ln>
                          <a:solidFill>
                            <a:schemeClr val="tx1"/>
                          </a:solidFill>
                          <a:effectLst/>
                          <a:latin typeface="Arial" pitchFamily="34" charset="0"/>
                          <a:cs typeface="Arial" pitchFamily="34" charset="0"/>
                        </a:rPr>
                        <a:t>Minimizar</a:t>
                      </a:r>
                      <a:r>
                        <a:rPr kumimoji="0" lang="en-US" sz="800" b="0" i="0" u="none" strike="noStrike" cap="none" normalizeH="0" baseline="0" dirty="0" smtClean="0">
                          <a:ln>
                            <a:noFill/>
                          </a:ln>
                          <a:solidFill>
                            <a:schemeClr val="tx1"/>
                          </a:solidFill>
                          <a:effectLst/>
                          <a:latin typeface="Arial" pitchFamily="34" charset="0"/>
                          <a:cs typeface="Arial" pitchFamily="34" charset="0"/>
                        </a:rPr>
                        <a:t> el </a:t>
                      </a:r>
                      <a:r>
                        <a:rPr kumimoji="0" lang="en-US" sz="800" b="0" i="0" u="none" strike="noStrike" cap="none" normalizeH="0" baseline="0" dirty="0" err="1" smtClean="0">
                          <a:ln>
                            <a:noFill/>
                          </a:ln>
                          <a:solidFill>
                            <a:schemeClr val="tx1"/>
                          </a:solidFill>
                          <a:effectLst/>
                          <a:latin typeface="Arial" pitchFamily="34" charset="0"/>
                          <a:cs typeface="Arial" pitchFamily="34" charset="0"/>
                        </a:rPr>
                        <a:t>tiempo</a:t>
                      </a:r>
                      <a:r>
                        <a:rPr kumimoji="0" lang="en-US" sz="800" b="0" i="0" u="none" strike="noStrike" cap="none" normalizeH="0" baseline="0" dirty="0" smtClean="0">
                          <a:ln>
                            <a:noFill/>
                          </a:ln>
                          <a:solidFill>
                            <a:schemeClr val="tx1"/>
                          </a:solidFill>
                          <a:effectLst/>
                          <a:latin typeface="Arial" pitchFamily="34" charset="0"/>
                          <a:cs typeface="Arial" pitchFamily="34" charset="0"/>
                        </a:rPr>
                        <a:t> de </a:t>
                      </a:r>
                      <a:r>
                        <a:rPr kumimoji="0" lang="en-US" sz="800" b="0" i="0" u="none" strike="noStrike" cap="none" normalizeH="0" baseline="0" dirty="0" err="1" smtClean="0">
                          <a:ln>
                            <a:noFill/>
                          </a:ln>
                          <a:solidFill>
                            <a:schemeClr val="tx1"/>
                          </a:solidFill>
                          <a:effectLst/>
                          <a:latin typeface="Arial" pitchFamily="34" charset="0"/>
                          <a:cs typeface="Arial" pitchFamily="34" charset="0"/>
                        </a:rPr>
                        <a:t>producción</a:t>
                      </a:r>
                      <a:r>
                        <a:rPr kumimoji="0" lang="en-US" sz="800" b="0" i="0" u="none" strike="noStrike" cap="none" normalizeH="0" baseline="0" dirty="0" smtClean="0">
                          <a:ln>
                            <a:noFill/>
                          </a:ln>
                          <a:solidFill>
                            <a:schemeClr val="tx1"/>
                          </a:solidFill>
                          <a:effectLst/>
                          <a:latin typeface="Arial" pitchFamily="34" charset="0"/>
                          <a:cs typeface="Arial" pitchFamily="34" charset="0"/>
                        </a:rPr>
                        <a:t> al 20%</a:t>
                      </a: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NÚMERO</a:t>
                      </a:r>
                      <a:r>
                        <a:rPr lang="en-US" sz="700" b="1" baseline="0" dirty="0" smtClean="0">
                          <a:latin typeface="Arial" pitchFamily="34" charset="0"/>
                          <a:cs typeface="Arial" pitchFamily="34" charset="0"/>
                        </a:rPr>
                        <a:t> DE INDICADOR</a:t>
                      </a:r>
                      <a:endParaRPr lang="es-EC" sz="700" b="1" dirty="0">
                        <a:latin typeface="Arial" pitchFamily="34" charset="0"/>
                        <a:cs typeface="Arial" pitchFamily="34" charset="0"/>
                      </a:endParaRPr>
                    </a:p>
                  </a:txBody>
                  <a:tcPr/>
                </a:tc>
                <a:tc>
                  <a:txBody>
                    <a:bodyPr/>
                    <a:lstStyle/>
                    <a:p>
                      <a:r>
                        <a:rPr lang="en-US" sz="700" dirty="0" smtClean="0">
                          <a:latin typeface="Arial" pitchFamily="34" charset="0"/>
                          <a:cs typeface="Arial" pitchFamily="34" charset="0"/>
                        </a:rPr>
                        <a:t>3</a:t>
                      </a:r>
                      <a:endParaRPr lang="es-EC" sz="700" dirty="0">
                        <a:latin typeface="Arial" pitchFamily="34" charset="0"/>
                        <a:cs typeface="Arial" pitchFamily="34" charset="0"/>
                      </a:endParaRPr>
                    </a:p>
                  </a:txBody>
                  <a:tcPr/>
                </a:tc>
              </a:tr>
              <a:tr h="185579">
                <a:tc vMerge="1">
                  <a:txBody>
                    <a:bodyPr/>
                    <a:lstStyle/>
                    <a:p>
                      <a:endParaRPr lang="es-EC" sz="1200"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MÉTRICA</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a:spcAft>
                          <a:spcPts val="1000"/>
                        </a:spcAft>
                      </a:pPr>
                      <a:r>
                        <a:rPr kumimoji="0" lang="es-EC" sz="700" b="0" i="0" u="none" strike="noStrike" cap="none" normalizeH="0" baseline="0" dirty="0" smtClean="0">
                          <a:ln>
                            <a:noFill/>
                          </a:ln>
                          <a:solidFill>
                            <a:schemeClr val="tx1"/>
                          </a:solidFill>
                          <a:effectLst/>
                          <a:latin typeface="Arial" pitchFamily="34" charset="0"/>
                          <a:cs typeface="Arial" pitchFamily="34" charset="0"/>
                        </a:rPr>
                        <a:t>(</a:t>
                      </a:r>
                      <a:r>
                        <a:rPr lang="es-EC" sz="700" dirty="0" smtClean="0">
                          <a:latin typeface="Calibri" pitchFamily="34" charset="0"/>
                        </a:rPr>
                        <a:t>(Tiempo de Producción empleado/Total Tiempo de Producción</a:t>
                      </a:r>
                      <a:r>
                        <a:rPr lang="es-US" sz="700" dirty="0" smtClean="0">
                          <a:latin typeface="Calibri" pitchFamily="34" charset="0"/>
                        </a:rPr>
                        <a:t>)*100</a:t>
                      </a:r>
                      <a:endParaRPr lang="es-EC" sz="800" dirty="0"/>
                    </a:p>
                  </a:txBody>
                  <a:tcPr/>
                </a:tc>
                <a:tc>
                  <a:txBody>
                    <a:bodyPr/>
                    <a:lstStyle/>
                    <a:p>
                      <a:r>
                        <a:rPr lang="en-US" sz="700" b="1" dirty="0" smtClean="0">
                          <a:latin typeface="Arial" pitchFamily="34" charset="0"/>
                          <a:cs typeface="Arial" pitchFamily="34" charset="0"/>
                        </a:rPr>
                        <a:t>FECHA DE ELABORACIÓN</a:t>
                      </a:r>
                      <a:endParaRPr lang="es-EC" sz="700" b="1" dirty="0">
                        <a:latin typeface="Arial" pitchFamily="34" charset="0"/>
                        <a:cs typeface="Arial" pitchFamily="34" charset="0"/>
                      </a:endParaRPr>
                    </a:p>
                  </a:txBody>
                  <a:tcPr/>
                </a:tc>
                <a:tc>
                  <a:txBody>
                    <a:bodyPr/>
                    <a:lstStyle/>
                    <a:p>
                      <a:endParaRPr lang="es-EC" sz="700" dirty="0">
                        <a:latin typeface="Arial" pitchFamily="34" charset="0"/>
                        <a:cs typeface="Arial" pitchFamily="34" charset="0"/>
                      </a:endParaRPr>
                    </a:p>
                  </a:txBody>
                  <a:tcPr/>
                </a:tc>
              </a:tr>
            </a:tbl>
          </a:graphicData>
        </a:graphic>
      </p:graphicFrame>
      <p:graphicFrame>
        <p:nvGraphicFramePr>
          <p:cNvPr id="8" name="7 Tabla"/>
          <p:cNvGraphicFramePr>
            <a:graphicFrameLocks noGrp="1"/>
          </p:cNvGraphicFramePr>
          <p:nvPr/>
        </p:nvGraphicFramePr>
        <p:xfrm>
          <a:off x="1285852" y="4326723"/>
          <a:ext cx="6643736" cy="1432560"/>
        </p:xfrm>
        <a:graphic>
          <a:graphicData uri="http://schemas.openxmlformats.org/drawingml/2006/table">
            <a:tbl>
              <a:tblPr firstRow="1" bandRow="1">
                <a:tableStyleId>{5940675A-B579-460E-94D1-54222C63F5DA}</a:tableStyleId>
              </a:tblPr>
              <a:tblGrid>
                <a:gridCol w="1262876"/>
                <a:gridCol w="919380"/>
                <a:gridCol w="909275"/>
                <a:gridCol w="909275"/>
                <a:gridCol w="871942"/>
                <a:gridCol w="885494"/>
                <a:gridCol w="885494"/>
              </a:tblGrid>
              <a:tr h="179105">
                <a:tc>
                  <a:txBody>
                    <a:bodyPr/>
                    <a:lstStyle/>
                    <a:p>
                      <a:pPr algn="ctr"/>
                      <a:endParaRPr lang="es-EC" sz="600" dirty="0"/>
                    </a:p>
                  </a:txBody>
                  <a:tcPr/>
                </a:tc>
                <a:tc>
                  <a:txBody>
                    <a:bodyPr/>
                    <a:lstStyle/>
                    <a:p>
                      <a:pPr algn="ctr"/>
                      <a:r>
                        <a:rPr lang="en-US" sz="600" b="1" dirty="0" smtClean="0">
                          <a:solidFill>
                            <a:schemeClr val="bg1"/>
                          </a:solidFill>
                          <a:latin typeface="Arial" pitchFamily="34" charset="0"/>
                          <a:cs typeface="Arial" pitchFamily="34" charset="0"/>
                        </a:rPr>
                        <a:t>M1</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MX" sz="600" dirty="0" smtClean="0">
                          <a:solidFill>
                            <a:schemeClr val="bg1"/>
                          </a:solidFill>
                          <a:latin typeface="Arial" pitchFamily="34" charset="0"/>
                          <a:cs typeface="Arial" pitchFamily="34" charset="0"/>
                        </a:rPr>
                        <a:t>M2</a:t>
                      </a:r>
                    </a:p>
                  </a:txBody>
                  <a:tcPr>
                    <a:solidFill>
                      <a:schemeClr val="accent3">
                        <a:lumMod val="50000"/>
                      </a:schemeClr>
                    </a:solidFill>
                  </a:tcPr>
                </a:tc>
                <a:tc>
                  <a:txBody>
                    <a:bodyPr/>
                    <a:lstStyle/>
                    <a:p>
                      <a:pPr algn="ctr"/>
                      <a:r>
                        <a:rPr lang="es-MX" sz="600" dirty="0" smtClean="0">
                          <a:solidFill>
                            <a:schemeClr val="bg1"/>
                          </a:solidFill>
                          <a:latin typeface="Arial" pitchFamily="34" charset="0"/>
                          <a:cs typeface="Arial" pitchFamily="34" charset="0"/>
                        </a:rPr>
                        <a:t>M3</a:t>
                      </a:r>
                      <a:endParaRPr lang="es-MX" sz="600"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MX" sz="600" dirty="0" smtClean="0">
                          <a:solidFill>
                            <a:schemeClr val="bg1"/>
                          </a:solidFill>
                          <a:latin typeface="Arial" pitchFamily="34" charset="0"/>
                          <a:cs typeface="Arial" pitchFamily="34" charset="0"/>
                        </a:rPr>
                        <a:t>M4</a:t>
                      </a:r>
                      <a:endParaRPr lang="es-MX" sz="600"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MX" sz="600" dirty="0" smtClean="0">
                          <a:solidFill>
                            <a:schemeClr val="bg1"/>
                          </a:solidFill>
                          <a:latin typeface="Arial" pitchFamily="34" charset="0"/>
                          <a:cs typeface="Arial" pitchFamily="34" charset="0"/>
                        </a:rPr>
                        <a:t>M5</a:t>
                      </a:r>
                      <a:endParaRPr lang="es-MX" sz="600"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MX" sz="600" dirty="0" smtClean="0">
                          <a:solidFill>
                            <a:schemeClr val="bg1"/>
                          </a:solidFill>
                          <a:latin typeface="Arial" pitchFamily="34" charset="0"/>
                          <a:cs typeface="Arial" pitchFamily="34" charset="0"/>
                        </a:rPr>
                        <a:t>M6</a:t>
                      </a:r>
                      <a:endParaRPr lang="es-MX" sz="600" dirty="0">
                        <a:solidFill>
                          <a:schemeClr val="bg1"/>
                        </a:solidFill>
                        <a:latin typeface="Arial" pitchFamily="34" charset="0"/>
                        <a:cs typeface="Arial" pitchFamily="34" charset="0"/>
                      </a:endParaRPr>
                    </a:p>
                  </a:txBody>
                  <a:tcPr>
                    <a:solidFill>
                      <a:schemeClr val="accent3">
                        <a:lumMod val="50000"/>
                      </a:schemeClr>
                    </a:solidFill>
                  </a:tcPr>
                </a:tc>
              </a:tr>
              <a:tr h="158875">
                <a:tc>
                  <a:txBody>
                    <a:bodyPr/>
                    <a:lstStyle/>
                    <a:p>
                      <a:pPr algn="ctr"/>
                      <a:r>
                        <a:rPr lang="en-US" sz="600" b="1" dirty="0" smtClean="0">
                          <a:latin typeface="Arial" pitchFamily="34" charset="0"/>
                          <a:cs typeface="Arial" pitchFamily="34" charset="0"/>
                        </a:rPr>
                        <a:t>MÁXIMO</a:t>
                      </a:r>
                      <a:endParaRPr lang="es-EC" sz="600" b="1" dirty="0">
                        <a:latin typeface="Arial" pitchFamily="34" charset="0"/>
                        <a:cs typeface="Arial" pitchFamily="34" charset="0"/>
                      </a:endParaRPr>
                    </a:p>
                  </a:txBody>
                  <a:tcPr>
                    <a:solidFill>
                      <a:srgbClr val="92D050"/>
                    </a:solidFill>
                  </a:tcPr>
                </a:tc>
                <a:tc>
                  <a:txBody>
                    <a:bodyPr/>
                    <a:lstStyle/>
                    <a:p>
                      <a:pPr algn="ctr"/>
                      <a:r>
                        <a:rPr lang="en-US" sz="800" dirty="0" smtClean="0">
                          <a:latin typeface="Arial" pitchFamily="34" charset="0"/>
                          <a:cs typeface="Arial" pitchFamily="34" charset="0"/>
                        </a:rPr>
                        <a:t>25%</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25%</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25%</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25%</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25%</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25%</a:t>
                      </a:r>
                      <a:endParaRPr lang="es-EC" sz="800" dirty="0">
                        <a:latin typeface="Arial" pitchFamily="34" charset="0"/>
                        <a:cs typeface="Arial" pitchFamily="34" charset="0"/>
                      </a:endParaRPr>
                    </a:p>
                  </a:txBody>
                  <a:tcPr/>
                </a:tc>
              </a:tr>
              <a:tr h="158875">
                <a:tc>
                  <a:txBody>
                    <a:bodyPr/>
                    <a:lstStyle/>
                    <a:p>
                      <a:pPr algn="ctr"/>
                      <a:r>
                        <a:rPr lang="en-US" sz="600" b="1" dirty="0" smtClean="0">
                          <a:latin typeface="Arial" pitchFamily="34" charset="0"/>
                          <a:cs typeface="Arial" pitchFamily="34" charset="0"/>
                        </a:rPr>
                        <a:t>MÍNIMO</a:t>
                      </a:r>
                      <a:endParaRPr lang="es-EC" sz="600" b="1" dirty="0">
                        <a:latin typeface="Arial" pitchFamily="34" charset="0"/>
                        <a:cs typeface="Arial" pitchFamily="34" charset="0"/>
                      </a:endParaRPr>
                    </a:p>
                  </a:txBody>
                  <a:tcPr>
                    <a:solidFill>
                      <a:srgbClr val="92D050"/>
                    </a:solidFill>
                  </a:tcPr>
                </a:tc>
                <a:tc>
                  <a:txBody>
                    <a:bodyPr/>
                    <a:lstStyle/>
                    <a:p>
                      <a:pPr algn="ctr"/>
                      <a:r>
                        <a:rPr lang="en-US" sz="800" dirty="0" smtClean="0">
                          <a:latin typeface="Arial" pitchFamily="34" charset="0"/>
                          <a:cs typeface="Arial" pitchFamily="34" charset="0"/>
                        </a:rPr>
                        <a:t>20%</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20%</a:t>
                      </a:r>
                      <a:endParaRPr lang="es-EC" sz="800" dirty="0">
                        <a:latin typeface="Arial" pitchFamily="34" charset="0"/>
                        <a:cs typeface="Arial" pitchFamily="34" charset="0"/>
                      </a:endParaRPr>
                    </a:p>
                  </a:txBody>
                  <a:tcPr/>
                </a:tc>
                <a:tc>
                  <a:txBody>
                    <a:bodyPr/>
                    <a:lstStyle/>
                    <a:p>
                      <a:pPr algn="ctr"/>
                      <a:r>
                        <a:rPr lang="en-US" sz="800" smtClean="0">
                          <a:latin typeface="Arial" pitchFamily="34" charset="0"/>
                          <a:cs typeface="Arial" pitchFamily="34" charset="0"/>
                        </a:rPr>
                        <a:t>20%</a:t>
                      </a:r>
                      <a:endParaRPr lang="es-EC" sz="800" dirty="0">
                        <a:latin typeface="Arial" pitchFamily="34" charset="0"/>
                        <a:cs typeface="Arial" pitchFamily="34" charset="0"/>
                      </a:endParaRPr>
                    </a:p>
                  </a:txBody>
                  <a:tcPr/>
                </a:tc>
                <a:tc>
                  <a:txBody>
                    <a:bodyPr/>
                    <a:lstStyle/>
                    <a:p>
                      <a:pPr algn="ctr"/>
                      <a:r>
                        <a:rPr lang="en-US" sz="800" smtClean="0">
                          <a:latin typeface="Arial" pitchFamily="34" charset="0"/>
                          <a:cs typeface="Arial" pitchFamily="34" charset="0"/>
                        </a:rPr>
                        <a:t>20%</a:t>
                      </a:r>
                      <a:endParaRPr lang="es-EC" sz="800" dirty="0">
                        <a:latin typeface="Arial" pitchFamily="34" charset="0"/>
                        <a:cs typeface="Arial" pitchFamily="34" charset="0"/>
                      </a:endParaRPr>
                    </a:p>
                  </a:txBody>
                  <a:tcPr/>
                </a:tc>
                <a:tc>
                  <a:txBody>
                    <a:bodyPr/>
                    <a:lstStyle/>
                    <a:p>
                      <a:pPr algn="ctr"/>
                      <a:r>
                        <a:rPr lang="en-US" sz="800" smtClean="0">
                          <a:latin typeface="Arial" pitchFamily="34" charset="0"/>
                          <a:cs typeface="Arial" pitchFamily="34" charset="0"/>
                        </a:rPr>
                        <a:t>20%</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20%</a:t>
                      </a:r>
                      <a:endParaRPr lang="es-EC" sz="800" dirty="0">
                        <a:latin typeface="Arial" pitchFamily="34" charset="0"/>
                        <a:cs typeface="Arial" pitchFamily="34" charset="0"/>
                      </a:endParaRPr>
                    </a:p>
                  </a:txBody>
                  <a:tcPr/>
                </a:tc>
              </a:tr>
              <a:tr h="146654">
                <a:tc>
                  <a:txBody>
                    <a:bodyPr/>
                    <a:lstStyle/>
                    <a:p>
                      <a:pPr algn="ctr"/>
                      <a:r>
                        <a:rPr lang="en-US" sz="600" b="1" dirty="0" smtClean="0">
                          <a:latin typeface="Arial" pitchFamily="34" charset="0"/>
                          <a:cs typeface="Arial" pitchFamily="34" charset="0"/>
                        </a:rPr>
                        <a:t>CUMPLIMIENTO</a:t>
                      </a:r>
                      <a:endParaRPr lang="es-EC" sz="600" b="1" dirty="0">
                        <a:latin typeface="Arial" pitchFamily="34" charset="0"/>
                        <a:cs typeface="Arial" pitchFamily="34" charset="0"/>
                      </a:endParaRPr>
                    </a:p>
                  </a:txBody>
                  <a:tcPr>
                    <a:solidFill>
                      <a:srgbClr val="92D050"/>
                    </a:solidFill>
                  </a:tcPr>
                </a:tc>
                <a:tc>
                  <a:txBody>
                    <a:bodyPr/>
                    <a:lstStyle/>
                    <a:p>
                      <a:pPr algn="ctr" fontAlgn="b"/>
                      <a:r>
                        <a:rPr lang="es-MX" sz="800" b="0" i="0" u="none" strike="noStrike" dirty="0">
                          <a:latin typeface="Arial" pitchFamily="34" charset="0"/>
                          <a:cs typeface="Arial" pitchFamily="34" charset="0"/>
                        </a:rPr>
                        <a:t>24%</a:t>
                      </a:r>
                    </a:p>
                  </a:txBody>
                  <a:tcPr marL="0" marR="0" marT="0" marB="0" anchor="ctr">
                    <a:solidFill>
                      <a:srgbClr val="FFFF00"/>
                    </a:solidFill>
                  </a:tcPr>
                </a:tc>
                <a:tc>
                  <a:txBody>
                    <a:bodyPr/>
                    <a:lstStyle/>
                    <a:p>
                      <a:pPr algn="ctr" fontAlgn="b"/>
                      <a:r>
                        <a:rPr lang="es-MX" sz="800" b="0" i="0" u="none" strike="noStrike" dirty="0">
                          <a:latin typeface="Arial" pitchFamily="34" charset="0"/>
                          <a:cs typeface="Arial" pitchFamily="34" charset="0"/>
                        </a:rPr>
                        <a:t>23%</a:t>
                      </a:r>
                    </a:p>
                  </a:txBody>
                  <a:tcPr marL="0" marR="0" marT="0" marB="0" anchor="ctr">
                    <a:solidFill>
                      <a:srgbClr val="FFFF00"/>
                    </a:solidFill>
                  </a:tcPr>
                </a:tc>
                <a:tc>
                  <a:txBody>
                    <a:bodyPr/>
                    <a:lstStyle/>
                    <a:p>
                      <a:pPr algn="ctr" fontAlgn="b"/>
                      <a:r>
                        <a:rPr lang="es-MX" sz="800" b="0" i="0" u="none" strike="noStrike" dirty="0">
                          <a:latin typeface="Arial" pitchFamily="34" charset="0"/>
                          <a:cs typeface="Arial" pitchFamily="34" charset="0"/>
                        </a:rPr>
                        <a:t>22%</a:t>
                      </a:r>
                    </a:p>
                  </a:txBody>
                  <a:tcPr marL="0" marR="0" marT="0" marB="0" anchor="ctr">
                    <a:solidFill>
                      <a:srgbClr val="FFFF00"/>
                    </a:solidFill>
                  </a:tcPr>
                </a:tc>
                <a:tc>
                  <a:txBody>
                    <a:bodyPr/>
                    <a:lstStyle/>
                    <a:p>
                      <a:pPr algn="ctr" fontAlgn="b"/>
                      <a:r>
                        <a:rPr lang="es-MX" sz="800" b="0" i="0" u="none" strike="noStrike" dirty="0">
                          <a:latin typeface="Arial" pitchFamily="34" charset="0"/>
                          <a:cs typeface="Arial" pitchFamily="34" charset="0"/>
                        </a:rPr>
                        <a:t>20%</a:t>
                      </a:r>
                    </a:p>
                  </a:txBody>
                  <a:tcPr marL="0" marR="0" marT="0" marB="0" anchor="ctr">
                    <a:solidFill>
                      <a:srgbClr val="FFFF00"/>
                    </a:solidFill>
                  </a:tcPr>
                </a:tc>
                <a:tc>
                  <a:txBody>
                    <a:bodyPr/>
                    <a:lstStyle/>
                    <a:p>
                      <a:pPr algn="ctr" fontAlgn="b"/>
                      <a:r>
                        <a:rPr lang="es-MX" sz="800" b="0" i="0" u="none" strike="noStrike" dirty="0">
                          <a:latin typeface="Arial" pitchFamily="34" charset="0"/>
                          <a:cs typeface="Arial" pitchFamily="34" charset="0"/>
                        </a:rPr>
                        <a:t>19%</a:t>
                      </a:r>
                    </a:p>
                  </a:txBody>
                  <a:tcPr marL="0" marR="0" marT="0" marB="0" anchor="ctr">
                    <a:solidFill>
                      <a:srgbClr val="27EF1D"/>
                    </a:solidFill>
                  </a:tcPr>
                </a:tc>
                <a:tc>
                  <a:txBody>
                    <a:bodyPr/>
                    <a:lstStyle/>
                    <a:p>
                      <a:pPr algn="ctr" fontAlgn="b"/>
                      <a:r>
                        <a:rPr lang="es-MX" sz="800" b="0" i="0" u="none" strike="noStrike" dirty="0">
                          <a:latin typeface="Arial" pitchFamily="34" charset="0"/>
                          <a:cs typeface="Arial" pitchFamily="34" charset="0"/>
                        </a:rPr>
                        <a:t>18%</a:t>
                      </a:r>
                    </a:p>
                  </a:txBody>
                  <a:tcPr marL="0" marR="0" marT="0" marB="0" anchor="ctr">
                    <a:solidFill>
                      <a:srgbClr val="27EF1D"/>
                    </a:solidFill>
                  </a:tcPr>
                </a:tc>
              </a:tr>
              <a:tr h="293307">
                <a:tc>
                  <a:txBody>
                    <a:bodyPr/>
                    <a:lstStyle/>
                    <a:p>
                      <a:pPr algn="ctr"/>
                      <a:r>
                        <a:rPr lang="en-US" sz="600" b="1" dirty="0" err="1" smtClean="0">
                          <a:latin typeface="Arial" pitchFamily="34" charset="0"/>
                          <a:cs typeface="Arial" pitchFamily="34" charset="0"/>
                        </a:rPr>
                        <a:t>Tiempo</a:t>
                      </a:r>
                      <a:r>
                        <a:rPr lang="en-US" sz="600" b="1" dirty="0" smtClean="0">
                          <a:latin typeface="Arial" pitchFamily="34" charset="0"/>
                          <a:cs typeface="Arial" pitchFamily="34" charset="0"/>
                        </a:rPr>
                        <a:t> de </a:t>
                      </a:r>
                      <a:r>
                        <a:rPr lang="en-US" sz="600" b="1" dirty="0" err="1" smtClean="0">
                          <a:latin typeface="Arial" pitchFamily="34" charset="0"/>
                          <a:cs typeface="Arial" pitchFamily="34" charset="0"/>
                        </a:rPr>
                        <a:t>produccion</a:t>
                      </a:r>
                      <a:r>
                        <a:rPr lang="en-US" sz="600" b="1" dirty="0" smtClean="0">
                          <a:latin typeface="Arial" pitchFamily="34" charset="0"/>
                          <a:cs typeface="Arial" pitchFamily="34" charset="0"/>
                        </a:rPr>
                        <a:t> </a:t>
                      </a:r>
                      <a:r>
                        <a:rPr lang="en-US" sz="600" b="1" dirty="0" err="1" smtClean="0">
                          <a:latin typeface="Arial" pitchFamily="34" charset="0"/>
                          <a:cs typeface="Arial" pitchFamily="34" charset="0"/>
                        </a:rPr>
                        <a:t>proyectado-tiempo</a:t>
                      </a:r>
                      <a:r>
                        <a:rPr lang="en-US" sz="600" b="1" dirty="0" smtClean="0">
                          <a:latin typeface="Arial" pitchFamily="34" charset="0"/>
                          <a:cs typeface="Arial" pitchFamily="34" charset="0"/>
                        </a:rPr>
                        <a:t> de </a:t>
                      </a:r>
                      <a:r>
                        <a:rPr lang="en-US" sz="600" b="1" dirty="0" err="1" smtClean="0">
                          <a:latin typeface="Arial" pitchFamily="34" charset="0"/>
                          <a:cs typeface="Arial" pitchFamily="34" charset="0"/>
                        </a:rPr>
                        <a:t>producción</a:t>
                      </a:r>
                      <a:r>
                        <a:rPr lang="en-US" sz="600" b="1" dirty="0" smtClean="0">
                          <a:latin typeface="Arial" pitchFamily="34" charset="0"/>
                          <a:cs typeface="Arial" pitchFamily="34" charset="0"/>
                        </a:rPr>
                        <a:t> </a:t>
                      </a:r>
                      <a:r>
                        <a:rPr lang="en-US" sz="600" b="1" dirty="0" err="1" smtClean="0">
                          <a:latin typeface="Arial" pitchFamily="34" charset="0"/>
                          <a:cs typeface="Arial" pitchFamily="34" charset="0"/>
                        </a:rPr>
                        <a:t>empleado</a:t>
                      </a:r>
                      <a:endParaRPr lang="es-EC" sz="600" b="1" dirty="0">
                        <a:latin typeface="Arial" pitchFamily="34" charset="0"/>
                        <a:cs typeface="Arial" pitchFamily="34" charset="0"/>
                      </a:endParaRPr>
                    </a:p>
                  </a:txBody>
                  <a:tcPr>
                    <a:solidFill>
                      <a:srgbClr val="92D050"/>
                    </a:solidFill>
                  </a:tcPr>
                </a:tc>
                <a:tc>
                  <a:txBody>
                    <a:bodyPr/>
                    <a:lstStyle/>
                    <a:p>
                      <a:pPr algn="ctr" fontAlgn="b"/>
                      <a:r>
                        <a:rPr lang="es-MX" sz="800" b="0" i="0" u="none" strike="noStrike" dirty="0" smtClean="0">
                          <a:latin typeface="Arial" pitchFamily="34" charset="0"/>
                          <a:cs typeface="Arial" pitchFamily="34" charset="0"/>
                        </a:rPr>
                        <a:t>1615.2 H</a:t>
                      </a:r>
                      <a:endParaRPr lang="es-MX" sz="800" b="0" i="0" u="none" strike="noStrike" dirty="0">
                        <a:latin typeface="Arial" pitchFamily="34" charset="0"/>
                        <a:cs typeface="Arial" pitchFamily="34" charset="0"/>
                      </a:endParaRPr>
                    </a:p>
                  </a:txBody>
                  <a:tcPr marL="0" marR="0" marT="0" marB="0" anchor="ctr"/>
                </a:tc>
                <a:tc>
                  <a:txBody>
                    <a:bodyPr/>
                    <a:lstStyle/>
                    <a:p>
                      <a:pPr algn="ctr" fontAlgn="b"/>
                      <a:r>
                        <a:rPr lang="es-MX" sz="800" b="0" i="0" u="none" strike="noStrike" dirty="0" smtClean="0">
                          <a:latin typeface="Arial" pitchFamily="34" charset="0"/>
                          <a:cs typeface="Arial" pitchFamily="34" charset="0"/>
                        </a:rPr>
                        <a:t>1520 H</a:t>
                      </a:r>
                      <a:endParaRPr lang="es-MX" sz="800" b="0" i="0" u="none" strike="noStrike" dirty="0">
                        <a:latin typeface="Arial" pitchFamily="34" charset="0"/>
                        <a:cs typeface="Arial" pitchFamily="34" charset="0"/>
                      </a:endParaRPr>
                    </a:p>
                  </a:txBody>
                  <a:tcPr marL="0" marR="0" marT="0" marB="0" anchor="ctr"/>
                </a:tc>
                <a:tc>
                  <a:txBody>
                    <a:bodyPr/>
                    <a:lstStyle/>
                    <a:p>
                      <a:pPr algn="ctr" fontAlgn="b"/>
                      <a:r>
                        <a:rPr lang="es-MX" sz="800" b="0" i="0" u="none" strike="noStrike" dirty="0" smtClean="0">
                          <a:latin typeface="Arial" pitchFamily="34" charset="0"/>
                          <a:cs typeface="Arial" pitchFamily="34" charset="0"/>
                        </a:rPr>
                        <a:t>1645.6 H</a:t>
                      </a:r>
                      <a:endParaRPr lang="es-MX" sz="800" b="0" i="0" u="none" strike="noStrike" dirty="0">
                        <a:latin typeface="Arial" pitchFamily="34" charset="0"/>
                        <a:cs typeface="Arial" pitchFamily="34" charset="0"/>
                      </a:endParaRPr>
                    </a:p>
                  </a:txBody>
                  <a:tcPr marL="0" marR="0" marT="0" marB="0" anchor="ctr"/>
                </a:tc>
                <a:tc>
                  <a:txBody>
                    <a:bodyPr/>
                    <a:lstStyle/>
                    <a:p>
                      <a:pPr algn="ctr" fontAlgn="b"/>
                      <a:r>
                        <a:rPr lang="es-MX" sz="800" b="0" i="0" u="none" strike="noStrike" dirty="0" smtClean="0">
                          <a:latin typeface="Arial" pitchFamily="34" charset="0"/>
                          <a:cs typeface="Arial" pitchFamily="34" charset="0"/>
                        </a:rPr>
                        <a:t>1382 H</a:t>
                      </a:r>
                      <a:endParaRPr lang="es-MX" sz="800" b="0" i="0" u="none" strike="noStrike" dirty="0">
                        <a:latin typeface="Arial" pitchFamily="34" charset="0"/>
                        <a:cs typeface="Arial" pitchFamily="34" charset="0"/>
                      </a:endParaRPr>
                    </a:p>
                  </a:txBody>
                  <a:tcPr marL="0" marR="0" marT="0" marB="0" anchor="ctr"/>
                </a:tc>
                <a:tc>
                  <a:txBody>
                    <a:bodyPr/>
                    <a:lstStyle/>
                    <a:p>
                      <a:pPr algn="ctr" fontAlgn="b"/>
                      <a:r>
                        <a:rPr lang="es-MX" sz="800" b="0" i="0" u="none" strike="noStrike" dirty="0" smtClean="0">
                          <a:latin typeface="Arial" pitchFamily="34" charset="0"/>
                          <a:cs typeface="Arial" pitchFamily="34" charset="0"/>
                        </a:rPr>
                        <a:t>1576 H</a:t>
                      </a:r>
                      <a:endParaRPr lang="es-MX" sz="800" b="0" i="0" u="none" strike="noStrike" dirty="0">
                        <a:latin typeface="Arial" pitchFamily="34" charset="0"/>
                        <a:cs typeface="Arial" pitchFamily="34" charset="0"/>
                      </a:endParaRPr>
                    </a:p>
                  </a:txBody>
                  <a:tcPr marL="0" marR="0" marT="0" marB="0" anchor="ctr"/>
                </a:tc>
                <a:tc>
                  <a:txBody>
                    <a:bodyPr/>
                    <a:lstStyle/>
                    <a:p>
                      <a:pPr algn="ctr" fontAlgn="b"/>
                      <a:r>
                        <a:rPr lang="es-MX" sz="800" b="0" i="0" u="none" strike="noStrike" dirty="0" smtClean="0">
                          <a:latin typeface="Arial" pitchFamily="34" charset="0"/>
                          <a:cs typeface="Arial" pitchFamily="34" charset="0"/>
                        </a:rPr>
                        <a:t>1477 H</a:t>
                      </a:r>
                      <a:endParaRPr lang="es-MX" sz="800" b="0" i="0" u="none" strike="noStrike" dirty="0">
                        <a:latin typeface="Arial" pitchFamily="34" charset="0"/>
                        <a:cs typeface="Arial" pitchFamily="34" charset="0"/>
                      </a:endParaRPr>
                    </a:p>
                  </a:txBody>
                  <a:tcPr marL="0" marR="0" marT="0" marB="0" anchor="ctr"/>
                </a:tc>
              </a:tr>
              <a:tr h="219980">
                <a:tc>
                  <a:txBody>
                    <a:bodyPr/>
                    <a:lstStyle/>
                    <a:p>
                      <a:pPr algn="ctr"/>
                      <a:r>
                        <a:rPr lang="en-US" sz="600" b="1" dirty="0" err="1" smtClean="0">
                          <a:latin typeface="Arial" pitchFamily="34" charset="0"/>
                          <a:cs typeface="Arial" pitchFamily="34" charset="0"/>
                        </a:rPr>
                        <a:t>Tiempo</a:t>
                      </a:r>
                      <a:r>
                        <a:rPr lang="en-US" sz="600" b="1" dirty="0" smtClean="0">
                          <a:latin typeface="Arial" pitchFamily="34" charset="0"/>
                          <a:cs typeface="Arial" pitchFamily="34" charset="0"/>
                        </a:rPr>
                        <a:t> de</a:t>
                      </a:r>
                      <a:r>
                        <a:rPr lang="en-US" sz="600" b="1" baseline="0" dirty="0" smtClean="0">
                          <a:latin typeface="Arial" pitchFamily="34" charset="0"/>
                          <a:cs typeface="Arial" pitchFamily="34" charset="0"/>
                        </a:rPr>
                        <a:t> </a:t>
                      </a:r>
                      <a:r>
                        <a:rPr lang="en-US" sz="600" b="1" baseline="0" dirty="0" err="1" smtClean="0">
                          <a:latin typeface="Arial" pitchFamily="34" charset="0"/>
                          <a:cs typeface="Arial" pitchFamily="34" charset="0"/>
                        </a:rPr>
                        <a:t>producción</a:t>
                      </a:r>
                      <a:r>
                        <a:rPr lang="en-US" sz="600" b="1" baseline="0" dirty="0" smtClean="0">
                          <a:latin typeface="Arial" pitchFamily="34" charset="0"/>
                          <a:cs typeface="Arial" pitchFamily="34" charset="0"/>
                        </a:rPr>
                        <a:t> </a:t>
                      </a:r>
                      <a:r>
                        <a:rPr lang="en-US" sz="600" b="1" baseline="0" dirty="0" err="1" smtClean="0">
                          <a:latin typeface="Arial" pitchFamily="34" charset="0"/>
                          <a:cs typeface="Arial" pitchFamily="34" charset="0"/>
                        </a:rPr>
                        <a:t>proyectado</a:t>
                      </a:r>
                      <a:endParaRPr lang="es-EC" sz="600" b="1" dirty="0">
                        <a:latin typeface="Arial" pitchFamily="34" charset="0"/>
                        <a:cs typeface="Arial" pitchFamily="34" charset="0"/>
                      </a:endParaRPr>
                    </a:p>
                  </a:txBody>
                  <a:tcPr>
                    <a:solidFill>
                      <a:srgbClr val="92D050"/>
                    </a:solidFill>
                  </a:tcPr>
                </a:tc>
                <a:tc>
                  <a:txBody>
                    <a:bodyPr/>
                    <a:lstStyle/>
                    <a:p>
                      <a:pPr marL="0" algn="ctr" defTabSz="914400" rtl="0" eaLnBrk="1" latinLnBrk="0" hangingPunct="1"/>
                      <a:r>
                        <a:rPr lang="es-MX" sz="800" kern="1200" dirty="0" smtClean="0">
                          <a:solidFill>
                            <a:schemeClr val="tx1"/>
                          </a:solidFill>
                          <a:latin typeface="Arial" pitchFamily="34" charset="0"/>
                          <a:ea typeface="+mn-ea"/>
                          <a:cs typeface="Arial" pitchFamily="34" charset="0"/>
                        </a:rPr>
                        <a:t>5040 H</a:t>
                      </a:r>
                    </a:p>
                  </a:txBody>
                  <a:tcPr marL="0" marR="0" marT="0" marB="0" anchor="ctr"/>
                </a:tc>
                <a:tc>
                  <a:txBody>
                    <a:bodyPr/>
                    <a:lstStyle/>
                    <a:p>
                      <a:pPr marL="0" algn="ctr" defTabSz="914400" rtl="0" eaLnBrk="1" latinLnBrk="0" hangingPunct="1"/>
                      <a:r>
                        <a:rPr lang="es-MX" sz="800" kern="1200" dirty="0" smtClean="0">
                          <a:solidFill>
                            <a:schemeClr val="tx1"/>
                          </a:solidFill>
                          <a:latin typeface="Arial" pitchFamily="34" charset="0"/>
                          <a:ea typeface="+mn-ea"/>
                          <a:cs typeface="Arial" pitchFamily="34" charset="0"/>
                        </a:rPr>
                        <a:t>5040 H</a:t>
                      </a:r>
                    </a:p>
                  </a:txBody>
                  <a:tcPr anchor="ctr"/>
                </a:tc>
                <a:tc>
                  <a:txBody>
                    <a:bodyPr/>
                    <a:lstStyle/>
                    <a:p>
                      <a:pPr algn="ctr"/>
                      <a:r>
                        <a:rPr lang="es-MX" sz="800" kern="1200" dirty="0" smtClean="0">
                          <a:solidFill>
                            <a:schemeClr val="tx1"/>
                          </a:solidFill>
                          <a:latin typeface="Arial" pitchFamily="34" charset="0"/>
                          <a:ea typeface="+mn-ea"/>
                          <a:cs typeface="Arial" pitchFamily="34" charset="0"/>
                        </a:rPr>
                        <a:t>5040 H</a:t>
                      </a:r>
                      <a:endParaRPr lang="es-EC" sz="800" dirty="0">
                        <a:latin typeface="Arial" pitchFamily="34" charset="0"/>
                        <a:cs typeface="Arial" pitchFamily="34" charset="0"/>
                      </a:endParaRPr>
                    </a:p>
                  </a:txBody>
                  <a:tcPr anchor="ctr"/>
                </a:tc>
                <a:tc>
                  <a:txBody>
                    <a:bodyPr/>
                    <a:lstStyle/>
                    <a:p>
                      <a:pPr algn="ctr"/>
                      <a:r>
                        <a:rPr lang="es-MX" sz="800" kern="1200" dirty="0" smtClean="0">
                          <a:solidFill>
                            <a:schemeClr val="tx1"/>
                          </a:solidFill>
                          <a:latin typeface="Arial" pitchFamily="34" charset="0"/>
                          <a:ea typeface="+mn-ea"/>
                          <a:cs typeface="Arial" pitchFamily="34" charset="0"/>
                        </a:rPr>
                        <a:t>5040 H</a:t>
                      </a:r>
                      <a:endParaRPr lang="es-EC" sz="800" dirty="0">
                        <a:latin typeface="Arial" pitchFamily="34" charset="0"/>
                        <a:cs typeface="Arial" pitchFamily="34" charset="0"/>
                      </a:endParaRPr>
                    </a:p>
                  </a:txBody>
                  <a:tcPr anchor="ctr"/>
                </a:tc>
                <a:tc>
                  <a:txBody>
                    <a:bodyPr/>
                    <a:lstStyle/>
                    <a:p>
                      <a:pPr algn="ctr"/>
                      <a:r>
                        <a:rPr lang="es-MX" sz="800" kern="1200" dirty="0" smtClean="0">
                          <a:solidFill>
                            <a:schemeClr val="tx1"/>
                          </a:solidFill>
                          <a:latin typeface="Arial" pitchFamily="34" charset="0"/>
                          <a:ea typeface="+mn-ea"/>
                          <a:cs typeface="Arial" pitchFamily="34" charset="0"/>
                        </a:rPr>
                        <a:t>5040 H</a:t>
                      </a:r>
                      <a:endParaRPr lang="es-EC" sz="800" dirty="0">
                        <a:latin typeface="Arial" pitchFamily="34" charset="0"/>
                        <a:cs typeface="Arial" pitchFamily="34" charset="0"/>
                      </a:endParaRPr>
                    </a:p>
                  </a:txBody>
                  <a:tcPr anchor="ctr"/>
                </a:tc>
                <a:tc>
                  <a:txBody>
                    <a:bodyPr/>
                    <a:lstStyle/>
                    <a:p>
                      <a:pPr algn="ctr"/>
                      <a:r>
                        <a:rPr lang="es-MX" sz="800" kern="1200" dirty="0" smtClean="0">
                          <a:solidFill>
                            <a:schemeClr val="tx1"/>
                          </a:solidFill>
                          <a:latin typeface="Arial" pitchFamily="34" charset="0"/>
                          <a:ea typeface="+mn-ea"/>
                          <a:cs typeface="Arial" pitchFamily="34" charset="0"/>
                        </a:rPr>
                        <a:t>5040 H</a:t>
                      </a:r>
                      <a:endParaRPr lang="es-EC" sz="800" dirty="0">
                        <a:latin typeface="Arial" pitchFamily="34" charset="0"/>
                        <a:cs typeface="Arial" pitchFamily="34" charset="0"/>
                      </a:endParaRPr>
                    </a:p>
                  </a:txBody>
                  <a:tcPr anchor="ctr"/>
                </a:tc>
              </a:tr>
            </a:tbl>
          </a:graphicData>
        </a:graphic>
      </p:graphicFrame>
      <p:grpSp>
        <p:nvGrpSpPr>
          <p:cNvPr id="9" name="27 Grupo"/>
          <p:cNvGrpSpPr>
            <a:grpSpLocks/>
          </p:cNvGrpSpPr>
          <p:nvPr/>
        </p:nvGrpSpPr>
        <p:grpSpPr bwMode="auto">
          <a:xfrm>
            <a:off x="3428992" y="5857892"/>
            <a:ext cx="2371725" cy="485775"/>
            <a:chOff x="3421063" y="6143625"/>
            <a:chExt cx="2371725" cy="485775"/>
          </a:xfrm>
        </p:grpSpPr>
        <p:pic>
          <p:nvPicPr>
            <p:cNvPr id="10" name="Picture 2"/>
            <p:cNvPicPr>
              <a:picLocks noChangeAspect="1" noChangeArrowheads="1"/>
            </p:cNvPicPr>
            <p:nvPr/>
          </p:nvPicPr>
          <p:blipFill>
            <a:blip r:embed="rId2"/>
            <a:srcRect/>
            <a:stretch>
              <a:fillRect/>
            </a:stretch>
          </p:blipFill>
          <p:spPr bwMode="auto">
            <a:xfrm>
              <a:off x="3421063" y="6143625"/>
              <a:ext cx="2371725" cy="485775"/>
            </a:xfrm>
            <a:prstGeom prst="rect">
              <a:avLst/>
            </a:prstGeom>
            <a:noFill/>
            <a:ln w="9525">
              <a:noFill/>
              <a:miter lim="800000"/>
              <a:headEnd/>
              <a:tailEnd/>
            </a:ln>
          </p:spPr>
        </p:pic>
        <p:sp>
          <p:nvSpPr>
            <p:cNvPr id="11" name="19 CuadroTexto"/>
            <p:cNvSpPr txBox="1">
              <a:spLocks noChangeArrowheads="1"/>
            </p:cNvSpPr>
            <p:nvPr/>
          </p:nvSpPr>
          <p:spPr bwMode="auto">
            <a:xfrm>
              <a:off x="3551238" y="6438900"/>
              <a:ext cx="436562" cy="184150"/>
            </a:xfrm>
            <a:prstGeom prst="rect">
              <a:avLst/>
            </a:prstGeom>
            <a:noFill/>
            <a:ln w="9525">
              <a:noFill/>
              <a:miter lim="800000"/>
              <a:headEnd/>
              <a:tailEnd/>
            </a:ln>
          </p:spPr>
          <p:txBody>
            <a:bodyPr>
              <a:spAutoFit/>
            </a:bodyPr>
            <a:lstStyle/>
            <a:p>
              <a:r>
                <a:rPr lang="en-US" sz="600"/>
                <a:t>25%</a:t>
              </a:r>
              <a:endParaRPr lang="es-EC" sz="600"/>
            </a:p>
          </p:txBody>
        </p:sp>
        <p:sp>
          <p:nvSpPr>
            <p:cNvPr id="12" name="20 CuadroTexto"/>
            <p:cNvSpPr txBox="1">
              <a:spLocks noChangeArrowheads="1"/>
            </p:cNvSpPr>
            <p:nvPr/>
          </p:nvSpPr>
          <p:spPr bwMode="auto">
            <a:xfrm>
              <a:off x="3621088" y="6326188"/>
              <a:ext cx="225425" cy="184150"/>
            </a:xfrm>
            <a:prstGeom prst="rect">
              <a:avLst/>
            </a:prstGeom>
            <a:noFill/>
            <a:ln w="9525">
              <a:noFill/>
              <a:miter lim="800000"/>
              <a:headEnd/>
              <a:tailEnd/>
            </a:ln>
          </p:spPr>
          <p:txBody>
            <a:bodyPr>
              <a:spAutoFit/>
            </a:bodyPr>
            <a:lstStyle/>
            <a:p>
              <a:r>
                <a:rPr lang="en-US" sz="600" b="1"/>
                <a:t>&gt;</a:t>
              </a:r>
              <a:endParaRPr lang="es-EC" sz="600" b="1"/>
            </a:p>
          </p:txBody>
        </p:sp>
        <p:sp>
          <p:nvSpPr>
            <p:cNvPr id="13" name="21 CuadroTexto"/>
            <p:cNvSpPr txBox="1">
              <a:spLocks noChangeArrowheads="1"/>
            </p:cNvSpPr>
            <p:nvPr/>
          </p:nvSpPr>
          <p:spPr bwMode="auto">
            <a:xfrm>
              <a:off x="5365750" y="6324600"/>
              <a:ext cx="125413" cy="184150"/>
            </a:xfrm>
            <a:prstGeom prst="rect">
              <a:avLst/>
            </a:prstGeom>
            <a:noFill/>
            <a:ln w="9525">
              <a:noFill/>
              <a:miter lim="800000"/>
              <a:headEnd/>
              <a:tailEnd/>
            </a:ln>
          </p:spPr>
          <p:txBody>
            <a:bodyPr>
              <a:spAutoFit/>
            </a:bodyPr>
            <a:lstStyle/>
            <a:p>
              <a:r>
                <a:rPr lang="en-US" sz="600" b="1"/>
                <a:t>&lt;</a:t>
              </a:r>
              <a:endParaRPr lang="es-EC" sz="600" b="1"/>
            </a:p>
          </p:txBody>
        </p:sp>
        <p:sp>
          <p:nvSpPr>
            <p:cNvPr id="14" name="23 CuadroTexto"/>
            <p:cNvSpPr txBox="1">
              <a:spLocks noChangeArrowheads="1"/>
            </p:cNvSpPr>
            <p:nvPr/>
          </p:nvSpPr>
          <p:spPr bwMode="auto">
            <a:xfrm>
              <a:off x="4238625" y="6429375"/>
              <a:ext cx="1014413" cy="185738"/>
            </a:xfrm>
            <a:prstGeom prst="rect">
              <a:avLst/>
            </a:prstGeom>
            <a:noFill/>
            <a:ln w="9525">
              <a:noFill/>
              <a:miter lim="800000"/>
              <a:headEnd/>
              <a:tailEnd/>
            </a:ln>
          </p:spPr>
          <p:txBody>
            <a:bodyPr>
              <a:spAutoFit/>
            </a:bodyPr>
            <a:lstStyle/>
            <a:p>
              <a:r>
                <a:rPr lang="es-EC" sz="600" b="1" dirty="0"/>
                <a:t>20%              25%</a:t>
              </a:r>
            </a:p>
          </p:txBody>
        </p:sp>
      </p:grpSp>
      <p:graphicFrame>
        <p:nvGraphicFramePr>
          <p:cNvPr id="15" name="13 Gráfico"/>
          <p:cNvGraphicFramePr/>
          <p:nvPr/>
        </p:nvGraphicFramePr>
        <p:xfrm>
          <a:off x="1571604" y="1357298"/>
          <a:ext cx="6143668" cy="2714644"/>
        </p:xfrm>
        <a:graphic>
          <a:graphicData uri="http://schemas.openxmlformats.org/drawingml/2006/chart">
            <c:chart xmlns:c="http://schemas.openxmlformats.org/drawingml/2006/chart" xmlns:r="http://schemas.openxmlformats.org/officeDocument/2006/relationships" r:id="rId3"/>
          </a:graphicData>
        </a:graphic>
      </p:graphicFrame>
      <p:cxnSp>
        <p:nvCxnSpPr>
          <p:cNvPr id="17" name="16 Conector recto"/>
          <p:cNvCxnSpPr/>
          <p:nvPr/>
        </p:nvCxnSpPr>
        <p:spPr>
          <a:xfrm>
            <a:off x="2000232" y="1857364"/>
            <a:ext cx="5572164"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2000232" y="2212966"/>
            <a:ext cx="5572164" cy="1588"/>
          </a:xfrm>
          <a:prstGeom prst="line">
            <a:avLst/>
          </a:prstGeom>
          <a:ln w="19050">
            <a:solidFill>
              <a:srgbClr val="27EF1D"/>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93</a:t>
            </a:fld>
            <a:endParaRPr lang="es-EC" dirty="0"/>
          </a:p>
        </p:txBody>
      </p:sp>
      <p:sp>
        <p:nvSpPr>
          <p:cNvPr id="6" name="1 Título"/>
          <p:cNvSpPr txBox="1">
            <a:spLocks/>
          </p:cNvSpPr>
          <p:nvPr/>
        </p:nvSpPr>
        <p:spPr bwMode="auto">
          <a:xfrm>
            <a:off x="0" y="-24"/>
            <a:ext cx="9144000" cy="500066"/>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1300" b="1" dirty="0">
                <a:latin typeface="Arial" pitchFamily="34" charset="0"/>
                <a:cs typeface="Arial" pitchFamily="34" charset="0"/>
              </a:rPr>
              <a:t>SISTEMA CONTROL DE GESTI</a:t>
            </a:r>
            <a:r>
              <a:rPr lang="en-US" sz="1300" b="1" dirty="0">
                <a:latin typeface="Arial" pitchFamily="34" charset="0"/>
                <a:cs typeface="Arial" pitchFamily="34" charset="0"/>
              </a:rPr>
              <a:t>ÓN</a:t>
            </a:r>
            <a:endParaRPr lang="es-EC" sz="1300" b="1" dirty="0">
              <a:latin typeface="Arial" pitchFamily="34" charset="0"/>
              <a:cs typeface="Arial" pitchFamily="34" charset="0"/>
            </a:endParaRPr>
          </a:p>
          <a:p>
            <a:pPr algn="ctr">
              <a:defRPr/>
            </a:pPr>
            <a:r>
              <a:rPr lang="es-EC" sz="1200" dirty="0">
                <a:latin typeface="Arial" pitchFamily="34" charset="0"/>
                <a:cs typeface="Arial" pitchFamily="34" charset="0"/>
              </a:rPr>
              <a:t>GRÁFICO DE TENDENCIA</a:t>
            </a:r>
          </a:p>
        </p:txBody>
      </p:sp>
      <p:graphicFrame>
        <p:nvGraphicFramePr>
          <p:cNvPr id="7" name="6 Tabla"/>
          <p:cNvGraphicFramePr>
            <a:graphicFrameLocks noGrp="1"/>
          </p:cNvGraphicFramePr>
          <p:nvPr/>
        </p:nvGraphicFramePr>
        <p:xfrm>
          <a:off x="0" y="500063"/>
          <a:ext cx="9144000" cy="411480"/>
        </p:xfrm>
        <a:graphic>
          <a:graphicData uri="http://schemas.openxmlformats.org/drawingml/2006/table">
            <a:tbl>
              <a:tblPr firstRow="1" bandRow="1">
                <a:tableStyleId>{5940675A-B579-460E-94D1-54222C63F5DA}</a:tableStyleId>
              </a:tblPr>
              <a:tblGrid>
                <a:gridCol w="785786"/>
                <a:gridCol w="1714512"/>
                <a:gridCol w="4643470"/>
                <a:gridCol w="1571636"/>
                <a:gridCol w="428596"/>
              </a:tblGrid>
              <a:tr h="118936">
                <a:tc rowSpan="2">
                  <a:txBody>
                    <a:bodyPr/>
                    <a:lstStyle/>
                    <a:p>
                      <a:pPr algn="ctr"/>
                      <a:r>
                        <a:rPr lang="es-EC" sz="700" b="1" dirty="0" smtClean="0">
                          <a:latin typeface="Arial" pitchFamily="34" charset="0"/>
                          <a:cs typeface="Arial" pitchFamily="34" charset="0"/>
                        </a:rPr>
                        <a:t>EMPRESA</a:t>
                      </a:r>
                      <a:r>
                        <a:rPr lang="es-EC" sz="700" b="1" baseline="0" dirty="0" smtClean="0">
                          <a:latin typeface="Arial" pitchFamily="34" charset="0"/>
                          <a:cs typeface="Arial" pitchFamily="34" charset="0"/>
                        </a:rPr>
                        <a:t> ABC</a:t>
                      </a:r>
                      <a:endParaRPr lang="es-EC" sz="700" b="1"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NOMBRE</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cap="none" normalizeH="0" baseline="0" dirty="0" smtClean="0">
                          <a:ln>
                            <a:noFill/>
                          </a:ln>
                          <a:solidFill>
                            <a:schemeClr val="tx1"/>
                          </a:solidFill>
                          <a:effectLst/>
                          <a:latin typeface="Arial" pitchFamily="34" charset="0"/>
                          <a:cs typeface="Arial" pitchFamily="34" charset="0"/>
                        </a:rPr>
                        <a:t>CAPACIDAD DE PRODUCCIÓN</a:t>
                      </a: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NÚMERO</a:t>
                      </a:r>
                      <a:r>
                        <a:rPr lang="en-US" sz="700" b="1" baseline="0" dirty="0" smtClean="0">
                          <a:latin typeface="Arial" pitchFamily="34" charset="0"/>
                          <a:cs typeface="Arial" pitchFamily="34" charset="0"/>
                        </a:rPr>
                        <a:t> DE INDICADOR</a:t>
                      </a:r>
                      <a:endParaRPr lang="es-EC" sz="700" b="1" dirty="0">
                        <a:latin typeface="Arial" pitchFamily="34" charset="0"/>
                        <a:cs typeface="Arial" pitchFamily="34" charset="0"/>
                      </a:endParaRPr>
                    </a:p>
                  </a:txBody>
                  <a:tcPr/>
                </a:tc>
                <a:tc>
                  <a:txBody>
                    <a:bodyPr/>
                    <a:lstStyle/>
                    <a:p>
                      <a:r>
                        <a:rPr lang="en-US" sz="700" dirty="0" smtClean="0">
                          <a:latin typeface="Arial" pitchFamily="34" charset="0"/>
                          <a:cs typeface="Arial" pitchFamily="34" charset="0"/>
                        </a:rPr>
                        <a:t>3</a:t>
                      </a:r>
                      <a:endParaRPr lang="es-EC" sz="700" dirty="0">
                        <a:latin typeface="Arial" pitchFamily="34" charset="0"/>
                        <a:cs typeface="Arial" pitchFamily="34" charset="0"/>
                      </a:endParaRPr>
                    </a:p>
                  </a:txBody>
                  <a:tcPr/>
                </a:tc>
              </a:tr>
              <a:tr h="185579">
                <a:tc vMerge="1">
                  <a:txBody>
                    <a:bodyPr/>
                    <a:lstStyle/>
                    <a:p>
                      <a:endParaRPr lang="es-EC" sz="1200"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MÉTRICA</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C" sz="700" b="0" i="0" u="none" strike="noStrike" cap="none" normalizeH="0" baseline="0" dirty="0" smtClean="0">
                          <a:ln>
                            <a:noFill/>
                          </a:ln>
                          <a:solidFill>
                            <a:schemeClr val="tx1"/>
                          </a:solidFill>
                          <a:effectLst/>
                          <a:latin typeface="Arial" pitchFamily="34" charset="0"/>
                          <a:cs typeface="Arial" pitchFamily="34" charset="0"/>
                        </a:rPr>
                        <a:t>(</a:t>
                      </a:r>
                      <a:r>
                        <a:rPr kumimoji="0" lang="es-US" sz="700" b="0" i="0" u="none" strike="noStrike" cap="none" normalizeH="0" baseline="0" dirty="0" smtClean="0">
                          <a:ln>
                            <a:noFill/>
                          </a:ln>
                          <a:solidFill>
                            <a:schemeClr val="tx1"/>
                          </a:solidFill>
                          <a:effectLst/>
                          <a:latin typeface="Arial" pitchFamily="34" charset="0"/>
                          <a:cs typeface="Arial" pitchFamily="34" charset="0"/>
                        </a:rPr>
                        <a:t>CARGA ASIGNADA A MAQUINARIAS</a:t>
                      </a:r>
                      <a:r>
                        <a:rPr kumimoji="0" lang="es-EC" sz="700" b="0" i="0" u="none" strike="noStrike" cap="none" normalizeH="0" baseline="0" dirty="0" smtClean="0">
                          <a:ln>
                            <a:noFill/>
                          </a:ln>
                          <a:solidFill>
                            <a:schemeClr val="tx1"/>
                          </a:solidFill>
                          <a:effectLst/>
                          <a:latin typeface="Arial" pitchFamily="34" charset="0"/>
                          <a:cs typeface="Arial" pitchFamily="34" charset="0"/>
                        </a:rPr>
                        <a:t>/CAPACIDAD TOTAL DE MAQUINARIAS</a:t>
                      </a:r>
                      <a:r>
                        <a:rPr kumimoji="0" lang="es-US" sz="700" b="0" i="0" u="none" strike="noStrike" cap="none" normalizeH="0" baseline="0" dirty="0" smtClean="0">
                          <a:ln>
                            <a:noFill/>
                          </a:ln>
                          <a:solidFill>
                            <a:schemeClr val="tx1"/>
                          </a:solidFill>
                          <a:effectLst/>
                          <a:latin typeface="Arial" pitchFamily="34" charset="0"/>
                          <a:cs typeface="Arial" pitchFamily="34" charset="0"/>
                        </a:rPr>
                        <a:t>)*100</a:t>
                      </a: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FECHA DE ELABORACIÓN</a:t>
                      </a:r>
                      <a:endParaRPr lang="es-EC" sz="700" b="1" dirty="0">
                        <a:latin typeface="Arial" pitchFamily="34" charset="0"/>
                        <a:cs typeface="Arial" pitchFamily="34" charset="0"/>
                      </a:endParaRPr>
                    </a:p>
                  </a:txBody>
                  <a:tcPr/>
                </a:tc>
                <a:tc>
                  <a:txBody>
                    <a:bodyPr/>
                    <a:lstStyle/>
                    <a:p>
                      <a:endParaRPr lang="es-EC" sz="700" dirty="0">
                        <a:latin typeface="Arial" pitchFamily="34" charset="0"/>
                        <a:cs typeface="Arial" pitchFamily="34" charset="0"/>
                      </a:endParaRPr>
                    </a:p>
                  </a:txBody>
                  <a:tcPr/>
                </a:tc>
              </a:tr>
            </a:tbl>
          </a:graphicData>
        </a:graphic>
      </p:graphicFrame>
      <p:graphicFrame>
        <p:nvGraphicFramePr>
          <p:cNvPr id="8" name="7 Tabla"/>
          <p:cNvGraphicFramePr>
            <a:graphicFrameLocks noGrp="1"/>
          </p:cNvGraphicFramePr>
          <p:nvPr/>
        </p:nvGraphicFramePr>
        <p:xfrm>
          <a:off x="1357290" y="4572008"/>
          <a:ext cx="6396056" cy="1418092"/>
        </p:xfrm>
        <a:graphic>
          <a:graphicData uri="http://schemas.openxmlformats.org/drawingml/2006/table">
            <a:tbl>
              <a:tblPr firstRow="1" bandRow="1">
                <a:tableStyleId>{5940675A-B579-460E-94D1-54222C63F5DA}</a:tableStyleId>
              </a:tblPr>
              <a:tblGrid>
                <a:gridCol w="1215797"/>
                <a:gridCol w="885105"/>
                <a:gridCol w="875377"/>
                <a:gridCol w="875377"/>
                <a:gridCol w="839436"/>
                <a:gridCol w="852482"/>
                <a:gridCol w="852482"/>
              </a:tblGrid>
              <a:tr h="229248">
                <a:tc>
                  <a:txBody>
                    <a:bodyPr/>
                    <a:lstStyle/>
                    <a:p>
                      <a:pPr algn="ctr"/>
                      <a:endParaRPr lang="es-EC" sz="600" dirty="0"/>
                    </a:p>
                  </a:txBody>
                  <a:tcPr/>
                </a:tc>
                <a:tc>
                  <a:txBody>
                    <a:bodyPr/>
                    <a:lstStyle/>
                    <a:p>
                      <a:pPr algn="ctr"/>
                      <a:r>
                        <a:rPr lang="en-US" sz="600" b="1" dirty="0" smtClean="0">
                          <a:solidFill>
                            <a:schemeClr val="bg1"/>
                          </a:solidFill>
                          <a:latin typeface="Arial" pitchFamily="34" charset="0"/>
                          <a:cs typeface="Arial" pitchFamily="34" charset="0"/>
                        </a:rPr>
                        <a:t>M1</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M2</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M3</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M4</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M5</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M6</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r>
              <a:tr h="218998">
                <a:tc>
                  <a:txBody>
                    <a:bodyPr/>
                    <a:lstStyle/>
                    <a:p>
                      <a:pPr algn="ctr"/>
                      <a:r>
                        <a:rPr lang="en-US" sz="600" b="1" dirty="0" smtClean="0">
                          <a:latin typeface="Arial" pitchFamily="34" charset="0"/>
                          <a:cs typeface="Arial" pitchFamily="34" charset="0"/>
                        </a:rPr>
                        <a:t>MÁXIMO</a:t>
                      </a:r>
                      <a:endParaRPr lang="es-EC" sz="600" b="1" dirty="0">
                        <a:latin typeface="Arial" pitchFamily="34" charset="0"/>
                        <a:cs typeface="Arial" pitchFamily="34" charset="0"/>
                      </a:endParaRPr>
                    </a:p>
                  </a:txBody>
                  <a:tcPr>
                    <a:solidFill>
                      <a:srgbClr val="92D050"/>
                    </a:solidFill>
                  </a:tcPr>
                </a:tc>
                <a:tc>
                  <a:txBody>
                    <a:bodyPr/>
                    <a:lstStyle/>
                    <a:p>
                      <a:pPr algn="ctr"/>
                      <a:r>
                        <a:rPr lang="es-EC" sz="800" dirty="0" smtClean="0">
                          <a:latin typeface="Arial" pitchFamily="34" charset="0"/>
                          <a:cs typeface="Arial" pitchFamily="34" charset="0"/>
                        </a:rPr>
                        <a:t>90%</a:t>
                      </a:r>
                      <a:endParaRPr lang="es-EC" sz="8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90%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90%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90%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90%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90%</a:t>
                      </a:r>
                    </a:p>
                  </a:txBody>
                  <a:tcPr/>
                </a:tc>
              </a:tr>
              <a:tr h="218998">
                <a:tc>
                  <a:txBody>
                    <a:bodyPr/>
                    <a:lstStyle/>
                    <a:p>
                      <a:pPr algn="ctr"/>
                      <a:r>
                        <a:rPr lang="en-US" sz="600" b="1" dirty="0" smtClean="0">
                          <a:latin typeface="Arial" pitchFamily="34" charset="0"/>
                          <a:cs typeface="Arial" pitchFamily="34" charset="0"/>
                        </a:rPr>
                        <a:t>MÍNIMO</a:t>
                      </a:r>
                      <a:endParaRPr lang="es-EC" sz="600" b="1" dirty="0">
                        <a:latin typeface="Arial" pitchFamily="34" charset="0"/>
                        <a:cs typeface="Arial" pitchFamily="34" charset="0"/>
                      </a:endParaRPr>
                    </a:p>
                  </a:txBody>
                  <a:tcPr>
                    <a:solidFill>
                      <a:srgbClr val="92D050"/>
                    </a:solidFill>
                  </a:tcPr>
                </a:tc>
                <a:tc>
                  <a:txBody>
                    <a:bodyPr/>
                    <a:lstStyle/>
                    <a:p>
                      <a:pPr algn="ctr"/>
                      <a:r>
                        <a:rPr lang="es-EC" sz="800" dirty="0" smtClean="0">
                          <a:latin typeface="Arial" pitchFamily="34" charset="0"/>
                          <a:cs typeface="Arial" pitchFamily="34" charset="0"/>
                        </a:rPr>
                        <a:t>80%</a:t>
                      </a:r>
                      <a:endParaRPr lang="es-EC" sz="8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80%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80%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80%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80%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800" dirty="0" smtClean="0">
                          <a:latin typeface="Arial" pitchFamily="34" charset="0"/>
                          <a:cs typeface="Arial" pitchFamily="34" charset="0"/>
                        </a:rPr>
                        <a:t>80%</a:t>
                      </a:r>
                    </a:p>
                  </a:txBody>
                  <a:tcPr/>
                </a:tc>
              </a:tr>
              <a:tr h="187712">
                <a:tc>
                  <a:txBody>
                    <a:bodyPr/>
                    <a:lstStyle/>
                    <a:p>
                      <a:pPr algn="ctr"/>
                      <a:r>
                        <a:rPr lang="en-US" sz="600" b="1" dirty="0" smtClean="0">
                          <a:latin typeface="Arial" pitchFamily="34" charset="0"/>
                          <a:cs typeface="Arial" pitchFamily="34" charset="0"/>
                        </a:rPr>
                        <a:t>CUMPLIMIENTO</a:t>
                      </a:r>
                      <a:endParaRPr lang="es-EC" sz="600" b="1" dirty="0">
                        <a:latin typeface="Arial" pitchFamily="34" charset="0"/>
                        <a:cs typeface="Arial" pitchFamily="34" charset="0"/>
                      </a:endParaRPr>
                    </a:p>
                  </a:txBody>
                  <a:tcPr>
                    <a:solidFill>
                      <a:srgbClr val="92D050"/>
                    </a:solidFill>
                  </a:tcPr>
                </a:tc>
                <a:tc>
                  <a:txBody>
                    <a:bodyPr/>
                    <a:lstStyle/>
                    <a:p>
                      <a:pPr algn="ctr" fontAlgn="b"/>
                      <a:r>
                        <a:rPr lang="es-MX" sz="900" b="0" i="0" u="none" strike="noStrike" dirty="0">
                          <a:latin typeface="Arial"/>
                        </a:rPr>
                        <a:t>79%</a:t>
                      </a:r>
                    </a:p>
                  </a:txBody>
                  <a:tcPr marL="0" marR="0" marT="0" marB="0" anchor="ctr">
                    <a:solidFill>
                      <a:srgbClr val="FF0000"/>
                    </a:solidFill>
                  </a:tcPr>
                </a:tc>
                <a:tc>
                  <a:txBody>
                    <a:bodyPr/>
                    <a:lstStyle/>
                    <a:p>
                      <a:pPr algn="ctr" fontAlgn="b"/>
                      <a:r>
                        <a:rPr lang="es-MX" sz="900" b="0" i="0" u="none" strike="noStrike" dirty="0">
                          <a:latin typeface="Arial"/>
                        </a:rPr>
                        <a:t>82%</a:t>
                      </a:r>
                    </a:p>
                  </a:txBody>
                  <a:tcPr marL="0" marR="0" marT="0" marB="0" anchor="ctr">
                    <a:solidFill>
                      <a:srgbClr val="FFFF00"/>
                    </a:solidFill>
                  </a:tcPr>
                </a:tc>
                <a:tc>
                  <a:txBody>
                    <a:bodyPr/>
                    <a:lstStyle/>
                    <a:p>
                      <a:pPr algn="ctr" fontAlgn="b"/>
                      <a:r>
                        <a:rPr lang="es-MX" sz="900" b="0" i="0" u="none" strike="noStrike" dirty="0">
                          <a:latin typeface="Arial"/>
                        </a:rPr>
                        <a:t>84%</a:t>
                      </a:r>
                    </a:p>
                  </a:txBody>
                  <a:tcPr marL="0" marR="0" marT="0" marB="0" anchor="ctr">
                    <a:solidFill>
                      <a:srgbClr val="FFFF00"/>
                    </a:solidFill>
                  </a:tcPr>
                </a:tc>
                <a:tc>
                  <a:txBody>
                    <a:bodyPr/>
                    <a:lstStyle/>
                    <a:p>
                      <a:pPr algn="ctr" fontAlgn="b"/>
                      <a:r>
                        <a:rPr lang="es-MX" sz="900" b="0" i="0" u="none" strike="noStrike" dirty="0">
                          <a:latin typeface="Arial"/>
                        </a:rPr>
                        <a:t>85%</a:t>
                      </a:r>
                    </a:p>
                  </a:txBody>
                  <a:tcPr marL="0" marR="0" marT="0" marB="0" anchor="ctr">
                    <a:solidFill>
                      <a:srgbClr val="FFFF00"/>
                    </a:solidFill>
                  </a:tcPr>
                </a:tc>
                <a:tc>
                  <a:txBody>
                    <a:bodyPr/>
                    <a:lstStyle/>
                    <a:p>
                      <a:pPr algn="ctr" fontAlgn="b"/>
                      <a:r>
                        <a:rPr lang="es-MX" sz="900" b="0" i="0" u="none" strike="noStrike" dirty="0">
                          <a:latin typeface="Arial"/>
                        </a:rPr>
                        <a:t>91%</a:t>
                      </a:r>
                    </a:p>
                  </a:txBody>
                  <a:tcPr marL="0" marR="0" marT="0" marB="0" anchor="ctr">
                    <a:solidFill>
                      <a:srgbClr val="27EF1D"/>
                    </a:solidFill>
                  </a:tcPr>
                </a:tc>
                <a:tc>
                  <a:txBody>
                    <a:bodyPr/>
                    <a:lstStyle/>
                    <a:p>
                      <a:pPr algn="ctr" fontAlgn="b"/>
                      <a:r>
                        <a:rPr lang="es-MX" sz="900" b="0" i="0" u="none" strike="noStrike" dirty="0">
                          <a:latin typeface="Arial"/>
                        </a:rPr>
                        <a:t>94%</a:t>
                      </a:r>
                    </a:p>
                  </a:txBody>
                  <a:tcPr marL="0" marR="0" marT="0" marB="0" anchor="ctr">
                    <a:solidFill>
                      <a:srgbClr val="27EF1D"/>
                    </a:solidFill>
                  </a:tcPr>
                </a:tc>
              </a:tr>
              <a:tr h="281568">
                <a:tc>
                  <a:txBody>
                    <a:bodyPr/>
                    <a:lstStyle/>
                    <a:p>
                      <a:pPr algn="ctr"/>
                      <a:r>
                        <a:rPr lang="es-EC" sz="600" b="1" dirty="0" smtClean="0">
                          <a:latin typeface="Arial" pitchFamily="34" charset="0"/>
                          <a:cs typeface="Arial" pitchFamily="34" charset="0"/>
                        </a:rPr>
                        <a:t>CARGA</a:t>
                      </a:r>
                      <a:r>
                        <a:rPr lang="es-EC" sz="600" b="1" baseline="0" dirty="0" smtClean="0">
                          <a:latin typeface="Arial" pitchFamily="34" charset="0"/>
                          <a:cs typeface="Arial" pitchFamily="34" charset="0"/>
                        </a:rPr>
                        <a:t> ASIGNADA A LAS ,MAQUINARIAS</a:t>
                      </a:r>
                      <a:endParaRPr lang="es-EC" sz="600" b="1" dirty="0">
                        <a:latin typeface="Arial" pitchFamily="34" charset="0"/>
                        <a:cs typeface="Arial" pitchFamily="34" charset="0"/>
                      </a:endParaRPr>
                    </a:p>
                  </a:txBody>
                  <a:tcPr>
                    <a:solidFill>
                      <a:srgbClr val="92D050"/>
                    </a:solidFill>
                  </a:tcPr>
                </a:tc>
                <a:tc>
                  <a:txBody>
                    <a:bodyPr/>
                    <a:lstStyle/>
                    <a:p>
                      <a:pPr algn="ctr" fontAlgn="b"/>
                      <a:r>
                        <a:rPr lang="es-MX" sz="700" b="0" i="0" u="none" strike="noStrike" dirty="0" smtClean="0">
                          <a:latin typeface="Arial"/>
                        </a:rPr>
                        <a:t>78900 KILOS</a:t>
                      </a:r>
                      <a:endParaRPr lang="es-MX" sz="700" b="0" i="0" u="none" strike="noStrike" dirty="0">
                        <a:latin typeface="Arial"/>
                      </a:endParaRPr>
                    </a:p>
                  </a:txBody>
                  <a:tcPr marL="0" marR="0" marT="0" marB="0" anchor="ctr"/>
                </a:tc>
                <a:tc>
                  <a:txBody>
                    <a:bodyPr/>
                    <a:lstStyle/>
                    <a:p>
                      <a:pPr algn="ctr" fontAlgn="b"/>
                      <a:r>
                        <a:rPr lang="es-MX" sz="700" b="0" i="0" u="none" strike="noStrike" dirty="0" smtClean="0">
                          <a:latin typeface="Arial"/>
                        </a:rPr>
                        <a:t>82000 KILOS</a:t>
                      </a:r>
                      <a:endParaRPr lang="es-MX" sz="700" b="0" i="0" u="none" strike="noStrike" dirty="0">
                        <a:latin typeface="Arial"/>
                      </a:endParaRPr>
                    </a:p>
                  </a:txBody>
                  <a:tcPr marL="0" marR="0" marT="0" marB="0" anchor="ctr"/>
                </a:tc>
                <a:tc>
                  <a:txBody>
                    <a:bodyPr/>
                    <a:lstStyle/>
                    <a:p>
                      <a:pPr algn="ctr" fontAlgn="b"/>
                      <a:r>
                        <a:rPr lang="es-MX" sz="700" b="0" i="0" u="none" strike="noStrike" dirty="0" smtClean="0">
                          <a:latin typeface="Arial"/>
                        </a:rPr>
                        <a:t>83500 KILOS</a:t>
                      </a:r>
                      <a:endParaRPr lang="es-MX" sz="700" b="0" i="0" u="none" strike="noStrike" dirty="0">
                        <a:latin typeface="Arial"/>
                      </a:endParaRPr>
                    </a:p>
                  </a:txBody>
                  <a:tcPr marL="0" marR="0" marT="0" marB="0" anchor="ctr"/>
                </a:tc>
                <a:tc>
                  <a:txBody>
                    <a:bodyPr/>
                    <a:lstStyle/>
                    <a:p>
                      <a:pPr algn="ctr" fontAlgn="b"/>
                      <a:r>
                        <a:rPr lang="es-MX" sz="700" b="0" i="0" u="none" strike="noStrike" dirty="0" smtClean="0">
                          <a:latin typeface="Arial"/>
                        </a:rPr>
                        <a:t>85205 KILOS</a:t>
                      </a:r>
                      <a:endParaRPr lang="es-MX" sz="700" b="0" i="0" u="none" strike="noStrike" dirty="0">
                        <a:latin typeface="Arial"/>
                      </a:endParaRPr>
                    </a:p>
                  </a:txBody>
                  <a:tcPr marL="0" marR="0" marT="0" marB="0" anchor="ctr"/>
                </a:tc>
                <a:tc>
                  <a:txBody>
                    <a:bodyPr/>
                    <a:lstStyle/>
                    <a:p>
                      <a:pPr algn="ctr" fontAlgn="b"/>
                      <a:r>
                        <a:rPr lang="es-MX" sz="700" b="0" i="0" u="none" strike="noStrike" dirty="0" smtClean="0">
                          <a:latin typeface="Arial"/>
                        </a:rPr>
                        <a:t>90500 KILOS</a:t>
                      </a:r>
                      <a:endParaRPr lang="es-MX" sz="700" b="0" i="0" u="none" strike="noStrike" dirty="0">
                        <a:latin typeface="Arial"/>
                      </a:endParaRPr>
                    </a:p>
                  </a:txBody>
                  <a:tcPr marL="0" marR="0" marT="0" marB="0" anchor="ctr"/>
                </a:tc>
                <a:tc>
                  <a:txBody>
                    <a:bodyPr/>
                    <a:lstStyle/>
                    <a:p>
                      <a:pPr algn="ctr" fontAlgn="b"/>
                      <a:r>
                        <a:rPr lang="es-MX" sz="700" b="0" i="0" u="none" strike="noStrike" dirty="0" smtClean="0">
                          <a:latin typeface="Arial"/>
                        </a:rPr>
                        <a:t>93705 KILOS</a:t>
                      </a:r>
                      <a:endParaRPr lang="es-MX" sz="700" b="0" i="0" u="none" strike="noStrike" dirty="0">
                        <a:latin typeface="Arial"/>
                      </a:endParaRPr>
                    </a:p>
                  </a:txBody>
                  <a:tcPr marL="0" marR="0" marT="0" marB="0" anchor="ctr"/>
                </a:tc>
              </a:tr>
              <a:tr h="281568">
                <a:tc>
                  <a:txBody>
                    <a:bodyPr/>
                    <a:lstStyle/>
                    <a:p>
                      <a:pPr algn="ctr"/>
                      <a:r>
                        <a:rPr lang="es-EC" sz="600" b="1" dirty="0" smtClean="0">
                          <a:latin typeface="Arial" pitchFamily="34" charset="0"/>
                          <a:cs typeface="Arial" pitchFamily="34" charset="0"/>
                        </a:rPr>
                        <a:t>CAPACIDAD DE LAS MAQUINARIAS</a:t>
                      </a:r>
                      <a:endParaRPr lang="es-EC" sz="600" b="1" dirty="0">
                        <a:latin typeface="Arial" pitchFamily="34" charset="0"/>
                        <a:cs typeface="Arial" pitchFamily="34" charset="0"/>
                      </a:endParaRPr>
                    </a:p>
                  </a:txBody>
                  <a:tcPr>
                    <a:solidFill>
                      <a:srgbClr val="92D050"/>
                    </a:solidFill>
                  </a:tcPr>
                </a:tc>
                <a:tc>
                  <a:txBody>
                    <a:bodyPr/>
                    <a:lstStyle/>
                    <a:p>
                      <a:pPr algn="ctr"/>
                      <a:r>
                        <a:rPr lang="es-EC" sz="600" dirty="0" smtClean="0">
                          <a:latin typeface="Arial" pitchFamily="34" charset="0"/>
                          <a:cs typeface="Arial" pitchFamily="34" charset="0"/>
                        </a:rPr>
                        <a:t>100000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100000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100000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100000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100000 KILOS</a:t>
                      </a:r>
                      <a:endParaRPr lang="es-EC" sz="600" dirty="0">
                        <a:latin typeface="Arial" pitchFamily="34" charset="0"/>
                        <a:cs typeface="Arial" pitchFamily="34" charset="0"/>
                      </a:endParaRPr>
                    </a:p>
                  </a:txBody>
                  <a:tcPr/>
                </a:tc>
                <a:tc>
                  <a:txBody>
                    <a:bodyPr/>
                    <a:lstStyle/>
                    <a:p>
                      <a:pPr algn="ctr"/>
                      <a:r>
                        <a:rPr lang="es-EC" sz="600" dirty="0" smtClean="0">
                          <a:latin typeface="Arial" pitchFamily="34" charset="0"/>
                          <a:cs typeface="Arial" pitchFamily="34" charset="0"/>
                        </a:rPr>
                        <a:t>100000 KILOS</a:t>
                      </a:r>
                      <a:endParaRPr lang="es-EC" sz="600" dirty="0">
                        <a:latin typeface="Arial" pitchFamily="34" charset="0"/>
                        <a:cs typeface="Arial" pitchFamily="34" charset="0"/>
                      </a:endParaRPr>
                    </a:p>
                  </a:txBody>
                  <a:tcPr/>
                </a:tc>
              </a:tr>
            </a:tbl>
          </a:graphicData>
        </a:graphic>
      </p:graphicFrame>
      <p:pic>
        <p:nvPicPr>
          <p:cNvPr id="9" name="Picture 2"/>
          <p:cNvPicPr>
            <a:picLocks noChangeAspect="1" noChangeArrowheads="1"/>
          </p:cNvPicPr>
          <p:nvPr/>
        </p:nvPicPr>
        <p:blipFill>
          <a:blip r:embed="rId2"/>
          <a:srcRect/>
          <a:stretch>
            <a:fillRect/>
          </a:stretch>
        </p:blipFill>
        <p:spPr bwMode="auto">
          <a:xfrm>
            <a:off x="3421063" y="6143625"/>
            <a:ext cx="2371725" cy="485775"/>
          </a:xfrm>
          <a:prstGeom prst="rect">
            <a:avLst/>
          </a:prstGeom>
          <a:noFill/>
          <a:ln w="9525">
            <a:noFill/>
            <a:miter lim="800000"/>
            <a:headEnd/>
            <a:tailEnd/>
          </a:ln>
        </p:spPr>
      </p:pic>
      <p:sp>
        <p:nvSpPr>
          <p:cNvPr id="10" name="19 CuadroTexto"/>
          <p:cNvSpPr txBox="1">
            <a:spLocks noChangeArrowheads="1"/>
          </p:cNvSpPr>
          <p:nvPr/>
        </p:nvSpPr>
        <p:spPr bwMode="auto">
          <a:xfrm>
            <a:off x="3551238" y="6438900"/>
            <a:ext cx="436562" cy="184150"/>
          </a:xfrm>
          <a:prstGeom prst="rect">
            <a:avLst/>
          </a:prstGeom>
          <a:noFill/>
          <a:ln w="9525">
            <a:noFill/>
            <a:miter lim="800000"/>
            <a:headEnd/>
            <a:tailEnd/>
          </a:ln>
        </p:spPr>
        <p:txBody>
          <a:bodyPr>
            <a:spAutoFit/>
          </a:bodyPr>
          <a:lstStyle/>
          <a:p>
            <a:r>
              <a:rPr lang="en-US" sz="600"/>
              <a:t>80%</a:t>
            </a:r>
            <a:endParaRPr lang="es-EC" sz="600"/>
          </a:p>
        </p:txBody>
      </p:sp>
      <p:sp>
        <p:nvSpPr>
          <p:cNvPr id="11" name="20 CuadroTexto"/>
          <p:cNvSpPr txBox="1">
            <a:spLocks noChangeArrowheads="1"/>
          </p:cNvSpPr>
          <p:nvPr/>
        </p:nvSpPr>
        <p:spPr bwMode="auto">
          <a:xfrm>
            <a:off x="3621088" y="6326188"/>
            <a:ext cx="225425" cy="184150"/>
          </a:xfrm>
          <a:prstGeom prst="rect">
            <a:avLst/>
          </a:prstGeom>
          <a:noFill/>
          <a:ln w="9525">
            <a:noFill/>
            <a:miter lim="800000"/>
            <a:headEnd/>
            <a:tailEnd/>
          </a:ln>
        </p:spPr>
        <p:txBody>
          <a:bodyPr>
            <a:spAutoFit/>
          </a:bodyPr>
          <a:lstStyle/>
          <a:p>
            <a:r>
              <a:rPr lang="es-EC" sz="600" b="1"/>
              <a:t>&lt;</a:t>
            </a:r>
          </a:p>
        </p:txBody>
      </p:sp>
      <p:sp>
        <p:nvSpPr>
          <p:cNvPr id="12" name="21 CuadroTexto"/>
          <p:cNvSpPr txBox="1">
            <a:spLocks noChangeArrowheads="1"/>
          </p:cNvSpPr>
          <p:nvPr/>
        </p:nvSpPr>
        <p:spPr bwMode="auto">
          <a:xfrm>
            <a:off x="5365750" y="6324600"/>
            <a:ext cx="125413" cy="184150"/>
          </a:xfrm>
          <a:prstGeom prst="rect">
            <a:avLst/>
          </a:prstGeom>
          <a:noFill/>
          <a:ln w="9525">
            <a:noFill/>
            <a:miter lim="800000"/>
            <a:headEnd/>
            <a:tailEnd/>
          </a:ln>
        </p:spPr>
        <p:txBody>
          <a:bodyPr>
            <a:spAutoFit/>
          </a:bodyPr>
          <a:lstStyle/>
          <a:p>
            <a:r>
              <a:rPr lang="es-EC" sz="600" b="1"/>
              <a:t>&gt;</a:t>
            </a:r>
          </a:p>
        </p:txBody>
      </p:sp>
      <p:sp>
        <p:nvSpPr>
          <p:cNvPr id="13" name="22 CuadroTexto"/>
          <p:cNvSpPr txBox="1">
            <a:spLocks noChangeArrowheads="1"/>
          </p:cNvSpPr>
          <p:nvPr/>
        </p:nvSpPr>
        <p:spPr bwMode="auto">
          <a:xfrm>
            <a:off x="5262563" y="6443663"/>
            <a:ext cx="595312" cy="185737"/>
          </a:xfrm>
          <a:prstGeom prst="rect">
            <a:avLst/>
          </a:prstGeom>
          <a:noFill/>
          <a:ln w="9525">
            <a:noFill/>
            <a:miter lim="800000"/>
            <a:headEnd/>
            <a:tailEnd/>
          </a:ln>
        </p:spPr>
        <p:txBody>
          <a:bodyPr>
            <a:spAutoFit/>
          </a:bodyPr>
          <a:lstStyle/>
          <a:p>
            <a:r>
              <a:rPr lang="en-US" sz="600"/>
              <a:t>90%</a:t>
            </a:r>
            <a:endParaRPr lang="es-EC" sz="600"/>
          </a:p>
        </p:txBody>
      </p:sp>
      <p:sp>
        <p:nvSpPr>
          <p:cNvPr id="14" name="23 CuadroTexto"/>
          <p:cNvSpPr txBox="1">
            <a:spLocks noChangeArrowheads="1"/>
          </p:cNvSpPr>
          <p:nvPr/>
        </p:nvSpPr>
        <p:spPr bwMode="auto">
          <a:xfrm>
            <a:off x="4238625" y="6429375"/>
            <a:ext cx="1014413" cy="185738"/>
          </a:xfrm>
          <a:prstGeom prst="rect">
            <a:avLst/>
          </a:prstGeom>
          <a:noFill/>
          <a:ln w="9525">
            <a:noFill/>
            <a:miter lim="800000"/>
            <a:headEnd/>
            <a:tailEnd/>
          </a:ln>
        </p:spPr>
        <p:txBody>
          <a:bodyPr>
            <a:spAutoFit/>
          </a:bodyPr>
          <a:lstStyle/>
          <a:p>
            <a:r>
              <a:rPr lang="es-EC" sz="600" b="1"/>
              <a:t>80%              90%</a:t>
            </a:r>
          </a:p>
        </p:txBody>
      </p:sp>
      <p:graphicFrame>
        <p:nvGraphicFramePr>
          <p:cNvPr id="15" name="14 Gráfico"/>
          <p:cNvGraphicFramePr/>
          <p:nvPr/>
        </p:nvGraphicFramePr>
        <p:xfrm>
          <a:off x="1285852" y="1500174"/>
          <a:ext cx="6572296" cy="2714644"/>
        </p:xfrm>
        <a:graphic>
          <a:graphicData uri="http://schemas.openxmlformats.org/drawingml/2006/chart">
            <c:chart xmlns:c="http://schemas.openxmlformats.org/drawingml/2006/chart" xmlns:r="http://schemas.openxmlformats.org/officeDocument/2006/relationships" r:id="rId3"/>
          </a:graphicData>
        </a:graphic>
      </p:graphicFrame>
      <p:cxnSp>
        <p:nvCxnSpPr>
          <p:cNvPr id="16" name="15 Conector recto"/>
          <p:cNvCxnSpPr/>
          <p:nvPr/>
        </p:nvCxnSpPr>
        <p:spPr>
          <a:xfrm>
            <a:off x="1857356" y="2927346"/>
            <a:ext cx="5857916"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1857356" y="2071678"/>
            <a:ext cx="5857916" cy="1588"/>
          </a:xfrm>
          <a:prstGeom prst="line">
            <a:avLst/>
          </a:prstGeom>
          <a:ln w="19050">
            <a:solidFill>
              <a:srgbClr val="27EF1D"/>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bwMode="auto">
          <a:xfrm>
            <a:off x="0" y="-24"/>
            <a:ext cx="9144000" cy="500066"/>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1300" b="1" dirty="0">
                <a:latin typeface="Arial" pitchFamily="34" charset="0"/>
                <a:cs typeface="Arial" pitchFamily="34" charset="0"/>
              </a:rPr>
              <a:t>SISTEMA CONTROL DE GESTI</a:t>
            </a:r>
            <a:r>
              <a:rPr lang="en-US" sz="1300" b="1" dirty="0">
                <a:latin typeface="Arial" pitchFamily="34" charset="0"/>
                <a:cs typeface="Arial" pitchFamily="34" charset="0"/>
              </a:rPr>
              <a:t>ÓN</a:t>
            </a:r>
            <a:endParaRPr lang="es-EC" sz="1300" b="1" dirty="0">
              <a:latin typeface="Arial" pitchFamily="34" charset="0"/>
              <a:cs typeface="Arial" pitchFamily="34" charset="0"/>
            </a:endParaRPr>
          </a:p>
          <a:p>
            <a:pPr algn="ctr">
              <a:defRPr/>
            </a:pPr>
            <a:r>
              <a:rPr lang="es-EC" sz="1200" dirty="0">
                <a:latin typeface="Arial" pitchFamily="34" charset="0"/>
                <a:cs typeface="Arial" pitchFamily="34" charset="0"/>
              </a:rPr>
              <a:t>GRÁFICO DE TENDENCIA</a:t>
            </a:r>
          </a:p>
        </p:txBody>
      </p:sp>
      <p:graphicFrame>
        <p:nvGraphicFramePr>
          <p:cNvPr id="7" name="6 Tabla"/>
          <p:cNvGraphicFramePr>
            <a:graphicFrameLocks noGrp="1"/>
          </p:cNvGraphicFramePr>
          <p:nvPr/>
        </p:nvGraphicFramePr>
        <p:xfrm>
          <a:off x="0" y="500062"/>
          <a:ext cx="9144000" cy="714359"/>
        </p:xfrm>
        <a:graphic>
          <a:graphicData uri="http://schemas.openxmlformats.org/drawingml/2006/table">
            <a:tbl>
              <a:tblPr firstRow="1" bandRow="1">
                <a:tableStyleId>{5940675A-B579-460E-94D1-54222C63F5DA}</a:tableStyleId>
              </a:tblPr>
              <a:tblGrid>
                <a:gridCol w="805907"/>
                <a:gridCol w="1758413"/>
                <a:gridCol w="4762369"/>
                <a:gridCol w="1377740"/>
                <a:gridCol w="439571"/>
              </a:tblGrid>
              <a:tr h="227296">
                <a:tc rowSpan="2">
                  <a:txBody>
                    <a:bodyPr/>
                    <a:lstStyle/>
                    <a:p>
                      <a:pPr algn="ctr"/>
                      <a:r>
                        <a:rPr lang="es-EC" sz="700" b="1" dirty="0" smtClean="0">
                          <a:latin typeface="Arial" pitchFamily="34" charset="0"/>
                          <a:cs typeface="Arial" pitchFamily="34" charset="0"/>
                        </a:rPr>
                        <a:t>EMPRESA</a:t>
                      </a:r>
                      <a:r>
                        <a:rPr lang="es-EC" sz="700" b="1" baseline="0" dirty="0" smtClean="0">
                          <a:latin typeface="Arial" pitchFamily="34" charset="0"/>
                          <a:cs typeface="Arial" pitchFamily="34" charset="0"/>
                        </a:rPr>
                        <a:t> ABC</a:t>
                      </a:r>
                      <a:endParaRPr lang="es-EC" sz="700" b="1"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NOMBRE</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cap="none" normalizeH="0" baseline="0" dirty="0" smtClean="0">
                          <a:ln>
                            <a:noFill/>
                          </a:ln>
                          <a:solidFill>
                            <a:schemeClr val="tx1"/>
                          </a:solidFill>
                          <a:effectLst/>
                          <a:latin typeface="Arial" pitchFamily="34" charset="0"/>
                          <a:cs typeface="Arial" pitchFamily="34" charset="0"/>
                        </a:rPr>
                        <a:t>DEFECTOS OPERATIVOS</a:t>
                      </a: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NÚMERO</a:t>
                      </a:r>
                      <a:r>
                        <a:rPr lang="en-US" sz="700" b="1" baseline="0" dirty="0" smtClean="0">
                          <a:latin typeface="Arial" pitchFamily="34" charset="0"/>
                          <a:cs typeface="Arial" pitchFamily="34" charset="0"/>
                        </a:rPr>
                        <a:t> DE INDICADOR</a:t>
                      </a:r>
                      <a:endParaRPr lang="es-EC" sz="700" b="1" dirty="0">
                        <a:latin typeface="Arial" pitchFamily="34" charset="0"/>
                        <a:cs typeface="Arial" pitchFamily="34" charset="0"/>
                      </a:endParaRPr>
                    </a:p>
                  </a:txBody>
                  <a:tcPr/>
                </a:tc>
                <a:tc>
                  <a:txBody>
                    <a:bodyPr/>
                    <a:lstStyle/>
                    <a:p>
                      <a:r>
                        <a:rPr lang="en-US" sz="700" dirty="0" smtClean="0">
                          <a:latin typeface="Arial" pitchFamily="34" charset="0"/>
                          <a:cs typeface="Arial" pitchFamily="34" charset="0"/>
                        </a:rPr>
                        <a:t>4</a:t>
                      </a:r>
                      <a:endParaRPr lang="es-EC" sz="700" dirty="0">
                        <a:latin typeface="Arial" pitchFamily="34" charset="0"/>
                        <a:cs typeface="Arial" pitchFamily="34" charset="0"/>
                      </a:endParaRPr>
                    </a:p>
                  </a:txBody>
                  <a:tcPr/>
                </a:tc>
              </a:tr>
              <a:tr h="487063">
                <a:tc vMerge="1">
                  <a:txBody>
                    <a:bodyPr/>
                    <a:lstStyle/>
                    <a:p>
                      <a:endParaRPr lang="es-EC" sz="1200"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MÉTRICA</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C" sz="800" b="0" i="0" u="none" strike="noStrike" cap="none" normalizeH="0" baseline="0" dirty="0" smtClean="0">
                          <a:ln>
                            <a:noFill/>
                          </a:ln>
                          <a:solidFill>
                            <a:schemeClr val="tx1"/>
                          </a:solidFill>
                          <a:effectLst/>
                          <a:latin typeface="Arial" pitchFamily="34" charset="0"/>
                          <a:cs typeface="Arial" pitchFamily="34" charset="0"/>
                        </a:rPr>
                        <a:t>(</a:t>
                      </a:r>
                      <a:r>
                        <a:rPr kumimoji="0" lang="es-US" sz="800" b="0" i="0" u="none" strike="noStrike" cap="none" normalizeH="0" baseline="0" dirty="0" smtClean="0">
                          <a:ln>
                            <a:noFill/>
                          </a:ln>
                          <a:solidFill>
                            <a:schemeClr val="tx1"/>
                          </a:solidFill>
                          <a:effectLst/>
                          <a:latin typeface="Arial" pitchFamily="34" charset="0"/>
                          <a:cs typeface="Arial" pitchFamily="34" charset="0"/>
                        </a:rPr>
                        <a:t>TOTAL PRODUCTO NO CONFORME/TOTAL DE PRODUCTOS ELABORADOS DEL MES)*100</a:t>
                      </a:r>
                      <a:endParaRPr kumimoji="0" lang="es-EC"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FECHA DE ELABORACIÓN</a:t>
                      </a:r>
                      <a:endParaRPr lang="es-EC" sz="700" b="1" dirty="0">
                        <a:latin typeface="Arial" pitchFamily="34" charset="0"/>
                        <a:cs typeface="Arial" pitchFamily="34" charset="0"/>
                      </a:endParaRPr>
                    </a:p>
                  </a:txBody>
                  <a:tcPr/>
                </a:tc>
                <a:tc>
                  <a:txBody>
                    <a:bodyPr/>
                    <a:lstStyle/>
                    <a:p>
                      <a:endParaRPr lang="es-EC" sz="700" dirty="0">
                        <a:latin typeface="Arial" pitchFamily="34" charset="0"/>
                        <a:cs typeface="Arial" pitchFamily="34" charset="0"/>
                      </a:endParaRPr>
                    </a:p>
                  </a:txBody>
                  <a:tcPr/>
                </a:tc>
              </a:tr>
            </a:tbl>
          </a:graphicData>
        </a:graphic>
      </p:graphicFrame>
      <p:graphicFrame>
        <p:nvGraphicFramePr>
          <p:cNvPr id="8" name="7 Tabla"/>
          <p:cNvGraphicFramePr>
            <a:graphicFrameLocks noGrp="1"/>
          </p:cNvGraphicFramePr>
          <p:nvPr/>
        </p:nvGraphicFramePr>
        <p:xfrm>
          <a:off x="1247780" y="4583811"/>
          <a:ext cx="6753244" cy="1400256"/>
        </p:xfrm>
        <a:graphic>
          <a:graphicData uri="http://schemas.openxmlformats.org/drawingml/2006/table">
            <a:tbl>
              <a:tblPr firstRow="1" bandRow="1">
                <a:tableStyleId>{5940675A-B579-460E-94D1-54222C63F5DA}</a:tableStyleId>
              </a:tblPr>
              <a:tblGrid>
                <a:gridCol w="1283693"/>
                <a:gridCol w="934534"/>
                <a:gridCol w="924262"/>
                <a:gridCol w="924262"/>
                <a:gridCol w="886315"/>
                <a:gridCol w="900089"/>
                <a:gridCol w="900089"/>
              </a:tblGrid>
              <a:tr h="211536">
                <a:tc>
                  <a:txBody>
                    <a:bodyPr/>
                    <a:lstStyle/>
                    <a:p>
                      <a:pPr algn="ctr"/>
                      <a:endParaRPr lang="es-EC" sz="600" dirty="0"/>
                    </a:p>
                  </a:txBody>
                  <a:tcPr/>
                </a:tc>
                <a:tc>
                  <a:txBody>
                    <a:bodyPr/>
                    <a:lstStyle/>
                    <a:p>
                      <a:pPr algn="ctr"/>
                      <a:r>
                        <a:rPr lang="es-MX" sz="700" dirty="0" smtClean="0">
                          <a:solidFill>
                            <a:schemeClr val="bg1"/>
                          </a:solidFill>
                          <a:latin typeface="Arial" pitchFamily="34" charset="0"/>
                          <a:cs typeface="Arial" pitchFamily="34" charset="0"/>
                        </a:rPr>
                        <a:t>M1</a:t>
                      </a:r>
                      <a:endParaRPr lang="es-MX" sz="700" dirty="0">
                        <a:solidFill>
                          <a:schemeClr val="bg1"/>
                        </a:solidFill>
                        <a:latin typeface="Arial" pitchFamily="34" charset="0"/>
                        <a:cs typeface="Arial" pitchFamily="34" charset="0"/>
                      </a:endParaRPr>
                    </a:p>
                  </a:txBody>
                  <a:tcPr anchor="ctr">
                    <a:solidFill>
                      <a:schemeClr val="accent3">
                        <a:lumMod val="50000"/>
                      </a:schemeClr>
                    </a:solidFill>
                  </a:tcPr>
                </a:tc>
                <a:tc>
                  <a:txBody>
                    <a:bodyPr/>
                    <a:lstStyle/>
                    <a:p>
                      <a:pPr algn="ctr"/>
                      <a:r>
                        <a:rPr lang="es-MX" sz="700" dirty="0" smtClean="0">
                          <a:solidFill>
                            <a:schemeClr val="bg1"/>
                          </a:solidFill>
                          <a:latin typeface="Arial" pitchFamily="34" charset="0"/>
                          <a:cs typeface="Arial" pitchFamily="34" charset="0"/>
                        </a:rPr>
                        <a:t>M2</a:t>
                      </a:r>
                      <a:endParaRPr lang="es-MX" sz="700" dirty="0">
                        <a:solidFill>
                          <a:schemeClr val="bg1"/>
                        </a:solidFill>
                        <a:latin typeface="Arial" pitchFamily="34" charset="0"/>
                        <a:cs typeface="Arial" pitchFamily="34" charset="0"/>
                      </a:endParaRPr>
                    </a:p>
                  </a:txBody>
                  <a:tcPr anchor="ctr">
                    <a:solidFill>
                      <a:schemeClr val="accent3">
                        <a:lumMod val="50000"/>
                      </a:schemeClr>
                    </a:solidFill>
                  </a:tcPr>
                </a:tc>
                <a:tc>
                  <a:txBody>
                    <a:bodyPr/>
                    <a:lstStyle/>
                    <a:p>
                      <a:pPr algn="ctr"/>
                      <a:r>
                        <a:rPr lang="es-MX" sz="700" dirty="0" smtClean="0">
                          <a:solidFill>
                            <a:schemeClr val="bg1"/>
                          </a:solidFill>
                          <a:latin typeface="Arial" pitchFamily="34" charset="0"/>
                          <a:cs typeface="Arial" pitchFamily="34" charset="0"/>
                        </a:rPr>
                        <a:t>M3</a:t>
                      </a:r>
                      <a:endParaRPr lang="es-MX" sz="700" dirty="0">
                        <a:solidFill>
                          <a:schemeClr val="bg1"/>
                        </a:solidFill>
                        <a:latin typeface="Arial" pitchFamily="34" charset="0"/>
                        <a:cs typeface="Arial" pitchFamily="34" charset="0"/>
                      </a:endParaRPr>
                    </a:p>
                  </a:txBody>
                  <a:tcPr anchor="ctr">
                    <a:solidFill>
                      <a:schemeClr val="accent3">
                        <a:lumMod val="50000"/>
                      </a:schemeClr>
                    </a:solidFill>
                  </a:tcPr>
                </a:tc>
                <a:tc>
                  <a:txBody>
                    <a:bodyPr/>
                    <a:lstStyle/>
                    <a:p>
                      <a:pPr algn="ctr"/>
                      <a:r>
                        <a:rPr lang="es-MX" sz="700" dirty="0" smtClean="0">
                          <a:solidFill>
                            <a:schemeClr val="bg1"/>
                          </a:solidFill>
                          <a:latin typeface="Arial" pitchFamily="34" charset="0"/>
                          <a:cs typeface="Arial" pitchFamily="34" charset="0"/>
                        </a:rPr>
                        <a:t>M4</a:t>
                      </a:r>
                      <a:endParaRPr lang="es-MX" sz="700" dirty="0">
                        <a:solidFill>
                          <a:schemeClr val="bg1"/>
                        </a:solidFill>
                        <a:latin typeface="Arial" pitchFamily="34" charset="0"/>
                        <a:cs typeface="Arial" pitchFamily="34" charset="0"/>
                      </a:endParaRPr>
                    </a:p>
                  </a:txBody>
                  <a:tcPr anchor="ctr">
                    <a:solidFill>
                      <a:schemeClr val="accent3">
                        <a:lumMod val="50000"/>
                      </a:schemeClr>
                    </a:solidFill>
                  </a:tcPr>
                </a:tc>
                <a:tc>
                  <a:txBody>
                    <a:bodyPr/>
                    <a:lstStyle/>
                    <a:p>
                      <a:pPr algn="ctr"/>
                      <a:r>
                        <a:rPr lang="es-MX" sz="700" dirty="0" smtClean="0">
                          <a:solidFill>
                            <a:schemeClr val="bg1"/>
                          </a:solidFill>
                          <a:latin typeface="Arial" pitchFamily="34" charset="0"/>
                          <a:cs typeface="Arial" pitchFamily="34" charset="0"/>
                        </a:rPr>
                        <a:t>M5</a:t>
                      </a:r>
                      <a:endParaRPr lang="es-MX" sz="700" dirty="0">
                        <a:solidFill>
                          <a:schemeClr val="bg1"/>
                        </a:solidFill>
                        <a:latin typeface="Arial" pitchFamily="34" charset="0"/>
                        <a:cs typeface="Arial" pitchFamily="34" charset="0"/>
                      </a:endParaRPr>
                    </a:p>
                  </a:txBody>
                  <a:tcPr anchor="ctr">
                    <a:solidFill>
                      <a:schemeClr val="accent3">
                        <a:lumMod val="50000"/>
                      </a:schemeClr>
                    </a:solidFill>
                  </a:tcPr>
                </a:tc>
                <a:tc>
                  <a:txBody>
                    <a:bodyPr/>
                    <a:lstStyle/>
                    <a:p>
                      <a:pPr algn="ctr"/>
                      <a:r>
                        <a:rPr lang="es-MX" sz="700" dirty="0" smtClean="0">
                          <a:solidFill>
                            <a:schemeClr val="bg1"/>
                          </a:solidFill>
                          <a:latin typeface="Arial" pitchFamily="34" charset="0"/>
                          <a:cs typeface="Arial" pitchFamily="34" charset="0"/>
                        </a:rPr>
                        <a:t>M6</a:t>
                      </a:r>
                      <a:endParaRPr lang="es-MX" sz="700" dirty="0">
                        <a:solidFill>
                          <a:schemeClr val="bg1"/>
                        </a:solidFill>
                        <a:latin typeface="Arial" pitchFamily="34" charset="0"/>
                        <a:cs typeface="Arial" pitchFamily="34" charset="0"/>
                      </a:endParaRPr>
                    </a:p>
                  </a:txBody>
                  <a:tcPr anchor="ctr">
                    <a:solidFill>
                      <a:schemeClr val="accent3">
                        <a:lumMod val="50000"/>
                      </a:schemeClr>
                    </a:solidFill>
                  </a:tcPr>
                </a:tc>
              </a:tr>
              <a:tr h="187643">
                <a:tc>
                  <a:txBody>
                    <a:bodyPr/>
                    <a:lstStyle/>
                    <a:p>
                      <a:pPr algn="ctr"/>
                      <a:r>
                        <a:rPr lang="en-US" sz="600" b="1" dirty="0" smtClean="0">
                          <a:latin typeface="Arial" pitchFamily="34" charset="0"/>
                          <a:cs typeface="Arial" pitchFamily="34" charset="0"/>
                        </a:rPr>
                        <a:t>MÁXIMO</a:t>
                      </a:r>
                      <a:endParaRPr lang="es-EC" sz="600" b="1" dirty="0">
                        <a:latin typeface="Arial" pitchFamily="34" charset="0"/>
                        <a:cs typeface="Arial" pitchFamily="34" charset="0"/>
                      </a:endParaRPr>
                    </a:p>
                  </a:txBody>
                  <a:tcPr>
                    <a:solidFill>
                      <a:srgbClr val="92D050"/>
                    </a:solidFill>
                  </a:tcPr>
                </a:tc>
                <a:tc>
                  <a:txBody>
                    <a:bodyPr/>
                    <a:lstStyle/>
                    <a:p>
                      <a:pPr algn="ctr"/>
                      <a:r>
                        <a:rPr lang="es-EC" sz="900" dirty="0" smtClean="0">
                          <a:latin typeface="Arial" pitchFamily="34" charset="0"/>
                          <a:cs typeface="Arial" pitchFamily="34" charset="0"/>
                        </a:rPr>
                        <a:t>7%</a:t>
                      </a:r>
                      <a:endParaRPr lang="es-EC" sz="9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900" dirty="0" smtClean="0">
                          <a:latin typeface="Arial" pitchFamily="34" charset="0"/>
                          <a:cs typeface="Arial" pitchFamily="34" charset="0"/>
                        </a:rPr>
                        <a:t>7%</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900" smtClean="0">
                          <a:latin typeface="Arial" pitchFamily="34" charset="0"/>
                          <a:cs typeface="Arial" pitchFamily="34" charset="0"/>
                        </a:rPr>
                        <a:t>7%</a:t>
                      </a:r>
                      <a:endParaRPr lang="es-EC" sz="9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900" smtClean="0">
                          <a:latin typeface="Arial" pitchFamily="34" charset="0"/>
                          <a:cs typeface="Arial" pitchFamily="34" charset="0"/>
                        </a:rPr>
                        <a:t>7%</a:t>
                      </a:r>
                      <a:endParaRPr lang="es-EC" sz="9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900" smtClean="0">
                          <a:latin typeface="Arial" pitchFamily="34" charset="0"/>
                          <a:cs typeface="Arial" pitchFamily="34" charset="0"/>
                        </a:rPr>
                        <a:t>7%</a:t>
                      </a:r>
                      <a:endParaRPr lang="es-EC" sz="900" dirty="0" smtClean="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900" smtClean="0">
                          <a:latin typeface="Arial" pitchFamily="34" charset="0"/>
                          <a:cs typeface="Arial" pitchFamily="34" charset="0"/>
                        </a:rPr>
                        <a:t>7%</a:t>
                      </a:r>
                      <a:endParaRPr lang="es-EC" sz="900" dirty="0" smtClean="0">
                        <a:latin typeface="Arial" pitchFamily="34" charset="0"/>
                        <a:cs typeface="Arial" pitchFamily="34" charset="0"/>
                      </a:endParaRPr>
                    </a:p>
                  </a:txBody>
                  <a:tcPr/>
                </a:tc>
              </a:tr>
              <a:tr h="187643">
                <a:tc>
                  <a:txBody>
                    <a:bodyPr/>
                    <a:lstStyle/>
                    <a:p>
                      <a:pPr algn="ctr"/>
                      <a:r>
                        <a:rPr lang="en-US" sz="600" b="1" dirty="0" smtClean="0">
                          <a:latin typeface="Arial" pitchFamily="34" charset="0"/>
                          <a:cs typeface="Arial" pitchFamily="34" charset="0"/>
                        </a:rPr>
                        <a:t>MÍNIMO</a:t>
                      </a:r>
                      <a:endParaRPr lang="es-EC" sz="600" b="1" dirty="0">
                        <a:latin typeface="Arial" pitchFamily="34" charset="0"/>
                        <a:cs typeface="Arial" pitchFamily="34" charset="0"/>
                      </a:endParaRPr>
                    </a:p>
                  </a:txBody>
                  <a:tcPr>
                    <a:solidFill>
                      <a:srgbClr val="92D050"/>
                    </a:solidFill>
                  </a:tcPr>
                </a:tc>
                <a:tc>
                  <a:txBody>
                    <a:bodyPr/>
                    <a:lstStyle/>
                    <a:p>
                      <a:pPr algn="ctr"/>
                      <a:r>
                        <a:rPr lang="es-EC" sz="900" dirty="0" smtClean="0">
                          <a:latin typeface="Arial" pitchFamily="34" charset="0"/>
                          <a:cs typeface="Arial" pitchFamily="34" charset="0"/>
                        </a:rPr>
                        <a:t>5%</a:t>
                      </a:r>
                      <a:endParaRPr lang="es-EC" sz="900" dirty="0">
                        <a:latin typeface="Arial" pitchFamily="34" charset="0"/>
                        <a:cs typeface="Arial" pitchFamily="34" charset="0"/>
                      </a:endParaRPr>
                    </a:p>
                  </a:txBody>
                  <a:tcPr/>
                </a:tc>
                <a:tc>
                  <a:txBody>
                    <a:bodyPr/>
                    <a:lstStyle/>
                    <a:p>
                      <a:pPr algn="ctr"/>
                      <a:r>
                        <a:rPr lang="es-EC" sz="900" dirty="0" smtClean="0">
                          <a:latin typeface="Arial" pitchFamily="34" charset="0"/>
                          <a:cs typeface="Arial" pitchFamily="34" charset="0"/>
                        </a:rPr>
                        <a:t>5%</a:t>
                      </a:r>
                      <a:endParaRPr lang="es-EC" sz="900" dirty="0">
                        <a:latin typeface="Arial" pitchFamily="34" charset="0"/>
                        <a:cs typeface="Arial" pitchFamily="34" charset="0"/>
                      </a:endParaRPr>
                    </a:p>
                  </a:txBody>
                  <a:tcPr/>
                </a:tc>
                <a:tc>
                  <a:txBody>
                    <a:bodyPr/>
                    <a:lstStyle/>
                    <a:p>
                      <a:pPr algn="ctr"/>
                      <a:r>
                        <a:rPr lang="es-EC" sz="900" dirty="0" smtClean="0">
                          <a:latin typeface="Arial" pitchFamily="34" charset="0"/>
                          <a:cs typeface="Arial" pitchFamily="34" charset="0"/>
                        </a:rPr>
                        <a:t>5%</a:t>
                      </a:r>
                      <a:endParaRPr lang="es-EC" sz="900" dirty="0">
                        <a:latin typeface="Arial" pitchFamily="34" charset="0"/>
                        <a:cs typeface="Arial" pitchFamily="34" charset="0"/>
                      </a:endParaRPr>
                    </a:p>
                  </a:txBody>
                  <a:tcPr/>
                </a:tc>
                <a:tc>
                  <a:txBody>
                    <a:bodyPr/>
                    <a:lstStyle/>
                    <a:p>
                      <a:pPr algn="ctr"/>
                      <a:r>
                        <a:rPr lang="es-EC" sz="900" dirty="0" smtClean="0">
                          <a:latin typeface="Arial" pitchFamily="34" charset="0"/>
                          <a:cs typeface="Arial" pitchFamily="34" charset="0"/>
                        </a:rPr>
                        <a:t>5%</a:t>
                      </a:r>
                      <a:endParaRPr lang="es-EC" sz="900" dirty="0">
                        <a:latin typeface="Arial" pitchFamily="34" charset="0"/>
                        <a:cs typeface="Arial" pitchFamily="34" charset="0"/>
                      </a:endParaRPr>
                    </a:p>
                  </a:txBody>
                  <a:tcPr/>
                </a:tc>
                <a:tc>
                  <a:txBody>
                    <a:bodyPr/>
                    <a:lstStyle/>
                    <a:p>
                      <a:pPr algn="ctr"/>
                      <a:r>
                        <a:rPr lang="es-EC" sz="900" dirty="0" smtClean="0">
                          <a:latin typeface="Arial" pitchFamily="34" charset="0"/>
                          <a:cs typeface="Arial" pitchFamily="34" charset="0"/>
                        </a:rPr>
                        <a:t>5%</a:t>
                      </a:r>
                      <a:endParaRPr lang="es-EC" sz="900" dirty="0">
                        <a:latin typeface="Arial" pitchFamily="34" charset="0"/>
                        <a:cs typeface="Arial" pitchFamily="34" charset="0"/>
                      </a:endParaRPr>
                    </a:p>
                  </a:txBody>
                  <a:tcPr/>
                </a:tc>
                <a:tc>
                  <a:txBody>
                    <a:bodyPr/>
                    <a:lstStyle/>
                    <a:p>
                      <a:pPr algn="ctr"/>
                      <a:r>
                        <a:rPr lang="es-EC" sz="900" dirty="0" smtClean="0">
                          <a:latin typeface="Arial" pitchFamily="34" charset="0"/>
                          <a:cs typeface="Arial" pitchFamily="34" charset="0"/>
                        </a:rPr>
                        <a:t>5%</a:t>
                      </a:r>
                      <a:endParaRPr lang="es-EC" sz="900" dirty="0">
                        <a:latin typeface="Arial" pitchFamily="34" charset="0"/>
                        <a:cs typeface="Arial" pitchFamily="34" charset="0"/>
                      </a:endParaRPr>
                    </a:p>
                  </a:txBody>
                  <a:tcPr/>
                </a:tc>
              </a:tr>
              <a:tr h="173209">
                <a:tc>
                  <a:txBody>
                    <a:bodyPr/>
                    <a:lstStyle/>
                    <a:p>
                      <a:pPr algn="ctr"/>
                      <a:r>
                        <a:rPr lang="en-US" sz="600" b="1" dirty="0" smtClean="0">
                          <a:latin typeface="Arial" pitchFamily="34" charset="0"/>
                          <a:cs typeface="Arial" pitchFamily="34" charset="0"/>
                        </a:rPr>
                        <a:t>CUMPLIMIENTO</a:t>
                      </a:r>
                      <a:endParaRPr lang="es-EC" sz="600" b="1" dirty="0">
                        <a:latin typeface="Arial" pitchFamily="34" charset="0"/>
                        <a:cs typeface="Arial" pitchFamily="34" charset="0"/>
                      </a:endParaRPr>
                    </a:p>
                  </a:txBody>
                  <a:tcPr>
                    <a:solidFill>
                      <a:srgbClr val="92D050"/>
                    </a:solidFill>
                  </a:tcPr>
                </a:tc>
                <a:tc>
                  <a:txBody>
                    <a:bodyPr/>
                    <a:lstStyle/>
                    <a:p>
                      <a:pPr algn="ctr" fontAlgn="b"/>
                      <a:r>
                        <a:rPr lang="es-MX" sz="1000" b="0" i="0" u="none" strike="noStrike" dirty="0">
                          <a:latin typeface="Arial"/>
                        </a:rPr>
                        <a:t>2.7%</a:t>
                      </a:r>
                    </a:p>
                  </a:txBody>
                  <a:tcPr marL="0" marR="0" marT="0" marB="0" anchor="ctr">
                    <a:solidFill>
                      <a:srgbClr val="27EF1D"/>
                    </a:solidFill>
                  </a:tcPr>
                </a:tc>
                <a:tc>
                  <a:txBody>
                    <a:bodyPr/>
                    <a:lstStyle/>
                    <a:p>
                      <a:pPr algn="ctr" fontAlgn="b"/>
                      <a:r>
                        <a:rPr lang="es-MX" sz="1000" b="0" i="0" u="none" strike="noStrike">
                          <a:latin typeface="Arial"/>
                        </a:rPr>
                        <a:t>2.6%</a:t>
                      </a:r>
                    </a:p>
                  </a:txBody>
                  <a:tcPr marL="0" marR="0" marT="0" marB="0" anchor="ctr">
                    <a:solidFill>
                      <a:srgbClr val="27EF1D"/>
                    </a:solidFill>
                  </a:tcPr>
                </a:tc>
                <a:tc>
                  <a:txBody>
                    <a:bodyPr/>
                    <a:lstStyle/>
                    <a:p>
                      <a:pPr algn="ctr" fontAlgn="b"/>
                      <a:r>
                        <a:rPr lang="es-MX" sz="1000" b="0" i="0" u="none" strike="noStrike" dirty="0">
                          <a:latin typeface="Arial"/>
                        </a:rPr>
                        <a:t>2.5%</a:t>
                      </a:r>
                    </a:p>
                  </a:txBody>
                  <a:tcPr marL="0" marR="0" marT="0" marB="0" anchor="ctr">
                    <a:solidFill>
                      <a:srgbClr val="27EF1D"/>
                    </a:solidFill>
                  </a:tcPr>
                </a:tc>
                <a:tc>
                  <a:txBody>
                    <a:bodyPr/>
                    <a:lstStyle/>
                    <a:p>
                      <a:pPr algn="ctr" fontAlgn="b"/>
                      <a:r>
                        <a:rPr lang="es-MX" sz="1000" b="0" i="0" u="none" strike="noStrike" dirty="0">
                          <a:latin typeface="Arial"/>
                        </a:rPr>
                        <a:t>2.5%</a:t>
                      </a:r>
                    </a:p>
                  </a:txBody>
                  <a:tcPr marL="0" marR="0" marT="0" marB="0" anchor="ctr">
                    <a:solidFill>
                      <a:srgbClr val="27EF1D"/>
                    </a:solidFill>
                  </a:tcPr>
                </a:tc>
                <a:tc>
                  <a:txBody>
                    <a:bodyPr/>
                    <a:lstStyle/>
                    <a:p>
                      <a:pPr algn="ctr" fontAlgn="b"/>
                      <a:r>
                        <a:rPr lang="es-MX" sz="1000" b="0" i="0" u="none" strike="noStrike" dirty="0">
                          <a:latin typeface="Arial"/>
                        </a:rPr>
                        <a:t>2.4%</a:t>
                      </a:r>
                    </a:p>
                  </a:txBody>
                  <a:tcPr marL="0" marR="0" marT="0" marB="0" anchor="ctr">
                    <a:solidFill>
                      <a:srgbClr val="27EF1D"/>
                    </a:solidFill>
                  </a:tcPr>
                </a:tc>
                <a:tc>
                  <a:txBody>
                    <a:bodyPr/>
                    <a:lstStyle/>
                    <a:p>
                      <a:pPr algn="ctr" fontAlgn="b"/>
                      <a:r>
                        <a:rPr lang="es-MX" sz="1000" b="0" i="0" u="none" strike="noStrike" dirty="0">
                          <a:latin typeface="Arial"/>
                        </a:rPr>
                        <a:t>1.9%</a:t>
                      </a:r>
                    </a:p>
                  </a:txBody>
                  <a:tcPr marL="0" marR="0" marT="0" marB="0" anchor="ctr">
                    <a:solidFill>
                      <a:srgbClr val="27EF1D"/>
                    </a:solidFill>
                  </a:tcPr>
                </a:tc>
              </a:tr>
              <a:tr h="259814">
                <a:tc>
                  <a:txBody>
                    <a:bodyPr/>
                    <a:lstStyle/>
                    <a:p>
                      <a:pPr algn="ctr"/>
                      <a:r>
                        <a:rPr lang="es-EC" sz="600" b="1" dirty="0" smtClean="0">
                          <a:latin typeface="Arial" pitchFamily="34" charset="0"/>
                          <a:cs typeface="Arial" pitchFamily="34" charset="0"/>
                        </a:rPr>
                        <a:t>TOTAL PRODUCTOS NO CONFORME</a:t>
                      </a:r>
                      <a:endParaRPr lang="es-EC" sz="600" b="1" dirty="0">
                        <a:latin typeface="Arial" pitchFamily="34" charset="0"/>
                        <a:cs typeface="Arial" pitchFamily="34" charset="0"/>
                      </a:endParaRPr>
                    </a:p>
                  </a:txBody>
                  <a:tcPr>
                    <a:solidFill>
                      <a:srgbClr val="92D050"/>
                    </a:solidFill>
                  </a:tcPr>
                </a:tc>
                <a:tc>
                  <a:txBody>
                    <a:bodyPr/>
                    <a:lstStyle/>
                    <a:p>
                      <a:pPr algn="ctr" rtl="0" fontAlgn="b"/>
                      <a:r>
                        <a:rPr lang="es-MX" sz="1050" b="0" i="0" u="none" strike="noStrike" dirty="0">
                          <a:solidFill>
                            <a:srgbClr val="000000"/>
                          </a:solidFill>
                          <a:latin typeface="Calibri"/>
                        </a:rPr>
                        <a:t>1724.95</a:t>
                      </a:r>
                    </a:p>
                  </a:txBody>
                  <a:tcPr marL="0" marR="0" marT="0" marB="0" anchor="ctr"/>
                </a:tc>
                <a:tc>
                  <a:txBody>
                    <a:bodyPr/>
                    <a:lstStyle/>
                    <a:p>
                      <a:pPr algn="ctr" rtl="0" fontAlgn="b"/>
                      <a:r>
                        <a:rPr lang="es-MX" sz="1050" b="0" i="0" u="none" strike="noStrike" dirty="0">
                          <a:solidFill>
                            <a:srgbClr val="000000"/>
                          </a:solidFill>
                          <a:latin typeface="Calibri"/>
                        </a:rPr>
                        <a:t>1630.1</a:t>
                      </a:r>
                    </a:p>
                  </a:txBody>
                  <a:tcPr marL="0" marR="0" marT="0" marB="0" anchor="ctr"/>
                </a:tc>
                <a:tc>
                  <a:txBody>
                    <a:bodyPr/>
                    <a:lstStyle/>
                    <a:p>
                      <a:pPr algn="ctr" rtl="0" fontAlgn="b"/>
                      <a:r>
                        <a:rPr lang="es-MX" sz="1050" b="0" i="0" u="none" strike="noStrike" dirty="0">
                          <a:solidFill>
                            <a:srgbClr val="000000"/>
                          </a:solidFill>
                          <a:latin typeface="Calibri"/>
                        </a:rPr>
                        <a:t>1590.9</a:t>
                      </a:r>
                    </a:p>
                  </a:txBody>
                  <a:tcPr marL="0" marR="0" marT="0" marB="0" anchor="ctr"/>
                </a:tc>
                <a:tc>
                  <a:txBody>
                    <a:bodyPr/>
                    <a:lstStyle/>
                    <a:p>
                      <a:pPr algn="ctr" rtl="0" fontAlgn="b"/>
                      <a:r>
                        <a:rPr lang="es-MX" sz="1050" b="0" i="0" u="none" strike="noStrike" dirty="0">
                          <a:solidFill>
                            <a:srgbClr val="000000"/>
                          </a:solidFill>
                          <a:latin typeface="Calibri"/>
                        </a:rPr>
                        <a:t>1488.2</a:t>
                      </a:r>
                    </a:p>
                  </a:txBody>
                  <a:tcPr marL="0" marR="0" marT="0" marB="0" anchor="ctr"/>
                </a:tc>
                <a:tc>
                  <a:txBody>
                    <a:bodyPr/>
                    <a:lstStyle/>
                    <a:p>
                      <a:pPr algn="ctr" fontAlgn="b"/>
                      <a:r>
                        <a:rPr lang="es-MX" sz="1100" b="0" i="0" u="none" strike="noStrike" dirty="0">
                          <a:latin typeface="Arial"/>
                        </a:rPr>
                        <a:t>1248.86</a:t>
                      </a:r>
                    </a:p>
                  </a:txBody>
                  <a:tcPr marL="0" marR="0" marT="0" marB="0" anchor="ctr"/>
                </a:tc>
                <a:tc>
                  <a:txBody>
                    <a:bodyPr/>
                    <a:lstStyle/>
                    <a:p>
                      <a:pPr algn="ctr" fontAlgn="b"/>
                      <a:r>
                        <a:rPr lang="es-MX" sz="1100" b="0" i="0" u="none" strike="noStrike" dirty="0">
                          <a:latin typeface="Arial"/>
                        </a:rPr>
                        <a:t>873.2</a:t>
                      </a:r>
                    </a:p>
                  </a:txBody>
                  <a:tcPr marL="0" marR="0" marT="0" marB="0" anchor="ctr"/>
                </a:tc>
              </a:tr>
              <a:tr h="259814">
                <a:tc>
                  <a:txBody>
                    <a:bodyPr/>
                    <a:lstStyle/>
                    <a:p>
                      <a:pPr algn="ctr"/>
                      <a:r>
                        <a:rPr lang="es-EC" sz="600" b="1" dirty="0" smtClean="0">
                          <a:latin typeface="Arial" pitchFamily="34" charset="0"/>
                          <a:cs typeface="Arial" pitchFamily="34" charset="0"/>
                        </a:rPr>
                        <a:t>TOTAL</a:t>
                      </a:r>
                      <a:r>
                        <a:rPr lang="es-EC" sz="600" b="1" baseline="0" dirty="0" smtClean="0">
                          <a:latin typeface="Arial" pitchFamily="34" charset="0"/>
                          <a:cs typeface="Arial" pitchFamily="34" charset="0"/>
                        </a:rPr>
                        <a:t> PRODUCCIÓN MENSUAL</a:t>
                      </a:r>
                      <a:endParaRPr lang="es-EC" sz="600" b="1" dirty="0">
                        <a:latin typeface="Arial" pitchFamily="34" charset="0"/>
                        <a:cs typeface="Arial" pitchFamily="34" charset="0"/>
                      </a:endParaRPr>
                    </a:p>
                  </a:txBody>
                  <a:tcPr>
                    <a:solidFill>
                      <a:srgbClr val="92D050"/>
                    </a:solidFill>
                  </a:tcPr>
                </a:tc>
                <a:tc>
                  <a:txBody>
                    <a:bodyPr/>
                    <a:lstStyle/>
                    <a:p>
                      <a:pPr algn="ctr" fontAlgn="b"/>
                      <a:r>
                        <a:rPr lang="es-MX" sz="900" b="0" i="0" u="none" strike="noStrike">
                          <a:latin typeface="Arial"/>
                        </a:rPr>
                        <a:t>63580.7</a:t>
                      </a:r>
                    </a:p>
                  </a:txBody>
                  <a:tcPr marL="0" marR="0" marT="0" marB="0" anchor="ctr"/>
                </a:tc>
                <a:tc>
                  <a:txBody>
                    <a:bodyPr/>
                    <a:lstStyle/>
                    <a:p>
                      <a:pPr algn="ctr" fontAlgn="b"/>
                      <a:r>
                        <a:rPr lang="es-MX" sz="900" b="0" i="0" u="none" strike="noStrike">
                          <a:latin typeface="Arial"/>
                        </a:rPr>
                        <a:t>62670</a:t>
                      </a:r>
                    </a:p>
                  </a:txBody>
                  <a:tcPr marL="0" marR="0" marT="0" marB="0" anchor="ctr"/>
                </a:tc>
                <a:tc>
                  <a:txBody>
                    <a:bodyPr/>
                    <a:lstStyle/>
                    <a:p>
                      <a:pPr algn="ctr" fontAlgn="b"/>
                      <a:r>
                        <a:rPr lang="es-MX" sz="900" b="0" i="0" u="none" strike="noStrike">
                          <a:latin typeface="Arial"/>
                        </a:rPr>
                        <a:t>62400</a:t>
                      </a:r>
                    </a:p>
                  </a:txBody>
                  <a:tcPr marL="0" marR="0" marT="0" marB="0" anchor="ctr"/>
                </a:tc>
                <a:tc>
                  <a:txBody>
                    <a:bodyPr/>
                    <a:lstStyle/>
                    <a:p>
                      <a:pPr algn="ctr" fontAlgn="b"/>
                      <a:r>
                        <a:rPr lang="es-MX" sz="900" b="0" i="0" u="none" strike="noStrike">
                          <a:latin typeface="Arial"/>
                        </a:rPr>
                        <a:t>60530</a:t>
                      </a:r>
                    </a:p>
                  </a:txBody>
                  <a:tcPr marL="0" marR="0" marT="0" marB="0" anchor="ctr"/>
                </a:tc>
                <a:tc>
                  <a:txBody>
                    <a:bodyPr/>
                    <a:lstStyle/>
                    <a:p>
                      <a:pPr algn="ctr" fontAlgn="b"/>
                      <a:r>
                        <a:rPr lang="es-MX" sz="900" b="0" i="0" u="none" strike="noStrike">
                          <a:latin typeface="Arial"/>
                        </a:rPr>
                        <a:t>52350.6</a:t>
                      </a:r>
                    </a:p>
                  </a:txBody>
                  <a:tcPr marL="0" marR="0" marT="0" marB="0" anchor="ctr"/>
                </a:tc>
                <a:tc>
                  <a:txBody>
                    <a:bodyPr/>
                    <a:lstStyle/>
                    <a:p>
                      <a:pPr algn="ctr" fontAlgn="b"/>
                      <a:r>
                        <a:rPr lang="es-MX" sz="900" b="0" i="0" u="none" strike="noStrike" dirty="0">
                          <a:latin typeface="Arial"/>
                        </a:rPr>
                        <a:t>46446.2</a:t>
                      </a:r>
                    </a:p>
                  </a:txBody>
                  <a:tcPr marL="0" marR="0" marT="0" marB="0" anchor="ctr"/>
                </a:tc>
              </a:tr>
            </a:tbl>
          </a:graphicData>
        </a:graphic>
      </p:graphicFrame>
      <p:pic>
        <p:nvPicPr>
          <p:cNvPr id="9" name="Picture 2"/>
          <p:cNvPicPr>
            <a:picLocks noChangeAspect="1" noChangeArrowheads="1"/>
          </p:cNvPicPr>
          <p:nvPr/>
        </p:nvPicPr>
        <p:blipFill>
          <a:blip r:embed="rId2"/>
          <a:srcRect/>
          <a:stretch>
            <a:fillRect/>
          </a:stretch>
        </p:blipFill>
        <p:spPr bwMode="auto">
          <a:xfrm>
            <a:off x="3349625" y="6300788"/>
            <a:ext cx="2371725" cy="485775"/>
          </a:xfrm>
          <a:prstGeom prst="rect">
            <a:avLst/>
          </a:prstGeom>
          <a:noFill/>
          <a:ln w="9525">
            <a:noFill/>
            <a:miter lim="800000"/>
            <a:headEnd/>
            <a:tailEnd/>
          </a:ln>
        </p:spPr>
      </p:pic>
      <p:sp>
        <p:nvSpPr>
          <p:cNvPr id="10" name="19 CuadroTexto"/>
          <p:cNvSpPr txBox="1">
            <a:spLocks noChangeArrowheads="1"/>
          </p:cNvSpPr>
          <p:nvPr/>
        </p:nvSpPr>
        <p:spPr bwMode="auto">
          <a:xfrm>
            <a:off x="3479800" y="6611938"/>
            <a:ext cx="436563" cy="184150"/>
          </a:xfrm>
          <a:prstGeom prst="rect">
            <a:avLst/>
          </a:prstGeom>
          <a:noFill/>
          <a:ln w="9525">
            <a:noFill/>
            <a:miter lim="800000"/>
            <a:headEnd/>
            <a:tailEnd/>
          </a:ln>
        </p:spPr>
        <p:txBody>
          <a:bodyPr>
            <a:spAutoFit/>
          </a:bodyPr>
          <a:lstStyle/>
          <a:p>
            <a:r>
              <a:rPr lang="en-US" sz="600"/>
              <a:t>7%</a:t>
            </a:r>
            <a:endParaRPr lang="es-EC" sz="600"/>
          </a:p>
        </p:txBody>
      </p:sp>
      <p:sp>
        <p:nvSpPr>
          <p:cNvPr id="11" name="20 CuadroTexto"/>
          <p:cNvSpPr txBox="1">
            <a:spLocks noChangeArrowheads="1"/>
          </p:cNvSpPr>
          <p:nvPr/>
        </p:nvSpPr>
        <p:spPr bwMode="auto">
          <a:xfrm>
            <a:off x="3549650" y="6499225"/>
            <a:ext cx="225425" cy="184150"/>
          </a:xfrm>
          <a:prstGeom prst="rect">
            <a:avLst/>
          </a:prstGeom>
          <a:noFill/>
          <a:ln w="9525">
            <a:noFill/>
            <a:miter lim="800000"/>
            <a:headEnd/>
            <a:tailEnd/>
          </a:ln>
        </p:spPr>
        <p:txBody>
          <a:bodyPr>
            <a:spAutoFit/>
          </a:bodyPr>
          <a:lstStyle/>
          <a:p>
            <a:r>
              <a:rPr lang="en-US" sz="600" b="1"/>
              <a:t>&gt;</a:t>
            </a:r>
            <a:endParaRPr lang="es-EC" sz="600" b="1"/>
          </a:p>
        </p:txBody>
      </p:sp>
      <p:sp>
        <p:nvSpPr>
          <p:cNvPr id="12" name="21 CuadroTexto"/>
          <p:cNvSpPr txBox="1">
            <a:spLocks noChangeArrowheads="1"/>
          </p:cNvSpPr>
          <p:nvPr/>
        </p:nvSpPr>
        <p:spPr bwMode="auto">
          <a:xfrm>
            <a:off x="5294313" y="6497638"/>
            <a:ext cx="125412" cy="184150"/>
          </a:xfrm>
          <a:prstGeom prst="rect">
            <a:avLst/>
          </a:prstGeom>
          <a:noFill/>
          <a:ln w="9525">
            <a:noFill/>
            <a:miter lim="800000"/>
            <a:headEnd/>
            <a:tailEnd/>
          </a:ln>
        </p:spPr>
        <p:txBody>
          <a:bodyPr>
            <a:spAutoFit/>
          </a:bodyPr>
          <a:lstStyle/>
          <a:p>
            <a:r>
              <a:rPr lang="en-US" sz="600" b="1"/>
              <a:t>&lt;</a:t>
            </a:r>
            <a:endParaRPr lang="es-EC" sz="600" b="1"/>
          </a:p>
        </p:txBody>
      </p:sp>
      <p:sp>
        <p:nvSpPr>
          <p:cNvPr id="13" name="22 CuadroTexto"/>
          <p:cNvSpPr txBox="1">
            <a:spLocks noChangeArrowheads="1"/>
          </p:cNvSpPr>
          <p:nvPr/>
        </p:nvSpPr>
        <p:spPr bwMode="auto">
          <a:xfrm>
            <a:off x="5191125" y="6616700"/>
            <a:ext cx="595313" cy="185738"/>
          </a:xfrm>
          <a:prstGeom prst="rect">
            <a:avLst/>
          </a:prstGeom>
          <a:noFill/>
          <a:ln w="9525">
            <a:noFill/>
            <a:miter lim="800000"/>
            <a:headEnd/>
            <a:tailEnd/>
          </a:ln>
        </p:spPr>
        <p:txBody>
          <a:bodyPr>
            <a:spAutoFit/>
          </a:bodyPr>
          <a:lstStyle/>
          <a:p>
            <a:r>
              <a:rPr lang="en-US" sz="600"/>
              <a:t>5%</a:t>
            </a:r>
            <a:endParaRPr lang="es-EC" sz="600"/>
          </a:p>
        </p:txBody>
      </p:sp>
      <p:sp>
        <p:nvSpPr>
          <p:cNvPr id="14" name="23 CuadroTexto"/>
          <p:cNvSpPr txBox="1">
            <a:spLocks noChangeArrowheads="1"/>
          </p:cNvSpPr>
          <p:nvPr/>
        </p:nvSpPr>
        <p:spPr bwMode="auto">
          <a:xfrm>
            <a:off x="4167188" y="6602413"/>
            <a:ext cx="1014412" cy="185737"/>
          </a:xfrm>
          <a:prstGeom prst="rect">
            <a:avLst/>
          </a:prstGeom>
          <a:noFill/>
          <a:ln w="9525">
            <a:noFill/>
            <a:miter lim="800000"/>
            <a:headEnd/>
            <a:tailEnd/>
          </a:ln>
        </p:spPr>
        <p:txBody>
          <a:bodyPr>
            <a:spAutoFit/>
          </a:bodyPr>
          <a:lstStyle/>
          <a:p>
            <a:r>
              <a:rPr lang="es-EC" sz="600" b="1"/>
              <a:t>4%              7%</a:t>
            </a:r>
          </a:p>
        </p:txBody>
      </p:sp>
      <p:pic>
        <p:nvPicPr>
          <p:cNvPr id="1027" name="Picture 3"/>
          <p:cNvPicPr>
            <a:picLocks noChangeAspect="1" noChangeArrowheads="1"/>
          </p:cNvPicPr>
          <p:nvPr/>
        </p:nvPicPr>
        <p:blipFill>
          <a:blip r:embed="rId3"/>
          <a:srcRect l="32422" t="27500" r="17773" b="36875"/>
          <a:stretch>
            <a:fillRect/>
          </a:stretch>
        </p:blipFill>
        <p:spPr bwMode="auto">
          <a:xfrm>
            <a:off x="1214414" y="1785926"/>
            <a:ext cx="6858048" cy="258103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95</a:t>
            </a:fld>
            <a:endParaRPr lang="es-EC" dirty="0"/>
          </a:p>
        </p:txBody>
      </p:sp>
      <p:graphicFrame>
        <p:nvGraphicFramePr>
          <p:cNvPr id="7" name="6 Tabla"/>
          <p:cNvGraphicFramePr>
            <a:graphicFrameLocks noGrp="1"/>
          </p:cNvGraphicFramePr>
          <p:nvPr/>
        </p:nvGraphicFramePr>
        <p:xfrm>
          <a:off x="142845" y="2298601"/>
          <a:ext cx="8786871" cy="4489422"/>
        </p:xfrm>
        <a:graphic>
          <a:graphicData uri="http://schemas.openxmlformats.org/drawingml/2006/table">
            <a:tbl>
              <a:tblPr firstRow="1" bandRow="1">
                <a:tableStyleId>{284E427A-3D55-4303-BF80-6455036E1DE7}</a:tableStyleId>
              </a:tblPr>
              <a:tblGrid>
                <a:gridCol w="791784"/>
                <a:gridCol w="379803"/>
                <a:gridCol w="1780813"/>
                <a:gridCol w="1054430"/>
                <a:gridCol w="562362"/>
                <a:gridCol w="492067"/>
                <a:gridCol w="481233"/>
                <a:gridCol w="566479"/>
                <a:gridCol w="502106"/>
                <a:gridCol w="585791"/>
                <a:gridCol w="502106"/>
                <a:gridCol w="585791"/>
                <a:gridCol w="502106"/>
              </a:tblGrid>
              <a:tr h="267942">
                <a:tc>
                  <a:txBody>
                    <a:bodyPr/>
                    <a:lstStyle/>
                    <a:p>
                      <a:pPr algn="ctr"/>
                      <a:r>
                        <a:rPr lang="en-US" sz="1100" b="1" dirty="0" smtClean="0">
                          <a:effectLst>
                            <a:outerShdw blurRad="38100" dist="38100" dir="2700000" algn="tl">
                              <a:srgbClr val="000000">
                                <a:alpha val="43137"/>
                              </a:srgbClr>
                            </a:outerShdw>
                          </a:effectLst>
                        </a:rPr>
                        <a:t>ÁREA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No</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ÍNDICE</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MÉTRICA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META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MAX</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MIN</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M1</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M2</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M3</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M4</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M5</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M6</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r>
              <a:tr h="935994">
                <a:tc>
                  <a:txBody>
                    <a:bodyPr/>
                    <a:lstStyle/>
                    <a:p>
                      <a:pPr algn="ctr"/>
                      <a:r>
                        <a:rPr lang="en-US" sz="800" b="1" dirty="0" smtClean="0"/>
                        <a:t>PRODUCCION</a:t>
                      </a:r>
                      <a:endParaRPr lang="es-EC" sz="800" b="1" dirty="0"/>
                    </a:p>
                  </a:txBody>
                  <a:tcPr>
                    <a:solidFill>
                      <a:schemeClr val="accent2">
                        <a:lumMod val="40000"/>
                        <a:lumOff val="60000"/>
                      </a:schemeClr>
                    </a:solidFill>
                  </a:tcPr>
                </a:tc>
                <a:tc>
                  <a:txBody>
                    <a:bodyPr/>
                    <a:lstStyle/>
                    <a:p>
                      <a:r>
                        <a:rPr lang="en-US" sz="1100" dirty="0" smtClean="0"/>
                        <a:t>1.</a:t>
                      </a:r>
                      <a:endParaRPr lang="es-EC" sz="1100" dirty="0"/>
                    </a:p>
                  </a:txBody>
                  <a:tcPr>
                    <a:solidFill>
                      <a:schemeClr val="accent2">
                        <a:lumMod val="40000"/>
                        <a:lumOff val="60000"/>
                      </a:schemeClr>
                    </a:solidFill>
                  </a:tcPr>
                </a:tc>
                <a:tc>
                  <a:txBody>
                    <a:bodyPr/>
                    <a:lstStyle/>
                    <a:p>
                      <a:r>
                        <a:rPr lang="en-US" sz="1050" dirty="0" smtClean="0"/>
                        <a:t>Tiempo de Producción</a:t>
                      </a:r>
                      <a:endParaRPr lang="es-EC" sz="1050" dirty="0" smtClean="0"/>
                    </a:p>
                    <a:p>
                      <a:endParaRPr lang="es-EC" sz="1050" dirty="0"/>
                    </a:p>
                  </a:txBody>
                  <a:tcPr>
                    <a:solidFill>
                      <a:schemeClr val="accent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000" dirty="0" smtClean="0">
                          <a:latin typeface="Calibri" pitchFamily="34" charset="0"/>
                        </a:rPr>
                        <a:t>(Tiempo de Producción empleado/Total Tiempo de Producción</a:t>
                      </a:r>
                      <a:r>
                        <a:rPr lang="es-US" sz="1000" dirty="0" smtClean="0">
                          <a:latin typeface="Calibri" pitchFamily="34" charset="0"/>
                        </a:rPr>
                        <a:t>)*100</a:t>
                      </a:r>
                      <a:endParaRPr lang="es-EC" sz="1000" dirty="0" smtClean="0"/>
                    </a:p>
                  </a:txBody>
                  <a:tcPr>
                    <a:solidFill>
                      <a:schemeClr val="accent2">
                        <a:lumMod val="20000"/>
                        <a:lumOff val="80000"/>
                      </a:schemeClr>
                    </a:solidFill>
                  </a:tcPr>
                </a:tc>
                <a:tc>
                  <a:txBody>
                    <a:bodyPr/>
                    <a:lstStyle/>
                    <a:p>
                      <a:r>
                        <a:rPr lang="en-US" sz="1100" dirty="0" smtClean="0"/>
                        <a:t>MIN 60%</a:t>
                      </a:r>
                      <a:endParaRPr lang="es-EC" sz="1100" dirty="0"/>
                    </a:p>
                  </a:txBody>
                  <a:tcPr>
                    <a:solidFill>
                      <a:schemeClr val="accent2">
                        <a:lumMod val="20000"/>
                        <a:lumOff val="80000"/>
                      </a:schemeClr>
                    </a:solidFill>
                  </a:tcPr>
                </a:tc>
                <a:tc>
                  <a:txBody>
                    <a:bodyPr/>
                    <a:lstStyle/>
                    <a:p>
                      <a:r>
                        <a:rPr lang="en-US" sz="1100" dirty="0" smtClean="0"/>
                        <a:t>65%</a:t>
                      </a:r>
                      <a:endParaRPr lang="es-EC" sz="1100" dirty="0"/>
                    </a:p>
                  </a:txBody>
                  <a:tcPr>
                    <a:solidFill>
                      <a:schemeClr val="accent2">
                        <a:lumMod val="20000"/>
                        <a:lumOff val="80000"/>
                      </a:schemeClr>
                    </a:solidFill>
                  </a:tcPr>
                </a:tc>
                <a:tc>
                  <a:txBody>
                    <a:bodyPr/>
                    <a:lstStyle/>
                    <a:p>
                      <a:r>
                        <a:rPr lang="en-US" sz="1100" dirty="0" smtClean="0"/>
                        <a:t>60%</a:t>
                      </a:r>
                      <a:endParaRPr lang="es-EC" sz="1100" dirty="0"/>
                    </a:p>
                  </a:txBody>
                  <a:tcPr>
                    <a:solidFill>
                      <a:schemeClr val="accent2">
                        <a:lumMod val="20000"/>
                        <a:lumOff val="80000"/>
                      </a:schemeClr>
                    </a:solidFill>
                  </a:tcPr>
                </a:tc>
                <a:tc>
                  <a:txBody>
                    <a:bodyPr/>
                    <a:lstStyle/>
                    <a:p>
                      <a:pPr algn="ctr" fontAlgn="b"/>
                      <a:r>
                        <a:rPr lang="es-MX" sz="1050" b="0" i="0" u="none" strike="noStrike" dirty="0" smtClean="0">
                          <a:latin typeface="Arial"/>
                        </a:rPr>
                        <a:t>59.6%</a:t>
                      </a:r>
                      <a:endParaRPr lang="es-MX" sz="1050" b="0" i="0" u="none" strike="noStrike" dirty="0">
                        <a:latin typeface="Arial"/>
                      </a:endParaRPr>
                    </a:p>
                  </a:txBody>
                  <a:tcPr marL="0" marR="0" marT="0" marB="0" anchor="ctr">
                    <a:solidFill>
                      <a:srgbClr val="FF0000"/>
                    </a:solidFill>
                  </a:tcPr>
                </a:tc>
                <a:tc>
                  <a:txBody>
                    <a:bodyPr/>
                    <a:lstStyle/>
                    <a:p>
                      <a:pPr algn="ctr" fontAlgn="b"/>
                      <a:r>
                        <a:rPr lang="es-MX" sz="1050" b="0" i="0" u="none" strike="noStrike" dirty="0" smtClean="0">
                          <a:latin typeface="Arial"/>
                        </a:rPr>
                        <a:t>60.1%</a:t>
                      </a:r>
                      <a:endParaRPr lang="es-MX" sz="1050" b="0" i="0" u="none" strike="noStrike" dirty="0">
                        <a:latin typeface="Arial"/>
                      </a:endParaRPr>
                    </a:p>
                  </a:txBody>
                  <a:tcPr marL="0" marR="0" marT="0" marB="0" anchor="ctr">
                    <a:solidFill>
                      <a:srgbClr val="FFFF00"/>
                    </a:solidFill>
                  </a:tcPr>
                </a:tc>
                <a:tc>
                  <a:txBody>
                    <a:bodyPr/>
                    <a:lstStyle/>
                    <a:p>
                      <a:pPr algn="ctr" fontAlgn="b"/>
                      <a:r>
                        <a:rPr lang="es-MX" sz="1050" b="0" i="0" u="none" strike="noStrike" dirty="0" smtClean="0">
                          <a:latin typeface="Arial"/>
                        </a:rPr>
                        <a:t>63.8%</a:t>
                      </a:r>
                      <a:endParaRPr lang="es-MX" sz="1050" b="0" i="0" u="none" strike="noStrike" dirty="0">
                        <a:latin typeface="Arial"/>
                      </a:endParaRPr>
                    </a:p>
                  </a:txBody>
                  <a:tcPr marL="0" marR="0" marT="0" marB="0" anchor="ctr">
                    <a:solidFill>
                      <a:srgbClr val="FFFF00"/>
                    </a:solidFill>
                  </a:tcPr>
                </a:tc>
                <a:tc>
                  <a:txBody>
                    <a:bodyPr/>
                    <a:lstStyle/>
                    <a:p>
                      <a:pPr algn="ctr" fontAlgn="b"/>
                      <a:r>
                        <a:rPr lang="es-MX" sz="1050" b="0" i="0" u="none" strike="noStrike" dirty="0" smtClean="0">
                          <a:latin typeface="Arial"/>
                        </a:rPr>
                        <a:t>64.2%</a:t>
                      </a:r>
                      <a:endParaRPr lang="es-MX" sz="1050" b="0" i="0" u="none" strike="noStrike" dirty="0">
                        <a:latin typeface="Arial"/>
                      </a:endParaRPr>
                    </a:p>
                  </a:txBody>
                  <a:tcPr marL="0" marR="0" marT="0" marB="0" anchor="ctr">
                    <a:solidFill>
                      <a:srgbClr val="FFFF00"/>
                    </a:solidFill>
                  </a:tcPr>
                </a:tc>
                <a:tc>
                  <a:txBody>
                    <a:bodyPr/>
                    <a:lstStyle/>
                    <a:p>
                      <a:pPr algn="ctr" fontAlgn="b"/>
                      <a:r>
                        <a:rPr lang="es-MX" sz="1050" b="0" i="0" u="none" strike="noStrike" dirty="0" smtClean="0">
                          <a:latin typeface="Arial"/>
                        </a:rPr>
                        <a:t>68.4%</a:t>
                      </a:r>
                      <a:endParaRPr lang="es-MX" sz="1050" b="0" i="0" u="none" strike="noStrike" dirty="0">
                        <a:latin typeface="Arial"/>
                      </a:endParaRPr>
                    </a:p>
                  </a:txBody>
                  <a:tcPr marL="0" marR="0" marT="0" marB="0" anchor="ctr">
                    <a:solidFill>
                      <a:srgbClr val="27EF1D"/>
                    </a:solidFill>
                  </a:tcPr>
                </a:tc>
                <a:tc>
                  <a:txBody>
                    <a:bodyPr/>
                    <a:lstStyle/>
                    <a:p>
                      <a:pPr algn="ctr" fontAlgn="b"/>
                      <a:r>
                        <a:rPr lang="es-MX" sz="1050" b="0" i="0" u="none" strike="noStrike" dirty="0" smtClean="0">
                          <a:latin typeface="Arial"/>
                        </a:rPr>
                        <a:t>69.8%</a:t>
                      </a:r>
                      <a:endParaRPr lang="es-MX" sz="1050" b="0" i="0" u="none" strike="noStrike" dirty="0">
                        <a:latin typeface="Arial"/>
                      </a:endParaRPr>
                    </a:p>
                  </a:txBody>
                  <a:tcPr marL="0" marR="0" marT="0" marB="0" anchor="ctr">
                    <a:solidFill>
                      <a:srgbClr val="27EF1D"/>
                    </a:solidFill>
                  </a:tcPr>
                </a:tc>
              </a:tr>
              <a:tr h="1027208">
                <a:tc>
                  <a:txBody>
                    <a:bodyPr/>
                    <a:lstStyle/>
                    <a:p>
                      <a:pPr algn="ctr"/>
                      <a:r>
                        <a:rPr lang="en-US" sz="800" b="1" dirty="0" smtClean="0"/>
                        <a:t>PRODUCCION</a:t>
                      </a:r>
                      <a:endParaRPr lang="es-EC" sz="800" b="1" dirty="0"/>
                    </a:p>
                  </a:txBody>
                  <a:tcPr>
                    <a:solidFill>
                      <a:schemeClr val="accent2">
                        <a:lumMod val="40000"/>
                        <a:lumOff val="60000"/>
                      </a:schemeClr>
                    </a:solidFill>
                  </a:tcPr>
                </a:tc>
                <a:tc>
                  <a:txBody>
                    <a:bodyPr/>
                    <a:lstStyle/>
                    <a:p>
                      <a:r>
                        <a:rPr lang="en-US" sz="1100" dirty="0" smtClean="0"/>
                        <a:t>2.</a:t>
                      </a:r>
                      <a:endParaRPr lang="es-EC" sz="1100" dirty="0"/>
                    </a:p>
                  </a:txBody>
                  <a:tcPr>
                    <a:solidFill>
                      <a:schemeClr val="accent2">
                        <a:lumMod val="40000"/>
                        <a:lumOff val="60000"/>
                      </a:schemeClr>
                    </a:solidFill>
                  </a:tcPr>
                </a:tc>
                <a:tc>
                  <a:txBody>
                    <a:bodyPr/>
                    <a:lstStyle/>
                    <a:p>
                      <a:r>
                        <a:rPr lang="es-EC" sz="1050" dirty="0" smtClean="0"/>
                        <a:t>Disminución tiempo</a:t>
                      </a:r>
                      <a:r>
                        <a:rPr lang="es-EC" sz="1050" baseline="0" dirty="0" smtClean="0"/>
                        <a:t> de retrasos de la Producción</a:t>
                      </a:r>
                      <a:endParaRPr lang="es-EC" sz="1050" dirty="0"/>
                    </a:p>
                  </a:txBody>
                  <a:tcPr>
                    <a:solidFill>
                      <a:schemeClr val="accent2">
                        <a:lumMod val="20000"/>
                        <a:lumOff val="80000"/>
                      </a:schemeClr>
                    </a:solidFill>
                  </a:tcPr>
                </a:tc>
                <a:tc>
                  <a:txBody>
                    <a:bodyPr/>
                    <a:lstStyle/>
                    <a:p>
                      <a:r>
                        <a:rPr lang="es-US" sz="900" dirty="0" smtClean="0">
                          <a:latin typeface="Calibri" pitchFamily="34" charset="0"/>
                        </a:rPr>
                        <a:t>(</a:t>
                      </a:r>
                      <a:r>
                        <a:rPr lang="es-EC" sz="900" dirty="0" smtClean="0">
                          <a:latin typeface="Calibri" pitchFamily="34" charset="0"/>
                        </a:rPr>
                        <a:t>Tiempo de Producción empleado-Tiempo producción Planificado)/Total Tiempo de Producción</a:t>
                      </a:r>
                      <a:r>
                        <a:rPr lang="es-US" sz="900" dirty="0" smtClean="0">
                          <a:latin typeface="Calibri" pitchFamily="34" charset="0"/>
                        </a:rPr>
                        <a:t>)*100</a:t>
                      </a:r>
                      <a:endParaRPr lang="es-EC" sz="900" dirty="0"/>
                    </a:p>
                  </a:txBody>
                  <a:tcPr>
                    <a:solidFill>
                      <a:schemeClr val="accent2">
                        <a:lumMod val="20000"/>
                        <a:lumOff val="80000"/>
                      </a:schemeClr>
                    </a:solidFill>
                  </a:tcPr>
                </a:tc>
                <a:tc>
                  <a:txBody>
                    <a:bodyPr/>
                    <a:lstStyle/>
                    <a:p>
                      <a:r>
                        <a:rPr lang="en-US" sz="1100" dirty="0" smtClean="0"/>
                        <a:t>MIN 25%</a:t>
                      </a:r>
                      <a:endParaRPr lang="es-EC" sz="1100" dirty="0"/>
                    </a:p>
                  </a:txBody>
                  <a:tcPr>
                    <a:solidFill>
                      <a:schemeClr val="accent2">
                        <a:lumMod val="20000"/>
                        <a:lumOff val="80000"/>
                      </a:schemeClr>
                    </a:solidFill>
                  </a:tcPr>
                </a:tc>
                <a:tc>
                  <a:txBody>
                    <a:bodyPr/>
                    <a:lstStyle/>
                    <a:p>
                      <a:r>
                        <a:rPr lang="en-US" sz="1100" dirty="0" smtClean="0"/>
                        <a:t>20%</a:t>
                      </a:r>
                      <a:endParaRPr lang="es-EC" sz="1100" dirty="0"/>
                    </a:p>
                  </a:txBody>
                  <a:tcPr>
                    <a:solidFill>
                      <a:schemeClr val="accent2">
                        <a:lumMod val="20000"/>
                        <a:lumOff val="80000"/>
                      </a:schemeClr>
                    </a:solidFill>
                  </a:tcPr>
                </a:tc>
                <a:tc>
                  <a:txBody>
                    <a:bodyPr/>
                    <a:lstStyle/>
                    <a:p>
                      <a:r>
                        <a:rPr lang="en-US" sz="1100" dirty="0" smtClean="0"/>
                        <a:t>25%</a:t>
                      </a:r>
                      <a:endParaRPr lang="es-EC" sz="1100" dirty="0"/>
                    </a:p>
                  </a:txBody>
                  <a:tcPr>
                    <a:solidFill>
                      <a:schemeClr val="accent2">
                        <a:lumMod val="20000"/>
                        <a:lumOff val="80000"/>
                      </a:schemeClr>
                    </a:solidFill>
                  </a:tcPr>
                </a:tc>
                <a:tc>
                  <a:txBody>
                    <a:bodyPr/>
                    <a:lstStyle/>
                    <a:p>
                      <a:pPr algn="ctr" fontAlgn="b"/>
                      <a:r>
                        <a:rPr lang="es-MX" sz="1050" b="0" i="0" u="none" strike="noStrike" dirty="0">
                          <a:latin typeface="Arial"/>
                        </a:rPr>
                        <a:t>24%</a:t>
                      </a:r>
                    </a:p>
                  </a:txBody>
                  <a:tcPr marL="0" marR="0" marT="0" marB="0" anchor="ctr">
                    <a:solidFill>
                      <a:srgbClr val="FF0000"/>
                    </a:solidFill>
                  </a:tcPr>
                </a:tc>
                <a:tc>
                  <a:txBody>
                    <a:bodyPr/>
                    <a:lstStyle/>
                    <a:p>
                      <a:pPr algn="ctr" fontAlgn="b"/>
                      <a:r>
                        <a:rPr lang="es-MX" sz="1050" b="0" i="0" u="none" strike="noStrike" dirty="0">
                          <a:latin typeface="Arial"/>
                        </a:rPr>
                        <a:t>23%</a:t>
                      </a:r>
                    </a:p>
                  </a:txBody>
                  <a:tcPr marL="0" marR="0" marT="0" marB="0" anchor="ctr">
                    <a:solidFill>
                      <a:srgbClr val="FFFF00"/>
                    </a:solidFill>
                  </a:tcPr>
                </a:tc>
                <a:tc>
                  <a:txBody>
                    <a:bodyPr/>
                    <a:lstStyle/>
                    <a:p>
                      <a:pPr algn="ctr" fontAlgn="b"/>
                      <a:r>
                        <a:rPr lang="es-MX" sz="1050" b="0" i="0" u="none" strike="noStrike" dirty="0">
                          <a:latin typeface="Arial"/>
                        </a:rPr>
                        <a:t>22%</a:t>
                      </a:r>
                    </a:p>
                  </a:txBody>
                  <a:tcPr marL="0" marR="0" marT="0" marB="0" anchor="ctr">
                    <a:solidFill>
                      <a:srgbClr val="FFFF00"/>
                    </a:solidFill>
                  </a:tcPr>
                </a:tc>
                <a:tc>
                  <a:txBody>
                    <a:bodyPr/>
                    <a:lstStyle/>
                    <a:p>
                      <a:pPr algn="ctr" fontAlgn="b"/>
                      <a:r>
                        <a:rPr lang="es-MX" sz="1050" b="0" i="0" u="none" strike="noStrike" dirty="0">
                          <a:latin typeface="Arial"/>
                        </a:rPr>
                        <a:t>20%</a:t>
                      </a:r>
                    </a:p>
                  </a:txBody>
                  <a:tcPr marL="0" marR="0" marT="0" marB="0" anchor="ctr">
                    <a:solidFill>
                      <a:srgbClr val="FFFF00"/>
                    </a:solidFill>
                  </a:tcPr>
                </a:tc>
                <a:tc>
                  <a:txBody>
                    <a:bodyPr/>
                    <a:lstStyle/>
                    <a:p>
                      <a:pPr algn="ctr" fontAlgn="b"/>
                      <a:r>
                        <a:rPr lang="es-MX" sz="1050" b="0" i="0" u="none" strike="noStrike" dirty="0">
                          <a:latin typeface="Arial"/>
                        </a:rPr>
                        <a:t>19%</a:t>
                      </a:r>
                    </a:p>
                  </a:txBody>
                  <a:tcPr marL="0" marR="0" marT="0" marB="0" anchor="ctr">
                    <a:solidFill>
                      <a:srgbClr val="27EF1D"/>
                    </a:solidFill>
                  </a:tcPr>
                </a:tc>
                <a:tc>
                  <a:txBody>
                    <a:bodyPr/>
                    <a:lstStyle/>
                    <a:p>
                      <a:pPr algn="ctr" fontAlgn="b"/>
                      <a:r>
                        <a:rPr lang="es-MX" sz="1050" b="0" i="0" u="none" strike="noStrike" dirty="0">
                          <a:latin typeface="Arial"/>
                        </a:rPr>
                        <a:t>18%</a:t>
                      </a:r>
                    </a:p>
                  </a:txBody>
                  <a:tcPr marL="0" marR="0" marT="0" marB="0" anchor="ctr">
                    <a:solidFill>
                      <a:srgbClr val="27EF1D"/>
                    </a:solidFill>
                  </a:tcPr>
                </a:tc>
              </a:tr>
              <a:tr h="11314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1" dirty="0" smtClean="0"/>
                        <a:t>PRODUCCION</a:t>
                      </a:r>
                      <a:endParaRPr lang="es-EC" sz="800" b="1" dirty="0" smtClean="0"/>
                    </a:p>
                    <a:p>
                      <a:pPr algn="ctr"/>
                      <a:endParaRPr lang="es-EC" sz="800" b="1" dirty="0"/>
                    </a:p>
                  </a:txBody>
                  <a:tcPr>
                    <a:solidFill>
                      <a:schemeClr val="accent2">
                        <a:lumMod val="40000"/>
                        <a:lumOff val="60000"/>
                      </a:schemeClr>
                    </a:solidFill>
                  </a:tcPr>
                </a:tc>
                <a:tc>
                  <a:txBody>
                    <a:bodyPr/>
                    <a:lstStyle/>
                    <a:p>
                      <a:r>
                        <a:rPr lang="es-EC" sz="1100" dirty="0" smtClean="0"/>
                        <a:t>3.</a:t>
                      </a:r>
                      <a:endParaRPr lang="es-EC" sz="1100" dirty="0"/>
                    </a:p>
                  </a:txBody>
                  <a:tcPr>
                    <a:solidFill>
                      <a:schemeClr val="accent2">
                        <a:lumMod val="40000"/>
                        <a:lumOff val="60000"/>
                      </a:schemeClr>
                    </a:solidFill>
                  </a:tcPr>
                </a:tc>
                <a:tc>
                  <a:txBody>
                    <a:bodyPr/>
                    <a:lstStyle/>
                    <a:p>
                      <a:r>
                        <a:rPr lang="es-EC" sz="1000" dirty="0" smtClean="0"/>
                        <a:t>Capacidad de Producción</a:t>
                      </a:r>
                      <a:endParaRPr lang="es-EC" sz="1000" dirty="0"/>
                    </a:p>
                  </a:txBody>
                  <a:tcPr>
                    <a:solidFill>
                      <a:schemeClr val="accent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000" dirty="0" smtClean="0">
                          <a:latin typeface="Calibri" pitchFamily="34" charset="0"/>
                        </a:rPr>
                        <a:t>(</a:t>
                      </a:r>
                      <a:r>
                        <a:rPr lang="es-US" sz="1000" dirty="0" smtClean="0">
                          <a:latin typeface="Calibri" pitchFamily="34" charset="0"/>
                        </a:rPr>
                        <a:t>Carga asignada a maquinarias</a:t>
                      </a:r>
                      <a:r>
                        <a:rPr lang="es-EC" sz="1000" dirty="0" smtClean="0">
                          <a:latin typeface="Calibri" pitchFamily="34" charset="0"/>
                        </a:rPr>
                        <a:t>/Capacidad Total de Maquinarias</a:t>
                      </a:r>
                      <a:r>
                        <a:rPr lang="es-US" sz="1000" dirty="0" smtClean="0">
                          <a:latin typeface="Calibri" pitchFamily="34" charset="0"/>
                        </a:rPr>
                        <a:t>)*100</a:t>
                      </a:r>
                      <a:endParaRPr lang="es-EC" sz="1000" dirty="0" smtClean="0"/>
                    </a:p>
                    <a:p>
                      <a:endParaRPr lang="es-EC" sz="1000" dirty="0"/>
                    </a:p>
                  </a:txBody>
                  <a:tcPr>
                    <a:solidFill>
                      <a:schemeClr val="accent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MIN 80%</a:t>
                      </a:r>
                      <a:endParaRPr lang="es-EC" sz="1100" dirty="0" smtClean="0"/>
                    </a:p>
                    <a:p>
                      <a:endParaRPr lang="es-EC" sz="1100" dirty="0"/>
                    </a:p>
                  </a:txBody>
                  <a:tcPr>
                    <a:solidFill>
                      <a:schemeClr val="accent2">
                        <a:lumMod val="20000"/>
                        <a:lumOff val="80000"/>
                      </a:schemeClr>
                    </a:solidFill>
                  </a:tcPr>
                </a:tc>
                <a:tc>
                  <a:txBody>
                    <a:bodyPr/>
                    <a:lstStyle/>
                    <a:p>
                      <a:r>
                        <a:rPr lang="es-EC" sz="1100" dirty="0" smtClean="0"/>
                        <a:t>90%</a:t>
                      </a:r>
                      <a:endParaRPr lang="es-EC" sz="1100" dirty="0"/>
                    </a:p>
                  </a:txBody>
                  <a:tcPr>
                    <a:solidFill>
                      <a:schemeClr val="accent2">
                        <a:lumMod val="20000"/>
                        <a:lumOff val="80000"/>
                      </a:schemeClr>
                    </a:solidFill>
                  </a:tcPr>
                </a:tc>
                <a:tc>
                  <a:txBody>
                    <a:bodyPr/>
                    <a:lstStyle/>
                    <a:p>
                      <a:r>
                        <a:rPr lang="es-EC" sz="1100" dirty="0" smtClean="0"/>
                        <a:t>80%</a:t>
                      </a:r>
                      <a:endParaRPr lang="es-EC" sz="1100" dirty="0"/>
                    </a:p>
                  </a:txBody>
                  <a:tcPr>
                    <a:solidFill>
                      <a:schemeClr val="accent2">
                        <a:lumMod val="20000"/>
                        <a:lumOff val="80000"/>
                      </a:schemeClr>
                    </a:solidFill>
                  </a:tcPr>
                </a:tc>
                <a:tc>
                  <a:txBody>
                    <a:bodyPr/>
                    <a:lstStyle/>
                    <a:p>
                      <a:pPr algn="ctr" fontAlgn="b"/>
                      <a:r>
                        <a:rPr lang="es-MX" sz="1000" b="0" i="0" u="none" strike="noStrike" dirty="0">
                          <a:latin typeface="Arial"/>
                        </a:rPr>
                        <a:t>79%</a:t>
                      </a:r>
                    </a:p>
                  </a:txBody>
                  <a:tcPr marL="0" marR="0" marT="0" marB="0" anchor="ctr">
                    <a:solidFill>
                      <a:srgbClr val="FF0000"/>
                    </a:solidFill>
                  </a:tcPr>
                </a:tc>
                <a:tc>
                  <a:txBody>
                    <a:bodyPr/>
                    <a:lstStyle/>
                    <a:p>
                      <a:pPr algn="ctr" fontAlgn="b"/>
                      <a:r>
                        <a:rPr lang="es-MX" sz="1000" b="0" i="0" u="none" strike="noStrike" dirty="0">
                          <a:latin typeface="Arial"/>
                        </a:rPr>
                        <a:t>82%</a:t>
                      </a:r>
                    </a:p>
                  </a:txBody>
                  <a:tcPr marL="0" marR="0" marT="0" marB="0" anchor="ctr">
                    <a:solidFill>
                      <a:srgbClr val="FFFF00"/>
                    </a:solidFill>
                  </a:tcPr>
                </a:tc>
                <a:tc>
                  <a:txBody>
                    <a:bodyPr/>
                    <a:lstStyle/>
                    <a:p>
                      <a:pPr algn="ctr" fontAlgn="b"/>
                      <a:r>
                        <a:rPr lang="es-MX" sz="1000" b="0" i="0" u="none" strike="noStrike" dirty="0">
                          <a:latin typeface="Arial"/>
                        </a:rPr>
                        <a:t>84%</a:t>
                      </a:r>
                    </a:p>
                  </a:txBody>
                  <a:tcPr marL="0" marR="0" marT="0" marB="0" anchor="ctr">
                    <a:solidFill>
                      <a:srgbClr val="FFFF00"/>
                    </a:solidFill>
                  </a:tcPr>
                </a:tc>
                <a:tc>
                  <a:txBody>
                    <a:bodyPr/>
                    <a:lstStyle/>
                    <a:p>
                      <a:pPr algn="ctr" fontAlgn="b"/>
                      <a:r>
                        <a:rPr lang="es-MX" sz="1000" b="0" i="0" u="none" strike="noStrike" dirty="0">
                          <a:latin typeface="Arial"/>
                        </a:rPr>
                        <a:t>85%</a:t>
                      </a:r>
                    </a:p>
                  </a:txBody>
                  <a:tcPr marL="0" marR="0" marT="0" marB="0" anchor="ctr">
                    <a:solidFill>
                      <a:srgbClr val="FFFF00"/>
                    </a:solidFill>
                  </a:tcPr>
                </a:tc>
                <a:tc>
                  <a:txBody>
                    <a:bodyPr/>
                    <a:lstStyle/>
                    <a:p>
                      <a:pPr algn="ctr" fontAlgn="b"/>
                      <a:r>
                        <a:rPr lang="es-MX" sz="1000" b="0" i="0" u="none" strike="noStrike" dirty="0">
                          <a:latin typeface="Arial"/>
                        </a:rPr>
                        <a:t>91%</a:t>
                      </a:r>
                    </a:p>
                  </a:txBody>
                  <a:tcPr marL="0" marR="0" marT="0" marB="0" anchor="ctr">
                    <a:solidFill>
                      <a:srgbClr val="27EF1D"/>
                    </a:solidFill>
                  </a:tcPr>
                </a:tc>
                <a:tc>
                  <a:txBody>
                    <a:bodyPr/>
                    <a:lstStyle/>
                    <a:p>
                      <a:pPr algn="ctr" fontAlgn="b"/>
                      <a:r>
                        <a:rPr lang="es-MX" sz="1000" b="0" i="0" u="none" strike="noStrike" dirty="0">
                          <a:latin typeface="Arial"/>
                        </a:rPr>
                        <a:t>94%</a:t>
                      </a:r>
                    </a:p>
                  </a:txBody>
                  <a:tcPr marL="0" marR="0" marT="0" marB="0" anchor="ctr">
                    <a:solidFill>
                      <a:srgbClr val="27EF1D"/>
                    </a:solidFill>
                  </a:tcPr>
                </a:tc>
              </a:tr>
              <a:tr h="9825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1" dirty="0" smtClean="0"/>
                        <a:t>PRODUCCION</a:t>
                      </a:r>
                      <a:endParaRPr lang="es-EC" sz="800" b="1" dirty="0" smtClean="0"/>
                    </a:p>
                    <a:p>
                      <a:pPr algn="ctr"/>
                      <a:endParaRPr lang="es-EC" sz="800" b="1" dirty="0"/>
                    </a:p>
                  </a:txBody>
                  <a:tcPr>
                    <a:solidFill>
                      <a:schemeClr val="accent2">
                        <a:lumMod val="40000"/>
                        <a:lumOff val="60000"/>
                      </a:schemeClr>
                    </a:solidFill>
                  </a:tcPr>
                </a:tc>
                <a:tc>
                  <a:txBody>
                    <a:bodyPr/>
                    <a:lstStyle/>
                    <a:p>
                      <a:r>
                        <a:rPr lang="es-EC" sz="1100" dirty="0" smtClean="0"/>
                        <a:t>4.</a:t>
                      </a:r>
                      <a:endParaRPr lang="es-EC" sz="1100" dirty="0"/>
                    </a:p>
                  </a:txBody>
                  <a:tcPr>
                    <a:solidFill>
                      <a:schemeClr val="accent2">
                        <a:lumMod val="40000"/>
                        <a:lumOff val="60000"/>
                      </a:schemeClr>
                    </a:solidFill>
                  </a:tcPr>
                </a:tc>
                <a:tc>
                  <a:txBody>
                    <a:bodyPr/>
                    <a:lstStyle/>
                    <a:p>
                      <a:r>
                        <a:rPr lang="es-EC" sz="1100" dirty="0" smtClean="0"/>
                        <a:t>Defectos Operativos</a:t>
                      </a:r>
                      <a:endParaRPr lang="es-EC" sz="1100" dirty="0"/>
                    </a:p>
                  </a:txBody>
                  <a:tcPr>
                    <a:solidFill>
                      <a:schemeClr val="accent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000" dirty="0" smtClean="0">
                          <a:latin typeface="Calibri" pitchFamily="34" charset="0"/>
                        </a:rPr>
                        <a:t>(</a:t>
                      </a:r>
                      <a:r>
                        <a:rPr lang="es-US" sz="1000" dirty="0" smtClean="0">
                          <a:latin typeface="Calibri" pitchFamily="34" charset="0"/>
                        </a:rPr>
                        <a:t>Total Producto No Conforme/Total de Productos elaborados del mes)*100</a:t>
                      </a:r>
                      <a:endParaRPr lang="es-EC" sz="1100" dirty="0"/>
                    </a:p>
                  </a:txBody>
                  <a:tcPr>
                    <a:solidFill>
                      <a:schemeClr val="accent2">
                        <a:lumMod val="20000"/>
                        <a:lumOff val="80000"/>
                      </a:schemeClr>
                    </a:solidFill>
                  </a:tcPr>
                </a:tc>
                <a:tc>
                  <a:txBody>
                    <a:bodyPr/>
                    <a:lstStyle/>
                    <a:p>
                      <a:r>
                        <a:rPr lang="es-EC" sz="1100" dirty="0" smtClean="0"/>
                        <a:t>MIN</a:t>
                      </a:r>
                    </a:p>
                    <a:p>
                      <a:r>
                        <a:rPr lang="es-EC" sz="1100" dirty="0" smtClean="0"/>
                        <a:t>7%</a:t>
                      </a:r>
                      <a:endParaRPr lang="es-EC" sz="1100" dirty="0"/>
                    </a:p>
                  </a:txBody>
                  <a:tcPr>
                    <a:solidFill>
                      <a:schemeClr val="accent2">
                        <a:lumMod val="20000"/>
                        <a:lumOff val="80000"/>
                      </a:schemeClr>
                    </a:solidFill>
                  </a:tcPr>
                </a:tc>
                <a:tc>
                  <a:txBody>
                    <a:bodyPr/>
                    <a:lstStyle/>
                    <a:p>
                      <a:r>
                        <a:rPr lang="es-EC" sz="1100" dirty="0" smtClean="0"/>
                        <a:t>5%</a:t>
                      </a:r>
                      <a:endParaRPr lang="es-EC" sz="1100" dirty="0"/>
                    </a:p>
                  </a:txBody>
                  <a:tcPr>
                    <a:solidFill>
                      <a:schemeClr val="accent2">
                        <a:lumMod val="20000"/>
                        <a:lumOff val="80000"/>
                      </a:schemeClr>
                    </a:solidFill>
                  </a:tcPr>
                </a:tc>
                <a:tc>
                  <a:txBody>
                    <a:bodyPr/>
                    <a:lstStyle/>
                    <a:p>
                      <a:r>
                        <a:rPr lang="es-EC" sz="1100" dirty="0" smtClean="0"/>
                        <a:t>7%</a:t>
                      </a:r>
                      <a:endParaRPr lang="es-EC" sz="1100" dirty="0"/>
                    </a:p>
                  </a:txBody>
                  <a:tcPr>
                    <a:solidFill>
                      <a:schemeClr val="accent2">
                        <a:lumMod val="20000"/>
                        <a:lumOff val="80000"/>
                      </a:schemeClr>
                    </a:solidFill>
                  </a:tcPr>
                </a:tc>
                <a:tc>
                  <a:txBody>
                    <a:bodyPr/>
                    <a:lstStyle/>
                    <a:p>
                      <a:pPr algn="ctr" fontAlgn="b"/>
                      <a:r>
                        <a:rPr lang="es-MX" sz="1000" b="0" i="0" u="none" strike="noStrike" dirty="0">
                          <a:latin typeface="Arial"/>
                        </a:rPr>
                        <a:t>2.7%</a:t>
                      </a:r>
                    </a:p>
                  </a:txBody>
                  <a:tcPr marL="0" marR="0" marT="0" marB="0" anchor="ctr">
                    <a:solidFill>
                      <a:srgbClr val="27EF1D"/>
                    </a:solidFill>
                  </a:tcPr>
                </a:tc>
                <a:tc>
                  <a:txBody>
                    <a:bodyPr/>
                    <a:lstStyle/>
                    <a:p>
                      <a:pPr algn="ctr" fontAlgn="b"/>
                      <a:r>
                        <a:rPr lang="es-MX" sz="1000" b="0" i="0" u="none" strike="noStrike">
                          <a:latin typeface="Arial"/>
                        </a:rPr>
                        <a:t>2.6%</a:t>
                      </a:r>
                    </a:p>
                  </a:txBody>
                  <a:tcPr marL="0" marR="0" marT="0" marB="0" anchor="ctr">
                    <a:solidFill>
                      <a:srgbClr val="27EF1D"/>
                    </a:solidFill>
                  </a:tcPr>
                </a:tc>
                <a:tc>
                  <a:txBody>
                    <a:bodyPr/>
                    <a:lstStyle/>
                    <a:p>
                      <a:pPr algn="ctr" fontAlgn="b"/>
                      <a:r>
                        <a:rPr lang="es-MX" sz="1000" b="0" i="0" u="none" strike="noStrike" dirty="0">
                          <a:latin typeface="Arial"/>
                        </a:rPr>
                        <a:t>2.5%</a:t>
                      </a:r>
                    </a:p>
                  </a:txBody>
                  <a:tcPr marL="0" marR="0" marT="0" marB="0" anchor="ctr">
                    <a:solidFill>
                      <a:srgbClr val="27EF1D"/>
                    </a:solidFill>
                  </a:tcPr>
                </a:tc>
                <a:tc>
                  <a:txBody>
                    <a:bodyPr/>
                    <a:lstStyle/>
                    <a:p>
                      <a:pPr algn="ctr" fontAlgn="b"/>
                      <a:r>
                        <a:rPr lang="es-MX" sz="1000" b="0" i="0" u="none" strike="noStrike" dirty="0">
                          <a:latin typeface="Arial"/>
                        </a:rPr>
                        <a:t>2.5%</a:t>
                      </a:r>
                    </a:p>
                  </a:txBody>
                  <a:tcPr marL="0" marR="0" marT="0" marB="0" anchor="ctr">
                    <a:solidFill>
                      <a:srgbClr val="27EF1D"/>
                    </a:solidFill>
                  </a:tcPr>
                </a:tc>
                <a:tc>
                  <a:txBody>
                    <a:bodyPr/>
                    <a:lstStyle/>
                    <a:p>
                      <a:pPr algn="ctr" fontAlgn="b"/>
                      <a:r>
                        <a:rPr lang="es-MX" sz="1000" b="0" i="0" u="none" strike="noStrike" dirty="0">
                          <a:latin typeface="Arial"/>
                        </a:rPr>
                        <a:t>2.4%</a:t>
                      </a:r>
                    </a:p>
                  </a:txBody>
                  <a:tcPr marL="0" marR="0" marT="0" marB="0" anchor="ctr">
                    <a:solidFill>
                      <a:srgbClr val="27EF1D"/>
                    </a:solidFill>
                  </a:tcPr>
                </a:tc>
                <a:tc>
                  <a:txBody>
                    <a:bodyPr/>
                    <a:lstStyle/>
                    <a:p>
                      <a:pPr algn="ctr" fontAlgn="b"/>
                      <a:r>
                        <a:rPr lang="es-MX" sz="1000" b="0" i="0" u="none" strike="noStrike" dirty="0">
                          <a:latin typeface="Arial"/>
                        </a:rPr>
                        <a:t>1.9%</a:t>
                      </a:r>
                    </a:p>
                  </a:txBody>
                  <a:tcPr marL="0" marR="0" marT="0" marB="0" anchor="ctr">
                    <a:solidFill>
                      <a:srgbClr val="27EF1D"/>
                    </a:solidFill>
                  </a:tcPr>
                </a:tc>
              </a:tr>
            </a:tbl>
          </a:graphicData>
        </a:graphic>
      </p:graphicFrame>
      <p:graphicFrame>
        <p:nvGraphicFramePr>
          <p:cNvPr id="8" name="7 Tabla"/>
          <p:cNvGraphicFramePr>
            <a:graphicFrameLocks noGrp="1"/>
          </p:cNvGraphicFramePr>
          <p:nvPr/>
        </p:nvGraphicFramePr>
        <p:xfrm>
          <a:off x="142845" y="71415"/>
          <a:ext cx="8786875" cy="2136600"/>
        </p:xfrm>
        <a:graphic>
          <a:graphicData uri="http://schemas.openxmlformats.org/drawingml/2006/table">
            <a:tbl>
              <a:tblPr firstRow="1" bandRow="1">
                <a:tableStyleId>{284E427A-3D55-4303-BF80-6455036E1DE7}</a:tableStyleId>
              </a:tblPr>
              <a:tblGrid>
                <a:gridCol w="2162411"/>
                <a:gridCol w="2231026"/>
                <a:gridCol w="1464480"/>
                <a:gridCol w="292895"/>
                <a:gridCol w="1171583"/>
                <a:gridCol w="1464480"/>
              </a:tblGrid>
              <a:tr h="673560">
                <a:tc>
                  <a:txBody>
                    <a:bodyPr/>
                    <a:lstStyle/>
                    <a:p>
                      <a:endParaRPr lang="es-EC" dirty="0" smtClean="0"/>
                    </a:p>
                    <a:p>
                      <a:endParaRPr lang="es-EC" dirty="0"/>
                    </a:p>
                  </a:txBody>
                  <a:tcPr/>
                </a:tc>
                <a:tc gridSpan="5">
                  <a:txBody>
                    <a:bodyPr/>
                    <a:lstStyle/>
                    <a:p>
                      <a:pPr algn="ctr"/>
                      <a:r>
                        <a:rPr lang="en-US" sz="1600" dirty="0" smtClean="0"/>
                        <a:t>TABLERO CONTROL DEPARTAMENTO DE PRODUCCIÓN</a:t>
                      </a:r>
                      <a:endParaRPr lang="es-EC" sz="1600" dirty="0">
                        <a:solidFill>
                          <a:schemeClr val="tx1"/>
                        </a:solidFill>
                      </a:endParaRPr>
                    </a:p>
                  </a:txBody>
                  <a:tcPr anchor="ctr"/>
                </a:tc>
                <a:tc hMerge="1">
                  <a:txBody>
                    <a:bodyPr/>
                    <a:lstStyle/>
                    <a:p>
                      <a:endParaRPr lang="es-EC" dirty="0"/>
                    </a:p>
                  </a:txBody>
                  <a:tcPr/>
                </a:tc>
                <a:tc hMerge="1">
                  <a:txBody>
                    <a:bodyPr/>
                    <a:lstStyle/>
                    <a:p>
                      <a:endParaRPr lang="es-EC"/>
                    </a:p>
                  </a:txBody>
                  <a:tcPr/>
                </a:tc>
                <a:tc hMerge="1">
                  <a:txBody>
                    <a:bodyPr/>
                    <a:lstStyle/>
                    <a:p>
                      <a:endParaRPr lang="es-EC" dirty="0"/>
                    </a:p>
                  </a:txBody>
                  <a:tcPr/>
                </a:tc>
                <a:tc hMerge="1">
                  <a:txBody>
                    <a:bodyPr/>
                    <a:lstStyle/>
                    <a:p>
                      <a:endParaRPr lang="es-EC"/>
                    </a:p>
                  </a:txBody>
                  <a:tcPr/>
                </a:tc>
              </a:tr>
              <a:tr h="221117">
                <a:tc>
                  <a:txBody>
                    <a:bodyPr/>
                    <a:lstStyle/>
                    <a:p>
                      <a:r>
                        <a:rPr lang="en-US" sz="1000" dirty="0" smtClean="0"/>
                        <a:t>Empresa:</a:t>
                      </a:r>
                      <a:endParaRPr lang="es-EC" sz="1000" b="1" dirty="0">
                        <a:latin typeface="Arial" pitchFamily="34" charset="0"/>
                        <a:cs typeface="Arial" pitchFamily="34" charset="0"/>
                      </a:endParaRPr>
                    </a:p>
                  </a:txBody>
                  <a:tcPr/>
                </a:tc>
                <a:tc gridSpan="5">
                  <a:txBody>
                    <a:bodyPr/>
                    <a:lstStyle/>
                    <a:p>
                      <a:pPr algn="ctr"/>
                      <a:r>
                        <a:rPr lang="en-US" sz="1000" dirty="0" smtClean="0"/>
                        <a:t>ABC</a:t>
                      </a:r>
                      <a:r>
                        <a:rPr lang="en-US" sz="1000" baseline="0" dirty="0" smtClean="0"/>
                        <a:t> S.A.</a:t>
                      </a:r>
                      <a:endParaRPr lang="es-EC" sz="1000" dirty="0">
                        <a:latin typeface="Arial" pitchFamily="34" charset="0"/>
                        <a:cs typeface="Arial" pitchFamily="34" charset="0"/>
                      </a:endParaRPr>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221117">
                <a:tc>
                  <a:txBody>
                    <a:bodyPr/>
                    <a:lstStyle/>
                    <a:p>
                      <a:r>
                        <a:rPr lang="en-US" sz="1000" dirty="0" smtClean="0"/>
                        <a:t>Área:</a:t>
                      </a:r>
                      <a:endParaRPr lang="es-EC" sz="1000" b="1" dirty="0">
                        <a:latin typeface="Arial" pitchFamily="34" charset="0"/>
                        <a:cs typeface="Arial" pitchFamily="34" charset="0"/>
                      </a:endParaRPr>
                    </a:p>
                  </a:txBody>
                  <a:tcPr/>
                </a:tc>
                <a:tc>
                  <a:txBody>
                    <a:bodyPr/>
                    <a:lstStyle/>
                    <a:p>
                      <a:endParaRPr lang="es-EC" sz="1000" dirty="0">
                        <a:latin typeface="Arial" pitchFamily="34" charset="0"/>
                        <a:cs typeface="Arial" pitchFamily="34" charset="0"/>
                      </a:endParaRPr>
                    </a:p>
                  </a:txBody>
                  <a:tcPr/>
                </a:tc>
                <a:tc gridSpan="2">
                  <a:txBody>
                    <a:bodyPr/>
                    <a:lstStyle/>
                    <a:p>
                      <a:r>
                        <a:rPr lang="en-US" sz="1000" dirty="0" smtClean="0"/>
                        <a:t>Unidad:</a:t>
                      </a:r>
                      <a:endParaRPr lang="es-EC" sz="1000" b="1" dirty="0">
                        <a:latin typeface="Arial" pitchFamily="34" charset="0"/>
                        <a:cs typeface="Arial" pitchFamily="34" charset="0"/>
                      </a:endParaRPr>
                    </a:p>
                  </a:txBody>
                  <a:tcPr/>
                </a:tc>
                <a:tc hMerge="1">
                  <a:txBody>
                    <a:bodyPr/>
                    <a:lstStyle/>
                    <a:p>
                      <a:endParaRPr lang="es-EC"/>
                    </a:p>
                  </a:txBody>
                  <a:tcPr/>
                </a:tc>
                <a:tc gridSpan="2">
                  <a:txBody>
                    <a:bodyPr/>
                    <a:lstStyle/>
                    <a:p>
                      <a:endParaRPr lang="es-EC" sz="1000" dirty="0">
                        <a:latin typeface="Arial" pitchFamily="34" charset="0"/>
                        <a:cs typeface="Arial" pitchFamily="34" charset="0"/>
                      </a:endParaRPr>
                    </a:p>
                  </a:txBody>
                  <a:tcPr/>
                </a:tc>
                <a:tc hMerge="1">
                  <a:txBody>
                    <a:bodyPr/>
                    <a:lstStyle/>
                    <a:p>
                      <a:endParaRPr lang="es-EC"/>
                    </a:p>
                  </a:txBody>
                  <a:tcPr/>
                </a:tc>
              </a:tr>
              <a:tr h="221117">
                <a:tc>
                  <a:txBody>
                    <a:bodyPr/>
                    <a:lstStyle/>
                    <a:p>
                      <a:r>
                        <a:rPr lang="en-US" sz="1000" dirty="0" smtClean="0"/>
                        <a:t>Responsable:</a:t>
                      </a:r>
                      <a:endParaRPr lang="es-EC" sz="1000" b="1" dirty="0">
                        <a:latin typeface="Arial" pitchFamily="34" charset="0"/>
                        <a:cs typeface="Arial" pitchFamily="34" charset="0"/>
                      </a:endParaRPr>
                    </a:p>
                  </a:txBody>
                  <a:tcPr/>
                </a:tc>
                <a:tc gridSpan="5">
                  <a:txBody>
                    <a:bodyPr/>
                    <a:lstStyle/>
                    <a:p>
                      <a:endParaRPr lang="es-EC" sz="1000" dirty="0">
                        <a:latin typeface="Arial" pitchFamily="34" charset="0"/>
                        <a:cs typeface="Arial" pitchFamily="34" charset="0"/>
                      </a:endParaRPr>
                    </a:p>
                  </a:txBody>
                  <a:tcPr/>
                </a:tc>
                <a:tc hMerge="1">
                  <a:txBody>
                    <a:bodyPr/>
                    <a:lstStyle/>
                    <a:p>
                      <a:endParaRPr lang="es-EC" sz="1400" dirty="0">
                        <a:latin typeface="Arial" pitchFamily="34" charset="0"/>
                        <a:cs typeface="Arial" pitchFamily="34" charset="0"/>
                      </a:endParaRPr>
                    </a:p>
                  </a:txBody>
                  <a:tcPr/>
                </a:tc>
                <a:tc hMerge="1">
                  <a:txBody>
                    <a:bodyPr/>
                    <a:lstStyle/>
                    <a:p>
                      <a:endParaRPr lang="es-EC"/>
                    </a:p>
                  </a:txBody>
                  <a:tcPr/>
                </a:tc>
                <a:tc hMerge="1">
                  <a:txBody>
                    <a:bodyPr/>
                    <a:lstStyle/>
                    <a:p>
                      <a:endParaRPr lang="es-EC" sz="1400">
                        <a:latin typeface="Arial" pitchFamily="34" charset="0"/>
                        <a:cs typeface="Arial" pitchFamily="34" charset="0"/>
                      </a:endParaRPr>
                    </a:p>
                  </a:txBody>
                  <a:tcPr/>
                </a:tc>
                <a:tc hMerge="1">
                  <a:txBody>
                    <a:bodyPr/>
                    <a:lstStyle/>
                    <a:p>
                      <a:endParaRPr lang="es-EC"/>
                    </a:p>
                  </a:txBody>
                  <a:tcPr/>
                </a:tc>
              </a:tr>
              <a:tr h="221117">
                <a:tc>
                  <a:txBody>
                    <a:bodyPr/>
                    <a:lstStyle/>
                    <a:p>
                      <a:r>
                        <a:rPr lang="en-US" sz="1000" dirty="0" smtClean="0"/>
                        <a:t>Período</a:t>
                      </a:r>
                      <a:r>
                        <a:rPr lang="en-US" sz="1000" baseline="0" dirty="0" smtClean="0"/>
                        <a:t> Medición:</a:t>
                      </a:r>
                      <a:endParaRPr lang="es-EC" sz="1000" b="1" dirty="0">
                        <a:latin typeface="Arial" pitchFamily="34" charset="0"/>
                        <a:cs typeface="Arial" pitchFamily="34" charset="0"/>
                      </a:endParaRPr>
                    </a:p>
                  </a:txBody>
                  <a:tcPr/>
                </a:tc>
                <a:tc>
                  <a:txBody>
                    <a:bodyPr/>
                    <a:lstStyle/>
                    <a:p>
                      <a:endParaRPr lang="es-EC" sz="1000" dirty="0">
                        <a:latin typeface="Arial" pitchFamily="34" charset="0"/>
                        <a:cs typeface="Arial" pitchFamily="34" charset="0"/>
                      </a:endParaRPr>
                    </a:p>
                  </a:txBody>
                  <a:tcPr/>
                </a:tc>
                <a:tc rowSpan="3">
                  <a:txBody>
                    <a:bodyPr/>
                    <a:lstStyle/>
                    <a:p>
                      <a:endParaRPr lang="es-EC" sz="1000" dirty="0">
                        <a:latin typeface="Arial" pitchFamily="34" charset="0"/>
                        <a:cs typeface="Arial" pitchFamily="34" charset="0"/>
                      </a:endParaRPr>
                    </a:p>
                  </a:txBody>
                  <a:tcPr/>
                </a:tc>
                <a:tc gridSpan="2">
                  <a:txBody>
                    <a:bodyPr/>
                    <a:lstStyle/>
                    <a:p>
                      <a:r>
                        <a:rPr lang="es-EC" sz="1000" dirty="0" smtClean="0"/>
                        <a:t>ROJO</a:t>
                      </a:r>
                      <a:endParaRPr lang="es-EC" sz="1000" dirty="0">
                        <a:latin typeface="Arial" pitchFamily="34" charset="0"/>
                        <a:cs typeface="Arial" pitchFamily="34" charset="0"/>
                      </a:endParaRPr>
                    </a:p>
                  </a:txBody>
                  <a:tcPr>
                    <a:solidFill>
                      <a:srgbClr val="FF0000"/>
                    </a:solidFill>
                  </a:tcPr>
                </a:tc>
                <a:tc hMerge="1">
                  <a:txBody>
                    <a:bodyPr/>
                    <a:lstStyle/>
                    <a:p>
                      <a:endParaRPr lang="es-EC" dirty="0"/>
                    </a:p>
                  </a:txBody>
                  <a:tcPr/>
                </a:tc>
                <a:tc>
                  <a:txBody>
                    <a:bodyPr/>
                    <a:lstStyle/>
                    <a:p>
                      <a:r>
                        <a:rPr lang="es-EC" sz="1000" dirty="0" smtClean="0"/>
                        <a:t>INACEPTABLE</a:t>
                      </a:r>
                      <a:endParaRPr lang="es-EC" sz="1000" dirty="0">
                        <a:latin typeface="Arial" pitchFamily="34" charset="0"/>
                        <a:cs typeface="Arial" pitchFamily="34" charset="0"/>
                      </a:endParaRPr>
                    </a:p>
                  </a:txBody>
                  <a:tcPr/>
                </a:tc>
              </a:tr>
              <a:tr h="221117">
                <a:tc rowSpan="2">
                  <a:txBody>
                    <a:bodyPr/>
                    <a:lstStyle/>
                    <a:p>
                      <a:r>
                        <a:rPr lang="es-EC" sz="1000" dirty="0" smtClean="0"/>
                        <a:t>Fuente</a:t>
                      </a:r>
                      <a:r>
                        <a:rPr lang="es-EC" sz="1000" baseline="0" dirty="0" smtClean="0"/>
                        <a:t> de Captura:</a:t>
                      </a:r>
                      <a:endParaRPr lang="es-EC" sz="1000" b="1" dirty="0">
                        <a:latin typeface="Arial" pitchFamily="34" charset="0"/>
                        <a:cs typeface="Arial" pitchFamily="34" charset="0"/>
                      </a:endParaRPr>
                    </a:p>
                  </a:txBody>
                  <a:tcPr/>
                </a:tc>
                <a:tc rowSpan="2">
                  <a:txBody>
                    <a:bodyPr/>
                    <a:lstStyle/>
                    <a:p>
                      <a:endParaRPr lang="es-EC" sz="1000" dirty="0">
                        <a:latin typeface="Arial" pitchFamily="34" charset="0"/>
                        <a:cs typeface="Arial" pitchFamily="34" charset="0"/>
                      </a:endParaRPr>
                    </a:p>
                  </a:txBody>
                  <a:tcPr/>
                </a:tc>
                <a:tc vMerge="1">
                  <a:txBody>
                    <a:bodyPr/>
                    <a:lstStyle/>
                    <a:p>
                      <a:endParaRPr lang="es-EC" sz="1400" dirty="0">
                        <a:latin typeface="Arial" pitchFamily="34" charset="0"/>
                        <a:cs typeface="Arial" pitchFamily="34" charset="0"/>
                      </a:endParaRPr>
                    </a:p>
                  </a:txBody>
                  <a:tcPr/>
                </a:tc>
                <a:tc gridSpan="2">
                  <a:txBody>
                    <a:bodyPr/>
                    <a:lstStyle/>
                    <a:p>
                      <a:r>
                        <a:rPr lang="es-EC" sz="1000" dirty="0" smtClean="0"/>
                        <a:t>AMARILLO</a:t>
                      </a:r>
                      <a:endParaRPr lang="es-EC" sz="1000" dirty="0">
                        <a:latin typeface="Arial" pitchFamily="34" charset="0"/>
                        <a:cs typeface="Arial" pitchFamily="34" charset="0"/>
                      </a:endParaRPr>
                    </a:p>
                  </a:txBody>
                  <a:tcPr>
                    <a:solidFill>
                      <a:srgbClr val="FFFF00"/>
                    </a:solidFill>
                  </a:tcPr>
                </a:tc>
                <a:tc hMerge="1">
                  <a:txBody>
                    <a:bodyPr/>
                    <a:lstStyle/>
                    <a:p>
                      <a:endParaRPr lang="es-EC"/>
                    </a:p>
                  </a:txBody>
                  <a:tcPr/>
                </a:tc>
                <a:tc>
                  <a:txBody>
                    <a:bodyPr/>
                    <a:lstStyle/>
                    <a:p>
                      <a:r>
                        <a:rPr lang="es-EC" sz="1000" dirty="0" smtClean="0"/>
                        <a:t>ACEPTABLE</a:t>
                      </a:r>
                      <a:endParaRPr lang="es-EC" sz="1000" dirty="0">
                        <a:latin typeface="Arial" pitchFamily="34" charset="0"/>
                        <a:cs typeface="Arial" pitchFamily="34" charset="0"/>
                      </a:endParaRPr>
                    </a:p>
                  </a:txBody>
                  <a:tcPr/>
                </a:tc>
              </a:tr>
              <a:tr h="221117">
                <a:tc vMerge="1">
                  <a:txBody>
                    <a:bodyPr/>
                    <a:lstStyle/>
                    <a:p>
                      <a:endParaRPr lang="es-EC"/>
                    </a:p>
                  </a:txBody>
                  <a:tcPr/>
                </a:tc>
                <a:tc vMerge="1">
                  <a:txBody>
                    <a:bodyPr/>
                    <a:lstStyle/>
                    <a:p>
                      <a:endParaRPr lang="es-EC"/>
                    </a:p>
                  </a:txBody>
                  <a:tcPr/>
                </a:tc>
                <a:tc vMerge="1">
                  <a:txBody>
                    <a:bodyPr/>
                    <a:lstStyle/>
                    <a:p>
                      <a:endParaRPr lang="es-EC" sz="1400" dirty="0">
                        <a:latin typeface="Arial" pitchFamily="34" charset="0"/>
                        <a:cs typeface="Arial" pitchFamily="34" charset="0"/>
                      </a:endParaRPr>
                    </a:p>
                  </a:txBody>
                  <a:tcPr/>
                </a:tc>
                <a:tc gridSpan="2">
                  <a:txBody>
                    <a:bodyPr/>
                    <a:lstStyle/>
                    <a:p>
                      <a:r>
                        <a:rPr lang="es-EC" sz="1000" dirty="0" smtClean="0"/>
                        <a:t>VERDE</a:t>
                      </a:r>
                      <a:endParaRPr lang="es-EC" sz="1000" dirty="0">
                        <a:latin typeface="Arial" pitchFamily="34" charset="0"/>
                        <a:cs typeface="Arial" pitchFamily="34" charset="0"/>
                      </a:endParaRPr>
                    </a:p>
                  </a:txBody>
                  <a:tcPr>
                    <a:solidFill>
                      <a:srgbClr val="00DA00"/>
                    </a:solidFill>
                  </a:tcPr>
                </a:tc>
                <a:tc hMerge="1">
                  <a:txBody>
                    <a:bodyPr/>
                    <a:lstStyle/>
                    <a:p>
                      <a:endParaRPr lang="es-EC"/>
                    </a:p>
                  </a:txBody>
                  <a:tcPr/>
                </a:tc>
                <a:tc>
                  <a:txBody>
                    <a:bodyPr/>
                    <a:lstStyle/>
                    <a:p>
                      <a:r>
                        <a:rPr lang="es-EC" sz="1000" dirty="0" smtClean="0"/>
                        <a:t>EXCEPCIONAL</a:t>
                      </a:r>
                      <a:endParaRPr lang="es-EC" sz="1000" dirty="0">
                        <a:latin typeface="Arial" pitchFamily="34" charset="0"/>
                        <a:cs typeface="Arial" pitchFamily="34" charset="0"/>
                      </a:endParaRPr>
                    </a:p>
                  </a:txBody>
                  <a:tcPr/>
                </a:tc>
              </a:tr>
            </a:tbl>
          </a:graphicData>
        </a:graphic>
      </p:graphicFrame>
      <p:pic>
        <p:nvPicPr>
          <p:cNvPr id="9" name="Picture 11"/>
          <p:cNvPicPr>
            <a:picLocks noChangeAspect="1" noChangeArrowheads="1"/>
          </p:cNvPicPr>
          <p:nvPr/>
        </p:nvPicPr>
        <p:blipFill>
          <a:blip r:embed="rId2"/>
          <a:srcRect l="42774" t="70313" r="51367" b="15624"/>
          <a:stretch>
            <a:fillRect/>
          </a:stretch>
        </p:blipFill>
        <p:spPr bwMode="auto">
          <a:xfrm>
            <a:off x="5072066" y="1500174"/>
            <a:ext cx="397568" cy="642942"/>
          </a:xfrm>
          <a:prstGeom prst="rect">
            <a:avLst/>
          </a:prstGeom>
          <a:noFill/>
          <a:ln w="9525">
            <a:noFill/>
            <a:miter lim="800000"/>
            <a:headEnd/>
            <a:tailEnd/>
          </a:ln>
        </p:spPr>
      </p:pic>
      <p:pic>
        <p:nvPicPr>
          <p:cNvPr id="10" name="9 Imagen" descr="foto 11.jpg"/>
          <p:cNvPicPr>
            <a:picLocks noChangeAspect="1"/>
          </p:cNvPicPr>
          <p:nvPr/>
        </p:nvPicPr>
        <p:blipFill>
          <a:blip r:embed="rId3" cstate="print"/>
          <a:stretch>
            <a:fillRect/>
          </a:stretch>
        </p:blipFill>
        <p:spPr>
          <a:xfrm>
            <a:off x="500034" y="142852"/>
            <a:ext cx="1143008" cy="500066"/>
          </a:xfrm>
          <a:prstGeom prst="rect">
            <a:avLst/>
          </a:prstGeom>
        </p:spPr>
      </p:pic>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bwMode="auto">
          <a:xfrm>
            <a:off x="0" y="-24"/>
            <a:ext cx="9144000" cy="500066"/>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1300" b="1" dirty="0">
                <a:latin typeface="Arial" pitchFamily="34" charset="0"/>
                <a:cs typeface="Arial" pitchFamily="34" charset="0"/>
              </a:rPr>
              <a:t>SISTEMA CONTROL DE GESTI</a:t>
            </a:r>
            <a:r>
              <a:rPr lang="en-US" sz="1300" b="1" dirty="0">
                <a:latin typeface="Arial" pitchFamily="34" charset="0"/>
                <a:cs typeface="Arial" pitchFamily="34" charset="0"/>
              </a:rPr>
              <a:t>ÓN</a:t>
            </a:r>
            <a:endParaRPr lang="es-EC" sz="1300" b="1" dirty="0">
              <a:latin typeface="Arial" pitchFamily="34" charset="0"/>
              <a:cs typeface="Arial" pitchFamily="34" charset="0"/>
            </a:endParaRPr>
          </a:p>
          <a:p>
            <a:pPr algn="ctr">
              <a:defRPr/>
            </a:pPr>
            <a:r>
              <a:rPr lang="es-EC" sz="1200" dirty="0">
                <a:latin typeface="Arial" pitchFamily="34" charset="0"/>
                <a:cs typeface="Arial" pitchFamily="34" charset="0"/>
              </a:rPr>
              <a:t>GRÁFICO DE TENDENCIA</a:t>
            </a:r>
          </a:p>
        </p:txBody>
      </p:sp>
      <p:graphicFrame>
        <p:nvGraphicFramePr>
          <p:cNvPr id="7" name="6 Tabla"/>
          <p:cNvGraphicFramePr>
            <a:graphicFrameLocks noGrp="1"/>
          </p:cNvGraphicFramePr>
          <p:nvPr/>
        </p:nvGraphicFramePr>
        <p:xfrm>
          <a:off x="0" y="500063"/>
          <a:ext cx="9144000" cy="502920"/>
        </p:xfrm>
        <a:graphic>
          <a:graphicData uri="http://schemas.openxmlformats.org/drawingml/2006/table">
            <a:tbl>
              <a:tblPr firstRow="1" bandRow="1">
                <a:tableStyleId>{5940675A-B579-460E-94D1-54222C63F5DA}</a:tableStyleId>
              </a:tblPr>
              <a:tblGrid>
                <a:gridCol w="785786"/>
                <a:gridCol w="1714512"/>
                <a:gridCol w="4643470"/>
                <a:gridCol w="1571636"/>
                <a:gridCol w="428596"/>
              </a:tblGrid>
              <a:tr h="118936">
                <a:tc rowSpan="2">
                  <a:txBody>
                    <a:bodyPr/>
                    <a:lstStyle/>
                    <a:p>
                      <a:pPr algn="ctr"/>
                      <a:r>
                        <a:rPr lang="es-EC" sz="700" b="1" dirty="0" smtClean="0">
                          <a:latin typeface="Arial" pitchFamily="34" charset="0"/>
                          <a:cs typeface="Arial" pitchFamily="34" charset="0"/>
                        </a:rPr>
                        <a:t>EMPRESA</a:t>
                      </a:r>
                      <a:r>
                        <a:rPr lang="es-EC" sz="700" b="1" baseline="0" dirty="0" smtClean="0">
                          <a:latin typeface="Arial" pitchFamily="34" charset="0"/>
                          <a:cs typeface="Arial" pitchFamily="34" charset="0"/>
                        </a:rPr>
                        <a:t> ABC</a:t>
                      </a:r>
                      <a:endParaRPr lang="es-EC" sz="700" b="1"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NOMBRE</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700" b="1" noProof="0" dirty="0" smtClean="0">
                          <a:latin typeface="Arial" pitchFamily="34" charset="0"/>
                          <a:cs typeface="Arial" pitchFamily="34" charset="0"/>
                        </a:rPr>
                        <a:t>VENTAS</a:t>
                      </a:r>
                      <a:r>
                        <a:rPr lang="en-US" sz="700" b="1" dirty="0" smtClean="0">
                          <a:latin typeface="Arial" pitchFamily="34" charset="0"/>
                          <a:cs typeface="Arial" pitchFamily="34" charset="0"/>
                        </a:rPr>
                        <a:t> MENSUALES</a:t>
                      </a:r>
                      <a:endParaRPr lang="es-EC" sz="700" b="1" dirty="0" smtClean="0">
                        <a:latin typeface="Arial" pitchFamily="34" charset="0"/>
                        <a:cs typeface="Arial" pitchFamily="34" charset="0"/>
                      </a:endParaRPr>
                    </a:p>
                    <a:p>
                      <a:endParaRPr lang="es-EC" sz="700" b="1" dirty="0">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NÚMERO</a:t>
                      </a:r>
                      <a:r>
                        <a:rPr lang="en-US" sz="700" b="1" baseline="0" dirty="0" smtClean="0">
                          <a:latin typeface="Arial" pitchFamily="34" charset="0"/>
                          <a:cs typeface="Arial" pitchFamily="34" charset="0"/>
                        </a:rPr>
                        <a:t> DE INDICADOR</a:t>
                      </a:r>
                      <a:endParaRPr lang="es-EC" sz="700" b="1" dirty="0">
                        <a:latin typeface="Arial" pitchFamily="34" charset="0"/>
                        <a:cs typeface="Arial" pitchFamily="34" charset="0"/>
                      </a:endParaRPr>
                    </a:p>
                  </a:txBody>
                  <a:tcPr/>
                </a:tc>
                <a:tc>
                  <a:txBody>
                    <a:bodyPr/>
                    <a:lstStyle/>
                    <a:p>
                      <a:r>
                        <a:rPr lang="en-US" sz="700" dirty="0" smtClean="0">
                          <a:latin typeface="Arial" pitchFamily="34" charset="0"/>
                          <a:cs typeface="Arial" pitchFamily="34" charset="0"/>
                        </a:rPr>
                        <a:t>1</a:t>
                      </a:r>
                      <a:endParaRPr lang="es-EC" sz="700" dirty="0">
                        <a:latin typeface="Arial" pitchFamily="34" charset="0"/>
                        <a:cs typeface="Arial" pitchFamily="34" charset="0"/>
                      </a:endParaRPr>
                    </a:p>
                  </a:txBody>
                  <a:tcPr/>
                </a:tc>
              </a:tr>
              <a:tr h="185579">
                <a:tc vMerge="1">
                  <a:txBody>
                    <a:bodyPr/>
                    <a:lstStyle/>
                    <a:p>
                      <a:endParaRPr lang="es-EC" sz="1200" dirty="0">
                        <a:latin typeface="Arial" pitchFamily="34" charset="0"/>
                        <a:cs typeface="Arial" pitchFamily="34" charset="0"/>
                      </a:endParaRPr>
                    </a:p>
                  </a:txBody>
                  <a:tcPr/>
                </a:tc>
                <a:tc>
                  <a:txBody>
                    <a:bodyPr/>
                    <a:lstStyle/>
                    <a:p>
                      <a:r>
                        <a:rPr lang="es-EC" sz="700" b="1" dirty="0" smtClean="0">
                          <a:latin typeface="Arial" pitchFamily="34" charset="0"/>
                          <a:cs typeface="Arial" pitchFamily="34" charset="0"/>
                        </a:rPr>
                        <a:t>MÉTRICA</a:t>
                      </a:r>
                      <a:r>
                        <a:rPr lang="es-EC" sz="700" b="1" baseline="0" dirty="0" smtClean="0">
                          <a:latin typeface="Arial" pitchFamily="34" charset="0"/>
                          <a:cs typeface="Arial" pitchFamily="34" charset="0"/>
                        </a:rPr>
                        <a:t> DEL INDICADOR</a:t>
                      </a:r>
                      <a:endParaRPr lang="es-EC" sz="700" b="1" dirty="0">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VENTAS TOTALES </a:t>
                      </a:r>
                      <a:r>
                        <a:rPr lang="en-US" sz="700" b="1" baseline="0" dirty="0" smtClean="0">
                          <a:latin typeface="Arial" pitchFamily="34" charset="0"/>
                          <a:cs typeface="Arial" pitchFamily="34" charset="0"/>
                        </a:rPr>
                        <a:t> AL MES/ VENTAS PROYECTADAS</a:t>
                      </a:r>
                      <a:endParaRPr lang="es-EC" sz="700" b="1" dirty="0">
                        <a:latin typeface="Arial" pitchFamily="34" charset="0"/>
                        <a:cs typeface="Arial" pitchFamily="34" charset="0"/>
                      </a:endParaRPr>
                    </a:p>
                  </a:txBody>
                  <a:tcPr/>
                </a:tc>
                <a:tc>
                  <a:txBody>
                    <a:bodyPr/>
                    <a:lstStyle/>
                    <a:p>
                      <a:r>
                        <a:rPr lang="en-US" sz="700" b="1" dirty="0" smtClean="0">
                          <a:latin typeface="Arial" pitchFamily="34" charset="0"/>
                          <a:cs typeface="Arial" pitchFamily="34" charset="0"/>
                        </a:rPr>
                        <a:t>FECHA DE ELABORACIÓN</a:t>
                      </a:r>
                      <a:endParaRPr lang="es-EC" sz="700" b="1" dirty="0">
                        <a:latin typeface="Arial" pitchFamily="34" charset="0"/>
                        <a:cs typeface="Arial" pitchFamily="34" charset="0"/>
                      </a:endParaRPr>
                    </a:p>
                  </a:txBody>
                  <a:tcPr/>
                </a:tc>
                <a:tc>
                  <a:txBody>
                    <a:bodyPr/>
                    <a:lstStyle/>
                    <a:p>
                      <a:endParaRPr lang="es-EC" sz="700" dirty="0">
                        <a:latin typeface="Arial" pitchFamily="34" charset="0"/>
                        <a:cs typeface="Arial" pitchFamily="34" charset="0"/>
                      </a:endParaRPr>
                    </a:p>
                  </a:txBody>
                  <a:tcPr/>
                </a:tc>
              </a:tr>
            </a:tbl>
          </a:graphicData>
        </a:graphic>
      </p:graphicFrame>
      <p:grpSp>
        <p:nvGrpSpPr>
          <p:cNvPr id="9" name="31 Grupo"/>
          <p:cNvGrpSpPr>
            <a:grpSpLocks/>
          </p:cNvGrpSpPr>
          <p:nvPr/>
        </p:nvGrpSpPr>
        <p:grpSpPr bwMode="auto">
          <a:xfrm>
            <a:off x="3203575" y="6092825"/>
            <a:ext cx="2436813" cy="485775"/>
            <a:chOff x="3203575" y="6093296"/>
            <a:chExt cx="2436813" cy="485775"/>
          </a:xfrm>
        </p:grpSpPr>
        <p:pic>
          <p:nvPicPr>
            <p:cNvPr id="10" name="Picture 2"/>
            <p:cNvPicPr>
              <a:picLocks noChangeAspect="1" noChangeArrowheads="1"/>
            </p:cNvPicPr>
            <p:nvPr/>
          </p:nvPicPr>
          <p:blipFill>
            <a:blip r:embed="rId2"/>
            <a:srcRect/>
            <a:stretch>
              <a:fillRect/>
            </a:stretch>
          </p:blipFill>
          <p:spPr bwMode="auto">
            <a:xfrm>
              <a:off x="3203575" y="6093296"/>
              <a:ext cx="2371725" cy="485775"/>
            </a:xfrm>
            <a:prstGeom prst="rect">
              <a:avLst/>
            </a:prstGeom>
            <a:noFill/>
            <a:ln w="9525">
              <a:noFill/>
              <a:miter lim="800000"/>
              <a:headEnd/>
              <a:tailEnd/>
            </a:ln>
          </p:spPr>
        </p:pic>
        <p:sp>
          <p:nvSpPr>
            <p:cNvPr id="11" name="19 CuadroTexto"/>
            <p:cNvSpPr txBox="1">
              <a:spLocks noChangeArrowheads="1"/>
            </p:cNvSpPr>
            <p:nvPr/>
          </p:nvSpPr>
          <p:spPr bwMode="auto">
            <a:xfrm>
              <a:off x="3333750" y="6388571"/>
              <a:ext cx="436563" cy="184150"/>
            </a:xfrm>
            <a:prstGeom prst="rect">
              <a:avLst/>
            </a:prstGeom>
            <a:noFill/>
            <a:ln w="9525">
              <a:noFill/>
              <a:miter lim="800000"/>
              <a:headEnd/>
              <a:tailEnd/>
            </a:ln>
          </p:spPr>
          <p:txBody>
            <a:bodyPr>
              <a:spAutoFit/>
            </a:bodyPr>
            <a:lstStyle/>
            <a:p>
              <a:r>
                <a:rPr lang="en-US" sz="600"/>
                <a:t>90%</a:t>
              </a:r>
              <a:endParaRPr lang="es-EC" sz="600"/>
            </a:p>
          </p:txBody>
        </p:sp>
        <p:sp>
          <p:nvSpPr>
            <p:cNvPr id="12" name="20 CuadroTexto"/>
            <p:cNvSpPr txBox="1">
              <a:spLocks noChangeArrowheads="1"/>
            </p:cNvSpPr>
            <p:nvPr/>
          </p:nvSpPr>
          <p:spPr bwMode="auto">
            <a:xfrm>
              <a:off x="3403600" y="6275858"/>
              <a:ext cx="225425" cy="184150"/>
            </a:xfrm>
            <a:prstGeom prst="rect">
              <a:avLst/>
            </a:prstGeom>
            <a:noFill/>
            <a:ln w="9525">
              <a:noFill/>
              <a:miter lim="800000"/>
              <a:headEnd/>
              <a:tailEnd/>
            </a:ln>
          </p:spPr>
          <p:txBody>
            <a:bodyPr>
              <a:spAutoFit/>
            </a:bodyPr>
            <a:lstStyle/>
            <a:p>
              <a:r>
                <a:rPr lang="es-EC" sz="600" b="1"/>
                <a:t>&lt;</a:t>
              </a:r>
            </a:p>
          </p:txBody>
        </p:sp>
        <p:sp>
          <p:nvSpPr>
            <p:cNvPr id="13" name="21 CuadroTexto"/>
            <p:cNvSpPr txBox="1">
              <a:spLocks noChangeArrowheads="1"/>
            </p:cNvSpPr>
            <p:nvPr/>
          </p:nvSpPr>
          <p:spPr bwMode="auto">
            <a:xfrm>
              <a:off x="5148263" y="6274271"/>
              <a:ext cx="125412" cy="184150"/>
            </a:xfrm>
            <a:prstGeom prst="rect">
              <a:avLst/>
            </a:prstGeom>
            <a:noFill/>
            <a:ln w="9525">
              <a:noFill/>
              <a:miter lim="800000"/>
              <a:headEnd/>
              <a:tailEnd/>
            </a:ln>
          </p:spPr>
          <p:txBody>
            <a:bodyPr>
              <a:spAutoFit/>
            </a:bodyPr>
            <a:lstStyle/>
            <a:p>
              <a:r>
                <a:rPr lang="es-EC" sz="600" b="1"/>
                <a:t>&gt;</a:t>
              </a:r>
            </a:p>
          </p:txBody>
        </p:sp>
        <p:sp>
          <p:nvSpPr>
            <p:cNvPr id="14" name="22 CuadroTexto"/>
            <p:cNvSpPr txBox="1">
              <a:spLocks noChangeArrowheads="1"/>
            </p:cNvSpPr>
            <p:nvPr/>
          </p:nvSpPr>
          <p:spPr bwMode="auto">
            <a:xfrm>
              <a:off x="5045075" y="6393333"/>
              <a:ext cx="595313" cy="185738"/>
            </a:xfrm>
            <a:prstGeom prst="rect">
              <a:avLst/>
            </a:prstGeom>
            <a:noFill/>
            <a:ln w="9525">
              <a:noFill/>
              <a:miter lim="800000"/>
              <a:headEnd/>
              <a:tailEnd/>
            </a:ln>
          </p:spPr>
          <p:txBody>
            <a:bodyPr>
              <a:spAutoFit/>
            </a:bodyPr>
            <a:lstStyle/>
            <a:p>
              <a:r>
                <a:rPr lang="en-US" sz="600"/>
                <a:t>100%</a:t>
              </a:r>
              <a:endParaRPr lang="es-EC" sz="600"/>
            </a:p>
          </p:txBody>
        </p:sp>
        <p:sp>
          <p:nvSpPr>
            <p:cNvPr id="15" name="23 CuadroTexto"/>
            <p:cNvSpPr txBox="1">
              <a:spLocks noChangeArrowheads="1"/>
            </p:cNvSpPr>
            <p:nvPr/>
          </p:nvSpPr>
          <p:spPr bwMode="auto">
            <a:xfrm>
              <a:off x="4021138" y="6379046"/>
              <a:ext cx="1014412" cy="185737"/>
            </a:xfrm>
            <a:prstGeom prst="rect">
              <a:avLst/>
            </a:prstGeom>
            <a:noFill/>
            <a:ln w="9525">
              <a:noFill/>
              <a:miter lim="800000"/>
              <a:headEnd/>
              <a:tailEnd/>
            </a:ln>
          </p:spPr>
          <p:txBody>
            <a:bodyPr>
              <a:spAutoFit/>
            </a:bodyPr>
            <a:lstStyle/>
            <a:p>
              <a:r>
                <a:rPr lang="es-EC" sz="600" b="1"/>
                <a:t>90%              100%</a:t>
              </a:r>
            </a:p>
          </p:txBody>
        </p:sp>
      </p:grpSp>
      <p:graphicFrame>
        <p:nvGraphicFramePr>
          <p:cNvPr id="16" name="15 Tabla"/>
          <p:cNvGraphicFramePr>
            <a:graphicFrameLocks noGrp="1"/>
          </p:cNvGraphicFramePr>
          <p:nvPr/>
        </p:nvGraphicFramePr>
        <p:xfrm>
          <a:off x="1357290" y="4643446"/>
          <a:ext cx="6858020" cy="1249416"/>
        </p:xfrm>
        <a:graphic>
          <a:graphicData uri="http://schemas.openxmlformats.org/drawingml/2006/table">
            <a:tbl>
              <a:tblPr firstRow="1" bandRow="1">
                <a:tableStyleId>{5940675A-B579-460E-94D1-54222C63F5DA}</a:tableStyleId>
              </a:tblPr>
              <a:tblGrid>
                <a:gridCol w="1341550"/>
                <a:gridCol w="976654"/>
                <a:gridCol w="965919"/>
                <a:gridCol w="965919"/>
                <a:gridCol w="869326"/>
                <a:gridCol w="869326"/>
                <a:gridCol w="869326"/>
              </a:tblGrid>
              <a:tr h="225191">
                <a:tc>
                  <a:txBody>
                    <a:bodyPr/>
                    <a:lstStyle/>
                    <a:p>
                      <a:pPr algn="ctr"/>
                      <a:endParaRPr lang="es-EC" sz="600" dirty="0"/>
                    </a:p>
                  </a:txBody>
                  <a:tcPr/>
                </a:tc>
                <a:tc>
                  <a:txBody>
                    <a:bodyPr/>
                    <a:lstStyle/>
                    <a:p>
                      <a:pPr algn="ctr"/>
                      <a:r>
                        <a:rPr lang="en-US" sz="600" b="1" dirty="0" smtClean="0">
                          <a:solidFill>
                            <a:schemeClr val="bg1"/>
                          </a:solidFill>
                          <a:latin typeface="Arial" pitchFamily="34" charset="0"/>
                          <a:cs typeface="Arial" pitchFamily="34" charset="0"/>
                        </a:rPr>
                        <a:t>M1</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M2</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M3</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M4</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M5</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c>
                  <a:txBody>
                    <a:bodyPr/>
                    <a:lstStyle/>
                    <a:p>
                      <a:pPr algn="ctr"/>
                      <a:r>
                        <a:rPr lang="es-EC" sz="600" b="1" dirty="0" smtClean="0">
                          <a:solidFill>
                            <a:schemeClr val="bg1"/>
                          </a:solidFill>
                          <a:latin typeface="Arial" pitchFamily="34" charset="0"/>
                          <a:cs typeface="Arial" pitchFamily="34" charset="0"/>
                        </a:rPr>
                        <a:t>M6</a:t>
                      </a:r>
                      <a:endParaRPr lang="es-EC" sz="600" b="1" dirty="0">
                        <a:solidFill>
                          <a:schemeClr val="bg1"/>
                        </a:solidFill>
                        <a:latin typeface="Arial" pitchFamily="34" charset="0"/>
                        <a:cs typeface="Arial" pitchFamily="34" charset="0"/>
                      </a:endParaRPr>
                    </a:p>
                  </a:txBody>
                  <a:tcPr>
                    <a:solidFill>
                      <a:schemeClr val="accent3">
                        <a:lumMod val="50000"/>
                      </a:schemeClr>
                    </a:solidFill>
                  </a:tcPr>
                </a:tc>
              </a:tr>
              <a:tr h="184390">
                <a:tc>
                  <a:txBody>
                    <a:bodyPr/>
                    <a:lstStyle/>
                    <a:p>
                      <a:pPr algn="ctr"/>
                      <a:r>
                        <a:rPr lang="en-US" sz="600" b="1" dirty="0" smtClean="0">
                          <a:latin typeface="Arial" pitchFamily="34" charset="0"/>
                          <a:cs typeface="Arial" pitchFamily="34" charset="0"/>
                        </a:rPr>
                        <a:t>MÁXIMO</a:t>
                      </a:r>
                      <a:endParaRPr lang="es-EC" sz="600" b="1" dirty="0">
                        <a:latin typeface="Arial" pitchFamily="34" charset="0"/>
                        <a:cs typeface="Arial" pitchFamily="34" charset="0"/>
                      </a:endParaRPr>
                    </a:p>
                  </a:txBody>
                  <a:tcPr>
                    <a:solidFill>
                      <a:srgbClr val="92D050"/>
                    </a:solidFill>
                  </a:tcPr>
                </a:tc>
                <a:tc>
                  <a:txBody>
                    <a:bodyPr/>
                    <a:lstStyle/>
                    <a:p>
                      <a:pPr algn="ctr"/>
                      <a:r>
                        <a:rPr lang="en-US" sz="800" dirty="0" smtClean="0">
                          <a:latin typeface="Arial" pitchFamily="34" charset="0"/>
                          <a:cs typeface="Arial" pitchFamily="34" charset="0"/>
                        </a:rPr>
                        <a:t>100%</a:t>
                      </a:r>
                      <a:endParaRPr lang="es-EC" sz="800" dirty="0">
                        <a:latin typeface="Arial" pitchFamily="34" charset="0"/>
                        <a:cs typeface="Arial" pitchFamily="34" charset="0"/>
                      </a:endParaRPr>
                    </a:p>
                  </a:txBody>
                  <a:tcPr/>
                </a:tc>
                <a:tc>
                  <a:txBody>
                    <a:bodyPr/>
                    <a:lstStyle/>
                    <a:p>
                      <a:pPr algn="ctr"/>
                      <a:r>
                        <a:rPr lang="en-US" sz="800" smtClean="0">
                          <a:latin typeface="Arial" pitchFamily="34" charset="0"/>
                          <a:cs typeface="Arial" pitchFamily="34" charset="0"/>
                        </a:rPr>
                        <a:t>100%</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100%</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100%</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100%</a:t>
                      </a:r>
                      <a:endParaRPr lang="es-EC" sz="800" dirty="0">
                        <a:latin typeface="Arial" pitchFamily="34" charset="0"/>
                        <a:cs typeface="Arial" pitchFamily="34" charset="0"/>
                      </a:endParaRPr>
                    </a:p>
                  </a:txBody>
                  <a:tcPr/>
                </a:tc>
                <a:tc>
                  <a:txBody>
                    <a:bodyPr/>
                    <a:lstStyle/>
                    <a:p>
                      <a:pPr algn="ctr"/>
                      <a:r>
                        <a:rPr lang="en-US" sz="800" dirty="0" smtClean="0">
                          <a:latin typeface="Arial" pitchFamily="34" charset="0"/>
                          <a:cs typeface="Arial" pitchFamily="34" charset="0"/>
                        </a:rPr>
                        <a:t>100%</a:t>
                      </a:r>
                      <a:endParaRPr lang="es-EC" sz="800" dirty="0">
                        <a:latin typeface="Arial" pitchFamily="34" charset="0"/>
                        <a:cs typeface="Arial" pitchFamily="34" charset="0"/>
                      </a:endParaRPr>
                    </a:p>
                  </a:txBody>
                  <a:tcPr/>
                </a:tc>
              </a:tr>
              <a:tr h="184390">
                <a:tc>
                  <a:txBody>
                    <a:bodyPr/>
                    <a:lstStyle/>
                    <a:p>
                      <a:pPr algn="ctr"/>
                      <a:r>
                        <a:rPr lang="en-US" sz="600" b="1" dirty="0" smtClean="0">
                          <a:latin typeface="Arial" pitchFamily="34" charset="0"/>
                          <a:cs typeface="Arial" pitchFamily="34" charset="0"/>
                        </a:rPr>
                        <a:t>MÍNIMO</a:t>
                      </a:r>
                      <a:endParaRPr lang="es-EC" sz="600" b="1" dirty="0">
                        <a:latin typeface="Arial" pitchFamily="34" charset="0"/>
                        <a:cs typeface="Arial" pitchFamily="34" charset="0"/>
                      </a:endParaRPr>
                    </a:p>
                  </a:txBody>
                  <a:tcPr>
                    <a:solidFill>
                      <a:srgbClr val="92D050"/>
                    </a:solidFill>
                  </a:tcPr>
                </a:tc>
                <a:tc>
                  <a:txBody>
                    <a:bodyPr/>
                    <a:lstStyle/>
                    <a:p>
                      <a:pPr algn="ctr"/>
                      <a:r>
                        <a:rPr lang="en-US" sz="800" dirty="0" smtClean="0">
                          <a:latin typeface="Arial" pitchFamily="34" charset="0"/>
                          <a:cs typeface="Arial" pitchFamily="34" charset="0"/>
                        </a:rPr>
                        <a:t>90%</a:t>
                      </a:r>
                      <a:endParaRPr lang="es-EC" sz="8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latin typeface="Arial" pitchFamily="34" charset="0"/>
                          <a:cs typeface="Arial" pitchFamily="34" charset="0"/>
                        </a:rPr>
                        <a:t>90%</a:t>
                      </a:r>
                      <a:endParaRPr lang="es-EC" sz="8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latin typeface="Arial" pitchFamily="34" charset="0"/>
                          <a:cs typeface="Arial" pitchFamily="34" charset="0"/>
                        </a:rPr>
                        <a:t>90%</a:t>
                      </a:r>
                      <a:endParaRPr lang="es-EC" sz="8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latin typeface="Arial" pitchFamily="34" charset="0"/>
                          <a:cs typeface="Arial" pitchFamily="34" charset="0"/>
                        </a:rPr>
                        <a:t>90%</a:t>
                      </a:r>
                      <a:endParaRPr lang="es-EC" sz="8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latin typeface="Arial" pitchFamily="34" charset="0"/>
                          <a:cs typeface="Arial" pitchFamily="34" charset="0"/>
                        </a:rPr>
                        <a:t>90%</a:t>
                      </a:r>
                      <a:endParaRPr lang="es-EC" sz="8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latin typeface="Arial" pitchFamily="34" charset="0"/>
                          <a:cs typeface="Arial" pitchFamily="34" charset="0"/>
                        </a:rPr>
                        <a:t>90%</a:t>
                      </a:r>
                      <a:endParaRPr lang="es-EC" sz="800" dirty="0">
                        <a:latin typeface="Arial" pitchFamily="34" charset="0"/>
                        <a:cs typeface="Arial" pitchFamily="34" charset="0"/>
                      </a:endParaRPr>
                    </a:p>
                  </a:txBody>
                  <a:tcPr/>
                </a:tc>
              </a:tr>
              <a:tr h="184390">
                <a:tc>
                  <a:txBody>
                    <a:bodyPr/>
                    <a:lstStyle/>
                    <a:p>
                      <a:pPr algn="ctr"/>
                      <a:r>
                        <a:rPr lang="en-US" sz="600" b="1" dirty="0" smtClean="0">
                          <a:latin typeface="Arial" pitchFamily="34" charset="0"/>
                          <a:cs typeface="Arial" pitchFamily="34" charset="0"/>
                        </a:rPr>
                        <a:t>CUMPLIMIENTO</a:t>
                      </a:r>
                      <a:endParaRPr lang="es-EC" sz="600" b="1" dirty="0">
                        <a:latin typeface="Arial" pitchFamily="34" charset="0"/>
                        <a:cs typeface="Arial" pitchFamily="34" charset="0"/>
                      </a:endParaRPr>
                    </a:p>
                  </a:txBody>
                  <a:tcPr>
                    <a:solidFill>
                      <a:srgbClr val="92D050"/>
                    </a:solidFill>
                  </a:tcPr>
                </a:tc>
                <a:tc>
                  <a:txBody>
                    <a:bodyPr/>
                    <a:lstStyle/>
                    <a:p>
                      <a:pPr algn="ctr" fontAlgn="b"/>
                      <a:r>
                        <a:rPr lang="es-MX" sz="800" b="0" i="0" u="none" strike="noStrike" dirty="0" smtClean="0">
                          <a:latin typeface="Arial"/>
                        </a:rPr>
                        <a:t>91%</a:t>
                      </a:r>
                      <a:endParaRPr lang="es-MX" sz="800" b="0" i="0" u="none" strike="noStrike" dirty="0">
                        <a:latin typeface="Arial"/>
                      </a:endParaRPr>
                    </a:p>
                  </a:txBody>
                  <a:tcPr marL="0" marR="0" marT="0" marB="0" anchor="ctr">
                    <a:solidFill>
                      <a:srgbClr val="FFFF00"/>
                    </a:solidFill>
                  </a:tcPr>
                </a:tc>
                <a:tc>
                  <a:txBody>
                    <a:bodyPr/>
                    <a:lstStyle/>
                    <a:p>
                      <a:pPr algn="ctr" fontAlgn="b"/>
                      <a:r>
                        <a:rPr lang="es-MX" sz="800" b="0" i="0" u="none" strike="noStrike" dirty="0" smtClean="0">
                          <a:latin typeface="Arial"/>
                        </a:rPr>
                        <a:t>92%</a:t>
                      </a:r>
                      <a:endParaRPr lang="es-MX" sz="800" b="0" i="0" u="none" strike="noStrike" dirty="0">
                        <a:latin typeface="Arial"/>
                      </a:endParaRPr>
                    </a:p>
                  </a:txBody>
                  <a:tcPr marL="0" marR="0" marT="0" marB="0" anchor="ctr">
                    <a:solidFill>
                      <a:srgbClr val="FFFF00"/>
                    </a:solidFill>
                  </a:tcPr>
                </a:tc>
                <a:tc>
                  <a:txBody>
                    <a:bodyPr/>
                    <a:lstStyle/>
                    <a:p>
                      <a:pPr algn="ctr" fontAlgn="b"/>
                      <a:r>
                        <a:rPr lang="es-MX" sz="800" b="0" i="0" u="none" strike="noStrike" dirty="0" smtClean="0">
                          <a:latin typeface="Arial"/>
                        </a:rPr>
                        <a:t>94%</a:t>
                      </a:r>
                      <a:endParaRPr lang="es-MX" sz="800" b="0" i="0" u="none" strike="noStrike" dirty="0">
                        <a:latin typeface="Arial"/>
                      </a:endParaRPr>
                    </a:p>
                  </a:txBody>
                  <a:tcPr marL="0" marR="0" marT="0" marB="0" anchor="ctr">
                    <a:solidFill>
                      <a:srgbClr val="FFFF00"/>
                    </a:solidFill>
                  </a:tcPr>
                </a:tc>
                <a:tc>
                  <a:txBody>
                    <a:bodyPr/>
                    <a:lstStyle/>
                    <a:p>
                      <a:pPr algn="ctr" fontAlgn="b"/>
                      <a:r>
                        <a:rPr lang="es-MX" sz="800" b="0" i="0" u="none" strike="noStrike" dirty="0" smtClean="0">
                          <a:latin typeface="Arial"/>
                        </a:rPr>
                        <a:t>103%</a:t>
                      </a:r>
                      <a:endParaRPr lang="es-MX" sz="800" b="0" i="0" u="none" strike="noStrike" dirty="0">
                        <a:latin typeface="Arial"/>
                      </a:endParaRPr>
                    </a:p>
                  </a:txBody>
                  <a:tcPr marL="0" marR="0" marT="0" marB="0" anchor="ctr">
                    <a:solidFill>
                      <a:srgbClr val="27EF1D"/>
                    </a:solidFill>
                  </a:tcPr>
                </a:tc>
                <a:tc>
                  <a:txBody>
                    <a:bodyPr/>
                    <a:lstStyle/>
                    <a:p>
                      <a:pPr algn="ctr" fontAlgn="b"/>
                      <a:r>
                        <a:rPr lang="es-MX" sz="800" b="0" i="0" u="none" strike="noStrike" dirty="0" smtClean="0">
                          <a:latin typeface="Arial"/>
                        </a:rPr>
                        <a:t>104%</a:t>
                      </a:r>
                      <a:endParaRPr lang="es-MX" sz="800" b="0" i="0" u="none" strike="noStrike" dirty="0">
                        <a:latin typeface="Arial"/>
                      </a:endParaRPr>
                    </a:p>
                  </a:txBody>
                  <a:tcPr marL="0" marR="0" marT="0" marB="0" anchor="ctr">
                    <a:solidFill>
                      <a:srgbClr val="27EF1D"/>
                    </a:solidFill>
                  </a:tcPr>
                </a:tc>
                <a:tc>
                  <a:txBody>
                    <a:bodyPr/>
                    <a:lstStyle/>
                    <a:p>
                      <a:pPr algn="ctr" fontAlgn="b"/>
                      <a:r>
                        <a:rPr lang="es-MX" sz="800" b="0" i="0" u="none" strike="noStrike" dirty="0" smtClean="0">
                          <a:latin typeface="Arial"/>
                        </a:rPr>
                        <a:t>106%</a:t>
                      </a:r>
                      <a:endParaRPr lang="es-MX" sz="800" b="0" i="0" u="none" strike="noStrike" dirty="0">
                        <a:latin typeface="Arial"/>
                      </a:endParaRPr>
                    </a:p>
                  </a:txBody>
                  <a:tcPr marL="0" marR="0" marT="0" marB="0" anchor="ctr">
                    <a:solidFill>
                      <a:srgbClr val="27EF1D"/>
                    </a:solidFill>
                  </a:tcPr>
                </a:tc>
              </a:tr>
              <a:tr h="199755">
                <a:tc>
                  <a:txBody>
                    <a:bodyPr/>
                    <a:lstStyle/>
                    <a:p>
                      <a:pPr algn="ctr"/>
                      <a:r>
                        <a:rPr lang="en-US" sz="600" b="1" dirty="0" smtClean="0">
                          <a:latin typeface="Arial" pitchFamily="34" charset="0"/>
                          <a:cs typeface="Arial" pitchFamily="34" charset="0"/>
                        </a:rPr>
                        <a:t>VENTAS</a:t>
                      </a:r>
                      <a:r>
                        <a:rPr lang="en-US" sz="600" b="1" baseline="0" dirty="0" smtClean="0">
                          <a:latin typeface="Arial" pitchFamily="34" charset="0"/>
                          <a:cs typeface="Arial" pitchFamily="34" charset="0"/>
                        </a:rPr>
                        <a:t>  MENS.</a:t>
                      </a:r>
                      <a:endParaRPr lang="es-EC" sz="600" b="1" dirty="0">
                        <a:latin typeface="Arial" pitchFamily="34" charset="0"/>
                        <a:cs typeface="Arial" pitchFamily="34" charset="0"/>
                      </a:endParaRPr>
                    </a:p>
                  </a:txBody>
                  <a:tcPr>
                    <a:solidFill>
                      <a:srgbClr val="92D050"/>
                    </a:solidFill>
                  </a:tcPr>
                </a:tc>
                <a:tc>
                  <a:txBody>
                    <a:bodyPr/>
                    <a:lstStyle/>
                    <a:p>
                      <a:pPr algn="ctr" fontAlgn="b"/>
                      <a:r>
                        <a:rPr lang="es-MX" sz="800" b="0" i="0" u="none" strike="noStrike" dirty="0" smtClean="0">
                          <a:latin typeface="Arial"/>
                        </a:rPr>
                        <a:t>$164600</a:t>
                      </a:r>
                      <a:endParaRPr lang="es-MX" sz="800" b="0" i="0" u="none" strike="noStrike" dirty="0">
                        <a:latin typeface="Arial"/>
                      </a:endParaRPr>
                    </a:p>
                  </a:txBody>
                  <a:tcPr marL="0" marR="0" marT="0" marB="0" anchor="ctr">
                    <a:noFill/>
                  </a:tcPr>
                </a:tc>
                <a:tc>
                  <a:txBody>
                    <a:bodyPr/>
                    <a:lstStyle/>
                    <a:p>
                      <a:pPr algn="ctr" fontAlgn="b"/>
                      <a:r>
                        <a:rPr lang="es-EC" sz="800" dirty="0" smtClean="0">
                          <a:latin typeface="Arial" pitchFamily="34" charset="0"/>
                          <a:cs typeface="Arial" pitchFamily="34" charset="0"/>
                        </a:rPr>
                        <a:t>$</a:t>
                      </a:r>
                      <a:r>
                        <a:rPr lang="es-MX" sz="800" b="0" i="0" u="none" strike="noStrike" dirty="0" smtClean="0">
                          <a:latin typeface="Arial"/>
                        </a:rPr>
                        <a:t>164900</a:t>
                      </a:r>
                      <a:endParaRPr lang="es-MX" sz="800" b="0" i="0" u="none" strike="noStrike" dirty="0">
                        <a:latin typeface="Arial"/>
                      </a:endParaRPr>
                    </a:p>
                  </a:txBody>
                  <a:tcPr marL="0" marR="0" marT="0" marB="0" anchor="ctr">
                    <a:noFill/>
                  </a:tcPr>
                </a:tc>
                <a:tc>
                  <a:txBody>
                    <a:bodyPr/>
                    <a:lstStyle/>
                    <a:p>
                      <a:pPr algn="ctr" fontAlgn="b"/>
                      <a:r>
                        <a:rPr lang="es-EC" sz="800" dirty="0" smtClean="0">
                          <a:latin typeface="Arial" pitchFamily="34" charset="0"/>
                          <a:cs typeface="Arial" pitchFamily="34" charset="0"/>
                        </a:rPr>
                        <a:t>$</a:t>
                      </a:r>
                      <a:r>
                        <a:rPr lang="es-MX" sz="800" b="0" i="0" u="none" strike="noStrike" dirty="0" smtClean="0">
                          <a:latin typeface="Arial"/>
                        </a:rPr>
                        <a:t>168450.8</a:t>
                      </a:r>
                      <a:endParaRPr lang="es-MX" sz="800" b="0" i="0" u="none" strike="noStrike" dirty="0">
                        <a:latin typeface="Arial"/>
                      </a:endParaRPr>
                    </a:p>
                  </a:txBody>
                  <a:tcPr marL="0" marR="0" marT="0" marB="0" anchor="ctr">
                    <a:noFill/>
                  </a:tcPr>
                </a:tc>
                <a:tc>
                  <a:txBody>
                    <a:bodyPr/>
                    <a:lstStyle/>
                    <a:p>
                      <a:pPr algn="ctr" fontAlgn="b"/>
                      <a:r>
                        <a:rPr lang="es-EC" sz="800" dirty="0" smtClean="0">
                          <a:latin typeface="Arial" pitchFamily="34" charset="0"/>
                          <a:cs typeface="Arial" pitchFamily="34" charset="0"/>
                        </a:rPr>
                        <a:t>$</a:t>
                      </a:r>
                      <a:r>
                        <a:rPr lang="es-MX" sz="800" b="0" i="0" u="none" strike="noStrike" dirty="0" smtClean="0">
                          <a:latin typeface="Arial"/>
                        </a:rPr>
                        <a:t>185900.7</a:t>
                      </a:r>
                      <a:endParaRPr lang="es-MX" sz="800" b="0" i="0" u="none" strike="noStrike" dirty="0">
                        <a:latin typeface="Arial"/>
                      </a:endParaRPr>
                    </a:p>
                  </a:txBody>
                  <a:tcPr marL="0" marR="0" marT="0" marB="0" anchor="ctr">
                    <a:noFill/>
                  </a:tcPr>
                </a:tc>
                <a:tc>
                  <a:txBody>
                    <a:bodyPr/>
                    <a:lstStyle/>
                    <a:p>
                      <a:pPr algn="ctr" fontAlgn="b"/>
                      <a:r>
                        <a:rPr lang="es-EC" sz="800" dirty="0" smtClean="0">
                          <a:latin typeface="Arial" pitchFamily="34" charset="0"/>
                          <a:cs typeface="Arial" pitchFamily="34" charset="0"/>
                        </a:rPr>
                        <a:t>$</a:t>
                      </a:r>
                      <a:r>
                        <a:rPr lang="es-MX" sz="800" b="0" i="0" u="none" strike="noStrike" dirty="0" smtClean="0">
                          <a:latin typeface="Arial"/>
                        </a:rPr>
                        <a:t>187420.9</a:t>
                      </a:r>
                      <a:endParaRPr lang="es-MX" sz="800" b="0" i="0" u="none" strike="noStrike" dirty="0">
                        <a:latin typeface="Arial"/>
                      </a:endParaRPr>
                    </a:p>
                  </a:txBody>
                  <a:tcPr marL="0" marR="0" marT="0" marB="0" anchor="ctr">
                    <a:noFill/>
                  </a:tcPr>
                </a:tc>
                <a:tc>
                  <a:txBody>
                    <a:bodyPr/>
                    <a:lstStyle/>
                    <a:p>
                      <a:pPr algn="ctr" fontAlgn="b"/>
                      <a:r>
                        <a:rPr lang="es-EC" sz="800" dirty="0" smtClean="0">
                          <a:latin typeface="Arial" pitchFamily="34" charset="0"/>
                          <a:cs typeface="Arial" pitchFamily="34" charset="0"/>
                        </a:rPr>
                        <a:t>$</a:t>
                      </a:r>
                      <a:r>
                        <a:rPr lang="es-MX" sz="800" b="0" i="0" u="none" strike="noStrike" dirty="0" smtClean="0">
                          <a:latin typeface="Arial"/>
                        </a:rPr>
                        <a:t>190000</a:t>
                      </a:r>
                      <a:endParaRPr lang="es-MX" sz="800" b="0" i="0" u="none" strike="noStrike" dirty="0">
                        <a:latin typeface="Arial"/>
                      </a:endParaRPr>
                    </a:p>
                  </a:txBody>
                  <a:tcPr marL="0" marR="0" marT="0" marB="0" anchor="ctr">
                    <a:noFill/>
                  </a:tcPr>
                </a:tc>
              </a:tr>
              <a:tr h="184390">
                <a:tc>
                  <a:txBody>
                    <a:bodyPr/>
                    <a:lstStyle/>
                    <a:p>
                      <a:pPr algn="ctr"/>
                      <a:r>
                        <a:rPr lang="en-US" sz="600" b="1" dirty="0" smtClean="0">
                          <a:latin typeface="Arial" pitchFamily="34" charset="0"/>
                          <a:cs typeface="Arial" pitchFamily="34" charset="0"/>
                        </a:rPr>
                        <a:t>VENTAS  PROY.</a:t>
                      </a:r>
                      <a:endParaRPr lang="es-EC" sz="600" b="1" dirty="0">
                        <a:latin typeface="Arial" pitchFamily="34" charset="0"/>
                        <a:cs typeface="Arial" pitchFamily="34" charset="0"/>
                      </a:endParaRPr>
                    </a:p>
                  </a:txBody>
                  <a:tcPr>
                    <a:solidFill>
                      <a:srgbClr val="92D050"/>
                    </a:solidFill>
                  </a:tcPr>
                </a:tc>
                <a:tc>
                  <a:txBody>
                    <a:bodyPr/>
                    <a:lstStyle/>
                    <a:p>
                      <a:pPr algn="ctr"/>
                      <a:r>
                        <a:rPr lang="es-EC" sz="800" dirty="0" smtClean="0">
                          <a:latin typeface="Arial" pitchFamily="34" charset="0"/>
                          <a:cs typeface="Arial" pitchFamily="34" charset="0"/>
                        </a:rPr>
                        <a:t>$180000</a:t>
                      </a:r>
                      <a:endParaRPr lang="es-EC" sz="800" dirty="0">
                        <a:latin typeface="Arial" pitchFamily="34" charset="0"/>
                        <a:cs typeface="Arial" pitchFamily="34" charset="0"/>
                      </a:endParaRPr>
                    </a:p>
                  </a:txBody>
                  <a:tcPr/>
                </a:tc>
                <a:tc>
                  <a:txBody>
                    <a:bodyPr/>
                    <a:lstStyle/>
                    <a:p>
                      <a:pPr algn="ctr"/>
                      <a:r>
                        <a:rPr lang="es-EC" sz="800" dirty="0" smtClean="0">
                          <a:latin typeface="Arial" pitchFamily="34" charset="0"/>
                          <a:cs typeface="Arial" pitchFamily="34" charset="0"/>
                        </a:rPr>
                        <a:t>$180000</a:t>
                      </a:r>
                      <a:endParaRPr lang="es-EC" sz="800" dirty="0">
                        <a:latin typeface="Arial" pitchFamily="34" charset="0"/>
                        <a:cs typeface="Arial" pitchFamily="34" charset="0"/>
                      </a:endParaRPr>
                    </a:p>
                  </a:txBody>
                  <a:tcPr/>
                </a:tc>
                <a:tc>
                  <a:txBody>
                    <a:bodyPr/>
                    <a:lstStyle/>
                    <a:p>
                      <a:pPr algn="ctr"/>
                      <a:r>
                        <a:rPr lang="es-EC" sz="800" dirty="0" smtClean="0">
                          <a:latin typeface="Arial" pitchFamily="34" charset="0"/>
                          <a:cs typeface="Arial" pitchFamily="34" charset="0"/>
                        </a:rPr>
                        <a:t>$180000</a:t>
                      </a:r>
                      <a:endParaRPr lang="es-EC" sz="800" dirty="0">
                        <a:latin typeface="Arial" pitchFamily="34" charset="0"/>
                        <a:cs typeface="Arial" pitchFamily="34" charset="0"/>
                      </a:endParaRPr>
                    </a:p>
                  </a:txBody>
                  <a:tcPr/>
                </a:tc>
                <a:tc>
                  <a:txBody>
                    <a:bodyPr/>
                    <a:lstStyle/>
                    <a:p>
                      <a:pPr algn="ctr"/>
                      <a:r>
                        <a:rPr lang="es-EC" sz="800" dirty="0" smtClean="0">
                          <a:latin typeface="Arial" pitchFamily="34" charset="0"/>
                          <a:cs typeface="Arial" pitchFamily="34" charset="0"/>
                        </a:rPr>
                        <a:t>$180000</a:t>
                      </a:r>
                      <a:endParaRPr lang="es-EC" sz="800" dirty="0">
                        <a:latin typeface="Arial" pitchFamily="34" charset="0"/>
                        <a:cs typeface="Arial" pitchFamily="34" charset="0"/>
                      </a:endParaRPr>
                    </a:p>
                  </a:txBody>
                  <a:tcPr/>
                </a:tc>
                <a:tc>
                  <a:txBody>
                    <a:bodyPr/>
                    <a:lstStyle/>
                    <a:p>
                      <a:pPr algn="ctr"/>
                      <a:r>
                        <a:rPr lang="es-EC" sz="800" dirty="0" smtClean="0">
                          <a:latin typeface="Arial" pitchFamily="34" charset="0"/>
                          <a:cs typeface="Arial" pitchFamily="34" charset="0"/>
                        </a:rPr>
                        <a:t>$180000</a:t>
                      </a:r>
                      <a:endParaRPr lang="es-EC" sz="800" dirty="0">
                        <a:latin typeface="Arial" pitchFamily="34" charset="0"/>
                        <a:cs typeface="Arial" pitchFamily="34" charset="0"/>
                      </a:endParaRPr>
                    </a:p>
                  </a:txBody>
                  <a:tcPr/>
                </a:tc>
                <a:tc>
                  <a:txBody>
                    <a:bodyPr/>
                    <a:lstStyle/>
                    <a:p>
                      <a:pPr algn="ctr"/>
                      <a:r>
                        <a:rPr lang="es-EC" sz="800" dirty="0" smtClean="0">
                          <a:latin typeface="Arial" pitchFamily="34" charset="0"/>
                          <a:cs typeface="Arial" pitchFamily="34" charset="0"/>
                        </a:rPr>
                        <a:t>$180000</a:t>
                      </a:r>
                      <a:endParaRPr lang="es-EC" sz="800" dirty="0">
                        <a:latin typeface="Arial" pitchFamily="34" charset="0"/>
                        <a:cs typeface="Arial" pitchFamily="34" charset="0"/>
                      </a:endParaRPr>
                    </a:p>
                  </a:txBody>
                  <a:tcPr/>
                </a:tc>
              </a:tr>
            </a:tbl>
          </a:graphicData>
        </a:graphic>
      </p:graphicFrame>
      <p:graphicFrame>
        <p:nvGraphicFramePr>
          <p:cNvPr id="18" name="16 Gráfico"/>
          <p:cNvGraphicFramePr/>
          <p:nvPr/>
        </p:nvGraphicFramePr>
        <p:xfrm>
          <a:off x="1500166" y="1500174"/>
          <a:ext cx="6429420" cy="3000396"/>
        </p:xfrm>
        <a:graphic>
          <a:graphicData uri="http://schemas.openxmlformats.org/drawingml/2006/chart">
            <c:chart xmlns:c="http://schemas.openxmlformats.org/drawingml/2006/chart" xmlns:r="http://schemas.openxmlformats.org/officeDocument/2006/relationships" r:id="rId3"/>
          </a:graphicData>
        </a:graphic>
      </p:graphicFrame>
      <p:cxnSp>
        <p:nvCxnSpPr>
          <p:cNvPr id="20" name="19 Conector recto"/>
          <p:cNvCxnSpPr/>
          <p:nvPr/>
        </p:nvCxnSpPr>
        <p:spPr>
          <a:xfrm>
            <a:off x="2071670" y="3286124"/>
            <a:ext cx="5715040"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2071670" y="2427280"/>
            <a:ext cx="5715040" cy="1588"/>
          </a:xfrm>
          <a:prstGeom prst="line">
            <a:avLst/>
          </a:prstGeom>
          <a:ln w="19050">
            <a:solidFill>
              <a:srgbClr val="27EF1D"/>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D11FCC84-CE19-4656-B118-7FDBA2AA8350}" type="slidenum">
              <a:rPr lang="es-EC" smtClean="0"/>
              <a:pPr>
                <a:defRPr/>
              </a:pPr>
              <a:t>97</a:t>
            </a:fld>
            <a:endParaRPr lang="es-EC" dirty="0"/>
          </a:p>
        </p:txBody>
      </p:sp>
      <p:graphicFrame>
        <p:nvGraphicFramePr>
          <p:cNvPr id="6" name="5 Tabla"/>
          <p:cNvGraphicFramePr>
            <a:graphicFrameLocks noGrp="1"/>
          </p:cNvGraphicFramePr>
          <p:nvPr/>
        </p:nvGraphicFramePr>
        <p:xfrm>
          <a:off x="214282" y="3844940"/>
          <a:ext cx="8715434" cy="1727200"/>
        </p:xfrm>
        <a:graphic>
          <a:graphicData uri="http://schemas.openxmlformats.org/drawingml/2006/table">
            <a:tbl>
              <a:tblPr firstRow="1" bandRow="1">
                <a:tableStyleId>{284E427A-3D55-4303-BF80-6455036E1DE7}</a:tableStyleId>
              </a:tblPr>
              <a:tblGrid>
                <a:gridCol w="785347"/>
                <a:gridCol w="376715"/>
                <a:gridCol w="1766335"/>
                <a:gridCol w="1045857"/>
                <a:gridCol w="557790"/>
                <a:gridCol w="488066"/>
                <a:gridCol w="477320"/>
                <a:gridCol w="561873"/>
                <a:gridCol w="498025"/>
                <a:gridCol w="581028"/>
                <a:gridCol w="498025"/>
                <a:gridCol w="581028"/>
                <a:gridCol w="498025"/>
              </a:tblGrid>
              <a:tr h="370840">
                <a:tc>
                  <a:txBody>
                    <a:bodyPr/>
                    <a:lstStyle/>
                    <a:p>
                      <a:pPr algn="ctr"/>
                      <a:r>
                        <a:rPr lang="en-US" sz="1100" b="1" dirty="0" smtClean="0">
                          <a:effectLst>
                            <a:outerShdw blurRad="38100" dist="38100" dir="2700000" algn="tl">
                              <a:srgbClr val="000000">
                                <a:alpha val="43137"/>
                              </a:srgbClr>
                            </a:outerShdw>
                          </a:effectLst>
                        </a:rPr>
                        <a:t>ÁREA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No</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ÍNDICE</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MÉTRICA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META</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MAX</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n-US" sz="1100" b="1" dirty="0" smtClean="0">
                          <a:effectLst>
                            <a:outerShdw blurRad="38100" dist="38100" dir="2700000" algn="tl">
                              <a:srgbClr val="000000">
                                <a:alpha val="43137"/>
                              </a:srgbClr>
                            </a:outerShdw>
                          </a:effectLst>
                        </a:rPr>
                        <a:t>MIN</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M1</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M2</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M3</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M4</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M5</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c>
                  <a:txBody>
                    <a:bodyPr/>
                    <a:lstStyle/>
                    <a:p>
                      <a:pPr algn="ctr"/>
                      <a:r>
                        <a:rPr lang="es-EC" sz="1100" b="1" dirty="0" smtClean="0">
                          <a:effectLst>
                            <a:outerShdw blurRad="38100" dist="38100" dir="2700000" algn="tl">
                              <a:srgbClr val="000000">
                                <a:alpha val="43137"/>
                              </a:srgbClr>
                            </a:outerShdw>
                          </a:effectLst>
                        </a:rPr>
                        <a:t>M6</a:t>
                      </a:r>
                      <a:endParaRPr lang="es-EC" sz="1100" b="1" dirty="0">
                        <a:effectLst>
                          <a:outerShdw blurRad="38100" dist="38100" dir="2700000" algn="tl">
                            <a:srgbClr val="000000">
                              <a:alpha val="43137"/>
                            </a:srgbClr>
                          </a:outerShdw>
                        </a:effectLst>
                      </a:endParaRPr>
                    </a:p>
                  </a:txBody>
                  <a:tcPr>
                    <a:solidFill>
                      <a:schemeClr val="accent2">
                        <a:lumMod val="75000"/>
                      </a:schemeClr>
                    </a:solidFill>
                  </a:tcPr>
                </a:tc>
              </a:tr>
              <a:tr h="370840">
                <a:tc>
                  <a:txBody>
                    <a:bodyPr/>
                    <a:lstStyle/>
                    <a:p>
                      <a:pPr algn="ctr"/>
                      <a:r>
                        <a:rPr lang="en-US" sz="1000" b="1" dirty="0" smtClean="0"/>
                        <a:t>M7DEP.</a:t>
                      </a:r>
                      <a:r>
                        <a:rPr lang="en-US" sz="1000" b="1" baseline="0" dirty="0" smtClean="0"/>
                        <a:t> DE VENTAS</a:t>
                      </a:r>
                      <a:endParaRPr lang="es-EC" sz="1000" b="1" dirty="0"/>
                    </a:p>
                  </a:txBody>
                  <a:tcPr>
                    <a:solidFill>
                      <a:schemeClr val="accent2">
                        <a:lumMod val="40000"/>
                        <a:lumOff val="60000"/>
                      </a:schemeClr>
                    </a:solidFill>
                  </a:tcPr>
                </a:tc>
                <a:tc>
                  <a:txBody>
                    <a:bodyPr/>
                    <a:lstStyle/>
                    <a:p>
                      <a:r>
                        <a:rPr lang="en-US" sz="1100" dirty="0" smtClean="0"/>
                        <a:t>1.</a:t>
                      </a:r>
                      <a:endParaRPr lang="es-EC" sz="1100" dirty="0"/>
                    </a:p>
                  </a:txBody>
                  <a:tcPr>
                    <a:solidFill>
                      <a:schemeClr val="accent2">
                        <a:lumMod val="40000"/>
                        <a:lumOff val="60000"/>
                      </a:schemeClr>
                    </a:solidFill>
                  </a:tcPr>
                </a:tc>
                <a:tc>
                  <a:txBody>
                    <a:bodyPr/>
                    <a:lstStyle/>
                    <a:p>
                      <a:pPr>
                        <a:spcAft>
                          <a:spcPts val="1000"/>
                        </a:spcAft>
                      </a:pPr>
                      <a:r>
                        <a:rPr lang="en-US" sz="1100" dirty="0" smtClean="0"/>
                        <a:t>Ingresos por ventas </a:t>
                      </a:r>
                      <a:endParaRPr lang="es-EC" sz="1100" dirty="0" smtClean="0"/>
                    </a:p>
                    <a:p>
                      <a:endParaRPr lang="es-EC" sz="1100" dirty="0"/>
                    </a:p>
                  </a:txBody>
                  <a:tcPr>
                    <a:solidFill>
                      <a:schemeClr val="accent2">
                        <a:lumMod val="20000"/>
                        <a:lumOff val="80000"/>
                      </a:schemeClr>
                    </a:solidFill>
                  </a:tcPr>
                </a:tc>
                <a:tc>
                  <a:txBody>
                    <a:bodyPr/>
                    <a:lstStyle/>
                    <a:p>
                      <a:pPr>
                        <a:spcAft>
                          <a:spcPts val="1000"/>
                        </a:spcAft>
                      </a:pPr>
                      <a:r>
                        <a:rPr lang="es-EC" sz="1100" dirty="0" smtClean="0"/>
                        <a:t>(Ventas totales  al mes/Ventas proyectadas )*100</a:t>
                      </a:r>
                      <a:endParaRPr lang="es-EC" sz="1100" dirty="0"/>
                    </a:p>
                  </a:txBody>
                  <a:tcPr>
                    <a:solidFill>
                      <a:schemeClr val="accent2">
                        <a:lumMod val="20000"/>
                        <a:lumOff val="80000"/>
                      </a:schemeClr>
                    </a:solidFill>
                  </a:tcPr>
                </a:tc>
                <a:tc>
                  <a:txBody>
                    <a:bodyPr/>
                    <a:lstStyle/>
                    <a:p>
                      <a:r>
                        <a:rPr lang="en-US" sz="1100" dirty="0" smtClean="0"/>
                        <a:t>MIN 90%</a:t>
                      </a:r>
                      <a:endParaRPr lang="es-EC" sz="1100" dirty="0"/>
                    </a:p>
                  </a:txBody>
                  <a:tcPr>
                    <a:solidFill>
                      <a:schemeClr val="accent2">
                        <a:lumMod val="20000"/>
                        <a:lumOff val="80000"/>
                      </a:schemeClr>
                    </a:solidFill>
                  </a:tcPr>
                </a:tc>
                <a:tc>
                  <a:txBody>
                    <a:bodyPr/>
                    <a:lstStyle/>
                    <a:p>
                      <a:r>
                        <a:rPr lang="en-US" sz="1100" dirty="0" smtClean="0"/>
                        <a:t>95%</a:t>
                      </a:r>
                      <a:endParaRPr lang="es-EC" sz="1100" dirty="0"/>
                    </a:p>
                  </a:txBody>
                  <a:tcPr>
                    <a:solidFill>
                      <a:schemeClr val="accent2">
                        <a:lumMod val="20000"/>
                        <a:lumOff val="80000"/>
                      </a:schemeClr>
                    </a:solidFill>
                  </a:tcPr>
                </a:tc>
                <a:tc>
                  <a:txBody>
                    <a:bodyPr/>
                    <a:lstStyle/>
                    <a:p>
                      <a:r>
                        <a:rPr lang="en-US" sz="1100" dirty="0" smtClean="0"/>
                        <a:t>90%</a:t>
                      </a:r>
                      <a:endParaRPr lang="es-EC" sz="1100" dirty="0"/>
                    </a:p>
                  </a:txBody>
                  <a:tcPr>
                    <a:solidFill>
                      <a:schemeClr val="accent2">
                        <a:lumMod val="20000"/>
                        <a:lumOff val="80000"/>
                      </a:schemeClr>
                    </a:solidFill>
                  </a:tcPr>
                </a:tc>
                <a:tc>
                  <a:txBody>
                    <a:bodyPr/>
                    <a:lstStyle/>
                    <a:p>
                      <a:pPr algn="ctr" fontAlgn="b"/>
                      <a:r>
                        <a:rPr lang="es-MX" sz="900" b="0" i="0" u="none" strike="noStrike" kern="1200" dirty="0">
                          <a:solidFill>
                            <a:schemeClr val="dk1"/>
                          </a:solidFill>
                          <a:latin typeface="Arial"/>
                          <a:ea typeface="+mn-ea"/>
                          <a:cs typeface="+mn-cs"/>
                        </a:rPr>
                        <a:t>84%</a:t>
                      </a:r>
                    </a:p>
                  </a:txBody>
                  <a:tcPr marL="0" marR="0" marT="0" marB="0" anchor="ctr">
                    <a:solidFill>
                      <a:srgbClr val="FFFF00"/>
                    </a:solidFill>
                  </a:tcPr>
                </a:tc>
                <a:tc>
                  <a:txBody>
                    <a:bodyPr/>
                    <a:lstStyle/>
                    <a:p>
                      <a:pPr algn="ctr" fontAlgn="b"/>
                      <a:r>
                        <a:rPr lang="es-MX" sz="900" b="0" i="0" u="none" strike="noStrike" kern="1200" dirty="0">
                          <a:solidFill>
                            <a:schemeClr val="dk1"/>
                          </a:solidFill>
                          <a:latin typeface="Arial"/>
                          <a:ea typeface="+mn-ea"/>
                          <a:cs typeface="+mn-cs"/>
                        </a:rPr>
                        <a:t>88%</a:t>
                      </a:r>
                    </a:p>
                  </a:txBody>
                  <a:tcPr marL="0" marR="0" marT="0" marB="0" anchor="ctr">
                    <a:solidFill>
                      <a:srgbClr val="FFFF00"/>
                    </a:solidFill>
                  </a:tcPr>
                </a:tc>
                <a:tc>
                  <a:txBody>
                    <a:bodyPr/>
                    <a:lstStyle/>
                    <a:p>
                      <a:pPr algn="ctr" fontAlgn="b"/>
                      <a:r>
                        <a:rPr lang="es-MX" sz="900" b="0" i="0" u="none" strike="noStrike" kern="1200" dirty="0">
                          <a:solidFill>
                            <a:schemeClr val="dk1"/>
                          </a:solidFill>
                          <a:latin typeface="Arial"/>
                          <a:ea typeface="+mn-ea"/>
                          <a:cs typeface="+mn-cs"/>
                        </a:rPr>
                        <a:t>91%</a:t>
                      </a:r>
                    </a:p>
                  </a:txBody>
                  <a:tcPr marL="0" marR="0" marT="0" marB="0" anchor="ctr">
                    <a:solidFill>
                      <a:srgbClr val="FFFF00"/>
                    </a:solidFill>
                  </a:tcPr>
                </a:tc>
                <a:tc>
                  <a:txBody>
                    <a:bodyPr/>
                    <a:lstStyle/>
                    <a:p>
                      <a:pPr algn="ctr" fontAlgn="b"/>
                      <a:r>
                        <a:rPr lang="es-MX" sz="900" b="0" i="0" u="none" strike="noStrike" dirty="0">
                          <a:latin typeface="Arial"/>
                        </a:rPr>
                        <a:t>101%</a:t>
                      </a:r>
                    </a:p>
                  </a:txBody>
                  <a:tcPr marL="0" marR="0" marT="0" marB="0" anchor="ctr">
                    <a:solidFill>
                      <a:srgbClr val="27EF1D"/>
                    </a:solidFill>
                  </a:tcPr>
                </a:tc>
                <a:tc>
                  <a:txBody>
                    <a:bodyPr/>
                    <a:lstStyle/>
                    <a:p>
                      <a:pPr algn="ctr" fontAlgn="b"/>
                      <a:r>
                        <a:rPr lang="es-MX" sz="900" b="0" i="0" u="none" strike="noStrike" dirty="0">
                          <a:latin typeface="Arial"/>
                        </a:rPr>
                        <a:t>101%</a:t>
                      </a:r>
                    </a:p>
                  </a:txBody>
                  <a:tcPr marL="0" marR="0" marT="0" marB="0" anchor="ctr">
                    <a:solidFill>
                      <a:srgbClr val="27EF1D"/>
                    </a:solidFill>
                  </a:tcPr>
                </a:tc>
                <a:tc>
                  <a:txBody>
                    <a:bodyPr/>
                    <a:lstStyle/>
                    <a:p>
                      <a:pPr algn="ctr" fontAlgn="b"/>
                      <a:r>
                        <a:rPr lang="es-MX" sz="900" b="0" i="0" u="none" strike="noStrike" dirty="0">
                          <a:latin typeface="Arial"/>
                        </a:rPr>
                        <a:t>103%</a:t>
                      </a:r>
                    </a:p>
                  </a:txBody>
                  <a:tcPr marL="0" marR="0" marT="0" marB="0" anchor="ctr">
                    <a:solidFill>
                      <a:srgbClr val="27EF1D"/>
                    </a:solidFill>
                  </a:tcPr>
                </a:tc>
              </a:tr>
              <a:tr h="370840">
                <a:tc>
                  <a:txBody>
                    <a:bodyPr/>
                    <a:lstStyle/>
                    <a:p>
                      <a:pPr algn="ctr"/>
                      <a:r>
                        <a:rPr lang="es-EC" sz="1000" b="1" dirty="0" smtClean="0"/>
                        <a:t>DEP DE VENTAS</a:t>
                      </a:r>
                      <a:endParaRPr lang="es-EC" sz="1000" b="1" dirty="0"/>
                    </a:p>
                  </a:txBody>
                  <a:tcPr>
                    <a:solidFill>
                      <a:schemeClr val="accent2">
                        <a:lumMod val="40000"/>
                        <a:lumOff val="60000"/>
                      </a:schemeClr>
                    </a:solidFill>
                  </a:tcPr>
                </a:tc>
                <a:tc>
                  <a:txBody>
                    <a:bodyPr/>
                    <a:lstStyle/>
                    <a:p>
                      <a:r>
                        <a:rPr lang="en-US" sz="1100" dirty="0" smtClean="0"/>
                        <a:t>2.</a:t>
                      </a:r>
                      <a:endParaRPr lang="es-EC" sz="1100" dirty="0"/>
                    </a:p>
                  </a:txBody>
                  <a:tcPr>
                    <a:solidFill>
                      <a:schemeClr val="accent2">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C" sz="1100" dirty="0" smtClean="0"/>
                        <a:t>Participación del Mercado</a:t>
                      </a:r>
                    </a:p>
                    <a:p>
                      <a:endParaRPr lang="es-EC" sz="1100" dirty="0"/>
                    </a:p>
                  </a:txBody>
                  <a:tcPr>
                    <a:solidFill>
                      <a:schemeClr val="accent2">
                        <a:lumMod val="20000"/>
                        <a:lumOff val="80000"/>
                      </a:schemeClr>
                    </a:solidFill>
                  </a:tcPr>
                </a:tc>
                <a:tc>
                  <a:txBody>
                    <a:bodyPr/>
                    <a:lstStyle/>
                    <a:p>
                      <a:r>
                        <a:rPr lang="en-US" sz="1100" dirty="0" smtClean="0"/>
                        <a:t>Resultado Estudio de Mercado</a:t>
                      </a:r>
                      <a:endParaRPr lang="es-EC" sz="1100" dirty="0"/>
                    </a:p>
                  </a:txBody>
                  <a:tcPr>
                    <a:solidFill>
                      <a:schemeClr val="accent2">
                        <a:lumMod val="20000"/>
                        <a:lumOff val="80000"/>
                      </a:schemeClr>
                    </a:solidFill>
                  </a:tcPr>
                </a:tc>
                <a:tc>
                  <a:txBody>
                    <a:bodyPr/>
                    <a:lstStyle/>
                    <a:p>
                      <a:r>
                        <a:rPr lang="en-US" sz="1100" dirty="0" smtClean="0"/>
                        <a:t>MIN 90%</a:t>
                      </a:r>
                      <a:endParaRPr lang="es-EC" sz="1100" dirty="0"/>
                    </a:p>
                  </a:txBody>
                  <a:tcPr>
                    <a:solidFill>
                      <a:schemeClr val="accent2">
                        <a:lumMod val="20000"/>
                        <a:lumOff val="80000"/>
                      </a:schemeClr>
                    </a:solidFill>
                  </a:tcPr>
                </a:tc>
                <a:tc>
                  <a:txBody>
                    <a:bodyPr/>
                    <a:lstStyle/>
                    <a:p>
                      <a:r>
                        <a:rPr lang="en-US" sz="1100" dirty="0" smtClean="0"/>
                        <a:t>100%</a:t>
                      </a:r>
                      <a:endParaRPr lang="es-EC" sz="1100" dirty="0"/>
                    </a:p>
                  </a:txBody>
                  <a:tcPr>
                    <a:solidFill>
                      <a:schemeClr val="accent2">
                        <a:lumMod val="20000"/>
                        <a:lumOff val="80000"/>
                      </a:schemeClr>
                    </a:solidFill>
                  </a:tcPr>
                </a:tc>
                <a:tc>
                  <a:txBody>
                    <a:bodyPr/>
                    <a:lstStyle/>
                    <a:p>
                      <a:r>
                        <a:rPr lang="en-US" sz="1100" dirty="0" smtClean="0"/>
                        <a:t>90%</a:t>
                      </a:r>
                      <a:endParaRPr lang="es-EC" sz="1100" dirty="0"/>
                    </a:p>
                  </a:txBody>
                  <a:tcPr>
                    <a:solidFill>
                      <a:schemeClr val="accent2">
                        <a:lumMod val="20000"/>
                        <a:lumOff val="80000"/>
                      </a:schemeClr>
                    </a:solidFill>
                  </a:tcPr>
                </a:tc>
                <a:tc>
                  <a:txBody>
                    <a:bodyPr/>
                    <a:lstStyle/>
                    <a:p>
                      <a:pPr marL="0" algn="ctr" defTabSz="914400" rtl="0" eaLnBrk="1" fontAlgn="b" latinLnBrk="0" hangingPunct="1"/>
                      <a:r>
                        <a:rPr lang="es-US" sz="1100" b="0" i="0" u="none" strike="noStrike" kern="1200" dirty="0" smtClean="0">
                          <a:solidFill>
                            <a:schemeClr val="dk1"/>
                          </a:solidFill>
                          <a:latin typeface="Arial"/>
                          <a:ea typeface="+mn-ea"/>
                          <a:cs typeface="+mn-cs"/>
                        </a:rPr>
                        <a:t>15%</a:t>
                      </a:r>
                      <a:endParaRPr lang="es-US" sz="1100" b="0" i="0" u="none" strike="noStrike" kern="1200" dirty="0">
                        <a:solidFill>
                          <a:schemeClr val="dk1"/>
                        </a:solidFill>
                        <a:latin typeface="Arial"/>
                        <a:ea typeface="+mn-ea"/>
                        <a:cs typeface="+mn-cs"/>
                      </a:endParaRPr>
                    </a:p>
                  </a:txBody>
                  <a:tcPr marL="0" marR="0" marT="0" marB="0" anchor="ctr">
                    <a:solidFill>
                      <a:srgbClr val="FF0000"/>
                    </a:solidFill>
                  </a:tcPr>
                </a:tc>
                <a:tc>
                  <a:txBody>
                    <a:bodyPr/>
                    <a:lstStyle/>
                    <a:p>
                      <a:pPr marL="0" algn="ctr" defTabSz="914400" rtl="0" eaLnBrk="1" fontAlgn="b" latinLnBrk="0" hangingPunct="1"/>
                      <a:r>
                        <a:rPr lang="es-US" sz="1100" b="0" i="0" u="none" strike="noStrike" kern="1200" dirty="0" smtClean="0">
                          <a:solidFill>
                            <a:schemeClr val="dk1"/>
                          </a:solidFill>
                          <a:latin typeface="Arial"/>
                          <a:ea typeface="+mn-ea"/>
                          <a:cs typeface="+mn-cs"/>
                        </a:rPr>
                        <a:t>20%</a:t>
                      </a:r>
                      <a:endParaRPr lang="es-US" sz="1100" b="0" i="0" u="none" strike="noStrike" kern="1200" dirty="0">
                        <a:solidFill>
                          <a:schemeClr val="dk1"/>
                        </a:solidFill>
                        <a:latin typeface="Arial"/>
                        <a:ea typeface="+mn-ea"/>
                        <a:cs typeface="+mn-cs"/>
                      </a:endParaRPr>
                    </a:p>
                  </a:txBody>
                  <a:tcPr marL="0" marR="0" marT="0" marB="0" anchor="ctr">
                    <a:solidFill>
                      <a:srgbClr val="FF0000"/>
                    </a:solidFill>
                  </a:tcPr>
                </a:tc>
                <a:tc>
                  <a:txBody>
                    <a:bodyPr/>
                    <a:lstStyle/>
                    <a:p>
                      <a:pPr marL="0" algn="ctr" defTabSz="914400" rtl="0" eaLnBrk="1" fontAlgn="b" latinLnBrk="0" hangingPunct="1"/>
                      <a:r>
                        <a:rPr lang="es-US" sz="1100" b="0" i="0" u="none" strike="noStrike" kern="1200" dirty="0" smtClean="0">
                          <a:solidFill>
                            <a:schemeClr val="dk1"/>
                          </a:solidFill>
                          <a:latin typeface="Arial"/>
                          <a:ea typeface="+mn-ea"/>
                          <a:cs typeface="+mn-cs"/>
                        </a:rPr>
                        <a:t>25%</a:t>
                      </a:r>
                      <a:endParaRPr lang="es-US" sz="1100" b="0" i="0" u="none" strike="noStrike" kern="1200" dirty="0">
                        <a:solidFill>
                          <a:schemeClr val="dk1"/>
                        </a:solidFill>
                        <a:latin typeface="Arial"/>
                        <a:ea typeface="+mn-ea"/>
                        <a:cs typeface="+mn-cs"/>
                      </a:endParaRPr>
                    </a:p>
                  </a:txBody>
                  <a:tcPr marL="0" marR="0" marT="0" marB="0" anchor="ctr">
                    <a:solidFill>
                      <a:srgbClr val="FF0000"/>
                    </a:solidFill>
                  </a:tcPr>
                </a:tc>
                <a:tc>
                  <a:txBody>
                    <a:bodyPr/>
                    <a:lstStyle/>
                    <a:p>
                      <a:pPr marL="0" algn="ctr" defTabSz="914400" rtl="0" eaLnBrk="1" fontAlgn="b" latinLnBrk="0" hangingPunct="1"/>
                      <a:r>
                        <a:rPr lang="es-US" sz="1100" b="0" i="0" u="none" strike="noStrike" kern="1200" dirty="0" smtClean="0">
                          <a:solidFill>
                            <a:schemeClr val="dk1"/>
                          </a:solidFill>
                          <a:latin typeface="Arial"/>
                          <a:ea typeface="+mn-ea"/>
                          <a:cs typeface="+mn-cs"/>
                        </a:rPr>
                        <a:t>30%</a:t>
                      </a:r>
                      <a:endParaRPr lang="es-US" sz="1100" b="0" i="0" u="none" strike="noStrike" kern="1200" dirty="0">
                        <a:solidFill>
                          <a:schemeClr val="dk1"/>
                        </a:solidFill>
                        <a:latin typeface="Arial"/>
                        <a:ea typeface="+mn-ea"/>
                        <a:cs typeface="+mn-cs"/>
                      </a:endParaRPr>
                    </a:p>
                  </a:txBody>
                  <a:tcPr marL="0" marR="0" marT="0" marB="0" anchor="ctr">
                    <a:solidFill>
                      <a:srgbClr val="FF0000"/>
                    </a:solidFill>
                  </a:tcPr>
                </a:tc>
                <a:tc>
                  <a:txBody>
                    <a:bodyPr/>
                    <a:lstStyle/>
                    <a:p>
                      <a:pPr marL="0" algn="ctr" defTabSz="914400" rtl="0" eaLnBrk="1" fontAlgn="b" latinLnBrk="0" hangingPunct="1"/>
                      <a:r>
                        <a:rPr lang="es-US" sz="1100" b="0" i="0" u="none" strike="noStrike" kern="1200" dirty="0" smtClean="0">
                          <a:solidFill>
                            <a:schemeClr val="dk1"/>
                          </a:solidFill>
                          <a:latin typeface="Arial"/>
                          <a:ea typeface="+mn-ea"/>
                          <a:cs typeface="+mn-cs"/>
                        </a:rPr>
                        <a:t>35%</a:t>
                      </a:r>
                      <a:endParaRPr lang="es-US" sz="1100" b="0" i="0" u="none" strike="noStrike" kern="1200" dirty="0">
                        <a:solidFill>
                          <a:schemeClr val="dk1"/>
                        </a:solidFill>
                        <a:latin typeface="Arial"/>
                        <a:ea typeface="+mn-ea"/>
                        <a:cs typeface="+mn-cs"/>
                      </a:endParaRPr>
                    </a:p>
                  </a:txBody>
                  <a:tcPr marL="0" marR="0" marT="0" marB="0" anchor="ctr">
                    <a:solidFill>
                      <a:srgbClr val="FF0000"/>
                    </a:solidFill>
                  </a:tcPr>
                </a:tc>
                <a:tc>
                  <a:txBody>
                    <a:bodyPr/>
                    <a:lstStyle/>
                    <a:p>
                      <a:pPr marL="0" algn="ctr" defTabSz="914400" rtl="0" eaLnBrk="1" fontAlgn="b" latinLnBrk="0" hangingPunct="1"/>
                      <a:r>
                        <a:rPr lang="es-EC" sz="1100" b="0" i="0" u="none" strike="noStrike" kern="1200" dirty="0" smtClean="0">
                          <a:solidFill>
                            <a:schemeClr val="dk1"/>
                          </a:solidFill>
                          <a:latin typeface="Arial"/>
                          <a:ea typeface="+mn-ea"/>
                          <a:cs typeface="+mn-cs"/>
                        </a:rPr>
                        <a:t>40%</a:t>
                      </a:r>
                      <a:endParaRPr lang="es-EC" sz="1100" b="0" i="0" u="none" strike="noStrike" kern="1200" dirty="0">
                        <a:solidFill>
                          <a:schemeClr val="dk1"/>
                        </a:solidFill>
                        <a:latin typeface="Arial"/>
                        <a:ea typeface="+mn-ea"/>
                        <a:cs typeface="+mn-cs"/>
                      </a:endParaRPr>
                    </a:p>
                  </a:txBody>
                  <a:tcPr anchor="ctr">
                    <a:solidFill>
                      <a:srgbClr val="FF0000"/>
                    </a:solidFill>
                  </a:tcPr>
                </a:tc>
              </a:tr>
            </a:tbl>
          </a:graphicData>
        </a:graphic>
      </p:graphicFrame>
      <p:sp>
        <p:nvSpPr>
          <p:cNvPr id="8" name="7 Marcador de pie de página"/>
          <p:cNvSpPr>
            <a:spLocks noGrp="1"/>
          </p:cNvSpPr>
          <p:nvPr>
            <p:ph type="ftr" sz="quarter" idx="11"/>
          </p:nvPr>
        </p:nvSpPr>
        <p:spPr>
          <a:xfrm>
            <a:off x="285720" y="6429396"/>
            <a:ext cx="4572032" cy="222249"/>
          </a:xfrm>
        </p:spPr>
        <p:txBody>
          <a:bodyPr/>
          <a:lstStyle/>
          <a:p>
            <a:pPr>
              <a:defRPr/>
            </a:pPr>
            <a:r>
              <a:rPr lang="es-EC" dirty="0" smtClean="0">
                <a:latin typeface="Arial" pitchFamily="34" charset="0"/>
                <a:cs typeface="Arial" pitchFamily="34" charset="0"/>
              </a:rPr>
              <a:t>Diseño Implementación de un Sistema de Control de Gestión </a:t>
            </a:r>
            <a:endParaRPr lang="es-EC" dirty="0">
              <a:latin typeface="Arial" pitchFamily="34" charset="0"/>
              <a:cs typeface="Arial" pitchFamily="34" charset="0"/>
            </a:endParaRPr>
          </a:p>
        </p:txBody>
      </p:sp>
      <p:cxnSp>
        <p:nvCxnSpPr>
          <p:cNvPr id="9" name="8 Conector recto"/>
          <p:cNvCxnSpPr/>
          <p:nvPr/>
        </p:nvCxnSpPr>
        <p:spPr>
          <a:xfrm>
            <a:off x="500034" y="6643710"/>
            <a:ext cx="4286280" cy="158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7" name="6 Tabla"/>
          <p:cNvGraphicFramePr>
            <a:graphicFrameLocks noGrp="1"/>
          </p:cNvGraphicFramePr>
          <p:nvPr/>
        </p:nvGraphicFramePr>
        <p:xfrm>
          <a:off x="214282" y="788672"/>
          <a:ext cx="8715438" cy="2926080"/>
        </p:xfrm>
        <a:graphic>
          <a:graphicData uri="http://schemas.openxmlformats.org/drawingml/2006/table">
            <a:tbl>
              <a:tblPr firstRow="1" bandRow="1">
                <a:tableStyleId>{284E427A-3D55-4303-BF80-6455036E1DE7}</a:tableStyleId>
              </a:tblPr>
              <a:tblGrid>
                <a:gridCol w="2144830"/>
                <a:gridCol w="2212888"/>
                <a:gridCol w="1452574"/>
                <a:gridCol w="290514"/>
                <a:gridCol w="1162058"/>
                <a:gridCol w="1452574"/>
              </a:tblGrid>
              <a:tr h="1104798">
                <a:tc>
                  <a:txBody>
                    <a:bodyPr/>
                    <a:lstStyle/>
                    <a:p>
                      <a:endParaRPr lang="es-EC" dirty="0" smtClean="0"/>
                    </a:p>
                    <a:p>
                      <a:endParaRPr lang="es-EC" dirty="0" smtClean="0"/>
                    </a:p>
                    <a:p>
                      <a:endParaRPr lang="es-EC" dirty="0" smtClean="0"/>
                    </a:p>
                    <a:p>
                      <a:endParaRPr lang="es-EC" dirty="0"/>
                    </a:p>
                  </a:txBody>
                  <a:tcPr/>
                </a:tc>
                <a:tc gridSpan="5">
                  <a:txBody>
                    <a:bodyPr/>
                    <a:lstStyle/>
                    <a:p>
                      <a:pPr algn="ctr"/>
                      <a:r>
                        <a:rPr lang="en-US" sz="2000" dirty="0" smtClean="0"/>
                        <a:t>TABLERO CONTROL DEPARTAMENTO DE VENTAS</a:t>
                      </a:r>
                      <a:endParaRPr lang="es-EC" sz="2000" dirty="0">
                        <a:solidFill>
                          <a:schemeClr val="tx1"/>
                        </a:solidFill>
                      </a:endParaRPr>
                    </a:p>
                  </a:txBody>
                  <a:tcPr anchor="ctr"/>
                </a:tc>
                <a:tc hMerge="1">
                  <a:txBody>
                    <a:bodyPr/>
                    <a:lstStyle/>
                    <a:p>
                      <a:endParaRPr lang="es-EC" dirty="0"/>
                    </a:p>
                  </a:txBody>
                  <a:tcPr/>
                </a:tc>
                <a:tc hMerge="1">
                  <a:txBody>
                    <a:bodyPr/>
                    <a:lstStyle/>
                    <a:p>
                      <a:endParaRPr lang="es-EC"/>
                    </a:p>
                  </a:txBody>
                  <a:tcPr/>
                </a:tc>
                <a:tc hMerge="1">
                  <a:txBody>
                    <a:bodyPr/>
                    <a:lstStyle/>
                    <a:p>
                      <a:endParaRPr lang="es-EC" dirty="0"/>
                    </a:p>
                  </a:txBody>
                  <a:tcPr/>
                </a:tc>
                <a:tc hMerge="1">
                  <a:txBody>
                    <a:bodyPr/>
                    <a:lstStyle/>
                    <a:p>
                      <a:endParaRPr lang="es-EC"/>
                    </a:p>
                  </a:txBody>
                  <a:tcPr/>
                </a:tc>
              </a:tr>
              <a:tr h="283281">
                <a:tc>
                  <a:txBody>
                    <a:bodyPr/>
                    <a:lstStyle/>
                    <a:p>
                      <a:r>
                        <a:rPr lang="en-US" sz="1300" dirty="0" smtClean="0"/>
                        <a:t>Empresa:</a:t>
                      </a:r>
                      <a:endParaRPr lang="es-EC" sz="1300" b="1" dirty="0">
                        <a:latin typeface="Arial" pitchFamily="34" charset="0"/>
                        <a:cs typeface="Arial" pitchFamily="34" charset="0"/>
                      </a:endParaRPr>
                    </a:p>
                  </a:txBody>
                  <a:tcPr/>
                </a:tc>
                <a:tc gridSpan="5">
                  <a:txBody>
                    <a:bodyPr/>
                    <a:lstStyle/>
                    <a:p>
                      <a:pPr algn="ctr"/>
                      <a:r>
                        <a:rPr lang="en-US" sz="1300" dirty="0" smtClean="0"/>
                        <a:t>ABC</a:t>
                      </a:r>
                      <a:r>
                        <a:rPr lang="en-US" sz="1300" baseline="0" dirty="0" smtClean="0"/>
                        <a:t> S.A.</a:t>
                      </a:r>
                      <a:endParaRPr lang="es-EC" sz="1300" dirty="0">
                        <a:latin typeface="Arial" pitchFamily="34" charset="0"/>
                        <a:cs typeface="Arial" pitchFamily="34" charset="0"/>
                      </a:endParaRPr>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283281">
                <a:tc>
                  <a:txBody>
                    <a:bodyPr/>
                    <a:lstStyle/>
                    <a:p>
                      <a:r>
                        <a:rPr lang="en-US" sz="1300" dirty="0" smtClean="0"/>
                        <a:t>Área:</a:t>
                      </a:r>
                      <a:endParaRPr lang="es-EC" sz="1300" b="1" dirty="0">
                        <a:latin typeface="Arial" pitchFamily="34" charset="0"/>
                        <a:cs typeface="Arial" pitchFamily="34" charset="0"/>
                      </a:endParaRPr>
                    </a:p>
                  </a:txBody>
                  <a:tcPr/>
                </a:tc>
                <a:tc>
                  <a:txBody>
                    <a:bodyPr/>
                    <a:lstStyle/>
                    <a:p>
                      <a:endParaRPr lang="es-EC" sz="1300" dirty="0">
                        <a:latin typeface="Arial" pitchFamily="34" charset="0"/>
                        <a:cs typeface="Arial" pitchFamily="34" charset="0"/>
                      </a:endParaRPr>
                    </a:p>
                  </a:txBody>
                  <a:tcPr/>
                </a:tc>
                <a:tc gridSpan="2">
                  <a:txBody>
                    <a:bodyPr/>
                    <a:lstStyle/>
                    <a:p>
                      <a:r>
                        <a:rPr lang="en-US" sz="1300" dirty="0" smtClean="0"/>
                        <a:t>Unidad:</a:t>
                      </a:r>
                      <a:endParaRPr lang="es-EC" sz="1300" b="1" dirty="0">
                        <a:latin typeface="Arial" pitchFamily="34" charset="0"/>
                        <a:cs typeface="Arial" pitchFamily="34" charset="0"/>
                      </a:endParaRPr>
                    </a:p>
                  </a:txBody>
                  <a:tcPr/>
                </a:tc>
                <a:tc hMerge="1">
                  <a:txBody>
                    <a:bodyPr/>
                    <a:lstStyle/>
                    <a:p>
                      <a:endParaRPr lang="es-EC"/>
                    </a:p>
                  </a:txBody>
                  <a:tcPr/>
                </a:tc>
                <a:tc gridSpan="2">
                  <a:txBody>
                    <a:bodyPr/>
                    <a:lstStyle/>
                    <a:p>
                      <a:endParaRPr lang="es-EC" sz="1300" dirty="0">
                        <a:latin typeface="Arial" pitchFamily="34" charset="0"/>
                        <a:cs typeface="Arial" pitchFamily="34" charset="0"/>
                      </a:endParaRPr>
                    </a:p>
                  </a:txBody>
                  <a:tcPr/>
                </a:tc>
                <a:tc hMerge="1">
                  <a:txBody>
                    <a:bodyPr/>
                    <a:lstStyle/>
                    <a:p>
                      <a:endParaRPr lang="es-EC"/>
                    </a:p>
                  </a:txBody>
                  <a:tcPr/>
                </a:tc>
              </a:tr>
              <a:tr h="283281">
                <a:tc>
                  <a:txBody>
                    <a:bodyPr/>
                    <a:lstStyle/>
                    <a:p>
                      <a:r>
                        <a:rPr lang="en-US" sz="1300" dirty="0" smtClean="0"/>
                        <a:t>Responsable:</a:t>
                      </a:r>
                      <a:endParaRPr lang="es-EC" sz="1300" b="1" dirty="0">
                        <a:latin typeface="Arial" pitchFamily="34" charset="0"/>
                        <a:cs typeface="Arial" pitchFamily="34" charset="0"/>
                      </a:endParaRPr>
                    </a:p>
                  </a:txBody>
                  <a:tcPr/>
                </a:tc>
                <a:tc gridSpan="5">
                  <a:txBody>
                    <a:bodyPr/>
                    <a:lstStyle/>
                    <a:p>
                      <a:endParaRPr lang="es-EC" sz="1300" dirty="0">
                        <a:latin typeface="Arial" pitchFamily="34" charset="0"/>
                        <a:cs typeface="Arial" pitchFamily="34" charset="0"/>
                      </a:endParaRPr>
                    </a:p>
                  </a:txBody>
                  <a:tcPr/>
                </a:tc>
                <a:tc hMerge="1">
                  <a:txBody>
                    <a:bodyPr/>
                    <a:lstStyle/>
                    <a:p>
                      <a:endParaRPr lang="es-EC" sz="1400" dirty="0">
                        <a:latin typeface="Arial" pitchFamily="34" charset="0"/>
                        <a:cs typeface="Arial" pitchFamily="34" charset="0"/>
                      </a:endParaRPr>
                    </a:p>
                  </a:txBody>
                  <a:tcPr/>
                </a:tc>
                <a:tc hMerge="1">
                  <a:txBody>
                    <a:bodyPr/>
                    <a:lstStyle/>
                    <a:p>
                      <a:endParaRPr lang="es-EC"/>
                    </a:p>
                  </a:txBody>
                  <a:tcPr/>
                </a:tc>
                <a:tc hMerge="1">
                  <a:txBody>
                    <a:bodyPr/>
                    <a:lstStyle/>
                    <a:p>
                      <a:endParaRPr lang="es-EC" sz="1400">
                        <a:latin typeface="Arial" pitchFamily="34" charset="0"/>
                        <a:cs typeface="Arial" pitchFamily="34" charset="0"/>
                      </a:endParaRPr>
                    </a:p>
                  </a:txBody>
                  <a:tcPr/>
                </a:tc>
                <a:tc hMerge="1">
                  <a:txBody>
                    <a:bodyPr/>
                    <a:lstStyle/>
                    <a:p>
                      <a:endParaRPr lang="es-EC"/>
                    </a:p>
                  </a:txBody>
                  <a:tcPr/>
                </a:tc>
              </a:tr>
              <a:tr h="283281">
                <a:tc>
                  <a:txBody>
                    <a:bodyPr/>
                    <a:lstStyle/>
                    <a:p>
                      <a:r>
                        <a:rPr lang="en-US" sz="1300" dirty="0" smtClean="0"/>
                        <a:t>Período</a:t>
                      </a:r>
                      <a:r>
                        <a:rPr lang="en-US" sz="1300" baseline="0" dirty="0" smtClean="0"/>
                        <a:t> Medición:</a:t>
                      </a:r>
                      <a:endParaRPr lang="es-EC" sz="1300" b="1" dirty="0">
                        <a:latin typeface="Arial" pitchFamily="34" charset="0"/>
                        <a:cs typeface="Arial" pitchFamily="34" charset="0"/>
                      </a:endParaRPr>
                    </a:p>
                  </a:txBody>
                  <a:tcPr/>
                </a:tc>
                <a:tc>
                  <a:txBody>
                    <a:bodyPr/>
                    <a:lstStyle/>
                    <a:p>
                      <a:endParaRPr lang="es-EC" sz="1300" dirty="0">
                        <a:latin typeface="Arial" pitchFamily="34" charset="0"/>
                        <a:cs typeface="Arial" pitchFamily="34" charset="0"/>
                      </a:endParaRPr>
                    </a:p>
                  </a:txBody>
                  <a:tcPr/>
                </a:tc>
                <a:tc rowSpan="3">
                  <a:txBody>
                    <a:bodyPr/>
                    <a:lstStyle/>
                    <a:p>
                      <a:endParaRPr lang="es-EC" sz="1300" dirty="0">
                        <a:latin typeface="Arial" pitchFamily="34" charset="0"/>
                        <a:cs typeface="Arial" pitchFamily="34" charset="0"/>
                      </a:endParaRPr>
                    </a:p>
                  </a:txBody>
                  <a:tcPr/>
                </a:tc>
                <a:tc gridSpan="2">
                  <a:txBody>
                    <a:bodyPr/>
                    <a:lstStyle/>
                    <a:p>
                      <a:r>
                        <a:rPr lang="es-EC" sz="1300" dirty="0" smtClean="0"/>
                        <a:t>ROJO</a:t>
                      </a:r>
                      <a:endParaRPr lang="es-EC" sz="1300" dirty="0">
                        <a:latin typeface="Arial" pitchFamily="34" charset="0"/>
                        <a:cs typeface="Arial" pitchFamily="34" charset="0"/>
                      </a:endParaRPr>
                    </a:p>
                  </a:txBody>
                  <a:tcPr>
                    <a:solidFill>
                      <a:srgbClr val="FF0000"/>
                    </a:solidFill>
                  </a:tcPr>
                </a:tc>
                <a:tc hMerge="1">
                  <a:txBody>
                    <a:bodyPr/>
                    <a:lstStyle/>
                    <a:p>
                      <a:endParaRPr lang="es-EC" dirty="0"/>
                    </a:p>
                  </a:txBody>
                  <a:tcPr/>
                </a:tc>
                <a:tc>
                  <a:txBody>
                    <a:bodyPr/>
                    <a:lstStyle/>
                    <a:p>
                      <a:r>
                        <a:rPr lang="es-EC" sz="1300" dirty="0" smtClean="0"/>
                        <a:t>INACEPTABLE</a:t>
                      </a:r>
                      <a:endParaRPr lang="es-EC" sz="1300" dirty="0">
                        <a:latin typeface="Arial" pitchFamily="34" charset="0"/>
                        <a:cs typeface="Arial" pitchFamily="34" charset="0"/>
                      </a:endParaRPr>
                    </a:p>
                  </a:txBody>
                  <a:tcPr/>
                </a:tc>
              </a:tr>
              <a:tr h="283281">
                <a:tc rowSpan="2">
                  <a:txBody>
                    <a:bodyPr/>
                    <a:lstStyle/>
                    <a:p>
                      <a:r>
                        <a:rPr lang="es-EC" sz="1300" dirty="0" smtClean="0"/>
                        <a:t>Fuente</a:t>
                      </a:r>
                      <a:r>
                        <a:rPr lang="es-EC" sz="1300" baseline="0" dirty="0" smtClean="0"/>
                        <a:t> de Captura:</a:t>
                      </a:r>
                      <a:endParaRPr lang="es-EC" sz="1300" b="1" dirty="0">
                        <a:latin typeface="Arial" pitchFamily="34" charset="0"/>
                        <a:cs typeface="Arial" pitchFamily="34" charset="0"/>
                      </a:endParaRPr>
                    </a:p>
                  </a:txBody>
                  <a:tcPr/>
                </a:tc>
                <a:tc rowSpan="2">
                  <a:txBody>
                    <a:bodyPr/>
                    <a:lstStyle/>
                    <a:p>
                      <a:endParaRPr lang="es-EC" sz="1300" dirty="0">
                        <a:latin typeface="Arial" pitchFamily="34" charset="0"/>
                        <a:cs typeface="Arial" pitchFamily="34" charset="0"/>
                      </a:endParaRPr>
                    </a:p>
                  </a:txBody>
                  <a:tcPr/>
                </a:tc>
                <a:tc vMerge="1">
                  <a:txBody>
                    <a:bodyPr/>
                    <a:lstStyle/>
                    <a:p>
                      <a:endParaRPr lang="es-EC" sz="1400" dirty="0">
                        <a:latin typeface="Arial" pitchFamily="34" charset="0"/>
                        <a:cs typeface="Arial" pitchFamily="34" charset="0"/>
                      </a:endParaRPr>
                    </a:p>
                  </a:txBody>
                  <a:tcPr/>
                </a:tc>
                <a:tc gridSpan="2">
                  <a:txBody>
                    <a:bodyPr/>
                    <a:lstStyle/>
                    <a:p>
                      <a:r>
                        <a:rPr lang="es-EC" sz="1300" dirty="0" smtClean="0"/>
                        <a:t>AMARILLO</a:t>
                      </a:r>
                      <a:endParaRPr lang="es-EC" sz="1300" dirty="0">
                        <a:latin typeface="Arial" pitchFamily="34" charset="0"/>
                        <a:cs typeface="Arial" pitchFamily="34" charset="0"/>
                      </a:endParaRPr>
                    </a:p>
                  </a:txBody>
                  <a:tcPr>
                    <a:solidFill>
                      <a:srgbClr val="FFFF00"/>
                    </a:solidFill>
                  </a:tcPr>
                </a:tc>
                <a:tc hMerge="1">
                  <a:txBody>
                    <a:bodyPr/>
                    <a:lstStyle/>
                    <a:p>
                      <a:endParaRPr lang="es-EC"/>
                    </a:p>
                  </a:txBody>
                  <a:tcPr/>
                </a:tc>
                <a:tc>
                  <a:txBody>
                    <a:bodyPr/>
                    <a:lstStyle/>
                    <a:p>
                      <a:r>
                        <a:rPr lang="es-EC" sz="1300" dirty="0" smtClean="0"/>
                        <a:t>ACEPTABLE</a:t>
                      </a:r>
                      <a:endParaRPr lang="es-EC" sz="1300" dirty="0">
                        <a:latin typeface="Arial" pitchFamily="34" charset="0"/>
                        <a:cs typeface="Arial" pitchFamily="34" charset="0"/>
                      </a:endParaRPr>
                    </a:p>
                  </a:txBody>
                  <a:tcPr/>
                </a:tc>
              </a:tr>
              <a:tr h="283281">
                <a:tc vMerge="1">
                  <a:txBody>
                    <a:bodyPr/>
                    <a:lstStyle/>
                    <a:p>
                      <a:endParaRPr lang="es-EC"/>
                    </a:p>
                  </a:txBody>
                  <a:tcPr/>
                </a:tc>
                <a:tc vMerge="1">
                  <a:txBody>
                    <a:bodyPr/>
                    <a:lstStyle/>
                    <a:p>
                      <a:endParaRPr lang="es-EC"/>
                    </a:p>
                  </a:txBody>
                  <a:tcPr/>
                </a:tc>
                <a:tc vMerge="1">
                  <a:txBody>
                    <a:bodyPr/>
                    <a:lstStyle/>
                    <a:p>
                      <a:endParaRPr lang="es-EC" sz="1400" dirty="0">
                        <a:latin typeface="Arial" pitchFamily="34" charset="0"/>
                        <a:cs typeface="Arial" pitchFamily="34" charset="0"/>
                      </a:endParaRPr>
                    </a:p>
                  </a:txBody>
                  <a:tcPr/>
                </a:tc>
                <a:tc gridSpan="2">
                  <a:txBody>
                    <a:bodyPr/>
                    <a:lstStyle/>
                    <a:p>
                      <a:r>
                        <a:rPr lang="es-EC" sz="1300" dirty="0" smtClean="0"/>
                        <a:t>VERDE</a:t>
                      </a:r>
                      <a:endParaRPr lang="es-EC" sz="1300" dirty="0">
                        <a:latin typeface="Arial" pitchFamily="34" charset="0"/>
                        <a:cs typeface="Arial" pitchFamily="34" charset="0"/>
                      </a:endParaRPr>
                    </a:p>
                  </a:txBody>
                  <a:tcPr>
                    <a:solidFill>
                      <a:srgbClr val="00DA00"/>
                    </a:solidFill>
                  </a:tcPr>
                </a:tc>
                <a:tc hMerge="1">
                  <a:txBody>
                    <a:bodyPr/>
                    <a:lstStyle/>
                    <a:p>
                      <a:endParaRPr lang="es-EC"/>
                    </a:p>
                  </a:txBody>
                  <a:tcPr/>
                </a:tc>
                <a:tc>
                  <a:txBody>
                    <a:bodyPr/>
                    <a:lstStyle/>
                    <a:p>
                      <a:r>
                        <a:rPr lang="es-EC" sz="1300" dirty="0" smtClean="0"/>
                        <a:t>EXCEPCIONAL</a:t>
                      </a:r>
                      <a:endParaRPr lang="es-EC" sz="1300" dirty="0">
                        <a:latin typeface="Arial" pitchFamily="34" charset="0"/>
                        <a:cs typeface="Arial" pitchFamily="34" charset="0"/>
                      </a:endParaRPr>
                    </a:p>
                  </a:txBody>
                  <a:tcPr/>
                </a:tc>
              </a:tr>
            </a:tbl>
          </a:graphicData>
        </a:graphic>
      </p:graphicFrame>
      <p:pic>
        <p:nvPicPr>
          <p:cNvPr id="10" name="Picture 11"/>
          <p:cNvPicPr>
            <a:picLocks noChangeAspect="1" noChangeArrowheads="1"/>
          </p:cNvPicPr>
          <p:nvPr/>
        </p:nvPicPr>
        <p:blipFill>
          <a:blip r:embed="rId2"/>
          <a:srcRect l="42774" t="70313" r="51367" b="15624"/>
          <a:stretch>
            <a:fillRect/>
          </a:stretch>
        </p:blipFill>
        <p:spPr bwMode="auto">
          <a:xfrm>
            <a:off x="5000628" y="2857496"/>
            <a:ext cx="571504" cy="857256"/>
          </a:xfrm>
          <a:prstGeom prst="rect">
            <a:avLst/>
          </a:prstGeom>
          <a:noFill/>
          <a:ln w="9525">
            <a:noFill/>
            <a:miter lim="800000"/>
            <a:headEnd/>
            <a:tailEnd/>
          </a:ln>
        </p:spPr>
      </p:pic>
      <p:pic>
        <p:nvPicPr>
          <p:cNvPr id="11" name="10 Imagen" descr="foto 11.jpg"/>
          <p:cNvPicPr>
            <a:picLocks noChangeAspect="1"/>
          </p:cNvPicPr>
          <p:nvPr/>
        </p:nvPicPr>
        <p:blipFill>
          <a:blip r:embed="rId3" cstate="print"/>
          <a:stretch>
            <a:fillRect/>
          </a:stretch>
        </p:blipFill>
        <p:spPr>
          <a:xfrm>
            <a:off x="357158" y="857232"/>
            <a:ext cx="1643074" cy="1079725"/>
          </a:xfrm>
          <a:prstGeom prst="rect">
            <a:avLst/>
          </a:prstGeom>
        </p:spPr>
      </p:pic>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Marcador de contenido"/>
          <p:cNvGraphicFramePr>
            <a:graphicFrameLocks noGrp="1"/>
          </p:cNvGraphicFramePr>
          <p:nvPr>
            <p:ph idx="1"/>
          </p:nvPr>
        </p:nvGraphicFramePr>
        <p:xfrm>
          <a:off x="1714480" y="2928934"/>
          <a:ext cx="5972188" cy="2625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98</a:t>
            </a:fld>
            <a:endParaRPr lang="es-EC" dirty="0"/>
          </a:p>
        </p:txBody>
      </p:sp>
      <p:sp>
        <p:nvSpPr>
          <p:cNvPr id="6" name="1 Título"/>
          <p:cNvSpPr txBox="1">
            <a:spLocks/>
          </p:cNvSpPr>
          <p:nvPr/>
        </p:nvSpPr>
        <p:spPr bwMode="auto">
          <a:xfrm>
            <a:off x="500034" y="428604"/>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S" sz="2800" b="1" dirty="0" smtClean="0"/>
              <a:t>AUDITORÍA DEL SISTEMA CONTROL DE GESTIÓN</a:t>
            </a:r>
            <a:endParaRPr lang="es-EC" sz="2800" dirty="0"/>
          </a:p>
        </p:txBody>
      </p:sp>
      <p:sp>
        <p:nvSpPr>
          <p:cNvPr id="8" name="7 Rectángulo redondeado"/>
          <p:cNvSpPr/>
          <p:nvPr/>
        </p:nvSpPr>
        <p:spPr bwMode="auto">
          <a:xfrm>
            <a:off x="1857356" y="1714488"/>
            <a:ext cx="5000660" cy="642942"/>
          </a:xfrm>
          <a:prstGeom prst="roundRect">
            <a:avLst/>
          </a:prstGeom>
          <a:ln>
            <a:solidFill>
              <a:schemeClr val="bg1"/>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ts val="1000"/>
              </a:spcAft>
              <a:buClrTx/>
              <a:buSzTx/>
              <a:buFontTx/>
              <a:buNone/>
              <a:tabLst/>
            </a:pPr>
            <a:r>
              <a:rPr lang="es-EC" sz="2800" dirty="0" smtClean="0">
                <a:ln>
                  <a:solidFill>
                    <a:schemeClr val="bg1"/>
                  </a:solidFill>
                </a:ln>
                <a:solidFill>
                  <a:schemeClr val="bg1"/>
                </a:solidFill>
                <a:cs typeface="Times New Roman" pitchFamily="18" charset="0"/>
              </a:rPr>
              <a:t>PROCESO DE AUDITORIA</a:t>
            </a:r>
            <a:endParaRPr kumimoji="0" lang="es-EC" sz="2800" i="0" u="none" strike="noStrike" cap="none" normalizeH="0" baseline="0" dirty="0" smtClean="0">
              <a:ln>
                <a:solidFill>
                  <a:schemeClr val="bg1"/>
                </a:solidFill>
              </a:ln>
              <a:solidFill>
                <a:schemeClr val="bg1"/>
              </a:solidFill>
              <a:effectLst/>
              <a:cs typeface="Times New Roman" pitchFamily="18" charset="0"/>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smtClean="0"/>
              <a:t>Diseño Implementación de un Sistema de Control de Gestión </a:t>
            </a:r>
            <a:endParaRPr lang="es-EC"/>
          </a:p>
        </p:txBody>
      </p:sp>
      <p:sp>
        <p:nvSpPr>
          <p:cNvPr id="5" name="4 Marcador de número de diapositiva"/>
          <p:cNvSpPr>
            <a:spLocks noGrp="1"/>
          </p:cNvSpPr>
          <p:nvPr>
            <p:ph type="sldNum" sz="quarter" idx="12"/>
          </p:nvPr>
        </p:nvSpPr>
        <p:spPr/>
        <p:txBody>
          <a:bodyPr/>
          <a:lstStyle/>
          <a:p>
            <a:pPr>
              <a:defRPr/>
            </a:pPr>
            <a:fld id="{D4B98A37-481D-450E-8DC2-9E1B16669CEE}" type="slidenum">
              <a:rPr lang="es-EC" smtClean="0"/>
              <a:pPr>
                <a:defRPr/>
              </a:pPr>
              <a:t>99</a:t>
            </a:fld>
            <a:endParaRPr lang="es-EC" dirty="0"/>
          </a:p>
        </p:txBody>
      </p:sp>
      <p:sp>
        <p:nvSpPr>
          <p:cNvPr id="6" name="1 Título"/>
          <p:cNvSpPr txBox="1">
            <a:spLocks/>
          </p:cNvSpPr>
          <p:nvPr/>
        </p:nvSpPr>
        <p:spPr bwMode="auto">
          <a:xfrm>
            <a:off x="500034" y="428604"/>
            <a:ext cx="8215370" cy="857256"/>
          </a:xfrm>
          <a:prstGeom prst="rect">
            <a:avLst/>
          </a:prstGeom>
          <a:ln w="9525">
            <a:noFill/>
            <a:miter lim="800000"/>
            <a:headEnd/>
            <a:tailEnd/>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S" sz="2800" dirty="0" smtClean="0"/>
              <a:t>PLANIFICACION DE LA AUDITORIA</a:t>
            </a:r>
            <a:endParaRPr lang="es-EC" sz="2800" dirty="0"/>
          </a:p>
        </p:txBody>
      </p:sp>
      <p:pic>
        <p:nvPicPr>
          <p:cNvPr id="1026" name="Picture 2"/>
          <p:cNvPicPr>
            <a:picLocks noChangeAspect="1" noChangeArrowheads="1"/>
          </p:cNvPicPr>
          <p:nvPr/>
        </p:nvPicPr>
        <p:blipFill>
          <a:blip r:embed="rId2"/>
          <a:srcRect l="24902" t="30273" r="25094" b="12338"/>
          <a:stretch>
            <a:fillRect/>
          </a:stretch>
        </p:blipFill>
        <p:spPr bwMode="auto">
          <a:xfrm>
            <a:off x="2071670" y="1428736"/>
            <a:ext cx="5643602" cy="4857784"/>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4BACC6"/>
        </a:solidFill>
        <a:ln w="127000" cmpd="dbl">
          <a:solidFill>
            <a:srgbClr val="4BACC6"/>
          </a:solidFill>
          <a:round/>
          <a:headEnd/>
          <a:tailEn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ts val="1000"/>
          </a:spcAft>
          <a:buClrTx/>
          <a:buSzTx/>
          <a:buFontTx/>
          <a:buNone/>
          <a:tabLst/>
          <a:defRPr kumimoji="0" sz="1100" b="1" i="0" u="none" strike="noStrike" cap="none" normalizeH="0" baseline="0" smtClean="0">
            <a:ln>
              <a:noFill/>
            </a:ln>
            <a:solidFill>
              <a:schemeClr val="tx1"/>
            </a:solidFill>
            <a:effectLst/>
            <a:latin typeface="Arial" pitchFamily="34" charset="0"/>
            <a:cs typeface="Arial" pitchFamily="34" charset="0"/>
          </a:defRPr>
        </a:defPPr>
      </a:lstStyle>
    </a:sp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3256</TotalTime>
  <Words>6384</Words>
  <Application>Microsoft Office PowerPoint</Application>
  <PresentationFormat>Presentación en pantalla (4:3)</PresentationFormat>
  <Paragraphs>1908</Paragraphs>
  <Slides>111</Slides>
  <Notes>10</Notes>
  <HiddenSlides>0</HiddenSlides>
  <MMClips>0</MMClips>
  <ScaleCrop>false</ScaleCrop>
  <HeadingPairs>
    <vt:vector size="4" baseType="variant">
      <vt:variant>
        <vt:lpstr>Tema</vt:lpstr>
      </vt:variant>
      <vt:variant>
        <vt:i4>1</vt:i4>
      </vt:variant>
      <vt:variant>
        <vt:lpstr>Títulos de diapositiva</vt:lpstr>
      </vt:variant>
      <vt:variant>
        <vt:i4>111</vt:i4>
      </vt:variant>
    </vt:vector>
  </HeadingPairs>
  <TitlesOfParts>
    <vt:vector size="112" baseType="lpstr">
      <vt:lpstr>Tema de Office</vt:lpstr>
      <vt:lpstr> “Diseño e Implementación de un Sistema de Control de Gestión  en  una empresa que Fabrica y Distribuye rollos y fundas plásticas” </vt:lpstr>
      <vt:lpstr>Diapositiva 2</vt:lpstr>
      <vt:lpstr>Diapositiva 3</vt:lpstr>
      <vt:lpstr>ACTIVIDAD COMERCIAL</vt:lpstr>
      <vt:lpstr>Diapositiva 5</vt:lpstr>
      <vt:lpstr>PROBLEMAS O SÍNTOMAS</vt:lpstr>
      <vt:lpstr>IMPACTO ECONÓMICO</vt:lpstr>
      <vt:lpstr>DIAGRAMA DE PARETO</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lpstr>Diapositiva 91</vt:lpstr>
      <vt:lpstr>Diapositiva 92</vt:lpstr>
      <vt:lpstr>Diapositiva 93</vt:lpstr>
      <vt:lpstr>Diapositiva 94</vt:lpstr>
      <vt:lpstr>Diapositiva 95</vt:lpstr>
      <vt:lpstr>Diapositiva 96</vt:lpstr>
      <vt:lpstr>Diapositiva 97</vt:lpstr>
      <vt:lpstr>Diapositiva 98</vt:lpstr>
      <vt:lpstr>Diapositiva 99</vt:lpstr>
      <vt:lpstr>Diapositiva 100</vt:lpstr>
      <vt:lpstr>Diapositiva 101</vt:lpstr>
      <vt:lpstr>Diapositiva 102</vt:lpstr>
      <vt:lpstr>Diapositiva 103</vt:lpstr>
      <vt:lpstr>Diapositiva 104</vt:lpstr>
      <vt:lpstr>Diapositiva 105</vt:lpstr>
      <vt:lpstr>Diapositiva 106</vt:lpstr>
      <vt:lpstr>Diapositiva 107</vt:lpstr>
      <vt:lpstr>Diapositiva 108</vt:lpstr>
      <vt:lpstr>Diapositiva 109</vt:lpstr>
      <vt:lpstr>Diapositiva 110</vt:lpstr>
      <vt:lpstr>Diapositiva 111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Ps. Edgar Rodriguez</dc:creator>
  <cp:lastModifiedBy>Mabel Criollo</cp:lastModifiedBy>
  <cp:revision>279</cp:revision>
  <dcterms:created xsi:type="dcterms:W3CDTF">2010-08-19T23:24:54Z</dcterms:created>
  <dcterms:modified xsi:type="dcterms:W3CDTF">2002-01-02T18:47:56Z</dcterms:modified>
</cp:coreProperties>
</file>