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58" r:id="rId3"/>
    <p:sldId id="259" r:id="rId4"/>
    <p:sldId id="260" r:id="rId5"/>
    <p:sldId id="261" r:id="rId6"/>
    <p:sldId id="262" r:id="rId7"/>
    <p:sldId id="295" r:id="rId8"/>
    <p:sldId id="264" r:id="rId9"/>
    <p:sldId id="263" r:id="rId10"/>
    <p:sldId id="286" r:id="rId11"/>
    <p:sldId id="285" r:id="rId12"/>
    <p:sldId id="287" r:id="rId13"/>
    <p:sldId id="288" r:id="rId14"/>
    <p:sldId id="289" r:id="rId15"/>
    <p:sldId id="290" r:id="rId16"/>
    <p:sldId id="291" r:id="rId17"/>
    <p:sldId id="280" r:id="rId18"/>
    <p:sldId id="282" r:id="rId19"/>
    <p:sldId id="283" r:id="rId20"/>
    <p:sldId id="284" r:id="rId21"/>
    <p:sldId id="294" r:id="rId22"/>
    <p:sldId id="293" r:id="rId23"/>
    <p:sldId id="292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97ABB-169C-44DA-9692-B26495F45D6B}" type="datetimeFigureOut">
              <a:rPr lang="es-EC" smtClean="0"/>
              <a:pPr/>
              <a:t>20/12/2010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0BA20-3115-4088-9DF1-6770B108A15C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0BA20-3115-4088-9DF1-6770B108A15C}" type="slidenum">
              <a:rPr lang="es-EC" smtClean="0"/>
              <a:pPr/>
              <a:t>2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12/20/2010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‹Nº›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4.png"/><Relationship Id="rId7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51.png"/><Relationship Id="rId5" Type="http://schemas.openxmlformats.org/officeDocument/2006/relationships/image" Target="../media/image47.png"/><Relationship Id="rId10" Type="http://schemas.openxmlformats.org/officeDocument/2006/relationships/image" Target="../media/image50.png"/><Relationship Id="rId4" Type="http://schemas.openxmlformats.org/officeDocument/2006/relationships/image" Target="../media/image33.png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39.png"/><Relationship Id="rId4" Type="http://schemas.openxmlformats.org/officeDocument/2006/relationships/image" Target="../media/image5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99592" y="404664"/>
            <a:ext cx="75608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Seminario de Graduación </a:t>
            </a:r>
          </a:p>
          <a:p>
            <a:pPr algn="ctr">
              <a:lnSpc>
                <a:spcPct val="80000"/>
              </a:lnSpc>
            </a:pPr>
            <a:r>
              <a:rPr lang="es-ES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“Convertidores Estáticos para Fuentes de Energía Renovables”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11560" y="170080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Y SIMULACIÓN DE UN SISTEMA DE GENERACIÓN DE ENERGÍA ELÉCTRICA BASADO EN MÓDULOS DE PANELES FOTOVOLTAICOS DE UN SISTEMA MONOFÁSICO DESCONECTADO DE LA RED Y BATERÍAS COMO UNIDAD DE ALMACENAMIENTO</a:t>
            </a:r>
            <a:endParaRPr lang="es-EC" sz="24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2 Subtítulo"/>
          <p:cNvSpPr txBox="1">
            <a:spLocks/>
          </p:cNvSpPr>
          <p:nvPr/>
        </p:nvSpPr>
        <p:spPr bwMode="auto">
          <a:xfrm>
            <a:off x="827584" y="4221088"/>
            <a:ext cx="7929563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  <a:buFont typeface="Arial" charset="0"/>
              <a:buNone/>
            </a:pPr>
            <a:r>
              <a:rPr lang="es-ES" sz="1500" b="1" dirty="0" smtClean="0">
                <a:latin typeface="Tahoma" pitchFamily="34" charset="0"/>
                <a:cs typeface="Tahoma" pitchFamily="34" charset="0"/>
              </a:rPr>
              <a:t>CHRISTIAN RONALD TUMBACO CHUMO</a:t>
            </a:r>
            <a:endParaRPr lang="es-ES" sz="1500" b="1" dirty="0">
              <a:latin typeface="Tahoma" pitchFamily="34" charset="0"/>
              <a:cs typeface="Tahoma" pitchFamily="34" charset="0"/>
            </a:endParaRPr>
          </a:p>
          <a:p>
            <a:pPr algn="r">
              <a:spcBef>
                <a:spcPts val="400"/>
              </a:spcBef>
              <a:buClr>
                <a:schemeClr val="accent1"/>
              </a:buClr>
              <a:buSzPct val="68000"/>
              <a:buFont typeface="Arial" charset="0"/>
              <a:buNone/>
            </a:pPr>
            <a:r>
              <a:rPr lang="es-ES" sz="1500" b="1" dirty="0" smtClean="0">
                <a:latin typeface="Tahoma" pitchFamily="34" charset="0"/>
                <a:cs typeface="Tahoma" pitchFamily="34" charset="0"/>
              </a:rPr>
              <a:t>ROMÁN ISAAC PARRALES MOREIRA</a:t>
            </a:r>
            <a:endParaRPr lang="es-ES" sz="15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20574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DIMENSIONAMIENTO DEL CONVERTIDOR DC-DC DEL PANEL FOTOVOLTAICO Y LA BATERIA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3" cstate="print"/>
          <a:srcRect l="1881" t="19586" r="24762" b="33263"/>
          <a:stretch>
            <a:fillRect/>
          </a:stretch>
        </p:blipFill>
        <p:spPr bwMode="auto">
          <a:xfrm>
            <a:off x="2987824" y="476672"/>
            <a:ext cx="5472608" cy="227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 redondeado"/>
          <p:cNvSpPr/>
          <p:nvPr/>
        </p:nvSpPr>
        <p:spPr>
          <a:xfrm>
            <a:off x="4139952" y="1340768"/>
            <a:ext cx="720080" cy="7920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4932040" y="764704"/>
            <a:ext cx="1152128" cy="187220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erecha"/>
          <p:cNvSpPr/>
          <p:nvPr/>
        </p:nvSpPr>
        <p:spPr>
          <a:xfrm>
            <a:off x="2339752" y="1484784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9 Imagen"/>
          <p:cNvPicPr/>
          <p:nvPr/>
        </p:nvPicPr>
        <p:blipFill>
          <a:blip r:embed="rId4" cstate="print"/>
          <a:srcRect l="10992" t="41053" r="12262" b="20351"/>
          <a:stretch>
            <a:fillRect/>
          </a:stretch>
        </p:blipFill>
        <p:spPr bwMode="auto">
          <a:xfrm>
            <a:off x="755576" y="3933056"/>
            <a:ext cx="3045697" cy="116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/>
          <p:cNvPicPr/>
          <p:nvPr/>
        </p:nvPicPr>
        <p:blipFill>
          <a:blip r:embed="rId5" cstate="print"/>
          <a:srcRect l="10508" t="17143" r="3753" b="8571"/>
          <a:stretch>
            <a:fillRect/>
          </a:stretch>
        </p:blipFill>
        <p:spPr bwMode="auto">
          <a:xfrm>
            <a:off x="4860033" y="3299792"/>
            <a:ext cx="3816424" cy="336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Rectángulo redondeado"/>
          <p:cNvSpPr/>
          <p:nvPr/>
        </p:nvSpPr>
        <p:spPr>
          <a:xfrm>
            <a:off x="683568" y="3789040"/>
            <a:ext cx="3240360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12 Conector angular"/>
          <p:cNvCxnSpPr>
            <a:stCxn id="7" idx="2"/>
            <a:endCxn id="12" idx="0"/>
          </p:cNvCxnSpPr>
          <p:nvPr/>
        </p:nvCxnSpPr>
        <p:spPr>
          <a:xfrm rot="5400000">
            <a:off x="2573778" y="1862826"/>
            <a:ext cx="1656184" cy="21962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13 Rectángulo redondeado"/>
          <p:cNvSpPr/>
          <p:nvPr/>
        </p:nvSpPr>
        <p:spPr>
          <a:xfrm>
            <a:off x="4644008" y="3212976"/>
            <a:ext cx="4248472" cy="37444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5" name="14 Conector angular"/>
          <p:cNvCxnSpPr>
            <a:stCxn id="8" idx="2"/>
            <a:endCxn id="14" idx="0"/>
          </p:cNvCxnSpPr>
          <p:nvPr/>
        </p:nvCxnSpPr>
        <p:spPr>
          <a:xfrm rot="16200000" flipH="1">
            <a:off x="5850142" y="2294874"/>
            <a:ext cx="576064" cy="12601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23528" y="5373216"/>
            <a:ext cx="4176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s-ES" sz="1200" b="1" dirty="0" smtClean="0">
                <a:latin typeface="Arial" pitchFamily="34" charset="0"/>
                <a:cs typeface="Arial" pitchFamily="34" charset="0"/>
              </a:rPr>
              <a:t>Dimensionamos RL(resistencia parasita) y L(inductor)</a:t>
            </a:r>
            <a:endParaRPr lang="es-E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1124744"/>
            <a:ext cx="1800200" cy="576064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060848"/>
            <a:ext cx="1944216" cy="427662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996952"/>
            <a:ext cx="1080120" cy="526559"/>
          </a:xfrm>
          <a:prstGeom prst="rect">
            <a:avLst/>
          </a:prstGeom>
          <a:noFill/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861048"/>
            <a:ext cx="1181670" cy="576064"/>
          </a:xfrm>
          <a:prstGeom prst="rect">
            <a:avLst/>
          </a:prstGeom>
          <a:noFill/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653136"/>
            <a:ext cx="2520280" cy="504056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0" y="1196752"/>
            <a:ext cx="147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CICLO DE TRABAJO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0" y="2060848"/>
            <a:ext cx="154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latin typeface="Arial" pitchFamily="34" charset="0"/>
                <a:cs typeface="Arial" pitchFamily="34" charset="0"/>
              </a:rPr>
              <a:t>RESISTENCIA PARASITA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23528" y="4005064"/>
            <a:ext cx="129614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latin typeface="Arial" pitchFamily="34" charset="0"/>
                <a:cs typeface="Arial" pitchFamily="34" charset="0"/>
              </a:rPr>
              <a:t>INDUCTOR</a:t>
            </a:r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Abrir llave"/>
          <p:cNvSpPr/>
          <p:nvPr/>
        </p:nvSpPr>
        <p:spPr>
          <a:xfrm>
            <a:off x="1403648" y="3140968"/>
            <a:ext cx="216024" cy="201622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1403648" y="227687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1403648" y="1412776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20 Imagen"/>
          <p:cNvPicPr/>
          <p:nvPr/>
        </p:nvPicPr>
        <p:blipFill>
          <a:blip r:embed="rId7" cstate="print"/>
          <a:srcRect l="2468" r="2379"/>
          <a:stretch>
            <a:fillRect/>
          </a:stretch>
        </p:blipFill>
        <p:spPr bwMode="auto">
          <a:xfrm>
            <a:off x="4819114" y="249290"/>
            <a:ext cx="4324886" cy="3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21 Imagen"/>
          <p:cNvPicPr/>
          <p:nvPr/>
        </p:nvPicPr>
        <p:blipFill>
          <a:blip r:embed="rId8" cstate="print"/>
          <a:srcRect l="1807" r="3700"/>
          <a:stretch>
            <a:fillRect/>
          </a:stretch>
        </p:blipFill>
        <p:spPr bwMode="auto">
          <a:xfrm>
            <a:off x="4875577" y="3600400"/>
            <a:ext cx="42119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22 CuadroTexto"/>
          <p:cNvSpPr txBox="1"/>
          <p:nvPr/>
        </p:nvSpPr>
        <p:spPr>
          <a:xfrm>
            <a:off x="2123728" y="544522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L= 2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s-ES" sz="1600" dirty="0" err="1" smtClean="0">
                <a:latin typeface="Arial" pitchFamily="34" charset="0"/>
                <a:cs typeface="Arial" pitchFamily="34" charset="0"/>
              </a:rPr>
              <a:t>mH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DIMENSIONAMIENTO DEL CONVERTIDOR DC-DC DEL PANEL FOTOVOLTAICO Y LA BATERIA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l="2811" t="17995" r="4841" b="5695"/>
          <a:stretch>
            <a:fillRect/>
          </a:stretch>
        </p:blipFill>
        <p:spPr bwMode="auto">
          <a:xfrm>
            <a:off x="2051720" y="476672"/>
            <a:ext cx="518457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SUBSISTEMA PARA DIMENSIONAR LA CAPACITANCIA DEL CONVERTIDOR DC-DC DEL PV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509120"/>
            <a:ext cx="1046886" cy="504056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5301208"/>
            <a:ext cx="1008112" cy="497675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6093296"/>
            <a:ext cx="1944216" cy="421246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7092280" y="602128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C= 175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uF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5796136" y="6021288"/>
            <a:ext cx="1008112" cy="36004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r="15520"/>
          <a:stretch>
            <a:fillRect/>
          </a:stretch>
        </p:blipFill>
        <p:spPr bwMode="auto">
          <a:xfrm>
            <a:off x="2483768" y="1484784"/>
            <a:ext cx="45624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b="50983"/>
          <a:stretch>
            <a:fillRect/>
          </a:stretch>
        </p:blipFill>
        <p:spPr bwMode="auto">
          <a:xfrm>
            <a:off x="2555776" y="4077072"/>
            <a:ext cx="46786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339752" y="764704"/>
            <a:ext cx="496142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SEÑAL: VOLTAJE DEL CAPACITOR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l="8398" t="20882" r="23273" b="7222"/>
          <a:stretch>
            <a:fillRect/>
          </a:stretch>
        </p:blipFill>
        <p:spPr bwMode="auto">
          <a:xfrm>
            <a:off x="3995936" y="548680"/>
            <a:ext cx="4422321" cy="327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DIMENSIONAMIENTO DEL CAPACITOR DE ENLACE DEL CONVERTIDOR DC-DC DEL PANEL DE LA BATERIA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2291134" cy="275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Flecha derecha"/>
          <p:cNvSpPr/>
          <p:nvPr/>
        </p:nvSpPr>
        <p:spPr>
          <a:xfrm>
            <a:off x="2843808" y="1772816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717032"/>
            <a:ext cx="1046886" cy="504056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4509120"/>
            <a:ext cx="1008112" cy="497675"/>
          </a:xfrm>
          <a:prstGeom prst="rect">
            <a:avLst/>
          </a:prstGeom>
          <a:noFill/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5301208"/>
            <a:ext cx="2127006" cy="432048"/>
          </a:xfrm>
          <a:prstGeom prst="rect">
            <a:avLst/>
          </a:prstGeom>
          <a:noFill/>
        </p:spPr>
      </p:pic>
      <p:pic>
        <p:nvPicPr>
          <p:cNvPr id="13" name="Picture 1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627911"/>
            <a:ext cx="5014411" cy="323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Flecha derecha"/>
          <p:cNvSpPr/>
          <p:nvPr/>
        </p:nvSpPr>
        <p:spPr>
          <a:xfrm>
            <a:off x="2915816" y="4941168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2555776" y="5733256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C= 10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[mF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DISEÑO DEL CONTROL DEL CONVERTIDOR DC-DC DEL PANEL FOTOVOLTAICO</a:t>
            </a:r>
            <a:endParaRPr lang="es-ES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-51817" y="790178"/>
          <a:ext cx="4695825" cy="3790950"/>
        </p:xfrm>
        <a:graphic>
          <a:graphicData uri="http://schemas.openxmlformats.org/presentationml/2006/ole">
            <p:oleObj spid="_x0000_s39938" r:id="rId3" imgW="6695883" imgH="4697090" progId="Visio.Drawing.11">
              <p:embed/>
            </p:oleObj>
          </a:graphicData>
        </a:graphic>
      </p:graphicFrame>
      <p:sp>
        <p:nvSpPr>
          <p:cNvPr id="7" name="6 Rectángulo redondeado"/>
          <p:cNvSpPr/>
          <p:nvPr/>
        </p:nvSpPr>
        <p:spPr>
          <a:xfrm>
            <a:off x="92199" y="764704"/>
            <a:ext cx="4392488" cy="37444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755576" y="404664"/>
            <a:ext cx="305983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MODELO PARA ENCONTRAR LA FUNCION DE TRANSFERENCIA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8940" y="1244749"/>
            <a:ext cx="1123950" cy="209550"/>
          </a:xfrm>
          <a:prstGeom prst="rect">
            <a:avLst/>
          </a:prstGeom>
          <a:noFill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67053" y="2695807"/>
            <a:ext cx="847725" cy="209550"/>
          </a:xfrm>
          <a:prstGeom prst="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9428" y="2091471"/>
            <a:ext cx="942975" cy="390525"/>
          </a:xfrm>
          <a:prstGeom prst="rect">
            <a:avLst/>
          </a:prstGeom>
          <a:noFill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9428" y="3542531"/>
            <a:ext cx="942975" cy="390525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7503" y="1668110"/>
            <a:ext cx="1266825" cy="20955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8015" y="3119168"/>
            <a:ext cx="685800" cy="209550"/>
          </a:xfrm>
          <a:prstGeom prst="rect">
            <a:avLst/>
          </a:prstGeom>
          <a:noFill/>
        </p:spPr>
      </p:pic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76263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76263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76263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576263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576263" y="2076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" name="20 Imagen"/>
          <p:cNvPicPr/>
          <p:nvPr/>
        </p:nvPicPr>
        <p:blipFill>
          <a:blip r:embed="rId10" cstate="print"/>
          <a:srcRect l="3371" t="30859" r="5399" b="14063"/>
          <a:stretch>
            <a:fillRect/>
          </a:stretch>
        </p:blipFill>
        <p:spPr bwMode="auto">
          <a:xfrm>
            <a:off x="3635896" y="5157192"/>
            <a:ext cx="522007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21 Rectángulo redondeado"/>
          <p:cNvSpPr/>
          <p:nvPr/>
        </p:nvSpPr>
        <p:spPr>
          <a:xfrm>
            <a:off x="3563888" y="5085184"/>
            <a:ext cx="5328592" cy="172819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CuadroTexto"/>
          <p:cNvSpPr txBox="1"/>
          <p:nvPr/>
        </p:nvSpPr>
        <p:spPr>
          <a:xfrm>
            <a:off x="539552" y="5877272"/>
            <a:ext cx="3059832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DIAGRAMA DE BLOQUES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Rectángulo redondeado"/>
          <p:cNvSpPr/>
          <p:nvPr/>
        </p:nvSpPr>
        <p:spPr>
          <a:xfrm>
            <a:off x="5940152" y="1124744"/>
            <a:ext cx="1800200" cy="295232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6300192" y="908720"/>
            <a:ext cx="1152128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ECUACIONES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Flecha derecha"/>
          <p:cNvSpPr/>
          <p:nvPr/>
        </p:nvSpPr>
        <p:spPr>
          <a:xfrm>
            <a:off x="4860032" y="2132856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Flecha derecha"/>
          <p:cNvSpPr/>
          <p:nvPr/>
        </p:nvSpPr>
        <p:spPr>
          <a:xfrm rot="5400000">
            <a:off x="6498214" y="4311098"/>
            <a:ext cx="61206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692696"/>
            <a:ext cx="2558179" cy="648072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654722"/>
            <a:ext cx="2304256" cy="470022"/>
          </a:xfrm>
          <a:prstGeom prst="rect">
            <a:avLst/>
          </a:prstGeom>
          <a:noFill/>
        </p:spPr>
      </p:pic>
      <p:cxnSp>
        <p:nvCxnSpPr>
          <p:cNvPr id="8" name="7 Conector recto de flecha"/>
          <p:cNvCxnSpPr/>
          <p:nvPr/>
        </p:nvCxnSpPr>
        <p:spPr>
          <a:xfrm>
            <a:off x="4572000" y="90713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8 Imagen"/>
          <p:cNvPicPr/>
          <p:nvPr/>
        </p:nvPicPr>
        <p:blipFill>
          <a:blip r:embed="rId4" cstate="print"/>
          <a:srcRect l="949" t="14250" r="48580" b="6926"/>
          <a:stretch>
            <a:fillRect/>
          </a:stretch>
        </p:blipFill>
        <p:spPr bwMode="auto">
          <a:xfrm>
            <a:off x="1115616" y="1772816"/>
            <a:ext cx="2724150" cy="439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9 Imagen"/>
          <p:cNvPicPr/>
          <p:nvPr/>
        </p:nvPicPr>
        <p:blipFill>
          <a:blip r:embed="rId4" cstate="print"/>
          <a:srcRect l="51592" t="14260" r="1469" b="7040"/>
          <a:stretch>
            <a:fillRect/>
          </a:stretch>
        </p:blipFill>
        <p:spPr bwMode="auto">
          <a:xfrm>
            <a:off x="5292080" y="1777841"/>
            <a:ext cx="2534278" cy="438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Flecha derecha"/>
          <p:cNvSpPr/>
          <p:nvPr/>
        </p:nvSpPr>
        <p:spPr>
          <a:xfrm>
            <a:off x="4211960" y="3645024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DEL CONVERTIDOR DC-DC DEL PANEL FOTOVOLTAICO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TECNICA DEL FACTOR - K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571378"/>
            <a:ext cx="2664296" cy="216290"/>
          </a:xfrm>
          <a:prstGeom prst="rect">
            <a:avLst/>
          </a:prstGeom>
          <a:noFill/>
        </p:spPr>
      </p:pic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877" y="3003426"/>
            <a:ext cx="1952625" cy="209550"/>
          </a:xfrm>
          <a:prstGeom prst="rect">
            <a:avLst/>
          </a:prstGeom>
          <a:noFill/>
        </p:spPr>
      </p:pic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7752" y="3435474"/>
            <a:ext cx="904875" cy="209550"/>
          </a:xfrm>
          <a:prstGeom prst="rect">
            <a:avLst/>
          </a:prstGeom>
          <a:noFill/>
        </p:spPr>
      </p:pic>
      <p:graphicFrame>
        <p:nvGraphicFramePr>
          <p:cNvPr id="28" name="27 Tabla"/>
          <p:cNvGraphicFramePr>
            <a:graphicFrameLocks noGrp="1"/>
          </p:cNvGraphicFramePr>
          <p:nvPr/>
        </p:nvGraphicFramePr>
        <p:xfrm>
          <a:off x="323528" y="476672"/>
          <a:ext cx="3054350" cy="1828800"/>
        </p:xfrm>
        <a:graphic>
          <a:graphicData uri="http://schemas.openxmlformats.org/drawingml/2006/table">
            <a:tbl>
              <a:tblPr/>
              <a:tblGrid>
                <a:gridCol w="1439173"/>
                <a:gridCol w="1615177"/>
              </a:tblGrid>
              <a:tr h="0">
                <a:tc>
                  <a:txBody>
                    <a:bodyPr/>
                    <a:lstStyle/>
                    <a:p>
                      <a:pPr marL="57594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  <a:cs typeface="Times New Roman"/>
                        </a:rPr>
                        <a:t>Tipo de controlador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0˚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Arial"/>
                          <a:ea typeface="Times New Roman"/>
                          <a:cs typeface="Times New Roman"/>
                        </a:rPr>
                        <a:t>Tipo </a:t>
                      </a: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&lt; 90˚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Tipo 2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&gt; 90˚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  <a:tc>
                  <a:txBody>
                    <a:bodyPr/>
                    <a:lstStyle/>
                    <a:p>
                      <a:pPr marL="575945" algn="l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Tipo 3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3D2"/>
                    </a:solidFill>
                  </a:tcPr>
                </a:tc>
              </a:tr>
            </a:tbl>
          </a:graphicData>
        </a:graphic>
      </p:graphicFrame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620688"/>
            <a:ext cx="703715" cy="360040"/>
          </a:xfrm>
          <a:prstGeom prst="rect">
            <a:avLst/>
          </a:prstGeom>
          <a:noFill/>
        </p:spPr>
      </p:pic>
      <p:sp>
        <p:nvSpPr>
          <p:cNvPr id="30" name="29 Flecha derecha"/>
          <p:cNvSpPr/>
          <p:nvPr/>
        </p:nvSpPr>
        <p:spPr>
          <a:xfrm>
            <a:off x="3563888" y="980728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4427984" y="686134"/>
            <a:ext cx="47160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Tipo 1:</a:t>
            </a:r>
            <a:r>
              <a:rPr kumimoji="0" lang="es-ES_tradnl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_trad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tiene una parte proporcional además de un polo en el origen.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Tipo 2: </a:t>
            </a:r>
            <a:r>
              <a:rPr kumimoji="0" lang="es-ES_trad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posee una parte proporcional, un polo en el origen, un cero y un polo complejo conjugado.</a:t>
            </a:r>
            <a:endParaRPr kumimoji="0" lang="es-E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Tipo 3: </a:t>
            </a:r>
            <a:r>
              <a:rPr kumimoji="0" lang="es-ES_tradnl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posee una parte proporcional, un polo en el origen, dos ceros y dos polos complejos conjugados.</a:t>
            </a:r>
            <a:endParaRPr kumimoji="0" lang="es-ES_trad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Rectángulo redondeado"/>
          <p:cNvSpPr/>
          <p:nvPr/>
        </p:nvSpPr>
        <p:spPr>
          <a:xfrm>
            <a:off x="395536" y="2420888"/>
            <a:ext cx="2952328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013176"/>
            <a:ext cx="2376264" cy="955282"/>
          </a:xfrm>
          <a:prstGeom prst="rect">
            <a:avLst/>
          </a:prstGeom>
          <a:noFill/>
        </p:spPr>
      </p:pic>
      <p:sp>
        <p:nvSpPr>
          <p:cNvPr id="35" name="34 Flecha derecha"/>
          <p:cNvSpPr/>
          <p:nvPr/>
        </p:nvSpPr>
        <p:spPr>
          <a:xfrm rot="5400000">
            <a:off x="1547664" y="4077072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35 CuadroTexto"/>
          <p:cNvSpPr txBox="1"/>
          <p:nvPr/>
        </p:nvSpPr>
        <p:spPr>
          <a:xfrm>
            <a:off x="179512" y="2492896"/>
            <a:ext cx="288032" cy="1169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S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I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S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E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M</a:t>
            </a:r>
          </a:p>
          <a:p>
            <a:pPr algn="ctr"/>
            <a:r>
              <a:rPr lang="es-ES" sz="1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pic>
        <p:nvPicPr>
          <p:cNvPr id="46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501008"/>
            <a:ext cx="4655160" cy="620688"/>
          </a:xfrm>
          <a:prstGeom prst="rect">
            <a:avLst/>
          </a:prstGeom>
          <a:noFill/>
        </p:spPr>
      </p:pic>
      <p:pic>
        <p:nvPicPr>
          <p:cNvPr id="47" name="46 Imagen"/>
          <p:cNvPicPr/>
          <p:nvPr/>
        </p:nvPicPr>
        <p:blipFill>
          <a:blip r:embed="rId8" cstate="print"/>
          <a:srcRect l="7923" t="20916" r="7506" b="2888"/>
          <a:stretch>
            <a:fillRect/>
          </a:stretch>
        </p:blipFill>
        <p:spPr bwMode="auto">
          <a:xfrm>
            <a:off x="4788024" y="4329232"/>
            <a:ext cx="3790702" cy="252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47 Flecha derecha"/>
          <p:cNvSpPr/>
          <p:nvPr/>
        </p:nvSpPr>
        <p:spPr>
          <a:xfrm rot="18849639">
            <a:off x="3296412" y="4459794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5085184"/>
            <a:ext cx="504056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l="8398" t="20882" r="23273" b="7222"/>
          <a:stretch>
            <a:fillRect/>
          </a:stretch>
        </p:blipFill>
        <p:spPr bwMode="auto">
          <a:xfrm>
            <a:off x="179512" y="836712"/>
            <a:ext cx="4242809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DEL CONVERTIDOR DC-DC DE LA BATERIA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92199" y="764704"/>
            <a:ext cx="4392488" cy="37444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755576" y="404664"/>
            <a:ext cx="305983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MODELO PARA ENCONTRAR LA FUNCION DE TRANSFERENCIA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563888" y="5085184"/>
            <a:ext cx="5328592" cy="172819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539552" y="5877272"/>
            <a:ext cx="3059832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DIAGRAMA DE BLOQUES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5940152" y="1124744"/>
            <a:ext cx="1800200" cy="208823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6300192" y="908720"/>
            <a:ext cx="1152128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ECUACIONES</a:t>
            </a:r>
            <a:endParaRPr lang="es-E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4860032" y="2132856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derecha"/>
          <p:cNvSpPr/>
          <p:nvPr/>
        </p:nvSpPr>
        <p:spPr>
          <a:xfrm rot="5400000">
            <a:off x="6498214" y="4311098"/>
            <a:ext cx="61206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0275" y="1340768"/>
            <a:ext cx="1266825" cy="209550"/>
          </a:xfrm>
          <a:prstGeom prst="rect">
            <a:avLst/>
          </a:prstGeom>
          <a:noFill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6487" y="1624323"/>
            <a:ext cx="914400" cy="209550"/>
          </a:xfrm>
          <a:prstGeom prst="rect">
            <a:avLst/>
          </a:prstGeom>
          <a:noFill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9825" y="1907878"/>
            <a:ext cx="847725" cy="209550"/>
          </a:xfrm>
          <a:prstGeom prst="rect">
            <a:avLst/>
          </a:prstGeom>
          <a:noFill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67450" y="2191433"/>
            <a:ext cx="752475" cy="371475"/>
          </a:xfrm>
          <a:prstGeom prst="rect">
            <a:avLst/>
          </a:prstGeom>
          <a:noFill/>
        </p:spPr>
      </p:pic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576263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576263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576263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6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636912"/>
            <a:ext cx="942975" cy="390525"/>
          </a:xfrm>
          <a:prstGeom prst="rect">
            <a:avLst/>
          </a:prstGeom>
          <a:noFill/>
        </p:spPr>
      </p:pic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8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501008"/>
            <a:ext cx="1476375" cy="400050"/>
          </a:xfrm>
          <a:prstGeom prst="rect">
            <a:avLst/>
          </a:prstGeom>
          <a:noFill/>
        </p:spPr>
      </p:pic>
      <p:sp>
        <p:nvSpPr>
          <p:cNvPr id="2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" name="Picture 1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3501008"/>
            <a:ext cx="1162050" cy="523875"/>
          </a:xfrm>
          <a:prstGeom prst="rect">
            <a:avLst/>
          </a:prstGeom>
          <a:noFill/>
        </p:spPr>
      </p:pic>
      <p:sp>
        <p:nvSpPr>
          <p:cNvPr id="3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2" name="Picture 2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0392" y="3501008"/>
            <a:ext cx="647700" cy="371475"/>
          </a:xfrm>
          <a:prstGeom prst="rect">
            <a:avLst/>
          </a:prstGeom>
          <a:noFill/>
        </p:spPr>
      </p:pic>
      <p:cxnSp>
        <p:nvCxnSpPr>
          <p:cNvPr id="33" name="32 Conector recto de flecha"/>
          <p:cNvCxnSpPr/>
          <p:nvPr/>
        </p:nvCxnSpPr>
        <p:spPr>
          <a:xfrm>
            <a:off x="6300192" y="3717032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7812360" y="3501008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8466" y="4074178"/>
            <a:ext cx="1714500" cy="371475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20379" y="4722250"/>
            <a:ext cx="1590675" cy="371475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36525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76263" y="219393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6263" y="256540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3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070" y="2562010"/>
            <a:ext cx="4393410" cy="425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079" y="1985946"/>
            <a:ext cx="2581275" cy="209550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2266" y="2195496"/>
            <a:ext cx="1866900" cy="209550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6141" y="2405046"/>
            <a:ext cx="819150" cy="209550"/>
          </a:xfrm>
          <a:prstGeom prst="rect">
            <a:avLst/>
          </a:prstGeom>
          <a:noFill/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576263" y="224155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76263" y="245110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539552" y="1697914"/>
            <a:ext cx="2952328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251520" y="1769922"/>
            <a:ext cx="288032" cy="1169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S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I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S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E</a:t>
            </a:r>
          </a:p>
          <a:p>
            <a:pPr algn="ctr"/>
            <a:r>
              <a:rPr lang="es-ES" sz="1000" b="1" dirty="0" smtClean="0">
                <a:latin typeface="Arial" pitchFamily="34" charset="0"/>
                <a:cs typeface="Arial" pitchFamily="34" charset="0"/>
              </a:rPr>
              <a:t>M</a:t>
            </a:r>
          </a:p>
          <a:p>
            <a:pPr algn="ctr"/>
            <a:r>
              <a:rPr lang="es-ES" sz="10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539552" y="3858154"/>
            <a:ext cx="2952328" cy="148478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251520" y="3858154"/>
            <a:ext cx="288032" cy="14847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C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N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R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L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D</a:t>
            </a:r>
          </a:p>
          <a:p>
            <a:pPr algn="ctr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O</a:t>
            </a:r>
          </a:p>
          <a:p>
            <a:pPr algn="ctr"/>
            <a:r>
              <a:rPr lang="es-ES" sz="800" b="1" dirty="0">
                <a:latin typeface="Arial" pitchFamily="34" charset="0"/>
                <a:cs typeface="Arial" pitchFamily="34" charset="0"/>
              </a:rPr>
              <a:t>R</a:t>
            </a:r>
            <a:endParaRPr lang="es-ES" sz="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Flecha derecha"/>
          <p:cNvSpPr/>
          <p:nvPr/>
        </p:nvSpPr>
        <p:spPr>
          <a:xfrm>
            <a:off x="3707904" y="4290202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DEL CONVERTIDOR DC-DC DE LA BATERIA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47664" y="980728"/>
            <a:ext cx="62948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DESCRIPCIÓN DEL TEMA DESARROLLADO</a:t>
            </a:r>
            <a:endParaRPr lang="es-EC" sz="2800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99592" y="1706325"/>
            <a:ext cx="748883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 estudio consiste en dimensionar y diseñar los controladores de los  </a:t>
            </a: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dos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Convertidores DC-DC, uno para los paneles fotovoltaicos y otro para las bater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as, además de</a:t>
            </a:r>
            <a:r>
              <a:rPr kumimoji="0" lang="es-ES_tradnl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un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Inversor DC-AC.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s-ES_tradnl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 ha desarrollado en base a un sistema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monofásico, este sistema va a estar aislado (desconectado) de la red de energía eléctrica.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s-ES_tradnl" sz="28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 desarrollaron los criterios y parámetros que se utilizan para poder hacer uso de este tipo de energía.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s-ES_tradn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 utilizo la técnica del Factor K, además de la ayuda del software MATLAB/SIMULINK para diseñar los controladores y el análisis de señales.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s-ES_tradn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l="5234" t="17439" r="2979" b="17681"/>
          <a:stretch>
            <a:fillRect/>
          </a:stretch>
        </p:blipFill>
        <p:spPr bwMode="auto">
          <a:xfrm>
            <a:off x="4788024" y="3429000"/>
            <a:ext cx="412007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l="4025" t="30311" r="10324" b="13969"/>
          <a:stretch>
            <a:fillRect/>
          </a:stretch>
        </p:blipFill>
        <p:spPr bwMode="auto">
          <a:xfrm>
            <a:off x="755576" y="3789040"/>
            <a:ext cx="316835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 l="4299" t="26033" r="3960" b="16116"/>
          <a:stretch>
            <a:fillRect/>
          </a:stretch>
        </p:blipFill>
        <p:spPr bwMode="auto">
          <a:xfrm>
            <a:off x="3671392" y="260648"/>
            <a:ext cx="5472608" cy="234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DIMENSIONAMIENTO DEL CONVERTIDOR DC-AC (INVERSOR)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2"/>
            <a:ext cx="1584176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 redondeado"/>
          <p:cNvSpPr/>
          <p:nvPr/>
        </p:nvSpPr>
        <p:spPr>
          <a:xfrm>
            <a:off x="4283968" y="1340768"/>
            <a:ext cx="576064" cy="792088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4860032" y="908720"/>
            <a:ext cx="936104" cy="172819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derecha"/>
          <p:cNvSpPr/>
          <p:nvPr/>
        </p:nvSpPr>
        <p:spPr>
          <a:xfrm>
            <a:off x="2339752" y="1484784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 redondeado"/>
          <p:cNvSpPr/>
          <p:nvPr/>
        </p:nvSpPr>
        <p:spPr>
          <a:xfrm>
            <a:off x="683568" y="3789040"/>
            <a:ext cx="3312368" cy="19442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12 Conector angular"/>
          <p:cNvCxnSpPr>
            <a:stCxn id="9" idx="2"/>
            <a:endCxn id="12" idx="0"/>
          </p:cNvCxnSpPr>
          <p:nvPr/>
        </p:nvCxnSpPr>
        <p:spPr>
          <a:xfrm rot="5400000">
            <a:off x="2627784" y="1844824"/>
            <a:ext cx="1656184" cy="22322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13 Rectángulo redondeado"/>
          <p:cNvSpPr/>
          <p:nvPr/>
        </p:nvSpPr>
        <p:spPr>
          <a:xfrm>
            <a:off x="4716016" y="3212976"/>
            <a:ext cx="4248472" cy="37444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5" name="14 Conector angular"/>
          <p:cNvCxnSpPr>
            <a:stCxn id="10" idx="2"/>
            <a:endCxn id="14" idx="0"/>
          </p:cNvCxnSpPr>
          <p:nvPr/>
        </p:nvCxnSpPr>
        <p:spPr>
          <a:xfrm rot="16200000" flipH="1">
            <a:off x="5796136" y="2168860"/>
            <a:ext cx="576064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23528" y="5733256"/>
            <a:ext cx="4176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s-ES" sz="1200" b="1" dirty="0" smtClean="0">
                <a:latin typeface="Arial" pitchFamily="34" charset="0"/>
                <a:cs typeface="Arial" pitchFamily="34" charset="0"/>
              </a:rPr>
              <a:t>Dimensionamos RL(resistencia parasita) y L(inductor)</a:t>
            </a:r>
            <a:endParaRPr lang="es-E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442798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t="30597" b="42537"/>
          <a:stretch>
            <a:fillRect/>
          </a:stretch>
        </p:blipFill>
        <p:spPr bwMode="auto">
          <a:xfrm>
            <a:off x="4648200" y="4437112"/>
            <a:ext cx="44958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print"/>
          <a:srcRect l="2754" r="3602" b="69403"/>
          <a:stretch>
            <a:fillRect/>
          </a:stretch>
        </p:blipFill>
        <p:spPr bwMode="auto">
          <a:xfrm>
            <a:off x="4635946" y="936104"/>
            <a:ext cx="44005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 redondeado"/>
          <p:cNvSpPr/>
          <p:nvPr/>
        </p:nvSpPr>
        <p:spPr>
          <a:xfrm>
            <a:off x="0" y="3429000"/>
            <a:ext cx="4283968" cy="100811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0" y="2348880"/>
            <a:ext cx="4283968" cy="100811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 redondeado"/>
          <p:cNvSpPr/>
          <p:nvPr/>
        </p:nvSpPr>
        <p:spPr>
          <a:xfrm>
            <a:off x="4716016" y="4437112"/>
            <a:ext cx="4248472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4608512" y="1124744"/>
            <a:ext cx="4427984" cy="129614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10 Forma"/>
          <p:cNvCxnSpPr>
            <a:stCxn id="8" idx="3"/>
            <a:endCxn id="10" idx="2"/>
          </p:cNvCxnSpPr>
          <p:nvPr/>
        </p:nvCxnSpPr>
        <p:spPr>
          <a:xfrm flipV="1">
            <a:off x="4283968" y="2420888"/>
            <a:ext cx="2538536" cy="432048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11 Forma"/>
          <p:cNvCxnSpPr>
            <a:stCxn id="7" idx="3"/>
            <a:endCxn id="9" idx="0"/>
          </p:cNvCxnSpPr>
          <p:nvPr/>
        </p:nvCxnSpPr>
        <p:spPr>
          <a:xfrm>
            <a:off x="4283968" y="3933056"/>
            <a:ext cx="2556284" cy="50405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DIMENSIONAMIENTO DEL CONVERTIDOR DC-AC (INVERSOR)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67544" y="76470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RL= 0.07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[ohm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47564" y="114623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C= 75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uF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47564" y="155679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latin typeface="Arial" pitchFamily="34" charset="0"/>
                <a:cs typeface="Arial" pitchFamily="34" charset="0"/>
              </a:rPr>
              <a:t>L= 2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mH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] 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3182344" y="6021288"/>
            <a:ext cx="26858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 l="5234" t="17439" r="2979" b="17681"/>
          <a:stretch>
            <a:fillRect/>
          </a:stretch>
        </p:blipFill>
        <p:spPr bwMode="auto">
          <a:xfrm>
            <a:off x="179512" y="2132856"/>
            <a:ext cx="465963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DEL CONVERTIDOR DC-AC (INVERSOR)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92198" y="1916832"/>
            <a:ext cx="4695825" cy="3744416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971600" y="1556792"/>
            <a:ext cx="3059832" cy="4308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100" b="1" dirty="0" smtClean="0">
                <a:latin typeface="Arial" pitchFamily="34" charset="0"/>
                <a:cs typeface="Arial" pitchFamily="34" charset="0"/>
              </a:rPr>
              <a:t>MODELO PARA ENCONTRAR LA FUNCION DE TRANSFERENCIA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Flecha derecha"/>
          <p:cNvSpPr/>
          <p:nvPr/>
        </p:nvSpPr>
        <p:spPr>
          <a:xfrm>
            <a:off x="5004048" y="3284984"/>
            <a:ext cx="792088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11521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780928"/>
            <a:ext cx="3236276" cy="491108"/>
          </a:xfrm>
          <a:prstGeom prst="rect">
            <a:avLst/>
          </a:prstGeom>
          <a:noFill/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0" y="115212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3921" y="3789040"/>
            <a:ext cx="3460079" cy="491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8574"/>
            <a:ext cx="4032448" cy="395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1970" y="1558574"/>
            <a:ext cx="4812030" cy="3958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0" y="-27384"/>
            <a:ext cx="91440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DISEÑO DEL CONTROL DEL CONVERTIDOR DC-AC (INVERSOR)</a:t>
            </a:r>
            <a:endParaRPr lang="es-ES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347864" y="5733256"/>
            <a:ext cx="26425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339752" y="908720"/>
            <a:ext cx="488813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SISTEMA COMPLETO - ANALISIS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408167" cy="485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555776" y="6093296"/>
            <a:ext cx="44113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SISTEMA COMPLETO DE CONVERTIDORES E INVERSOR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339752" y="404664"/>
            <a:ext cx="5120376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COVERTIDOR DC-DC PV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131840" y="6309320"/>
            <a:ext cx="3615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CONVERTIDOR DC-DC DEL PV 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4572959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835696" y="548680"/>
            <a:ext cx="597695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COVERTIDOR DC-DC BATERÍA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03848" y="6381328"/>
            <a:ext cx="41899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CONVERTIDOR DC-DC DE LA BATERIA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96752"/>
            <a:ext cx="4680520" cy="512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475252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43808" y="241484"/>
            <a:ext cx="420493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635896" y="6309320"/>
            <a:ext cx="26425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7606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843808" y="836712"/>
            <a:ext cx="420493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339752" y="5661248"/>
            <a:ext cx="51505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 CORRIENTE EN EL INDUCTOR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764704"/>
            <a:ext cx="496855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339752" y="260648"/>
            <a:ext cx="54361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 SALIDA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75856" y="6165304"/>
            <a:ext cx="3637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A LA SALIDA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95936" y="1124744"/>
            <a:ext cx="162371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MOTIVOS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15616" y="2132856"/>
            <a:ext cx="73448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Uso de energía renovables cada vez mas frecuente.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No se aprovecha de manera eficiente el total de la energía producida por los PV.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Control que responda de manera optima a las diferentes variaciones que pueden existir en un sistema basado en PV.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Ayudar a que este tipo de energía se desarrollen mas y que los sistemas electrónicos usados en estas tecnologías, sean mas eficientes.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372200" y="6581001"/>
            <a:ext cx="206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200" dirty="0" smtClean="0"/>
              <a:t>PV: Paneles Fotovoltaicos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76872"/>
            <a:ext cx="60486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763688" y="1412776"/>
            <a:ext cx="641451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PERTURBACION EN PANEL FOTOVOLTAICO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203848" y="5085184"/>
            <a:ext cx="34135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PERTURBACION DE CORRIENTE EN EL PV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052736"/>
            <a:ext cx="525658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483768" y="404664"/>
            <a:ext cx="5120376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COVERTIDOR DC-DC PV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6309320"/>
            <a:ext cx="3615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CONVERTIDOR DC-DC DEL PV 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5251976" cy="542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907704" y="548680"/>
            <a:ext cx="597695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COVERTIDOR DC-DC BATERIA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6381328"/>
            <a:ext cx="41899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CONVERTIDOR DC-DC DE LA BATERÍA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943197"/>
            <a:ext cx="5184576" cy="55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915816" y="332656"/>
            <a:ext cx="420493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635896" y="6453336"/>
            <a:ext cx="26425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597666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843808" y="836712"/>
            <a:ext cx="420493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339752" y="5661248"/>
            <a:ext cx="51505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DE CORRIENTE EN EL INDUCTOR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5400600" cy="4965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2339752" y="620688"/>
            <a:ext cx="54361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SEÑALES:  SALIDA 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75856" y="6165304"/>
            <a:ext cx="3637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A LA SALIDA DEL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491880" y="764704"/>
            <a:ext cx="250690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CONCLUSIONES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24577" name="AutoShape 1"/>
          <p:cNvSpPr>
            <a:spLocks noChangeArrowheads="1"/>
          </p:cNvSpPr>
          <p:nvPr/>
        </p:nvSpPr>
        <p:spPr bwMode="auto">
          <a:xfrm>
            <a:off x="4911725" y="1847850"/>
            <a:ext cx="415925" cy="3952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4808538" y="1974850"/>
            <a:ext cx="615950" cy="5238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11560" y="1623283"/>
            <a:ext cx="78488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El sistema permite apreciar el funcionamiento de cada una de las señales importantes de cada una de sus etapas.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s-ES_tradnl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 logró diseñar un sistema que trabaja aislado de la red, siguiendo los modelos conceptuales descritos y la técnica de control elegida para todos los </a:t>
            </a: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convertidores e inversor. </a:t>
            </a: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Cuando existen aumentos considerables de carga el sistema no responderá porque esta diseñado para una potencia máxima determinada en el estudio.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El voltaje en el capacitor de enlace ó DC-LINK regula  el flujo de potencia desde los paneles hacia la carga o hacia las baterías, por ello su importancia en el estudio.</a:t>
            </a: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C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C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15616" y="2265839"/>
            <a:ext cx="72728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Analizar todas las señales de cada una de las etapas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y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componentes del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sistema, </a:t>
            </a:r>
            <a:r>
              <a: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para confirmar los datos de las variables definidas.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Los valores de los elementos dimensionados en los convertidores son teóricos.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es-ES_tradnl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Se recomienda la implementación para comprobar la validez del presente estudio.</a:t>
            </a: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03848" y="1052736"/>
            <a:ext cx="3251211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RECOMENDACIONES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35696" y="836712"/>
            <a:ext cx="57876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0" dirty="0" smtClean="0">
                <a:solidFill>
                  <a:schemeClr val="accent4">
                    <a:lumMod val="50000"/>
                  </a:schemeClr>
                </a:solidFill>
                <a:latin typeface="Brush Script MT" pitchFamily="66" charset="0"/>
              </a:rPr>
              <a:t>GRACIAS POR</a:t>
            </a:r>
          </a:p>
          <a:p>
            <a:pPr algn="ctr"/>
            <a:r>
              <a:rPr lang="es-EC" sz="8000" dirty="0" smtClean="0">
                <a:solidFill>
                  <a:schemeClr val="accent4">
                    <a:lumMod val="50000"/>
                  </a:schemeClr>
                </a:solidFill>
                <a:latin typeface="Brush Script MT" pitchFamily="66" charset="0"/>
              </a:rPr>
              <a:t>SU ATENCIÓN</a:t>
            </a:r>
            <a:endParaRPr lang="es-EC" sz="8000" dirty="0">
              <a:solidFill>
                <a:schemeClr val="accent4">
                  <a:lumMod val="50000"/>
                </a:schemeClr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798912" y="1049220"/>
            <a:ext cx="174041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SOLUCIÓN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87624" y="2150854"/>
            <a:ext cx="7344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Diseñar un sistema de control para cada uno de los Convertidores DC-DC e Inversor DC-AC que responda a las variaciones que existen en este tipo de sistemas.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Hacer uso de la potencia máxima dada por los PV, en todo instante de tiempo.</a:t>
            </a:r>
          </a:p>
          <a:p>
            <a:pPr algn="just">
              <a:buFont typeface="Wingdings" pitchFamily="2" charset="2"/>
              <a:buChar char="ü"/>
            </a:pPr>
            <a:endParaRPr lang="es-EC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Dimensionar cada uno de los elementos que conforman los convertidores e inversor, basados en un estudio de carga.</a:t>
            </a:r>
          </a:p>
          <a:p>
            <a:endParaRPr lang="es-EC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372200" y="6581001"/>
            <a:ext cx="206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200" dirty="0" smtClean="0"/>
              <a:t>PV: Paneles Fotovoltaicos</a:t>
            </a:r>
            <a:endParaRPr lang="es-EC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63688" y="908720"/>
            <a:ext cx="64315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DIAGRAMA DEL SISTEMA DESARROLLADO</a:t>
            </a:r>
            <a:endParaRPr lang="es-EC" sz="2800" b="1" dirty="0" smtClean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403648" y="1556792"/>
          <a:ext cx="6786781" cy="4392488"/>
        </p:xfrm>
        <a:graphic>
          <a:graphicData uri="http://schemas.openxmlformats.org/presentationml/2006/ole">
            <p:oleObj spid="_x0000_s18433" name="Visio" r:id="rId3" imgW="5266944" imgH="3922776" progId="Visio.Drawing.11">
              <p:embed/>
            </p:oleObj>
          </a:graphicData>
        </a:graphic>
      </p:graphicFrame>
      <p:sp>
        <p:nvSpPr>
          <p:cNvPr id="7" name="6 Rectángulo"/>
          <p:cNvSpPr/>
          <p:nvPr/>
        </p:nvSpPr>
        <p:spPr>
          <a:xfrm>
            <a:off x="3203848" y="6165304"/>
            <a:ext cx="3396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DIAGRAMA DEL SISTEMA A IMPLEMENTAR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908720"/>
            <a:ext cx="50710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CONVERTIDOR DC-DC ELEVADOR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55776" y="4437112"/>
            <a:ext cx="4617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200" b="1" dirty="0" smtClean="0">
                <a:latin typeface="Arial" pitchFamily="34" charset="0"/>
                <a:cs typeface="Arial" pitchFamily="34" charset="0"/>
              </a:rPr>
              <a:t>CIRCUITO EQUIVALENTE CONVERTIDOR DC-DC ELEVADOR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547664" y="4941168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Es un convertidor de potencia que obtiene a su salida una tensión continua mayor que a su entrada.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3131840" y="2276872"/>
            <a:ext cx="648072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noFill/>
            </a:endParaRPr>
          </a:p>
        </p:txBody>
      </p:sp>
      <p:sp>
        <p:nvSpPr>
          <p:cNvPr id="8" name="7 Elipse"/>
          <p:cNvSpPr/>
          <p:nvPr/>
        </p:nvSpPr>
        <p:spPr>
          <a:xfrm>
            <a:off x="5580112" y="2348880"/>
            <a:ext cx="648072" cy="12961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noFill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173912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95736" y="908720"/>
            <a:ext cx="507100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CONVERTIDOR DC-DC ELEVADOR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61926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683568" y="5157192"/>
            <a:ext cx="7830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 smtClean="0">
                <a:latin typeface="Arial" pitchFamily="34" charset="0"/>
                <a:cs typeface="Arial" pitchFamily="34" charset="0"/>
              </a:rPr>
              <a:t>Las dos configuraciones de un Boost. (a) La energía se transfiere de la fuente a la bobina y del condensador a la carga. (b) la energía se transfiere de la fuente y de la bobina al condensador y a la carga.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 flipH="1">
            <a:off x="1403648" y="205155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a.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 flipH="1">
            <a:off x="1403648" y="41490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b.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347864" y="764704"/>
            <a:ext cx="281224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INVERSOR DC-AC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r="53542" b="11111"/>
          <a:stretch>
            <a:fillRect/>
          </a:stretch>
        </p:blipFill>
        <p:spPr bwMode="auto">
          <a:xfrm>
            <a:off x="2483768" y="1340768"/>
            <a:ext cx="4180064" cy="309634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491880" y="4581128"/>
            <a:ext cx="2301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1200" b="1" dirty="0" smtClean="0">
                <a:latin typeface="Arial" pitchFamily="34" charset="0"/>
                <a:cs typeface="Arial" pitchFamily="34" charset="0"/>
              </a:rPr>
              <a:t>CIRCUITO INVERSOR DC-AC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99592" y="501317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 smtClean="0">
                <a:latin typeface="Arial" pitchFamily="34" charset="0"/>
                <a:cs typeface="Arial" pitchFamily="34" charset="0"/>
              </a:rPr>
              <a:t>La función de un inversor es cambiar un voltaje de entrada de corriente continua a un voltaje simétrico de salida de corriente alterna, con la magnitud y frecuencia deseada.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59832" y="908720"/>
            <a:ext cx="3245376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latin typeface="Calibri" pitchFamily="34" charset="0"/>
                <a:ea typeface="Verdana" pitchFamily="34" charset="0"/>
                <a:cs typeface="Calibri" pitchFamily="34" charset="0"/>
              </a:rPr>
              <a:t>MODULACION PWM</a:t>
            </a:r>
            <a:endParaRPr lang="es-EC" sz="2800" b="1" dirty="0">
              <a:solidFill>
                <a:schemeClr val="bg1"/>
              </a:solidFill>
              <a:latin typeface="Calibri" pitchFamily="34" charset="0"/>
              <a:ea typeface="Verdana" pitchFamily="34" charset="0"/>
              <a:cs typeface="Calibri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691680" y="1556792"/>
            <a:ext cx="6120680" cy="445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327585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12713" indent="-112713"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c(t) diente de sierra para m(t) DC</a:t>
            </a:r>
          </a:p>
          <a:p>
            <a:pPr marL="112713" indent="-112713"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c(t) triangular para m(t) AC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355976" y="5589240"/>
            <a:ext cx="13308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SEÑALES PWM</a:t>
            </a:r>
            <a:endParaRPr lang="es-EC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989</TotalTime>
  <Words>1059</Words>
  <Application>Microsoft Office PowerPoint</Application>
  <PresentationFormat>Presentación en pantalla (4:3)</PresentationFormat>
  <Paragraphs>159</Paragraphs>
  <Slides>38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1" baseType="lpstr">
      <vt:lpstr>Concourse</vt:lpstr>
      <vt:lpstr>Visio</vt:lpstr>
      <vt:lpstr>Dibujo de Microsoft Visio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RIPM</dc:creator>
  <cp:lastModifiedBy>RIPM</cp:lastModifiedBy>
  <cp:revision>55</cp:revision>
  <dcterms:created xsi:type="dcterms:W3CDTF">2010-12-19T00:34:14Z</dcterms:created>
  <dcterms:modified xsi:type="dcterms:W3CDTF">2010-12-21T04:29:46Z</dcterms:modified>
</cp:coreProperties>
</file>