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31"/>
  </p:notesMasterIdLst>
  <p:sldIdLst>
    <p:sldId id="256" r:id="rId2"/>
    <p:sldId id="257" r:id="rId3"/>
    <p:sldId id="281" r:id="rId4"/>
    <p:sldId id="258" r:id="rId5"/>
    <p:sldId id="259" r:id="rId6"/>
    <p:sldId id="260" r:id="rId7"/>
    <p:sldId id="273" r:id="rId8"/>
    <p:sldId id="272" r:id="rId9"/>
    <p:sldId id="262" r:id="rId10"/>
    <p:sldId id="263" r:id="rId11"/>
    <p:sldId id="264" r:id="rId12"/>
    <p:sldId id="274" r:id="rId13"/>
    <p:sldId id="275" r:id="rId14"/>
    <p:sldId id="265" r:id="rId15"/>
    <p:sldId id="276" r:id="rId16"/>
    <p:sldId id="277" r:id="rId17"/>
    <p:sldId id="278" r:id="rId18"/>
    <p:sldId id="266" r:id="rId19"/>
    <p:sldId id="267" r:id="rId20"/>
    <p:sldId id="270" r:id="rId21"/>
    <p:sldId id="279" r:id="rId22"/>
    <p:sldId id="280" r:id="rId23"/>
    <p:sldId id="282" r:id="rId24"/>
    <p:sldId id="283" r:id="rId25"/>
    <p:sldId id="284" r:id="rId26"/>
    <p:sldId id="285" r:id="rId27"/>
    <p:sldId id="268" r:id="rId28"/>
    <p:sldId id="269" r:id="rId29"/>
    <p:sldId id="271" r:id="rId30"/>
  </p:sldIdLst>
  <p:sldSz cx="9144000" cy="6858000" type="screen4x3"/>
  <p:notesSz cx="7315200" cy="96012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05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EC"/>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ACDF34-36E6-4DBE-AA2E-F3346B9BAA40}" type="datetimeFigureOut">
              <a:rPr lang="es-EC" smtClean="0"/>
              <a:t>01/12/2010</a:t>
            </a:fld>
            <a:endParaRPr lang="es-EC"/>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s-EC"/>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s-EC"/>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1007EC4-8EF6-4056-8D03-03BBC985C5F6}" type="slidenum">
              <a:rPr lang="es-EC" smtClean="0"/>
              <a:t>‹#›</a:t>
            </a:fld>
            <a:endParaRPr lang="es-EC"/>
          </a:p>
        </p:txBody>
      </p:sp>
    </p:spTree>
    <p:extLst>
      <p:ext uri="{BB962C8B-B14F-4D97-AF65-F5344CB8AC3E}">
        <p14:creationId xmlns:p14="http://schemas.microsoft.com/office/powerpoint/2010/main" val="2423792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lang="en-US" sz="2000" b="1" kern="1200" dirty="0">
                <a:solidFill>
                  <a:srgbClr val="0070C0"/>
                </a:solidFill>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normAutofit/>
          </a:bodyPr>
          <a:lstStyle>
            <a:lvl1pPr marL="0" indent="0" algn="l">
              <a:buNone/>
              <a:defRPr lang="en-US" sz="1800" kern="1200" dirty="0">
                <a:solidFill>
                  <a:schemeClr val="bg1">
                    <a:lumMod val="50000"/>
                  </a:schemeClr>
                </a:solidFill>
                <a:latin typeface="Verdana"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s-EC"/>
          </a:p>
        </p:txBody>
      </p:sp>
      <p:sp>
        <p:nvSpPr>
          <p:cNvPr id="6" name="Slide Number Placeholder 5"/>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s-EC"/>
          </a:p>
        </p:txBody>
      </p:sp>
      <p:sp>
        <p:nvSpPr>
          <p:cNvPr id="5" name="Footer Placeholder 4"/>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6" name="Slide Number Placeholder 5"/>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s-EC"/>
          </a:p>
        </p:txBody>
      </p:sp>
      <p:sp>
        <p:nvSpPr>
          <p:cNvPr id="5" name="Footer Placeholder 4"/>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6" name="Slide Number Placeholder 5"/>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685800" y="220821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18288"/>
            <a:ext cx="2895600" cy="329184"/>
          </a:xfrm>
          <a:prstGeom prst="rect">
            <a:avLst/>
          </a:prstGeom>
        </p:spPr>
        <p:txBody>
          <a:bodyPr/>
          <a:lstStyle/>
          <a:p>
            <a:endParaRPr lang="es-EC"/>
          </a:p>
        </p:txBody>
      </p:sp>
      <p:sp>
        <p:nvSpPr>
          <p:cNvPr id="5" name="Footer Placeholder 4"/>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6" name="Slide Number Placeholder 5"/>
          <p:cNvSpPr>
            <a:spLocks noGrp="1"/>
          </p:cNvSpPr>
          <p:nvPr>
            <p:ph type="sldNum" sz="quarter" idx="12"/>
          </p:nvPr>
        </p:nvSpPr>
        <p:spPr/>
        <p:txBody>
          <a:bodyPr/>
          <a:lstStyle/>
          <a:p>
            <a:fld id="{5602858E-4E7F-43B1-AA1D-FFA16747FB7B}" type="slidenum">
              <a:rPr lang="es-EC" smtClean="0"/>
              <a:t>‹#›</a:t>
            </a:fld>
            <a:endParaRPr lang="es-EC"/>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s-EC"/>
          </a:p>
        </p:txBody>
      </p:sp>
      <p:sp>
        <p:nvSpPr>
          <p:cNvPr id="6" name="Footer Placeholder 5"/>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7" name="Slide Number Placeholder 6"/>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9144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2098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971800"/>
            <a:ext cx="3931920" cy="34178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22098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971800"/>
            <a:ext cx="3931920" cy="3429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a:xfrm>
            <a:off x="457200" y="18288"/>
            <a:ext cx="2895600" cy="329184"/>
          </a:xfrm>
          <a:prstGeom prst="rect">
            <a:avLst/>
          </a:prstGeom>
        </p:spPr>
        <p:txBody>
          <a:bodyPr/>
          <a:lstStyle/>
          <a:p>
            <a:endParaRPr lang="es-EC"/>
          </a:p>
        </p:txBody>
      </p:sp>
      <p:sp>
        <p:nvSpPr>
          <p:cNvPr id="8" name="Footer Placeholder 7"/>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9" name="Slide Number Placeholder 8"/>
          <p:cNvSpPr>
            <a:spLocks noGrp="1"/>
          </p:cNvSpPr>
          <p:nvPr>
            <p:ph type="sldNum" sz="quarter" idx="12"/>
          </p:nvPr>
        </p:nvSpPr>
        <p:spPr/>
        <p:txBody>
          <a:bodyPr/>
          <a:lstStyle/>
          <a:p>
            <a:fld id="{5602858E-4E7F-43B1-AA1D-FFA16747FB7B}" type="slidenum">
              <a:rPr lang="es-EC" smtClean="0"/>
              <a:t>‹#›</a:t>
            </a:fld>
            <a:endParaRPr lang="es-EC"/>
          </a:p>
        </p:txBody>
      </p:sp>
      <p:cxnSp>
        <p:nvCxnSpPr>
          <p:cNvPr id="11" name="Straight Connector 10"/>
          <p:cNvCxnSpPr/>
          <p:nvPr/>
        </p:nvCxnSpPr>
        <p:spPr>
          <a:xfrm>
            <a:off x="4572000" y="2286000"/>
            <a:ext cx="0" cy="41148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685800" y="213360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18288"/>
            <a:ext cx="2895600" cy="329184"/>
          </a:xfrm>
          <a:prstGeom prst="rect">
            <a:avLst/>
          </a:prstGeom>
        </p:spPr>
        <p:txBody>
          <a:bodyPr/>
          <a:lstStyle/>
          <a:p>
            <a:endParaRPr lang="es-EC"/>
          </a:p>
        </p:txBody>
      </p:sp>
      <p:sp>
        <p:nvSpPr>
          <p:cNvPr id="4" name="Footer Placeholder 3"/>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5" name="Slide Number Placeholder 4"/>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18288"/>
            <a:ext cx="2895600" cy="329184"/>
          </a:xfrm>
          <a:prstGeom prst="rect">
            <a:avLst/>
          </a:prstGeom>
        </p:spPr>
        <p:txBody>
          <a:bodyPr/>
          <a:lstStyle/>
          <a:p>
            <a:endParaRPr lang="es-EC"/>
          </a:p>
        </p:txBody>
      </p:sp>
      <p:sp>
        <p:nvSpPr>
          <p:cNvPr id="3" name="Footer Placeholder 2"/>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4" name="Slide Number Placeholder 3"/>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s-EC"/>
          </a:p>
        </p:txBody>
      </p:sp>
      <p:sp>
        <p:nvSpPr>
          <p:cNvPr id="6" name="Footer Placeholder 5"/>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7" name="Slide Number Placeholder 6"/>
          <p:cNvSpPr>
            <a:spLocks noGrp="1"/>
          </p:cNvSpPr>
          <p:nvPr>
            <p:ph type="sldNum" sz="quarter" idx="12"/>
          </p:nvPr>
        </p:nvSpPr>
        <p:spPr/>
        <p:txBody>
          <a:bodyPr/>
          <a:lstStyle/>
          <a:p>
            <a:fld id="{5602858E-4E7F-43B1-AA1D-FFA16747FB7B}" type="slidenum">
              <a:rPr lang="es-EC" smtClean="0"/>
              <a:t>‹#›</a:t>
            </a:fld>
            <a:endParaRPr lang="es-EC"/>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endParaRPr lang="es-EC"/>
          </a:p>
        </p:txBody>
      </p:sp>
      <p:sp>
        <p:nvSpPr>
          <p:cNvPr id="6" name="Footer Placeholder 5"/>
          <p:cNvSpPr>
            <a:spLocks noGrp="1"/>
          </p:cNvSpPr>
          <p:nvPr>
            <p:ph type="ftr" sz="quarter" idx="11"/>
          </p:nvPr>
        </p:nvSpPr>
        <p:spPr>
          <a:xfrm>
            <a:off x="4876800" y="5638800"/>
            <a:ext cx="4114800" cy="329184"/>
          </a:xfrm>
          <a:prstGeom prst="rect">
            <a:avLst/>
          </a:prstGeom>
        </p:spPr>
        <p:txBody>
          <a:bodyPr/>
          <a:lstStyle/>
          <a:p>
            <a:r>
              <a:rPr lang="es-EC" smtClean="0"/>
              <a:t>Faculta de Ingeniería en Electricidad y Computaciíon</a:t>
            </a:r>
            <a:endParaRPr lang="es-EC"/>
          </a:p>
        </p:txBody>
      </p:sp>
      <p:sp>
        <p:nvSpPr>
          <p:cNvPr id="7" name="Slide Number Placeholder 6"/>
          <p:cNvSpPr>
            <a:spLocks noGrp="1"/>
          </p:cNvSpPr>
          <p:nvPr>
            <p:ph type="sldNum" sz="quarter" idx="12"/>
          </p:nvPr>
        </p:nvSpPr>
        <p:spPr/>
        <p:txBody>
          <a:bodyPr/>
          <a:lstStyle/>
          <a:p>
            <a:fld id="{5602858E-4E7F-43B1-AA1D-FFA16747FB7B}" type="slidenum">
              <a:rPr lang="es-EC" smtClean="0"/>
              <a:t>‹#›</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11430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286000"/>
            <a:ext cx="8229600" cy="4191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1143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7620000" y="6492240"/>
            <a:ext cx="1066800" cy="329184"/>
          </a:xfrm>
          <a:prstGeom prst="rect">
            <a:avLst/>
          </a:prstGeom>
        </p:spPr>
        <p:txBody>
          <a:bodyPr vert="horz" lIns="91440" tIns="45720" rIns="91440" bIns="45720" rtlCol="0" anchor="ctr"/>
          <a:lstStyle>
            <a:lvl1pPr algn="l">
              <a:defRPr sz="1400" b="1">
                <a:solidFill>
                  <a:srgbClr val="FFFFFF"/>
                </a:solidFill>
              </a:defRPr>
            </a:lvl1pPr>
          </a:lstStyle>
          <a:p>
            <a:fld id="{5602858E-4E7F-43B1-AA1D-FFA16747FB7B}" type="slidenum">
              <a:rPr lang="es-EC" smtClean="0"/>
              <a:t>‹#›</a:t>
            </a:fld>
            <a:endParaRPr lang="es-EC"/>
          </a:p>
        </p:txBody>
      </p:sp>
      <p:pic>
        <p:nvPicPr>
          <p:cNvPr id="9" name="Picture 3" descr="C:\Users\Public\Pictures\logo espol.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415680" y="0"/>
            <a:ext cx="1271120" cy="113888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a:xfrm>
            <a:off x="0" y="649224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457200" y="6472535"/>
            <a:ext cx="8686800" cy="430887"/>
          </a:xfrm>
          <a:prstGeom prst="rect">
            <a:avLst/>
          </a:prstGeom>
          <a:noFill/>
        </p:spPr>
        <p:txBody>
          <a:bodyPr wrap="square" rtlCol="0">
            <a:spAutoFit/>
          </a:bodyPr>
          <a:lstStyle/>
          <a:p>
            <a:r>
              <a:rPr lang="en-US" sz="1100" dirty="0" smtClean="0">
                <a:solidFill>
                  <a:schemeClr val="bg1"/>
                </a:solidFill>
              </a:rPr>
              <a:t>© Copyright</a:t>
            </a:r>
            <a:r>
              <a:rPr lang="en-US" sz="1100" baseline="0" dirty="0" smtClean="0">
                <a:solidFill>
                  <a:schemeClr val="bg1"/>
                </a:solidFill>
              </a:rPr>
              <a:t>  Facultad de Ingeniería en Electricidad y Computación </a:t>
            </a:r>
            <a:r>
              <a:rPr lang="en-US" sz="1100" b="1" i="0" dirty="0" smtClean="0">
                <a:solidFill>
                  <a:schemeClr val="bg1"/>
                </a:solidFill>
              </a:rPr>
              <a:t>FIEC</a:t>
            </a:r>
            <a:r>
              <a:rPr lang="en-US" sz="1100" dirty="0" smtClean="0">
                <a:solidFill>
                  <a:schemeClr val="bg1"/>
                </a:solidFill>
              </a:rPr>
              <a:t>			                   </a:t>
            </a:r>
            <a:r>
              <a:rPr lang="en-US" sz="1100" dirty="0" err="1" smtClean="0">
                <a:solidFill>
                  <a:schemeClr val="bg1"/>
                </a:solidFill>
              </a:rPr>
              <a:t>Página</a:t>
            </a:r>
            <a:r>
              <a:rPr lang="en-US" sz="1100" baseline="0" dirty="0" smtClean="0">
                <a:solidFill>
                  <a:schemeClr val="bg1"/>
                </a:solidFill>
              </a:rPr>
              <a:t> </a:t>
            </a:r>
            <a:fld id="{B377A136-44DB-48D6-B10D-84D51E380EBB}" type="slidenum">
              <a:rPr lang="en-US" sz="1100" smtClean="0">
                <a:solidFill>
                  <a:schemeClr val="bg1"/>
                </a:solidFill>
              </a:rPr>
              <a:t>‹#›</a:t>
            </a:fld>
            <a:r>
              <a:rPr lang="en-US" sz="1100" dirty="0" smtClean="0">
                <a:solidFill>
                  <a:schemeClr val="bg1"/>
                </a:solidFill>
              </a:rPr>
              <a:t> de 29 </a:t>
            </a:r>
          </a:p>
          <a:p>
            <a:r>
              <a:rPr lang="en-US" sz="1100" dirty="0" smtClean="0">
                <a:solidFill>
                  <a:schemeClr val="bg1"/>
                </a:solidFill>
              </a:rPr>
              <a:t>Todos los derechos reservados</a:t>
            </a:r>
            <a:endParaRPr lang="es-EC" sz="1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iming>
    <p:tnLst>
      <p:par>
        <p:cTn id="1" dur="indefinite" restart="never" nodeType="tmRoot"/>
      </p:par>
    </p:tnLst>
  </p:timing>
  <p:hf sldNum="0"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www.businessbarometer.com.au/images/homepage-graphi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4518" y="3367250"/>
            <a:ext cx="2989482" cy="310975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3400" y="1447800"/>
            <a:ext cx="8153400" cy="1323439"/>
          </a:xfrm>
          <a:prstGeom prst="rect">
            <a:avLst/>
          </a:prstGeom>
          <a:noFill/>
        </p:spPr>
        <p:txBody>
          <a:bodyPr wrap="square" rtlCol="0">
            <a:spAutoFit/>
          </a:bodyPr>
          <a:lstStyle/>
          <a:p>
            <a:pPr algn="ctr"/>
            <a:r>
              <a:rPr lang="es-EC" sz="2000" b="1" dirty="0">
                <a:solidFill>
                  <a:srgbClr val="0070C0"/>
                </a:solidFill>
                <a:latin typeface="Verdana" pitchFamily="34" charset="0"/>
                <a:ea typeface="Verdana" pitchFamily="34" charset="0"/>
                <a:cs typeface="Verdana" pitchFamily="34" charset="0"/>
              </a:rPr>
              <a:t>Aplicación de PSP (Personal Software Process)</a:t>
            </a:r>
          </a:p>
          <a:p>
            <a:pPr algn="ctr"/>
            <a:r>
              <a:rPr lang="es-EC" sz="2000" b="1" dirty="0">
                <a:solidFill>
                  <a:srgbClr val="0070C0"/>
                </a:solidFill>
                <a:latin typeface="Verdana" pitchFamily="34" charset="0"/>
                <a:ea typeface="Verdana" pitchFamily="34" charset="0"/>
                <a:cs typeface="Verdana" pitchFamily="34" charset="0"/>
              </a:rPr>
              <a:t>para el desarrollo de un sistema administrador de códigos de barra a partir de la evaluación de Procesos de </a:t>
            </a:r>
            <a:r>
              <a:rPr lang="es-EC" sz="2000" b="1" dirty="0" smtClean="0">
                <a:solidFill>
                  <a:srgbClr val="0070C0"/>
                </a:solidFill>
                <a:latin typeface="Verdana" pitchFamily="34" charset="0"/>
                <a:ea typeface="Verdana" pitchFamily="34" charset="0"/>
                <a:cs typeface="Verdana" pitchFamily="34" charset="0"/>
              </a:rPr>
              <a:t>Reingeniería</a:t>
            </a:r>
            <a:endParaRPr lang="es-EC" sz="2000" b="1" dirty="0">
              <a:solidFill>
                <a:srgbClr val="0070C0"/>
              </a:solidFill>
              <a:latin typeface="Verdana" pitchFamily="34" charset="0"/>
              <a:ea typeface="Verdana" pitchFamily="34" charset="0"/>
              <a:cs typeface="Verdana" pitchFamily="34" charset="0"/>
            </a:endParaRPr>
          </a:p>
        </p:txBody>
      </p:sp>
      <p:sp>
        <p:nvSpPr>
          <p:cNvPr id="5" name="TextBox 4"/>
          <p:cNvSpPr txBox="1"/>
          <p:nvPr/>
        </p:nvSpPr>
        <p:spPr>
          <a:xfrm>
            <a:off x="685800" y="4648200"/>
            <a:ext cx="4876800" cy="1200329"/>
          </a:xfrm>
          <a:prstGeom prst="rect">
            <a:avLst/>
          </a:prstGeom>
          <a:noFill/>
        </p:spPr>
        <p:txBody>
          <a:bodyPr wrap="square" rtlCol="0">
            <a:spAutoFit/>
          </a:bodyPr>
          <a:lstStyle/>
          <a:p>
            <a:r>
              <a:rPr lang="en-US" u="sng" dirty="0" smtClean="0">
                <a:solidFill>
                  <a:schemeClr val="bg1">
                    <a:lumMod val="50000"/>
                  </a:schemeClr>
                </a:solidFill>
                <a:latin typeface="Verdana" pitchFamily="34" charset="0"/>
                <a:ea typeface="Verdana" pitchFamily="34" charset="0"/>
                <a:cs typeface="Verdana" pitchFamily="34" charset="0"/>
              </a:rPr>
              <a:t>Desarrollado por:</a:t>
            </a:r>
          </a:p>
          <a:p>
            <a:endParaRPr lang="en-US" dirty="0">
              <a:solidFill>
                <a:schemeClr val="bg1">
                  <a:lumMod val="50000"/>
                </a:schemeClr>
              </a:solidFill>
              <a:latin typeface="Verdana" pitchFamily="34" charset="0"/>
              <a:ea typeface="Verdana" pitchFamily="34" charset="0"/>
              <a:cs typeface="Verdana" pitchFamily="34" charset="0"/>
            </a:endParaRPr>
          </a:p>
          <a:p>
            <a:pPr marL="342900" indent="-342900">
              <a:buFont typeface="Arial" pitchFamily="34" charset="0"/>
              <a:buChar char="•"/>
            </a:pPr>
            <a:r>
              <a:rPr lang="en-US" i="1" dirty="0" smtClean="0">
                <a:solidFill>
                  <a:schemeClr val="bg1">
                    <a:lumMod val="50000"/>
                  </a:schemeClr>
                </a:solidFill>
                <a:latin typeface="Verdana" pitchFamily="34" charset="0"/>
                <a:ea typeface="Verdana" pitchFamily="34" charset="0"/>
                <a:cs typeface="Verdana" pitchFamily="34" charset="0"/>
              </a:rPr>
              <a:t>Alberto Ronald Chávez Soledispa</a:t>
            </a:r>
          </a:p>
          <a:p>
            <a:pPr marL="342900" indent="-342900">
              <a:buFont typeface="Arial" pitchFamily="34" charset="0"/>
              <a:buChar char="•"/>
            </a:pPr>
            <a:r>
              <a:rPr lang="en-US" i="1" dirty="0" smtClean="0">
                <a:solidFill>
                  <a:schemeClr val="bg1">
                    <a:lumMod val="50000"/>
                  </a:schemeClr>
                </a:solidFill>
                <a:latin typeface="Verdana" pitchFamily="34" charset="0"/>
                <a:ea typeface="Verdana" pitchFamily="34" charset="0"/>
                <a:cs typeface="Verdana" pitchFamily="34" charset="0"/>
              </a:rPr>
              <a:t>Enyl Jimmy Durán Hoyos</a:t>
            </a:r>
            <a:endParaRPr lang="es-EC" sz="1600" i="1" dirty="0"/>
          </a:p>
        </p:txBody>
      </p:sp>
      <p:sp>
        <p:nvSpPr>
          <p:cNvPr id="6" name="TextBox 5"/>
          <p:cNvSpPr txBox="1"/>
          <p:nvPr/>
        </p:nvSpPr>
        <p:spPr>
          <a:xfrm>
            <a:off x="1143000" y="3181290"/>
            <a:ext cx="7315200" cy="707886"/>
          </a:xfrm>
          <a:prstGeom prst="rect">
            <a:avLst/>
          </a:prstGeom>
          <a:noFill/>
        </p:spPr>
        <p:txBody>
          <a:bodyPr wrap="square" rtlCol="0">
            <a:spAutoFit/>
          </a:bodyPr>
          <a:lstStyle/>
          <a:p>
            <a:pPr algn="ctr"/>
            <a:r>
              <a:rPr lang="en-US" sz="2000" b="1" i="1" dirty="0" smtClean="0">
                <a:solidFill>
                  <a:schemeClr val="bg1">
                    <a:lumMod val="50000"/>
                  </a:schemeClr>
                </a:solidFill>
                <a:latin typeface="Verdana" pitchFamily="34" charset="0"/>
                <a:ea typeface="Verdana" pitchFamily="34" charset="0"/>
                <a:cs typeface="Verdana" pitchFamily="34" charset="0"/>
              </a:rPr>
              <a:t>PRESENTACIÓN DE RESULTADOS DEL</a:t>
            </a:r>
          </a:p>
          <a:p>
            <a:pPr algn="ctr"/>
            <a:r>
              <a:rPr lang="en-US" sz="2000" b="1" i="1" dirty="0" smtClean="0">
                <a:solidFill>
                  <a:schemeClr val="bg1">
                    <a:lumMod val="50000"/>
                  </a:schemeClr>
                </a:solidFill>
                <a:latin typeface="Verdana" pitchFamily="34" charset="0"/>
                <a:ea typeface="Verdana" pitchFamily="34" charset="0"/>
                <a:cs typeface="Verdana" pitchFamily="34" charset="0"/>
              </a:rPr>
              <a:t>PROYECTO DE GRADUACIÓN</a:t>
            </a:r>
            <a:endParaRPr lang="es-EC" sz="2000" b="1" i="1" dirty="0">
              <a:solidFill>
                <a:schemeClr val="bg1">
                  <a:lumMod val="50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4817014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Software Process (PSP)</a:t>
            </a:r>
            <a:endParaRPr lang="es-EC" dirty="0"/>
          </a:p>
        </p:txBody>
      </p:sp>
      <p:sp>
        <p:nvSpPr>
          <p:cNvPr id="3" name="Content Placeholder 2"/>
          <p:cNvSpPr>
            <a:spLocks noGrp="1"/>
          </p:cNvSpPr>
          <p:nvPr>
            <p:ph idx="1"/>
          </p:nvPr>
        </p:nvSpPr>
        <p:spPr>
          <a:xfrm>
            <a:off x="457200" y="2286000"/>
            <a:ext cx="4114800" cy="4191000"/>
          </a:xfrm>
        </p:spPr>
        <p:txBody>
          <a:bodyPr>
            <a:normAutofit/>
          </a:bodyPr>
          <a:lstStyle/>
          <a:p>
            <a:pPr algn="just"/>
            <a:r>
              <a:rPr lang="es-ES" sz="2000" dirty="0">
                <a:solidFill>
                  <a:schemeClr val="bg1">
                    <a:lumMod val="50000"/>
                  </a:schemeClr>
                </a:solidFill>
              </a:rPr>
              <a:t>Es un conjunto de prácticas disciplinadas para la gestión del tiempo y mejora de la productividad personal de los programadores o ingenieros de software, en tareas de desarrollo y mantenimiento de sistemas.</a:t>
            </a:r>
            <a:endParaRPr lang="es-EC" sz="2000" dirty="0">
              <a:solidFill>
                <a:schemeClr val="bg1">
                  <a:lumMod val="50000"/>
                </a:schemeClr>
              </a:solidFill>
            </a:endParaRPr>
          </a:p>
        </p:txBody>
      </p:sp>
      <p:pic>
        <p:nvPicPr>
          <p:cNvPr id="10242" name="Picture 2" descr="C:\Users\Public\Pictures\marketing-pla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5409" y="2742901"/>
            <a:ext cx="4199991" cy="2895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127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Metodología</a:t>
            </a:r>
            <a:endParaRPr lang="es-EC" dirty="0"/>
          </a:p>
        </p:txBody>
      </p:sp>
      <p:sp>
        <p:nvSpPr>
          <p:cNvPr id="3" name="Content Placeholder 2"/>
          <p:cNvSpPr>
            <a:spLocks noGrp="1"/>
          </p:cNvSpPr>
          <p:nvPr>
            <p:ph idx="1"/>
          </p:nvPr>
        </p:nvSpPr>
        <p:spPr>
          <a:xfrm>
            <a:off x="457200" y="2286000"/>
            <a:ext cx="8229600" cy="1371600"/>
          </a:xfrm>
        </p:spPr>
        <p:txBody>
          <a:bodyPr>
            <a:normAutofit/>
          </a:bodyPr>
          <a:lstStyle/>
          <a:p>
            <a:pPr>
              <a:buFont typeface="Wingdings" pitchFamily="2" charset="2"/>
              <a:buChar char="Ø"/>
            </a:pPr>
            <a:r>
              <a:rPr lang="en-US" sz="2000" dirty="0" smtClean="0">
                <a:solidFill>
                  <a:schemeClr val="bg1">
                    <a:lumMod val="50000"/>
                  </a:schemeClr>
                </a:solidFill>
              </a:rPr>
              <a:t>Administración del tiempo</a:t>
            </a:r>
          </a:p>
          <a:p>
            <a:pPr>
              <a:buFont typeface="Wingdings" pitchFamily="2" charset="2"/>
              <a:buChar char="Ø"/>
            </a:pPr>
            <a:r>
              <a:rPr lang="en-US" sz="2000" dirty="0" smtClean="0">
                <a:solidFill>
                  <a:schemeClr val="bg1">
                    <a:lumMod val="50000"/>
                  </a:schemeClr>
                </a:solidFill>
              </a:rPr>
              <a:t>Seguimiento del tiempo</a:t>
            </a:r>
          </a:p>
          <a:p>
            <a:pPr>
              <a:buFont typeface="Wingdings" pitchFamily="2" charset="2"/>
              <a:buChar char="Ø"/>
            </a:pPr>
            <a:r>
              <a:rPr lang="en-US" sz="2000" dirty="0" smtClean="0">
                <a:solidFill>
                  <a:schemeClr val="bg1">
                    <a:lumMod val="50000"/>
                  </a:schemeClr>
                </a:solidFill>
              </a:rPr>
              <a:t>Análisis basado en líneas de código (LOC)</a:t>
            </a:r>
          </a:p>
        </p:txBody>
      </p:sp>
      <p:pic>
        <p:nvPicPr>
          <p:cNvPr id="11266" name="Picture 2" descr="C:\Users\Public\Pictures\chicago-personal-injury-attorney-evalu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588" y="4000500"/>
            <a:ext cx="5632824"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891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Metodología</a:t>
            </a:r>
            <a:endParaRPr lang="es-EC" dirty="0"/>
          </a:p>
        </p:txBody>
      </p:sp>
      <p:pic>
        <p:nvPicPr>
          <p:cNvPr id="1229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90800"/>
            <a:ext cx="7924800" cy="313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1251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Metodología</a:t>
            </a:r>
            <a:endParaRPr lang="es-EC" dirty="0"/>
          </a:p>
        </p:txBody>
      </p:sp>
      <p:pic>
        <p:nvPicPr>
          <p:cNvPr id="13314" name="Imagen 22"/>
          <p:cNvPicPr>
            <a:picLocks noChangeAspect="1" noChangeArrowheads="1"/>
          </p:cNvPicPr>
          <p:nvPr/>
        </p:nvPicPr>
        <p:blipFill>
          <a:blip r:embed="rId2">
            <a:extLst>
              <a:ext uri="{28A0092B-C50C-407E-A947-70E740481C1C}">
                <a14:useLocalDpi xmlns:a14="http://schemas.microsoft.com/office/drawing/2010/main" val="0"/>
              </a:ext>
            </a:extLst>
          </a:blip>
          <a:srcRect l="5675" t="22134" r="51006" b="8073"/>
          <a:stretch>
            <a:fillRect/>
          </a:stretch>
        </p:blipFill>
        <p:spPr bwMode="auto">
          <a:xfrm>
            <a:off x="2552700" y="2362199"/>
            <a:ext cx="4038600" cy="4052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959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Resultados</a:t>
            </a:r>
            <a:endParaRPr lang="es-EC" dirty="0"/>
          </a:p>
        </p:txBody>
      </p:sp>
      <p:pic>
        <p:nvPicPr>
          <p:cNvPr id="14338"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546299"/>
            <a:ext cx="9067800" cy="3204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5399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Resultados</a:t>
            </a:r>
            <a:endParaRPr lang="es-EC" dirty="0"/>
          </a:p>
        </p:txBody>
      </p:sp>
      <p:pic>
        <p:nvPicPr>
          <p:cNvPr id="15362" name="Picture 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514599"/>
            <a:ext cx="8610600" cy="3629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5944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Resultados</a:t>
            </a:r>
            <a:endParaRPr lang="es-EC" dirty="0"/>
          </a:p>
        </p:txBody>
      </p:sp>
      <p:pic>
        <p:nvPicPr>
          <p:cNvPr id="16386" name="Picture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1" y="2514600"/>
            <a:ext cx="9128119"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1822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PSP</a:t>
            </a:r>
            <a:r>
              <a:rPr lang="en-US" dirty="0"/>
              <a:t> </a:t>
            </a:r>
            <a:r>
              <a:rPr lang="en-US" dirty="0" smtClean="0"/>
              <a:t>-  Resultados</a:t>
            </a:r>
            <a:endParaRPr lang="es-EC" dirty="0"/>
          </a:p>
        </p:txBody>
      </p:sp>
      <p:pic>
        <p:nvPicPr>
          <p:cNvPr id="17410"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78135"/>
            <a:ext cx="9143442" cy="323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4815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Sistema administrador de códigos de barra (SACB)</a:t>
            </a:r>
            <a:endParaRPr lang="es-EC" dirty="0"/>
          </a:p>
        </p:txBody>
      </p:sp>
      <p:sp>
        <p:nvSpPr>
          <p:cNvPr id="3" name="Content Placeholder 2"/>
          <p:cNvSpPr>
            <a:spLocks noGrp="1"/>
          </p:cNvSpPr>
          <p:nvPr>
            <p:ph idx="1"/>
          </p:nvPr>
        </p:nvSpPr>
        <p:spPr/>
        <p:txBody>
          <a:bodyPr>
            <a:normAutofit/>
          </a:bodyPr>
          <a:lstStyle/>
          <a:p>
            <a:pPr algn="just"/>
            <a:r>
              <a:rPr lang="es-MX" sz="2000" dirty="0">
                <a:solidFill>
                  <a:schemeClr val="bg1">
                    <a:lumMod val="50000"/>
                  </a:schemeClr>
                </a:solidFill>
              </a:rPr>
              <a:t>N</a:t>
            </a:r>
            <a:r>
              <a:rPr lang="es-MX" sz="2000" dirty="0" smtClean="0">
                <a:solidFill>
                  <a:schemeClr val="bg1">
                    <a:lumMod val="50000"/>
                  </a:schemeClr>
                </a:solidFill>
              </a:rPr>
              <a:t>ace </a:t>
            </a:r>
            <a:r>
              <a:rPr lang="es-MX" sz="2000" dirty="0">
                <a:solidFill>
                  <a:schemeClr val="bg1">
                    <a:lumMod val="50000"/>
                  </a:schemeClr>
                </a:solidFill>
              </a:rPr>
              <a:t>por la necesidad de mejorar el proceso de búsqueda de información de los sistemas que utiliza la empresa </a:t>
            </a:r>
            <a:r>
              <a:rPr lang="es-MX" sz="2000" dirty="0" err="1">
                <a:solidFill>
                  <a:schemeClr val="bg1">
                    <a:lumMod val="50000"/>
                  </a:schemeClr>
                </a:solidFill>
              </a:rPr>
              <a:t>Molemotor</a:t>
            </a:r>
            <a:r>
              <a:rPr lang="es-MX" sz="2000" dirty="0">
                <a:solidFill>
                  <a:schemeClr val="bg1">
                    <a:lumMod val="50000"/>
                  </a:schemeClr>
                </a:solidFill>
              </a:rPr>
              <a:t> </a:t>
            </a:r>
            <a:r>
              <a:rPr lang="es-MX" sz="2000" dirty="0" smtClean="0">
                <a:solidFill>
                  <a:schemeClr val="bg1">
                    <a:lumMod val="50000"/>
                  </a:schemeClr>
                </a:solidFill>
              </a:rPr>
              <a:t>S.A.</a:t>
            </a:r>
          </a:p>
          <a:p>
            <a:pPr algn="just"/>
            <a:r>
              <a:rPr lang="es-MX" sz="2000" dirty="0" smtClean="0">
                <a:solidFill>
                  <a:schemeClr val="bg1">
                    <a:lumMod val="50000"/>
                  </a:schemeClr>
                </a:solidFill>
              </a:rPr>
              <a:t>Cada </a:t>
            </a:r>
            <a:r>
              <a:rPr lang="es-MX" sz="2000" dirty="0">
                <a:solidFill>
                  <a:schemeClr val="bg1">
                    <a:lumMod val="50000"/>
                  </a:schemeClr>
                </a:solidFill>
              </a:rPr>
              <a:t>aplicación al momento de realizar una consulta </a:t>
            </a:r>
            <a:r>
              <a:rPr lang="es-MX" sz="2000" dirty="0" smtClean="0">
                <a:solidFill>
                  <a:schemeClr val="bg1">
                    <a:lumMod val="50000"/>
                  </a:schemeClr>
                </a:solidFill>
              </a:rPr>
              <a:t>realizará </a:t>
            </a:r>
            <a:r>
              <a:rPr lang="es-MX" sz="2000" dirty="0">
                <a:solidFill>
                  <a:schemeClr val="bg1">
                    <a:lumMod val="50000"/>
                  </a:schemeClr>
                </a:solidFill>
              </a:rPr>
              <a:t>una llamada al servicio web preguntando por el equivalente al código de barra obtenido. El servicio en este momento </a:t>
            </a:r>
            <a:r>
              <a:rPr lang="es-MX" sz="2000" dirty="0" smtClean="0">
                <a:solidFill>
                  <a:schemeClr val="bg1">
                    <a:lumMod val="50000"/>
                  </a:schemeClr>
                </a:solidFill>
              </a:rPr>
              <a:t>devolverá </a:t>
            </a:r>
            <a:r>
              <a:rPr lang="es-MX" sz="2000" dirty="0">
                <a:solidFill>
                  <a:schemeClr val="bg1">
                    <a:lumMod val="50000"/>
                  </a:schemeClr>
                </a:solidFill>
              </a:rPr>
              <a:t>el código identificador </a:t>
            </a:r>
            <a:r>
              <a:rPr lang="es-MX" sz="2000" dirty="0" smtClean="0">
                <a:solidFill>
                  <a:schemeClr val="bg1">
                    <a:lumMod val="50000"/>
                  </a:schemeClr>
                </a:solidFill>
              </a:rPr>
              <a:t>relacionado </a:t>
            </a:r>
            <a:r>
              <a:rPr lang="es-MX" sz="2000" dirty="0">
                <a:solidFill>
                  <a:schemeClr val="bg1">
                    <a:lumMod val="50000"/>
                  </a:schemeClr>
                </a:solidFill>
              </a:rPr>
              <a:t>a la aplicación que lo necesita.</a:t>
            </a:r>
            <a:endParaRPr lang="es-EC" sz="2000" dirty="0">
              <a:solidFill>
                <a:schemeClr val="bg1">
                  <a:lumMod val="50000"/>
                </a:schemeClr>
              </a:solidFill>
            </a:endParaRPr>
          </a:p>
          <a:p>
            <a:pPr algn="just"/>
            <a:endParaRPr lang="es-EC" sz="2000" dirty="0">
              <a:solidFill>
                <a:schemeClr val="bg1">
                  <a:lumMod val="50000"/>
                </a:schemeClr>
              </a:solidFill>
            </a:endParaRPr>
          </a:p>
        </p:txBody>
      </p:sp>
    </p:spTree>
    <p:extLst>
      <p:ext uri="{BB962C8B-B14F-4D97-AF65-F5344CB8AC3E}">
        <p14:creationId xmlns:p14="http://schemas.microsoft.com/office/powerpoint/2010/main" val="29195299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SACB - Arquitectura</a:t>
            </a:r>
            <a:endParaRPr lang="es-EC" dirty="0"/>
          </a:p>
        </p:txBody>
      </p:sp>
      <p:sp>
        <p:nvSpPr>
          <p:cNvPr id="4" name="Text Placeholder 3"/>
          <p:cNvSpPr>
            <a:spLocks noGrp="1"/>
          </p:cNvSpPr>
          <p:nvPr>
            <p:ph type="body" idx="1"/>
          </p:nvPr>
        </p:nvSpPr>
        <p:spPr/>
        <p:txBody>
          <a:bodyPr/>
          <a:lstStyle/>
          <a:p>
            <a:r>
              <a:rPr lang="es-EC" dirty="0" smtClean="0"/>
              <a:t>Anterior</a:t>
            </a:r>
            <a:endParaRPr lang="es-EC" dirty="0"/>
          </a:p>
        </p:txBody>
      </p:sp>
      <p:sp>
        <p:nvSpPr>
          <p:cNvPr id="6" name="Text Placeholder 5"/>
          <p:cNvSpPr>
            <a:spLocks noGrp="1"/>
          </p:cNvSpPr>
          <p:nvPr>
            <p:ph type="body" sz="quarter" idx="3"/>
          </p:nvPr>
        </p:nvSpPr>
        <p:spPr/>
        <p:txBody>
          <a:bodyPr/>
          <a:lstStyle/>
          <a:p>
            <a:r>
              <a:rPr lang="es-EC" dirty="0" smtClean="0"/>
              <a:t>Actual</a:t>
            </a:r>
            <a:endParaRPr lang="es-EC" dirty="0"/>
          </a:p>
        </p:txBody>
      </p:sp>
      <p:pic>
        <p:nvPicPr>
          <p:cNvPr id="3075" name="Picture 22" descr="Description: D:\Espol\Tesis\Documentacion\Documentacion de tesis\Documentacion PSP\Documentacion Final\Diagramas Enyl\SACB-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895600"/>
            <a:ext cx="4153807"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9" descr="Description: D:\Espol\Tesis\Documentacion\Documentacion de tesis\Documentacion PSP\Documentacion Final\Diagramas Enyl\SACB-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276600"/>
            <a:ext cx="4351244" cy="1933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6960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s-EC" dirty="0"/>
          </a:p>
        </p:txBody>
      </p:sp>
      <p:sp>
        <p:nvSpPr>
          <p:cNvPr id="5" name="Content Placeholder 4"/>
          <p:cNvSpPr>
            <a:spLocks noGrp="1"/>
          </p:cNvSpPr>
          <p:nvPr>
            <p:ph idx="1"/>
          </p:nvPr>
        </p:nvSpPr>
        <p:spPr/>
        <p:txBody>
          <a:bodyPr>
            <a:normAutofit/>
          </a:bodyPr>
          <a:lstStyle/>
          <a:p>
            <a:r>
              <a:rPr lang="en-US" dirty="0" smtClean="0">
                <a:solidFill>
                  <a:schemeClr val="bg1">
                    <a:lumMod val="50000"/>
                  </a:schemeClr>
                </a:solidFill>
              </a:rPr>
              <a:t>Introducción</a:t>
            </a:r>
          </a:p>
          <a:p>
            <a:r>
              <a:rPr lang="en-US" dirty="0" smtClean="0">
                <a:solidFill>
                  <a:schemeClr val="bg1">
                    <a:lumMod val="50000"/>
                  </a:schemeClr>
                </a:solidFill>
              </a:rPr>
              <a:t>Antecedentes</a:t>
            </a:r>
          </a:p>
          <a:p>
            <a:r>
              <a:rPr lang="en-US" dirty="0" smtClean="0">
                <a:solidFill>
                  <a:schemeClr val="bg1">
                    <a:lumMod val="50000"/>
                  </a:schemeClr>
                </a:solidFill>
              </a:rPr>
              <a:t>Administración de los procesos del negocio (BPM)</a:t>
            </a:r>
          </a:p>
          <a:p>
            <a:pPr lvl="1"/>
            <a:r>
              <a:rPr lang="en-US" dirty="0" err="1" smtClean="0">
                <a:solidFill>
                  <a:schemeClr val="bg1">
                    <a:lumMod val="50000"/>
                  </a:schemeClr>
                </a:solidFill>
              </a:rPr>
              <a:t>Tecnología</a:t>
            </a:r>
            <a:endParaRPr lang="en-US" dirty="0">
              <a:solidFill>
                <a:schemeClr val="bg1">
                  <a:lumMod val="50000"/>
                </a:schemeClr>
              </a:solidFill>
            </a:endParaRPr>
          </a:p>
          <a:p>
            <a:pPr lvl="1"/>
            <a:r>
              <a:rPr lang="en-US" dirty="0" smtClean="0">
                <a:solidFill>
                  <a:schemeClr val="bg1">
                    <a:lumMod val="50000"/>
                  </a:schemeClr>
                </a:solidFill>
              </a:rPr>
              <a:t>Resultados</a:t>
            </a:r>
            <a:endParaRPr lang="en-US" dirty="0">
              <a:solidFill>
                <a:schemeClr val="bg1">
                  <a:lumMod val="50000"/>
                </a:schemeClr>
              </a:solidFill>
            </a:endParaRPr>
          </a:p>
          <a:p>
            <a:r>
              <a:rPr lang="en-US" dirty="0" smtClean="0">
                <a:solidFill>
                  <a:schemeClr val="bg1">
                    <a:lumMod val="50000"/>
                  </a:schemeClr>
                </a:solidFill>
              </a:rPr>
              <a:t>Sistema </a:t>
            </a:r>
            <a:r>
              <a:rPr lang="en-US" dirty="0">
                <a:solidFill>
                  <a:schemeClr val="bg1">
                    <a:lumMod val="50000"/>
                  </a:schemeClr>
                </a:solidFill>
              </a:rPr>
              <a:t>a</a:t>
            </a:r>
            <a:r>
              <a:rPr lang="en-US" dirty="0" smtClean="0">
                <a:solidFill>
                  <a:schemeClr val="bg1">
                    <a:lumMod val="50000"/>
                  </a:schemeClr>
                </a:solidFill>
              </a:rPr>
              <a:t>dministrador de </a:t>
            </a:r>
            <a:r>
              <a:rPr lang="en-US" dirty="0">
                <a:solidFill>
                  <a:schemeClr val="bg1">
                    <a:lumMod val="50000"/>
                  </a:schemeClr>
                </a:solidFill>
              </a:rPr>
              <a:t>c</a:t>
            </a:r>
            <a:r>
              <a:rPr lang="en-US" dirty="0" smtClean="0">
                <a:solidFill>
                  <a:schemeClr val="bg1">
                    <a:lumMod val="50000"/>
                  </a:schemeClr>
                </a:solidFill>
              </a:rPr>
              <a:t>ódigos de barra (SACB)</a:t>
            </a:r>
          </a:p>
          <a:p>
            <a:pPr lvl="1"/>
            <a:r>
              <a:rPr lang="en-US" dirty="0" smtClean="0">
                <a:solidFill>
                  <a:schemeClr val="bg1">
                    <a:lumMod val="50000"/>
                  </a:schemeClr>
                </a:solidFill>
              </a:rPr>
              <a:t>Arquitectura</a:t>
            </a:r>
          </a:p>
          <a:p>
            <a:pPr lvl="1"/>
            <a:r>
              <a:rPr lang="en-US" dirty="0" smtClean="0">
                <a:solidFill>
                  <a:schemeClr val="bg1">
                    <a:lumMod val="50000"/>
                  </a:schemeClr>
                </a:solidFill>
              </a:rPr>
              <a:t>Esquema general</a:t>
            </a:r>
          </a:p>
          <a:p>
            <a:endParaRPr lang="en-US" dirty="0" smtClean="0"/>
          </a:p>
          <a:p>
            <a:endParaRPr lang="es-EC" dirty="0"/>
          </a:p>
        </p:txBody>
      </p:sp>
    </p:spTree>
    <p:extLst>
      <p:ext uri="{BB962C8B-B14F-4D97-AF65-F5344CB8AC3E}">
        <p14:creationId xmlns:p14="http://schemas.microsoft.com/office/powerpoint/2010/main" val="30937724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SACB</a:t>
            </a:r>
            <a:r>
              <a:rPr lang="en-US" dirty="0"/>
              <a:t> </a:t>
            </a:r>
            <a:r>
              <a:rPr lang="en-US" dirty="0" smtClean="0"/>
              <a:t>-  Esquema general</a:t>
            </a:r>
            <a:endParaRPr lang="es-EC" dirty="0"/>
          </a:p>
        </p:txBody>
      </p:sp>
      <p:pic>
        <p:nvPicPr>
          <p:cNvPr id="4098" name="Picture 20" descr="Description: D:\Espol\Tesis\Documentacion\Documentacion de tesis\Documentacion PSP\Documentacion Final\Diagramas Enyl\SACB-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424952"/>
            <a:ext cx="5943600" cy="3791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01053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Sistema de reportes de diarios de trabajo (SRDT)</a:t>
            </a:r>
            <a:endParaRPr lang="es-EC" dirty="0"/>
          </a:p>
        </p:txBody>
      </p:sp>
      <p:sp>
        <p:nvSpPr>
          <p:cNvPr id="3" name="Content Placeholder 2"/>
          <p:cNvSpPr>
            <a:spLocks noGrp="1"/>
          </p:cNvSpPr>
          <p:nvPr>
            <p:ph idx="1"/>
          </p:nvPr>
        </p:nvSpPr>
        <p:spPr/>
        <p:txBody>
          <a:bodyPr>
            <a:normAutofit/>
          </a:bodyPr>
          <a:lstStyle/>
          <a:p>
            <a:pPr algn="just"/>
            <a:r>
              <a:rPr lang="es-MX" sz="2000" dirty="0" smtClean="0">
                <a:solidFill>
                  <a:schemeClr val="bg1">
                    <a:lumMod val="50000"/>
                  </a:schemeClr>
                </a:solidFill>
              </a:rPr>
              <a:t>Nac</a:t>
            </a:r>
            <a:r>
              <a:rPr lang="es-EC" sz="2000" dirty="0" smtClean="0">
                <a:solidFill>
                  <a:schemeClr val="bg1">
                    <a:lumMod val="50000"/>
                  </a:schemeClr>
                </a:solidFill>
              </a:rPr>
              <a:t>e como </a:t>
            </a:r>
            <a:r>
              <a:rPr lang="es-EC" sz="2000" dirty="0">
                <a:solidFill>
                  <a:schemeClr val="bg1">
                    <a:lumMod val="50000"/>
                  </a:schemeClr>
                </a:solidFill>
              </a:rPr>
              <a:t>respuesta a la necesidad de evaluar la eficiencia que tendrían los sistemas de la empresa Molemotor S.A. al implementar una arquitectura de búsqueda de información basada en códigos de barra</a:t>
            </a:r>
            <a:r>
              <a:rPr lang="es-EC" sz="2000" dirty="0" smtClean="0">
                <a:solidFill>
                  <a:schemeClr val="bg1">
                    <a:lumMod val="50000"/>
                  </a:schemeClr>
                </a:solidFill>
              </a:rPr>
              <a:t>.</a:t>
            </a:r>
          </a:p>
          <a:p>
            <a:pPr algn="just"/>
            <a:r>
              <a:rPr lang="es-EC" sz="2000" dirty="0">
                <a:solidFill>
                  <a:schemeClr val="bg1">
                    <a:lumMod val="50000"/>
                  </a:schemeClr>
                </a:solidFill>
              </a:rPr>
              <a:t>Este sistema es un resumen de un conjunto de subsistemas entre los que se incluyen  un módulo de reportes de marcaciones y un módulo para el registro de marcaciones.</a:t>
            </a:r>
          </a:p>
        </p:txBody>
      </p:sp>
    </p:spTree>
    <p:extLst>
      <p:ext uri="{BB962C8B-B14F-4D97-AF65-F5344CB8AC3E}">
        <p14:creationId xmlns:p14="http://schemas.microsoft.com/office/powerpoint/2010/main" val="40404440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SRDT - Arquitectura</a:t>
            </a:r>
            <a:endParaRPr lang="es-EC" dirty="0"/>
          </a:p>
        </p:txBody>
      </p:sp>
      <p:sp>
        <p:nvSpPr>
          <p:cNvPr id="6" name="Text Placeholder 5"/>
          <p:cNvSpPr>
            <a:spLocks noGrp="1"/>
          </p:cNvSpPr>
          <p:nvPr>
            <p:ph type="body" sz="quarter" idx="4294967295"/>
          </p:nvPr>
        </p:nvSpPr>
        <p:spPr>
          <a:xfrm>
            <a:off x="609600" y="2336519"/>
            <a:ext cx="3932237" cy="482882"/>
          </a:xfrm>
        </p:spPr>
        <p:txBody>
          <a:bodyPr/>
          <a:lstStyle/>
          <a:p>
            <a:pPr marL="0" indent="0">
              <a:buNone/>
            </a:pPr>
            <a:r>
              <a:rPr lang="es-EC" u="sng" dirty="0" smtClean="0">
                <a:solidFill>
                  <a:schemeClr val="bg1">
                    <a:lumMod val="50000"/>
                  </a:schemeClr>
                </a:solidFill>
              </a:rPr>
              <a:t>Actual</a:t>
            </a:r>
            <a:endParaRPr lang="es-EC" u="sng" dirty="0">
              <a:solidFill>
                <a:schemeClr val="bg1">
                  <a:lumMod val="50000"/>
                </a:schemeClr>
              </a:solidFill>
            </a:endParaRPr>
          </a:p>
        </p:txBody>
      </p:sp>
      <p:pic>
        <p:nvPicPr>
          <p:cNvPr id="18434" name="Picture 21" descr="Description: D:\Espol\Tesis\Documentacion\Documentacion de tesis\Documentacion PSP\Documentacion Final\Diagramas Enyl\Proceso-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976281"/>
            <a:ext cx="6329363" cy="131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25" descr="Description: D:\Espol\Tesis\Documentacion\Documentacion de tesis\Documentacion PSP\Documentacion Final\Diagramas Enyl\Proceso-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0" y="4724400"/>
            <a:ext cx="316865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5"/>
          <p:cNvSpPr txBox="1">
            <a:spLocks/>
          </p:cNvSpPr>
          <p:nvPr/>
        </p:nvSpPr>
        <p:spPr>
          <a:xfrm>
            <a:off x="639763" y="4191000"/>
            <a:ext cx="3932237" cy="482882"/>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s-EC" u="sng" dirty="0" smtClean="0">
                <a:solidFill>
                  <a:schemeClr val="bg1">
                    <a:lumMod val="50000"/>
                  </a:schemeClr>
                </a:solidFill>
              </a:rPr>
              <a:t>Propuesta</a:t>
            </a:r>
            <a:endParaRPr lang="es-EC" u="sng" dirty="0">
              <a:solidFill>
                <a:schemeClr val="bg1">
                  <a:lumMod val="50000"/>
                </a:schemeClr>
              </a:solidFill>
            </a:endParaRPr>
          </a:p>
        </p:txBody>
      </p:sp>
      <p:pic>
        <p:nvPicPr>
          <p:cNvPr id="18436" name="Picture 26" descr="Description: D:\Espol\Tesis\Documentacion\Documentacion de tesis\Documentacion PSP\Documentacion Final\Diagramas Enyl\Proceso-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875" y="5172075"/>
            <a:ext cx="28289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6256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SRDT - Resultados</a:t>
            </a:r>
            <a:endParaRPr lang="es-EC" dirty="0"/>
          </a:p>
        </p:txBody>
      </p:sp>
      <p:pic>
        <p:nvPicPr>
          <p:cNvPr id="19458" name="Picture 6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7236" y="2288239"/>
            <a:ext cx="7109529" cy="4184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80719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SRDT - Resultados</a:t>
            </a:r>
            <a:endParaRPr lang="es-EC" dirty="0"/>
          </a:p>
        </p:txBody>
      </p:sp>
      <p:pic>
        <p:nvPicPr>
          <p:cNvPr id="20482" name="Picture 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938" y="2286000"/>
            <a:ext cx="7604125" cy="413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69052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SRDT - Resultados</a:t>
            </a:r>
            <a:endParaRPr lang="es-EC" dirty="0"/>
          </a:p>
        </p:txBody>
      </p:sp>
      <p:pic>
        <p:nvPicPr>
          <p:cNvPr id="21506" name="Picture 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581" y="2286000"/>
            <a:ext cx="7970838" cy="416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81014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SRDT - Resultados</a:t>
            </a:r>
            <a:endParaRPr lang="es-EC" dirty="0"/>
          </a:p>
        </p:txBody>
      </p:sp>
      <p:pic>
        <p:nvPicPr>
          <p:cNvPr id="22530" name="Picture 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581" y="2285999"/>
            <a:ext cx="7208838" cy="4165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92586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Conclusiones</a:t>
            </a:r>
            <a:endParaRPr lang="es-EC" dirty="0"/>
          </a:p>
        </p:txBody>
      </p:sp>
      <p:sp>
        <p:nvSpPr>
          <p:cNvPr id="3" name="Content Placeholder 2"/>
          <p:cNvSpPr>
            <a:spLocks noGrp="1"/>
          </p:cNvSpPr>
          <p:nvPr>
            <p:ph idx="1"/>
          </p:nvPr>
        </p:nvSpPr>
        <p:spPr/>
        <p:txBody>
          <a:bodyPr>
            <a:normAutofit/>
          </a:bodyPr>
          <a:lstStyle/>
          <a:p>
            <a:pPr marL="457200" lvl="0" indent="-457200" algn="just">
              <a:buFont typeface="+mj-lt"/>
              <a:buAutoNum type="arabicPeriod"/>
            </a:pPr>
            <a:r>
              <a:rPr lang="es-ES" sz="2000" dirty="0">
                <a:solidFill>
                  <a:schemeClr val="bg1">
                    <a:lumMod val="50000"/>
                  </a:schemeClr>
                </a:solidFill>
              </a:rPr>
              <a:t>La metodología PSP es parte de un proceso cíclico que ayuda al mejoramiento personal de las actividades. Para el caso en particular ayudó al proceso de desarrollo, implementación y pruebas.</a:t>
            </a:r>
            <a:endParaRPr lang="es-EC" sz="2000" dirty="0">
              <a:solidFill>
                <a:schemeClr val="bg1">
                  <a:lumMod val="50000"/>
                </a:schemeClr>
              </a:solidFill>
            </a:endParaRPr>
          </a:p>
          <a:p>
            <a:pPr marL="457200" lvl="0" indent="-457200" algn="just">
              <a:buFont typeface="+mj-lt"/>
              <a:buAutoNum type="arabicPeriod"/>
            </a:pPr>
            <a:r>
              <a:rPr lang="es-ES" sz="2000" dirty="0">
                <a:solidFill>
                  <a:schemeClr val="bg1">
                    <a:lumMod val="50000"/>
                  </a:schemeClr>
                </a:solidFill>
              </a:rPr>
              <a:t>Se minimizó el tiempo de interrupciones teniendo un tiempo dedicado para descanso en el que se incluía actividades adicionales.</a:t>
            </a:r>
            <a:endParaRPr lang="es-EC" sz="2000" dirty="0">
              <a:solidFill>
                <a:schemeClr val="bg1">
                  <a:lumMod val="50000"/>
                </a:schemeClr>
              </a:solidFill>
            </a:endParaRPr>
          </a:p>
          <a:p>
            <a:pPr marL="457200" lvl="0" indent="-457200" algn="just">
              <a:buFont typeface="+mj-lt"/>
              <a:buAutoNum type="arabicPeriod"/>
            </a:pPr>
            <a:r>
              <a:rPr lang="es-ES" sz="2000" dirty="0">
                <a:solidFill>
                  <a:schemeClr val="bg1">
                    <a:lumMod val="50000"/>
                  </a:schemeClr>
                </a:solidFill>
              </a:rPr>
              <a:t>Los sistemas pilotos de marcaciones y diarios de trabajo mejoraron significativamente usando el SACB por lo que se evidencia la eficiencia esperada del servicio de búsquedas usando códigos de barra</a:t>
            </a:r>
            <a:r>
              <a:rPr lang="es-ES" sz="2000" dirty="0" smtClean="0">
                <a:solidFill>
                  <a:schemeClr val="bg1">
                    <a:lumMod val="50000"/>
                  </a:schemeClr>
                </a:solidFill>
              </a:rPr>
              <a:t>.</a:t>
            </a:r>
            <a:endParaRPr lang="es-EC" sz="2000" dirty="0">
              <a:solidFill>
                <a:schemeClr val="bg1">
                  <a:lumMod val="50000"/>
                </a:schemeClr>
              </a:solidFill>
            </a:endParaRPr>
          </a:p>
        </p:txBody>
      </p:sp>
    </p:spTree>
    <p:extLst>
      <p:ext uri="{BB962C8B-B14F-4D97-AF65-F5344CB8AC3E}">
        <p14:creationId xmlns:p14="http://schemas.microsoft.com/office/powerpoint/2010/main" val="41323307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36600" y="1905000"/>
            <a:ext cx="7848600" cy="1012825"/>
          </a:xfrm>
        </p:spPr>
        <p:txBody>
          <a:bodyPr/>
          <a:lstStyle/>
          <a:p>
            <a:pPr algn="ctr"/>
            <a:r>
              <a:rPr lang="en-US" sz="3200" dirty="0" smtClean="0"/>
              <a:t>¿Preguntas?</a:t>
            </a:r>
            <a:endParaRPr lang="es-EC" sz="3200" dirty="0"/>
          </a:p>
        </p:txBody>
      </p:sp>
      <p:pic>
        <p:nvPicPr>
          <p:cNvPr id="2052" name="Picture 4" descr="http://t0.gstatic.com/images?q=tbn:ANd9GcRZHt6JcXrsXwmrr-T3Kai2J6y43f-cBmsqa9K_JMsOQXzJc2_q9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3200400"/>
            <a:ext cx="1914525" cy="23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517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36600" y="1905000"/>
            <a:ext cx="7848600" cy="1012825"/>
          </a:xfrm>
        </p:spPr>
        <p:txBody>
          <a:bodyPr/>
          <a:lstStyle/>
          <a:p>
            <a:pPr algn="ctr"/>
            <a:r>
              <a:rPr lang="es-EC" sz="3200" dirty="0"/>
              <a:t>¡</a:t>
            </a:r>
            <a:r>
              <a:rPr lang="en-US" sz="3200" dirty="0" smtClean="0"/>
              <a:t>Gracias por su atención!</a:t>
            </a:r>
            <a:endParaRPr lang="es-EC" sz="3200" dirty="0"/>
          </a:p>
        </p:txBody>
      </p:sp>
      <p:pic>
        <p:nvPicPr>
          <p:cNvPr id="2050" name="Picture 2" descr="C:\Users\Public\Pictures\liderazgo-multiniv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5400" y="2971800"/>
            <a:ext cx="3835400"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2207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s-EC" dirty="0"/>
          </a:p>
        </p:txBody>
      </p:sp>
      <p:sp>
        <p:nvSpPr>
          <p:cNvPr id="5" name="Content Placeholder 4"/>
          <p:cNvSpPr>
            <a:spLocks noGrp="1"/>
          </p:cNvSpPr>
          <p:nvPr>
            <p:ph idx="1"/>
          </p:nvPr>
        </p:nvSpPr>
        <p:spPr/>
        <p:txBody>
          <a:bodyPr>
            <a:normAutofit/>
          </a:bodyPr>
          <a:lstStyle/>
          <a:p>
            <a:r>
              <a:rPr lang="en-US" dirty="0">
                <a:solidFill>
                  <a:schemeClr val="bg1">
                    <a:lumMod val="50000"/>
                  </a:schemeClr>
                </a:solidFill>
              </a:rPr>
              <a:t>Personal Software Process (PSP)</a:t>
            </a:r>
          </a:p>
          <a:p>
            <a:pPr lvl="1"/>
            <a:r>
              <a:rPr lang="en-US" dirty="0">
                <a:solidFill>
                  <a:schemeClr val="bg1">
                    <a:lumMod val="50000"/>
                  </a:schemeClr>
                </a:solidFill>
              </a:rPr>
              <a:t>Metodología</a:t>
            </a:r>
          </a:p>
          <a:p>
            <a:pPr lvl="1"/>
            <a:r>
              <a:rPr lang="en-US" dirty="0">
                <a:solidFill>
                  <a:schemeClr val="bg1">
                    <a:lumMod val="50000"/>
                  </a:schemeClr>
                </a:solidFill>
              </a:rPr>
              <a:t>Resultados</a:t>
            </a:r>
          </a:p>
          <a:p>
            <a:r>
              <a:rPr lang="en-US" dirty="0" smtClean="0">
                <a:solidFill>
                  <a:schemeClr val="bg1">
                    <a:lumMod val="50000"/>
                  </a:schemeClr>
                </a:solidFill>
              </a:rPr>
              <a:t>Sistema de reportes de diarios de trabajo (SRDT)</a:t>
            </a:r>
          </a:p>
          <a:p>
            <a:pPr lvl="1"/>
            <a:r>
              <a:rPr lang="en-US" dirty="0" smtClean="0">
                <a:solidFill>
                  <a:schemeClr val="bg1">
                    <a:lumMod val="50000"/>
                  </a:schemeClr>
                </a:solidFill>
              </a:rPr>
              <a:t>Esquema general</a:t>
            </a:r>
          </a:p>
          <a:p>
            <a:pPr lvl="1"/>
            <a:r>
              <a:rPr lang="en-US" dirty="0" smtClean="0">
                <a:solidFill>
                  <a:schemeClr val="bg1">
                    <a:lumMod val="50000"/>
                  </a:schemeClr>
                </a:solidFill>
              </a:rPr>
              <a:t>Resultados</a:t>
            </a:r>
          </a:p>
          <a:p>
            <a:r>
              <a:rPr lang="en-US" dirty="0" smtClean="0">
                <a:solidFill>
                  <a:schemeClr val="bg1">
                    <a:lumMod val="50000"/>
                  </a:schemeClr>
                </a:solidFill>
              </a:rPr>
              <a:t>Preguntas</a:t>
            </a:r>
          </a:p>
          <a:p>
            <a:r>
              <a:rPr lang="en-US" dirty="0" smtClean="0">
                <a:solidFill>
                  <a:schemeClr val="bg1">
                    <a:lumMod val="50000"/>
                  </a:schemeClr>
                </a:solidFill>
              </a:rPr>
              <a:t>Conclusiones</a:t>
            </a:r>
          </a:p>
        </p:txBody>
      </p:sp>
    </p:spTree>
    <p:extLst>
      <p:ext uri="{BB962C8B-B14F-4D97-AF65-F5344CB8AC3E}">
        <p14:creationId xmlns:p14="http://schemas.microsoft.com/office/powerpoint/2010/main" val="1101368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Introducci</a:t>
            </a:r>
            <a:r>
              <a:rPr lang="en-US" dirty="0" smtClean="0"/>
              <a:t>ón</a:t>
            </a:r>
            <a:endParaRPr lang="es-EC" dirty="0"/>
          </a:p>
        </p:txBody>
      </p:sp>
      <p:sp>
        <p:nvSpPr>
          <p:cNvPr id="3" name="Content Placeholder 2"/>
          <p:cNvSpPr>
            <a:spLocks noGrp="1"/>
          </p:cNvSpPr>
          <p:nvPr>
            <p:ph idx="1"/>
          </p:nvPr>
        </p:nvSpPr>
        <p:spPr/>
        <p:txBody>
          <a:bodyPr>
            <a:normAutofit/>
          </a:bodyPr>
          <a:lstStyle/>
          <a:p>
            <a:pPr marL="0" indent="0" algn="just">
              <a:buNone/>
            </a:pPr>
            <a:r>
              <a:rPr lang="es-ES" sz="2000" dirty="0" smtClean="0">
                <a:solidFill>
                  <a:schemeClr val="bg1">
                    <a:lumMod val="50000"/>
                  </a:schemeClr>
                </a:solidFill>
              </a:rPr>
              <a:t>El </a:t>
            </a:r>
            <a:r>
              <a:rPr lang="es-ES" sz="2000" dirty="0">
                <a:solidFill>
                  <a:schemeClr val="bg1">
                    <a:lumMod val="50000"/>
                  </a:schemeClr>
                </a:solidFill>
              </a:rPr>
              <a:t>proceso de desarrollo de software se </a:t>
            </a:r>
            <a:r>
              <a:rPr lang="es-ES" sz="2000" dirty="0" smtClean="0">
                <a:solidFill>
                  <a:schemeClr val="bg1">
                    <a:lumMod val="50000"/>
                  </a:schemeClr>
                </a:solidFill>
              </a:rPr>
              <a:t>dan inconvenientes </a:t>
            </a:r>
            <a:r>
              <a:rPr lang="es-ES" sz="2000" dirty="0">
                <a:solidFill>
                  <a:schemeClr val="bg1">
                    <a:lumMod val="50000"/>
                  </a:schemeClr>
                </a:solidFill>
              </a:rPr>
              <a:t>que hacen que su tiempo de </a:t>
            </a:r>
            <a:r>
              <a:rPr lang="es-ES" sz="2000" dirty="0" smtClean="0">
                <a:solidFill>
                  <a:schemeClr val="bg1">
                    <a:lumMod val="50000"/>
                  </a:schemeClr>
                </a:solidFill>
              </a:rPr>
              <a:t>implementación </a:t>
            </a:r>
            <a:r>
              <a:rPr lang="es-ES" sz="2000" dirty="0">
                <a:solidFill>
                  <a:schemeClr val="bg1">
                    <a:lumMod val="50000"/>
                  </a:schemeClr>
                </a:solidFill>
              </a:rPr>
              <a:t>aumente considerablemente de acuerdo a lo </a:t>
            </a:r>
            <a:r>
              <a:rPr lang="es-ES" sz="2000" dirty="0" smtClean="0">
                <a:solidFill>
                  <a:schemeClr val="bg1">
                    <a:lumMod val="50000"/>
                  </a:schemeClr>
                </a:solidFill>
              </a:rPr>
              <a:t>previsto.</a:t>
            </a:r>
          </a:p>
          <a:p>
            <a:pPr marL="0" indent="0" algn="just">
              <a:buNone/>
            </a:pPr>
            <a:endParaRPr lang="es-ES" sz="2000" dirty="0">
              <a:solidFill>
                <a:schemeClr val="bg1">
                  <a:lumMod val="50000"/>
                </a:schemeClr>
              </a:solidFill>
            </a:endParaRPr>
          </a:p>
          <a:p>
            <a:pPr marL="0" indent="0" algn="just">
              <a:buNone/>
            </a:pPr>
            <a:r>
              <a:rPr lang="es-ES" sz="2000" dirty="0" smtClean="0">
                <a:solidFill>
                  <a:schemeClr val="bg1">
                    <a:lumMod val="50000"/>
                  </a:schemeClr>
                </a:solidFill>
              </a:rPr>
              <a:t>Este </a:t>
            </a:r>
            <a:r>
              <a:rPr lang="es-ES" sz="2000" dirty="0">
                <a:solidFill>
                  <a:schemeClr val="bg1">
                    <a:lumMod val="50000"/>
                  </a:schemeClr>
                </a:solidFill>
              </a:rPr>
              <a:t>tipo de retrasos no solamente se presenta a nivel estudiantil sino en la industria en general ya que estos inconvenientes se ven reflejados no solo en la demora de la entrega del sistema sino también en la calidad del mismo; afectando con esto la imagen de la empresa y de la persona encargada del proyecto.</a:t>
            </a:r>
            <a:endParaRPr lang="es-EC" sz="2000" dirty="0">
              <a:solidFill>
                <a:schemeClr val="bg1">
                  <a:lumMod val="50000"/>
                </a:schemeClr>
              </a:solidFill>
            </a:endParaRPr>
          </a:p>
        </p:txBody>
      </p:sp>
    </p:spTree>
    <p:extLst>
      <p:ext uri="{BB962C8B-B14F-4D97-AF65-F5344CB8AC3E}">
        <p14:creationId xmlns:p14="http://schemas.microsoft.com/office/powerpoint/2010/main" val="2236980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Antecedentes</a:t>
            </a:r>
            <a:endParaRPr lang="es-EC" dirty="0"/>
          </a:p>
        </p:txBody>
      </p:sp>
      <p:sp>
        <p:nvSpPr>
          <p:cNvPr id="3" name="Content Placeholder 2"/>
          <p:cNvSpPr>
            <a:spLocks noGrp="1"/>
          </p:cNvSpPr>
          <p:nvPr>
            <p:ph idx="1"/>
          </p:nvPr>
        </p:nvSpPr>
        <p:spPr/>
        <p:txBody>
          <a:bodyPr/>
          <a:lstStyle/>
          <a:p>
            <a:pPr algn="just"/>
            <a:r>
              <a:rPr lang="es-EC" sz="2000" dirty="0" smtClean="0">
                <a:solidFill>
                  <a:schemeClr val="bg1">
                    <a:lumMod val="50000"/>
                  </a:schemeClr>
                </a:solidFill>
              </a:rPr>
              <a:t>La empresa Molemotor S.A. presenta demoras en los procesos de búsqueda de información de sus sistemas.</a:t>
            </a:r>
          </a:p>
          <a:p>
            <a:pPr algn="just"/>
            <a:r>
              <a:rPr lang="en-US" sz="2000" dirty="0" smtClean="0">
                <a:solidFill>
                  <a:schemeClr val="bg1">
                    <a:lumMod val="50000"/>
                  </a:schemeClr>
                </a:solidFill>
              </a:rPr>
              <a:t>Se realizan procesos “roll-back” de </a:t>
            </a:r>
            <a:r>
              <a:rPr lang="en-US" sz="2000" dirty="0" err="1" smtClean="0">
                <a:solidFill>
                  <a:schemeClr val="bg1">
                    <a:lumMod val="50000"/>
                  </a:schemeClr>
                </a:solidFill>
              </a:rPr>
              <a:t>registros</a:t>
            </a:r>
            <a:r>
              <a:rPr lang="en-US" sz="2000" dirty="0" smtClean="0">
                <a:solidFill>
                  <a:schemeClr val="bg1">
                    <a:lumMod val="50000"/>
                  </a:schemeClr>
                </a:solidFill>
              </a:rPr>
              <a:t> con </a:t>
            </a:r>
            <a:r>
              <a:rPr lang="en-US" sz="2000" dirty="0" err="1" smtClean="0">
                <a:solidFill>
                  <a:schemeClr val="bg1">
                    <a:lumMod val="50000"/>
                  </a:schemeClr>
                </a:solidFill>
              </a:rPr>
              <a:t>datos</a:t>
            </a:r>
            <a:r>
              <a:rPr lang="en-US" sz="2000" dirty="0" smtClean="0">
                <a:solidFill>
                  <a:schemeClr val="bg1">
                    <a:lumMod val="50000"/>
                  </a:schemeClr>
                </a:solidFill>
              </a:rPr>
              <a:t> </a:t>
            </a:r>
            <a:r>
              <a:rPr lang="en-US" sz="2000" dirty="0" err="1" smtClean="0">
                <a:solidFill>
                  <a:schemeClr val="bg1">
                    <a:lumMod val="50000"/>
                  </a:schemeClr>
                </a:solidFill>
              </a:rPr>
              <a:t>equivocados</a:t>
            </a:r>
            <a:r>
              <a:rPr lang="en-US" sz="2000" dirty="0" smtClean="0">
                <a:solidFill>
                  <a:schemeClr val="bg1">
                    <a:lumMod val="50000"/>
                  </a:schemeClr>
                </a:solidFill>
              </a:rPr>
              <a:t>.</a:t>
            </a:r>
          </a:p>
          <a:p>
            <a:pPr algn="just"/>
            <a:r>
              <a:rPr lang="en-US" sz="2000" dirty="0" smtClean="0">
                <a:solidFill>
                  <a:schemeClr val="bg1">
                    <a:lumMod val="50000"/>
                  </a:schemeClr>
                </a:solidFill>
              </a:rPr>
              <a:t>Los </a:t>
            </a:r>
            <a:r>
              <a:rPr lang="en-US" sz="2000" dirty="0" err="1" smtClean="0">
                <a:solidFill>
                  <a:schemeClr val="bg1">
                    <a:lumMod val="50000"/>
                  </a:schemeClr>
                </a:solidFill>
              </a:rPr>
              <a:t>ingresos</a:t>
            </a:r>
            <a:r>
              <a:rPr lang="en-US" sz="2000" dirty="0" smtClean="0">
                <a:solidFill>
                  <a:schemeClr val="bg1">
                    <a:lumMod val="50000"/>
                  </a:schemeClr>
                </a:solidFill>
              </a:rPr>
              <a:t> al sistema de diarios de trabajo son </a:t>
            </a:r>
            <a:r>
              <a:rPr lang="en-US" sz="2000" dirty="0" err="1" smtClean="0">
                <a:solidFill>
                  <a:schemeClr val="bg1">
                    <a:lumMod val="50000"/>
                  </a:schemeClr>
                </a:solidFill>
              </a:rPr>
              <a:t>realizados</a:t>
            </a:r>
            <a:r>
              <a:rPr lang="en-US" sz="2000" dirty="0" smtClean="0">
                <a:solidFill>
                  <a:schemeClr val="bg1">
                    <a:lumMod val="50000"/>
                  </a:schemeClr>
                </a:solidFill>
              </a:rPr>
              <a:t> 24 </a:t>
            </a:r>
            <a:r>
              <a:rPr lang="en-US" sz="2000" dirty="0" err="1" smtClean="0">
                <a:solidFill>
                  <a:schemeClr val="bg1">
                    <a:lumMod val="50000"/>
                  </a:schemeClr>
                </a:solidFill>
              </a:rPr>
              <a:t>horas</a:t>
            </a:r>
            <a:r>
              <a:rPr lang="en-US" sz="2000" dirty="0" smtClean="0">
                <a:solidFill>
                  <a:schemeClr val="bg1">
                    <a:lumMod val="50000"/>
                  </a:schemeClr>
                </a:solidFill>
              </a:rPr>
              <a:t> </a:t>
            </a:r>
            <a:r>
              <a:rPr lang="en-US" sz="2000" dirty="0" err="1" smtClean="0">
                <a:solidFill>
                  <a:schemeClr val="bg1">
                    <a:lumMod val="50000"/>
                  </a:schemeClr>
                </a:solidFill>
              </a:rPr>
              <a:t>despues</a:t>
            </a:r>
            <a:r>
              <a:rPr lang="en-US" sz="2000" dirty="0" smtClean="0">
                <a:solidFill>
                  <a:schemeClr val="bg1">
                    <a:lumMod val="50000"/>
                  </a:schemeClr>
                </a:solidFill>
              </a:rPr>
              <a:t> de </a:t>
            </a:r>
            <a:r>
              <a:rPr lang="en-US" sz="2000" dirty="0" err="1" smtClean="0">
                <a:solidFill>
                  <a:schemeClr val="bg1">
                    <a:lumMod val="50000"/>
                  </a:schemeClr>
                </a:solidFill>
              </a:rPr>
              <a:t>realizada</a:t>
            </a:r>
            <a:r>
              <a:rPr lang="en-US" sz="2000" dirty="0" smtClean="0">
                <a:solidFill>
                  <a:schemeClr val="bg1">
                    <a:lumMod val="50000"/>
                  </a:schemeClr>
                </a:solidFill>
              </a:rPr>
              <a:t> la </a:t>
            </a:r>
            <a:r>
              <a:rPr lang="en-US" sz="2000" dirty="0" err="1" smtClean="0">
                <a:solidFill>
                  <a:schemeClr val="bg1">
                    <a:lumMod val="50000"/>
                  </a:schemeClr>
                </a:solidFill>
              </a:rPr>
              <a:t>actividad</a:t>
            </a:r>
            <a:r>
              <a:rPr lang="en-US" sz="2000" dirty="0" smtClean="0">
                <a:solidFill>
                  <a:schemeClr val="bg1">
                    <a:lumMod val="50000"/>
                  </a:schemeClr>
                </a:solidFill>
              </a:rPr>
              <a:t>.</a:t>
            </a:r>
          </a:p>
          <a:p>
            <a:pPr algn="just"/>
            <a:r>
              <a:rPr lang="en-US" sz="2000" dirty="0" smtClean="0">
                <a:solidFill>
                  <a:schemeClr val="bg1">
                    <a:lumMod val="50000"/>
                  </a:schemeClr>
                </a:solidFill>
              </a:rPr>
              <a:t>Los </a:t>
            </a:r>
            <a:r>
              <a:rPr lang="en-US" sz="2000" dirty="0" err="1" smtClean="0">
                <a:solidFill>
                  <a:schemeClr val="bg1">
                    <a:lumMod val="50000"/>
                  </a:schemeClr>
                </a:solidFill>
              </a:rPr>
              <a:t>datos</a:t>
            </a:r>
            <a:r>
              <a:rPr lang="en-US" sz="2000" dirty="0" smtClean="0">
                <a:solidFill>
                  <a:schemeClr val="bg1">
                    <a:lumMod val="50000"/>
                  </a:schemeClr>
                </a:solidFill>
              </a:rPr>
              <a:t> </a:t>
            </a:r>
            <a:r>
              <a:rPr lang="en-US" sz="2000" dirty="0" err="1" smtClean="0">
                <a:solidFill>
                  <a:schemeClr val="bg1">
                    <a:lumMod val="50000"/>
                  </a:schemeClr>
                </a:solidFill>
              </a:rPr>
              <a:t>ingresados</a:t>
            </a:r>
            <a:r>
              <a:rPr lang="en-US" sz="2000" dirty="0" smtClean="0">
                <a:solidFill>
                  <a:schemeClr val="bg1">
                    <a:lumMod val="50000"/>
                  </a:schemeClr>
                </a:solidFill>
              </a:rPr>
              <a:t> en el sistema de diarios de trabajo no son </a:t>
            </a:r>
            <a:r>
              <a:rPr lang="en-US" sz="2000" dirty="0" err="1" smtClean="0">
                <a:solidFill>
                  <a:schemeClr val="bg1">
                    <a:lumMod val="50000"/>
                  </a:schemeClr>
                </a:solidFill>
              </a:rPr>
              <a:t>confiables</a:t>
            </a:r>
            <a:r>
              <a:rPr lang="en-US" sz="2000" dirty="0" smtClean="0">
                <a:solidFill>
                  <a:schemeClr val="bg1">
                    <a:lumMod val="50000"/>
                  </a:schemeClr>
                </a:solidFill>
              </a:rPr>
              <a:t>.</a:t>
            </a:r>
            <a:endParaRPr lang="es-EC" sz="2000" dirty="0" smtClean="0">
              <a:solidFill>
                <a:schemeClr val="bg1">
                  <a:lumMod val="50000"/>
                </a:schemeClr>
              </a:solidFill>
            </a:endParaRPr>
          </a:p>
          <a:p>
            <a:pPr algn="just"/>
            <a:endParaRPr lang="es-EC" dirty="0">
              <a:solidFill>
                <a:schemeClr val="bg1">
                  <a:lumMod val="50000"/>
                </a:schemeClr>
              </a:solidFill>
            </a:endParaRPr>
          </a:p>
        </p:txBody>
      </p:sp>
    </p:spTree>
    <p:extLst>
      <p:ext uri="{BB962C8B-B14F-4D97-AF65-F5344CB8AC3E}">
        <p14:creationId xmlns:p14="http://schemas.microsoft.com/office/powerpoint/2010/main" val="142329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Administración de los procesos del negocio (</a:t>
            </a:r>
            <a:r>
              <a:rPr lang="en-US" dirty="0" smtClean="0"/>
              <a:t>BPM)</a:t>
            </a:r>
            <a:endParaRPr lang="es-EC" dirty="0"/>
          </a:p>
        </p:txBody>
      </p:sp>
      <p:sp>
        <p:nvSpPr>
          <p:cNvPr id="3" name="Content Placeholder 2"/>
          <p:cNvSpPr>
            <a:spLocks noGrp="1"/>
          </p:cNvSpPr>
          <p:nvPr>
            <p:ph idx="1"/>
          </p:nvPr>
        </p:nvSpPr>
        <p:spPr>
          <a:xfrm>
            <a:off x="457200" y="2286000"/>
            <a:ext cx="5105400" cy="3124200"/>
          </a:xfrm>
        </p:spPr>
        <p:txBody>
          <a:bodyPr/>
          <a:lstStyle/>
          <a:p>
            <a:pPr algn="just"/>
            <a:r>
              <a:rPr lang="es-ES" sz="2000" dirty="0">
                <a:solidFill>
                  <a:schemeClr val="bg1">
                    <a:lumMod val="50000"/>
                  </a:schemeClr>
                </a:solidFill>
              </a:rPr>
              <a:t>Es una metodología empresarial cuyo objetivo es mejorar su eficiencia a través de la gestión sistemática de los procesos de negocio, que se deben modelar, automatizar, integrar, monitorear y optimizar de forma continua.</a:t>
            </a:r>
            <a:endParaRPr lang="es-EC" sz="2000" dirty="0">
              <a:solidFill>
                <a:schemeClr val="bg1">
                  <a:lumMod val="50000"/>
                </a:schemeClr>
              </a:solidFill>
            </a:endParaRPr>
          </a:p>
          <a:p>
            <a:endParaRPr lang="es-EC" dirty="0" smtClean="0">
              <a:solidFill>
                <a:schemeClr val="bg1">
                  <a:lumMod val="50000"/>
                </a:schemeClr>
              </a:solidFill>
            </a:endParaRPr>
          </a:p>
          <a:p>
            <a:pPr marL="0" indent="0" algn="just">
              <a:buNone/>
            </a:pPr>
            <a:endParaRPr lang="en-US" dirty="0">
              <a:solidFill>
                <a:schemeClr val="bg1">
                  <a:lumMod val="50000"/>
                </a:schemeClr>
              </a:solidFill>
            </a:endParaRPr>
          </a:p>
          <a:p>
            <a:pPr marL="0" indent="0" algn="just">
              <a:buNone/>
            </a:pPr>
            <a:endParaRPr lang="es-EC" dirty="0">
              <a:solidFill>
                <a:schemeClr val="bg1">
                  <a:lumMod val="50000"/>
                </a:schemeClr>
              </a:solidFill>
            </a:endParaRPr>
          </a:p>
        </p:txBody>
      </p:sp>
      <p:pic>
        <p:nvPicPr>
          <p:cNvPr id="5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969" r="15519"/>
          <a:stretch/>
        </p:blipFill>
        <p:spPr bwMode="auto">
          <a:xfrm>
            <a:off x="5526741" y="2696755"/>
            <a:ext cx="3464859" cy="3323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470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Administración de los procesos del negocio (</a:t>
            </a:r>
            <a:r>
              <a:rPr lang="en-US" dirty="0" smtClean="0"/>
              <a:t>BPM)</a:t>
            </a:r>
            <a:endParaRPr lang="es-EC" dirty="0"/>
          </a:p>
        </p:txBody>
      </p:sp>
      <p:sp>
        <p:nvSpPr>
          <p:cNvPr id="3" name="Content Placeholder 2"/>
          <p:cNvSpPr>
            <a:spLocks noGrp="1"/>
          </p:cNvSpPr>
          <p:nvPr>
            <p:ph idx="1"/>
          </p:nvPr>
        </p:nvSpPr>
        <p:spPr>
          <a:xfrm>
            <a:off x="457200" y="2286000"/>
            <a:ext cx="5105400" cy="4114800"/>
          </a:xfrm>
        </p:spPr>
        <p:txBody>
          <a:bodyPr/>
          <a:lstStyle/>
          <a:p>
            <a:pPr algn="just"/>
            <a:r>
              <a:rPr lang="es-ES" sz="2000" dirty="0">
                <a:solidFill>
                  <a:schemeClr val="bg1">
                    <a:lumMod val="50000"/>
                  </a:schemeClr>
                </a:solidFill>
              </a:rPr>
              <a:t>L</a:t>
            </a:r>
            <a:r>
              <a:rPr lang="es-ES" sz="2000" dirty="0" smtClean="0">
                <a:solidFill>
                  <a:schemeClr val="bg1">
                    <a:lumMod val="50000"/>
                  </a:schemeClr>
                </a:solidFill>
              </a:rPr>
              <a:t>a </a:t>
            </a:r>
            <a:r>
              <a:rPr lang="es-ES" sz="2000" dirty="0">
                <a:solidFill>
                  <a:schemeClr val="bg1">
                    <a:lumMod val="50000"/>
                  </a:schemeClr>
                </a:solidFill>
              </a:rPr>
              <a:t>implantación de esta disciplina de mejoramiento requiere por parte de la empresa, una dosis de pensamiento en procesos de negocio y la utilización de tecnologías de Información centradas en </a:t>
            </a:r>
            <a:r>
              <a:rPr lang="es-ES" sz="2000" dirty="0" smtClean="0">
                <a:solidFill>
                  <a:schemeClr val="bg1">
                    <a:lumMod val="50000"/>
                  </a:schemeClr>
                </a:solidFill>
              </a:rPr>
              <a:t>procesos.</a:t>
            </a:r>
            <a:endParaRPr lang="es-EC" sz="2000" dirty="0" smtClean="0">
              <a:solidFill>
                <a:schemeClr val="bg1">
                  <a:lumMod val="50000"/>
                </a:schemeClr>
              </a:solidFill>
            </a:endParaRPr>
          </a:p>
          <a:p>
            <a:pPr marL="0" indent="0" algn="just">
              <a:buNone/>
            </a:pPr>
            <a:endParaRPr lang="en-US" dirty="0">
              <a:solidFill>
                <a:schemeClr val="bg1">
                  <a:lumMod val="50000"/>
                </a:schemeClr>
              </a:solidFill>
            </a:endParaRPr>
          </a:p>
          <a:p>
            <a:pPr marL="0" indent="0" algn="just">
              <a:buNone/>
            </a:pPr>
            <a:endParaRPr lang="es-EC" dirty="0">
              <a:solidFill>
                <a:schemeClr val="bg1">
                  <a:lumMod val="50000"/>
                </a:schemeClr>
              </a:solidFill>
            </a:endParaRPr>
          </a:p>
        </p:txBody>
      </p:sp>
      <p:pic>
        <p:nvPicPr>
          <p:cNvPr id="7170" name="Picture 2" descr="Description: D:\Espol\Tesis\Documentacion\Documentacion de tesis\Documentacion PSP\Documentacion Final\Imagenes\BPM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667000"/>
            <a:ext cx="3581400" cy="3220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279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BPM </a:t>
            </a:r>
            <a:r>
              <a:rPr lang="en-US" dirty="0"/>
              <a:t>-  </a:t>
            </a:r>
            <a:r>
              <a:rPr lang="en-US" dirty="0" err="1"/>
              <a:t>Tecnología</a:t>
            </a:r>
            <a:endParaRPr lang="es-EC" dirty="0"/>
          </a:p>
        </p:txBody>
      </p:sp>
      <p:sp>
        <p:nvSpPr>
          <p:cNvPr id="3" name="Content Placeholder 2"/>
          <p:cNvSpPr>
            <a:spLocks noGrp="1"/>
          </p:cNvSpPr>
          <p:nvPr>
            <p:ph idx="1"/>
          </p:nvPr>
        </p:nvSpPr>
        <p:spPr>
          <a:xfrm>
            <a:off x="457200" y="2286000"/>
            <a:ext cx="5105400" cy="4114800"/>
          </a:xfrm>
        </p:spPr>
        <p:txBody>
          <a:bodyPr>
            <a:normAutofit/>
          </a:bodyPr>
          <a:lstStyle/>
          <a:p>
            <a:pPr algn="just"/>
            <a:r>
              <a:rPr lang="es-ES" sz="2000" dirty="0">
                <a:solidFill>
                  <a:schemeClr val="bg1">
                    <a:lumMod val="50000"/>
                  </a:schemeClr>
                </a:solidFill>
              </a:rPr>
              <a:t>La tecnología que posibilita la implantación y adopción de BPM constituye una categoría nueva de sistemas de información denominada Business </a:t>
            </a:r>
            <a:r>
              <a:rPr lang="es-ES" sz="2000" dirty="0" err="1">
                <a:solidFill>
                  <a:schemeClr val="bg1">
                    <a:lumMod val="50000"/>
                  </a:schemeClr>
                </a:solidFill>
              </a:rPr>
              <a:t>Process</a:t>
            </a:r>
            <a:r>
              <a:rPr lang="es-ES" sz="2000" dirty="0">
                <a:solidFill>
                  <a:schemeClr val="bg1">
                    <a:lumMod val="50000"/>
                  </a:schemeClr>
                </a:solidFill>
              </a:rPr>
              <a:t> Management </a:t>
            </a:r>
            <a:r>
              <a:rPr lang="es-ES" sz="2000" dirty="0" err="1">
                <a:solidFill>
                  <a:schemeClr val="bg1">
                    <a:lumMod val="50000"/>
                  </a:schemeClr>
                </a:solidFill>
              </a:rPr>
              <a:t>System</a:t>
            </a:r>
            <a:r>
              <a:rPr lang="es-ES" sz="2000" dirty="0">
                <a:solidFill>
                  <a:schemeClr val="bg1">
                    <a:lumMod val="50000"/>
                  </a:schemeClr>
                </a:solidFill>
              </a:rPr>
              <a:t> (BPMS</a:t>
            </a:r>
            <a:r>
              <a:rPr lang="es-ES" sz="2000" dirty="0" smtClean="0">
                <a:solidFill>
                  <a:schemeClr val="bg1">
                    <a:lumMod val="50000"/>
                  </a:schemeClr>
                </a:solidFill>
              </a:rPr>
              <a:t>).</a:t>
            </a:r>
          </a:p>
          <a:p>
            <a:pPr algn="just"/>
            <a:r>
              <a:rPr lang="es-EC" sz="2000" dirty="0">
                <a:solidFill>
                  <a:schemeClr val="bg1">
                    <a:lumMod val="50000"/>
                  </a:schemeClr>
                </a:solidFill>
              </a:rPr>
              <a:t>Las etapas del BPM muestran en resumen los diferentes enfoques que en conjunto permiten obtener una visión clara del negocio y su gestión a nivel de </a:t>
            </a:r>
            <a:r>
              <a:rPr lang="es-EC" sz="2000" dirty="0" smtClean="0">
                <a:solidFill>
                  <a:schemeClr val="bg1">
                    <a:lumMod val="50000"/>
                  </a:schemeClr>
                </a:solidFill>
              </a:rPr>
              <a:t>procesos.</a:t>
            </a:r>
            <a:endParaRPr lang="es-EC" sz="2000" dirty="0">
              <a:solidFill>
                <a:schemeClr val="bg1">
                  <a:lumMod val="50000"/>
                </a:schemeClr>
              </a:solidFill>
            </a:endParaRPr>
          </a:p>
          <a:p>
            <a:endParaRPr lang="es-EC" dirty="0" smtClean="0">
              <a:solidFill>
                <a:schemeClr val="bg1">
                  <a:lumMod val="50000"/>
                </a:schemeClr>
              </a:solidFill>
            </a:endParaRPr>
          </a:p>
          <a:p>
            <a:pPr marL="0" indent="0" algn="just">
              <a:buNone/>
            </a:pPr>
            <a:endParaRPr lang="en-US" dirty="0">
              <a:solidFill>
                <a:schemeClr val="bg1">
                  <a:lumMod val="50000"/>
                </a:schemeClr>
              </a:solidFill>
            </a:endParaRPr>
          </a:p>
          <a:p>
            <a:pPr marL="0" indent="0" algn="just">
              <a:buNone/>
            </a:pPr>
            <a:endParaRPr lang="es-EC" dirty="0">
              <a:solidFill>
                <a:schemeClr val="bg1">
                  <a:lumMod val="50000"/>
                </a:schemeClr>
              </a:solidFill>
            </a:endParaRPr>
          </a:p>
        </p:txBody>
      </p:sp>
      <p:pic>
        <p:nvPicPr>
          <p:cNvPr id="6146" name="Picture 4" descr="Description: D:\Espol\Tesis\Documentacion\Documentacion de tesis\Documentacion PSP\Documentacion Final\Imagenes\bpmscicl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286000"/>
            <a:ext cx="346213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5612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BPM </a:t>
            </a:r>
            <a:r>
              <a:rPr lang="en-US" dirty="0" smtClean="0"/>
              <a:t>-  Resultados</a:t>
            </a:r>
            <a:endParaRPr lang="es-EC" dirty="0"/>
          </a:p>
        </p:txBody>
      </p:sp>
      <p:graphicFrame>
        <p:nvGraphicFramePr>
          <p:cNvPr id="4" name="Table 3"/>
          <p:cNvGraphicFramePr>
            <a:graphicFrameLocks noGrp="1"/>
          </p:cNvGraphicFramePr>
          <p:nvPr>
            <p:extLst>
              <p:ext uri="{D42A27DB-BD31-4B8C-83A1-F6EECF244321}">
                <p14:modId xmlns:p14="http://schemas.microsoft.com/office/powerpoint/2010/main" val="4183774616"/>
              </p:ext>
            </p:extLst>
          </p:nvPr>
        </p:nvGraphicFramePr>
        <p:xfrm>
          <a:off x="685800" y="2362200"/>
          <a:ext cx="7848599" cy="3688080"/>
        </p:xfrm>
        <a:graphic>
          <a:graphicData uri="http://schemas.openxmlformats.org/drawingml/2006/table">
            <a:tbl>
              <a:tblPr firstRow="1" firstCol="1" bandRow="1">
                <a:tableStyleId>{5C22544A-7EE6-4342-B048-85BDC9FD1C3A}</a:tableStyleId>
              </a:tblPr>
              <a:tblGrid>
                <a:gridCol w="4195660"/>
                <a:gridCol w="1504083"/>
                <a:gridCol w="2148856"/>
              </a:tblGrid>
              <a:tr h="278585">
                <a:tc>
                  <a:txBody>
                    <a:bodyPr/>
                    <a:lstStyle/>
                    <a:p>
                      <a:pPr marL="0" marR="0" algn="ctr">
                        <a:lnSpc>
                          <a:spcPct val="200000"/>
                        </a:lnSpc>
                        <a:spcBef>
                          <a:spcPts val="0"/>
                        </a:spcBef>
                      </a:pPr>
                      <a:r>
                        <a:rPr lang="es-ES" sz="1400" u="sng" dirty="0">
                          <a:effectLst/>
                        </a:rPr>
                        <a:t>Punto a evaluar</a:t>
                      </a:r>
                      <a:endParaRPr lang="es-EC" sz="1600" dirty="0">
                        <a:effectLst/>
                        <a:latin typeface="Times New Roman"/>
                        <a:ea typeface="Times New Roman"/>
                        <a:cs typeface="Times New Roman"/>
                      </a:endParaRPr>
                    </a:p>
                  </a:txBody>
                  <a:tcPr marL="68580" marR="68580" marT="0" marB="0"/>
                </a:tc>
                <a:tc>
                  <a:txBody>
                    <a:bodyPr/>
                    <a:lstStyle/>
                    <a:p>
                      <a:pPr marL="0" marR="0" algn="ctr">
                        <a:lnSpc>
                          <a:spcPct val="200000"/>
                        </a:lnSpc>
                        <a:spcBef>
                          <a:spcPts val="0"/>
                        </a:spcBef>
                      </a:pPr>
                      <a:r>
                        <a:rPr lang="es-ES" sz="1100" u="sng" dirty="0">
                          <a:effectLst/>
                        </a:rPr>
                        <a:t>Peso</a:t>
                      </a:r>
                      <a:endParaRPr lang="es-EC" sz="1200" dirty="0">
                        <a:effectLst/>
                        <a:latin typeface="Times New Roman"/>
                        <a:ea typeface="Times New Roman"/>
                        <a:cs typeface="Times New Roman"/>
                      </a:endParaRPr>
                    </a:p>
                  </a:txBody>
                  <a:tcPr marL="68580" marR="68580" marT="0" marB="0"/>
                </a:tc>
                <a:tc>
                  <a:txBody>
                    <a:bodyPr/>
                    <a:lstStyle/>
                    <a:p>
                      <a:pPr marL="0" marR="0" algn="ctr">
                        <a:lnSpc>
                          <a:spcPct val="200000"/>
                        </a:lnSpc>
                        <a:spcBef>
                          <a:spcPts val="0"/>
                        </a:spcBef>
                      </a:pPr>
                      <a:r>
                        <a:rPr lang="es-ES" sz="1100" u="sng" dirty="0">
                          <a:effectLst/>
                        </a:rPr>
                        <a:t>Calificación</a:t>
                      </a:r>
                      <a:endParaRPr lang="es-EC" sz="1200" dirty="0">
                        <a:effectLst/>
                        <a:latin typeface="Times New Roman"/>
                        <a:ea typeface="Times New Roman"/>
                        <a:cs typeface="Times New Roman"/>
                      </a:endParaRPr>
                    </a:p>
                  </a:txBody>
                  <a:tcPr marL="68580" marR="68580" marT="0" marB="0"/>
                </a:tc>
              </a:tr>
              <a:tr h="500747">
                <a:tc>
                  <a:txBody>
                    <a:bodyPr/>
                    <a:lstStyle/>
                    <a:p>
                      <a:pPr marL="0" marR="0" algn="just">
                        <a:lnSpc>
                          <a:spcPct val="200000"/>
                        </a:lnSpc>
                        <a:spcBef>
                          <a:spcPts val="0"/>
                        </a:spcBef>
                      </a:pPr>
                      <a:r>
                        <a:rPr lang="es-MX" sz="1200" dirty="0">
                          <a:effectLst/>
                        </a:rPr>
                        <a:t>Rendimiento</a:t>
                      </a:r>
                      <a:endParaRPr lang="es-EC" sz="1400" dirty="0">
                        <a:effectLst/>
                      </a:endParaRPr>
                    </a:p>
                    <a:p>
                      <a:pPr marL="0" marR="0" algn="just">
                        <a:lnSpc>
                          <a:spcPct val="200000"/>
                        </a:lnSpc>
                        <a:spcBef>
                          <a:spcPts val="0"/>
                        </a:spcBef>
                      </a:pPr>
                      <a:r>
                        <a:rPr lang="es-MX" sz="1100" dirty="0">
                          <a:effectLst/>
                        </a:rPr>
                        <a:t> </a:t>
                      </a:r>
                      <a:endParaRPr lang="es-EC" sz="1200" dirty="0">
                        <a:effectLst/>
                        <a:latin typeface="Times New Roman"/>
                        <a:ea typeface="Times New Roman"/>
                        <a:cs typeface="Times New Roman"/>
                      </a:endParaRPr>
                    </a:p>
                  </a:txBody>
                  <a:tcPr marL="68580" marR="68580" marT="0" marB="0"/>
                </a:tc>
                <a:tc>
                  <a:txBody>
                    <a:bodyPr/>
                    <a:lstStyle/>
                    <a:p>
                      <a:pPr marL="0" marR="0" algn="ctr">
                        <a:lnSpc>
                          <a:spcPct val="200000"/>
                        </a:lnSpc>
                        <a:spcBef>
                          <a:spcPts val="0"/>
                        </a:spcBef>
                      </a:pPr>
                      <a:r>
                        <a:rPr lang="es-MX" sz="1100" dirty="0">
                          <a:effectLst/>
                        </a:rPr>
                        <a:t>15</a:t>
                      </a:r>
                      <a:endParaRPr lang="es-EC" sz="1200" dirty="0">
                        <a:effectLst/>
                        <a:latin typeface="Times New Roman"/>
                        <a:ea typeface="Times New Roman"/>
                        <a:cs typeface="Times New Roman"/>
                      </a:endParaRPr>
                    </a:p>
                  </a:txBody>
                  <a:tcPr marL="68580" marR="68580" marT="0" marB="0" anchor="ctr"/>
                </a:tc>
                <a:tc>
                  <a:txBody>
                    <a:bodyPr/>
                    <a:lstStyle/>
                    <a:p>
                      <a:pPr marL="0" marR="0" algn="ctr">
                        <a:lnSpc>
                          <a:spcPct val="200000"/>
                        </a:lnSpc>
                        <a:spcBef>
                          <a:spcPts val="0"/>
                        </a:spcBef>
                      </a:pPr>
                      <a:r>
                        <a:rPr lang="es-MX" sz="1100">
                          <a:effectLst/>
                        </a:rPr>
                        <a:t>14 / 15</a:t>
                      </a:r>
                      <a:endParaRPr lang="es-EC" sz="1200">
                        <a:effectLst/>
                        <a:latin typeface="Times New Roman"/>
                        <a:ea typeface="Times New Roman"/>
                        <a:cs typeface="Times New Roman"/>
                      </a:endParaRPr>
                    </a:p>
                  </a:txBody>
                  <a:tcPr marL="68580" marR="68580" marT="0" marB="0" anchor="ctr"/>
                </a:tc>
              </a:tr>
              <a:tr h="238165">
                <a:tc>
                  <a:txBody>
                    <a:bodyPr/>
                    <a:lstStyle/>
                    <a:p>
                      <a:pPr marL="0" marR="0" algn="just" defTabSz="914400" rtl="0" eaLnBrk="1" latinLnBrk="0" hangingPunct="1">
                        <a:lnSpc>
                          <a:spcPct val="200000"/>
                        </a:lnSpc>
                        <a:spcBef>
                          <a:spcPts val="0"/>
                        </a:spcBef>
                      </a:pPr>
                      <a:r>
                        <a:rPr lang="es-MX" sz="1200" b="1" kern="1200">
                          <a:solidFill>
                            <a:schemeClr val="lt1"/>
                          </a:solidFill>
                          <a:effectLst/>
                          <a:latin typeface="+mn-lt"/>
                          <a:ea typeface="+mn-ea"/>
                          <a:cs typeface="+mn-cs"/>
                        </a:rPr>
                        <a:t>Nivel de integración del sistema</a:t>
                      </a:r>
                      <a:endParaRPr lang="es-EC" sz="1200" b="1" kern="1200">
                        <a:solidFill>
                          <a:schemeClr val="lt1"/>
                        </a:solidFill>
                        <a:effectLst/>
                        <a:latin typeface="+mn-lt"/>
                        <a:ea typeface="+mn-ea"/>
                        <a:cs typeface="+mn-cs"/>
                      </a:endParaRPr>
                    </a:p>
                  </a:txBody>
                  <a:tcPr marL="68580" marR="68580" marT="0" marB="0"/>
                </a:tc>
                <a:tc>
                  <a:txBody>
                    <a:bodyPr/>
                    <a:lstStyle/>
                    <a:p>
                      <a:pPr marL="0" marR="0" algn="ctr">
                        <a:lnSpc>
                          <a:spcPct val="200000"/>
                        </a:lnSpc>
                        <a:spcBef>
                          <a:spcPts val="0"/>
                        </a:spcBef>
                      </a:pPr>
                      <a:r>
                        <a:rPr lang="es-MX" sz="1100">
                          <a:effectLst/>
                        </a:rPr>
                        <a:t>25</a:t>
                      </a:r>
                      <a:endParaRPr lang="es-EC" sz="1200">
                        <a:effectLst/>
                        <a:latin typeface="Times New Roman"/>
                        <a:ea typeface="Times New Roman"/>
                        <a:cs typeface="Times New Roman"/>
                      </a:endParaRPr>
                    </a:p>
                  </a:txBody>
                  <a:tcPr marL="68580" marR="68580" marT="0" marB="0" anchor="ctr"/>
                </a:tc>
                <a:tc>
                  <a:txBody>
                    <a:bodyPr/>
                    <a:lstStyle/>
                    <a:p>
                      <a:pPr marL="0" marR="0" algn="ctr">
                        <a:lnSpc>
                          <a:spcPct val="200000"/>
                        </a:lnSpc>
                        <a:spcBef>
                          <a:spcPts val="0"/>
                        </a:spcBef>
                      </a:pPr>
                      <a:r>
                        <a:rPr lang="es-MX" sz="1100">
                          <a:effectLst/>
                        </a:rPr>
                        <a:t>10 / 25</a:t>
                      </a:r>
                      <a:endParaRPr lang="es-EC" sz="1200">
                        <a:effectLst/>
                        <a:latin typeface="Times New Roman"/>
                        <a:ea typeface="Times New Roman"/>
                        <a:cs typeface="Times New Roman"/>
                      </a:endParaRPr>
                    </a:p>
                  </a:txBody>
                  <a:tcPr marL="68580" marR="68580" marT="0" marB="0" anchor="ctr"/>
                </a:tc>
              </a:tr>
              <a:tr h="520027">
                <a:tc>
                  <a:txBody>
                    <a:bodyPr/>
                    <a:lstStyle/>
                    <a:p>
                      <a:pPr marL="0" marR="0" algn="just" defTabSz="914400" rtl="0" eaLnBrk="1" latinLnBrk="0" hangingPunct="1">
                        <a:lnSpc>
                          <a:spcPct val="200000"/>
                        </a:lnSpc>
                        <a:spcBef>
                          <a:spcPts val="0"/>
                        </a:spcBef>
                      </a:pPr>
                      <a:r>
                        <a:rPr lang="es-MX" sz="1200" b="1" kern="1200">
                          <a:solidFill>
                            <a:schemeClr val="lt1"/>
                          </a:solidFill>
                          <a:effectLst/>
                          <a:latin typeface="+mn-lt"/>
                          <a:ea typeface="+mn-ea"/>
                          <a:cs typeface="+mn-cs"/>
                        </a:rPr>
                        <a:t>Código de alta calidad</a:t>
                      </a:r>
                      <a:endParaRPr lang="es-EC" sz="1200" b="1" kern="1200">
                        <a:solidFill>
                          <a:schemeClr val="lt1"/>
                        </a:solidFill>
                        <a:effectLst/>
                        <a:latin typeface="+mn-lt"/>
                        <a:ea typeface="+mn-ea"/>
                        <a:cs typeface="+mn-cs"/>
                      </a:endParaRPr>
                    </a:p>
                    <a:p>
                      <a:pPr marL="0" marR="0" algn="just" defTabSz="914400" rtl="0" eaLnBrk="1" latinLnBrk="0" hangingPunct="1">
                        <a:lnSpc>
                          <a:spcPct val="200000"/>
                        </a:lnSpc>
                        <a:spcBef>
                          <a:spcPts val="0"/>
                        </a:spcBef>
                      </a:pPr>
                      <a:r>
                        <a:rPr lang="es-MX" sz="1200" b="1" kern="1200">
                          <a:solidFill>
                            <a:schemeClr val="lt1"/>
                          </a:solidFill>
                          <a:effectLst/>
                          <a:latin typeface="+mn-lt"/>
                          <a:ea typeface="+mn-ea"/>
                          <a:cs typeface="+mn-cs"/>
                        </a:rPr>
                        <a:t> </a:t>
                      </a:r>
                      <a:endParaRPr lang="es-EC" sz="1200" b="1" kern="1200">
                        <a:solidFill>
                          <a:schemeClr val="lt1"/>
                        </a:solidFill>
                        <a:effectLst/>
                        <a:latin typeface="+mn-lt"/>
                        <a:ea typeface="+mn-ea"/>
                        <a:cs typeface="+mn-cs"/>
                      </a:endParaRPr>
                    </a:p>
                  </a:txBody>
                  <a:tcPr marL="68580" marR="68580" marT="0" marB="0"/>
                </a:tc>
                <a:tc>
                  <a:txBody>
                    <a:bodyPr/>
                    <a:lstStyle/>
                    <a:p>
                      <a:pPr marL="0" marR="0" algn="ctr">
                        <a:lnSpc>
                          <a:spcPct val="200000"/>
                        </a:lnSpc>
                        <a:spcBef>
                          <a:spcPts val="0"/>
                        </a:spcBef>
                      </a:pPr>
                      <a:r>
                        <a:rPr lang="es-MX" sz="1100">
                          <a:effectLst/>
                        </a:rPr>
                        <a:t>15</a:t>
                      </a:r>
                      <a:endParaRPr lang="es-EC" sz="1200">
                        <a:effectLst/>
                        <a:latin typeface="Times New Roman"/>
                        <a:ea typeface="Times New Roman"/>
                        <a:cs typeface="Times New Roman"/>
                      </a:endParaRPr>
                    </a:p>
                  </a:txBody>
                  <a:tcPr marL="68580" marR="68580" marT="0" marB="0" anchor="ctr"/>
                </a:tc>
                <a:tc>
                  <a:txBody>
                    <a:bodyPr/>
                    <a:lstStyle/>
                    <a:p>
                      <a:pPr marL="0" marR="0" algn="ctr">
                        <a:lnSpc>
                          <a:spcPct val="200000"/>
                        </a:lnSpc>
                        <a:spcBef>
                          <a:spcPts val="0"/>
                        </a:spcBef>
                      </a:pPr>
                      <a:r>
                        <a:rPr lang="es-MX" sz="1100">
                          <a:effectLst/>
                        </a:rPr>
                        <a:t>8 / 15</a:t>
                      </a:r>
                      <a:endParaRPr lang="es-EC" sz="1200">
                        <a:effectLst/>
                        <a:latin typeface="Times New Roman"/>
                        <a:ea typeface="Times New Roman"/>
                        <a:cs typeface="Times New Roman"/>
                      </a:endParaRPr>
                    </a:p>
                  </a:txBody>
                  <a:tcPr marL="68580" marR="68580" marT="0" marB="0" anchor="ctr"/>
                </a:tc>
              </a:tr>
              <a:tr h="520027">
                <a:tc>
                  <a:txBody>
                    <a:bodyPr/>
                    <a:lstStyle/>
                    <a:p>
                      <a:pPr marL="0" marR="0" algn="just" defTabSz="914400" rtl="0" eaLnBrk="1" latinLnBrk="0" hangingPunct="1">
                        <a:lnSpc>
                          <a:spcPct val="200000"/>
                        </a:lnSpc>
                        <a:spcBef>
                          <a:spcPts val="0"/>
                        </a:spcBef>
                      </a:pPr>
                      <a:r>
                        <a:rPr lang="es-MX" sz="1200" b="1" kern="1200" dirty="0">
                          <a:solidFill>
                            <a:schemeClr val="lt1"/>
                          </a:solidFill>
                          <a:effectLst/>
                          <a:latin typeface="+mn-lt"/>
                          <a:ea typeface="+mn-ea"/>
                          <a:cs typeface="+mn-cs"/>
                        </a:rPr>
                        <a:t>Facilidad al cambio de lógica de negocio</a:t>
                      </a:r>
                      <a:endParaRPr lang="es-EC" sz="1200" b="1" kern="1200" dirty="0">
                        <a:solidFill>
                          <a:schemeClr val="lt1"/>
                        </a:solidFill>
                        <a:effectLst/>
                        <a:latin typeface="+mn-lt"/>
                        <a:ea typeface="+mn-ea"/>
                        <a:cs typeface="+mn-cs"/>
                      </a:endParaRPr>
                    </a:p>
                    <a:p>
                      <a:pPr marL="0" marR="0" algn="just" defTabSz="914400" rtl="0" eaLnBrk="1" latinLnBrk="0" hangingPunct="1">
                        <a:lnSpc>
                          <a:spcPct val="200000"/>
                        </a:lnSpc>
                        <a:spcBef>
                          <a:spcPts val="0"/>
                        </a:spcBef>
                      </a:pPr>
                      <a:r>
                        <a:rPr lang="es-MX" sz="1200" b="1" kern="1200" dirty="0">
                          <a:solidFill>
                            <a:schemeClr val="lt1"/>
                          </a:solidFill>
                          <a:effectLst/>
                          <a:latin typeface="+mn-lt"/>
                          <a:ea typeface="+mn-ea"/>
                          <a:cs typeface="+mn-cs"/>
                        </a:rPr>
                        <a:t> </a:t>
                      </a:r>
                      <a:endParaRPr lang="es-EC" sz="1200" b="1" kern="1200" dirty="0">
                        <a:solidFill>
                          <a:schemeClr val="lt1"/>
                        </a:solidFill>
                        <a:effectLst/>
                        <a:latin typeface="+mn-lt"/>
                        <a:ea typeface="+mn-ea"/>
                        <a:cs typeface="+mn-cs"/>
                      </a:endParaRPr>
                    </a:p>
                  </a:txBody>
                  <a:tcPr marL="68580" marR="68580" marT="0" marB="0"/>
                </a:tc>
                <a:tc>
                  <a:txBody>
                    <a:bodyPr/>
                    <a:lstStyle/>
                    <a:p>
                      <a:pPr marL="0" marR="0" algn="ctr">
                        <a:lnSpc>
                          <a:spcPct val="200000"/>
                        </a:lnSpc>
                        <a:spcBef>
                          <a:spcPts val="0"/>
                        </a:spcBef>
                      </a:pPr>
                      <a:r>
                        <a:rPr lang="es-MX" sz="1100">
                          <a:effectLst/>
                        </a:rPr>
                        <a:t>25</a:t>
                      </a:r>
                      <a:endParaRPr lang="es-EC" sz="1200">
                        <a:effectLst/>
                        <a:latin typeface="Times New Roman"/>
                        <a:ea typeface="Times New Roman"/>
                        <a:cs typeface="Times New Roman"/>
                      </a:endParaRPr>
                    </a:p>
                  </a:txBody>
                  <a:tcPr marL="68580" marR="68580" marT="0" marB="0" anchor="ctr"/>
                </a:tc>
                <a:tc>
                  <a:txBody>
                    <a:bodyPr/>
                    <a:lstStyle/>
                    <a:p>
                      <a:pPr marL="0" marR="0" algn="ctr">
                        <a:lnSpc>
                          <a:spcPct val="200000"/>
                        </a:lnSpc>
                        <a:spcBef>
                          <a:spcPts val="0"/>
                        </a:spcBef>
                      </a:pPr>
                      <a:r>
                        <a:rPr lang="es-MX" sz="1100">
                          <a:effectLst/>
                        </a:rPr>
                        <a:t>10 / 25</a:t>
                      </a:r>
                      <a:endParaRPr lang="es-EC" sz="1200">
                        <a:effectLst/>
                        <a:latin typeface="Times New Roman"/>
                        <a:ea typeface="Times New Roman"/>
                        <a:cs typeface="Times New Roman"/>
                      </a:endParaRPr>
                    </a:p>
                  </a:txBody>
                  <a:tcPr marL="68580" marR="68580" marT="0" marB="0" anchor="ctr"/>
                </a:tc>
              </a:tr>
              <a:tr h="238165">
                <a:tc>
                  <a:txBody>
                    <a:bodyPr/>
                    <a:lstStyle/>
                    <a:p>
                      <a:pPr marL="0" marR="0" algn="just" defTabSz="914400" rtl="0" eaLnBrk="1" latinLnBrk="0" hangingPunct="1">
                        <a:lnSpc>
                          <a:spcPct val="200000"/>
                        </a:lnSpc>
                        <a:spcBef>
                          <a:spcPts val="0"/>
                        </a:spcBef>
                      </a:pPr>
                      <a:r>
                        <a:rPr lang="es-MX" sz="1200" b="1" kern="1200" dirty="0">
                          <a:solidFill>
                            <a:schemeClr val="lt1"/>
                          </a:solidFill>
                          <a:effectLst/>
                          <a:latin typeface="+mn-lt"/>
                          <a:ea typeface="+mn-ea"/>
                          <a:cs typeface="+mn-cs"/>
                        </a:rPr>
                        <a:t>Portabilidad</a:t>
                      </a:r>
                      <a:endParaRPr lang="es-EC" sz="1200" b="1" kern="1200" dirty="0">
                        <a:solidFill>
                          <a:schemeClr val="lt1"/>
                        </a:solidFill>
                        <a:effectLst/>
                        <a:latin typeface="+mn-lt"/>
                        <a:ea typeface="+mn-ea"/>
                        <a:cs typeface="+mn-cs"/>
                      </a:endParaRPr>
                    </a:p>
                  </a:txBody>
                  <a:tcPr marL="68580" marR="68580" marT="0" marB="0"/>
                </a:tc>
                <a:tc>
                  <a:txBody>
                    <a:bodyPr/>
                    <a:lstStyle/>
                    <a:p>
                      <a:pPr marL="0" marR="0" algn="ctr">
                        <a:lnSpc>
                          <a:spcPct val="200000"/>
                        </a:lnSpc>
                        <a:spcBef>
                          <a:spcPts val="0"/>
                        </a:spcBef>
                      </a:pPr>
                      <a:r>
                        <a:rPr lang="es-MX" sz="1100">
                          <a:effectLst/>
                        </a:rPr>
                        <a:t>20</a:t>
                      </a:r>
                      <a:endParaRPr lang="es-EC" sz="1200">
                        <a:effectLst/>
                        <a:latin typeface="Times New Roman"/>
                        <a:ea typeface="Times New Roman"/>
                        <a:cs typeface="Times New Roman"/>
                      </a:endParaRPr>
                    </a:p>
                  </a:txBody>
                  <a:tcPr marL="68580" marR="68580" marT="0" marB="0" anchor="ctr"/>
                </a:tc>
                <a:tc>
                  <a:txBody>
                    <a:bodyPr/>
                    <a:lstStyle/>
                    <a:p>
                      <a:pPr marL="0" marR="0" algn="ctr">
                        <a:lnSpc>
                          <a:spcPct val="200000"/>
                        </a:lnSpc>
                        <a:spcBef>
                          <a:spcPts val="0"/>
                        </a:spcBef>
                      </a:pPr>
                      <a:r>
                        <a:rPr lang="es-MX" sz="1100">
                          <a:effectLst/>
                        </a:rPr>
                        <a:t>10 / 20</a:t>
                      </a:r>
                      <a:endParaRPr lang="es-EC" sz="1200">
                        <a:effectLst/>
                        <a:latin typeface="Times New Roman"/>
                        <a:ea typeface="Times New Roman"/>
                        <a:cs typeface="Times New Roman"/>
                      </a:endParaRPr>
                    </a:p>
                  </a:txBody>
                  <a:tcPr marL="68580" marR="68580" marT="0" marB="0" anchor="ctr"/>
                </a:tc>
              </a:tr>
              <a:tr h="218884">
                <a:tc>
                  <a:txBody>
                    <a:bodyPr/>
                    <a:lstStyle/>
                    <a:p>
                      <a:pPr marL="0" marR="0" algn="just">
                        <a:lnSpc>
                          <a:spcPct val="200000"/>
                        </a:lnSpc>
                        <a:spcBef>
                          <a:spcPts val="0"/>
                        </a:spcBef>
                      </a:pPr>
                      <a:r>
                        <a:rPr lang="es-MX" sz="1100">
                          <a:effectLst/>
                        </a:rPr>
                        <a:t> </a:t>
                      </a:r>
                      <a:endParaRPr lang="es-EC" sz="1200">
                        <a:effectLst/>
                        <a:latin typeface="Times New Roman"/>
                        <a:ea typeface="Times New Roman"/>
                        <a:cs typeface="Times New Roman"/>
                      </a:endParaRPr>
                    </a:p>
                  </a:txBody>
                  <a:tcPr marL="68580" marR="68580" marT="0" marB="0"/>
                </a:tc>
                <a:tc>
                  <a:txBody>
                    <a:bodyPr/>
                    <a:lstStyle/>
                    <a:p>
                      <a:pPr marL="0" marR="0" algn="ctr">
                        <a:lnSpc>
                          <a:spcPct val="200000"/>
                        </a:lnSpc>
                        <a:spcBef>
                          <a:spcPts val="0"/>
                        </a:spcBef>
                      </a:pPr>
                      <a:r>
                        <a:rPr lang="es-MX" sz="1200" b="1" dirty="0">
                          <a:effectLst/>
                        </a:rPr>
                        <a:t>TOTAL :</a:t>
                      </a:r>
                      <a:endParaRPr lang="es-EC" sz="1400" b="1" dirty="0">
                        <a:effectLst/>
                        <a:latin typeface="Times New Roman"/>
                        <a:ea typeface="Times New Roman"/>
                        <a:cs typeface="Times New Roman"/>
                      </a:endParaRPr>
                    </a:p>
                  </a:txBody>
                  <a:tcPr marL="68580" marR="68580" marT="0" marB="0" anchor="ctr"/>
                </a:tc>
                <a:tc>
                  <a:txBody>
                    <a:bodyPr/>
                    <a:lstStyle/>
                    <a:p>
                      <a:pPr marL="0" marR="0" algn="ctr">
                        <a:lnSpc>
                          <a:spcPct val="200000"/>
                        </a:lnSpc>
                        <a:spcBef>
                          <a:spcPts val="0"/>
                        </a:spcBef>
                      </a:pPr>
                      <a:r>
                        <a:rPr lang="es-MX" sz="1200" b="1" dirty="0">
                          <a:effectLst/>
                        </a:rPr>
                        <a:t>52 / 100</a:t>
                      </a:r>
                      <a:endParaRPr lang="es-EC" sz="1400" b="1" dirty="0">
                        <a:effectLst/>
                        <a:latin typeface="Times New Roman"/>
                        <a:ea typeface="Times New Roman"/>
                        <a:cs typeface="Times New Roman"/>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67181091"/>
              </p:ext>
            </p:extLst>
          </p:nvPr>
        </p:nvGraphicFramePr>
        <p:xfrm>
          <a:off x="2362200" y="5715000"/>
          <a:ext cx="4648200" cy="670560"/>
        </p:xfrm>
        <a:graphic>
          <a:graphicData uri="http://schemas.openxmlformats.org/drawingml/2006/table">
            <a:tbl>
              <a:tblPr firstRow="1" firstCol="1" bandRow="1">
                <a:tableStyleId>{BC89EF96-8CEA-46FF-86C4-4CE0E7609802}</a:tableStyleId>
              </a:tblPr>
              <a:tblGrid>
                <a:gridCol w="1905000"/>
                <a:gridCol w="2743200"/>
              </a:tblGrid>
              <a:tr h="304800">
                <a:tc>
                  <a:txBody>
                    <a:bodyPr/>
                    <a:lstStyle/>
                    <a:p>
                      <a:pPr marL="572770" marR="0" algn="l">
                        <a:lnSpc>
                          <a:spcPct val="200000"/>
                        </a:lnSpc>
                        <a:spcBef>
                          <a:spcPts val="0"/>
                        </a:spcBef>
                      </a:pPr>
                      <a:r>
                        <a:rPr lang="es-MX" sz="1100" dirty="0">
                          <a:effectLst/>
                        </a:rPr>
                        <a:t>Mayor a 70</a:t>
                      </a:r>
                      <a:endParaRPr lang="es-EC" sz="1200" dirty="0">
                        <a:effectLst/>
                        <a:latin typeface="Times New Roman"/>
                        <a:ea typeface="Times New Roman"/>
                        <a:cs typeface="Times New Roman"/>
                      </a:endParaRPr>
                    </a:p>
                  </a:txBody>
                  <a:tcPr marL="68580" marR="68580" marT="0" marB="0"/>
                </a:tc>
                <a:tc>
                  <a:txBody>
                    <a:bodyPr/>
                    <a:lstStyle/>
                    <a:p>
                      <a:pPr marL="572770" marR="0" algn="just">
                        <a:lnSpc>
                          <a:spcPct val="200000"/>
                        </a:lnSpc>
                        <a:spcBef>
                          <a:spcPts val="0"/>
                        </a:spcBef>
                      </a:pPr>
                      <a:r>
                        <a:rPr lang="es-MX" sz="1100" b="0" dirty="0">
                          <a:effectLst/>
                        </a:rPr>
                        <a:t>Se reutiliza el código.</a:t>
                      </a:r>
                      <a:endParaRPr lang="es-EC" sz="1200" b="0" dirty="0">
                        <a:effectLst/>
                        <a:latin typeface="Times New Roman"/>
                        <a:ea typeface="Times New Roman"/>
                        <a:cs typeface="Times New Roman"/>
                      </a:endParaRPr>
                    </a:p>
                  </a:txBody>
                  <a:tcPr marL="68580" marR="68580" marT="0" marB="0"/>
                </a:tc>
              </a:tr>
              <a:tr h="304800">
                <a:tc>
                  <a:txBody>
                    <a:bodyPr/>
                    <a:lstStyle/>
                    <a:p>
                      <a:pPr marL="572770" marR="0" algn="l">
                        <a:lnSpc>
                          <a:spcPct val="200000"/>
                        </a:lnSpc>
                        <a:spcBef>
                          <a:spcPts val="0"/>
                        </a:spcBef>
                      </a:pPr>
                      <a:r>
                        <a:rPr lang="es-MX" sz="1100" dirty="0">
                          <a:effectLst/>
                        </a:rPr>
                        <a:t>Menor o igual 70</a:t>
                      </a:r>
                      <a:endParaRPr lang="es-EC" sz="1200" dirty="0">
                        <a:effectLst/>
                        <a:latin typeface="Times New Roman"/>
                        <a:ea typeface="Times New Roman"/>
                        <a:cs typeface="Times New Roman"/>
                      </a:endParaRPr>
                    </a:p>
                  </a:txBody>
                  <a:tcPr marL="68580" marR="68580" marT="0" marB="0"/>
                </a:tc>
                <a:tc>
                  <a:txBody>
                    <a:bodyPr/>
                    <a:lstStyle/>
                    <a:p>
                      <a:pPr marL="572770" marR="0" algn="just">
                        <a:lnSpc>
                          <a:spcPct val="200000"/>
                        </a:lnSpc>
                        <a:spcBef>
                          <a:spcPts val="0"/>
                        </a:spcBef>
                      </a:pPr>
                      <a:r>
                        <a:rPr lang="es-MX" sz="1100" dirty="0">
                          <a:effectLst/>
                        </a:rPr>
                        <a:t>Se crea un nuevo sistema.</a:t>
                      </a:r>
                      <a:endParaRPr lang="es-EC" sz="12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42162344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434</TotalTime>
  <Words>801</Words>
  <Application>Microsoft Office PowerPoint</Application>
  <PresentationFormat>On-screen Show (4:3)</PresentationFormat>
  <Paragraphs>108</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Clarity</vt:lpstr>
      <vt:lpstr>PowerPoint Presentation</vt:lpstr>
      <vt:lpstr>Agenda</vt:lpstr>
      <vt:lpstr>Agenda</vt:lpstr>
      <vt:lpstr>Introducción</vt:lpstr>
      <vt:lpstr>Antecedentes</vt:lpstr>
      <vt:lpstr>Administración de los procesos del negocio (BPM)</vt:lpstr>
      <vt:lpstr>Administración de los procesos del negocio (BPM)</vt:lpstr>
      <vt:lpstr>BPM -  Tecnología</vt:lpstr>
      <vt:lpstr>BPM -  Resultados</vt:lpstr>
      <vt:lpstr>Personal Software Process (PSP)</vt:lpstr>
      <vt:lpstr>PSP -  Metodología</vt:lpstr>
      <vt:lpstr>PSP -  Metodología</vt:lpstr>
      <vt:lpstr>PSP -  Metodología</vt:lpstr>
      <vt:lpstr>PSP -  Resultados</vt:lpstr>
      <vt:lpstr>PSP -  Resultados</vt:lpstr>
      <vt:lpstr>PSP -  Resultados</vt:lpstr>
      <vt:lpstr>PSP -  Resultados</vt:lpstr>
      <vt:lpstr>Sistema administrador de códigos de barra (SACB)</vt:lpstr>
      <vt:lpstr>SACB - Arquitectura</vt:lpstr>
      <vt:lpstr>SACB -  Esquema general</vt:lpstr>
      <vt:lpstr>Sistema de reportes de diarios de trabajo (SRDT)</vt:lpstr>
      <vt:lpstr>SRDT - Arquitectura</vt:lpstr>
      <vt:lpstr>SRDT - Resultados</vt:lpstr>
      <vt:lpstr>SRDT - Resultados</vt:lpstr>
      <vt:lpstr>SRDT - Resultados</vt:lpstr>
      <vt:lpstr>SRDT - Resultados</vt:lpstr>
      <vt:lpstr>Conclusiones</vt:lpstr>
      <vt:lpstr>¿Preguntas?</vt:lpstr>
      <vt:lpstr>¡Gracias por su atención!</vt:lpstr>
    </vt:vector>
  </TitlesOfParts>
  <Company>Casa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resultados del proyecto de tesis</dc:title>
  <dc:subject>Proyecto de graduación</dc:subject>
  <dc:creator>Ronald Chávez S.</dc:creator>
  <cp:keywords>Tesis</cp:keywords>
  <cp:lastModifiedBy>Ronald Chávez S.</cp:lastModifiedBy>
  <cp:revision>45</cp:revision>
  <cp:lastPrinted>2010-12-01T05:21:40Z</cp:lastPrinted>
  <dcterms:created xsi:type="dcterms:W3CDTF">2010-11-30T18:58:52Z</dcterms:created>
  <dcterms:modified xsi:type="dcterms:W3CDTF">2010-12-01T12:22:55Z</dcterms:modified>
  <cp:category>Espol</cp:category>
  <cp:contentStatus>Terminado</cp:contentStatus>
</cp:coreProperties>
</file>