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27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77" r:id="rId13"/>
    <p:sldId id="278" r:id="rId14"/>
    <p:sldId id="279" r:id="rId15"/>
    <p:sldId id="269" r:id="rId16"/>
    <p:sldId id="270" r:id="rId17"/>
    <p:sldId id="271" r:id="rId18"/>
    <p:sldId id="280" r:id="rId19"/>
    <p:sldId id="281" r:id="rId20"/>
    <p:sldId id="272" r:id="rId21"/>
    <p:sldId id="273" r:id="rId22"/>
    <p:sldId id="275" r:id="rId23"/>
    <p:sldId id="276" r:id="rId24"/>
    <p:sldId id="274" r:id="rId25"/>
    <p:sldId id="282" r:id="rId2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0" autoAdjust="0"/>
    <p:restoredTop sz="94700" autoAdjust="0"/>
  </p:normalViewPr>
  <p:slideViewPr>
    <p:cSldViewPr>
      <p:cViewPr>
        <p:scale>
          <a:sx n="90" d="100"/>
          <a:sy n="90" d="100"/>
        </p:scale>
        <p:origin x="-91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87C68-5986-4C59-B63C-AD3071F31B33}" type="datetimeFigureOut">
              <a:rPr lang="es-ES" smtClean="0"/>
              <a:pPr/>
              <a:t>21/06/2010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1B18A6-1D4F-4FA5-AC9F-13AA820A17A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B18A6-1D4F-4FA5-AC9F-13AA820A17A8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29C61-198A-464A-9499-89A315157D3E}" type="datetime1">
              <a:rPr lang="es-ES" smtClean="0"/>
              <a:t>21/06/2010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31240-63FD-4CCD-B1BC-B0AC147E6019}" type="datetime1">
              <a:rPr lang="es-ES" smtClean="0"/>
              <a:t>21/06/2010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54BE4-F04C-47E4-A670-7022144B191E}" type="datetime1">
              <a:rPr lang="es-ES" smtClean="0"/>
              <a:t>21/06/2010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EF4F-77ED-4FD0-B8E3-DC5344B68040}" type="datetime1">
              <a:rPr lang="es-ES" smtClean="0"/>
              <a:t>21/06/2010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26268-138E-4FCE-BDEE-A29676A047A3}" type="datetime1">
              <a:rPr lang="es-ES" smtClean="0"/>
              <a:t>21/06/2010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FEA-E80F-44CF-98FB-6B2D23218991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5A83-199D-4504-82F2-402370F60FF1}" type="datetime1">
              <a:rPr lang="es-ES" smtClean="0"/>
              <a:t>21/06/2010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1C19-65B1-4E05-B4F9-E87677FD330A}" type="datetime1">
              <a:rPr lang="es-ES" smtClean="0"/>
              <a:t>21/06/2010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73D79-DC87-4799-8F7E-72F1710405E2}" type="datetime1">
              <a:rPr lang="es-ES" smtClean="0"/>
              <a:t>21/06/2010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FAB9-7FA8-4412-AAF1-6374E0AB771A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5B224-6639-44CB-A08A-42E274765AF5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5C4E99-08E4-429E-9F85-E9802E8C8990}" type="datetime1">
              <a:rPr lang="es-ES" smtClean="0"/>
              <a:t>21/06/2010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3627B0-3EB0-448B-A845-9C21A43F8913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851648" cy="1214446"/>
          </a:xfrm>
        </p:spPr>
        <p:txBody>
          <a:bodyPr>
            <a:normAutofit/>
          </a:bodyPr>
          <a:lstStyle/>
          <a:p>
            <a:pPr algn="ctr"/>
            <a:r>
              <a:rPr lang="es-ES" sz="3200" dirty="0" smtClean="0"/>
              <a:t>Escuela Superior Politécnica Del Litoral</a:t>
            </a:r>
            <a:br>
              <a:rPr lang="es-ES" sz="3200" dirty="0" smtClean="0"/>
            </a:br>
            <a:r>
              <a:rPr lang="es-ES" sz="3200" dirty="0" smtClean="0"/>
              <a:t>Instituto De Ciencias Matemáticas</a:t>
            </a:r>
            <a:endParaRPr lang="es-ES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42910" y="3786190"/>
            <a:ext cx="7854696" cy="2357454"/>
          </a:xfrm>
        </p:spPr>
        <p:txBody>
          <a:bodyPr>
            <a:normAutofit lnSpcReduction="10000"/>
          </a:bodyPr>
          <a:lstStyle/>
          <a:p>
            <a:pPr algn="ctr"/>
            <a:r>
              <a:rPr lang="es-ES" dirty="0" smtClean="0"/>
              <a:t>CASTRO MUÑOZ CELIA MARÍA</a:t>
            </a:r>
          </a:p>
          <a:p>
            <a:pPr algn="ctr"/>
            <a:r>
              <a:rPr lang="es-ES" dirty="0" smtClean="0"/>
              <a:t>VILLAMAR JIMÉNEZ JULIO ALBERTO</a:t>
            </a:r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Tesina previo a la obtención del título :</a:t>
            </a:r>
          </a:p>
          <a:p>
            <a:pPr algn="ctr"/>
            <a:r>
              <a:rPr lang="es-ES" dirty="0" smtClean="0"/>
              <a:t>Auditor-Contador Público Autorizado</a:t>
            </a:r>
            <a:endParaRPr lang="es-ES" dirty="0"/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857224" y="2214554"/>
            <a:ext cx="785469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Análisis de cumplimiento tributario de una empresa</a:t>
            </a:r>
            <a:r>
              <a:rPr kumimoji="0" lang="es-E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producción de tuberías y accesorios  plásticos ubicada en el cantón Durán, periodo fiscal 2008</a:t>
            </a:r>
            <a:endParaRPr kumimoji="0" lang="es-E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4 Imagen" descr="espol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0358" y="0"/>
            <a:ext cx="1273642" cy="1319841"/>
          </a:xfrm>
          <a:prstGeom prst="rect">
            <a:avLst/>
          </a:prstGeom>
          <a:solidFill>
            <a:schemeClr val="accent2">
              <a:alpha val="54000"/>
            </a:schemeClr>
          </a:solidFill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43174" y="5357826"/>
            <a:ext cx="3900486" cy="421950"/>
          </a:xfrm>
        </p:spPr>
        <p:txBody>
          <a:bodyPr>
            <a:normAutofit/>
          </a:bodyPr>
          <a:lstStyle/>
          <a:p>
            <a:r>
              <a:rPr lang="es-ES" sz="1800" dirty="0" smtClean="0"/>
              <a:t>Grafico 2.  Fuente PLÁSTICOS S.A</a:t>
            </a:r>
            <a:endParaRPr lang="es-ES" sz="1800" dirty="0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E2E25-889F-4347-8CB2-037A117218FB}" type="datetime1">
              <a:rPr lang="es-ES" smtClean="0"/>
              <a:t>21/06/2010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10</a:t>
            </a:fld>
            <a:endParaRPr lang="es-ES"/>
          </a:p>
        </p:txBody>
      </p:sp>
      <p:pic>
        <p:nvPicPr>
          <p:cNvPr id="5" name="Gráfico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000108"/>
            <a:ext cx="5857916" cy="4111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28592"/>
            <a:ext cx="8229600" cy="857248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Historia Tributaria</a:t>
            </a:r>
            <a:endParaRPr lang="es-ES" sz="3800" b="1" i="1" dirty="0"/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2643174" y="5572140"/>
            <a:ext cx="3900486" cy="4219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1800" dirty="0" smtClean="0"/>
              <a:t>Grafico 3.  Fuente PLÁSTICOS S.A</a:t>
            </a:r>
            <a:endParaRPr lang="es-ES" sz="1800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6A44-BE57-4828-A1DB-D7CBD80A5343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AUDITORÍA TRIBUTARIA  -  </a:t>
            </a:r>
            <a:r>
              <a:rPr lang="es-ES" dirty="0" smtClean="0"/>
              <a:t>PLÁSTICOS </a:t>
            </a:r>
            <a:r>
              <a:rPr lang="es-ES" dirty="0" smtClean="0"/>
              <a:t>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11</a:t>
            </a:fld>
            <a:endParaRPr lang="es-ES"/>
          </a:p>
        </p:txBody>
      </p:sp>
      <p:pic>
        <p:nvPicPr>
          <p:cNvPr id="7" name="6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5572164" cy="3798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928794" y="1714488"/>
            <a:ext cx="5286412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latin typeface="Arial" pitchFamily="34" charset="0"/>
                <a:cs typeface="Arial" pitchFamily="34" charset="0"/>
              </a:rPr>
              <a:t>VENTAS GRAVADAS CON TARIFA 12% PERIODO 2006-2008</a:t>
            </a:r>
            <a:endParaRPr lang="es-EC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Marcador de contenido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71546"/>
            <a:ext cx="742500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831A-06D9-4F73-99E0-CC123E62C7DA}" type="datetime1">
              <a:rPr lang="es-ES" smtClean="0"/>
              <a:t>21/06/2010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AUDITORÍA TRIBUTARIA  -  </a:t>
            </a:r>
            <a:r>
              <a:rPr lang="es-ES" dirty="0" smtClean="0"/>
              <a:t>PLÁSTICOS </a:t>
            </a:r>
            <a:r>
              <a:rPr lang="es-ES" dirty="0" smtClean="0"/>
              <a:t>S.A.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2643174" y="5572140"/>
            <a:ext cx="3900486" cy="42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Grafico 4.  Fuente PLÁSTICOS S.A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071670" y="1214422"/>
            <a:ext cx="5214974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latin typeface="Arial" pitchFamily="34" charset="0"/>
                <a:cs typeface="Arial" pitchFamily="34" charset="0"/>
              </a:rPr>
              <a:t>VENTAS GRAVADAS CON TARIFA 0% PERIODO 2006-2008</a:t>
            </a:r>
            <a:endParaRPr lang="es-EC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Marcador de contenido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00166" y="857232"/>
            <a:ext cx="631279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38528-4202-4AE8-AA79-F1B6F97C6A49}" type="datetime1">
              <a:rPr lang="es-ES" smtClean="0"/>
              <a:t>21/06/2010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2643174" y="5643578"/>
            <a:ext cx="3900486" cy="42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Grafico 5.  Fuente PLÁSTICOS S.A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Marcador de contenido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00166" y="1142984"/>
            <a:ext cx="627700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93AC6-7E38-4DCD-BC7C-89B2382120B5}" type="datetime1">
              <a:rPr lang="es-ES" smtClean="0"/>
              <a:t>21/06/2010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14</a:t>
            </a:fld>
            <a:endParaRPr lang="es-ES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2786050" y="5786454"/>
            <a:ext cx="3900486" cy="42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Grafico 6.  Fuente PLÁSTICOS S.A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90466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Planificación de la Auditoría</a:t>
            </a:r>
            <a:endParaRPr lang="es-ES" sz="3800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2"/>
            <a:ext cx="8115328" cy="4752988"/>
          </a:xfrm>
        </p:spPr>
        <p:txBody>
          <a:bodyPr>
            <a:normAutofit/>
          </a:bodyPr>
          <a:lstStyle/>
          <a:p>
            <a:r>
              <a:rPr lang="es-ES" dirty="0" smtClean="0"/>
              <a:t>Naturaleza de la Auditoría</a:t>
            </a:r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Alcance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Antecedentes</a:t>
            </a:r>
          </a:p>
          <a:p>
            <a:endParaRPr lang="es-ES" dirty="0" smtClean="0"/>
          </a:p>
          <a:p>
            <a:r>
              <a:rPr lang="es-ES" dirty="0" smtClean="0"/>
              <a:t>Objetivos de la Auditoría</a:t>
            </a:r>
          </a:p>
        </p:txBody>
      </p:sp>
      <p:sp>
        <p:nvSpPr>
          <p:cNvPr id="20" name="1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3DB6-7D7D-495B-B114-2D12E10B2E02}" type="datetime1">
              <a:rPr lang="es-ES" smtClean="0"/>
              <a:t>21/06/2010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15</a:t>
            </a:fld>
            <a:endParaRPr lang="es-ES"/>
          </a:p>
        </p:txBody>
      </p:sp>
      <p:grpSp>
        <p:nvGrpSpPr>
          <p:cNvPr id="19" name="18 Grupo"/>
          <p:cNvGrpSpPr/>
          <p:nvPr/>
        </p:nvGrpSpPr>
        <p:grpSpPr>
          <a:xfrm>
            <a:off x="2000232" y="2357430"/>
            <a:ext cx="5286412" cy="1785104"/>
            <a:chOff x="2000232" y="2714620"/>
            <a:chExt cx="5286412" cy="1785104"/>
          </a:xfrm>
        </p:grpSpPr>
        <p:sp>
          <p:nvSpPr>
            <p:cNvPr id="6" name="5 CuadroTexto"/>
            <p:cNvSpPr txBox="1"/>
            <p:nvPr/>
          </p:nvSpPr>
          <p:spPr>
            <a:xfrm>
              <a:off x="2786050" y="2714620"/>
              <a:ext cx="4500594" cy="17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200" dirty="0" smtClean="0"/>
                <a:t>Gastos de venta</a:t>
              </a:r>
            </a:p>
            <a:p>
              <a:r>
                <a:rPr lang="es-ES" sz="2200" dirty="0" smtClean="0"/>
                <a:t>Gasto de nómina</a:t>
              </a:r>
            </a:p>
            <a:p>
              <a:r>
                <a:rPr lang="es-ES" sz="2200" dirty="0" smtClean="0"/>
                <a:t>Gastos generales</a:t>
              </a:r>
            </a:p>
            <a:p>
              <a:r>
                <a:rPr lang="es-ES" sz="2200" dirty="0" smtClean="0"/>
                <a:t>Cuentas relacionadas con el IVA</a:t>
              </a:r>
            </a:p>
            <a:p>
              <a:r>
                <a:rPr lang="es-ES" sz="2200" dirty="0" smtClean="0"/>
                <a:t>Cuentas relacionadas con el IR</a:t>
              </a:r>
              <a:endParaRPr lang="es-ES" sz="2200" dirty="0"/>
            </a:p>
          </p:txBody>
        </p:sp>
        <p:cxnSp>
          <p:nvCxnSpPr>
            <p:cNvPr id="10" name="9 Conector recto"/>
            <p:cNvCxnSpPr/>
            <p:nvPr/>
          </p:nvCxnSpPr>
          <p:spPr>
            <a:xfrm flipV="1">
              <a:off x="2000232" y="3000372"/>
              <a:ext cx="785818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>
              <a:off x="2000232" y="3643314"/>
              <a:ext cx="785818" cy="5715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 flipV="1">
              <a:off x="2000232" y="3286124"/>
              <a:ext cx="785818" cy="3571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>
              <a:off x="2000232" y="3643314"/>
              <a:ext cx="785818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>
              <a:endCxn id="6" idx="1"/>
            </p:cNvCxnSpPr>
            <p:nvPr/>
          </p:nvCxnSpPr>
          <p:spPr>
            <a:xfrm flipV="1">
              <a:off x="2000232" y="3607172"/>
              <a:ext cx="785818" cy="361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186766" cy="5610244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r>
              <a:rPr lang="es-ES" dirty="0" smtClean="0"/>
              <a:t>Metodología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Justificación</a:t>
            </a:r>
          </a:p>
          <a:p>
            <a:endParaRPr lang="es-ES" dirty="0" smtClean="0"/>
          </a:p>
          <a:p>
            <a:r>
              <a:rPr lang="es-ES" dirty="0" smtClean="0"/>
              <a:t>Pruebas de Auditoría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13" name="1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995D9-645D-415D-8DAA-DBAEB682C1C2}" type="datetime1">
              <a:rPr lang="es-ES" smtClean="0"/>
              <a:t>21/06/2010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16</a:t>
            </a:fld>
            <a:endParaRPr lang="es-ES"/>
          </a:p>
        </p:txBody>
      </p:sp>
      <p:sp>
        <p:nvSpPr>
          <p:cNvPr id="6" name="5 CuadroTexto"/>
          <p:cNvSpPr txBox="1"/>
          <p:nvPr/>
        </p:nvSpPr>
        <p:spPr>
          <a:xfrm>
            <a:off x="5715008" y="135729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grpSp>
        <p:nvGrpSpPr>
          <p:cNvPr id="12" name="11 Grupo"/>
          <p:cNvGrpSpPr/>
          <p:nvPr/>
        </p:nvGrpSpPr>
        <p:grpSpPr>
          <a:xfrm>
            <a:off x="3929058" y="2786058"/>
            <a:ext cx="4643470" cy="1107996"/>
            <a:chOff x="3857620" y="857232"/>
            <a:chExt cx="4643470" cy="1107996"/>
          </a:xfrm>
        </p:grpSpPr>
        <p:sp>
          <p:nvSpPr>
            <p:cNvPr id="7" name="6 CuadroTexto"/>
            <p:cNvSpPr txBox="1"/>
            <p:nvPr/>
          </p:nvSpPr>
          <p:spPr>
            <a:xfrm>
              <a:off x="4500562" y="857232"/>
              <a:ext cx="40005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200" dirty="0" smtClean="0"/>
                <a:t>Pruebas de Cumplimiento</a:t>
              </a:r>
            </a:p>
            <a:p>
              <a:endParaRPr lang="es-ES" sz="2200" dirty="0" smtClean="0"/>
            </a:p>
            <a:p>
              <a:r>
                <a:rPr lang="es-ES" sz="2200" dirty="0" smtClean="0"/>
                <a:t>Pruebas Sustantivas</a:t>
              </a:r>
              <a:endParaRPr lang="es-ES" sz="2200" dirty="0"/>
            </a:p>
          </p:txBody>
        </p:sp>
        <p:cxnSp>
          <p:nvCxnSpPr>
            <p:cNvPr id="9" name="8 Conector recto"/>
            <p:cNvCxnSpPr/>
            <p:nvPr/>
          </p:nvCxnSpPr>
          <p:spPr>
            <a:xfrm flipV="1">
              <a:off x="3857620" y="1142984"/>
              <a:ext cx="642942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>
              <a:off x="3857620" y="1428736"/>
              <a:ext cx="642942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80980"/>
            <a:ext cx="8229600" cy="642942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Informe de Cumplimiento Tributario</a:t>
            </a:r>
            <a:endParaRPr lang="es-ES" sz="3800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 rot="10800000" flipV="1">
            <a:off x="457200" y="1500174"/>
            <a:ext cx="8229600" cy="471490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dirty="0" smtClean="0"/>
              <a:t>En base a los datos recopilados, procesados y la información obtenida concluimos que:</a:t>
            </a:r>
          </a:p>
          <a:p>
            <a:pPr algn="just">
              <a:buNone/>
            </a:pPr>
            <a:endParaRPr lang="es-ES" dirty="0" smtClean="0"/>
          </a:p>
          <a:p>
            <a:pPr lvl="0" algn="just"/>
            <a:r>
              <a:rPr lang="es-ES" dirty="0" smtClean="0"/>
              <a:t>Como resultado de las pruebas realiza no se revelaron situaciones que se consideren como incumplimientos tributarios en los documentos o transacciones revisadas, que tengan un impacto significativo en el cumplimiento tributario.</a:t>
            </a:r>
          </a:p>
          <a:p>
            <a:pPr lvl="0" algn="just"/>
            <a:r>
              <a:rPr lang="es-ES" dirty="0" smtClean="0"/>
              <a:t>Los procedimientos y controles realizados por la empresa colaboran  de manera satisfactoria  al cumplimiento de las obligaciones tributarias.</a:t>
            </a:r>
          </a:p>
          <a:p>
            <a:pPr algn="just"/>
            <a:r>
              <a:rPr lang="es-ES" dirty="0" smtClean="0"/>
              <a:t>Sin embargo, debemos mencionar la siguiente situación,  que no afecta razonablemente al cumplimiento tributario.</a:t>
            </a:r>
          </a:p>
          <a:p>
            <a:pPr algn="just">
              <a:buNone/>
            </a:pPr>
            <a:endParaRPr lang="es-ES" dirty="0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171F0-A58B-4EDE-ACAC-2DAC96B35BFE}" type="datetime1">
              <a:rPr lang="es-ES" smtClean="0"/>
              <a:t>21/06/2010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pPr lvl="0">
              <a:buNone/>
            </a:pPr>
            <a:r>
              <a:rPr lang="es-ES" i="1" u="sng" dirty="0" smtClean="0"/>
              <a:t>Problema</a:t>
            </a:r>
          </a:p>
          <a:p>
            <a:pPr lvl="0" algn="just"/>
            <a:endParaRPr lang="es-ES" sz="2400" i="1" u="sng" dirty="0" smtClean="0"/>
          </a:p>
          <a:p>
            <a:pPr lvl="0" algn="just"/>
            <a:r>
              <a:rPr lang="es-ES" sz="2400" dirty="0" smtClean="0"/>
              <a:t>Se detectó una diferencia en el valor declarado en el formulario 103 con los valores detallados en el mayor de la cuenta “Cuentas Por Pagar- Retenciones de Impuesta a la Renta”, se subvalora la cuenta con un valor de $2.20.</a:t>
            </a:r>
          </a:p>
          <a:p>
            <a:pPr lvl="0" algn="just">
              <a:buNone/>
            </a:pPr>
            <a:endParaRPr lang="es-ES" sz="2400" dirty="0" smtClean="0"/>
          </a:p>
          <a:p>
            <a:pPr lvl="0" algn="just"/>
            <a:r>
              <a:rPr lang="es-ES" sz="2400" dirty="0" smtClean="0"/>
              <a:t>Se detectó una diferencia en el valor declarado en el formulario 104 con los valores detallados en el mayor de la cuenta “CUENTAS POR PAGAR-RETENCIONES DE IVA”, se subvalora la cuenta con un valor de $9.24.</a:t>
            </a:r>
          </a:p>
          <a:p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BE90-D258-428D-9D18-600B7DC7F226}" type="datetime1">
              <a:rPr lang="es-ES" smtClean="0"/>
              <a:t>21/06/2010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211-3801-44B3-8FFD-D5554B02A64D}" type="datetime1">
              <a:rPr lang="es-ES" smtClean="0"/>
              <a:t>21/06/2010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19</a:t>
            </a:fld>
            <a:endParaRPr lang="es-ES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285984" y="1428733"/>
          <a:ext cx="5286412" cy="3000449"/>
        </p:xfrm>
        <a:graphic>
          <a:graphicData uri="http://schemas.openxmlformats.org/drawingml/2006/table">
            <a:tbl>
              <a:tblPr/>
              <a:tblGrid>
                <a:gridCol w="2506090"/>
                <a:gridCol w="2780322"/>
              </a:tblGrid>
              <a:tr h="4858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latin typeface="Arial"/>
                          <a:ea typeface="Times New Roman"/>
                        </a:rPr>
                        <a:t>Si el noveno dígito es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latin typeface="Arial"/>
                          <a:ea typeface="Times New Roman"/>
                        </a:rPr>
                        <a:t>Fecha de  vencimiento (hasta el día)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1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Arial"/>
                          <a:ea typeface="Times New Roman"/>
                        </a:rPr>
                        <a:t>10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12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3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14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16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Arial"/>
                          <a:ea typeface="Times New Roman"/>
                        </a:rPr>
                        <a:t>5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18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20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7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22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8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24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highlight>
                            <a:srgbClr val="FFFF00"/>
                          </a:highlight>
                          <a:latin typeface="Arial"/>
                          <a:ea typeface="Times New Roman"/>
                        </a:rPr>
                        <a:t>9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highlight>
                            <a:srgbClr val="FFFF00"/>
                          </a:highlight>
                          <a:latin typeface="Arial"/>
                          <a:ea typeface="Times New Roman"/>
                        </a:rPr>
                        <a:t>26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4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latin typeface="Arial"/>
                          <a:ea typeface="Times New Roman"/>
                        </a:rPr>
                        <a:t>0</a:t>
                      </a:r>
                      <a:endParaRPr lang="es-E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latin typeface="Arial"/>
                          <a:ea typeface="Times New Roman"/>
                        </a:rPr>
                        <a:t>28</a:t>
                      </a:r>
                      <a:endParaRPr lang="es-E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2 Marcador de contenido"/>
          <p:cNvSpPr txBox="1">
            <a:spLocks/>
          </p:cNvSpPr>
          <p:nvPr/>
        </p:nvSpPr>
        <p:spPr>
          <a:xfrm>
            <a:off x="500034" y="4929198"/>
            <a:ext cx="8229600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s-ES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s-E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8596" y="4786322"/>
            <a:ext cx="84296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Recomendaciones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 realiza la declaración sustitutiva de Retenciones de Impuesto a la Renta con la  correspondiente multa.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 realiza la declaración sustitutiva de Impuesto al Valor Agregado  con la  correspondiente multa.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57158" y="285728"/>
            <a:ext cx="850109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400" b="1" i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Bases Legales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2400" b="1" i="1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</a:t>
            </a:r>
            <a:r>
              <a:rPr kumimoji="0" lang="es-E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eclaraciones de IVA y de Retenciones de Impuesto a la Renta</a:t>
            </a:r>
            <a:endParaRPr kumimoji="0" lang="es-E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Introducción</a:t>
            </a:r>
            <a:endParaRPr lang="es-ES" sz="3800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dirty="0" smtClean="0"/>
              <a:t>La empresa PLÁSTICOS S.A. es considerada por el Servicio de Rentas Internas como un contribuyente especial .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El desarrollo para el análisis de cumplimiento tributario se basa en la planificación, desarrollo de pruebas y comprobación con los valores declarados al SRI. 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DF28-4727-4559-B9ED-DF3C5B5AADF0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CuadroTexto"/>
          <p:cNvSpPr txBox="1"/>
          <p:nvPr/>
        </p:nvSpPr>
        <p:spPr>
          <a:xfrm>
            <a:off x="4714876" y="3714752"/>
            <a:ext cx="3714776" cy="240065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5000" dirty="0" smtClean="0"/>
              <a:t>A</a:t>
            </a:r>
            <a:endParaRPr lang="es-ES" sz="15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71472" y="3714752"/>
            <a:ext cx="3714776" cy="240065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5000" dirty="0" smtClean="0"/>
              <a:t>D</a:t>
            </a:r>
            <a:endParaRPr lang="es-ES" sz="15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714876" y="1357298"/>
            <a:ext cx="3786214" cy="216982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3500" dirty="0" smtClean="0"/>
              <a:t>O</a:t>
            </a:r>
            <a:endParaRPr lang="es-ES" sz="135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71472" y="1357299"/>
            <a:ext cx="3714776" cy="216982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3500" dirty="0" smtClean="0"/>
              <a:t>F</a:t>
            </a:r>
            <a:endParaRPr lang="es-ES" sz="135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28694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Análisis FODA del proyecto</a:t>
            </a:r>
            <a:endParaRPr lang="es-ES" sz="3800" b="1" i="1" dirty="0"/>
          </a:p>
        </p:txBody>
      </p:sp>
      <p:sp>
        <p:nvSpPr>
          <p:cNvPr id="18" name="1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0FB01-4C9F-454F-9C99-99BF694CF995}" type="datetime1">
              <a:rPr lang="es-ES" smtClean="0"/>
              <a:t>21/06/2010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20</a:t>
            </a:fld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571472" y="1357298"/>
            <a:ext cx="3714776" cy="214314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2200" dirty="0" smtClean="0"/>
              <a:t>Trabajo en equipo</a:t>
            </a:r>
          </a:p>
          <a:p>
            <a:r>
              <a:rPr lang="es-ES" sz="2200" dirty="0" smtClean="0"/>
              <a:t>Bases solidas que  facilitaron el conocimiento del sistema contable</a:t>
            </a:r>
          </a:p>
          <a:p>
            <a:r>
              <a:rPr lang="es-ES" sz="2200" dirty="0" smtClean="0"/>
              <a:t>Apoyo por parte de la empresa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71472" y="3714752"/>
            <a:ext cx="3714776" cy="246221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2200" dirty="0" smtClean="0"/>
              <a:t>Falta de conocimientos técnicos ; área de producción</a:t>
            </a:r>
          </a:p>
          <a:p>
            <a:r>
              <a:rPr lang="es-ES" sz="2200" dirty="0" smtClean="0"/>
              <a:t>Limitación en el uso de internet</a:t>
            </a:r>
          </a:p>
          <a:p>
            <a:r>
              <a:rPr lang="es-ES" sz="2200" dirty="0" smtClean="0"/>
              <a:t>Imposibilidad de grabar información en  dispositivos extraíbles .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4714876" y="1357298"/>
            <a:ext cx="3786214" cy="212365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2200" dirty="0" smtClean="0"/>
              <a:t>Conocimiento del sistema contable de una empresa</a:t>
            </a:r>
          </a:p>
          <a:p>
            <a:r>
              <a:rPr lang="es-ES" sz="2200" dirty="0" smtClean="0"/>
              <a:t>Conocer el sistema de producción</a:t>
            </a:r>
          </a:p>
          <a:p>
            <a:r>
              <a:rPr lang="es-ES" sz="2200" dirty="0" smtClean="0"/>
              <a:t>Adquirir experiencia en  el área de auditoría tributaria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4714876" y="3714752"/>
            <a:ext cx="3714776" cy="246221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s-ES" sz="2200" dirty="0" smtClean="0"/>
              <a:t>Falta de tiempo por parte de las personas que colaboraban con la información dentro de la empresa</a:t>
            </a:r>
          </a:p>
          <a:p>
            <a:r>
              <a:rPr lang="es-ES" sz="2200" dirty="0" smtClean="0"/>
              <a:t>Falta de equipos de computación para el desarrollo del proyecto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Conclusiones</a:t>
            </a:r>
            <a:endParaRPr lang="es-ES" sz="3800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1922148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es-ES" dirty="0" smtClean="0"/>
              <a:t>1. La empresa PLÁSTICOS S.A. cumple entregando con la información que el S.R.I. le solicita para la determinación de la obligación tributaria.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1F8CE-37CB-4AD9-BE63-AB0D32938DD6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21</a:t>
            </a:fld>
            <a:endParaRPr lang="es-ES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357290" y="3214686"/>
          <a:ext cx="6453190" cy="25603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226595"/>
                <a:gridCol w="3226595"/>
              </a:tblGrid>
              <a:tr h="1400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Declaración de I.R. 2008</a:t>
                      </a:r>
                    </a:p>
                    <a:p>
                      <a:pPr algn="l"/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+mj-lt"/>
                        </a:rPr>
                        <a:t>$ 1.903.288,22</a:t>
                      </a:r>
                    </a:p>
                    <a:p>
                      <a:pPr algn="r"/>
                      <a:endParaRPr lang="es-EC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Primer Anticipo de I.R. 2008</a:t>
                      </a:r>
                    </a:p>
                    <a:p>
                      <a:pPr algn="l"/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+mj-lt"/>
                        </a:rPr>
                        <a:t>$     303.947,31</a:t>
                      </a:r>
                    </a:p>
                    <a:p>
                      <a:pPr algn="r"/>
                      <a:endParaRPr lang="es-EC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Segundo Anticipo de I.R. 2008</a:t>
                      </a:r>
                    </a:p>
                    <a:p>
                      <a:pPr algn="l"/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+mj-lt"/>
                        </a:rPr>
                        <a:t>$     303.947,31</a:t>
                      </a:r>
                    </a:p>
                    <a:p>
                      <a:pPr algn="r"/>
                      <a:endParaRPr lang="es-EC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Anticipo de I.R. 2009</a:t>
                      </a:r>
                    </a:p>
                    <a:p>
                      <a:pPr algn="l"/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>
                          <a:latin typeface="+mj-lt"/>
                        </a:rPr>
                        <a:t>$    664.928,83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es-ES" dirty="0" smtClean="0"/>
              <a:t>   Las declaraciones son presentadas en los periodos correspondientes y las declaraciones sustitutivas son presentadas con los valores de multa respectivos. Es como se puede constatar que:</a:t>
            </a:r>
          </a:p>
          <a:p>
            <a:pPr lvl="0"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En el mes de mayo en los formularios 103 y 104 se presenta la sustitutiva con una multa de $0,04</a:t>
            </a:r>
          </a:p>
          <a:p>
            <a:pPr algn="just"/>
            <a:r>
              <a:rPr lang="es-ES" dirty="0" smtClean="0"/>
              <a:t>En el mes de octubre  en el formulario 104 se presenta un interés por mora de $80,40.</a:t>
            </a:r>
          </a:p>
          <a:p>
            <a:pPr algn="just"/>
            <a:r>
              <a:rPr lang="es-ES" dirty="0" smtClean="0"/>
              <a:t>Como conclusión general podemos decir que la empresa PLÁSTICOS S.A. cumple con los deberes formales establecidos en el CÓDIGO TRIBUTARIO. </a:t>
            </a: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49601-E6BA-45A2-9855-6318242CE4DF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357290" y="2500306"/>
          <a:ext cx="6215106" cy="3396622"/>
        </p:xfrm>
        <a:graphic>
          <a:graphicData uri="http://schemas.openxmlformats.org/drawingml/2006/table">
            <a:tbl>
              <a:tblPr/>
              <a:tblGrid>
                <a:gridCol w="5164666"/>
                <a:gridCol w="1050440"/>
              </a:tblGrid>
              <a:tr h="4245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2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Comprobantes de venta emitidos</a:t>
                      </a:r>
                      <a:endParaRPr lang="es-ES" sz="2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2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42017</a:t>
                      </a:r>
                      <a:endParaRPr lang="es-ES" sz="2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2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Comprobantes de Retención de Impuesto a la Renta emitidos</a:t>
                      </a:r>
                      <a:endParaRPr lang="es-ES" sz="2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2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14633</a:t>
                      </a:r>
                      <a:endParaRPr lang="es-ES" sz="2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2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Comprobantes de retención emitidos de IVA emitidos</a:t>
                      </a:r>
                      <a:endParaRPr lang="es-ES" sz="2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2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8517</a:t>
                      </a:r>
                      <a:endParaRPr lang="es-ES" sz="2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2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Guías de Remisión</a:t>
                      </a:r>
                      <a:endParaRPr lang="es-ES" sz="2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2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82530</a:t>
                      </a:r>
                      <a:endParaRPr lang="es-ES" sz="2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2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Notas de Crédito Emitidas</a:t>
                      </a:r>
                      <a:endParaRPr lang="es-ES" sz="2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2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9120</a:t>
                      </a:r>
                      <a:endParaRPr lang="es-ES" sz="2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5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2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Notas de Debito Emitidas</a:t>
                      </a:r>
                      <a:endParaRPr lang="es-ES" sz="220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2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420</a:t>
                      </a:r>
                      <a:endParaRPr lang="es-ES" sz="2200" dirty="0"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51B0A-7765-45EB-8B6D-FAC755C33C67}" type="datetime1">
              <a:rPr lang="es-ES" smtClean="0"/>
              <a:t>21/06/2010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23</a:t>
            </a:fld>
            <a:endParaRPr lang="es-ES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00034" y="1000108"/>
            <a:ext cx="79296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Los Comprobantes de Ventas y Retención cumplen con lo establecido en el Reglamento de Comprobantes de Venta y Retención.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Recomendaciones</a:t>
            </a:r>
            <a:endParaRPr lang="es-ES" sz="3800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 smtClean="0"/>
              <a:t>La empresa PLÁSTICOS S.A. cumple con normativa nacional vigente y además cumple con la N.I.I.F. para consolidar los balances de la empresa en el Ecuador con los de las de PLÁSTICOS S.A. a nivel internacional.  Para este fin la empresa utiliza un sistema de procesamiento de datos de aplicaciones y productos.  Consideramos que la empresa PLÁSTICOS S.A. debe capacitar y evaluar el uso de  esta aplicación para su correcto manejo.</a:t>
            </a:r>
          </a:p>
          <a:p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701BD-2A76-4F14-A06A-BE04D7BAA218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19451-17B6-4C69-A9C6-42E8F0D23BDD}" type="datetime1">
              <a:rPr lang="es-ES" smtClean="0"/>
              <a:t>21/06/2010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25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1343004" y="2071678"/>
            <a:ext cx="672790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10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lgerian" pitchFamily="82" charset="0"/>
              </a:rPr>
              <a:t>GRACIAS</a:t>
            </a:r>
            <a:endParaRPr lang="es-ES" sz="10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 algn="just">
              <a:buNone/>
            </a:pPr>
            <a:r>
              <a:rPr lang="es-MX" sz="3200" b="1" i="1" u="sng" dirty="0" smtClean="0"/>
              <a:t>Objetivos: </a:t>
            </a:r>
            <a:r>
              <a:rPr lang="es-MX" sz="3200" b="1" u="sng" dirty="0" smtClean="0">
                <a:solidFill>
                  <a:srgbClr val="C00000"/>
                </a:solidFill>
              </a:rPr>
              <a:t> </a:t>
            </a:r>
          </a:p>
          <a:p>
            <a:pPr algn="just">
              <a:buNone/>
            </a:pPr>
            <a:endParaRPr lang="es-MX" b="1" u="sng" dirty="0" smtClean="0"/>
          </a:p>
          <a:p>
            <a:pPr algn="just"/>
            <a:r>
              <a:rPr lang="es-MX" dirty="0" smtClean="0"/>
              <a:t>Analizar el cumplimiento tributario de la empresa durante el periodo fiscal 2008.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Realizar el informe de Auditoría correspondiente </a:t>
            </a:r>
          </a:p>
          <a:p>
            <a:pPr algn="just">
              <a:buNone/>
            </a:pPr>
            <a:endParaRPr lang="es-MX" dirty="0" smtClean="0"/>
          </a:p>
          <a:p>
            <a:pPr algn="just"/>
            <a:r>
              <a:rPr lang="es-MX" dirty="0" smtClean="0"/>
              <a:t>Analizar el  FODA </a:t>
            </a:r>
            <a:endParaRPr lang="es-ES" dirty="0" smtClean="0"/>
          </a:p>
          <a:p>
            <a:pPr algn="just"/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5AF4D-A4D9-4117-8100-40A06DE31591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786050" y="6357958"/>
            <a:ext cx="4691082" cy="287360"/>
          </a:xfrm>
        </p:spPr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Auditoría Tributaria</a:t>
            </a:r>
            <a:endParaRPr lang="es-ES" sz="3800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043890" cy="4389120"/>
          </a:xfrm>
        </p:spPr>
        <p:txBody>
          <a:bodyPr/>
          <a:lstStyle/>
          <a:p>
            <a:pPr>
              <a:buNone/>
            </a:pPr>
            <a:r>
              <a:rPr lang="es-ES" b="1" i="1" u="sng" dirty="0" smtClean="0"/>
              <a:t>Definición</a:t>
            </a:r>
          </a:p>
          <a:p>
            <a:pPr>
              <a:buNone/>
            </a:pPr>
            <a:endParaRPr lang="es-ES" dirty="0" smtClean="0"/>
          </a:p>
          <a:p>
            <a:pPr algn="just">
              <a:buNone/>
            </a:pPr>
            <a:r>
              <a:rPr lang="es-ES" dirty="0" smtClean="0"/>
              <a:t>    Es el proceso sistemático para obtener y avaluar objetivamente las transacciones y acontecimientos económicos que tienen relación directa con los tributos generados por un ente económicamente activo y comunicar el resultado a las partes relacionadas.</a:t>
            </a:r>
          </a:p>
          <a:p>
            <a:endParaRPr lang="es-ES" dirty="0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DBDB4-E2F0-452E-BF6E-F92BE29ED7B4}" type="datetime1">
              <a:rPr lang="es-ES" smtClean="0"/>
              <a:t>21/06/2010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Conceptos básicos </a:t>
            </a:r>
            <a:endParaRPr lang="es-ES" sz="3800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Tributo</a:t>
            </a:r>
          </a:p>
          <a:p>
            <a:pPr>
              <a:buNone/>
            </a:pPr>
            <a:r>
              <a:rPr lang="es-ES" dirty="0" smtClean="0"/>
              <a:t>Sujeto Activo</a:t>
            </a:r>
          </a:p>
          <a:p>
            <a:pPr>
              <a:buNone/>
            </a:pPr>
            <a:r>
              <a:rPr lang="es-ES" dirty="0" smtClean="0"/>
              <a:t>Sujeto Pasivo</a:t>
            </a:r>
          </a:p>
          <a:p>
            <a:pPr>
              <a:buNone/>
            </a:pPr>
            <a:r>
              <a:rPr lang="es-ES" dirty="0" smtClean="0"/>
              <a:t>Contribuyente</a:t>
            </a:r>
          </a:p>
          <a:p>
            <a:pPr>
              <a:buNone/>
            </a:pPr>
            <a:r>
              <a:rPr lang="es-ES" dirty="0" smtClean="0"/>
              <a:t>Estados financieros</a:t>
            </a:r>
          </a:p>
          <a:p>
            <a:pPr>
              <a:buNone/>
            </a:pPr>
            <a:r>
              <a:rPr lang="es-ES" dirty="0" smtClean="0"/>
              <a:t>Renta</a:t>
            </a:r>
          </a:p>
          <a:p>
            <a:pPr>
              <a:buNone/>
            </a:pPr>
            <a:r>
              <a:rPr lang="es-ES" dirty="0" smtClean="0"/>
              <a:t>IVA</a:t>
            </a:r>
          </a:p>
          <a:p>
            <a:pPr>
              <a:buNone/>
            </a:pPr>
            <a:r>
              <a:rPr lang="es-ES" dirty="0" smtClean="0"/>
              <a:t>Comprobantes de venta y retención</a:t>
            </a:r>
          </a:p>
          <a:p>
            <a:pPr>
              <a:buNone/>
            </a:pPr>
            <a:r>
              <a:rPr lang="es-ES" dirty="0" smtClean="0"/>
              <a:t>Diferencia entres costo y gasto</a:t>
            </a: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7AF4-6D34-4C10-BF87-18EFD4273B7C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76200"/>
            <a:ext cx="8229600" cy="928694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Conocimiento del Negocio</a:t>
            </a:r>
            <a:endParaRPr lang="es-ES" sz="3800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b="1" i="1" u="sng" dirty="0" smtClean="0"/>
              <a:t>Constitución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Se estableció en Guayaquil 12 de marzo de 1958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1971, diversificación de productos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1972, registro de la marca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1981, líneas de producción</a:t>
            </a:r>
          </a:p>
          <a:p>
            <a:pPr>
              <a:buFont typeface="Wingdings" pitchFamily="2" charset="2"/>
              <a:buChar char="ü"/>
            </a:pPr>
            <a:r>
              <a:rPr lang="es-ES" dirty="0" smtClean="0"/>
              <a:t>2007, compra de acciones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MX" b="1" i="1" u="sng" dirty="0" smtClean="0"/>
              <a:t>Giro Ordinario del Negocio</a:t>
            </a:r>
          </a:p>
          <a:p>
            <a:pPr algn="just">
              <a:buNone/>
            </a:pPr>
            <a:r>
              <a:rPr lang="es-MX" dirty="0" smtClean="0"/>
              <a:t>    Producción y comercialización de materiales para fluido líquido y sistemas de conducción liviano con cloruro de polivinilo y propileno. 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659-6480-432A-AA67-5DB53AB9EE9E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85704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Estructura Corporativa</a:t>
            </a:r>
            <a:endParaRPr lang="es-ES" sz="3800" b="1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>
            <a:normAutofit/>
          </a:bodyPr>
          <a:lstStyle/>
          <a:p>
            <a:pPr algn="just"/>
            <a:r>
              <a:rPr lang="es-MX" dirty="0" smtClean="0"/>
              <a:t>La empresa está conformada a nivel internacional por varios países latinoamericanos, entre los cuales se encuentran: </a:t>
            </a:r>
          </a:p>
          <a:p>
            <a:pPr algn="just">
              <a:buNone/>
            </a:pPr>
            <a:endParaRPr lang="es-MX" dirty="0" smtClean="0"/>
          </a:p>
          <a:p>
            <a:pPr lvl="1">
              <a:buNone/>
            </a:pPr>
            <a:r>
              <a:rPr lang="es-ES" dirty="0" smtClean="0"/>
              <a:t>1. Perú    </a:t>
            </a:r>
          </a:p>
          <a:p>
            <a:pPr lvl="1">
              <a:buNone/>
            </a:pPr>
            <a:r>
              <a:rPr lang="es-ES" dirty="0" smtClean="0"/>
              <a:t>2. Argentina  </a:t>
            </a:r>
          </a:p>
          <a:p>
            <a:pPr lvl="1">
              <a:buNone/>
            </a:pPr>
            <a:r>
              <a:rPr lang="es-ES" dirty="0" smtClean="0"/>
              <a:t>3. Brasil  </a:t>
            </a:r>
          </a:p>
          <a:p>
            <a:pPr lvl="1">
              <a:buNone/>
            </a:pPr>
            <a:r>
              <a:rPr lang="es-ES" dirty="0" smtClean="0"/>
              <a:t>4. Ecuador </a:t>
            </a:r>
          </a:p>
          <a:p>
            <a:pPr lvl="1">
              <a:buNone/>
            </a:pPr>
            <a:r>
              <a:rPr lang="es-ES" dirty="0" smtClean="0"/>
              <a:t>5. Colombia 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E5790-B240-4D6F-BE03-26625F187734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pPr>
              <a:buNone/>
            </a:pPr>
            <a:endParaRPr lang="es-MX" dirty="0" smtClean="0"/>
          </a:p>
          <a:p>
            <a:pPr>
              <a:buNone/>
            </a:pPr>
            <a:r>
              <a:rPr lang="es-MX" dirty="0" smtClean="0"/>
              <a:t>A nivel corporativo la estructura está conformada por:</a:t>
            </a:r>
          </a:p>
          <a:p>
            <a:pPr>
              <a:buNone/>
            </a:pPr>
            <a:r>
              <a:rPr lang="es-MX" dirty="0" smtClean="0"/>
              <a:t> </a:t>
            </a:r>
          </a:p>
          <a:p>
            <a:pPr>
              <a:buNone/>
            </a:pPr>
            <a:r>
              <a:rPr lang="es-MX" dirty="0" smtClean="0"/>
              <a:t>1. Director de la Región Andina </a:t>
            </a:r>
          </a:p>
          <a:p>
            <a:pPr>
              <a:buNone/>
            </a:pPr>
            <a:r>
              <a:rPr lang="es-ES" dirty="0" smtClean="0"/>
              <a:t>2. Gerente de País </a:t>
            </a:r>
          </a:p>
          <a:p>
            <a:pPr>
              <a:buNone/>
            </a:pPr>
            <a:r>
              <a:rPr lang="es-ES" dirty="0" smtClean="0"/>
              <a:t>3. Contralor de País </a:t>
            </a:r>
          </a:p>
          <a:p>
            <a:pPr>
              <a:buNone/>
            </a:pPr>
            <a:r>
              <a:rPr lang="es-ES" dirty="0" smtClean="0"/>
              <a:t>4. Gerente de Producción </a:t>
            </a:r>
          </a:p>
          <a:p>
            <a:pPr>
              <a:buNone/>
            </a:pPr>
            <a:r>
              <a:rPr lang="es-ES" dirty="0" smtClean="0"/>
              <a:t>5. Gerente de Logística </a:t>
            </a:r>
          </a:p>
          <a:p>
            <a:pPr>
              <a:buNone/>
            </a:pPr>
            <a:r>
              <a:rPr lang="es-MX" dirty="0" smtClean="0"/>
              <a:t>6. Gerente de Gestión Humana </a:t>
            </a:r>
          </a:p>
          <a:p>
            <a:pPr>
              <a:buNone/>
            </a:pPr>
            <a:r>
              <a:rPr lang="es-ES" dirty="0" smtClean="0"/>
              <a:t>7. Gerente Comercial </a:t>
            </a:r>
          </a:p>
          <a:p>
            <a:endParaRPr lang="es-E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074CE-30F6-43C3-86C7-FADD07B8845E}" type="datetime1">
              <a:rPr lang="es-ES" smtClean="0"/>
              <a:t>21/06/2010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71416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s-ES" sz="3800" b="1" i="1" dirty="0" smtClean="0"/>
              <a:t>Clientes y proveedores</a:t>
            </a:r>
            <a:endParaRPr lang="es-ES" sz="3800" b="1" i="1" dirty="0"/>
          </a:p>
        </p:txBody>
      </p:sp>
      <p:pic>
        <p:nvPicPr>
          <p:cNvPr id="5" name="Gráfico 2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03847" y="1325399"/>
            <a:ext cx="5786478" cy="4078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639DF-EF6B-4F45-A18D-F9DB3A4A4C48}" type="datetime1">
              <a:rPr lang="es-ES" smtClean="0"/>
              <a:t>21/06/2010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AUDITORÍA TRIBUTARIA  -  PLÁSTICOS S.A.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627B0-3EB0-448B-A845-9C21A43F8913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2786050" y="5500702"/>
            <a:ext cx="4114800" cy="4286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MX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Grafico</a:t>
            </a:r>
            <a:r>
              <a:rPr kumimoji="0" lang="es-MX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# 3.   Fuente PLÁSTICOS </a:t>
            </a:r>
            <a:r>
              <a:rPr kumimoji="0" lang="es-MX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S.A</a:t>
            </a:r>
            <a:r>
              <a:rPr kumimoji="0" lang="es-MX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s-E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9 Conector recto"/>
          <p:cNvCxnSpPr/>
          <p:nvPr/>
        </p:nvCxnSpPr>
        <p:spPr>
          <a:xfrm rot="5400000" flipH="1" flipV="1">
            <a:off x="6929454" y="3929066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718</TotalTime>
  <Words>1243</Words>
  <Application>Microsoft Office PowerPoint</Application>
  <PresentationFormat>Presentación en pantalla (4:3)</PresentationFormat>
  <Paragraphs>254</Paragraphs>
  <Slides>25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Flujo</vt:lpstr>
      <vt:lpstr>Escuela Superior Politécnica Del Litoral Instituto De Ciencias Matemáticas</vt:lpstr>
      <vt:lpstr>Introducción</vt:lpstr>
      <vt:lpstr>Diapositiva 3</vt:lpstr>
      <vt:lpstr>Auditoría Tributaria</vt:lpstr>
      <vt:lpstr>Conceptos básicos </vt:lpstr>
      <vt:lpstr>Conocimiento del Negocio</vt:lpstr>
      <vt:lpstr>Estructura Corporativa</vt:lpstr>
      <vt:lpstr>Diapositiva 8</vt:lpstr>
      <vt:lpstr>Clientes y proveedores</vt:lpstr>
      <vt:lpstr>Diapositiva 10</vt:lpstr>
      <vt:lpstr>Historia Tributaria</vt:lpstr>
      <vt:lpstr>Diapositiva 12</vt:lpstr>
      <vt:lpstr>Diapositiva 13</vt:lpstr>
      <vt:lpstr>Diapositiva 14</vt:lpstr>
      <vt:lpstr>Planificación de la Auditoría</vt:lpstr>
      <vt:lpstr>Diapositiva 16</vt:lpstr>
      <vt:lpstr>Informe de Cumplimiento Tributario</vt:lpstr>
      <vt:lpstr>Diapositiva 18</vt:lpstr>
      <vt:lpstr>Diapositiva 19</vt:lpstr>
      <vt:lpstr>Análisis FODA del proyecto</vt:lpstr>
      <vt:lpstr>Conclusiones</vt:lpstr>
      <vt:lpstr>Diapositiva 22</vt:lpstr>
      <vt:lpstr>Diapositiva 23</vt:lpstr>
      <vt:lpstr>Recomendaciones</vt:lpstr>
      <vt:lpstr>Diapositiva 25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 Instituto De Ciencias Matemáticas</dc:title>
  <dc:creator>Your User Name</dc:creator>
  <cp:lastModifiedBy>.</cp:lastModifiedBy>
  <cp:revision>102</cp:revision>
  <dcterms:created xsi:type="dcterms:W3CDTF">2010-05-24T19:56:29Z</dcterms:created>
  <dcterms:modified xsi:type="dcterms:W3CDTF">2010-06-21T15:01:25Z</dcterms:modified>
</cp:coreProperties>
</file>