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6" r:id="rId2"/>
    <p:sldId id="257" r:id="rId3"/>
    <p:sldId id="258" r:id="rId4"/>
    <p:sldId id="259" r:id="rId5"/>
    <p:sldId id="306" r:id="rId6"/>
    <p:sldId id="262" r:id="rId7"/>
    <p:sldId id="268" r:id="rId8"/>
    <p:sldId id="264" r:id="rId9"/>
    <p:sldId id="265" r:id="rId10"/>
    <p:sldId id="267" r:id="rId11"/>
    <p:sldId id="269" r:id="rId12"/>
    <p:sldId id="270" r:id="rId13"/>
    <p:sldId id="271" r:id="rId14"/>
    <p:sldId id="273" r:id="rId15"/>
    <p:sldId id="274" r:id="rId16"/>
    <p:sldId id="275" r:id="rId17"/>
    <p:sldId id="276" r:id="rId18"/>
    <p:sldId id="307"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308"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2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CCF1E-47A6-460F-99AF-8841BC8773EB}" type="datetimeFigureOut">
              <a:rPr lang="es-CO" smtClean="0"/>
              <a:pPr/>
              <a:t>28/08/2011</a:t>
            </a:fld>
            <a:endParaRPr lang="es-C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486984-F67D-4AE4-8DEB-DB371334234E}" type="slidenum">
              <a:rPr lang="es-CO" smtClean="0"/>
              <a:pPr/>
              <a:t>‹#›</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O" dirty="0"/>
          </a:p>
        </p:txBody>
      </p:sp>
      <p:sp>
        <p:nvSpPr>
          <p:cNvPr id="4" name="Slide Number Placeholder 3"/>
          <p:cNvSpPr>
            <a:spLocks noGrp="1"/>
          </p:cNvSpPr>
          <p:nvPr>
            <p:ph type="sldNum" sz="quarter" idx="10"/>
          </p:nvPr>
        </p:nvSpPr>
        <p:spPr/>
        <p:txBody>
          <a:bodyPr/>
          <a:lstStyle/>
          <a:p>
            <a:fld id="{70486984-F67D-4AE4-8DEB-DB371334234E}" type="slidenum">
              <a:rPr lang="es-CO" smtClean="0"/>
              <a:pPr/>
              <a:t>11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B27A8FC-EFA4-421E-BAF1-D7847AED8B82}" type="datetimeFigureOut">
              <a:rPr lang="en-US" smtClean="0"/>
              <a:pPr/>
              <a:t>28-Aug-11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B3D69A9-03CB-4B3A-95BF-5262DCDF83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7A8FC-EFA4-421E-BAF1-D7847AED8B82}" type="datetimeFigureOut">
              <a:rPr lang="en-US" smtClean="0"/>
              <a:pPr/>
              <a:t>28-Aug-11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7A8FC-EFA4-421E-BAF1-D7847AED8B82}" type="datetimeFigureOut">
              <a:rPr lang="en-US" smtClean="0"/>
              <a:pPr/>
              <a:t>28-Aug-11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7A8FC-EFA4-421E-BAF1-D7847AED8B82}" type="datetimeFigureOut">
              <a:rPr lang="en-US" smtClean="0"/>
              <a:pPr/>
              <a:t>28-Aug-11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B27A8FC-EFA4-421E-BAF1-D7847AED8B82}" type="datetimeFigureOut">
              <a:rPr lang="en-US" smtClean="0"/>
              <a:pPr/>
              <a:t>28-Aug-11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D69A9-03CB-4B3A-95BF-5262DCDF83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27A8FC-EFA4-421E-BAF1-D7847AED8B82}" type="datetimeFigureOut">
              <a:rPr lang="en-US" smtClean="0"/>
              <a:pPr/>
              <a:t>28-Aug-11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B27A8FC-EFA4-421E-BAF1-D7847AED8B82}" type="datetimeFigureOut">
              <a:rPr lang="en-US" smtClean="0"/>
              <a:pPr/>
              <a:t>28-Aug-11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B27A8FC-EFA4-421E-BAF1-D7847AED8B82}" type="datetimeFigureOut">
              <a:rPr lang="en-US" smtClean="0"/>
              <a:pPr/>
              <a:t>28-Aug-11</a:t>
            </a:fld>
            <a:endParaRPr lang="en-US"/>
          </a:p>
        </p:txBody>
      </p:sp>
      <p:sp>
        <p:nvSpPr>
          <p:cNvPr id="8" name="Slide Number Placeholder 7"/>
          <p:cNvSpPr>
            <a:spLocks noGrp="1"/>
          </p:cNvSpPr>
          <p:nvPr>
            <p:ph type="sldNum" sz="quarter" idx="11"/>
          </p:nvPr>
        </p:nvSpPr>
        <p:spPr/>
        <p:txBody>
          <a:bodyPr/>
          <a:lstStyle/>
          <a:p>
            <a:fld id="{4B3D69A9-03CB-4B3A-95BF-5262DCDF83F0}"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7A8FC-EFA4-421E-BAF1-D7847AED8B82}" type="datetimeFigureOut">
              <a:rPr lang="en-US" smtClean="0"/>
              <a:pPr/>
              <a:t>28-Aug-11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27A8FC-EFA4-421E-BAF1-D7847AED8B82}" type="datetimeFigureOut">
              <a:rPr lang="en-US" smtClean="0"/>
              <a:pPr/>
              <a:t>28-Aug-11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4B3D69A9-03CB-4B3A-95BF-5262DCDF83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B27A8FC-EFA4-421E-BAF1-D7847AED8B82}" type="datetimeFigureOut">
              <a:rPr lang="en-US" smtClean="0"/>
              <a:pPr/>
              <a:t>28-Aug-11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D69A9-03CB-4B3A-95BF-5262DCDF83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B27A8FC-EFA4-421E-BAF1-D7847AED8B82}" type="datetimeFigureOut">
              <a:rPr lang="en-US" smtClean="0"/>
              <a:pPr/>
              <a:t>28-Aug-11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B3D69A9-03CB-4B3A-95BF-5262DCDF83F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just"/>
            <a:r>
              <a:rPr lang="es-MX" sz="2800" dirty="0" smtClean="0"/>
              <a:t>“</a:t>
            </a:r>
            <a:r>
              <a:rPr lang="es-ES" sz="2800" dirty="0" smtClean="0"/>
              <a:t>CONTROL DE CAUDAL, PRESIÓN Y TEMPERATURA IMPLEMENTADOS EN LAS ESTACIONES DE ENTRENAMIENTO GUNT 450.02, GUNT 450.03 Y GUNT 450.04 DEL LABORATORIO DE INSTRUMENTACIÓN INDUSTRIAL</a:t>
            </a:r>
            <a:r>
              <a:rPr lang="es-MX" sz="2800" dirty="0" smtClean="0"/>
              <a:t>”</a:t>
            </a:r>
            <a:endParaRPr lang="en-US" sz="2800" dirty="0"/>
          </a:p>
        </p:txBody>
      </p:sp>
      <p:sp>
        <p:nvSpPr>
          <p:cNvPr id="3" name="Subtitle 2"/>
          <p:cNvSpPr>
            <a:spLocks noGrp="1"/>
          </p:cNvSpPr>
          <p:nvPr>
            <p:ph type="subTitle" idx="1"/>
          </p:nvPr>
        </p:nvSpPr>
        <p:spPr/>
        <p:txBody>
          <a:bodyPr/>
          <a:lstStyle/>
          <a:p>
            <a:r>
              <a:rPr lang="es-ES" dirty="0" smtClean="0"/>
              <a:t>PROYECTO DE GRADUACIÓN</a:t>
            </a:r>
            <a:endParaRPr lang="en-US"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Imagen 7"/>
          <p:cNvPicPr>
            <a:picLocks noGrp="1"/>
          </p:cNvPicPr>
          <p:nvPr>
            <p:ph sz="half" idx="1"/>
          </p:nvPr>
        </p:nvPicPr>
        <p:blipFill>
          <a:blip r:embed="rId3" cstate="print"/>
          <a:srcRect l="6181" t="8036" r="13481" b="30008"/>
          <a:stretch>
            <a:fillRect/>
          </a:stretch>
        </p:blipFill>
        <p:spPr bwMode="auto">
          <a:xfrm>
            <a:off x="609600" y="1905000"/>
            <a:ext cx="7162799"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3"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a:xfrm>
            <a:off x="457200" y="1981200"/>
            <a:ext cx="7086600" cy="3810000"/>
          </a:xfrm>
        </p:spPr>
        <p:txBody>
          <a:bodyPr>
            <a:normAutofit/>
          </a:bodyPr>
          <a:lstStyle/>
          <a:p>
            <a:r>
              <a:rPr lang="es-ES" sz="2400" b="1" dirty="0" smtClean="0"/>
              <a:t>Método de </a:t>
            </a:r>
            <a:r>
              <a:rPr lang="es-ES" sz="2400" b="1" dirty="0" err="1" smtClean="0"/>
              <a:t>Ziegler-Nichols</a:t>
            </a:r>
            <a:r>
              <a:rPr lang="es-ES" sz="2400" b="1" dirty="0" smtClean="0"/>
              <a:t>: Oscilación continua</a:t>
            </a:r>
          </a:p>
          <a:p>
            <a:pPr lvl="1" algn="just"/>
            <a:r>
              <a:rPr lang="es-ES" sz="2000" dirty="0" smtClean="0"/>
              <a:t>Se basa en encontrar la ganancia de un controlador de tipo proporcional con la finalidad de que oscile </a:t>
            </a:r>
            <a:r>
              <a:rPr lang="es-ES" sz="2000" dirty="0" smtClean="0"/>
              <a:t>indefinidamente con un periodo constante y una amplitud de rango </a:t>
            </a:r>
            <a:r>
              <a:rPr lang="es-ES" sz="2000" dirty="0" smtClean="0"/>
              <a:t>fijo.</a:t>
            </a:r>
          </a:p>
          <a:p>
            <a:pPr lvl="1" algn="just"/>
            <a:r>
              <a:rPr lang="es-ES" sz="2000" dirty="0" smtClean="0"/>
              <a:t>Para poder aplicar este método la planta debe de ser de segundo orden o de primer orden con tiempo muerto. No es posible aplicar este método en el caso que la señal de la variable medida no presente oscilaciones sostenidas para cualquier valor de </a:t>
            </a:r>
            <a:r>
              <a:rPr lang="es-ES" sz="2000" dirty="0" err="1" smtClean="0"/>
              <a:t>Kc.</a:t>
            </a:r>
            <a:endParaRPr lang="en-US" sz="2000" dirty="0" smtClean="0"/>
          </a:p>
          <a:p>
            <a:pPr lvl="1" algn="just"/>
            <a:endParaRPr lang="es-EC"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r>
              <a:rPr lang="es-ES" sz="2400" b="1" dirty="0" smtClean="0"/>
              <a:t>Método de </a:t>
            </a:r>
            <a:r>
              <a:rPr lang="es-ES" sz="2400" b="1" dirty="0" err="1" smtClean="0"/>
              <a:t>Ziegler-Nichols</a:t>
            </a:r>
            <a:r>
              <a:rPr lang="es-ES" sz="2400" b="1" dirty="0" smtClean="0"/>
              <a:t>: Oscilación continua</a:t>
            </a:r>
          </a:p>
          <a:p>
            <a:pPr lvl="1" algn="just"/>
            <a:endParaRPr lang="es-EC" sz="2000" dirty="0"/>
          </a:p>
        </p:txBody>
      </p:sp>
      <p:pic>
        <p:nvPicPr>
          <p:cNvPr id="9" name="Imagen 2"/>
          <p:cNvPicPr/>
          <p:nvPr/>
        </p:nvPicPr>
        <p:blipFill>
          <a:blip r:embed="rId3" cstate="print"/>
          <a:srcRect/>
          <a:stretch>
            <a:fillRect/>
          </a:stretch>
        </p:blipFill>
        <p:spPr bwMode="auto">
          <a:xfrm>
            <a:off x="1219200" y="2895600"/>
            <a:ext cx="6324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pPr lvl="1" algn="just"/>
            <a:r>
              <a:rPr lang="es-EC" sz="2000" dirty="0" err="1" smtClean="0"/>
              <a:t>kcr</a:t>
            </a:r>
            <a:r>
              <a:rPr lang="es-EC" sz="2000" dirty="0" smtClean="0"/>
              <a:t>=100 	</a:t>
            </a:r>
            <a:r>
              <a:rPr lang="es-EC" sz="2000" dirty="0" err="1" smtClean="0"/>
              <a:t>Pcr</a:t>
            </a:r>
            <a:r>
              <a:rPr lang="es-EC" sz="2000" dirty="0" smtClean="0"/>
              <a:t>[min]=0.15</a:t>
            </a:r>
          </a:p>
          <a:p>
            <a:pPr lvl="1" algn="just">
              <a:buNone/>
            </a:pPr>
            <a:endParaRPr lang="es-EC" sz="2000" dirty="0"/>
          </a:p>
        </p:txBody>
      </p:sp>
      <p:pic>
        <p:nvPicPr>
          <p:cNvPr id="11" name="Imagen 10"/>
          <p:cNvPicPr/>
          <p:nvPr/>
        </p:nvPicPr>
        <p:blipFill>
          <a:blip r:embed="rId3" cstate="print"/>
          <a:srcRect l="42581" t="50435" r="5663" b="8888"/>
          <a:stretch>
            <a:fillRect/>
          </a:stretch>
        </p:blipFill>
        <p:spPr bwMode="auto">
          <a:xfrm>
            <a:off x="304800" y="2667000"/>
            <a:ext cx="5943600" cy="3886200"/>
          </a:xfrm>
          <a:prstGeom prst="rect">
            <a:avLst/>
          </a:prstGeom>
          <a:noFill/>
          <a:ln w="9525">
            <a:noFill/>
            <a:miter lim="800000"/>
            <a:headEnd/>
            <a:tailEnd/>
          </a:ln>
        </p:spPr>
      </p:pic>
      <p:graphicFrame>
        <p:nvGraphicFramePr>
          <p:cNvPr id="14" name="Table 13"/>
          <p:cNvGraphicFramePr>
            <a:graphicFrameLocks noGrp="1"/>
          </p:cNvGraphicFramePr>
          <p:nvPr/>
        </p:nvGraphicFramePr>
        <p:xfrm>
          <a:off x="6400800" y="3200400"/>
          <a:ext cx="2590800" cy="1341120"/>
        </p:xfrm>
        <a:graphic>
          <a:graphicData uri="http://schemas.openxmlformats.org/drawingml/2006/table">
            <a:tbl>
              <a:tblPr>
                <a:tableStyleId>{08FB837D-C827-4EFA-A057-4D05807E0F7C}</a:tableStyleId>
              </a:tblPr>
              <a:tblGrid>
                <a:gridCol w="457200"/>
                <a:gridCol w="381000"/>
                <a:gridCol w="762000"/>
                <a:gridCol w="9906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50</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45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0,125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60</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0,075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0,01875</a:t>
                      </a:r>
                      <a:endParaRPr lang="en-US" sz="1000" dirty="0">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00200"/>
          <a:ext cx="2590800" cy="822960"/>
        </p:xfrm>
        <a:graphic>
          <a:graphicData uri="http://schemas.openxmlformats.org/drawingml/2006/table">
            <a:tbl>
              <a:tblPr>
                <a:tableStyleId>{08FB837D-C827-4EFA-A057-4D05807E0F7C}</a:tableStyleId>
              </a:tblPr>
              <a:tblGrid>
                <a:gridCol w="457200"/>
                <a:gridCol w="381000"/>
                <a:gridCol w="762000"/>
                <a:gridCol w="9906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50</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10" name="Imagen 1"/>
          <p:cNvPicPr/>
          <p:nvPr/>
        </p:nvPicPr>
        <p:blipFill>
          <a:blip r:embed="rId3" cstate="print"/>
          <a:srcRect t="48608" r="1703" b="3691"/>
          <a:stretch>
            <a:fillRect/>
          </a:stretch>
        </p:blipFill>
        <p:spPr bwMode="auto">
          <a:xfrm>
            <a:off x="533400" y="2667000"/>
            <a:ext cx="70866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752600"/>
          <a:ext cx="2590800" cy="777240"/>
        </p:xfrm>
        <a:graphic>
          <a:graphicData uri="http://schemas.openxmlformats.org/drawingml/2006/table">
            <a:tbl>
              <a:tblPr>
                <a:tableStyleId>{08FB837D-C827-4EFA-A057-4D05807E0F7C}</a:tableStyleId>
              </a:tblPr>
              <a:tblGrid>
                <a:gridCol w="457200"/>
                <a:gridCol w="381000"/>
                <a:gridCol w="762000"/>
                <a:gridCol w="9906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45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0,125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9" name="Imagen 3"/>
          <p:cNvPicPr/>
          <p:nvPr/>
        </p:nvPicPr>
        <p:blipFill>
          <a:blip r:embed="rId3" cstate="print"/>
          <a:srcRect l="1511" t="45037" r="2086" b="3291"/>
          <a:stretch>
            <a:fillRect/>
          </a:stretch>
        </p:blipFill>
        <p:spPr bwMode="auto">
          <a:xfrm>
            <a:off x="533400" y="2819400"/>
            <a:ext cx="7239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2590800" cy="777240"/>
        </p:xfrm>
        <a:graphic>
          <a:graphicData uri="http://schemas.openxmlformats.org/drawingml/2006/table">
            <a:tbl>
              <a:tblPr>
                <a:tableStyleId>{08FB837D-C827-4EFA-A057-4D05807E0F7C}</a:tableStyleId>
              </a:tblPr>
              <a:tblGrid>
                <a:gridCol w="457200"/>
                <a:gridCol w="381000"/>
                <a:gridCol w="762000"/>
                <a:gridCol w="9906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60</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0,075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0,01875</a:t>
                      </a:r>
                      <a:endParaRPr lang="en-US" sz="1000" dirty="0">
                        <a:latin typeface="Times New Roman"/>
                        <a:ea typeface="Times New Roman"/>
                        <a:cs typeface="Times New Roman"/>
                      </a:endParaRPr>
                    </a:p>
                  </a:txBody>
                  <a:tcPr marL="68580" marR="68580" marT="0" marB="0"/>
                </a:tc>
              </a:tr>
            </a:tbl>
          </a:graphicData>
        </a:graphic>
      </p:graphicFrame>
      <p:pic>
        <p:nvPicPr>
          <p:cNvPr id="10" name="Imagen 4"/>
          <p:cNvPicPr/>
          <p:nvPr/>
        </p:nvPicPr>
        <p:blipFill>
          <a:blip r:embed="rId3" cstate="print"/>
          <a:srcRect l="2339" t="45649" r="1936" b="2738"/>
          <a:stretch>
            <a:fillRect/>
          </a:stretch>
        </p:blipFill>
        <p:spPr bwMode="auto">
          <a:xfrm>
            <a:off x="533400" y="2667000"/>
            <a:ext cx="71628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2590800" cy="777240"/>
        </p:xfrm>
        <a:graphic>
          <a:graphicData uri="http://schemas.openxmlformats.org/drawingml/2006/table">
            <a:tbl>
              <a:tblPr>
                <a:tableStyleId>{08FB837D-C827-4EFA-A057-4D05807E0F7C}</a:tableStyleId>
              </a:tblPr>
              <a:tblGrid>
                <a:gridCol w="457200"/>
                <a:gridCol w="381000"/>
                <a:gridCol w="762000"/>
                <a:gridCol w="9906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kumimoji="0" lang="es-ES" sz="1200" kern="1200" dirty="0" smtClean="0">
                          <a:solidFill>
                            <a:schemeClr val="dk1"/>
                          </a:solidFill>
                          <a:latin typeface="+mn-lt"/>
                          <a:ea typeface="+mn-ea"/>
                          <a:cs typeface="+mn-cs"/>
                        </a:rPr>
                        <a:t>45</a:t>
                      </a:r>
                      <a:endParaRPr kumimoji="0" lang="en-US" sz="1200" kern="1200" dirty="0" smtClean="0">
                        <a:solidFill>
                          <a:schemeClr val="dk1"/>
                        </a:solidFill>
                        <a:latin typeface="+mn-lt"/>
                        <a:ea typeface="+mn-ea"/>
                        <a:cs typeface="+mn-cs"/>
                      </a:endParaRPr>
                    </a:p>
                  </a:txBody>
                  <a:tcPr marL="68580" marR="68580" marT="0" marB="0"/>
                </a:tc>
                <a:tc>
                  <a:txBody>
                    <a:bodyPr/>
                    <a:lstStyle/>
                    <a:p>
                      <a:pPr marL="0" marR="0" algn="ctr">
                        <a:spcBef>
                          <a:spcPts val="0"/>
                        </a:spcBef>
                        <a:spcAft>
                          <a:spcPts val="0"/>
                        </a:spcAft>
                      </a:pPr>
                      <a:r>
                        <a:rPr lang="es-ES" sz="1200" dirty="0" smtClean="0"/>
                        <a:t>0,04</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7" name="Imagen 34"/>
          <p:cNvPicPr/>
          <p:nvPr/>
        </p:nvPicPr>
        <p:blipFill>
          <a:blip r:embed="rId3" cstate="print"/>
          <a:srcRect l="36395" t="53777" r="2509" b="4660"/>
          <a:stretch>
            <a:fillRect/>
          </a:stretch>
        </p:blipFill>
        <p:spPr bwMode="auto">
          <a:xfrm>
            <a:off x="533400" y="2819400"/>
            <a:ext cx="70866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2"/>
          </p:nvPr>
        </p:nvSpPr>
        <p:spPr/>
        <p:txBody>
          <a:bodyPr>
            <a:normAutofit/>
          </a:bodyPr>
          <a:lstStyle/>
          <a:p>
            <a:r>
              <a:rPr lang="es-EC" sz="2400" dirty="0" smtClean="0"/>
              <a:t>Planta</a:t>
            </a:r>
            <a:r>
              <a:rPr lang="en-US" sz="2400" dirty="0" smtClean="0"/>
              <a:t> de </a:t>
            </a:r>
            <a:r>
              <a:rPr lang="en-US" sz="2400" dirty="0" err="1" smtClean="0"/>
              <a:t>Presión</a:t>
            </a:r>
            <a:r>
              <a:rPr lang="en-US" sz="2400" dirty="0" smtClean="0"/>
              <a:t> </a:t>
            </a:r>
            <a:r>
              <a:rPr lang="en-US" sz="2400" dirty="0" err="1" smtClean="0"/>
              <a:t>Gunt</a:t>
            </a:r>
            <a:r>
              <a:rPr lang="en-US" sz="2400" dirty="0" smtClean="0"/>
              <a:t> RT 450.03</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1"/>
          <p:cNvPicPr>
            <a:picLocks noGrp="1"/>
          </p:cNvPicPr>
          <p:nvPr>
            <p:ph sz="half" idx="1"/>
          </p:nvPr>
        </p:nvPicPr>
        <p:blipFill>
          <a:blip r:embed="rId3" cstate="print"/>
          <a:srcRect l="55901" t="21495" r="26432" b="50234"/>
          <a:stretch>
            <a:fillRect/>
          </a:stretch>
        </p:blipFill>
        <p:spPr bwMode="auto">
          <a:xfrm>
            <a:off x="1676401" y="1295400"/>
            <a:ext cx="54864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C" noProof="1" smtClean="0"/>
              <a:t>Diagrama</a:t>
            </a:r>
            <a:r>
              <a:rPr lang="en-US" dirty="0" smtClean="0"/>
              <a:t> P&amp;ID</a:t>
            </a:r>
          </a:p>
        </p:txBody>
      </p:sp>
      <p:sp>
        <p:nvSpPr>
          <p:cNvPr id="7" name="Text Placeholder 6"/>
          <p:cNvSpPr>
            <a:spLocks noGrp="1"/>
          </p:cNvSpPr>
          <p:nvPr>
            <p:ph type="body" idx="2"/>
          </p:nvPr>
        </p:nvSpPr>
        <p:spPr/>
        <p:txBody>
          <a:bodyPr>
            <a:normAutofit/>
          </a:bodyPr>
          <a:lstStyle/>
          <a:p>
            <a:r>
              <a:rPr lang="es-EC" sz="2400" dirty="0" smtClean="0"/>
              <a:t>Planta</a:t>
            </a:r>
            <a:r>
              <a:rPr lang="en-US" sz="2400" dirty="0" smtClean="0"/>
              <a:t> de </a:t>
            </a:r>
            <a:r>
              <a:rPr lang="en-US" sz="2400" dirty="0" err="1" smtClean="0"/>
              <a:t>Presión</a:t>
            </a:r>
            <a:r>
              <a:rPr lang="en-US" sz="2400" dirty="0" smtClean="0"/>
              <a:t> </a:t>
            </a:r>
            <a:r>
              <a:rPr lang="en-US" sz="2400" dirty="0" err="1" smtClean="0"/>
              <a:t>Gunt</a:t>
            </a:r>
            <a:r>
              <a:rPr lang="en-US" sz="2400" dirty="0" smtClean="0"/>
              <a:t> RT 450.03</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50" name="Picture 2"/>
          <p:cNvPicPr>
            <a:picLocks noGrp="1" noChangeAspect="1" noChangeArrowheads="1"/>
          </p:cNvPicPr>
          <p:nvPr>
            <p:ph sz="half" idx="1"/>
          </p:nvPr>
        </p:nvPicPr>
        <p:blipFill>
          <a:blip r:embed="rId3" cstate="print"/>
          <a:srcRect/>
          <a:stretch>
            <a:fillRect/>
          </a:stretch>
        </p:blipFill>
        <p:spPr bwMode="auto">
          <a:xfrm>
            <a:off x="683012" y="1905000"/>
            <a:ext cx="7015976"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b="1" dirty="0" smtClean="0"/>
              <a:t>Previo a la obtención del Título de:</a:t>
            </a:r>
            <a:endParaRPr lang="en-US" dirty="0"/>
          </a:p>
        </p:txBody>
      </p:sp>
      <p:sp>
        <p:nvSpPr>
          <p:cNvPr id="3" name="Content Placeholder 2"/>
          <p:cNvSpPr>
            <a:spLocks noGrp="1"/>
          </p:cNvSpPr>
          <p:nvPr>
            <p:ph idx="1"/>
          </p:nvPr>
        </p:nvSpPr>
        <p:spPr>
          <a:xfrm>
            <a:off x="457200" y="1600201"/>
            <a:ext cx="7467600" cy="1371599"/>
          </a:xfrm>
        </p:spPr>
        <p:txBody>
          <a:bodyPr>
            <a:normAutofit lnSpcReduction="10000"/>
          </a:bodyPr>
          <a:lstStyle/>
          <a:p>
            <a:pPr algn="just"/>
            <a:r>
              <a:rPr lang="es-ES" b="1" dirty="0" smtClean="0"/>
              <a:t>INGENIERO EN ELECTRICIDAD ESPECIALIZACIÓN ELECTRÓNICA Y AUTOMATIZACIÓN INDUSTRIAL</a:t>
            </a:r>
            <a:endParaRPr lang="en-US"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itle 1"/>
          <p:cNvSpPr txBox="1">
            <a:spLocks/>
          </p:cNvSpPr>
          <p:nvPr/>
        </p:nvSpPr>
        <p:spPr>
          <a:xfrm>
            <a:off x="533400" y="3322637"/>
            <a:ext cx="7467600" cy="1143000"/>
          </a:xfrm>
          <a:prstGeom prst="rect">
            <a:avLst/>
          </a:prstGeom>
        </p:spPr>
        <p:txBody>
          <a:bodyPr vert="horz" lIns="45720" rIns="4572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4600" b="1" i="0" u="none" strike="noStrike" kern="1200" cap="none" spc="0" normalizeH="0" baseline="0" noProof="0" dirty="0" smtClean="0">
                <a:ln>
                  <a:noFill/>
                </a:ln>
                <a:solidFill>
                  <a:schemeClr val="tx1"/>
                </a:solidFill>
                <a:effectLst/>
                <a:uLnTx/>
                <a:uFillTx/>
                <a:latin typeface="+mj-lt"/>
                <a:ea typeface="+mj-ea"/>
                <a:cs typeface="+mj-cs"/>
              </a:rPr>
              <a:t>Integrantes:</a:t>
            </a:r>
            <a:endParaRPr kumimoji="0" lang="en-US" sz="46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Content Placeholder 2"/>
          <p:cNvSpPr txBox="1">
            <a:spLocks/>
          </p:cNvSpPr>
          <p:nvPr/>
        </p:nvSpPr>
        <p:spPr>
          <a:xfrm>
            <a:off x="533400" y="4648200"/>
            <a:ext cx="7467600" cy="1371599"/>
          </a:xfrm>
          <a:prstGeom prst="rect">
            <a:avLst/>
          </a:prstGeom>
        </p:spPr>
        <p:txBody>
          <a:bodyPr vert="horz">
            <a:norm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3000" b="1" i="0" u="none" strike="noStrike" kern="1200" cap="none" spc="0" normalizeH="0" baseline="0" noProof="0" dirty="0" smtClean="0">
                <a:ln>
                  <a:noFill/>
                </a:ln>
                <a:solidFill>
                  <a:schemeClr val="tx1"/>
                </a:solidFill>
                <a:effectLst/>
                <a:uLnTx/>
                <a:uFillTx/>
                <a:latin typeface="+mn-lt"/>
                <a:ea typeface="+mn-ea"/>
                <a:cs typeface="+mn-cs"/>
              </a:rPr>
              <a:t>Chávez Cifuentes </a:t>
            </a:r>
            <a:r>
              <a:rPr kumimoji="0" lang="es-MX" sz="3000" b="1" i="0" u="none" strike="noStrike" kern="1200" cap="none" spc="0" normalizeH="0" baseline="0" noProof="0" dirty="0" err="1" smtClean="0">
                <a:ln>
                  <a:noFill/>
                </a:ln>
                <a:solidFill>
                  <a:schemeClr val="tx1"/>
                </a:solidFill>
                <a:effectLst/>
                <a:uLnTx/>
                <a:uFillTx/>
                <a:latin typeface="+mn-lt"/>
                <a:ea typeface="+mn-ea"/>
                <a:cs typeface="+mn-cs"/>
              </a:rPr>
              <a:t>Kléber</a:t>
            </a:r>
            <a:r>
              <a:rPr kumimoji="0" lang="es-MX" sz="3000" b="1" i="0" u="none" strike="noStrike" kern="1200" cap="none" spc="0" normalizeH="0" baseline="0" noProof="0" smtClean="0">
                <a:ln>
                  <a:noFill/>
                </a:ln>
                <a:solidFill>
                  <a:schemeClr val="tx1"/>
                </a:solidFill>
                <a:effectLst/>
                <a:uLnTx/>
                <a:uFillTx/>
                <a:latin typeface="+mn-lt"/>
                <a:ea typeface="+mn-ea"/>
                <a:cs typeface="+mn-cs"/>
              </a:rPr>
              <a:t> Alfonso</a:t>
            </a:r>
            <a:endParaRPr kumimoji="0" lang="en-US" sz="3000" b="0" i="0" u="none" strike="noStrike" kern="1200" cap="none" spc="0" normalizeH="0" baseline="0" noProof="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3000" b="1" i="0" u="none" strike="noStrike" kern="1200" cap="none" spc="0" normalizeH="0" baseline="0" noProof="0" smtClean="0">
                <a:ln>
                  <a:noFill/>
                </a:ln>
                <a:solidFill>
                  <a:schemeClr val="tx1"/>
                </a:solidFill>
                <a:effectLst/>
                <a:uLnTx/>
                <a:uFillTx/>
                <a:latin typeface="+mn-lt"/>
                <a:ea typeface="+mn-ea"/>
                <a:cs typeface="+mn-cs"/>
              </a:rPr>
              <a:t>Soledispa Santana Andrés Xavier</a:t>
            </a:r>
            <a:endParaRPr kumimoji="0" lang="en-US" sz="3000" b="0" i="0" u="none" strike="noStrike" kern="1200" cap="none" spc="0" normalizeH="0" baseline="0" noProof="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n-US" sz="30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Lista de componentes</a:t>
            </a:r>
            <a:endParaRPr lang="en-US" dirty="0" smtClean="0"/>
          </a:p>
        </p:txBody>
      </p:sp>
      <p:sp>
        <p:nvSpPr>
          <p:cNvPr id="7" name="Text Placeholder 6"/>
          <p:cNvSpPr>
            <a:spLocks noGrp="1"/>
          </p:cNvSpPr>
          <p:nvPr>
            <p:ph type="body" idx="2"/>
          </p:nvPr>
        </p:nvSpPr>
        <p:spPr/>
        <p:txBody>
          <a:bodyPr>
            <a:normAutofit/>
          </a:bodyPr>
          <a:lstStyle/>
          <a:p>
            <a:r>
              <a:rPr lang="es-EC" sz="2400" dirty="0" smtClean="0"/>
              <a:t>Planta</a:t>
            </a:r>
            <a:r>
              <a:rPr lang="en-US" sz="2400" dirty="0" smtClean="0"/>
              <a:t> de </a:t>
            </a:r>
            <a:r>
              <a:rPr lang="en-US" sz="2400" dirty="0" err="1" smtClean="0"/>
              <a:t>Presión</a:t>
            </a:r>
            <a:r>
              <a:rPr lang="en-US" sz="2400" dirty="0" smtClean="0"/>
              <a:t> </a:t>
            </a:r>
            <a:r>
              <a:rPr lang="en-US" sz="2400" dirty="0" err="1" smtClean="0"/>
              <a:t>Gunt</a:t>
            </a:r>
            <a:r>
              <a:rPr lang="en-US" sz="2400" dirty="0" smtClean="0"/>
              <a:t> RT 450.03</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6" name="Table 5"/>
          <p:cNvGraphicFramePr>
            <a:graphicFrameLocks noGrp="1"/>
          </p:cNvGraphicFramePr>
          <p:nvPr/>
        </p:nvGraphicFramePr>
        <p:xfrm>
          <a:off x="1981200" y="2362200"/>
          <a:ext cx="5130800" cy="2743200"/>
        </p:xfrm>
        <a:graphic>
          <a:graphicData uri="http://schemas.openxmlformats.org/drawingml/2006/table">
            <a:tbl>
              <a:tblPr>
                <a:tableStyleId>{08FB837D-C827-4EFA-A057-4D05807E0F7C}</a:tableStyleId>
              </a:tblPr>
              <a:tblGrid>
                <a:gridCol w="306705"/>
                <a:gridCol w="1170305"/>
                <a:gridCol w="1620520"/>
                <a:gridCol w="2033270"/>
              </a:tblGrid>
              <a:tr h="0">
                <a:tc>
                  <a:txBody>
                    <a:bodyPr/>
                    <a:lstStyle/>
                    <a:p>
                      <a:pPr marL="0" marR="0" algn="ctr">
                        <a:spcBef>
                          <a:spcPts val="0"/>
                        </a:spcBef>
                        <a:spcAft>
                          <a:spcPts val="0"/>
                        </a:spcAft>
                      </a:pPr>
                      <a:r>
                        <a:rPr lang="es-ES" sz="1200" b="1" dirty="0"/>
                        <a:t>Nº</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a:t>Nomenclatura</a:t>
                      </a:r>
                      <a:endParaRPr lang="en-US" sz="1000" b="1">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a:t>Denominación</a:t>
                      </a:r>
                      <a:endParaRPr lang="en-US" sz="1000" b="1">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a:t>Margen de medición, magnitud</a:t>
                      </a:r>
                      <a:endParaRPr lang="en-US" sz="1000" b="1" dirty="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Depósito a presión 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3dm</a:t>
                      </a:r>
                      <a:r>
                        <a:rPr lang="es-ES" sz="1200" baseline="30000"/>
                        <a:t>3</a:t>
                      </a:r>
                      <a:r>
                        <a:rPr lang="es-ES" sz="1200"/>
                        <a:t>, 10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Depósito a presión 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3dm</a:t>
                      </a:r>
                      <a:r>
                        <a:rPr lang="es-ES" sz="1200" baseline="30000"/>
                        <a:t>3</a:t>
                      </a:r>
                      <a:r>
                        <a:rPr lang="es-ES" sz="1200"/>
                        <a:t>, 10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Electroválvula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Kv=0,4</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4</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manual</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½’’</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5</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manual</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½’’</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6</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V004</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de seguridad</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6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7</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V005</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de seguridad</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6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8</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V006</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de purga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9</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V007</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de purga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10</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PT001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Sensor de presión</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0-6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PI002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Manómetro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0-10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PI003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Manómetro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0-10 bares</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PIC001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Regulador Continuo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PLC </a:t>
                      </a:r>
                      <a:r>
                        <a:rPr lang="es-MX" sz="1200" dirty="0" err="1"/>
                        <a:t>Klockner</a:t>
                      </a:r>
                      <a:r>
                        <a:rPr lang="es-MX" sz="1200" dirty="0"/>
                        <a:t> </a:t>
                      </a:r>
                      <a:r>
                        <a:rPr lang="es-MX" sz="1200" dirty="0" err="1"/>
                        <a:t>Moeller</a:t>
                      </a:r>
                      <a:endParaRPr lang="en-US" sz="1000" dirty="0">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Obtención del modelo matemático</a:t>
            </a:r>
            <a:endParaRPr lang="es-EC" dirty="0"/>
          </a:p>
        </p:txBody>
      </p:sp>
      <p:sp>
        <p:nvSpPr>
          <p:cNvPr id="7" name="Text Placeholder 6"/>
          <p:cNvSpPr>
            <a:spLocks noGrp="1"/>
          </p:cNvSpPr>
          <p:nvPr>
            <p:ph type="body" idx="2"/>
          </p:nvPr>
        </p:nvSpPr>
        <p:spPr/>
        <p:txBody>
          <a:bodyPr vert="horz" lIns="45720" tIns="0" rIns="45720" bIns="0" anchor="b">
            <a:normAutofit/>
          </a:bodyPr>
          <a:lstStyle/>
          <a:p>
            <a:r>
              <a:rPr lang="es-EC" sz="2400" dirty="0" smtClean="0"/>
              <a:t>Planta de Presión</a:t>
            </a:r>
          </a:p>
          <a:p>
            <a:r>
              <a:rPr lang="es-EC" sz="2400" dirty="0" err="1" smtClean="0"/>
              <a:t>Gunt</a:t>
            </a:r>
            <a:r>
              <a:rPr lang="es-EC" sz="2400" dirty="0" smtClean="0"/>
              <a:t> RT 450.03</a:t>
            </a:r>
          </a:p>
        </p:txBody>
      </p:sp>
      <p:sp>
        <p:nvSpPr>
          <p:cNvPr id="6" name="Content Placeholder 5"/>
          <p:cNvSpPr>
            <a:spLocks noGrp="1"/>
          </p:cNvSpPr>
          <p:nvPr>
            <p:ph sz="half" idx="1"/>
          </p:nvPr>
        </p:nvSpPr>
        <p:spPr/>
        <p:txBody>
          <a:bodyPr/>
          <a:lstStyle/>
          <a:p>
            <a:pPr marL="420624" lvl="2" indent="-384048">
              <a:buClr>
                <a:schemeClr val="accent1"/>
              </a:buClr>
              <a:buSzPct val="80000"/>
              <a:buFont typeface="Wingdings 2"/>
              <a:buChar char=""/>
            </a:pPr>
            <a:r>
              <a:rPr lang="es-ES" sz="2400" b="1" dirty="0" smtClean="0"/>
              <a:t>Adquisición de datos</a:t>
            </a:r>
          </a:p>
          <a:p>
            <a:pPr marL="694944" lvl="3" indent="-384048">
              <a:buClr>
                <a:schemeClr val="accent1"/>
              </a:buClr>
              <a:buSzPct val="80000"/>
              <a:buFont typeface="+mj-lt"/>
              <a:buAutoNum type="arabicPeriod"/>
            </a:pPr>
            <a:r>
              <a:rPr lang="es-ES" b="1" dirty="0" smtClean="0"/>
              <a:t>Presión [Bar]</a:t>
            </a:r>
          </a:p>
          <a:p>
            <a:pPr marL="694944" lvl="3" indent="-384048">
              <a:buClr>
                <a:schemeClr val="accent1"/>
              </a:buClr>
              <a:buSzPct val="80000"/>
              <a:buFont typeface="+mj-lt"/>
              <a:buAutoNum type="arabicPeriod"/>
            </a:pPr>
            <a:r>
              <a:rPr lang="es-ES" b="1" dirty="0" smtClean="0"/>
              <a:t>Tiempo de adquisición [s]</a:t>
            </a:r>
          </a:p>
          <a:p>
            <a:pPr marL="694944" lvl="3" indent="-384048">
              <a:buClr>
                <a:schemeClr val="accent1"/>
              </a:buClr>
              <a:buSzPct val="80000"/>
              <a:buFont typeface="+mj-lt"/>
              <a:buAutoNum type="arabicPeriod"/>
            </a:pPr>
            <a:r>
              <a:rPr lang="es-ES" b="1" dirty="0" smtClean="0"/>
              <a:t>Electroválvula [% de apertura]</a:t>
            </a:r>
          </a:p>
          <a:p>
            <a:pPr marL="694944" lvl="3" indent="-384048">
              <a:buClr>
                <a:schemeClr val="accent1"/>
              </a:buClr>
              <a:buSzPct val="80000"/>
              <a:buFont typeface="+mj-lt"/>
              <a:buAutoNum type="arabicPeriod"/>
            </a:pPr>
            <a:endParaRPr lang="en-US" b="1" dirty="0" smtClean="0"/>
          </a:p>
          <a:p>
            <a:r>
              <a:rPr lang="es-EC" b="1" dirty="0" smtClean="0"/>
              <a:t>Identificación</a:t>
            </a:r>
          </a:p>
          <a:p>
            <a:endParaRPr lang="es-EC"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Imagen 7"/>
          <p:cNvPicPr/>
          <p:nvPr/>
        </p:nvPicPr>
        <p:blipFill>
          <a:blip r:embed="rId3" cstate="print"/>
          <a:srcRect l="6974" t="50609" r="55705" b="36575"/>
          <a:stretch>
            <a:fillRect/>
          </a:stretch>
        </p:blipFill>
        <p:spPr bwMode="auto">
          <a:xfrm>
            <a:off x="838200" y="4495800"/>
            <a:ext cx="4343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Imagen 4"/>
          <p:cNvPicPr>
            <a:picLocks noGrp="1"/>
          </p:cNvPicPr>
          <p:nvPr>
            <p:ph sz="half" idx="1"/>
          </p:nvPr>
        </p:nvPicPr>
        <p:blipFill>
          <a:blip r:embed="rId3" cstate="print"/>
          <a:srcRect l="3257" t="8781" r="18633" b="4301"/>
          <a:stretch>
            <a:fillRect/>
          </a:stretch>
        </p:blipFill>
        <p:spPr bwMode="auto">
          <a:xfrm>
            <a:off x="609600" y="1828800"/>
            <a:ext cx="70866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7"/>
          <p:cNvPicPr>
            <a:picLocks noGrp="1"/>
          </p:cNvPicPr>
          <p:nvPr>
            <p:ph sz="half" idx="1"/>
          </p:nvPr>
        </p:nvPicPr>
        <p:blipFill>
          <a:blip r:embed="rId3" cstate="print"/>
          <a:srcRect l="3118" t="8602" r="19051" b="36575"/>
          <a:stretch>
            <a:fillRect/>
          </a:stretch>
        </p:blipFill>
        <p:spPr bwMode="auto">
          <a:xfrm>
            <a:off x="517860" y="1981200"/>
            <a:ext cx="7102139"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r>
              <a:rPr lang="es-ES" sz="2400" b="1" dirty="0" smtClean="0"/>
              <a:t>Método relé o prueba de relé (</a:t>
            </a:r>
            <a:r>
              <a:rPr lang="es-ES" sz="2400" b="1" dirty="0" err="1" smtClean="0"/>
              <a:t>Aström-Hägglund</a:t>
            </a:r>
            <a:r>
              <a:rPr lang="es-ES" sz="2400" b="1" dirty="0" smtClean="0"/>
              <a:t>)</a:t>
            </a:r>
            <a:endParaRPr lang="en-US" sz="2400" dirty="0" smtClean="0"/>
          </a:p>
          <a:p>
            <a:pPr lvl="1" algn="just"/>
            <a:r>
              <a:rPr lang="es-ES" sz="2000" dirty="0" smtClean="0"/>
              <a:t>Este método es una variante del método de </a:t>
            </a:r>
            <a:r>
              <a:rPr lang="es-ES" sz="2000" dirty="0" err="1" smtClean="0"/>
              <a:t>Ziegler-Nichols</a:t>
            </a:r>
            <a:r>
              <a:rPr lang="es-ES" sz="2000" dirty="0" smtClean="0"/>
              <a:t> (Oscilación continua), consiste en sustituir el controlador proporcional por un control todo o nada, el cual satura o anula la acción de control sobre el proceso.</a:t>
            </a:r>
          </a:p>
          <a:p>
            <a:pPr lvl="1" algn="just"/>
            <a:r>
              <a:rPr lang="es-ES" sz="2000" dirty="0" smtClean="0"/>
              <a:t>Para poder aplicar este método la planta debe de ser de segundo orden o de primer orden con tiempo muerto. </a:t>
            </a:r>
            <a:endParaRPr lang="es-EC"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r>
              <a:rPr lang="es-ES" sz="2400" b="1" dirty="0" smtClean="0"/>
              <a:t>Método relé o prueba de relé (</a:t>
            </a:r>
            <a:r>
              <a:rPr lang="es-ES" sz="2400" b="1" dirty="0" err="1" smtClean="0"/>
              <a:t>Aström-Hägglund</a:t>
            </a:r>
            <a:r>
              <a:rPr lang="es-ES" sz="2400" b="1" dirty="0" smtClean="0"/>
              <a:t>)</a:t>
            </a:r>
            <a:endParaRPr lang="en-US" sz="2400" dirty="0" smtClean="0"/>
          </a:p>
          <a:p>
            <a:pPr lvl="1" algn="just"/>
            <a:endParaRPr lang="es-EC" sz="2000" dirty="0"/>
          </a:p>
        </p:txBody>
      </p:sp>
      <p:pic>
        <p:nvPicPr>
          <p:cNvPr id="9" name="Imagen 2"/>
          <p:cNvPicPr/>
          <p:nvPr/>
        </p:nvPicPr>
        <p:blipFill>
          <a:blip r:embed="rId3" cstate="print"/>
          <a:srcRect/>
          <a:stretch>
            <a:fillRect/>
          </a:stretch>
        </p:blipFill>
        <p:spPr bwMode="auto">
          <a:xfrm>
            <a:off x="1219200" y="2895600"/>
            <a:ext cx="6324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pPr lvl="1" algn="just"/>
            <a:r>
              <a:rPr lang="es-EC" sz="2000" dirty="0" err="1" smtClean="0"/>
              <a:t>kcr</a:t>
            </a:r>
            <a:r>
              <a:rPr lang="es-EC" sz="2000" dirty="0" smtClean="0"/>
              <a:t>=187,23 	</a:t>
            </a:r>
            <a:r>
              <a:rPr lang="es-EC" sz="2000" dirty="0" err="1" smtClean="0"/>
              <a:t>Pcr</a:t>
            </a:r>
            <a:r>
              <a:rPr lang="es-EC" sz="2000" dirty="0" smtClean="0"/>
              <a:t>[min]=0.128</a:t>
            </a:r>
          </a:p>
          <a:p>
            <a:pPr lvl="1" algn="just">
              <a:buNone/>
            </a:pPr>
            <a:endParaRPr lang="es-EC" sz="2000" dirty="0"/>
          </a:p>
        </p:txBody>
      </p:sp>
      <p:graphicFrame>
        <p:nvGraphicFramePr>
          <p:cNvPr id="14" name="Table 13"/>
          <p:cNvGraphicFramePr>
            <a:graphicFrameLocks noGrp="1"/>
          </p:cNvGraphicFramePr>
          <p:nvPr/>
        </p:nvGraphicFramePr>
        <p:xfrm>
          <a:off x="6248400" y="3200400"/>
          <a:ext cx="2743200" cy="1341120"/>
        </p:xfrm>
        <a:graphic>
          <a:graphicData uri="http://schemas.openxmlformats.org/drawingml/2006/table">
            <a:tbl>
              <a:tblPr>
                <a:tableStyleId>{08FB837D-C827-4EFA-A057-4D05807E0F7C}</a:tableStyleId>
              </a:tblPr>
              <a:tblGrid>
                <a:gridCol w="457200"/>
                <a:gridCol w="591670"/>
                <a:gridCol w="645459"/>
                <a:gridCol w="1048871"/>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93,61</a:t>
                      </a: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84,25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0,1069</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112,34</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0,0641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0,01604</a:t>
                      </a:r>
                      <a:endParaRPr lang="en-US" sz="1000" dirty="0">
                        <a:latin typeface="Times New Roman"/>
                        <a:ea typeface="Times New Roman"/>
                        <a:cs typeface="Times New Roman"/>
                      </a:endParaRPr>
                    </a:p>
                  </a:txBody>
                  <a:tcPr marL="68580" marR="68580" marT="0" marB="0"/>
                </a:tc>
              </a:tr>
            </a:tbl>
          </a:graphicData>
        </a:graphic>
      </p:graphicFrame>
      <p:pic>
        <p:nvPicPr>
          <p:cNvPr id="9" name="Imagen 4"/>
          <p:cNvPicPr/>
          <p:nvPr/>
        </p:nvPicPr>
        <p:blipFill>
          <a:blip r:embed="rId3" cstate="print"/>
          <a:srcRect l="45132" t="53524" r="3600" b="7127"/>
          <a:stretch>
            <a:fillRect/>
          </a:stretch>
        </p:blipFill>
        <p:spPr bwMode="auto">
          <a:xfrm>
            <a:off x="457200" y="2590800"/>
            <a:ext cx="57150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00200"/>
          <a:ext cx="2743201" cy="822960"/>
        </p:xfrm>
        <a:graphic>
          <a:graphicData uri="http://schemas.openxmlformats.org/drawingml/2006/table">
            <a:tbl>
              <a:tblPr>
                <a:tableStyleId>{08FB837D-C827-4EFA-A057-4D05807E0F7C}</a:tableStyleId>
              </a:tblPr>
              <a:tblGrid>
                <a:gridCol w="484094"/>
                <a:gridCol w="582706"/>
                <a:gridCol w="762000"/>
                <a:gridCol w="914401"/>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93,61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7" name="Imagen 10"/>
          <p:cNvPicPr/>
          <p:nvPr/>
        </p:nvPicPr>
        <p:blipFill>
          <a:blip r:embed="rId3" cstate="print"/>
          <a:srcRect l="36013" t="51366" r="2892" b="7319"/>
          <a:stretch>
            <a:fillRect/>
          </a:stretch>
        </p:blipFill>
        <p:spPr bwMode="auto">
          <a:xfrm>
            <a:off x="533400" y="2743200"/>
            <a:ext cx="71628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752600"/>
          <a:ext cx="2895600" cy="777240"/>
        </p:xfrm>
        <a:graphic>
          <a:graphicData uri="http://schemas.openxmlformats.org/drawingml/2006/table">
            <a:tbl>
              <a:tblPr>
                <a:tableStyleId>{08FB837D-C827-4EFA-A057-4D05807E0F7C}</a:tableStyleId>
              </a:tblPr>
              <a:tblGrid>
                <a:gridCol w="457200"/>
                <a:gridCol w="609600"/>
                <a:gridCol w="7620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84,25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0,1069</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7" name="Imagen 13"/>
          <p:cNvPicPr/>
          <p:nvPr/>
        </p:nvPicPr>
        <p:blipFill>
          <a:blip r:embed="rId3" cstate="print"/>
          <a:srcRect l="35878" t="52845" r="2875" b="6527"/>
          <a:stretch>
            <a:fillRect/>
          </a:stretch>
        </p:blipFill>
        <p:spPr bwMode="auto">
          <a:xfrm>
            <a:off x="533400" y="2743200"/>
            <a:ext cx="70104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3048000" cy="777240"/>
        </p:xfrm>
        <a:graphic>
          <a:graphicData uri="http://schemas.openxmlformats.org/drawingml/2006/table">
            <a:tbl>
              <a:tblPr>
                <a:tableStyleId>{08FB837D-C827-4EFA-A057-4D05807E0F7C}</a:tableStyleId>
              </a:tblPr>
              <a:tblGrid>
                <a:gridCol w="537882"/>
                <a:gridCol w="605118"/>
                <a:gridCol w="8382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112,34</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0,0641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0,01604</a:t>
                      </a:r>
                      <a:endParaRPr lang="en-US" sz="1000" dirty="0">
                        <a:latin typeface="Times New Roman"/>
                        <a:ea typeface="Times New Roman"/>
                        <a:cs typeface="Times New Roman"/>
                      </a:endParaRPr>
                    </a:p>
                  </a:txBody>
                  <a:tcPr marL="68580" marR="68580" marT="0" marB="0"/>
                </a:tc>
              </a:tr>
            </a:tbl>
          </a:graphicData>
        </a:graphic>
      </p:graphicFrame>
      <p:pic>
        <p:nvPicPr>
          <p:cNvPr id="7" name="Imagen 16"/>
          <p:cNvPicPr/>
          <p:nvPr/>
        </p:nvPicPr>
        <p:blipFill>
          <a:blip r:embed="rId3" cstate="print"/>
          <a:srcRect l="36422" t="51943" r="2875" b="6294"/>
          <a:stretch>
            <a:fillRect/>
          </a:stretch>
        </p:blipFill>
        <p:spPr bwMode="auto">
          <a:xfrm>
            <a:off x="533400" y="2590800"/>
            <a:ext cx="69342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r>
              <a:rPr lang="es-EC" dirty="0" smtClean="0"/>
              <a:t>Justificación</a:t>
            </a:r>
            <a:r>
              <a:rPr lang="en-US" dirty="0" smtClean="0"/>
              <a:t>:</a:t>
            </a:r>
            <a:endParaRPr lang="en-US" dirty="0"/>
          </a:p>
        </p:txBody>
      </p:sp>
      <p:sp>
        <p:nvSpPr>
          <p:cNvPr id="3" name="Content Placeholder 2"/>
          <p:cNvSpPr>
            <a:spLocks noGrp="1"/>
          </p:cNvSpPr>
          <p:nvPr>
            <p:ph idx="1"/>
          </p:nvPr>
        </p:nvSpPr>
        <p:spPr>
          <a:xfrm>
            <a:off x="457200" y="1295400"/>
            <a:ext cx="7467600" cy="1600200"/>
          </a:xfrm>
        </p:spPr>
        <p:txBody>
          <a:bodyPr/>
          <a:lstStyle/>
          <a:p>
            <a:pPr algn="just"/>
            <a:r>
              <a:rPr lang="es-ES" dirty="0" smtClean="0"/>
              <a:t>Elaboración de prácticas para el laboratorio de instrumentación industrial.</a:t>
            </a:r>
            <a:endParaRPr lang="es-EC" dirty="0" smtClean="0"/>
          </a:p>
        </p:txBody>
      </p:sp>
      <p:sp>
        <p:nvSpPr>
          <p:cNvPr id="4" name="Title 1"/>
          <p:cNvSpPr txBox="1">
            <a:spLocks/>
          </p:cNvSpPr>
          <p:nvPr/>
        </p:nvSpPr>
        <p:spPr>
          <a:xfrm>
            <a:off x="457200" y="2895600"/>
            <a:ext cx="7467600" cy="1020763"/>
          </a:xfrm>
          <a:prstGeom prst="rect">
            <a:avLst/>
          </a:prstGeom>
        </p:spPr>
        <p:txBody>
          <a:bodyPr vert="horz" lIns="45720" rIns="4572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smtClean="0">
                <a:ln>
                  <a:noFill/>
                </a:ln>
                <a:solidFill>
                  <a:schemeClr val="tx1"/>
                </a:solidFill>
                <a:effectLst/>
                <a:uLnTx/>
                <a:uFillTx/>
                <a:latin typeface="+mj-lt"/>
                <a:ea typeface="+mj-ea"/>
                <a:cs typeface="+mj-cs"/>
              </a:rPr>
              <a:t>Objetivo:</a:t>
            </a:r>
            <a:endParaRPr kumimoji="0" lang="en-US" sz="46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Content Placeholder 2"/>
          <p:cNvSpPr txBox="1">
            <a:spLocks/>
          </p:cNvSpPr>
          <p:nvPr/>
        </p:nvSpPr>
        <p:spPr>
          <a:xfrm>
            <a:off x="457200" y="3992563"/>
            <a:ext cx="7467600" cy="2133600"/>
          </a:xfrm>
          <a:prstGeom prst="rect">
            <a:avLst/>
          </a:prstGeom>
        </p:spPr>
        <p:txBody>
          <a:bodyPr vert="horz">
            <a:norm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C" sz="3000" b="0" i="0" u="none" strike="noStrike" kern="1200" cap="none" spc="0" normalizeH="0" baseline="0" noProof="0" dirty="0" smtClean="0">
                <a:ln>
                  <a:noFill/>
                </a:ln>
                <a:solidFill>
                  <a:schemeClr val="tx1"/>
                </a:solidFill>
                <a:effectLst/>
                <a:uLnTx/>
                <a:uFillTx/>
                <a:latin typeface="+mn-lt"/>
                <a:ea typeface="+mn-ea"/>
                <a:cs typeface="+mn-cs"/>
              </a:rPr>
              <a:t>Afianzar los conocimientos adquiridos en la carrera.</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a:bodyPr>
          <a:lstStyle/>
          <a:p>
            <a:r>
              <a:rPr lang="es-EC" sz="2400" dirty="0" smtClean="0"/>
              <a:t>Planta de Presión</a:t>
            </a:r>
          </a:p>
          <a:p>
            <a:r>
              <a:rPr lang="es-EC" sz="2400" dirty="0" err="1" smtClean="0"/>
              <a:t>Gunt</a:t>
            </a:r>
            <a:r>
              <a:rPr lang="es-EC" sz="2400" dirty="0" smtClean="0"/>
              <a:t> RT 450.03</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3048000" cy="777240"/>
        </p:xfrm>
        <a:graphic>
          <a:graphicData uri="http://schemas.openxmlformats.org/drawingml/2006/table">
            <a:tbl>
              <a:tblPr>
                <a:tableStyleId>{08FB837D-C827-4EFA-A057-4D05807E0F7C}</a:tableStyleId>
              </a:tblPr>
              <a:tblGrid>
                <a:gridCol w="537882"/>
                <a:gridCol w="605118"/>
                <a:gridCol w="8382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35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0,15</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0,01</a:t>
                      </a:r>
                      <a:endParaRPr lang="en-US" sz="1000" dirty="0">
                        <a:latin typeface="Times New Roman"/>
                        <a:ea typeface="Times New Roman"/>
                        <a:cs typeface="Times New Roman"/>
                      </a:endParaRPr>
                    </a:p>
                  </a:txBody>
                  <a:tcPr marL="68580" marR="68580" marT="0" marB="0"/>
                </a:tc>
              </a:tr>
            </a:tbl>
          </a:graphicData>
        </a:graphic>
      </p:graphicFrame>
      <p:pic>
        <p:nvPicPr>
          <p:cNvPr id="10" name="Imagen 19"/>
          <p:cNvPicPr/>
          <p:nvPr/>
        </p:nvPicPr>
        <p:blipFill>
          <a:blip r:embed="rId3" cstate="print"/>
          <a:srcRect l="36116" t="52327" r="3066" b="6616"/>
          <a:stretch>
            <a:fillRect/>
          </a:stretch>
        </p:blipFill>
        <p:spPr bwMode="auto">
          <a:xfrm>
            <a:off x="533400" y="2743200"/>
            <a:ext cx="70866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Imagen 1"/>
          <p:cNvPicPr>
            <a:picLocks noGrp="1"/>
          </p:cNvPicPr>
          <p:nvPr>
            <p:ph sz="half" idx="1"/>
          </p:nvPr>
        </p:nvPicPr>
        <p:blipFill>
          <a:blip r:embed="rId3" cstate="print"/>
          <a:srcRect l="25643" t="58768" r="56894" b="11238"/>
          <a:stretch>
            <a:fillRect/>
          </a:stretch>
        </p:blipFill>
        <p:spPr bwMode="auto">
          <a:xfrm>
            <a:off x="1981200" y="1295400"/>
            <a:ext cx="4876799"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C" noProof="1" smtClean="0"/>
              <a:t>Diagrama</a:t>
            </a:r>
            <a:r>
              <a:rPr lang="en-US" dirty="0" smtClean="0"/>
              <a:t> P&amp;ID</a:t>
            </a:r>
          </a:p>
        </p:txBody>
      </p:sp>
      <p:sp>
        <p:nvSpPr>
          <p:cNvPr id="7" name="Text Placeholder 6"/>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074" name="Picture 2"/>
          <p:cNvPicPr>
            <a:picLocks noGrp="1" noChangeAspect="1" noChangeArrowheads="1"/>
          </p:cNvPicPr>
          <p:nvPr>
            <p:ph sz="half" idx="1"/>
          </p:nvPr>
        </p:nvPicPr>
        <p:blipFill>
          <a:blip r:embed="rId3" cstate="print"/>
          <a:srcRect/>
          <a:stretch>
            <a:fillRect/>
          </a:stretch>
        </p:blipFill>
        <p:spPr bwMode="auto">
          <a:xfrm>
            <a:off x="686378" y="1676400"/>
            <a:ext cx="6933043"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Lista de componentes</a:t>
            </a:r>
            <a:endParaRPr lang="en-US" dirty="0" smtClean="0"/>
          </a:p>
        </p:txBody>
      </p:sp>
      <p:sp>
        <p:nvSpPr>
          <p:cNvPr id="7" name="Text Placeholder 6"/>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8" name="Table 7"/>
          <p:cNvGraphicFramePr>
            <a:graphicFrameLocks noGrp="1"/>
          </p:cNvGraphicFramePr>
          <p:nvPr/>
        </p:nvGraphicFramePr>
        <p:xfrm>
          <a:off x="1905000" y="2438400"/>
          <a:ext cx="5114290" cy="2743200"/>
        </p:xfrm>
        <a:graphic>
          <a:graphicData uri="http://schemas.openxmlformats.org/drawingml/2006/table">
            <a:tbl>
              <a:tblPr>
                <a:tableStyleId>{08FB837D-C827-4EFA-A057-4D05807E0F7C}</a:tableStyleId>
              </a:tblPr>
              <a:tblGrid>
                <a:gridCol w="306705"/>
                <a:gridCol w="1170305"/>
                <a:gridCol w="1710055"/>
                <a:gridCol w="1927225"/>
              </a:tblGrid>
              <a:tr h="0">
                <a:tc>
                  <a:txBody>
                    <a:bodyPr/>
                    <a:lstStyle/>
                    <a:p>
                      <a:pPr marL="0" marR="0" algn="ctr">
                        <a:spcBef>
                          <a:spcPts val="0"/>
                        </a:spcBef>
                        <a:spcAft>
                          <a:spcPts val="0"/>
                        </a:spcAft>
                      </a:pPr>
                      <a:r>
                        <a:rPr lang="es-ES" sz="1200" b="1" dirty="0"/>
                        <a:t>Nº</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a:t>Nomenclatura</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a:t>Denominación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a:t>Margen de medición, magnitud</a:t>
                      </a:r>
                      <a:endParaRPr lang="en-US" sz="1000" b="1" dirty="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Depósito de agua 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73dm</a:t>
                      </a:r>
                      <a:r>
                        <a:rPr lang="es-ES" sz="1200" baseline="30000" dirty="0"/>
                        <a:t>3</a:t>
                      </a:r>
                      <a:endParaRPr lang="en-US" sz="1000" dirty="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Depósito de agua 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73dm</a:t>
                      </a:r>
                      <a:r>
                        <a:rPr lang="es-ES" sz="1200" baseline="30000"/>
                        <a:t>3</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P001</a:t>
                      </a:r>
                      <a:endParaRPr lang="en-US" sz="1000" dirty="0">
                        <a:latin typeface="Times New Roman"/>
                        <a:ea typeface="Times New Roman"/>
                        <a:cs typeface="Times New Roman"/>
                      </a:endParaRPr>
                    </a:p>
                  </a:txBody>
                  <a:tcPr marL="68580" marR="68580" marT="0" marB="0"/>
                </a:tc>
                <a:tc>
                  <a:txBody>
                    <a:bodyPr/>
                    <a:lstStyle/>
                    <a:p>
                      <a:pPr marL="0" marR="0">
                        <a:spcBef>
                          <a:spcPts val="0"/>
                        </a:spcBef>
                        <a:spcAft>
                          <a:spcPts val="0"/>
                        </a:spcAft>
                        <a:tabLst>
                          <a:tab pos="696595" algn="ctr"/>
                          <a:tab pos="1393190" algn="r"/>
                        </a:tabLst>
                      </a:pPr>
                      <a:r>
                        <a:rPr lang="es-ES" sz="1200"/>
                        <a:t>	Bomba 1	</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Hmáx=20m, Qmáx=4m</a:t>
                      </a:r>
                      <a:r>
                        <a:rPr lang="es-ES" sz="1200" baseline="30000"/>
                        <a:t>3</a:t>
                      </a:r>
                      <a:r>
                        <a:rPr lang="es-ES" sz="1200"/>
                        <a:t>/h</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4</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P002</a:t>
                      </a:r>
                      <a:endParaRPr lang="en-US" sz="1000">
                        <a:latin typeface="Times New Roman"/>
                        <a:ea typeface="Times New Roman"/>
                        <a:cs typeface="Times New Roman"/>
                      </a:endParaRPr>
                    </a:p>
                  </a:txBody>
                  <a:tcPr marL="68580" marR="68580" marT="0" marB="0"/>
                </a:tc>
                <a:tc>
                  <a:txBody>
                    <a:bodyPr/>
                    <a:lstStyle/>
                    <a:p>
                      <a:pPr marL="0" marR="0">
                        <a:spcBef>
                          <a:spcPts val="0"/>
                        </a:spcBef>
                        <a:spcAft>
                          <a:spcPts val="0"/>
                        </a:spcAft>
                        <a:tabLst>
                          <a:tab pos="696595" algn="ctr"/>
                          <a:tab pos="1393190" algn="r"/>
                        </a:tabLst>
                      </a:pPr>
                      <a:r>
                        <a:rPr lang="es-ES" sz="1200"/>
                        <a:t>	Bomba 2	</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Hmáx=20m, Qmáx=4m</a:t>
                      </a:r>
                      <a:r>
                        <a:rPr lang="es-ES" sz="1200" baseline="30000"/>
                        <a:t>3</a:t>
                      </a:r>
                      <a:r>
                        <a:rPr lang="es-ES" sz="1200"/>
                        <a:t>/h</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5</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Llave de paso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6</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Electroválvula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Kv=1,0</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7</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manual</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½’’</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8</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V004</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manual</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½’’</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9</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V005</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Llave de paso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10</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TT001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PT100</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0-100 ºC</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TI001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Termómetro bimetálico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0-100 ºC</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ZC001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Control de posición</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PLC </a:t>
                      </a:r>
                      <a:r>
                        <a:rPr lang="es-MX" sz="1200"/>
                        <a:t>Klockner Moeller</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TIC001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Regulador Continuo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PLC </a:t>
                      </a:r>
                      <a:r>
                        <a:rPr lang="es-MX" sz="1200" dirty="0" err="1"/>
                        <a:t>Klockner</a:t>
                      </a:r>
                      <a:r>
                        <a:rPr lang="es-MX" sz="1200" dirty="0"/>
                        <a:t> </a:t>
                      </a:r>
                      <a:r>
                        <a:rPr lang="es-MX" sz="1200" dirty="0" err="1"/>
                        <a:t>Moeller</a:t>
                      </a:r>
                      <a:endParaRPr lang="en-US" sz="1000" dirty="0">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Obtención del modelo matemático</a:t>
            </a:r>
            <a:endParaRPr lang="es-EC" dirty="0"/>
          </a:p>
        </p:txBody>
      </p:sp>
      <p:sp>
        <p:nvSpPr>
          <p:cNvPr id="7" name="Text Placeholder 6"/>
          <p:cNvSpPr>
            <a:spLocks noGrp="1"/>
          </p:cNvSpPr>
          <p:nvPr>
            <p:ph type="body" idx="2"/>
          </p:nvPr>
        </p:nvSpPr>
        <p:spPr/>
        <p:txBody>
          <a:bodyPr vert="horz" lIns="45720" tIns="0" rIns="45720" bIns="0" anchor="b">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sp>
        <p:nvSpPr>
          <p:cNvPr id="6" name="Content Placeholder 5"/>
          <p:cNvSpPr>
            <a:spLocks noGrp="1"/>
          </p:cNvSpPr>
          <p:nvPr>
            <p:ph sz="half" idx="1"/>
          </p:nvPr>
        </p:nvSpPr>
        <p:spPr/>
        <p:txBody>
          <a:bodyPr/>
          <a:lstStyle/>
          <a:p>
            <a:pPr marL="420624" lvl="2" indent="-384048">
              <a:buClr>
                <a:schemeClr val="accent1"/>
              </a:buClr>
              <a:buSzPct val="80000"/>
              <a:buFont typeface="Wingdings 2"/>
              <a:buChar char=""/>
            </a:pPr>
            <a:r>
              <a:rPr lang="es-ES" sz="2400" b="1" dirty="0" smtClean="0"/>
              <a:t>Adquisición de datos</a:t>
            </a:r>
          </a:p>
          <a:p>
            <a:pPr marL="694944" lvl="3" indent="-384048">
              <a:buClr>
                <a:schemeClr val="accent1"/>
              </a:buClr>
              <a:buSzPct val="80000"/>
              <a:buFont typeface="+mj-lt"/>
              <a:buAutoNum type="arabicPeriod"/>
            </a:pPr>
            <a:r>
              <a:rPr lang="es-ES" b="1" dirty="0" smtClean="0"/>
              <a:t>Temperatura [ºC]</a:t>
            </a:r>
          </a:p>
          <a:p>
            <a:pPr marL="694944" lvl="3" indent="-384048">
              <a:buClr>
                <a:schemeClr val="accent1"/>
              </a:buClr>
              <a:buSzPct val="80000"/>
              <a:buFont typeface="+mj-lt"/>
              <a:buAutoNum type="arabicPeriod"/>
            </a:pPr>
            <a:r>
              <a:rPr lang="es-ES" b="1" dirty="0" smtClean="0"/>
              <a:t>Tiempo de adquisición [s]</a:t>
            </a:r>
          </a:p>
          <a:p>
            <a:pPr marL="694944" lvl="3" indent="-384048">
              <a:buClr>
                <a:schemeClr val="accent1"/>
              </a:buClr>
              <a:buSzPct val="80000"/>
              <a:buFont typeface="+mj-lt"/>
              <a:buAutoNum type="arabicPeriod"/>
            </a:pPr>
            <a:r>
              <a:rPr lang="es-ES" b="1" dirty="0" err="1" smtClean="0"/>
              <a:t>Duty</a:t>
            </a:r>
            <a:r>
              <a:rPr lang="es-ES" b="1" dirty="0" smtClean="0"/>
              <a:t> </a:t>
            </a:r>
            <a:r>
              <a:rPr lang="es-ES" b="1" dirty="0" err="1" smtClean="0"/>
              <a:t>Cycle</a:t>
            </a:r>
            <a:r>
              <a:rPr lang="es-ES" b="1" dirty="0" smtClean="0"/>
              <a:t> [%]</a:t>
            </a:r>
          </a:p>
          <a:p>
            <a:pPr marL="694944" lvl="3" indent="-384048">
              <a:buClr>
                <a:schemeClr val="accent1"/>
              </a:buClr>
              <a:buSzPct val="80000"/>
              <a:buFont typeface="+mj-lt"/>
              <a:buAutoNum type="arabicPeriod"/>
            </a:pPr>
            <a:r>
              <a:rPr lang="es-ES" b="1" dirty="0" smtClean="0"/>
              <a:t>Electroválvula [% de apertura]</a:t>
            </a:r>
          </a:p>
          <a:p>
            <a:pPr marL="694944" lvl="3" indent="-384048">
              <a:buClr>
                <a:schemeClr val="accent1"/>
              </a:buClr>
              <a:buSzPct val="80000"/>
              <a:buFont typeface="+mj-lt"/>
              <a:buAutoNum type="arabicPeriod"/>
            </a:pPr>
            <a:endParaRPr lang="en-US" b="1" dirty="0" smtClean="0"/>
          </a:p>
          <a:p>
            <a:r>
              <a:rPr lang="es-EC" b="1" dirty="0" smtClean="0"/>
              <a:t>Identificación</a:t>
            </a:r>
          </a:p>
          <a:p>
            <a:endParaRPr lang="es-EC"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16"/>
          <p:cNvPicPr>
            <a:picLocks/>
          </p:cNvPicPr>
          <p:nvPr/>
        </p:nvPicPr>
        <p:blipFill>
          <a:blip r:embed="rId3" cstate="print"/>
          <a:srcRect l="14028" t="51821" r="48728" b="34915"/>
          <a:stretch>
            <a:fillRect/>
          </a:stretch>
        </p:blipFill>
        <p:spPr bwMode="auto">
          <a:xfrm>
            <a:off x="914400" y="4876800"/>
            <a:ext cx="4267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Imagen 13"/>
          <p:cNvPicPr>
            <a:picLocks noGrp="1"/>
          </p:cNvPicPr>
          <p:nvPr>
            <p:ph sz="half" idx="1"/>
          </p:nvPr>
        </p:nvPicPr>
        <p:blipFill>
          <a:blip r:embed="rId3" cstate="print"/>
          <a:srcRect l="8707" t="9518" r="11483" b="5047"/>
          <a:stretch>
            <a:fillRect/>
          </a:stretch>
        </p:blipFill>
        <p:spPr bwMode="auto">
          <a:xfrm>
            <a:off x="533400" y="1828800"/>
            <a:ext cx="70866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Imagen 16"/>
          <p:cNvPicPr>
            <a:picLocks noGrp="1"/>
          </p:cNvPicPr>
          <p:nvPr>
            <p:ph sz="half" idx="1"/>
          </p:nvPr>
        </p:nvPicPr>
        <p:blipFill>
          <a:blip r:embed="rId3" cstate="print"/>
          <a:srcRect l="8707" t="8411" r="11483" b="31298"/>
          <a:stretch>
            <a:fillRect/>
          </a:stretch>
        </p:blipFill>
        <p:spPr bwMode="auto">
          <a:xfrm>
            <a:off x="533400" y="1905000"/>
            <a:ext cx="70866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a:xfrm>
            <a:off x="457200" y="1981200"/>
            <a:ext cx="7086600" cy="2819400"/>
          </a:xfrm>
        </p:spPr>
        <p:txBody>
          <a:bodyPr>
            <a:normAutofit lnSpcReduction="10000"/>
          </a:bodyPr>
          <a:lstStyle/>
          <a:p>
            <a:r>
              <a:rPr lang="es-EC" sz="2400" b="1" dirty="0" smtClean="0"/>
              <a:t>Método a lazo abierto o curva de reacción</a:t>
            </a:r>
            <a:endParaRPr lang="en-US" sz="2400" dirty="0" smtClean="0"/>
          </a:p>
          <a:p>
            <a:pPr lvl="1" algn="just"/>
            <a:r>
              <a:rPr lang="es-ES" sz="2000" dirty="0" smtClean="0"/>
              <a:t>Se coloca el controlador en manual y los datos requeridos para el ajuste se obtienen mediante la prueba de escalón que proporciona una curva de reacción como respuesta. </a:t>
            </a:r>
          </a:p>
          <a:p>
            <a:pPr lvl="1"/>
            <a:r>
              <a:rPr lang="es-EC" sz="2000" dirty="0" smtClean="0"/>
              <a:t>Para hacer uso de este método se debe de cumplir lo siguiente:</a:t>
            </a:r>
          </a:p>
          <a:p>
            <a:pPr lvl="2"/>
            <a:r>
              <a:rPr lang="en-US" sz="1800" dirty="0" smtClean="0"/>
              <a:t>0.1 ≤ L/T ≤ 1</a:t>
            </a:r>
          </a:p>
          <a:p>
            <a:pPr lvl="2"/>
            <a:r>
              <a:rPr lang="es-EC" sz="1800" dirty="0" smtClean="0"/>
              <a:t>Donde T es la constante de tiempo y L el tiempo muerto.</a:t>
            </a:r>
            <a:endParaRPr lang="en-US" sz="1800" dirty="0" smtClean="0"/>
          </a:p>
          <a:p>
            <a:pPr>
              <a:buNone/>
            </a:pPr>
            <a:endParaRPr lang="en-US" sz="1600" dirty="0" smtClean="0"/>
          </a:p>
        </p:txBody>
      </p:sp>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r>
              <a:rPr lang="es-EC" sz="2400" b="1" dirty="0" smtClean="0"/>
              <a:t>Método a lazo abierto o curva de reacción</a:t>
            </a:r>
            <a:endParaRPr lang="en-US" sz="2400" dirty="0" smtClean="0"/>
          </a:p>
          <a:p>
            <a:pPr lvl="1" algn="just"/>
            <a:r>
              <a:rPr lang="es-EC" sz="2000" dirty="0" smtClean="0"/>
              <a:t>K (constante estática)</a:t>
            </a:r>
          </a:p>
          <a:p>
            <a:pPr lvl="1" algn="just"/>
            <a:r>
              <a:rPr lang="es-EC" sz="2000" dirty="0" smtClean="0"/>
              <a:t>T (constante de tiempo)  </a:t>
            </a:r>
          </a:p>
          <a:p>
            <a:pPr lvl="1" algn="just"/>
            <a:r>
              <a:rPr lang="es-EC" sz="2000" dirty="0" smtClean="0"/>
              <a:t>L (tiempo muerto)</a:t>
            </a:r>
            <a:endParaRPr lang="es-EC" sz="2000" dirty="0"/>
          </a:p>
        </p:txBody>
      </p:sp>
      <p:pic>
        <p:nvPicPr>
          <p:cNvPr id="10" name="Imagen 7"/>
          <p:cNvPicPr/>
          <p:nvPr/>
        </p:nvPicPr>
        <p:blipFill>
          <a:blip r:embed="rId3" cstate="print"/>
          <a:srcRect l="1583" t="2800" r="1368" b="3200"/>
          <a:stretch>
            <a:fillRect/>
          </a:stretch>
        </p:blipFill>
        <p:spPr bwMode="auto">
          <a:xfrm>
            <a:off x="1752600" y="3657600"/>
            <a:ext cx="5257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Sintonización</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6"/>
          <p:cNvSpPr>
            <a:spLocks noGrp="1"/>
          </p:cNvSpPr>
          <p:nvPr>
            <p:ph sz="half" idx="1"/>
          </p:nvPr>
        </p:nvSpPr>
        <p:spPr/>
        <p:txBody>
          <a:bodyPr>
            <a:normAutofit/>
          </a:bodyPr>
          <a:lstStyle/>
          <a:p>
            <a:pPr lvl="1" algn="just"/>
            <a:r>
              <a:rPr lang="es-EC" sz="2000" dirty="0" smtClean="0"/>
              <a:t>K=0,1256		T[s]=88,65	L[s]=51,25</a:t>
            </a:r>
          </a:p>
          <a:p>
            <a:pPr lvl="1" algn="just">
              <a:buNone/>
            </a:pPr>
            <a:endParaRPr lang="es-EC" sz="2000" dirty="0"/>
          </a:p>
        </p:txBody>
      </p:sp>
      <p:graphicFrame>
        <p:nvGraphicFramePr>
          <p:cNvPr id="14" name="Table 13"/>
          <p:cNvGraphicFramePr>
            <a:graphicFrameLocks noGrp="1"/>
          </p:cNvGraphicFramePr>
          <p:nvPr/>
        </p:nvGraphicFramePr>
        <p:xfrm>
          <a:off x="6248400" y="3200400"/>
          <a:ext cx="2743200" cy="1341120"/>
        </p:xfrm>
        <a:graphic>
          <a:graphicData uri="http://schemas.openxmlformats.org/drawingml/2006/table">
            <a:tbl>
              <a:tblPr>
                <a:tableStyleId>{08FB837D-C827-4EFA-A057-4D05807E0F7C}</a:tableStyleId>
              </a:tblPr>
              <a:tblGrid>
                <a:gridCol w="457200"/>
                <a:gridCol w="591670"/>
                <a:gridCol w="645459"/>
                <a:gridCol w="1048871"/>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13,77</a:t>
                      </a: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12,39</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2,847</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27,54</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1,708</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0,4271</a:t>
                      </a:r>
                      <a:endParaRPr lang="en-US" sz="1000" dirty="0">
                        <a:latin typeface="Times New Roman"/>
                        <a:ea typeface="Times New Roman"/>
                        <a:cs typeface="Times New Roman"/>
                      </a:endParaRPr>
                    </a:p>
                  </a:txBody>
                  <a:tcPr marL="68580" marR="68580" marT="0" marB="0"/>
                </a:tc>
              </a:tr>
            </a:tbl>
          </a:graphicData>
        </a:graphic>
      </p:graphicFrame>
      <p:pic>
        <p:nvPicPr>
          <p:cNvPr id="10" name="Imagen 25"/>
          <p:cNvPicPr/>
          <p:nvPr/>
        </p:nvPicPr>
        <p:blipFill>
          <a:blip r:embed="rId3" cstate="print"/>
          <a:srcRect l="5813" t="10489" r="40305" b="43238"/>
          <a:stretch>
            <a:fillRect/>
          </a:stretch>
        </p:blipFill>
        <p:spPr bwMode="auto">
          <a:xfrm>
            <a:off x="457200" y="2514600"/>
            <a:ext cx="54864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1"/>
          <p:cNvPicPr>
            <a:picLocks noGrp="1"/>
          </p:cNvPicPr>
          <p:nvPr>
            <p:ph idx="1"/>
          </p:nvPr>
        </p:nvPicPr>
        <p:blipFill>
          <a:blip r:embed="rId3" cstate="print"/>
          <a:srcRect l="11051" t="22822" r="46704" b="9958"/>
          <a:stretch>
            <a:fillRect/>
          </a:stretch>
        </p:blipFill>
        <p:spPr bwMode="auto">
          <a:xfrm>
            <a:off x="457200" y="381000"/>
            <a:ext cx="746760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00200"/>
          <a:ext cx="2743201" cy="822960"/>
        </p:xfrm>
        <a:graphic>
          <a:graphicData uri="http://schemas.openxmlformats.org/drawingml/2006/table">
            <a:tbl>
              <a:tblPr>
                <a:tableStyleId>{08FB837D-C827-4EFA-A057-4D05807E0F7C}</a:tableStyleId>
              </a:tblPr>
              <a:tblGrid>
                <a:gridCol w="484094"/>
                <a:gridCol w="582706"/>
                <a:gridCol w="762000"/>
                <a:gridCol w="914401"/>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13,77</a:t>
                      </a:r>
                    </a:p>
                  </a:txBody>
                  <a:tcPr marL="68580" marR="68580" marT="0" marB="0"/>
                </a:tc>
                <a:tc>
                  <a:txBody>
                    <a:bodyPr/>
                    <a:lstStyle/>
                    <a:p>
                      <a:pPr marL="0" marR="0" algn="ctr">
                        <a:spcBef>
                          <a:spcPts val="0"/>
                        </a:spcBef>
                        <a:spcAft>
                          <a:spcPts val="0"/>
                        </a:spcAft>
                      </a:pPr>
                      <a:r>
                        <a:rPr lang="es-ES" sz="2000" dirty="0" smtClean="0">
                          <a:latin typeface="+mn-lt"/>
                          <a:ea typeface="+mn-ea"/>
                          <a:cs typeface="+mn-cs"/>
                        </a:rPr>
                        <a:t>∞</a:t>
                      </a:r>
                      <a:endParaRPr lang="en-US" sz="2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9" name="Imagen 40"/>
          <p:cNvPicPr/>
          <p:nvPr/>
        </p:nvPicPr>
        <p:blipFill>
          <a:blip r:embed="rId3" cstate="print"/>
          <a:srcRect l="34741" t="52741" r="3220" b="5698"/>
          <a:stretch>
            <a:fillRect/>
          </a:stretch>
        </p:blipFill>
        <p:spPr bwMode="auto">
          <a:xfrm>
            <a:off x="533400" y="2667000"/>
            <a:ext cx="72390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752600"/>
          <a:ext cx="2895600" cy="777240"/>
        </p:xfrm>
        <a:graphic>
          <a:graphicData uri="http://schemas.openxmlformats.org/drawingml/2006/table">
            <a:tbl>
              <a:tblPr>
                <a:tableStyleId>{08FB837D-C827-4EFA-A057-4D05807E0F7C}</a:tableStyleId>
              </a:tblPr>
              <a:tblGrid>
                <a:gridCol w="457200"/>
                <a:gridCol w="609600"/>
                <a:gridCol w="7620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12,39</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696595" algn="ctr"/>
                          <a:tab pos="1393190" algn="r"/>
                        </a:tabLst>
                      </a:pPr>
                      <a:r>
                        <a:rPr lang="es-ES" sz="1200" dirty="0" smtClean="0"/>
                        <a:t>2,847</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9" name="Imagen 43"/>
          <p:cNvPicPr/>
          <p:nvPr/>
        </p:nvPicPr>
        <p:blipFill>
          <a:blip r:embed="rId3" cstate="print"/>
          <a:srcRect l="34621" t="53536" r="3756" b="5567"/>
          <a:stretch>
            <a:fillRect/>
          </a:stretch>
        </p:blipFill>
        <p:spPr bwMode="auto">
          <a:xfrm>
            <a:off x="533400" y="2819400"/>
            <a:ext cx="70104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3048000" cy="777240"/>
        </p:xfrm>
        <a:graphic>
          <a:graphicData uri="http://schemas.openxmlformats.org/drawingml/2006/table">
            <a:tbl>
              <a:tblPr>
                <a:tableStyleId>{08FB837D-C827-4EFA-A057-4D05807E0F7C}</a:tableStyleId>
              </a:tblPr>
              <a:tblGrid>
                <a:gridCol w="537882"/>
                <a:gridCol w="605118"/>
                <a:gridCol w="8382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PID</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27,54</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1,708</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0,4271</a:t>
                      </a:r>
                      <a:endParaRPr lang="en-US" sz="1000" dirty="0">
                        <a:latin typeface="Times New Roman"/>
                        <a:ea typeface="Times New Roman"/>
                        <a:cs typeface="Times New Roman"/>
                      </a:endParaRPr>
                    </a:p>
                  </a:txBody>
                  <a:tcPr marL="68580" marR="68580" marT="0" marB="0"/>
                </a:tc>
              </a:tr>
            </a:tbl>
          </a:graphicData>
        </a:graphic>
      </p:graphicFrame>
      <p:pic>
        <p:nvPicPr>
          <p:cNvPr id="10" name="Imagen 1"/>
          <p:cNvPicPr/>
          <p:nvPr/>
        </p:nvPicPr>
        <p:blipFill>
          <a:blip r:embed="rId3" cstate="print"/>
          <a:srcRect t="40958"/>
          <a:stretch>
            <a:fillRect/>
          </a:stretch>
        </p:blipFill>
        <p:spPr bwMode="auto">
          <a:xfrm>
            <a:off x="533400" y="2743200"/>
            <a:ext cx="71628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Pruebas</a:t>
            </a:r>
            <a:endParaRPr lang="es-EC" dirty="0"/>
          </a:p>
        </p:txBody>
      </p:sp>
      <p:sp>
        <p:nvSpPr>
          <p:cNvPr id="8" name="Text Placeholder 7"/>
          <p:cNvSpPr>
            <a:spLocks noGrp="1"/>
          </p:cNvSpPr>
          <p:nvPr>
            <p:ph type="body" idx="2"/>
          </p:nvPr>
        </p:nvSpPr>
        <p:spPr/>
        <p:txBody>
          <a:bodyPr>
            <a:normAutofit fontScale="92500" lnSpcReduction="20000"/>
          </a:bodyPr>
          <a:lstStyle/>
          <a:p>
            <a:r>
              <a:rPr lang="es-EC" sz="2400" dirty="0" smtClean="0"/>
              <a:t>Planta de Temperatura</a:t>
            </a:r>
          </a:p>
          <a:p>
            <a:r>
              <a:rPr lang="es-EC" sz="2400" dirty="0" err="1" smtClean="0"/>
              <a:t>Gunt</a:t>
            </a:r>
            <a:r>
              <a:rPr lang="es-EC" sz="2400" dirty="0" smtClean="0"/>
              <a:t> RT 450.04</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4" name="Table 13"/>
          <p:cNvGraphicFramePr>
            <a:graphicFrameLocks noGrp="1"/>
          </p:cNvGraphicFramePr>
          <p:nvPr/>
        </p:nvGraphicFramePr>
        <p:xfrm>
          <a:off x="533400" y="1676400"/>
          <a:ext cx="3048000" cy="777240"/>
        </p:xfrm>
        <a:graphic>
          <a:graphicData uri="http://schemas.openxmlformats.org/drawingml/2006/table">
            <a:tbl>
              <a:tblPr>
                <a:tableStyleId>{08FB837D-C827-4EFA-A057-4D05807E0F7C}</a:tableStyleId>
              </a:tblPr>
              <a:tblGrid>
                <a:gridCol w="537882"/>
                <a:gridCol w="605118"/>
                <a:gridCol w="838200"/>
                <a:gridCol w="1066800"/>
              </a:tblGrid>
              <a:tr h="518160">
                <a:tc>
                  <a:txBody>
                    <a:bodyPr/>
                    <a:lstStyle/>
                    <a:p>
                      <a:pPr marL="0" marR="0" algn="ctr">
                        <a:spcBef>
                          <a:spcPts val="0"/>
                        </a:spcBef>
                        <a:spcAft>
                          <a:spcPts val="0"/>
                        </a:spcAft>
                      </a:pP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t>Kp</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smtClean="0"/>
                        <a:t>Ti</a:t>
                      </a:r>
                      <a:r>
                        <a:rPr lang="es-ES" sz="1200" b="1" baseline="0" dirty="0" smtClean="0"/>
                        <a:t>[min]</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err="1" smtClean="0">
                          <a:latin typeface="+mn-lt"/>
                          <a:ea typeface="+mn-ea"/>
                          <a:cs typeface="+mn-cs"/>
                        </a:rPr>
                        <a:t>Td</a:t>
                      </a:r>
                      <a:r>
                        <a:rPr lang="es-ES" sz="1200" b="1" dirty="0" smtClean="0">
                          <a:latin typeface="+mn-lt"/>
                          <a:ea typeface="+mn-ea"/>
                          <a:cs typeface="+mn-cs"/>
                        </a:rPr>
                        <a:t>[min]</a:t>
                      </a:r>
                      <a:endParaRPr lang="en-US" sz="1000" b="1" dirty="0">
                        <a:latin typeface="Times New Roman"/>
                        <a:ea typeface="Times New Roman"/>
                        <a:cs typeface="Times New Roman"/>
                      </a:endParaRPr>
                    </a:p>
                  </a:txBody>
                  <a:tcPr marL="68580" marR="68580" marT="0" marB="0"/>
                </a:tc>
              </a:tr>
              <a:tr h="259080">
                <a:tc>
                  <a:txBody>
                    <a:bodyPr/>
                    <a:lstStyle/>
                    <a:p>
                      <a:pPr marL="0" marR="0" algn="ctr">
                        <a:spcBef>
                          <a:spcPts val="0"/>
                        </a:spcBef>
                        <a:spcAft>
                          <a:spcPts val="0"/>
                        </a:spcAft>
                      </a:pPr>
                      <a:r>
                        <a:rPr lang="es-ES" sz="1200" dirty="0" smtClean="0">
                          <a:latin typeface="+mn-lt"/>
                          <a:ea typeface="+mn-ea"/>
                          <a:cs typeface="+mn-cs"/>
                        </a:rPr>
                        <a:t>PI</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12</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latin typeface="+mn-lt"/>
                          <a:ea typeface="+mn-ea"/>
                          <a:cs typeface="+mn-cs"/>
                        </a:rPr>
                        <a:t>0</a:t>
                      </a:r>
                      <a:endParaRPr lang="en-US" sz="1000" dirty="0">
                        <a:latin typeface="Times New Roman"/>
                        <a:ea typeface="Times New Roman"/>
                        <a:cs typeface="Times New Roman"/>
                      </a:endParaRPr>
                    </a:p>
                  </a:txBody>
                  <a:tcPr marL="68580" marR="68580" marT="0" marB="0"/>
                </a:tc>
              </a:tr>
            </a:tbl>
          </a:graphicData>
        </a:graphic>
      </p:graphicFrame>
      <p:pic>
        <p:nvPicPr>
          <p:cNvPr id="7" name="Imagen 1"/>
          <p:cNvPicPr/>
          <p:nvPr/>
        </p:nvPicPr>
        <p:blipFill>
          <a:blip r:embed="rId3" cstate="print"/>
          <a:srcRect l="35553" t="53358" r="3317" b="5197"/>
          <a:stretch>
            <a:fillRect/>
          </a:stretch>
        </p:blipFill>
        <p:spPr bwMode="auto">
          <a:xfrm>
            <a:off x="533400" y="2667000"/>
            <a:ext cx="71628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MX" b="1" dirty="0" smtClean="0"/>
              <a:t>CONCLUSIONES</a:t>
            </a:r>
            <a:endParaRPr lang="es-EC" dirty="0"/>
          </a:p>
        </p:txBody>
      </p:sp>
      <p:sp>
        <p:nvSpPr>
          <p:cNvPr id="6" name="Content Placeholder 5"/>
          <p:cNvSpPr>
            <a:spLocks noGrp="1"/>
          </p:cNvSpPr>
          <p:nvPr>
            <p:ph idx="1"/>
          </p:nvPr>
        </p:nvSpPr>
        <p:spPr/>
        <p:txBody>
          <a:bodyPr>
            <a:normAutofit fontScale="62500" lnSpcReduction="20000"/>
          </a:bodyPr>
          <a:lstStyle/>
          <a:p>
            <a:pPr lvl="0" algn="just"/>
            <a:r>
              <a:rPr lang="es-MX" dirty="0" smtClean="0"/>
              <a:t>Los sensores no deben interferir con el normal comportamiento de ninguna de las variables a medir, como se demuestra en las plantas de presión y de temperatura por el contrario en la planta de caudal el </a:t>
            </a:r>
            <a:r>
              <a:rPr lang="es-MX" dirty="0" err="1" smtClean="0"/>
              <a:t>caudalímetro</a:t>
            </a:r>
            <a:r>
              <a:rPr lang="es-MX" dirty="0" smtClean="0"/>
              <a:t> tiene la peculiaridad de un retardo en la estabilización de la señal adquirida, este retardo de tiempo es de aproximadamente 6 segundos, el cual es parte de la funcionalidad de la planta de caudal.</a:t>
            </a:r>
            <a:endParaRPr lang="en-US" dirty="0" smtClean="0"/>
          </a:p>
          <a:p>
            <a:pPr>
              <a:buNone/>
            </a:pPr>
            <a:endParaRPr lang="en-US" dirty="0" smtClean="0"/>
          </a:p>
          <a:p>
            <a:pPr lvl="0" algn="just"/>
            <a:r>
              <a:rPr lang="es-MX" dirty="0" smtClean="0"/>
              <a:t>Una gran limitante para la realización de este proyecto es la poca capacidad que tiene el compresor del laboratorio de instrumentación industrial para suministrar suficiente aire comprimido para las plantas, lo que impide trabajar por periodos largos de tiempo. En la planta de presión se restringe trabajar con una presión menor a 2.5 bares como variable de proceso, con esto se evita comprometer el funcionamiento adecuado de las electroválvulas ya que el compresor abastece con 5.5 bares. </a:t>
            </a:r>
            <a:endParaRPr lang="en-US" dirty="0" smtClean="0"/>
          </a:p>
          <a:p>
            <a:endParaRPr lang="es-EC"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MX" b="1" dirty="0" smtClean="0"/>
              <a:t>CONCLUSIONES</a:t>
            </a:r>
            <a:endParaRPr lang="es-EC" dirty="0"/>
          </a:p>
        </p:txBody>
      </p:sp>
      <p:sp>
        <p:nvSpPr>
          <p:cNvPr id="6" name="Content Placeholder 5"/>
          <p:cNvSpPr>
            <a:spLocks noGrp="1"/>
          </p:cNvSpPr>
          <p:nvPr>
            <p:ph idx="1"/>
          </p:nvPr>
        </p:nvSpPr>
        <p:spPr/>
        <p:txBody>
          <a:bodyPr>
            <a:normAutofit fontScale="70000" lnSpcReduction="20000"/>
          </a:bodyPr>
          <a:lstStyle/>
          <a:p>
            <a:pPr lvl="0" algn="just"/>
            <a:r>
              <a:rPr lang="es-MX" dirty="0" smtClean="0"/>
              <a:t>Para obtener una mejor apreciación de los cambios de la señal medida en la planta de temperatura se optó por implementar en el intercambiador la configuración de contracorriente, logrando así que la temperatura del primer circuito pueda disminuir aproximadamente hasta la del segundo circuito de una forma rápida. Adicionalmente se logra que la señal no llegue a valores elevados lo cual produciría algún desperfecto en el calefactor.</a:t>
            </a:r>
            <a:endParaRPr lang="en-US" dirty="0" smtClean="0"/>
          </a:p>
          <a:p>
            <a:pPr>
              <a:buNone/>
            </a:pPr>
            <a:endParaRPr lang="en-US" dirty="0" smtClean="0"/>
          </a:p>
          <a:p>
            <a:pPr lvl="0" algn="just"/>
            <a:r>
              <a:rPr lang="es-MX" dirty="0" smtClean="0"/>
              <a:t>Este proyecto se enfoca a la implementación de un control regulador más no un servo control; es decir, procesos en los que debe compensarse las desviaciones de la variable controlada como consecuencia de las perturbaciones del sistema en lugar de la variación en el punto de control.</a:t>
            </a:r>
            <a:endParaRPr lang="en-US" dirty="0" smtClean="0"/>
          </a:p>
          <a:p>
            <a:endParaRPr lang="es-EC"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MX" b="1" dirty="0" smtClean="0"/>
              <a:t>CONCLUSIONES</a:t>
            </a:r>
            <a:endParaRPr lang="es-EC" dirty="0"/>
          </a:p>
        </p:txBody>
      </p:sp>
      <p:sp>
        <p:nvSpPr>
          <p:cNvPr id="6" name="Content Placeholder 5"/>
          <p:cNvSpPr>
            <a:spLocks noGrp="1"/>
          </p:cNvSpPr>
          <p:nvPr>
            <p:ph idx="1"/>
          </p:nvPr>
        </p:nvSpPr>
        <p:spPr/>
        <p:txBody>
          <a:bodyPr>
            <a:normAutofit fontScale="70000" lnSpcReduction="20000"/>
          </a:bodyPr>
          <a:lstStyle/>
          <a:p>
            <a:pPr lvl="0" algn="just"/>
            <a:r>
              <a:rPr lang="es-MX" dirty="0" smtClean="0"/>
              <a:t>Basándonos en los resultados obtenidos con los controladores de los métodos de sintonización, se mejoró el controlador para cada planta para que el error sea menor al 1 o 2%; el estudiante puede cambiar los parámetros de los controladores dependiendo a las especificaciones que requieran, ya sea mejorar el tiempo de estabilización, tiempo de subida o el sobre impulso.</a:t>
            </a:r>
            <a:endParaRPr lang="en-US" dirty="0" smtClean="0"/>
          </a:p>
          <a:p>
            <a:pPr>
              <a:buNone/>
            </a:pPr>
            <a:endParaRPr lang="en-US" dirty="0" smtClean="0"/>
          </a:p>
          <a:p>
            <a:pPr algn="just"/>
            <a:r>
              <a:rPr lang="es-MX" dirty="0" smtClean="0"/>
              <a:t>Se logró cumplir con el objetivo en el cual se desarrolló este proyecto de graduación el cual consiste en </a:t>
            </a:r>
            <a:r>
              <a:rPr lang="es-ES_tradnl" dirty="0" smtClean="0"/>
              <a:t>afianzar los conocimientos adquiridos en la carrera. Adicionalmente se aporta con un vasto contenido del uso del entorno gráfico de </a:t>
            </a:r>
            <a:r>
              <a:rPr lang="es-ES_tradnl" dirty="0" err="1" smtClean="0"/>
              <a:t>Labview</a:t>
            </a:r>
            <a:r>
              <a:rPr lang="es-ES_tradnl" dirty="0" smtClean="0"/>
              <a:t>, con lo que el estudiante logrará darle un esquema elaborado a la realización de cualquier proyecto basado en este excelente software.</a:t>
            </a:r>
            <a:endParaRPr lang="en-US" dirty="0" smtClean="0"/>
          </a:p>
          <a:p>
            <a:pPr lvl="0" algn="just">
              <a:buNone/>
            </a:pPr>
            <a:r>
              <a:rPr lang="es-MX" dirty="0" smtClean="0"/>
              <a:t> </a:t>
            </a:r>
            <a:endParaRPr lang="en-US" dirty="0" smtClean="0"/>
          </a:p>
          <a:p>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b="1" dirty="0" smtClean="0"/>
              <a:t>RECOMENDACIONES </a:t>
            </a:r>
            <a:endParaRPr lang="es-EC" dirty="0"/>
          </a:p>
        </p:txBody>
      </p:sp>
      <p:sp>
        <p:nvSpPr>
          <p:cNvPr id="3" name="Content Placeholder 2"/>
          <p:cNvSpPr>
            <a:spLocks noGrp="1"/>
          </p:cNvSpPr>
          <p:nvPr>
            <p:ph idx="1"/>
          </p:nvPr>
        </p:nvSpPr>
        <p:spPr/>
        <p:txBody>
          <a:bodyPr>
            <a:normAutofit fontScale="77500" lnSpcReduction="20000"/>
          </a:bodyPr>
          <a:lstStyle/>
          <a:p>
            <a:pPr lvl="0" algn="just"/>
            <a:r>
              <a:rPr lang="es-MX" dirty="0" smtClean="0"/>
              <a:t>Analizar las limitaciones físicas que se tengan antes de la elaboración del proyecto; con un análisis adecuado se tiene un enfoque general y a su vez se logra solucionar de una forma rápida y concisa de cualquier problema que se dé en el transcurso del desarrollo del proyecto. </a:t>
            </a:r>
          </a:p>
          <a:p>
            <a:pPr lvl="0">
              <a:buNone/>
            </a:pPr>
            <a:endParaRPr lang="en-US" dirty="0" smtClean="0"/>
          </a:p>
          <a:p>
            <a:pPr lvl="0" algn="just"/>
            <a:r>
              <a:rPr lang="es-MX" dirty="0" smtClean="0"/>
              <a:t>Verificar las conexiones eléctricas de los equipos, en específico las conexiones de la red </a:t>
            </a:r>
            <a:r>
              <a:rPr lang="es-MX" dirty="0" err="1" smtClean="0"/>
              <a:t>Profibus</a:t>
            </a:r>
            <a:r>
              <a:rPr lang="es-MX" dirty="0" smtClean="0"/>
              <a:t>.</a:t>
            </a:r>
            <a:endParaRPr lang="en-US" dirty="0" smtClean="0"/>
          </a:p>
          <a:p>
            <a:pPr>
              <a:buNone/>
            </a:pPr>
            <a:endParaRPr lang="en-US" dirty="0" smtClean="0"/>
          </a:p>
          <a:p>
            <a:pPr lvl="0" algn="just"/>
            <a:r>
              <a:rPr lang="es-MX" dirty="0" smtClean="0"/>
              <a:t>Trabajar con presiones pequeñas con lo cual se evita el uso excesivo del compresor y por ende el calentamiento del mismo.</a:t>
            </a:r>
            <a:endParaRPr lang="en-US" dirty="0" smtClean="0"/>
          </a:p>
          <a:p>
            <a:endParaRPr lang="es-EC"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b="1" dirty="0" smtClean="0"/>
              <a:t>RECOMENDACIONES </a:t>
            </a:r>
            <a:endParaRPr lang="es-EC" dirty="0"/>
          </a:p>
        </p:txBody>
      </p:sp>
      <p:sp>
        <p:nvSpPr>
          <p:cNvPr id="3" name="Content Placeholder 2"/>
          <p:cNvSpPr>
            <a:spLocks noGrp="1"/>
          </p:cNvSpPr>
          <p:nvPr>
            <p:ph idx="1"/>
          </p:nvPr>
        </p:nvSpPr>
        <p:spPr/>
        <p:txBody>
          <a:bodyPr>
            <a:normAutofit fontScale="85000" lnSpcReduction="10000"/>
          </a:bodyPr>
          <a:lstStyle/>
          <a:p>
            <a:pPr lvl="0" algn="just"/>
            <a:r>
              <a:rPr lang="es-MX" dirty="0" smtClean="0"/>
              <a:t>La temperatura ambiente es muy importante en el desarrollo de este proyecto por lo cual se recomienda que toda prueba que se realice, en especial en la planta de temperatura, se tenga una temperatura constante.</a:t>
            </a:r>
            <a:endParaRPr lang="en-US" dirty="0" smtClean="0"/>
          </a:p>
          <a:p>
            <a:pPr>
              <a:buNone/>
            </a:pPr>
            <a:endParaRPr lang="en-US" dirty="0" smtClean="0"/>
          </a:p>
          <a:p>
            <a:pPr lvl="0" algn="just"/>
            <a:r>
              <a:rPr lang="es-MX" dirty="0" smtClean="0"/>
              <a:t>Darle mantenimiento a las plantas constantemente, ya sea esto cambiando el agua de los depósitos, verificar que las conexiones no estén desgastadas, limpiar las superficie de las plantas, entre otros cosas.</a:t>
            </a:r>
            <a:endParaRPr lang="en-US" dirty="0" smtClean="0"/>
          </a:p>
          <a:p>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2"/>
          </p:nvPr>
        </p:nvSpPr>
        <p:spPr/>
        <p:txBody>
          <a:bodyPr>
            <a:normAutofit/>
          </a:bodyPr>
          <a:lstStyle/>
          <a:p>
            <a:r>
              <a:rPr lang="es-EC" sz="2400" dirty="0" smtClean="0"/>
              <a:t>Planta</a:t>
            </a:r>
            <a:r>
              <a:rPr lang="en-US" sz="2400" dirty="0" smtClean="0"/>
              <a:t> de Caudal </a:t>
            </a:r>
            <a:r>
              <a:rPr lang="en-US" sz="2400" dirty="0" err="1" smtClean="0"/>
              <a:t>Gunt</a:t>
            </a:r>
            <a:r>
              <a:rPr lang="en-US" sz="2400" dirty="0" smtClean="0"/>
              <a:t> RT 450.02</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1"/>
          <p:cNvPicPr>
            <a:picLocks noGrp="1"/>
          </p:cNvPicPr>
          <p:nvPr>
            <p:ph sz="half" idx="1"/>
          </p:nvPr>
        </p:nvPicPr>
        <p:blipFill>
          <a:blip r:embed="rId3" cstate="print"/>
          <a:srcRect l="25591" t="21632" r="56795" b="50115"/>
          <a:stretch>
            <a:fillRect/>
          </a:stretch>
        </p:blipFill>
        <p:spPr bwMode="auto">
          <a:xfrm>
            <a:off x="1828800" y="1295400"/>
            <a:ext cx="53340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C" noProof="1" smtClean="0"/>
              <a:t>Diagrama</a:t>
            </a:r>
            <a:r>
              <a:rPr lang="en-US" dirty="0" smtClean="0"/>
              <a:t> P&amp;ID</a:t>
            </a:r>
          </a:p>
        </p:txBody>
      </p:sp>
      <p:sp>
        <p:nvSpPr>
          <p:cNvPr id="7" name="Text Placeholder 6"/>
          <p:cNvSpPr>
            <a:spLocks noGrp="1"/>
          </p:cNvSpPr>
          <p:nvPr>
            <p:ph type="body" idx="2"/>
          </p:nvPr>
        </p:nvSpPr>
        <p:spPr/>
        <p:txBody>
          <a:bodyPr>
            <a:normAutofit/>
          </a:bodyPr>
          <a:lstStyle/>
          <a:p>
            <a:r>
              <a:rPr lang="es-EC" sz="2400" dirty="0" smtClean="0"/>
              <a:t>Planta</a:t>
            </a:r>
            <a:r>
              <a:rPr lang="en-US" sz="2400" dirty="0" smtClean="0"/>
              <a:t> de Caudal </a:t>
            </a:r>
            <a:r>
              <a:rPr lang="en-US" sz="2400" dirty="0" err="1" smtClean="0"/>
              <a:t>Gunt</a:t>
            </a:r>
            <a:r>
              <a:rPr lang="en-US" sz="2400" dirty="0" smtClean="0"/>
              <a:t> RT 450.02</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6" name="Picture 2"/>
          <p:cNvPicPr>
            <a:picLocks noGrp="1" noChangeAspect="1" noChangeArrowheads="1"/>
          </p:cNvPicPr>
          <p:nvPr>
            <p:ph sz="half" idx="1"/>
          </p:nvPr>
        </p:nvPicPr>
        <p:blipFill>
          <a:blip r:embed="rId3" cstate="print"/>
          <a:srcRect/>
          <a:stretch>
            <a:fillRect/>
          </a:stretch>
        </p:blipFill>
        <p:spPr bwMode="auto">
          <a:xfrm>
            <a:off x="533400" y="1757561"/>
            <a:ext cx="7239000" cy="45620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Lista de componentes</a:t>
            </a:r>
            <a:endParaRPr lang="en-US" dirty="0" smtClean="0"/>
          </a:p>
        </p:txBody>
      </p:sp>
      <p:sp>
        <p:nvSpPr>
          <p:cNvPr id="7" name="Text Placeholder 6"/>
          <p:cNvSpPr>
            <a:spLocks noGrp="1"/>
          </p:cNvSpPr>
          <p:nvPr>
            <p:ph type="body" idx="2"/>
          </p:nvPr>
        </p:nvSpPr>
        <p:spPr/>
        <p:txBody>
          <a:bodyPr>
            <a:normAutofit/>
          </a:bodyPr>
          <a:lstStyle/>
          <a:p>
            <a:r>
              <a:rPr lang="es-EC" sz="2400" dirty="0" smtClean="0"/>
              <a:t>Planta</a:t>
            </a:r>
            <a:r>
              <a:rPr lang="en-US" sz="2400" dirty="0" smtClean="0"/>
              <a:t> de Caudal </a:t>
            </a:r>
            <a:r>
              <a:rPr lang="en-US" sz="2400" dirty="0" err="1" smtClean="0"/>
              <a:t>Gunt</a:t>
            </a:r>
            <a:r>
              <a:rPr lang="en-US" sz="2400" dirty="0" smtClean="0"/>
              <a:t> RT 450.02</a:t>
            </a:r>
            <a:endParaRPr lang="es-EC" sz="2400"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2" name="Table 11"/>
          <p:cNvGraphicFramePr>
            <a:graphicFrameLocks noGrp="1"/>
          </p:cNvGraphicFramePr>
          <p:nvPr/>
        </p:nvGraphicFramePr>
        <p:xfrm>
          <a:off x="2065337" y="2514600"/>
          <a:ext cx="5013325" cy="1828800"/>
        </p:xfrm>
        <a:graphic>
          <a:graphicData uri="http://schemas.openxmlformats.org/drawingml/2006/table">
            <a:tbl>
              <a:tblPr>
                <a:tableStyleId>{08FB837D-C827-4EFA-A057-4D05807E0F7C}</a:tableStyleId>
              </a:tblPr>
              <a:tblGrid>
                <a:gridCol w="242570"/>
                <a:gridCol w="1170305"/>
                <a:gridCol w="1530350"/>
                <a:gridCol w="2070100"/>
              </a:tblGrid>
              <a:tr h="0">
                <a:tc>
                  <a:txBody>
                    <a:bodyPr/>
                    <a:lstStyle/>
                    <a:p>
                      <a:pPr marL="0" marR="0" algn="ctr">
                        <a:spcBef>
                          <a:spcPts val="0"/>
                        </a:spcBef>
                        <a:spcAft>
                          <a:spcPts val="0"/>
                        </a:spcAft>
                      </a:pPr>
                      <a:r>
                        <a:rPr lang="es-ES" sz="1200" b="1" dirty="0" smtClean="0"/>
                        <a:t>Nº</a:t>
                      </a:r>
                      <a:endParaRPr lang="en-US" sz="1000" b="1"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a:t>Nomenclatura</a:t>
                      </a:r>
                      <a:endParaRPr lang="en-US" sz="1000" b="1">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a:t>Denominación</a:t>
                      </a:r>
                      <a:endParaRPr lang="en-US" sz="1000" b="1">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b="1" dirty="0"/>
                        <a:t>Margen de medición, magnitud</a:t>
                      </a:r>
                      <a:endParaRPr lang="en-US" sz="1000" b="1" dirty="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T001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Depósito de agua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73dm</a:t>
                      </a:r>
                      <a:r>
                        <a:rPr lang="es-ES" sz="1200" baseline="30000" dirty="0"/>
                        <a:t>3</a:t>
                      </a:r>
                      <a:endParaRPr lang="en-US" sz="1000" dirty="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P001</a:t>
                      </a:r>
                      <a:endParaRPr lang="en-US" sz="1000">
                        <a:latin typeface="Times New Roman"/>
                        <a:ea typeface="Times New Roman"/>
                        <a:cs typeface="Times New Roman"/>
                      </a:endParaRPr>
                    </a:p>
                  </a:txBody>
                  <a:tcPr marL="68580" marR="68580" marT="0" marB="0"/>
                </a:tc>
                <a:tc>
                  <a:txBody>
                    <a:bodyPr/>
                    <a:lstStyle/>
                    <a:p>
                      <a:pPr marL="0" marR="0">
                        <a:spcBef>
                          <a:spcPts val="0"/>
                        </a:spcBef>
                        <a:spcAft>
                          <a:spcPts val="0"/>
                        </a:spcAft>
                        <a:tabLst>
                          <a:tab pos="696595" algn="ctr"/>
                          <a:tab pos="1393190" algn="r"/>
                        </a:tabLst>
                      </a:pPr>
                      <a:r>
                        <a:rPr lang="es-ES" sz="1200"/>
                        <a:t>	Bomba	</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Hmáx=20m, Qmáx=4m</a:t>
                      </a:r>
                      <a:r>
                        <a:rPr lang="es-ES" sz="1200" baseline="30000"/>
                        <a:t>3</a:t>
                      </a:r>
                      <a:r>
                        <a:rPr lang="es-ES" sz="1200"/>
                        <a:t>/h</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Llave de paso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4</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V002</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Electroválvula</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Kv=1,0</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5</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V003</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Válvula manual</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1’’</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6</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FI002</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Rotámetro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0,4-4,2m</a:t>
                      </a:r>
                      <a:r>
                        <a:rPr lang="es-ES" sz="1200" baseline="30000"/>
                        <a:t>3</a:t>
                      </a:r>
                      <a:r>
                        <a:rPr lang="es-ES" sz="1200"/>
                        <a:t>/h</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7</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smtClean="0"/>
                        <a:t>FIT001</a:t>
                      </a:r>
                      <a:endParaRPr lang="en-US" sz="10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Caudalímetro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0-5m</a:t>
                      </a:r>
                      <a:r>
                        <a:rPr lang="es-ES" sz="1200" baseline="30000"/>
                        <a:t>3</a:t>
                      </a:r>
                      <a:r>
                        <a:rPr lang="es-ES" sz="1200"/>
                        <a:t>/h</a:t>
                      </a:r>
                      <a:endParaRPr lang="en-US" sz="1000">
                        <a:latin typeface="Times New Roman"/>
                        <a:ea typeface="Times New Roman"/>
                        <a:cs typeface="Times New Roman"/>
                      </a:endParaRPr>
                    </a:p>
                  </a:txBody>
                  <a:tcPr marL="68580" marR="68580" marT="0" marB="0"/>
                </a:tc>
              </a:tr>
              <a:tr h="0">
                <a:tc>
                  <a:txBody>
                    <a:bodyPr/>
                    <a:lstStyle/>
                    <a:p>
                      <a:pPr marL="0" marR="0" algn="ctr">
                        <a:spcBef>
                          <a:spcPts val="0"/>
                        </a:spcBef>
                        <a:spcAft>
                          <a:spcPts val="0"/>
                        </a:spcAft>
                      </a:pPr>
                      <a:r>
                        <a:rPr lang="es-ES" sz="1200"/>
                        <a:t>8</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FIC001</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a:t>Regulador Continuo</a:t>
                      </a:r>
                      <a:endParaRPr lang="en-US" sz="10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s-ES" sz="1200" dirty="0"/>
                        <a:t>PLC </a:t>
                      </a:r>
                      <a:r>
                        <a:rPr lang="es-MX" sz="1200" dirty="0" err="1"/>
                        <a:t>Klockner</a:t>
                      </a:r>
                      <a:r>
                        <a:rPr lang="es-MX" sz="1200" dirty="0"/>
                        <a:t> </a:t>
                      </a:r>
                      <a:r>
                        <a:rPr lang="es-MX" sz="1200" dirty="0" err="1"/>
                        <a:t>Moeller</a:t>
                      </a:r>
                      <a:endParaRPr lang="en-US" sz="1000" dirty="0">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Obtención del modelo matemático</a:t>
            </a:r>
            <a:endParaRPr lang="es-EC" dirty="0"/>
          </a:p>
        </p:txBody>
      </p:sp>
      <p:sp>
        <p:nvSpPr>
          <p:cNvPr id="7" name="Text Placeholder 6"/>
          <p:cNvSpPr>
            <a:spLocks noGrp="1"/>
          </p:cNvSpPr>
          <p:nvPr>
            <p:ph type="body" idx="2"/>
          </p:nvPr>
        </p:nvSpPr>
        <p:spPr/>
        <p:txBody>
          <a:bodyPr vert="horz" lIns="45720" tIns="0" rIns="45720" bIns="0" anchor="b">
            <a:normAutofit/>
          </a:bodyPr>
          <a:lstStyle/>
          <a:p>
            <a:r>
              <a:rPr lang="es-EC" sz="2400" dirty="0" smtClean="0"/>
              <a:t>Planta de Caudal</a:t>
            </a:r>
          </a:p>
          <a:p>
            <a:r>
              <a:rPr lang="es-EC" sz="2400" dirty="0" err="1" smtClean="0"/>
              <a:t>Gunt</a:t>
            </a:r>
            <a:r>
              <a:rPr lang="es-EC" sz="2400" dirty="0" smtClean="0"/>
              <a:t> RT 450.02</a:t>
            </a:r>
          </a:p>
        </p:txBody>
      </p:sp>
      <p:sp>
        <p:nvSpPr>
          <p:cNvPr id="6" name="Content Placeholder 5"/>
          <p:cNvSpPr>
            <a:spLocks noGrp="1"/>
          </p:cNvSpPr>
          <p:nvPr>
            <p:ph sz="half" idx="1"/>
          </p:nvPr>
        </p:nvSpPr>
        <p:spPr/>
        <p:txBody>
          <a:bodyPr/>
          <a:lstStyle/>
          <a:p>
            <a:pPr marL="420624" lvl="2" indent="-384048">
              <a:buClr>
                <a:schemeClr val="accent1"/>
              </a:buClr>
              <a:buSzPct val="80000"/>
              <a:buFont typeface="Wingdings 2"/>
              <a:buChar char=""/>
            </a:pPr>
            <a:r>
              <a:rPr lang="es-ES" sz="2400" b="1" dirty="0" smtClean="0"/>
              <a:t>Adquisición de datos</a:t>
            </a:r>
          </a:p>
          <a:p>
            <a:pPr marL="694944" lvl="3" indent="-384048">
              <a:buClr>
                <a:schemeClr val="accent1"/>
              </a:buClr>
              <a:buSzPct val="80000"/>
              <a:buFont typeface="+mj-lt"/>
              <a:buAutoNum type="arabicPeriod"/>
            </a:pPr>
            <a:r>
              <a:rPr lang="es-ES" b="1" dirty="0" smtClean="0"/>
              <a:t>Caudal [m3/h]</a:t>
            </a:r>
          </a:p>
          <a:p>
            <a:pPr marL="694944" lvl="3" indent="-384048">
              <a:buClr>
                <a:schemeClr val="accent1"/>
              </a:buClr>
              <a:buSzPct val="80000"/>
              <a:buFont typeface="+mj-lt"/>
              <a:buAutoNum type="arabicPeriod"/>
            </a:pPr>
            <a:r>
              <a:rPr lang="es-ES" b="1" dirty="0" smtClean="0"/>
              <a:t>Tiempo de adquisición [s]</a:t>
            </a:r>
          </a:p>
          <a:p>
            <a:pPr marL="694944" lvl="3" indent="-384048">
              <a:buClr>
                <a:schemeClr val="accent1"/>
              </a:buClr>
              <a:buSzPct val="80000"/>
              <a:buFont typeface="+mj-lt"/>
              <a:buAutoNum type="arabicPeriod"/>
            </a:pPr>
            <a:r>
              <a:rPr lang="es-ES" b="1" dirty="0" smtClean="0"/>
              <a:t>Electroválvula [% de apertura]</a:t>
            </a:r>
          </a:p>
          <a:p>
            <a:pPr marL="694944" lvl="3" indent="-384048">
              <a:buClr>
                <a:schemeClr val="accent1"/>
              </a:buClr>
              <a:buSzPct val="80000"/>
              <a:buFont typeface="+mj-lt"/>
              <a:buAutoNum type="arabicPeriod"/>
            </a:pPr>
            <a:endParaRPr lang="en-US" b="1" dirty="0" smtClean="0"/>
          </a:p>
          <a:p>
            <a:r>
              <a:rPr lang="es-EC" b="1" dirty="0" smtClean="0"/>
              <a:t>Identificación</a:t>
            </a:r>
          </a:p>
          <a:p>
            <a:endParaRPr lang="es-EC" dirty="0"/>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Imagen 7"/>
          <p:cNvPicPr>
            <a:picLocks/>
          </p:cNvPicPr>
          <p:nvPr/>
        </p:nvPicPr>
        <p:blipFill>
          <a:blip r:embed="rId3" cstate="print"/>
          <a:srcRect l="10454" t="51687" r="51941" b="37048"/>
          <a:stretch>
            <a:fillRect/>
          </a:stretch>
        </p:blipFill>
        <p:spPr bwMode="auto">
          <a:xfrm>
            <a:off x="990600" y="4495800"/>
            <a:ext cx="44196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dirty="0" smtClean="0"/>
              <a:t>Obtención del modelo matemático</a:t>
            </a:r>
            <a:endParaRPr lang="es-EC" dirty="0"/>
          </a:p>
        </p:txBody>
      </p:sp>
      <p:sp>
        <p:nvSpPr>
          <p:cNvPr id="8" name="Text Placeholder 7"/>
          <p:cNvSpPr>
            <a:spLocks noGrp="1"/>
          </p:cNvSpPr>
          <p:nvPr>
            <p:ph type="body" idx="2"/>
          </p:nvPr>
        </p:nvSpPr>
        <p:spPr/>
        <p:txBody>
          <a:bodyPr>
            <a:normAutofit/>
          </a:bodyPr>
          <a:lstStyle/>
          <a:p>
            <a:r>
              <a:rPr lang="es-EC" sz="2400" dirty="0" smtClean="0"/>
              <a:t>Planta de Caudal</a:t>
            </a:r>
          </a:p>
          <a:p>
            <a:r>
              <a:rPr lang="es-EC" sz="2400" dirty="0" err="1" smtClean="0"/>
              <a:t>Gunt</a:t>
            </a:r>
            <a:r>
              <a:rPr lang="es-EC" sz="2400" dirty="0" smtClean="0"/>
              <a:t> RT 450.02</a:t>
            </a:r>
          </a:p>
        </p:txBody>
      </p:sp>
      <p:pic>
        <p:nvPicPr>
          <p:cNvPr id="4" name="Imagen 14"/>
          <p:cNvPicPr/>
          <p:nvPr/>
        </p:nvPicPr>
        <p:blipFill>
          <a:blip r:embed="rId2" cstate="print"/>
          <a:srcRect/>
          <a:stretch>
            <a:fillRect/>
          </a:stretch>
        </p:blipFill>
        <p:spPr bwMode="auto">
          <a:xfrm>
            <a:off x="8105775" y="0"/>
            <a:ext cx="1038225" cy="99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4"/>
          <p:cNvPicPr>
            <a:picLocks noGrp="1"/>
          </p:cNvPicPr>
          <p:nvPr>
            <p:ph sz="half" idx="1"/>
          </p:nvPr>
        </p:nvPicPr>
        <p:blipFill>
          <a:blip r:embed="rId3" cstate="print"/>
          <a:srcRect l="5485" t="8214" r="13342" b="4643"/>
          <a:stretch>
            <a:fillRect/>
          </a:stretch>
        </p:blipFill>
        <p:spPr bwMode="auto">
          <a:xfrm>
            <a:off x="533400" y="1905000"/>
            <a:ext cx="70104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198</TotalTime>
  <Words>1669</Words>
  <Application>Microsoft Office PowerPoint</Application>
  <PresentationFormat>On-screen Show (4:3)</PresentationFormat>
  <Paragraphs>459</Paragraphs>
  <Slides>48</Slides>
  <Notes>1</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Technic</vt:lpstr>
      <vt:lpstr>“CONTROL DE CAUDAL, PRESIÓN Y TEMPERATURA IMPLEMENTADOS EN LAS ESTACIONES DE ENTRENAMIENTO GUNT 450.02, GUNT 450.03 Y GUNT 450.04 DEL LABORATORIO DE INSTRUMENTACIÓN INDUSTRIAL”</vt:lpstr>
      <vt:lpstr>Previo a la obtención del Título de:</vt:lpstr>
      <vt:lpstr>Justificación:</vt:lpstr>
      <vt:lpstr>Slide 4</vt:lpstr>
      <vt:lpstr>Slide 5</vt:lpstr>
      <vt:lpstr>Diagrama P&amp;ID</vt:lpstr>
      <vt:lpstr>Lista de componentes</vt:lpstr>
      <vt:lpstr>Obtención del modelo matemático</vt:lpstr>
      <vt:lpstr>Obtención del modelo matemático</vt:lpstr>
      <vt:lpstr>Obtención del modelo matemático</vt:lpstr>
      <vt:lpstr>Sintonización</vt:lpstr>
      <vt:lpstr>Sintonización</vt:lpstr>
      <vt:lpstr>Sintonización</vt:lpstr>
      <vt:lpstr>Pruebas</vt:lpstr>
      <vt:lpstr>Pruebas</vt:lpstr>
      <vt:lpstr>Pruebas</vt:lpstr>
      <vt:lpstr>Pruebas</vt:lpstr>
      <vt:lpstr>Slide 18</vt:lpstr>
      <vt:lpstr>Diagrama P&amp;ID</vt:lpstr>
      <vt:lpstr>Lista de componentes</vt:lpstr>
      <vt:lpstr>Obtención del modelo matemático</vt:lpstr>
      <vt:lpstr>Obtención del modelo matemático</vt:lpstr>
      <vt:lpstr>Obtención del modelo matemático</vt:lpstr>
      <vt:lpstr>Sintonización</vt:lpstr>
      <vt:lpstr>Sintonización</vt:lpstr>
      <vt:lpstr>Sintonización</vt:lpstr>
      <vt:lpstr>Pruebas</vt:lpstr>
      <vt:lpstr>Pruebas</vt:lpstr>
      <vt:lpstr>Pruebas</vt:lpstr>
      <vt:lpstr>Pruebas</vt:lpstr>
      <vt:lpstr>Slide 31</vt:lpstr>
      <vt:lpstr>Diagrama P&amp;ID</vt:lpstr>
      <vt:lpstr>Lista de componentes</vt:lpstr>
      <vt:lpstr>Obtención del modelo matemático</vt:lpstr>
      <vt:lpstr>Obtención del modelo matemático</vt:lpstr>
      <vt:lpstr>Obtención del modelo matemático</vt:lpstr>
      <vt:lpstr>Sintonización</vt:lpstr>
      <vt:lpstr>Sintonización</vt:lpstr>
      <vt:lpstr>Sintonización</vt:lpstr>
      <vt:lpstr>Pruebas</vt:lpstr>
      <vt:lpstr>Pruebas</vt:lpstr>
      <vt:lpstr>Pruebas</vt:lpstr>
      <vt:lpstr>Pruebas</vt:lpstr>
      <vt:lpstr>CONCLUSIONES</vt:lpstr>
      <vt:lpstr>CONCLUSIONES</vt:lpstr>
      <vt:lpstr>CONCLUSIONES</vt:lpstr>
      <vt:lpstr>RECOMENDACIONES </vt:lpstr>
      <vt:lpstr>RECOMENDACIONES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CAUDAL, PRESIÓN Y TEMPERATURA IMPLEMENTADOS EN LAS ESTACIONES DE ENTRENAMIENTO GUNT 450.02, GUNT 450.03 Y GUNT 450.04 DEL LABORATORIO DE INSTRUMENTACIÓN INDUSTRIAL”</dc:title>
  <dc:creator>Kleber</dc:creator>
  <cp:lastModifiedBy>Kleber</cp:lastModifiedBy>
  <cp:revision>30</cp:revision>
  <dcterms:created xsi:type="dcterms:W3CDTF">2011-07-01T01:24:03Z</dcterms:created>
  <dcterms:modified xsi:type="dcterms:W3CDTF">2011-08-29T01:53:14Z</dcterms:modified>
</cp:coreProperties>
</file>