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79" r:id="rId4"/>
    <p:sldId id="275" r:id="rId5"/>
    <p:sldId id="276" r:id="rId6"/>
    <p:sldId id="277" r:id="rId7"/>
    <p:sldId id="272" r:id="rId8"/>
    <p:sldId id="273" r:id="rId9"/>
    <p:sldId id="262" r:id="rId10"/>
    <p:sldId id="266" r:id="rId11"/>
    <p:sldId id="267" r:id="rId12"/>
    <p:sldId id="268" r:id="rId13"/>
    <p:sldId id="278" r:id="rId14"/>
    <p:sldId id="269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0E0F66-E92A-46C0-8EF1-55E1BDD30D19}" type="datetimeFigureOut">
              <a:rPr lang="es-ES" smtClean="0"/>
              <a:pPr/>
              <a:t>29/04/2011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BD63F1-09D7-4B4F-A341-21D743825B1F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2844" y="0"/>
            <a:ext cx="8858280" cy="664371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s-ES_tradnl" sz="3800" b="1" dirty="0">
                <a:solidFill>
                  <a:srgbClr val="FFFF00"/>
                </a:solidFill>
                <a:latin typeface="+mj-lt"/>
              </a:rPr>
              <a:t>ESCUELA SUPERIOR POLITÉCNICA DEL LITORAL</a:t>
            </a:r>
            <a:endParaRPr lang="es-ES" sz="3800" b="1" dirty="0">
              <a:solidFill>
                <a:srgbClr val="FFFF00"/>
              </a:solidFill>
              <a:latin typeface="+mj-lt"/>
            </a:endParaRPr>
          </a:p>
          <a:p>
            <a:pPr algn="ctr"/>
            <a:r>
              <a:rPr lang="es-ES_tradnl" sz="3800" b="1" dirty="0">
                <a:solidFill>
                  <a:srgbClr val="FFFF00"/>
                </a:solidFill>
                <a:latin typeface="+mj-lt"/>
              </a:rPr>
              <a:t> </a:t>
            </a:r>
            <a:endParaRPr lang="es-ES" sz="3800" dirty="0">
              <a:solidFill>
                <a:srgbClr val="FFFF00"/>
              </a:solidFill>
              <a:latin typeface="+mj-lt"/>
            </a:endParaRPr>
          </a:p>
          <a:p>
            <a:pPr algn="ctr"/>
            <a:r>
              <a:rPr lang="es-ES_tradnl" sz="3800" b="1" dirty="0">
                <a:solidFill>
                  <a:srgbClr val="FFFF00"/>
                </a:solidFill>
                <a:latin typeface="+mj-lt"/>
              </a:rPr>
              <a:t>Facultad de Ingeniería Eléctrica</a:t>
            </a:r>
            <a:endParaRPr lang="es-ES" sz="3800" dirty="0">
              <a:solidFill>
                <a:srgbClr val="FFFF00"/>
              </a:solidFill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5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defRPr/>
            </a:pPr>
            <a:r>
              <a:rPr lang="es-ES" sz="4000" b="1" dirty="0" smtClean="0">
                <a:latin typeface="+mj-lt"/>
              </a:rPr>
              <a:t>Implementación     de     un     Control Adaptativo de Ganancia Programada, para    efectuar    el    control    de    la frecuencia de salida de un generador, ante   variaciones   en   la   referencia</a:t>
            </a:r>
            <a:r>
              <a:rPr lang="es-ES" sz="4000" b="1" dirty="0" smtClean="0"/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3900" b="1" dirty="0"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 smtClean="0"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Presentado Por: Ing. Angelo Parra Alvarado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0"/>
            <a:ext cx="8715436" cy="857256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rgbClr val="FFFF00"/>
                </a:solidFill>
              </a:rPr>
              <a:t>8</a:t>
            </a:r>
            <a:r>
              <a:rPr lang="es-ES" sz="4000" dirty="0" smtClean="0">
                <a:solidFill>
                  <a:srgbClr val="FFFF00"/>
                </a:solidFill>
              </a:rPr>
              <a:t>.- </a:t>
            </a:r>
            <a:r>
              <a:rPr lang="es-ES" sz="4000" dirty="0" smtClean="0">
                <a:solidFill>
                  <a:srgbClr val="FFFF00"/>
                </a:solidFill>
              </a:rPr>
              <a:t>Pantallas de Control e Identificación                  </a:t>
            </a:r>
            <a:endParaRPr lang="es-ES" sz="4000" dirty="0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13181" y="-613106"/>
            <a:ext cx="5929353" cy="9155782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3077" name="Imagen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44666" y="-641334"/>
            <a:ext cx="5857892" cy="9140776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3079" name="Imagen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636859" y="-634855"/>
            <a:ext cx="5872178" cy="9142104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664531" y="-664421"/>
            <a:ext cx="5857893" cy="9186952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1607323" y="-607216"/>
            <a:ext cx="5929352" cy="914400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8215370" cy="1000132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rgbClr val="FFFF00"/>
                </a:solidFill>
              </a:rPr>
              <a:t>9</a:t>
            </a:r>
            <a:r>
              <a:rPr lang="es-ES" sz="4000" dirty="0" smtClean="0">
                <a:solidFill>
                  <a:srgbClr val="FFFF00"/>
                </a:solidFill>
              </a:rPr>
              <a:t>.- Diseño del Control </a:t>
            </a:r>
            <a:r>
              <a:rPr lang="es-ES" sz="4000" dirty="0" smtClean="0">
                <a:solidFill>
                  <a:srgbClr val="FFFF00"/>
                </a:solidFill>
              </a:rPr>
              <a:t>de la Planta </a:t>
            </a:r>
            <a:endParaRPr lang="es-ES" sz="4000" dirty="0">
              <a:solidFill>
                <a:srgbClr val="FFFF00"/>
              </a:solidFill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801658" y="-515799"/>
            <a:ext cx="5572140" cy="9175457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8215370" cy="1000132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rgbClr val="FFFF00"/>
                </a:solidFill>
              </a:rPr>
              <a:t>10</a:t>
            </a:r>
            <a:r>
              <a:rPr lang="es-ES" sz="4000" dirty="0" smtClean="0">
                <a:solidFill>
                  <a:srgbClr val="FFFF00"/>
                </a:solidFill>
              </a:rPr>
              <a:t>.- </a:t>
            </a:r>
            <a:r>
              <a:rPr lang="es-ES" sz="4000" dirty="0" smtClean="0">
                <a:solidFill>
                  <a:srgbClr val="FFFF00"/>
                </a:solidFill>
              </a:rPr>
              <a:t>Activación del Control Adaptativo</a:t>
            </a:r>
            <a:endParaRPr lang="es-ES" sz="4000" dirty="0">
              <a:solidFill>
                <a:srgbClr val="FFFF00"/>
              </a:solidFill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dirty="0"/>
          </a:p>
        </p:txBody>
      </p:sp>
      <p:pic>
        <p:nvPicPr>
          <p:cNvPr id="22529" name="Imagen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97923" y="-512060"/>
            <a:ext cx="5572138" cy="916798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14480" y="857232"/>
            <a:ext cx="6500858" cy="2714644"/>
          </a:xfrm>
        </p:spPr>
        <p:txBody>
          <a:bodyPr>
            <a:noAutofit/>
          </a:bodyPr>
          <a:lstStyle/>
          <a:p>
            <a:pPr algn="ctr"/>
            <a:r>
              <a:rPr lang="es-ES" sz="6000" dirty="0" smtClean="0">
                <a:solidFill>
                  <a:srgbClr val="FFFF00"/>
                </a:solidFill>
              </a:rPr>
              <a:t>DEMOSTRACION PRACTICA</a:t>
            </a:r>
            <a:endParaRPr lang="es-ES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00232" y="1714488"/>
            <a:ext cx="5143536" cy="1271598"/>
          </a:xfrm>
        </p:spPr>
        <p:txBody>
          <a:bodyPr>
            <a:noAutofit/>
          </a:bodyPr>
          <a:lstStyle/>
          <a:p>
            <a:pPr algn="l"/>
            <a:r>
              <a:rPr lang="es-ES" sz="6000" dirty="0" smtClean="0">
                <a:solidFill>
                  <a:srgbClr val="FFFF00"/>
                </a:solidFill>
              </a:rPr>
              <a:t/>
            </a:r>
            <a:br>
              <a:rPr lang="es-ES" sz="6000" dirty="0" smtClean="0">
                <a:solidFill>
                  <a:srgbClr val="FFFF00"/>
                </a:solidFill>
              </a:rPr>
            </a:br>
            <a:r>
              <a:rPr lang="es-ES" sz="6000" dirty="0" smtClean="0">
                <a:solidFill>
                  <a:srgbClr val="FFFF00"/>
                </a:solidFill>
              </a:rPr>
              <a:t>CONCLUSIONES</a:t>
            </a:r>
            <a:endParaRPr lang="es-ES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6643734" cy="1214446"/>
          </a:xfrm>
        </p:spPr>
        <p:txBody>
          <a:bodyPr>
            <a:normAutofit/>
          </a:bodyPr>
          <a:lstStyle/>
          <a:p>
            <a:pPr algn="l"/>
            <a:r>
              <a:rPr lang="es-ES" sz="6000" dirty="0" smtClean="0">
                <a:solidFill>
                  <a:srgbClr val="FFFF00"/>
                </a:solidFill>
              </a:rPr>
              <a:t>RECOMENDACIONES</a:t>
            </a:r>
            <a:endParaRPr lang="es-ES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501090" cy="857255"/>
          </a:xfrm>
        </p:spPr>
        <p:txBody>
          <a:bodyPr>
            <a:noAutofit/>
          </a:bodyPr>
          <a:lstStyle/>
          <a:p>
            <a:pPr algn="l"/>
            <a:r>
              <a:rPr lang="es-ES" sz="4000" dirty="0" smtClean="0">
                <a:solidFill>
                  <a:srgbClr val="FFFF00"/>
                </a:solidFill>
              </a:rPr>
              <a:t>1.- </a:t>
            </a:r>
            <a:r>
              <a:rPr lang="es-ES" sz="4000" dirty="0" smtClean="0">
                <a:solidFill>
                  <a:srgbClr val="FFFF00"/>
                </a:solidFill>
              </a:rPr>
              <a:t>¿</a:t>
            </a:r>
            <a:r>
              <a:rPr lang="es-ES" sz="4000" dirty="0" smtClean="0">
                <a:solidFill>
                  <a:srgbClr val="FFFF00"/>
                </a:solidFill>
              </a:rPr>
              <a:t>QUE ES UN CONTROL ADAPTATIVO</a:t>
            </a:r>
            <a:endParaRPr lang="es-ES" sz="4000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1500198"/>
            <a:ext cx="8143932" cy="4071942"/>
          </a:xfrm>
        </p:spPr>
        <p:txBody>
          <a:bodyPr>
            <a:normAutofit/>
          </a:bodyPr>
          <a:lstStyle/>
          <a:p>
            <a:pPr marL="742950" indent="-742950" algn="l"/>
            <a:endParaRPr lang="es-ES" sz="3600" dirty="0" smtClean="0"/>
          </a:p>
          <a:p>
            <a:pPr marL="742950" indent="-742950" algn="just"/>
            <a:r>
              <a:rPr lang="es-ES" sz="3600" dirty="0" smtClean="0"/>
              <a:t>	</a:t>
            </a:r>
            <a:r>
              <a:rPr lang="es-ES" sz="3600" dirty="0" smtClean="0"/>
              <a:t>Es un Controlador que cambia su comportamiento cuando la dinámica de la Planta o las perturbaciones cambian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80" y="500043"/>
            <a:ext cx="8501090" cy="857255"/>
          </a:xfrm>
        </p:spPr>
        <p:txBody>
          <a:bodyPr>
            <a:noAutofit/>
          </a:bodyPr>
          <a:lstStyle/>
          <a:p>
            <a:pPr algn="l"/>
            <a:r>
              <a:rPr lang="es-ES" sz="4000" dirty="0" smtClean="0">
                <a:solidFill>
                  <a:srgbClr val="FFFF00"/>
                </a:solidFill>
              </a:rPr>
              <a:t>2</a:t>
            </a:r>
            <a:r>
              <a:rPr lang="es-ES" sz="4000" dirty="0" smtClean="0">
                <a:solidFill>
                  <a:srgbClr val="FFFF00"/>
                </a:solidFill>
              </a:rPr>
              <a:t>.- </a:t>
            </a:r>
            <a:r>
              <a:rPr lang="es-ES" sz="4000" dirty="0" smtClean="0">
                <a:solidFill>
                  <a:srgbClr val="FFFF00"/>
                </a:solidFill>
              </a:rPr>
              <a:t>PROC. GEN. PARA IMP. CONTROL</a:t>
            </a:r>
            <a:br>
              <a:rPr lang="es-ES" sz="4000" dirty="0" smtClean="0">
                <a:solidFill>
                  <a:srgbClr val="FFFF00"/>
                </a:solidFill>
              </a:rPr>
            </a:br>
            <a:r>
              <a:rPr lang="es-ES" sz="4000" dirty="0" smtClean="0">
                <a:solidFill>
                  <a:srgbClr val="FFFF00"/>
                </a:solidFill>
              </a:rPr>
              <a:t>     ADAPTATIVO DE GANANCIA PROG.</a:t>
            </a:r>
            <a:endParaRPr lang="es-ES" sz="4000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1285884"/>
            <a:ext cx="8610600" cy="5786454"/>
          </a:xfrm>
        </p:spPr>
        <p:txBody>
          <a:bodyPr>
            <a:normAutofit fontScale="92500" lnSpcReduction="20000"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s-ES" sz="3600" dirty="0" smtClean="0"/>
              <a:t>Linealizar las ecuaciones dinámicas del sistema no lineal alrededor de un conjunto de puntos de equilibrio.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s-ES" sz="3600" dirty="0" smtClean="0"/>
              <a:t>Determinar un controlador para cada modelo lineal, a través de un método convencional de sistemas lineales invariantes en el tiempo.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s-ES" sz="3600" dirty="0" smtClean="0"/>
              <a:t>Construir una ley de control global.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s-ES" sz="3600" dirty="0" smtClean="0"/>
              <a:t>Asegurar la estabilidad y el desempeño del sistema no lineal, a lo largo de los puntos intermedios mediante simulaciones intensivas..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7772400" cy="857255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rgbClr val="FFFF00"/>
                </a:solidFill>
              </a:rPr>
              <a:t>3</a:t>
            </a:r>
            <a:r>
              <a:rPr lang="es-ES" dirty="0" smtClean="0">
                <a:solidFill>
                  <a:srgbClr val="FFFF00"/>
                </a:solidFill>
              </a:rPr>
              <a:t>.- </a:t>
            </a:r>
            <a:r>
              <a:rPr lang="es-ES" dirty="0" smtClean="0">
                <a:solidFill>
                  <a:srgbClr val="FFFF00"/>
                </a:solidFill>
              </a:rPr>
              <a:t>SITUACION  ACTUAL</a:t>
            </a:r>
            <a:endParaRPr lang="es-ES" dirty="0">
              <a:solidFill>
                <a:srgbClr val="FFFF00"/>
              </a:solidFill>
            </a:endParaRPr>
          </a:p>
        </p:txBody>
      </p:sp>
      <p:pic>
        <p:nvPicPr>
          <p:cNvPr id="1026" name="Imagen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5"/>
            <a:ext cx="7292629" cy="607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85098"/>
            <a:ext cx="7286676" cy="607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785794"/>
            <a:ext cx="7339640" cy="600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Imagen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351" y="785794"/>
            <a:ext cx="844549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5732" t="21654" r="25178" b="6890"/>
          <a:stretch>
            <a:fillRect/>
          </a:stretch>
        </p:blipFill>
        <p:spPr bwMode="auto">
          <a:xfrm>
            <a:off x="1071538" y="771192"/>
            <a:ext cx="7000924" cy="572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-23"/>
            <a:ext cx="7772400" cy="857255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rgbClr val="FFFF00"/>
                </a:solidFill>
              </a:rPr>
              <a:t>4</a:t>
            </a:r>
            <a:r>
              <a:rPr lang="es-ES" dirty="0" smtClean="0">
                <a:solidFill>
                  <a:srgbClr val="FFFF00"/>
                </a:solidFill>
              </a:rPr>
              <a:t>.- </a:t>
            </a:r>
            <a:r>
              <a:rPr lang="es-ES" dirty="0" smtClean="0">
                <a:solidFill>
                  <a:srgbClr val="FFFF00"/>
                </a:solidFill>
              </a:rPr>
              <a:t>SOLUCION PROPUESTA</a:t>
            </a:r>
            <a:endParaRPr lang="es-E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72528" cy="5143536"/>
          </a:xfrm>
        </p:spPr>
        <p:txBody>
          <a:bodyPr>
            <a:noAutofit/>
          </a:bodyPr>
          <a:lstStyle/>
          <a:p>
            <a:pPr algn="l"/>
            <a:r>
              <a:rPr lang="es-ES" sz="3200" dirty="0" smtClean="0"/>
              <a:t>2.1.- Construir   una   Planta   de   generación  de</a:t>
            </a:r>
          </a:p>
          <a:p>
            <a:pPr algn="l"/>
            <a:r>
              <a:rPr lang="es-ES" sz="3200" dirty="0" smtClean="0"/>
              <a:t>        Energía  Eléctrica</a:t>
            </a:r>
          </a:p>
          <a:p>
            <a:pPr algn="l"/>
            <a:r>
              <a:rPr lang="es-ES" sz="3200" dirty="0" smtClean="0"/>
              <a:t>2.2.- Pantallas  de  Control   e   Identificación  de</a:t>
            </a:r>
          </a:p>
          <a:p>
            <a:pPr algn="l"/>
            <a:r>
              <a:rPr lang="es-ES" sz="3200" dirty="0" smtClean="0"/>
              <a:t>        la Planta</a:t>
            </a:r>
          </a:p>
          <a:p>
            <a:pPr algn="l"/>
            <a:r>
              <a:rPr lang="es-ES" sz="3200" dirty="0" smtClean="0"/>
              <a:t>2.3.- Sintonizar la Planta en los  diversos puntos</a:t>
            </a:r>
          </a:p>
          <a:p>
            <a:pPr algn="l"/>
            <a:r>
              <a:rPr lang="es-ES" sz="3200" dirty="0" smtClean="0"/>
              <a:t>        de operación</a:t>
            </a:r>
          </a:p>
          <a:p>
            <a:pPr algn="l"/>
            <a:r>
              <a:rPr lang="es-ES" sz="3200" dirty="0" smtClean="0"/>
              <a:t>2.4.- Activar el Control  Adaptativo de  Ganancia</a:t>
            </a:r>
          </a:p>
          <a:p>
            <a:pPr algn="l"/>
            <a:r>
              <a:rPr lang="es-ES" sz="3200" dirty="0" smtClean="0"/>
              <a:t>        Programada</a:t>
            </a:r>
            <a:endParaRPr lang="es-ES" sz="3200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-57176"/>
            <a:ext cx="7851648" cy="985846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rgbClr val="FFFF00"/>
                </a:solidFill>
              </a:rPr>
              <a:t>4</a:t>
            </a:r>
            <a:r>
              <a:rPr lang="es-ES" dirty="0" smtClean="0">
                <a:solidFill>
                  <a:srgbClr val="FFFF00"/>
                </a:solidFill>
              </a:rPr>
              <a:t>.- </a:t>
            </a:r>
            <a:r>
              <a:rPr lang="es-ES" dirty="0" smtClean="0">
                <a:solidFill>
                  <a:srgbClr val="FFFF00"/>
                </a:solidFill>
              </a:rPr>
              <a:t>SOLUCION PROPUESTA</a:t>
            </a:r>
            <a:endParaRPr lang="es-E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7772400" cy="857255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rgbClr val="FFFF00"/>
                </a:solidFill>
              </a:rPr>
              <a:t>5</a:t>
            </a:r>
            <a:r>
              <a:rPr lang="es-ES" dirty="0" smtClean="0">
                <a:solidFill>
                  <a:srgbClr val="FFFF00"/>
                </a:solidFill>
              </a:rPr>
              <a:t>.- </a:t>
            </a:r>
            <a:r>
              <a:rPr lang="es-ES" dirty="0" smtClean="0">
                <a:solidFill>
                  <a:srgbClr val="FFFF00"/>
                </a:solidFill>
              </a:rPr>
              <a:t>OBJETIVO GENERAL: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8610600" cy="4286280"/>
          </a:xfrm>
        </p:spPr>
        <p:txBody>
          <a:bodyPr>
            <a:normAutofit/>
          </a:bodyPr>
          <a:lstStyle/>
          <a:p>
            <a:pPr algn="just"/>
            <a:r>
              <a:rPr lang="es-ES" sz="3600" dirty="0" smtClean="0"/>
              <a:t>Implementar un Control Adaptativo de Ganancia  programada, para efectuar el control de la frecuencia de  salida de un generador, ante variaciones en la referencia.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7772400" cy="857255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rgbClr val="FFFF00"/>
                </a:solidFill>
              </a:rPr>
              <a:t>6</a:t>
            </a:r>
            <a:r>
              <a:rPr lang="es-ES" dirty="0" smtClean="0">
                <a:solidFill>
                  <a:srgbClr val="FFFF00"/>
                </a:solidFill>
              </a:rPr>
              <a:t>.- </a:t>
            </a:r>
            <a:r>
              <a:rPr lang="es-ES" dirty="0" smtClean="0">
                <a:solidFill>
                  <a:srgbClr val="FFFF00"/>
                </a:solidFill>
              </a:rPr>
              <a:t>OBJETIVOS  ESPECIFICOS: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53444" cy="5929330"/>
          </a:xfrm>
        </p:spPr>
        <p:txBody>
          <a:bodyPr>
            <a:noAutofit/>
          </a:bodyPr>
          <a:lstStyle/>
          <a:p>
            <a:pPr algn="just"/>
            <a:r>
              <a:rPr lang="es-ES" dirty="0" smtClean="0"/>
              <a:t>Construir, controlar y Monitorear una Planta de Generación de Energía Eléctrica, empleando los programas OPC Server y Labview.</a:t>
            </a:r>
          </a:p>
          <a:p>
            <a:pPr lvl="0" algn="just"/>
            <a:endParaRPr lang="es-ES" sz="1400" dirty="0" smtClean="0"/>
          </a:p>
          <a:p>
            <a:pPr algn="just"/>
            <a:r>
              <a:rPr lang="es-ES" dirty="0" smtClean="0"/>
              <a:t>Efectuar la Identificación en lazo abierto de la Planta de Generación de Energía, usando las técnicas de Identificación Paramétrica y No  Paramétrica con el Software Labview.</a:t>
            </a:r>
          </a:p>
          <a:p>
            <a:pPr algn="just"/>
            <a:endParaRPr lang="es-ES" sz="1400" dirty="0" smtClean="0"/>
          </a:p>
          <a:p>
            <a:pPr algn="just"/>
            <a:r>
              <a:rPr lang="es-ES" dirty="0" smtClean="0"/>
              <a:t>Sintonizar el control PID para diversos puntos de operación de la Planta de Generación de Energía, para mejorar su desempeño en lazo cerrado.</a:t>
            </a:r>
          </a:p>
          <a:p>
            <a:pPr lvl="0" algn="just"/>
            <a:endParaRPr lang="es-ES" sz="1400" dirty="0" smtClean="0"/>
          </a:p>
          <a:p>
            <a:pPr lvl="0" algn="just"/>
            <a:r>
              <a:rPr lang="es-ES" dirty="0" smtClean="0"/>
              <a:t>Implementar un Control Adaptativo de Ganancia Programada, de una Planta de Generación de Energía Eléctrica.</a:t>
            </a:r>
          </a:p>
          <a:p>
            <a:pPr lvl="0" algn="just"/>
            <a:endParaRPr lang="es-ES" sz="1000" dirty="0" smtClean="0"/>
          </a:p>
          <a:p>
            <a:pPr lvl="0" algn="just"/>
            <a:endParaRPr lang="es-ES" sz="1000" dirty="0" smtClean="0"/>
          </a:p>
          <a:p>
            <a:pPr lvl="0" algn="just"/>
            <a:endParaRPr lang="es-ES" sz="1000" dirty="0" smtClean="0"/>
          </a:p>
          <a:p>
            <a:pPr algn="just"/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85720" y="71414"/>
            <a:ext cx="4214842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400" dirty="0" smtClean="0">
                <a:solidFill>
                  <a:srgbClr val="FFFF00"/>
                </a:solidFill>
              </a:rPr>
              <a:t>7</a:t>
            </a:r>
            <a:r>
              <a:rPr lang="es-ES" sz="4400" dirty="0" smtClean="0">
                <a:solidFill>
                  <a:srgbClr val="FFFF00"/>
                </a:solidFill>
              </a:rPr>
              <a:t>.- </a:t>
            </a:r>
            <a:r>
              <a:rPr lang="es-ES" sz="4400" dirty="0" smtClean="0">
                <a:solidFill>
                  <a:srgbClr val="FFFF00"/>
                </a:solidFill>
              </a:rPr>
              <a:t>CONSTRUCCION DE LA PLANTA</a:t>
            </a:r>
            <a:endParaRPr lang="es-ES" sz="4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Imagen 002"/>
          <p:cNvPicPr>
            <a:picLocks noChangeAspect="1" noChangeArrowheads="1"/>
          </p:cNvPicPr>
          <p:nvPr/>
        </p:nvPicPr>
        <p:blipFill>
          <a:blip r:embed="rId2" cstate="print"/>
          <a:srcRect l="27682" r="23991"/>
          <a:stretch>
            <a:fillRect/>
          </a:stretch>
        </p:blipFill>
        <p:spPr bwMode="auto">
          <a:xfrm>
            <a:off x="4643438" y="0"/>
            <a:ext cx="46901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347</TotalTime>
  <Words>305</Words>
  <Application>Microsoft Office PowerPoint</Application>
  <PresentationFormat>Presentación en pantalla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Flujo</vt:lpstr>
      <vt:lpstr>Diapositiva 1</vt:lpstr>
      <vt:lpstr>1.- ¿QUE ES UN CONTROL ADAPTATIVO</vt:lpstr>
      <vt:lpstr>2.- PROC. GEN. PARA IMP. CONTROL      ADAPTATIVO DE GANANCIA PROG.</vt:lpstr>
      <vt:lpstr>3.- SITUACION  ACTUAL</vt:lpstr>
      <vt:lpstr>4.- SOLUCION PROPUESTA</vt:lpstr>
      <vt:lpstr>4.- SOLUCION PROPUESTA</vt:lpstr>
      <vt:lpstr>5.- OBJETIVO GENERAL:</vt:lpstr>
      <vt:lpstr>6.- OBJETIVOS  ESPECIFICOS:</vt:lpstr>
      <vt:lpstr>7.- CONSTRUCCION DE LA PLANTA</vt:lpstr>
      <vt:lpstr>8.- Pantallas de Control e Identificación                  </vt:lpstr>
      <vt:lpstr>9.- Diseño del Control de la Planta </vt:lpstr>
      <vt:lpstr>10.- Activación del Control Adaptativo</vt:lpstr>
      <vt:lpstr>DEMOSTRACION PRACTICA</vt:lpstr>
      <vt:lpstr> CONCLUSIONES</vt:lpstr>
      <vt:lpstr>RECOMENDACIONES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Lenovo User</dc:creator>
  <cp:lastModifiedBy>Lenovo User</cp:lastModifiedBy>
  <cp:revision>46</cp:revision>
  <dcterms:created xsi:type="dcterms:W3CDTF">2011-04-09T12:44:44Z</dcterms:created>
  <dcterms:modified xsi:type="dcterms:W3CDTF">2011-04-29T05:44:09Z</dcterms:modified>
</cp:coreProperties>
</file>