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sldIdLst>
    <p:sldId id="256" r:id="rId2"/>
    <p:sldId id="258" r:id="rId3"/>
    <p:sldId id="257" r:id="rId4"/>
    <p:sldId id="259" r:id="rId5"/>
    <p:sldId id="269" r:id="rId6"/>
    <p:sldId id="261" r:id="rId7"/>
    <p:sldId id="263" r:id="rId8"/>
    <p:sldId id="308" r:id="rId9"/>
    <p:sldId id="307" r:id="rId10"/>
    <p:sldId id="266" r:id="rId11"/>
    <p:sldId id="267" r:id="rId12"/>
    <p:sldId id="309" r:id="rId13"/>
    <p:sldId id="268" r:id="rId14"/>
    <p:sldId id="270" r:id="rId15"/>
    <p:sldId id="271" r:id="rId16"/>
    <p:sldId id="272" r:id="rId17"/>
    <p:sldId id="291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300" r:id="rId27"/>
    <p:sldId id="301" r:id="rId28"/>
    <p:sldId id="302" r:id="rId29"/>
    <p:sldId id="303" r:id="rId30"/>
    <p:sldId id="304" r:id="rId31"/>
    <p:sldId id="305" r:id="rId32"/>
    <p:sldId id="306" r:id="rId3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422C16"/>
    <a:srgbClr val="0C788E"/>
    <a:srgbClr val="006666"/>
    <a:srgbClr val="0099CC"/>
    <a:srgbClr val="1C1C1C"/>
    <a:srgbClr val="800000"/>
    <a:srgbClr val="CCFF99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22" autoAdjust="0"/>
    <p:restoredTop sz="94684" autoAdjust="0"/>
  </p:normalViewPr>
  <p:slideViewPr>
    <p:cSldViewPr>
      <p:cViewPr varScale="1">
        <p:scale>
          <a:sx n="75" d="100"/>
          <a:sy n="75" d="100"/>
        </p:scale>
        <p:origin x="-10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A9AC1-658D-4493-BC7C-B8F5D74AAB6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AB7B8-52C5-403C-B45B-1054C661037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BFF4F-64D0-4619-93BD-60520994E72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AB587-0353-47FD-8E93-87802AD32C3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E1B11-B770-4D78-BC8F-7550ADD0B73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F84D6-62F0-4213-9CB7-AF5F01187BA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14C35-55F2-4389-82E4-264C267F58D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A7465-1AFD-496C-A770-8CC88BA7B26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1A9C1-2E2E-4A3D-B39B-8003E97FE33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1B5C8-B127-4DB4-9D25-737B9DC7CFB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CD7ED-D8FE-45D1-B316-E00037C7B48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537089-C5B4-419A-B62B-61AA8DDAE77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6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1" name="Rectangle 173"/>
          <p:cNvSpPr>
            <a:spLocks noChangeArrowheads="1"/>
          </p:cNvSpPr>
          <p:nvPr/>
        </p:nvSpPr>
        <p:spPr bwMode="auto">
          <a:xfrm>
            <a:off x="107950" y="4724400"/>
            <a:ext cx="554355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s-E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Perpetua Titling MT" pitchFamily="18" charset="0"/>
              </a:rPr>
              <a:t>Identificación  y  diseño  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s-E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Perpetua Titling MT" pitchFamily="18" charset="0"/>
              </a:rPr>
              <a:t>del  controlador</a:t>
            </a:r>
          </a:p>
        </p:txBody>
      </p:sp>
      <p:sp>
        <p:nvSpPr>
          <p:cNvPr id="6" name="5 CuadroTexto"/>
          <p:cNvSpPr txBox="1"/>
          <p:nvPr/>
        </p:nvSpPr>
        <p:spPr>
          <a:xfrm rot="878595">
            <a:off x="5249863" y="1835150"/>
            <a:ext cx="2516187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0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PROYECTO PREVIO A LA </a:t>
            </a:r>
            <a:r>
              <a:rPr lang="en-US" sz="10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OBTENCIÓN </a:t>
            </a:r>
            <a:r>
              <a:rPr lang="en-US" sz="10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 </a:t>
            </a:r>
            <a:r>
              <a:rPr lang="en-US" sz="10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TÍTULO</a:t>
            </a:r>
            <a:endParaRPr lang="en-US" sz="1000" b="1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n-US" sz="10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DE:</a:t>
            </a:r>
          </a:p>
        </p:txBody>
      </p:sp>
      <p:sp>
        <p:nvSpPr>
          <p:cNvPr id="7" name="6 CuadroTexto"/>
          <p:cNvSpPr txBox="1"/>
          <p:nvPr/>
        </p:nvSpPr>
        <p:spPr>
          <a:xfrm rot="878595">
            <a:off x="4387850" y="2154238"/>
            <a:ext cx="2516188" cy="576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05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INGENIERO EN </a:t>
            </a:r>
            <a:r>
              <a:rPr lang="en-US" sz="105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ELECTRÓNICA </a:t>
            </a:r>
            <a:endParaRPr lang="en-US" sz="1050" b="1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n-US" sz="105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</a:t>
            </a:r>
          </a:p>
          <a:p>
            <a:pPr algn="ctr">
              <a:defRPr/>
            </a:pPr>
            <a:r>
              <a:rPr lang="en-US" sz="105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TELECOMUNICACIONES</a:t>
            </a:r>
          </a:p>
        </p:txBody>
      </p:sp>
      <p:pic>
        <p:nvPicPr>
          <p:cNvPr id="2232" name="Picture 184"/>
          <p:cNvPicPr>
            <a:picLocks noChangeAspect="1" noChangeArrowheads="1"/>
          </p:cNvPicPr>
          <p:nvPr/>
        </p:nvPicPr>
        <p:blipFill>
          <a:blip r:embed="rId3" cstate="print"/>
          <a:srcRect t="4821" r="1263" b="4821"/>
          <a:stretch>
            <a:fillRect/>
          </a:stretch>
        </p:blipFill>
        <p:spPr bwMode="auto">
          <a:xfrm rot="791652">
            <a:off x="6204661" y="1400289"/>
            <a:ext cx="1857414" cy="6396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35" name="Picture 187" descr="E:\Pictures\Tesis\Espol1-300x29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-171400"/>
            <a:ext cx="1878470" cy="1872208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0" name="Rectangle 173"/>
          <p:cNvSpPr>
            <a:spLocks noChangeArrowheads="1"/>
          </p:cNvSpPr>
          <p:nvPr/>
        </p:nvSpPr>
        <p:spPr bwMode="auto">
          <a:xfrm>
            <a:off x="-900113" y="5661025"/>
            <a:ext cx="9683751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20000"/>
              </a:spcBef>
              <a:defRPr/>
            </a:pPr>
            <a:r>
              <a:rPr lang="es-E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Perpetua Titling MT" pitchFamily="18" charset="0"/>
              </a:rPr>
              <a:t>para  un  sistema  de  control  </a:t>
            </a:r>
          </a:p>
          <a:p>
            <a:pPr algn="r">
              <a:lnSpc>
                <a:spcPct val="90000"/>
              </a:lnSpc>
              <a:spcBef>
                <a:spcPct val="20000"/>
              </a:spcBef>
              <a:defRPr/>
            </a:pPr>
            <a:r>
              <a:rPr lang="es-E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Perpetua Titling MT" pitchFamily="18" charset="0"/>
              </a:rPr>
              <a:t>de  actitud  de  un satélite</a:t>
            </a:r>
          </a:p>
        </p:txBody>
      </p:sp>
      <p:sp>
        <p:nvSpPr>
          <p:cNvPr id="21" name="Rectangle 173"/>
          <p:cNvSpPr>
            <a:spLocks noChangeArrowheads="1"/>
          </p:cNvSpPr>
          <p:nvPr/>
        </p:nvSpPr>
        <p:spPr bwMode="auto">
          <a:xfrm>
            <a:off x="259904" y="548680"/>
            <a:ext cx="496016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>
              <a:lnSpc>
                <a:spcPct val="200000"/>
              </a:lnSpc>
              <a:spcBef>
                <a:spcPct val="20000"/>
              </a:spcBef>
              <a:defRPr/>
            </a:pPr>
            <a:r>
              <a:rPr lang="es-ES" sz="16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Perpetua Titling MT" pitchFamily="18" charset="0"/>
              </a:rPr>
              <a:t>María José Caicedo soto</a:t>
            </a:r>
          </a:p>
          <a:p>
            <a:pPr algn="just">
              <a:lnSpc>
                <a:spcPct val="200000"/>
              </a:lnSpc>
              <a:spcBef>
                <a:spcPct val="20000"/>
              </a:spcBef>
              <a:defRPr/>
            </a:pPr>
            <a:r>
              <a:rPr lang="es-ES" sz="16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Perpetua Titling MT" pitchFamily="18" charset="0"/>
              </a:rPr>
              <a:t>Danilo Fabián Cárdenas Macías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8864" y="413792"/>
            <a:ext cx="8229600" cy="1143000"/>
          </a:xfrm>
        </p:spPr>
        <p:txBody>
          <a:bodyPr/>
          <a:lstStyle/>
          <a:p>
            <a:pPr lvl="2"/>
            <a:r>
              <a:rPr lang="es-E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AMORTIGUADOR DE RUEDA</a:t>
            </a: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/>
            </a:r>
            <a:b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</a:br>
            <a:endParaRPr lang="es-E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pic>
        <p:nvPicPr>
          <p:cNvPr id="5" name="Picture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5616" y="1628800"/>
            <a:ext cx="2376264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772816"/>
            <a:ext cx="2383913" cy="23082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2 Rectángulo"/>
          <p:cNvSpPr/>
          <p:nvPr/>
        </p:nvSpPr>
        <p:spPr>
          <a:xfrm>
            <a:off x="755576" y="4653136"/>
            <a:ext cx="7776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>
                <a:latin typeface="Perpetua" pitchFamily="18" charset="0"/>
              </a:rPr>
              <a:t>Es una rueda inmersa en un contenedor lleno de un líquido viscoso, puede ser efectivo en la amortiguación angular del movimiento del satélite. Si alineamos el eje de rotación de la </a:t>
            </a:r>
            <a:r>
              <a:rPr lang="es-ES" sz="2000" dirty="0" smtClean="0">
                <a:latin typeface="Perpetua" pitchFamily="18" charset="0"/>
              </a:rPr>
              <a:t>rueda </a:t>
            </a:r>
            <a:r>
              <a:rPr lang="es-ES" sz="2000" dirty="0">
                <a:latin typeface="Perpetua" pitchFamily="18" charset="0"/>
              </a:rPr>
              <a:t>con uno de los ejes de oscilación antes vistos estos pueden ser amortiguados.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ECUACIONES DE DINÁMICA DEL AMORTIGUADOR PARA ALINEACIÓN DEL EJE DE LA RUEDA CON EL EJE DE INCLINACIÓN YB</a:t>
            </a:r>
            <a:endParaRPr lang="es-E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1916832"/>
            <a:ext cx="4130379" cy="432048"/>
          </a:xfrm>
          <a:prstGeom prst="rect">
            <a:avLst/>
          </a:prstGeom>
          <a:noFill/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1916832"/>
            <a:ext cx="3384376" cy="432048"/>
          </a:xfrm>
          <a:prstGeom prst="rect">
            <a:avLst/>
          </a:prstGeom>
          <a:noFill/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77543" y="2607177"/>
            <a:ext cx="6552728" cy="749815"/>
          </a:xfrm>
          <a:prstGeom prst="rect">
            <a:avLst/>
          </a:prstGeom>
          <a:noFill/>
        </p:spPr>
      </p:pic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685800" y="895350"/>
            <a:ext cx="9144000" cy="0"/>
          </a:xfrm>
          <a:prstGeom prst="rect">
            <a:avLst/>
          </a:prstGeom>
          <a:solidFill>
            <a:srgbClr val="EBEFF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smtClean="0" bmk="OLE_LINK6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4091231"/>
            <a:ext cx="4464496" cy="1065961"/>
          </a:xfrm>
          <a:prstGeom prst="rect">
            <a:avLst/>
          </a:prstGeom>
          <a:noFill/>
        </p:spPr>
      </p:pic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685800" y="1266825"/>
            <a:ext cx="9144000" cy="0"/>
          </a:xfrm>
          <a:prstGeom prst="rect">
            <a:avLst/>
          </a:prstGeom>
          <a:solidFill>
            <a:srgbClr val="EBEFF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23528" y="3532946"/>
            <a:ext cx="8568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DESPEJANDO POR REGLA DE KRAMER EL ÁNGULO DE INCLINACIÓN Θ(S)</a:t>
            </a:r>
            <a:endPara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24587" name="Picture 1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5301209"/>
            <a:ext cx="3600400" cy="792087"/>
          </a:xfrm>
          <a:prstGeom prst="rect">
            <a:avLst/>
          </a:prstGeom>
          <a:noFill/>
        </p:spPr>
      </p:pic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685800" y="962025"/>
            <a:ext cx="9144000" cy="0"/>
          </a:xfrm>
          <a:prstGeom prst="rect">
            <a:avLst/>
          </a:prstGeom>
          <a:solidFill>
            <a:srgbClr val="EBEFF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27584" y="1403484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DIN</a:t>
            </a:r>
            <a:r>
              <a:rPr lang="es-E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</a:t>
            </a:r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MICA DEL SATÉLITE</a:t>
            </a:r>
            <a:endParaRPr lang="es-E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4932040" y="1412776"/>
            <a:ext cx="3762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DINÁMICA DEL AMORTIGUADOR</a:t>
            </a:r>
            <a:endParaRPr lang="es-E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798565" y="140439"/>
            <a:ext cx="763580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DATOS A REEMPLAZAR EN LA ECUACION</a:t>
            </a:r>
          </a:p>
          <a:p>
            <a:pPr algn="ctr"/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DEL SISTEMA</a:t>
            </a:r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grpSp>
        <p:nvGrpSpPr>
          <p:cNvPr id="10" name="9 Grupo"/>
          <p:cNvGrpSpPr/>
          <p:nvPr/>
        </p:nvGrpSpPr>
        <p:grpSpPr>
          <a:xfrm>
            <a:off x="238042" y="1772816"/>
            <a:ext cx="2875082" cy="1590278"/>
            <a:chOff x="318434" y="1340768"/>
            <a:chExt cx="2875082" cy="1590278"/>
          </a:xfrm>
        </p:grpSpPr>
        <p:grpSp>
          <p:nvGrpSpPr>
            <p:cNvPr id="5" name="4 Grupo"/>
            <p:cNvGrpSpPr/>
            <p:nvPr/>
          </p:nvGrpSpPr>
          <p:grpSpPr>
            <a:xfrm>
              <a:off x="611560" y="1844824"/>
              <a:ext cx="1865662" cy="1086222"/>
              <a:chOff x="179512" y="1478682"/>
              <a:chExt cx="1865662" cy="1086222"/>
            </a:xfrm>
          </p:grpSpPr>
          <p:pic>
            <p:nvPicPr>
              <p:cNvPr id="6" name="Picture 3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9512" y="1478682"/>
                <a:ext cx="1849296" cy="360040"/>
              </a:xfrm>
              <a:prstGeom prst="rect">
                <a:avLst/>
              </a:prstGeom>
              <a:noFill/>
            </p:spPr>
          </p:pic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9512" y="1844824"/>
                <a:ext cx="1865662" cy="392771"/>
              </a:xfrm>
              <a:prstGeom prst="rect">
                <a:avLst/>
              </a:prstGeom>
              <a:noFill/>
            </p:spPr>
          </p:pic>
          <p:pic>
            <p:nvPicPr>
              <p:cNvPr id="8" name="Picture 1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9512" y="2204864"/>
                <a:ext cx="1702007" cy="360040"/>
              </a:xfrm>
              <a:prstGeom prst="rect">
                <a:avLst/>
              </a:prstGeom>
              <a:noFill/>
            </p:spPr>
          </p:pic>
        </p:grpSp>
        <p:sp>
          <p:nvSpPr>
            <p:cNvPr id="9" name="8 Rectángulo"/>
            <p:cNvSpPr/>
            <p:nvPr/>
          </p:nvSpPr>
          <p:spPr>
            <a:xfrm>
              <a:off x="318434" y="1340768"/>
              <a:ext cx="287508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erpetua" pitchFamily="18" charset="0"/>
                </a:rPr>
                <a:t>MOMENTOS DE INERCIA </a:t>
              </a:r>
              <a:endPara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endParaRPr>
            </a:p>
          </p:txBody>
        </p:sp>
      </p:grpSp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62708" y="2780928"/>
            <a:ext cx="2425044" cy="432048"/>
          </a:xfrm>
          <a:prstGeom prst="rect">
            <a:avLst/>
          </a:prstGeom>
          <a:noFill/>
        </p:spPr>
      </p:pic>
      <p:sp>
        <p:nvSpPr>
          <p:cNvPr id="12" name="11 Rectángulo"/>
          <p:cNvSpPr/>
          <p:nvPr/>
        </p:nvSpPr>
        <p:spPr>
          <a:xfrm>
            <a:off x="3051448" y="1772816"/>
            <a:ext cx="29245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PARA UNA ÓRBITA CIRCULAR CON ALTITUD DE 800KM, TENEMOS: 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6003776" y="1700808"/>
            <a:ext cx="29245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LAS PERTURBACIONES QUE SE ESPERAN PARA NUESTRO SISTEMA SON ALREDEDOR DE: 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pic>
        <p:nvPicPr>
          <p:cNvPr id="14" name="Picture 2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51848" y="2924944"/>
            <a:ext cx="1710190" cy="360040"/>
          </a:xfrm>
          <a:prstGeom prst="rect">
            <a:avLst/>
          </a:prstGeom>
          <a:noFill/>
        </p:spPr>
      </p:pic>
      <p:sp>
        <p:nvSpPr>
          <p:cNvPr id="15" name="14 Rectángulo"/>
          <p:cNvSpPr/>
          <p:nvPr/>
        </p:nvSpPr>
        <p:spPr>
          <a:xfrm>
            <a:off x="107504" y="3945830"/>
            <a:ext cx="37360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COEFICIENTE DE AMORTIGUACIÓN DEL FLUIDO EN EL CUAL ESTÁ INMERSA LA RUEDA 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pic>
        <p:nvPicPr>
          <p:cNvPr id="16" name="Picture 2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59635" y="5056210"/>
            <a:ext cx="1631770" cy="505619"/>
          </a:xfrm>
          <a:prstGeom prst="rect">
            <a:avLst/>
          </a:prstGeom>
          <a:noFill/>
        </p:spPr>
      </p:pic>
      <p:sp>
        <p:nvSpPr>
          <p:cNvPr id="17" name="16 Rectángulo"/>
          <p:cNvSpPr/>
          <p:nvPr/>
        </p:nvSpPr>
        <p:spPr>
          <a:xfrm>
            <a:off x="4887652" y="3933056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MOMENTO DE INERCIA DE LA RUEDA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pic>
        <p:nvPicPr>
          <p:cNvPr id="18" name="Picture 26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1688" y="4986894"/>
            <a:ext cx="2088232" cy="4293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1208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1368152"/>
          </a:xfrm>
        </p:spPr>
        <p:txBody>
          <a:bodyPr/>
          <a:lstStyle/>
          <a:p>
            <a:pPr marL="0" indent="0" algn="just">
              <a:buNone/>
            </a:pPr>
            <a:r>
              <a:rPr lang="es-ES" sz="2400" dirty="0" smtClean="0">
                <a:solidFill>
                  <a:schemeClr val="tx1"/>
                </a:solidFill>
                <a:latin typeface="Perpetua" pitchFamily="18" charset="0"/>
              </a:rPr>
              <a:t>Nuestro sistema se basa en un satélite en órbita, tendrá perturbaciones representada con torques, momentos de inercia con respecto a cada uno de los ejes y estará a una cierta altura del la superficie terrestre orbitando a una respectiva velocidad angular.</a:t>
            </a:r>
          </a:p>
          <a:p>
            <a:pPr marL="0" indent="0" algn="just">
              <a:buNone/>
            </a:pPr>
            <a:endParaRPr lang="es-ES" sz="2400" dirty="0">
              <a:latin typeface="Perpetua" pitchFamily="18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685800" y="666750"/>
            <a:ext cx="9144000" cy="0"/>
          </a:xfrm>
          <a:prstGeom prst="rect">
            <a:avLst/>
          </a:prstGeom>
          <a:solidFill>
            <a:srgbClr val="EBEFF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</a:t>
            </a:r>
            <a:endParaRPr kumimoji="0" lang="es-E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685800" y="1104900"/>
            <a:ext cx="9144000" cy="0"/>
          </a:xfrm>
          <a:prstGeom prst="rect">
            <a:avLst/>
          </a:prstGeom>
          <a:solidFill>
            <a:srgbClr val="EBEFF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9" name="Rectangle 17"/>
          <p:cNvSpPr>
            <a:spLocks noChangeArrowheads="1"/>
          </p:cNvSpPr>
          <p:nvPr/>
        </p:nvSpPr>
        <p:spPr bwMode="auto">
          <a:xfrm>
            <a:off x="685800" y="752475"/>
            <a:ext cx="9144000" cy="0"/>
          </a:xfrm>
          <a:prstGeom prst="rect">
            <a:avLst/>
          </a:prstGeom>
          <a:solidFill>
            <a:srgbClr val="EBEFF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73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685800" y="685800"/>
            <a:ext cx="9144000" cy="0"/>
          </a:xfrm>
          <a:prstGeom prst="rect">
            <a:avLst/>
          </a:prstGeom>
          <a:solidFill>
            <a:srgbClr val="EBEFF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76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3577" name="Rectangle 25"/>
          <p:cNvSpPr>
            <a:spLocks noChangeArrowheads="1"/>
          </p:cNvSpPr>
          <p:nvPr/>
        </p:nvSpPr>
        <p:spPr bwMode="auto">
          <a:xfrm>
            <a:off x="685800" y="666750"/>
            <a:ext cx="9144000" cy="0"/>
          </a:xfrm>
          <a:prstGeom prst="rect">
            <a:avLst/>
          </a:prstGeom>
          <a:solidFill>
            <a:srgbClr val="EBEFF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79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3580" name="Rectangle 28"/>
          <p:cNvSpPr>
            <a:spLocks noChangeArrowheads="1"/>
          </p:cNvSpPr>
          <p:nvPr/>
        </p:nvSpPr>
        <p:spPr bwMode="auto">
          <a:xfrm>
            <a:off x="685800" y="666750"/>
            <a:ext cx="9144000" cy="0"/>
          </a:xfrm>
          <a:prstGeom prst="rect">
            <a:avLst/>
          </a:prstGeom>
          <a:solidFill>
            <a:srgbClr val="EBEFF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82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23581" name="Picture 2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8290" y="3068960"/>
            <a:ext cx="8267419" cy="792088"/>
          </a:xfrm>
          <a:prstGeom prst="rect">
            <a:avLst/>
          </a:prstGeom>
          <a:noFill/>
          <a:effectLst/>
        </p:spPr>
      </p:pic>
      <p:sp>
        <p:nvSpPr>
          <p:cNvPr id="23583" name="Rectangle 31"/>
          <p:cNvSpPr>
            <a:spLocks noChangeArrowheads="1"/>
          </p:cNvSpPr>
          <p:nvPr/>
        </p:nvSpPr>
        <p:spPr bwMode="auto">
          <a:xfrm>
            <a:off x="685800" y="914400"/>
            <a:ext cx="9144000" cy="0"/>
          </a:xfrm>
          <a:prstGeom prst="rect">
            <a:avLst/>
          </a:prstGeom>
          <a:solidFill>
            <a:srgbClr val="EBEFF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2 Marcador de contenido"/>
          <p:cNvSpPr txBox="1">
            <a:spLocks/>
          </p:cNvSpPr>
          <p:nvPr/>
        </p:nvSpPr>
        <p:spPr bwMode="auto">
          <a:xfrm>
            <a:off x="1772072" y="44624"/>
            <a:ext cx="5824264" cy="68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ECUACIÓN CON VALORES REEMPLAZADOS</a:t>
            </a:r>
          </a:p>
          <a:p>
            <a:pPr marL="0" indent="0" algn="ctr">
              <a:buFontTx/>
              <a:buNone/>
            </a:pP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3 Rectángulo"/>
              <p:cNvSpPr/>
              <p:nvPr/>
            </p:nvSpPr>
            <p:spPr>
              <a:xfrm>
                <a:off x="1862336" y="5238317"/>
                <a:ext cx="5085928" cy="7829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/>
                        <m:t>𝜃</m:t>
                      </m:r>
                      <m:d>
                        <m:dPr>
                          <m:ctrlPr>
                            <a:rPr lang="es-ES" i="1"/>
                          </m:ctrlPr>
                        </m:dPr>
                        <m:e>
                          <m:r>
                            <a:rPr lang="es-ES" i="1"/>
                            <m:t>𝑆</m:t>
                          </m:r>
                        </m:e>
                      </m:d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i="1"/>
                        <m:t>=</m:t>
                      </m:r>
                      <m:f>
                        <m:fPr>
                          <m:ctrlPr>
                            <a:rPr lang="es-ES" i="1"/>
                          </m:ctrlPr>
                        </m:fPr>
                        <m:num>
                          <m:r>
                            <a:rPr lang="es-ES" i="1"/>
                            <m:t>1.219×</m:t>
                          </m:r>
                          <m:sSup>
                            <m:sSupPr>
                              <m:ctrlPr>
                                <a:rPr lang="es-ES" i="1"/>
                              </m:ctrlPr>
                            </m:sSupPr>
                            <m:e>
                              <m:r>
                                <a:rPr lang="es-ES" i="1"/>
                                <m:t>10</m:t>
                              </m:r>
                            </m:e>
                            <m:sup>
                              <m:r>
                                <a:rPr lang="es-ES" i="1"/>
                                <m:t>−7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ctrlPr>
                                <a:rPr lang="es-ES" i="1"/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ES" i="1"/>
                                  </m:ctrlPr>
                                </m:sSupPr>
                                <m:e>
                                  <m:r>
                                    <a:rPr lang="es-ES" i="1"/>
                                    <m:t>𝑆</m:t>
                                  </m:r>
                                </m:e>
                                <m:sup>
                                  <m:r>
                                    <a:rPr lang="es-ES" i="1"/>
                                    <m:t>2</m:t>
                                  </m:r>
                                </m:sup>
                              </m:sSup>
                              <m:r>
                                <a:rPr lang="es-ES" i="1"/>
                                <m:t>+</m:t>
                              </m:r>
                              <m:sSup>
                                <m:sSupPr>
                                  <m:ctrlPr>
                                    <a:rPr lang="es-ES" i="1"/>
                                  </m:ctrlPr>
                                </m:sSupPr>
                                <m:e>
                                  <m:r>
                                    <a:rPr lang="es-ES" i="1"/>
                                    <m:t>1.038×10</m:t>
                                  </m:r>
                                </m:e>
                                <m:sup>
                                  <m:r>
                                    <a:rPr lang="es-ES" i="1"/>
                                    <m:t>−5</m:t>
                                  </m:r>
                                </m:sup>
                              </m:sSup>
                              <m:r>
                                <a:rPr lang="es-ES" i="1"/>
                                <m:t>𝑆</m:t>
                              </m:r>
                              <m:r>
                                <a:rPr lang="es-ES" i="1"/>
                                <m:t>+</m:t>
                              </m:r>
                              <m:sSup>
                                <m:sSupPr>
                                  <m:ctrlPr>
                                    <a:rPr lang="es-ES" i="1"/>
                                  </m:ctrlPr>
                                </m:sSupPr>
                                <m:e>
                                  <m:r>
                                    <a:rPr lang="es-ES" i="1"/>
                                    <m:t>2.984×10</m:t>
                                  </m:r>
                                </m:e>
                                <m:sup>
                                  <m:r>
                                    <a:rPr lang="es-ES" i="1"/>
                                    <m:t>−6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>
          <p:sp>
            <p:nvSpPr>
              <p:cNvPr id="4" name="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2336" y="5238317"/>
                <a:ext cx="5085928" cy="78297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2 Marcador de contenido"/>
          <p:cNvSpPr txBox="1">
            <a:spLocks/>
          </p:cNvSpPr>
          <p:nvPr/>
        </p:nvSpPr>
        <p:spPr bwMode="auto">
          <a:xfrm>
            <a:off x="438291" y="4113076"/>
            <a:ext cx="8267418" cy="68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FUNCI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Ó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N DE TRANSFERENCIA DE PLANTA SIMULADDA</a:t>
            </a:r>
          </a:p>
          <a:p>
            <a:pPr marL="0" indent="0" algn="ctr">
              <a:buFontTx/>
              <a:buNone/>
            </a:pP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54360"/>
          </a:xfrm>
        </p:spPr>
        <p:txBody>
          <a:bodyPr/>
          <a:lstStyle/>
          <a:p>
            <a:r>
              <a:rPr lang="es-E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RESPUESTA AL ESCALÓN</a:t>
            </a:r>
            <a:endParaRPr lang="es-E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5496" y="6309320"/>
            <a:ext cx="5328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Tiempo de estabilización: 753000[</a:t>
            </a:r>
            <a:r>
              <a:rPr lang="es-E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seg</a:t>
            </a: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]</a:t>
            </a:r>
            <a:endParaRPr lang="es-E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6497" t="13230" r="7273" b="13061"/>
          <a:stretch>
            <a:fillRect/>
          </a:stretch>
        </p:blipFill>
        <p:spPr bwMode="auto">
          <a:xfrm>
            <a:off x="-1" y="1196752"/>
            <a:ext cx="9165325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5148064" y="6309320"/>
            <a:ext cx="4008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Tao promedio: 191500[</a:t>
            </a:r>
            <a:r>
              <a:rPr lang="es-E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seg</a:t>
            </a: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]</a:t>
            </a:r>
            <a:endParaRPr lang="es-E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25760"/>
            <a:ext cx="8229600" cy="1143000"/>
          </a:xfrm>
        </p:spPr>
        <p:txBody>
          <a:bodyPr/>
          <a:lstStyle/>
          <a:p>
            <a:r>
              <a:rPr lang="es-E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PERÍODO DE MUESTREO</a:t>
            </a:r>
            <a:endParaRPr lang="es-E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4764285"/>
            <a:ext cx="8928992" cy="752947"/>
          </a:xfrm>
        </p:spPr>
        <p:txBody>
          <a:bodyPr/>
          <a:lstStyle/>
          <a:p>
            <a:pPr marL="0" indent="0" algn="ctr">
              <a:buNone/>
            </a:pPr>
            <a:r>
              <a:rPr lang="es-ES" sz="2800" b="1" dirty="0">
                <a:latin typeface="Perpetua" pitchFamily="18" charset="0"/>
              </a:rPr>
              <a:t>V</a:t>
            </a:r>
            <a:r>
              <a:rPr lang="es-ES" sz="2800" b="1" dirty="0" smtClean="0">
                <a:latin typeface="Perpetua" pitchFamily="18" charset="0"/>
              </a:rPr>
              <a:t>olviendo nuestro proceso más preciso y sencillo de aplicar</a:t>
            </a:r>
            <a:r>
              <a:rPr lang="en-US" sz="2800" b="1" dirty="0" smtClean="0">
                <a:latin typeface="Perpetua" pitchFamily="18" charset="0"/>
              </a:rPr>
              <a:t>:</a:t>
            </a:r>
            <a:endParaRPr lang="es-ES" sz="2800" b="1" dirty="0">
              <a:latin typeface="Perpetua" pitchFamily="18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21740" y="1412776"/>
            <a:ext cx="866572" cy="612577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8696" y="2119374"/>
            <a:ext cx="1225152" cy="37352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85632" y="2545231"/>
            <a:ext cx="826328" cy="523729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85979" y="4350026"/>
            <a:ext cx="1142405" cy="37511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3504955"/>
            <a:ext cx="920744" cy="71613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63730" y="3085449"/>
            <a:ext cx="1337470" cy="313025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0434" y="5661248"/>
            <a:ext cx="1865662" cy="43204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5" name="4 Flecha circular"/>
          <p:cNvSpPr/>
          <p:nvPr/>
        </p:nvSpPr>
        <p:spPr>
          <a:xfrm rot="1000107">
            <a:off x="1914481" y="1691100"/>
            <a:ext cx="532985" cy="672972"/>
          </a:xfrm>
          <a:prstGeom prst="circular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0" name="19 Flecha circular"/>
          <p:cNvSpPr/>
          <p:nvPr/>
        </p:nvSpPr>
        <p:spPr>
          <a:xfrm rot="1000107">
            <a:off x="3161609" y="2117664"/>
            <a:ext cx="532985" cy="672972"/>
          </a:xfrm>
          <a:prstGeom prst="circular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1" name="20 Flecha circular"/>
          <p:cNvSpPr/>
          <p:nvPr/>
        </p:nvSpPr>
        <p:spPr>
          <a:xfrm rot="1000107">
            <a:off x="4225270" y="2621720"/>
            <a:ext cx="532985" cy="672972"/>
          </a:xfrm>
          <a:prstGeom prst="circular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2" name="21 Flecha circular"/>
          <p:cNvSpPr/>
          <p:nvPr/>
        </p:nvSpPr>
        <p:spPr>
          <a:xfrm rot="1000107">
            <a:off x="5722140" y="3163678"/>
            <a:ext cx="464349" cy="556249"/>
          </a:xfrm>
          <a:prstGeom prst="circular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3" name="22 Flecha circular"/>
          <p:cNvSpPr/>
          <p:nvPr/>
        </p:nvSpPr>
        <p:spPr>
          <a:xfrm rot="1000107">
            <a:off x="6762009" y="3917864"/>
            <a:ext cx="532985" cy="672972"/>
          </a:xfrm>
          <a:prstGeom prst="circular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SEÑAL DE ENTRADA</a:t>
            </a:r>
            <a:endParaRPr lang="es-E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39952" y="1268760"/>
            <a:ext cx="4932040" cy="4608512"/>
          </a:xfrm>
        </p:spPr>
        <p:txBody>
          <a:bodyPr/>
          <a:lstStyle/>
          <a:p>
            <a:pPr lvl="0" algn="just"/>
            <a:r>
              <a:rPr lang="es-ES" sz="2400" b="1" dirty="0" smtClean="0">
                <a:latin typeface="Perpetua" pitchFamily="18" charset="0"/>
              </a:rPr>
              <a:t>Tao Máximo:</a:t>
            </a:r>
            <a:r>
              <a:rPr lang="es-ES" sz="2400" dirty="0" smtClean="0">
                <a:latin typeface="Perpetua" pitchFamily="18" charset="0"/>
              </a:rPr>
              <a:t> 198000[</a:t>
            </a:r>
            <a:r>
              <a:rPr lang="es-ES" sz="2400" dirty="0" err="1" smtClean="0">
                <a:latin typeface="Perpetua" pitchFamily="18" charset="0"/>
              </a:rPr>
              <a:t>seg</a:t>
            </a:r>
            <a:r>
              <a:rPr lang="es-ES" sz="2400" dirty="0" smtClean="0">
                <a:latin typeface="Perpetua" pitchFamily="18" charset="0"/>
              </a:rPr>
              <a:t>] </a:t>
            </a:r>
            <a:r>
              <a:rPr lang="es-ES" sz="1400" dirty="0" smtClean="0">
                <a:latin typeface="Perpetua" pitchFamily="18" charset="0"/>
                <a:sym typeface="Wingdings" pitchFamily="2" charset="2"/>
              </a:rPr>
              <a:t> </a:t>
            </a:r>
            <a:r>
              <a:rPr lang="es-ES" sz="2400" dirty="0" smtClean="0">
                <a:latin typeface="Perpetua" pitchFamily="18" charset="0"/>
              </a:rPr>
              <a:t>Un bajo estimado de la constante de tiempo dominante</a:t>
            </a:r>
          </a:p>
          <a:p>
            <a:pPr lvl="0" algn="just"/>
            <a:r>
              <a:rPr lang="es-ES" sz="2400" b="1" dirty="0" smtClean="0">
                <a:latin typeface="Perpetua" pitchFamily="18" charset="0"/>
              </a:rPr>
              <a:t>Tao Mínimo:</a:t>
            </a:r>
            <a:r>
              <a:rPr lang="es-ES" sz="2400" dirty="0" smtClean="0">
                <a:latin typeface="Perpetua" pitchFamily="18" charset="0"/>
              </a:rPr>
              <a:t> 185000[</a:t>
            </a:r>
            <a:r>
              <a:rPr lang="es-ES" sz="2400" dirty="0" err="1" smtClean="0">
                <a:latin typeface="Perpetua" pitchFamily="18" charset="0"/>
              </a:rPr>
              <a:t>seg</a:t>
            </a:r>
            <a:r>
              <a:rPr lang="es-ES" sz="2400" dirty="0" smtClean="0">
                <a:latin typeface="Perpetua" pitchFamily="18" charset="0"/>
              </a:rPr>
              <a:t>] </a:t>
            </a:r>
            <a:r>
              <a:rPr lang="es-ES" sz="1400" dirty="0" smtClean="0">
                <a:latin typeface="Perpetua" pitchFamily="18" charset="0"/>
                <a:sym typeface="Wingdings" pitchFamily="2" charset="2"/>
              </a:rPr>
              <a:t></a:t>
            </a:r>
            <a:r>
              <a:rPr lang="es-ES" sz="2400" dirty="0" smtClean="0">
                <a:latin typeface="Perpetua" pitchFamily="18" charset="0"/>
              </a:rPr>
              <a:t> </a:t>
            </a:r>
            <a:r>
              <a:rPr lang="es-ES" sz="2400" dirty="0">
                <a:latin typeface="Perpetua" pitchFamily="18" charset="0"/>
              </a:rPr>
              <a:t>U</a:t>
            </a:r>
            <a:r>
              <a:rPr lang="es-ES" sz="2400" dirty="0" smtClean="0">
                <a:latin typeface="Perpetua" pitchFamily="18" charset="0"/>
              </a:rPr>
              <a:t>n alto estimado de la constante de tiempo dominante</a:t>
            </a:r>
          </a:p>
          <a:p>
            <a:pPr lvl="0"/>
            <a:r>
              <a:rPr lang="es-ES" sz="2400" b="1" dirty="0" smtClean="0">
                <a:latin typeface="Perpetua" pitchFamily="18" charset="0"/>
              </a:rPr>
              <a:t>β: 2</a:t>
            </a:r>
            <a:r>
              <a:rPr lang="es-ES" sz="2400" dirty="0">
                <a:latin typeface="Perpetua" pitchFamily="18" charset="0"/>
              </a:rPr>
              <a:t> </a:t>
            </a:r>
            <a:r>
              <a:rPr lang="es-ES" sz="1400" dirty="0" smtClean="0">
                <a:latin typeface="Perpetua" pitchFamily="18" charset="0"/>
                <a:sym typeface="Wingdings" pitchFamily="2" charset="2"/>
              </a:rPr>
              <a:t> </a:t>
            </a:r>
            <a:r>
              <a:rPr lang="es-ES" sz="2400" dirty="0">
                <a:latin typeface="Perpetua" pitchFamily="18" charset="0"/>
                <a:sym typeface="Wingdings" pitchFamily="2" charset="2"/>
              </a:rPr>
              <a:t>E</a:t>
            </a:r>
            <a:r>
              <a:rPr lang="es-ES" sz="2400" dirty="0" smtClean="0">
                <a:latin typeface="Perpetua" pitchFamily="18" charset="0"/>
              </a:rPr>
              <a:t>s un factor que representa el tiempo de establecimiento de un proceso</a:t>
            </a:r>
          </a:p>
          <a:p>
            <a:pPr algn="just"/>
            <a:r>
              <a:rPr lang="es-ES" sz="2400" b="1" dirty="0" smtClean="0">
                <a:latin typeface="Perpetua" pitchFamily="18" charset="0"/>
              </a:rPr>
              <a:t>α: 1</a:t>
            </a:r>
            <a:r>
              <a:rPr lang="es-ES" sz="2400" dirty="0" smtClean="0">
                <a:latin typeface="Perpetua" pitchFamily="18" charset="0"/>
              </a:rPr>
              <a:t> </a:t>
            </a:r>
            <a:r>
              <a:rPr lang="es-ES" sz="1400" dirty="0">
                <a:latin typeface="Perpetua" pitchFamily="18" charset="0"/>
                <a:sym typeface="Wingdings" pitchFamily="2" charset="2"/>
              </a:rPr>
              <a:t></a:t>
            </a:r>
            <a:r>
              <a:rPr lang="es-ES" sz="2400" dirty="0">
                <a:latin typeface="Perpetua" pitchFamily="18" charset="0"/>
                <a:sym typeface="Wingdings" pitchFamily="2" charset="2"/>
              </a:rPr>
              <a:t> E</a:t>
            </a:r>
            <a:r>
              <a:rPr lang="es-ES" sz="2400" dirty="0" smtClean="0">
                <a:latin typeface="Perpetua" pitchFamily="18" charset="0"/>
              </a:rPr>
              <a:t>s un factor que representa la velocidad de lazo cerrado como múltiplo del tiempo de respuesta en lazo abierto</a:t>
            </a:r>
            <a:endParaRPr lang="es-ES" sz="2400" dirty="0">
              <a:latin typeface="Perpetua" pitchFamily="18" charset="0"/>
            </a:endParaRPr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 l="5226" r="5575"/>
          <a:stretch>
            <a:fillRect/>
          </a:stretch>
        </p:blipFill>
        <p:spPr bwMode="auto">
          <a:xfrm>
            <a:off x="179512" y="1628800"/>
            <a:ext cx="4072128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774950"/>
              </p:ext>
            </p:extLst>
          </p:nvPr>
        </p:nvGraphicFramePr>
        <p:xfrm>
          <a:off x="251520" y="1628800"/>
          <a:ext cx="8712968" cy="42773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6408712"/>
                <a:gridCol w="2304256"/>
              </a:tblGrid>
              <a:tr h="187073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s-ES" sz="2400" dirty="0" smtClean="0"/>
                        <a:t>α: 1 </a:t>
                      </a:r>
                      <a:r>
                        <a:rPr lang="es-ES" sz="1600" dirty="0" smtClean="0">
                          <a:sym typeface="Wingdings" pitchFamily="2" charset="2"/>
                        </a:rPr>
                        <a:t></a:t>
                      </a:r>
                      <a:r>
                        <a:rPr lang="es-ES" sz="2400" dirty="0" smtClean="0">
                          <a:sym typeface="Wingdings" pitchFamily="2" charset="2"/>
                        </a:rPr>
                        <a:t> L</a:t>
                      </a:r>
                      <a:r>
                        <a:rPr lang="es-ES" sz="2400" dirty="0" smtClean="0"/>
                        <a:t>a </a:t>
                      </a:r>
                      <a:r>
                        <a:rPr lang="es-ES" sz="2400" dirty="0"/>
                        <a:t>dinámica de la planta en lazo cerrado debe ser aproximadamente igual de la respuesta en lazo abierto </a:t>
                      </a:r>
                      <a:endParaRPr lang="es-ES" sz="2400" dirty="0" smtClean="0"/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s-ES" sz="2400" dirty="0" smtClean="0"/>
                        <a:t>β: 2 </a:t>
                      </a:r>
                      <a:r>
                        <a:rPr lang="es-ES" sz="1600" dirty="0" smtClean="0">
                          <a:sym typeface="Wingdings" pitchFamily="2" charset="2"/>
                        </a:rPr>
                        <a:t></a:t>
                      </a:r>
                      <a:r>
                        <a:rPr lang="es-ES" sz="2400" dirty="0" smtClean="0"/>
                        <a:t> Dá </a:t>
                      </a:r>
                      <a:r>
                        <a:rPr lang="es-ES" sz="2400" dirty="0"/>
                        <a:t>información de frecuencias bajas menor al 95% del tiempo de </a:t>
                      </a:r>
                      <a:r>
                        <a:rPr lang="es-ES" sz="2400" dirty="0" smtClean="0"/>
                        <a:t>estabilización.</a:t>
                      </a:r>
                      <a:endParaRPr lang="es-ES" sz="2400" dirty="0">
                        <a:latin typeface="Perpetua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s-ES" sz="2400" dirty="0"/>
                        <a:t>3609000[</a:t>
                      </a:r>
                      <a:r>
                        <a:rPr lang="es-ES" sz="2400" dirty="0" err="1"/>
                        <a:t>seg</a:t>
                      </a:r>
                      <a:r>
                        <a:rPr lang="es-ES" sz="2400" dirty="0"/>
                        <a:t>]               (42 días)</a:t>
                      </a:r>
                      <a:endParaRPr lang="es-ES" sz="2400" dirty="0">
                        <a:latin typeface="Perpetua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23371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s-ES" sz="2400" dirty="0" smtClean="0"/>
                        <a:t>α: 1 </a:t>
                      </a:r>
                      <a:r>
                        <a:rPr lang="es-ES" sz="1600" dirty="0" smtClean="0">
                          <a:sym typeface="Wingdings" pitchFamily="2" charset="2"/>
                        </a:rPr>
                        <a:t></a:t>
                      </a:r>
                      <a:r>
                        <a:rPr lang="es-ES" sz="2400" dirty="0" smtClean="0">
                          <a:sym typeface="Wingdings" pitchFamily="2" charset="2"/>
                        </a:rPr>
                        <a:t> L</a:t>
                      </a:r>
                      <a:r>
                        <a:rPr lang="es-ES" sz="2400" dirty="0" smtClean="0"/>
                        <a:t>a </a:t>
                      </a:r>
                      <a:r>
                        <a:rPr lang="es-ES" sz="2400" dirty="0"/>
                        <a:t>dinámica de la planta en lazo cerrado debe ser aproximadamente igual de la respuesta en lazo abierto </a:t>
                      </a:r>
                      <a:endParaRPr lang="es-ES" sz="2400" dirty="0" smtClean="0"/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s-ES" sz="2400" dirty="0" smtClean="0"/>
                        <a:t>β: 2 </a:t>
                      </a:r>
                      <a:r>
                        <a:rPr lang="es-ES" sz="1600" dirty="0" smtClean="0">
                          <a:sym typeface="Wingdings" pitchFamily="2" charset="2"/>
                        </a:rPr>
                        <a:t></a:t>
                      </a:r>
                      <a:r>
                        <a:rPr lang="es-ES" sz="2400" dirty="0" smtClean="0"/>
                        <a:t> Dá </a:t>
                      </a:r>
                      <a:r>
                        <a:rPr lang="es-ES" sz="2400" dirty="0"/>
                        <a:t>información de frecuencias bajas aproximando  un 99% del tiempo de </a:t>
                      </a:r>
                      <a:r>
                        <a:rPr lang="es-ES" sz="2400" dirty="0" smtClean="0"/>
                        <a:t>estabilización.</a:t>
                      </a:r>
                      <a:endParaRPr lang="es-ES" sz="2400" dirty="0">
                        <a:latin typeface="Perpetua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s-ES" sz="2400" dirty="0"/>
                        <a:t>7733000[</a:t>
                      </a:r>
                      <a:r>
                        <a:rPr lang="es-ES" sz="2400" dirty="0" err="1"/>
                        <a:t>seg</a:t>
                      </a:r>
                      <a:r>
                        <a:rPr lang="es-ES" sz="2400" dirty="0"/>
                        <a:t>]                 (90 días)</a:t>
                      </a:r>
                      <a:endParaRPr lang="es-ES" sz="2400" dirty="0">
                        <a:latin typeface="Perpetua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755576" y="272842"/>
            <a:ext cx="78262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COMPARACI</a:t>
            </a:r>
            <a:r>
              <a:rPr lang="es-E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Ó</a:t>
            </a:r>
            <a:r>
              <a:rPr 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N DE ENTRADAS</a:t>
            </a:r>
            <a:endParaRPr lang="es-E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18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/>
          <p:nvPr/>
        </p:nvPicPr>
        <p:blipFill>
          <a:blip r:embed="rId2" cstate="print"/>
          <a:srcRect l="6154" r="6462" b="4546"/>
          <a:stretch>
            <a:fillRect/>
          </a:stretch>
        </p:blipFill>
        <p:spPr bwMode="auto">
          <a:xfrm>
            <a:off x="0" y="3501008"/>
            <a:ext cx="4355976" cy="2717268"/>
          </a:xfrm>
          <a:prstGeom prst="rect">
            <a:avLst/>
          </a:prstGeom>
          <a:noFill/>
        </p:spPr>
      </p:pic>
      <p:pic>
        <p:nvPicPr>
          <p:cNvPr id="7" name="6 Imagen"/>
          <p:cNvPicPr/>
          <p:nvPr/>
        </p:nvPicPr>
        <p:blipFill>
          <a:blip r:embed="rId3" cstate="print"/>
          <a:srcRect l="6970" r="6970"/>
          <a:stretch>
            <a:fillRect/>
          </a:stretch>
        </p:blipFill>
        <p:spPr bwMode="auto">
          <a:xfrm>
            <a:off x="4607496" y="3501008"/>
            <a:ext cx="4212976" cy="288032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148064" y="6186210"/>
            <a:ext cx="2232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Se</a:t>
            </a: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al PRBS con </a:t>
            </a: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α=1, β=5</a:t>
            </a:r>
            <a:endParaRPr kumimoji="0" lang="es-E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115616" y="6186210"/>
            <a:ext cx="20517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Se</a:t>
            </a: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al PRBS con </a:t>
            </a: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α=1, β=2</a:t>
            </a:r>
            <a:endParaRPr kumimoji="0" lang="es-E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7 Imagen"/>
          <p:cNvPicPr/>
          <p:nvPr/>
        </p:nvPicPr>
        <p:blipFill>
          <a:blip r:embed="rId4" cstate="print"/>
          <a:srcRect l="8255" r="7568"/>
          <a:stretch>
            <a:fillRect/>
          </a:stretch>
        </p:blipFill>
        <p:spPr bwMode="auto">
          <a:xfrm>
            <a:off x="2915816" y="1196752"/>
            <a:ext cx="3096344" cy="2520280"/>
          </a:xfrm>
          <a:prstGeom prst="rect">
            <a:avLst/>
          </a:prstGeom>
          <a:noFill/>
        </p:spPr>
      </p:pic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lvl="1"/>
            <a:r>
              <a:rPr lang="es-ES" sz="3600" b="1" dirty="0" smtClean="0">
                <a:solidFill>
                  <a:schemeClr val="bg1"/>
                </a:solidFill>
                <a:latin typeface="Perpetua" pitchFamily="18" charset="0"/>
              </a:rPr>
              <a:t>ANÁLISIS DE CORRELACIÓN PARA ESTIMAR LA RESPUESTA AL IMPULSO</a:t>
            </a:r>
            <a:r>
              <a:rPr lang="es-ES" sz="3600" dirty="0" smtClean="0">
                <a:solidFill>
                  <a:schemeClr val="bg1"/>
                </a:solidFill>
                <a:latin typeface="Perpetua" pitchFamily="18" charset="0"/>
              </a:rPr>
              <a:t/>
            </a:r>
            <a:br>
              <a:rPr lang="es-ES" sz="3600" dirty="0" smtClean="0">
                <a:solidFill>
                  <a:schemeClr val="bg1"/>
                </a:solidFill>
                <a:latin typeface="Perpetua" pitchFamily="18" charset="0"/>
              </a:rPr>
            </a:br>
            <a:endParaRPr lang="es-ES" sz="3600" dirty="0">
              <a:solidFill>
                <a:schemeClr val="bg1"/>
              </a:solidFill>
              <a:latin typeface="Perpet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5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IDENTIFICACIÓN PARAMÉTRICA </a:t>
            </a:r>
            <a:b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</a:br>
            <a:endParaRPr lang="es-E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18555" y="1628800"/>
            <a:ext cx="5266653" cy="78581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  <p:graphicFrame>
        <p:nvGraphicFramePr>
          <p:cNvPr id="204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938918"/>
              </p:ext>
            </p:extLst>
          </p:nvPr>
        </p:nvGraphicFramePr>
        <p:xfrm>
          <a:off x="1586507" y="2852936"/>
          <a:ext cx="5865813" cy="242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r:id="rId4" imgW="5926074" imgH="2538603" progId="">
                  <p:embed/>
                </p:oleObj>
              </mc:Choice>
              <mc:Fallback>
                <p:oleObj r:id="rId4" imgW="5926074" imgH="2538603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6507" y="2852936"/>
                        <a:ext cx="5865813" cy="2428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876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BREVE INTRODUCCIÓN</a:t>
            </a:r>
          </a:p>
        </p:txBody>
      </p:sp>
      <p:sp>
        <p:nvSpPr>
          <p:cNvPr id="3075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09120"/>
          </a:xfrm>
        </p:spPr>
        <p:txBody>
          <a:bodyPr/>
          <a:lstStyle/>
          <a:p>
            <a:pPr algn="just" eaLnBrk="1" hangingPunct="1"/>
            <a:r>
              <a:rPr lang="es-ES" sz="2800" dirty="0" smtClean="0">
                <a:latin typeface="Perpetua" pitchFamily="18" charset="0"/>
              </a:rPr>
              <a:t>Actitud de un Satélite</a:t>
            </a:r>
          </a:p>
          <a:p>
            <a:pPr eaLnBrk="1" hangingPunct="1"/>
            <a:r>
              <a:rPr lang="es-ES" sz="2800" dirty="0" smtClean="0">
                <a:latin typeface="Perpetua" pitchFamily="18" charset="0"/>
              </a:rPr>
              <a:t>Sistema Dinámico</a:t>
            </a:r>
          </a:p>
          <a:p>
            <a:pPr eaLnBrk="1" hangingPunct="1"/>
            <a:r>
              <a:rPr lang="es-ES" sz="2800" dirty="0" smtClean="0">
                <a:latin typeface="Perpetua" pitchFamily="18" charset="0"/>
              </a:rPr>
              <a:t>Señales</a:t>
            </a:r>
          </a:p>
          <a:p>
            <a:pPr lvl="1" eaLnBrk="1" hangingPunct="1"/>
            <a:r>
              <a:rPr lang="es-ES" sz="2400" dirty="0">
                <a:latin typeface="Perpetua" pitchFamily="18" charset="0"/>
              </a:rPr>
              <a:t>Entrada</a:t>
            </a:r>
          </a:p>
          <a:p>
            <a:pPr lvl="1" eaLnBrk="1" hangingPunct="1"/>
            <a:r>
              <a:rPr lang="es-ES" sz="2400" dirty="0" smtClean="0">
                <a:latin typeface="Perpetua" pitchFamily="18" charset="0"/>
              </a:rPr>
              <a:t>Perturbaciones</a:t>
            </a:r>
          </a:p>
          <a:p>
            <a:pPr lvl="1" eaLnBrk="1" hangingPunct="1"/>
            <a:r>
              <a:rPr lang="es-ES" sz="2400" dirty="0" smtClean="0">
                <a:latin typeface="Perpetua" pitchFamily="18" charset="0"/>
              </a:rPr>
              <a:t>Salida </a:t>
            </a:r>
          </a:p>
          <a:p>
            <a:pPr lvl="1" eaLnBrk="1" hangingPunct="1"/>
            <a:r>
              <a:rPr lang="es-ES" sz="2400" dirty="0" smtClean="0">
                <a:latin typeface="Perpetua" pitchFamily="18" charset="0"/>
              </a:rPr>
              <a:t>Activas  (Error)</a:t>
            </a:r>
          </a:p>
          <a:p>
            <a:pPr eaLnBrk="1" hangingPunct="1"/>
            <a:r>
              <a:rPr lang="es-ES" sz="2800" dirty="0" smtClean="0">
                <a:latin typeface="Perpetua" pitchFamily="18" charset="0"/>
              </a:rPr>
              <a:t>Unidad de Control</a:t>
            </a:r>
          </a:p>
          <a:p>
            <a:pPr eaLnBrk="1" hangingPunct="1"/>
            <a:endParaRPr lang="es-ES" sz="2800" dirty="0" smtClean="0">
              <a:latin typeface="Perpetua" pitchFamily="18" charset="0"/>
            </a:endParaRPr>
          </a:p>
          <a:p>
            <a:pPr eaLnBrk="1" hangingPunct="1"/>
            <a:endParaRPr lang="es-ES" sz="2800" dirty="0" smtClean="0">
              <a:latin typeface="Perpetua" pitchFamily="18" charset="0"/>
            </a:endParaRPr>
          </a:p>
          <a:p>
            <a:pPr eaLnBrk="1" hangingPunct="1"/>
            <a:endParaRPr lang="es-ES" sz="2800" dirty="0" smtClean="0">
              <a:latin typeface="Perpetua" pitchFamily="18" charset="0"/>
            </a:endParaRPr>
          </a:p>
        </p:txBody>
      </p:sp>
      <p:pic>
        <p:nvPicPr>
          <p:cNvPr id="4" name="4 Imag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861048"/>
            <a:ext cx="4774497" cy="1759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 rotWithShape="1">
          <a:blip r:embed="rId2" cstate="print"/>
          <a:srcRect l="39647" t="24528" r="41405" b="27156"/>
          <a:stretch/>
        </p:blipFill>
        <p:spPr bwMode="auto">
          <a:xfrm>
            <a:off x="830519" y="1342470"/>
            <a:ext cx="3254268" cy="463759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4 CuadroTexto"/>
          <p:cNvSpPr txBox="1"/>
          <p:nvPr/>
        </p:nvSpPr>
        <p:spPr>
          <a:xfrm>
            <a:off x="971600" y="-54679"/>
            <a:ext cx="705678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MODELOS PARAMÉTRICOS Y DEFINICIONES</a:t>
            </a:r>
            <a:endParaRPr lang="es-ES" sz="3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 l="35437" t="17955" r="33851" b="17786"/>
          <a:stretch>
            <a:fillRect/>
          </a:stretch>
        </p:blipFill>
        <p:spPr bwMode="auto">
          <a:xfrm>
            <a:off x="4934975" y="1340768"/>
            <a:ext cx="3525457" cy="461021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47559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lvl="1"/>
            <a:r>
              <a:rPr lang="es-E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ELECCIÓN DE MODELO  </a:t>
            </a:r>
            <a:endParaRPr lang="es-ES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5589240"/>
            <a:ext cx="8229600" cy="320899"/>
          </a:xfrm>
        </p:spPr>
        <p:txBody>
          <a:bodyPr/>
          <a:lstStyle/>
          <a:p>
            <a:pPr marL="0" indent="0" algn="ctr">
              <a:buNone/>
            </a:pPr>
            <a:r>
              <a:rPr lang="es-ES" sz="2400" dirty="0" smtClean="0">
                <a:latin typeface="Perpetua" pitchFamily="18" charset="0"/>
              </a:rPr>
              <a:t>Comparación de aproximaciones de las mejores respuestas de cada modelo </a:t>
            </a:r>
            <a:endParaRPr lang="es-ES" sz="2400" dirty="0">
              <a:latin typeface="Perpetua" pitchFamily="18" charset="0"/>
            </a:endParaRPr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 l="13440" t="21040" r="43206" b="18676"/>
          <a:stretch>
            <a:fillRect/>
          </a:stretch>
        </p:blipFill>
        <p:spPr bwMode="auto">
          <a:xfrm>
            <a:off x="2051720" y="1412776"/>
            <a:ext cx="496855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89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es-E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RESPUESTA AL ESCALÓN</a:t>
            </a:r>
            <a:endParaRPr lang="es-E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18864" y="5445224"/>
            <a:ext cx="8229600" cy="464915"/>
          </a:xfrm>
        </p:spPr>
        <p:txBody>
          <a:bodyPr/>
          <a:lstStyle/>
          <a:p>
            <a:pPr marL="0" indent="0" algn="ctr">
              <a:buNone/>
            </a:pPr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Diferencia en tiempos de estabilización </a:t>
            </a:r>
            <a:endParaRPr lang="es-E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 l="6953" t="16416" r="53779" b="34452"/>
          <a:stretch>
            <a:fillRect/>
          </a:stretch>
        </p:blipFill>
        <p:spPr bwMode="auto">
          <a:xfrm>
            <a:off x="251520" y="1556792"/>
            <a:ext cx="424847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 cstate="print"/>
          <a:srcRect l="7421" t="16904" r="53499" b="34296"/>
          <a:stretch>
            <a:fillRect/>
          </a:stretch>
        </p:blipFill>
        <p:spPr bwMode="auto">
          <a:xfrm>
            <a:off x="4644008" y="1556792"/>
            <a:ext cx="424847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 cstate="print"/>
          <a:srcRect l="58471" t="30240" r="29126" b="64090"/>
          <a:stretch>
            <a:fillRect/>
          </a:stretch>
        </p:blipFill>
        <p:spPr bwMode="auto">
          <a:xfrm>
            <a:off x="6660232" y="3212976"/>
            <a:ext cx="176419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5" cstate="print"/>
          <a:srcRect l="62015" t="37799" r="25582" b="55586"/>
          <a:stretch>
            <a:fillRect/>
          </a:stretch>
        </p:blipFill>
        <p:spPr bwMode="auto">
          <a:xfrm>
            <a:off x="2555776" y="3284984"/>
            <a:ext cx="151216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1043608" y="3933056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Respuesta escalón BJ11121 y OE231</a:t>
            </a:r>
            <a:endPara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580112" y="3933056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Respuesta escalón ARMAX2121</a:t>
            </a:r>
            <a:endPara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115616" y="4581128"/>
            <a:ext cx="2088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96% </a:t>
            </a:r>
            <a:r>
              <a:rPr lang="es-E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Tiempo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 de </a:t>
            </a:r>
            <a:r>
              <a:rPr lang="es-E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estabilización </a:t>
            </a:r>
            <a:endPara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580112" y="4581128"/>
            <a:ext cx="2088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90% </a:t>
            </a:r>
            <a:r>
              <a:rPr lang="es-E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Tiempo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 de </a:t>
            </a:r>
            <a:r>
              <a:rPr lang="es-E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estabilización </a:t>
            </a:r>
            <a:endPara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28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8864" y="125760"/>
            <a:ext cx="8229600" cy="1143000"/>
          </a:xfrm>
        </p:spPr>
        <p:txBody>
          <a:bodyPr/>
          <a:lstStyle/>
          <a:p>
            <a:r>
              <a:rPr lang="es-E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ANÁLISIS RESIDUAL</a:t>
            </a:r>
            <a:endParaRPr lang="es-E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5157192"/>
            <a:ext cx="8229600" cy="752947"/>
          </a:xfrm>
        </p:spPr>
        <p:txBody>
          <a:bodyPr/>
          <a:lstStyle/>
          <a:p>
            <a:r>
              <a:rPr lang="es-ES" sz="2000" dirty="0" smtClean="0"/>
              <a:t>Análisis residual OE231</a:t>
            </a:r>
          </a:p>
          <a:p>
            <a:r>
              <a:rPr lang="es-ES" sz="2000" dirty="0" smtClean="0">
                <a:solidFill>
                  <a:schemeClr val="accent2"/>
                </a:solidFill>
              </a:rPr>
              <a:t>Análisis residual BJ11121</a:t>
            </a:r>
          </a:p>
          <a:p>
            <a:r>
              <a:rPr lang="es-ES" sz="2000" dirty="0" smtClean="0">
                <a:solidFill>
                  <a:srgbClr val="008000"/>
                </a:solidFill>
              </a:rPr>
              <a:t>Análisis residual ARMAX2121</a:t>
            </a:r>
            <a:endParaRPr lang="es-ES" sz="2000" dirty="0">
              <a:solidFill>
                <a:srgbClr val="008000"/>
              </a:solidFill>
            </a:endParaRPr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 l="29992" t="32151" r="24118" b="21040"/>
          <a:stretch>
            <a:fillRect/>
          </a:stretch>
        </p:blipFill>
        <p:spPr bwMode="auto">
          <a:xfrm>
            <a:off x="1763688" y="1412776"/>
            <a:ext cx="5335094" cy="3602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7289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MODELO ARMAX 2121, </a:t>
            </a:r>
            <a:b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</a:br>
            <a: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PLANTA IDENTIFICADA ELEGIDA</a:t>
            </a:r>
            <a:b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</a:br>
            <a:endParaRPr lang="es-E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412776"/>
            <a:ext cx="8229600" cy="1540768"/>
          </a:xfrm>
        </p:spPr>
        <p:txBody>
          <a:bodyPr/>
          <a:lstStyle/>
          <a:p>
            <a:r>
              <a:rPr lang="es-ES" sz="2000" dirty="0" smtClean="0"/>
              <a:t>A(s)y(t) = B(s)u(t) + C(s)e(t) elegida </a:t>
            </a:r>
          </a:p>
          <a:p>
            <a:r>
              <a:rPr lang="en-US" sz="2000" dirty="0" smtClean="0"/>
              <a:t>A(s) = s^2 + 1.137e-005 s + 2.985e-006                       </a:t>
            </a:r>
            <a:endParaRPr lang="es-ES" sz="2000" dirty="0" smtClean="0"/>
          </a:p>
          <a:p>
            <a:r>
              <a:rPr lang="en-US" sz="2000" dirty="0" smtClean="0"/>
              <a:t>B(s) = 2.871e-005 s + 1.214e-007       </a:t>
            </a:r>
            <a:endParaRPr lang="es-ES" sz="2000" dirty="0" smtClean="0"/>
          </a:p>
          <a:p>
            <a:r>
              <a:rPr lang="en-US" sz="2000" dirty="0" smtClean="0"/>
              <a:t>C(s) = s^2 + 0.0002994 s + 3.063e-006</a:t>
            </a:r>
            <a:endParaRPr lang="es-ES" sz="2000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2852936"/>
            <a:ext cx="5256584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 l="42225" t="33660" r="29426" b="41770"/>
          <a:stretch>
            <a:fillRect/>
          </a:stretch>
        </p:blipFill>
        <p:spPr bwMode="auto">
          <a:xfrm>
            <a:off x="4716016" y="3005460"/>
            <a:ext cx="4254011" cy="2863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2004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DISEÑO DE UN CONTROLADOR</a:t>
            </a:r>
            <a:b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</a:br>
            <a:endParaRPr lang="es-E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260229"/>
            <a:ext cx="8229600" cy="1905075"/>
          </a:xfrm>
        </p:spPr>
        <p:txBody>
          <a:bodyPr/>
          <a:lstStyle/>
          <a:p>
            <a:endParaRPr lang="es-ES" sz="2000" dirty="0" smtClean="0"/>
          </a:p>
          <a:p>
            <a:pPr>
              <a:buFont typeface="Wingdings" pitchFamily="2" charset="2"/>
              <a:buChar char="ü"/>
            </a:pPr>
            <a:r>
              <a:rPr lang="es-ES" sz="2000" dirty="0" smtClean="0"/>
              <a:t>Una vez identificado nuestro sistema planteamos el siguiente objetivo</a:t>
            </a:r>
            <a:r>
              <a:rPr lang="en-US" sz="2000" dirty="0" smtClean="0"/>
              <a:t>:</a:t>
            </a:r>
          </a:p>
          <a:p>
            <a:pPr algn="ctr">
              <a:buNone/>
            </a:pPr>
            <a:r>
              <a:rPr lang="es-ES" sz="2000" b="1" dirty="0" smtClean="0"/>
              <a:t>DISMINUIR EL TIEMPO DE ESTABILIZACION Y REDUCIR EL SOBRENIVEL PORCENTUAL ACERCA DE UN 2%</a:t>
            </a:r>
            <a:r>
              <a:rPr lang="es-ES" sz="2000" dirty="0" smtClean="0"/>
              <a:t>.</a:t>
            </a:r>
          </a:p>
          <a:p>
            <a:pPr>
              <a:buNone/>
            </a:pPr>
            <a:endParaRPr lang="es-ES" sz="2000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 l="801" t="9744" b="14102"/>
          <a:stretch>
            <a:fillRect/>
          </a:stretch>
        </p:blipFill>
        <p:spPr bwMode="auto">
          <a:xfrm>
            <a:off x="1619670" y="1412776"/>
            <a:ext cx="5616625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707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Respuesta del modelo identificado lazo cerrado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941168"/>
            <a:ext cx="8229600" cy="1184995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s-ES" sz="2000" dirty="0" smtClean="0"/>
              <a:t>Valores a ser mejorados con el diseño de un controlador:</a:t>
            </a:r>
          </a:p>
          <a:p>
            <a:pPr lvl="0">
              <a:buFont typeface="Wingdings" pitchFamily="2" charset="2"/>
              <a:buChar char="ü"/>
            </a:pPr>
            <a:r>
              <a:rPr lang="es-ES" sz="2000" dirty="0" err="1" smtClean="0"/>
              <a:t>Overshoot</a:t>
            </a:r>
            <a:r>
              <a:rPr lang="es-ES" sz="2000" dirty="0" smtClean="0"/>
              <a:t> (%): 104</a:t>
            </a:r>
          </a:p>
          <a:p>
            <a:pPr lvl="0">
              <a:buFont typeface="Wingdings" pitchFamily="2" charset="2"/>
              <a:buChar char="ü"/>
            </a:pPr>
            <a:r>
              <a:rPr lang="es-ES" sz="2000" dirty="0" smtClean="0"/>
              <a:t>Tiempo de Estabilización: 196000 [</a:t>
            </a:r>
            <a:r>
              <a:rPr lang="es-ES" sz="2000" dirty="0" err="1" smtClean="0"/>
              <a:t>seg</a:t>
            </a:r>
            <a:r>
              <a:rPr lang="es-ES" sz="2000" dirty="0" smtClean="0"/>
              <a:t>]</a:t>
            </a:r>
          </a:p>
          <a:p>
            <a:endParaRPr lang="es-ES" sz="2000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 l="16653" t="20933" r="23234" b="18378"/>
          <a:stretch>
            <a:fillRect/>
          </a:stretch>
        </p:blipFill>
        <p:spPr bwMode="auto">
          <a:xfrm>
            <a:off x="2123728" y="1412776"/>
            <a:ext cx="5328592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8931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Nueva trayectoria de raíces con controlador PID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 l="8654" t="11095" r="45032" b="13333"/>
          <a:stretch>
            <a:fillRect/>
          </a:stretch>
        </p:blipFill>
        <p:spPr bwMode="auto">
          <a:xfrm>
            <a:off x="179512" y="1268760"/>
            <a:ext cx="5688632" cy="496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4 Imagen"/>
          <p:cNvPicPr/>
          <p:nvPr/>
        </p:nvPicPr>
        <p:blipFill>
          <a:blip r:embed="rId3" cstate="print"/>
          <a:srcRect l="18644" t="28131" r="49281" b="44811"/>
          <a:stretch>
            <a:fillRect/>
          </a:stretch>
        </p:blipFill>
        <p:spPr bwMode="auto">
          <a:xfrm>
            <a:off x="5868144" y="1340768"/>
            <a:ext cx="3024336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60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3752"/>
            <a:ext cx="8229600" cy="1143000"/>
          </a:xfrm>
        </p:spPr>
        <p:txBody>
          <a:bodyPr/>
          <a:lstStyle/>
          <a:p>
            <a:r>
              <a:rPr lang="es-ES" sz="4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Respuesta del sistema con controlador</a:t>
            </a:r>
            <a:endParaRPr lang="es-ES" sz="4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5340349"/>
            <a:ext cx="8229600" cy="896963"/>
          </a:xfrm>
        </p:spPr>
        <p:txBody>
          <a:bodyPr/>
          <a:lstStyle/>
          <a:p>
            <a:pPr lvl="0">
              <a:buFont typeface="Wingdings" pitchFamily="2" charset="2"/>
              <a:buChar char="ü"/>
            </a:pPr>
            <a:r>
              <a:rPr lang="es-E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Overshoot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 (%): 6.25</a:t>
            </a:r>
          </a:p>
          <a:p>
            <a:pPr lvl="0">
              <a:buFont typeface="Wingdings" pitchFamily="2" charset="2"/>
              <a:buChar char="ü"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Tiempo de Estabilización: 684 [</a:t>
            </a:r>
            <a:r>
              <a:rPr lang="es-E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seg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]</a:t>
            </a:r>
          </a:p>
          <a:p>
            <a:pPr>
              <a:buFont typeface="Wingdings" pitchFamily="2" charset="2"/>
              <a:buChar char="ü"/>
            </a:pPr>
            <a:endParaRPr lang="es-E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 l="28387" t="23633" r="12328" b="18659"/>
          <a:stretch>
            <a:fillRect/>
          </a:stretch>
        </p:blipFill>
        <p:spPr bwMode="auto">
          <a:xfrm>
            <a:off x="2915816" y="1412776"/>
            <a:ext cx="5760640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039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/>
          <a:p>
            <a:pPr lvl="1"/>
            <a:r>
              <a:rPr lang="es-ES" sz="4000" b="1" dirty="0" smtClean="0">
                <a:solidFill>
                  <a:schemeClr val="bg1"/>
                </a:solidFill>
                <a:latin typeface="Perpetua" pitchFamily="18" charset="0"/>
              </a:rPr>
              <a:t>APLICACIÓN DEL CONTROLADOR A LA PLANTA</a:t>
            </a:r>
            <a:r>
              <a:rPr lang="es-ES" sz="4000" dirty="0" smtClean="0">
                <a:solidFill>
                  <a:schemeClr val="bg1"/>
                </a:solidFill>
                <a:latin typeface="Perpetua" pitchFamily="18" charset="0"/>
              </a:rPr>
              <a:t/>
            </a:r>
            <a:br>
              <a:rPr lang="es-ES" sz="4000" dirty="0" smtClean="0">
                <a:solidFill>
                  <a:schemeClr val="bg1"/>
                </a:solidFill>
                <a:latin typeface="Perpetua" pitchFamily="18" charset="0"/>
              </a:rPr>
            </a:br>
            <a:endParaRPr lang="es-ES" sz="4000" dirty="0">
              <a:solidFill>
                <a:schemeClr val="bg1"/>
              </a:solidFill>
              <a:latin typeface="Perpetua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90872" y="5628381"/>
            <a:ext cx="8229600" cy="608931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s-ES" sz="2400" dirty="0" smtClean="0">
                <a:latin typeface="Perpetua" pitchFamily="18" charset="0"/>
              </a:rPr>
              <a:t>Diagrama de bloques en SIMULINK de la planta con el controlador</a:t>
            </a:r>
            <a:endParaRPr lang="es-ES" sz="2400" dirty="0">
              <a:latin typeface="Perpetua" pitchFamily="18" charset="0"/>
            </a:endParaRPr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 l="20580" t="8026" r="7806" b="29107"/>
          <a:stretch>
            <a:fillRect/>
          </a:stretch>
        </p:blipFill>
        <p:spPr bwMode="auto">
          <a:xfrm>
            <a:off x="1547664" y="1412776"/>
            <a:ext cx="5832648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2411760" y="3140968"/>
            <a:ext cx="1004887" cy="768350"/>
            <a:chOff x="4633" y="10559"/>
            <a:chExt cx="1581" cy="1212"/>
          </a:xfrm>
        </p:grpSpPr>
        <p:sp>
          <p:nvSpPr>
            <p:cNvPr id="31747" name="Rectangle 3"/>
            <p:cNvSpPr>
              <a:spLocks noChangeArrowheads="1"/>
            </p:cNvSpPr>
            <p:nvPr/>
          </p:nvSpPr>
          <p:spPr bwMode="auto">
            <a:xfrm>
              <a:off x="4633" y="10559"/>
              <a:ext cx="1581" cy="798"/>
            </a:xfrm>
            <a:prstGeom prst="rect">
              <a:avLst/>
            </a:prstGeom>
            <a:noFill/>
            <a:ln w="38100">
              <a:solidFill>
                <a:srgbClr val="C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1748" name="Text Box 4"/>
            <p:cNvSpPr txBox="1">
              <a:spLocks noChangeArrowheads="1"/>
            </p:cNvSpPr>
            <p:nvPr/>
          </p:nvSpPr>
          <p:spPr bwMode="auto">
            <a:xfrm>
              <a:off x="4734" y="11357"/>
              <a:ext cx="1402" cy="41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Controlador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3563888" y="2132856"/>
            <a:ext cx="1656184" cy="181228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3923928" y="3933056"/>
            <a:ext cx="1008112" cy="2880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ES" sz="1100" dirty="0" smtClean="0">
                <a:latin typeface="Calibri" pitchFamily="34" charset="0"/>
                <a:cs typeface="Arial" pitchFamily="34" charset="0"/>
              </a:rPr>
              <a:t>Planta Virtual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58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25538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 Titling MT" pitchFamily="18" charset="0"/>
              </a:rPr>
              <a:t>OBJETIVOS GENERALES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4744"/>
            <a:ext cx="8229600" cy="4608488"/>
          </a:xfrm>
        </p:spPr>
        <p:txBody>
          <a:bodyPr anchor="ctr"/>
          <a:lstStyle/>
          <a:p>
            <a:pPr algn="just" eaLnBrk="1" hangingPunct="1">
              <a:lnSpc>
                <a:spcPct val="200000"/>
              </a:lnSpc>
            </a:pPr>
            <a:r>
              <a:rPr lang="es-ES" sz="2400" dirty="0" smtClean="0">
                <a:solidFill>
                  <a:srgbClr val="1C1C1C"/>
                </a:solidFill>
                <a:latin typeface="Candara" pitchFamily="34" charset="0"/>
              </a:rPr>
              <a:t>Obtención de un modelo matemático que represente eficientemente  el  proceso  propuesto.</a:t>
            </a:r>
          </a:p>
          <a:p>
            <a:pPr algn="just" eaLnBrk="1" hangingPunct="1">
              <a:lnSpc>
                <a:spcPct val="200000"/>
              </a:lnSpc>
            </a:pPr>
            <a:r>
              <a:rPr lang="es-ES" sz="2400" dirty="0" smtClean="0">
                <a:solidFill>
                  <a:srgbClr val="1C1C1C"/>
                </a:solidFill>
                <a:latin typeface="Candara" pitchFamily="34" charset="0"/>
              </a:rPr>
              <a:t>Demostrar que la técnica de identificación de sistemas es herramienta útil, no solo en procesos simulados sino también en el análisis  de  procesos industriales  reales.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Respuesta al </a:t>
            </a:r>
            <a:r>
              <a:rPr 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E</a:t>
            </a: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scalón de Planta </a:t>
            </a:r>
            <a:r>
              <a:rPr 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R</a:t>
            </a: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eal con Controlador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301208"/>
            <a:ext cx="8229600" cy="824955"/>
          </a:xfrm>
        </p:spPr>
        <p:txBody>
          <a:bodyPr/>
          <a:lstStyle/>
          <a:p>
            <a:pPr lvl="0"/>
            <a:r>
              <a:rPr lang="es-ES" sz="2000" dirty="0" err="1" smtClean="0">
                <a:latin typeface="Perpetua" pitchFamily="18" charset="0"/>
              </a:rPr>
              <a:t>Overshoot</a:t>
            </a:r>
            <a:r>
              <a:rPr lang="es-ES" sz="2000" dirty="0" smtClean="0">
                <a:latin typeface="Perpetua" pitchFamily="18" charset="0"/>
              </a:rPr>
              <a:t> (%): 78.5</a:t>
            </a:r>
          </a:p>
          <a:p>
            <a:pPr lvl="0"/>
            <a:r>
              <a:rPr lang="es-ES" sz="2000" dirty="0" smtClean="0">
                <a:latin typeface="Perpetua" pitchFamily="18" charset="0"/>
              </a:rPr>
              <a:t>Tiempo de Estabilización: 2570 [</a:t>
            </a:r>
            <a:r>
              <a:rPr lang="es-ES" sz="2000" dirty="0" err="1" smtClean="0">
                <a:latin typeface="Perpetua" pitchFamily="18" charset="0"/>
              </a:rPr>
              <a:t>seg</a:t>
            </a:r>
            <a:r>
              <a:rPr lang="es-ES" sz="2000" dirty="0" smtClean="0">
                <a:latin typeface="Perpetua" pitchFamily="18" charset="0"/>
              </a:rPr>
              <a:t>]</a:t>
            </a:r>
          </a:p>
          <a:p>
            <a:endParaRPr lang="es-ES" sz="2000" dirty="0">
              <a:latin typeface="Perpetua" pitchFamily="18" charset="0"/>
            </a:endParaRPr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 l="30831" t="16143" r="27843" b="37694"/>
          <a:stretch>
            <a:fillRect/>
          </a:stretch>
        </p:blipFill>
        <p:spPr bwMode="auto">
          <a:xfrm>
            <a:off x="2051720" y="1484784"/>
            <a:ext cx="5472608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17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5400" b="1" dirty="0" smtClean="0">
                <a:solidFill>
                  <a:schemeClr val="bg1"/>
                </a:solidFill>
                <a:latin typeface="Perpetua" pitchFamily="18" charset="0"/>
              </a:rPr>
              <a:t>CONCLUSIONES</a:t>
            </a:r>
            <a:endParaRPr lang="es-ES" sz="5400" b="1" dirty="0">
              <a:solidFill>
                <a:schemeClr val="bg1"/>
              </a:solidFill>
              <a:latin typeface="Perpetua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36512" y="1484784"/>
            <a:ext cx="8712968" cy="4525963"/>
          </a:xfrm>
        </p:spPr>
        <p:txBody>
          <a:bodyPr/>
          <a:lstStyle/>
          <a:p>
            <a:pPr marL="914400" lvl="2" indent="0" algn="just">
              <a:buNone/>
            </a:pPr>
            <a:r>
              <a:rPr lang="es-ES" dirty="0" smtClean="0">
                <a:latin typeface="Perpetua" pitchFamily="18" charset="0"/>
              </a:rPr>
              <a:t>Realizar una identificación en sistemas reales  implica grandes costos debido a los paros de producción que requiere la experimentación, por tanto, para fines académicos, es de gran ayuda trabajar con un modelo matemático base que represente la dinámica del proceso. </a:t>
            </a:r>
          </a:p>
          <a:p>
            <a:pPr marL="914400" lvl="2" indent="0" algn="just">
              <a:buNone/>
            </a:pPr>
            <a:endParaRPr lang="es-ES" dirty="0" smtClean="0">
              <a:latin typeface="Perpetua" pitchFamily="18" charset="0"/>
            </a:endParaRPr>
          </a:p>
          <a:p>
            <a:pPr marL="914400" lvl="2" indent="0" algn="just">
              <a:buNone/>
            </a:pPr>
            <a:r>
              <a:rPr lang="es-ES" dirty="0" smtClean="0">
                <a:latin typeface="Perpetua" pitchFamily="18" charset="0"/>
              </a:rPr>
              <a:t>Por medio de las pruebas realizadas con los diferentes modelos de estimación paramétrica, establecimos que el modelo “ARMAX” </a:t>
            </a:r>
            <a:r>
              <a:rPr lang="es-ES" dirty="0" err="1" smtClean="0">
                <a:latin typeface="Perpetua" pitchFamily="18" charset="0"/>
              </a:rPr>
              <a:t>autorregresivo</a:t>
            </a:r>
            <a:r>
              <a:rPr lang="es-ES" dirty="0" smtClean="0">
                <a:latin typeface="Perpetua" pitchFamily="18" charset="0"/>
              </a:rPr>
              <a:t>, media móvil con entrada externa de orden </a:t>
            </a:r>
            <a:r>
              <a:rPr lang="es-ES" dirty="0" err="1" smtClean="0">
                <a:latin typeface="Perpetua" pitchFamily="18" charset="0"/>
              </a:rPr>
              <a:t>na</a:t>
            </a:r>
            <a:r>
              <a:rPr lang="es-ES" dirty="0" smtClean="0">
                <a:latin typeface="Perpetua" pitchFamily="18" charset="0"/>
              </a:rPr>
              <a:t>=2, </a:t>
            </a:r>
            <a:r>
              <a:rPr lang="es-ES" dirty="0" err="1" smtClean="0">
                <a:latin typeface="Perpetua" pitchFamily="18" charset="0"/>
              </a:rPr>
              <a:t>nb</a:t>
            </a:r>
            <a:r>
              <a:rPr lang="es-ES" dirty="0" smtClean="0">
                <a:latin typeface="Perpetua" pitchFamily="18" charset="0"/>
              </a:rPr>
              <a:t>=1 </a:t>
            </a:r>
            <a:r>
              <a:rPr lang="es-ES" dirty="0" err="1" smtClean="0">
                <a:latin typeface="Perpetua" pitchFamily="18" charset="0"/>
              </a:rPr>
              <a:t>nc</a:t>
            </a:r>
            <a:r>
              <a:rPr lang="es-ES" dirty="0" smtClean="0">
                <a:latin typeface="Perpetua" pitchFamily="18" charset="0"/>
              </a:rPr>
              <a:t>=2 y </a:t>
            </a:r>
            <a:r>
              <a:rPr lang="es-ES" dirty="0" err="1" smtClean="0">
                <a:latin typeface="Perpetua" pitchFamily="18" charset="0"/>
              </a:rPr>
              <a:t>nk</a:t>
            </a:r>
            <a:r>
              <a:rPr lang="es-ES" dirty="0" smtClean="0">
                <a:latin typeface="Perpetua" pitchFamily="18" charset="0"/>
              </a:rPr>
              <a:t>=1 considerado bajo y una aproximación de 93.41% nos da la mejor representación de identificación del satélite  </a:t>
            </a:r>
          </a:p>
          <a:p>
            <a:pPr marL="0" indent="0" algn="just">
              <a:buNone/>
            </a:pPr>
            <a:endParaRPr lang="es-ES" sz="2400" dirty="0">
              <a:latin typeface="Perpet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18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29580" y="1268760"/>
            <a:ext cx="8229600" cy="4680520"/>
          </a:xfrm>
        </p:spPr>
        <p:txBody>
          <a:bodyPr/>
          <a:lstStyle/>
          <a:p>
            <a:pPr lvl="2" algn="just"/>
            <a:r>
              <a:rPr lang="es-ES" dirty="0" smtClean="0">
                <a:latin typeface="Perpetua" pitchFamily="18" charset="0"/>
              </a:rPr>
              <a:t>Se demostró que el proceso de identificación nos ofrece una alternativa de mejora al reducir nuestro tiempo de estabilización y sobre nivel porcentual en un 98.68% y 24.52% respectivamente. Esto nos permite hacer más eficiente el sistema de control de actitud de un satélite, demostrando que la aplicación de esta técnica no se limita a los procesos industriales. </a:t>
            </a:r>
          </a:p>
          <a:p>
            <a:pPr lvl="2" algn="just">
              <a:buNone/>
            </a:pPr>
            <a:endParaRPr lang="es-ES" dirty="0" smtClean="0">
              <a:latin typeface="Perpetua" pitchFamily="18" charset="0"/>
            </a:endParaRPr>
          </a:p>
          <a:p>
            <a:pPr lvl="2" algn="just"/>
            <a:r>
              <a:rPr lang="es-ES" dirty="0" smtClean="0">
                <a:latin typeface="Perpetua" pitchFamily="18" charset="0"/>
              </a:rPr>
              <a:t>Mediante fórmulas se determinó que el período de muestro ideal para nuestro sistema satelital es de 752 segundos, pero tomando en cuenta que a mayor tiempo de muestreo obtendremos menor cantidad de datos para analizar, decidimos establecer que este periodo disminuya a 500 segundos, volviendo nuestro proceso más preciso y sencillo de aplicar.</a:t>
            </a:r>
          </a:p>
          <a:p>
            <a:endParaRPr lang="es-ES" sz="2400" dirty="0">
              <a:latin typeface="Perpetua" pitchFamily="18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411760" y="205720"/>
            <a:ext cx="5327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u="sng" dirty="0" smtClean="0">
                <a:solidFill>
                  <a:schemeClr val="bg1"/>
                </a:solidFill>
                <a:latin typeface="Perpetua" pitchFamily="18" charset="0"/>
              </a:rPr>
              <a:t>CONCLUSIONES</a:t>
            </a:r>
            <a:endParaRPr lang="es-ES" sz="4800" b="1" u="sng" dirty="0">
              <a:solidFill>
                <a:schemeClr val="bg1"/>
              </a:solidFill>
              <a:latin typeface="Perpet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44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OBJETIVOS ESPECÍFICOS</a:t>
            </a:r>
          </a:p>
        </p:txBody>
      </p:sp>
      <p:sp>
        <p:nvSpPr>
          <p:cNvPr id="6147" name="2 Marcador de contenido"/>
          <p:cNvSpPr>
            <a:spLocks noGrp="1"/>
          </p:cNvSpPr>
          <p:nvPr>
            <p:ph idx="1"/>
          </p:nvPr>
        </p:nvSpPr>
        <p:spPr>
          <a:xfrm>
            <a:off x="734888" y="1340768"/>
            <a:ext cx="8229600" cy="4525963"/>
          </a:xfrm>
        </p:spPr>
        <p:txBody>
          <a:bodyPr/>
          <a:lstStyle/>
          <a:p>
            <a:pPr algn="just" eaLnBrk="1" hangingPunct="1"/>
            <a:r>
              <a:rPr lang="es-ES" dirty="0">
                <a:latin typeface="Perpetua" pitchFamily="18" charset="0"/>
              </a:rPr>
              <a:t>C</a:t>
            </a:r>
            <a:r>
              <a:rPr lang="es-ES" dirty="0" smtClean="0">
                <a:latin typeface="Perpetua" pitchFamily="18" charset="0"/>
              </a:rPr>
              <a:t>onceptos generales sobre problemática y metodología del proceso de identificación</a:t>
            </a:r>
          </a:p>
          <a:p>
            <a:pPr algn="just" eaLnBrk="1" hangingPunct="1"/>
            <a:r>
              <a:rPr lang="en-US" dirty="0" smtClean="0">
                <a:latin typeface="Perpetua" pitchFamily="18" charset="0"/>
              </a:rPr>
              <a:t>Dise</a:t>
            </a:r>
            <a:r>
              <a:rPr lang="es-ES" dirty="0" smtClean="0">
                <a:latin typeface="Perpetua" pitchFamily="18" charset="0"/>
              </a:rPr>
              <a:t>ñ</a:t>
            </a:r>
            <a:r>
              <a:rPr lang="en-US" dirty="0" smtClean="0">
                <a:latin typeface="Perpetua" pitchFamily="18" charset="0"/>
              </a:rPr>
              <a:t>o de Señal de Entrada</a:t>
            </a:r>
          </a:p>
          <a:p>
            <a:pPr lvl="1" algn="just" eaLnBrk="1" hangingPunct="1"/>
            <a:r>
              <a:rPr lang="en-US" dirty="0" smtClean="0">
                <a:latin typeface="Perpetua" pitchFamily="18" charset="0"/>
              </a:rPr>
              <a:t>Identificaci</a:t>
            </a:r>
            <a:r>
              <a:rPr lang="es-ES" dirty="0" smtClean="0">
                <a:latin typeface="Perpetua" pitchFamily="18" charset="0"/>
              </a:rPr>
              <a:t>ó</a:t>
            </a:r>
            <a:r>
              <a:rPr lang="en-US" dirty="0" smtClean="0">
                <a:latin typeface="Perpetua" pitchFamily="18" charset="0"/>
              </a:rPr>
              <a:t>n No-Paramétrica</a:t>
            </a:r>
            <a:endParaRPr lang="en-US" dirty="0">
              <a:latin typeface="Perpetua" pitchFamily="18" charset="0"/>
            </a:endParaRPr>
          </a:p>
          <a:p>
            <a:pPr algn="just" eaLnBrk="1" hangingPunct="1"/>
            <a:r>
              <a:rPr lang="en-US" dirty="0" smtClean="0">
                <a:latin typeface="Perpetua" pitchFamily="18" charset="0"/>
              </a:rPr>
              <a:t>Elección de la Estructura del Sistema</a:t>
            </a:r>
          </a:p>
          <a:p>
            <a:pPr lvl="1" algn="just" eaLnBrk="1" hangingPunct="1"/>
            <a:r>
              <a:rPr lang="en-US" dirty="0" smtClean="0">
                <a:latin typeface="Perpetua" pitchFamily="18" charset="0"/>
              </a:rPr>
              <a:t>Identificación Paramétrica</a:t>
            </a:r>
          </a:p>
          <a:p>
            <a:pPr algn="just" eaLnBrk="1" hangingPunct="1"/>
            <a:r>
              <a:rPr lang="en-US" dirty="0" smtClean="0">
                <a:latin typeface="Perpetua" pitchFamily="18" charset="0"/>
              </a:rPr>
              <a:t>Diseño del Controlador</a:t>
            </a:r>
            <a:endParaRPr lang="es-ES" dirty="0" smtClean="0">
              <a:latin typeface="Perpetua" pitchFamily="18" charset="0"/>
            </a:endParaRPr>
          </a:p>
          <a:p>
            <a:pPr marL="0" indent="0" algn="just" eaLnBrk="1" hangingPunct="1">
              <a:buNone/>
            </a:pPr>
            <a:endParaRPr lang="es-ES" dirty="0" smtClean="0">
              <a:latin typeface="Perpetua" pitchFamily="18" charset="0"/>
            </a:endParaRPr>
          </a:p>
          <a:p>
            <a:pPr algn="just" eaLnBrk="1" hangingPunct="1"/>
            <a:endParaRPr lang="es-ES" dirty="0" smtClean="0">
              <a:latin typeface="Perpetua" pitchFamily="18" charset="0"/>
            </a:endParaRPr>
          </a:p>
          <a:p>
            <a:pPr algn="just" eaLnBrk="1" hangingPunct="1"/>
            <a:endParaRPr lang="es-ES" dirty="0" smtClean="0">
              <a:latin typeface="Perpet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37320" y="116632"/>
            <a:ext cx="6491064" cy="940966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DIAGRAMA DE FLUJO DEL PROCESO DE  IDENTIFICAC</a:t>
            </a:r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ÍON</a:t>
            </a:r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90" t="5990" r="24728" b="34115"/>
          <a:stretch/>
        </p:blipFill>
        <p:spPr bwMode="auto">
          <a:xfrm>
            <a:off x="1115616" y="1412776"/>
            <a:ext cx="7539528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518864" y="44624"/>
            <a:ext cx="8229600" cy="1143000"/>
          </a:xfrm>
        </p:spPr>
        <p:txBody>
          <a:bodyPr/>
          <a:lstStyle/>
          <a:p>
            <a:pPr lvl="1" eaLnBrk="1" hangingPunct="1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PLANTA VIRTUAL </a:t>
            </a: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grpSp>
        <p:nvGrpSpPr>
          <p:cNvPr id="4" name="9 Grupo"/>
          <p:cNvGrpSpPr/>
          <p:nvPr/>
        </p:nvGrpSpPr>
        <p:grpSpPr>
          <a:xfrm>
            <a:off x="1187624" y="5373216"/>
            <a:ext cx="6558456" cy="1224136"/>
            <a:chOff x="535606" y="2578620"/>
            <a:chExt cx="7906085" cy="1894496"/>
          </a:xfrm>
        </p:grpSpPr>
        <p:sp>
          <p:nvSpPr>
            <p:cNvPr id="5" name="3 Rectángulo"/>
            <p:cNvSpPr/>
            <p:nvPr/>
          </p:nvSpPr>
          <p:spPr>
            <a:xfrm>
              <a:off x="3139731" y="2690061"/>
              <a:ext cx="2880320" cy="1584177"/>
            </a:xfrm>
            <a:prstGeom prst="rect">
              <a:avLst/>
            </a:prstGeom>
            <a:ln w="57150">
              <a:solidFill>
                <a:srgbClr val="C0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dirty="0" smtClean="0">
                  <a:latin typeface="Perpetua" pitchFamily="18" charset="0"/>
                </a:rPr>
                <a:t>MODELO ACTITUD DE UN SATÉLITE</a:t>
              </a:r>
              <a:endParaRPr lang="es-ES" dirty="0">
                <a:latin typeface="Perpetua" pitchFamily="18" charset="0"/>
              </a:endParaRPr>
            </a:p>
          </p:txBody>
        </p:sp>
        <p:cxnSp>
          <p:nvCxnSpPr>
            <p:cNvPr id="6" name="5 Conector recto de flecha"/>
            <p:cNvCxnSpPr/>
            <p:nvPr/>
          </p:nvCxnSpPr>
          <p:spPr>
            <a:xfrm flipV="1">
              <a:off x="2445298" y="3682617"/>
              <a:ext cx="686542" cy="10412"/>
            </a:xfrm>
            <a:prstGeom prst="straightConnector1">
              <a:avLst/>
            </a:prstGeom>
            <a:ln w="38100"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6 Conector recto de flecha"/>
            <p:cNvCxnSpPr/>
            <p:nvPr/>
          </p:nvCxnSpPr>
          <p:spPr>
            <a:xfrm>
              <a:off x="6012160" y="3581588"/>
              <a:ext cx="773347" cy="12002"/>
            </a:xfrm>
            <a:prstGeom prst="straightConnector1">
              <a:avLst/>
            </a:prstGeom>
            <a:ln w="38100"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7 CuadroTexto"/>
            <p:cNvSpPr txBox="1"/>
            <p:nvPr/>
          </p:nvSpPr>
          <p:spPr>
            <a:xfrm>
              <a:off x="535606" y="2578620"/>
              <a:ext cx="2083300" cy="1857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dirty="0" smtClean="0">
                  <a:latin typeface="Perpetua" pitchFamily="18" charset="0"/>
                </a:rPr>
                <a:t>Perturbaciones por gradiente gravitacional </a:t>
              </a:r>
              <a:r>
                <a:rPr lang="es-ES" b="1" dirty="0" smtClean="0">
                  <a:solidFill>
                    <a:schemeClr val="bg1"/>
                  </a:solidFill>
                  <a:latin typeface="Perpetua" pitchFamily="18" charset="0"/>
                </a:rPr>
                <a:t>(TORQUE)</a:t>
              </a:r>
              <a:endParaRPr lang="es-ES" b="1" dirty="0">
                <a:solidFill>
                  <a:schemeClr val="bg1"/>
                </a:solidFill>
                <a:latin typeface="Perpetua" pitchFamily="18" charset="0"/>
              </a:endParaRPr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6785507" y="3044153"/>
              <a:ext cx="1656184" cy="1428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dirty="0" smtClean="0">
                  <a:latin typeface="Perpetua" pitchFamily="18" charset="0"/>
                </a:rPr>
                <a:t>Inclinación del satélite </a:t>
              </a:r>
              <a:r>
                <a:rPr lang="es-ES" b="1" dirty="0" smtClean="0">
                  <a:solidFill>
                    <a:schemeClr val="bg1"/>
                  </a:solidFill>
                  <a:latin typeface="Perpetua" pitchFamily="18" charset="0"/>
                </a:rPr>
                <a:t>(ÁNGULO)</a:t>
              </a:r>
              <a:endParaRPr lang="es-ES" b="1" dirty="0">
                <a:solidFill>
                  <a:schemeClr val="bg1"/>
                </a:solidFill>
                <a:latin typeface="Perpetua" pitchFamily="18" charset="0"/>
              </a:endParaRPr>
            </a:p>
          </p:txBody>
        </p:sp>
      </p:grpSp>
      <p:pic>
        <p:nvPicPr>
          <p:cNvPr id="10" name="9 Imagen"/>
          <p:cNvPicPr/>
          <p:nvPr/>
        </p:nvPicPr>
        <p:blipFill>
          <a:blip r:embed="rId2" cstate="print"/>
          <a:srcRect t="15945" r="44484" b="49871"/>
          <a:stretch>
            <a:fillRect/>
          </a:stretch>
        </p:blipFill>
        <p:spPr bwMode="auto">
          <a:xfrm>
            <a:off x="323528" y="1362519"/>
            <a:ext cx="8424936" cy="3506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Rectángulo"/>
          <p:cNvSpPr/>
          <p:nvPr/>
        </p:nvSpPr>
        <p:spPr>
          <a:xfrm>
            <a:off x="3128567" y="1556792"/>
            <a:ext cx="2091505" cy="144016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pPr lvl="2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MOMENTO DE GRADIENTE GRAVITACIONAL </a:t>
            </a:r>
            <a: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/>
            </a:r>
            <a:b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</a:b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0" y="1273984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ES" sz="2400" dirty="0" smtClean="0">
                <a:latin typeface="Perpetua" pitchFamily="18" charset="0"/>
              </a:rPr>
              <a:t>Momento externo propio de satélites de órbita baja y de importante efecto en Sistemas de Control Pasivo.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2400" dirty="0" smtClean="0">
                <a:latin typeface="Perpetua" pitchFamily="18" charset="0"/>
              </a:rPr>
              <a:t>Un cuerpo asimétrico sujeto a un campo gravitacional experimentará un torque con tendencia a alinear el eje de menor inercia con la dirección del campo. </a:t>
            </a:r>
            <a:endParaRPr lang="es-ES" sz="2400" dirty="0">
              <a:latin typeface="Perpetua" pitchFamily="18" charset="0"/>
            </a:endParaRPr>
          </a:p>
        </p:txBody>
      </p:sp>
      <p:pic>
        <p:nvPicPr>
          <p:cNvPr id="6" name="5 Imagen"/>
          <p:cNvPicPr/>
          <p:nvPr/>
        </p:nvPicPr>
        <p:blipFill rotWithShape="1">
          <a:blip r:embed="rId2" cstate="print"/>
          <a:srcRect l="29797" t="59072" r="50674" b="8779"/>
          <a:stretch/>
        </p:blipFill>
        <p:spPr bwMode="auto">
          <a:xfrm>
            <a:off x="1403648" y="3140968"/>
            <a:ext cx="2376264" cy="22322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6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105835"/>
            <a:ext cx="2191816" cy="22322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1547678" y="2636912"/>
            <a:ext cx="6552714" cy="1368152"/>
            <a:chOff x="1547678" y="1556792"/>
            <a:chExt cx="6552714" cy="1368152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47678" y="1556792"/>
              <a:ext cx="6552714" cy="504056"/>
            </a:xfrm>
            <a:prstGeom prst="rect">
              <a:avLst/>
            </a:prstGeom>
            <a:noFill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47678" y="1988841"/>
              <a:ext cx="6371254" cy="504055"/>
            </a:xfrm>
            <a:prstGeom prst="rect">
              <a:avLst/>
            </a:prstGeom>
            <a:noFill/>
          </p:spPr>
        </p:pic>
        <p:pic>
          <p:nvPicPr>
            <p:cNvPr id="6" name="Picture 1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47678" y="2420889"/>
              <a:ext cx="3568709" cy="504055"/>
            </a:xfrm>
            <a:prstGeom prst="rect">
              <a:avLst/>
            </a:prstGeom>
            <a:noFill/>
          </p:spPr>
        </p:pic>
      </p:grpSp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5331213"/>
            <a:ext cx="6099071" cy="420046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323528" y="44624"/>
            <a:ext cx="88138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LINEALIZACIÓN  DE LAS </a:t>
            </a:r>
          </a:p>
          <a:p>
            <a:pPr algn="ctr"/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ECUACIONES </a:t>
            </a:r>
            <a:r>
              <a:rPr lang="es-E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DE MOVIMIENTO ANGULAR 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251520" y="4365104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latin typeface="Perpetua" pitchFamily="18" charset="0"/>
              </a:rPr>
              <a:t>Simplificando la notificación abreviamos la inercia de la siguiente manera:</a:t>
            </a:r>
            <a:endParaRPr lang="es-ES" sz="2800" dirty="0">
              <a:latin typeface="Perpetua" pitchFamily="18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95536" y="1517883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latin typeface="Perpetua" pitchFamily="18" charset="0"/>
              </a:rPr>
              <a:t>Luego del análisis matemático que combina las Ecuaciones de movimiento de Euler con las Ecuaciones de Momento Gravitacional obtenemos</a:t>
            </a:r>
            <a:r>
              <a:rPr lang="en-US" sz="2400" dirty="0" smtClean="0">
                <a:latin typeface="Perpetua" pitchFamily="18" charset="0"/>
              </a:rPr>
              <a:t>:</a:t>
            </a:r>
            <a:endParaRPr lang="es-ES" sz="2400" dirty="0">
              <a:latin typeface="Perpet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62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 bwMode="auto">
          <a:xfrm>
            <a:off x="395536" y="3645024"/>
            <a:ext cx="8208912" cy="926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uLnTx/>
                <a:uFillTx/>
                <a:latin typeface="Perpetua" pitchFamily="18" charset="0"/>
                <a:ea typeface="+mj-ea"/>
                <a:cs typeface="+mj-cs"/>
              </a:rPr>
              <a:t>La Place para el Eje de Inclinación </a:t>
            </a:r>
            <a:r>
              <a:rPr kumimoji="0" lang="es-E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uLnTx/>
                <a:uFillTx/>
                <a:latin typeface="Perpetua" pitchFamily="18" charset="0"/>
                <a:ea typeface="+mj-ea"/>
                <a:cs typeface="+mj-cs"/>
              </a:rPr>
              <a:t>Yb</a:t>
            </a:r>
            <a:endParaRPr kumimoji="0" lang="es-ES" sz="3200" b="0" i="0" u="none" strike="noStrike" kern="0" cap="none" spc="0" normalizeH="0" baseline="0" noProof="0" dirty="0">
              <a:ln>
                <a:noFill/>
              </a:ln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uLnTx/>
              <a:uFillTx/>
              <a:latin typeface="Perpetua" pitchFamily="18" charset="0"/>
              <a:ea typeface="+mj-ea"/>
              <a:cs typeface="+mj-cs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4509120"/>
            <a:ext cx="5040560" cy="831937"/>
          </a:xfrm>
          <a:prstGeom prst="rect">
            <a:avLst/>
          </a:prstGeom>
          <a:noFill/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5278042"/>
            <a:ext cx="3780422" cy="684521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6 Rectángulo"/>
              <p:cNvSpPr/>
              <p:nvPr/>
            </p:nvSpPr>
            <p:spPr>
              <a:xfrm>
                <a:off x="2306290" y="1446065"/>
                <a:ext cx="4785990" cy="6867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3200" i="1"/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 sz="3200"/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 sz="3200"/>
                            <m:t>dy</m:t>
                          </m:r>
                        </m:sub>
                      </m:sSub>
                      <m:r>
                        <a:rPr lang="es-ES" sz="3200"/>
                        <m:t>=</m:t>
                      </m:r>
                      <m:sSub>
                        <m:sSubPr>
                          <m:ctrlPr>
                            <a:rPr lang="es-ES" sz="3200" i="1"/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 sz="3200"/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 sz="3200"/>
                            <m:t>y</m:t>
                          </m:r>
                        </m:sub>
                      </m:sSub>
                      <m:acc>
                        <m:accPr>
                          <m:chr m:val="̈"/>
                          <m:ctrlPr>
                            <a:rPr lang="es-ES" sz="3200" i="1"/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s-ES" sz="3200"/>
                            <m:t>θ</m:t>
                          </m:r>
                        </m:e>
                      </m:acc>
                      <m:r>
                        <a:rPr lang="es-ES" sz="3200"/>
                        <m:t>+</m:t>
                      </m:r>
                      <m:sSubSup>
                        <m:sSubSupPr>
                          <m:ctrlPr>
                            <a:rPr lang="es-ES" sz="3200" i="1"/>
                          </m:ctrlPr>
                        </m:sSubSupPr>
                        <m:e>
                          <m:r>
                            <a:rPr lang="es-ES" sz="3200"/>
                            <m:t>3</m:t>
                          </m:r>
                          <m:r>
                            <m:rPr>
                              <m:sty m:val="p"/>
                            </m:rPr>
                            <a:rPr lang="es-ES" sz="3200"/>
                            <m:t>w</m:t>
                          </m:r>
                        </m:e>
                        <m:sub>
                          <m:r>
                            <a:rPr lang="es-ES" sz="3200"/>
                            <m:t>0</m:t>
                          </m:r>
                        </m:sub>
                        <m:sup>
                          <m:r>
                            <a:rPr lang="es-ES" sz="3200"/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s-ES" sz="3200" i="1"/>
                          </m:ctrlPr>
                        </m:dPr>
                        <m:e>
                          <m:sSub>
                            <m:sSubPr>
                              <m:ctrlPr>
                                <a:rPr lang="es-ES" sz="3200" i="1"/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 sz="3200"/>
                                <m:t>I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ES" sz="3200"/>
                                <m:t>x</m:t>
                              </m:r>
                            </m:sub>
                          </m:sSub>
                          <m:r>
                            <a:rPr lang="es-ES" sz="3200" i="1"/>
                            <m:t>−</m:t>
                          </m:r>
                          <m:sSub>
                            <m:sSubPr>
                              <m:ctrlPr>
                                <a:rPr lang="es-ES" sz="3200" i="1"/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 sz="3200"/>
                                <m:t>I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ES" sz="3200"/>
                                <m:t>z</m:t>
                              </m:r>
                            </m:sub>
                          </m:sSub>
                        </m:e>
                      </m:d>
                      <m:r>
                        <m:rPr>
                          <m:sty m:val="p"/>
                        </m:rPr>
                        <a:rPr lang="es-ES" sz="3200"/>
                        <m:t>θ</m:t>
                      </m:r>
                    </m:oMath>
                  </m:oMathPara>
                </a14:m>
                <a:endParaRPr lang="es-ES" sz="3200" dirty="0"/>
              </a:p>
            </p:txBody>
          </p:sp>
        </mc:Choice>
        <mc:Fallback>
          <p:sp>
            <p:nvSpPr>
              <p:cNvPr id="7" name="6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6290" y="1446065"/>
                <a:ext cx="4785990" cy="68679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7 CuadroTexto"/>
          <p:cNvSpPr txBox="1"/>
          <p:nvPr/>
        </p:nvSpPr>
        <p:spPr>
          <a:xfrm>
            <a:off x="1403648" y="332656"/>
            <a:ext cx="72609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ANALISIS DEL EJE  ‘Y’ DE INCLINACI</a:t>
            </a:r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Ó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rPr>
              <a:t>N</a:t>
            </a:r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8 Rectángulo"/>
              <p:cNvSpPr/>
              <p:nvPr/>
            </p:nvSpPr>
            <p:spPr>
              <a:xfrm>
                <a:off x="755576" y="2457068"/>
                <a:ext cx="7704856" cy="10439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s-ES" sz="2000" dirty="0">
                    <a:latin typeface="Perpetua" pitchFamily="18" charset="0"/>
                  </a:rPr>
                  <a:t>El movimiento del satélite en el eje de inclinación depende de las condiciones iniciales del ángulo de inclinación θ y su derivada, también de la perturbación externa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i="1"/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2000"/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ES" sz="2000"/>
                          <m:t>dy</m:t>
                        </m:r>
                      </m:sub>
                    </m:sSub>
                  </m:oMath>
                </a14:m>
                <a:r>
                  <a:rPr lang="es-ES" sz="2000" dirty="0">
                    <a:latin typeface="Perpetua" pitchFamily="18" charset="0"/>
                  </a:rPr>
                  <a:t> (1), asumiendo los ejes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1" i="1"/>
                        </m:ctrlPr>
                      </m:sSubPr>
                      <m:e>
                        <m:r>
                          <a:rPr lang="es-ES" sz="2000" b="1" i="1"/>
                          <m:t>𝐗</m:t>
                        </m:r>
                      </m:e>
                      <m:sub>
                        <m:r>
                          <a:rPr lang="es-ES" sz="2000" b="1" i="1"/>
                          <m:t>𝐁</m:t>
                        </m:r>
                      </m:sub>
                    </m:sSub>
                  </m:oMath>
                </a14:m>
                <a:r>
                  <a:rPr lang="es-ES" sz="2000" dirty="0">
                    <a:latin typeface="Perpetua" pitchFamily="18" charset="0"/>
                  </a:rPr>
                  <a:t> 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1" i="1"/>
                        </m:ctrlPr>
                      </m:sSubPr>
                      <m:e>
                        <m:r>
                          <a:rPr lang="es-ES" sz="2000" b="1" i="1"/>
                          <m:t>𝐙</m:t>
                        </m:r>
                      </m:e>
                      <m:sub>
                        <m:r>
                          <a:rPr lang="es-ES" sz="2000" b="1" i="1"/>
                          <m:t>𝐁</m:t>
                        </m:r>
                      </m:sub>
                    </m:sSub>
                  </m:oMath>
                </a14:m>
                <a:r>
                  <a:rPr lang="es-ES" sz="2000" b="1" dirty="0">
                    <a:latin typeface="Perpetua" pitchFamily="18" charset="0"/>
                  </a:rPr>
                  <a:t> </a:t>
                </a:r>
                <a:r>
                  <a:rPr lang="es-ES" sz="2000" dirty="0">
                    <a:latin typeface="Perpetua" pitchFamily="18" charset="0"/>
                  </a:rPr>
                  <a:t>constantes sin </a:t>
                </a:r>
                <a:r>
                  <a:rPr lang="es-ES" sz="2000" dirty="0" smtClean="0">
                    <a:latin typeface="Perpetua" pitchFamily="18" charset="0"/>
                  </a:rPr>
                  <a:t>perturbaciones.</a:t>
                </a:r>
                <a:endParaRPr lang="es-ES" sz="2000" dirty="0">
                  <a:latin typeface="Perpetua" pitchFamily="18" charset="0"/>
                </a:endParaRPr>
              </a:p>
            </p:txBody>
          </p:sp>
        </mc:Choice>
        <mc:Fallback>
          <p:sp>
            <p:nvSpPr>
              <p:cNvPr id="9" name="8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2457068"/>
                <a:ext cx="7704856" cy="1043940"/>
              </a:xfrm>
              <a:prstGeom prst="rect">
                <a:avLst/>
              </a:prstGeom>
              <a:blipFill rotWithShape="1">
                <a:blip r:embed="rId5"/>
                <a:stretch>
                  <a:fillRect l="-870" t="-2339" r="-791" b="-994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754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7614</TotalTime>
  <Words>1217</Words>
  <Application>Microsoft Office PowerPoint</Application>
  <PresentationFormat>Presentación en pantalla (4:3)</PresentationFormat>
  <Paragraphs>135</Paragraphs>
  <Slides>32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0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Diseño predeterminado</vt:lpstr>
      <vt:lpstr>Presentación de PowerPoint</vt:lpstr>
      <vt:lpstr>BREVE INTRODUCCIÓN</vt:lpstr>
      <vt:lpstr>OBJETIVOS GENERALES</vt:lpstr>
      <vt:lpstr>OBJETIVOS ESPECÍFICOS</vt:lpstr>
      <vt:lpstr>DIAGRAMA DE FLUJO DEL PROCESO DE  IDENTIFICACÍON</vt:lpstr>
      <vt:lpstr>PLANTA VIRTUAL </vt:lpstr>
      <vt:lpstr>MOMENTO DE GRADIENTE GRAVITACIONAL  </vt:lpstr>
      <vt:lpstr>Presentación de PowerPoint</vt:lpstr>
      <vt:lpstr>Presentación de PowerPoint</vt:lpstr>
      <vt:lpstr>AMORTIGUADOR DE RUEDA </vt:lpstr>
      <vt:lpstr>ECUACIONES DE DINÁMICA DEL AMORTIGUADOR PARA ALINEACIÓN DEL EJE DE LA RUEDA CON EL EJE DE INCLINACIÓN YB</vt:lpstr>
      <vt:lpstr>Presentación de PowerPoint</vt:lpstr>
      <vt:lpstr>Presentación de PowerPoint</vt:lpstr>
      <vt:lpstr>RESPUESTA AL ESCALÓN</vt:lpstr>
      <vt:lpstr>PERÍODO DE MUESTREO</vt:lpstr>
      <vt:lpstr>SEÑAL DE ENTRADA</vt:lpstr>
      <vt:lpstr>Presentación de PowerPoint</vt:lpstr>
      <vt:lpstr>ANÁLISIS DE CORRELACIÓN PARA ESTIMAR LA RESPUESTA AL IMPULSO </vt:lpstr>
      <vt:lpstr>IDENTIFICACIÓN PARAMÉTRICA  </vt:lpstr>
      <vt:lpstr>Presentación de PowerPoint</vt:lpstr>
      <vt:lpstr>ELECCIÓN DE MODELO  </vt:lpstr>
      <vt:lpstr>RESPUESTA AL ESCALÓN</vt:lpstr>
      <vt:lpstr>ANÁLISIS RESIDUAL</vt:lpstr>
      <vt:lpstr>MODELO ARMAX 2121,  PLANTA IDENTIFICADA ELEGIDA </vt:lpstr>
      <vt:lpstr>DISEÑO DE UN CONTROLADOR </vt:lpstr>
      <vt:lpstr>Respuesta del modelo identificado lazo cerrado</vt:lpstr>
      <vt:lpstr>Nueva trayectoria de raíces con controlador PID</vt:lpstr>
      <vt:lpstr>Respuesta del sistema con controlador</vt:lpstr>
      <vt:lpstr>APLICACIÓN DEL CONTROLADOR A LA PLANTA </vt:lpstr>
      <vt:lpstr>Respuesta al Escalón de Planta Real con Controlador</vt:lpstr>
      <vt:lpstr>CONCLUSIONES</vt:lpstr>
      <vt:lpstr>Presentación de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Gordita</cp:lastModifiedBy>
  <cp:revision>892</cp:revision>
  <dcterms:created xsi:type="dcterms:W3CDTF">2010-05-23T14:28:12Z</dcterms:created>
  <dcterms:modified xsi:type="dcterms:W3CDTF">2011-12-22T13:20:48Z</dcterms:modified>
</cp:coreProperties>
</file>