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32"/>
  </p:notesMasterIdLst>
  <p:sldIdLst>
    <p:sldId id="256" r:id="rId2"/>
    <p:sldId id="270" r:id="rId3"/>
    <p:sldId id="277" r:id="rId4"/>
    <p:sldId id="279" r:id="rId5"/>
    <p:sldId id="280" r:id="rId6"/>
    <p:sldId id="281" r:id="rId7"/>
    <p:sldId id="278" r:id="rId8"/>
    <p:sldId id="260" r:id="rId9"/>
    <p:sldId id="268" r:id="rId10"/>
    <p:sldId id="269" r:id="rId11"/>
    <p:sldId id="261" r:id="rId12"/>
    <p:sldId id="271" r:id="rId13"/>
    <p:sldId id="272" r:id="rId14"/>
    <p:sldId id="262" r:id="rId15"/>
    <p:sldId id="273" r:id="rId16"/>
    <p:sldId id="274" r:id="rId17"/>
    <p:sldId id="263" r:id="rId18"/>
    <p:sldId id="275" r:id="rId19"/>
    <p:sldId id="276" r:id="rId20"/>
    <p:sldId id="282" r:id="rId21"/>
    <p:sldId id="264" r:id="rId22"/>
    <p:sldId id="285" r:id="rId23"/>
    <p:sldId id="286" r:id="rId24"/>
    <p:sldId id="265" r:id="rId25"/>
    <p:sldId id="287" r:id="rId26"/>
    <p:sldId id="288" r:id="rId27"/>
    <p:sldId id="266" r:id="rId28"/>
    <p:sldId id="289" r:id="rId29"/>
    <p:sldId id="284" r:id="rId30"/>
    <p:sldId id="267" r:id="rId31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88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A6945-AF8F-4275-B1CD-1CDA0CE2F5C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962293-D999-40E9-BBC3-7EA82B0F91CC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62293-D999-40E9-BBC3-7EA82B0F91CC}" type="slidenum">
              <a:rPr lang="es-EC" smtClean="0"/>
              <a:pPr/>
              <a:t>4</a:t>
            </a:fld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62293-D999-40E9-BBC3-7EA82B0F91CC}" type="slidenum">
              <a:rPr lang="es-EC" smtClean="0"/>
              <a:pPr/>
              <a:t>5</a:t>
            </a:fld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962293-D999-40E9-BBC3-7EA82B0F91CC}" type="slidenum">
              <a:rPr lang="es-EC" smtClean="0"/>
              <a:pPr/>
              <a:t>6</a:t>
            </a:fld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3A63CAD-4CCF-4BA8-AF01-31CB6B98CEFD}" type="datetimeFigureOut">
              <a:rPr lang="es-EC" smtClean="0"/>
              <a:pPr/>
              <a:t>16/11/2011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EC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63FF0D6-5C52-41EA-B5D3-CE6C8F16614E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ransition>
    <p:pull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8680" y="751024"/>
            <a:ext cx="8229600" cy="4392488"/>
          </a:xfrm>
        </p:spPr>
        <p:txBody>
          <a:bodyPr>
            <a:normAutofit/>
          </a:bodyPr>
          <a:lstStyle/>
          <a:p>
            <a:r>
              <a:rPr lang="es-ES" sz="3200" dirty="0" smtClean="0"/>
              <a:t>ANALISIS Y DISEÑO DE LAS PRÁCTICAS DE RECTIFICADORES CONTROLADOS POR FASE  Y CONTROLADORES AC-AC DEL EQUIPO EDUCATIVO MAWDLEYS</a:t>
            </a:r>
            <a:r>
              <a:rPr lang="es-EC" sz="3200" dirty="0" smtClean="0"/>
              <a:t/>
            </a:r>
            <a:br>
              <a:rPr lang="es-EC" sz="3200" dirty="0" smtClean="0"/>
            </a:br>
            <a:endParaRPr lang="es-EC" sz="3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1538" y="4268688"/>
            <a:ext cx="7622296" cy="1752600"/>
          </a:xfrm>
        </p:spPr>
        <p:txBody>
          <a:bodyPr>
            <a:normAutofit/>
          </a:bodyPr>
          <a:lstStyle/>
          <a:p>
            <a:r>
              <a:rPr lang="es-ES" sz="2400" dirty="0" smtClean="0"/>
              <a:t>José Luis Falconi Romero</a:t>
            </a:r>
            <a:endParaRPr lang="es-EC" sz="2400" dirty="0" smtClean="0"/>
          </a:p>
          <a:p>
            <a:r>
              <a:rPr lang="es-ES" sz="2400" dirty="0" smtClean="0"/>
              <a:t>David Leonardo Barzallo Correa</a:t>
            </a:r>
            <a:endParaRPr lang="es-EC" sz="2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Rectificador</a:t>
            </a:r>
            <a:r>
              <a:rPr lang="es-ES" sz="3200" b="1" cap="all" dirty="0" smtClean="0"/>
              <a:t> 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monofásico </a:t>
            </a:r>
            <a:r>
              <a:rPr lang="es-ES" sz="3200" b="1" cap="all" dirty="0" smtClean="0"/>
              <a:t> </a:t>
            </a:r>
            <a:r>
              <a:rPr lang="es-ES" sz="3200" kern="1200" cap="all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de</a:t>
            </a:r>
            <a:r>
              <a:rPr lang="es-ES" sz="3200" b="1" cap="all" dirty="0" smtClean="0"/>
              <a:t> 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media </a:t>
            </a:r>
            <a:r>
              <a:rPr lang="es-ES" sz="3200" b="1" cap="all" dirty="0" smtClean="0"/>
              <a:t> </a:t>
            </a:r>
            <a:r>
              <a:rPr lang="es-ES" sz="3200" kern="1200" cap="all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onda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14348" y="4714884"/>
            <a:ext cx="38576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Simulación en Pspice de las señales con carga resistiva pura R=100 y con α = 0º</a:t>
            </a:r>
            <a:endParaRPr lang="es-EC" dirty="0"/>
          </a:p>
        </p:txBody>
      </p:sp>
      <p:sp>
        <p:nvSpPr>
          <p:cNvPr id="10" name="9 Rectángulo"/>
          <p:cNvSpPr/>
          <p:nvPr/>
        </p:nvSpPr>
        <p:spPr>
          <a:xfrm>
            <a:off x="4929190" y="5143512"/>
            <a:ext cx="38576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Imagen obtenida del osciloscopio de las señales con carga resistiva pura R=100 y con α = 0º</a:t>
            </a:r>
            <a:endParaRPr lang="es-EC" dirty="0"/>
          </a:p>
        </p:txBody>
      </p:sp>
      <p:pic>
        <p:nvPicPr>
          <p:cNvPr id="11" name="10 Imagen"/>
          <p:cNvPicPr/>
          <p:nvPr/>
        </p:nvPicPr>
        <p:blipFill>
          <a:blip r:embed="rId2" cstate="print"/>
          <a:srcRect l="4928" t="17889" r="1352" b="15340"/>
          <a:stretch>
            <a:fillRect/>
          </a:stretch>
        </p:blipFill>
        <p:spPr bwMode="auto">
          <a:xfrm>
            <a:off x="497009" y="2285992"/>
            <a:ext cx="4432181" cy="2104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1 Imagen"/>
          <p:cNvPicPr/>
          <p:nvPr/>
        </p:nvPicPr>
        <p:blipFill>
          <a:blip r:embed="rId3" cstate="print"/>
          <a:srcRect r="32187"/>
          <a:stretch>
            <a:fillRect/>
          </a:stretch>
        </p:blipFill>
        <p:spPr bwMode="auto">
          <a:xfrm>
            <a:off x="5072066" y="2714620"/>
            <a:ext cx="371477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50" name="AutoShape 2"/>
          <p:cNvCxnSpPr>
            <a:cxnSpLocks noChangeShapeType="1"/>
          </p:cNvCxnSpPr>
          <p:nvPr/>
        </p:nvCxnSpPr>
        <p:spPr bwMode="auto">
          <a:xfrm rot="10800000" flipV="1">
            <a:off x="714348" y="3143248"/>
            <a:ext cx="714380" cy="133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85852" y="2932112"/>
            <a:ext cx="114300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6429388" y="4357694"/>
            <a:ext cx="1285884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AutoShape 2"/>
          <p:cNvCxnSpPr>
            <a:cxnSpLocks noChangeShapeType="1"/>
          </p:cNvCxnSpPr>
          <p:nvPr/>
        </p:nvCxnSpPr>
        <p:spPr bwMode="auto">
          <a:xfrm rot="10800000" flipV="1">
            <a:off x="928662" y="2509832"/>
            <a:ext cx="714380" cy="1333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6286512" y="2928934"/>
            <a:ext cx="107157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7" name="AutoShape 2"/>
          <p:cNvCxnSpPr>
            <a:cxnSpLocks noChangeShapeType="1"/>
          </p:cNvCxnSpPr>
          <p:nvPr/>
        </p:nvCxnSpPr>
        <p:spPr bwMode="auto">
          <a:xfrm rot="5400000">
            <a:off x="6143636" y="3214686"/>
            <a:ext cx="285752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19" name="AutoShape 2"/>
          <p:cNvCxnSpPr>
            <a:cxnSpLocks noChangeShapeType="1"/>
          </p:cNvCxnSpPr>
          <p:nvPr/>
        </p:nvCxnSpPr>
        <p:spPr bwMode="auto">
          <a:xfrm rot="5400000" flipH="1" flipV="1">
            <a:off x="6804438" y="4089801"/>
            <a:ext cx="571502" cy="10715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1571604" y="2360608"/>
            <a:ext cx="114300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16632"/>
            <a:ext cx="8429684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PUENTE Rectificador MONOFÁSICO ONDA COMPLETA semiCONTROLADO</a:t>
            </a:r>
            <a:r>
              <a:rPr lang="es-ES" sz="3200" b="1" cap="all" dirty="0" smtClean="0"/>
              <a:t>  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6" name="5 Rectángulo"/>
          <p:cNvSpPr/>
          <p:nvPr/>
        </p:nvSpPr>
        <p:spPr>
          <a:xfrm>
            <a:off x="1714480" y="5286388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Circuito de potencia del rectificador monofásico onda completa semicontrolado </a:t>
            </a:r>
            <a:endParaRPr lang="es-EC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901873" y="2357430"/>
          <a:ext cx="7487595" cy="2786082"/>
        </p:xfrm>
        <a:graphic>
          <a:graphicData uri="http://schemas.openxmlformats.org/presentationml/2006/ole">
            <p:oleObj spid="_x0000_s17411" name="Imagen de mapa de bits" r:id="rId3" imgW="4476190" imgH="1676634" progId="PBrush">
              <p:embed/>
            </p:oleObj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358246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PUENTE Rectificador MONOFÁSICO ONDA COMPLETA semiCONTROLADO</a:t>
            </a:r>
            <a:r>
              <a:rPr lang="es-ES" sz="3200" b="1" cap="all" dirty="0" smtClean="0"/>
              <a:t>  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6" name="5 Rectángulo"/>
          <p:cNvSpPr/>
          <p:nvPr/>
        </p:nvSpPr>
        <p:spPr>
          <a:xfrm>
            <a:off x="285720" y="5143512"/>
            <a:ext cx="4857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</a:t>
            </a:r>
            <a:r>
              <a:rPr lang="es-ES" dirty="0" smtClean="0"/>
              <a:t> de </a:t>
            </a:r>
            <a:r>
              <a:rPr lang="es-ES" dirty="0" smtClean="0"/>
              <a:t>las conexiones de control y disparo </a:t>
            </a:r>
            <a:r>
              <a:rPr lang="es-ES" dirty="0" smtClean="0"/>
              <a:t> del </a:t>
            </a:r>
            <a:r>
              <a:rPr lang="es-ES" dirty="0" smtClean="0"/>
              <a:t>rectificador </a:t>
            </a:r>
            <a:r>
              <a:rPr lang="es-ES" dirty="0" smtClean="0"/>
              <a:t> monofásico  </a:t>
            </a:r>
            <a:r>
              <a:rPr lang="es-ES" dirty="0" smtClean="0"/>
              <a:t>de onda </a:t>
            </a:r>
            <a:r>
              <a:rPr lang="es-ES" dirty="0" smtClean="0"/>
              <a:t> completa </a:t>
            </a:r>
            <a:r>
              <a:rPr lang="es-ES" dirty="0" smtClean="0"/>
              <a:t>semicontrolado</a:t>
            </a:r>
            <a:endParaRPr lang="es-EC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pic>
        <p:nvPicPr>
          <p:cNvPr id="7" name="6 Imagen" descr="J:\201109A0\Monofasico\0609201142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928802"/>
            <a:ext cx="392909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J:\201109A0\Monofasico\06092011425.jpg"/>
          <p:cNvPicPr/>
          <p:nvPr/>
        </p:nvPicPr>
        <p:blipFill>
          <a:blip r:embed="rId3" cstate="print"/>
          <a:srcRect t="4082"/>
          <a:stretch>
            <a:fillRect/>
          </a:stretch>
        </p:blipFill>
        <p:spPr bwMode="auto">
          <a:xfrm>
            <a:off x="5572133" y="1714488"/>
            <a:ext cx="2500329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4857752" y="5214950"/>
            <a:ext cx="4286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 las conexiones de </a:t>
            </a:r>
            <a:r>
              <a:rPr lang="es-ES" dirty="0" smtClean="0"/>
              <a:t>l transformador T2 para  el </a:t>
            </a:r>
            <a:r>
              <a:rPr lang="es-ES" dirty="0" smtClean="0"/>
              <a:t>rectificador </a:t>
            </a:r>
            <a:r>
              <a:rPr lang="es-ES" dirty="0" smtClean="0"/>
              <a:t>monofásico de onda completa semicontrolado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116632"/>
            <a:ext cx="8286808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PUENTE Rectificador MONOFÁSICO ONDA COMPLETA semiCONTROLADO</a:t>
            </a:r>
            <a:r>
              <a:rPr lang="es-ES" sz="3200" b="1" cap="all" dirty="0" smtClean="0"/>
              <a:t>  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6" name="5 Rectángulo"/>
          <p:cNvSpPr/>
          <p:nvPr/>
        </p:nvSpPr>
        <p:spPr>
          <a:xfrm>
            <a:off x="571472" y="4500570"/>
            <a:ext cx="42148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Simulación en Pspice de las señales con corriente conducción continua carga ligera R=100, L=256mH</a:t>
            </a:r>
            <a:endParaRPr lang="es-EC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C"/>
          </a:p>
        </p:txBody>
      </p:sp>
      <p:sp>
        <p:nvSpPr>
          <p:cNvPr id="9" name="8 Rectángulo"/>
          <p:cNvSpPr/>
          <p:nvPr/>
        </p:nvSpPr>
        <p:spPr>
          <a:xfrm>
            <a:off x="5072066" y="5072074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Imagen obtenida del osciloscopio de las señales con corriente conducción continua carga ligera R=100, L=256mH</a:t>
            </a:r>
            <a:endParaRPr lang="es-EC" dirty="0"/>
          </a:p>
        </p:txBody>
      </p:sp>
      <p:pic>
        <p:nvPicPr>
          <p:cNvPr id="10" name="9 Imagen"/>
          <p:cNvPicPr/>
          <p:nvPr/>
        </p:nvPicPr>
        <p:blipFill>
          <a:blip r:embed="rId2" cstate="print"/>
          <a:srcRect l="5260" t="17391" r="1507" b="15217"/>
          <a:stretch>
            <a:fillRect/>
          </a:stretch>
        </p:blipFill>
        <p:spPr bwMode="auto">
          <a:xfrm>
            <a:off x="500034" y="2214554"/>
            <a:ext cx="450059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10 Imagen"/>
          <p:cNvPicPr/>
          <p:nvPr/>
        </p:nvPicPr>
        <p:blipFill>
          <a:blip r:embed="rId3" cstate="print"/>
          <a:srcRect r="33371"/>
          <a:stretch>
            <a:fillRect/>
          </a:stretch>
        </p:blipFill>
        <p:spPr bwMode="auto">
          <a:xfrm>
            <a:off x="5143504" y="2786058"/>
            <a:ext cx="3571900" cy="2333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071670" y="2357430"/>
            <a:ext cx="142876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AutoShape 2"/>
          <p:cNvCxnSpPr>
            <a:cxnSpLocks noChangeShapeType="1"/>
          </p:cNvCxnSpPr>
          <p:nvPr/>
        </p:nvCxnSpPr>
        <p:spPr bwMode="auto">
          <a:xfrm rot="10800000" flipV="1">
            <a:off x="1357290" y="2571744"/>
            <a:ext cx="928694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2214546" y="3143248"/>
            <a:ext cx="114300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6" name="AutoShape 2"/>
          <p:cNvCxnSpPr>
            <a:cxnSpLocks noChangeShapeType="1"/>
          </p:cNvCxnSpPr>
          <p:nvPr/>
        </p:nvCxnSpPr>
        <p:spPr bwMode="auto">
          <a:xfrm rot="10800000" flipV="1">
            <a:off x="1571604" y="3286123"/>
            <a:ext cx="857256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5643570" y="2932112"/>
            <a:ext cx="1571636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6357950" y="4360872"/>
            <a:ext cx="1214446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20" name="AutoShape 2"/>
          <p:cNvCxnSpPr>
            <a:cxnSpLocks noChangeShapeType="1"/>
            <a:stCxn id="18" idx="2"/>
          </p:cNvCxnSpPr>
          <p:nvPr/>
        </p:nvCxnSpPr>
        <p:spPr bwMode="auto">
          <a:xfrm rot="5400000">
            <a:off x="5963453" y="3251997"/>
            <a:ext cx="360371" cy="57150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3" name="AutoShape 2"/>
          <p:cNvCxnSpPr>
            <a:cxnSpLocks noChangeShapeType="1"/>
            <a:stCxn id="19" idx="0"/>
          </p:cNvCxnSpPr>
          <p:nvPr/>
        </p:nvCxnSpPr>
        <p:spPr bwMode="auto">
          <a:xfrm rot="16200000" flipV="1">
            <a:off x="6697282" y="4092980"/>
            <a:ext cx="428626" cy="10715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42852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Rectificador</a:t>
            </a:r>
            <a:r>
              <a:rPr lang="es-ES" sz="3200" b="1" cap="all" dirty="0" smtClean="0"/>
              <a:t> 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trifásico</a:t>
            </a:r>
            <a:r>
              <a:rPr lang="es-ES" sz="3200" b="1" cap="all" dirty="0" smtClean="0"/>
              <a:t> </a:t>
            </a:r>
            <a:r>
              <a:rPr lang="es-ES" sz="3200" kern="1200" cap="all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de</a:t>
            </a:r>
            <a:r>
              <a:rPr lang="es-ES" sz="3200" b="1" cap="all" dirty="0" smtClean="0"/>
              <a:t>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media </a:t>
            </a:r>
            <a:r>
              <a:rPr lang="es-ES" sz="3200" b="1" cap="all" dirty="0" smtClean="0"/>
              <a:t>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onda CONTROLADO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48129" name="Object 1"/>
          <p:cNvGraphicFramePr>
            <a:graphicFrameLocks noChangeAspect="1"/>
          </p:cNvGraphicFramePr>
          <p:nvPr/>
        </p:nvGraphicFramePr>
        <p:xfrm>
          <a:off x="1785918" y="1714488"/>
          <a:ext cx="5904005" cy="4286280"/>
        </p:xfrm>
        <a:graphic>
          <a:graphicData uri="http://schemas.openxmlformats.org/presentationml/2006/ole">
            <p:oleObj spid="_x0000_s48129" r:id="rId3" imgW="4147947" imgH="2991231" progId="">
              <p:embed/>
            </p:oleObj>
          </a:graphicData>
        </a:graphic>
      </p:graphicFrame>
      <p:sp>
        <p:nvSpPr>
          <p:cNvPr id="6" name="5 Rectángulo"/>
          <p:cNvSpPr/>
          <p:nvPr/>
        </p:nvSpPr>
        <p:spPr>
          <a:xfrm>
            <a:off x="1714480" y="6131502"/>
            <a:ext cx="6072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Circuito de potencia del rectificador trifásico de media onda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14290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Rectificador</a:t>
            </a:r>
            <a:r>
              <a:rPr lang="es-ES" sz="3200" b="1" cap="all" dirty="0" smtClean="0"/>
              <a:t> 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trifásico</a:t>
            </a:r>
            <a:r>
              <a:rPr lang="es-ES" sz="3200" b="1" cap="all" dirty="0" smtClean="0"/>
              <a:t> </a:t>
            </a:r>
            <a:r>
              <a:rPr lang="es-ES" sz="3200" kern="1200" cap="all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de</a:t>
            </a:r>
            <a:r>
              <a:rPr lang="es-ES" sz="3200" b="1" cap="all" dirty="0" smtClean="0"/>
              <a:t>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media </a:t>
            </a:r>
            <a:r>
              <a:rPr lang="es-ES" sz="3200" b="1" cap="all" dirty="0" smtClean="0"/>
              <a:t>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onda CONTROLADO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755576" y="5229200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 las conexiones de control y disparo del rectificador trifásico de media onda</a:t>
            </a:r>
            <a:endParaRPr lang="es-EC" dirty="0"/>
          </a:p>
        </p:txBody>
      </p:sp>
      <p:pic>
        <p:nvPicPr>
          <p:cNvPr id="7" name="6 Imagen" descr="F:\fotos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285992"/>
            <a:ext cx="371477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F:\fotos\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9194" y="1844824"/>
            <a:ext cx="264320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5076056" y="5445224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 las conexiones del transformador  T3  para el rectificador trifásico de media onda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Rectificador</a:t>
            </a:r>
            <a:r>
              <a:rPr lang="es-ES" sz="3200" b="1" cap="all" dirty="0" smtClean="0"/>
              <a:t> 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trifásico</a:t>
            </a:r>
            <a:r>
              <a:rPr lang="es-ES" sz="3200" b="1" cap="all" dirty="0" smtClean="0"/>
              <a:t> </a:t>
            </a:r>
            <a:r>
              <a:rPr lang="es-ES" sz="3200" kern="1200" cap="all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de</a:t>
            </a:r>
            <a:r>
              <a:rPr lang="es-ES" sz="3200" b="1" cap="all" dirty="0" smtClean="0"/>
              <a:t>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media </a:t>
            </a:r>
            <a:r>
              <a:rPr lang="es-ES" sz="3200" b="1" cap="all" dirty="0" smtClean="0"/>
              <a:t>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onda CONTROLADO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755576" y="4293096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Simulación en Pspice de las señales con corriente conducción continua carga ligera R=100, L=256mH</a:t>
            </a:r>
            <a:endParaRPr lang="es-EC" dirty="0"/>
          </a:p>
        </p:txBody>
      </p:sp>
      <p:sp>
        <p:nvSpPr>
          <p:cNvPr id="9" name="8 Rectángulo"/>
          <p:cNvSpPr/>
          <p:nvPr/>
        </p:nvSpPr>
        <p:spPr>
          <a:xfrm>
            <a:off x="5076056" y="5445224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Imagen obtenida del osciloscopio de las señales del rectificador trifásico controlado  R=100 </a:t>
            </a:r>
            <a:r>
              <a:rPr lang="es-ES" dirty="0" err="1" smtClean="0"/>
              <a:t>ohms</a:t>
            </a:r>
            <a:r>
              <a:rPr lang="es-ES" dirty="0" smtClean="0"/>
              <a:t>, α</a:t>
            </a:r>
            <a:r>
              <a:rPr lang="es-ES" baseline="-25000" dirty="0" smtClean="0"/>
              <a:t>F</a:t>
            </a:r>
            <a:r>
              <a:rPr lang="es-ES" dirty="0" smtClean="0"/>
              <a:t> = 45º</a:t>
            </a:r>
            <a:endParaRPr lang="es-EC" dirty="0"/>
          </a:p>
        </p:txBody>
      </p:sp>
      <p:pic>
        <p:nvPicPr>
          <p:cNvPr id="10" name="9 Imagen"/>
          <p:cNvPicPr/>
          <p:nvPr/>
        </p:nvPicPr>
        <p:blipFill>
          <a:blip r:embed="rId2" cstate="print"/>
          <a:srcRect l="4739" t="17391" r="2027" b="15217"/>
          <a:stretch>
            <a:fillRect/>
          </a:stretch>
        </p:blipFill>
        <p:spPr bwMode="auto">
          <a:xfrm>
            <a:off x="467544" y="1988840"/>
            <a:ext cx="453650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10 Imagen"/>
          <p:cNvPicPr/>
          <p:nvPr/>
        </p:nvPicPr>
        <p:blipFill>
          <a:blip r:embed="rId3" cstate="print"/>
          <a:srcRect r="25599"/>
          <a:stretch>
            <a:fillRect/>
          </a:stretch>
        </p:blipFill>
        <p:spPr bwMode="auto">
          <a:xfrm>
            <a:off x="5148064" y="2996952"/>
            <a:ext cx="37444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635194" y="2132856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AutoShape 2"/>
          <p:cNvCxnSpPr>
            <a:cxnSpLocks noChangeShapeType="1"/>
          </p:cNvCxnSpPr>
          <p:nvPr/>
        </p:nvCxnSpPr>
        <p:spPr bwMode="auto">
          <a:xfrm rot="10800000" flipV="1">
            <a:off x="1777938" y="2275732"/>
            <a:ext cx="928694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778070" y="2704360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AutoShape 2"/>
          <p:cNvCxnSpPr>
            <a:cxnSpLocks noChangeShapeType="1"/>
          </p:cNvCxnSpPr>
          <p:nvPr/>
        </p:nvCxnSpPr>
        <p:spPr bwMode="auto">
          <a:xfrm rot="10800000" flipV="1">
            <a:off x="1992252" y="2918674"/>
            <a:ext cx="857256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524328" y="4075120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7" name="AutoShape 2"/>
          <p:cNvCxnSpPr>
            <a:cxnSpLocks noChangeShapeType="1"/>
          </p:cNvCxnSpPr>
          <p:nvPr/>
        </p:nvCxnSpPr>
        <p:spPr bwMode="auto">
          <a:xfrm flipH="1">
            <a:off x="6876256" y="3284984"/>
            <a:ext cx="720080" cy="43204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7596336" y="3000372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9" name="AutoShape 2"/>
          <p:cNvCxnSpPr>
            <a:cxnSpLocks noChangeShapeType="1"/>
          </p:cNvCxnSpPr>
          <p:nvPr/>
        </p:nvCxnSpPr>
        <p:spPr bwMode="auto">
          <a:xfrm flipH="1">
            <a:off x="6660232" y="4221088"/>
            <a:ext cx="936104" cy="28803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300022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PUENTE Rectificador TRIFÁSICO ONDA COMPLETA SEMICONTROLADO</a:t>
            </a:r>
            <a:r>
              <a:rPr lang="es-ES" sz="3200" b="1" cap="all" dirty="0" smtClean="0"/>
              <a:t>  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6264696" cy="3456384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483768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dirty="0" smtClean="0"/>
              <a:t>Circuito de potencia del rectificador trifásico semicontrolado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116632"/>
            <a:ext cx="8786842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PUENTE Rectificador TRIFÁSICO ONDA COMPLETA SEMICONTROLADO</a:t>
            </a:r>
            <a:r>
              <a:rPr lang="es-ES" sz="3200" b="1" cap="all" dirty="0" smtClean="0"/>
              <a:t>  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27584" y="5457998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 las conexiones de control y disparo del rectificador trifásico semicontrolado</a:t>
            </a:r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5148064" y="5674022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 las conexiones del transformador </a:t>
            </a:r>
            <a:r>
              <a:rPr lang="es-ES" dirty="0" smtClean="0"/>
              <a:t>T3  para </a:t>
            </a:r>
            <a:r>
              <a:rPr lang="es-ES" dirty="0" smtClean="0"/>
              <a:t>rectificador trifásico semicontrolado</a:t>
            </a:r>
            <a:endParaRPr lang="es-EC" dirty="0"/>
          </a:p>
        </p:txBody>
      </p:sp>
      <p:pic>
        <p:nvPicPr>
          <p:cNvPr id="60417" name="Picture 1" descr="J:\201111A0\161120115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25256"/>
            <a:ext cx="3929090" cy="2946818"/>
          </a:xfrm>
          <a:prstGeom prst="rect">
            <a:avLst/>
          </a:prstGeom>
          <a:noFill/>
        </p:spPr>
      </p:pic>
      <p:pic>
        <p:nvPicPr>
          <p:cNvPr id="60418" name="Picture 2" descr="J:\201111A0\16112011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1785926"/>
            <a:ext cx="2662239" cy="354965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116632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40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PUENTE Rectificador TRIFÁSICO ONDA COMPLETA SEMICONTROLADO</a:t>
            </a:r>
            <a:r>
              <a:rPr lang="es-ES" b="1" cap="all" dirty="0" smtClean="0"/>
              <a:t>  </a:t>
            </a:r>
            <a:endParaRPr lang="es-EC" sz="40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6 Imagen"/>
          <p:cNvPicPr/>
          <p:nvPr/>
        </p:nvPicPr>
        <p:blipFill>
          <a:blip r:embed="rId2" cstate="print"/>
          <a:srcRect l="5260" t="17391" r="1507" b="15217"/>
          <a:stretch>
            <a:fillRect/>
          </a:stretch>
        </p:blipFill>
        <p:spPr bwMode="auto">
          <a:xfrm>
            <a:off x="611560" y="2276872"/>
            <a:ext cx="42484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/>
          <p:cNvPicPr/>
          <p:nvPr/>
        </p:nvPicPr>
        <p:blipFill>
          <a:blip r:embed="rId3" cstate="print"/>
          <a:srcRect r="25137"/>
          <a:stretch>
            <a:fillRect/>
          </a:stretch>
        </p:blipFill>
        <p:spPr bwMode="auto">
          <a:xfrm>
            <a:off x="5004048" y="3212976"/>
            <a:ext cx="388843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755576" y="4532927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Simulación en Pspice de las señales para el caso semicontrolado con diodo de paso libre (R=100 ohm, L=242m, α</a:t>
            </a:r>
            <a:r>
              <a:rPr lang="es-ES" baseline="-25000" dirty="0" smtClean="0"/>
              <a:t>F</a:t>
            </a:r>
            <a:r>
              <a:rPr lang="es-ES" dirty="0" smtClean="0"/>
              <a:t> = 90º)</a:t>
            </a:r>
            <a:endParaRPr lang="es-EC" dirty="0"/>
          </a:p>
        </p:txBody>
      </p:sp>
      <p:sp>
        <p:nvSpPr>
          <p:cNvPr id="10" name="9 Rectángulo"/>
          <p:cNvSpPr/>
          <p:nvPr/>
        </p:nvSpPr>
        <p:spPr>
          <a:xfrm>
            <a:off x="5076056" y="5229200"/>
            <a:ext cx="36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Imagen obtenida del osciloscopio de las señales del rectificador trifásico caso semicontrolado con diodo de paso libre (R=100 ohm, L=242m, α</a:t>
            </a:r>
            <a:r>
              <a:rPr lang="es-ES" baseline="-25000" dirty="0" smtClean="0"/>
              <a:t>F</a:t>
            </a:r>
            <a:r>
              <a:rPr lang="es-ES" dirty="0" smtClean="0"/>
              <a:t> = 90º)</a:t>
            </a:r>
            <a:endParaRPr lang="es-EC" dirty="0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635194" y="2643181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2" name="AutoShape 2"/>
          <p:cNvCxnSpPr>
            <a:cxnSpLocks noChangeShapeType="1"/>
          </p:cNvCxnSpPr>
          <p:nvPr/>
        </p:nvCxnSpPr>
        <p:spPr bwMode="auto">
          <a:xfrm rot="10800000" flipV="1">
            <a:off x="1777938" y="2786057"/>
            <a:ext cx="928694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778070" y="3214685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Voltajes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4" name="AutoShape 2"/>
          <p:cNvCxnSpPr>
            <a:cxnSpLocks noChangeShapeType="1"/>
          </p:cNvCxnSpPr>
          <p:nvPr/>
        </p:nvCxnSpPr>
        <p:spPr bwMode="auto">
          <a:xfrm rot="10800000" flipV="1">
            <a:off x="2428860" y="3429000"/>
            <a:ext cx="428628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072330" y="4000504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7" name="AutoShape 2"/>
          <p:cNvCxnSpPr>
            <a:cxnSpLocks noChangeShapeType="1"/>
          </p:cNvCxnSpPr>
          <p:nvPr/>
        </p:nvCxnSpPr>
        <p:spPr bwMode="auto">
          <a:xfrm rot="10800000" flipV="1">
            <a:off x="6143636" y="3571876"/>
            <a:ext cx="928694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6929454" y="3286124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Voltajes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9" name="AutoShape 2"/>
          <p:cNvCxnSpPr>
            <a:cxnSpLocks noChangeShapeType="1"/>
          </p:cNvCxnSpPr>
          <p:nvPr/>
        </p:nvCxnSpPr>
        <p:spPr bwMode="auto">
          <a:xfrm rot="10800000" flipV="1">
            <a:off x="6794558" y="4214819"/>
            <a:ext cx="428628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57166"/>
            <a:ext cx="7772400" cy="914400"/>
          </a:xfrm>
        </p:spPr>
        <p:txBody>
          <a:bodyPr/>
          <a:lstStyle/>
          <a:p>
            <a:pPr algn="ctr"/>
            <a:r>
              <a:rPr lang="es-EC" dirty="0" smtClean="0"/>
              <a:t>INTRODUCCIÓN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571612"/>
            <a:ext cx="8115328" cy="3643338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La conformación del presente proyecto de graduación busca darles a los estudiantes una guía resumida y fácil de entender sobre todas las prácticas que se pueden realizar con esta máquina educacional</a:t>
            </a:r>
          </a:p>
          <a:p>
            <a:pPr algn="just"/>
            <a:r>
              <a:rPr lang="es-ES" dirty="0" smtClean="0"/>
              <a:t>Además provee las herramientas necesarias para una mejor comprensión de la parte teórica vista en los cursos previos al laboratorio</a:t>
            </a:r>
            <a:endParaRPr lang="es-EC" dirty="0" smtClean="0"/>
          </a:p>
          <a:p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083700"/>
            <a:ext cx="8786842" cy="2131118"/>
          </a:xfrm>
        </p:spPr>
        <p:txBody>
          <a:bodyPr/>
          <a:lstStyle/>
          <a:p>
            <a:pPr algn="ctr"/>
            <a:r>
              <a:rPr lang="es-ES" sz="5400" dirty="0" smtClean="0"/>
              <a:t>PRÁCTICAS DE LOS CONVERTIDORES AC - AC</a:t>
            </a:r>
            <a:endParaRPr lang="es-ES" sz="5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357166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CONTROLADOR AC-AC MONOFÁSICO BIDIRECCIONAL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57345" name="Object 1"/>
          <p:cNvGraphicFramePr>
            <a:graphicFrameLocks noChangeAspect="1"/>
          </p:cNvGraphicFramePr>
          <p:nvPr/>
        </p:nvGraphicFramePr>
        <p:xfrm>
          <a:off x="1214414" y="1785926"/>
          <a:ext cx="7318039" cy="3571900"/>
        </p:xfrm>
        <a:graphic>
          <a:graphicData uri="http://schemas.openxmlformats.org/presentationml/2006/ole">
            <p:oleObj spid="_x0000_s57345" name="Imagen de mapa de bits" r:id="rId3" imgW="4923810" imgH="2400635" progId="PBrush">
              <p:embed/>
            </p:oleObj>
          </a:graphicData>
        </a:graphic>
      </p:graphicFrame>
      <p:sp>
        <p:nvSpPr>
          <p:cNvPr id="6" name="5 Rectángulo"/>
          <p:cNvSpPr/>
          <p:nvPr/>
        </p:nvSpPr>
        <p:spPr>
          <a:xfrm>
            <a:off x="2500330" y="55721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dirty="0" smtClean="0"/>
              <a:t>Circuito de potencia del convertidor AC/AC monofásico bidireccional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CONTROLADOR AC-AC MONOFÁSICO BIDIRECCIONAL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5" name="4 Imagen" descr="J:\201109A0\AC AC\080920114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00240"/>
            <a:ext cx="4028794" cy="3019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J:\201109A0\AC AC\080920114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500174"/>
            <a:ext cx="285752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827584" y="5357826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del circuito de potencia de convertidor AC/AC monofásico bidireccional</a:t>
            </a:r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5148064" y="5357826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 las conexiones del transformador </a:t>
            </a:r>
            <a:r>
              <a:rPr lang="es-ES" dirty="0" smtClean="0"/>
              <a:t>T3  para </a:t>
            </a:r>
            <a:r>
              <a:rPr lang="es-ES" dirty="0" smtClean="0"/>
              <a:t>el circuito de potencia de convertidor AC/AC monofásico bidireccional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CONTROLADOR AC-AC MONOFÁSICO BIDIRECCIONAL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 l="4999" t="17391" r="1699" b="14783"/>
          <a:stretch>
            <a:fillRect/>
          </a:stretch>
        </p:blipFill>
        <p:spPr bwMode="auto">
          <a:xfrm>
            <a:off x="500034" y="1785926"/>
            <a:ext cx="428628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print"/>
          <a:srcRect r="24629"/>
          <a:stretch>
            <a:fillRect/>
          </a:stretch>
        </p:blipFill>
        <p:spPr bwMode="auto">
          <a:xfrm>
            <a:off x="5000628" y="2786058"/>
            <a:ext cx="384635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755576" y="4532927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Simulación en Pspice de las señales de voltaje y corriente para conducción </a:t>
            </a:r>
            <a:r>
              <a:rPr lang="es-ES" dirty="0" err="1" smtClean="0"/>
              <a:t>contínua</a:t>
            </a:r>
            <a:r>
              <a:rPr lang="es-ES" dirty="0" smtClean="0"/>
              <a:t> R = 100 con α</a:t>
            </a:r>
            <a:r>
              <a:rPr lang="es-ES" baseline="-25000" dirty="0" smtClean="0"/>
              <a:t>F</a:t>
            </a:r>
            <a:r>
              <a:rPr lang="es-ES" dirty="0" smtClean="0"/>
              <a:t> = 80º </a:t>
            </a:r>
            <a:endParaRPr lang="es-EC" dirty="0"/>
          </a:p>
        </p:txBody>
      </p:sp>
      <p:sp>
        <p:nvSpPr>
          <p:cNvPr id="7" name="6 Rectángulo"/>
          <p:cNvSpPr/>
          <p:nvPr/>
        </p:nvSpPr>
        <p:spPr>
          <a:xfrm>
            <a:off x="5076056" y="5500702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Imagen obtenida del osciloscopio de las señales de voltaje y corriente para conducción </a:t>
            </a:r>
            <a:r>
              <a:rPr lang="es-ES" dirty="0" err="1" smtClean="0"/>
              <a:t>contínua</a:t>
            </a:r>
            <a:r>
              <a:rPr lang="es-ES" dirty="0" smtClean="0"/>
              <a:t> R = 100 con α</a:t>
            </a:r>
            <a:r>
              <a:rPr lang="es-ES" baseline="-25000" dirty="0" smtClean="0"/>
              <a:t>F</a:t>
            </a:r>
            <a:r>
              <a:rPr lang="es-ES" dirty="0" smtClean="0"/>
              <a:t> = 80º </a:t>
            </a:r>
            <a:endParaRPr lang="es-EC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2928926" y="1857364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9" name="AutoShape 2"/>
          <p:cNvCxnSpPr>
            <a:cxnSpLocks noChangeShapeType="1"/>
          </p:cNvCxnSpPr>
          <p:nvPr/>
        </p:nvCxnSpPr>
        <p:spPr bwMode="auto">
          <a:xfrm rot="10800000" flipV="1">
            <a:off x="2143108" y="2071678"/>
            <a:ext cx="928694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571736" y="3071810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Voltajes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1" name="AutoShape 2"/>
          <p:cNvCxnSpPr>
            <a:cxnSpLocks noChangeShapeType="1"/>
          </p:cNvCxnSpPr>
          <p:nvPr/>
        </p:nvCxnSpPr>
        <p:spPr bwMode="auto">
          <a:xfrm rot="10800000" flipV="1">
            <a:off x="2214546" y="3286124"/>
            <a:ext cx="428628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643702" y="4143380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AutoShape 2"/>
          <p:cNvCxnSpPr>
            <a:cxnSpLocks noChangeShapeType="1"/>
          </p:cNvCxnSpPr>
          <p:nvPr/>
        </p:nvCxnSpPr>
        <p:spPr bwMode="auto">
          <a:xfrm rot="10800000" flipV="1">
            <a:off x="6357950" y="3214686"/>
            <a:ext cx="928694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7143768" y="2928934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Voltajes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AutoShape 2"/>
          <p:cNvCxnSpPr>
            <a:cxnSpLocks noChangeShapeType="1"/>
          </p:cNvCxnSpPr>
          <p:nvPr/>
        </p:nvCxnSpPr>
        <p:spPr bwMode="auto">
          <a:xfrm rot="10800000" flipV="1">
            <a:off x="6429388" y="4429132"/>
            <a:ext cx="428628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85728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CONTROLADOR AC-AC TRIFÁSICO UNIDIRECCIONAL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71678"/>
            <a:ext cx="5857916" cy="35004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500330" y="55721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S" dirty="0" smtClean="0"/>
              <a:t>Circuito de potencia del convertidor AC/AC trifásico unidireccional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157146"/>
            <a:ext cx="8786842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ea typeface="+mj-ea"/>
                <a:cs typeface="+mj-cs"/>
              </a:rPr>
              <a:t>CONTROLADOR AC-AC TRIFÁSICO UNIDIRECCIONAL</a:t>
            </a:r>
            <a:endParaRPr lang="es-EC" sz="3200" kern="1200" cap="all" spc="-100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4 Imagen" descr="J:\201109A0\AC AC\0809201144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928802"/>
            <a:ext cx="40719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J:\201109A0\AC AC\080920114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571612"/>
            <a:ext cx="285752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857224" y="5429264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del circuito de potencia de convertidor AC/AC trifásico unidireccional</a:t>
            </a:r>
            <a:endParaRPr lang="es-EC" dirty="0"/>
          </a:p>
        </p:txBody>
      </p:sp>
      <p:sp>
        <p:nvSpPr>
          <p:cNvPr id="8" name="7 Rectángulo"/>
          <p:cNvSpPr/>
          <p:nvPr/>
        </p:nvSpPr>
        <p:spPr>
          <a:xfrm>
            <a:off x="5000628" y="5500702"/>
            <a:ext cx="3995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 las conexiones del </a:t>
            </a:r>
            <a:r>
              <a:rPr lang="es-ES" dirty="0" smtClean="0"/>
              <a:t>transformador T3 </a:t>
            </a:r>
            <a:r>
              <a:rPr lang="es-ES" dirty="0" smtClean="0"/>
              <a:t>para el circuito de potencia de convertidor AC/AC trifásico unidireccional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300022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CONTROLADOR AC-AC TRIFÁSICO UNIDIRECCIONAL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2 Imagen"/>
          <p:cNvPicPr/>
          <p:nvPr/>
        </p:nvPicPr>
        <p:blipFill>
          <a:blip r:embed="rId2" cstate="print"/>
          <a:srcRect l="6569" t="18333" r="2747" b="16086"/>
          <a:stretch>
            <a:fillRect/>
          </a:stretch>
        </p:blipFill>
        <p:spPr bwMode="auto">
          <a:xfrm>
            <a:off x="571472" y="1857364"/>
            <a:ext cx="40752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928934"/>
            <a:ext cx="4081050" cy="233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642910" y="4291620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Simulación en Pspice de las señales de voltaje y corriente para R = 100 con α</a:t>
            </a:r>
            <a:r>
              <a:rPr lang="es-ES" baseline="-25000" dirty="0" smtClean="0"/>
              <a:t>F</a:t>
            </a:r>
            <a:r>
              <a:rPr lang="es-ES" dirty="0" smtClean="0"/>
              <a:t> =110º</a:t>
            </a:r>
            <a:endParaRPr lang="es-EC" dirty="0"/>
          </a:p>
        </p:txBody>
      </p:sp>
      <p:sp>
        <p:nvSpPr>
          <p:cNvPr id="6" name="5 Rectángulo"/>
          <p:cNvSpPr/>
          <p:nvPr/>
        </p:nvSpPr>
        <p:spPr>
          <a:xfrm>
            <a:off x="5076056" y="5429264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Imagen obtenida del osciloscopio de las señales de voltaje y corriente para R = 100 con α</a:t>
            </a:r>
            <a:r>
              <a:rPr lang="es-ES" baseline="-25000" dirty="0" smtClean="0"/>
              <a:t>F</a:t>
            </a:r>
            <a:r>
              <a:rPr lang="es-ES" dirty="0" smtClean="0"/>
              <a:t> = 80º obtenidas del osciloscopio</a:t>
            </a:r>
            <a:endParaRPr lang="es-EC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857488" y="1785926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8" name="AutoShape 2"/>
          <p:cNvCxnSpPr>
            <a:cxnSpLocks noChangeShapeType="1"/>
          </p:cNvCxnSpPr>
          <p:nvPr/>
        </p:nvCxnSpPr>
        <p:spPr bwMode="auto">
          <a:xfrm rot="10800000" flipV="1">
            <a:off x="2071670" y="2000240"/>
            <a:ext cx="928694" cy="14287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714612" y="2643182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Voltajes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0" name="AutoShape 2"/>
          <p:cNvCxnSpPr>
            <a:cxnSpLocks noChangeShapeType="1"/>
          </p:cNvCxnSpPr>
          <p:nvPr/>
        </p:nvCxnSpPr>
        <p:spPr bwMode="auto">
          <a:xfrm rot="10800000" flipV="1">
            <a:off x="2143108" y="2857496"/>
            <a:ext cx="642942" cy="50006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357950" y="4143380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Corriente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3" name="AutoShape 2"/>
          <p:cNvCxnSpPr>
            <a:cxnSpLocks noChangeShapeType="1"/>
          </p:cNvCxnSpPr>
          <p:nvPr/>
        </p:nvCxnSpPr>
        <p:spPr bwMode="auto">
          <a:xfrm rot="10800000" flipV="1">
            <a:off x="5929322" y="3429000"/>
            <a:ext cx="857256" cy="42862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6643702" y="3214686"/>
            <a:ext cx="785818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EC" sz="1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Voltajes de salida</a:t>
            </a:r>
            <a:endParaRPr kumimoji="0" lang="es-EC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AutoShape 2"/>
          <p:cNvCxnSpPr>
            <a:cxnSpLocks noChangeShapeType="1"/>
          </p:cNvCxnSpPr>
          <p:nvPr/>
        </p:nvCxnSpPr>
        <p:spPr bwMode="auto">
          <a:xfrm rot="10800000" flipV="1">
            <a:off x="5857884" y="4429132"/>
            <a:ext cx="571504" cy="714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85786" y="1643050"/>
            <a:ext cx="7772400" cy="4212444"/>
          </a:xfrm>
        </p:spPr>
        <p:txBody>
          <a:bodyPr>
            <a:normAutofit/>
          </a:bodyPr>
          <a:lstStyle/>
          <a:p>
            <a:pPr lvl="0" algn="just"/>
            <a:r>
              <a:rPr lang="es-ES" dirty="0" smtClean="0"/>
              <a:t>Con los equipos de convertidores tipo Mawdsley’s se pueden analizar experimentalmente las diversas topologías y configuraciones de los convertidores AC/DC y AC/AC basados en tiristores, aunque también se los puede utilizar en el estudio de los sistemas de control en lazo cerrado de velocidad y torque de motores DC.</a:t>
            </a:r>
          </a:p>
          <a:p>
            <a:pPr>
              <a:buNone/>
            </a:pPr>
            <a:endParaRPr lang="es-EC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800128" y="428604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40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CONCLUSIONES</a:t>
            </a:r>
            <a:endParaRPr lang="es-EC" sz="40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85786" y="1785926"/>
            <a:ext cx="7772400" cy="4572000"/>
          </a:xfrm>
        </p:spPr>
        <p:txBody>
          <a:bodyPr>
            <a:normAutofit/>
          </a:bodyPr>
          <a:lstStyle/>
          <a:p>
            <a:pPr lvl="0" algn="just"/>
            <a:r>
              <a:rPr lang="es-ES" dirty="0" smtClean="0"/>
              <a:t>Las simulaciones y gráficos experimentales de las prácticas de todos los rectificadores y controladores realizadas durante este proyecto, van a servir de mucha ayuda para el completo entendimiento de éstas y su experimentación durante las clases de Laboratorio, ya que están diseñadas de manera sencilla y gráfica, ejecutando los procedimientos paso a paso.</a:t>
            </a:r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00128" y="428604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40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CONCLUSIONES</a:t>
            </a:r>
            <a:endParaRPr lang="es-EC" sz="40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85786" y="1785926"/>
            <a:ext cx="7772400" cy="4572000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La utilización de los simuladores por computadora como Pspice contribuyen significativamente a mejorar la comprensión de la operación de las tarjetas electrónicas usadas en los equipos, y comparar y analizar las señales obtenidas en los distintos convertidores. </a:t>
            </a:r>
          </a:p>
          <a:p>
            <a:endParaRPr lang="es-ES" dirty="0"/>
          </a:p>
        </p:txBody>
      </p:sp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800128" y="428604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40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CONCLUSIONES</a:t>
            </a:r>
            <a:endParaRPr lang="es-EC" sz="40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1500174"/>
            <a:ext cx="7772400" cy="4202820"/>
          </a:xfrm>
        </p:spPr>
        <p:txBody>
          <a:bodyPr/>
          <a:lstStyle/>
          <a:p>
            <a:pPr algn="ctr"/>
            <a:r>
              <a:rPr lang="es-ES" sz="6000" dirty="0" smtClean="0"/>
              <a:t>PROCESO DE ENSAMBLAJE DE LA </a:t>
            </a:r>
            <a:r>
              <a:rPr lang="es-ES" sz="6000" dirty="0" smtClean="0"/>
              <a:t>MÁQUINA TIPO MAWDLEYS</a:t>
            </a:r>
            <a:endParaRPr lang="es-ES" sz="6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878" y="2071678"/>
            <a:ext cx="8501122" cy="2149410"/>
          </a:xfrm>
        </p:spPr>
        <p:txBody>
          <a:bodyPr/>
          <a:lstStyle/>
          <a:p>
            <a:pPr algn="ctr"/>
            <a:r>
              <a:rPr lang="es-EC" sz="8000" dirty="0" smtClean="0"/>
              <a:t>MUCHAS GRACIAS!</a:t>
            </a:r>
            <a:endParaRPr lang="es-EC" sz="80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71480"/>
            <a:ext cx="7772400" cy="914400"/>
          </a:xfrm>
        </p:spPr>
        <p:txBody>
          <a:bodyPr/>
          <a:lstStyle/>
          <a:p>
            <a:pPr algn="ctr"/>
            <a:r>
              <a:rPr lang="es-EC" sz="3200" dirty="0" smtClean="0"/>
              <a:t>FOTOS DEL EQUIPO EN ESTADO ANTERIOR</a:t>
            </a:r>
            <a:endParaRPr lang="es-EC" sz="3200" dirty="0"/>
          </a:p>
        </p:txBody>
      </p:sp>
      <p:pic>
        <p:nvPicPr>
          <p:cNvPr id="1026" name="Picture 2" descr="F:\PROYECTO GRADUACION\Trabajos realizados para Proyecto\Fotos\Estado Anterior\VISTA FRONTAL DE LA MÁQUINA1.JPG"/>
          <p:cNvPicPr>
            <a:picLocks noChangeAspect="1" noChangeArrowheads="1"/>
          </p:cNvPicPr>
          <p:nvPr/>
        </p:nvPicPr>
        <p:blipFill>
          <a:blip r:embed="rId3" cstate="print"/>
          <a:srcRect t="11538"/>
          <a:stretch>
            <a:fillRect/>
          </a:stretch>
        </p:blipFill>
        <p:spPr bwMode="auto">
          <a:xfrm>
            <a:off x="971601" y="2042038"/>
            <a:ext cx="3312368" cy="3744416"/>
          </a:xfrm>
          <a:prstGeom prst="rect">
            <a:avLst/>
          </a:prstGeom>
          <a:noFill/>
        </p:spPr>
      </p:pic>
      <p:pic>
        <p:nvPicPr>
          <p:cNvPr id="5" name="4 Imagen" descr="F:\PROYECTO GRADUACION\Trabajos realizados para Proyecto\Fotos\Estado Anterior\VISTA DE ATRÁS DE LA MÁQUIN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071678"/>
            <a:ext cx="316835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5118424" y="5854503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VISTA PARTE DE ATRÁS DE LA MÁQUINA</a:t>
            </a:r>
            <a:endParaRPr lang="es-EC" dirty="0"/>
          </a:p>
        </p:txBody>
      </p:sp>
      <p:sp>
        <p:nvSpPr>
          <p:cNvPr id="7" name="6 Rectángulo"/>
          <p:cNvSpPr/>
          <p:nvPr/>
        </p:nvSpPr>
        <p:spPr>
          <a:xfrm>
            <a:off x="1115617" y="5854503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dirty="0" smtClean="0"/>
              <a:t>VISTA PARTE FRONTAL DE LA MÁQUINA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57166"/>
            <a:ext cx="7772400" cy="914400"/>
          </a:xfrm>
        </p:spPr>
        <p:txBody>
          <a:bodyPr/>
          <a:lstStyle/>
          <a:p>
            <a:pPr algn="ctr"/>
            <a:r>
              <a:rPr lang="es-EC" sz="3200" dirty="0" smtClean="0"/>
              <a:t>FOTOS DEL EQUIPO DURANTE LA DESMANTELACIÓN</a:t>
            </a:r>
            <a:endParaRPr lang="es-EC" sz="3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436096" y="5446965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VISTA PARTE DE ATRÁS DE LA MÁQUINA DESMANTELADA</a:t>
            </a:r>
            <a:endParaRPr lang="es-EC" dirty="0"/>
          </a:p>
        </p:txBody>
      </p:sp>
      <p:sp>
        <p:nvSpPr>
          <p:cNvPr id="7" name="6 Rectángulo"/>
          <p:cNvSpPr/>
          <p:nvPr/>
        </p:nvSpPr>
        <p:spPr>
          <a:xfrm>
            <a:off x="1403648" y="5157192"/>
            <a:ext cx="3024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dirty="0" smtClean="0"/>
              <a:t>VISTA PARTE FRONTAL DE LA MÁQUINA DESMANTELADA</a:t>
            </a:r>
            <a:endParaRPr lang="es-EC" dirty="0"/>
          </a:p>
        </p:txBody>
      </p:sp>
      <p:pic>
        <p:nvPicPr>
          <p:cNvPr id="8" name="7 Imagen" descr="F:\PROYECTO GRADUACION\Trabajos realizados para Proyecto\Fotos\Estado Anterior\DESMANTELAMIENTO TOTAL 1.jpg"/>
          <p:cNvPicPr/>
          <p:nvPr/>
        </p:nvPicPr>
        <p:blipFill>
          <a:blip r:embed="rId3" cstate="print"/>
          <a:srcRect l="14091" r="19165"/>
          <a:stretch>
            <a:fillRect/>
          </a:stretch>
        </p:blipFill>
        <p:spPr bwMode="auto">
          <a:xfrm>
            <a:off x="5500694" y="2260912"/>
            <a:ext cx="273630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8 Imagen" descr="F:\PROYECTO GRADUACION\Trabajos realizados para Proyecto\Fotos\Estado Anterior\DESMANTELAMIENTO TOTAL 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420888"/>
            <a:ext cx="331236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371460"/>
            <a:ext cx="7772400" cy="914400"/>
          </a:xfrm>
        </p:spPr>
        <p:txBody>
          <a:bodyPr/>
          <a:lstStyle/>
          <a:p>
            <a:pPr algn="ctr"/>
            <a:r>
              <a:rPr lang="es-EC" sz="3200" dirty="0" smtClean="0"/>
              <a:t>FOTOS DEL EQUIPO EN ESTADO ACTUAL</a:t>
            </a:r>
            <a:endParaRPr lang="es-EC" sz="3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5118424" y="571501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dirty="0" smtClean="0"/>
              <a:t>VISTA PARTE DE ATRÁS DE LA MÁQUINA</a:t>
            </a:r>
            <a:endParaRPr lang="es-EC" dirty="0"/>
          </a:p>
        </p:txBody>
      </p:sp>
      <p:sp>
        <p:nvSpPr>
          <p:cNvPr id="7" name="6 Rectángulo"/>
          <p:cNvSpPr/>
          <p:nvPr/>
        </p:nvSpPr>
        <p:spPr>
          <a:xfrm>
            <a:off x="1142976" y="5640189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dirty="0" smtClean="0"/>
              <a:t>VISTA PARTE FRONTAL DE LA MÁQUINA</a:t>
            </a:r>
            <a:endParaRPr lang="es-EC" dirty="0"/>
          </a:p>
        </p:txBody>
      </p:sp>
      <p:pic>
        <p:nvPicPr>
          <p:cNvPr id="5" name="4 Imagen" descr="C:\Users\Dell\Desktop\DSC04703.JPG"/>
          <p:cNvPicPr/>
          <p:nvPr/>
        </p:nvPicPr>
        <p:blipFill>
          <a:blip r:embed="rId3" cstate="print"/>
          <a:srcRect l="9512" t="9249" r="22108" b="12331"/>
          <a:stretch>
            <a:fillRect/>
          </a:stretch>
        </p:blipFill>
        <p:spPr bwMode="auto">
          <a:xfrm>
            <a:off x="5395936" y="1700808"/>
            <a:ext cx="253365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C:\Users\Dell\Desktop\DSC04704.JPG"/>
          <p:cNvPicPr/>
          <p:nvPr/>
        </p:nvPicPr>
        <p:blipFill>
          <a:blip r:embed="rId4" cstate="print"/>
          <a:srcRect l="4718" t="2700" r="13901" b="4161"/>
          <a:stretch>
            <a:fillRect/>
          </a:stretch>
        </p:blipFill>
        <p:spPr bwMode="auto">
          <a:xfrm>
            <a:off x="1357290" y="1643050"/>
            <a:ext cx="252028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1714488"/>
            <a:ext cx="8786842" cy="2131118"/>
          </a:xfrm>
        </p:spPr>
        <p:txBody>
          <a:bodyPr/>
          <a:lstStyle/>
          <a:p>
            <a:pPr algn="ctr"/>
            <a:r>
              <a:rPr lang="es-ES" sz="5400" dirty="0" smtClean="0"/>
              <a:t>PRÁCTICAS DE LOS CONVERTIDORES AC - DC</a:t>
            </a:r>
            <a:endParaRPr lang="es-ES" sz="54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428604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Rectificador</a:t>
            </a:r>
            <a:r>
              <a:rPr lang="es-ES" sz="3200" b="1" cap="all" dirty="0" smtClean="0"/>
              <a:t> 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monofásico </a:t>
            </a:r>
            <a:r>
              <a:rPr lang="es-ES" sz="3200" b="1" cap="all" dirty="0" smtClean="0"/>
              <a:t> </a:t>
            </a:r>
            <a:r>
              <a:rPr lang="es-ES" sz="3200" kern="1200" cap="all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de</a:t>
            </a:r>
            <a:r>
              <a:rPr lang="es-ES" sz="3200" b="1" cap="all" dirty="0" smtClean="0"/>
              <a:t> 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media </a:t>
            </a:r>
            <a:r>
              <a:rPr lang="es-ES" sz="3200" b="1" cap="all" dirty="0" smtClean="0"/>
              <a:t> </a:t>
            </a:r>
            <a:r>
              <a:rPr lang="es-ES" sz="3200" kern="1200" cap="all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onda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1643042" y="2357430"/>
            <a:ext cx="6248418" cy="277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785918" y="5500702"/>
            <a:ext cx="6187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Circuito de potencia del rectificador monofásico de media onda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371460"/>
            <a:ext cx="7772400" cy="9144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Rectificador</a:t>
            </a:r>
            <a:r>
              <a:rPr lang="es-ES" sz="3200" b="1" cap="all" dirty="0" smtClean="0"/>
              <a:t> 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monofásico </a:t>
            </a:r>
            <a:r>
              <a:rPr lang="es-ES" sz="3200" b="1" cap="all" dirty="0" smtClean="0"/>
              <a:t> </a:t>
            </a:r>
            <a:r>
              <a:rPr lang="es-ES" sz="3200" kern="1200" cap="all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de</a:t>
            </a:r>
            <a:r>
              <a:rPr lang="es-ES" sz="3200" b="1" cap="all" dirty="0" smtClean="0"/>
              <a:t>  </a:t>
            </a:r>
            <a:r>
              <a:rPr lang="es-ES" sz="3200" kern="1200" cap="all" spc="-100" dirty="0" smtClean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media </a:t>
            </a:r>
            <a:r>
              <a:rPr lang="es-ES" sz="3200" b="1" cap="all" dirty="0" smtClean="0"/>
              <a:t> </a:t>
            </a:r>
            <a:r>
              <a:rPr lang="es-ES" sz="3200" kern="1200" cap="all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onda</a:t>
            </a:r>
            <a:endParaRPr lang="es-EC" sz="3200" kern="1200" cap="all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6 Imagen" descr="J:\201109A0\Monofasico\060920114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3116"/>
            <a:ext cx="335758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7 Imagen" descr="J:\201109A0\Monofasico\06092011418.jpg"/>
          <p:cNvPicPr/>
          <p:nvPr/>
        </p:nvPicPr>
        <p:blipFill>
          <a:blip r:embed="rId3" cstate="print"/>
          <a:srcRect l="5050" t="13248" r="4045"/>
          <a:stretch>
            <a:fillRect/>
          </a:stretch>
        </p:blipFill>
        <p:spPr bwMode="auto">
          <a:xfrm>
            <a:off x="5500694" y="1928802"/>
            <a:ext cx="2571768" cy="327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714348" y="4929198"/>
            <a:ext cx="39290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 las conexiones de control y disparo del rectificador monofásico de media onda</a:t>
            </a:r>
            <a:endParaRPr lang="es-EC" dirty="0"/>
          </a:p>
        </p:txBody>
      </p:sp>
      <p:sp>
        <p:nvSpPr>
          <p:cNvPr id="10" name="9 Rectángulo"/>
          <p:cNvSpPr/>
          <p:nvPr/>
        </p:nvSpPr>
        <p:spPr>
          <a:xfrm>
            <a:off x="4857752" y="5214950"/>
            <a:ext cx="40719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Fotografía de las conexiones del transformador T2 para el rectificador monofásico de media onda</a:t>
            </a:r>
            <a:endParaRPr lang="es-EC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410</TotalTime>
  <Words>916</Words>
  <Application>Microsoft Office PowerPoint</Application>
  <PresentationFormat>Presentación en pantalla (4:3)</PresentationFormat>
  <Paragraphs>100</Paragraphs>
  <Slides>30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2" baseType="lpstr">
      <vt:lpstr>Metro</vt:lpstr>
      <vt:lpstr>Imagen de mapa de bits</vt:lpstr>
      <vt:lpstr>ANALISIS Y DISEÑO DE LAS PRÁCTICAS DE RECTIFICADORES CONTROLADOS POR FASE  Y CONTROLADORES AC-AC DEL EQUIPO EDUCATIVO MAWDLEYS </vt:lpstr>
      <vt:lpstr>INTRODUCCIÓN</vt:lpstr>
      <vt:lpstr>PROCESO DE ENSAMBLAJE DE LA MÁQUINA TIPO MAWDLEYS</vt:lpstr>
      <vt:lpstr>FOTOS DEL EQUIPO EN ESTADO ANTERIOR</vt:lpstr>
      <vt:lpstr>FOTOS DEL EQUIPO DURANTE LA DESMANTELACIÓN</vt:lpstr>
      <vt:lpstr>FOTOS DEL EQUIPO EN ESTADO ACTUAL</vt:lpstr>
      <vt:lpstr>PRÁCTICAS DE LOS CONVERTIDORES AC - DC</vt:lpstr>
      <vt:lpstr>Rectificador  monofásico  de  media  onda</vt:lpstr>
      <vt:lpstr>Rectificador  monofásico  de  media  onda</vt:lpstr>
      <vt:lpstr>Rectificador  monofásico  de  media  onda</vt:lpstr>
      <vt:lpstr>PUENTE Rectificador MONOFÁSICO ONDA COMPLETA semiCONTROLADO  </vt:lpstr>
      <vt:lpstr>PUENTE Rectificador MONOFÁSICO ONDA COMPLETA semiCONTROLADO  </vt:lpstr>
      <vt:lpstr>PUENTE Rectificador MONOFÁSICO ONDA COMPLETA semiCONTROLADO  </vt:lpstr>
      <vt:lpstr>Rectificador  trifásico de media  onda CONTROLADO</vt:lpstr>
      <vt:lpstr>Rectificador  trifásico de media  onda CONTROLADO</vt:lpstr>
      <vt:lpstr>Rectificador  trifásico de media  onda CONTROLADO</vt:lpstr>
      <vt:lpstr>PUENTE Rectificador TRIFÁSICO ONDA COMPLETA SEMICONTROLADO  </vt:lpstr>
      <vt:lpstr>PUENTE Rectificador TRIFÁSICO ONDA COMPLETA SEMICONTROLADO  </vt:lpstr>
      <vt:lpstr>PUENTE Rectificador TRIFÁSICO ONDA COMPLETA SEMICONTROLADO  </vt:lpstr>
      <vt:lpstr>PRÁCTICAS DE LOS CONVERTIDORES AC - AC</vt:lpstr>
      <vt:lpstr>CONTROLADOR AC-AC MONOFÁSICO BIDIRECCIONAL</vt:lpstr>
      <vt:lpstr>CONTROLADOR AC-AC MONOFÁSICO BIDIRECCIONAL</vt:lpstr>
      <vt:lpstr>CONTROLADOR AC-AC MONOFÁSICO BIDIRECCIONAL</vt:lpstr>
      <vt:lpstr>CONTROLADOR AC-AC TRIFÁSICO UNIDIRECCIONAL</vt:lpstr>
      <vt:lpstr>CONTROLADOR AC-AC TRIFÁSICO UNIDIRECCIONAL</vt:lpstr>
      <vt:lpstr>CONTROLADOR AC-AC TRIFÁSICO UNIDIRECCIONAL</vt:lpstr>
      <vt:lpstr>CONCLUSIONES</vt:lpstr>
      <vt:lpstr>CONCLUSIONES</vt:lpstr>
      <vt:lpstr>CONCLUSIONES</vt:lpstr>
      <vt:lpstr>MUCHAS GRACIAS!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“ANALISIS Y DISEÑO DE LAS PRACTICAS DE RECTIFICADORES CONTROLADOS POR FASE  Y CONTROLADORES AC-AC DEL EQUIPO EDUCATIVO MAWDLEYS” </dc:title>
  <dc:creator>Dell</dc:creator>
  <cp:lastModifiedBy>Windows</cp:lastModifiedBy>
  <cp:revision>60</cp:revision>
  <dcterms:created xsi:type="dcterms:W3CDTF">2011-11-07T03:17:48Z</dcterms:created>
  <dcterms:modified xsi:type="dcterms:W3CDTF">2011-11-17T04:00:38Z</dcterms:modified>
</cp:coreProperties>
</file>