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63" r:id="rId3"/>
    <p:sldId id="264" r:id="rId4"/>
    <p:sldId id="268" r:id="rId5"/>
    <p:sldId id="258" r:id="rId6"/>
    <p:sldId id="259" r:id="rId7"/>
    <p:sldId id="260" r:id="rId8"/>
    <p:sldId id="265" r:id="rId9"/>
    <p:sldId id="257" r:id="rId10"/>
    <p:sldId id="261" r:id="rId11"/>
    <p:sldId id="262" r:id="rId12"/>
    <p:sldId id="266" r:id="rId13"/>
    <p:sldId id="267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979F-9830-45C7-A8A5-A3A3E26A4794}" type="datetimeFigureOut">
              <a:rPr lang="es-ES" smtClean="0"/>
              <a:pPr/>
              <a:t>03/03/2011</a:t>
            </a:fld>
            <a:endParaRPr lang="es-E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C559-7824-48B5-8BD0-F8C066082D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979F-9830-45C7-A8A5-A3A3E26A4794}" type="datetimeFigureOut">
              <a:rPr lang="es-ES" smtClean="0"/>
              <a:pPr/>
              <a:t>03/03/2011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C559-7824-48B5-8BD0-F8C066082D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979F-9830-45C7-A8A5-A3A3E26A4794}" type="datetimeFigureOut">
              <a:rPr lang="es-ES" smtClean="0"/>
              <a:pPr/>
              <a:t>03/03/2011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C559-7824-48B5-8BD0-F8C066082D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979F-9830-45C7-A8A5-A3A3E26A4794}" type="datetimeFigureOut">
              <a:rPr lang="es-ES" smtClean="0"/>
              <a:pPr/>
              <a:t>03/03/2011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C559-7824-48B5-8BD0-F8C066082D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979F-9830-45C7-A8A5-A3A3E26A4794}" type="datetimeFigureOut">
              <a:rPr lang="es-ES" smtClean="0"/>
              <a:pPr/>
              <a:t>03/03/2011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C559-7824-48B5-8BD0-F8C066082D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979F-9830-45C7-A8A5-A3A3E26A4794}" type="datetimeFigureOut">
              <a:rPr lang="es-ES" smtClean="0"/>
              <a:pPr/>
              <a:t>03/03/2011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C559-7824-48B5-8BD0-F8C066082D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979F-9830-45C7-A8A5-A3A3E26A4794}" type="datetimeFigureOut">
              <a:rPr lang="es-ES" smtClean="0"/>
              <a:pPr/>
              <a:t>03/03/2011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C559-7824-48B5-8BD0-F8C066082D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979F-9830-45C7-A8A5-A3A3E26A4794}" type="datetimeFigureOut">
              <a:rPr lang="es-ES" smtClean="0"/>
              <a:pPr/>
              <a:t>03/03/2011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C559-7824-48B5-8BD0-F8C066082D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979F-9830-45C7-A8A5-A3A3E26A4794}" type="datetimeFigureOut">
              <a:rPr lang="es-ES" smtClean="0"/>
              <a:pPr/>
              <a:t>03/03/2011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C559-7824-48B5-8BD0-F8C066082D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979F-9830-45C7-A8A5-A3A3E26A4794}" type="datetimeFigureOut">
              <a:rPr lang="es-ES" smtClean="0"/>
              <a:pPr/>
              <a:t>03/03/2011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C559-7824-48B5-8BD0-F8C066082D9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979F-9830-45C7-A8A5-A3A3E26A4794}" type="datetimeFigureOut">
              <a:rPr lang="es-ES" smtClean="0"/>
              <a:pPr/>
              <a:t>03/03/2011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71AC559-7824-48B5-8BD0-F8C066082D9D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3F979F-9830-45C7-A8A5-A3A3E26A4794}" type="datetimeFigureOut">
              <a:rPr lang="es-ES" smtClean="0"/>
              <a:pPr/>
              <a:t>03/03/2011</a:t>
            </a:fld>
            <a:endParaRPr lang="es-E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71AC559-7824-48B5-8BD0-F8C066082D9D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2702" y="764704"/>
            <a:ext cx="1458595" cy="145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323528" y="2492896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dirty="0"/>
              <a:t>Control de robot oruga con controlador </a:t>
            </a:r>
            <a:r>
              <a:rPr lang="es-EC" sz="2400" dirty="0" smtClean="0"/>
              <a:t>Orangután </a:t>
            </a:r>
            <a:r>
              <a:rPr lang="es-EC" sz="2400" dirty="0"/>
              <a:t>SV-328 mediante joystick utilizando el Kit AVR </a:t>
            </a:r>
            <a:r>
              <a:rPr lang="es-EC" sz="2400" dirty="0" err="1"/>
              <a:t>Butterfly</a:t>
            </a:r>
            <a:r>
              <a:rPr lang="es-EC" sz="2400" dirty="0"/>
              <a:t> en interfaz inalámbrica</a:t>
            </a:r>
            <a:endParaRPr lang="es-ES" sz="2400" dirty="0"/>
          </a:p>
        </p:txBody>
      </p:sp>
      <p:sp>
        <p:nvSpPr>
          <p:cNvPr id="6" name="5 Rectángulo"/>
          <p:cNvSpPr/>
          <p:nvPr/>
        </p:nvSpPr>
        <p:spPr>
          <a:xfrm>
            <a:off x="287523" y="4149080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b="1" dirty="0" smtClean="0"/>
              <a:t>INTEGRANTES:</a:t>
            </a:r>
          </a:p>
          <a:p>
            <a:pPr algn="ctr"/>
            <a:r>
              <a:rPr lang="es-EC" sz="2400" dirty="0" smtClean="0"/>
              <a:t>Carlos Luis Gutiérrez </a:t>
            </a:r>
            <a:r>
              <a:rPr lang="es-EC" sz="2400" dirty="0" err="1" smtClean="0"/>
              <a:t>Pincay</a:t>
            </a:r>
            <a:endParaRPr lang="es-EC" sz="2400" dirty="0" smtClean="0"/>
          </a:p>
          <a:p>
            <a:pPr algn="ctr"/>
            <a:r>
              <a:rPr lang="es-EC" sz="2400" dirty="0" smtClean="0"/>
              <a:t>César Miguel </a:t>
            </a:r>
            <a:r>
              <a:rPr lang="es-EC" sz="2400" dirty="0" err="1" smtClean="0"/>
              <a:t>Robalino</a:t>
            </a:r>
            <a:r>
              <a:rPr lang="es-EC" sz="2400" dirty="0" smtClean="0"/>
              <a:t> Ponce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383930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13542" y="620688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b="1" dirty="0" smtClean="0"/>
              <a:t>DIAGRAMA DE FLUJO DEL TRANSMISOR</a:t>
            </a:r>
            <a:endParaRPr lang="es-ES" sz="2400" b="1" dirty="0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338" y="1270595"/>
            <a:ext cx="6029325" cy="50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8623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313542" y="620688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b="1" dirty="0" smtClean="0"/>
              <a:t>DIAGRAMA DE FLUJO DEL RECEPTOR</a:t>
            </a:r>
            <a:endParaRPr lang="es-ES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88" y="1454993"/>
            <a:ext cx="6524625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65333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13542" y="548680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b="1" dirty="0" smtClean="0"/>
              <a:t>CONCLUSIONES</a:t>
            </a:r>
            <a:endParaRPr lang="es-ES" sz="2400" b="1" dirty="0"/>
          </a:p>
        </p:txBody>
      </p:sp>
      <p:sp>
        <p:nvSpPr>
          <p:cNvPr id="3" name="2 Rectángulo"/>
          <p:cNvSpPr/>
          <p:nvPr/>
        </p:nvSpPr>
        <p:spPr>
          <a:xfrm>
            <a:off x="313542" y="1124744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s-ES" sz="2400" dirty="0" smtClean="0"/>
              <a:t>Mediante el uso de módulos que incorporan diferentes interfaces controlables a través de </a:t>
            </a:r>
            <a:r>
              <a:rPr lang="es-ES" sz="2400" dirty="0" err="1" smtClean="0"/>
              <a:t>microcontroladores</a:t>
            </a:r>
            <a:r>
              <a:rPr lang="es-ES" sz="2400" dirty="0" smtClean="0"/>
              <a:t> se puede realizar una amplia gamma de aplicaciones.</a:t>
            </a:r>
          </a:p>
          <a:p>
            <a:pPr algn="just"/>
            <a:endParaRPr lang="es-ES" sz="2400" dirty="0" smtClean="0"/>
          </a:p>
          <a:p>
            <a:pPr marL="457200" indent="-457200" algn="just">
              <a:buFont typeface="+mj-lt"/>
              <a:buAutoNum type="arabicPeriod" startAt="2"/>
            </a:pPr>
            <a:r>
              <a:rPr lang="es-ES" sz="2400" dirty="0" smtClean="0"/>
              <a:t>El </a:t>
            </a:r>
            <a:r>
              <a:rPr lang="es-ES" sz="2400" dirty="0"/>
              <a:t>uso de drivers capaces de manejar niveles de corriente que un </a:t>
            </a:r>
            <a:r>
              <a:rPr lang="es-ES" sz="2400" dirty="0" err="1"/>
              <a:t>microcontrolador</a:t>
            </a:r>
            <a:r>
              <a:rPr lang="es-ES" sz="2400" dirty="0"/>
              <a:t> no puede suministrar facilita mucho el desarrollo de proyectos de control de motores como son el control de un robot </a:t>
            </a:r>
            <a:r>
              <a:rPr lang="es-ES" sz="2400" dirty="0" smtClean="0"/>
              <a:t>.</a:t>
            </a:r>
          </a:p>
          <a:p>
            <a:pPr marL="457200" indent="-457200" algn="just">
              <a:buFont typeface="+mj-lt"/>
              <a:buAutoNum type="arabicPeriod" startAt="2"/>
            </a:pPr>
            <a:endParaRPr lang="es-ES" sz="2400" dirty="0"/>
          </a:p>
          <a:p>
            <a:pPr marL="457200" indent="-457200" algn="just">
              <a:buFont typeface="+mj-lt"/>
              <a:buAutoNum type="arabicPeriod" startAt="2"/>
            </a:pPr>
            <a:r>
              <a:rPr lang="es-ES" sz="2400" dirty="0" smtClean="0"/>
              <a:t>Si los datos a transmitir no se encuentran en los niveles apropiados tal que el transmisor pueda reconocerlos la transmisión no se realiza de manera adecuada.</a:t>
            </a:r>
          </a:p>
        </p:txBody>
      </p:sp>
    </p:spTree>
    <p:extLst>
      <p:ext uri="{BB962C8B-B14F-4D97-AF65-F5344CB8AC3E}">
        <p14:creationId xmlns:p14="http://schemas.microsoft.com/office/powerpoint/2010/main" val="3060318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13542" y="548680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b="1" dirty="0" smtClean="0"/>
              <a:t>RECOMENDACIONES</a:t>
            </a:r>
            <a:endParaRPr lang="es-ES" sz="2400" b="1" dirty="0"/>
          </a:p>
        </p:txBody>
      </p:sp>
      <p:sp>
        <p:nvSpPr>
          <p:cNvPr id="3" name="2 Rectángulo"/>
          <p:cNvSpPr/>
          <p:nvPr/>
        </p:nvSpPr>
        <p:spPr>
          <a:xfrm>
            <a:off x="354539" y="1052736"/>
            <a:ext cx="848695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s-ES" sz="2200" dirty="0"/>
              <a:t>Al realizar una transmisión inalámbrica revisar que tanto el voltaje de entrada como el dato que se está recibiendo posean una configuración que se encarguen de disminuir o eliminar el ruido presente de modo que el funcionamiento de los dispositivos sea el adecuado</a:t>
            </a:r>
            <a:r>
              <a:rPr lang="es-ES" sz="2200" dirty="0" smtClean="0"/>
              <a:t>.</a:t>
            </a:r>
          </a:p>
          <a:p>
            <a:pPr marL="342900" indent="-342900" algn="just">
              <a:buFont typeface="+mj-lt"/>
              <a:buAutoNum type="arabicPeriod"/>
            </a:pPr>
            <a:endParaRPr lang="es-ES" sz="2200" dirty="0"/>
          </a:p>
          <a:p>
            <a:pPr marL="342900" indent="-342900" algn="just">
              <a:buFont typeface="+mj-lt"/>
              <a:buAutoNum type="arabicPeriod"/>
            </a:pPr>
            <a:r>
              <a:rPr lang="es-ES" sz="2200" dirty="0" smtClean="0"/>
              <a:t>Observar que durante el recorrido del robot oruga éste no quede trabado porque la demanda de corriente aumenta y podría causar el daño del driver y por ende se perdería la capacidad de controlar motores.</a:t>
            </a:r>
          </a:p>
          <a:p>
            <a:pPr marL="342900" indent="-342900" algn="just">
              <a:buFont typeface="+mj-lt"/>
              <a:buAutoNum type="arabicPeriod"/>
            </a:pPr>
            <a:endParaRPr lang="es-ES" sz="2200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es-ES" sz="2200" dirty="0" smtClean="0"/>
              <a:t>Configurar los módulos debidamente para que operen a la misma frecuencia y a la misma velocidad de transmisión de datos.</a:t>
            </a:r>
          </a:p>
          <a:p>
            <a:pPr marL="342900" indent="-342900" algn="just">
              <a:buFont typeface="+mj-lt"/>
              <a:buAutoNum type="arabicPeriod"/>
            </a:pPr>
            <a:endParaRPr lang="es-ES" sz="2200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es-ES" sz="2200" dirty="0" smtClean="0"/>
              <a:t>Evitar realizar movimientos bruscos con el </a:t>
            </a:r>
            <a:r>
              <a:rPr lang="es-ES" sz="2200" dirty="0" err="1" smtClean="0"/>
              <a:t>JoyStick</a:t>
            </a:r>
            <a:r>
              <a:rPr lang="es-ES" sz="2200" dirty="0" smtClean="0"/>
              <a:t> del </a:t>
            </a:r>
            <a:r>
              <a:rPr lang="es-ES" sz="2200" dirty="0" err="1" smtClean="0"/>
              <a:t>Butterfly</a:t>
            </a:r>
            <a:r>
              <a:rPr lang="es-ES" sz="2200" dirty="0"/>
              <a:t> </a:t>
            </a:r>
            <a:r>
              <a:rPr lang="es-ES" sz="2200" dirty="0" smtClean="0"/>
              <a:t>caso contrario los comandos no serán ejecutados correctamente.</a:t>
            </a:r>
            <a:endParaRPr lang="es-ES" sz="2200" dirty="0"/>
          </a:p>
        </p:txBody>
      </p:sp>
    </p:spTree>
    <p:extLst>
      <p:ext uri="{BB962C8B-B14F-4D97-AF65-F5344CB8AC3E}">
        <p14:creationId xmlns:p14="http://schemas.microsoft.com/office/powerpoint/2010/main" val="2481638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13542" y="764704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b="1" dirty="0" smtClean="0"/>
              <a:t>ANTECEDENTES</a:t>
            </a:r>
            <a:endParaRPr lang="es-ES" sz="2400" b="1" dirty="0"/>
          </a:p>
        </p:txBody>
      </p:sp>
      <p:sp>
        <p:nvSpPr>
          <p:cNvPr id="3" name="2 Rectángulo"/>
          <p:cNvSpPr/>
          <p:nvPr/>
        </p:nvSpPr>
        <p:spPr>
          <a:xfrm>
            <a:off x="323528" y="1340768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dirty="0" smtClean="0"/>
              <a:t>Antes del uso de drivers especializados en el control de motores el desarrollo de proyectos de control de robots debían usar configuraciones con transistores u otros elementos que pudiesen suministrar la corriente necesaria para su control.</a:t>
            </a:r>
            <a:endParaRPr lang="es-ES" sz="2400" dirty="0"/>
          </a:p>
        </p:txBody>
      </p:sp>
      <p:sp>
        <p:nvSpPr>
          <p:cNvPr id="4" name="3 Rectángulo"/>
          <p:cNvSpPr/>
          <p:nvPr/>
        </p:nvSpPr>
        <p:spPr>
          <a:xfrm>
            <a:off x="285720" y="3357562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dirty="0" smtClean="0"/>
              <a:t>Actualmente existen varios drivers que permiten realizar tareas más sofisticadas en el control de motores como lo es el TB6612FNG los cuales son capaces de suministrar mayores niveles de corriente y son de un tamaño reducido.</a:t>
            </a:r>
            <a:endParaRPr lang="es-E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13542" y="764704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b="1" dirty="0" smtClean="0"/>
              <a:t>OBJETIVOS</a:t>
            </a:r>
            <a:endParaRPr lang="es-ES" sz="2400" b="1" dirty="0"/>
          </a:p>
        </p:txBody>
      </p:sp>
      <p:sp>
        <p:nvSpPr>
          <p:cNvPr id="3" name="2 Rectángulo"/>
          <p:cNvSpPr/>
          <p:nvPr/>
        </p:nvSpPr>
        <p:spPr>
          <a:xfrm>
            <a:off x="323528" y="1412776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dirty="0" smtClean="0"/>
              <a:t>Mediante el uso de los módulos AVR </a:t>
            </a:r>
            <a:r>
              <a:rPr lang="es-ES_tradnl" sz="2400" dirty="0" err="1" smtClean="0"/>
              <a:t>Butterfly</a:t>
            </a:r>
            <a:r>
              <a:rPr lang="es-ES_tradnl" sz="2400" dirty="0" smtClean="0"/>
              <a:t> y el Orangután SV-328 se va a implementar el control de un mediante el uso de las diferentes funcionalidades que poseen ambos módulos</a:t>
            </a:r>
            <a:endParaRPr lang="es-ES" sz="2400" dirty="0"/>
          </a:p>
        </p:txBody>
      </p:sp>
      <p:sp>
        <p:nvSpPr>
          <p:cNvPr id="4" name="3 Rectángulo"/>
          <p:cNvSpPr/>
          <p:nvPr/>
        </p:nvSpPr>
        <p:spPr>
          <a:xfrm>
            <a:off x="323528" y="3068960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dirty="0" smtClean="0"/>
              <a:t>Demostrar la facilidad de desarrollar aplicaciones de control a través de una interfa</a:t>
            </a:r>
            <a:r>
              <a:rPr lang="es-ES" sz="2400" dirty="0" smtClean="0"/>
              <a:t>z inalámbrica.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868476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http://www.superrobotica.com/Images/S300168bi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1840" y="4005064"/>
            <a:ext cx="3081313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Rectángulo"/>
          <p:cNvSpPr/>
          <p:nvPr/>
        </p:nvSpPr>
        <p:spPr>
          <a:xfrm>
            <a:off x="313542" y="764704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b="1" dirty="0" smtClean="0"/>
              <a:t>PROYECTOS SIMILARES</a:t>
            </a:r>
            <a:endParaRPr lang="es-ES" sz="2400" b="1" dirty="0"/>
          </a:p>
        </p:txBody>
      </p:sp>
      <p:sp>
        <p:nvSpPr>
          <p:cNvPr id="4" name="3 Rectángulo"/>
          <p:cNvSpPr/>
          <p:nvPr/>
        </p:nvSpPr>
        <p:spPr>
          <a:xfrm>
            <a:off x="320220" y="1268760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b="1" dirty="0" smtClean="0"/>
              <a:t>Control de Robot TRI TRAC mediante Joystick PS2</a:t>
            </a:r>
            <a:endParaRPr lang="es-ES" sz="2400" b="1" dirty="0"/>
          </a:p>
        </p:txBody>
      </p:sp>
      <p:sp>
        <p:nvSpPr>
          <p:cNvPr id="5" name="4 Rectángulo"/>
          <p:cNvSpPr/>
          <p:nvPr/>
        </p:nvSpPr>
        <p:spPr>
          <a:xfrm>
            <a:off x="313542" y="1844824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dirty="0" smtClean="0"/>
              <a:t>El robot TRI TRAC está diseñado para el uso interior o exterior gracias a que se desplaza bien en cualquier superficie.</a:t>
            </a:r>
          </a:p>
          <a:p>
            <a:pPr algn="ctr"/>
            <a:endParaRPr lang="es-ES_tradnl" sz="2400" dirty="0"/>
          </a:p>
          <a:p>
            <a:pPr algn="ctr"/>
            <a:r>
              <a:rPr lang="es-ES_tradnl" sz="2400" dirty="0" smtClean="0"/>
              <a:t>Es controlado a través de un módulo Basic </a:t>
            </a:r>
            <a:r>
              <a:rPr lang="es-ES_tradnl" sz="2400" dirty="0" err="1" smtClean="0"/>
              <a:t>Stamp</a:t>
            </a:r>
            <a:r>
              <a:rPr lang="es-ES_tradnl" sz="2400" dirty="0" smtClean="0"/>
              <a:t> el cual posee un </a:t>
            </a:r>
            <a:r>
              <a:rPr lang="es-ES_tradnl" sz="2400" dirty="0" err="1" smtClean="0"/>
              <a:t>microcontrolador</a:t>
            </a:r>
            <a:r>
              <a:rPr lang="es-ES_tradnl" sz="2400" dirty="0" smtClean="0"/>
              <a:t> PIC16C56c.</a:t>
            </a:r>
          </a:p>
        </p:txBody>
      </p:sp>
    </p:spTree>
    <p:extLst>
      <p:ext uri="{BB962C8B-B14F-4D97-AF65-F5344CB8AC3E}">
        <p14:creationId xmlns:p14="http://schemas.microsoft.com/office/powerpoint/2010/main" val="3231696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13542" y="642918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b="1" dirty="0" smtClean="0"/>
              <a:t>MÓDULO AVR BUTTERFLY</a:t>
            </a:r>
            <a:endParaRPr lang="es-ES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712" y="5017280"/>
            <a:ext cx="2630611" cy="1769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357158" y="3871745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dirty="0" smtClean="0"/>
              <a:t>El módulo AVR </a:t>
            </a:r>
            <a:r>
              <a:rPr lang="es-EC" sz="2400" dirty="0" err="1" smtClean="0"/>
              <a:t>Butterfly</a:t>
            </a:r>
            <a:r>
              <a:rPr lang="es-EC" sz="2400" dirty="0" smtClean="0"/>
              <a:t> es el encargado de enviar ordenes seleccionadas por el </a:t>
            </a:r>
            <a:r>
              <a:rPr lang="es-EC" sz="2400" dirty="0" err="1" smtClean="0"/>
              <a:t>JoyStick</a:t>
            </a:r>
            <a:r>
              <a:rPr lang="es-EC" sz="2400" dirty="0" smtClean="0"/>
              <a:t> a través de una interfaz al módulo Orangután.</a:t>
            </a:r>
            <a:endParaRPr lang="es-ES" sz="2400" dirty="0"/>
          </a:p>
        </p:txBody>
      </p:sp>
      <p:sp>
        <p:nvSpPr>
          <p:cNvPr id="5" name="4 Rectángulo"/>
          <p:cNvSpPr/>
          <p:nvPr/>
        </p:nvSpPr>
        <p:spPr>
          <a:xfrm>
            <a:off x="357158" y="1108534"/>
            <a:ext cx="85689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dirty="0" smtClean="0"/>
              <a:t>El módulo AVR </a:t>
            </a:r>
            <a:r>
              <a:rPr lang="es-EC" sz="2400" dirty="0" err="1" smtClean="0"/>
              <a:t>Butterfly</a:t>
            </a:r>
            <a:r>
              <a:rPr lang="es-EC" sz="2400" dirty="0" smtClean="0"/>
              <a:t> posee un microcontrolador ATMEGA169 el cual es el encargado de realizar el control de los diferentes periféricos que posee el módulo.</a:t>
            </a:r>
          </a:p>
          <a:p>
            <a:pPr algn="ctr"/>
            <a:endParaRPr lang="es-EC" sz="2400" dirty="0" smtClean="0"/>
          </a:p>
          <a:p>
            <a:pPr algn="ctr"/>
            <a:r>
              <a:rPr lang="es-ES_tradnl" sz="2400" dirty="0" smtClean="0"/>
              <a:t>Tanto su sencillo manejo como su reducido tamaño lo convierten en una herramienta bastante útil para el desarrollo de aplicaciones.</a:t>
            </a:r>
          </a:p>
        </p:txBody>
      </p:sp>
    </p:spTree>
    <p:extLst>
      <p:ext uri="{BB962C8B-B14F-4D97-AF65-F5344CB8AC3E}">
        <p14:creationId xmlns:p14="http://schemas.microsoft.com/office/powerpoint/2010/main" val="1490903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890" y="4429132"/>
            <a:ext cx="238125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313542" y="548680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b="1" dirty="0" smtClean="0"/>
              <a:t>MÓDULO AVR BUTTERFLY</a:t>
            </a:r>
            <a:endParaRPr lang="es-ES" sz="2400" b="1" dirty="0"/>
          </a:p>
        </p:txBody>
      </p:sp>
      <p:sp>
        <p:nvSpPr>
          <p:cNvPr id="4" name="3 Rectángulo"/>
          <p:cNvSpPr/>
          <p:nvPr/>
        </p:nvSpPr>
        <p:spPr>
          <a:xfrm>
            <a:off x="323528" y="3214686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dirty="0" smtClean="0"/>
              <a:t>El módulo AVR </a:t>
            </a:r>
            <a:r>
              <a:rPr lang="es-EC" sz="2400" dirty="0" err="1" smtClean="0"/>
              <a:t>Butterfly</a:t>
            </a:r>
            <a:r>
              <a:rPr lang="es-EC" sz="2400" dirty="0" smtClean="0"/>
              <a:t> es el encargado de enviar ordenes seleccionadas por el </a:t>
            </a:r>
            <a:r>
              <a:rPr lang="es-EC" sz="2400" dirty="0" err="1" smtClean="0"/>
              <a:t>JoyStick</a:t>
            </a:r>
            <a:r>
              <a:rPr lang="es-EC" sz="2400" dirty="0" smtClean="0"/>
              <a:t> a través de una interfaz al módulo Orangután.</a:t>
            </a:r>
            <a:endParaRPr lang="es-ES" sz="2400" dirty="0"/>
          </a:p>
        </p:txBody>
      </p:sp>
      <p:sp>
        <p:nvSpPr>
          <p:cNvPr id="5" name="4 Rectángulo"/>
          <p:cNvSpPr/>
          <p:nvPr/>
        </p:nvSpPr>
        <p:spPr>
          <a:xfrm>
            <a:off x="357158" y="1124744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dirty="0" smtClean="0"/>
              <a:t>El módulo Orangután SV-328 es controlado por el microcontrolador ATMEGA328P el cual, entre sus diversas aplicaciones posee 4 canales de PWM para el control de motores a través del driver TB6612FNG</a:t>
            </a:r>
          </a:p>
        </p:txBody>
      </p:sp>
    </p:spTree>
    <p:extLst>
      <p:ext uri="{BB962C8B-B14F-4D97-AF65-F5344CB8AC3E}">
        <p14:creationId xmlns:p14="http://schemas.microsoft.com/office/powerpoint/2010/main" val="3412208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4293096"/>
            <a:ext cx="2857500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313542" y="692696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b="1" dirty="0" smtClean="0"/>
              <a:t>ROBOT ORUGA RP5</a:t>
            </a:r>
            <a:endParaRPr lang="es-ES" sz="2400" b="1" dirty="0"/>
          </a:p>
        </p:txBody>
      </p:sp>
      <p:sp>
        <p:nvSpPr>
          <p:cNvPr id="4" name="3 Rectángulo"/>
          <p:cNvSpPr/>
          <p:nvPr/>
        </p:nvSpPr>
        <p:spPr>
          <a:xfrm>
            <a:off x="323528" y="1340768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dirty="0" smtClean="0"/>
              <a:t>El control del robot oruga se lo realiza a través del módulo Orangután. La ventaja que presenta el robot Oruga es que, al contar con una banda que une las llantas delanteras y posteriores, tiene más tracción lo que le permite moverse por superficies que no son del todo lisas.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78294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13542" y="692696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b="1" dirty="0" smtClean="0"/>
              <a:t>TRANSCEIVER HM-TR 434</a:t>
            </a:r>
            <a:endParaRPr lang="es-ES" sz="24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40000"/>
            <a:ext cx="3240360" cy="215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313542" y="1484784"/>
            <a:ext cx="8568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dirty="0" smtClean="0"/>
              <a:t>El </a:t>
            </a:r>
            <a:r>
              <a:rPr lang="es-EC" sz="2400" dirty="0" err="1" smtClean="0"/>
              <a:t>transceiver</a:t>
            </a:r>
            <a:r>
              <a:rPr lang="es-EC" sz="2400" dirty="0" smtClean="0"/>
              <a:t> HM-TR 434 permite realizar comunicaciones inalámbricas entre dispositivos a una distancia de 230 m.</a:t>
            </a:r>
          </a:p>
          <a:p>
            <a:pPr algn="ctr"/>
            <a:r>
              <a:rPr lang="es-EC" sz="2400" dirty="0" smtClean="0"/>
              <a:t>La modulación usada es FSK.</a:t>
            </a:r>
          </a:p>
          <a:p>
            <a:pPr algn="ctr"/>
            <a:r>
              <a:rPr lang="es-EC" sz="2400" dirty="0" smtClean="0"/>
              <a:t>Puede operar en las bandas libres de 315/433/868/915 MHz a una velocidad de transmisión comprendida entre 300 – 19200 baudios.</a:t>
            </a:r>
          </a:p>
          <a:p>
            <a:pPr algn="ctr"/>
            <a:r>
              <a:rPr lang="es-EC" sz="2400" dirty="0" smtClean="0"/>
              <a:t>Las frecuencias son configurables a través del software HMTR </a:t>
            </a:r>
            <a:r>
              <a:rPr lang="es-EC" sz="2400" dirty="0" err="1" smtClean="0"/>
              <a:t>Setup</a:t>
            </a:r>
            <a:r>
              <a:rPr lang="es-EC" sz="2400" dirty="0" smtClean="0"/>
              <a:t>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4229477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13542" y="764704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2400" b="1" dirty="0" smtClean="0"/>
              <a:t>DIAGRAMA DE BLOQUES</a:t>
            </a:r>
            <a:endParaRPr lang="es-ES" sz="2400" b="1" dirty="0"/>
          </a:p>
        </p:txBody>
      </p:sp>
      <p:sp>
        <p:nvSpPr>
          <p:cNvPr id="3" name="2 Rectángulo redondeado"/>
          <p:cNvSpPr/>
          <p:nvPr/>
        </p:nvSpPr>
        <p:spPr>
          <a:xfrm>
            <a:off x="2123728" y="1628800"/>
            <a:ext cx="2160240" cy="15121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772816"/>
            <a:ext cx="1766515" cy="1188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5076056" y="1610796"/>
            <a:ext cx="2160240" cy="15121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Rectángulo redondeado"/>
          <p:cNvSpPr/>
          <p:nvPr/>
        </p:nvSpPr>
        <p:spPr>
          <a:xfrm>
            <a:off x="1043608" y="4023068"/>
            <a:ext cx="2160240" cy="15121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 redondeado"/>
          <p:cNvSpPr/>
          <p:nvPr/>
        </p:nvSpPr>
        <p:spPr>
          <a:xfrm>
            <a:off x="3715676" y="4005064"/>
            <a:ext cx="2160240" cy="15121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 redondeado"/>
          <p:cNvSpPr/>
          <p:nvPr/>
        </p:nvSpPr>
        <p:spPr>
          <a:xfrm>
            <a:off x="6372200" y="4005064"/>
            <a:ext cx="2160240" cy="15121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093074"/>
            <a:ext cx="1800200" cy="135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077072"/>
            <a:ext cx="1749735" cy="1376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Flecha derecha"/>
          <p:cNvSpPr/>
          <p:nvPr/>
        </p:nvSpPr>
        <p:spPr>
          <a:xfrm>
            <a:off x="4283968" y="2186860"/>
            <a:ext cx="79208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Flecha derecha"/>
          <p:cNvSpPr/>
          <p:nvPr/>
        </p:nvSpPr>
        <p:spPr>
          <a:xfrm>
            <a:off x="3203848" y="4617132"/>
            <a:ext cx="51182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Flecha derecha"/>
          <p:cNvSpPr/>
          <p:nvPr/>
        </p:nvSpPr>
        <p:spPr>
          <a:xfrm>
            <a:off x="5868144" y="4617132"/>
            <a:ext cx="51182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5175" y="1739079"/>
            <a:ext cx="1777766" cy="1183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066" y="4149080"/>
            <a:ext cx="1777766" cy="1183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44464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421</TotalTime>
  <Words>662</Words>
  <Application>Microsoft Office PowerPoint</Application>
  <PresentationFormat>Presentación en pantalla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Flujo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estudiante</dc:creator>
  <cp:lastModifiedBy>estudiante</cp:lastModifiedBy>
  <cp:revision>18</cp:revision>
  <dcterms:created xsi:type="dcterms:W3CDTF">2011-03-02T15:59:19Z</dcterms:created>
  <dcterms:modified xsi:type="dcterms:W3CDTF">2011-03-03T21:28:09Z</dcterms:modified>
</cp:coreProperties>
</file>