
<file path=[Content_Types].xml><?xml version="1.0" encoding="utf-8"?>
<Types xmlns="http://schemas.openxmlformats.org/package/2006/content-types">
  <Default Extension="png" ContentType="image/png"/>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2.xml" ContentType="application/vnd.openxmlformats-officedocument.drawingml.chart+xml"/>
  <Override PartName="/ppt/charts/chart3.xml" ContentType="application/vnd.openxmlformats-officedocument.drawingml.chart+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69" r:id="rId2"/>
    <p:sldId id="266" r:id="rId3"/>
    <p:sldId id="273" r:id="rId4"/>
    <p:sldId id="275" r:id="rId5"/>
    <p:sldId id="277" r:id="rId6"/>
    <p:sldId id="278" r:id="rId7"/>
    <p:sldId id="287" r:id="rId8"/>
    <p:sldId id="280" r:id="rId9"/>
    <p:sldId id="267" r:id="rId10"/>
    <p:sldId id="281" r:id="rId11"/>
    <p:sldId id="288" r:id="rId12"/>
    <p:sldId id="283" r:id="rId13"/>
    <p:sldId id="285" r:id="rId14"/>
    <p:sldId id="286" r:id="rId15"/>
    <p:sldId id="319" r:id="rId16"/>
    <p:sldId id="321" r:id="rId17"/>
    <p:sldId id="322" r:id="rId18"/>
    <p:sldId id="294" r:id="rId19"/>
    <p:sldId id="295" r:id="rId20"/>
    <p:sldId id="296" r:id="rId21"/>
    <p:sldId id="318" r:id="rId22"/>
    <p:sldId id="330" r:id="rId23"/>
    <p:sldId id="297" r:id="rId24"/>
    <p:sldId id="298" r:id="rId25"/>
    <p:sldId id="299" r:id="rId26"/>
    <p:sldId id="300" r:id="rId27"/>
    <p:sldId id="303" r:id="rId28"/>
    <p:sldId id="304" r:id="rId29"/>
    <p:sldId id="309" r:id="rId30"/>
    <p:sldId id="310" r:id="rId31"/>
    <p:sldId id="268" r:id="rId32"/>
    <p:sldId id="317" r:id="rId33"/>
    <p:sldId id="329" r:id="rId34"/>
    <p:sldId id="256" r:id="rId35"/>
    <p:sldId id="257" r:id="rId36"/>
    <p:sldId id="258" r:id="rId37"/>
    <p:sldId id="259" r:id="rId38"/>
    <p:sldId id="260" r:id="rId39"/>
    <p:sldId id="261" r:id="rId40"/>
    <p:sldId id="289" r:id="rId41"/>
    <p:sldId id="290" r:id="rId42"/>
    <p:sldId id="291" r:id="rId43"/>
    <p:sldId id="262" r:id="rId44"/>
    <p:sldId id="323" r:id="rId45"/>
    <p:sldId id="324" r:id="rId46"/>
    <p:sldId id="325" r:id="rId47"/>
    <p:sldId id="263" r:id="rId48"/>
    <p:sldId id="264" r:id="rId49"/>
    <p:sldId id="311" r:id="rId50"/>
    <p:sldId id="313" r:id="rId51"/>
    <p:sldId id="327" r:id="rId52"/>
    <p:sldId id="314" r:id="rId53"/>
    <p:sldId id="315" r:id="rId54"/>
    <p:sldId id="316" r:id="rId55"/>
    <p:sldId id="312" r:id="rId56"/>
    <p:sldId id="326" r:id="rId57"/>
    <p:sldId id="271" r:id="rId5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864"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oleObject" Target="Libro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H:\universidad\TESIS\tabulacion.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H:\universidad\TESIS\tabulacion.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Tesis\CD\ESTUDIO%20FINANCIERO.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Marcelo\Downloads\ANALISIS%20FINANCIERO.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xPr>
        <a:bodyPr/>
        <a:lstStyle/>
        <a:p>
          <a:pPr>
            <a:defRPr lang="es-EC"/>
          </a:pPr>
          <a:endParaRPr lang="es-EC"/>
        </a:p>
      </c:txPr>
    </c:title>
    <c:autoTitleDeleted val="0"/>
    <c:view3D>
      <c:rotX val="30"/>
      <c:rotY val="0"/>
      <c:rAngAx val="0"/>
      <c:perspective val="30"/>
    </c:view3D>
    <c:floor>
      <c:thickness val="0"/>
    </c:floor>
    <c:sideWall>
      <c:thickness val="0"/>
    </c:sideWall>
    <c:backWall>
      <c:thickness val="0"/>
    </c:backWall>
    <c:plotArea>
      <c:layout/>
      <c:pie3DChart>
        <c:varyColors val="1"/>
        <c:ser>
          <c:idx val="0"/>
          <c:order val="0"/>
          <c:tx>
            <c:strRef>
              <c:f>Hoja1!$B$9</c:f>
              <c:strCache>
                <c:ptCount val="1"/>
                <c:pt idx="0">
                  <c:v>Total deVehículos </c:v>
                </c:pt>
              </c:strCache>
            </c:strRef>
          </c:tx>
          <c:dPt>
            <c:idx val="0"/>
            <c:bubble3D val="0"/>
            <c:spPr>
              <a:solidFill>
                <a:srgbClr val="FF66FF"/>
              </a:solidFill>
            </c:spPr>
          </c:dPt>
          <c:dPt>
            <c:idx val="1"/>
            <c:bubble3D val="0"/>
            <c:spPr>
              <a:solidFill>
                <a:schemeClr val="accent3">
                  <a:lumMod val="40000"/>
                  <a:lumOff val="60000"/>
                </a:schemeClr>
              </a:solidFill>
            </c:spPr>
          </c:dPt>
          <c:dPt>
            <c:idx val="2"/>
            <c:bubble3D val="0"/>
            <c:spPr>
              <a:solidFill>
                <a:srgbClr val="92D050"/>
              </a:solidFill>
            </c:spPr>
          </c:dPt>
          <c:cat>
            <c:strRef>
              <c:f>Hoja1!$C$8:$E$8</c:f>
              <c:strCache>
                <c:ptCount val="3"/>
                <c:pt idx="0">
                  <c:v>Guayas</c:v>
                </c:pt>
                <c:pt idx="1">
                  <c:v>Guayaquil</c:v>
                </c:pt>
                <c:pt idx="2">
                  <c:v>Otros</c:v>
                </c:pt>
              </c:strCache>
            </c:strRef>
          </c:cat>
          <c:val>
            <c:numRef>
              <c:f>Hoja1!$C$9:$E$9</c:f>
              <c:numCache>
                <c:formatCode>0%</c:formatCode>
                <c:ptCount val="3"/>
                <c:pt idx="0">
                  <c:v>1</c:v>
                </c:pt>
                <c:pt idx="1">
                  <c:v>0.8</c:v>
                </c:pt>
                <c:pt idx="2">
                  <c:v>0.2</c:v>
                </c:pt>
              </c:numCache>
            </c:numRef>
          </c:val>
        </c:ser>
        <c:dLbls>
          <c:showLegendKey val="0"/>
          <c:showVal val="0"/>
          <c:showCatName val="0"/>
          <c:showSerName val="0"/>
          <c:showPercent val="1"/>
          <c:showBubbleSize val="0"/>
          <c:showLeaderLines val="0"/>
        </c:dLbls>
      </c:pie3DChart>
    </c:plotArea>
    <c:legend>
      <c:legendPos val="t"/>
      <c:layout/>
      <c:overlay val="0"/>
      <c:txPr>
        <a:bodyPr/>
        <a:lstStyle/>
        <a:p>
          <a:pPr>
            <a:defRPr lang="es-EC"/>
          </a:pPr>
          <a:endParaRPr lang="es-EC"/>
        </a:p>
      </c:txPr>
    </c:legend>
    <c:plotVisOnly val="1"/>
    <c:dispBlanksAs val="zero"/>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s-EC"/>
              <a:t>CONSUMO</a:t>
            </a:r>
            <a:r>
              <a:rPr lang="es-EC" baseline="0"/>
              <a:t> SEMANAL DE GASOLINA</a:t>
            </a:r>
            <a:endParaRPr lang="es-EC"/>
          </a:p>
        </c:rich>
      </c:tx>
      <c:layout>
        <c:manualLayout>
          <c:xMode val="edge"/>
          <c:yMode val="edge"/>
          <c:x val="0.16892685584113343"/>
          <c:y val="1.8518518518518542E-2"/>
        </c:manualLayout>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dLbls>
            <c:showLegendKey val="0"/>
            <c:showVal val="0"/>
            <c:showCatName val="0"/>
            <c:showSerName val="0"/>
            <c:showPercent val="1"/>
            <c:showBubbleSize val="0"/>
            <c:showLeaderLines val="1"/>
          </c:dLbls>
          <c:cat>
            <c:strRef>
              <c:f>Tabulación!$B$70:$B$74</c:f>
              <c:strCache>
                <c:ptCount val="5"/>
                <c:pt idx="0">
                  <c:v>$5 -$10</c:v>
                </c:pt>
                <c:pt idx="1">
                  <c:v>$10-$20</c:v>
                </c:pt>
                <c:pt idx="2">
                  <c:v>$20-$30</c:v>
                </c:pt>
                <c:pt idx="3">
                  <c:v>$30-$40</c:v>
                </c:pt>
                <c:pt idx="4">
                  <c:v>$40 en adelante</c:v>
                </c:pt>
              </c:strCache>
            </c:strRef>
          </c:cat>
          <c:val>
            <c:numRef>
              <c:f>Tabulación!$C$70:$C$74</c:f>
              <c:numCache>
                <c:formatCode>0%</c:formatCode>
                <c:ptCount val="5"/>
                <c:pt idx="0">
                  <c:v>0.14583333333333448</c:v>
                </c:pt>
                <c:pt idx="1">
                  <c:v>0.16406250000000008</c:v>
                </c:pt>
                <c:pt idx="2">
                  <c:v>0.25781250000000189</c:v>
                </c:pt>
                <c:pt idx="3">
                  <c:v>0.2526041666666668</c:v>
                </c:pt>
                <c:pt idx="4">
                  <c:v>0.1796875</c:v>
                </c:pt>
              </c:numCache>
            </c:numRef>
          </c:val>
        </c:ser>
        <c:dLbls>
          <c:showLegendKey val="0"/>
          <c:showVal val="0"/>
          <c:showCatName val="0"/>
          <c:showSerName val="0"/>
          <c:showPercent val="1"/>
          <c:showBubbleSize val="0"/>
          <c:showLeaderLines val="1"/>
        </c:dLbls>
      </c:pie3DChart>
    </c:plotArea>
    <c:legend>
      <c:legendPos val="t"/>
      <c:layout>
        <c:manualLayout>
          <c:xMode val="edge"/>
          <c:yMode val="edge"/>
          <c:x val="7.1811023622047263E-2"/>
          <c:y val="0.20003772582713461"/>
          <c:w val="0.9281889763779525"/>
          <c:h val="0.22632011276368219"/>
        </c:manualLayout>
      </c:layout>
      <c:overlay val="0"/>
      <c:txPr>
        <a:bodyPr/>
        <a:lstStyle/>
        <a:p>
          <a:pPr>
            <a:defRPr sz="1200">
              <a:latin typeface="Arial" pitchFamily="34" charset="0"/>
              <a:cs typeface="Arial" pitchFamily="34" charset="0"/>
            </a:defRPr>
          </a:pPr>
          <a:endParaRPr lang="es-EC"/>
        </a:p>
      </c:txPr>
    </c:legend>
    <c:plotVisOnly val="1"/>
    <c:dispBlanksAs val="zero"/>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a:pPr>
            <a:r>
              <a:rPr lang="es-EC" sz="1600" dirty="0"/>
              <a:t>CONSUMO DE LOS DIFERENTE TIPOS DE HIDROCARBURO</a:t>
            </a:r>
          </a:p>
        </c:rich>
      </c:tx>
      <c:layout>
        <c:manualLayout>
          <c:xMode val="edge"/>
          <c:yMode val="edge"/>
          <c:x val="0.16456012442889084"/>
          <c:y val="0"/>
        </c:manualLayout>
      </c:layout>
      <c:overlay val="0"/>
    </c:title>
    <c:autoTitleDeleted val="0"/>
    <c:view3D>
      <c:rotX val="30"/>
      <c:rotY val="0"/>
      <c:rAngAx val="0"/>
      <c:perspective val="30"/>
    </c:view3D>
    <c:floor>
      <c:thickness val="0"/>
    </c:floor>
    <c:sideWall>
      <c:thickness val="0"/>
    </c:sideWall>
    <c:backWall>
      <c:thickness val="0"/>
    </c:backWall>
    <c:plotArea>
      <c:layout/>
      <c:pie3DChart>
        <c:varyColors val="1"/>
        <c:ser>
          <c:idx val="0"/>
          <c:order val="0"/>
          <c:dLbls>
            <c:showLegendKey val="0"/>
            <c:showVal val="0"/>
            <c:showCatName val="0"/>
            <c:showSerName val="0"/>
            <c:showPercent val="1"/>
            <c:showBubbleSize val="0"/>
            <c:showLeaderLines val="1"/>
          </c:dLbls>
          <c:cat>
            <c:strRef>
              <c:f>Tabulación!$B$93:$B$98</c:f>
              <c:strCache>
                <c:ptCount val="6"/>
                <c:pt idx="0">
                  <c:v>Super</c:v>
                </c:pt>
                <c:pt idx="1">
                  <c:v>Extra</c:v>
                </c:pt>
                <c:pt idx="2">
                  <c:v>Diesel</c:v>
                </c:pt>
                <c:pt idx="3">
                  <c:v>Ecopais</c:v>
                </c:pt>
                <c:pt idx="4">
                  <c:v>GLP</c:v>
                </c:pt>
                <c:pt idx="5">
                  <c:v>Otros</c:v>
                </c:pt>
              </c:strCache>
            </c:strRef>
          </c:cat>
          <c:val>
            <c:numRef>
              <c:f>Tabulación!$C$93:$C$98</c:f>
              <c:numCache>
                <c:formatCode>0%</c:formatCode>
                <c:ptCount val="6"/>
                <c:pt idx="0">
                  <c:v>0.22395833333333448</c:v>
                </c:pt>
                <c:pt idx="1">
                  <c:v>0.19270833333333448</c:v>
                </c:pt>
                <c:pt idx="2">
                  <c:v>0.40625</c:v>
                </c:pt>
                <c:pt idx="3">
                  <c:v>0.1171875</c:v>
                </c:pt>
                <c:pt idx="4">
                  <c:v>5.9895833333333939E-2</c:v>
                </c:pt>
                <c:pt idx="5">
                  <c:v>0</c:v>
                </c:pt>
              </c:numCache>
            </c:numRef>
          </c:val>
        </c:ser>
        <c:dLbls>
          <c:showLegendKey val="0"/>
          <c:showVal val="0"/>
          <c:showCatName val="0"/>
          <c:showSerName val="0"/>
          <c:showPercent val="1"/>
          <c:showBubbleSize val="0"/>
          <c:showLeaderLines val="1"/>
        </c:dLbls>
      </c:pie3DChart>
    </c:plotArea>
    <c:legend>
      <c:legendPos val="t"/>
      <c:layout/>
      <c:overlay val="0"/>
    </c:legend>
    <c:plotVisOnly val="1"/>
    <c:dispBlanksAs val="zero"/>
    <c:showDLblsOverMax val="0"/>
  </c:chart>
  <c:txPr>
    <a:bodyPr/>
    <a:lstStyle/>
    <a:p>
      <a:pPr>
        <a:defRPr sz="1200">
          <a:latin typeface="Arial" pitchFamily="34" charset="0"/>
          <a:cs typeface="Arial" pitchFamily="34" charset="0"/>
        </a:defRPr>
      </a:pPr>
      <a:endParaRPr lang="es-EC"/>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title>
    <c:autoTitleDeleted val="0"/>
    <c:view3D>
      <c:rotX val="15"/>
      <c:rotY val="20"/>
      <c:rAngAx val="1"/>
    </c:view3D>
    <c:floor>
      <c:thickness val="0"/>
    </c:floor>
    <c:sideWall>
      <c:thickness val="0"/>
    </c:sideWall>
    <c:backWall>
      <c:thickness val="0"/>
    </c:backWall>
    <c:plotArea>
      <c:layout/>
      <c:bar3DChart>
        <c:barDir val="col"/>
        <c:grouping val="stacked"/>
        <c:varyColors val="0"/>
        <c:ser>
          <c:idx val="0"/>
          <c:order val="0"/>
          <c:tx>
            <c:strRef>
              <c:f>'Flujo de Caja'!$B$33</c:f>
              <c:strCache>
                <c:ptCount val="1"/>
                <c:pt idx="0">
                  <c:v>(=) Flujo Neto Efectivo</c:v>
                </c:pt>
              </c:strCache>
            </c:strRef>
          </c:tx>
          <c:invertIfNegative val="0"/>
          <c:val>
            <c:numRef>
              <c:f>'Flujo de Caja'!$C$33:$M$33</c:f>
              <c:numCache>
                <c:formatCode>_("$"* #,##0.00_);_("$"* \(#,##0.00\);_("$"* "-"??_);_(@_)</c:formatCode>
                <c:ptCount val="11"/>
                <c:pt idx="0">
                  <c:v>-2931129.7829791997</c:v>
                </c:pt>
                <c:pt idx="1">
                  <c:v>1319549.5824222919</c:v>
                </c:pt>
                <c:pt idx="2">
                  <c:v>1546804.1238268868</c:v>
                </c:pt>
                <c:pt idx="3">
                  <c:v>1659396.3398019106</c:v>
                </c:pt>
                <c:pt idx="4">
                  <c:v>1780663.1037411185</c:v>
                </c:pt>
                <c:pt idx="5">
                  <c:v>1743661.0766915123</c:v>
                </c:pt>
                <c:pt idx="6">
                  <c:v>2043855.6420224961</c:v>
                </c:pt>
                <c:pt idx="7">
                  <c:v>2189122.4890800435</c:v>
                </c:pt>
                <c:pt idx="8">
                  <c:v>2342603.2860849025</c:v>
                </c:pt>
                <c:pt idx="9">
                  <c:v>2504853.4468102194</c:v>
                </c:pt>
                <c:pt idx="10">
                  <c:v>1746851.7793035139</c:v>
                </c:pt>
              </c:numCache>
            </c:numRef>
          </c:val>
        </c:ser>
        <c:dLbls>
          <c:showLegendKey val="0"/>
          <c:showVal val="0"/>
          <c:showCatName val="0"/>
          <c:showSerName val="0"/>
          <c:showPercent val="0"/>
          <c:showBubbleSize val="0"/>
        </c:dLbls>
        <c:gapWidth val="150"/>
        <c:shape val="cylinder"/>
        <c:axId val="134738944"/>
        <c:axId val="91348288"/>
        <c:axId val="0"/>
      </c:bar3DChart>
      <c:catAx>
        <c:axId val="134738944"/>
        <c:scaling>
          <c:orientation val="minMax"/>
        </c:scaling>
        <c:delete val="0"/>
        <c:axPos val="b"/>
        <c:majorTickMark val="out"/>
        <c:minorTickMark val="none"/>
        <c:tickLblPos val="nextTo"/>
        <c:crossAx val="91348288"/>
        <c:crosses val="autoZero"/>
        <c:auto val="1"/>
        <c:lblAlgn val="ctr"/>
        <c:lblOffset val="100"/>
        <c:noMultiLvlLbl val="0"/>
      </c:catAx>
      <c:valAx>
        <c:axId val="91348288"/>
        <c:scaling>
          <c:orientation val="minMax"/>
        </c:scaling>
        <c:delete val="0"/>
        <c:axPos val="l"/>
        <c:majorGridlines/>
        <c:numFmt formatCode="_(&quot;$&quot;* #,##0.00_);_(&quot;$&quot;* \(#,##0.00\);_(&quot;$&quot;* &quot;-&quot;??_);_(@_)" sourceLinked="1"/>
        <c:majorTickMark val="out"/>
        <c:minorTickMark val="none"/>
        <c:tickLblPos val="nextTo"/>
        <c:crossAx val="134738944"/>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07"/>
    </mc:Choice>
    <mc:Fallback>
      <c:style val="7"/>
    </mc:Fallback>
  </mc:AlternateContent>
  <c:chart>
    <c:title>
      <c:tx>
        <c:rich>
          <a:bodyPr/>
          <a:lstStyle/>
          <a:p>
            <a:pPr>
              <a:defRPr sz="1800" b="1" i="0" u="none" strike="noStrike" baseline="0">
                <a:solidFill>
                  <a:srgbClr val="000000"/>
                </a:solidFill>
                <a:latin typeface="Calibri"/>
                <a:ea typeface="Calibri"/>
                <a:cs typeface="Calibri"/>
              </a:defRPr>
            </a:pPr>
            <a:r>
              <a:rPr lang="en-US"/>
              <a:t>VARIACION DE GASTOS</a:t>
            </a:r>
          </a:p>
        </c:rich>
      </c:tx>
      <c:layout/>
      <c:overlay val="0"/>
    </c:title>
    <c:autoTitleDeleted val="0"/>
    <c:plotArea>
      <c:layout>
        <c:manualLayout>
          <c:layoutTarget val="inner"/>
          <c:xMode val="edge"/>
          <c:yMode val="edge"/>
          <c:x val="0.12017382175054213"/>
          <c:y val="0.17620297462817147"/>
          <c:w val="0.84272454638822403"/>
          <c:h val="0.61887264091988581"/>
        </c:manualLayout>
      </c:layout>
      <c:lineChart>
        <c:grouping val="standard"/>
        <c:varyColors val="0"/>
        <c:ser>
          <c:idx val="0"/>
          <c:order val="0"/>
          <c:tx>
            <c:strRef>
              <c:f>'Analisis Sensibilidad'!$H$30</c:f>
              <c:strCache>
                <c:ptCount val="1"/>
                <c:pt idx="0">
                  <c:v>TIR</c:v>
                </c:pt>
              </c:strCache>
            </c:strRef>
          </c:tx>
          <c:marker>
            <c:symbol val="none"/>
          </c:marker>
          <c:cat>
            <c:numRef>
              <c:f>'Analisis Sensibilidad'!$E$31:$E$37</c:f>
              <c:numCache>
                <c:formatCode>0%</c:formatCode>
                <c:ptCount val="7"/>
                <c:pt idx="0">
                  <c:v>0.25</c:v>
                </c:pt>
                <c:pt idx="1">
                  <c:v>0.2</c:v>
                </c:pt>
                <c:pt idx="2">
                  <c:v>0.15000000000000013</c:v>
                </c:pt>
                <c:pt idx="3">
                  <c:v>0.1</c:v>
                </c:pt>
                <c:pt idx="4">
                  <c:v>0.05</c:v>
                </c:pt>
                <c:pt idx="5">
                  <c:v>0</c:v>
                </c:pt>
                <c:pt idx="6">
                  <c:v>-0.05</c:v>
                </c:pt>
              </c:numCache>
            </c:numRef>
          </c:cat>
          <c:val>
            <c:numRef>
              <c:f>'Analisis Sensibilidad'!$H$31:$H$37</c:f>
              <c:numCache>
                <c:formatCode>0%</c:formatCode>
                <c:ptCount val="7"/>
                <c:pt idx="0">
                  <c:v>3.5252925788806032E-2</c:v>
                </c:pt>
                <c:pt idx="1">
                  <c:v>0.1057128153775371</c:v>
                </c:pt>
                <c:pt idx="2">
                  <c:v>0.17803058435383851</c:v>
                </c:pt>
                <c:pt idx="3">
                  <c:v>0.253413620744669</c:v>
                </c:pt>
                <c:pt idx="4">
                  <c:v>0.33265873588921957</c:v>
                </c:pt>
                <c:pt idx="5">
                  <c:v>0.53282984741548434</c:v>
                </c:pt>
                <c:pt idx="6">
                  <c:v>0.50401997092811601</c:v>
                </c:pt>
              </c:numCache>
            </c:numRef>
          </c:val>
          <c:smooth val="0"/>
        </c:ser>
        <c:dLbls>
          <c:showLegendKey val="0"/>
          <c:showVal val="0"/>
          <c:showCatName val="0"/>
          <c:showSerName val="0"/>
          <c:showPercent val="0"/>
          <c:showBubbleSize val="0"/>
        </c:dLbls>
        <c:marker val="1"/>
        <c:smooth val="0"/>
        <c:axId val="131668480"/>
        <c:axId val="89134720"/>
      </c:lineChart>
      <c:catAx>
        <c:axId val="131668480"/>
        <c:scaling>
          <c:orientation val="minMax"/>
        </c:scaling>
        <c:delete val="0"/>
        <c:axPos val="b"/>
        <c:numFmt formatCode="0%" sourceLinked="1"/>
        <c:majorTickMark val="none"/>
        <c:minorTickMark val="none"/>
        <c:tickLblPos val="nextTo"/>
        <c:txPr>
          <a:bodyPr rot="0" vert="horz"/>
          <a:lstStyle/>
          <a:p>
            <a:pPr>
              <a:defRPr sz="1000" b="0" i="0" u="none" strike="noStrike" baseline="0">
                <a:solidFill>
                  <a:srgbClr val="000000"/>
                </a:solidFill>
                <a:latin typeface="Calibri"/>
                <a:ea typeface="Calibri"/>
                <a:cs typeface="Calibri"/>
              </a:defRPr>
            </a:pPr>
            <a:endParaRPr lang="es-EC"/>
          </a:p>
        </c:txPr>
        <c:crossAx val="89134720"/>
        <c:crosses val="autoZero"/>
        <c:auto val="1"/>
        <c:lblAlgn val="ctr"/>
        <c:lblOffset val="100"/>
        <c:noMultiLvlLbl val="0"/>
      </c:catAx>
      <c:valAx>
        <c:axId val="89134720"/>
        <c:scaling>
          <c:orientation val="minMax"/>
        </c:scaling>
        <c:delete val="0"/>
        <c:axPos val="l"/>
        <c:majorGridlines/>
        <c:title>
          <c:tx>
            <c:rich>
              <a:bodyPr/>
              <a:lstStyle/>
              <a:p>
                <a:pPr>
                  <a:defRPr sz="1000" b="1" i="0" u="none" strike="noStrike" baseline="0">
                    <a:solidFill>
                      <a:srgbClr val="000000"/>
                    </a:solidFill>
                    <a:latin typeface="Calibri"/>
                    <a:ea typeface="Calibri"/>
                    <a:cs typeface="Calibri"/>
                  </a:defRPr>
                </a:pPr>
                <a:r>
                  <a:rPr lang="en-US"/>
                  <a:t>TIR</a:t>
                </a:r>
              </a:p>
            </c:rich>
          </c:tx>
          <c:layout/>
          <c:overlay val="0"/>
        </c:title>
        <c:numFmt formatCode="0%" sourceLinked="1"/>
        <c:majorTickMark val="none"/>
        <c:minorTickMark val="none"/>
        <c:tickLblPos val="nextTo"/>
        <c:txPr>
          <a:bodyPr rot="0" vert="horz"/>
          <a:lstStyle/>
          <a:p>
            <a:pPr>
              <a:defRPr sz="1000" b="0" i="0" u="none" strike="noStrike" baseline="0">
                <a:solidFill>
                  <a:srgbClr val="000000"/>
                </a:solidFill>
                <a:latin typeface="Calibri"/>
                <a:ea typeface="Calibri"/>
                <a:cs typeface="Calibri"/>
              </a:defRPr>
            </a:pPr>
            <a:endParaRPr lang="es-EC"/>
          </a:p>
        </c:txPr>
        <c:crossAx val="131668480"/>
        <c:crosses val="autoZero"/>
        <c:crossBetween val="between"/>
      </c:valAx>
      <c:dTable>
        <c:showHorzBorder val="1"/>
        <c:showVertBorder val="1"/>
        <c:showOutline val="1"/>
        <c:showKeys val="1"/>
        <c:txPr>
          <a:bodyPr/>
          <a:lstStyle/>
          <a:p>
            <a:pPr rtl="0">
              <a:defRPr sz="1000" b="0" i="0" u="none" strike="noStrike" baseline="0">
                <a:solidFill>
                  <a:srgbClr val="000000"/>
                </a:solidFill>
                <a:latin typeface="Calibri"/>
                <a:ea typeface="Calibri"/>
                <a:cs typeface="Calibri"/>
              </a:defRPr>
            </a:pPr>
            <a:endParaRPr lang="es-EC"/>
          </a:p>
        </c:txPr>
      </c:dTable>
    </c:plotArea>
    <c:plotVisOnly val="1"/>
    <c:dispBlanksAs val="gap"/>
    <c:showDLblsOverMax val="0"/>
  </c:chart>
  <c:spPr>
    <a:ln>
      <a:solidFill>
        <a:schemeClr val="accent1"/>
      </a:solidFill>
    </a:ln>
  </c:spPr>
  <c:txPr>
    <a:bodyPr/>
    <a:lstStyle/>
    <a:p>
      <a:pPr>
        <a:defRPr sz="1000" b="0" i="0" u="none" strike="noStrike" baseline="0">
          <a:solidFill>
            <a:srgbClr val="000000"/>
          </a:solidFill>
          <a:latin typeface="Calibri"/>
          <a:ea typeface="Calibri"/>
          <a:cs typeface="Calibri"/>
        </a:defRPr>
      </a:pPr>
      <a:endParaRPr lang="es-EC"/>
    </a:p>
  </c:txPr>
  <c:externalData r:id="rId1">
    <c:autoUpdate val="0"/>
  </c:externalData>
</c:chartSpace>
</file>

<file path=ppt/diagrams/_rels/data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diagrams/_rels/data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jpeg"/><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diagrams/_rels/data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image" Target="../media/image31.jpeg"/><Relationship Id="rId4" Type="http://schemas.openxmlformats.org/officeDocument/2006/relationships/image" Target="../media/image34.jpeg"/></Relationships>
</file>

<file path=ppt/diagrams/_rels/data5.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image" Target="../media/image55.png"/></Relationships>
</file>

<file path=ppt/diagrams/_rels/drawing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jpeg"/><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diagrams/_rels/drawing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image" Target="../media/image31.jpeg"/><Relationship Id="rId4" Type="http://schemas.openxmlformats.org/officeDocument/2006/relationships/image" Target="../media/image34.jpeg"/></Relationships>
</file>

<file path=ppt/diagrams/_rels/drawing5.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image" Target="../media/image55.pn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AA8D718-F025-4DAF-85C1-F2702FDAA9C2}" type="doc">
      <dgm:prSet loTypeId="urn:microsoft.com/office/officeart/2005/8/layout/hList7#1" loCatId="list" qsTypeId="urn:microsoft.com/office/officeart/2005/8/quickstyle/3d2" qsCatId="3D" csTypeId="urn:microsoft.com/office/officeart/2005/8/colors/colorful1#1" csCatId="colorful" phldr="1"/>
      <dgm:spPr/>
      <dgm:t>
        <a:bodyPr/>
        <a:lstStyle/>
        <a:p>
          <a:endParaRPr lang="es-ES"/>
        </a:p>
      </dgm:t>
    </dgm:pt>
    <dgm:pt modelId="{2B82F7F4-617A-4AF3-BEBC-D6B4578C39CC}">
      <dgm:prSet phldrT="[Texto]" custT="1"/>
      <dgm:spPr/>
      <dgm:t>
        <a:bodyPr/>
        <a:lstStyle/>
        <a:p>
          <a:pPr algn="ctr"/>
          <a:r>
            <a:rPr lang="es-ES" sz="2000" b="1" dirty="0" smtClean="0">
              <a:latin typeface="Arial" pitchFamily="34" charset="0"/>
              <a:cs typeface="Arial" pitchFamily="34" charset="0"/>
            </a:rPr>
            <a:t>Social</a:t>
          </a:r>
        </a:p>
        <a:p>
          <a:pPr algn="just"/>
          <a:r>
            <a:rPr lang="es-EC" sz="1600" dirty="0" smtClean="0">
              <a:latin typeface="Arial" pitchFamily="34" charset="0"/>
              <a:cs typeface="Arial" pitchFamily="34" charset="0"/>
            </a:rPr>
            <a:t>El medio ambiente se ve afectado por el uso inadecuado del combustible, el cual disminuye la calidad del aire.</a:t>
          </a:r>
          <a:endParaRPr lang="es-ES" sz="1600" dirty="0">
            <a:latin typeface="Arial" pitchFamily="34" charset="0"/>
            <a:cs typeface="Arial" pitchFamily="34" charset="0"/>
          </a:endParaRPr>
        </a:p>
      </dgm:t>
    </dgm:pt>
    <dgm:pt modelId="{01AE726B-501E-4506-96FD-D914CE8A14C8}" type="parTrans" cxnId="{0EA85B49-19D0-4C14-9053-4975499B0BBF}">
      <dgm:prSet/>
      <dgm:spPr/>
      <dgm:t>
        <a:bodyPr/>
        <a:lstStyle/>
        <a:p>
          <a:endParaRPr lang="es-ES">
            <a:latin typeface="Arial" pitchFamily="34" charset="0"/>
            <a:cs typeface="Arial" pitchFamily="34" charset="0"/>
          </a:endParaRPr>
        </a:p>
      </dgm:t>
    </dgm:pt>
    <dgm:pt modelId="{DFF77B66-BCA2-429C-BB4F-D7FB36B8D79D}" type="sibTrans" cxnId="{0EA85B49-19D0-4C14-9053-4975499B0BBF}">
      <dgm:prSet/>
      <dgm:spPr/>
      <dgm:t>
        <a:bodyPr/>
        <a:lstStyle/>
        <a:p>
          <a:endParaRPr lang="es-ES">
            <a:latin typeface="Arial" pitchFamily="34" charset="0"/>
            <a:cs typeface="Arial" pitchFamily="34" charset="0"/>
          </a:endParaRPr>
        </a:p>
      </dgm:t>
    </dgm:pt>
    <dgm:pt modelId="{3789DDB3-FB17-426F-A766-998AEB9D7153}">
      <dgm:prSet phldrT="[Texto]" custT="1"/>
      <dgm:spPr/>
      <dgm:t>
        <a:bodyPr/>
        <a:lstStyle/>
        <a:p>
          <a:pPr algn="ctr"/>
          <a:r>
            <a:rPr lang="es-ES" sz="2000" b="1" dirty="0" smtClean="0">
              <a:latin typeface="Arial" pitchFamily="34" charset="0"/>
              <a:cs typeface="Arial" pitchFamily="34" charset="0"/>
            </a:rPr>
            <a:t>Económica</a:t>
          </a:r>
        </a:p>
        <a:p>
          <a:pPr algn="just"/>
          <a:r>
            <a:rPr lang="es-EC" sz="1600" dirty="0" smtClean="0">
              <a:latin typeface="Arial" pitchFamily="34" charset="0"/>
              <a:cs typeface="Arial" pitchFamily="34" charset="0"/>
            </a:rPr>
            <a:t>Cubrir la demanda del mercado donde no exista estaciones de servicio.</a:t>
          </a:r>
          <a:endParaRPr lang="es-ES" sz="1600" dirty="0">
            <a:latin typeface="Arial" pitchFamily="34" charset="0"/>
            <a:cs typeface="Arial" pitchFamily="34" charset="0"/>
          </a:endParaRPr>
        </a:p>
      </dgm:t>
    </dgm:pt>
    <dgm:pt modelId="{A254EEA9-CD41-40A2-BC0B-8FBBC4D6F2B9}" type="parTrans" cxnId="{59B18E28-716A-42F7-BF88-7AF86632E1BD}">
      <dgm:prSet/>
      <dgm:spPr/>
      <dgm:t>
        <a:bodyPr/>
        <a:lstStyle/>
        <a:p>
          <a:endParaRPr lang="es-ES">
            <a:latin typeface="Arial" pitchFamily="34" charset="0"/>
            <a:cs typeface="Arial" pitchFamily="34" charset="0"/>
          </a:endParaRPr>
        </a:p>
      </dgm:t>
    </dgm:pt>
    <dgm:pt modelId="{10590238-922D-4AE2-9316-57A1C5B2E883}" type="sibTrans" cxnId="{59B18E28-716A-42F7-BF88-7AF86632E1BD}">
      <dgm:prSet/>
      <dgm:spPr/>
      <dgm:t>
        <a:bodyPr/>
        <a:lstStyle/>
        <a:p>
          <a:endParaRPr lang="es-ES">
            <a:latin typeface="Arial" pitchFamily="34" charset="0"/>
            <a:cs typeface="Arial" pitchFamily="34" charset="0"/>
          </a:endParaRPr>
        </a:p>
      </dgm:t>
    </dgm:pt>
    <dgm:pt modelId="{E9A9797D-118A-4DFF-82A8-99FA47F10868}" type="pres">
      <dgm:prSet presAssocID="{8AA8D718-F025-4DAF-85C1-F2702FDAA9C2}" presName="Name0" presStyleCnt="0">
        <dgm:presLayoutVars>
          <dgm:dir/>
          <dgm:resizeHandles val="exact"/>
        </dgm:presLayoutVars>
      </dgm:prSet>
      <dgm:spPr/>
      <dgm:t>
        <a:bodyPr/>
        <a:lstStyle/>
        <a:p>
          <a:endParaRPr lang="es-ES"/>
        </a:p>
      </dgm:t>
    </dgm:pt>
    <dgm:pt modelId="{ED428A76-326C-43B2-A852-3C44537B044A}" type="pres">
      <dgm:prSet presAssocID="{8AA8D718-F025-4DAF-85C1-F2702FDAA9C2}" presName="fgShape" presStyleLbl="fgShp" presStyleIdx="0" presStyleCnt="1"/>
      <dgm:spPr/>
    </dgm:pt>
    <dgm:pt modelId="{E9703D38-2150-4954-869E-42A8AD546876}" type="pres">
      <dgm:prSet presAssocID="{8AA8D718-F025-4DAF-85C1-F2702FDAA9C2}" presName="linComp" presStyleCnt="0"/>
      <dgm:spPr/>
    </dgm:pt>
    <dgm:pt modelId="{1771981C-CDDB-49C8-8E90-25999E17847F}" type="pres">
      <dgm:prSet presAssocID="{2B82F7F4-617A-4AF3-BEBC-D6B4578C39CC}" presName="compNode" presStyleCnt="0"/>
      <dgm:spPr/>
    </dgm:pt>
    <dgm:pt modelId="{7AFABD81-935A-412A-A884-6ABF2A18A321}" type="pres">
      <dgm:prSet presAssocID="{2B82F7F4-617A-4AF3-BEBC-D6B4578C39CC}" presName="bkgdShape" presStyleLbl="node1" presStyleIdx="0" presStyleCnt="2"/>
      <dgm:spPr/>
      <dgm:t>
        <a:bodyPr/>
        <a:lstStyle/>
        <a:p>
          <a:endParaRPr lang="es-ES"/>
        </a:p>
      </dgm:t>
    </dgm:pt>
    <dgm:pt modelId="{3150DFED-CF3F-416E-BF3C-6D65599B1000}" type="pres">
      <dgm:prSet presAssocID="{2B82F7F4-617A-4AF3-BEBC-D6B4578C39CC}" presName="nodeTx" presStyleLbl="node1" presStyleIdx="0" presStyleCnt="2">
        <dgm:presLayoutVars>
          <dgm:bulletEnabled val="1"/>
        </dgm:presLayoutVars>
      </dgm:prSet>
      <dgm:spPr/>
      <dgm:t>
        <a:bodyPr/>
        <a:lstStyle/>
        <a:p>
          <a:endParaRPr lang="es-ES"/>
        </a:p>
      </dgm:t>
    </dgm:pt>
    <dgm:pt modelId="{6A52E42F-F7EF-42DC-AC8D-BDF7382AC509}" type="pres">
      <dgm:prSet presAssocID="{2B82F7F4-617A-4AF3-BEBC-D6B4578C39CC}" presName="invisiNode" presStyleLbl="node1" presStyleIdx="0" presStyleCnt="2"/>
      <dgm:spPr/>
    </dgm:pt>
    <dgm:pt modelId="{01DE5C19-5442-49A3-9B61-D63180764D3F}" type="pres">
      <dgm:prSet presAssocID="{2B82F7F4-617A-4AF3-BEBC-D6B4578C39CC}" presName="imagNode" presStyleLbl="fgImgPlace1" presStyleIdx="0" presStyleCnt="2"/>
      <dgm:spPr>
        <a:blipFill rotWithShape="0">
          <a:blip xmlns:r="http://schemas.openxmlformats.org/officeDocument/2006/relationships" r:embed="rId1"/>
          <a:stretch>
            <a:fillRect/>
          </a:stretch>
        </a:blipFill>
      </dgm:spPr>
    </dgm:pt>
    <dgm:pt modelId="{16B73D83-9FE6-45FC-8C20-5319C904E8AD}" type="pres">
      <dgm:prSet presAssocID="{DFF77B66-BCA2-429C-BB4F-D7FB36B8D79D}" presName="sibTrans" presStyleLbl="sibTrans2D1" presStyleIdx="0" presStyleCnt="0"/>
      <dgm:spPr/>
      <dgm:t>
        <a:bodyPr/>
        <a:lstStyle/>
        <a:p>
          <a:endParaRPr lang="es-ES"/>
        </a:p>
      </dgm:t>
    </dgm:pt>
    <dgm:pt modelId="{51FC2619-A82B-40E1-8157-705EA0652368}" type="pres">
      <dgm:prSet presAssocID="{3789DDB3-FB17-426F-A766-998AEB9D7153}" presName="compNode" presStyleCnt="0"/>
      <dgm:spPr/>
    </dgm:pt>
    <dgm:pt modelId="{245B156E-A9DB-42FB-9628-36D983C879B7}" type="pres">
      <dgm:prSet presAssocID="{3789DDB3-FB17-426F-A766-998AEB9D7153}" presName="bkgdShape" presStyleLbl="node1" presStyleIdx="1" presStyleCnt="2"/>
      <dgm:spPr/>
      <dgm:t>
        <a:bodyPr/>
        <a:lstStyle/>
        <a:p>
          <a:endParaRPr lang="es-ES"/>
        </a:p>
      </dgm:t>
    </dgm:pt>
    <dgm:pt modelId="{1BAB4D04-0A34-4DA7-9A12-3EDAC922899E}" type="pres">
      <dgm:prSet presAssocID="{3789DDB3-FB17-426F-A766-998AEB9D7153}" presName="nodeTx" presStyleLbl="node1" presStyleIdx="1" presStyleCnt="2">
        <dgm:presLayoutVars>
          <dgm:bulletEnabled val="1"/>
        </dgm:presLayoutVars>
      </dgm:prSet>
      <dgm:spPr/>
      <dgm:t>
        <a:bodyPr/>
        <a:lstStyle/>
        <a:p>
          <a:endParaRPr lang="es-ES"/>
        </a:p>
      </dgm:t>
    </dgm:pt>
    <dgm:pt modelId="{D56C5603-EE91-4015-8300-6E4DFEA0F2E2}" type="pres">
      <dgm:prSet presAssocID="{3789DDB3-FB17-426F-A766-998AEB9D7153}" presName="invisiNode" presStyleLbl="node1" presStyleIdx="1" presStyleCnt="2"/>
      <dgm:spPr/>
    </dgm:pt>
    <dgm:pt modelId="{4BFA161D-9D78-4517-83E1-AE179697CD1A}" type="pres">
      <dgm:prSet presAssocID="{3789DDB3-FB17-426F-A766-998AEB9D7153}" presName="imagNode" presStyleLbl="fgImgPlace1" presStyleIdx="1" presStyleCnt="2"/>
      <dgm:spPr>
        <a:blipFill rotWithShape="0">
          <a:blip xmlns:r="http://schemas.openxmlformats.org/officeDocument/2006/relationships" r:embed="rId2"/>
          <a:stretch>
            <a:fillRect/>
          </a:stretch>
        </a:blipFill>
      </dgm:spPr>
    </dgm:pt>
  </dgm:ptLst>
  <dgm:cxnLst>
    <dgm:cxn modelId="{CBD337D0-CC76-4682-BE1A-3C5341657F16}" type="presOf" srcId="{8AA8D718-F025-4DAF-85C1-F2702FDAA9C2}" destId="{E9A9797D-118A-4DFF-82A8-99FA47F10868}" srcOrd="0" destOrd="0" presId="urn:microsoft.com/office/officeart/2005/8/layout/hList7#1"/>
    <dgm:cxn modelId="{59B18E28-716A-42F7-BF88-7AF86632E1BD}" srcId="{8AA8D718-F025-4DAF-85C1-F2702FDAA9C2}" destId="{3789DDB3-FB17-426F-A766-998AEB9D7153}" srcOrd="1" destOrd="0" parTransId="{A254EEA9-CD41-40A2-BC0B-8FBBC4D6F2B9}" sibTransId="{10590238-922D-4AE2-9316-57A1C5B2E883}"/>
    <dgm:cxn modelId="{EDC4E57A-8CD8-445E-A7BB-41349562C7B3}" type="presOf" srcId="{3789DDB3-FB17-426F-A766-998AEB9D7153}" destId="{1BAB4D04-0A34-4DA7-9A12-3EDAC922899E}" srcOrd="1" destOrd="0" presId="urn:microsoft.com/office/officeart/2005/8/layout/hList7#1"/>
    <dgm:cxn modelId="{A070B42F-90D0-4C9A-9506-71BCE3404899}" type="presOf" srcId="{3789DDB3-FB17-426F-A766-998AEB9D7153}" destId="{245B156E-A9DB-42FB-9628-36D983C879B7}" srcOrd="0" destOrd="0" presId="urn:microsoft.com/office/officeart/2005/8/layout/hList7#1"/>
    <dgm:cxn modelId="{0EA85B49-19D0-4C14-9053-4975499B0BBF}" srcId="{8AA8D718-F025-4DAF-85C1-F2702FDAA9C2}" destId="{2B82F7F4-617A-4AF3-BEBC-D6B4578C39CC}" srcOrd="0" destOrd="0" parTransId="{01AE726B-501E-4506-96FD-D914CE8A14C8}" sibTransId="{DFF77B66-BCA2-429C-BB4F-D7FB36B8D79D}"/>
    <dgm:cxn modelId="{35C2C392-383A-49EA-AFAE-B9D2179F164C}" type="presOf" srcId="{DFF77B66-BCA2-429C-BB4F-D7FB36B8D79D}" destId="{16B73D83-9FE6-45FC-8C20-5319C904E8AD}" srcOrd="0" destOrd="0" presId="urn:microsoft.com/office/officeart/2005/8/layout/hList7#1"/>
    <dgm:cxn modelId="{ED30F656-D3B6-4968-9EF2-93EC185E7CF4}" type="presOf" srcId="{2B82F7F4-617A-4AF3-BEBC-D6B4578C39CC}" destId="{3150DFED-CF3F-416E-BF3C-6D65599B1000}" srcOrd="1" destOrd="0" presId="urn:microsoft.com/office/officeart/2005/8/layout/hList7#1"/>
    <dgm:cxn modelId="{6C4CC8E3-3072-45F8-A871-6BF788C4583C}" type="presOf" srcId="{2B82F7F4-617A-4AF3-BEBC-D6B4578C39CC}" destId="{7AFABD81-935A-412A-A884-6ABF2A18A321}" srcOrd="0" destOrd="0" presId="urn:microsoft.com/office/officeart/2005/8/layout/hList7#1"/>
    <dgm:cxn modelId="{ED7B63E3-BFB4-4EAF-A628-2808CAD24E08}" type="presParOf" srcId="{E9A9797D-118A-4DFF-82A8-99FA47F10868}" destId="{ED428A76-326C-43B2-A852-3C44537B044A}" srcOrd="0" destOrd="0" presId="urn:microsoft.com/office/officeart/2005/8/layout/hList7#1"/>
    <dgm:cxn modelId="{CB2730F9-5496-46C2-9F0D-A2BF0AE90E97}" type="presParOf" srcId="{E9A9797D-118A-4DFF-82A8-99FA47F10868}" destId="{E9703D38-2150-4954-869E-42A8AD546876}" srcOrd="1" destOrd="0" presId="urn:microsoft.com/office/officeart/2005/8/layout/hList7#1"/>
    <dgm:cxn modelId="{534BBFEC-B826-44C6-9E47-E2D589499425}" type="presParOf" srcId="{E9703D38-2150-4954-869E-42A8AD546876}" destId="{1771981C-CDDB-49C8-8E90-25999E17847F}" srcOrd="0" destOrd="0" presId="urn:microsoft.com/office/officeart/2005/8/layout/hList7#1"/>
    <dgm:cxn modelId="{83F2EECA-1CB0-408D-8D6C-DA2D526DA22E}" type="presParOf" srcId="{1771981C-CDDB-49C8-8E90-25999E17847F}" destId="{7AFABD81-935A-412A-A884-6ABF2A18A321}" srcOrd="0" destOrd="0" presId="urn:microsoft.com/office/officeart/2005/8/layout/hList7#1"/>
    <dgm:cxn modelId="{EED7B723-A0C3-4EA8-9AE8-2E02D9C192F7}" type="presParOf" srcId="{1771981C-CDDB-49C8-8E90-25999E17847F}" destId="{3150DFED-CF3F-416E-BF3C-6D65599B1000}" srcOrd="1" destOrd="0" presId="urn:microsoft.com/office/officeart/2005/8/layout/hList7#1"/>
    <dgm:cxn modelId="{D8D91462-E9A9-484E-9E0D-5F108B58CF1F}" type="presParOf" srcId="{1771981C-CDDB-49C8-8E90-25999E17847F}" destId="{6A52E42F-F7EF-42DC-AC8D-BDF7382AC509}" srcOrd="2" destOrd="0" presId="urn:microsoft.com/office/officeart/2005/8/layout/hList7#1"/>
    <dgm:cxn modelId="{0688A1C2-612D-4487-B5DE-FB192E23F931}" type="presParOf" srcId="{1771981C-CDDB-49C8-8E90-25999E17847F}" destId="{01DE5C19-5442-49A3-9B61-D63180764D3F}" srcOrd="3" destOrd="0" presId="urn:microsoft.com/office/officeart/2005/8/layout/hList7#1"/>
    <dgm:cxn modelId="{203A7359-8A57-4ADC-B668-9F20EAB17FC9}" type="presParOf" srcId="{E9703D38-2150-4954-869E-42A8AD546876}" destId="{16B73D83-9FE6-45FC-8C20-5319C904E8AD}" srcOrd="1" destOrd="0" presId="urn:microsoft.com/office/officeart/2005/8/layout/hList7#1"/>
    <dgm:cxn modelId="{A1C86A61-9D92-491A-8671-FBC1DDB8C29B}" type="presParOf" srcId="{E9703D38-2150-4954-869E-42A8AD546876}" destId="{51FC2619-A82B-40E1-8157-705EA0652368}" srcOrd="2" destOrd="0" presId="urn:microsoft.com/office/officeart/2005/8/layout/hList7#1"/>
    <dgm:cxn modelId="{58C85A4F-48B0-4133-9F72-A405D688491E}" type="presParOf" srcId="{51FC2619-A82B-40E1-8157-705EA0652368}" destId="{245B156E-A9DB-42FB-9628-36D983C879B7}" srcOrd="0" destOrd="0" presId="urn:microsoft.com/office/officeart/2005/8/layout/hList7#1"/>
    <dgm:cxn modelId="{B34EF1EC-9F5D-4C99-915F-BB99591F4AC2}" type="presParOf" srcId="{51FC2619-A82B-40E1-8157-705EA0652368}" destId="{1BAB4D04-0A34-4DA7-9A12-3EDAC922899E}" srcOrd="1" destOrd="0" presId="urn:microsoft.com/office/officeart/2005/8/layout/hList7#1"/>
    <dgm:cxn modelId="{DE44F4CF-F926-490F-BE1A-E8393985B33B}" type="presParOf" srcId="{51FC2619-A82B-40E1-8157-705EA0652368}" destId="{D56C5603-EE91-4015-8300-6E4DFEA0F2E2}" srcOrd="2" destOrd="0" presId="urn:microsoft.com/office/officeart/2005/8/layout/hList7#1"/>
    <dgm:cxn modelId="{4325D6B3-4BE0-4020-844D-F7FD0F2F6EE0}" type="presParOf" srcId="{51FC2619-A82B-40E1-8157-705EA0652368}" destId="{4BFA161D-9D78-4517-83E1-AE179697CD1A}" srcOrd="3" destOrd="0" presId="urn:microsoft.com/office/officeart/2005/8/layout/hList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6A06E4-5CFA-4CC8-8B25-8B7D84922025}" type="doc">
      <dgm:prSet loTypeId="urn:microsoft.com/office/officeart/2005/8/layout/lProcess2" loCatId="list" qsTypeId="urn:microsoft.com/office/officeart/2005/8/quickstyle/3d3" qsCatId="3D" csTypeId="urn:microsoft.com/office/officeart/2005/8/colors/accent3_2" csCatId="accent3" phldr="1"/>
      <dgm:spPr/>
      <dgm:t>
        <a:bodyPr/>
        <a:lstStyle/>
        <a:p>
          <a:endParaRPr lang="es-EC"/>
        </a:p>
      </dgm:t>
    </dgm:pt>
    <dgm:pt modelId="{44CDC969-10E8-417F-906F-ACC9BBF04782}">
      <dgm:prSet phldrT="[Texto]"/>
      <dgm:spPr/>
      <dgm:t>
        <a:bodyPr/>
        <a:lstStyle/>
        <a:p>
          <a:r>
            <a:rPr lang="es-EC" dirty="0" smtClean="0"/>
            <a:t>Barreras de Entrada</a:t>
          </a:r>
          <a:endParaRPr lang="es-EC" dirty="0"/>
        </a:p>
      </dgm:t>
    </dgm:pt>
    <dgm:pt modelId="{307C1C34-3FCE-43EA-8719-F28585A83DD8}" type="parTrans" cxnId="{DC8ADCDE-9D04-4315-980C-16B008E47EC4}">
      <dgm:prSet/>
      <dgm:spPr/>
      <dgm:t>
        <a:bodyPr/>
        <a:lstStyle/>
        <a:p>
          <a:endParaRPr lang="es-EC"/>
        </a:p>
      </dgm:t>
    </dgm:pt>
    <dgm:pt modelId="{B3CBCA8D-4B87-4496-A794-F8ACD87278CD}" type="sibTrans" cxnId="{DC8ADCDE-9D04-4315-980C-16B008E47EC4}">
      <dgm:prSet/>
      <dgm:spPr/>
      <dgm:t>
        <a:bodyPr/>
        <a:lstStyle/>
        <a:p>
          <a:endParaRPr lang="es-EC"/>
        </a:p>
      </dgm:t>
    </dgm:pt>
    <dgm:pt modelId="{97862B5A-9FD7-4073-BD34-3D4DAE57D6B7}">
      <dgm:prSet phldrT="[Texto]"/>
      <dgm:spPr/>
      <dgm:t>
        <a:bodyPr/>
        <a:lstStyle/>
        <a:p>
          <a:r>
            <a:rPr lang="es-EC" dirty="0" smtClean="0"/>
            <a:t>Gasto de inversión</a:t>
          </a:r>
          <a:endParaRPr lang="es-EC" dirty="0"/>
        </a:p>
      </dgm:t>
    </dgm:pt>
    <dgm:pt modelId="{42E00526-8AEB-425F-97E7-ED3E6EF5B471}" type="parTrans" cxnId="{B8CBF817-851C-4CC9-B729-7D8D3D342756}">
      <dgm:prSet/>
      <dgm:spPr/>
      <dgm:t>
        <a:bodyPr/>
        <a:lstStyle/>
        <a:p>
          <a:endParaRPr lang="es-EC"/>
        </a:p>
      </dgm:t>
    </dgm:pt>
    <dgm:pt modelId="{7EFD2D0D-C172-4BA8-907A-35ADAE4810F3}" type="sibTrans" cxnId="{B8CBF817-851C-4CC9-B729-7D8D3D342756}">
      <dgm:prSet/>
      <dgm:spPr/>
      <dgm:t>
        <a:bodyPr/>
        <a:lstStyle/>
        <a:p>
          <a:endParaRPr lang="es-EC"/>
        </a:p>
      </dgm:t>
    </dgm:pt>
    <dgm:pt modelId="{4919694F-6F58-4158-82E7-E994B5579B77}">
      <dgm:prSet phldrT="[Texto]"/>
      <dgm:spPr/>
      <dgm:t>
        <a:bodyPr/>
        <a:lstStyle/>
        <a:p>
          <a:r>
            <a:rPr lang="es-EC" dirty="0" smtClean="0"/>
            <a:t>Barreras de Salida</a:t>
          </a:r>
          <a:endParaRPr lang="es-EC" dirty="0"/>
        </a:p>
      </dgm:t>
    </dgm:pt>
    <dgm:pt modelId="{55B04569-C55D-4E71-BE2A-176CF39A6D0B}" type="parTrans" cxnId="{6F80140D-BDB2-426F-B463-B5EFB2BCAD6C}">
      <dgm:prSet/>
      <dgm:spPr/>
      <dgm:t>
        <a:bodyPr/>
        <a:lstStyle/>
        <a:p>
          <a:endParaRPr lang="es-EC"/>
        </a:p>
      </dgm:t>
    </dgm:pt>
    <dgm:pt modelId="{0D4A96EE-CAF8-47BF-993C-5C3729D7B2F2}" type="sibTrans" cxnId="{6F80140D-BDB2-426F-B463-B5EFB2BCAD6C}">
      <dgm:prSet/>
      <dgm:spPr/>
      <dgm:t>
        <a:bodyPr/>
        <a:lstStyle/>
        <a:p>
          <a:endParaRPr lang="es-EC"/>
        </a:p>
      </dgm:t>
    </dgm:pt>
    <dgm:pt modelId="{EFD43306-E316-4FFB-B0E5-E8102700883D}">
      <dgm:prSet phldrT="[Texto]"/>
      <dgm:spPr/>
      <dgm:t>
        <a:bodyPr/>
        <a:lstStyle/>
        <a:p>
          <a:r>
            <a:rPr lang="es-EC" dirty="0" smtClean="0"/>
            <a:t>El poder de negociación de los proveedores</a:t>
          </a:r>
          <a:endParaRPr lang="es-EC" dirty="0"/>
        </a:p>
      </dgm:t>
    </dgm:pt>
    <dgm:pt modelId="{D885C4CF-D13F-4BDA-8ACC-15F555CD8B85}" type="parTrans" cxnId="{A957DBEF-0ADA-4F69-82F2-7C15E952AEB5}">
      <dgm:prSet/>
      <dgm:spPr/>
      <dgm:t>
        <a:bodyPr/>
        <a:lstStyle/>
        <a:p>
          <a:endParaRPr lang="es-EC"/>
        </a:p>
      </dgm:t>
    </dgm:pt>
    <dgm:pt modelId="{FC3E2101-CC95-489F-BDDE-5F9ABF76054E}" type="sibTrans" cxnId="{A957DBEF-0ADA-4F69-82F2-7C15E952AEB5}">
      <dgm:prSet/>
      <dgm:spPr/>
      <dgm:t>
        <a:bodyPr/>
        <a:lstStyle/>
        <a:p>
          <a:endParaRPr lang="es-EC"/>
        </a:p>
      </dgm:t>
    </dgm:pt>
    <dgm:pt modelId="{E84F1F40-80BC-489C-A4DF-BE61541DA9B3}">
      <dgm:prSet phldrT="[Texto]"/>
      <dgm:spPr/>
      <dgm:t>
        <a:bodyPr/>
        <a:lstStyle/>
        <a:p>
          <a:r>
            <a:rPr lang="es-EC" dirty="0" smtClean="0"/>
            <a:t>Amenaza  de los competidores</a:t>
          </a:r>
          <a:endParaRPr lang="es-EC" dirty="0"/>
        </a:p>
      </dgm:t>
    </dgm:pt>
    <dgm:pt modelId="{C7C83DCE-F996-4A6F-823C-599E6FFCE93B}" type="parTrans" cxnId="{ECA3D1C1-6000-40F0-9EAB-05AF5A71BDBE}">
      <dgm:prSet/>
      <dgm:spPr/>
      <dgm:t>
        <a:bodyPr/>
        <a:lstStyle/>
        <a:p>
          <a:endParaRPr lang="es-EC"/>
        </a:p>
      </dgm:t>
    </dgm:pt>
    <dgm:pt modelId="{99AAEA61-9FEF-4408-914D-B095AB106B57}" type="sibTrans" cxnId="{ECA3D1C1-6000-40F0-9EAB-05AF5A71BDBE}">
      <dgm:prSet/>
      <dgm:spPr/>
      <dgm:t>
        <a:bodyPr/>
        <a:lstStyle/>
        <a:p>
          <a:endParaRPr lang="es-EC"/>
        </a:p>
      </dgm:t>
    </dgm:pt>
    <dgm:pt modelId="{D204EC94-3BCA-4328-A53C-E8C50FD7FBBD}">
      <dgm:prSet phldrT="[Texto]"/>
      <dgm:spPr/>
      <dgm:t>
        <a:bodyPr/>
        <a:lstStyle/>
        <a:p>
          <a:r>
            <a:rPr lang="es-EC" dirty="0" smtClean="0"/>
            <a:t>Publicidad</a:t>
          </a:r>
          <a:endParaRPr lang="es-EC" dirty="0"/>
        </a:p>
      </dgm:t>
    </dgm:pt>
    <dgm:pt modelId="{541B43E4-3489-46D9-9AB4-15A544EAAD9B}" type="parTrans" cxnId="{BEF3BEB5-7DC5-4020-8014-FD9914102A0B}">
      <dgm:prSet/>
      <dgm:spPr/>
      <dgm:t>
        <a:bodyPr/>
        <a:lstStyle/>
        <a:p>
          <a:endParaRPr lang="es-EC"/>
        </a:p>
      </dgm:t>
    </dgm:pt>
    <dgm:pt modelId="{E673D405-E1C9-4C99-B582-715663B6D359}" type="sibTrans" cxnId="{BEF3BEB5-7DC5-4020-8014-FD9914102A0B}">
      <dgm:prSet/>
      <dgm:spPr/>
      <dgm:t>
        <a:bodyPr/>
        <a:lstStyle/>
        <a:p>
          <a:endParaRPr lang="es-EC"/>
        </a:p>
      </dgm:t>
    </dgm:pt>
    <dgm:pt modelId="{E35C47ED-EFB6-4FD7-AFEE-8FFE01456A0F}">
      <dgm:prSet phldrT="[Texto]"/>
      <dgm:spPr/>
      <dgm:t>
        <a:bodyPr/>
        <a:lstStyle/>
        <a:p>
          <a:r>
            <a:rPr lang="es-EC" dirty="0" smtClean="0"/>
            <a:t>Terreno</a:t>
          </a:r>
          <a:endParaRPr lang="es-EC" dirty="0"/>
        </a:p>
      </dgm:t>
    </dgm:pt>
    <dgm:pt modelId="{2A5F73E1-710D-42B3-A141-612FF5D0C2E5}" type="parTrans" cxnId="{544090E4-A222-45D3-A114-546604528274}">
      <dgm:prSet/>
      <dgm:spPr/>
      <dgm:t>
        <a:bodyPr/>
        <a:lstStyle/>
        <a:p>
          <a:endParaRPr lang="es-EC"/>
        </a:p>
      </dgm:t>
    </dgm:pt>
    <dgm:pt modelId="{B2D23C23-CE5F-4099-B432-156AFFA87B82}" type="sibTrans" cxnId="{544090E4-A222-45D3-A114-546604528274}">
      <dgm:prSet/>
      <dgm:spPr/>
      <dgm:t>
        <a:bodyPr/>
        <a:lstStyle/>
        <a:p>
          <a:endParaRPr lang="es-EC"/>
        </a:p>
      </dgm:t>
    </dgm:pt>
    <dgm:pt modelId="{27482FE5-F519-4112-8886-C423EE12B49A}">
      <dgm:prSet phldrT="[Texto]"/>
      <dgm:spPr/>
      <dgm:t>
        <a:bodyPr/>
        <a:lstStyle/>
        <a:p>
          <a:r>
            <a:rPr lang="es-EC" dirty="0" smtClean="0"/>
            <a:t>Ordenanzas Municipales</a:t>
          </a:r>
          <a:endParaRPr lang="es-EC" dirty="0"/>
        </a:p>
      </dgm:t>
    </dgm:pt>
    <dgm:pt modelId="{11D1231C-32A6-4918-91BB-6D3B597C74E2}" type="parTrans" cxnId="{CAA97B9E-AE44-4B5E-B66B-B46AEE3AD27D}">
      <dgm:prSet/>
      <dgm:spPr/>
      <dgm:t>
        <a:bodyPr/>
        <a:lstStyle/>
        <a:p>
          <a:endParaRPr lang="es-EC"/>
        </a:p>
      </dgm:t>
    </dgm:pt>
    <dgm:pt modelId="{8A233A05-F044-4C94-8F3B-95B44F729852}" type="sibTrans" cxnId="{CAA97B9E-AE44-4B5E-B66B-B46AEE3AD27D}">
      <dgm:prSet/>
      <dgm:spPr/>
      <dgm:t>
        <a:bodyPr/>
        <a:lstStyle/>
        <a:p>
          <a:endParaRPr lang="es-EC"/>
        </a:p>
      </dgm:t>
    </dgm:pt>
    <dgm:pt modelId="{70EEB7E4-28A1-425C-8F33-05794135B964}">
      <dgm:prSet phldrT="[Texto]"/>
      <dgm:spPr/>
      <dgm:t>
        <a:bodyPr/>
        <a:lstStyle/>
        <a:p>
          <a:r>
            <a:rPr lang="es-EC" dirty="0" smtClean="0"/>
            <a:t>Poder de negociación de los clientes</a:t>
          </a:r>
          <a:endParaRPr lang="es-EC" dirty="0"/>
        </a:p>
      </dgm:t>
    </dgm:pt>
    <dgm:pt modelId="{6DBF100F-BA09-4C81-A24A-A904E1D3E48C}" type="parTrans" cxnId="{8DA4352B-C188-4794-BE29-E3E3051B43F4}">
      <dgm:prSet/>
      <dgm:spPr/>
      <dgm:t>
        <a:bodyPr/>
        <a:lstStyle/>
        <a:p>
          <a:endParaRPr lang="es-EC"/>
        </a:p>
      </dgm:t>
    </dgm:pt>
    <dgm:pt modelId="{74F845C0-887D-45B7-AAE5-210C544FD4D6}" type="sibTrans" cxnId="{8DA4352B-C188-4794-BE29-E3E3051B43F4}">
      <dgm:prSet/>
      <dgm:spPr/>
      <dgm:t>
        <a:bodyPr/>
        <a:lstStyle/>
        <a:p>
          <a:endParaRPr lang="es-EC"/>
        </a:p>
      </dgm:t>
    </dgm:pt>
    <dgm:pt modelId="{442C650D-07EF-4C67-BEA6-DD9AEDAB1B53}" type="pres">
      <dgm:prSet presAssocID="{D86A06E4-5CFA-4CC8-8B25-8B7D84922025}" presName="theList" presStyleCnt="0">
        <dgm:presLayoutVars>
          <dgm:dir/>
          <dgm:animLvl val="lvl"/>
          <dgm:resizeHandles val="exact"/>
        </dgm:presLayoutVars>
      </dgm:prSet>
      <dgm:spPr/>
      <dgm:t>
        <a:bodyPr/>
        <a:lstStyle/>
        <a:p>
          <a:endParaRPr lang="es-EC"/>
        </a:p>
      </dgm:t>
    </dgm:pt>
    <dgm:pt modelId="{2B4D7138-F7B3-490D-8031-D94EF030E0B3}" type="pres">
      <dgm:prSet presAssocID="{44CDC969-10E8-417F-906F-ACC9BBF04782}" presName="compNode" presStyleCnt="0"/>
      <dgm:spPr/>
    </dgm:pt>
    <dgm:pt modelId="{FC308A1D-3ECA-47D1-B9AC-775A6422BF5D}" type="pres">
      <dgm:prSet presAssocID="{44CDC969-10E8-417F-906F-ACC9BBF04782}" presName="aNode" presStyleLbl="bgShp" presStyleIdx="0" presStyleCnt="2"/>
      <dgm:spPr/>
      <dgm:t>
        <a:bodyPr/>
        <a:lstStyle/>
        <a:p>
          <a:endParaRPr lang="es-EC"/>
        </a:p>
      </dgm:t>
    </dgm:pt>
    <dgm:pt modelId="{AEF3FB38-1064-4CE7-9DCF-D5E6CAC82E7E}" type="pres">
      <dgm:prSet presAssocID="{44CDC969-10E8-417F-906F-ACC9BBF04782}" presName="textNode" presStyleLbl="bgShp" presStyleIdx="0" presStyleCnt="2"/>
      <dgm:spPr/>
      <dgm:t>
        <a:bodyPr/>
        <a:lstStyle/>
        <a:p>
          <a:endParaRPr lang="es-EC"/>
        </a:p>
      </dgm:t>
    </dgm:pt>
    <dgm:pt modelId="{6254CAAE-AD34-4F14-AD1B-85F748B60FE1}" type="pres">
      <dgm:prSet presAssocID="{44CDC969-10E8-417F-906F-ACC9BBF04782}" presName="compChildNode" presStyleCnt="0"/>
      <dgm:spPr/>
    </dgm:pt>
    <dgm:pt modelId="{97D67F84-3E0C-43D3-9AD7-E23574534B52}" type="pres">
      <dgm:prSet presAssocID="{44CDC969-10E8-417F-906F-ACC9BBF04782}" presName="theInnerList" presStyleCnt="0"/>
      <dgm:spPr/>
    </dgm:pt>
    <dgm:pt modelId="{8FC2442D-85A0-4E7F-9530-1B3207AC33AF}" type="pres">
      <dgm:prSet presAssocID="{97862B5A-9FD7-4073-BD34-3D4DAE57D6B7}" presName="childNode" presStyleLbl="node1" presStyleIdx="0" presStyleCnt="7">
        <dgm:presLayoutVars>
          <dgm:bulletEnabled val="1"/>
        </dgm:presLayoutVars>
      </dgm:prSet>
      <dgm:spPr/>
      <dgm:t>
        <a:bodyPr/>
        <a:lstStyle/>
        <a:p>
          <a:endParaRPr lang="es-EC"/>
        </a:p>
      </dgm:t>
    </dgm:pt>
    <dgm:pt modelId="{005E6F29-82BD-4ABB-93A3-F11B95398F12}" type="pres">
      <dgm:prSet presAssocID="{97862B5A-9FD7-4073-BD34-3D4DAE57D6B7}" presName="aSpace2" presStyleCnt="0"/>
      <dgm:spPr/>
    </dgm:pt>
    <dgm:pt modelId="{F85E5EDF-F38F-496E-B4F2-B4A1C15BF52C}" type="pres">
      <dgm:prSet presAssocID="{D204EC94-3BCA-4328-A53C-E8C50FD7FBBD}" presName="childNode" presStyleLbl="node1" presStyleIdx="1" presStyleCnt="7">
        <dgm:presLayoutVars>
          <dgm:bulletEnabled val="1"/>
        </dgm:presLayoutVars>
      </dgm:prSet>
      <dgm:spPr/>
      <dgm:t>
        <a:bodyPr/>
        <a:lstStyle/>
        <a:p>
          <a:endParaRPr lang="es-EC"/>
        </a:p>
      </dgm:t>
    </dgm:pt>
    <dgm:pt modelId="{34D02D1F-6D8D-41F0-B330-2121470D5F9F}" type="pres">
      <dgm:prSet presAssocID="{D204EC94-3BCA-4328-A53C-E8C50FD7FBBD}" presName="aSpace2" presStyleCnt="0"/>
      <dgm:spPr/>
    </dgm:pt>
    <dgm:pt modelId="{5961272A-BEFD-40A4-A105-F7209579A089}" type="pres">
      <dgm:prSet presAssocID="{E35C47ED-EFB6-4FD7-AFEE-8FFE01456A0F}" presName="childNode" presStyleLbl="node1" presStyleIdx="2" presStyleCnt="7">
        <dgm:presLayoutVars>
          <dgm:bulletEnabled val="1"/>
        </dgm:presLayoutVars>
      </dgm:prSet>
      <dgm:spPr/>
      <dgm:t>
        <a:bodyPr/>
        <a:lstStyle/>
        <a:p>
          <a:endParaRPr lang="es-EC"/>
        </a:p>
      </dgm:t>
    </dgm:pt>
    <dgm:pt modelId="{B02039E8-6B00-48BC-8A89-F2A81BE5BDBC}" type="pres">
      <dgm:prSet presAssocID="{E35C47ED-EFB6-4FD7-AFEE-8FFE01456A0F}" presName="aSpace2" presStyleCnt="0"/>
      <dgm:spPr/>
    </dgm:pt>
    <dgm:pt modelId="{AF50EE68-49EC-497F-B080-83FBC39D4060}" type="pres">
      <dgm:prSet presAssocID="{27482FE5-F519-4112-8886-C423EE12B49A}" presName="childNode" presStyleLbl="node1" presStyleIdx="3" presStyleCnt="7">
        <dgm:presLayoutVars>
          <dgm:bulletEnabled val="1"/>
        </dgm:presLayoutVars>
      </dgm:prSet>
      <dgm:spPr/>
      <dgm:t>
        <a:bodyPr/>
        <a:lstStyle/>
        <a:p>
          <a:endParaRPr lang="es-EC"/>
        </a:p>
      </dgm:t>
    </dgm:pt>
    <dgm:pt modelId="{17757C65-7CB2-46B7-A1E3-9A952385F494}" type="pres">
      <dgm:prSet presAssocID="{44CDC969-10E8-417F-906F-ACC9BBF04782}" presName="aSpace" presStyleCnt="0"/>
      <dgm:spPr/>
    </dgm:pt>
    <dgm:pt modelId="{54D323A2-D385-42F2-BEC7-BADF76C314F0}" type="pres">
      <dgm:prSet presAssocID="{4919694F-6F58-4158-82E7-E994B5579B77}" presName="compNode" presStyleCnt="0"/>
      <dgm:spPr/>
    </dgm:pt>
    <dgm:pt modelId="{013A1564-DD9E-4883-A754-91A7A682AB36}" type="pres">
      <dgm:prSet presAssocID="{4919694F-6F58-4158-82E7-E994B5579B77}" presName="aNode" presStyleLbl="bgShp" presStyleIdx="1" presStyleCnt="2"/>
      <dgm:spPr/>
      <dgm:t>
        <a:bodyPr/>
        <a:lstStyle/>
        <a:p>
          <a:endParaRPr lang="es-EC"/>
        </a:p>
      </dgm:t>
    </dgm:pt>
    <dgm:pt modelId="{168E1141-A497-4B44-8920-F2E420C9C4BD}" type="pres">
      <dgm:prSet presAssocID="{4919694F-6F58-4158-82E7-E994B5579B77}" presName="textNode" presStyleLbl="bgShp" presStyleIdx="1" presStyleCnt="2"/>
      <dgm:spPr/>
      <dgm:t>
        <a:bodyPr/>
        <a:lstStyle/>
        <a:p>
          <a:endParaRPr lang="es-EC"/>
        </a:p>
      </dgm:t>
    </dgm:pt>
    <dgm:pt modelId="{FEBF370C-4A66-437C-9C24-FFECFD63590F}" type="pres">
      <dgm:prSet presAssocID="{4919694F-6F58-4158-82E7-E994B5579B77}" presName="compChildNode" presStyleCnt="0"/>
      <dgm:spPr/>
    </dgm:pt>
    <dgm:pt modelId="{AE116FBB-25B9-448C-8B3C-17894BC363C4}" type="pres">
      <dgm:prSet presAssocID="{4919694F-6F58-4158-82E7-E994B5579B77}" presName="theInnerList" presStyleCnt="0"/>
      <dgm:spPr/>
    </dgm:pt>
    <dgm:pt modelId="{D2D33C9E-E75A-484B-8DE5-2F9D0905E73F}" type="pres">
      <dgm:prSet presAssocID="{EFD43306-E316-4FFB-B0E5-E8102700883D}" presName="childNode" presStyleLbl="node1" presStyleIdx="4" presStyleCnt="7">
        <dgm:presLayoutVars>
          <dgm:bulletEnabled val="1"/>
        </dgm:presLayoutVars>
      </dgm:prSet>
      <dgm:spPr/>
      <dgm:t>
        <a:bodyPr/>
        <a:lstStyle/>
        <a:p>
          <a:endParaRPr lang="es-EC"/>
        </a:p>
      </dgm:t>
    </dgm:pt>
    <dgm:pt modelId="{3F84596A-3DBF-42B3-94D1-6C6CCE0CD6F5}" type="pres">
      <dgm:prSet presAssocID="{EFD43306-E316-4FFB-B0E5-E8102700883D}" presName="aSpace2" presStyleCnt="0"/>
      <dgm:spPr/>
    </dgm:pt>
    <dgm:pt modelId="{D37FF6AF-EF6C-4138-8ECD-715A2365285D}" type="pres">
      <dgm:prSet presAssocID="{70EEB7E4-28A1-425C-8F33-05794135B964}" presName="childNode" presStyleLbl="node1" presStyleIdx="5" presStyleCnt="7">
        <dgm:presLayoutVars>
          <dgm:bulletEnabled val="1"/>
        </dgm:presLayoutVars>
      </dgm:prSet>
      <dgm:spPr/>
      <dgm:t>
        <a:bodyPr/>
        <a:lstStyle/>
        <a:p>
          <a:endParaRPr lang="es-EC"/>
        </a:p>
      </dgm:t>
    </dgm:pt>
    <dgm:pt modelId="{8EA31C63-DCAC-4D69-9264-F95DF1CA672F}" type="pres">
      <dgm:prSet presAssocID="{70EEB7E4-28A1-425C-8F33-05794135B964}" presName="aSpace2" presStyleCnt="0"/>
      <dgm:spPr/>
    </dgm:pt>
    <dgm:pt modelId="{7C7F5AED-74D8-4469-8E19-D9593FBDD4FC}" type="pres">
      <dgm:prSet presAssocID="{E84F1F40-80BC-489C-A4DF-BE61541DA9B3}" presName="childNode" presStyleLbl="node1" presStyleIdx="6" presStyleCnt="7">
        <dgm:presLayoutVars>
          <dgm:bulletEnabled val="1"/>
        </dgm:presLayoutVars>
      </dgm:prSet>
      <dgm:spPr/>
      <dgm:t>
        <a:bodyPr/>
        <a:lstStyle/>
        <a:p>
          <a:endParaRPr lang="es-EC"/>
        </a:p>
      </dgm:t>
    </dgm:pt>
  </dgm:ptLst>
  <dgm:cxnLst>
    <dgm:cxn modelId="{A957DBEF-0ADA-4F69-82F2-7C15E952AEB5}" srcId="{4919694F-6F58-4158-82E7-E994B5579B77}" destId="{EFD43306-E316-4FFB-B0E5-E8102700883D}" srcOrd="0" destOrd="0" parTransId="{D885C4CF-D13F-4BDA-8ACC-15F555CD8B85}" sibTransId="{FC3E2101-CC95-489F-BDDE-5F9ABF76054E}"/>
    <dgm:cxn modelId="{ECA3D1C1-6000-40F0-9EAB-05AF5A71BDBE}" srcId="{4919694F-6F58-4158-82E7-E994B5579B77}" destId="{E84F1F40-80BC-489C-A4DF-BE61541DA9B3}" srcOrd="2" destOrd="0" parTransId="{C7C83DCE-F996-4A6F-823C-599E6FFCE93B}" sibTransId="{99AAEA61-9FEF-4408-914D-B095AB106B57}"/>
    <dgm:cxn modelId="{CAA97B9E-AE44-4B5E-B66B-B46AEE3AD27D}" srcId="{44CDC969-10E8-417F-906F-ACC9BBF04782}" destId="{27482FE5-F519-4112-8886-C423EE12B49A}" srcOrd="3" destOrd="0" parTransId="{11D1231C-32A6-4918-91BB-6D3B597C74E2}" sibTransId="{8A233A05-F044-4C94-8F3B-95B44F729852}"/>
    <dgm:cxn modelId="{A2882C46-3772-49FD-9CF8-229ADF7C08D6}" type="presOf" srcId="{4919694F-6F58-4158-82E7-E994B5579B77}" destId="{013A1564-DD9E-4883-A754-91A7A682AB36}" srcOrd="0" destOrd="0" presId="urn:microsoft.com/office/officeart/2005/8/layout/lProcess2"/>
    <dgm:cxn modelId="{88D3C859-0737-4D83-9D1B-B0FC507515FA}" type="presOf" srcId="{44CDC969-10E8-417F-906F-ACC9BBF04782}" destId="{AEF3FB38-1064-4CE7-9DCF-D5E6CAC82E7E}" srcOrd="1" destOrd="0" presId="urn:microsoft.com/office/officeart/2005/8/layout/lProcess2"/>
    <dgm:cxn modelId="{E81330FE-CA9E-44DE-BDC0-C964E0E04517}" type="presOf" srcId="{4919694F-6F58-4158-82E7-E994B5579B77}" destId="{168E1141-A497-4B44-8920-F2E420C9C4BD}" srcOrd="1" destOrd="0" presId="urn:microsoft.com/office/officeart/2005/8/layout/lProcess2"/>
    <dgm:cxn modelId="{26D483CD-8AE6-43F9-98C6-8E874047BC4A}" type="presOf" srcId="{27482FE5-F519-4112-8886-C423EE12B49A}" destId="{AF50EE68-49EC-497F-B080-83FBC39D4060}" srcOrd="0" destOrd="0" presId="urn:microsoft.com/office/officeart/2005/8/layout/lProcess2"/>
    <dgm:cxn modelId="{CDE3772C-BAF1-4FBE-8BA0-E9EB565E41AD}" type="presOf" srcId="{EFD43306-E316-4FFB-B0E5-E8102700883D}" destId="{D2D33C9E-E75A-484B-8DE5-2F9D0905E73F}" srcOrd="0" destOrd="0" presId="urn:microsoft.com/office/officeart/2005/8/layout/lProcess2"/>
    <dgm:cxn modelId="{2AFDFEC5-DF4B-4BF8-8D78-722A8ECD2E8E}" type="presOf" srcId="{70EEB7E4-28A1-425C-8F33-05794135B964}" destId="{D37FF6AF-EF6C-4138-8ECD-715A2365285D}" srcOrd="0" destOrd="0" presId="urn:microsoft.com/office/officeart/2005/8/layout/lProcess2"/>
    <dgm:cxn modelId="{8DA4352B-C188-4794-BE29-E3E3051B43F4}" srcId="{4919694F-6F58-4158-82E7-E994B5579B77}" destId="{70EEB7E4-28A1-425C-8F33-05794135B964}" srcOrd="1" destOrd="0" parTransId="{6DBF100F-BA09-4C81-A24A-A904E1D3E48C}" sibTransId="{74F845C0-887D-45B7-AAE5-210C544FD4D6}"/>
    <dgm:cxn modelId="{BEF3BEB5-7DC5-4020-8014-FD9914102A0B}" srcId="{44CDC969-10E8-417F-906F-ACC9BBF04782}" destId="{D204EC94-3BCA-4328-A53C-E8C50FD7FBBD}" srcOrd="1" destOrd="0" parTransId="{541B43E4-3489-46D9-9AB4-15A544EAAD9B}" sibTransId="{E673D405-E1C9-4C99-B582-715663B6D359}"/>
    <dgm:cxn modelId="{6F80140D-BDB2-426F-B463-B5EFB2BCAD6C}" srcId="{D86A06E4-5CFA-4CC8-8B25-8B7D84922025}" destId="{4919694F-6F58-4158-82E7-E994B5579B77}" srcOrd="1" destOrd="0" parTransId="{55B04569-C55D-4E71-BE2A-176CF39A6D0B}" sibTransId="{0D4A96EE-CAF8-47BF-993C-5C3729D7B2F2}"/>
    <dgm:cxn modelId="{DD3D55D9-4292-4E7A-8820-7C27C375A1EE}" type="presOf" srcId="{D86A06E4-5CFA-4CC8-8B25-8B7D84922025}" destId="{442C650D-07EF-4C67-BEA6-DD9AEDAB1B53}" srcOrd="0" destOrd="0" presId="urn:microsoft.com/office/officeart/2005/8/layout/lProcess2"/>
    <dgm:cxn modelId="{B8CBF817-851C-4CC9-B729-7D8D3D342756}" srcId="{44CDC969-10E8-417F-906F-ACC9BBF04782}" destId="{97862B5A-9FD7-4073-BD34-3D4DAE57D6B7}" srcOrd="0" destOrd="0" parTransId="{42E00526-8AEB-425F-97E7-ED3E6EF5B471}" sibTransId="{7EFD2D0D-C172-4BA8-907A-35ADAE4810F3}"/>
    <dgm:cxn modelId="{089FC0E5-A66E-4E32-8C61-1C42585D7DEA}" type="presOf" srcId="{44CDC969-10E8-417F-906F-ACC9BBF04782}" destId="{FC308A1D-3ECA-47D1-B9AC-775A6422BF5D}" srcOrd="0" destOrd="0" presId="urn:microsoft.com/office/officeart/2005/8/layout/lProcess2"/>
    <dgm:cxn modelId="{8CF867EB-5ADC-4CA5-A2EB-0A26DDD81A19}" type="presOf" srcId="{97862B5A-9FD7-4073-BD34-3D4DAE57D6B7}" destId="{8FC2442D-85A0-4E7F-9530-1B3207AC33AF}" srcOrd="0" destOrd="0" presId="urn:microsoft.com/office/officeart/2005/8/layout/lProcess2"/>
    <dgm:cxn modelId="{C859C3CF-13CA-4097-A9D9-F1141939ECE7}" type="presOf" srcId="{E35C47ED-EFB6-4FD7-AFEE-8FFE01456A0F}" destId="{5961272A-BEFD-40A4-A105-F7209579A089}" srcOrd="0" destOrd="0" presId="urn:microsoft.com/office/officeart/2005/8/layout/lProcess2"/>
    <dgm:cxn modelId="{DC8ADCDE-9D04-4315-980C-16B008E47EC4}" srcId="{D86A06E4-5CFA-4CC8-8B25-8B7D84922025}" destId="{44CDC969-10E8-417F-906F-ACC9BBF04782}" srcOrd="0" destOrd="0" parTransId="{307C1C34-3FCE-43EA-8719-F28585A83DD8}" sibTransId="{B3CBCA8D-4B87-4496-A794-F8ACD87278CD}"/>
    <dgm:cxn modelId="{544090E4-A222-45D3-A114-546604528274}" srcId="{44CDC969-10E8-417F-906F-ACC9BBF04782}" destId="{E35C47ED-EFB6-4FD7-AFEE-8FFE01456A0F}" srcOrd="2" destOrd="0" parTransId="{2A5F73E1-710D-42B3-A141-612FF5D0C2E5}" sibTransId="{B2D23C23-CE5F-4099-B432-156AFFA87B82}"/>
    <dgm:cxn modelId="{BF5585A2-F995-4E61-B793-EA3A527A3D10}" type="presOf" srcId="{D204EC94-3BCA-4328-A53C-E8C50FD7FBBD}" destId="{F85E5EDF-F38F-496E-B4F2-B4A1C15BF52C}" srcOrd="0" destOrd="0" presId="urn:microsoft.com/office/officeart/2005/8/layout/lProcess2"/>
    <dgm:cxn modelId="{42293BB4-D564-485A-982E-FC3ED2D5224D}" type="presOf" srcId="{E84F1F40-80BC-489C-A4DF-BE61541DA9B3}" destId="{7C7F5AED-74D8-4469-8E19-D9593FBDD4FC}" srcOrd="0" destOrd="0" presId="urn:microsoft.com/office/officeart/2005/8/layout/lProcess2"/>
    <dgm:cxn modelId="{49080A3B-DB3E-4D41-852F-5C5CC4595085}" type="presParOf" srcId="{442C650D-07EF-4C67-BEA6-DD9AEDAB1B53}" destId="{2B4D7138-F7B3-490D-8031-D94EF030E0B3}" srcOrd="0" destOrd="0" presId="urn:microsoft.com/office/officeart/2005/8/layout/lProcess2"/>
    <dgm:cxn modelId="{18FD5268-7B12-47D6-93A9-E6171357C51B}" type="presParOf" srcId="{2B4D7138-F7B3-490D-8031-D94EF030E0B3}" destId="{FC308A1D-3ECA-47D1-B9AC-775A6422BF5D}" srcOrd="0" destOrd="0" presId="urn:microsoft.com/office/officeart/2005/8/layout/lProcess2"/>
    <dgm:cxn modelId="{510B25B9-5886-4E06-AFC0-4837E5E04ACE}" type="presParOf" srcId="{2B4D7138-F7B3-490D-8031-D94EF030E0B3}" destId="{AEF3FB38-1064-4CE7-9DCF-D5E6CAC82E7E}" srcOrd="1" destOrd="0" presId="urn:microsoft.com/office/officeart/2005/8/layout/lProcess2"/>
    <dgm:cxn modelId="{7666E209-60F8-475A-A6B1-922943220B47}" type="presParOf" srcId="{2B4D7138-F7B3-490D-8031-D94EF030E0B3}" destId="{6254CAAE-AD34-4F14-AD1B-85F748B60FE1}" srcOrd="2" destOrd="0" presId="urn:microsoft.com/office/officeart/2005/8/layout/lProcess2"/>
    <dgm:cxn modelId="{4DA3CC6C-3F2D-48B2-878F-94123E68A66D}" type="presParOf" srcId="{6254CAAE-AD34-4F14-AD1B-85F748B60FE1}" destId="{97D67F84-3E0C-43D3-9AD7-E23574534B52}" srcOrd="0" destOrd="0" presId="urn:microsoft.com/office/officeart/2005/8/layout/lProcess2"/>
    <dgm:cxn modelId="{F37E5C87-B649-4E07-95A4-D0BF43689D15}" type="presParOf" srcId="{97D67F84-3E0C-43D3-9AD7-E23574534B52}" destId="{8FC2442D-85A0-4E7F-9530-1B3207AC33AF}" srcOrd="0" destOrd="0" presId="urn:microsoft.com/office/officeart/2005/8/layout/lProcess2"/>
    <dgm:cxn modelId="{6F1CB77C-2D44-4332-906D-F3CAFBA6AE65}" type="presParOf" srcId="{97D67F84-3E0C-43D3-9AD7-E23574534B52}" destId="{005E6F29-82BD-4ABB-93A3-F11B95398F12}" srcOrd="1" destOrd="0" presId="urn:microsoft.com/office/officeart/2005/8/layout/lProcess2"/>
    <dgm:cxn modelId="{7695CC6B-E054-40CD-82FB-AF33E5800340}" type="presParOf" srcId="{97D67F84-3E0C-43D3-9AD7-E23574534B52}" destId="{F85E5EDF-F38F-496E-B4F2-B4A1C15BF52C}" srcOrd="2" destOrd="0" presId="urn:microsoft.com/office/officeart/2005/8/layout/lProcess2"/>
    <dgm:cxn modelId="{64B4184C-D1DF-4934-A867-8EA1C989A5DD}" type="presParOf" srcId="{97D67F84-3E0C-43D3-9AD7-E23574534B52}" destId="{34D02D1F-6D8D-41F0-B330-2121470D5F9F}" srcOrd="3" destOrd="0" presId="urn:microsoft.com/office/officeart/2005/8/layout/lProcess2"/>
    <dgm:cxn modelId="{719D2194-CF2F-4A38-B912-043EDB19364D}" type="presParOf" srcId="{97D67F84-3E0C-43D3-9AD7-E23574534B52}" destId="{5961272A-BEFD-40A4-A105-F7209579A089}" srcOrd="4" destOrd="0" presId="urn:microsoft.com/office/officeart/2005/8/layout/lProcess2"/>
    <dgm:cxn modelId="{FA51DE0C-3BE7-4FCB-9B24-A70F5A255790}" type="presParOf" srcId="{97D67F84-3E0C-43D3-9AD7-E23574534B52}" destId="{B02039E8-6B00-48BC-8A89-F2A81BE5BDBC}" srcOrd="5" destOrd="0" presId="urn:microsoft.com/office/officeart/2005/8/layout/lProcess2"/>
    <dgm:cxn modelId="{778AAC3F-DCD5-4067-8985-B2BA614B8ABA}" type="presParOf" srcId="{97D67F84-3E0C-43D3-9AD7-E23574534B52}" destId="{AF50EE68-49EC-497F-B080-83FBC39D4060}" srcOrd="6" destOrd="0" presId="urn:microsoft.com/office/officeart/2005/8/layout/lProcess2"/>
    <dgm:cxn modelId="{4644C4C0-AE7B-4B08-A6C4-0536DAC12940}" type="presParOf" srcId="{442C650D-07EF-4C67-BEA6-DD9AEDAB1B53}" destId="{17757C65-7CB2-46B7-A1E3-9A952385F494}" srcOrd="1" destOrd="0" presId="urn:microsoft.com/office/officeart/2005/8/layout/lProcess2"/>
    <dgm:cxn modelId="{B16BEF40-9771-496D-AF14-EECFB1ABB048}" type="presParOf" srcId="{442C650D-07EF-4C67-BEA6-DD9AEDAB1B53}" destId="{54D323A2-D385-42F2-BEC7-BADF76C314F0}" srcOrd="2" destOrd="0" presId="urn:microsoft.com/office/officeart/2005/8/layout/lProcess2"/>
    <dgm:cxn modelId="{320CB5DD-62DE-40CC-9F2B-805E7C44524A}" type="presParOf" srcId="{54D323A2-D385-42F2-BEC7-BADF76C314F0}" destId="{013A1564-DD9E-4883-A754-91A7A682AB36}" srcOrd="0" destOrd="0" presId="urn:microsoft.com/office/officeart/2005/8/layout/lProcess2"/>
    <dgm:cxn modelId="{148E42EA-E498-4AAA-86E3-C66BB6AC4A07}" type="presParOf" srcId="{54D323A2-D385-42F2-BEC7-BADF76C314F0}" destId="{168E1141-A497-4B44-8920-F2E420C9C4BD}" srcOrd="1" destOrd="0" presId="urn:microsoft.com/office/officeart/2005/8/layout/lProcess2"/>
    <dgm:cxn modelId="{CE2621AE-540D-4C4A-B7E9-CE810EAD9683}" type="presParOf" srcId="{54D323A2-D385-42F2-BEC7-BADF76C314F0}" destId="{FEBF370C-4A66-437C-9C24-FFECFD63590F}" srcOrd="2" destOrd="0" presId="urn:microsoft.com/office/officeart/2005/8/layout/lProcess2"/>
    <dgm:cxn modelId="{5E6609A7-A679-46DD-8A94-C34B9DB40470}" type="presParOf" srcId="{FEBF370C-4A66-437C-9C24-FFECFD63590F}" destId="{AE116FBB-25B9-448C-8B3C-17894BC363C4}" srcOrd="0" destOrd="0" presId="urn:microsoft.com/office/officeart/2005/8/layout/lProcess2"/>
    <dgm:cxn modelId="{27D43424-2F33-4B04-97C8-196525B3C6E4}" type="presParOf" srcId="{AE116FBB-25B9-448C-8B3C-17894BC363C4}" destId="{D2D33C9E-E75A-484B-8DE5-2F9D0905E73F}" srcOrd="0" destOrd="0" presId="urn:microsoft.com/office/officeart/2005/8/layout/lProcess2"/>
    <dgm:cxn modelId="{77D32BF2-9423-4117-9160-93CF63D6CACB}" type="presParOf" srcId="{AE116FBB-25B9-448C-8B3C-17894BC363C4}" destId="{3F84596A-3DBF-42B3-94D1-6C6CCE0CD6F5}" srcOrd="1" destOrd="0" presId="urn:microsoft.com/office/officeart/2005/8/layout/lProcess2"/>
    <dgm:cxn modelId="{A18A9ED4-840C-4E2D-B0C2-A59C54B3550E}" type="presParOf" srcId="{AE116FBB-25B9-448C-8B3C-17894BC363C4}" destId="{D37FF6AF-EF6C-4138-8ECD-715A2365285D}" srcOrd="2" destOrd="0" presId="urn:microsoft.com/office/officeart/2005/8/layout/lProcess2"/>
    <dgm:cxn modelId="{16FA1C9A-72E5-43DC-B633-87C7EF864927}" type="presParOf" srcId="{AE116FBB-25B9-448C-8B3C-17894BC363C4}" destId="{8EA31C63-DCAC-4D69-9264-F95DF1CA672F}" srcOrd="3" destOrd="0" presId="urn:microsoft.com/office/officeart/2005/8/layout/lProcess2"/>
    <dgm:cxn modelId="{C3373BC0-EC26-43BD-B268-6C1F5DA1AC27}" type="presParOf" srcId="{AE116FBB-25B9-448C-8B3C-17894BC363C4}" destId="{7C7F5AED-74D8-4469-8E19-D9593FBDD4FC}"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7BE1346-503F-4287-AB3B-44A1E3E62348}" type="doc">
      <dgm:prSet loTypeId="urn:microsoft.com/office/officeart/2005/8/layout/vList3#1" loCatId="list" qsTypeId="urn:microsoft.com/office/officeart/2005/8/quickstyle/simple1" qsCatId="simple" csTypeId="urn:microsoft.com/office/officeart/2005/8/colors/accent1_2" csCatId="accent1" phldr="1"/>
      <dgm:spPr/>
    </dgm:pt>
    <dgm:pt modelId="{6BF2CD4A-EA48-4E46-B904-F49819267A90}">
      <dgm:prSet phldrT="[Texto]"/>
      <dgm:spPr/>
      <dgm:t>
        <a:bodyPr/>
        <a:lstStyle/>
        <a:p>
          <a:pPr algn="l" rtl="0"/>
          <a:r>
            <a:rPr kumimoji="0" lang="es-ES" b="0" i="0" u="none" strike="noStrike" cap="none" normalizeH="0" baseline="0" dirty="0" smtClean="0">
              <a:ln>
                <a:noFill/>
              </a:ln>
              <a:solidFill>
                <a:schemeClr val="bg1"/>
              </a:solidFill>
              <a:effectLst/>
              <a:latin typeface="Arial" pitchFamily="34" charset="0"/>
              <a:ea typeface="Calibri" pitchFamily="34" charset="0"/>
              <a:cs typeface="Arial" pitchFamily="34" charset="0"/>
            </a:rPr>
            <a:t>Diferenciar marca.</a:t>
          </a:r>
          <a:endParaRPr lang="es-ES" dirty="0">
            <a:solidFill>
              <a:schemeClr val="bg1"/>
            </a:solidFill>
          </a:endParaRPr>
        </a:p>
      </dgm:t>
    </dgm:pt>
    <dgm:pt modelId="{B1A91F12-30E0-4773-A5AD-45378198C17D}" type="parTrans" cxnId="{961DF36D-4462-4F1D-B7B6-AD16CB1BE720}">
      <dgm:prSet/>
      <dgm:spPr/>
      <dgm:t>
        <a:bodyPr/>
        <a:lstStyle/>
        <a:p>
          <a:pPr algn="l"/>
          <a:endParaRPr lang="es-ES">
            <a:solidFill>
              <a:schemeClr val="bg1"/>
            </a:solidFill>
          </a:endParaRPr>
        </a:p>
      </dgm:t>
    </dgm:pt>
    <dgm:pt modelId="{8D27B193-E868-4214-8C5E-7AB7BDE63CD9}" type="sibTrans" cxnId="{961DF36D-4462-4F1D-B7B6-AD16CB1BE720}">
      <dgm:prSet/>
      <dgm:spPr/>
      <dgm:t>
        <a:bodyPr/>
        <a:lstStyle/>
        <a:p>
          <a:pPr algn="l"/>
          <a:endParaRPr lang="es-ES">
            <a:solidFill>
              <a:schemeClr val="bg1"/>
            </a:solidFill>
          </a:endParaRPr>
        </a:p>
      </dgm:t>
    </dgm:pt>
    <dgm:pt modelId="{EA30C871-65CB-4DEB-BBBA-2D3C608F7760}">
      <dgm:prSet phldrT="[Texto]"/>
      <dgm:spPr/>
      <dgm:t>
        <a:bodyPr/>
        <a:lstStyle/>
        <a:p>
          <a:pPr algn="l" rtl="0"/>
          <a:r>
            <a:rPr kumimoji="0" lang="es-ES" b="0" i="0" u="none" strike="noStrike" cap="none" normalizeH="0" baseline="0" dirty="0" smtClean="0">
              <a:ln>
                <a:noFill/>
              </a:ln>
              <a:solidFill>
                <a:schemeClr val="bg1"/>
              </a:solidFill>
              <a:effectLst/>
              <a:latin typeface="Arial" pitchFamily="34" charset="0"/>
              <a:ea typeface="Calibri" pitchFamily="34" charset="0"/>
              <a:cs typeface="Arial" pitchFamily="34" charset="0"/>
            </a:rPr>
            <a:t>Defenderse del aumento de la competencia en el sector</a:t>
          </a:r>
          <a:endParaRPr lang="es-ES" dirty="0">
            <a:solidFill>
              <a:schemeClr val="bg1"/>
            </a:solidFill>
          </a:endParaRPr>
        </a:p>
      </dgm:t>
    </dgm:pt>
    <dgm:pt modelId="{00041B38-F7EF-4F16-AC7B-63835D98E5B2}" type="parTrans" cxnId="{B903D49C-6031-49EF-ADF6-16BD3E1ECA7E}">
      <dgm:prSet/>
      <dgm:spPr/>
      <dgm:t>
        <a:bodyPr/>
        <a:lstStyle/>
        <a:p>
          <a:pPr algn="l"/>
          <a:endParaRPr lang="es-ES">
            <a:solidFill>
              <a:schemeClr val="bg1"/>
            </a:solidFill>
          </a:endParaRPr>
        </a:p>
      </dgm:t>
    </dgm:pt>
    <dgm:pt modelId="{35FF62C0-09B1-47A0-8200-3CDECCD3C38F}" type="sibTrans" cxnId="{B903D49C-6031-49EF-ADF6-16BD3E1ECA7E}">
      <dgm:prSet/>
      <dgm:spPr/>
      <dgm:t>
        <a:bodyPr/>
        <a:lstStyle/>
        <a:p>
          <a:pPr algn="l"/>
          <a:endParaRPr lang="es-ES">
            <a:solidFill>
              <a:schemeClr val="bg1"/>
            </a:solidFill>
          </a:endParaRPr>
        </a:p>
      </dgm:t>
    </dgm:pt>
    <dgm:pt modelId="{5A724095-5EC5-4EC1-B73B-A487BE0ACF35}">
      <dgm:prSet phldrT="[Texto]"/>
      <dgm:spPr/>
      <dgm:t>
        <a:bodyPr/>
        <a:lstStyle/>
        <a:p>
          <a:pPr algn="l" rtl="0"/>
          <a:r>
            <a:rPr kumimoji="0" lang="es-ES" b="0" i="0" u="none" strike="noStrike" cap="none" normalizeH="0" baseline="0" dirty="0" smtClean="0">
              <a:ln>
                <a:noFill/>
              </a:ln>
              <a:solidFill>
                <a:schemeClr val="bg1"/>
              </a:solidFill>
              <a:effectLst/>
              <a:latin typeface="Arial" pitchFamily="34" charset="0"/>
              <a:ea typeface="Calibri" pitchFamily="34" charset="0"/>
              <a:cs typeface="Arial" pitchFamily="34" charset="0"/>
            </a:rPr>
            <a:t>Aumentar las ventas y participación del mercado.</a:t>
          </a:r>
          <a:endParaRPr lang="es-ES" dirty="0">
            <a:solidFill>
              <a:schemeClr val="bg1"/>
            </a:solidFill>
          </a:endParaRPr>
        </a:p>
      </dgm:t>
    </dgm:pt>
    <dgm:pt modelId="{E9341FE0-8AC9-4A39-A6C0-2FF34210BD6D}" type="parTrans" cxnId="{C37DBA2E-15B3-4C40-92F1-85DBC43DE80D}">
      <dgm:prSet/>
      <dgm:spPr/>
      <dgm:t>
        <a:bodyPr/>
        <a:lstStyle/>
        <a:p>
          <a:pPr algn="l"/>
          <a:endParaRPr lang="es-ES">
            <a:solidFill>
              <a:schemeClr val="bg1"/>
            </a:solidFill>
          </a:endParaRPr>
        </a:p>
      </dgm:t>
    </dgm:pt>
    <dgm:pt modelId="{BB7381A2-9987-40EF-BDC1-18268ACEF61E}" type="sibTrans" cxnId="{C37DBA2E-15B3-4C40-92F1-85DBC43DE80D}">
      <dgm:prSet/>
      <dgm:spPr/>
      <dgm:t>
        <a:bodyPr/>
        <a:lstStyle/>
        <a:p>
          <a:pPr algn="l"/>
          <a:endParaRPr lang="es-ES">
            <a:solidFill>
              <a:schemeClr val="bg1"/>
            </a:solidFill>
          </a:endParaRPr>
        </a:p>
      </dgm:t>
    </dgm:pt>
    <dgm:pt modelId="{9CFCA426-04C8-4209-B988-55D42FB7C35F}">
      <dgm:prSet/>
      <dgm:spPr/>
      <dgm:t>
        <a:bodyPr/>
        <a:lstStyle/>
        <a:p>
          <a:pPr algn="l" rtl="0"/>
          <a:r>
            <a:rPr kumimoji="0" lang="es-ES" b="0" i="0" u="none" strike="noStrike" cap="none" normalizeH="0" baseline="0" dirty="0" smtClean="0">
              <a:ln>
                <a:noFill/>
              </a:ln>
              <a:solidFill>
                <a:schemeClr val="bg1"/>
              </a:solidFill>
              <a:effectLst/>
              <a:latin typeface="Arial" pitchFamily="34" charset="0"/>
              <a:ea typeface="Calibri" pitchFamily="34" charset="0"/>
              <a:cs typeface="Arial" pitchFamily="34" charset="0"/>
            </a:rPr>
            <a:t>Evitar una guerra de precios.</a:t>
          </a:r>
          <a:endParaRPr lang="es-ES" dirty="0">
            <a:solidFill>
              <a:schemeClr val="bg1"/>
            </a:solidFill>
          </a:endParaRPr>
        </a:p>
      </dgm:t>
    </dgm:pt>
    <dgm:pt modelId="{DA0E8388-1048-4591-BF9C-8FA91F6BE6A2}" type="parTrans" cxnId="{878275FE-8829-480A-96C1-261E28AD52B3}">
      <dgm:prSet/>
      <dgm:spPr/>
      <dgm:t>
        <a:bodyPr/>
        <a:lstStyle/>
        <a:p>
          <a:pPr algn="l"/>
          <a:endParaRPr lang="es-ES">
            <a:solidFill>
              <a:schemeClr val="bg1"/>
            </a:solidFill>
          </a:endParaRPr>
        </a:p>
      </dgm:t>
    </dgm:pt>
    <dgm:pt modelId="{8B2178EE-0C6F-4B54-8BC2-D68814F87E1D}" type="sibTrans" cxnId="{878275FE-8829-480A-96C1-261E28AD52B3}">
      <dgm:prSet/>
      <dgm:spPr/>
      <dgm:t>
        <a:bodyPr/>
        <a:lstStyle/>
        <a:p>
          <a:pPr algn="l"/>
          <a:endParaRPr lang="es-ES">
            <a:solidFill>
              <a:schemeClr val="bg1"/>
            </a:solidFill>
          </a:endParaRPr>
        </a:p>
      </dgm:t>
    </dgm:pt>
    <dgm:pt modelId="{71928E95-5980-4279-AF7C-BF0B6830A40A}">
      <dgm:prSet/>
      <dgm:spPr/>
      <dgm:t>
        <a:bodyPr/>
        <a:lstStyle/>
        <a:p>
          <a:pPr algn="l" rtl="0"/>
          <a:r>
            <a:rPr kumimoji="0" lang="es-ES" b="0" i="0" u="none" strike="noStrike" cap="none" normalizeH="0" baseline="0" dirty="0" err="1" smtClean="0">
              <a:ln>
                <a:noFill/>
              </a:ln>
              <a:solidFill>
                <a:schemeClr val="bg1"/>
              </a:solidFill>
              <a:effectLst/>
              <a:latin typeface="Arial" pitchFamily="34" charset="0"/>
              <a:ea typeface="Calibri" pitchFamily="34" charset="0"/>
              <a:cs typeface="Arial" pitchFamily="34" charset="0"/>
            </a:rPr>
            <a:t>Branding</a:t>
          </a:r>
          <a:r>
            <a:rPr kumimoji="0" lang="es-ES" b="0" i="0" u="none" strike="noStrike" cap="none" normalizeH="0" baseline="0" dirty="0" smtClean="0">
              <a:ln>
                <a:noFill/>
              </a:ln>
              <a:solidFill>
                <a:schemeClr val="bg1"/>
              </a:solidFill>
              <a:effectLst/>
              <a:latin typeface="Arial" pitchFamily="34" charset="0"/>
              <a:ea typeface="Calibri" pitchFamily="34" charset="0"/>
              <a:cs typeface="Arial" pitchFamily="34" charset="0"/>
            </a:rPr>
            <a:t> (activación del punto de venta y aumento de tráfico).</a:t>
          </a:r>
          <a:endParaRPr kumimoji="0" lang="en-US" b="0" i="0" u="none" strike="noStrike" cap="none" normalizeH="0" baseline="0" dirty="0" smtClean="0">
            <a:ln>
              <a:noFill/>
            </a:ln>
            <a:solidFill>
              <a:schemeClr val="bg1"/>
            </a:solidFill>
            <a:effectLst/>
            <a:latin typeface="Arial" pitchFamily="34" charset="0"/>
            <a:cs typeface="Arial" pitchFamily="34" charset="0"/>
          </a:endParaRPr>
        </a:p>
      </dgm:t>
    </dgm:pt>
    <dgm:pt modelId="{1D271889-5A0B-427D-B62F-C3ABBA127F44}" type="parTrans" cxnId="{5A101954-FC0B-4EC1-897E-CAF14A1F9C0C}">
      <dgm:prSet/>
      <dgm:spPr/>
      <dgm:t>
        <a:bodyPr/>
        <a:lstStyle/>
        <a:p>
          <a:pPr algn="l"/>
          <a:endParaRPr lang="es-ES">
            <a:solidFill>
              <a:schemeClr val="bg1"/>
            </a:solidFill>
          </a:endParaRPr>
        </a:p>
      </dgm:t>
    </dgm:pt>
    <dgm:pt modelId="{19475F54-E1C1-4E01-8E50-B61E5586D490}" type="sibTrans" cxnId="{5A101954-FC0B-4EC1-897E-CAF14A1F9C0C}">
      <dgm:prSet/>
      <dgm:spPr/>
      <dgm:t>
        <a:bodyPr/>
        <a:lstStyle/>
        <a:p>
          <a:pPr algn="l"/>
          <a:endParaRPr lang="es-ES">
            <a:solidFill>
              <a:schemeClr val="bg1"/>
            </a:solidFill>
          </a:endParaRPr>
        </a:p>
      </dgm:t>
    </dgm:pt>
    <dgm:pt modelId="{64D3E04C-F30E-465B-A94A-D05C8E65F0F6}">
      <dgm:prSet/>
      <dgm:spPr/>
      <dgm:t>
        <a:bodyPr/>
        <a:lstStyle/>
        <a:p>
          <a:pPr algn="l" rtl="0"/>
          <a:r>
            <a:rPr kumimoji="0" lang="es-ES" b="0" i="0" u="none" strike="noStrike" cap="none" normalizeH="0" baseline="0" smtClean="0">
              <a:ln>
                <a:noFill/>
              </a:ln>
              <a:solidFill>
                <a:schemeClr val="bg1"/>
              </a:solidFill>
              <a:effectLst/>
              <a:latin typeface="Arial" pitchFamily="34" charset="0"/>
              <a:ea typeface="Calibri" pitchFamily="34" charset="0"/>
              <a:cs typeface="Arial" pitchFamily="34" charset="0"/>
            </a:rPr>
            <a:t>Acercar el producto al cliente, mejorando su experiencia de compra de combustible. </a:t>
          </a:r>
          <a:endParaRPr kumimoji="0" lang="es-ES" b="0" i="0" u="none" strike="noStrike" cap="none" normalizeH="0" baseline="0" dirty="0" smtClean="0">
            <a:ln>
              <a:noFill/>
            </a:ln>
            <a:solidFill>
              <a:schemeClr val="bg1"/>
            </a:solidFill>
            <a:effectLst/>
            <a:latin typeface="Arial" pitchFamily="34" charset="0"/>
            <a:cs typeface="Arial" pitchFamily="34" charset="0"/>
          </a:endParaRPr>
        </a:p>
      </dgm:t>
    </dgm:pt>
    <dgm:pt modelId="{7EB639BA-5D62-423E-978F-ABCF2F12C56D}" type="parTrans" cxnId="{702F1C1A-8328-4861-A603-17F3165E7521}">
      <dgm:prSet/>
      <dgm:spPr/>
      <dgm:t>
        <a:bodyPr/>
        <a:lstStyle/>
        <a:p>
          <a:pPr algn="l"/>
          <a:endParaRPr lang="es-ES">
            <a:solidFill>
              <a:schemeClr val="bg1"/>
            </a:solidFill>
          </a:endParaRPr>
        </a:p>
      </dgm:t>
    </dgm:pt>
    <dgm:pt modelId="{52A19B0C-BEFA-4C62-972F-7AE25842F86D}" type="sibTrans" cxnId="{702F1C1A-8328-4861-A603-17F3165E7521}">
      <dgm:prSet/>
      <dgm:spPr/>
      <dgm:t>
        <a:bodyPr/>
        <a:lstStyle/>
        <a:p>
          <a:pPr algn="l"/>
          <a:endParaRPr lang="es-ES">
            <a:solidFill>
              <a:schemeClr val="bg1"/>
            </a:solidFill>
          </a:endParaRPr>
        </a:p>
      </dgm:t>
    </dgm:pt>
    <dgm:pt modelId="{F46DBD6E-0298-4323-B982-25FFF5668AFE}" type="pres">
      <dgm:prSet presAssocID="{77BE1346-503F-4287-AB3B-44A1E3E62348}" presName="linearFlow" presStyleCnt="0">
        <dgm:presLayoutVars>
          <dgm:dir/>
          <dgm:resizeHandles val="exact"/>
        </dgm:presLayoutVars>
      </dgm:prSet>
      <dgm:spPr/>
    </dgm:pt>
    <dgm:pt modelId="{FDBBF8AF-8442-4741-87B5-2E930B2803FE}" type="pres">
      <dgm:prSet presAssocID="{6BF2CD4A-EA48-4E46-B904-F49819267A90}" presName="composite" presStyleCnt="0"/>
      <dgm:spPr/>
    </dgm:pt>
    <dgm:pt modelId="{7D2FFEA5-A3A3-437C-8F5A-330234A6E166}" type="pres">
      <dgm:prSet presAssocID="{6BF2CD4A-EA48-4E46-B904-F49819267A90}" presName="imgShp" presStyleLbl="fgImgPlace1" presStyleIdx="0" presStyleCnt="6"/>
      <dgm:spPr>
        <a:blipFill rotWithShape="0">
          <a:blip xmlns:r="http://schemas.openxmlformats.org/officeDocument/2006/relationships" r:embed="rId1"/>
          <a:stretch>
            <a:fillRect/>
          </a:stretch>
        </a:blipFill>
      </dgm:spPr>
    </dgm:pt>
    <dgm:pt modelId="{06EC1D5F-220F-46A9-A89C-0941068EB443}" type="pres">
      <dgm:prSet presAssocID="{6BF2CD4A-EA48-4E46-B904-F49819267A90}" presName="txShp" presStyleLbl="node1" presStyleIdx="0" presStyleCnt="6">
        <dgm:presLayoutVars>
          <dgm:bulletEnabled val="1"/>
        </dgm:presLayoutVars>
      </dgm:prSet>
      <dgm:spPr/>
      <dgm:t>
        <a:bodyPr/>
        <a:lstStyle/>
        <a:p>
          <a:endParaRPr lang="es-ES"/>
        </a:p>
      </dgm:t>
    </dgm:pt>
    <dgm:pt modelId="{C569FADF-0D42-4BDC-ABFE-81C9405E3D97}" type="pres">
      <dgm:prSet presAssocID="{8D27B193-E868-4214-8C5E-7AB7BDE63CD9}" presName="spacing" presStyleCnt="0"/>
      <dgm:spPr/>
    </dgm:pt>
    <dgm:pt modelId="{B3589B3F-2CC2-4B0C-BB75-44078D10C9B5}" type="pres">
      <dgm:prSet presAssocID="{EA30C871-65CB-4DEB-BBBA-2D3C608F7760}" presName="composite" presStyleCnt="0"/>
      <dgm:spPr/>
    </dgm:pt>
    <dgm:pt modelId="{73E32239-C888-4B8E-A88B-F22DC162217D}" type="pres">
      <dgm:prSet presAssocID="{EA30C871-65CB-4DEB-BBBA-2D3C608F7760}" presName="imgShp" presStyleLbl="fgImgPlace1" presStyleIdx="1" presStyleCnt="6"/>
      <dgm:spPr>
        <a:blipFill rotWithShape="0">
          <a:blip xmlns:r="http://schemas.openxmlformats.org/officeDocument/2006/relationships" r:embed="rId2"/>
          <a:stretch>
            <a:fillRect/>
          </a:stretch>
        </a:blipFill>
      </dgm:spPr>
    </dgm:pt>
    <dgm:pt modelId="{152BF98E-AD87-4854-B517-0DD532F95E27}" type="pres">
      <dgm:prSet presAssocID="{EA30C871-65CB-4DEB-BBBA-2D3C608F7760}" presName="txShp" presStyleLbl="node1" presStyleIdx="1" presStyleCnt="6">
        <dgm:presLayoutVars>
          <dgm:bulletEnabled val="1"/>
        </dgm:presLayoutVars>
      </dgm:prSet>
      <dgm:spPr/>
      <dgm:t>
        <a:bodyPr/>
        <a:lstStyle/>
        <a:p>
          <a:endParaRPr lang="es-ES"/>
        </a:p>
      </dgm:t>
    </dgm:pt>
    <dgm:pt modelId="{A4996943-C44D-416A-9CE7-48411317DF43}" type="pres">
      <dgm:prSet presAssocID="{35FF62C0-09B1-47A0-8200-3CDECCD3C38F}" presName="spacing" presStyleCnt="0"/>
      <dgm:spPr/>
    </dgm:pt>
    <dgm:pt modelId="{737F7B94-439C-4C6E-9025-FCA8E1EC5479}" type="pres">
      <dgm:prSet presAssocID="{5A724095-5EC5-4EC1-B73B-A487BE0ACF35}" presName="composite" presStyleCnt="0"/>
      <dgm:spPr/>
    </dgm:pt>
    <dgm:pt modelId="{3EA37623-0C24-4932-BDE8-7514FA1840B9}" type="pres">
      <dgm:prSet presAssocID="{5A724095-5EC5-4EC1-B73B-A487BE0ACF35}" presName="imgShp" presStyleLbl="fgImgPlace1" presStyleIdx="2" presStyleCnt="6"/>
      <dgm:spPr>
        <a:blipFill rotWithShape="0">
          <a:blip xmlns:r="http://schemas.openxmlformats.org/officeDocument/2006/relationships" r:embed="rId3"/>
          <a:stretch>
            <a:fillRect/>
          </a:stretch>
        </a:blipFill>
      </dgm:spPr>
    </dgm:pt>
    <dgm:pt modelId="{2B12B1E5-480A-4234-8EC6-28CE36AB156B}" type="pres">
      <dgm:prSet presAssocID="{5A724095-5EC5-4EC1-B73B-A487BE0ACF35}" presName="txShp" presStyleLbl="node1" presStyleIdx="2" presStyleCnt="6">
        <dgm:presLayoutVars>
          <dgm:bulletEnabled val="1"/>
        </dgm:presLayoutVars>
      </dgm:prSet>
      <dgm:spPr/>
      <dgm:t>
        <a:bodyPr/>
        <a:lstStyle/>
        <a:p>
          <a:endParaRPr lang="es-ES"/>
        </a:p>
      </dgm:t>
    </dgm:pt>
    <dgm:pt modelId="{1D73BFE6-FF49-4DFE-BE47-BAA49E20ECD5}" type="pres">
      <dgm:prSet presAssocID="{BB7381A2-9987-40EF-BDC1-18268ACEF61E}" presName="spacing" presStyleCnt="0"/>
      <dgm:spPr/>
    </dgm:pt>
    <dgm:pt modelId="{BA21D057-6329-46AC-9F09-379D3417D6F3}" type="pres">
      <dgm:prSet presAssocID="{9CFCA426-04C8-4209-B988-55D42FB7C35F}" presName="composite" presStyleCnt="0"/>
      <dgm:spPr/>
    </dgm:pt>
    <dgm:pt modelId="{E5E1AAC3-E9C3-4649-935B-6D1A96E2BC02}" type="pres">
      <dgm:prSet presAssocID="{9CFCA426-04C8-4209-B988-55D42FB7C35F}" presName="imgShp" presStyleLbl="fgImgPlace1" presStyleIdx="3" presStyleCnt="6"/>
      <dgm:spPr>
        <a:blipFill rotWithShape="0">
          <a:blip xmlns:r="http://schemas.openxmlformats.org/officeDocument/2006/relationships" r:embed="rId4"/>
          <a:stretch>
            <a:fillRect/>
          </a:stretch>
        </a:blipFill>
      </dgm:spPr>
    </dgm:pt>
    <dgm:pt modelId="{DD27A3E1-94F8-410B-B34C-1E231F5D75C1}" type="pres">
      <dgm:prSet presAssocID="{9CFCA426-04C8-4209-B988-55D42FB7C35F}" presName="txShp" presStyleLbl="node1" presStyleIdx="3" presStyleCnt="6">
        <dgm:presLayoutVars>
          <dgm:bulletEnabled val="1"/>
        </dgm:presLayoutVars>
      </dgm:prSet>
      <dgm:spPr/>
      <dgm:t>
        <a:bodyPr/>
        <a:lstStyle/>
        <a:p>
          <a:endParaRPr lang="es-ES"/>
        </a:p>
      </dgm:t>
    </dgm:pt>
    <dgm:pt modelId="{E09E857E-85CC-4E1C-A8D6-4DE1D760884B}" type="pres">
      <dgm:prSet presAssocID="{8B2178EE-0C6F-4B54-8BC2-D68814F87E1D}" presName="spacing" presStyleCnt="0"/>
      <dgm:spPr/>
    </dgm:pt>
    <dgm:pt modelId="{8A5FAA4D-8F34-4092-9F29-8F04BAA5654D}" type="pres">
      <dgm:prSet presAssocID="{71928E95-5980-4279-AF7C-BF0B6830A40A}" presName="composite" presStyleCnt="0"/>
      <dgm:spPr/>
    </dgm:pt>
    <dgm:pt modelId="{A565A7B8-8B33-4642-821E-019C3A53E51C}" type="pres">
      <dgm:prSet presAssocID="{71928E95-5980-4279-AF7C-BF0B6830A40A}" presName="imgShp" presStyleLbl="fgImgPlace1" presStyleIdx="4" presStyleCnt="6"/>
      <dgm:spPr>
        <a:blipFill rotWithShape="0">
          <a:blip xmlns:r="http://schemas.openxmlformats.org/officeDocument/2006/relationships" r:embed="rId5"/>
          <a:stretch>
            <a:fillRect/>
          </a:stretch>
        </a:blipFill>
      </dgm:spPr>
    </dgm:pt>
    <dgm:pt modelId="{FD112476-683E-4196-A92B-F76E1C9084B5}" type="pres">
      <dgm:prSet presAssocID="{71928E95-5980-4279-AF7C-BF0B6830A40A}" presName="txShp" presStyleLbl="node1" presStyleIdx="4" presStyleCnt="6">
        <dgm:presLayoutVars>
          <dgm:bulletEnabled val="1"/>
        </dgm:presLayoutVars>
      </dgm:prSet>
      <dgm:spPr/>
      <dgm:t>
        <a:bodyPr/>
        <a:lstStyle/>
        <a:p>
          <a:endParaRPr lang="es-ES"/>
        </a:p>
      </dgm:t>
    </dgm:pt>
    <dgm:pt modelId="{81BD4BE1-A192-42B7-854D-D2C619D82F1D}" type="pres">
      <dgm:prSet presAssocID="{19475F54-E1C1-4E01-8E50-B61E5586D490}" presName="spacing" presStyleCnt="0"/>
      <dgm:spPr/>
    </dgm:pt>
    <dgm:pt modelId="{0961FC6B-818B-4E2E-8569-77C5E4D23277}" type="pres">
      <dgm:prSet presAssocID="{64D3E04C-F30E-465B-A94A-D05C8E65F0F6}" presName="composite" presStyleCnt="0"/>
      <dgm:spPr/>
    </dgm:pt>
    <dgm:pt modelId="{9E907221-3E21-45BA-8D0B-CE49F6066406}" type="pres">
      <dgm:prSet presAssocID="{64D3E04C-F30E-465B-A94A-D05C8E65F0F6}" presName="imgShp" presStyleLbl="fgImgPlace1" presStyleIdx="5" presStyleCnt="6"/>
      <dgm:spPr>
        <a:blipFill rotWithShape="0">
          <a:blip xmlns:r="http://schemas.openxmlformats.org/officeDocument/2006/relationships" r:embed="rId6"/>
          <a:stretch>
            <a:fillRect/>
          </a:stretch>
        </a:blipFill>
      </dgm:spPr>
    </dgm:pt>
    <dgm:pt modelId="{E1E68E4B-7F13-48CF-838E-72EDA0155B8C}" type="pres">
      <dgm:prSet presAssocID="{64D3E04C-F30E-465B-A94A-D05C8E65F0F6}" presName="txShp" presStyleLbl="node1" presStyleIdx="5" presStyleCnt="6">
        <dgm:presLayoutVars>
          <dgm:bulletEnabled val="1"/>
        </dgm:presLayoutVars>
      </dgm:prSet>
      <dgm:spPr/>
      <dgm:t>
        <a:bodyPr/>
        <a:lstStyle/>
        <a:p>
          <a:endParaRPr lang="es-ES"/>
        </a:p>
      </dgm:t>
    </dgm:pt>
  </dgm:ptLst>
  <dgm:cxnLst>
    <dgm:cxn modelId="{961DF36D-4462-4F1D-B7B6-AD16CB1BE720}" srcId="{77BE1346-503F-4287-AB3B-44A1E3E62348}" destId="{6BF2CD4A-EA48-4E46-B904-F49819267A90}" srcOrd="0" destOrd="0" parTransId="{B1A91F12-30E0-4773-A5AD-45378198C17D}" sibTransId="{8D27B193-E868-4214-8C5E-7AB7BDE63CD9}"/>
    <dgm:cxn modelId="{4DF344B0-DC07-4CCA-B3F5-58B22EC83764}" type="presOf" srcId="{77BE1346-503F-4287-AB3B-44A1E3E62348}" destId="{F46DBD6E-0298-4323-B982-25FFF5668AFE}" srcOrd="0" destOrd="0" presId="urn:microsoft.com/office/officeart/2005/8/layout/vList3#1"/>
    <dgm:cxn modelId="{878275FE-8829-480A-96C1-261E28AD52B3}" srcId="{77BE1346-503F-4287-AB3B-44A1E3E62348}" destId="{9CFCA426-04C8-4209-B988-55D42FB7C35F}" srcOrd="3" destOrd="0" parTransId="{DA0E8388-1048-4591-BF9C-8FA91F6BE6A2}" sibTransId="{8B2178EE-0C6F-4B54-8BC2-D68814F87E1D}"/>
    <dgm:cxn modelId="{7888D8E0-4565-46B9-9D0F-AA6D59800238}" type="presOf" srcId="{6BF2CD4A-EA48-4E46-B904-F49819267A90}" destId="{06EC1D5F-220F-46A9-A89C-0941068EB443}" srcOrd="0" destOrd="0" presId="urn:microsoft.com/office/officeart/2005/8/layout/vList3#1"/>
    <dgm:cxn modelId="{5A101954-FC0B-4EC1-897E-CAF14A1F9C0C}" srcId="{77BE1346-503F-4287-AB3B-44A1E3E62348}" destId="{71928E95-5980-4279-AF7C-BF0B6830A40A}" srcOrd="4" destOrd="0" parTransId="{1D271889-5A0B-427D-B62F-C3ABBA127F44}" sibTransId="{19475F54-E1C1-4E01-8E50-B61E5586D490}"/>
    <dgm:cxn modelId="{3265AFF1-19BF-458A-B657-2687E94B8044}" type="presOf" srcId="{64D3E04C-F30E-465B-A94A-D05C8E65F0F6}" destId="{E1E68E4B-7F13-48CF-838E-72EDA0155B8C}" srcOrd="0" destOrd="0" presId="urn:microsoft.com/office/officeart/2005/8/layout/vList3#1"/>
    <dgm:cxn modelId="{B903D49C-6031-49EF-ADF6-16BD3E1ECA7E}" srcId="{77BE1346-503F-4287-AB3B-44A1E3E62348}" destId="{EA30C871-65CB-4DEB-BBBA-2D3C608F7760}" srcOrd="1" destOrd="0" parTransId="{00041B38-F7EF-4F16-AC7B-63835D98E5B2}" sibTransId="{35FF62C0-09B1-47A0-8200-3CDECCD3C38F}"/>
    <dgm:cxn modelId="{C37DBA2E-15B3-4C40-92F1-85DBC43DE80D}" srcId="{77BE1346-503F-4287-AB3B-44A1E3E62348}" destId="{5A724095-5EC5-4EC1-B73B-A487BE0ACF35}" srcOrd="2" destOrd="0" parTransId="{E9341FE0-8AC9-4A39-A6C0-2FF34210BD6D}" sibTransId="{BB7381A2-9987-40EF-BDC1-18268ACEF61E}"/>
    <dgm:cxn modelId="{0B1E2AAC-F082-428F-8F39-5DD965180266}" type="presOf" srcId="{EA30C871-65CB-4DEB-BBBA-2D3C608F7760}" destId="{152BF98E-AD87-4854-B517-0DD532F95E27}" srcOrd="0" destOrd="0" presId="urn:microsoft.com/office/officeart/2005/8/layout/vList3#1"/>
    <dgm:cxn modelId="{702F1C1A-8328-4861-A603-17F3165E7521}" srcId="{77BE1346-503F-4287-AB3B-44A1E3E62348}" destId="{64D3E04C-F30E-465B-A94A-D05C8E65F0F6}" srcOrd="5" destOrd="0" parTransId="{7EB639BA-5D62-423E-978F-ABCF2F12C56D}" sibTransId="{52A19B0C-BEFA-4C62-972F-7AE25842F86D}"/>
    <dgm:cxn modelId="{BC7ED833-E9C4-446C-8825-EDC332DE793C}" type="presOf" srcId="{71928E95-5980-4279-AF7C-BF0B6830A40A}" destId="{FD112476-683E-4196-A92B-F76E1C9084B5}" srcOrd="0" destOrd="0" presId="urn:microsoft.com/office/officeart/2005/8/layout/vList3#1"/>
    <dgm:cxn modelId="{9F0C5D20-601B-40CB-AF28-C9ED45314431}" type="presOf" srcId="{9CFCA426-04C8-4209-B988-55D42FB7C35F}" destId="{DD27A3E1-94F8-410B-B34C-1E231F5D75C1}" srcOrd="0" destOrd="0" presId="urn:microsoft.com/office/officeart/2005/8/layout/vList3#1"/>
    <dgm:cxn modelId="{E0DE22EF-889A-48A1-8803-2D88E2CE2215}" type="presOf" srcId="{5A724095-5EC5-4EC1-B73B-A487BE0ACF35}" destId="{2B12B1E5-480A-4234-8EC6-28CE36AB156B}" srcOrd="0" destOrd="0" presId="urn:microsoft.com/office/officeart/2005/8/layout/vList3#1"/>
    <dgm:cxn modelId="{6DF63EF1-11C7-4B74-A9C7-82D641C63AB0}" type="presParOf" srcId="{F46DBD6E-0298-4323-B982-25FFF5668AFE}" destId="{FDBBF8AF-8442-4741-87B5-2E930B2803FE}" srcOrd="0" destOrd="0" presId="urn:microsoft.com/office/officeart/2005/8/layout/vList3#1"/>
    <dgm:cxn modelId="{85893770-8817-4130-85C2-B6847F7E2D89}" type="presParOf" srcId="{FDBBF8AF-8442-4741-87B5-2E930B2803FE}" destId="{7D2FFEA5-A3A3-437C-8F5A-330234A6E166}" srcOrd="0" destOrd="0" presId="urn:microsoft.com/office/officeart/2005/8/layout/vList3#1"/>
    <dgm:cxn modelId="{EC3A22E7-0671-47ED-A2D5-58D8CF0646C7}" type="presParOf" srcId="{FDBBF8AF-8442-4741-87B5-2E930B2803FE}" destId="{06EC1D5F-220F-46A9-A89C-0941068EB443}" srcOrd="1" destOrd="0" presId="urn:microsoft.com/office/officeart/2005/8/layout/vList3#1"/>
    <dgm:cxn modelId="{93329918-F607-4BE4-B9BF-1AD092BF3EA0}" type="presParOf" srcId="{F46DBD6E-0298-4323-B982-25FFF5668AFE}" destId="{C569FADF-0D42-4BDC-ABFE-81C9405E3D97}" srcOrd="1" destOrd="0" presId="urn:microsoft.com/office/officeart/2005/8/layout/vList3#1"/>
    <dgm:cxn modelId="{D5AFCA4C-2FEC-48DF-A081-8D35CE662F87}" type="presParOf" srcId="{F46DBD6E-0298-4323-B982-25FFF5668AFE}" destId="{B3589B3F-2CC2-4B0C-BB75-44078D10C9B5}" srcOrd="2" destOrd="0" presId="urn:microsoft.com/office/officeart/2005/8/layout/vList3#1"/>
    <dgm:cxn modelId="{3501DFAA-3A80-4CBA-97CD-B4859177831C}" type="presParOf" srcId="{B3589B3F-2CC2-4B0C-BB75-44078D10C9B5}" destId="{73E32239-C888-4B8E-A88B-F22DC162217D}" srcOrd="0" destOrd="0" presId="urn:microsoft.com/office/officeart/2005/8/layout/vList3#1"/>
    <dgm:cxn modelId="{F7882582-EF46-42A3-B9CA-83DC3531174D}" type="presParOf" srcId="{B3589B3F-2CC2-4B0C-BB75-44078D10C9B5}" destId="{152BF98E-AD87-4854-B517-0DD532F95E27}" srcOrd="1" destOrd="0" presId="urn:microsoft.com/office/officeart/2005/8/layout/vList3#1"/>
    <dgm:cxn modelId="{2692D4C2-A5C5-4D21-AFCD-EDDA9F51D364}" type="presParOf" srcId="{F46DBD6E-0298-4323-B982-25FFF5668AFE}" destId="{A4996943-C44D-416A-9CE7-48411317DF43}" srcOrd="3" destOrd="0" presId="urn:microsoft.com/office/officeart/2005/8/layout/vList3#1"/>
    <dgm:cxn modelId="{1CBF1E46-3649-48D8-979E-34242DF9E1B2}" type="presParOf" srcId="{F46DBD6E-0298-4323-B982-25FFF5668AFE}" destId="{737F7B94-439C-4C6E-9025-FCA8E1EC5479}" srcOrd="4" destOrd="0" presId="urn:microsoft.com/office/officeart/2005/8/layout/vList3#1"/>
    <dgm:cxn modelId="{60FB26C3-7A22-4ADA-825A-70CAEACC2067}" type="presParOf" srcId="{737F7B94-439C-4C6E-9025-FCA8E1EC5479}" destId="{3EA37623-0C24-4932-BDE8-7514FA1840B9}" srcOrd="0" destOrd="0" presId="urn:microsoft.com/office/officeart/2005/8/layout/vList3#1"/>
    <dgm:cxn modelId="{87C386EA-9FD1-478F-A21C-202EE8FB92A7}" type="presParOf" srcId="{737F7B94-439C-4C6E-9025-FCA8E1EC5479}" destId="{2B12B1E5-480A-4234-8EC6-28CE36AB156B}" srcOrd="1" destOrd="0" presId="urn:microsoft.com/office/officeart/2005/8/layout/vList3#1"/>
    <dgm:cxn modelId="{C87CF519-F891-4A84-A28C-EBBB74E892E4}" type="presParOf" srcId="{F46DBD6E-0298-4323-B982-25FFF5668AFE}" destId="{1D73BFE6-FF49-4DFE-BE47-BAA49E20ECD5}" srcOrd="5" destOrd="0" presId="urn:microsoft.com/office/officeart/2005/8/layout/vList3#1"/>
    <dgm:cxn modelId="{56304647-D508-4B9F-BBE4-9F11B98DAA9F}" type="presParOf" srcId="{F46DBD6E-0298-4323-B982-25FFF5668AFE}" destId="{BA21D057-6329-46AC-9F09-379D3417D6F3}" srcOrd="6" destOrd="0" presId="urn:microsoft.com/office/officeart/2005/8/layout/vList3#1"/>
    <dgm:cxn modelId="{1765AAB8-5751-47F4-A5D8-5C66B770039F}" type="presParOf" srcId="{BA21D057-6329-46AC-9F09-379D3417D6F3}" destId="{E5E1AAC3-E9C3-4649-935B-6D1A96E2BC02}" srcOrd="0" destOrd="0" presId="urn:microsoft.com/office/officeart/2005/8/layout/vList3#1"/>
    <dgm:cxn modelId="{F1D0662F-1F06-40FE-94B1-41A5A7C44FA1}" type="presParOf" srcId="{BA21D057-6329-46AC-9F09-379D3417D6F3}" destId="{DD27A3E1-94F8-410B-B34C-1E231F5D75C1}" srcOrd="1" destOrd="0" presId="urn:microsoft.com/office/officeart/2005/8/layout/vList3#1"/>
    <dgm:cxn modelId="{C318C632-DEEB-47D0-B4FC-737B1682C546}" type="presParOf" srcId="{F46DBD6E-0298-4323-B982-25FFF5668AFE}" destId="{E09E857E-85CC-4E1C-A8D6-4DE1D760884B}" srcOrd="7" destOrd="0" presId="urn:microsoft.com/office/officeart/2005/8/layout/vList3#1"/>
    <dgm:cxn modelId="{CF591899-EA2A-4B85-A27E-E23431B56086}" type="presParOf" srcId="{F46DBD6E-0298-4323-B982-25FFF5668AFE}" destId="{8A5FAA4D-8F34-4092-9F29-8F04BAA5654D}" srcOrd="8" destOrd="0" presId="urn:microsoft.com/office/officeart/2005/8/layout/vList3#1"/>
    <dgm:cxn modelId="{C6FDC16B-B7E4-4612-AF76-9E493A88DB74}" type="presParOf" srcId="{8A5FAA4D-8F34-4092-9F29-8F04BAA5654D}" destId="{A565A7B8-8B33-4642-821E-019C3A53E51C}" srcOrd="0" destOrd="0" presId="urn:microsoft.com/office/officeart/2005/8/layout/vList3#1"/>
    <dgm:cxn modelId="{C0EB911B-F043-472C-924F-F12FF642D022}" type="presParOf" srcId="{8A5FAA4D-8F34-4092-9F29-8F04BAA5654D}" destId="{FD112476-683E-4196-A92B-F76E1C9084B5}" srcOrd="1" destOrd="0" presId="urn:microsoft.com/office/officeart/2005/8/layout/vList3#1"/>
    <dgm:cxn modelId="{19014E71-2897-4576-B870-8958068DF4E8}" type="presParOf" srcId="{F46DBD6E-0298-4323-B982-25FFF5668AFE}" destId="{81BD4BE1-A192-42B7-854D-D2C619D82F1D}" srcOrd="9" destOrd="0" presId="urn:microsoft.com/office/officeart/2005/8/layout/vList3#1"/>
    <dgm:cxn modelId="{42ACD4E1-E8A4-4C90-B6C3-CF6B008627E4}" type="presParOf" srcId="{F46DBD6E-0298-4323-B982-25FFF5668AFE}" destId="{0961FC6B-818B-4E2E-8569-77C5E4D23277}" srcOrd="10" destOrd="0" presId="urn:microsoft.com/office/officeart/2005/8/layout/vList3#1"/>
    <dgm:cxn modelId="{32EC9A59-31FE-4789-BEA2-DF56D0E72C32}" type="presParOf" srcId="{0961FC6B-818B-4E2E-8569-77C5E4D23277}" destId="{9E907221-3E21-45BA-8D0B-CE49F6066406}" srcOrd="0" destOrd="0" presId="urn:microsoft.com/office/officeart/2005/8/layout/vList3#1"/>
    <dgm:cxn modelId="{F2C7FF7C-C5EC-4B7F-8762-F886472294E6}" type="presParOf" srcId="{0961FC6B-818B-4E2E-8569-77C5E4D23277}" destId="{E1E68E4B-7F13-48CF-838E-72EDA0155B8C}" srcOrd="1" destOrd="0" presId="urn:microsoft.com/office/officeart/2005/8/layout/vList3#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33C25B5-2CC5-4811-B8A6-B9247D38E30B}" type="doc">
      <dgm:prSet loTypeId="urn:microsoft.com/office/officeart/2005/8/layout/pList2#1" loCatId="list" qsTypeId="urn:microsoft.com/office/officeart/2005/8/quickstyle/simple1" qsCatId="simple" csTypeId="urn:microsoft.com/office/officeart/2005/8/colors/accent2_2" csCatId="accent2" phldr="1"/>
      <dgm:spPr/>
      <dgm:t>
        <a:bodyPr/>
        <a:lstStyle/>
        <a:p>
          <a:endParaRPr lang="es-ES"/>
        </a:p>
      </dgm:t>
    </dgm:pt>
    <dgm:pt modelId="{E3405558-F54A-49AB-9BFF-1C9B079685CD}">
      <dgm:prSet phldrT="[Texto]"/>
      <dgm:spPr/>
      <dgm:t>
        <a:bodyPr/>
        <a:lstStyle/>
        <a:p>
          <a:r>
            <a:rPr lang="es-ES" dirty="0" smtClean="0"/>
            <a:t>Periódico</a:t>
          </a:r>
          <a:endParaRPr lang="es-ES" dirty="0"/>
        </a:p>
      </dgm:t>
    </dgm:pt>
    <dgm:pt modelId="{D3791A96-568A-4B4B-AA77-6023003E529E}" type="parTrans" cxnId="{E8D572AB-5032-4ED0-8617-60A75D3844CA}">
      <dgm:prSet/>
      <dgm:spPr/>
      <dgm:t>
        <a:bodyPr/>
        <a:lstStyle/>
        <a:p>
          <a:endParaRPr lang="es-ES"/>
        </a:p>
      </dgm:t>
    </dgm:pt>
    <dgm:pt modelId="{DF0AB7E3-1860-46D3-A013-11F492409FBD}" type="sibTrans" cxnId="{E8D572AB-5032-4ED0-8617-60A75D3844CA}">
      <dgm:prSet/>
      <dgm:spPr/>
      <dgm:t>
        <a:bodyPr/>
        <a:lstStyle/>
        <a:p>
          <a:endParaRPr lang="es-ES"/>
        </a:p>
      </dgm:t>
    </dgm:pt>
    <dgm:pt modelId="{5518CD77-7100-48DD-9C54-82E9CD91374A}">
      <dgm:prSet phldrT="[Texto]"/>
      <dgm:spPr/>
      <dgm:t>
        <a:bodyPr/>
        <a:lstStyle/>
        <a:p>
          <a:r>
            <a:rPr lang="es-ES" dirty="0" smtClean="0"/>
            <a:t>Radio</a:t>
          </a:r>
          <a:endParaRPr lang="es-ES" dirty="0"/>
        </a:p>
      </dgm:t>
    </dgm:pt>
    <dgm:pt modelId="{656ACB34-41C1-44A8-8A6C-F1875807E2BD}" type="parTrans" cxnId="{2AFF696B-A4F6-4BF8-B57F-36AEA31DAF9A}">
      <dgm:prSet/>
      <dgm:spPr/>
      <dgm:t>
        <a:bodyPr/>
        <a:lstStyle/>
        <a:p>
          <a:endParaRPr lang="es-ES"/>
        </a:p>
      </dgm:t>
    </dgm:pt>
    <dgm:pt modelId="{6F398BFB-0F7A-4AD2-88E9-91FAC946C793}" type="sibTrans" cxnId="{2AFF696B-A4F6-4BF8-B57F-36AEA31DAF9A}">
      <dgm:prSet/>
      <dgm:spPr/>
      <dgm:t>
        <a:bodyPr/>
        <a:lstStyle/>
        <a:p>
          <a:endParaRPr lang="es-ES"/>
        </a:p>
      </dgm:t>
    </dgm:pt>
    <dgm:pt modelId="{A7B9CA80-F4C8-48E1-96FC-38B8A644AC49}">
      <dgm:prSet phldrT="[Texto]"/>
      <dgm:spPr/>
      <dgm:t>
        <a:bodyPr/>
        <a:lstStyle/>
        <a:p>
          <a:r>
            <a:rPr lang="es-ES" dirty="0" smtClean="0"/>
            <a:t>Internet</a:t>
          </a:r>
          <a:endParaRPr lang="es-ES" dirty="0"/>
        </a:p>
      </dgm:t>
    </dgm:pt>
    <dgm:pt modelId="{4E467AFA-E8FC-48C1-ABE5-CCCD1872B244}" type="parTrans" cxnId="{75C96E9F-10BC-4043-9E49-887CBBE59727}">
      <dgm:prSet/>
      <dgm:spPr/>
      <dgm:t>
        <a:bodyPr/>
        <a:lstStyle/>
        <a:p>
          <a:endParaRPr lang="es-ES"/>
        </a:p>
      </dgm:t>
    </dgm:pt>
    <dgm:pt modelId="{CB087482-C1C3-4B21-BA61-CC86ABC25FC8}" type="sibTrans" cxnId="{75C96E9F-10BC-4043-9E49-887CBBE59727}">
      <dgm:prSet/>
      <dgm:spPr/>
      <dgm:t>
        <a:bodyPr/>
        <a:lstStyle/>
        <a:p>
          <a:endParaRPr lang="es-ES"/>
        </a:p>
      </dgm:t>
    </dgm:pt>
    <dgm:pt modelId="{A576F11A-C210-4DA3-A921-07CAF31D0862}">
      <dgm:prSet phldrT="[Texto]"/>
      <dgm:spPr/>
      <dgm:t>
        <a:bodyPr/>
        <a:lstStyle/>
        <a:p>
          <a:r>
            <a:rPr lang="es-ES" dirty="0" smtClean="0"/>
            <a:t>Vallas Publicitarias</a:t>
          </a:r>
          <a:endParaRPr lang="es-ES" dirty="0"/>
        </a:p>
      </dgm:t>
    </dgm:pt>
    <dgm:pt modelId="{70395589-8536-453F-B631-19A95C2716CC}" type="parTrans" cxnId="{1B4BB9E0-6A9A-4AE5-8757-481E27BCE84B}">
      <dgm:prSet/>
      <dgm:spPr/>
      <dgm:t>
        <a:bodyPr/>
        <a:lstStyle/>
        <a:p>
          <a:endParaRPr lang="es-ES"/>
        </a:p>
      </dgm:t>
    </dgm:pt>
    <dgm:pt modelId="{7323B0BA-CF56-4D3B-B8BB-2685AFDC0AD6}" type="sibTrans" cxnId="{1B4BB9E0-6A9A-4AE5-8757-481E27BCE84B}">
      <dgm:prSet/>
      <dgm:spPr/>
      <dgm:t>
        <a:bodyPr/>
        <a:lstStyle/>
        <a:p>
          <a:endParaRPr lang="es-ES"/>
        </a:p>
      </dgm:t>
    </dgm:pt>
    <dgm:pt modelId="{EE929AAA-6F8A-4449-A47B-ED906247A2DA}" type="pres">
      <dgm:prSet presAssocID="{733C25B5-2CC5-4811-B8A6-B9247D38E30B}" presName="Name0" presStyleCnt="0">
        <dgm:presLayoutVars>
          <dgm:dir/>
          <dgm:resizeHandles val="exact"/>
        </dgm:presLayoutVars>
      </dgm:prSet>
      <dgm:spPr/>
      <dgm:t>
        <a:bodyPr/>
        <a:lstStyle/>
        <a:p>
          <a:endParaRPr lang="es-ES"/>
        </a:p>
      </dgm:t>
    </dgm:pt>
    <dgm:pt modelId="{1E1EDC96-F395-488C-A9A1-F6912CA8085C}" type="pres">
      <dgm:prSet presAssocID="{733C25B5-2CC5-4811-B8A6-B9247D38E30B}" presName="bkgdShp" presStyleLbl="alignAccFollowNode1" presStyleIdx="0" presStyleCnt="1" custLinFactNeighborX="84256" custLinFactNeighborY="863"/>
      <dgm:spPr>
        <a:solidFill>
          <a:schemeClr val="bg1">
            <a:alpha val="90000"/>
          </a:schemeClr>
        </a:solidFill>
        <a:ln>
          <a:solidFill>
            <a:schemeClr val="bg1">
              <a:alpha val="90000"/>
            </a:schemeClr>
          </a:solidFill>
        </a:ln>
      </dgm:spPr>
    </dgm:pt>
    <dgm:pt modelId="{B388E8DA-4FF5-40F6-BA6C-1FA990434EAF}" type="pres">
      <dgm:prSet presAssocID="{733C25B5-2CC5-4811-B8A6-B9247D38E30B}" presName="linComp" presStyleCnt="0"/>
      <dgm:spPr/>
    </dgm:pt>
    <dgm:pt modelId="{33B7BCD5-C47C-46FC-9F61-2657349106E7}" type="pres">
      <dgm:prSet presAssocID="{E3405558-F54A-49AB-9BFF-1C9B079685CD}" presName="compNode" presStyleCnt="0"/>
      <dgm:spPr/>
    </dgm:pt>
    <dgm:pt modelId="{23CBBCC5-4A62-4DC2-B47B-3381458CC03D}" type="pres">
      <dgm:prSet presAssocID="{E3405558-F54A-49AB-9BFF-1C9B079685CD}" presName="node" presStyleLbl="node1" presStyleIdx="0" presStyleCnt="4" custScaleY="27758" custLinFactNeighborX="-1618" custLinFactNeighborY="-51534">
        <dgm:presLayoutVars>
          <dgm:bulletEnabled val="1"/>
        </dgm:presLayoutVars>
      </dgm:prSet>
      <dgm:spPr/>
      <dgm:t>
        <a:bodyPr/>
        <a:lstStyle/>
        <a:p>
          <a:endParaRPr lang="es-ES"/>
        </a:p>
      </dgm:t>
    </dgm:pt>
    <dgm:pt modelId="{01DD2D08-1A89-4E93-AD3A-2C742648D9CD}" type="pres">
      <dgm:prSet presAssocID="{E3405558-F54A-49AB-9BFF-1C9B079685CD}" presName="invisiNode" presStyleLbl="node1" presStyleIdx="0" presStyleCnt="4"/>
      <dgm:spPr/>
    </dgm:pt>
    <dgm:pt modelId="{6855D8B8-DEF8-4657-8DEE-7A5846ACEC09}" type="pres">
      <dgm:prSet presAssocID="{E3405558-F54A-49AB-9BFF-1C9B079685CD}" presName="imagNode" presStyleLbl="fgImgPlace1" presStyleIdx="0" presStyleCnt="4" custLinFactNeighborX="-8408" custLinFactNeighborY="-31017"/>
      <dgm:spPr>
        <a:blipFill rotWithShape="0">
          <a:blip xmlns:r="http://schemas.openxmlformats.org/officeDocument/2006/relationships" r:embed="rId1"/>
          <a:stretch>
            <a:fillRect/>
          </a:stretch>
        </a:blipFill>
      </dgm:spPr>
    </dgm:pt>
    <dgm:pt modelId="{4C91E8D7-0AF1-48E4-8B1A-59CF6A99674C}" type="pres">
      <dgm:prSet presAssocID="{DF0AB7E3-1860-46D3-A013-11F492409FBD}" presName="sibTrans" presStyleLbl="sibTrans2D1" presStyleIdx="0" presStyleCnt="0"/>
      <dgm:spPr/>
      <dgm:t>
        <a:bodyPr/>
        <a:lstStyle/>
        <a:p>
          <a:endParaRPr lang="es-ES"/>
        </a:p>
      </dgm:t>
    </dgm:pt>
    <dgm:pt modelId="{AAD18BAB-DE30-436B-8059-1160641D7F1B}" type="pres">
      <dgm:prSet presAssocID="{5518CD77-7100-48DD-9C54-82E9CD91374A}" presName="compNode" presStyleCnt="0"/>
      <dgm:spPr/>
    </dgm:pt>
    <dgm:pt modelId="{97CE2491-CEB7-4E7E-82A9-4D91BA55FD9F}" type="pres">
      <dgm:prSet presAssocID="{5518CD77-7100-48DD-9C54-82E9CD91374A}" presName="node" presStyleLbl="node1" presStyleIdx="1" presStyleCnt="4" custScaleY="27714" custLinFactNeighborX="-2971" custLinFactNeighborY="-51567">
        <dgm:presLayoutVars>
          <dgm:bulletEnabled val="1"/>
        </dgm:presLayoutVars>
      </dgm:prSet>
      <dgm:spPr/>
      <dgm:t>
        <a:bodyPr/>
        <a:lstStyle/>
        <a:p>
          <a:endParaRPr lang="es-ES"/>
        </a:p>
      </dgm:t>
    </dgm:pt>
    <dgm:pt modelId="{1203622D-A403-4880-B23D-1B4AD43388CF}" type="pres">
      <dgm:prSet presAssocID="{5518CD77-7100-48DD-9C54-82E9CD91374A}" presName="invisiNode" presStyleLbl="node1" presStyleIdx="1" presStyleCnt="4"/>
      <dgm:spPr/>
    </dgm:pt>
    <dgm:pt modelId="{D47DA2DF-596F-4A39-9333-D5C4870BFF35}" type="pres">
      <dgm:prSet presAssocID="{5518CD77-7100-48DD-9C54-82E9CD91374A}" presName="imagNode" presStyleLbl="fgImgPlace1" presStyleIdx="1" presStyleCnt="4" custLinFactNeighborX="-2971" custLinFactNeighborY="-31017"/>
      <dgm:spPr>
        <a:blipFill rotWithShape="0">
          <a:blip xmlns:r="http://schemas.openxmlformats.org/officeDocument/2006/relationships" r:embed="rId2"/>
          <a:stretch>
            <a:fillRect/>
          </a:stretch>
        </a:blipFill>
      </dgm:spPr>
    </dgm:pt>
    <dgm:pt modelId="{2838278F-FE71-416E-8FB1-D2C250A3B357}" type="pres">
      <dgm:prSet presAssocID="{6F398BFB-0F7A-4AD2-88E9-91FAC946C793}" presName="sibTrans" presStyleLbl="sibTrans2D1" presStyleIdx="0" presStyleCnt="0"/>
      <dgm:spPr/>
      <dgm:t>
        <a:bodyPr/>
        <a:lstStyle/>
        <a:p>
          <a:endParaRPr lang="es-ES"/>
        </a:p>
      </dgm:t>
    </dgm:pt>
    <dgm:pt modelId="{D95FB808-B381-489C-9414-BD53047B314B}" type="pres">
      <dgm:prSet presAssocID="{A7B9CA80-F4C8-48E1-96FC-38B8A644AC49}" presName="compNode" presStyleCnt="0"/>
      <dgm:spPr/>
    </dgm:pt>
    <dgm:pt modelId="{7E3A4500-EC49-4719-8EE8-9412E0F0B49A}" type="pres">
      <dgm:prSet presAssocID="{A7B9CA80-F4C8-48E1-96FC-38B8A644AC49}" presName="node" presStyleLbl="node1" presStyleIdx="2" presStyleCnt="4" custScaleY="27714" custLinFactNeighborX="-2971" custLinFactNeighborY="-51567">
        <dgm:presLayoutVars>
          <dgm:bulletEnabled val="1"/>
        </dgm:presLayoutVars>
      </dgm:prSet>
      <dgm:spPr/>
      <dgm:t>
        <a:bodyPr/>
        <a:lstStyle/>
        <a:p>
          <a:endParaRPr lang="es-ES"/>
        </a:p>
      </dgm:t>
    </dgm:pt>
    <dgm:pt modelId="{66701176-4FFA-4AA1-98DF-2DDEFDA4DC77}" type="pres">
      <dgm:prSet presAssocID="{A7B9CA80-F4C8-48E1-96FC-38B8A644AC49}" presName="invisiNode" presStyleLbl="node1" presStyleIdx="2" presStyleCnt="4"/>
      <dgm:spPr/>
    </dgm:pt>
    <dgm:pt modelId="{4E1C79AC-EE9B-462F-B2C6-418A11937CB3}" type="pres">
      <dgm:prSet presAssocID="{A7B9CA80-F4C8-48E1-96FC-38B8A644AC49}" presName="imagNode" presStyleLbl="fgImgPlace1" presStyleIdx="2" presStyleCnt="4" custLinFactNeighborX="-11114" custLinFactNeighborY="-29620"/>
      <dgm:spPr>
        <a:blipFill rotWithShape="0">
          <a:blip xmlns:r="http://schemas.openxmlformats.org/officeDocument/2006/relationships" r:embed="rId3"/>
          <a:stretch>
            <a:fillRect/>
          </a:stretch>
        </a:blipFill>
      </dgm:spPr>
    </dgm:pt>
    <dgm:pt modelId="{FC6B3E29-C88A-4F90-B55A-F289B82EC145}" type="pres">
      <dgm:prSet presAssocID="{CB087482-C1C3-4B21-BA61-CC86ABC25FC8}" presName="sibTrans" presStyleLbl="sibTrans2D1" presStyleIdx="0" presStyleCnt="0"/>
      <dgm:spPr/>
      <dgm:t>
        <a:bodyPr/>
        <a:lstStyle/>
        <a:p>
          <a:endParaRPr lang="es-ES"/>
        </a:p>
      </dgm:t>
    </dgm:pt>
    <dgm:pt modelId="{CE611945-1501-43C6-89B0-06C9B373DEE8}" type="pres">
      <dgm:prSet presAssocID="{A576F11A-C210-4DA3-A921-07CAF31D0862}" presName="compNode" presStyleCnt="0"/>
      <dgm:spPr/>
    </dgm:pt>
    <dgm:pt modelId="{B83D7D4E-FE8C-470E-BE0C-B47F3DE9CCFA}" type="pres">
      <dgm:prSet presAssocID="{A576F11A-C210-4DA3-A921-07CAF31D0862}" presName="node" presStyleLbl="node1" presStyleIdx="3" presStyleCnt="4" custScaleY="39089" custLinFactNeighborX="-1460" custLinFactNeighborY="-43825">
        <dgm:presLayoutVars>
          <dgm:bulletEnabled val="1"/>
        </dgm:presLayoutVars>
      </dgm:prSet>
      <dgm:spPr/>
      <dgm:t>
        <a:bodyPr/>
        <a:lstStyle/>
        <a:p>
          <a:endParaRPr lang="es-ES"/>
        </a:p>
      </dgm:t>
    </dgm:pt>
    <dgm:pt modelId="{80A505AD-FB06-4A07-94ED-8248A7A76283}" type="pres">
      <dgm:prSet presAssocID="{A576F11A-C210-4DA3-A921-07CAF31D0862}" presName="invisiNode" presStyleLbl="node1" presStyleIdx="3" presStyleCnt="4"/>
      <dgm:spPr/>
    </dgm:pt>
    <dgm:pt modelId="{1A810934-F6DA-4D7E-B75B-B7D89172DE64}" type="pres">
      <dgm:prSet presAssocID="{A576F11A-C210-4DA3-A921-07CAF31D0862}" presName="imagNode" presStyleLbl="fgImgPlace1" presStyleIdx="3" presStyleCnt="4" custLinFactNeighborX="-6866" custLinFactNeighborY="-13893"/>
      <dgm:spPr>
        <a:blipFill rotWithShape="0">
          <a:blip xmlns:r="http://schemas.openxmlformats.org/officeDocument/2006/relationships" r:embed="rId4"/>
          <a:stretch>
            <a:fillRect/>
          </a:stretch>
        </a:blipFill>
      </dgm:spPr>
    </dgm:pt>
  </dgm:ptLst>
  <dgm:cxnLst>
    <dgm:cxn modelId="{08776E71-D584-4F1D-811D-F4B72D0ACB6D}" type="presOf" srcId="{E3405558-F54A-49AB-9BFF-1C9B079685CD}" destId="{23CBBCC5-4A62-4DC2-B47B-3381458CC03D}" srcOrd="0" destOrd="0" presId="urn:microsoft.com/office/officeart/2005/8/layout/pList2#1"/>
    <dgm:cxn modelId="{0D2AD771-2718-4C37-9B2D-6D632F29E437}" type="presOf" srcId="{733C25B5-2CC5-4811-B8A6-B9247D38E30B}" destId="{EE929AAA-6F8A-4449-A47B-ED906247A2DA}" srcOrd="0" destOrd="0" presId="urn:microsoft.com/office/officeart/2005/8/layout/pList2#1"/>
    <dgm:cxn modelId="{EE9A9B39-1B6D-4FC6-9B58-EE9306D1E03E}" type="presOf" srcId="{A7B9CA80-F4C8-48E1-96FC-38B8A644AC49}" destId="{7E3A4500-EC49-4719-8EE8-9412E0F0B49A}" srcOrd="0" destOrd="0" presId="urn:microsoft.com/office/officeart/2005/8/layout/pList2#1"/>
    <dgm:cxn modelId="{E8D572AB-5032-4ED0-8617-60A75D3844CA}" srcId="{733C25B5-2CC5-4811-B8A6-B9247D38E30B}" destId="{E3405558-F54A-49AB-9BFF-1C9B079685CD}" srcOrd="0" destOrd="0" parTransId="{D3791A96-568A-4B4B-AA77-6023003E529E}" sibTransId="{DF0AB7E3-1860-46D3-A013-11F492409FBD}"/>
    <dgm:cxn modelId="{2AFF696B-A4F6-4BF8-B57F-36AEA31DAF9A}" srcId="{733C25B5-2CC5-4811-B8A6-B9247D38E30B}" destId="{5518CD77-7100-48DD-9C54-82E9CD91374A}" srcOrd="1" destOrd="0" parTransId="{656ACB34-41C1-44A8-8A6C-F1875807E2BD}" sibTransId="{6F398BFB-0F7A-4AD2-88E9-91FAC946C793}"/>
    <dgm:cxn modelId="{02BA7E69-5F1B-4439-9B55-3B01D9B7CBD6}" type="presOf" srcId="{A576F11A-C210-4DA3-A921-07CAF31D0862}" destId="{B83D7D4E-FE8C-470E-BE0C-B47F3DE9CCFA}" srcOrd="0" destOrd="0" presId="urn:microsoft.com/office/officeart/2005/8/layout/pList2#1"/>
    <dgm:cxn modelId="{75C96E9F-10BC-4043-9E49-887CBBE59727}" srcId="{733C25B5-2CC5-4811-B8A6-B9247D38E30B}" destId="{A7B9CA80-F4C8-48E1-96FC-38B8A644AC49}" srcOrd="2" destOrd="0" parTransId="{4E467AFA-E8FC-48C1-ABE5-CCCD1872B244}" sibTransId="{CB087482-C1C3-4B21-BA61-CC86ABC25FC8}"/>
    <dgm:cxn modelId="{0316A825-696A-43B9-8817-503E6C6C14D6}" type="presOf" srcId="{CB087482-C1C3-4B21-BA61-CC86ABC25FC8}" destId="{FC6B3E29-C88A-4F90-B55A-F289B82EC145}" srcOrd="0" destOrd="0" presId="urn:microsoft.com/office/officeart/2005/8/layout/pList2#1"/>
    <dgm:cxn modelId="{1B4BB9E0-6A9A-4AE5-8757-481E27BCE84B}" srcId="{733C25B5-2CC5-4811-B8A6-B9247D38E30B}" destId="{A576F11A-C210-4DA3-A921-07CAF31D0862}" srcOrd="3" destOrd="0" parTransId="{70395589-8536-453F-B631-19A95C2716CC}" sibTransId="{7323B0BA-CF56-4D3B-B8BB-2685AFDC0AD6}"/>
    <dgm:cxn modelId="{4C220984-E11F-4EF7-8884-9E85743CF5CC}" type="presOf" srcId="{6F398BFB-0F7A-4AD2-88E9-91FAC946C793}" destId="{2838278F-FE71-416E-8FB1-D2C250A3B357}" srcOrd="0" destOrd="0" presId="urn:microsoft.com/office/officeart/2005/8/layout/pList2#1"/>
    <dgm:cxn modelId="{9E737906-561A-4CC4-9F5F-6314E8CBD3E8}" type="presOf" srcId="{5518CD77-7100-48DD-9C54-82E9CD91374A}" destId="{97CE2491-CEB7-4E7E-82A9-4D91BA55FD9F}" srcOrd="0" destOrd="0" presId="urn:microsoft.com/office/officeart/2005/8/layout/pList2#1"/>
    <dgm:cxn modelId="{DDE8D5BB-D1C9-42B1-AFC5-C359D687EA98}" type="presOf" srcId="{DF0AB7E3-1860-46D3-A013-11F492409FBD}" destId="{4C91E8D7-0AF1-48E4-8B1A-59CF6A99674C}" srcOrd="0" destOrd="0" presId="urn:microsoft.com/office/officeart/2005/8/layout/pList2#1"/>
    <dgm:cxn modelId="{D45FE3D6-F8AF-4930-BCE0-5EDD6E3457B5}" type="presParOf" srcId="{EE929AAA-6F8A-4449-A47B-ED906247A2DA}" destId="{1E1EDC96-F395-488C-A9A1-F6912CA8085C}" srcOrd="0" destOrd="0" presId="urn:microsoft.com/office/officeart/2005/8/layout/pList2#1"/>
    <dgm:cxn modelId="{4018AF35-2768-4A6B-90F1-72BC43650B40}" type="presParOf" srcId="{EE929AAA-6F8A-4449-A47B-ED906247A2DA}" destId="{B388E8DA-4FF5-40F6-BA6C-1FA990434EAF}" srcOrd="1" destOrd="0" presId="urn:microsoft.com/office/officeart/2005/8/layout/pList2#1"/>
    <dgm:cxn modelId="{FDD51575-B617-4601-BF14-9AA71074FAD3}" type="presParOf" srcId="{B388E8DA-4FF5-40F6-BA6C-1FA990434EAF}" destId="{33B7BCD5-C47C-46FC-9F61-2657349106E7}" srcOrd="0" destOrd="0" presId="urn:microsoft.com/office/officeart/2005/8/layout/pList2#1"/>
    <dgm:cxn modelId="{6F0DC10D-3C5B-4896-A522-194A8D9D3962}" type="presParOf" srcId="{33B7BCD5-C47C-46FC-9F61-2657349106E7}" destId="{23CBBCC5-4A62-4DC2-B47B-3381458CC03D}" srcOrd="0" destOrd="0" presId="urn:microsoft.com/office/officeart/2005/8/layout/pList2#1"/>
    <dgm:cxn modelId="{B0819E6E-3F96-44F5-9F46-AA08BBA07034}" type="presParOf" srcId="{33B7BCD5-C47C-46FC-9F61-2657349106E7}" destId="{01DD2D08-1A89-4E93-AD3A-2C742648D9CD}" srcOrd="1" destOrd="0" presId="urn:microsoft.com/office/officeart/2005/8/layout/pList2#1"/>
    <dgm:cxn modelId="{6EE78E1F-8545-490E-9E70-8A18283FD96C}" type="presParOf" srcId="{33B7BCD5-C47C-46FC-9F61-2657349106E7}" destId="{6855D8B8-DEF8-4657-8DEE-7A5846ACEC09}" srcOrd="2" destOrd="0" presId="urn:microsoft.com/office/officeart/2005/8/layout/pList2#1"/>
    <dgm:cxn modelId="{BD98FA5F-946B-4781-81CA-751BD4915142}" type="presParOf" srcId="{B388E8DA-4FF5-40F6-BA6C-1FA990434EAF}" destId="{4C91E8D7-0AF1-48E4-8B1A-59CF6A99674C}" srcOrd="1" destOrd="0" presId="urn:microsoft.com/office/officeart/2005/8/layout/pList2#1"/>
    <dgm:cxn modelId="{74EEE91F-9D3D-4DE2-9237-E5934DFE6370}" type="presParOf" srcId="{B388E8DA-4FF5-40F6-BA6C-1FA990434EAF}" destId="{AAD18BAB-DE30-436B-8059-1160641D7F1B}" srcOrd="2" destOrd="0" presId="urn:microsoft.com/office/officeart/2005/8/layout/pList2#1"/>
    <dgm:cxn modelId="{D4969395-7052-4F8B-BF37-F563AB65592D}" type="presParOf" srcId="{AAD18BAB-DE30-436B-8059-1160641D7F1B}" destId="{97CE2491-CEB7-4E7E-82A9-4D91BA55FD9F}" srcOrd="0" destOrd="0" presId="urn:microsoft.com/office/officeart/2005/8/layout/pList2#1"/>
    <dgm:cxn modelId="{56D370A7-CA65-4955-8308-726FDA3CC74F}" type="presParOf" srcId="{AAD18BAB-DE30-436B-8059-1160641D7F1B}" destId="{1203622D-A403-4880-B23D-1B4AD43388CF}" srcOrd="1" destOrd="0" presId="urn:microsoft.com/office/officeart/2005/8/layout/pList2#1"/>
    <dgm:cxn modelId="{3AFC0734-A9AF-4C30-A4E1-9CFD244A79B7}" type="presParOf" srcId="{AAD18BAB-DE30-436B-8059-1160641D7F1B}" destId="{D47DA2DF-596F-4A39-9333-D5C4870BFF35}" srcOrd="2" destOrd="0" presId="urn:microsoft.com/office/officeart/2005/8/layout/pList2#1"/>
    <dgm:cxn modelId="{B8647D59-8DE4-4F36-8031-BA16A0CBDCA4}" type="presParOf" srcId="{B388E8DA-4FF5-40F6-BA6C-1FA990434EAF}" destId="{2838278F-FE71-416E-8FB1-D2C250A3B357}" srcOrd="3" destOrd="0" presId="urn:microsoft.com/office/officeart/2005/8/layout/pList2#1"/>
    <dgm:cxn modelId="{3DD707CD-9FFA-4C22-B6D0-5939F5EF3834}" type="presParOf" srcId="{B388E8DA-4FF5-40F6-BA6C-1FA990434EAF}" destId="{D95FB808-B381-489C-9414-BD53047B314B}" srcOrd="4" destOrd="0" presId="urn:microsoft.com/office/officeart/2005/8/layout/pList2#1"/>
    <dgm:cxn modelId="{00FCA5E0-E37A-4CA3-B904-A5811412391E}" type="presParOf" srcId="{D95FB808-B381-489C-9414-BD53047B314B}" destId="{7E3A4500-EC49-4719-8EE8-9412E0F0B49A}" srcOrd="0" destOrd="0" presId="urn:microsoft.com/office/officeart/2005/8/layout/pList2#1"/>
    <dgm:cxn modelId="{9E61C9B7-A45D-4F8F-B56D-CB39B7544520}" type="presParOf" srcId="{D95FB808-B381-489C-9414-BD53047B314B}" destId="{66701176-4FFA-4AA1-98DF-2DDEFDA4DC77}" srcOrd="1" destOrd="0" presId="urn:microsoft.com/office/officeart/2005/8/layout/pList2#1"/>
    <dgm:cxn modelId="{D0525764-39E4-465F-A67B-76DEB77B9CFE}" type="presParOf" srcId="{D95FB808-B381-489C-9414-BD53047B314B}" destId="{4E1C79AC-EE9B-462F-B2C6-418A11937CB3}" srcOrd="2" destOrd="0" presId="urn:microsoft.com/office/officeart/2005/8/layout/pList2#1"/>
    <dgm:cxn modelId="{A953D89B-AC51-4D8F-9DA1-C5C1FBCBCE15}" type="presParOf" srcId="{B388E8DA-4FF5-40F6-BA6C-1FA990434EAF}" destId="{FC6B3E29-C88A-4F90-B55A-F289B82EC145}" srcOrd="5" destOrd="0" presId="urn:microsoft.com/office/officeart/2005/8/layout/pList2#1"/>
    <dgm:cxn modelId="{50E14934-D43A-4F04-8CB6-D2080FC5B98C}" type="presParOf" srcId="{B388E8DA-4FF5-40F6-BA6C-1FA990434EAF}" destId="{CE611945-1501-43C6-89B0-06C9B373DEE8}" srcOrd="6" destOrd="0" presId="urn:microsoft.com/office/officeart/2005/8/layout/pList2#1"/>
    <dgm:cxn modelId="{62E5E508-6996-4DFF-ABC4-CB24CEDD683A}" type="presParOf" srcId="{CE611945-1501-43C6-89B0-06C9B373DEE8}" destId="{B83D7D4E-FE8C-470E-BE0C-B47F3DE9CCFA}" srcOrd="0" destOrd="0" presId="urn:microsoft.com/office/officeart/2005/8/layout/pList2#1"/>
    <dgm:cxn modelId="{C3890273-367B-4E74-9446-28A2420D1675}" type="presParOf" srcId="{CE611945-1501-43C6-89B0-06C9B373DEE8}" destId="{80A505AD-FB06-4A07-94ED-8248A7A76283}" srcOrd="1" destOrd="0" presId="urn:microsoft.com/office/officeart/2005/8/layout/pList2#1"/>
    <dgm:cxn modelId="{05184666-FBCA-43CD-A2BB-694374DDA36A}" type="presParOf" srcId="{CE611945-1501-43C6-89B0-06C9B373DEE8}" destId="{1A810934-F6DA-4D7E-B75B-B7D89172DE64}" srcOrd="2" destOrd="0" presId="urn:microsoft.com/office/officeart/2005/8/layout/pList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8EDD85F-E442-49FF-9E23-9E256D84B6F0}" type="doc">
      <dgm:prSet loTypeId="urn:microsoft.com/office/officeart/2005/8/layout/pList1#1" loCatId="list" qsTypeId="urn:microsoft.com/office/officeart/2005/8/quickstyle/simple1" qsCatId="simple" csTypeId="urn:microsoft.com/office/officeart/2005/8/colors/accent1_2" csCatId="accent1" phldr="1"/>
      <dgm:spPr/>
    </dgm:pt>
    <dgm:pt modelId="{0F8D6F54-BC88-4068-AA29-FAD751653E60}">
      <dgm:prSet phldrT="[Texto]" custT="1"/>
      <dgm:spPr/>
      <dgm:t>
        <a:bodyPr/>
        <a:lstStyle/>
        <a:p>
          <a:pPr algn="l"/>
          <a:r>
            <a:rPr lang="es-ES" sz="1400" b="1" dirty="0" smtClean="0">
              <a:latin typeface="Arial" pitchFamily="34" charset="0"/>
              <a:cs typeface="Arial" pitchFamily="34" charset="0"/>
            </a:rPr>
            <a:t>Misión</a:t>
          </a:r>
          <a:endParaRPr lang="es-ES" sz="1400" b="1" dirty="0">
            <a:latin typeface="Arial" pitchFamily="34" charset="0"/>
            <a:cs typeface="Arial" pitchFamily="34" charset="0"/>
          </a:endParaRPr>
        </a:p>
      </dgm:t>
    </dgm:pt>
    <dgm:pt modelId="{CC4AF831-AE2F-46B6-9700-CA062D9E9E74}" type="parTrans" cxnId="{BC0862B2-D0D7-4FE9-8C6C-74D13CC9C677}">
      <dgm:prSet/>
      <dgm:spPr/>
      <dgm:t>
        <a:bodyPr/>
        <a:lstStyle/>
        <a:p>
          <a:endParaRPr lang="es-ES"/>
        </a:p>
      </dgm:t>
    </dgm:pt>
    <dgm:pt modelId="{F4EBE107-3CB8-4EF9-BBB6-0B2FB2EEBFEB}" type="sibTrans" cxnId="{BC0862B2-D0D7-4FE9-8C6C-74D13CC9C677}">
      <dgm:prSet/>
      <dgm:spPr/>
      <dgm:t>
        <a:bodyPr/>
        <a:lstStyle/>
        <a:p>
          <a:endParaRPr lang="es-ES"/>
        </a:p>
      </dgm:t>
    </dgm:pt>
    <dgm:pt modelId="{DE39AAED-BD89-40F3-B76A-0E0297AF428A}">
      <dgm:prSet phldrT="[Texto]" custT="1"/>
      <dgm:spPr/>
      <dgm:t>
        <a:bodyPr/>
        <a:lstStyle/>
        <a:p>
          <a:pPr algn="l"/>
          <a:r>
            <a:rPr lang="es-ES" sz="1400" b="1" dirty="0" smtClean="0">
              <a:latin typeface="Arial" pitchFamily="34" charset="0"/>
              <a:cs typeface="Arial" pitchFamily="34" charset="0"/>
            </a:rPr>
            <a:t>Visión</a:t>
          </a:r>
          <a:endParaRPr lang="es-ES" sz="1400" b="1" dirty="0">
            <a:latin typeface="Arial" pitchFamily="34" charset="0"/>
            <a:cs typeface="Arial" pitchFamily="34" charset="0"/>
          </a:endParaRPr>
        </a:p>
      </dgm:t>
    </dgm:pt>
    <dgm:pt modelId="{EF57A3D2-01AB-4A5C-8DC8-F671D2C4265F}" type="parTrans" cxnId="{58BAF510-F4EE-4839-AA97-E92E33B0FF2B}">
      <dgm:prSet/>
      <dgm:spPr/>
      <dgm:t>
        <a:bodyPr/>
        <a:lstStyle/>
        <a:p>
          <a:endParaRPr lang="es-ES"/>
        </a:p>
      </dgm:t>
    </dgm:pt>
    <dgm:pt modelId="{5DDE7F93-C6E7-4F97-BE98-A54FD5F5C181}" type="sibTrans" cxnId="{58BAF510-F4EE-4839-AA97-E92E33B0FF2B}">
      <dgm:prSet/>
      <dgm:spPr/>
      <dgm:t>
        <a:bodyPr/>
        <a:lstStyle/>
        <a:p>
          <a:endParaRPr lang="es-ES"/>
        </a:p>
      </dgm:t>
    </dgm:pt>
    <dgm:pt modelId="{758602D5-CB18-40D9-A3FD-9D658E4E55A4}">
      <dgm:prSet custT="1"/>
      <dgm:spPr/>
      <dgm:t>
        <a:bodyPr/>
        <a:lstStyle/>
        <a:p>
          <a:pPr algn="just"/>
          <a:r>
            <a:rPr lang="es-ES" sz="1400" dirty="0" smtClean="0">
              <a:latin typeface="Arial" pitchFamily="34" charset="0"/>
              <a:cs typeface="Arial" pitchFamily="34" charset="0"/>
            </a:rPr>
            <a:t>Aportar al desarrollo y al bienestar de la sociedad Guayaquileña mediante el abastecimiento eficiente y oportuno de los derivados del petróleo; dentro de un mercado de libre competencia; regulándolo a través de la calidad y el servicio diferenciado, logrando así acaparar gran parte de la demanda de este sector.</a:t>
          </a:r>
          <a:endParaRPr lang="es-ES" sz="1400" dirty="0">
            <a:latin typeface="Arial" pitchFamily="34" charset="0"/>
            <a:cs typeface="Arial" pitchFamily="34" charset="0"/>
          </a:endParaRPr>
        </a:p>
      </dgm:t>
    </dgm:pt>
    <dgm:pt modelId="{FC4032D0-4E6F-481B-8DE6-57CC077DB27E}" type="parTrans" cxnId="{FC093826-961C-49A0-A551-3F8E7C571B09}">
      <dgm:prSet/>
      <dgm:spPr/>
      <dgm:t>
        <a:bodyPr/>
        <a:lstStyle/>
        <a:p>
          <a:endParaRPr lang="es-ES"/>
        </a:p>
      </dgm:t>
    </dgm:pt>
    <dgm:pt modelId="{6131352B-5667-4DA0-A3E0-17E5F7F71108}" type="sibTrans" cxnId="{FC093826-961C-49A0-A551-3F8E7C571B09}">
      <dgm:prSet/>
      <dgm:spPr/>
      <dgm:t>
        <a:bodyPr/>
        <a:lstStyle/>
        <a:p>
          <a:endParaRPr lang="es-ES"/>
        </a:p>
      </dgm:t>
    </dgm:pt>
    <dgm:pt modelId="{D3AEBDDE-447B-4765-86E0-FAF9EE67730A}">
      <dgm:prSet custT="1"/>
      <dgm:spPr/>
      <dgm:t>
        <a:bodyPr/>
        <a:lstStyle/>
        <a:p>
          <a:pPr algn="just"/>
          <a:r>
            <a:rPr lang="es-ES" sz="1400" dirty="0" smtClean="0">
              <a:latin typeface="Arial" pitchFamily="34" charset="0"/>
              <a:cs typeface="Arial" pitchFamily="34" charset="0"/>
            </a:rPr>
            <a:t>Ser una empresa exitosa, mediante la implementación de diferentes servicios que aporten a la sociedad de acuerdo a valores éticos de honestidad, transparencia y profesionalismo; con un personal altamente calificado y comprometido con la Institución.</a:t>
          </a:r>
          <a:endParaRPr lang="es-ES" sz="1400" dirty="0">
            <a:latin typeface="Arial" pitchFamily="34" charset="0"/>
            <a:cs typeface="Arial" pitchFamily="34" charset="0"/>
          </a:endParaRPr>
        </a:p>
      </dgm:t>
    </dgm:pt>
    <dgm:pt modelId="{3B681679-DA49-4E44-9444-D6F57A9AD6A6}" type="parTrans" cxnId="{E8E710A3-D969-4215-864F-E35103163DB8}">
      <dgm:prSet/>
      <dgm:spPr/>
      <dgm:t>
        <a:bodyPr/>
        <a:lstStyle/>
        <a:p>
          <a:endParaRPr lang="es-ES"/>
        </a:p>
      </dgm:t>
    </dgm:pt>
    <dgm:pt modelId="{DC94EE51-412D-48BB-8B5F-1E094F1D6BA8}" type="sibTrans" cxnId="{E8E710A3-D969-4215-864F-E35103163DB8}">
      <dgm:prSet/>
      <dgm:spPr/>
      <dgm:t>
        <a:bodyPr/>
        <a:lstStyle/>
        <a:p>
          <a:endParaRPr lang="es-ES"/>
        </a:p>
      </dgm:t>
    </dgm:pt>
    <dgm:pt modelId="{77F3B42E-F958-41BE-ACE6-32EDAA55DB97}" type="pres">
      <dgm:prSet presAssocID="{A8EDD85F-E442-49FF-9E23-9E256D84B6F0}" presName="Name0" presStyleCnt="0">
        <dgm:presLayoutVars>
          <dgm:dir/>
          <dgm:resizeHandles val="exact"/>
        </dgm:presLayoutVars>
      </dgm:prSet>
      <dgm:spPr/>
    </dgm:pt>
    <dgm:pt modelId="{B56C2252-3E5E-4D10-A95D-AC38B5E9899B}" type="pres">
      <dgm:prSet presAssocID="{0F8D6F54-BC88-4068-AA29-FAD751653E60}" presName="compNode" presStyleCnt="0"/>
      <dgm:spPr/>
    </dgm:pt>
    <dgm:pt modelId="{81272C5C-F329-4F0F-9B7F-193EEAF17BC2}" type="pres">
      <dgm:prSet presAssocID="{0F8D6F54-BC88-4068-AA29-FAD751653E60}" presName="pictRect" presStyleLbl="node1" presStyleIdx="0" presStyleCnt="2" custLinFactX="9043" custLinFactNeighborX="100000" custLinFactNeighborY="-3724"/>
      <dgm:spPr>
        <a:blipFill rotWithShape="0">
          <a:blip xmlns:r="http://schemas.openxmlformats.org/officeDocument/2006/relationships" r:embed="rId1"/>
          <a:stretch>
            <a:fillRect/>
          </a:stretch>
        </a:blipFill>
      </dgm:spPr>
    </dgm:pt>
    <dgm:pt modelId="{0545F1F8-55CA-4FA9-94F5-721A433CD5EB}" type="pres">
      <dgm:prSet presAssocID="{0F8D6F54-BC88-4068-AA29-FAD751653E60}" presName="textRect" presStyleLbl="revTx" presStyleIdx="0" presStyleCnt="2" custLinFactX="9043" custLinFactNeighborX="100000" custLinFactNeighborY="61">
        <dgm:presLayoutVars>
          <dgm:bulletEnabled val="1"/>
        </dgm:presLayoutVars>
      </dgm:prSet>
      <dgm:spPr/>
      <dgm:t>
        <a:bodyPr/>
        <a:lstStyle/>
        <a:p>
          <a:endParaRPr lang="es-ES"/>
        </a:p>
      </dgm:t>
    </dgm:pt>
    <dgm:pt modelId="{D217320B-4BDB-426A-AC18-72204DAAD213}" type="pres">
      <dgm:prSet presAssocID="{F4EBE107-3CB8-4EF9-BBB6-0B2FB2EEBFEB}" presName="sibTrans" presStyleLbl="sibTrans2D1" presStyleIdx="0" presStyleCnt="0"/>
      <dgm:spPr/>
      <dgm:t>
        <a:bodyPr/>
        <a:lstStyle/>
        <a:p>
          <a:endParaRPr lang="es-ES"/>
        </a:p>
      </dgm:t>
    </dgm:pt>
    <dgm:pt modelId="{DE2A7AFA-829D-4A92-A155-3E4E88C0EBF1}" type="pres">
      <dgm:prSet presAssocID="{DE39AAED-BD89-40F3-B76A-0E0297AF428A}" presName="compNode" presStyleCnt="0"/>
      <dgm:spPr/>
    </dgm:pt>
    <dgm:pt modelId="{7B2D71F6-F81B-466E-8687-A53B3F52DDA2}" type="pres">
      <dgm:prSet presAssocID="{DE39AAED-BD89-40F3-B76A-0E0297AF428A}" presName="pictRect" presStyleLbl="node1" presStyleIdx="1" presStyleCnt="2" custLinFactX="-10072" custLinFactNeighborX="-100000" custLinFactNeighborY="1233"/>
      <dgm:spPr>
        <a:blipFill rotWithShape="0">
          <a:blip xmlns:r="http://schemas.openxmlformats.org/officeDocument/2006/relationships" r:embed="rId2"/>
          <a:stretch>
            <a:fillRect/>
          </a:stretch>
        </a:blipFill>
      </dgm:spPr>
    </dgm:pt>
    <dgm:pt modelId="{1E96F552-5F41-4C4A-9646-033247B21EC1}" type="pres">
      <dgm:prSet presAssocID="{DE39AAED-BD89-40F3-B76A-0E0297AF428A}" presName="textRect" presStyleLbl="revTx" presStyleIdx="1" presStyleCnt="2" custLinFactX="-10072" custLinFactNeighborX="-100000" custLinFactNeighborY="61">
        <dgm:presLayoutVars>
          <dgm:bulletEnabled val="1"/>
        </dgm:presLayoutVars>
      </dgm:prSet>
      <dgm:spPr/>
      <dgm:t>
        <a:bodyPr/>
        <a:lstStyle/>
        <a:p>
          <a:endParaRPr lang="es-ES"/>
        </a:p>
      </dgm:t>
    </dgm:pt>
  </dgm:ptLst>
  <dgm:cxnLst>
    <dgm:cxn modelId="{F032F796-D76F-46A1-AD67-689B63B9AC5E}" type="presOf" srcId="{0F8D6F54-BC88-4068-AA29-FAD751653E60}" destId="{0545F1F8-55CA-4FA9-94F5-721A433CD5EB}" srcOrd="0" destOrd="0" presId="urn:microsoft.com/office/officeart/2005/8/layout/pList1#1"/>
    <dgm:cxn modelId="{706728B9-0DA8-42B8-9127-693F38658D80}" type="presOf" srcId="{D3AEBDDE-447B-4765-86E0-FAF9EE67730A}" destId="{1E96F552-5F41-4C4A-9646-033247B21EC1}" srcOrd="0" destOrd="1" presId="urn:microsoft.com/office/officeart/2005/8/layout/pList1#1"/>
    <dgm:cxn modelId="{FC093826-961C-49A0-A551-3F8E7C571B09}" srcId="{0F8D6F54-BC88-4068-AA29-FAD751653E60}" destId="{758602D5-CB18-40D9-A3FD-9D658E4E55A4}" srcOrd="0" destOrd="0" parTransId="{FC4032D0-4E6F-481B-8DE6-57CC077DB27E}" sibTransId="{6131352B-5667-4DA0-A3E0-17E5F7F71108}"/>
    <dgm:cxn modelId="{EDF41CD8-ADEE-4FFF-A3CA-E0355164F2DB}" type="presOf" srcId="{DE39AAED-BD89-40F3-B76A-0E0297AF428A}" destId="{1E96F552-5F41-4C4A-9646-033247B21EC1}" srcOrd="0" destOrd="0" presId="urn:microsoft.com/office/officeart/2005/8/layout/pList1#1"/>
    <dgm:cxn modelId="{BC0862B2-D0D7-4FE9-8C6C-74D13CC9C677}" srcId="{A8EDD85F-E442-49FF-9E23-9E256D84B6F0}" destId="{0F8D6F54-BC88-4068-AA29-FAD751653E60}" srcOrd="0" destOrd="0" parTransId="{CC4AF831-AE2F-46B6-9700-CA062D9E9E74}" sibTransId="{F4EBE107-3CB8-4EF9-BBB6-0B2FB2EEBFEB}"/>
    <dgm:cxn modelId="{E8E710A3-D969-4215-864F-E35103163DB8}" srcId="{DE39AAED-BD89-40F3-B76A-0E0297AF428A}" destId="{D3AEBDDE-447B-4765-86E0-FAF9EE67730A}" srcOrd="0" destOrd="0" parTransId="{3B681679-DA49-4E44-9444-D6F57A9AD6A6}" sibTransId="{DC94EE51-412D-48BB-8B5F-1E094F1D6BA8}"/>
    <dgm:cxn modelId="{C98093CE-8E8E-436C-B32C-82A64EF24837}" type="presOf" srcId="{F4EBE107-3CB8-4EF9-BBB6-0B2FB2EEBFEB}" destId="{D217320B-4BDB-426A-AC18-72204DAAD213}" srcOrd="0" destOrd="0" presId="urn:microsoft.com/office/officeart/2005/8/layout/pList1#1"/>
    <dgm:cxn modelId="{A8D3D62E-87EA-4C58-9879-055A57ABF721}" type="presOf" srcId="{A8EDD85F-E442-49FF-9E23-9E256D84B6F0}" destId="{77F3B42E-F958-41BE-ACE6-32EDAA55DB97}" srcOrd="0" destOrd="0" presId="urn:microsoft.com/office/officeart/2005/8/layout/pList1#1"/>
    <dgm:cxn modelId="{A2E8C1B7-594F-4706-AE5E-B1ADB61B80E4}" type="presOf" srcId="{758602D5-CB18-40D9-A3FD-9D658E4E55A4}" destId="{0545F1F8-55CA-4FA9-94F5-721A433CD5EB}" srcOrd="0" destOrd="1" presId="urn:microsoft.com/office/officeart/2005/8/layout/pList1#1"/>
    <dgm:cxn modelId="{58BAF510-F4EE-4839-AA97-E92E33B0FF2B}" srcId="{A8EDD85F-E442-49FF-9E23-9E256D84B6F0}" destId="{DE39AAED-BD89-40F3-B76A-0E0297AF428A}" srcOrd="1" destOrd="0" parTransId="{EF57A3D2-01AB-4A5C-8DC8-F671D2C4265F}" sibTransId="{5DDE7F93-C6E7-4F97-BE98-A54FD5F5C181}"/>
    <dgm:cxn modelId="{4B8EA3F8-3F58-4B4E-9262-5B2DC17C02FC}" type="presParOf" srcId="{77F3B42E-F958-41BE-ACE6-32EDAA55DB97}" destId="{B56C2252-3E5E-4D10-A95D-AC38B5E9899B}" srcOrd="0" destOrd="0" presId="urn:microsoft.com/office/officeart/2005/8/layout/pList1#1"/>
    <dgm:cxn modelId="{016460FC-558D-4E79-9BEC-FD4575A4CCE5}" type="presParOf" srcId="{B56C2252-3E5E-4D10-A95D-AC38B5E9899B}" destId="{81272C5C-F329-4F0F-9B7F-193EEAF17BC2}" srcOrd="0" destOrd="0" presId="urn:microsoft.com/office/officeart/2005/8/layout/pList1#1"/>
    <dgm:cxn modelId="{7315ACCC-CC46-4371-A446-3AD5AA8730E1}" type="presParOf" srcId="{B56C2252-3E5E-4D10-A95D-AC38B5E9899B}" destId="{0545F1F8-55CA-4FA9-94F5-721A433CD5EB}" srcOrd="1" destOrd="0" presId="urn:microsoft.com/office/officeart/2005/8/layout/pList1#1"/>
    <dgm:cxn modelId="{1AC10972-173E-4680-8546-172B07AFAD39}" type="presParOf" srcId="{77F3B42E-F958-41BE-ACE6-32EDAA55DB97}" destId="{D217320B-4BDB-426A-AC18-72204DAAD213}" srcOrd="1" destOrd="0" presId="urn:microsoft.com/office/officeart/2005/8/layout/pList1#1"/>
    <dgm:cxn modelId="{81C553EA-2C4C-4306-AB06-AD0B95B10034}" type="presParOf" srcId="{77F3B42E-F958-41BE-ACE6-32EDAA55DB97}" destId="{DE2A7AFA-829D-4A92-A155-3E4E88C0EBF1}" srcOrd="2" destOrd="0" presId="urn:microsoft.com/office/officeart/2005/8/layout/pList1#1"/>
    <dgm:cxn modelId="{93657665-DB7A-477D-B9C2-AA4FC075D35F}" type="presParOf" srcId="{DE2A7AFA-829D-4A92-A155-3E4E88C0EBF1}" destId="{7B2D71F6-F81B-466E-8687-A53B3F52DDA2}" srcOrd="0" destOrd="0" presId="urn:microsoft.com/office/officeart/2005/8/layout/pList1#1"/>
    <dgm:cxn modelId="{9A8877DA-34E5-4E61-A862-E196B0AA7A9B}" type="presParOf" srcId="{DE2A7AFA-829D-4A92-A155-3E4E88C0EBF1}" destId="{1E96F552-5F41-4C4A-9646-033247B21EC1}" srcOrd="1" destOrd="0" presId="urn:microsoft.com/office/officeart/2005/8/layout/pList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B7AAA1C-3D7C-4717-A365-3F71E8B489D1}" type="doc">
      <dgm:prSet loTypeId="urn:microsoft.com/office/officeart/2005/8/layout/cycle4#1" loCatId="cycle" qsTypeId="urn:microsoft.com/office/officeart/2005/8/quickstyle/3d2" qsCatId="3D" csTypeId="urn:microsoft.com/office/officeart/2005/8/colors/colorful5" csCatId="colorful" phldr="1"/>
      <dgm:spPr/>
      <dgm:t>
        <a:bodyPr/>
        <a:lstStyle/>
        <a:p>
          <a:endParaRPr lang="es-ES"/>
        </a:p>
      </dgm:t>
    </dgm:pt>
    <dgm:pt modelId="{538D04A4-2784-4234-BB1B-44796FFD4D3C}">
      <dgm:prSet phldrT="[Texto]"/>
      <dgm:spPr/>
      <dgm:t>
        <a:bodyPr/>
        <a:lstStyle/>
        <a:p>
          <a:r>
            <a:rPr lang="es-ES" b="1" dirty="0" smtClean="0">
              <a:latin typeface="Arial" pitchFamily="34" charset="0"/>
              <a:cs typeface="Arial" pitchFamily="34" charset="0"/>
            </a:rPr>
            <a:t>Fortalezas</a:t>
          </a:r>
          <a:endParaRPr lang="es-ES" b="1" dirty="0">
            <a:latin typeface="Arial" pitchFamily="34" charset="0"/>
            <a:cs typeface="Arial" pitchFamily="34" charset="0"/>
          </a:endParaRPr>
        </a:p>
      </dgm:t>
    </dgm:pt>
    <dgm:pt modelId="{9BD98EA3-B7A7-4469-8D06-DC7718B2D470}" type="parTrans" cxnId="{5DE33418-CAC1-4C0A-9341-07D38E4FDF32}">
      <dgm:prSet/>
      <dgm:spPr/>
      <dgm:t>
        <a:bodyPr/>
        <a:lstStyle/>
        <a:p>
          <a:endParaRPr lang="es-ES"/>
        </a:p>
      </dgm:t>
    </dgm:pt>
    <dgm:pt modelId="{AE7FDE36-2633-4C60-A7D4-1C94674E7931}" type="sibTrans" cxnId="{5DE33418-CAC1-4C0A-9341-07D38E4FDF32}">
      <dgm:prSet/>
      <dgm:spPr/>
      <dgm:t>
        <a:bodyPr/>
        <a:lstStyle/>
        <a:p>
          <a:endParaRPr lang="es-ES"/>
        </a:p>
      </dgm:t>
    </dgm:pt>
    <dgm:pt modelId="{676368EA-BA15-4BD5-84B6-8524BC614BBA}">
      <dgm:prSet phldrT="[Texto]" custT="1"/>
      <dgm:spPr/>
      <dgm:t>
        <a:bodyPr/>
        <a:lstStyle/>
        <a:p>
          <a:pPr algn="just">
            <a:lnSpc>
              <a:spcPct val="100000"/>
            </a:lnSpc>
          </a:pPr>
          <a:r>
            <a:rPr lang="es-ES" sz="1200" dirty="0" smtClean="0">
              <a:latin typeface="Arial" pitchFamily="34" charset="0"/>
              <a:cs typeface="Arial" pitchFamily="34" charset="0"/>
            </a:rPr>
            <a:t>Infraestructura de almacenaje propia, por ser parte de la empresa.</a:t>
          </a:r>
          <a:endParaRPr lang="es-ES" sz="1200" dirty="0">
            <a:latin typeface="Arial" pitchFamily="34" charset="0"/>
            <a:cs typeface="Arial" pitchFamily="34" charset="0"/>
          </a:endParaRPr>
        </a:p>
      </dgm:t>
    </dgm:pt>
    <dgm:pt modelId="{C3B80F37-5342-496B-B254-8EE1C8CED46C}" type="parTrans" cxnId="{0F214527-355F-421B-A8E4-9371365BB503}">
      <dgm:prSet/>
      <dgm:spPr/>
      <dgm:t>
        <a:bodyPr/>
        <a:lstStyle/>
        <a:p>
          <a:endParaRPr lang="es-ES"/>
        </a:p>
      </dgm:t>
    </dgm:pt>
    <dgm:pt modelId="{03E45955-CF44-4D42-AA98-DEB2F1A6C59E}" type="sibTrans" cxnId="{0F214527-355F-421B-A8E4-9371365BB503}">
      <dgm:prSet/>
      <dgm:spPr/>
      <dgm:t>
        <a:bodyPr/>
        <a:lstStyle/>
        <a:p>
          <a:endParaRPr lang="es-ES"/>
        </a:p>
      </dgm:t>
    </dgm:pt>
    <dgm:pt modelId="{C2C29CC5-B6F3-4D08-BD9C-D39037EEE13D}">
      <dgm:prSet phldrT="[Texto]"/>
      <dgm:spPr/>
      <dgm:t>
        <a:bodyPr/>
        <a:lstStyle/>
        <a:p>
          <a:r>
            <a:rPr lang="es-ES" b="1" dirty="0" smtClean="0">
              <a:latin typeface="Arial" pitchFamily="34" charset="0"/>
              <a:cs typeface="Arial" pitchFamily="34" charset="0"/>
            </a:rPr>
            <a:t>Oportunidades</a:t>
          </a:r>
          <a:endParaRPr lang="es-ES" b="1" dirty="0">
            <a:latin typeface="Arial" pitchFamily="34" charset="0"/>
            <a:cs typeface="Arial" pitchFamily="34" charset="0"/>
          </a:endParaRPr>
        </a:p>
      </dgm:t>
    </dgm:pt>
    <dgm:pt modelId="{07A08FE6-237D-445C-8855-C29F2DE9DB22}" type="parTrans" cxnId="{BF5B044E-B320-4583-A196-4BD9E1FA0E1D}">
      <dgm:prSet/>
      <dgm:spPr/>
      <dgm:t>
        <a:bodyPr/>
        <a:lstStyle/>
        <a:p>
          <a:endParaRPr lang="es-ES"/>
        </a:p>
      </dgm:t>
    </dgm:pt>
    <dgm:pt modelId="{439D7E00-A8BC-4E1B-8AF4-4565B846141A}" type="sibTrans" cxnId="{BF5B044E-B320-4583-A196-4BD9E1FA0E1D}">
      <dgm:prSet/>
      <dgm:spPr/>
      <dgm:t>
        <a:bodyPr/>
        <a:lstStyle/>
        <a:p>
          <a:endParaRPr lang="es-ES"/>
        </a:p>
      </dgm:t>
    </dgm:pt>
    <dgm:pt modelId="{4E9FBFA0-4039-4FA9-80DD-1550384D3248}">
      <dgm:prSet phldrT="[Texto]" custT="1"/>
      <dgm:spPr/>
      <dgm:t>
        <a:bodyPr/>
        <a:lstStyle/>
        <a:p>
          <a:pPr algn="just">
            <a:lnSpc>
              <a:spcPct val="100000"/>
            </a:lnSpc>
          </a:pPr>
          <a:r>
            <a:rPr lang="es-ES" sz="1200" dirty="0" smtClean="0">
              <a:latin typeface="Arial" pitchFamily="34" charset="0"/>
              <a:cs typeface="Arial" pitchFamily="34" charset="0"/>
            </a:rPr>
            <a:t>El crecimiento poblacional en el sector.</a:t>
          </a:r>
          <a:endParaRPr lang="es-ES" sz="1200" dirty="0">
            <a:latin typeface="Arial" pitchFamily="34" charset="0"/>
            <a:cs typeface="Arial" pitchFamily="34" charset="0"/>
          </a:endParaRPr>
        </a:p>
      </dgm:t>
    </dgm:pt>
    <dgm:pt modelId="{D054AED6-F3B1-4B43-BF70-B000146F92B2}" type="parTrans" cxnId="{106E66E4-8838-45EE-9371-2C3756FA6BAA}">
      <dgm:prSet/>
      <dgm:spPr/>
      <dgm:t>
        <a:bodyPr/>
        <a:lstStyle/>
        <a:p>
          <a:endParaRPr lang="es-ES"/>
        </a:p>
      </dgm:t>
    </dgm:pt>
    <dgm:pt modelId="{4143ED40-2DF7-45CE-A27D-D2B3B069509E}" type="sibTrans" cxnId="{106E66E4-8838-45EE-9371-2C3756FA6BAA}">
      <dgm:prSet/>
      <dgm:spPr/>
      <dgm:t>
        <a:bodyPr/>
        <a:lstStyle/>
        <a:p>
          <a:endParaRPr lang="es-ES"/>
        </a:p>
      </dgm:t>
    </dgm:pt>
    <dgm:pt modelId="{95D0CA7B-F095-4259-9C12-973C1E4114A9}">
      <dgm:prSet phldrT="[Texto]"/>
      <dgm:spPr/>
      <dgm:t>
        <a:bodyPr/>
        <a:lstStyle/>
        <a:p>
          <a:r>
            <a:rPr lang="es-ES" b="1" dirty="0" smtClean="0">
              <a:latin typeface="Arial" pitchFamily="34" charset="0"/>
              <a:cs typeface="Arial" pitchFamily="34" charset="0"/>
            </a:rPr>
            <a:t>Amenazas</a:t>
          </a:r>
          <a:endParaRPr lang="es-ES" b="1" dirty="0">
            <a:latin typeface="Arial" pitchFamily="34" charset="0"/>
            <a:cs typeface="Arial" pitchFamily="34" charset="0"/>
          </a:endParaRPr>
        </a:p>
      </dgm:t>
    </dgm:pt>
    <dgm:pt modelId="{0DD585B2-A09D-4E19-9CEB-4C46263292CA}" type="parTrans" cxnId="{701FA6DE-2EAC-4D24-BF08-9E049FBE16D9}">
      <dgm:prSet/>
      <dgm:spPr/>
      <dgm:t>
        <a:bodyPr/>
        <a:lstStyle/>
        <a:p>
          <a:endParaRPr lang="es-ES"/>
        </a:p>
      </dgm:t>
    </dgm:pt>
    <dgm:pt modelId="{1FA80EC3-6B1F-401B-B298-F76D31B94794}" type="sibTrans" cxnId="{701FA6DE-2EAC-4D24-BF08-9E049FBE16D9}">
      <dgm:prSet/>
      <dgm:spPr/>
      <dgm:t>
        <a:bodyPr/>
        <a:lstStyle/>
        <a:p>
          <a:endParaRPr lang="es-ES"/>
        </a:p>
      </dgm:t>
    </dgm:pt>
    <dgm:pt modelId="{F4095EBE-0B73-4A0B-B120-9490DC3C345A}">
      <dgm:prSet phldrT="[Texto]" custT="1"/>
      <dgm:spPr/>
      <dgm:t>
        <a:bodyPr/>
        <a:lstStyle/>
        <a:p>
          <a:pPr algn="just">
            <a:lnSpc>
              <a:spcPct val="100000"/>
            </a:lnSpc>
          </a:pPr>
          <a:r>
            <a:rPr lang="es-ES" sz="1200" dirty="0" smtClean="0">
              <a:latin typeface="Arial" pitchFamily="34" charset="0"/>
              <a:cs typeface="Arial" pitchFamily="34" charset="0"/>
            </a:rPr>
            <a:t>La minimización de la estación de servicio por implementación de políticas no adecuadas. </a:t>
          </a:r>
          <a:endParaRPr lang="es-ES" sz="1200" dirty="0">
            <a:latin typeface="Arial" pitchFamily="34" charset="0"/>
            <a:cs typeface="Arial" pitchFamily="34" charset="0"/>
          </a:endParaRPr>
        </a:p>
      </dgm:t>
    </dgm:pt>
    <dgm:pt modelId="{23185D36-65BD-4E6F-8A0B-2291F9832357}" type="parTrans" cxnId="{DAF16FBA-1CE9-47D0-8B6F-28F64EE2ACE8}">
      <dgm:prSet/>
      <dgm:spPr/>
      <dgm:t>
        <a:bodyPr/>
        <a:lstStyle/>
        <a:p>
          <a:endParaRPr lang="es-ES"/>
        </a:p>
      </dgm:t>
    </dgm:pt>
    <dgm:pt modelId="{3804728D-DE89-4810-AF5D-DFE11B37F780}" type="sibTrans" cxnId="{DAF16FBA-1CE9-47D0-8B6F-28F64EE2ACE8}">
      <dgm:prSet/>
      <dgm:spPr/>
      <dgm:t>
        <a:bodyPr/>
        <a:lstStyle/>
        <a:p>
          <a:endParaRPr lang="es-ES"/>
        </a:p>
      </dgm:t>
    </dgm:pt>
    <dgm:pt modelId="{CB7686E9-4103-443E-9E06-B7405931E0D4}">
      <dgm:prSet phldrT="[Texto]"/>
      <dgm:spPr/>
      <dgm:t>
        <a:bodyPr/>
        <a:lstStyle/>
        <a:p>
          <a:r>
            <a:rPr lang="es-ES" b="1" dirty="0" smtClean="0">
              <a:latin typeface="Arial" pitchFamily="34" charset="0"/>
              <a:cs typeface="Arial" pitchFamily="34" charset="0"/>
            </a:rPr>
            <a:t>Debilidades</a:t>
          </a:r>
          <a:endParaRPr lang="es-ES" b="1" dirty="0">
            <a:latin typeface="Arial" pitchFamily="34" charset="0"/>
            <a:cs typeface="Arial" pitchFamily="34" charset="0"/>
          </a:endParaRPr>
        </a:p>
      </dgm:t>
    </dgm:pt>
    <dgm:pt modelId="{1F2C9AFB-C44B-478C-BDD8-7C7846B46488}" type="parTrans" cxnId="{85F00125-6C5A-438D-B88A-007B7851047C}">
      <dgm:prSet/>
      <dgm:spPr/>
      <dgm:t>
        <a:bodyPr/>
        <a:lstStyle/>
        <a:p>
          <a:endParaRPr lang="es-ES"/>
        </a:p>
      </dgm:t>
    </dgm:pt>
    <dgm:pt modelId="{A88C4EED-8E6C-428A-8B5B-93628B3DBB40}" type="sibTrans" cxnId="{85F00125-6C5A-438D-B88A-007B7851047C}">
      <dgm:prSet/>
      <dgm:spPr/>
      <dgm:t>
        <a:bodyPr/>
        <a:lstStyle/>
        <a:p>
          <a:endParaRPr lang="es-ES"/>
        </a:p>
      </dgm:t>
    </dgm:pt>
    <dgm:pt modelId="{86AA0BB1-6611-431C-804A-2D9363CAC18E}">
      <dgm:prSet phldrT="[Texto]" custT="1"/>
      <dgm:spPr/>
      <dgm:t>
        <a:bodyPr/>
        <a:lstStyle/>
        <a:p>
          <a:pPr algn="just">
            <a:lnSpc>
              <a:spcPct val="100000"/>
            </a:lnSpc>
          </a:pPr>
          <a:r>
            <a:rPr lang="es-ES" sz="1200" dirty="0" smtClean="0">
              <a:latin typeface="Arial" pitchFamily="34" charset="0"/>
              <a:cs typeface="Arial" pitchFamily="34" charset="0"/>
            </a:rPr>
            <a:t>Adulteración o robo de combustible.</a:t>
          </a:r>
          <a:endParaRPr lang="es-ES" sz="1200" dirty="0">
            <a:latin typeface="Arial" pitchFamily="34" charset="0"/>
            <a:cs typeface="Arial" pitchFamily="34" charset="0"/>
          </a:endParaRPr>
        </a:p>
      </dgm:t>
    </dgm:pt>
    <dgm:pt modelId="{6E7ED947-0D0C-466C-B000-574107B160FE}" type="parTrans" cxnId="{AB8B9B48-69B2-4AE5-8BB4-AF6BA029D7A3}">
      <dgm:prSet/>
      <dgm:spPr/>
      <dgm:t>
        <a:bodyPr/>
        <a:lstStyle/>
        <a:p>
          <a:endParaRPr lang="es-ES"/>
        </a:p>
      </dgm:t>
    </dgm:pt>
    <dgm:pt modelId="{5365C8FC-56D9-42B7-9416-31434FC00521}" type="sibTrans" cxnId="{AB8B9B48-69B2-4AE5-8BB4-AF6BA029D7A3}">
      <dgm:prSet/>
      <dgm:spPr/>
      <dgm:t>
        <a:bodyPr/>
        <a:lstStyle/>
        <a:p>
          <a:endParaRPr lang="es-ES"/>
        </a:p>
      </dgm:t>
    </dgm:pt>
    <dgm:pt modelId="{76765A93-34F8-4AC1-894B-1299192FA75D}">
      <dgm:prSet custT="1"/>
      <dgm:spPr/>
      <dgm:t>
        <a:bodyPr/>
        <a:lstStyle/>
        <a:p>
          <a:pPr algn="just">
            <a:lnSpc>
              <a:spcPct val="100000"/>
            </a:lnSpc>
          </a:pPr>
          <a:r>
            <a:rPr lang="es-ES" sz="1200" dirty="0" smtClean="0">
              <a:latin typeface="Arial" pitchFamily="34" charset="0"/>
              <a:cs typeface="Arial" pitchFamily="34" charset="0"/>
            </a:rPr>
            <a:t>Un importante recurso humano </a:t>
          </a:r>
          <a:r>
            <a:rPr lang="es-ES" sz="1200" dirty="0" smtClean="0">
              <a:latin typeface="Arial" pitchFamily="34" charset="0"/>
              <a:cs typeface="Arial" pitchFamily="34" charset="0"/>
              <a:sym typeface="Wingdings" pitchFamily="2" charset="2"/>
            </a:rPr>
            <a:t></a:t>
          </a:r>
          <a:r>
            <a:rPr lang="es-ES" sz="1200" dirty="0" smtClean="0">
              <a:latin typeface="Arial" pitchFamily="34" charset="0"/>
              <a:cs typeface="Arial" pitchFamily="34" charset="0"/>
            </a:rPr>
            <a:t> atención al cliente.</a:t>
          </a:r>
          <a:endParaRPr lang="es-ES" sz="1200" dirty="0">
            <a:latin typeface="Arial" pitchFamily="34" charset="0"/>
            <a:cs typeface="Arial" pitchFamily="34" charset="0"/>
          </a:endParaRPr>
        </a:p>
      </dgm:t>
    </dgm:pt>
    <dgm:pt modelId="{59FA01E5-D5C9-4859-A6F9-A82D0FCB2535}" type="parTrans" cxnId="{63EB3482-FB2C-495A-997E-F9753E7B2BEA}">
      <dgm:prSet/>
      <dgm:spPr/>
      <dgm:t>
        <a:bodyPr/>
        <a:lstStyle/>
        <a:p>
          <a:endParaRPr lang="es-ES"/>
        </a:p>
      </dgm:t>
    </dgm:pt>
    <dgm:pt modelId="{B56BAE40-151A-40B8-9116-284C34F9F450}" type="sibTrans" cxnId="{63EB3482-FB2C-495A-997E-F9753E7B2BEA}">
      <dgm:prSet/>
      <dgm:spPr/>
      <dgm:t>
        <a:bodyPr/>
        <a:lstStyle/>
        <a:p>
          <a:endParaRPr lang="es-ES"/>
        </a:p>
      </dgm:t>
    </dgm:pt>
    <dgm:pt modelId="{9558EB95-C046-49CC-8854-D9B41D89D9D3}">
      <dgm:prSet custT="1"/>
      <dgm:spPr/>
      <dgm:t>
        <a:bodyPr/>
        <a:lstStyle/>
        <a:p>
          <a:pPr algn="just">
            <a:lnSpc>
              <a:spcPct val="100000"/>
            </a:lnSpc>
          </a:pPr>
          <a:r>
            <a:rPr lang="es-ES" sz="1200" dirty="0" smtClean="0">
              <a:latin typeface="Arial" pitchFamily="34" charset="0"/>
              <a:cs typeface="Arial" pitchFamily="34" charset="0"/>
            </a:rPr>
            <a:t>La realización de un informe diaria de ventas y de inventario.</a:t>
          </a:r>
          <a:endParaRPr lang="es-ES" sz="1200" dirty="0">
            <a:latin typeface="Arial" pitchFamily="34" charset="0"/>
            <a:cs typeface="Arial" pitchFamily="34" charset="0"/>
          </a:endParaRPr>
        </a:p>
      </dgm:t>
    </dgm:pt>
    <dgm:pt modelId="{DABF4AF3-CA51-4A8B-9939-2759C9D149D4}" type="parTrans" cxnId="{BB31CED4-BE03-4550-9625-398AF11D8F8B}">
      <dgm:prSet/>
      <dgm:spPr/>
      <dgm:t>
        <a:bodyPr/>
        <a:lstStyle/>
        <a:p>
          <a:endParaRPr lang="es-ES"/>
        </a:p>
      </dgm:t>
    </dgm:pt>
    <dgm:pt modelId="{6CCEB4F4-52A5-4A60-82C9-A67FA88C5E6F}" type="sibTrans" cxnId="{BB31CED4-BE03-4550-9625-398AF11D8F8B}">
      <dgm:prSet/>
      <dgm:spPr/>
      <dgm:t>
        <a:bodyPr/>
        <a:lstStyle/>
        <a:p>
          <a:endParaRPr lang="es-ES"/>
        </a:p>
      </dgm:t>
    </dgm:pt>
    <dgm:pt modelId="{2723AE83-78B3-46B9-A1CF-06C12AE0ACC4}">
      <dgm:prSet custT="1"/>
      <dgm:spPr/>
      <dgm:t>
        <a:bodyPr/>
        <a:lstStyle/>
        <a:p>
          <a:pPr algn="just">
            <a:lnSpc>
              <a:spcPct val="100000"/>
            </a:lnSpc>
          </a:pPr>
          <a:r>
            <a:rPr lang="es-ES" sz="1200" dirty="0" smtClean="0">
              <a:latin typeface="Arial" pitchFamily="34" charset="0"/>
              <a:cs typeface="Arial" pitchFamily="34" charset="0"/>
            </a:rPr>
            <a:t>Sistema que facilite la realización del presupuesto.</a:t>
          </a:r>
          <a:endParaRPr lang="es-ES" sz="1200" dirty="0">
            <a:latin typeface="Arial" pitchFamily="34" charset="0"/>
            <a:cs typeface="Arial" pitchFamily="34" charset="0"/>
          </a:endParaRPr>
        </a:p>
      </dgm:t>
    </dgm:pt>
    <dgm:pt modelId="{58CCF3EA-A710-477F-9F87-1C2B8689E5F5}" type="parTrans" cxnId="{55FAB4D8-6887-49A0-8B53-8806290DBF0B}">
      <dgm:prSet/>
      <dgm:spPr/>
      <dgm:t>
        <a:bodyPr/>
        <a:lstStyle/>
        <a:p>
          <a:endParaRPr lang="es-ES"/>
        </a:p>
      </dgm:t>
    </dgm:pt>
    <dgm:pt modelId="{ACC83356-1772-4823-BDF4-408F31003A21}" type="sibTrans" cxnId="{55FAB4D8-6887-49A0-8B53-8806290DBF0B}">
      <dgm:prSet/>
      <dgm:spPr/>
      <dgm:t>
        <a:bodyPr/>
        <a:lstStyle/>
        <a:p>
          <a:endParaRPr lang="es-ES"/>
        </a:p>
      </dgm:t>
    </dgm:pt>
    <dgm:pt modelId="{6F26D1F1-24FA-4CC6-AB86-6A1473D2262A}">
      <dgm:prSet custT="1"/>
      <dgm:spPr/>
      <dgm:t>
        <a:bodyPr/>
        <a:lstStyle/>
        <a:p>
          <a:pPr algn="just">
            <a:lnSpc>
              <a:spcPct val="100000"/>
            </a:lnSpc>
          </a:pPr>
          <a:r>
            <a:rPr lang="es-ES" sz="1200" dirty="0" smtClean="0">
              <a:latin typeface="Arial" pitchFamily="34" charset="0"/>
              <a:cs typeface="Arial" pitchFamily="34" charset="0"/>
            </a:rPr>
            <a:t>Desarrollo de un Plan de Marketing.</a:t>
          </a:r>
          <a:endParaRPr lang="es-ES" sz="1200" dirty="0">
            <a:latin typeface="Arial" pitchFamily="34" charset="0"/>
            <a:cs typeface="Arial" pitchFamily="34" charset="0"/>
          </a:endParaRPr>
        </a:p>
      </dgm:t>
    </dgm:pt>
    <dgm:pt modelId="{47F7F111-2EB1-49C6-8A63-8D8DC7CD3578}" type="parTrans" cxnId="{05377198-B469-4EB8-82BB-FDA513C20937}">
      <dgm:prSet/>
      <dgm:spPr/>
      <dgm:t>
        <a:bodyPr/>
        <a:lstStyle/>
        <a:p>
          <a:endParaRPr lang="es-ES"/>
        </a:p>
      </dgm:t>
    </dgm:pt>
    <dgm:pt modelId="{DB52F2D8-4082-4AC0-8154-5892D0F810D1}" type="sibTrans" cxnId="{05377198-B469-4EB8-82BB-FDA513C20937}">
      <dgm:prSet/>
      <dgm:spPr/>
      <dgm:t>
        <a:bodyPr/>
        <a:lstStyle/>
        <a:p>
          <a:endParaRPr lang="es-ES"/>
        </a:p>
      </dgm:t>
    </dgm:pt>
    <dgm:pt modelId="{3B754F69-597B-4B86-87D9-B764CFFD5653}">
      <dgm:prSet custT="1"/>
      <dgm:spPr/>
      <dgm:t>
        <a:bodyPr/>
        <a:lstStyle/>
        <a:p>
          <a:pPr algn="just">
            <a:lnSpc>
              <a:spcPct val="100000"/>
            </a:lnSpc>
          </a:pPr>
          <a:r>
            <a:rPr lang="es-ES" sz="1200" dirty="0" smtClean="0">
              <a:latin typeface="Arial" pitchFamily="34" charset="0"/>
              <a:cs typeface="Arial" pitchFamily="34" charset="0"/>
            </a:rPr>
            <a:t>La ubicación de la estación impulsa a una buena demanda del combustible. En tiempos de feriado los consumos aumentan considerablemente.</a:t>
          </a:r>
          <a:endParaRPr lang="es-ES" sz="1200" dirty="0">
            <a:latin typeface="Arial" pitchFamily="34" charset="0"/>
            <a:cs typeface="Arial" pitchFamily="34" charset="0"/>
          </a:endParaRPr>
        </a:p>
      </dgm:t>
    </dgm:pt>
    <dgm:pt modelId="{8BF911D7-EC92-4B9C-B562-5E5A3AABC307}" type="parTrans" cxnId="{776F0726-D057-474C-B9FA-A1A110F903F1}">
      <dgm:prSet/>
      <dgm:spPr/>
      <dgm:t>
        <a:bodyPr/>
        <a:lstStyle/>
        <a:p>
          <a:endParaRPr lang="es-ES"/>
        </a:p>
      </dgm:t>
    </dgm:pt>
    <dgm:pt modelId="{92BFD851-42B1-4C9F-9A73-161EBFA6BDE6}" type="sibTrans" cxnId="{776F0726-D057-474C-B9FA-A1A110F903F1}">
      <dgm:prSet/>
      <dgm:spPr/>
      <dgm:t>
        <a:bodyPr/>
        <a:lstStyle/>
        <a:p>
          <a:endParaRPr lang="es-ES"/>
        </a:p>
      </dgm:t>
    </dgm:pt>
    <dgm:pt modelId="{67A5C3F3-17FA-4FD1-9B6B-B4A50E760FD7}">
      <dgm:prSet custT="1"/>
      <dgm:spPr/>
      <dgm:t>
        <a:bodyPr/>
        <a:lstStyle/>
        <a:p>
          <a:pPr algn="just">
            <a:lnSpc>
              <a:spcPct val="100000"/>
            </a:lnSpc>
          </a:pPr>
          <a:r>
            <a:rPr lang="es-ES" sz="1200" dirty="0" smtClean="0">
              <a:latin typeface="Arial" pitchFamily="34" charset="0"/>
              <a:cs typeface="Arial" pitchFamily="34" charset="0"/>
            </a:rPr>
            <a:t>Utilización óptima de la capacidad instalada .</a:t>
          </a:r>
          <a:endParaRPr lang="es-ES" sz="1200" dirty="0">
            <a:latin typeface="Arial" pitchFamily="34" charset="0"/>
            <a:cs typeface="Arial" pitchFamily="34" charset="0"/>
          </a:endParaRPr>
        </a:p>
      </dgm:t>
    </dgm:pt>
    <dgm:pt modelId="{18AB9623-BDD0-470C-8C28-110E0474A1A2}" type="parTrans" cxnId="{18DF8BDB-7CA5-4B6E-ACDC-044FE065237E}">
      <dgm:prSet/>
      <dgm:spPr/>
      <dgm:t>
        <a:bodyPr/>
        <a:lstStyle/>
        <a:p>
          <a:endParaRPr lang="es-ES"/>
        </a:p>
      </dgm:t>
    </dgm:pt>
    <dgm:pt modelId="{7DF4B229-B02C-4BE2-829D-29A6E9765AD6}" type="sibTrans" cxnId="{18DF8BDB-7CA5-4B6E-ACDC-044FE065237E}">
      <dgm:prSet/>
      <dgm:spPr/>
      <dgm:t>
        <a:bodyPr/>
        <a:lstStyle/>
        <a:p>
          <a:endParaRPr lang="es-ES"/>
        </a:p>
      </dgm:t>
    </dgm:pt>
    <dgm:pt modelId="{C6B0FC84-E0C1-443D-A048-92F7A208A49C}">
      <dgm:prSet custT="1"/>
      <dgm:spPr/>
      <dgm:t>
        <a:bodyPr/>
        <a:lstStyle/>
        <a:p>
          <a:pPr algn="just">
            <a:lnSpc>
              <a:spcPct val="100000"/>
            </a:lnSpc>
          </a:pPr>
          <a:r>
            <a:rPr lang="es-ES" sz="1200" dirty="0" smtClean="0">
              <a:latin typeface="Arial" pitchFamily="34" charset="0"/>
              <a:cs typeface="Arial" pitchFamily="34" charset="0"/>
            </a:rPr>
            <a:t>Proveer a nuestros clientes satisfacción total.</a:t>
          </a:r>
          <a:endParaRPr lang="es-ES" sz="1200" dirty="0">
            <a:latin typeface="Arial" pitchFamily="34" charset="0"/>
            <a:cs typeface="Arial" pitchFamily="34" charset="0"/>
          </a:endParaRPr>
        </a:p>
      </dgm:t>
    </dgm:pt>
    <dgm:pt modelId="{710D8AB4-BE9C-415A-ACCE-E315BC6485C3}" type="parTrans" cxnId="{8E7B69FD-A6B6-4814-8790-A3C95F0B1C3D}">
      <dgm:prSet/>
      <dgm:spPr/>
      <dgm:t>
        <a:bodyPr/>
        <a:lstStyle/>
        <a:p>
          <a:endParaRPr lang="es-ES"/>
        </a:p>
      </dgm:t>
    </dgm:pt>
    <dgm:pt modelId="{6A09AAB6-24A5-4769-9BBB-09D7EE279556}" type="sibTrans" cxnId="{8E7B69FD-A6B6-4814-8790-A3C95F0B1C3D}">
      <dgm:prSet/>
      <dgm:spPr/>
      <dgm:t>
        <a:bodyPr/>
        <a:lstStyle/>
        <a:p>
          <a:endParaRPr lang="es-ES"/>
        </a:p>
      </dgm:t>
    </dgm:pt>
    <dgm:pt modelId="{100C2DF9-54F7-4065-8121-2B3FD65FDF45}">
      <dgm:prSet custT="1"/>
      <dgm:spPr/>
      <dgm:t>
        <a:bodyPr/>
        <a:lstStyle/>
        <a:p>
          <a:pPr algn="just">
            <a:lnSpc>
              <a:spcPct val="100000"/>
            </a:lnSpc>
          </a:pPr>
          <a:r>
            <a:rPr lang="es-ES" sz="1200" dirty="0" smtClean="0">
              <a:latin typeface="Arial" pitchFamily="34" charset="0"/>
              <a:cs typeface="Arial" pitchFamily="34" charset="0"/>
            </a:rPr>
            <a:t>Salida de personal calificado.</a:t>
          </a:r>
          <a:endParaRPr lang="es-ES" sz="1200" dirty="0">
            <a:latin typeface="Arial" pitchFamily="34" charset="0"/>
            <a:cs typeface="Arial" pitchFamily="34" charset="0"/>
          </a:endParaRPr>
        </a:p>
      </dgm:t>
    </dgm:pt>
    <dgm:pt modelId="{A4D5D5AC-7CC8-4DA6-AE18-FC093061C114}" type="parTrans" cxnId="{24D0DE37-6245-4EDF-8E67-910ABBDDD165}">
      <dgm:prSet/>
      <dgm:spPr/>
      <dgm:t>
        <a:bodyPr/>
        <a:lstStyle/>
        <a:p>
          <a:endParaRPr lang="es-ES"/>
        </a:p>
      </dgm:t>
    </dgm:pt>
    <dgm:pt modelId="{7C91675C-B16E-4DD5-AC70-85E68EA48776}" type="sibTrans" cxnId="{24D0DE37-6245-4EDF-8E67-910ABBDDD165}">
      <dgm:prSet/>
      <dgm:spPr/>
      <dgm:t>
        <a:bodyPr/>
        <a:lstStyle/>
        <a:p>
          <a:endParaRPr lang="es-ES"/>
        </a:p>
      </dgm:t>
    </dgm:pt>
    <dgm:pt modelId="{7E12ADE6-C898-42E1-82AD-B26814C60F7C}">
      <dgm:prSet custT="1"/>
      <dgm:spPr/>
      <dgm:t>
        <a:bodyPr/>
        <a:lstStyle/>
        <a:p>
          <a:pPr algn="just">
            <a:lnSpc>
              <a:spcPct val="100000"/>
            </a:lnSpc>
          </a:pPr>
          <a:r>
            <a:rPr lang="es-ES" sz="1200" smtClean="0">
              <a:latin typeface="Arial" pitchFamily="34" charset="0"/>
              <a:cs typeface="Arial" pitchFamily="34" charset="0"/>
            </a:rPr>
            <a:t>Cambios en los mandos gerenciales de manera improvisada. </a:t>
          </a:r>
          <a:endParaRPr lang="es-ES" sz="1200">
            <a:latin typeface="Arial" pitchFamily="34" charset="0"/>
            <a:cs typeface="Arial" pitchFamily="34" charset="0"/>
          </a:endParaRPr>
        </a:p>
      </dgm:t>
    </dgm:pt>
    <dgm:pt modelId="{89289F19-EF7B-4256-AEAA-4296DDFD4915}" type="parTrans" cxnId="{BA60C934-E900-4921-B79C-A57924469F71}">
      <dgm:prSet/>
      <dgm:spPr/>
      <dgm:t>
        <a:bodyPr/>
        <a:lstStyle/>
        <a:p>
          <a:endParaRPr lang="es-ES"/>
        </a:p>
      </dgm:t>
    </dgm:pt>
    <dgm:pt modelId="{ABD38774-EF58-4879-B734-2CBE645C6467}" type="sibTrans" cxnId="{BA60C934-E900-4921-B79C-A57924469F71}">
      <dgm:prSet/>
      <dgm:spPr/>
      <dgm:t>
        <a:bodyPr/>
        <a:lstStyle/>
        <a:p>
          <a:endParaRPr lang="es-ES"/>
        </a:p>
      </dgm:t>
    </dgm:pt>
    <dgm:pt modelId="{63164493-6E1B-4F21-91C4-A21598663C2F}">
      <dgm:prSet custT="1"/>
      <dgm:spPr/>
      <dgm:t>
        <a:bodyPr/>
        <a:lstStyle/>
        <a:p>
          <a:pPr algn="just">
            <a:lnSpc>
              <a:spcPct val="100000"/>
            </a:lnSpc>
          </a:pPr>
          <a:r>
            <a:rPr lang="es-ES" sz="1200" dirty="0" smtClean="0">
              <a:latin typeface="Arial" pitchFamily="34" charset="0"/>
              <a:cs typeface="Arial" pitchFamily="34" charset="0"/>
            </a:rPr>
            <a:t>Falta de conocimiento de la misión y visión de la empresa.</a:t>
          </a:r>
          <a:endParaRPr lang="es-ES" sz="1200" dirty="0">
            <a:latin typeface="Arial" pitchFamily="34" charset="0"/>
            <a:cs typeface="Arial" pitchFamily="34" charset="0"/>
          </a:endParaRPr>
        </a:p>
      </dgm:t>
    </dgm:pt>
    <dgm:pt modelId="{239C0B5A-8EF2-41ED-8726-27D5D12ECDD5}" type="parTrans" cxnId="{27F8ED94-05B1-4078-A724-12652D8718A1}">
      <dgm:prSet/>
      <dgm:spPr/>
      <dgm:t>
        <a:bodyPr/>
        <a:lstStyle/>
        <a:p>
          <a:endParaRPr lang="es-ES"/>
        </a:p>
      </dgm:t>
    </dgm:pt>
    <dgm:pt modelId="{C19FDF84-593D-410F-8C65-24E0AA15E0A4}" type="sibTrans" cxnId="{27F8ED94-05B1-4078-A724-12652D8718A1}">
      <dgm:prSet/>
      <dgm:spPr/>
      <dgm:t>
        <a:bodyPr/>
        <a:lstStyle/>
        <a:p>
          <a:endParaRPr lang="es-ES"/>
        </a:p>
      </dgm:t>
    </dgm:pt>
    <dgm:pt modelId="{93CFDAF9-4F81-409C-AD65-2F6824F3EB69}">
      <dgm:prSet custT="1"/>
      <dgm:spPr/>
      <dgm:t>
        <a:bodyPr/>
        <a:lstStyle/>
        <a:p>
          <a:pPr algn="just">
            <a:lnSpc>
              <a:spcPct val="100000"/>
            </a:lnSpc>
          </a:pPr>
          <a:r>
            <a:rPr lang="es-ES" sz="1200" dirty="0" smtClean="0">
              <a:latin typeface="Arial" pitchFamily="34" charset="0"/>
              <a:cs typeface="Arial" pitchFamily="34" charset="0"/>
            </a:rPr>
            <a:t>La entrada de nueva tecnología.</a:t>
          </a:r>
          <a:endParaRPr lang="es-ES" sz="1200" dirty="0">
            <a:latin typeface="Arial" pitchFamily="34" charset="0"/>
            <a:cs typeface="Arial" pitchFamily="34" charset="0"/>
          </a:endParaRPr>
        </a:p>
      </dgm:t>
    </dgm:pt>
    <dgm:pt modelId="{64992ED1-FE7B-476E-A150-1E5C2CFA771C}" type="parTrans" cxnId="{26A07DB3-7872-4F23-B64A-A58D13DCF473}">
      <dgm:prSet/>
      <dgm:spPr/>
      <dgm:t>
        <a:bodyPr/>
        <a:lstStyle/>
        <a:p>
          <a:endParaRPr lang="es-ES"/>
        </a:p>
      </dgm:t>
    </dgm:pt>
    <dgm:pt modelId="{70DC0DB1-99C7-41AB-9308-F6C3CE6185B4}" type="sibTrans" cxnId="{26A07DB3-7872-4F23-B64A-A58D13DCF473}">
      <dgm:prSet/>
      <dgm:spPr/>
      <dgm:t>
        <a:bodyPr/>
        <a:lstStyle/>
        <a:p>
          <a:endParaRPr lang="es-ES"/>
        </a:p>
      </dgm:t>
    </dgm:pt>
    <dgm:pt modelId="{1B8AF4D0-23C2-4885-B651-5C4E08DC8F35}">
      <dgm:prSet custT="1"/>
      <dgm:spPr/>
      <dgm:t>
        <a:bodyPr/>
        <a:lstStyle/>
        <a:p>
          <a:pPr algn="just">
            <a:lnSpc>
              <a:spcPct val="100000"/>
            </a:lnSpc>
          </a:pPr>
          <a:r>
            <a:rPr lang="es-ES" sz="1200" dirty="0" smtClean="0">
              <a:latin typeface="Arial" pitchFamily="34" charset="0"/>
              <a:cs typeface="Arial" pitchFamily="34" charset="0"/>
            </a:rPr>
            <a:t>Injerencia de grupos interesados en debilitar la estación de servicio y la empresa.</a:t>
          </a:r>
          <a:endParaRPr lang="es-ES" sz="1200" dirty="0">
            <a:latin typeface="Arial" pitchFamily="34" charset="0"/>
            <a:cs typeface="Arial" pitchFamily="34" charset="0"/>
          </a:endParaRPr>
        </a:p>
      </dgm:t>
    </dgm:pt>
    <dgm:pt modelId="{6191A080-B4E2-4FF5-8A3C-EB726E9A04C6}" type="parTrans" cxnId="{947B4095-D9BE-41DD-8BD5-FABCB25A42EA}">
      <dgm:prSet/>
      <dgm:spPr/>
      <dgm:t>
        <a:bodyPr/>
        <a:lstStyle/>
        <a:p>
          <a:endParaRPr lang="es-ES"/>
        </a:p>
      </dgm:t>
    </dgm:pt>
    <dgm:pt modelId="{C4006C26-FFCF-4904-BB52-1DACBD481B36}" type="sibTrans" cxnId="{947B4095-D9BE-41DD-8BD5-FABCB25A42EA}">
      <dgm:prSet/>
      <dgm:spPr/>
      <dgm:t>
        <a:bodyPr/>
        <a:lstStyle/>
        <a:p>
          <a:endParaRPr lang="es-ES"/>
        </a:p>
      </dgm:t>
    </dgm:pt>
    <dgm:pt modelId="{22B869A1-7EBE-485B-A525-F7FC49029850}" type="pres">
      <dgm:prSet presAssocID="{7B7AAA1C-3D7C-4717-A365-3F71E8B489D1}" presName="cycleMatrixDiagram" presStyleCnt="0">
        <dgm:presLayoutVars>
          <dgm:chMax val="1"/>
          <dgm:dir/>
          <dgm:animLvl val="lvl"/>
          <dgm:resizeHandles val="exact"/>
        </dgm:presLayoutVars>
      </dgm:prSet>
      <dgm:spPr/>
      <dgm:t>
        <a:bodyPr/>
        <a:lstStyle/>
        <a:p>
          <a:endParaRPr lang="es-ES"/>
        </a:p>
      </dgm:t>
    </dgm:pt>
    <dgm:pt modelId="{D58731C0-27EB-4246-888B-71B7A3B16B21}" type="pres">
      <dgm:prSet presAssocID="{7B7AAA1C-3D7C-4717-A365-3F71E8B489D1}" presName="children" presStyleCnt="0"/>
      <dgm:spPr/>
      <dgm:t>
        <a:bodyPr/>
        <a:lstStyle/>
        <a:p>
          <a:endParaRPr lang="es-ES"/>
        </a:p>
      </dgm:t>
    </dgm:pt>
    <dgm:pt modelId="{F51DCB09-435B-4A00-9C3D-C4EDADB92F0D}" type="pres">
      <dgm:prSet presAssocID="{7B7AAA1C-3D7C-4717-A365-3F71E8B489D1}" presName="child1group" presStyleCnt="0"/>
      <dgm:spPr/>
      <dgm:t>
        <a:bodyPr/>
        <a:lstStyle/>
        <a:p>
          <a:endParaRPr lang="es-ES"/>
        </a:p>
      </dgm:t>
    </dgm:pt>
    <dgm:pt modelId="{045757DB-39B3-41DB-BEEE-E082796032E4}" type="pres">
      <dgm:prSet presAssocID="{7B7AAA1C-3D7C-4717-A365-3F71E8B489D1}" presName="child1" presStyleLbl="bgAcc1" presStyleIdx="0" presStyleCnt="4" custScaleX="118177" custScaleY="144695" custLinFactNeighborX="-8448" custLinFactNeighborY="15538"/>
      <dgm:spPr/>
      <dgm:t>
        <a:bodyPr/>
        <a:lstStyle/>
        <a:p>
          <a:endParaRPr lang="es-ES"/>
        </a:p>
      </dgm:t>
    </dgm:pt>
    <dgm:pt modelId="{7C86EA6C-C16D-4CCC-BBFD-980AA694CD7D}" type="pres">
      <dgm:prSet presAssocID="{7B7AAA1C-3D7C-4717-A365-3F71E8B489D1}" presName="child1Text" presStyleLbl="bgAcc1" presStyleIdx="0" presStyleCnt="4">
        <dgm:presLayoutVars>
          <dgm:bulletEnabled val="1"/>
        </dgm:presLayoutVars>
      </dgm:prSet>
      <dgm:spPr/>
      <dgm:t>
        <a:bodyPr/>
        <a:lstStyle/>
        <a:p>
          <a:endParaRPr lang="es-ES"/>
        </a:p>
      </dgm:t>
    </dgm:pt>
    <dgm:pt modelId="{C6B4F8A5-C8F4-41CA-BADA-6BBA8AAE805D}" type="pres">
      <dgm:prSet presAssocID="{7B7AAA1C-3D7C-4717-A365-3F71E8B489D1}" presName="child2group" presStyleCnt="0"/>
      <dgm:spPr/>
      <dgm:t>
        <a:bodyPr/>
        <a:lstStyle/>
        <a:p>
          <a:endParaRPr lang="es-ES"/>
        </a:p>
      </dgm:t>
    </dgm:pt>
    <dgm:pt modelId="{B7283FEC-2C51-4D98-9759-3D9B9F6C7872}" type="pres">
      <dgm:prSet presAssocID="{7B7AAA1C-3D7C-4717-A365-3F71E8B489D1}" presName="child2" presStyleLbl="bgAcc1" presStyleIdx="1" presStyleCnt="4" custScaleX="112623" custScaleY="146420" custLinFactNeighborX="7795" custLinFactNeighborY="16401"/>
      <dgm:spPr/>
      <dgm:t>
        <a:bodyPr/>
        <a:lstStyle/>
        <a:p>
          <a:endParaRPr lang="es-ES"/>
        </a:p>
      </dgm:t>
    </dgm:pt>
    <dgm:pt modelId="{6D0F7202-4B61-4735-B991-606FE8C2CC5E}" type="pres">
      <dgm:prSet presAssocID="{7B7AAA1C-3D7C-4717-A365-3F71E8B489D1}" presName="child2Text" presStyleLbl="bgAcc1" presStyleIdx="1" presStyleCnt="4">
        <dgm:presLayoutVars>
          <dgm:bulletEnabled val="1"/>
        </dgm:presLayoutVars>
      </dgm:prSet>
      <dgm:spPr/>
      <dgm:t>
        <a:bodyPr/>
        <a:lstStyle/>
        <a:p>
          <a:endParaRPr lang="es-ES"/>
        </a:p>
      </dgm:t>
    </dgm:pt>
    <dgm:pt modelId="{B8FBDD19-8DBB-478E-90E4-111D18378E1B}" type="pres">
      <dgm:prSet presAssocID="{7B7AAA1C-3D7C-4717-A365-3F71E8B489D1}" presName="child3group" presStyleCnt="0"/>
      <dgm:spPr/>
      <dgm:t>
        <a:bodyPr/>
        <a:lstStyle/>
        <a:p>
          <a:endParaRPr lang="es-ES"/>
        </a:p>
      </dgm:t>
    </dgm:pt>
    <dgm:pt modelId="{363510E7-1C2A-4651-A9A7-FFF63491480F}" type="pres">
      <dgm:prSet presAssocID="{7B7AAA1C-3D7C-4717-A365-3F71E8B489D1}" presName="child3" presStyleLbl="bgAcc1" presStyleIdx="2" presStyleCnt="4" custScaleX="108561" custScaleY="155324" custLinFactNeighborX="10896" custLinFactNeighborY="-13398"/>
      <dgm:spPr/>
      <dgm:t>
        <a:bodyPr/>
        <a:lstStyle/>
        <a:p>
          <a:endParaRPr lang="es-ES"/>
        </a:p>
      </dgm:t>
    </dgm:pt>
    <dgm:pt modelId="{76BF4ABE-2FF9-4019-98DA-E09ED518B780}" type="pres">
      <dgm:prSet presAssocID="{7B7AAA1C-3D7C-4717-A365-3F71E8B489D1}" presName="child3Text" presStyleLbl="bgAcc1" presStyleIdx="2" presStyleCnt="4">
        <dgm:presLayoutVars>
          <dgm:bulletEnabled val="1"/>
        </dgm:presLayoutVars>
      </dgm:prSet>
      <dgm:spPr/>
      <dgm:t>
        <a:bodyPr/>
        <a:lstStyle/>
        <a:p>
          <a:endParaRPr lang="es-ES"/>
        </a:p>
      </dgm:t>
    </dgm:pt>
    <dgm:pt modelId="{DA4A38AE-1A8B-4FD8-A88A-D3BDB5BE1E27}" type="pres">
      <dgm:prSet presAssocID="{7B7AAA1C-3D7C-4717-A365-3F71E8B489D1}" presName="child4group" presStyleCnt="0"/>
      <dgm:spPr/>
      <dgm:t>
        <a:bodyPr/>
        <a:lstStyle/>
        <a:p>
          <a:endParaRPr lang="es-ES"/>
        </a:p>
      </dgm:t>
    </dgm:pt>
    <dgm:pt modelId="{F9917627-2E92-4BD6-9D0B-ABEFDFA16218}" type="pres">
      <dgm:prSet presAssocID="{7B7AAA1C-3D7C-4717-A365-3F71E8B489D1}" presName="child4" presStyleLbl="bgAcc1" presStyleIdx="3" presStyleCnt="4" custScaleX="113809" custScaleY="150448" custLinFactNeighborX="-13198" custLinFactNeighborY="-15836"/>
      <dgm:spPr/>
      <dgm:t>
        <a:bodyPr/>
        <a:lstStyle/>
        <a:p>
          <a:endParaRPr lang="es-ES"/>
        </a:p>
      </dgm:t>
    </dgm:pt>
    <dgm:pt modelId="{33D21F0F-4666-4606-8A40-8F4533D67217}" type="pres">
      <dgm:prSet presAssocID="{7B7AAA1C-3D7C-4717-A365-3F71E8B489D1}" presName="child4Text" presStyleLbl="bgAcc1" presStyleIdx="3" presStyleCnt="4">
        <dgm:presLayoutVars>
          <dgm:bulletEnabled val="1"/>
        </dgm:presLayoutVars>
      </dgm:prSet>
      <dgm:spPr/>
      <dgm:t>
        <a:bodyPr/>
        <a:lstStyle/>
        <a:p>
          <a:endParaRPr lang="es-ES"/>
        </a:p>
      </dgm:t>
    </dgm:pt>
    <dgm:pt modelId="{73A9F2C5-0404-420F-8146-D79BD9C581B2}" type="pres">
      <dgm:prSet presAssocID="{7B7AAA1C-3D7C-4717-A365-3F71E8B489D1}" presName="childPlaceholder" presStyleCnt="0"/>
      <dgm:spPr/>
      <dgm:t>
        <a:bodyPr/>
        <a:lstStyle/>
        <a:p>
          <a:endParaRPr lang="es-ES"/>
        </a:p>
      </dgm:t>
    </dgm:pt>
    <dgm:pt modelId="{A0DDCF65-137F-4D22-8F83-2C3A6DD33E2F}" type="pres">
      <dgm:prSet presAssocID="{7B7AAA1C-3D7C-4717-A365-3F71E8B489D1}" presName="circle" presStyleCnt="0"/>
      <dgm:spPr/>
      <dgm:t>
        <a:bodyPr/>
        <a:lstStyle/>
        <a:p>
          <a:endParaRPr lang="es-ES"/>
        </a:p>
      </dgm:t>
    </dgm:pt>
    <dgm:pt modelId="{9E7FF481-4F79-4AE4-9B28-E1CA81E4CD1E}" type="pres">
      <dgm:prSet presAssocID="{7B7AAA1C-3D7C-4717-A365-3F71E8B489D1}" presName="quadrant1" presStyleLbl="node1" presStyleIdx="0" presStyleCnt="4" custScaleX="73095" custScaleY="85647" custLinFactNeighborX="12034" custLinFactNeighborY="0">
        <dgm:presLayoutVars>
          <dgm:chMax val="1"/>
          <dgm:bulletEnabled val="1"/>
        </dgm:presLayoutVars>
      </dgm:prSet>
      <dgm:spPr/>
      <dgm:t>
        <a:bodyPr/>
        <a:lstStyle/>
        <a:p>
          <a:endParaRPr lang="es-ES"/>
        </a:p>
      </dgm:t>
    </dgm:pt>
    <dgm:pt modelId="{EAE8098C-B593-49F9-A2FD-F428DA79A5B8}" type="pres">
      <dgm:prSet presAssocID="{7B7AAA1C-3D7C-4717-A365-3F71E8B489D1}" presName="quadrant2" presStyleLbl="node1" presStyleIdx="1" presStyleCnt="4" custScaleX="73095" custScaleY="85647" custLinFactNeighborX="-14105" custLinFactNeighborY="0">
        <dgm:presLayoutVars>
          <dgm:chMax val="1"/>
          <dgm:bulletEnabled val="1"/>
        </dgm:presLayoutVars>
      </dgm:prSet>
      <dgm:spPr/>
      <dgm:t>
        <a:bodyPr/>
        <a:lstStyle/>
        <a:p>
          <a:endParaRPr lang="es-ES"/>
        </a:p>
      </dgm:t>
    </dgm:pt>
    <dgm:pt modelId="{1D2F6E04-7793-4D66-BF2A-DE8A67A015FF}" type="pres">
      <dgm:prSet presAssocID="{7B7AAA1C-3D7C-4717-A365-3F71E8B489D1}" presName="quadrant3" presStyleLbl="node1" presStyleIdx="2" presStyleCnt="4" custScaleX="73095" custScaleY="85647" custLinFactNeighborX="-14105" custLinFactNeighborY="-14512">
        <dgm:presLayoutVars>
          <dgm:chMax val="1"/>
          <dgm:bulletEnabled val="1"/>
        </dgm:presLayoutVars>
      </dgm:prSet>
      <dgm:spPr/>
      <dgm:t>
        <a:bodyPr/>
        <a:lstStyle/>
        <a:p>
          <a:endParaRPr lang="es-ES"/>
        </a:p>
      </dgm:t>
    </dgm:pt>
    <dgm:pt modelId="{33C74F5A-4B97-43CC-B7ED-52ADF84EB182}" type="pres">
      <dgm:prSet presAssocID="{7B7AAA1C-3D7C-4717-A365-3F71E8B489D1}" presName="quadrant4" presStyleLbl="node1" presStyleIdx="3" presStyleCnt="4" custScaleX="73095" custScaleY="85647" custLinFactNeighborX="12034" custLinFactNeighborY="-14512">
        <dgm:presLayoutVars>
          <dgm:chMax val="1"/>
          <dgm:bulletEnabled val="1"/>
        </dgm:presLayoutVars>
      </dgm:prSet>
      <dgm:spPr/>
      <dgm:t>
        <a:bodyPr/>
        <a:lstStyle/>
        <a:p>
          <a:endParaRPr lang="es-ES"/>
        </a:p>
      </dgm:t>
    </dgm:pt>
    <dgm:pt modelId="{795FB3BB-0B0C-4A2F-BEA9-55D49A4D81C2}" type="pres">
      <dgm:prSet presAssocID="{7B7AAA1C-3D7C-4717-A365-3F71E8B489D1}" presName="quadrantPlaceholder" presStyleCnt="0"/>
      <dgm:spPr/>
      <dgm:t>
        <a:bodyPr/>
        <a:lstStyle/>
        <a:p>
          <a:endParaRPr lang="es-ES"/>
        </a:p>
      </dgm:t>
    </dgm:pt>
    <dgm:pt modelId="{52290BC1-DBB4-48E7-B232-122D8514F0EB}" type="pres">
      <dgm:prSet presAssocID="{7B7AAA1C-3D7C-4717-A365-3F71E8B489D1}" presName="center1" presStyleLbl="fgShp" presStyleIdx="0" presStyleCnt="2"/>
      <dgm:spPr/>
      <dgm:t>
        <a:bodyPr/>
        <a:lstStyle/>
        <a:p>
          <a:endParaRPr lang="es-ES"/>
        </a:p>
      </dgm:t>
    </dgm:pt>
    <dgm:pt modelId="{739F8068-7596-4E47-8136-42095355BF04}" type="pres">
      <dgm:prSet presAssocID="{7B7AAA1C-3D7C-4717-A365-3F71E8B489D1}" presName="center2" presStyleLbl="fgShp" presStyleIdx="1" presStyleCnt="2"/>
      <dgm:spPr/>
      <dgm:t>
        <a:bodyPr/>
        <a:lstStyle/>
        <a:p>
          <a:endParaRPr lang="es-ES"/>
        </a:p>
      </dgm:t>
    </dgm:pt>
  </dgm:ptLst>
  <dgm:cxnLst>
    <dgm:cxn modelId="{EF287E5C-A42C-45F4-B042-362E6A5ED905}" type="presOf" srcId="{2723AE83-78B3-46B9-A1CF-06C12AE0ACC4}" destId="{045757DB-39B3-41DB-BEEE-E082796032E4}" srcOrd="0" destOrd="3" presId="urn:microsoft.com/office/officeart/2005/8/layout/cycle4#1"/>
    <dgm:cxn modelId="{BF5B044E-B320-4583-A196-4BD9E1FA0E1D}" srcId="{7B7AAA1C-3D7C-4717-A365-3F71E8B489D1}" destId="{C2C29CC5-B6F3-4D08-BD9C-D39037EEE13D}" srcOrd="1" destOrd="0" parTransId="{07A08FE6-237D-445C-8855-C29F2DE9DB22}" sibTransId="{439D7E00-A8BC-4E1B-8AF4-4565B846141A}"/>
    <dgm:cxn modelId="{85F00125-6C5A-438D-B88A-007B7851047C}" srcId="{7B7AAA1C-3D7C-4717-A365-3F71E8B489D1}" destId="{CB7686E9-4103-443E-9E06-B7405931E0D4}" srcOrd="3" destOrd="0" parTransId="{1F2C9AFB-C44B-478C-BDD8-7C7846B46488}" sibTransId="{A88C4EED-8E6C-428A-8B5B-93628B3DBB40}"/>
    <dgm:cxn modelId="{DAF16FBA-1CE9-47D0-8B6F-28F64EE2ACE8}" srcId="{95D0CA7B-F095-4259-9C12-973C1E4114A9}" destId="{F4095EBE-0B73-4A0B-B120-9490DC3C345A}" srcOrd="0" destOrd="0" parTransId="{23185D36-65BD-4E6F-8A0B-2291F9832357}" sibTransId="{3804728D-DE89-4810-AF5D-DFE11B37F780}"/>
    <dgm:cxn modelId="{D10C44AD-DFB5-454F-9DB4-0359C04788F8}" type="presOf" srcId="{4E9FBFA0-4039-4FA9-80DD-1550384D3248}" destId="{B7283FEC-2C51-4D98-9759-3D9B9F6C7872}" srcOrd="0" destOrd="0" presId="urn:microsoft.com/office/officeart/2005/8/layout/cycle4#1"/>
    <dgm:cxn modelId="{8936A18E-3699-4B97-9A09-2484705AE48D}" type="presOf" srcId="{100C2DF9-54F7-4065-8121-2B3FD65FDF45}" destId="{F9917627-2E92-4BD6-9D0B-ABEFDFA16218}" srcOrd="0" destOrd="1" presId="urn:microsoft.com/office/officeart/2005/8/layout/cycle4#1"/>
    <dgm:cxn modelId="{F4BB54CE-219B-4748-8726-3AE506F0C005}" type="presOf" srcId="{3B754F69-597B-4B86-87D9-B764CFFD5653}" destId="{6D0F7202-4B61-4735-B991-606FE8C2CC5E}" srcOrd="1" destOrd="1" presId="urn:microsoft.com/office/officeart/2005/8/layout/cycle4#1"/>
    <dgm:cxn modelId="{03D46AF0-20EC-48B6-8A5F-7C0A324E6D77}" type="presOf" srcId="{95D0CA7B-F095-4259-9C12-973C1E4114A9}" destId="{1D2F6E04-7793-4D66-BF2A-DE8A67A015FF}" srcOrd="0" destOrd="0" presId="urn:microsoft.com/office/officeart/2005/8/layout/cycle4#1"/>
    <dgm:cxn modelId="{9B932169-625F-481C-BDEC-C1EDB06AEFBD}" type="presOf" srcId="{1B8AF4D0-23C2-4885-B651-5C4E08DC8F35}" destId="{363510E7-1C2A-4651-A9A7-FFF63491480F}" srcOrd="0" destOrd="2" presId="urn:microsoft.com/office/officeart/2005/8/layout/cycle4#1"/>
    <dgm:cxn modelId="{26A07DB3-7872-4F23-B64A-A58D13DCF473}" srcId="{95D0CA7B-F095-4259-9C12-973C1E4114A9}" destId="{93CFDAF9-4F81-409C-AD65-2F6824F3EB69}" srcOrd="1" destOrd="0" parTransId="{64992ED1-FE7B-476E-A150-1E5C2CFA771C}" sibTransId="{70DC0DB1-99C7-41AB-9308-F6C3CE6185B4}"/>
    <dgm:cxn modelId="{32ACE861-F65C-49A5-AAA3-7701ED3E9282}" type="presOf" srcId="{7E12ADE6-C898-42E1-82AD-B26814C60F7C}" destId="{F9917627-2E92-4BD6-9D0B-ABEFDFA16218}" srcOrd="0" destOrd="2" presId="urn:microsoft.com/office/officeart/2005/8/layout/cycle4#1"/>
    <dgm:cxn modelId="{906924BB-4085-4B67-A533-15633AE702D3}" type="presOf" srcId="{67A5C3F3-17FA-4FD1-9B6B-B4A50E760FD7}" destId="{B7283FEC-2C51-4D98-9759-3D9B9F6C7872}" srcOrd="0" destOrd="2" presId="urn:microsoft.com/office/officeart/2005/8/layout/cycle4#1"/>
    <dgm:cxn modelId="{55FAB4D8-6887-49A0-8B53-8806290DBF0B}" srcId="{538D04A4-2784-4234-BB1B-44796FFD4D3C}" destId="{2723AE83-78B3-46B9-A1CF-06C12AE0ACC4}" srcOrd="3" destOrd="0" parTransId="{58CCF3EA-A710-477F-9F87-1C2B8689E5F5}" sibTransId="{ACC83356-1772-4823-BDF4-408F31003A21}"/>
    <dgm:cxn modelId="{A1019C82-5190-424D-8E6A-E32CA65A94A2}" type="presOf" srcId="{3B754F69-597B-4B86-87D9-B764CFFD5653}" destId="{B7283FEC-2C51-4D98-9759-3D9B9F6C7872}" srcOrd="0" destOrd="1" presId="urn:microsoft.com/office/officeart/2005/8/layout/cycle4#1"/>
    <dgm:cxn modelId="{947B4095-D9BE-41DD-8BD5-FABCB25A42EA}" srcId="{95D0CA7B-F095-4259-9C12-973C1E4114A9}" destId="{1B8AF4D0-23C2-4885-B651-5C4E08DC8F35}" srcOrd="2" destOrd="0" parTransId="{6191A080-B4E2-4FF5-8A3C-EB726E9A04C6}" sibTransId="{C4006C26-FFCF-4904-BB52-1DACBD481B36}"/>
    <dgm:cxn modelId="{B9F5F12E-5591-4C3B-8783-B4A2A6A02E91}" type="presOf" srcId="{1B8AF4D0-23C2-4885-B651-5C4E08DC8F35}" destId="{76BF4ABE-2FF9-4019-98DA-E09ED518B780}" srcOrd="1" destOrd="2" presId="urn:microsoft.com/office/officeart/2005/8/layout/cycle4#1"/>
    <dgm:cxn modelId="{0DB735DF-5CA7-406F-A17E-F0984CA0C392}" type="presOf" srcId="{C2C29CC5-B6F3-4D08-BD9C-D39037EEE13D}" destId="{EAE8098C-B593-49F9-A2FD-F428DA79A5B8}" srcOrd="0" destOrd="0" presId="urn:microsoft.com/office/officeart/2005/8/layout/cycle4#1"/>
    <dgm:cxn modelId="{5DE33418-CAC1-4C0A-9341-07D38E4FDF32}" srcId="{7B7AAA1C-3D7C-4717-A365-3F71E8B489D1}" destId="{538D04A4-2784-4234-BB1B-44796FFD4D3C}" srcOrd="0" destOrd="0" parTransId="{9BD98EA3-B7A7-4469-8D06-DC7718B2D470}" sibTransId="{AE7FDE36-2633-4C60-A7D4-1C94674E7931}"/>
    <dgm:cxn modelId="{106E66E4-8838-45EE-9371-2C3756FA6BAA}" srcId="{C2C29CC5-B6F3-4D08-BD9C-D39037EEE13D}" destId="{4E9FBFA0-4039-4FA9-80DD-1550384D3248}" srcOrd="0" destOrd="0" parTransId="{D054AED6-F3B1-4B43-BF70-B000146F92B2}" sibTransId="{4143ED40-2DF7-45CE-A27D-D2B3B069509E}"/>
    <dgm:cxn modelId="{2FA87D17-BFB6-479B-92EC-4082E1422334}" type="presOf" srcId="{538D04A4-2784-4234-BB1B-44796FFD4D3C}" destId="{9E7FF481-4F79-4AE4-9B28-E1CA81E4CD1E}" srcOrd="0" destOrd="0" presId="urn:microsoft.com/office/officeart/2005/8/layout/cycle4#1"/>
    <dgm:cxn modelId="{17151C44-FF5F-4BAC-853D-A96FB7B77C19}" type="presOf" srcId="{C6B0FC84-E0C1-443D-A048-92F7A208A49C}" destId="{B7283FEC-2C51-4D98-9759-3D9B9F6C7872}" srcOrd="0" destOrd="3" presId="urn:microsoft.com/office/officeart/2005/8/layout/cycle4#1"/>
    <dgm:cxn modelId="{F575BBF5-F38E-43BB-B3F1-C89761FAE269}" type="presOf" srcId="{6F26D1F1-24FA-4CC6-AB86-6A1473D2262A}" destId="{7C86EA6C-C16D-4CCC-BBFD-980AA694CD7D}" srcOrd="1" destOrd="4" presId="urn:microsoft.com/office/officeart/2005/8/layout/cycle4#1"/>
    <dgm:cxn modelId="{9BA59850-405B-4890-8FE9-549E2F9AC2D4}" type="presOf" srcId="{6F26D1F1-24FA-4CC6-AB86-6A1473D2262A}" destId="{045757DB-39B3-41DB-BEEE-E082796032E4}" srcOrd="0" destOrd="4" presId="urn:microsoft.com/office/officeart/2005/8/layout/cycle4#1"/>
    <dgm:cxn modelId="{57972331-A47E-4DCA-9842-CA72BBDDCBC3}" type="presOf" srcId="{F4095EBE-0B73-4A0B-B120-9490DC3C345A}" destId="{76BF4ABE-2FF9-4019-98DA-E09ED518B780}" srcOrd="1" destOrd="0" presId="urn:microsoft.com/office/officeart/2005/8/layout/cycle4#1"/>
    <dgm:cxn modelId="{701FA6DE-2EAC-4D24-BF08-9E049FBE16D9}" srcId="{7B7AAA1C-3D7C-4717-A365-3F71E8B489D1}" destId="{95D0CA7B-F095-4259-9C12-973C1E4114A9}" srcOrd="2" destOrd="0" parTransId="{0DD585B2-A09D-4E19-9CEB-4C46263292CA}" sibTransId="{1FA80EC3-6B1F-401B-B298-F76D31B94794}"/>
    <dgm:cxn modelId="{D8B5474D-6256-4898-A1FC-00DCEA86F3FC}" type="presOf" srcId="{F4095EBE-0B73-4A0B-B120-9490DC3C345A}" destId="{363510E7-1C2A-4651-A9A7-FFF63491480F}" srcOrd="0" destOrd="0" presId="urn:microsoft.com/office/officeart/2005/8/layout/cycle4#1"/>
    <dgm:cxn modelId="{AB8B9B48-69B2-4AE5-8BB4-AF6BA029D7A3}" srcId="{CB7686E9-4103-443E-9E06-B7405931E0D4}" destId="{86AA0BB1-6611-431C-804A-2D9363CAC18E}" srcOrd="0" destOrd="0" parTransId="{6E7ED947-0D0C-466C-B000-574107B160FE}" sibTransId="{5365C8FC-56D9-42B7-9416-31434FC00521}"/>
    <dgm:cxn modelId="{DEA474CC-7BD1-4F1D-B0CE-ADBA5295E222}" type="presOf" srcId="{86AA0BB1-6611-431C-804A-2D9363CAC18E}" destId="{F9917627-2E92-4BD6-9D0B-ABEFDFA16218}" srcOrd="0" destOrd="0" presId="urn:microsoft.com/office/officeart/2005/8/layout/cycle4#1"/>
    <dgm:cxn modelId="{FB66C9BC-07FE-4FB8-A27A-A079FF1D76E3}" type="presOf" srcId="{9558EB95-C046-49CC-8854-D9B41D89D9D3}" destId="{7C86EA6C-C16D-4CCC-BBFD-980AA694CD7D}" srcOrd="1" destOrd="2" presId="urn:microsoft.com/office/officeart/2005/8/layout/cycle4#1"/>
    <dgm:cxn modelId="{86219AC8-9AEF-4C44-BF7D-B6F91EEDDC4C}" type="presOf" srcId="{7B7AAA1C-3D7C-4717-A365-3F71E8B489D1}" destId="{22B869A1-7EBE-485B-A525-F7FC49029850}" srcOrd="0" destOrd="0" presId="urn:microsoft.com/office/officeart/2005/8/layout/cycle4#1"/>
    <dgm:cxn modelId="{C34757B1-7F51-4455-8E56-3BA4D51B87CF}" type="presOf" srcId="{63164493-6E1B-4F21-91C4-A21598663C2F}" destId="{F9917627-2E92-4BD6-9D0B-ABEFDFA16218}" srcOrd="0" destOrd="3" presId="urn:microsoft.com/office/officeart/2005/8/layout/cycle4#1"/>
    <dgm:cxn modelId="{8D9A75BD-AD16-4501-89A0-4662B1C45FDA}" type="presOf" srcId="{86AA0BB1-6611-431C-804A-2D9363CAC18E}" destId="{33D21F0F-4666-4606-8A40-8F4533D67217}" srcOrd="1" destOrd="0" presId="urn:microsoft.com/office/officeart/2005/8/layout/cycle4#1"/>
    <dgm:cxn modelId="{751FB449-D54E-4434-AC83-61953B3140B8}" type="presOf" srcId="{100C2DF9-54F7-4065-8121-2B3FD65FDF45}" destId="{33D21F0F-4666-4606-8A40-8F4533D67217}" srcOrd="1" destOrd="1" presId="urn:microsoft.com/office/officeart/2005/8/layout/cycle4#1"/>
    <dgm:cxn modelId="{BA60C934-E900-4921-B79C-A57924469F71}" srcId="{CB7686E9-4103-443E-9E06-B7405931E0D4}" destId="{7E12ADE6-C898-42E1-82AD-B26814C60F7C}" srcOrd="2" destOrd="0" parTransId="{89289F19-EF7B-4256-AEAA-4296DDFD4915}" sibTransId="{ABD38774-EF58-4879-B734-2CBE645C6467}"/>
    <dgm:cxn modelId="{33F3BA9B-E9EA-4970-81D4-60794149DA24}" type="presOf" srcId="{676368EA-BA15-4BD5-84B6-8524BC614BBA}" destId="{045757DB-39B3-41DB-BEEE-E082796032E4}" srcOrd="0" destOrd="0" presId="urn:microsoft.com/office/officeart/2005/8/layout/cycle4#1"/>
    <dgm:cxn modelId="{63EB3482-FB2C-495A-997E-F9753E7B2BEA}" srcId="{538D04A4-2784-4234-BB1B-44796FFD4D3C}" destId="{76765A93-34F8-4AC1-894B-1299192FA75D}" srcOrd="1" destOrd="0" parTransId="{59FA01E5-D5C9-4859-A6F9-A82D0FCB2535}" sibTransId="{B56BAE40-151A-40B8-9116-284C34F9F450}"/>
    <dgm:cxn modelId="{24D0DE37-6245-4EDF-8E67-910ABBDDD165}" srcId="{CB7686E9-4103-443E-9E06-B7405931E0D4}" destId="{100C2DF9-54F7-4065-8121-2B3FD65FDF45}" srcOrd="1" destOrd="0" parTransId="{A4D5D5AC-7CC8-4DA6-AE18-FC093061C114}" sibTransId="{7C91675C-B16E-4DD5-AC70-85E68EA48776}"/>
    <dgm:cxn modelId="{BB31CED4-BE03-4550-9625-398AF11D8F8B}" srcId="{538D04A4-2784-4234-BB1B-44796FFD4D3C}" destId="{9558EB95-C046-49CC-8854-D9B41D89D9D3}" srcOrd="2" destOrd="0" parTransId="{DABF4AF3-CA51-4A8B-9939-2759C9D149D4}" sibTransId="{6CCEB4F4-52A5-4A60-82C9-A67FA88C5E6F}"/>
    <dgm:cxn modelId="{05377198-B469-4EB8-82BB-FDA513C20937}" srcId="{538D04A4-2784-4234-BB1B-44796FFD4D3C}" destId="{6F26D1F1-24FA-4CC6-AB86-6A1473D2262A}" srcOrd="4" destOrd="0" parTransId="{47F7F111-2EB1-49C6-8A63-8D8DC7CD3578}" sibTransId="{DB52F2D8-4082-4AC0-8154-5892D0F810D1}"/>
    <dgm:cxn modelId="{50F3A053-F445-41F5-B1EA-7B921E48CEDA}" type="presOf" srcId="{63164493-6E1B-4F21-91C4-A21598663C2F}" destId="{33D21F0F-4666-4606-8A40-8F4533D67217}" srcOrd="1" destOrd="3" presId="urn:microsoft.com/office/officeart/2005/8/layout/cycle4#1"/>
    <dgm:cxn modelId="{DFC1BDCD-C508-4FDA-AA0B-81CBD596FB70}" type="presOf" srcId="{93CFDAF9-4F81-409C-AD65-2F6824F3EB69}" destId="{363510E7-1C2A-4651-A9A7-FFF63491480F}" srcOrd="0" destOrd="1" presId="urn:microsoft.com/office/officeart/2005/8/layout/cycle4#1"/>
    <dgm:cxn modelId="{EE578732-8D6A-4AC1-8448-73FD4250BFDF}" type="presOf" srcId="{C6B0FC84-E0C1-443D-A048-92F7A208A49C}" destId="{6D0F7202-4B61-4735-B991-606FE8C2CC5E}" srcOrd="1" destOrd="3" presId="urn:microsoft.com/office/officeart/2005/8/layout/cycle4#1"/>
    <dgm:cxn modelId="{0484D080-DD13-4F52-838F-EBD414E225AD}" type="presOf" srcId="{7E12ADE6-C898-42E1-82AD-B26814C60F7C}" destId="{33D21F0F-4666-4606-8A40-8F4533D67217}" srcOrd="1" destOrd="2" presId="urn:microsoft.com/office/officeart/2005/8/layout/cycle4#1"/>
    <dgm:cxn modelId="{0F214527-355F-421B-A8E4-9371365BB503}" srcId="{538D04A4-2784-4234-BB1B-44796FFD4D3C}" destId="{676368EA-BA15-4BD5-84B6-8524BC614BBA}" srcOrd="0" destOrd="0" parTransId="{C3B80F37-5342-496B-B254-8EE1C8CED46C}" sibTransId="{03E45955-CF44-4D42-AA98-DEB2F1A6C59E}"/>
    <dgm:cxn modelId="{F5955728-0015-4F7E-85F0-AA4650413C7D}" type="presOf" srcId="{676368EA-BA15-4BD5-84B6-8524BC614BBA}" destId="{7C86EA6C-C16D-4CCC-BBFD-980AA694CD7D}" srcOrd="1" destOrd="0" presId="urn:microsoft.com/office/officeart/2005/8/layout/cycle4#1"/>
    <dgm:cxn modelId="{E0DED9A7-F3D0-43E7-BEC1-E40FBACB0AF0}" type="presOf" srcId="{76765A93-34F8-4AC1-894B-1299192FA75D}" destId="{7C86EA6C-C16D-4CCC-BBFD-980AA694CD7D}" srcOrd="1" destOrd="1" presId="urn:microsoft.com/office/officeart/2005/8/layout/cycle4#1"/>
    <dgm:cxn modelId="{8E7B69FD-A6B6-4814-8790-A3C95F0B1C3D}" srcId="{C2C29CC5-B6F3-4D08-BD9C-D39037EEE13D}" destId="{C6B0FC84-E0C1-443D-A048-92F7A208A49C}" srcOrd="3" destOrd="0" parTransId="{710D8AB4-BE9C-415A-ACCE-E315BC6485C3}" sibTransId="{6A09AAB6-24A5-4769-9BBB-09D7EE279556}"/>
    <dgm:cxn modelId="{FB691019-16FA-4763-9830-B1E1EC5D0897}" type="presOf" srcId="{93CFDAF9-4F81-409C-AD65-2F6824F3EB69}" destId="{76BF4ABE-2FF9-4019-98DA-E09ED518B780}" srcOrd="1" destOrd="1" presId="urn:microsoft.com/office/officeart/2005/8/layout/cycle4#1"/>
    <dgm:cxn modelId="{99A50E14-440F-4DED-9C5D-875FB560E2BC}" type="presOf" srcId="{2723AE83-78B3-46B9-A1CF-06C12AE0ACC4}" destId="{7C86EA6C-C16D-4CCC-BBFD-980AA694CD7D}" srcOrd="1" destOrd="3" presId="urn:microsoft.com/office/officeart/2005/8/layout/cycle4#1"/>
    <dgm:cxn modelId="{2F0CB756-92B6-4F20-826D-38D700F2B600}" type="presOf" srcId="{CB7686E9-4103-443E-9E06-B7405931E0D4}" destId="{33C74F5A-4B97-43CC-B7ED-52ADF84EB182}" srcOrd="0" destOrd="0" presId="urn:microsoft.com/office/officeart/2005/8/layout/cycle4#1"/>
    <dgm:cxn modelId="{19FF0AB7-EDCD-439B-B560-D156DF04B30D}" type="presOf" srcId="{4E9FBFA0-4039-4FA9-80DD-1550384D3248}" destId="{6D0F7202-4B61-4735-B991-606FE8C2CC5E}" srcOrd="1" destOrd="0" presId="urn:microsoft.com/office/officeart/2005/8/layout/cycle4#1"/>
    <dgm:cxn modelId="{18DF8BDB-7CA5-4B6E-ACDC-044FE065237E}" srcId="{C2C29CC5-B6F3-4D08-BD9C-D39037EEE13D}" destId="{67A5C3F3-17FA-4FD1-9B6B-B4A50E760FD7}" srcOrd="2" destOrd="0" parTransId="{18AB9623-BDD0-470C-8C28-110E0474A1A2}" sibTransId="{7DF4B229-B02C-4BE2-829D-29A6E9765AD6}"/>
    <dgm:cxn modelId="{A749FB80-C542-4B13-B458-B957643A6B40}" type="presOf" srcId="{76765A93-34F8-4AC1-894B-1299192FA75D}" destId="{045757DB-39B3-41DB-BEEE-E082796032E4}" srcOrd="0" destOrd="1" presId="urn:microsoft.com/office/officeart/2005/8/layout/cycle4#1"/>
    <dgm:cxn modelId="{B3982346-B36B-4611-989B-A2A0DFD8D98F}" type="presOf" srcId="{67A5C3F3-17FA-4FD1-9B6B-B4A50E760FD7}" destId="{6D0F7202-4B61-4735-B991-606FE8C2CC5E}" srcOrd="1" destOrd="2" presId="urn:microsoft.com/office/officeart/2005/8/layout/cycle4#1"/>
    <dgm:cxn modelId="{971C5F64-0998-493B-8D24-C709268A01FA}" type="presOf" srcId="{9558EB95-C046-49CC-8854-D9B41D89D9D3}" destId="{045757DB-39B3-41DB-BEEE-E082796032E4}" srcOrd="0" destOrd="2" presId="urn:microsoft.com/office/officeart/2005/8/layout/cycle4#1"/>
    <dgm:cxn modelId="{27F8ED94-05B1-4078-A724-12652D8718A1}" srcId="{CB7686E9-4103-443E-9E06-B7405931E0D4}" destId="{63164493-6E1B-4F21-91C4-A21598663C2F}" srcOrd="3" destOrd="0" parTransId="{239C0B5A-8EF2-41ED-8726-27D5D12ECDD5}" sibTransId="{C19FDF84-593D-410F-8C65-24E0AA15E0A4}"/>
    <dgm:cxn modelId="{776F0726-D057-474C-B9FA-A1A110F903F1}" srcId="{C2C29CC5-B6F3-4D08-BD9C-D39037EEE13D}" destId="{3B754F69-597B-4B86-87D9-B764CFFD5653}" srcOrd="1" destOrd="0" parTransId="{8BF911D7-EC92-4B9C-B562-5E5A3AABC307}" sibTransId="{92BFD851-42B1-4C9F-9A73-161EBFA6BDE6}"/>
    <dgm:cxn modelId="{B31899A3-B061-4306-810B-D4322D5FADEB}" type="presParOf" srcId="{22B869A1-7EBE-485B-A525-F7FC49029850}" destId="{D58731C0-27EB-4246-888B-71B7A3B16B21}" srcOrd="0" destOrd="0" presId="urn:microsoft.com/office/officeart/2005/8/layout/cycle4#1"/>
    <dgm:cxn modelId="{73087378-A033-431E-BB73-77C974D749EE}" type="presParOf" srcId="{D58731C0-27EB-4246-888B-71B7A3B16B21}" destId="{F51DCB09-435B-4A00-9C3D-C4EDADB92F0D}" srcOrd="0" destOrd="0" presId="urn:microsoft.com/office/officeart/2005/8/layout/cycle4#1"/>
    <dgm:cxn modelId="{2C62510F-A9DE-498B-8CC3-A3B8A989641C}" type="presParOf" srcId="{F51DCB09-435B-4A00-9C3D-C4EDADB92F0D}" destId="{045757DB-39B3-41DB-BEEE-E082796032E4}" srcOrd="0" destOrd="0" presId="urn:microsoft.com/office/officeart/2005/8/layout/cycle4#1"/>
    <dgm:cxn modelId="{001C7C79-0893-4AA7-BD82-5F2BC5E41716}" type="presParOf" srcId="{F51DCB09-435B-4A00-9C3D-C4EDADB92F0D}" destId="{7C86EA6C-C16D-4CCC-BBFD-980AA694CD7D}" srcOrd="1" destOrd="0" presId="urn:microsoft.com/office/officeart/2005/8/layout/cycle4#1"/>
    <dgm:cxn modelId="{085228AA-6C46-4C15-A1C5-820EF0916BC4}" type="presParOf" srcId="{D58731C0-27EB-4246-888B-71B7A3B16B21}" destId="{C6B4F8A5-C8F4-41CA-BADA-6BBA8AAE805D}" srcOrd="1" destOrd="0" presId="urn:microsoft.com/office/officeart/2005/8/layout/cycle4#1"/>
    <dgm:cxn modelId="{1802139C-83CD-43B9-88A8-3C8EA8CF844A}" type="presParOf" srcId="{C6B4F8A5-C8F4-41CA-BADA-6BBA8AAE805D}" destId="{B7283FEC-2C51-4D98-9759-3D9B9F6C7872}" srcOrd="0" destOrd="0" presId="urn:microsoft.com/office/officeart/2005/8/layout/cycle4#1"/>
    <dgm:cxn modelId="{E4E793CA-ED4A-471A-954D-7E5AD4CEE947}" type="presParOf" srcId="{C6B4F8A5-C8F4-41CA-BADA-6BBA8AAE805D}" destId="{6D0F7202-4B61-4735-B991-606FE8C2CC5E}" srcOrd="1" destOrd="0" presId="urn:microsoft.com/office/officeart/2005/8/layout/cycle4#1"/>
    <dgm:cxn modelId="{2D04CB95-90E9-4EED-B533-7C1ECBE35BE2}" type="presParOf" srcId="{D58731C0-27EB-4246-888B-71B7A3B16B21}" destId="{B8FBDD19-8DBB-478E-90E4-111D18378E1B}" srcOrd="2" destOrd="0" presId="urn:microsoft.com/office/officeart/2005/8/layout/cycle4#1"/>
    <dgm:cxn modelId="{E762ADC3-933A-406E-A6F5-8DF99F66AEF7}" type="presParOf" srcId="{B8FBDD19-8DBB-478E-90E4-111D18378E1B}" destId="{363510E7-1C2A-4651-A9A7-FFF63491480F}" srcOrd="0" destOrd="0" presId="urn:microsoft.com/office/officeart/2005/8/layout/cycle4#1"/>
    <dgm:cxn modelId="{2CB331EB-DD85-41D0-908B-D3EAA8AB5008}" type="presParOf" srcId="{B8FBDD19-8DBB-478E-90E4-111D18378E1B}" destId="{76BF4ABE-2FF9-4019-98DA-E09ED518B780}" srcOrd="1" destOrd="0" presId="urn:microsoft.com/office/officeart/2005/8/layout/cycle4#1"/>
    <dgm:cxn modelId="{CFC1F86B-C5AB-4694-8548-BA2182432A54}" type="presParOf" srcId="{D58731C0-27EB-4246-888B-71B7A3B16B21}" destId="{DA4A38AE-1A8B-4FD8-A88A-D3BDB5BE1E27}" srcOrd="3" destOrd="0" presId="urn:microsoft.com/office/officeart/2005/8/layout/cycle4#1"/>
    <dgm:cxn modelId="{2028E88B-4768-4F6B-B594-B9E97CE979CA}" type="presParOf" srcId="{DA4A38AE-1A8B-4FD8-A88A-D3BDB5BE1E27}" destId="{F9917627-2E92-4BD6-9D0B-ABEFDFA16218}" srcOrd="0" destOrd="0" presId="urn:microsoft.com/office/officeart/2005/8/layout/cycle4#1"/>
    <dgm:cxn modelId="{E6C113C6-C3BE-4573-A363-92469B42A9B1}" type="presParOf" srcId="{DA4A38AE-1A8B-4FD8-A88A-D3BDB5BE1E27}" destId="{33D21F0F-4666-4606-8A40-8F4533D67217}" srcOrd="1" destOrd="0" presId="urn:microsoft.com/office/officeart/2005/8/layout/cycle4#1"/>
    <dgm:cxn modelId="{9F75FAA1-8021-4CBA-B6C7-8A1BBF3D59D4}" type="presParOf" srcId="{D58731C0-27EB-4246-888B-71B7A3B16B21}" destId="{73A9F2C5-0404-420F-8146-D79BD9C581B2}" srcOrd="4" destOrd="0" presId="urn:microsoft.com/office/officeart/2005/8/layout/cycle4#1"/>
    <dgm:cxn modelId="{4274A43F-2A84-4E5B-988D-D0E2B8416FC4}" type="presParOf" srcId="{22B869A1-7EBE-485B-A525-F7FC49029850}" destId="{A0DDCF65-137F-4D22-8F83-2C3A6DD33E2F}" srcOrd="1" destOrd="0" presId="urn:microsoft.com/office/officeart/2005/8/layout/cycle4#1"/>
    <dgm:cxn modelId="{0A829690-AECC-4F7B-9E18-AAAAAEC36469}" type="presParOf" srcId="{A0DDCF65-137F-4D22-8F83-2C3A6DD33E2F}" destId="{9E7FF481-4F79-4AE4-9B28-E1CA81E4CD1E}" srcOrd="0" destOrd="0" presId="urn:microsoft.com/office/officeart/2005/8/layout/cycle4#1"/>
    <dgm:cxn modelId="{9EE71E9B-8E94-4897-83F2-933272059B5F}" type="presParOf" srcId="{A0DDCF65-137F-4D22-8F83-2C3A6DD33E2F}" destId="{EAE8098C-B593-49F9-A2FD-F428DA79A5B8}" srcOrd="1" destOrd="0" presId="urn:microsoft.com/office/officeart/2005/8/layout/cycle4#1"/>
    <dgm:cxn modelId="{2B24618E-CC30-4ED7-8CEB-FEBB75D8F918}" type="presParOf" srcId="{A0DDCF65-137F-4D22-8F83-2C3A6DD33E2F}" destId="{1D2F6E04-7793-4D66-BF2A-DE8A67A015FF}" srcOrd="2" destOrd="0" presId="urn:microsoft.com/office/officeart/2005/8/layout/cycle4#1"/>
    <dgm:cxn modelId="{30CDE660-4B6C-478C-A25D-5478EBC35484}" type="presParOf" srcId="{A0DDCF65-137F-4D22-8F83-2C3A6DD33E2F}" destId="{33C74F5A-4B97-43CC-B7ED-52ADF84EB182}" srcOrd="3" destOrd="0" presId="urn:microsoft.com/office/officeart/2005/8/layout/cycle4#1"/>
    <dgm:cxn modelId="{379CD367-3003-47B1-92A5-4A32D961417A}" type="presParOf" srcId="{A0DDCF65-137F-4D22-8F83-2C3A6DD33E2F}" destId="{795FB3BB-0B0C-4A2F-BEA9-55D49A4D81C2}" srcOrd="4" destOrd="0" presId="urn:microsoft.com/office/officeart/2005/8/layout/cycle4#1"/>
    <dgm:cxn modelId="{6F70E0BA-517E-4828-BB29-D9D3829C751A}" type="presParOf" srcId="{22B869A1-7EBE-485B-A525-F7FC49029850}" destId="{52290BC1-DBB4-48E7-B232-122D8514F0EB}" srcOrd="2" destOrd="0" presId="urn:microsoft.com/office/officeart/2005/8/layout/cycle4#1"/>
    <dgm:cxn modelId="{8ACFDCC0-F95C-4256-B085-D83560AC45DC}" type="presParOf" srcId="{22B869A1-7EBE-485B-A525-F7FC49029850}" destId="{739F8068-7596-4E47-8136-42095355BF04}" srcOrd="3" destOrd="0" presId="urn:microsoft.com/office/officeart/2005/8/layout/cycle4#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FC291E7-82F4-412C-AF4B-CB0D74875533}" type="doc">
      <dgm:prSet loTypeId="urn:microsoft.com/office/officeart/2005/8/layout/hierarchy2" loCatId="hierarchy" qsTypeId="urn:microsoft.com/office/officeart/2005/8/quickstyle/3d3" qsCatId="3D" csTypeId="urn:microsoft.com/office/officeart/2005/8/colors/colorful3" csCatId="colorful" phldr="1"/>
      <dgm:spPr/>
      <dgm:t>
        <a:bodyPr/>
        <a:lstStyle/>
        <a:p>
          <a:endParaRPr lang="es-ES"/>
        </a:p>
      </dgm:t>
    </dgm:pt>
    <dgm:pt modelId="{B79C2098-C3DD-44E5-9E4D-0FD2E0091DD5}">
      <dgm:prSet phldrT="[Texto]"/>
      <dgm:spPr/>
      <dgm:t>
        <a:bodyPr/>
        <a:lstStyle/>
        <a:p>
          <a:r>
            <a:rPr lang="es-ES">
              <a:latin typeface="Arial" pitchFamily="34" charset="0"/>
              <a:cs typeface="Arial" pitchFamily="34" charset="0"/>
            </a:rPr>
            <a:t>Gerencia</a:t>
          </a:r>
        </a:p>
      </dgm:t>
    </dgm:pt>
    <dgm:pt modelId="{43F3CCD4-3916-4C53-B0E6-09EEA39478EE}" type="parTrans" cxnId="{8B50D87C-9F8D-4D7A-A339-769409B99911}">
      <dgm:prSet/>
      <dgm:spPr/>
      <dgm:t>
        <a:bodyPr/>
        <a:lstStyle/>
        <a:p>
          <a:endParaRPr lang="es-ES">
            <a:latin typeface="Arial" pitchFamily="34" charset="0"/>
            <a:cs typeface="Arial" pitchFamily="34" charset="0"/>
          </a:endParaRPr>
        </a:p>
      </dgm:t>
    </dgm:pt>
    <dgm:pt modelId="{89DC0937-3CF9-4CF7-B75A-64A95F30B9EE}" type="sibTrans" cxnId="{8B50D87C-9F8D-4D7A-A339-769409B99911}">
      <dgm:prSet/>
      <dgm:spPr/>
      <dgm:t>
        <a:bodyPr/>
        <a:lstStyle/>
        <a:p>
          <a:endParaRPr lang="es-ES">
            <a:latin typeface="Arial" pitchFamily="34" charset="0"/>
            <a:cs typeface="Arial" pitchFamily="34" charset="0"/>
          </a:endParaRPr>
        </a:p>
      </dgm:t>
    </dgm:pt>
    <dgm:pt modelId="{78AB1353-5E5E-4B86-96C4-FDFFAF6EB7AE}">
      <dgm:prSet phldrT="[Texto]"/>
      <dgm:spPr/>
      <dgm:t>
        <a:bodyPr/>
        <a:lstStyle/>
        <a:p>
          <a:r>
            <a:rPr lang="es-ES" dirty="0">
              <a:latin typeface="Arial" pitchFamily="34" charset="0"/>
              <a:cs typeface="Arial" pitchFamily="34" charset="0"/>
            </a:rPr>
            <a:t>Departamento Administrativo</a:t>
          </a:r>
        </a:p>
        <a:p>
          <a:r>
            <a:rPr lang="es-ES" dirty="0">
              <a:latin typeface="Arial" pitchFamily="34" charset="0"/>
              <a:cs typeface="Arial" pitchFamily="34" charset="0"/>
            </a:rPr>
            <a:t>(Administrador)</a:t>
          </a:r>
        </a:p>
      </dgm:t>
    </dgm:pt>
    <dgm:pt modelId="{CCC8411E-6105-44A5-B7DA-1D6C0102FC15}" type="parTrans" cxnId="{6C2E2014-7C75-45FD-A421-30AE7DD036BE}">
      <dgm:prSet/>
      <dgm:spPr/>
      <dgm:t>
        <a:bodyPr/>
        <a:lstStyle/>
        <a:p>
          <a:endParaRPr lang="es-ES">
            <a:latin typeface="Arial" pitchFamily="34" charset="0"/>
            <a:cs typeface="Arial" pitchFamily="34" charset="0"/>
          </a:endParaRPr>
        </a:p>
      </dgm:t>
    </dgm:pt>
    <dgm:pt modelId="{CD5A4822-94B3-4EC6-B066-45C13FE8F687}" type="sibTrans" cxnId="{6C2E2014-7C75-45FD-A421-30AE7DD036BE}">
      <dgm:prSet/>
      <dgm:spPr/>
      <dgm:t>
        <a:bodyPr/>
        <a:lstStyle/>
        <a:p>
          <a:endParaRPr lang="es-ES">
            <a:latin typeface="Arial" pitchFamily="34" charset="0"/>
            <a:cs typeface="Arial" pitchFamily="34" charset="0"/>
          </a:endParaRPr>
        </a:p>
      </dgm:t>
    </dgm:pt>
    <dgm:pt modelId="{6F8D7C8A-07E6-4E4B-A85C-140C9F398D33}">
      <dgm:prSet phldrT="[Texto]"/>
      <dgm:spPr/>
      <dgm:t>
        <a:bodyPr/>
        <a:lstStyle/>
        <a:p>
          <a:r>
            <a:rPr lang="es-ES">
              <a:latin typeface="Arial" pitchFamily="34" charset="0"/>
              <a:cs typeface="Arial" pitchFamily="34" charset="0"/>
            </a:rPr>
            <a:t>Asistente Contable</a:t>
          </a:r>
        </a:p>
      </dgm:t>
    </dgm:pt>
    <dgm:pt modelId="{72B8B68D-624F-436D-9708-C7B9713C7527}" type="parTrans" cxnId="{0ABE81B0-EB23-468F-906E-0765D88E4CA6}">
      <dgm:prSet/>
      <dgm:spPr/>
      <dgm:t>
        <a:bodyPr/>
        <a:lstStyle/>
        <a:p>
          <a:endParaRPr lang="es-ES">
            <a:latin typeface="Arial" pitchFamily="34" charset="0"/>
            <a:cs typeface="Arial" pitchFamily="34" charset="0"/>
          </a:endParaRPr>
        </a:p>
      </dgm:t>
    </dgm:pt>
    <dgm:pt modelId="{12735ED5-2360-48E9-A50D-F0B826C03326}" type="sibTrans" cxnId="{0ABE81B0-EB23-468F-906E-0765D88E4CA6}">
      <dgm:prSet/>
      <dgm:spPr/>
      <dgm:t>
        <a:bodyPr/>
        <a:lstStyle/>
        <a:p>
          <a:endParaRPr lang="es-ES">
            <a:latin typeface="Arial" pitchFamily="34" charset="0"/>
            <a:cs typeface="Arial" pitchFamily="34" charset="0"/>
          </a:endParaRPr>
        </a:p>
      </dgm:t>
    </dgm:pt>
    <dgm:pt modelId="{37D3F32B-2D43-4995-B44F-392C316BAFD0}">
      <dgm:prSet phldrT="[Texto]"/>
      <dgm:spPr/>
      <dgm:t>
        <a:bodyPr/>
        <a:lstStyle/>
        <a:p>
          <a:r>
            <a:rPr lang="es-ES">
              <a:latin typeface="Arial" pitchFamily="34" charset="0"/>
              <a:cs typeface="Arial" pitchFamily="34" charset="0"/>
            </a:rPr>
            <a:t>Contador</a:t>
          </a:r>
        </a:p>
      </dgm:t>
    </dgm:pt>
    <dgm:pt modelId="{5254C2DE-D0AC-4648-8025-9472300374A6}" type="parTrans" cxnId="{A16A86F4-ED4D-4D68-9524-02E91747769D}">
      <dgm:prSet/>
      <dgm:spPr/>
      <dgm:t>
        <a:bodyPr/>
        <a:lstStyle/>
        <a:p>
          <a:endParaRPr lang="es-ES">
            <a:latin typeface="Arial" pitchFamily="34" charset="0"/>
            <a:cs typeface="Arial" pitchFamily="34" charset="0"/>
          </a:endParaRPr>
        </a:p>
      </dgm:t>
    </dgm:pt>
    <dgm:pt modelId="{8ADFBEAA-D7F1-4BDD-9358-123D29754E49}" type="sibTrans" cxnId="{A16A86F4-ED4D-4D68-9524-02E91747769D}">
      <dgm:prSet/>
      <dgm:spPr/>
      <dgm:t>
        <a:bodyPr/>
        <a:lstStyle/>
        <a:p>
          <a:endParaRPr lang="es-ES">
            <a:latin typeface="Arial" pitchFamily="34" charset="0"/>
            <a:cs typeface="Arial" pitchFamily="34" charset="0"/>
          </a:endParaRPr>
        </a:p>
      </dgm:t>
    </dgm:pt>
    <dgm:pt modelId="{CFA897E0-93CD-42C3-B805-9E8A787B692D}">
      <dgm:prSet phldrT="[Texto]"/>
      <dgm:spPr/>
      <dgm:t>
        <a:bodyPr/>
        <a:lstStyle/>
        <a:p>
          <a:r>
            <a:rPr lang="es-ES">
              <a:latin typeface="Arial" pitchFamily="34" charset="0"/>
              <a:cs typeface="Arial" pitchFamily="34" charset="0"/>
            </a:rPr>
            <a:t>Departamento Operativo</a:t>
          </a:r>
        </a:p>
        <a:p>
          <a:r>
            <a:rPr lang="es-ES">
              <a:latin typeface="Arial" pitchFamily="34" charset="0"/>
              <a:cs typeface="Arial" pitchFamily="34" charset="0"/>
            </a:rPr>
            <a:t>(Supervisor)</a:t>
          </a:r>
        </a:p>
      </dgm:t>
    </dgm:pt>
    <dgm:pt modelId="{BABE7D6D-280A-445C-B6C0-E319E18A2BBB}" type="parTrans" cxnId="{75F92254-2FC3-4965-9EEE-22D9B93D1F19}">
      <dgm:prSet/>
      <dgm:spPr/>
      <dgm:t>
        <a:bodyPr/>
        <a:lstStyle/>
        <a:p>
          <a:endParaRPr lang="es-ES">
            <a:latin typeface="Arial" pitchFamily="34" charset="0"/>
            <a:cs typeface="Arial" pitchFamily="34" charset="0"/>
          </a:endParaRPr>
        </a:p>
      </dgm:t>
    </dgm:pt>
    <dgm:pt modelId="{94C22FA3-DCA0-433F-B578-D4ECDD928C9B}" type="sibTrans" cxnId="{75F92254-2FC3-4965-9EEE-22D9B93D1F19}">
      <dgm:prSet/>
      <dgm:spPr/>
      <dgm:t>
        <a:bodyPr/>
        <a:lstStyle/>
        <a:p>
          <a:endParaRPr lang="es-ES">
            <a:latin typeface="Arial" pitchFamily="34" charset="0"/>
            <a:cs typeface="Arial" pitchFamily="34" charset="0"/>
          </a:endParaRPr>
        </a:p>
      </dgm:t>
    </dgm:pt>
    <dgm:pt modelId="{0C4A284E-FB37-41D4-8D5E-9D0BA787FDAA}">
      <dgm:prSet phldrT="[Texto]"/>
      <dgm:spPr/>
      <dgm:t>
        <a:bodyPr/>
        <a:lstStyle/>
        <a:p>
          <a:r>
            <a:rPr lang="es-ES">
              <a:latin typeface="Arial" pitchFamily="34" charset="0"/>
              <a:cs typeface="Arial" pitchFamily="34" charset="0"/>
            </a:rPr>
            <a:t>Despachadores</a:t>
          </a:r>
        </a:p>
      </dgm:t>
    </dgm:pt>
    <dgm:pt modelId="{90072EF2-1571-462D-B54A-D8C09E48EAF2}" type="parTrans" cxnId="{A5FBCE5B-C7F4-4E2F-98E4-2D45BABDC517}">
      <dgm:prSet/>
      <dgm:spPr/>
      <dgm:t>
        <a:bodyPr/>
        <a:lstStyle/>
        <a:p>
          <a:endParaRPr lang="es-ES">
            <a:latin typeface="Arial" pitchFamily="34" charset="0"/>
            <a:cs typeface="Arial" pitchFamily="34" charset="0"/>
          </a:endParaRPr>
        </a:p>
      </dgm:t>
    </dgm:pt>
    <dgm:pt modelId="{003ABB62-68D5-44C0-9059-98CB9992824A}" type="sibTrans" cxnId="{A5FBCE5B-C7F4-4E2F-98E4-2D45BABDC517}">
      <dgm:prSet/>
      <dgm:spPr/>
      <dgm:t>
        <a:bodyPr/>
        <a:lstStyle/>
        <a:p>
          <a:endParaRPr lang="es-ES">
            <a:latin typeface="Arial" pitchFamily="34" charset="0"/>
            <a:cs typeface="Arial" pitchFamily="34" charset="0"/>
          </a:endParaRPr>
        </a:p>
      </dgm:t>
    </dgm:pt>
    <dgm:pt modelId="{BE859B2A-142E-46FD-9B03-CBC071D5AC16}">
      <dgm:prSet/>
      <dgm:spPr/>
      <dgm:t>
        <a:bodyPr/>
        <a:lstStyle/>
        <a:p>
          <a:r>
            <a:rPr lang="es-ES">
              <a:latin typeface="Arial" pitchFamily="34" charset="0"/>
              <a:cs typeface="Arial" pitchFamily="34" charset="0"/>
            </a:rPr>
            <a:t>Personal de Limpieza</a:t>
          </a:r>
        </a:p>
      </dgm:t>
    </dgm:pt>
    <dgm:pt modelId="{5352E241-A229-4DDB-9B18-D8CCCE8D82AA}" type="parTrans" cxnId="{06E3DB1D-536C-400E-896B-D3BCE79D5CB5}">
      <dgm:prSet/>
      <dgm:spPr/>
      <dgm:t>
        <a:bodyPr/>
        <a:lstStyle/>
        <a:p>
          <a:endParaRPr lang="es-ES">
            <a:latin typeface="Arial" pitchFamily="34" charset="0"/>
            <a:cs typeface="Arial" pitchFamily="34" charset="0"/>
          </a:endParaRPr>
        </a:p>
      </dgm:t>
    </dgm:pt>
    <dgm:pt modelId="{DA062CD6-0485-44BC-B433-B12BE8EB56CE}" type="sibTrans" cxnId="{06E3DB1D-536C-400E-896B-D3BCE79D5CB5}">
      <dgm:prSet/>
      <dgm:spPr/>
      <dgm:t>
        <a:bodyPr/>
        <a:lstStyle/>
        <a:p>
          <a:endParaRPr lang="es-ES">
            <a:latin typeface="Arial" pitchFamily="34" charset="0"/>
            <a:cs typeface="Arial" pitchFamily="34" charset="0"/>
          </a:endParaRPr>
        </a:p>
      </dgm:t>
    </dgm:pt>
    <dgm:pt modelId="{D21BF3AC-FB90-4CF9-A02A-D52E1247ACEC}">
      <dgm:prSet/>
      <dgm:spPr/>
      <dgm:t>
        <a:bodyPr/>
        <a:lstStyle/>
        <a:p>
          <a:r>
            <a:rPr lang="es-ES">
              <a:latin typeface="Arial" pitchFamily="34" charset="0"/>
              <a:cs typeface="Arial" pitchFamily="34" charset="0"/>
            </a:rPr>
            <a:t>Cajero</a:t>
          </a:r>
        </a:p>
      </dgm:t>
    </dgm:pt>
    <dgm:pt modelId="{8121791F-08D0-4C4E-9423-BEC1A216A82C}" type="sibTrans" cxnId="{34DA3B9A-6DBC-4063-ACCD-F98D1E8F64EC}">
      <dgm:prSet/>
      <dgm:spPr/>
      <dgm:t>
        <a:bodyPr/>
        <a:lstStyle/>
        <a:p>
          <a:endParaRPr lang="es-ES">
            <a:latin typeface="Arial" pitchFamily="34" charset="0"/>
            <a:cs typeface="Arial" pitchFamily="34" charset="0"/>
          </a:endParaRPr>
        </a:p>
      </dgm:t>
    </dgm:pt>
    <dgm:pt modelId="{77E29226-688B-45C9-9213-BDE922685008}" type="parTrans" cxnId="{34DA3B9A-6DBC-4063-ACCD-F98D1E8F64EC}">
      <dgm:prSet/>
      <dgm:spPr/>
      <dgm:t>
        <a:bodyPr/>
        <a:lstStyle/>
        <a:p>
          <a:endParaRPr lang="es-ES">
            <a:latin typeface="Arial" pitchFamily="34" charset="0"/>
            <a:cs typeface="Arial" pitchFamily="34" charset="0"/>
          </a:endParaRPr>
        </a:p>
      </dgm:t>
    </dgm:pt>
    <dgm:pt modelId="{E5610483-FD6F-40DE-8748-F75017823139}" type="pres">
      <dgm:prSet presAssocID="{0FC291E7-82F4-412C-AF4B-CB0D74875533}" presName="diagram" presStyleCnt="0">
        <dgm:presLayoutVars>
          <dgm:chPref val="1"/>
          <dgm:dir/>
          <dgm:animOne val="branch"/>
          <dgm:animLvl val="lvl"/>
          <dgm:resizeHandles val="exact"/>
        </dgm:presLayoutVars>
      </dgm:prSet>
      <dgm:spPr/>
      <dgm:t>
        <a:bodyPr/>
        <a:lstStyle/>
        <a:p>
          <a:endParaRPr lang="es-EC"/>
        </a:p>
      </dgm:t>
    </dgm:pt>
    <dgm:pt modelId="{68E2A54D-B13D-45C4-B093-5A6CA6FC5C85}" type="pres">
      <dgm:prSet presAssocID="{B79C2098-C3DD-44E5-9E4D-0FD2E0091DD5}" presName="root1" presStyleCnt="0"/>
      <dgm:spPr/>
      <dgm:t>
        <a:bodyPr/>
        <a:lstStyle/>
        <a:p>
          <a:endParaRPr lang="es-ES"/>
        </a:p>
      </dgm:t>
    </dgm:pt>
    <dgm:pt modelId="{2ACAB856-D1EE-42D2-9340-D99D613E4153}" type="pres">
      <dgm:prSet presAssocID="{B79C2098-C3DD-44E5-9E4D-0FD2E0091DD5}" presName="LevelOneTextNode" presStyleLbl="node0" presStyleIdx="0" presStyleCnt="1">
        <dgm:presLayoutVars>
          <dgm:chPref val="3"/>
        </dgm:presLayoutVars>
      </dgm:prSet>
      <dgm:spPr/>
      <dgm:t>
        <a:bodyPr/>
        <a:lstStyle/>
        <a:p>
          <a:endParaRPr lang="es-EC"/>
        </a:p>
      </dgm:t>
    </dgm:pt>
    <dgm:pt modelId="{97CF12CC-639D-47B3-8BE3-850ADD547DCB}" type="pres">
      <dgm:prSet presAssocID="{B79C2098-C3DD-44E5-9E4D-0FD2E0091DD5}" presName="level2hierChild" presStyleCnt="0"/>
      <dgm:spPr/>
      <dgm:t>
        <a:bodyPr/>
        <a:lstStyle/>
        <a:p>
          <a:endParaRPr lang="es-ES"/>
        </a:p>
      </dgm:t>
    </dgm:pt>
    <dgm:pt modelId="{83B4CFC9-6790-4D66-B916-1EC66E64D1F9}" type="pres">
      <dgm:prSet presAssocID="{CCC8411E-6105-44A5-B7DA-1D6C0102FC15}" presName="conn2-1" presStyleLbl="parChTrans1D2" presStyleIdx="0" presStyleCnt="2"/>
      <dgm:spPr/>
      <dgm:t>
        <a:bodyPr/>
        <a:lstStyle/>
        <a:p>
          <a:endParaRPr lang="es-EC"/>
        </a:p>
      </dgm:t>
    </dgm:pt>
    <dgm:pt modelId="{C5E4CC2F-347E-4501-9EB2-7FDB7159C0EB}" type="pres">
      <dgm:prSet presAssocID="{CCC8411E-6105-44A5-B7DA-1D6C0102FC15}" presName="connTx" presStyleLbl="parChTrans1D2" presStyleIdx="0" presStyleCnt="2"/>
      <dgm:spPr/>
      <dgm:t>
        <a:bodyPr/>
        <a:lstStyle/>
        <a:p>
          <a:endParaRPr lang="es-EC"/>
        </a:p>
      </dgm:t>
    </dgm:pt>
    <dgm:pt modelId="{D76AE29D-03CA-4682-8137-0167A99CE948}" type="pres">
      <dgm:prSet presAssocID="{78AB1353-5E5E-4B86-96C4-FDFFAF6EB7AE}" presName="root2" presStyleCnt="0"/>
      <dgm:spPr/>
      <dgm:t>
        <a:bodyPr/>
        <a:lstStyle/>
        <a:p>
          <a:endParaRPr lang="es-ES"/>
        </a:p>
      </dgm:t>
    </dgm:pt>
    <dgm:pt modelId="{8BCA3705-CCAB-4F02-91A6-AB9A33604ADF}" type="pres">
      <dgm:prSet presAssocID="{78AB1353-5E5E-4B86-96C4-FDFFAF6EB7AE}" presName="LevelTwoTextNode" presStyleLbl="node2" presStyleIdx="0" presStyleCnt="2">
        <dgm:presLayoutVars>
          <dgm:chPref val="3"/>
        </dgm:presLayoutVars>
      </dgm:prSet>
      <dgm:spPr/>
      <dgm:t>
        <a:bodyPr/>
        <a:lstStyle/>
        <a:p>
          <a:endParaRPr lang="es-ES"/>
        </a:p>
      </dgm:t>
    </dgm:pt>
    <dgm:pt modelId="{17D3F3F0-9CD7-47E4-9C29-87B87172BAEF}" type="pres">
      <dgm:prSet presAssocID="{78AB1353-5E5E-4B86-96C4-FDFFAF6EB7AE}" presName="level3hierChild" presStyleCnt="0"/>
      <dgm:spPr/>
      <dgm:t>
        <a:bodyPr/>
        <a:lstStyle/>
        <a:p>
          <a:endParaRPr lang="es-ES"/>
        </a:p>
      </dgm:t>
    </dgm:pt>
    <dgm:pt modelId="{E82064B5-50D6-4AD9-AA30-52DEE820EE27}" type="pres">
      <dgm:prSet presAssocID="{72B8B68D-624F-436D-9708-C7B9713C7527}" presName="conn2-1" presStyleLbl="parChTrans1D3" presStyleIdx="0" presStyleCnt="5"/>
      <dgm:spPr/>
      <dgm:t>
        <a:bodyPr/>
        <a:lstStyle/>
        <a:p>
          <a:endParaRPr lang="es-EC"/>
        </a:p>
      </dgm:t>
    </dgm:pt>
    <dgm:pt modelId="{77A76C1E-9F08-4C85-9660-9549CCC4668E}" type="pres">
      <dgm:prSet presAssocID="{72B8B68D-624F-436D-9708-C7B9713C7527}" presName="connTx" presStyleLbl="parChTrans1D3" presStyleIdx="0" presStyleCnt="5"/>
      <dgm:spPr/>
      <dgm:t>
        <a:bodyPr/>
        <a:lstStyle/>
        <a:p>
          <a:endParaRPr lang="es-EC"/>
        </a:p>
      </dgm:t>
    </dgm:pt>
    <dgm:pt modelId="{1E373235-E8BE-4FE5-B874-B57998989032}" type="pres">
      <dgm:prSet presAssocID="{6F8D7C8A-07E6-4E4B-A85C-140C9F398D33}" presName="root2" presStyleCnt="0"/>
      <dgm:spPr/>
      <dgm:t>
        <a:bodyPr/>
        <a:lstStyle/>
        <a:p>
          <a:endParaRPr lang="es-ES"/>
        </a:p>
      </dgm:t>
    </dgm:pt>
    <dgm:pt modelId="{E7BDFF9F-A2ED-4B02-8E37-51C3608353BD}" type="pres">
      <dgm:prSet presAssocID="{6F8D7C8A-07E6-4E4B-A85C-140C9F398D33}" presName="LevelTwoTextNode" presStyleLbl="node3" presStyleIdx="0" presStyleCnt="5">
        <dgm:presLayoutVars>
          <dgm:chPref val="3"/>
        </dgm:presLayoutVars>
      </dgm:prSet>
      <dgm:spPr/>
      <dgm:t>
        <a:bodyPr/>
        <a:lstStyle/>
        <a:p>
          <a:endParaRPr lang="es-ES"/>
        </a:p>
      </dgm:t>
    </dgm:pt>
    <dgm:pt modelId="{BBCA3285-6183-40A5-9296-C0851EBF043D}" type="pres">
      <dgm:prSet presAssocID="{6F8D7C8A-07E6-4E4B-A85C-140C9F398D33}" presName="level3hierChild" presStyleCnt="0"/>
      <dgm:spPr/>
      <dgm:t>
        <a:bodyPr/>
        <a:lstStyle/>
        <a:p>
          <a:endParaRPr lang="es-ES"/>
        </a:p>
      </dgm:t>
    </dgm:pt>
    <dgm:pt modelId="{E90C03C5-D2AE-4D7E-BD55-6F5CB9FCB8AF}" type="pres">
      <dgm:prSet presAssocID="{77E29226-688B-45C9-9213-BDE922685008}" presName="conn2-1" presStyleLbl="parChTrans1D3" presStyleIdx="1" presStyleCnt="5"/>
      <dgm:spPr/>
      <dgm:t>
        <a:bodyPr/>
        <a:lstStyle/>
        <a:p>
          <a:endParaRPr lang="es-EC"/>
        </a:p>
      </dgm:t>
    </dgm:pt>
    <dgm:pt modelId="{B4AC4086-AECD-47F9-B24C-A2D0471754A8}" type="pres">
      <dgm:prSet presAssocID="{77E29226-688B-45C9-9213-BDE922685008}" presName="connTx" presStyleLbl="parChTrans1D3" presStyleIdx="1" presStyleCnt="5"/>
      <dgm:spPr/>
      <dgm:t>
        <a:bodyPr/>
        <a:lstStyle/>
        <a:p>
          <a:endParaRPr lang="es-EC"/>
        </a:p>
      </dgm:t>
    </dgm:pt>
    <dgm:pt modelId="{4E1F7EC5-811C-41B1-9CC9-A1925F39343F}" type="pres">
      <dgm:prSet presAssocID="{D21BF3AC-FB90-4CF9-A02A-D52E1247ACEC}" presName="root2" presStyleCnt="0"/>
      <dgm:spPr/>
      <dgm:t>
        <a:bodyPr/>
        <a:lstStyle/>
        <a:p>
          <a:endParaRPr lang="es-ES"/>
        </a:p>
      </dgm:t>
    </dgm:pt>
    <dgm:pt modelId="{953503D8-9694-4FA0-9D49-AD9CF4BE9DA8}" type="pres">
      <dgm:prSet presAssocID="{D21BF3AC-FB90-4CF9-A02A-D52E1247ACEC}" presName="LevelTwoTextNode" presStyleLbl="node3" presStyleIdx="1" presStyleCnt="5">
        <dgm:presLayoutVars>
          <dgm:chPref val="3"/>
        </dgm:presLayoutVars>
      </dgm:prSet>
      <dgm:spPr/>
      <dgm:t>
        <a:bodyPr/>
        <a:lstStyle/>
        <a:p>
          <a:endParaRPr lang="es-ES"/>
        </a:p>
      </dgm:t>
    </dgm:pt>
    <dgm:pt modelId="{E0832631-7065-4348-9A6E-4B5C9294B699}" type="pres">
      <dgm:prSet presAssocID="{D21BF3AC-FB90-4CF9-A02A-D52E1247ACEC}" presName="level3hierChild" presStyleCnt="0"/>
      <dgm:spPr/>
      <dgm:t>
        <a:bodyPr/>
        <a:lstStyle/>
        <a:p>
          <a:endParaRPr lang="es-ES"/>
        </a:p>
      </dgm:t>
    </dgm:pt>
    <dgm:pt modelId="{DB0EAC5E-46BE-4168-9F14-1E463A1F24AB}" type="pres">
      <dgm:prSet presAssocID="{5254C2DE-D0AC-4648-8025-9472300374A6}" presName="conn2-1" presStyleLbl="parChTrans1D3" presStyleIdx="2" presStyleCnt="5"/>
      <dgm:spPr/>
      <dgm:t>
        <a:bodyPr/>
        <a:lstStyle/>
        <a:p>
          <a:endParaRPr lang="es-EC"/>
        </a:p>
      </dgm:t>
    </dgm:pt>
    <dgm:pt modelId="{17492AD3-41DD-4473-A111-CD5F6D13B098}" type="pres">
      <dgm:prSet presAssocID="{5254C2DE-D0AC-4648-8025-9472300374A6}" presName="connTx" presStyleLbl="parChTrans1D3" presStyleIdx="2" presStyleCnt="5"/>
      <dgm:spPr/>
      <dgm:t>
        <a:bodyPr/>
        <a:lstStyle/>
        <a:p>
          <a:endParaRPr lang="es-EC"/>
        </a:p>
      </dgm:t>
    </dgm:pt>
    <dgm:pt modelId="{5B7D44CB-4726-4B23-A7EC-EBDCAEA2CC3E}" type="pres">
      <dgm:prSet presAssocID="{37D3F32B-2D43-4995-B44F-392C316BAFD0}" presName="root2" presStyleCnt="0"/>
      <dgm:spPr/>
      <dgm:t>
        <a:bodyPr/>
        <a:lstStyle/>
        <a:p>
          <a:endParaRPr lang="es-ES"/>
        </a:p>
      </dgm:t>
    </dgm:pt>
    <dgm:pt modelId="{BD484CC0-4B0D-4B18-BD48-C904BF3EF2C7}" type="pres">
      <dgm:prSet presAssocID="{37D3F32B-2D43-4995-B44F-392C316BAFD0}" presName="LevelTwoTextNode" presStyleLbl="node3" presStyleIdx="2" presStyleCnt="5">
        <dgm:presLayoutVars>
          <dgm:chPref val="3"/>
        </dgm:presLayoutVars>
      </dgm:prSet>
      <dgm:spPr/>
      <dgm:t>
        <a:bodyPr/>
        <a:lstStyle/>
        <a:p>
          <a:endParaRPr lang="es-ES"/>
        </a:p>
      </dgm:t>
    </dgm:pt>
    <dgm:pt modelId="{ED74E1F9-2017-4FCE-8DDB-E1BF38DD6992}" type="pres">
      <dgm:prSet presAssocID="{37D3F32B-2D43-4995-B44F-392C316BAFD0}" presName="level3hierChild" presStyleCnt="0"/>
      <dgm:spPr/>
      <dgm:t>
        <a:bodyPr/>
        <a:lstStyle/>
        <a:p>
          <a:endParaRPr lang="es-ES"/>
        </a:p>
      </dgm:t>
    </dgm:pt>
    <dgm:pt modelId="{7BF9DCA8-CCCE-49F8-BE75-6E15EF26C410}" type="pres">
      <dgm:prSet presAssocID="{BABE7D6D-280A-445C-B6C0-E319E18A2BBB}" presName="conn2-1" presStyleLbl="parChTrans1D2" presStyleIdx="1" presStyleCnt="2"/>
      <dgm:spPr/>
      <dgm:t>
        <a:bodyPr/>
        <a:lstStyle/>
        <a:p>
          <a:endParaRPr lang="es-EC"/>
        </a:p>
      </dgm:t>
    </dgm:pt>
    <dgm:pt modelId="{AB73E18E-78D5-4927-8979-68950614CBD9}" type="pres">
      <dgm:prSet presAssocID="{BABE7D6D-280A-445C-B6C0-E319E18A2BBB}" presName="connTx" presStyleLbl="parChTrans1D2" presStyleIdx="1" presStyleCnt="2"/>
      <dgm:spPr/>
      <dgm:t>
        <a:bodyPr/>
        <a:lstStyle/>
        <a:p>
          <a:endParaRPr lang="es-EC"/>
        </a:p>
      </dgm:t>
    </dgm:pt>
    <dgm:pt modelId="{D3729A0E-E201-4F8A-BF0D-26F064BBD1B0}" type="pres">
      <dgm:prSet presAssocID="{CFA897E0-93CD-42C3-B805-9E8A787B692D}" presName="root2" presStyleCnt="0"/>
      <dgm:spPr/>
      <dgm:t>
        <a:bodyPr/>
        <a:lstStyle/>
        <a:p>
          <a:endParaRPr lang="es-ES"/>
        </a:p>
      </dgm:t>
    </dgm:pt>
    <dgm:pt modelId="{40334F6A-3F7F-4D29-9CC1-9723AE2ED1A8}" type="pres">
      <dgm:prSet presAssocID="{CFA897E0-93CD-42C3-B805-9E8A787B692D}" presName="LevelTwoTextNode" presStyleLbl="node2" presStyleIdx="1" presStyleCnt="2">
        <dgm:presLayoutVars>
          <dgm:chPref val="3"/>
        </dgm:presLayoutVars>
      </dgm:prSet>
      <dgm:spPr/>
      <dgm:t>
        <a:bodyPr/>
        <a:lstStyle/>
        <a:p>
          <a:endParaRPr lang="es-EC"/>
        </a:p>
      </dgm:t>
    </dgm:pt>
    <dgm:pt modelId="{0F6604D0-4769-49A1-8264-7F5BEADCBDBA}" type="pres">
      <dgm:prSet presAssocID="{CFA897E0-93CD-42C3-B805-9E8A787B692D}" presName="level3hierChild" presStyleCnt="0"/>
      <dgm:spPr/>
      <dgm:t>
        <a:bodyPr/>
        <a:lstStyle/>
        <a:p>
          <a:endParaRPr lang="es-ES"/>
        </a:p>
      </dgm:t>
    </dgm:pt>
    <dgm:pt modelId="{56DD7F09-3E42-4720-8E84-599BB279B684}" type="pres">
      <dgm:prSet presAssocID="{90072EF2-1571-462D-B54A-D8C09E48EAF2}" presName="conn2-1" presStyleLbl="parChTrans1D3" presStyleIdx="3" presStyleCnt="5"/>
      <dgm:spPr/>
      <dgm:t>
        <a:bodyPr/>
        <a:lstStyle/>
        <a:p>
          <a:endParaRPr lang="es-EC"/>
        </a:p>
      </dgm:t>
    </dgm:pt>
    <dgm:pt modelId="{BC993125-83BD-412F-9F9E-BF140264FB38}" type="pres">
      <dgm:prSet presAssocID="{90072EF2-1571-462D-B54A-D8C09E48EAF2}" presName="connTx" presStyleLbl="parChTrans1D3" presStyleIdx="3" presStyleCnt="5"/>
      <dgm:spPr/>
      <dgm:t>
        <a:bodyPr/>
        <a:lstStyle/>
        <a:p>
          <a:endParaRPr lang="es-EC"/>
        </a:p>
      </dgm:t>
    </dgm:pt>
    <dgm:pt modelId="{C73947F1-3ACC-4780-97BB-23D470417C66}" type="pres">
      <dgm:prSet presAssocID="{0C4A284E-FB37-41D4-8D5E-9D0BA787FDAA}" presName="root2" presStyleCnt="0"/>
      <dgm:spPr/>
      <dgm:t>
        <a:bodyPr/>
        <a:lstStyle/>
        <a:p>
          <a:endParaRPr lang="es-ES"/>
        </a:p>
      </dgm:t>
    </dgm:pt>
    <dgm:pt modelId="{656B52B9-77DC-40A5-B420-9E40AD8B114C}" type="pres">
      <dgm:prSet presAssocID="{0C4A284E-FB37-41D4-8D5E-9D0BA787FDAA}" presName="LevelTwoTextNode" presStyleLbl="node3" presStyleIdx="3" presStyleCnt="5">
        <dgm:presLayoutVars>
          <dgm:chPref val="3"/>
        </dgm:presLayoutVars>
      </dgm:prSet>
      <dgm:spPr/>
      <dgm:t>
        <a:bodyPr/>
        <a:lstStyle/>
        <a:p>
          <a:endParaRPr lang="es-EC"/>
        </a:p>
      </dgm:t>
    </dgm:pt>
    <dgm:pt modelId="{76DFEF64-721A-46C1-BA56-F5E1CA023795}" type="pres">
      <dgm:prSet presAssocID="{0C4A284E-FB37-41D4-8D5E-9D0BA787FDAA}" presName="level3hierChild" presStyleCnt="0"/>
      <dgm:spPr/>
      <dgm:t>
        <a:bodyPr/>
        <a:lstStyle/>
        <a:p>
          <a:endParaRPr lang="es-ES"/>
        </a:p>
      </dgm:t>
    </dgm:pt>
    <dgm:pt modelId="{148596A2-DD7B-4DAC-B7CF-0C989DBAB44B}" type="pres">
      <dgm:prSet presAssocID="{5352E241-A229-4DDB-9B18-D8CCCE8D82AA}" presName="conn2-1" presStyleLbl="parChTrans1D3" presStyleIdx="4" presStyleCnt="5"/>
      <dgm:spPr/>
      <dgm:t>
        <a:bodyPr/>
        <a:lstStyle/>
        <a:p>
          <a:endParaRPr lang="es-EC"/>
        </a:p>
      </dgm:t>
    </dgm:pt>
    <dgm:pt modelId="{1BB50CB0-D4B9-4C3F-8ECE-D88ABE4341C4}" type="pres">
      <dgm:prSet presAssocID="{5352E241-A229-4DDB-9B18-D8CCCE8D82AA}" presName="connTx" presStyleLbl="parChTrans1D3" presStyleIdx="4" presStyleCnt="5"/>
      <dgm:spPr/>
      <dgm:t>
        <a:bodyPr/>
        <a:lstStyle/>
        <a:p>
          <a:endParaRPr lang="es-EC"/>
        </a:p>
      </dgm:t>
    </dgm:pt>
    <dgm:pt modelId="{141454B1-CEFF-4819-B4A3-93ADE8A03EE2}" type="pres">
      <dgm:prSet presAssocID="{BE859B2A-142E-46FD-9B03-CBC071D5AC16}" presName="root2" presStyleCnt="0"/>
      <dgm:spPr/>
      <dgm:t>
        <a:bodyPr/>
        <a:lstStyle/>
        <a:p>
          <a:endParaRPr lang="es-ES"/>
        </a:p>
      </dgm:t>
    </dgm:pt>
    <dgm:pt modelId="{AFEA84C7-A527-42D6-ACC1-8BC02952063F}" type="pres">
      <dgm:prSet presAssocID="{BE859B2A-142E-46FD-9B03-CBC071D5AC16}" presName="LevelTwoTextNode" presStyleLbl="node3" presStyleIdx="4" presStyleCnt="5">
        <dgm:presLayoutVars>
          <dgm:chPref val="3"/>
        </dgm:presLayoutVars>
      </dgm:prSet>
      <dgm:spPr/>
      <dgm:t>
        <a:bodyPr/>
        <a:lstStyle/>
        <a:p>
          <a:endParaRPr lang="es-ES"/>
        </a:p>
      </dgm:t>
    </dgm:pt>
    <dgm:pt modelId="{7F0863E8-566B-4A99-A934-0C6EA104B655}" type="pres">
      <dgm:prSet presAssocID="{BE859B2A-142E-46FD-9B03-CBC071D5AC16}" presName="level3hierChild" presStyleCnt="0"/>
      <dgm:spPr/>
      <dgm:t>
        <a:bodyPr/>
        <a:lstStyle/>
        <a:p>
          <a:endParaRPr lang="es-ES"/>
        </a:p>
      </dgm:t>
    </dgm:pt>
  </dgm:ptLst>
  <dgm:cxnLst>
    <dgm:cxn modelId="{46D9411B-D1FE-4BDA-85FD-0D2263DBB39C}" type="presOf" srcId="{5352E241-A229-4DDB-9B18-D8CCCE8D82AA}" destId="{148596A2-DD7B-4DAC-B7CF-0C989DBAB44B}" srcOrd="0" destOrd="0" presId="urn:microsoft.com/office/officeart/2005/8/layout/hierarchy2"/>
    <dgm:cxn modelId="{06E3DB1D-536C-400E-896B-D3BCE79D5CB5}" srcId="{CFA897E0-93CD-42C3-B805-9E8A787B692D}" destId="{BE859B2A-142E-46FD-9B03-CBC071D5AC16}" srcOrd="1" destOrd="0" parTransId="{5352E241-A229-4DDB-9B18-D8CCCE8D82AA}" sibTransId="{DA062CD6-0485-44BC-B433-B12BE8EB56CE}"/>
    <dgm:cxn modelId="{93EF72B5-7D5A-46F5-BEDB-5313920B0DAA}" type="presOf" srcId="{5254C2DE-D0AC-4648-8025-9472300374A6}" destId="{DB0EAC5E-46BE-4168-9F14-1E463A1F24AB}" srcOrd="0" destOrd="0" presId="urn:microsoft.com/office/officeart/2005/8/layout/hierarchy2"/>
    <dgm:cxn modelId="{D54F267D-E364-4743-8491-026846E648D3}" type="presOf" srcId="{72B8B68D-624F-436D-9708-C7B9713C7527}" destId="{E82064B5-50D6-4AD9-AA30-52DEE820EE27}" srcOrd="0" destOrd="0" presId="urn:microsoft.com/office/officeart/2005/8/layout/hierarchy2"/>
    <dgm:cxn modelId="{98C82E27-0D00-4C78-BD60-3A5545A812E7}" type="presOf" srcId="{BABE7D6D-280A-445C-B6C0-E319E18A2BBB}" destId="{7BF9DCA8-CCCE-49F8-BE75-6E15EF26C410}" srcOrd="0" destOrd="0" presId="urn:microsoft.com/office/officeart/2005/8/layout/hierarchy2"/>
    <dgm:cxn modelId="{287BF1FD-03FF-4B03-9ABA-8094B971F7CE}" type="presOf" srcId="{77E29226-688B-45C9-9213-BDE922685008}" destId="{E90C03C5-D2AE-4D7E-BD55-6F5CB9FCB8AF}" srcOrd="0" destOrd="0" presId="urn:microsoft.com/office/officeart/2005/8/layout/hierarchy2"/>
    <dgm:cxn modelId="{21EC45CA-6A82-44AD-B091-896EEF476FEE}" type="presOf" srcId="{0FC291E7-82F4-412C-AF4B-CB0D74875533}" destId="{E5610483-FD6F-40DE-8748-F75017823139}" srcOrd="0" destOrd="0" presId="urn:microsoft.com/office/officeart/2005/8/layout/hierarchy2"/>
    <dgm:cxn modelId="{AB61A280-8FAD-441E-8F7B-6B7C695789E6}" type="presOf" srcId="{BE859B2A-142E-46FD-9B03-CBC071D5AC16}" destId="{AFEA84C7-A527-42D6-ACC1-8BC02952063F}" srcOrd="0" destOrd="0" presId="urn:microsoft.com/office/officeart/2005/8/layout/hierarchy2"/>
    <dgm:cxn modelId="{75F92254-2FC3-4965-9EEE-22D9B93D1F19}" srcId="{B79C2098-C3DD-44E5-9E4D-0FD2E0091DD5}" destId="{CFA897E0-93CD-42C3-B805-9E8A787B692D}" srcOrd="1" destOrd="0" parTransId="{BABE7D6D-280A-445C-B6C0-E319E18A2BBB}" sibTransId="{94C22FA3-DCA0-433F-B578-D4ECDD928C9B}"/>
    <dgm:cxn modelId="{12959930-FB2F-4CA2-AD18-BADC1DD914BC}" type="presOf" srcId="{90072EF2-1571-462D-B54A-D8C09E48EAF2}" destId="{56DD7F09-3E42-4720-8E84-599BB279B684}" srcOrd="0" destOrd="0" presId="urn:microsoft.com/office/officeart/2005/8/layout/hierarchy2"/>
    <dgm:cxn modelId="{F0806C05-0A84-4F54-8BC8-D182D73647AB}" type="presOf" srcId="{72B8B68D-624F-436D-9708-C7B9713C7527}" destId="{77A76C1E-9F08-4C85-9660-9549CCC4668E}" srcOrd="1" destOrd="0" presId="urn:microsoft.com/office/officeart/2005/8/layout/hierarchy2"/>
    <dgm:cxn modelId="{8F0CFE04-E615-4C3A-BC15-B2AE364264EF}" type="presOf" srcId="{37D3F32B-2D43-4995-B44F-392C316BAFD0}" destId="{BD484CC0-4B0D-4B18-BD48-C904BF3EF2C7}" srcOrd="0" destOrd="0" presId="urn:microsoft.com/office/officeart/2005/8/layout/hierarchy2"/>
    <dgm:cxn modelId="{20FEAE9F-DE49-4FE5-9274-84A1BE754F38}" type="presOf" srcId="{78AB1353-5E5E-4B86-96C4-FDFFAF6EB7AE}" destId="{8BCA3705-CCAB-4F02-91A6-AB9A33604ADF}" srcOrd="0" destOrd="0" presId="urn:microsoft.com/office/officeart/2005/8/layout/hierarchy2"/>
    <dgm:cxn modelId="{27FC39A9-F610-431F-86C1-9B61E9CB58F7}" type="presOf" srcId="{CCC8411E-6105-44A5-B7DA-1D6C0102FC15}" destId="{83B4CFC9-6790-4D66-B916-1EC66E64D1F9}" srcOrd="0" destOrd="0" presId="urn:microsoft.com/office/officeart/2005/8/layout/hierarchy2"/>
    <dgm:cxn modelId="{E8CA4341-BC82-4EB5-AE1F-079BFA9A989B}" type="presOf" srcId="{BABE7D6D-280A-445C-B6C0-E319E18A2BBB}" destId="{AB73E18E-78D5-4927-8979-68950614CBD9}" srcOrd="1" destOrd="0" presId="urn:microsoft.com/office/officeart/2005/8/layout/hierarchy2"/>
    <dgm:cxn modelId="{6C2E2014-7C75-45FD-A421-30AE7DD036BE}" srcId="{B79C2098-C3DD-44E5-9E4D-0FD2E0091DD5}" destId="{78AB1353-5E5E-4B86-96C4-FDFFAF6EB7AE}" srcOrd="0" destOrd="0" parTransId="{CCC8411E-6105-44A5-B7DA-1D6C0102FC15}" sibTransId="{CD5A4822-94B3-4EC6-B066-45C13FE8F687}"/>
    <dgm:cxn modelId="{A5FBCE5B-C7F4-4E2F-98E4-2D45BABDC517}" srcId="{CFA897E0-93CD-42C3-B805-9E8A787B692D}" destId="{0C4A284E-FB37-41D4-8D5E-9D0BA787FDAA}" srcOrd="0" destOrd="0" parTransId="{90072EF2-1571-462D-B54A-D8C09E48EAF2}" sibTransId="{003ABB62-68D5-44C0-9059-98CB9992824A}"/>
    <dgm:cxn modelId="{81C4AD8F-DDC9-4E20-AF99-F3DCCA6DE945}" type="presOf" srcId="{5254C2DE-D0AC-4648-8025-9472300374A6}" destId="{17492AD3-41DD-4473-A111-CD5F6D13B098}" srcOrd="1" destOrd="0" presId="urn:microsoft.com/office/officeart/2005/8/layout/hierarchy2"/>
    <dgm:cxn modelId="{A16A86F4-ED4D-4D68-9524-02E91747769D}" srcId="{78AB1353-5E5E-4B86-96C4-FDFFAF6EB7AE}" destId="{37D3F32B-2D43-4995-B44F-392C316BAFD0}" srcOrd="2" destOrd="0" parTransId="{5254C2DE-D0AC-4648-8025-9472300374A6}" sibTransId="{8ADFBEAA-D7F1-4BDD-9358-123D29754E49}"/>
    <dgm:cxn modelId="{F81EEA84-70A7-4B12-BABC-B743E32E3017}" type="presOf" srcId="{B79C2098-C3DD-44E5-9E4D-0FD2E0091DD5}" destId="{2ACAB856-D1EE-42D2-9340-D99D613E4153}" srcOrd="0" destOrd="0" presId="urn:microsoft.com/office/officeart/2005/8/layout/hierarchy2"/>
    <dgm:cxn modelId="{0ECB5BA4-B986-4AF3-BD75-3627312730F5}" type="presOf" srcId="{CFA897E0-93CD-42C3-B805-9E8A787B692D}" destId="{40334F6A-3F7F-4D29-9CC1-9723AE2ED1A8}" srcOrd="0" destOrd="0" presId="urn:microsoft.com/office/officeart/2005/8/layout/hierarchy2"/>
    <dgm:cxn modelId="{0ABE81B0-EB23-468F-906E-0765D88E4CA6}" srcId="{78AB1353-5E5E-4B86-96C4-FDFFAF6EB7AE}" destId="{6F8D7C8A-07E6-4E4B-A85C-140C9F398D33}" srcOrd="0" destOrd="0" parTransId="{72B8B68D-624F-436D-9708-C7B9713C7527}" sibTransId="{12735ED5-2360-48E9-A50D-F0B826C03326}"/>
    <dgm:cxn modelId="{A1900E74-EDF4-4C67-8B30-1B3A052A21C4}" type="presOf" srcId="{90072EF2-1571-462D-B54A-D8C09E48EAF2}" destId="{BC993125-83BD-412F-9F9E-BF140264FB38}" srcOrd="1" destOrd="0" presId="urn:microsoft.com/office/officeart/2005/8/layout/hierarchy2"/>
    <dgm:cxn modelId="{A5FA9F05-BD4C-4D34-BF87-1519F5DEF43A}" type="presOf" srcId="{77E29226-688B-45C9-9213-BDE922685008}" destId="{B4AC4086-AECD-47F9-B24C-A2D0471754A8}" srcOrd="1" destOrd="0" presId="urn:microsoft.com/office/officeart/2005/8/layout/hierarchy2"/>
    <dgm:cxn modelId="{0CE6F429-96DC-4AF0-AE15-26AC969C0F7B}" type="presOf" srcId="{6F8D7C8A-07E6-4E4B-A85C-140C9F398D33}" destId="{E7BDFF9F-A2ED-4B02-8E37-51C3608353BD}" srcOrd="0" destOrd="0" presId="urn:microsoft.com/office/officeart/2005/8/layout/hierarchy2"/>
    <dgm:cxn modelId="{6A79416A-32F8-4AAC-A46E-1680F1C8231C}" type="presOf" srcId="{CCC8411E-6105-44A5-B7DA-1D6C0102FC15}" destId="{C5E4CC2F-347E-4501-9EB2-7FDB7159C0EB}" srcOrd="1" destOrd="0" presId="urn:microsoft.com/office/officeart/2005/8/layout/hierarchy2"/>
    <dgm:cxn modelId="{E26468A6-C37F-4A60-97A1-89E09468EFBF}" type="presOf" srcId="{5352E241-A229-4DDB-9B18-D8CCCE8D82AA}" destId="{1BB50CB0-D4B9-4C3F-8ECE-D88ABE4341C4}" srcOrd="1" destOrd="0" presId="urn:microsoft.com/office/officeart/2005/8/layout/hierarchy2"/>
    <dgm:cxn modelId="{34DA3B9A-6DBC-4063-ACCD-F98D1E8F64EC}" srcId="{78AB1353-5E5E-4B86-96C4-FDFFAF6EB7AE}" destId="{D21BF3AC-FB90-4CF9-A02A-D52E1247ACEC}" srcOrd="1" destOrd="0" parTransId="{77E29226-688B-45C9-9213-BDE922685008}" sibTransId="{8121791F-08D0-4C4E-9423-BEC1A216A82C}"/>
    <dgm:cxn modelId="{B84C00FC-E7D8-4671-86A9-02218E6D665E}" type="presOf" srcId="{0C4A284E-FB37-41D4-8D5E-9D0BA787FDAA}" destId="{656B52B9-77DC-40A5-B420-9E40AD8B114C}" srcOrd="0" destOrd="0" presId="urn:microsoft.com/office/officeart/2005/8/layout/hierarchy2"/>
    <dgm:cxn modelId="{ACE2A89D-7C8E-479E-8724-73BF63CA8775}" type="presOf" srcId="{D21BF3AC-FB90-4CF9-A02A-D52E1247ACEC}" destId="{953503D8-9694-4FA0-9D49-AD9CF4BE9DA8}" srcOrd="0" destOrd="0" presId="urn:microsoft.com/office/officeart/2005/8/layout/hierarchy2"/>
    <dgm:cxn modelId="{8B50D87C-9F8D-4D7A-A339-769409B99911}" srcId="{0FC291E7-82F4-412C-AF4B-CB0D74875533}" destId="{B79C2098-C3DD-44E5-9E4D-0FD2E0091DD5}" srcOrd="0" destOrd="0" parTransId="{43F3CCD4-3916-4C53-B0E6-09EEA39478EE}" sibTransId="{89DC0937-3CF9-4CF7-B75A-64A95F30B9EE}"/>
    <dgm:cxn modelId="{80F3BE8D-7360-4A0C-9410-E6105A824F00}" type="presParOf" srcId="{E5610483-FD6F-40DE-8748-F75017823139}" destId="{68E2A54D-B13D-45C4-B093-5A6CA6FC5C85}" srcOrd="0" destOrd="0" presId="urn:microsoft.com/office/officeart/2005/8/layout/hierarchy2"/>
    <dgm:cxn modelId="{E1B12368-40EA-40D6-80C5-01E13C16FBFA}" type="presParOf" srcId="{68E2A54D-B13D-45C4-B093-5A6CA6FC5C85}" destId="{2ACAB856-D1EE-42D2-9340-D99D613E4153}" srcOrd="0" destOrd="0" presId="urn:microsoft.com/office/officeart/2005/8/layout/hierarchy2"/>
    <dgm:cxn modelId="{5D8659F4-D8AA-4401-B146-D55A4993A75B}" type="presParOf" srcId="{68E2A54D-B13D-45C4-B093-5A6CA6FC5C85}" destId="{97CF12CC-639D-47B3-8BE3-850ADD547DCB}" srcOrd="1" destOrd="0" presId="urn:microsoft.com/office/officeart/2005/8/layout/hierarchy2"/>
    <dgm:cxn modelId="{041E8615-4035-4E72-B38E-FEA4FC074032}" type="presParOf" srcId="{97CF12CC-639D-47B3-8BE3-850ADD547DCB}" destId="{83B4CFC9-6790-4D66-B916-1EC66E64D1F9}" srcOrd="0" destOrd="0" presId="urn:microsoft.com/office/officeart/2005/8/layout/hierarchy2"/>
    <dgm:cxn modelId="{C7F29ED3-D714-4D08-A9E2-DA98D7443822}" type="presParOf" srcId="{83B4CFC9-6790-4D66-B916-1EC66E64D1F9}" destId="{C5E4CC2F-347E-4501-9EB2-7FDB7159C0EB}" srcOrd="0" destOrd="0" presId="urn:microsoft.com/office/officeart/2005/8/layout/hierarchy2"/>
    <dgm:cxn modelId="{52F68448-D997-497B-86B0-E989B2BA8979}" type="presParOf" srcId="{97CF12CC-639D-47B3-8BE3-850ADD547DCB}" destId="{D76AE29D-03CA-4682-8137-0167A99CE948}" srcOrd="1" destOrd="0" presId="urn:microsoft.com/office/officeart/2005/8/layout/hierarchy2"/>
    <dgm:cxn modelId="{527514C9-D76F-4507-B427-460660816807}" type="presParOf" srcId="{D76AE29D-03CA-4682-8137-0167A99CE948}" destId="{8BCA3705-CCAB-4F02-91A6-AB9A33604ADF}" srcOrd="0" destOrd="0" presId="urn:microsoft.com/office/officeart/2005/8/layout/hierarchy2"/>
    <dgm:cxn modelId="{DBD17475-3BF1-4871-8D90-A2AB998FC469}" type="presParOf" srcId="{D76AE29D-03CA-4682-8137-0167A99CE948}" destId="{17D3F3F0-9CD7-47E4-9C29-87B87172BAEF}" srcOrd="1" destOrd="0" presId="urn:microsoft.com/office/officeart/2005/8/layout/hierarchy2"/>
    <dgm:cxn modelId="{D36AB2C1-D3C5-48C5-BC2D-D6195CF07355}" type="presParOf" srcId="{17D3F3F0-9CD7-47E4-9C29-87B87172BAEF}" destId="{E82064B5-50D6-4AD9-AA30-52DEE820EE27}" srcOrd="0" destOrd="0" presId="urn:microsoft.com/office/officeart/2005/8/layout/hierarchy2"/>
    <dgm:cxn modelId="{618CCDEE-9424-4079-9277-455414934187}" type="presParOf" srcId="{E82064B5-50D6-4AD9-AA30-52DEE820EE27}" destId="{77A76C1E-9F08-4C85-9660-9549CCC4668E}" srcOrd="0" destOrd="0" presId="urn:microsoft.com/office/officeart/2005/8/layout/hierarchy2"/>
    <dgm:cxn modelId="{6C8A585C-83DA-4606-867C-593AFE7B025B}" type="presParOf" srcId="{17D3F3F0-9CD7-47E4-9C29-87B87172BAEF}" destId="{1E373235-E8BE-4FE5-B874-B57998989032}" srcOrd="1" destOrd="0" presId="urn:microsoft.com/office/officeart/2005/8/layout/hierarchy2"/>
    <dgm:cxn modelId="{09547281-C660-47E5-9451-EC7AFE717BD3}" type="presParOf" srcId="{1E373235-E8BE-4FE5-B874-B57998989032}" destId="{E7BDFF9F-A2ED-4B02-8E37-51C3608353BD}" srcOrd="0" destOrd="0" presId="urn:microsoft.com/office/officeart/2005/8/layout/hierarchy2"/>
    <dgm:cxn modelId="{D51451A3-1B6D-4727-98B0-1591041421EA}" type="presParOf" srcId="{1E373235-E8BE-4FE5-B874-B57998989032}" destId="{BBCA3285-6183-40A5-9296-C0851EBF043D}" srcOrd="1" destOrd="0" presId="urn:microsoft.com/office/officeart/2005/8/layout/hierarchy2"/>
    <dgm:cxn modelId="{C2EFFD31-0AF8-4344-B361-1354E3ED8F12}" type="presParOf" srcId="{17D3F3F0-9CD7-47E4-9C29-87B87172BAEF}" destId="{E90C03C5-D2AE-4D7E-BD55-6F5CB9FCB8AF}" srcOrd="2" destOrd="0" presId="urn:microsoft.com/office/officeart/2005/8/layout/hierarchy2"/>
    <dgm:cxn modelId="{7E94106D-11A6-4AD5-9204-569D0DB41B12}" type="presParOf" srcId="{E90C03C5-D2AE-4D7E-BD55-6F5CB9FCB8AF}" destId="{B4AC4086-AECD-47F9-B24C-A2D0471754A8}" srcOrd="0" destOrd="0" presId="urn:microsoft.com/office/officeart/2005/8/layout/hierarchy2"/>
    <dgm:cxn modelId="{2C86ABF0-7481-49EF-BD06-38118C14CCD1}" type="presParOf" srcId="{17D3F3F0-9CD7-47E4-9C29-87B87172BAEF}" destId="{4E1F7EC5-811C-41B1-9CC9-A1925F39343F}" srcOrd="3" destOrd="0" presId="urn:microsoft.com/office/officeart/2005/8/layout/hierarchy2"/>
    <dgm:cxn modelId="{33EA06C9-545B-47F1-8652-1BBA2BF66975}" type="presParOf" srcId="{4E1F7EC5-811C-41B1-9CC9-A1925F39343F}" destId="{953503D8-9694-4FA0-9D49-AD9CF4BE9DA8}" srcOrd="0" destOrd="0" presId="urn:microsoft.com/office/officeart/2005/8/layout/hierarchy2"/>
    <dgm:cxn modelId="{CBA64EEE-57F2-4FF3-80F0-6A95BAA24EF4}" type="presParOf" srcId="{4E1F7EC5-811C-41B1-9CC9-A1925F39343F}" destId="{E0832631-7065-4348-9A6E-4B5C9294B699}" srcOrd="1" destOrd="0" presId="urn:microsoft.com/office/officeart/2005/8/layout/hierarchy2"/>
    <dgm:cxn modelId="{88EDEFFF-A62D-47F9-90AF-12FBB7CE27AF}" type="presParOf" srcId="{17D3F3F0-9CD7-47E4-9C29-87B87172BAEF}" destId="{DB0EAC5E-46BE-4168-9F14-1E463A1F24AB}" srcOrd="4" destOrd="0" presId="urn:microsoft.com/office/officeart/2005/8/layout/hierarchy2"/>
    <dgm:cxn modelId="{F056B0B0-2E06-4748-93A9-840DB868812B}" type="presParOf" srcId="{DB0EAC5E-46BE-4168-9F14-1E463A1F24AB}" destId="{17492AD3-41DD-4473-A111-CD5F6D13B098}" srcOrd="0" destOrd="0" presId="urn:microsoft.com/office/officeart/2005/8/layout/hierarchy2"/>
    <dgm:cxn modelId="{9FB087C9-EEDD-465D-851B-EFC77E236AEB}" type="presParOf" srcId="{17D3F3F0-9CD7-47E4-9C29-87B87172BAEF}" destId="{5B7D44CB-4726-4B23-A7EC-EBDCAEA2CC3E}" srcOrd="5" destOrd="0" presId="urn:microsoft.com/office/officeart/2005/8/layout/hierarchy2"/>
    <dgm:cxn modelId="{7164523C-D929-498B-B44C-9B7D7946C917}" type="presParOf" srcId="{5B7D44CB-4726-4B23-A7EC-EBDCAEA2CC3E}" destId="{BD484CC0-4B0D-4B18-BD48-C904BF3EF2C7}" srcOrd="0" destOrd="0" presId="urn:microsoft.com/office/officeart/2005/8/layout/hierarchy2"/>
    <dgm:cxn modelId="{CCE1AF4F-ED57-41F9-90DF-1E3102EE2448}" type="presParOf" srcId="{5B7D44CB-4726-4B23-A7EC-EBDCAEA2CC3E}" destId="{ED74E1F9-2017-4FCE-8DDB-E1BF38DD6992}" srcOrd="1" destOrd="0" presId="urn:microsoft.com/office/officeart/2005/8/layout/hierarchy2"/>
    <dgm:cxn modelId="{5DB454C3-388F-4B89-B67D-7A922B57191A}" type="presParOf" srcId="{97CF12CC-639D-47B3-8BE3-850ADD547DCB}" destId="{7BF9DCA8-CCCE-49F8-BE75-6E15EF26C410}" srcOrd="2" destOrd="0" presId="urn:microsoft.com/office/officeart/2005/8/layout/hierarchy2"/>
    <dgm:cxn modelId="{6D4C5577-FF42-4BFF-A96D-8CF41ADDCDF3}" type="presParOf" srcId="{7BF9DCA8-CCCE-49F8-BE75-6E15EF26C410}" destId="{AB73E18E-78D5-4927-8979-68950614CBD9}" srcOrd="0" destOrd="0" presId="urn:microsoft.com/office/officeart/2005/8/layout/hierarchy2"/>
    <dgm:cxn modelId="{913403D4-9293-4CC9-B279-128E7C148234}" type="presParOf" srcId="{97CF12CC-639D-47B3-8BE3-850ADD547DCB}" destId="{D3729A0E-E201-4F8A-BF0D-26F064BBD1B0}" srcOrd="3" destOrd="0" presId="urn:microsoft.com/office/officeart/2005/8/layout/hierarchy2"/>
    <dgm:cxn modelId="{167BBD8D-786F-4DDB-8CFE-849AC0B4AD55}" type="presParOf" srcId="{D3729A0E-E201-4F8A-BF0D-26F064BBD1B0}" destId="{40334F6A-3F7F-4D29-9CC1-9723AE2ED1A8}" srcOrd="0" destOrd="0" presId="urn:microsoft.com/office/officeart/2005/8/layout/hierarchy2"/>
    <dgm:cxn modelId="{C2745D1F-2A6A-4821-A1B9-7C4788C6CFE4}" type="presParOf" srcId="{D3729A0E-E201-4F8A-BF0D-26F064BBD1B0}" destId="{0F6604D0-4769-49A1-8264-7F5BEADCBDBA}" srcOrd="1" destOrd="0" presId="urn:microsoft.com/office/officeart/2005/8/layout/hierarchy2"/>
    <dgm:cxn modelId="{0EEEFFDD-54C3-412A-888F-D45A4988FD17}" type="presParOf" srcId="{0F6604D0-4769-49A1-8264-7F5BEADCBDBA}" destId="{56DD7F09-3E42-4720-8E84-599BB279B684}" srcOrd="0" destOrd="0" presId="urn:microsoft.com/office/officeart/2005/8/layout/hierarchy2"/>
    <dgm:cxn modelId="{A921DF42-DCD9-4096-A949-9E0C57A700FC}" type="presParOf" srcId="{56DD7F09-3E42-4720-8E84-599BB279B684}" destId="{BC993125-83BD-412F-9F9E-BF140264FB38}" srcOrd="0" destOrd="0" presId="urn:microsoft.com/office/officeart/2005/8/layout/hierarchy2"/>
    <dgm:cxn modelId="{950EA5DE-A444-42C9-B3DB-93956BDB5528}" type="presParOf" srcId="{0F6604D0-4769-49A1-8264-7F5BEADCBDBA}" destId="{C73947F1-3ACC-4780-97BB-23D470417C66}" srcOrd="1" destOrd="0" presId="urn:microsoft.com/office/officeart/2005/8/layout/hierarchy2"/>
    <dgm:cxn modelId="{8A7F96AA-12D0-41C7-87B7-28A059E656FA}" type="presParOf" srcId="{C73947F1-3ACC-4780-97BB-23D470417C66}" destId="{656B52B9-77DC-40A5-B420-9E40AD8B114C}" srcOrd="0" destOrd="0" presId="urn:microsoft.com/office/officeart/2005/8/layout/hierarchy2"/>
    <dgm:cxn modelId="{574F831B-E114-4B69-8CE9-4C9A64AFADA2}" type="presParOf" srcId="{C73947F1-3ACC-4780-97BB-23D470417C66}" destId="{76DFEF64-721A-46C1-BA56-F5E1CA023795}" srcOrd="1" destOrd="0" presId="urn:microsoft.com/office/officeart/2005/8/layout/hierarchy2"/>
    <dgm:cxn modelId="{08DB6D34-2AB5-450D-8E98-854CA174E8C5}" type="presParOf" srcId="{0F6604D0-4769-49A1-8264-7F5BEADCBDBA}" destId="{148596A2-DD7B-4DAC-B7CF-0C989DBAB44B}" srcOrd="2" destOrd="0" presId="urn:microsoft.com/office/officeart/2005/8/layout/hierarchy2"/>
    <dgm:cxn modelId="{830DE73F-B9AF-4362-B204-4468FDC1EABA}" type="presParOf" srcId="{148596A2-DD7B-4DAC-B7CF-0C989DBAB44B}" destId="{1BB50CB0-D4B9-4C3F-8ECE-D88ABE4341C4}" srcOrd="0" destOrd="0" presId="urn:microsoft.com/office/officeart/2005/8/layout/hierarchy2"/>
    <dgm:cxn modelId="{AA50DEE2-359B-4638-A1F0-27EFF2D6BA8E}" type="presParOf" srcId="{0F6604D0-4769-49A1-8264-7F5BEADCBDBA}" destId="{141454B1-CEFF-4819-B4A3-93ADE8A03EE2}" srcOrd="3" destOrd="0" presId="urn:microsoft.com/office/officeart/2005/8/layout/hierarchy2"/>
    <dgm:cxn modelId="{DEF45754-B270-4627-9BC2-20EF8A51BCE5}" type="presParOf" srcId="{141454B1-CEFF-4819-B4A3-93ADE8A03EE2}" destId="{AFEA84C7-A527-42D6-ACC1-8BC02952063F}" srcOrd="0" destOrd="0" presId="urn:microsoft.com/office/officeart/2005/8/layout/hierarchy2"/>
    <dgm:cxn modelId="{2AA2978C-4A6E-407B-9D7E-5F3FAE0F2B1B}" type="presParOf" srcId="{141454B1-CEFF-4819-B4A3-93ADE8A03EE2}" destId="{7F0863E8-566B-4A99-A934-0C6EA104B655}"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FABD81-935A-412A-A884-6ABF2A18A321}">
      <dsp:nvSpPr>
        <dsp:cNvPr id="0" name=""/>
        <dsp:cNvSpPr/>
      </dsp:nvSpPr>
      <dsp:spPr>
        <a:xfrm>
          <a:off x="2619" y="0"/>
          <a:ext cx="3000374" cy="4424040"/>
        </a:xfrm>
        <a:prstGeom prst="roundRect">
          <a:avLst>
            <a:gd name="adj" fmla="val 10000"/>
          </a:avLst>
        </a:prstGeom>
        <a:gradFill rotWithShape="0">
          <a:gsLst>
            <a:gs pos="0">
              <a:schemeClr val="accent2">
                <a:hueOff val="0"/>
                <a:satOff val="0"/>
                <a:lumOff val="0"/>
                <a:alphaOff val="0"/>
                <a:tint val="98000"/>
                <a:shade val="25000"/>
                <a:satMod val="250000"/>
              </a:schemeClr>
            </a:gs>
            <a:gs pos="68000">
              <a:schemeClr val="accent2">
                <a:hueOff val="0"/>
                <a:satOff val="0"/>
                <a:lumOff val="0"/>
                <a:alphaOff val="0"/>
                <a:tint val="86000"/>
                <a:satMod val="115000"/>
              </a:schemeClr>
            </a:gs>
            <a:gs pos="100000">
              <a:schemeClr val="accent2">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2">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b="1" kern="1200" dirty="0" smtClean="0">
              <a:latin typeface="Arial" pitchFamily="34" charset="0"/>
              <a:cs typeface="Arial" pitchFamily="34" charset="0"/>
            </a:rPr>
            <a:t>Social</a:t>
          </a:r>
        </a:p>
        <a:p>
          <a:pPr lvl="0" algn="just" defTabSz="889000">
            <a:lnSpc>
              <a:spcPct val="90000"/>
            </a:lnSpc>
            <a:spcBef>
              <a:spcPct val="0"/>
            </a:spcBef>
            <a:spcAft>
              <a:spcPct val="35000"/>
            </a:spcAft>
          </a:pPr>
          <a:r>
            <a:rPr lang="es-EC" sz="1600" kern="1200" dirty="0" smtClean="0">
              <a:latin typeface="Arial" pitchFamily="34" charset="0"/>
              <a:cs typeface="Arial" pitchFamily="34" charset="0"/>
            </a:rPr>
            <a:t>El medio ambiente se ve afectado por el uso inadecuado del combustible, el cual disminuye la calidad del aire.</a:t>
          </a:r>
          <a:endParaRPr lang="es-ES" sz="1600" kern="1200" dirty="0">
            <a:latin typeface="Arial" pitchFamily="34" charset="0"/>
            <a:cs typeface="Arial" pitchFamily="34" charset="0"/>
          </a:endParaRPr>
        </a:p>
      </dsp:txBody>
      <dsp:txXfrm>
        <a:off x="2619" y="1769616"/>
        <a:ext cx="3000374" cy="1769616"/>
      </dsp:txXfrm>
    </dsp:sp>
    <dsp:sp modelId="{01DE5C19-5442-49A3-9B61-D63180764D3F}">
      <dsp:nvSpPr>
        <dsp:cNvPr id="0" name=""/>
        <dsp:cNvSpPr/>
      </dsp:nvSpPr>
      <dsp:spPr>
        <a:xfrm>
          <a:off x="766204" y="265442"/>
          <a:ext cx="1473205" cy="1473205"/>
        </a:xfrm>
        <a:prstGeom prst="ellipse">
          <a:avLst/>
        </a:prstGeom>
        <a:blipFill rotWithShape="0">
          <a:blip xmlns:r="http://schemas.openxmlformats.org/officeDocument/2006/relationships" r:embed="rId1"/>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245B156E-A9DB-42FB-9628-36D983C879B7}">
      <dsp:nvSpPr>
        <dsp:cNvPr id="0" name=""/>
        <dsp:cNvSpPr/>
      </dsp:nvSpPr>
      <dsp:spPr>
        <a:xfrm>
          <a:off x="3093005" y="0"/>
          <a:ext cx="3000374" cy="4424040"/>
        </a:xfrm>
        <a:prstGeom prst="roundRect">
          <a:avLst>
            <a:gd name="adj" fmla="val 10000"/>
          </a:avLst>
        </a:prstGeom>
        <a:gradFill rotWithShape="0">
          <a:gsLst>
            <a:gs pos="0">
              <a:schemeClr val="accent3">
                <a:hueOff val="0"/>
                <a:satOff val="0"/>
                <a:lumOff val="0"/>
                <a:alphaOff val="0"/>
                <a:tint val="98000"/>
                <a:shade val="25000"/>
                <a:satMod val="250000"/>
              </a:schemeClr>
            </a:gs>
            <a:gs pos="68000">
              <a:schemeClr val="accent3">
                <a:hueOff val="0"/>
                <a:satOff val="0"/>
                <a:lumOff val="0"/>
                <a:alphaOff val="0"/>
                <a:tint val="86000"/>
                <a:satMod val="115000"/>
              </a:schemeClr>
            </a:gs>
            <a:gs pos="100000">
              <a:schemeClr val="accent3">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s-ES" sz="2000" b="1" kern="1200" dirty="0" smtClean="0">
              <a:latin typeface="Arial" pitchFamily="34" charset="0"/>
              <a:cs typeface="Arial" pitchFamily="34" charset="0"/>
            </a:rPr>
            <a:t>Económica</a:t>
          </a:r>
        </a:p>
        <a:p>
          <a:pPr lvl="0" algn="just" defTabSz="889000">
            <a:lnSpc>
              <a:spcPct val="90000"/>
            </a:lnSpc>
            <a:spcBef>
              <a:spcPct val="0"/>
            </a:spcBef>
            <a:spcAft>
              <a:spcPct val="35000"/>
            </a:spcAft>
          </a:pPr>
          <a:r>
            <a:rPr lang="es-EC" sz="1600" kern="1200" dirty="0" smtClean="0">
              <a:latin typeface="Arial" pitchFamily="34" charset="0"/>
              <a:cs typeface="Arial" pitchFamily="34" charset="0"/>
            </a:rPr>
            <a:t>Cubrir la demanda del mercado donde no exista estaciones de servicio.</a:t>
          </a:r>
          <a:endParaRPr lang="es-ES" sz="1600" kern="1200" dirty="0">
            <a:latin typeface="Arial" pitchFamily="34" charset="0"/>
            <a:cs typeface="Arial" pitchFamily="34" charset="0"/>
          </a:endParaRPr>
        </a:p>
      </dsp:txBody>
      <dsp:txXfrm>
        <a:off x="3093005" y="1769616"/>
        <a:ext cx="3000374" cy="1769616"/>
      </dsp:txXfrm>
    </dsp:sp>
    <dsp:sp modelId="{4BFA161D-9D78-4517-83E1-AE179697CD1A}">
      <dsp:nvSpPr>
        <dsp:cNvPr id="0" name=""/>
        <dsp:cNvSpPr/>
      </dsp:nvSpPr>
      <dsp:spPr>
        <a:xfrm>
          <a:off x="3856590" y="265442"/>
          <a:ext cx="1473205" cy="1473205"/>
        </a:xfrm>
        <a:prstGeom prst="ellipse">
          <a:avLst/>
        </a:prstGeom>
        <a:blipFill rotWithShape="0">
          <a:blip xmlns:r="http://schemas.openxmlformats.org/officeDocument/2006/relationships" r:embed="rId2"/>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ED428A76-326C-43B2-A852-3C44537B044A}">
      <dsp:nvSpPr>
        <dsp:cNvPr id="0" name=""/>
        <dsp:cNvSpPr/>
      </dsp:nvSpPr>
      <dsp:spPr>
        <a:xfrm>
          <a:off x="243839" y="3539232"/>
          <a:ext cx="5608320" cy="663606"/>
        </a:xfrm>
        <a:prstGeom prst="leftRightArrow">
          <a:avLst/>
        </a:prstGeom>
        <a:solidFill>
          <a:schemeClr val="accent2">
            <a:tint val="40000"/>
            <a:hueOff val="0"/>
            <a:satOff val="0"/>
            <a:lumOff val="0"/>
            <a:alphaOff val="0"/>
          </a:schemeClr>
        </a:solidFill>
        <a:ln>
          <a:noFill/>
        </a:ln>
        <a:effectLst>
          <a:outerShdw blurRad="57150" dist="38100" dir="5400000" algn="ctr" rotWithShape="0">
            <a:schemeClr val="accent2">
              <a:tint val="40000"/>
              <a:hueOff val="0"/>
              <a:satOff val="0"/>
              <a:lumOff val="0"/>
              <a:alphaOff val="0"/>
              <a:shade val="9000"/>
              <a:satMod val="105000"/>
              <a:alpha val="48000"/>
            </a:scheme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308A1D-3ECA-47D1-B9AC-775A6422BF5D}">
      <dsp:nvSpPr>
        <dsp:cNvPr id="0" name=""/>
        <dsp:cNvSpPr/>
      </dsp:nvSpPr>
      <dsp:spPr>
        <a:xfrm>
          <a:off x="4118" y="0"/>
          <a:ext cx="3962102" cy="3960439"/>
        </a:xfrm>
        <a:prstGeom prst="roundRect">
          <a:avLst>
            <a:gd name="adj" fmla="val 10000"/>
          </a:avLst>
        </a:prstGeom>
        <a:solidFill>
          <a:schemeClr val="accent3">
            <a:tint val="40000"/>
            <a:hueOff val="0"/>
            <a:satOff val="0"/>
            <a:lumOff val="0"/>
            <a:alphaOff val="0"/>
          </a:schemeClr>
        </a:solidFill>
        <a:ln w="9525" cap="flat" cmpd="sng" algn="ctr">
          <a:solidFill>
            <a:schemeClr val="accent3">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s-EC" sz="3400" kern="1200" dirty="0" smtClean="0"/>
            <a:t>Barreras de Entrada</a:t>
          </a:r>
          <a:endParaRPr lang="es-EC" sz="3400" kern="1200" dirty="0"/>
        </a:p>
      </dsp:txBody>
      <dsp:txXfrm>
        <a:off x="4118" y="0"/>
        <a:ext cx="3962102" cy="1188131"/>
      </dsp:txXfrm>
    </dsp:sp>
    <dsp:sp modelId="{8FC2442D-85A0-4E7F-9530-1B3207AC33AF}">
      <dsp:nvSpPr>
        <dsp:cNvPr id="0" name=""/>
        <dsp:cNvSpPr/>
      </dsp:nvSpPr>
      <dsp:spPr>
        <a:xfrm>
          <a:off x="400329" y="1188228"/>
          <a:ext cx="3169681" cy="576951"/>
        </a:xfrm>
        <a:prstGeom prst="roundRect">
          <a:avLst>
            <a:gd name="adj" fmla="val 10000"/>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5880" tIns="41910" rIns="55880" bIns="41910" numCol="1" spcCol="1270" anchor="ctr" anchorCtr="0">
          <a:noAutofit/>
        </a:bodyPr>
        <a:lstStyle/>
        <a:p>
          <a:pPr lvl="0" algn="ctr" defTabSz="977900">
            <a:lnSpc>
              <a:spcPct val="90000"/>
            </a:lnSpc>
            <a:spcBef>
              <a:spcPct val="0"/>
            </a:spcBef>
            <a:spcAft>
              <a:spcPct val="35000"/>
            </a:spcAft>
          </a:pPr>
          <a:r>
            <a:rPr lang="es-EC" sz="2200" kern="1200" dirty="0" smtClean="0"/>
            <a:t>Gasto de inversión</a:t>
          </a:r>
          <a:endParaRPr lang="es-EC" sz="2200" kern="1200" dirty="0"/>
        </a:p>
      </dsp:txBody>
      <dsp:txXfrm>
        <a:off x="417227" y="1205126"/>
        <a:ext cx="3135885" cy="543155"/>
      </dsp:txXfrm>
    </dsp:sp>
    <dsp:sp modelId="{F85E5EDF-F38F-496E-B4F2-B4A1C15BF52C}">
      <dsp:nvSpPr>
        <dsp:cNvPr id="0" name=""/>
        <dsp:cNvSpPr/>
      </dsp:nvSpPr>
      <dsp:spPr>
        <a:xfrm>
          <a:off x="400329" y="1853941"/>
          <a:ext cx="3169681" cy="576951"/>
        </a:xfrm>
        <a:prstGeom prst="roundRect">
          <a:avLst>
            <a:gd name="adj" fmla="val 10000"/>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5880" tIns="41910" rIns="55880" bIns="41910" numCol="1" spcCol="1270" anchor="ctr" anchorCtr="0">
          <a:noAutofit/>
        </a:bodyPr>
        <a:lstStyle/>
        <a:p>
          <a:pPr lvl="0" algn="ctr" defTabSz="977900">
            <a:lnSpc>
              <a:spcPct val="90000"/>
            </a:lnSpc>
            <a:spcBef>
              <a:spcPct val="0"/>
            </a:spcBef>
            <a:spcAft>
              <a:spcPct val="35000"/>
            </a:spcAft>
          </a:pPr>
          <a:r>
            <a:rPr lang="es-EC" sz="2200" kern="1200" dirty="0" smtClean="0"/>
            <a:t>Publicidad</a:t>
          </a:r>
          <a:endParaRPr lang="es-EC" sz="2200" kern="1200" dirty="0"/>
        </a:p>
      </dsp:txBody>
      <dsp:txXfrm>
        <a:off x="417227" y="1870839"/>
        <a:ext cx="3135885" cy="543155"/>
      </dsp:txXfrm>
    </dsp:sp>
    <dsp:sp modelId="{5961272A-BEFD-40A4-A105-F7209579A089}">
      <dsp:nvSpPr>
        <dsp:cNvPr id="0" name=""/>
        <dsp:cNvSpPr/>
      </dsp:nvSpPr>
      <dsp:spPr>
        <a:xfrm>
          <a:off x="400329" y="2519655"/>
          <a:ext cx="3169681" cy="576951"/>
        </a:xfrm>
        <a:prstGeom prst="roundRect">
          <a:avLst>
            <a:gd name="adj" fmla="val 10000"/>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5880" tIns="41910" rIns="55880" bIns="41910" numCol="1" spcCol="1270" anchor="ctr" anchorCtr="0">
          <a:noAutofit/>
        </a:bodyPr>
        <a:lstStyle/>
        <a:p>
          <a:pPr lvl="0" algn="ctr" defTabSz="977900">
            <a:lnSpc>
              <a:spcPct val="90000"/>
            </a:lnSpc>
            <a:spcBef>
              <a:spcPct val="0"/>
            </a:spcBef>
            <a:spcAft>
              <a:spcPct val="35000"/>
            </a:spcAft>
          </a:pPr>
          <a:r>
            <a:rPr lang="es-EC" sz="2200" kern="1200" dirty="0" smtClean="0"/>
            <a:t>Terreno</a:t>
          </a:r>
          <a:endParaRPr lang="es-EC" sz="2200" kern="1200" dirty="0"/>
        </a:p>
      </dsp:txBody>
      <dsp:txXfrm>
        <a:off x="417227" y="2536553"/>
        <a:ext cx="3135885" cy="543155"/>
      </dsp:txXfrm>
    </dsp:sp>
    <dsp:sp modelId="{AF50EE68-49EC-497F-B080-83FBC39D4060}">
      <dsp:nvSpPr>
        <dsp:cNvPr id="0" name=""/>
        <dsp:cNvSpPr/>
      </dsp:nvSpPr>
      <dsp:spPr>
        <a:xfrm>
          <a:off x="400329" y="3185368"/>
          <a:ext cx="3169681" cy="576951"/>
        </a:xfrm>
        <a:prstGeom prst="roundRect">
          <a:avLst>
            <a:gd name="adj" fmla="val 10000"/>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5880" tIns="41910" rIns="55880" bIns="41910" numCol="1" spcCol="1270" anchor="ctr" anchorCtr="0">
          <a:noAutofit/>
        </a:bodyPr>
        <a:lstStyle/>
        <a:p>
          <a:pPr lvl="0" algn="ctr" defTabSz="977900">
            <a:lnSpc>
              <a:spcPct val="90000"/>
            </a:lnSpc>
            <a:spcBef>
              <a:spcPct val="0"/>
            </a:spcBef>
            <a:spcAft>
              <a:spcPct val="35000"/>
            </a:spcAft>
          </a:pPr>
          <a:r>
            <a:rPr lang="es-EC" sz="2200" kern="1200" dirty="0" smtClean="0"/>
            <a:t>Ordenanzas Municipales</a:t>
          </a:r>
          <a:endParaRPr lang="es-EC" sz="2200" kern="1200" dirty="0"/>
        </a:p>
      </dsp:txBody>
      <dsp:txXfrm>
        <a:off x="417227" y="3202266"/>
        <a:ext cx="3135885" cy="543155"/>
      </dsp:txXfrm>
    </dsp:sp>
    <dsp:sp modelId="{013A1564-DD9E-4883-A754-91A7A682AB36}">
      <dsp:nvSpPr>
        <dsp:cNvPr id="0" name=""/>
        <dsp:cNvSpPr/>
      </dsp:nvSpPr>
      <dsp:spPr>
        <a:xfrm>
          <a:off x="4263378" y="0"/>
          <a:ext cx="3962102" cy="3960439"/>
        </a:xfrm>
        <a:prstGeom prst="roundRect">
          <a:avLst>
            <a:gd name="adj" fmla="val 10000"/>
          </a:avLst>
        </a:prstGeom>
        <a:solidFill>
          <a:schemeClr val="accent3">
            <a:tint val="40000"/>
            <a:hueOff val="0"/>
            <a:satOff val="0"/>
            <a:lumOff val="0"/>
            <a:alphaOff val="0"/>
          </a:schemeClr>
        </a:solidFill>
        <a:ln w="9525" cap="flat" cmpd="sng" algn="ctr">
          <a:solidFill>
            <a:schemeClr val="accent3">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s-EC" sz="3400" kern="1200" dirty="0" smtClean="0"/>
            <a:t>Barreras de Salida</a:t>
          </a:r>
          <a:endParaRPr lang="es-EC" sz="3400" kern="1200" dirty="0"/>
        </a:p>
      </dsp:txBody>
      <dsp:txXfrm>
        <a:off x="4263378" y="0"/>
        <a:ext cx="3962102" cy="1188131"/>
      </dsp:txXfrm>
    </dsp:sp>
    <dsp:sp modelId="{D2D33C9E-E75A-484B-8DE5-2F9D0905E73F}">
      <dsp:nvSpPr>
        <dsp:cNvPr id="0" name=""/>
        <dsp:cNvSpPr/>
      </dsp:nvSpPr>
      <dsp:spPr>
        <a:xfrm>
          <a:off x="4659589" y="1188470"/>
          <a:ext cx="3169681" cy="778067"/>
        </a:xfrm>
        <a:prstGeom prst="roundRect">
          <a:avLst>
            <a:gd name="adj" fmla="val 10000"/>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5880" tIns="41910" rIns="55880" bIns="41910" numCol="1" spcCol="1270" anchor="ctr" anchorCtr="0">
          <a:noAutofit/>
        </a:bodyPr>
        <a:lstStyle/>
        <a:p>
          <a:pPr lvl="0" algn="ctr" defTabSz="977900">
            <a:lnSpc>
              <a:spcPct val="90000"/>
            </a:lnSpc>
            <a:spcBef>
              <a:spcPct val="0"/>
            </a:spcBef>
            <a:spcAft>
              <a:spcPct val="35000"/>
            </a:spcAft>
          </a:pPr>
          <a:r>
            <a:rPr lang="es-EC" sz="2200" kern="1200" dirty="0" smtClean="0"/>
            <a:t>El poder de negociación de los proveedores</a:t>
          </a:r>
          <a:endParaRPr lang="es-EC" sz="2200" kern="1200" dirty="0"/>
        </a:p>
      </dsp:txBody>
      <dsp:txXfrm>
        <a:off x="4682378" y="1211259"/>
        <a:ext cx="3124103" cy="732489"/>
      </dsp:txXfrm>
    </dsp:sp>
    <dsp:sp modelId="{D37FF6AF-EF6C-4138-8ECD-715A2365285D}">
      <dsp:nvSpPr>
        <dsp:cNvPr id="0" name=""/>
        <dsp:cNvSpPr/>
      </dsp:nvSpPr>
      <dsp:spPr>
        <a:xfrm>
          <a:off x="4659589" y="2086240"/>
          <a:ext cx="3169681" cy="778067"/>
        </a:xfrm>
        <a:prstGeom prst="roundRect">
          <a:avLst>
            <a:gd name="adj" fmla="val 10000"/>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5880" tIns="41910" rIns="55880" bIns="41910" numCol="1" spcCol="1270" anchor="ctr" anchorCtr="0">
          <a:noAutofit/>
        </a:bodyPr>
        <a:lstStyle/>
        <a:p>
          <a:pPr lvl="0" algn="ctr" defTabSz="977900">
            <a:lnSpc>
              <a:spcPct val="90000"/>
            </a:lnSpc>
            <a:spcBef>
              <a:spcPct val="0"/>
            </a:spcBef>
            <a:spcAft>
              <a:spcPct val="35000"/>
            </a:spcAft>
          </a:pPr>
          <a:r>
            <a:rPr lang="es-EC" sz="2200" kern="1200" dirty="0" smtClean="0"/>
            <a:t>Poder de negociación de los clientes</a:t>
          </a:r>
          <a:endParaRPr lang="es-EC" sz="2200" kern="1200" dirty="0"/>
        </a:p>
      </dsp:txBody>
      <dsp:txXfrm>
        <a:off x="4682378" y="2109029"/>
        <a:ext cx="3124103" cy="732489"/>
      </dsp:txXfrm>
    </dsp:sp>
    <dsp:sp modelId="{7C7F5AED-74D8-4469-8E19-D9593FBDD4FC}">
      <dsp:nvSpPr>
        <dsp:cNvPr id="0" name=""/>
        <dsp:cNvSpPr/>
      </dsp:nvSpPr>
      <dsp:spPr>
        <a:xfrm>
          <a:off x="4659589" y="2984010"/>
          <a:ext cx="3169681" cy="778067"/>
        </a:xfrm>
        <a:prstGeom prst="roundRect">
          <a:avLst>
            <a:gd name="adj" fmla="val 10000"/>
          </a:avLst>
        </a:prstGeom>
        <a:solidFill>
          <a:schemeClr val="accent3">
            <a:hueOff val="0"/>
            <a:satOff val="0"/>
            <a:lumOff val="0"/>
            <a:alphaOff val="0"/>
          </a:schemeClr>
        </a:solidFill>
        <a:ln>
          <a:noFill/>
        </a:ln>
        <a:effectLst>
          <a:outerShdw blurRad="57150" dist="38100" dir="5400000" algn="ctr" rotWithShape="0">
            <a:schemeClr val="accent3">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55880" tIns="41910" rIns="55880" bIns="41910" numCol="1" spcCol="1270" anchor="ctr" anchorCtr="0">
          <a:noAutofit/>
        </a:bodyPr>
        <a:lstStyle/>
        <a:p>
          <a:pPr lvl="0" algn="ctr" defTabSz="977900">
            <a:lnSpc>
              <a:spcPct val="90000"/>
            </a:lnSpc>
            <a:spcBef>
              <a:spcPct val="0"/>
            </a:spcBef>
            <a:spcAft>
              <a:spcPct val="35000"/>
            </a:spcAft>
          </a:pPr>
          <a:r>
            <a:rPr lang="es-EC" sz="2200" kern="1200" dirty="0" smtClean="0"/>
            <a:t>Amenaza  de los competidores</a:t>
          </a:r>
          <a:endParaRPr lang="es-EC" sz="2200" kern="1200" dirty="0"/>
        </a:p>
      </dsp:txBody>
      <dsp:txXfrm>
        <a:off x="4682378" y="3006799"/>
        <a:ext cx="3124103" cy="73248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EC1D5F-220F-46A9-A89C-0941068EB443}">
      <dsp:nvSpPr>
        <dsp:cNvPr id="0" name=""/>
        <dsp:cNvSpPr/>
      </dsp:nvSpPr>
      <dsp:spPr>
        <a:xfrm rot="10800000">
          <a:off x="1544464" y="1612"/>
          <a:ext cx="5363155" cy="774375"/>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478" tIns="72390" rIns="135128" bIns="72390" numCol="1" spcCol="1270" anchor="ctr" anchorCtr="0">
          <a:noAutofit/>
        </a:bodyPr>
        <a:lstStyle/>
        <a:p>
          <a:pPr lvl="0" algn="l" defTabSz="844550" rtl="0">
            <a:lnSpc>
              <a:spcPct val="90000"/>
            </a:lnSpc>
            <a:spcBef>
              <a:spcPct val="0"/>
            </a:spcBef>
            <a:spcAft>
              <a:spcPct val="35000"/>
            </a:spcAft>
          </a:pPr>
          <a:r>
            <a:rPr kumimoji="0" lang="es-ES" sz="1900" b="0" i="0" u="none" strike="noStrike" kern="1200" cap="none" normalizeH="0" baseline="0" dirty="0" smtClean="0">
              <a:ln>
                <a:noFill/>
              </a:ln>
              <a:solidFill>
                <a:schemeClr val="bg1"/>
              </a:solidFill>
              <a:effectLst/>
              <a:latin typeface="Arial" pitchFamily="34" charset="0"/>
              <a:ea typeface="Calibri" pitchFamily="34" charset="0"/>
              <a:cs typeface="Arial" pitchFamily="34" charset="0"/>
            </a:rPr>
            <a:t>Diferenciar marca.</a:t>
          </a:r>
          <a:endParaRPr lang="es-ES" sz="1900" kern="1200" dirty="0">
            <a:solidFill>
              <a:schemeClr val="bg1"/>
            </a:solidFill>
          </a:endParaRPr>
        </a:p>
      </dsp:txBody>
      <dsp:txXfrm rot="10800000">
        <a:off x="1738058" y="1612"/>
        <a:ext cx="5169561" cy="774375"/>
      </dsp:txXfrm>
    </dsp:sp>
    <dsp:sp modelId="{7D2FFEA5-A3A3-437C-8F5A-330234A6E166}">
      <dsp:nvSpPr>
        <dsp:cNvPr id="0" name=""/>
        <dsp:cNvSpPr/>
      </dsp:nvSpPr>
      <dsp:spPr>
        <a:xfrm>
          <a:off x="1157276" y="1612"/>
          <a:ext cx="774375" cy="774375"/>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2BF98E-AD87-4854-B517-0DD532F95E27}">
      <dsp:nvSpPr>
        <dsp:cNvPr id="0" name=""/>
        <dsp:cNvSpPr/>
      </dsp:nvSpPr>
      <dsp:spPr>
        <a:xfrm rot="10800000">
          <a:off x="1544464" y="1007145"/>
          <a:ext cx="5363155" cy="774375"/>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478" tIns="72390" rIns="135128" bIns="72390" numCol="1" spcCol="1270" anchor="ctr" anchorCtr="0">
          <a:noAutofit/>
        </a:bodyPr>
        <a:lstStyle/>
        <a:p>
          <a:pPr lvl="0" algn="l" defTabSz="844550" rtl="0">
            <a:lnSpc>
              <a:spcPct val="90000"/>
            </a:lnSpc>
            <a:spcBef>
              <a:spcPct val="0"/>
            </a:spcBef>
            <a:spcAft>
              <a:spcPct val="35000"/>
            </a:spcAft>
          </a:pPr>
          <a:r>
            <a:rPr kumimoji="0" lang="es-ES" sz="1900" b="0" i="0" u="none" strike="noStrike" kern="1200" cap="none" normalizeH="0" baseline="0" dirty="0" smtClean="0">
              <a:ln>
                <a:noFill/>
              </a:ln>
              <a:solidFill>
                <a:schemeClr val="bg1"/>
              </a:solidFill>
              <a:effectLst/>
              <a:latin typeface="Arial" pitchFamily="34" charset="0"/>
              <a:ea typeface="Calibri" pitchFamily="34" charset="0"/>
              <a:cs typeface="Arial" pitchFamily="34" charset="0"/>
            </a:rPr>
            <a:t>Defenderse del aumento de la competencia en el sector</a:t>
          </a:r>
          <a:endParaRPr lang="es-ES" sz="1900" kern="1200" dirty="0">
            <a:solidFill>
              <a:schemeClr val="bg1"/>
            </a:solidFill>
          </a:endParaRPr>
        </a:p>
      </dsp:txBody>
      <dsp:txXfrm rot="10800000">
        <a:off x="1738058" y="1007145"/>
        <a:ext cx="5169561" cy="774375"/>
      </dsp:txXfrm>
    </dsp:sp>
    <dsp:sp modelId="{73E32239-C888-4B8E-A88B-F22DC162217D}">
      <dsp:nvSpPr>
        <dsp:cNvPr id="0" name=""/>
        <dsp:cNvSpPr/>
      </dsp:nvSpPr>
      <dsp:spPr>
        <a:xfrm>
          <a:off x="1157276" y="1007145"/>
          <a:ext cx="774375" cy="774375"/>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B12B1E5-480A-4234-8EC6-28CE36AB156B}">
      <dsp:nvSpPr>
        <dsp:cNvPr id="0" name=""/>
        <dsp:cNvSpPr/>
      </dsp:nvSpPr>
      <dsp:spPr>
        <a:xfrm rot="10800000">
          <a:off x="1544464" y="2012677"/>
          <a:ext cx="5363155" cy="774375"/>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478" tIns="72390" rIns="135128" bIns="72390" numCol="1" spcCol="1270" anchor="ctr" anchorCtr="0">
          <a:noAutofit/>
        </a:bodyPr>
        <a:lstStyle/>
        <a:p>
          <a:pPr lvl="0" algn="l" defTabSz="844550" rtl="0">
            <a:lnSpc>
              <a:spcPct val="90000"/>
            </a:lnSpc>
            <a:spcBef>
              <a:spcPct val="0"/>
            </a:spcBef>
            <a:spcAft>
              <a:spcPct val="35000"/>
            </a:spcAft>
          </a:pPr>
          <a:r>
            <a:rPr kumimoji="0" lang="es-ES" sz="1900" b="0" i="0" u="none" strike="noStrike" kern="1200" cap="none" normalizeH="0" baseline="0" dirty="0" smtClean="0">
              <a:ln>
                <a:noFill/>
              </a:ln>
              <a:solidFill>
                <a:schemeClr val="bg1"/>
              </a:solidFill>
              <a:effectLst/>
              <a:latin typeface="Arial" pitchFamily="34" charset="0"/>
              <a:ea typeface="Calibri" pitchFamily="34" charset="0"/>
              <a:cs typeface="Arial" pitchFamily="34" charset="0"/>
            </a:rPr>
            <a:t>Aumentar las ventas y participación del mercado.</a:t>
          </a:r>
          <a:endParaRPr lang="es-ES" sz="1900" kern="1200" dirty="0">
            <a:solidFill>
              <a:schemeClr val="bg1"/>
            </a:solidFill>
          </a:endParaRPr>
        </a:p>
      </dsp:txBody>
      <dsp:txXfrm rot="10800000">
        <a:off x="1738058" y="2012677"/>
        <a:ext cx="5169561" cy="774375"/>
      </dsp:txXfrm>
    </dsp:sp>
    <dsp:sp modelId="{3EA37623-0C24-4932-BDE8-7514FA1840B9}">
      <dsp:nvSpPr>
        <dsp:cNvPr id="0" name=""/>
        <dsp:cNvSpPr/>
      </dsp:nvSpPr>
      <dsp:spPr>
        <a:xfrm>
          <a:off x="1157276" y="2012677"/>
          <a:ext cx="774375" cy="774375"/>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27A3E1-94F8-410B-B34C-1E231F5D75C1}">
      <dsp:nvSpPr>
        <dsp:cNvPr id="0" name=""/>
        <dsp:cNvSpPr/>
      </dsp:nvSpPr>
      <dsp:spPr>
        <a:xfrm rot="10800000">
          <a:off x="1544464" y="3018210"/>
          <a:ext cx="5363155" cy="774375"/>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478" tIns="72390" rIns="135128" bIns="72390" numCol="1" spcCol="1270" anchor="ctr" anchorCtr="0">
          <a:noAutofit/>
        </a:bodyPr>
        <a:lstStyle/>
        <a:p>
          <a:pPr lvl="0" algn="l" defTabSz="844550" rtl="0">
            <a:lnSpc>
              <a:spcPct val="90000"/>
            </a:lnSpc>
            <a:spcBef>
              <a:spcPct val="0"/>
            </a:spcBef>
            <a:spcAft>
              <a:spcPct val="35000"/>
            </a:spcAft>
          </a:pPr>
          <a:r>
            <a:rPr kumimoji="0" lang="es-ES" sz="1900" b="0" i="0" u="none" strike="noStrike" kern="1200" cap="none" normalizeH="0" baseline="0" dirty="0" smtClean="0">
              <a:ln>
                <a:noFill/>
              </a:ln>
              <a:solidFill>
                <a:schemeClr val="bg1"/>
              </a:solidFill>
              <a:effectLst/>
              <a:latin typeface="Arial" pitchFamily="34" charset="0"/>
              <a:ea typeface="Calibri" pitchFamily="34" charset="0"/>
              <a:cs typeface="Arial" pitchFamily="34" charset="0"/>
            </a:rPr>
            <a:t>Evitar una guerra de precios.</a:t>
          </a:r>
          <a:endParaRPr lang="es-ES" sz="1900" kern="1200" dirty="0">
            <a:solidFill>
              <a:schemeClr val="bg1"/>
            </a:solidFill>
          </a:endParaRPr>
        </a:p>
      </dsp:txBody>
      <dsp:txXfrm rot="10800000">
        <a:off x="1738058" y="3018210"/>
        <a:ext cx="5169561" cy="774375"/>
      </dsp:txXfrm>
    </dsp:sp>
    <dsp:sp modelId="{E5E1AAC3-E9C3-4649-935B-6D1A96E2BC02}">
      <dsp:nvSpPr>
        <dsp:cNvPr id="0" name=""/>
        <dsp:cNvSpPr/>
      </dsp:nvSpPr>
      <dsp:spPr>
        <a:xfrm>
          <a:off x="1157276" y="3018210"/>
          <a:ext cx="774375" cy="774375"/>
        </a:xfrm>
        <a:prstGeom prst="ellipse">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D112476-683E-4196-A92B-F76E1C9084B5}">
      <dsp:nvSpPr>
        <dsp:cNvPr id="0" name=""/>
        <dsp:cNvSpPr/>
      </dsp:nvSpPr>
      <dsp:spPr>
        <a:xfrm rot="10800000">
          <a:off x="1544464" y="4023743"/>
          <a:ext cx="5363155" cy="774375"/>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478" tIns="72390" rIns="135128" bIns="72390" numCol="1" spcCol="1270" anchor="ctr" anchorCtr="0">
          <a:noAutofit/>
        </a:bodyPr>
        <a:lstStyle/>
        <a:p>
          <a:pPr lvl="0" algn="l" defTabSz="844550" rtl="0">
            <a:lnSpc>
              <a:spcPct val="90000"/>
            </a:lnSpc>
            <a:spcBef>
              <a:spcPct val="0"/>
            </a:spcBef>
            <a:spcAft>
              <a:spcPct val="35000"/>
            </a:spcAft>
          </a:pPr>
          <a:r>
            <a:rPr kumimoji="0" lang="es-ES" sz="1900" b="0" i="0" u="none" strike="noStrike" kern="1200" cap="none" normalizeH="0" baseline="0" dirty="0" err="1" smtClean="0">
              <a:ln>
                <a:noFill/>
              </a:ln>
              <a:solidFill>
                <a:schemeClr val="bg1"/>
              </a:solidFill>
              <a:effectLst/>
              <a:latin typeface="Arial" pitchFamily="34" charset="0"/>
              <a:ea typeface="Calibri" pitchFamily="34" charset="0"/>
              <a:cs typeface="Arial" pitchFamily="34" charset="0"/>
            </a:rPr>
            <a:t>Branding</a:t>
          </a:r>
          <a:r>
            <a:rPr kumimoji="0" lang="es-ES" sz="1900" b="0" i="0" u="none" strike="noStrike" kern="1200" cap="none" normalizeH="0" baseline="0" dirty="0" smtClean="0">
              <a:ln>
                <a:noFill/>
              </a:ln>
              <a:solidFill>
                <a:schemeClr val="bg1"/>
              </a:solidFill>
              <a:effectLst/>
              <a:latin typeface="Arial" pitchFamily="34" charset="0"/>
              <a:ea typeface="Calibri" pitchFamily="34" charset="0"/>
              <a:cs typeface="Arial" pitchFamily="34" charset="0"/>
            </a:rPr>
            <a:t> (activación del punto de venta y aumento de tráfico).</a:t>
          </a:r>
          <a:endParaRPr kumimoji="0" lang="en-US" sz="1900" b="0" i="0" u="none" strike="noStrike" kern="1200" cap="none" normalizeH="0" baseline="0" dirty="0" smtClean="0">
            <a:ln>
              <a:noFill/>
            </a:ln>
            <a:solidFill>
              <a:schemeClr val="bg1"/>
            </a:solidFill>
            <a:effectLst/>
            <a:latin typeface="Arial" pitchFamily="34" charset="0"/>
            <a:cs typeface="Arial" pitchFamily="34" charset="0"/>
          </a:endParaRPr>
        </a:p>
      </dsp:txBody>
      <dsp:txXfrm rot="10800000">
        <a:off x="1738058" y="4023743"/>
        <a:ext cx="5169561" cy="774375"/>
      </dsp:txXfrm>
    </dsp:sp>
    <dsp:sp modelId="{A565A7B8-8B33-4642-821E-019C3A53E51C}">
      <dsp:nvSpPr>
        <dsp:cNvPr id="0" name=""/>
        <dsp:cNvSpPr/>
      </dsp:nvSpPr>
      <dsp:spPr>
        <a:xfrm>
          <a:off x="1157276" y="4023743"/>
          <a:ext cx="774375" cy="774375"/>
        </a:xfrm>
        <a:prstGeom prst="ellipse">
          <a:avLst/>
        </a:prstGeom>
        <a:blipFill rotWithShape="0">
          <a:blip xmlns:r="http://schemas.openxmlformats.org/officeDocument/2006/relationships" r:embed="rId5"/>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1E68E4B-7F13-48CF-838E-72EDA0155B8C}">
      <dsp:nvSpPr>
        <dsp:cNvPr id="0" name=""/>
        <dsp:cNvSpPr/>
      </dsp:nvSpPr>
      <dsp:spPr>
        <a:xfrm rot="10800000">
          <a:off x="1544464" y="5029275"/>
          <a:ext cx="5363155" cy="774375"/>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1478" tIns="72390" rIns="135128" bIns="72390" numCol="1" spcCol="1270" anchor="ctr" anchorCtr="0">
          <a:noAutofit/>
        </a:bodyPr>
        <a:lstStyle/>
        <a:p>
          <a:pPr lvl="0" algn="l" defTabSz="844550" rtl="0">
            <a:lnSpc>
              <a:spcPct val="90000"/>
            </a:lnSpc>
            <a:spcBef>
              <a:spcPct val="0"/>
            </a:spcBef>
            <a:spcAft>
              <a:spcPct val="35000"/>
            </a:spcAft>
          </a:pPr>
          <a:r>
            <a:rPr kumimoji="0" lang="es-ES" sz="1900" b="0" i="0" u="none" strike="noStrike" kern="1200" cap="none" normalizeH="0" baseline="0" smtClean="0">
              <a:ln>
                <a:noFill/>
              </a:ln>
              <a:solidFill>
                <a:schemeClr val="bg1"/>
              </a:solidFill>
              <a:effectLst/>
              <a:latin typeface="Arial" pitchFamily="34" charset="0"/>
              <a:ea typeface="Calibri" pitchFamily="34" charset="0"/>
              <a:cs typeface="Arial" pitchFamily="34" charset="0"/>
            </a:rPr>
            <a:t>Acercar el producto al cliente, mejorando su experiencia de compra de combustible. </a:t>
          </a:r>
          <a:endParaRPr kumimoji="0" lang="es-ES" sz="1900" b="0" i="0" u="none" strike="noStrike" kern="1200" cap="none" normalizeH="0" baseline="0" dirty="0" smtClean="0">
            <a:ln>
              <a:noFill/>
            </a:ln>
            <a:solidFill>
              <a:schemeClr val="bg1"/>
            </a:solidFill>
            <a:effectLst/>
            <a:latin typeface="Arial" pitchFamily="34" charset="0"/>
            <a:cs typeface="Arial" pitchFamily="34" charset="0"/>
          </a:endParaRPr>
        </a:p>
      </dsp:txBody>
      <dsp:txXfrm rot="10800000">
        <a:off x="1738058" y="5029275"/>
        <a:ext cx="5169561" cy="774375"/>
      </dsp:txXfrm>
    </dsp:sp>
    <dsp:sp modelId="{9E907221-3E21-45BA-8D0B-CE49F6066406}">
      <dsp:nvSpPr>
        <dsp:cNvPr id="0" name=""/>
        <dsp:cNvSpPr/>
      </dsp:nvSpPr>
      <dsp:spPr>
        <a:xfrm>
          <a:off x="1157276" y="5029275"/>
          <a:ext cx="774375" cy="774375"/>
        </a:xfrm>
        <a:prstGeom prst="ellipse">
          <a:avLst/>
        </a:prstGeom>
        <a:blipFill rotWithShape="0">
          <a:blip xmlns:r="http://schemas.openxmlformats.org/officeDocument/2006/relationships" r:embed="rId6"/>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1EDC96-F395-488C-A9A1-F6912CA8085C}">
      <dsp:nvSpPr>
        <dsp:cNvPr id="0" name=""/>
        <dsp:cNvSpPr/>
      </dsp:nvSpPr>
      <dsp:spPr>
        <a:xfrm>
          <a:off x="0" y="145705"/>
          <a:ext cx="7632848" cy="1432857"/>
        </a:xfrm>
        <a:prstGeom prst="roundRect">
          <a:avLst>
            <a:gd name="adj" fmla="val 10000"/>
          </a:avLst>
        </a:prstGeom>
        <a:solidFill>
          <a:schemeClr val="bg1">
            <a:alpha val="90000"/>
          </a:schemeClr>
        </a:solidFill>
        <a:ln w="25400" cap="flat" cmpd="sng" algn="ctr">
          <a:solidFill>
            <a:schemeClr val="bg1">
              <a:alpha val="90000"/>
            </a:schemeClr>
          </a:solidFill>
          <a:prstDash val="solid"/>
        </a:ln>
        <a:effectLst/>
      </dsp:spPr>
      <dsp:style>
        <a:lnRef idx="2">
          <a:scrgbClr r="0" g="0" b="0"/>
        </a:lnRef>
        <a:fillRef idx="1">
          <a:scrgbClr r="0" g="0" b="0"/>
        </a:fillRef>
        <a:effectRef idx="0">
          <a:scrgbClr r="0" g="0" b="0"/>
        </a:effectRef>
        <a:fontRef idx="minor"/>
      </dsp:style>
    </dsp:sp>
    <dsp:sp modelId="{6855D8B8-DEF8-4657-8DEE-7A5846ACEC09}">
      <dsp:nvSpPr>
        <dsp:cNvPr id="0" name=""/>
        <dsp:cNvSpPr/>
      </dsp:nvSpPr>
      <dsp:spPr>
        <a:xfrm>
          <a:off x="90875" y="314760"/>
          <a:ext cx="1667598" cy="1050762"/>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3CBBCC5-4A62-4DC2-B47B-3381458CC03D}">
      <dsp:nvSpPr>
        <dsp:cNvPr id="0" name=""/>
        <dsp:cNvSpPr/>
      </dsp:nvSpPr>
      <dsp:spPr>
        <a:xfrm rot="10800000">
          <a:off x="204105" y="1612562"/>
          <a:ext cx="1667598" cy="486117"/>
        </a:xfrm>
        <a:prstGeom prst="round2SameRect">
          <a:avLst>
            <a:gd name="adj1" fmla="val 10500"/>
            <a:gd name="adj2" fmla="val 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ctr" defTabSz="666750">
            <a:lnSpc>
              <a:spcPct val="90000"/>
            </a:lnSpc>
            <a:spcBef>
              <a:spcPct val="0"/>
            </a:spcBef>
            <a:spcAft>
              <a:spcPct val="35000"/>
            </a:spcAft>
          </a:pPr>
          <a:r>
            <a:rPr lang="es-ES" sz="1500" kern="1200" dirty="0" smtClean="0"/>
            <a:t>Periódico</a:t>
          </a:r>
          <a:endParaRPr lang="es-ES" sz="1500" kern="1200" dirty="0"/>
        </a:p>
      </dsp:txBody>
      <dsp:txXfrm rot="10800000">
        <a:off x="219055" y="1612562"/>
        <a:ext cx="1637698" cy="471167"/>
      </dsp:txXfrm>
    </dsp:sp>
    <dsp:sp modelId="{D47DA2DF-596F-4A39-9333-D5C4870BFF35}">
      <dsp:nvSpPr>
        <dsp:cNvPr id="0" name=""/>
        <dsp:cNvSpPr/>
      </dsp:nvSpPr>
      <dsp:spPr>
        <a:xfrm>
          <a:off x="2015901" y="314953"/>
          <a:ext cx="1667598" cy="1050762"/>
        </a:xfrm>
        <a:prstGeom prst="roundRect">
          <a:avLst>
            <a:gd name="adj" fmla="val 10000"/>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7CE2491-CEB7-4E7E-82A9-4D91BA55FD9F}">
      <dsp:nvSpPr>
        <dsp:cNvPr id="0" name=""/>
        <dsp:cNvSpPr/>
      </dsp:nvSpPr>
      <dsp:spPr>
        <a:xfrm rot="10800000">
          <a:off x="2015901" y="1612562"/>
          <a:ext cx="1667598" cy="485347"/>
        </a:xfrm>
        <a:prstGeom prst="round2SameRect">
          <a:avLst>
            <a:gd name="adj1" fmla="val 10500"/>
            <a:gd name="adj2" fmla="val 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ctr" defTabSz="666750">
            <a:lnSpc>
              <a:spcPct val="90000"/>
            </a:lnSpc>
            <a:spcBef>
              <a:spcPct val="0"/>
            </a:spcBef>
            <a:spcAft>
              <a:spcPct val="35000"/>
            </a:spcAft>
          </a:pPr>
          <a:r>
            <a:rPr lang="es-ES" sz="1500" kern="1200" dirty="0" smtClean="0"/>
            <a:t>Radio</a:t>
          </a:r>
          <a:endParaRPr lang="es-ES" sz="1500" kern="1200" dirty="0"/>
        </a:p>
      </dsp:txBody>
      <dsp:txXfrm rot="10800000">
        <a:off x="2030827" y="1612562"/>
        <a:ext cx="1637746" cy="470421"/>
      </dsp:txXfrm>
    </dsp:sp>
    <dsp:sp modelId="{4E1C79AC-EE9B-462F-B2C6-418A11937CB3}">
      <dsp:nvSpPr>
        <dsp:cNvPr id="0" name=""/>
        <dsp:cNvSpPr/>
      </dsp:nvSpPr>
      <dsp:spPr>
        <a:xfrm>
          <a:off x="3714467" y="329632"/>
          <a:ext cx="1667598" cy="1050762"/>
        </a:xfrm>
        <a:prstGeom prst="roundRect">
          <a:avLst>
            <a:gd name="adj" fmla="val 10000"/>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3A4500-EC49-4719-8EE8-9412E0F0B49A}">
      <dsp:nvSpPr>
        <dsp:cNvPr id="0" name=""/>
        <dsp:cNvSpPr/>
      </dsp:nvSpPr>
      <dsp:spPr>
        <a:xfrm rot="10800000">
          <a:off x="3850259" y="1612562"/>
          <a:ext cx="1667598" cy="485347"/>
        </a:xfrm>
        <a:prstGeom prst="round2SameRect">
          <a:avLst>
            <a:gd name="adj1" fmla="val 10500"/>
            <a:gd name="adj2" fmla="val 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ctr" defTabSz="666750">
            <a:lnSpc>
              <a:spcPct val="90000"/>
            </a:lnSpc>
            <a:spcBef>
              <a:spcPct val="0"/>
            </a:spcBef>
            <a:spcAft>
              <a:spcPct val="35000"/>
            </a:spcAft>
          </a:pPr>
          <a:r>
            <a:rPr lang="es-ES" sz="1500" kern="1200" dirty="0" smtClean="0"/>
            <a:t>Internet</a:t>
          </a:r>
          <a:endParaRPr lang="es-ES" sz="1500" kern="1200" dirty="0"/>
        </a:p>
      </dsp:txBody>
      <dsp:txXfrm rot="10800000">
        <a:off x="3865185" y="1612562"/>
        <a:ext cx="1637746" cy="470421"/>
      </dsp:txXfrm>
    </dsp:sp>
    <dsp:sp modelId="{1A810934-F6DA-4D7E-B75B-B7D89172DE64}">
      <dsp:nvSpPr>
        <dsp:cNvPr id="0" name=""/>
        <dsp:cNvSpPr/>
      </dsp:nvSpPr>
      <dsp:spPr>
        <a:xfrm>
          <a:off x="5619664" y="445083"/>
          <a:ext cx="1667598" cy="1050762"/>
        </a:xfrm>
        <a:prstGeom prst="roundRect">
          <a:avLst>
            <a:gd name="adj" fmla="val 10000"/>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83D7D4E-FE8C-470E-BE0C-B47F3DE9CCFA}">
      <dsp:nvSpPr>
        <dsp:cNvPr id="0" name=""/>
        <dsp:cNvSpPr/>
      </dsp:nvSpPr>
      <dsp:spPr>
        <a:xfrm rot="10800000">
          <a:off x="5709815" y="1598740"/>
          <a:ext cx="1667598" cy="684554"/>
        </a:xfrm>
        <a:prstGeom prst="round2SameRect">
          <a:avLst>
            <a:gd name="adj1" fmla="val 10500"/>
            <a:gd name="adj2" fmla="val 0"/>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ctr" defTabSz="666750">
            <a:lnSpc>
              <a:spcPct val="90000"/>
            </a:lnSpc>
            <a:spcBef>
              <a:spcPct val="0"/>
            </a:spcBef>
            <a:spcAft>
              <a:spcPct val="35000"/>
            </a:spcAft>
          </a:pPr>
          <a:r>
            <a:rPr lang="es-ES" sz="1500" kern="1200" dirty="0" smtClean="0"/>
            <a:t>Vallas Publicitarias</a:t>
          </a:r>
          <a:endParaRPr lang="es-ES" sz="1500" kern="1200" dirty="0"/>
        </a:p>
      </dsp:txBody>
      <dsp:txXfrm rot="10800000">
        <a:off x="5730867" y="1598740"/>
        <a:ext cx="1625494" cy="6635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272C5C-F329-4F0F-9B7F-193EEAF17BC2}">
      <dsp:nvSpPr>
        <dsp:cNvPr id="0" name=""/>
        <dsp:cNvSpPr/>
      </dsp:nvSpPr>
      <dsp:spPr>
        <a:xfrm>
          <a:off x="3888423" y="1102428"/>
          <a:ext cx="3563742" cy="2455418"/>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45F1F8-55CA-4FA9-94F5-721A433CD5EB}">
      <dsp:nvSpPr>
        <dsp:cNvPr id="0" name=""/>
        <dsp:cNvSpPr/>
      </dsp:nvSpPr>
      <dsp:spPr>
        <a:xfrm>
          <a:off x="3888423" y="3650093"/>
          <a:ext cx="3563742" cy="13221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l" defTabSz="622300">
            <a:lnSpc>
              <a:spcPct val="90000"/>
            </a:lnSpc>
            <a:spcBef>
              <a:spcPct val="0"/>
            </a:spcBef>
            <a:spcAft>
              <a:spcPct val="35000"/>
            </a:spcAft>
          </a:pPr>
          <a:r>
            <a:rPr lang="es-ES" sz="1400" b="1" kern="1200" dirty="0" smtClean="0">
              <a:latin typeface="Arial" pitchFamily="34" charset="0"/>
              <a:cs typeface="Arial" pitchFamily="34" charset="0"/>
            </a:rPr>
            <a:t>Misión</a:t>
          </a:r>
          <a:endParaRPr lang="es-ES" sz="1400" b="1" kern="1200" dirty="0">
            <a:latin typeface="Arial" pitchFamily="34" charset="0"/>
            <a:cs typeface="Arial" pitchFamily="34" charset="0"/>
          </a:endParaRPr>
        </a:p>
        <a:p>
          <a:pPr marL="114300" lvl="1" indent="-114300" algn="just" defTabSz="622300">
            <a:lnSpc>
              <a:spcPct val="90000"/>
            </a:lnSpc>
            <a:spcBef>
              <a:spcPct val="0"/>
            </a:spcBef>
            <a:spcAft>
              <a:spcPct val="15000"/>
            </a:spcAft>
            <a:buChar char="••"/>
          </a:pPr>
          <a:r>
            <a:rPr lang="es-ES" sz="1400" kern="1200" dirty="0" smtClean="0">
              <a:latin typeface="Arial" pitchFamily="34" charset="0"/>
              <a:cs typeface="Arial" pitchFamily="34" charset="0"/>
            </a:rPr>
            <a:t>Aportar al desarrollo y al bienestar de la sociedad Guayaquileña mediante el abastecimiento eficiente y oportuno de los derivados del petróleo; dentro de un mercado de libre competencia; regulándolo a través de la calidad y el servicio diferenciado, logrando así acaparar gran parte de la demanda de este sector.</a:t>
          </a:r>
          <a:endParaRPr lang="es-ES" sz="1400" kern="1200" dirty="0">
            <a:latin typeface="Arial" pitchFamily="34" charset="0"/>
            <a:cs typeface="Arial" pitchFamily="34" charset="0"/>
          </a:endParaRPr>
        </a:p>
      </dsp:txBody>
      <dsp:txXfrm>
        <a:off x="3888423" y="3650093"/>
        <a:ext cx="3563742" cy="1322148"/>
      </dsp:txXfrm>
    </dsp:sp>
    <dsp:sp modelId="{7B2D71F6-F81B-466E-8687-A53B3F52DDA2}">
      <dsp:nvSpPr>
        <dsp:cNvPr id="0" name=""/>
        <dsp:cNvSpPr/>
      </dsp:nvSpPr>
      <dsp:spPr>
        <a:xfrm>
          <a:off x="0" y="1224143"/>
          <a:ext cx="3563742" cy="2455418"/>
        </a:xfrm>
        <a:prstGeom prst="roundRect">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E96F552-5F41-4C4A-9646-033247B21EC1}">
      <dsp:nvSpPr>
        <dsp:cNvPr id="0" name=""/>
        <dsp:cNvSpPr/>
      </dsp:nvSpPr>
      <dsp:spPr>
        <a:xfrm>
          <a:off x="0" y="3650093"/>
          <a:ext cx="3563742" cy="13221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0" numCol="1" spcCol="1270" anchor="t" anchorCtr="0">
          <a:noAutofit/>
        </a:bodyPr>
        <a:lstStyle/>
        <a:p>
          <a:pPr lvl="0" algn="l" defTabSz="622300">
            <a:lnSpc>
              <a:spcPct val="90000"/>
            </a:lnSpc>
            <a:spcBef>
              <a:spcPct val="0"/>
            </a:spcBef>
            <a:spcAft>
              <a:spcPct val="35000"/>
            </a:spcAft>
          </a:pPr>
          <a:r>
            <a:rPr lang="es-ES" sz="1400" b="1" kern="1200" dirty="0" smtClean="0">
              <a:latin typeface="Arial" pitchFamily="34" charset="0"/>
              <a:cs typeface="Arial" pitchFamily="34" charset="0"/>
            </a:rPr>
            <a:t>Visión</a:t>
          </a:r>
          <a:endParaRPr lang="es-ES" sz="1400" b="1" kern="1200" dirty="0">
            <a:latin typeface="Arial" pitchFamily="34" charset="0"/>
            <a:cs typeface="Arial" pitchFamily="34" charset="0"/>
          </a:endParaRPr>
        </a:p>
        <a:p>
          <a:pPr marL="114300" lvl="1" indent="-114300" algn="just" defTabSz="622300">
            <a:lnSpc>
              <a:spcPct val="90000"/>
            </a:lnSpc>
            <a:spcBef>
              <a:spcPct val="0"/>
            </a:spcBef>
            <a:spcAft>
              <a:spcPct val="15000"/>
            </a:spcAft>
            <a:buChar char="••"/>
          </a:pPr>
          <a:r>
            <a:rPr lang="es-ES" sz="1400" kern="1200" dirty="0" smtClean="0">
              <a:latin typeface="Arial" pitchFamily="34" charset="0"/>
              <a:cs typeface="Arial" pitchFamily="34" charset="0"/>
            </a:rPr>
            <a:t>Ser una empresa exitosa, mediante la implementación de diferentes servicios que aporten a la sociedad de acuerdo a valores éticos de honestidad, transparencia y profesionalismo; con un personal altamente calificado y comprometido con la Institución.</a:t>
          </a:r>
          <a:endParaRPr lang="es-ES" sz="1400" kern="1200" dirty="0">
            <a:latin typeface="Arial" pitchFamily="34" charset="0"/>
            <a:cs typeface="Arial" pitchFamily="34" charset="0"/>
          </a:endParaRPr>
        </a:p>
      </dsp:txBody>
      <dsp:txXfrm>
        <a:off x="0" y="3650093"/>
        <a:ext cx="3563742" cy="132214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3510E7-1C2A-4651-A9A7-FFF63491480F}">
      <dsp:nvSpPr>
        <dsp:cNvPr id="0" name=""/>
        <dsp:cNvSpPr/>
      </dsp:nvSpPr>
      <dsp:spPr>
        <a:xfrm>
          <a:off x="5244904" y="3096345"/>
          <a:ext cx="3046608" cy="2823608"/>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1224758"/>
              <a:satOff val="180"/>
              <a:lumOff val="-4314"/>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just" defTabSz="533400">
            <a:lnSpc>
              <a:spcPct val="100000"/>
            </a:lnSpc>
            <a:spcBef>
              <a:spcPct val="0"/>
            </a:spcBef>
            <a:spcAft>
              <a:spcPct val="15000"/>
            </a:spcAft>
            <a:buChar char="••"/>
          </a:pPr>
          <a:r>
            <a:rPr lang="es-ES" sz="1200" kern="1200" dirty="0" smtClean="0">
              <a:latin typeface="Arial" pitchFamily="34" charset="0"/>
              <a:cs typeface="Arial" pitchFamily="34" charset="0"/>
            </a:rPr>
            <a:t>La minimización de la estación de servicio por implementación de políticas no adecuadas. </a:t>
          </a:r>
          <a:endParaRPr lang="es-ES" sz="1200" kern="1200" dirty="0">
            <a:latin typeface="Arial" pitchFamily="34" charset="0"/>
            <a:cs typeface="Arial" pitchFamily="34" charset="0"/>
          </a:endParaRPr>
        </a:p>
        <a:p>
          <a:pPr marL="114300" lvl="1" indent="-114300" algn="just" defTabSz="533400">
            <a:lnSpc>
              <a:spcPct val="100000"/>
            </a:lnSpc>
            <a:spcBef>
              <a:spcPct val="0"/>
            </a:spcBef>
            <a:spcAft>
              <a:spcPct val="15000"/>
            </a:spcAft>
            <a:buChar char="••"/>
          </a:pPr>
          <a:r>
            <a:rPr lang="es-ES" sz="1200" kern="1200" dirty="0" smtClean="0">
              <a:latin typeface="Arial" pitchFamily="34" charset="0"/>
              <a:cs typeface="Arial" pitchFamily="34" charset="0"/>
            </a:rPr>
            <a:t>La entrada de nueva tecnología.</a:t>
          </a:r>
          <a:endParaRPr lang="es-ES" sz="1200" kern="1200" dirty="0">
            <a:latin typeface="Arial" pitchFamily="34" charset="0"/>
            <a:cs typeface="Arial" pitchFamily="34" charset="0"/>
          </a:endParaRPr>
        </a:p>
        <a:p>
          <a:pPr marL="114300" lvl="1" indent="-114300" algn="just" defTabSz="533400">
            <a:lnSpc>
              <a:spcPct val="100000"/>
            </a:lnSpc>
            <a:spcBef>
              <a:spcPct val="0"/>
            </a:spcBef>
            <a:spcAft>
              <a:spcPct val="15000"/>
            </a:spcAft>
            <a:buChar char="••"/>
          </a:pPr>
          <a:r>
            <a:rPr lang="es-ES" sz="1200" kern="1200" dirty="0" smtClean="0">
              <a:latin typeface="Arial" pitchFamily="34" charset="0"/>
              <a:cs typeface="Arial" pitchFamily="34" charset="0"/>
            </a:rPr>
            <a:t>Injerencia de grupos interesados en debilitar la estación de servicio y la empresa.</a:t>
          </a:r>
          <a:endParaRPr lang="es-ES" sz="1200" kern="1200" dirty="0">
            <a:latin typeface="Arial" pitchFamily="34" charset="0"/>
            <a:cs typeface="Arial" pitchFamily="34" charset="0"/>
          </a:endParaRPr>
        </a:p>
      </dsp:txBody>
      <dsp:txXfrm>
        <a:off x="6220911" y="3864272"/>
        <a:ext cx="2008576" cy="1993656"/>
      </dsp:txXfrm>
    </dsp:sp>
    <dsp:sp modelId="{F9917627-2E92-4BD6-9D0B-ABEFDFA16218}">
      <dsp:nvSpPr>
        <dsp:cNvPr id="0" name=""/>
        <dsp:cNvSpPr/>
      </dsp:nvSpPr>
      <dsp:spPr>
        <a:xfrm>
          <a:off x="0" y="3096345"/>
          <a:ext cx="3193886" cy="2734968"/>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1837137"/>
              <a:satOff val="270"/>
              <a:lumOff val="-6471"/>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just" defTabSz="533400">
            <a:lnSpc>
              <a:spcPct val="100000"/>
            </a:lnSpc>
            <a:spcBef>
              <a:spcPct val="0"/>
            </a:spcBef>
            <a:spcAft>
              <a:spcPct val="15000"/>
            </a:spcAft>
            <a:buChar char="••"/>
          </a:pPr>
          <a:r>
            <a:rPr lang="es-ES" sz="1200" kern="1200" dirty="0" smtClean="0">
              <a:latin typeface="Arial" pitchFamily="34" charset="0"/>
              <a:cs typeface="Arial" pitchFamily="34" charset="0"/>
            </a:rPr>
            <a:t>Adulteración o robo de combustible.</a:t>
          </a:r>
          <a:endParaRPr lang="es-ES" sz="1200" kern="1200" dirty="0">
            <a:latin typeface="Arial" pitchFamily="34" charset="0"/>
            <a:cs typeface="Arial" pitchFamily="34" charset="0"/>
          </a:endParaRPr>
        </a:p>
        <a:p>
          <a:pPr marL="114300" lvl="1" indent="-114300" algn="just" defTabSz="533400">
            <a:lnSpc>
              <a:spcPct val="100000"/>
            </a:lnSpc>
            <a:spcBef>
              <a:spcPct val="0"/>
            </a:spcBef>
            <a:spcAft>
              <a:spcPct val="15000"/>
            </a:spcAft>
            <a:buChar char="••"/>
          </a:pPr>
          <a:r>
            <a:rPr lang="es-ES" sz="1200" kern="1200" dirty="0" smtClean="0">
              <a:latin typeface="Arial" pitchFamily="34" charset="0"/>
              <a:cs typeface="Arial" pitchFamily="34" charset="0"/>
            </a:rPr>
            <a:t>Salida de personal calificado.</a:t>
          </a:r>
          <a:endParaRPr lang="es-ES" sz="1200" kern="1200" dirty="0">
            <a:latin typeface="Arial" pitchFamily="34" charset="0"/>
            <a:cs typeface="Arial" pitchFamily="34" charset="0"/>
          </a:endParaRPr>
        </a:p>
        <a:p>
          <a:pPr marL="114300" lvl="1" indent="-114300" algn="just" defTabSz="533400">
            <a:lnSpc>
              <a:spcPct val="100000"/>
            </a:lnSpc>
            <a:spcBef>
              <a:spcPct val="0"/>
            </a:spcBef>
            <a:spcAft>
              <a:spcPct val="15000"/>
            </a:spcAft>
            <a:buChar char="••"/>
          </a:pPr>
          <a:r>
            <a:rPr lang="es-ES" sz="1200" kern="1200" smtClean="0">
              <a:latin typeface="Arial" pitchFamily="34" charset="0"/>
              <a:cs typeface="Arial" pitchFamily="34" charset="0"/>
            </a:rPr>
            <a:t>Cambios en los mandos gerenciales de manera improvisada. </a:t>
          </a:r>
          <a:endParaRPr lang="es-ES" sz="1200" kern="1200">
            <a:latin typeface="Arial" pitchFamily="34" charset="0"/>
            <a:cs typeface="Arial" pitchFamily="34" charset="0"/>
          </a:endParaRPr>
        </a:p>
        <a:p>
          <a:pPr marL="114300" lvl="1" indent="-114300" algn="just" defTabSz="533400">
            <a:lnSpc>
              <a:spcPct val="100000"/>
            </a:lnSpc>
            <a:spcBef>
              <a:spcPct val="0"/>
            </a:spcBef>
            <a:spcAft>
              <a:spcPct val="15000"/>
            </a:spcAft>
            <a:buChar char="••"/>
          </a:pPr>
          <a:r>
            <a:rPr lang="es-ES" sz="1200" kern="1200" dirty="0" smtClean="0">
              <a:latin typeface="Arial" pitchFamily="34" charset="0"/>
              <a:cs typeface="Arial" pitchFamily="34" charset="0"/>
            </a:rPr>
            <a:t>Falta de conocimiento de la misión y visión de la empresa.</a:t>
          </a:r>
          <a:endParaRPr lang="es-ES" sz="1200" kern="1200" dirty="0">
            <a:latin typeface="Arial" pitchFamily="34" charset="0"/>
            <a:cs typeface="Arial" pitchFamily="34" charset="0"/>
          </a:endParaRPr>
        </a:p>
      </dsp:txBody>
      <dsp:txXfrm>
        <a:off x="60078" y="3840165"/>
        <a:ext cx="2115564" cy="1931070"/>
      </dsp:txXfrm>
    </dsp:sp>
    <dsp:sp modelId="{B7283FEC-2C51-4D98-9759-3D9B9F6C7872}">
      <dsp:nvSpPr>
        <dsp:cNvPr id="0" name=""/>
        <dsp:cNvSpPr/>
      </dsp:nvSpPr>
      <dsp:spPr>
        <a:xfrm>
          <a:off x="5112572" y="-144012"/>
          <a:ext cx="3160603" cy="2661744"/>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612379"/>
              <a:satOff val="90"/>
              <a:lumOff val="-2157"/>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just" defTabSz="533400">
            <a:lnSpc>
              <a:spcPct val="100000"/>
            </a:lnSpc>
            <a:spcBef>
              <a:spcPct val="0"/>
            </a:spcBef>
            <a:spcAft>
              <a:spcPct val="15000"/>
            </a:spcAft>
            <a:buChar char="••"/>
          </a:pPr>
          <a:r>
            <a:rPr lang="es-ES" sz="1200" kern="1200" dirty="0" smtClean="0">
              <a:latin typeface="Arial" pitchFamily="34" charset="0"/>
              <a:cs typeface="Arial" pitchFamily="34" charset="0"/>
            </a:rPr>
            <a:t>El crecimiento poblacional en el sector.</a:t>
          </a:r>
          <a:endParaRPr lang="es-ES" sz="1200" kern="1200" dirty="0">
            <a:latin typeface="Arial" pitchFamily="34" charset="0"/>
            <a:cs typeface="Arial" pitchFamily="34" charset="0"/>
          </a:endParaRPr>
        </a:p>
        <a:p>
          <a:pPr marL="114300" lvl="1" indent="-114300" algn="just" defTabSz="533400">
            <a:lnSpc>
              <a:spcPct val="100000"/>
            </a:lnSpc>
            <a:spcBef>
              <a:spcPct val="0"/>
            </a:spcBef>
            <a:spcAft>
              <a:spcPct val="15000"/>
            </a:spcAft>
            <a:buChar char="••"/>
          </a:pPr>
          <a:r>
            <a:rPr lang="es-ES" sz="1200" kern="1200" dirty="0" smtClean="0">
              <a:latin typeface="Arial" pitchFamily="34" charset="0"/>
              <a:cs typeface="Arial" pitchFamily="34" charset="0"/>
            </a:rPr>
            <a:t>La ubicación de la estación impulsa a una buena demanda del combustible. En tiempos de feriado los consumos aumentan considerablemente.</a:t>
          </a:r>
          <a:endParaRPr lang="es-ES" sz="1200" kern="1200" dirty="0">
            <a:latin typeface="Arial" pitchFamily="34" charset="0"/>
            <a:cs typeface="Arial" pitchFamily="34" charset="0"/>
          </a:endParaRPr>
        </a:p>
        <a:p>
          <a:pPr marL="114300" lvl="1" indent="-114300" algn="just" defTabSz="533400">
            <a:lnSpc>
              <a:spcPct val="100000"/>
            </a:lnSpc>
            <a:spcBef>
              <a:spcPct val="0"/>
            </a:spcBef>
            <a:spcAft>
              <a:spcPct val="15000"/>
            </a:spcAft>
            <a:buChar char="••"/>
          </a:pPr>
          <a:r>
            <a:rPr lang="es-ES" sz="1200" kern="1200" dirty="0" smtClean="0">
              <a:latin typeface="Arial" pitchFamily="34" charset="0"/>
              <a:cs typeface="Arial" pitchFamily="34" charset="0"/>
            </a:rPr>
            <a:t>Utilización óptima de la capacidad instalada .</a:t>
          </a:r>
          <a:endParaRPr lang="es-ES" sz="1200" kern="1200" dirty="0">
            <a:latin typeface="Arial" pitchFamily="34" charset="0"/>
            <a:cs typeface="Arial" pitchFamily="34" charset="0"/>
          </a:endParaRPr>
        </a:p>
        <a:p>
          <a:pPr marL="114300" lvl="1" indent="-114300" algn="just" defTabSz="533400">
            <a:lnSpc>
              <a:spcPct val="100000"/>
            </a:lnSpc>
            <a:spcBef>
              <a:spcPct val="0"/>
            </a:spcBef>
            <a:spcAft>
              <a:spcPct val="15000"/>
            </a:spcAft>
            <a:buChar char="••"/>
          </a:pPr>
          <a:r>
            <a:rPr lang="es-ES" sz="1200" kern="1200" dirty="0" smtClean="0">
              <a:latin typeface="Arial" pitchFamily="34" charset="0"/>
              <a:cs typeface="Arial" pitchFamily="34" charset="0"/>
            </a:rPr>
            <a:t>Proveer a nuestros clientes satisfacción total.</a:t>
          </a:r>
          <a:endParaRPr lang="es-ES" sz="1200" kern="1200" dirty="0">
            <a:latin typeface="Arial" pitchFamily="34" charset="0"/>
            <a:cs typeface="Arial" pitchFamily="34" charset="0"/>
          </a:endParaRPr>
        </a:p>
      </dsp:txBody>
      <dsp:txXfrm>
        <a:off x="6119223" y="-85542"/>
        <a:ext cx="2095482" cy="1879368"/>
      </dsp:txXfrm>
    </dsp:sp>
    <dsp:sp modelId="{045757DB-39B3-41DB-BEEE-E082796032E4}">
      <dsp:nvSpPr>
        <dsp:cNvPr id="0" name=""/>
        <dsp:cNvSpPr/>
      </dsp:nvSpPr>
      <dsp:spPr>
        <a:xfrm>
          <a:off x="11" y="-144021"/>
          <a:ext cx="3316468" cy="2630385"/>
        </a:xfrm>
        <a:prstGeom prst="roundRect">
          <a:avLst>
            <a:gd name="adj" fmla="val 10000"/>
          </a:avLst>
        </a:prstGeom>
        <a:solidFill>
          <a:schemeClr val="lt1">
            <a:alpha val="90000"/>
            <a:hueOff val="0"/>
            <a:satOff val="0"/>
            <a:lumOff val="0"/>
            <a:alphaOff val="0"/>
          </a:schemeClr>
        </a:solidFill>
        <a:ln w="9525" cap="flat" cmpd="sng" algn="ctr">
          <a:solidFill>
            <a:schemeClr val="accent5">
              <a:hueOff val="0"/>
              <a:satOff val="0"/>
              <a:lumOff val="0"/>
              <a:alphaOff val="0"/>
            </a:schemeClr>
          </a:solidFill>
          <a:prstDash val="solid"/>
        </a:ln>
        <a:effectLst/>
        <a:scene3d>
          <a:camera prst="orthographicFront"/>
          <a:lightRig rig="threePt" dir="t">
            <a:rot lat="0" lon="0" rev="7500000"/>
          </a:lightRig>
        </a:scene3d>
        <a:sp3d z="-152400" extrusionH="63500" prstMaterial="dkEdge">
          <a:bevelT w="124450" h="16350" prst="relaxedInset"/>
          <a:contourClr>
            <a:schemeClr val="bg1"/>
          </a:contourClr>
        </a:sp3d>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marL="114300" lvl="1" indent="-114300" algn="just" defTabSz="533400">
            <a:lnSpc>
              <a:spcPct val="100000"/>
            </a:lnSpc>
            <a:spcBef>
              <a:spcPct val="0"/>
            </a:spcBef>
            <a:spcAft>
              <a:spcPct val="15000"/>
            </a:spcAft>
            <a:buChar char="••"/>
          </a:pPr>
          <a:r>
            <a:rPr lang="es-ES" sz="1200" kern="1200" dirty="0" smtClean="0">
              <a:latin typeface="Arial" pitchFamily="34" charset="0"/>
              <a:cs typeface="Arial" pitchFamily="34" charset="0"/>
            </a:rPr>
            <a:t>Infraestructura de almacenaje propia, por ser parte de la empresa.</a:t>
          </a:r>
          <a:endParaRPr lang="es-ES" sz="1200" kern="1200" dirty="0">
            <a:latin typeface="Arial" pitchFamily="34" charset="0"/>
            <a:cs typeface="Arial" pitchFamily="34" charset="0"/>
          </a:endParaRPr>
        </a:p>
        <a:p>
          <a:pPr marL="114300" lvl="1" indent="-114300" algn="just" defTabSz="533400">
            <a:lnSpc>
              <a:spcPct val="100000"/>
            </a:lnSpc>
            <a:spcBef>
              <a:spcPct val="0"/>
            </a:spcBef>
            <a:spcAft>
              <a:spcPct val="15000"/>
            </a:spcAft>
            <a:buChar char="••"/>
          </a:pPr>
          <a:r>
            <a:rPr lang="es-ES" sz="1200" kern="1200" dirty="0" smtClean="0">
              <a:latin typeface="Arial" pitchFamily="34" charset="0"/>
              <a:cs typeface="Arial" pitchFamily="34" charset="0"/>
            </a:rPr>
            <a:t>Un importante recurso humano </a:t>
          </a:r>
          <a:r>
            <a:rPr lang="es-ES" sz="1200" kern="1200" dirty="0" smtClean="0">
              <a:latin typeface="Arial" pitchFamily="34" charset="0"/>
              <a:cs typeface="Arial" pitchFamily="34" charset="0"/>
              <a:sym typeface="Wingdings" pitchFamily="2" charset="2"/>
            </a:rPr>
            <a:t></a:t>
          </a:r>
          <a:r>
            <a:rPr lang="es-ES" sz="1200" kern="1200" dirty="0" smtClean="0">
              <a:latin typeface="Arial" pitchFamily="34" charset="0"/>
              <a:cs typeface="Arial" pitchFamily="34" charset="0"/>
            </a:rPr>
            <a:t> atención al cliente.</a:t>
          </a:r>
          <a:endParaRPr lang="es-ES" sz="1200" kern="1200" dirty="0">
            <a:latin typeface="Arial" pitchFamily="34" charset="0"/>
            <a:cs typeface="Arial" pitchFamily="34" charset="0"/>
          </a:endParaRPr>
        </a:p>
        <a:p>
          <a:pPr marL="114300" lvl="1" indent="-114300" algn="just" defTabSz="533400">
            <a:lnSpc>
              <a:spcPct val="100000"/>
            </a:lnSpc>
            <a:spcBef>
              <a:spcPct val="0"/>
            </a:spcBef>
            <a:spcAft>
              <a:spcPct val="15000"/>
            </a:spcAft>
            <a:buChar char="••"/>
          </a:pPr>
          <a:r>
            <a:rPr lang="es-ES" sz="1200" kern="1200" dirty="0" smtClean="0">
              <a:latin typeface="Arial" pitchFamily="34" charset="0"/>
              <a:cs typeface="Arial" pitchFamily="34" charset="0"/>
            </a:rPr>
            <a:t>La realización de un informe diaria de ventas y de inventario.</a:t>
          </a:r>
          <a:endParaRPr lang="es-ES" sz="1200" kern="1200" dirty="0">
            <a:latin typeface="Arial" pitchFamily="34" charset="0"/>
            <a:cs typeface="Arial" pitchFamily="34" charset="0"/>
          </a:endParaRPr>
        </a:p>
        <a:p>
          <a:pPr marL="114300" lvl="1" indent="-114300" algn="just" defTabSz="533400">
            <a:lnSpc>
              <a:spcPct val="100000"/>
            </a:lnSpc>
            <a:spcBef>
              <a:spcPct val="0"/>
            </a:spcBef>
            <a:spcAft>
              <a:spcPct val="15000"/>
            </a:spcAft>
            <a:buChar char="••"/>
          </a:pPr>
          <a:r>
            <a:rPr lang="es-ES" sz="1200" kern="1200" dirty="0" smtClean="0">
              <a:latin typeface="Arial" pitchFamily="34" charset="0"/>
              <a:cs typeface="Arial" pitchFamily="34" charset="0"/>
            </a:rPr>
            <a:t>Sistema que facilite la realización del presupuesto.</a:t>
          </a:r>
          <a:endParaRPr lang="es-ES" sz="1200" kern="1200" dirty="0">
            <a:latin typeface="Arial" pitchFamily="34" charset="0"/>
            <a:cs typeface="Arial" pitchFamily="34" charset="0"/>
          </a:endParaRPr>
        </a:p>
        <a:p>
          <a:pPr marL="114300" lvl="1" indent="-114300" algn="just" defTabSz="533400">
            <a:lnSpc>
              <a:spcPct val="100000"/>
            </a:lnSpc>
            <a:spcBef>
              <a:spcPct val="0"/>
            </a:spcBef>
            <a:spcAft>
              <a:spcPct val="15000"/>
            </a:spcAft>
            <a:buChar char="••"/>
          </a:pPr>
          <a:r>
            <a:rPr lang="es-ES" sz="1200" kern="1200" dirty="0" smtClean="0">
              <a:latin typeface="Arial" pitchFamily="34" charset="0"/>
              <a:cs typeface="Arial" pitchFamily="34" charset="0"/>
            </a:rPr>
            <a:t>Desarrollo de un Plan de Marketing.</a:t>
          </a:r>
          <a:endParaRPr lang="es-ES" sz="1200" kern="1200" dirty="0">
            <a:latin typeface="Arial" pitchFamily="34" charset="0"/>
            <a:cs typeface="Arial" pitchFamily="34" charset="0"/>
          </a:endParaRPr>
        </a:p>
      </dsp:txBody>
      <dsp:txXfrm>
        <a:off x="57792" y="-86240"/>
        <a:ext cx="2205965" cy="1857227"/>
      </dsp:txXfrm>
    </dsp:sp>
    <dsp:sp modelId="{9E7FF481-4F79-4AE4-9B28-E1CA81E4CD1E}">
      <dsp:nvSpPr>
        <dsp:cNvPr id="0" name=""/>
        <dsp:cNvSpPr/>
      </dsp:nvSpPr>
      <dsp:spPr>
        <a:xfrm>
          <a:off x="2256047" y="520572"/>
          <a:ext cx="1798007" cy="2106764"/>
        </a:xfrm>
        <a:prstGeom prst="pieWedge">
          <a:avLst/>
        </a:prstGeom>
        <a:gradFill rotWithShape="0">
          <a:gsLst>
            <a:gs pos="0">
              <a:schemeClr val="accent5">
                <a:hueOff val="0"/>
                <a:satOff val="0"/>
                <a:lumOff val="0"/>
                <a:alphaOff val="0"/>
                <a:tint val="98000"/>
                <a:shade val="25000"/>
                <a:satMod val="250000"/>
              </a:schemeClr>
            </a:gs>
            <a:gs pos="68000">
              <a:schemeClr val="accent5">
                <a:hueOff val="0"/>
                <a:satOff val="0"/>
                <a:lumOff val="0"/>
                <a:alphaOff val="0"/>
                <a:tint val="86000"/>
                <a:satMod val="115000"/>
              </a:schemeClr>
            </a:gs>
            <a:gs pos="100000">
              <a:schemeClr val="accent5">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5">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ES" sz="1200" b="1" kern="1200" dirty="0" smtClean="0">
              <a:latin typeface="Arial" pitchFamily="34" charset="0"/>
              <a:cs typeface="Arial" pitchFamily="34" charset="0"/>
            </a:rPr>
            <a:t>Fortalezas</a:t>
          </a:r>
          <a:endParaRPr lang="es-ES" sz="1200" b="1" kern="1200" dirty="0">
            <a:latin typeface="Arial" pitchFamily="34" charset="0"/>
            <a:cs typeface="Arial" pitchFamily="34" charset="0"/>
          </a:endParaRPr>
        </a:p>
      </dsp:txBody>
      <dsp:txXfrm>
        <a:off x="2782671" y="1137629"/>
        <a:ext cx="1271383" cy="1489707"/>
      </dsp:txXfrm>
    </dsp:sp>
    <dsp:sp modelId="{EAE8098C-B593-49F9-A2FD-F428DA79A5B8}">
      <dsp:nvSpPr>
        <dsp:cNvPr id="0" name=""/>
        <dsp:cNvSpPr/>
      </dsp:nvSpPr>
      <dsp:spPr>
        <a:xfrm rot="5400000">
          <a:off x="4032136" y="674951"/>
          <a:ext cx="2106764" cy="1798007"/>
        </a:xfrm>
        <a:prstGeom prst="pieWedge">
          <a:avLst/>
        </a:prstGeom>
        <a:gradFill rotWithShape="0">
          <a:gsLst>
            <a:gs pos="0">
              <a:schemeClr val="accent5">
                <a:hueOff val="-612379"/>
                <a:satOff val="90"/>
                <a:lumOff val="-2157"/>
                <a:alphaOff val="0"/>
                <a:tint val="98000"/>
                <a:shade val="25000"/>
                <a:satMod val="250000"/>
              </a:schemeClr>
            </a:gs>
            <a:gs pos="68000">
              <a:schemeClr val="accent5">
                <a:hueOff val="-612379"/>
                <a:satOff val="90"/>
                <a:lumOff val="-2157"/>
                <a:alphaOff val="0"/>
                <a:tint val="86000"/>
                <a:satMod val="115000"/>
              </a:schemeClr>
            </a:gs>
            <a:gs pos="100000">
              <a:schemeClr val="accent5">
                <a:hueOff val="-612379"/>
                <a:satOff val="90"/>
                <a:lumOff val="-2157"/>
                <a:alphaOff val="0"/>
                <a:tint val="50000"/>
                <a:satMod val="150000"/>
              </a:schemeClr>
            </a:gs>
          </a:gsLst>
          <a:path path="circle">
            <a:fillToRect l="50000" t="130000" r="50000" b="-30000"/>
          </a:path>
        </a:gradFill>
        <a:ln>
          <a:noFill/>
        </a:ln>
        <a:effectLst>
          <a:outerShdw blurRad="57150" dist="38100" dir="5400000" algn="ctr" rotWithShape="0">
            <a:schemeClr val="accent5">
              <a:hueOff val="-612379"/>
              <a:satOff val="90"/>
              <a:lumOff val="-2157"/>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ES" sz="1200" b="1" kern="1200" dirty="0" smtClean="0">
              <a:latin typeface="Arial" pitchFamily="34" charset="0"/>
              <a:cs typeface="Arial" pitchFamily="34" charset="0"/>
            </a:rPr>
            <a:t>Oportunidades</a:t>
          </a:r>
          <a:endParaRPr lang="es-ES" sz="1200" b="1" kern="1200" dirty="0">
            <a:latin typeface="Arial" pitchFamily="34" charset="0"/>
            <a:cs typeface="Arial" pitchFamily="34" charset="0"/>
          </a:endParaRPr>
        </a:p>
      </dsp:txBody>
      <dsp:txXfrm rot="-5400000">
        <a:off x="4186515" y="1137630"/>
        <a:ext cx="1271383" cy="1489707"/>
      </dsp:txXfrm>
    </dsp:sp>
    <dsp:sp modelId="{1D2F6E04-7793-4D66-BF2A-DE8A67A015FF}">
      <dsp:nvSpPr>
        <dsp:cNvPr id="0" name=""/>
        <dsp:cNvSpPr/>
      </dsp:nvSpPr>
      <dsp:spPr>
        <a:xfrm rot="10800000">
          <a:off x="4186514" y="2737043"/>
          <a:ext cx="1798007" cy="2106764"/>
        </a:xfrm>
        <a:prstGeom prst="pieWedge">
          <a:avLst/>
        </a:prstGeom>
        <a:gradFill rotWithShape="0">
          <a:gsLst>
            <a:gs pos="0">
              <a:schemeClr val="accent5">
                <a:hueOff val="-1224758"/>
                <a:satOff val="180"/>
                <a:lumOff val="-4314"/>
                <a:alphaOff val="0"/>
                <a:tint val="98000"/>
                <a:shade val="25000"/>
                <a:satMod val="250000"/>
              </a:schemeClr>
            </a:gs>
            <a:gs pos="68000">
              <a:schemeClr val="accent5">
                <a:hueOff val="-1224758"/>
                <a:satOff val="180"/>
                <a:lumOff val="-4314"/>
                <a:alphaOff val="0"/>
                <a:tint val="86000"/>
                <a:satMod val="115000"/>
              </a:schemeClr>
            </a:gs>
            <a:gs pos="100000">
              <a:schemeClr val="accent5">
                <a:hueOff val="-1224758"/>
                <a:satOff val="180"/>
                <a:lumOff val="-4314"/>
                <a:alphaOff val="0"/>
                <a:tint val="50000"/>
                <a:satMod val="150000"/>
              </a:schemeClr>
            </a:gs>
          </a:gsLst>
          <a:path path="circle">
            <a:fillToRect l="50000" t="130000" r="50000" b="-30000"/>
          </a:path>
        </a:gradFill>
        <a:ln>
          <a:noFill/>
        </a:ln>
        <a:effectLst>
          <a:outerShdw blurRad="57150" dist="38100" dir="5400000" algn="ctr" rotWithShape="0">
            <a:schemeClr val="accent5">
              <a:hueOff val="-1224758"/>
              <a:satOff val="180"/>
              <a:lumOff val="-4314"/>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ES" sz="1200" b="1" kern="1200" dirty="0" smtClean="0">
              <a:latin typeface="Arial" pitchFamily="34" charset="0"/>
              <a:cs typeface="Arial" pitchFamily="34" charset="0"/>
            </a:rPr>
            <a:t>Amenazas</a:t>
          </a:r>
          <a:endParaRPr lang="es-ES" sz="1200" b="1" kern="1200" dirty="0">
            <a:latin typeface="Arial" pitchFamily="34" charset="0"/>
            <a:cs typeface="Arial" pitchFamily="34" charset="0"/>
          </a:endParaRPr>
        </a:p>
      </dsp:txBody>
      <dsp:txXfrm rot="10800000">
        <a:off x="4186514" y="2737043"/>
        <a:ext cx="1271383" cy="1489707"/>
      </dsp:txXfrm>
    </dsp:sp>
    <dsp:sp modelId="{33C74F5A-4B97-43CC-B7ED-52ADF84EB182}">
      <dsp:nvSpPr>
        <dsp:cNvPr id="0" name=""/>
        <dsp:cNvSpPr/>
      </dsp:nvSpPr>
      <dsp:spPr>
        <a:xfrm rot="16200000">
          <a:off x="2101669" y="2891422"/>
          <a:ext cx="2106764" cy="1798007"/>
        </a:xfrm>
        <a:prstGeom prst="pieWedge">
          <a:avLst/>
        </a:prstGeom>
        <a:gradFill rotWithShape="0">
          <a:gsLst>
            <a:gs pos="0">
              <a:schemeClr val="accent5">
                <a:hueOff val="-1837137"/>
                <a:satOff val="270"/>
                <a:lumOff val="-6471"/>
                <a:alphaOff val="0"/>
                <a:tint val="98000"/>
                <a:shade val="25000"/>
                <a:satMod val="250000"/>
              </a:schemeClr>
            </a:gs>
            <a:gs pos="68000">
              <a:schemeClr val="accent5">
                <a:hueOff val="-1837137"/>
                <a:satOff val="270"/>
                <a:lumOff val="-6471"/>
                <a:alphaOff val="0"/>
                <a:tint val="86000"/>
                <a:satMod val="115000"/>
              </a:schemeClr>
            </a:gs>
            <a:gs pos="100000">
              <a:schemeClr val="accent5">
                <a:hueOff val="-1837137"/>
                <a:satOff val="270"/>
                <a:lumOff val="-6471"/>
                <a:alphaOff val="0"/>
                <a:tint val="50000"/>
                <a:satMod val="150000"/>
              </a:schemeClr>
            </a:gs>
          </a:gsLst>
          <a:path path="circle">
            <a:fillToRect l="50000" t="130000" r="50000" b="-30000"/>
          </a:path>
        </a:gradFill>
        <a:ln>
          <a:noFill/>
        </a:ln>
        <a:effectLst>
          <a:outerShdw blurRad="57150" dist="38100" dir="5400000" algn="ctr" rotWithShape="0">
            <a:schemeClr val="accent5">
              <a:hueOff val="-1837137"/>
              <a:satOff val="270"/>
              <a:lumOff val="-6471"/>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s-ES" sz="1200" b="1" kern="1200" dirty="0" smtClean="0">
              <a:latin typeface="Arial" pitchFamily="34" charset="0"/>
              <a:cs typeface="Arial" pitchFamily="34" charset="0"/>
            </a:rPr>
            <a:t>Debilidades</a:t>
          </a:r>
          <a:endParaRPr lang="es-ES" sz="1200" b="1" kern="1200" dirty="0">
            <a:latin typeface="Arial" pitchFamily="34" charset="0"/>
            <a:cs typeface="Arial" pitchFamily="34" charset="0"/>
          </a:endParaRPr>
        </a:p>
      </dsp:txBody>
      <dsp:txXfrm rot="5400000">
        <a:off x="2782672" y="2737044"/>
        <a:ext cx="1271383" cy="1489707"/>
      </dsp:txXfrm>
    </dsp:sp>
    <dsp:sp modelId="{52290BC1-DBB4-48E7-B232-122D8514F0EB}">
      <dsp:nvSpPr>
        <dsp:cNvPr id="0" name=""/>
        <dsp:cNvSpPr/>
      </dsp:nvSpPr>
      <dsp:spPr>
        <a:xfrm>
          <a:off x="3721110" y="2349395"/>
          <a:ext cx="849292" cy="738514"/>
        </a:xfrm>
        <a:prstGeom prst="circularArrow">
          <a:avLst/>
        </a:prstGeom>
        <a:solidFill>
          <a:schemeClr val="accent5">
            <a:tint val="40000"/>
            <a:hueOff val="0"/>
            <a:satOff val="0"/>
            <a:lumOff val="0"/>
            <a:alphaOff val="0"/>
          </a:schemeClr>
        </a:solidFill>
        <a:ln>
          <a:noFill/>
        </a:ln>
        <a:effectLst>
          <a:outerShdw blurRad="57150" dist="38100" dir="5400000" algn="ctr" rotWithShape="0">
            <a:schemeClr val="accent5">
              <a:tint val="40000"/>
              <a:hueOff val="0"/>
              <a:satOff val="0"/>
              <a:lumOff val="0"/>
              <a:alphaOff val="0"/>
              <a:shade val="9000"/>
              <a:satMod val="105000"/>
              <a:alpha val="48000"/>
            </a:scheme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739F8068-7596-4E47-8136-42095355BF04}">
      <dsp:nvSpPr>
        <dsp:cNvPr id="0" name=""/>
        <dsp:cNvSpPr/>
      </dsp:nvSpPr>
      <dsp:spPr>
        <a:xfrm rot="10800000">
          <a:off x="3721110" y="2633439"/>
          <a:ext cx="849292" cy="738514"/>
        </a:xfrm>
        <a:prstGeom prst="circularArrow">
          <a:avLst/>
        </a:prstGeom>
        <a:solidFill>
          <a:schemeClr val="accent5">
            <a:tint val="40000"/>
            <a:hueOff val="0"/>
            <a:satOff val="0"/>
            <a:lumOff val="0"/>
            <a:alphaOff val="0"/>
          </a:schemeClr>
        </a:solidFill>
        <a:ln>
          <a:noFill/>
        </a:ln>
        <a:effectLst>
          <a:outerShdw blurRad="57150" dist="38100" dir="5400000" algn="ctr" rotWithShape="0">
            <a:schemeClr val="accent5">
              <a:tint val="40000"/>
              <a:hueOff val="0"/>
              <a:satOff val="0"/>
              <a:lumOff val="0"/>
              <a:alphaOff val="0"/>
              <a:shade val="9000"/>
              <a:satMod val="105000"/>
              <a:alpha val="48000"/>
            </a:scheme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ACAB856-D1EE-42D2-9340-D99D613E4153}">
      <dsp:nvSpPr>
        <dsp:cNvPr id="0" name=""/>
        <dsp:cNvSpPr/>
      </dsp:nvSpPr>
      <dsp:spPr>
        <a:xfrm>
          <a:off x="743456" y="2244488"/>
          <a:ext cx="1733770" cy="866885"/>
        </a:xfrm>
        <a:prstGeom prst="roundRect">
          <a:avLst>
            <a:gd name="adj" fmla="val 10000"/>
          </a:avLst>
        </a:prstGeom>
        <a:solidFill>
          <a:schemeClr val="accent2">
            <a:hueOff val="0"/>
            <a:satOff val="0"/>
            <a:lumOff val="0"/>
            <a:alphaOff val="0"/>
          </a:schemeClr>
        </a:solidFill>
        <a:ln>
          <a:noFill/>
        </a:ln>
        <a:effectLst>
          <a:outerShdw blurRad="57150" dist="38100" dir="5400000" algn="ctr" rotWithShape="0">
            <a:schemeClr val="accent2">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a:latin typeface="Arial" pitchFamily="34" charset="0"/>
              <a:cs typeface="Arial" pitchFamily="34" charset="0"/>
            </a:rPr>
            <a:t>Gerencia</a:t>
          </a:r>
        </a:p>
      </dsp:txBody>
      <dsp:txXfrm>
        <a:off x="768846" y="2269878"/>
        <a:ext cx="1682990" cy="816105"/>
      </dsp:txXfrm>
    </dsp:sp>
    <dsp:sp modelId="{83B4CFC9-6790-4D66-B916-1EC66E64D1F9}">
      <dsp:nvSpPr>
        <dsp:cNvPr id="0" name=""/>
        <dsp:cNvSpPr/>
      </dsp:nvSpPr>
      <dsp:spPr>
        <a:xfrm rot="17945813">
          <a:off x="2110917" y="2038795"/>
          <a:ext cx="1426126" cy="32124"/>
        </a:xfrm>
        <a:custGeom>
          <a:avLst/>
          <a:gdLst/>
          <a:ahLst/>
          <a:cxnLst/>
          <a:rect l="0" t="0" r="0" b="0"/>
          <a:pathLst>
            <a:path>
              <a:moveTo>
                <a:pt x="0" y="16062"/>
              </a:moveTo>
              <a:lnTo>
                <a:pt x="1426126" y="16062"/>
              </a:lnTo>
            </a:path>
          </a:pathLst>
        </a:custGeom>
        <a:noFill/>
        <a:ln w="25400" cap="flat" cmpd="sng" algn="ctr">
          <a:solidFill>
            <a:schemeClr val="accent4">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latin typeface="Arial" pitchFamily="34" charset="0"/>
            <a:cs typeface="Arial" pitchFamily="34" charset="0"/>
          </a:endParaRPr>
        </a:p>
      </dsp:txBody>
      <dsp:txXfrm>
        <a:off x="2788327" y="2019204"/>
        <a:ext cx="71306" cy="71306"/>
      </dsp:txXfrm>
    </dsp:sp>
    <dsp:sp modelId="{8BCA3705-CCAB-4F02-91A6-AB9A33604ADF}">
      <dsp:nvSpPr>
        <dsp:cNvPr id="0" name=""/>
        <dsp:cNvSpPr/>
      </dsp:nvSpPr>
      <dsp:spPr>
        <a:xfrm>
          <a:off x="3170734" y="998340"/>
          <a:ext cx="1733770" cy="866885"/>
        </a:xfrm>
        <a:prstGeom prst="roundRect">
          <a:avLst>
            <a:gd name="adj" fmla="val 10000"/>
          </a:avLst>
        </a:prstGeom>
        <a:solidFill>
          <a:schemeClr val="accent4">
            <a:hueOff val="0"/>
            <a:satOff val="0"/>
            <a:lumOff val="0"/>
            <a:alphaOff val="0"/>
          </a:schemeClr>
        </a:solidFill>
        <a:ln>
          <a:noFill/>
        </a:ln>
        <a:effectLst>
          <a:outerShdw blurRad="57150" dist="38100" dir="5400000" algn="ctr" rotWithShape="0">
            <a:schemeClr val="accent4">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dirty="0">
              <a:latin typeface="Arial" pitchFamily="34" charset="0"/>
              <a:cs typeface="Arial" pitchFamily="34" charset="0"/>
            </a:rPr>
            <a:t>Departamento Administrativo</a:t>
          </a:r>
        </a:p>
        <a:p>
          <a:pPr lvl="0" algn="ctr" defTabSz="755650">
            <a:lnSpc>
              <a:spcPct val="90000"/>
            </a:lnSpc>
            <a:spcBef>
              <a:spcPct val="0"/>
            </a:spcBef>
            <a:spcAft>
              <a:spcPct val="35000"/>
            </a:spcAft>
          </a:pPr>
          <a:r>
            <a:rPr lang="es-ES" sz="1700" kern="1200" dirty="0">
              <a:latin typeface="Arial" pitchFamily="34" charset="0"/>
              <a:cs typeface="Arial" pitchFamily="34" charset="0"/>
            </a:rPr>
            <a:t>(Administrador)</a:t>
          </a:r>
        </a:p>
      </dsp:txBody>
      <dsp:txXfrm>
        <a:off x="3196124" y="1023730"/>
        <a:ext cx="1682990" cy="816105"/>
      </dsp:txXfrm>
    </dsp:sp>
    <dsp:sp modelId="{E82064B5-50D6-4AD9-AA30-52DEE820EE27}">
      <dsp:nvSpPr>
        <dsp:cNvPr id="0" name=""/>
        <dsp:cNvSpPr/>
      </dsp:nvSpPr>
      <dsp:spPr>
        <a:xfrm rot="18289469">
          <a:off x="4644052" y="917262"/>
          <a:ext cx="1214412" cy="32124"/>
        </a:xfrm>
        <a:custGeom>
          <a:avLst/>
          <a:gdLst/>
          <a:ahLst/>
          <a:cxnLst/>
          <a:rect l="0" t="0" r="0" b="0"/>
          <a:pathLst>
            <a:path>
              <a:moveTo>
                <a:pt x="0" y="16062"/>
              </a:moveTo>
              <a:lnTo>
                <a:pt x="1214412" y="16062"/>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latin typeface="Arial" pitchFamily="34" charset="0"/>
            <a:cs typeface="Arial" pitchFamily="34" charset="0"/>
          </a:endParaRPr>
        </a:p>
      </dsp:txBody>
      <dsp:txXfrm>
        <a:off x="5220898" y="902964"/>
        <a:ext cx="60720" cy="60720"/>
      </dsp:txXfrm>
    </dsp:sp>
    <dsp:sp modelId="{E7BDFF9F-A2ED-4B02-8E37-51C3608353BD}">
      <dsp:nvSpPr>
        <dsp:cNvPr id="0" name=""/>
        <dsp:cNvSpPr/>
      </dsp:nvSpPr>
      <dsp:spPr>
        <a:xfrm>
          <a:off x="5598013" y="1423"/>
          <a:ext cx="1733770" cy="866885"/>
        </a:xfrm>
        <a:prstGeom prst="roundRect">
          <a:avLst>
            <a:gd name="adj" fmla="val 10000"/>
          </a:avLst>
        </a:prstGeom>
        <a:solidFill>
          <a:schemeClr val="accent5">
            <a:hueOff val="0"/>
            <a:satOff val="0"/>
            <a:lumOff val="0"/>
            <a:alphaOff val="0"/>
          </a:schemeClr>
        </a:solidFill>
        <a:ln>
          <a:noFill/>
        </a:ln>
        <a:effectLst>
          <a:outerShdw blurRad="57150" dist="38100" dir="5400000" algn="ctr" rotWithShape="0">
            <a:schemeClr val="accent5">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a:latin typeface="Arial" pitchFamily="34" charset="0"/>
              <a:cs typeface="Arial" pitchFamily="34" charset="0"/>
            </a:rPr>
            <a:t>Asistente Contable</a:t>
          </a:r>
        </a:p>
      </dsp:txBody>
      <dsp:txXfrm>
        <a:off x="5623403" y="26813"/>
        <a:ext cx="1682990" cy="816105"/>
      </dsp:txXfrm>
    </dsp:sp>
    <dsp:sp modelId="{E90C03C5-D2AE-4D7E-BD55-6F5CB9FCB8AF}">
      <dsp:nvSpPr>
        <dsp:cNvPr id="0" name=""/>
        <dsp:cNvSpPr/>
      </dsp:nvSpPr>
      <dsp:spPr>
        <a:xfrm>
          <a:off x="4904505" y="1415721"/>
          <a:ext cx="693508" cy="32124"/>
        </a:xfrm>
        <a:custGeom>
          <a:avLst/>
          <a:gdLst/>
          <a:ahLst/>
          <a:cxnLst/>
          <a:rect l="0" t="0" r="0" b="0"/>
          <a:pathLst>
            <a:path>
              <a:moveTo>
                <a:pt x="0" y="16062"/>
              </a:moveTo>
              <a:lnTo>
                <a:pt x="693508" y="16062"/>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latin typeface="Arial" pitchFamily="34" charset="0"/>
            <a:cs typeface="Arial" pitchFamily="34" charset="0"/>
          </a:endParaRPr>
        </a:p>
      </dsp:txBody>
      <dsp:txXfrm>
        <a:off x="5233921" y="1414445"/>
        <a:ext cx="34675" cy="34675"/>
      </dsp:txXfrm>
    </dsp:sp>
    <dsp:sp modelId="{953503D8-9694-4FA0-9D49-AD9CF4BE9DA8}">
      <dsp:nvSpPr>
        <dsp:cNvPr id="0" name=""/>
        <dsp:cNvSpPr/>
      </dsp:nvSpPr>
      <dsp:spPr>
        <a:xfrm>
          <a:off x="5598013" y="998340"/>
          <a:ext cx="1733770" cy="866885"/>
        </a:xfrm>
        <a:prstGeom prst="roundRect">
          <a:avLst>
            <a:gd name="adj" fmla="val 10000"/>
          </a:avLst>
        </a:prstGeom>
        <a:solidFill>
          <a:schemeClr val="accent5">
            <a:hueOff val="0"/>
            <a:satOff val="0"/>
            <a:lumOff val="0"/>
            <a:alphaOff val="0"/>
          </a:schemeClr>
        </a:solidFill>
        <a:ln>
          <a:noFill/>
        </a:ln>
        <a:effectLst>
          <a:outerShdw blurRad="57150" dist="38100" dir="5400000" algn="ctr" rotWithShape="0">
            <a:schemeClr val="accent5">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a:latin typeface="Arial" pitchFamily="34" charset="0"/>
              <a:cs typeface="Arial" pitchFamily="34" charset="0"/>
            </a:rPr>
            <a:t>Cajero</a:t>
          </a:r>
        </a:p>
      </dsp:txBody>
      <dsp:txXfrm>
        <a:off x="5623403" y="1023730"/>
        <a:ext cx="1682990" cy="816105"/>
      </dsp:txXfrm>
    </dsp:sp>
    <dsp:sp modelId="{DB0EAC5E-46BE-4168-9F14-1E463A1F24AB}">
      <dsp:nvSpPr>
        <dsp:cNvPr id="0" name=""/>
        <dsp:cNvSpPr/>
      </dsp:nvSpPr>
      <dsp:spPr>
        <a:xfrm rot="3310531">
          <a:off x="4644052" y="1914180"/>
          <a:ext cx="1214412" cy="32124"/>
        </a:xfrm>
        <a:custGeom>
          <a:avLst/>
          <a:gdLst/>
          <a:ahLst/>
          <a:cxnLst/>
          <a:rect l="0" t="0" r="0" b="0"/>
          <a:pathLst>
            <a:path>
              <a:moveTo>
                <a:pt x="0" y="16062"/>
              </a:moveTo>
              <a:lnTo>
                <a:pt x="1214412" y="16062"/>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latin typeface="Arial" pitchFamily="34" charset="0"/>
            <a:cs typeface="Arial" pitchFamily="34" charset="0"/>
          </a:endParaRPr>
        </a:p>
      </dsp:txBody>
      <dsp:txXfrm>
        <a:off x="5220898" y="1899882"/>
        <a:ext cx="60720" cy="60720"/>
      </dsp:txXfrm>
    </dsp:sp>
    <dsp:sp modelId="{BD484CC0-4B0D-4B18-BD48-C904BF3EF2C7}">
      <dsp:nvSpPr>
        <dsp:cNvPr id="0" name=""/>
        <dsp:cNvSpPr/>
      </dsp:nvSpPr>
      <dsp:spPr>
        <a:xfrm>
          <a:off x="5598013" y="1995258"/>
          <a:ext cx="1733770" cy="866885"/>
        </a:xfrm>
        <a:prstGeom prst="roundRect">
          <a:avLst>
            <a:gd name="adj" fmla="val 10000"/>
          </a:avLst>
        </a:prstGeom>
        <a:solidFill>
          <a:schemeClr val="accent5">
            <a:hueOff val="0"/>
            <a:satOff val="0"/>
            <a:lumOff val="0"/>
            <a:alphaOff val="0"/>
          </a:schemeClr>
        </a:solidFill>
        <a:ln>
          <a:noFill/>
        </a:ln>
        <a:effectLst>
          <a:outerShdw blurRad="57150" dist="38100" dir="5400000" algn="ctr" rotWithShape="0">
            <a:schemeClr val="accent5">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a:latin typeface="Arial" pitchFamily="34" charset="0"/>
              <a:cs typeface="Arial" pitchFamily="34" charset="0"/>
            </a:rPr>
            <a:t>Contador</a:t>
          </a:r>
        </a:p>
      </dsp:txBody>
      <dsp:txXfrm>
        <a:off x="5623403" y="2020648"/>
        <a:ext cx="1682990" cy="816105"/>
      </dsp:txXfrm>
    </dsp:sp>
    <dsp:sp modelId="{7BF9DCA8-CCCE-49F8-BE75-6E15EF26C410}">
      <dsp:nvSpPr>
        <dsp:cNvPr id="0" name=""/>
        <dsp:cNvSpPr/>
      </dsp:nvSpPr>
      <dsp:spPr>
        <a:xfrm rot="3654187">
          <a:off x="2110917" y="3284942"/>
          <a:ext cx="1426126" cy="32124"/>
        </a:xfrm>
        <a:custGeom>
          <a:avLst/>
          <a:gdLst/>
          <a:ahLst/>
          <a:cxnLst/>
          <a:rect l="0" t="0" r="0" b="0"/>
          <a:pathLst>
            <a:path>
              <a:moveTo>
                <a:pt x="0" y="16062"/>
              </a:moveTo>
              <a:lnTo>
                <a:pt x="1426126" y="16062"/>
              </a:lnTo>
            </a:path>
          </a:pathLst>
        </a:custGeom>
        <a:noFill/>
        <a:ln w="25400" cap="flat" cmpd="sng" algn="ctr">
          <a:solidFill>
            <a:schemeClr val="accent4">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latin typeface="Arial" pitchFamily="34" charset="0"/>
            <a:cs typeface="Arial" pitchFamily="34" charset="0"/>
          </a:endParaRPr>
        </a:p>
      </dsp:txBody>
      <dsp:txXfrm>
        <a:off x="2788327" y="3265351"/>
        <a:ext cx="71306" cy="71306"/>
      </dsp:txXfrm>
    </dsp:sp>
    <dsp:sp modelId="{40334F6A-3F7F-4D29-9CC1-9723AE2ED1A8}">
      <dsp:nvSpPr>
        <dsp:cNvPr id="0" name=""/>
        <dsp:cNvSpPr/>
      </dsp:nvSpPr>
      <dsp:spPr>
        <a:xfrm>
          <a:off x="3170734" y="3490635"/>
          <a:ext cx="1733770" cy="866885"/>
        </a:xfrm>
        <a:prstGeom prst="roundRect">
          <a:avLst>
            <a:gd name="adj" fmla="val 10000"/>
          </a:avLst>
        </a:prstGeom>
        <a:solidFill>
          <a:schemeClr val="accent4">
            <a:hueOff val="0"/>
            <a:satOff val="0"/>
            <a:lumOff val="0"/>
            <a:alphaOff val="0"/>
          </a:schemeClr>
        </a:solidFill>
        <a:ln>
          <a:noFill/>
        </a:ln>
        <a:effectLst>
          <a:outerShdw blurRad="57150" dist="38100" dir="5400000" algn="ctr" rotWithShape="0">
            <a:schemeClr val="accent4">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a:latin typeface="Arial" pitchFamily="34" charset="0"/>
              <a:cs typeface="Arial" pitchFamily="34" charset="0"/>
            </a:rPr>
            <a:t>Departamento Operativo</a:t>
          </a:r>
        </a:p>
        <a:p>
          <a:pPr lvl="0" algn="ctr" defTabSz="755650">
            <a:lnSpc>
              <a:spcPct val="90000"/>
            </a:lnSpc>
            <a:spcBef>
              <a:spcPct val="0"/>
            </a:spcBef>
            <a:spcAft>
              <a:spcPct val="35000"/>
            </a:spcAft>
          </a:pPr>
          <a:r>
            <a:rPr lang="es-ES" sz="1700" kern="1200">
              <a:latin typeface="Arial" pitchFamily="34" charset="0"/>
              <a:cs typeface="Arial" pitchFamily="34" charset="0"/>
            </a:rPr>
            <a:t>(Supervisor)</a:t>
          </a:r>
        </a:p>
      </dsp:txBody>
      <dsp:txXfrm>
        <a:off x="3196124" y="3516025"/>
        <a:ext cx="1682990" cy="816105"/>
      </dsp:txXfrm>
    </dsp:sp>
    <dsp:sp modelId="{56DD7F09-3E42-4720-8E84-599BB279B684}">
      <dsp:nvSpPr>
        <dsp:cNvPr id="0" name=""/>
        <dsp:cNvSpPr/>
      </dsp:nvSpPr>
      <dsp:spPr>
        <a:xfrm rot="19457599">
          <a:off x="4824230" y="3658786"/>
          <a:ext cx="854057" cy="32124"/>
        </a:xfrm>
        <a:custGeom>
          <a:avLst/>
          <a:gdLst/>
          <a:ahLst/>
          <a:cxnLst/>
          <a:rect l="0" t="0" r="0" b="0"/>
          <a:pathLst>
            <a:path>
              <a:moveTo>
                <a:pt x="0" y="16062"/>
              </a:moveTo>
              <a:lnTo>
                <a:pt x="854057" y="16062"/>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latin typeface="Arial" pitchFamily="34" charset="0"/>
            <a:cs typeface="Arial" pitchFamily="34" charset="0"/>
          </a:endParaRPr>
        </a:p>
      </dsp:txBody>
      <dsp:txXfrm>
        <a:off x="5229907" y="3653497"/>
        <a:ext cx="42702" cy="42702"/>
      </dsp:txXfrm>
    </dsp:sp>
    <dsp:sp modelId="{656B52B9-77DC-40A5-B420-9E40AD8B114C}">
      <dsp:nvSpPr>
        <dsp:cNvPr id="0" name=""/>
        <dsp:cNvSpPr/>
      </dsp:nvSpPr>
      <dsp:spPr>
        <a:xfrm>
          <a:off x="5598013" y="2992176"/>
          <a:ext cx="1733770" cy="866885"/>
        </a:xfrm>
        <a:prstGeom prst="roundRect">
          <a:avLst>
            <a:gd name="adj" fmla="val 10000"/>
          </a:avLst>
        </a:prstGeom>
        <a:solidFill>
          <a:schemeClr val="accent5">
            <a:hueOff val="0"/>
            <a:satOff val="0"/>
            <a:lumOff val="0"/>
            <a:alphaOff val="0"/>
          </a:schemeClr>
        </a:solidFill>
        <a:ln>
          <a:noFill/>
        </a:ln>
        <a:effectLst>
          <a:outerShdw blurRad="57150" dist="38100" dir="5400000" algn="ctr" rotWithShape="0">
            <a:schemeClr val="accent5">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a:latin typeface="Arial" pitchFamily="34" charset="0"/>
              <a:cs typeface="Arial" pitchFamily="34" charset="0"/>
            </a:rPr>
            <a:t>Despachadores</a:t>
          </a:r>
        </a:p>
      </dsp:txBody>
      <dsp:txXfrm>
        <a:off x="5623403" y="3017566"/>
        <a:ext cx="1682990" cy="816105"/>
      </dsp:txXfrm>
    </dsp:sp>
    <dsp:sp modelId="{148596A2-DD7B-4DAC-B7CF-0C989DBAB44B}">
      <dsp:nvSpPr>
        <dsp:cNvPr id="0" name=""/>
        <dsp:cNvSpPr/>
      </dsp:nvSpPr>
      <dsp:spPr>
        <a:xfrm rot="2142401">
          <a:off x="4824230" y="4157245"/>
          <a:ext cx="854057" cy="32124"/>
        </a:xfrm>
        <a:custGeom>
          <a:avLst/>
          <a:gdLst/>
          <a:ahLst/>
          <a:cxnLst/>
          <a:rect l="0" t="0" r="0" b="0"/>
          <a:pathLst>
            <a:path>
              <a:moveTo>
                <a:pt x="0" y="16062"/>
              </a:moveTo>
              <a:lnTo>
                <a:pt x="854057" y="16062"/>
              </a:lnTo>
            </a:path>
          </a:pathLst>
        </a:custGeom>
        <a:noFill/>
        <a:ln w="25400" cap="flat" cmpd="sng" algn="ctr">
          <a:solidFill>
            <a:schemeClr val="accent5">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latin typeface="Arial" pitchFamily="34" charset="0"/>
            <a:cs typeface="Arial" pitchFamily="34" charset="0"/>
          </a:endParaRPr>
        </a:p>
      </dsp:txBody>
      <dsp:txXfrm>
        <a:off x="5229907" y="4151956"/>
        <a:ext cx="42702" cy="42702"/>
      </dsp:txXfrm>
    </dsp:sp>
    <dsp:sp modelId="{AFEA84C7-A527-42D6-ACC1-8BC02952063F}">
      <dsp:nvSpPr>
        <dsp:cNvPr id="0" name=""/>
        <dsp:cNvSpPr/>
      </dsp:nvSpPr>
      <dsp:spPr>
        <a:xfrm>
          <a:off x="5598013" y="3989094"/>
          <a:ext cx="1733770" cy="866885"/>
        </a:xfrm>
        <a:prstGeom prst="roundRect">
          <a:avLst>
            <a:gd name="adj" fmla="val 10000"/>
          </a:avLst>
        </a:prstGeom>
        <a:solidFill>
          <a:schemeClr val="accent5">
            <a:hueOff val="0"/>
            <a:satOff val="0"/>
            <a:lumOff val="0"/>
            <a:alphaOff val="0"/>
          </a:schemeClr>
        </a:solidFill>
        <a:ln>
          <a:noFill/>
        </a:ln>
        <a:effectLst>
          <a:outerShdw blurRad="57150" dist="38100" dir="5400000" algn="ctr" rotWithShape="0">
            <a:schemeClr val="accent5">
              <a:hueOff val="0"/>
              <a:satOff val="0"/>
              <a:lumOff val="0"/>
              <a:alphaOff val="0"/>
              <a:shade val="9000"/>
              <a:satMod val="105000"/>
              <a:alpha val="48000"/>
            </a:scheme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10795" tIns="10795" rIns="10795" bIns="10795" numCol="1" spcCol="1270" anchor="ctr" anchorCtr="0">
          <a:noAutofit/>
        </a:bodyPr>
        <a:lstStyle/>
        <a:p>
          <a:pPr lvl="0" algn="ctr" defTabSz="755650">
            <a:lnSpc>
              <a:spcPct val="90000"/>
            </a:lnSpc>
            <a:spcBef>
              <a:spcPct val="0"/>
            </a:spcBef>
            <a:spcAft>
              <a:spcPct val="35000"/>
            </a:spcAft>
          </a:pPr>
          <a:r>
            <a:rPr lang="es-ES" sz="1700" kern="1200">
              <a:latin typeface="Arial" pitchFamily="34" charset="0"/>
              <a:cs typeface="Arial" pitchFamily="34" charset="0"/>
            </a:rPr>
            <a:t>Personal de Limpieza</a:t>
          </a:r>
        </a:p>
      </dsp:txBody>
      <dsp:txXfrm>
        <a:off x="5623403" y="4014484"/>
        <a:ext cx="1682990" cy="816105"/>
      </dsp:txXfrm>
    </dsp:sp>
  </dsp:spTree>
</dsp:drawing>
</file>

<file path=ppt/diagrams/layout1.xml><?xml version="1.0" encoding="utf-8"?>
<dgm:layoutDef xmlns:dgm="http://schemas.openxmlformats.org/drawingml/2006/diagram" xmlns:a="http://schemas.openxmlformats.org/drawingml/2006/main" uniqueId="urn:microsoft.com/office/officeart/2005/8/layout/hList7#1">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List2#1">
  <dgm:title val=""/>
  <dgm:desc val=""/>
  <dgm:catLst>
    <dgm:cat type="list" pri="1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5.xml><?xml version="1.0" encoding="utf-8"?>
<dgm:layoutDef xmlns:dgm="http://schemas.openxmlformats.org/drawingml/2006/diagram" xmlns:a="http://schemas.openxmlformats.org/drawingml/2006/main" uniqueId="urn:microsoft.com/office/officeart/2005/8/layout/pList1#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7.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2.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77.emf"/><Relationship Id="rId1" Type="http://schemas.openxmlformats.org/officeDocument/2006/relationships/image" Target="../media/image7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030CFA0B-DABC-47C8-88EF-C4F820C7C290}" type="datetimeFigureOut">
              <a:rPr lang="es-ES" smtClean="0"/>
              <a:pPr/>
              <a:t>26/04/2012</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473B5ABB-404C-4622-9167-CA8025ED281C}"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30CFA0B-DABC-47C8-88EF-C4F820C7C290}" type="datetimeFigureOut">
              <a:rPr lang="es-ES" smtClean="0"/>
              <a:pPr/>
              <a:t>26/04/2012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73B5ABB-404C-4622-9167-CA8025ED281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30CFA0B-DABC-47C8-88EF-C4F820C7C290}" type="datetimeFigureOut">
              <a:rPr lang="es-ES" smtClean="0"/>
              <a:pPr/>
              <a:t>26/04/2012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73B5ABB-404C-4622-9167-CA8025ED281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030CFA0B-DABC-47C8-88EF-C4F820C7C290}" type="datetimeFigureOut">
              <a:rPr lang="es-ES" smtClean="0"/>
              <a:pPr/>
              <a:t>26/04/2012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73B5ABB-404C-4622-9167-CA8025ED281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030CFA0B-DABC-47C8-88EF-C4F820C7C290}" type="datetimeFigureOut">
              <a:rPr lang="es-ES" smtClean="0"/>
              <a:pPr/>
              <a:t>26/04/2012</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73B5ABB-404C-4622-9167-CA8025ED281C}"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030CFA0B-DABC-47C8-88EF-C4F820C7C290}" type="datetimeFigureOut">
              <a:rPr lang="es-ES" smtClean="0"/>
              <a:pPr/>
              <a:t>26/04/2012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73B5ABB-404C-4622-9167-CA8025ED281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030CFA0B-DABC-47C8-88EF-C4F820C7C290}" type="datetimeFigureOut">
              <a:rPr lang="es-ES" smtClean="0"/>
              <a:pPr/>
              <a:t>26/04/2012</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473B5ABB-404C-4622-9167-CA8025ED281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030CFA0B-DABC-47C8-88EF-C4F820C7C290}" type="datetimeFigureOut">
              <a:rPr lang="es-ES" smtClean="0"/>
              <a:pPr/>
              <a:t>26/04/2012</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473B5ABB-404C-4622-9167-CA8025ED281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030CFA0B-DABC-47C8-88EF-C4F820C7C290}" type="datetimeFigureOut">
              <a:rPr lang="es-ES" smtClean="0"/>
              <a:pPr/>
              <a:t>26/04/2012</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473B5ABB-404C-4622-9167-CA8025ED281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030CFA0B-DABC-47C8-88EF-C4F820C7C290}" type="datetimeFigureOut">
              <a:rPr lang="es-ES" smtClean="0"/>
              <a:pPr/>
              <a:t>26/04/2012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473B5ABB-404C-4622-9167-CA8025ED281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030CFA0B-DABC-47C8-88EF-C4F820C7C290}" type="datetimeFigureOut">
              <a:rPr lang="es-ES" smtClean="0"/>
              <a:pPr/>
              <a:t>26/04/2012</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473B5ABB-404C-4622-9167-CA8025ED281C}" type="slidenum">
              <a:rPr lang="es-ES" smtClean="0"/>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30CFA0B-DABC-47C8-88EF-C4F820C7C290}" type="datetimeFigureOut">
              <a:rPr lang="es-ES" smtClean="0"/>
              <a:pPr/>
              <a:t>26/04/2012</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73B5ABB-404C-4622-9167-CA8025ED281C}" type="slidenum">
              <a:rPr lang="es-ES" smtClean="0"/>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5.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3.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35.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image" Target="../media/image42.jpeg"/></Relationships>
</file>

<file path=ppt/slides/_rels/slide26.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51.emf"/></Relationships>
</file>

<file path=ppt/slides/_rels/slide33.xml.rels><?xml version="1.0" encoding="UTF-8" standalone="yes"?>
<Relationships xmlns="http://schemas.openxmlformats.org/package/2006/relationships"><Relationship Id="rId3" Type="http://schemas.openxmlformats.org/officeDocument/2006/relationships/package" Target="../embeddings/Hoja_de_c_lculo_de_Microsoft_Excel3.xlsx"/><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52.emf"/></Relationships>
</file>

<file path=ppt/slides/_rels/slide34.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5.xml"/><Relationship Id="rId7" Type="http://schemas.openxmlformats.org/officeDocument/2006/relationships/image" Target="../media/image57.jpeg"/><Relationship Id="rId2" Type="http://schemas.openxmlformats.org/officeDocument/2006/relationships/diagramData" Target="../diagrams/data5.xml"/><Relationship Id="rId1" Type="http://schemas.openxmlformats.org/officeDocument/2006/relationships/slideLayout" Target="../slideLayouts/slideLayout5.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5.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5.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5.xml"/><Relationship Id="rId4" Type="http://schemas.openxmlformats.org/officeDocument/2006/relationships/image" Target="../media/image60.jpeg"/></Relationships>
</file>

<file path=ppt/slides/_rels/slide4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5.xml"/><Relationship Id="rId5" Type="http://schemas.openxmlformats.org/officeDocument/2006/relationships/image" Target="../media/image64.jpeg"/><Relationship Id="rId4" Type="http://schemas.openxmlformats.org/officeDocument/2006/relationships/image" Target="../media/image63.jpeg"/></Relationships>
</file>

<file path=ppt/slides/_rels/slide42.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50.jpeg"/><Relationship Id="rId1" Type="http://schemas.openxmlformats.org/officeDocument/2006/relationships/slideLayout" Target="../slideLayouts/slideLayout7.xml"/><Relationship Id="rId5" Type="http://schemas.openxmlformats.org/officeDocument/2006/relationships/image" Target="../media/image67.jpeg"/><Relationship Id="rId4" Type="http://schemas.openxmlformats.org/officeDocument/2006/relationships/image" Target="../media/image66.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4" Type="http://schemas.openxmlformats.org/officeDocument/2006/relationships/image" Target="../media/image70.jpeg"/></Relationships>
</file>

<file path=ppt/slides/_rels/slide45.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 Id="rId4" Type="http://schemas.openxmlformats.org/officeDocument/2006/relationships/image" Target="../media/image75.jpeg"/></Relationships>
</file>

<file path=ppt/slides/_rels/slide47.xml.rels><?xml version="1.0" encoding="UTF-8" standalone="yes"?>
<Relationships xmlns="http://schemas.openxmlformats.org/package/2006/relationships"><Relationship Id="rId8" Type="http://schemas.openxmlformats.org/officeDocument/2006/relationships/image" Target="../media/image79.jpeg"/><Relationship Id="rId3" Type="http://schemas.openxmlformats.org/officeDocument/2006/relationships/package" Target="../embeddings/Hoja_de_c_lculo_de_Microsoft_Excel4.xlsx"/><Relationship Id="rId7" Type="http://schemas.openxmlformats.org/officeDocument/2006/relationships/image" Target="../media/image78.jpeg"/><Relationship Id="rId2" Type="http://schemas.openxmlformats.org/officeDocument/2006/relationships/slideLayout" Target="../slideLayouts/slideLayout5.xml"/><Relationship Id="rId1" Type="http://schemas.openxmlformats.org/officeDocument/2006/relationships/vmlDrawing" Target="../drawings/vmlDrawing4.vml"/><Relationship Id="rId6" Type="http://schemas.openxmlformats.org/officeDocument/2006/relationships/image" Target="../media/image77.emf"/><Relationship Id="rId5" Type="http://schemas.openxmlformats.org/officeDocument/2006/relationships/package" Target="../embeddings/Hoja_de_c_lculo_de_Microsoft_Excel5.xlsx"/><Relationship Id="rId4" Type="http://schemas.openxmlformats.org/officeDocument/2006/relationships/image" Target="../media/image76.emf"/></Relationships>
</file>

<file path=ppt/slides/_rels/slide48.xml.rels><?xml version="1.0" encoding="UTF-8" standalone="yes"?>
<Relationships xmlns="http://schemas.openxmlformats.org/package/2006/relationships"><Relationship Id="rId3" Type="http://schemas.openxmlformats.org/officeDocument/2006/relationships/package" Target="../embeddings/Hoja_de_c_lculo_de_Microsoft_Excel6.xlsx"/><Relationship Id="rId2" Type="http://schemas.openxmlformats.org/officeDocument/2006/relationships/slideLayout" Target="../slideLayouts/slideLayout5.xml"/><Relationship Id="rId1" Type="http://schemas.openxmlformats.org/officeDocument/2006/relationships/vmlDrawing" Target="../drawings/vmlDrawing5.vml"/><Relationship Id="rId4" Type="http://schemas.openxmlformats.org/officeDocument/2006/relationships/image" Target="../media/image80.emf"/></Relationships>
</file>

<file path=ppt/slides/_rels/slide49.xml.rels><?xml version="1.0" encoding="UTF-8" standalone="yes"?>
<Relationships xmlns="http://schemas.openxmlformats.org/package/2006/relationships"><Relationship Id="rId3" Type="http://schemas.openxmlformats.org/officeDocument/2006/relationships/oleObject" Target="../embeddings/Hoja_de_c_lculo_de_Microsoft_Excel_97-20031.xls"/><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82.jpeg"/><Relationship Id="rId4" Type="http://schemas.openxmlformats.org/officeDocument/2006/relationships/image" Target="../media/image81.emf"/></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84.jpeg"/><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8" Type="http://schemas.openxmlformats.org/officeDocument/2006/relationships/image" Target="../media/image91.gif"/><Relationship Id="rId3" Type="http://schemas.openxmlformats.org/officeDocument/2006/relationships/image" Target="../media/image86.gif"/><Relationship Id="rId7" Type="http://schemas.openxmlformats.org/officeDocument/2006/relationships/image" Target="../media/image90.gif"/><Relationship Id="rId2" Type="http://schemas.openxmlformats.org/officeDocument/2006/relationships/image" Target="../media/image85.gif"/><Relationship Id="rId1" Type="http://schemas.openxmlformats.org/officeDocument/2006/relationships/slideLayout" Target="../slideLayouts/slideLayout1.xml"/><Relationship Id="rId6" Type="http://schemas.openxmlformats.org/officeDocument/2006/relationships/image" Target="../media/image89.gif"/><Relationship Id="rId5" Type="http://schemas.openxmlformats.org/officeDocument/2006/relationships/image" Target="../media/image88.gif"/><Relationship Id="rId4" Type="http://schemas.openxmlformats.org/officeDocument/2006/relationships/image" Target="../media/image87.gif"/></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3.png"/><Relationship Id="rId4" Type="http://schemas.openxmlformats.org/officeDocument/2006/relationships/image" Target="../media/image12.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55576" y="1412776"/>
            <a:ext cx="7772400" cy="648071"/>
          </a:xfrm>
        </p:spPr>
        <p:txBody>
          <a:bodyP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es-ES" sz="2400" dirty="0" smtClean="0">
                <a:ln/>
                <a:solidFill>
                  <a:schemeClr val="accent3"/>
                </a:solidFill>
                <a:effectLst/>
                <a:latin typeface="Arial" pitchFamily="34" charset="0"/>
                <a:cs typeface="Arial" pitchFamily="34" charset="0"/>
              </a:rPr>
              <a:t>ESCUELA SUPERIOR POLITÉCNICA DEL LITORAL</a:t>
            </a:r>
            <a:endParaRPr lang="es-ES" sz="2400" dirty="0">
              <a:ln/>
              <a:solidFill>
                <a:schemeClr val="accent3"/>
              </a:solidFill>
              <a:effectLst/>
              <a:latin typeface="Arial" pitchFamily="34" charset="0"/>
              <a:cs typeface="Arial" pitchFamily="34" charset="0"/>
            </a:endParaRPr>
          </a:p>
        </p:txBody>
      </p:sp>
      <p:sp>
        <p:nvSpPr>
          <p:cNvPr id="3" name="2 Subtítulo"/>
          <p:cNvSpPr>
            <a:spLocks noGrp="1"/>
          </p:cNvSpPr>
          <p:nvPr>
            <p:ph type="subTitle" idx="1"/>
          </p:nvPr>
        </p:nvSpPr>
        <p:spPr>
          <a:xfrm>
            <a:off x="1187624" y="2132856"/>
            <a:ext cx="6944816" cy="550912"/>
          </a:xfrm>
        </p:spPr>
        <p:txBody>
          <a:bodyPr>
            <a:normAutofit/>
            <a:scene3d>
              <a:camera prst="orthographicFront"/>
              <a:lightRig rig="soft" dir="t">
                <a:rot lat="0" lon="0" rev="10800000"/>
              </a:lightRig>
            </a:scene3d>
            <a:sp3d>
              <a:bevelT w="27940" h="12700"/>
              <a:contourClr>
                <a:srgbClr val="DDDDDD"/>
              </a:contourClr>
            </a:sp3d>
          </a:bodyPr>
          <a:lstStyle/>
          <a:p>
            <a:pPr algn="ctr"/>
            <a:r>
              <a:rPr lang="es-ES" sz="1800" b="1" spc="150" dirty="0" smtClean="0">
                <a:ln w="11430"/>
                <a:solidFill>
                  <a:srgbClr val="F8F8F8"/>
                </a:solidFill>
                <a:effectLst>
                  <a:outerShdw blurRad="25400" algn="tl" rotWithShape="0">
                    <a:srgbClr val="000000">
                      <a:alpha val="43000"/>
                    </a:srgbClr>
                  </a:outerShdw>
                </a:effectLst>
                <a:latin typeface="Arial" pitchFamily="34" charset="0"/>
                <a:cs typeface="Arial" pitchFamily="34" charset="0"/>
              </a:rPr>
              <a:t>FACULTAD DE ECONOMÍA Y NEGOCIOS</a:t>
            </a:r>
            <a:endParaRPr lang="es-ES" sz="1800" b="1" spc="150" dirty="0">
              <a:ln w="11430"/>
              <a:solidFill>
                <a:srgbClr val="F8F8F8"/>
              </a:solidFill>
              <a:effectLst>
                <a:outerShdw blurRad="25400" algn="tl" rotWithShape="0">
                  <a:srgbClr val="000000">
                    <a:alpha val="43000"/>
                  </a:srgbClr>
                </a:outerShdw>
              </a:effectLst>
              <a:latin typeface="Arial" pitchFamily="34" charset="0"/>
              <a:cs typeface="Arial" pitchFamily="34" charset="0"/>
            </a:endParaRPr>
          </a:p>
        </p:txBody>
      </p:sp>
      <p:pic>
        <p:nvPicPr>
          <p:cNvPr id="4" name="4 Imagen" descr="espol.png"/>
          <p:cNvPicPr/>
          <p:nvPr/>
        </p:nvPicPr>
        <p:blipFill>
          <a:blip r:embed="rId2" cstate="print"/>
          <a:stretch>
            <a:fillRect/>
          </a:stretch>
        </p:blipFill>
        <p:spPr>
          <a:xfrm>
            <a:off x="467544" y="260648"/>
            <a:ext cx="1450428" cy="1450427"/>
          </a:xfrm>
          <a:prstGeom prst="rect">
            <a:avLst/>
          </a:prstGeom>
        </p:spPr>
      </p:pic>
      <p:pic>
        <p:nvPicPr>
          <p:cNvPr id="5" name="12 Imagen" descr="fen.png"/>
          <p:cNvPicPr/>
          <p:nvPr/>
        </p:nvPicPr>
        <p:blipFill>
          <a:blip r:embed="rId3" cstate="print"/>
          <a:stretch>
            <a:fillRect/>
          </a:stretch>
        </p:blipFill>
        <p:spPr>
          <a:xfrm>
            <a:off x="7020272" y="260648"/>
            <a:ext cx="1639614" cy="1403131"/>
          </a:xfrm>
          <a:prstGeom prst="rect">
            <a:avLst/>
          </a:prstGeom>
        </p:spPr>
      </p:pic>
      <p:sp>
        <p:nvSpPr>
          <p:cNvPr id="8" name="7 CuadroTexto"/>
          <p:cNvSpPr txBox="1"/>
          <p:nvPr/>
        </p:nvSpPr>
        <p:spPr>
          <a:xfrm>
            <a:off x="1259632" y="2780928"/>
            <a:ext cx="6696744" cy="954107"/>
          </a:xfrm>
          <a:prstGeom prst="rect">
            <a:avLst/>
          </a:prstGeom>
          <a:noFill/>
        </p:spPr>
        <p:txBody>
          <a:bodyPr wrap="square" rtlCol="0">
            <a:spAutoFit/>
          </a:bodyPr>
          <a:lstStyle/>
          <a:p>
            <a:pPr algn="ctr"/>
            <a:r>
              <a:rPr lang="es-ES" sz="1400" b="1" dirty="0" smtClean="0">
                <a:latin typeface="Arial" pitchFamily="34" charset="0"/>
                <a:cs typeface="Arial" pitchFamily="34" charset="0"/>
              </a:rPr>
              <a:t>ANÁLISIS DE FACTIBILIDAD PARA LA IMPLEMENTACIÓN E INSTALACIÓN DE UNA ESTACIÓN DE SERVICIO DE COMBUSTIBLES DERIVADOS DEL PETRÓLEO EN EL SECTOR CHONGON</a:t>
            </a:r>
          </a:p>
          <a:p>
            <a:pPr algn="ctr"/>
            <a:endParaRPr lang="es-ES" sz="1400" b="1" dirty="0">
              <a:latin typeface="Arial" pitchFamily="34" charset="0"/>
              <a:cs typeface="Arial" pitchFamily="34" charset="0"/>
            </a:endParaRPr>
          </a:p>
        </p:txBody>
      </p:sp>
      <p:sp>
        <p:nvSpPr>
          <p:cNvPr id="10" name="9 CuadroTexto"/>
          <p:cNvSpPr txBox="1"/>
          <p:nvPr/>
        </p:nvSpPr>
        <p:spPr>
          <a:xfrm>
            <a:off x="2195736" y="3789040"/>
            <a:ext cx="4896544" cy="2739211"/>
          </a:xfrm>
          <a:prstGeom prst="rect">
            <a:avLst/>
          </a:prstGeom>
          <a:noFill/>
        </p:spPr>
        <p:txBody>
          <a:bodyPr wrap="square" rtlCol="0">
            <a:spAutoFit/>
          </a:bodyPr>
          <a:lstStyle/>
          <a:p>
            <a:pPr algn="ctr"/>
            <a:r>
              <a:rPr lang="es-ES" sz="1400" b="1" dirty="0" smtClean="0">
                <a:latin typeface="Arial" pitchFamily="34" charset="0"/>
                <a:cs typeface="Arial" pitchFamily="34" charset="0"/>
              </a:rPr>
              <a:t>PROYECTO DE GRADO</a:t>
            </a:r>
          </a:p>
          <a:p>
            <a:pPr algn="ctr"/>
            <a:endParaRPr lang="es-ES" sz="1400" b="1" dirty="0" smtClean="0">
              <a:latin typeface="Arial" pitchFamily="34" charset="0"/>
              <a:cs typeface="Arial" pitchFamily="34" charset="0"/>
            </a:endParaRPr>
          </a:p>
          <a:p>
            <a:pPr algn="ctr"/>
            <a:r>
              <a:rPr lang="es-ES" sz="1400" b="1" dirty="0" smtClean="0">
                <a:latin typeface="Arial" pitchFamily="34" charset="0"/>
                <a:cs typeface="Arial" pitchFamily="34" charset="0"/>
              </a:rPr>
              <a:t>Presentado por</a:t>
            </a:r>
          </a:p>
          <a:p>
            <a:pPr algn="ctr"/>
            <a:r>
              <a:rPr lang="es-ES" sz="1400" b="1" dirty="0" smtClean="0">
                <a:latin typeface="Arial" pitchFamily="34" charset="0"/>
                <a:cs typeface="Arial" pitchFamily="34" charset="0"/>
              </a:rPr>
              <a:t> </a:t>
            </a:r>
          </a:p>
          <a:p>
            <a:pPr algn="ctr"/>
            <a:r>
              <a:rPr lang="es-ES" sz="1400" b="1" dirty="0" smtClean="0">
                <a:latin typeface="Arial" pitchFamily="34" charset="0"/>
                <a:cs typeface="Arial" pitchFamily="34" charset="0"/>
              </a:rPr>
              <a:t>Carvajal Zambrano </a:t>
            </a:r>
            <a:r>
              <a:rPr lang="es-ES" sz="1400" b="1" dirty="0" err="1" smtClean="0">
                <a:latin typeface="Arial" pitchFamily="34" charset="0"/>
                <a:cs typeface="Arial" pitchFamily="34" charset="0"/>
              </a:rPr>
              <a:t>Alvaro</a:t>
            </a:r>
            <a:r>
              <a:rPr lang="es-ES" sz="1400" b="1" dirty="0" smtClean="0">
                <a:latin typeface="Arial" pitchFamily="34" charset="0"/>
                <a:cs typeface="Arial" pitchFamily="34" charset="0"/>
              </a:rPr>
              <a:t> Marcelo</a:t>
            </a:r>
          </a:p>
          <a:p>
            <a:pPr algn="ctr"/>
            <a:r>
              <a:rPr lang="es-ES" sz="1400" b="1" dirty="0" smtClean="0">
                <a:latin typeface="Arial" pitchFamily="34" charset="0"/>
                <a:cs typeface="Arial" pitchFamily="34" charset="0"/>
              </a:rPr>
              <a:t>Jaramillo </a:t>
            </a:r>
            <a:r>
              <a:rPr lang="es-ES" sz="1400" b="1" dirty="0" err="1" smtClean="0">
                <a:latin typeface="Arial" pitchFamily="34" charset="0"/>
                <a:cs typeface="Arial" pitchFamily="34" charset="0"/>
              </a:rPr>
              <a:t>Chavez</a:t>
            </a:r>
            <a:r>
              <a:rPr lang="es-ES" sz="1400" b="1" dirty="0" smtClean="0">
                <a:latin typeface="Arial" pitchFamily="34" charset="0"/>
                <a:cs typeface="Arial" pitchFamily="34" charset="0"/>
              </a:rPr>
              <a:t> Janina </a:t>
            </a:r>
            <a:r>
              <a:rPr lang="es-ES" sz="1400" b="1" dirty="0" err="1" smtClean="0">
                <a:latin typeface="Arial" pitchFamily="34" charset="0"/>
                <a:cs typeface="Arial" pitchFamily="34" charset="0"/>
              </a:rPr>
              <a:t>Cecibel</a:t>
            </a:r>
            <a:endParaRPr lang="es-ES" sz="1400" b="1" dirty="0" smtClean="0">
              <a:latin typeface="Arial" pitchFamily="34" charset="0"/>
              <a:cs typeface="Arial" pitchFamily="34" charset="0"/>
            </a:endParaRPr>
          </a:p>
          <a:p>
            <a:pPr algn="ctr"/>
            <a:r>
              <a:rPr lang="es-ES" sz="1400" b="1" dirty="0" smtClean="0">
                <a:latin typeface="Arial" pitchFamily="34" charset="0"/>
                <a:cs typeface="Arial" pitchFamily="34" charset="0"/>
              </a:rPr>
              <a:t>Rosales </a:t>
            </a:r>
            <a:r>
              <a:rPr lang="es-ES" sz="1400" b="1" dirty="0" err="1" smtClean="0">
                <a:latin typeface="Arial" pitchFamily="34" charset="0"/>
                <a:cs typeface="Arial" pitchFamily="34" charset="0"/>
              </a:rPr>
              <a:t>Mazzini</a:t>
            </a:r>
            <a:r>
              <a:rPr lang="es-ES" sz="1400" b="1" dirty="0" smtClean="0">
                <a:latin typeface="Arial" pitchFamily="34" charset="0"/>
                <a:cs typeface="Arial" pitchFamily="34" charset="0"/>
              </a:rPr>
              <a:t> </a:t>
            </a:r>
            <a:r>
              <a:rPr lang="es-ES" sz="1400" b="1" dirty="0" err="1" smtClean="0">
                <a:latin typeface="Arial" pitchFamily="34" charset="0"/>
                <a:cs typeface="Arial" pitchFamily="34" charset="0"/>
              </a:rPr>
              <a:t>Miryam</a:t>
            </a:r>
            <a:r>
              <a:rPr lang="es-ES" sz="1400" b="1" dirty="0" smtClean="0">
                <a:latin typeface="Arial" pitchFamily="34" charset="0"/>
                <a:cs typeface="Arial" pitchFamily="34" charset="0"/>
              </a:rPr>
              <a:t> Pamela</a:t>
            </a:r>
          </a:p>
          <a:p>
            <a:pPr algn="ctr"/>
            <a:endParaRPr lang="es-ES" sz="1400" b="1" dirty="0" smtClean="0">
              <a:latin typeface="Arial" pitchFamily="34" charset="0"/>
              <a:cs typeface="Arial" pitchFamily="34" charset="0"/>
            </a:endParaRPr>
          </a:p>
          <a:p>
            <a:pPr algn="ctr"/>
            <a:endParaRPr lang="es-ES" sz="1400" b="1" dirty="0" smtClean="0">
              <a:latin typeface="Arial" pitchFamily="34" charset="0"/>
              <a:cs typeface="Arial" pitchFamily="34" charset="0"/>
            </a:endParaRPr>
          </a:p>
          <a:p>
            <a:pPr algn="ctr"/>
            <a:r>
              <a:rPr lang="es-ES" sz="1400" b="1" dirty="0" smtClean="0">
                <a:latin typeface="Arial" pitchFamily="34" charset="0"/>
                <a:cs typeface="Arial" pitchFamily="34" charset="0"/>
              </a:rPr>
              <a:t>Guayaquil – Ecuador</a:t>
            </a:r>
          </a:p>
          <a:p>
            <a:pPr algn="ctr"/>
            <a:r>
              <a:rPr lang="es-ES" sz="1400" b="1" dirty="0" smtClean="0">
                <a:latin typeface="Arial" pitchFamily="34" charset="0"/>
                <a:cs typeface="Arial" pitchFamily="34" charset="0"/>
              </a:rPr>
              <a:t>2012</a:t>
            </a:r>
          </a:p>
          <a:p>
            <a:endParaRPr lang="es-ES" b="1" dirty="0"/>
          </a:p>
        </p:txBody>
      </p:sp>
    </p:spTree>
  </p:cSld>
  <p:clrMapOvr>
    <a:masterClrMapping/>
  </p:clrMapOvr>
  <p:transition spd="slow">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548680"/>
            <a:ext cx="8229600" cy="648072"/>
          </a:xfrm>
        </p:spPr>
        <p:txBody>
          <a:bodyPr>
            <a:normAutofit/>
          </a:bodyPr>
          <a:lstStyle/>
          <a:p>
            <a:pPr algn="ctr"/>
            <a:r>
              <a:rPr lang="es-EC" sz="2000" b="1" dirty="0" smtClean="0">
                <a:latin typeface="Arial" pitchFamily="34" charset="0"/>
                <a:cs typeface="Arial" pitchFamily="34" charset="0"/>
              </a:rPr>
              <a:t>ANÁLISIS DE LA OFERTA</a:t>
            </a:r>
            <a:endParaRPr lang="es-EC" sz="2000" b="1" dirty="0">
              <a:latin typeface="Arial" pitchFamily="34" charset="0"/>
              <a:cs typeface="Arial" pitchFamily="34" charset="0"/>
            </a:endParaRPr>
          </a:p>
        </p:txBody>
      </p:sp>
      <p:sp>
        <p:nvSpPr>
          <p:cNvPr id="3" name="2 Marcador de contenido"/>
          <p:cNvSpPr>
            <a:spLocks noGrp="1"/>
          </p:cNvSpPr>
          <p:nvPr>
            <p:ph idx="1"/>
          </p:nvPr>
        </p:nvSpPr>
        <p:spPr>
          <a:xfrm>
            <a:off x="382885" y="3429000"/>
            <a:ext cx="8229600" cy="2880320"/>
          </a:xfrm>
        </p:spPr>
        <p:txBody>
          <a:bodyPr>
            <a:normAutofit/>
          </a:bodyPr>
          <a:lstStyle/>
          <a:p>
            <a:pPr algn="just">
              <a:lnSpc>
                <a:spcPct val="150000"/>
              </a:lnSpc>
            </a:pPr>
            <a:endParaRPr lang="es-ES" sz="1400" dirty="0" smtClean="0">
              <a:latin typeface="Arial" pitchFamily="34" charset="0"/>
              <a:cs typeface="Arial" pitchFamily="34" charset="0"/>
            </a:endParaRPr>
          </a:p>
          <a:p>
            <a:pPr algn="just">
              <a:lnSpc>
                <a:spcPct val="150000"/>
              </a:lnSpc>
            </a:pPr>
            <a:r>
              <a:rPr lang="es-ES" sz="1400" dirty="0" smtClean="0">
                <a:latin typeface="Arial" pitchFamily="34" charset="0"/>
                <a:cs typeface="Arial" pitchFamily="34" charset="0"/>
              </a:rPr>
              <a:t>Según </a:t>
            </a:r>
            <a:r>
              <a:rPr lang="es-ES" sz="1400" dirty="0">
                <a:latin typeface="Arial" pitchFamily="34" charset="0"/>
                <a:cs typeface="Arial" pitchFamily="34" charset="0"/>
              </a:rPr>
              <a:t>la observación y entrevista realizada, la oferta de combustible en la vía a la costa, sector Chongon es moderadamente aceptable, la cual no abastece la demanda de gasolina y diesel existente en el lugar. </a:t>
            </a:r>
            <a:endParaRPr lang="es-ES" sz="1400" dirty="0" smtClean="0">
              <a:latin typeface="Arial" pitchFamily="34" charset="0"/>
              <a:cs typeface="Arial" pitchFamily="34" charset="0"/>
            </a:endParaRPr>
          </a:p>
          <a:p>
            <a:pPr algn="just">
              <a:lnSpc>
                <a:spcPct val="150000"/>
              </a:lnSpc>
            </a:pPr>
            <a:r>
              <a:rPr lang="es-ES" sz="1400" dirty="0" smtClean="0">
                <a:latin typeface="Arial" pitchFamily="34" charset="0"/>
                <a:cs typeface="Arial" pitchFamily="34" charset="0"/>
              </a:rPr>
              <a:t>En el país las estaciones de servicio son todas </a:t>
            </a:r>
            <a:r>
              <a:rPr lang="es-ES" sz="1400" dirty="0" err="1" smtClean="0">
                <a:latin typeface="Arial" pitchFamily="34" charset="0"/>
                <a:cs typeface="Arial" pitchFamily="34" charset="0"/>
              </a:rPr>
              <a:t>franquiciadas</a:t>
            </a:r>
            <a:r>
              <a:rPr lang="es-ES" sz="1400" dirty="0" smtClean="0">
                <a:latin typeface="Arial" pitchFamily="34" charset="0"/>
                <a:cs typeface="Arial" pitchFamily="34" charset="0"/>
              </a:rPr>
              <a:t>, por lo tanto lo único que podría darse es el aumento de estas.</a:t>
            </a:r>
            <a:endParaRPr lang="es-EC" sz="1400" dirty="0" smtClean="0">
              <a:latin typeface="Arial" pitchFamily="34" charset="0"/>
              <a:cs typeface="Arial" pitchFamily="34" charset="0"/>
            </a:endParaRPr>
          </a:p>
          <a:p>
            <a:pPr algn="just">
              <a:lnSpc>
                <a:spcPct val="150000"/>
              </a:lnSpc>
            </a:pPr>
            <a:r>
              <a:rPr lang="es-ES" sz="1400" dirty="0" smtClean="0">
                <a:latin typeface="Arial" pitchFamily="34" charset="0"/>
                <a:cs typeface="Arial" pitchFamily="34" charset="0"/>
              </a:rPr>
              <a:t>Tenemos una competencia fuerte puesto que las estaciones de servicio ya existentes son filiales por empresas multinacionales.</a:t>
            </a:r>
            <a:endParaRPr lang="es-EC" sz="1400" dirty="0" smtClean="0">
              <a:latin typeface="Arial" pitchFamily="34" charset="0"/>
              <a:cs typeface="Arial" pitchFamily="34" charset="0"/>
            </a:endParaRPr>
          </a:p>
          <a:p>
            <a:pPr algn="just">
              <a:lnSpc>
                <a:spcPct val="150000"/>
              </a:lnSpc>
            </a:pPr>
            <a:endParaRPr lang="es-ES" sz="1400" dirty="0" smtClean="0">
              <a:latin typeface="Arial" pitchFamily="34" charset="0"/>
              <a:cs typeface="Arial" pitchFamily="34" charset="0"/>
            </a:endParaRPr>
          </a:p>
          <a:p>
            <a:pPr algn="just">
              <a:lnSpc>
                <a:spcPct val="150000"/>
              </a:lnSpc>
            </a:pPr>
            <a:endParaRPr lang="es-EC" sz="1400" dirty="0">
              <a:latin typeface="Arial" pitchFamily="34" charset="0"/>
              <a:cs typeface="Arial" pitchFamily="34" charset="0"/>
            </a:endParaRPr>
          </a:p>
          <a:p>
            <a:pPr algn="just">
              <a:lnSpc>
                <a:spcPct val="150000"/>
              </a:lnSpc>
            </a:pPr>
            <a:endParaRPr lang="es-EC" sz="1400" dirty="0">
              <a:latin typeface="Arial" pitchFamily="34" charset="0"/>
              <a:cs typeface="Arial" pitchFamily="34" charset="0"/>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3848" y="1556792"/>
            <a:ext cx="2600325" cy="1952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9505847"/>
      </p:ext>
    </p:extLst>
  </p:cSld>
  <p:clrMapOvr>
    <a:masterClrMapping/>
  </p:clrMapOvr>
  <p:transition>
    <p:spli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texto"/>
          <p:cNvSpPr>
            <a:spLocks noGrp="1"/>
          </p:cNvSpPr>
          <p:nvPr>
            <p:ph type="body" idx="1"/>
          </p:nvPr>
        </p:nvSpPr>
        <p:spPr>
          <a:xfrm>
            <a:off x="755576" y="764704"/>
            <a:ext cx="7560840" cy="504056"/>
          </a:xfrm>
        </p:spPr>
        <p:txBody>
          <a:bodyPr/>
          <a:lstStyle/>
          <a:p>
            <a:pPr algn="ctr"/>
            <a:r>
              <a:rPr lang="es-ES" sz="2000" dirty="0" smtClean="0">
                <a:latin typeface="Arial" pitchFamily="34" charset="0"/>
                <a:cs typeface="Arial" pitchFamily="34" charset="0"/>
              </a:rPr>
              <a:t>AMENAZAS DE NUEVOS COMPETIDORES</a:t>
            </a:r>
            <a:endParaRPr lang="es-ES" sz="2000" dirty="0">
              <a:latin typeface="Arial" pitchFamily="34" charset="0"/>
              <a:cs typeface="Arial" pitchFamily="34" charset="0"/>
            </a:endParaRPr>
          </a:p>
        </p:txBody>
      </p:sp>
      <p:sp>
        <p:nvSpPr>
          <p:cNvPr id="6" name="5 Marcador de texto"/>
          <p:cNvSpPr>
            <a:spLocks noGrp="1"/>
          </p:cNvSpPr>
          <p:nvPr>
            <p:ph type="body" sz="half" idx="3"/>
          </p:nvPr>
        </p:nvSpPr>
        <p:spPr>
          <a:xfrm>
            <a:off x="827584" y="3501008"/>
            <a:ext cx="7941568" cy="654843"/>
          </a:xfrm>
        </p:spPr>
        <p:txBody>
          <a:bodyPr>
            <a:normAutofit/>
          </a:bodyPr>
          <a:lstStyle/>
          <a:p>
            <a:pPr algn="ctr"/>
            <a:r>
              <a:rPr lang="es-ES" sz="2000" dirty="0" smtClean="0">
                <a:latin typeface="Arial" pitchFamily="34" charset="0"/>
                <a:cs typeface="Arial" pitchFamily="34" charset="0"/>
              </a:rPr>
              <a:t>RIVALIDAD DE LA COPETENCIA</a:t>
            </a:r>
            <a:endParaRPr lang="es-ES" sz="2000" dirty="0">
              <a:latin typeface="Arial" pitchFamily="34" charset="0"/>
              <a:cs typeface="Arial" pitchFamily="34" charset="0"/>
            </a:endParaRPr>
          </a:p>
        </p:txBody>
      </p:sp>
      <p:pic>
        <p:nvPicPr>
          <p:cNvPr id="9" name="8 Marcador de contenido" descr="images (4).jpg"/>
          <p:cNvPicPr>
            <a:picLocks noGrp="1" noChangeAspect="1"/>
          </p:cNvPicPr>
          <p:nvPr>
            <p:ph sz="quarter" idx="2"/>
          </p:nvPr>
        </p:nvPicPr>
        <p:blipFill>
          <a:blip r:embed="rId2" cstate="print"/>
          <a:stretch>
            <a:fillRect/>
          </a:stretch>
        </p:blipFill>
        <p:spPr>
          <a:xfrm>
            <a:off x="3131840" y="1268760"/>
            <a:ext cx="3024336" cy="2167455"/>
          </a:xfrm>
        </p:spPr>
      </p:pic>
      <p:sp>
        <p:nvSpPr>
          <p:cNvPr id="7" name="6 Marcador de contenido"/>
          <p:cNvSpPr>
            <a:spLocks noGrp="1"/>
          </p:cNvSpPr>
          <p:nvPr>
            <p:ph sz="quarter" idx="4"/>
          </p:nvPr>
        </p:nvSpPr>
        <p:spPr>
          <a:xfrm>
            <a:off x="1043609" y="4149080"/>
            <a:ext cx="7643192" cy="2211240"/>
          </a:xfrm>
        </p:spPr>
        <p:txBody>
          <a:bodyPr/>
          <a:lstStyle/>
          <a:p>
            <a:pPr>
              <a:buNone/>
            </a:pPr>
            <a:r>
              <a:rPr lang="es-ES" dirty="0" smtClean="0"/>
              <a:t>                            </a:t>
            </a:r>
            <a:r>
              <a:rPr lang="es-ES" sz="1600" dirty="0" smtClean="0"/>
              <a:t>PRIMAX                                             MOBIL</a:t>
            </a:r>
            <a:endParaRPr lang="es-ES" sz="1600" dirty="0"/>
          </a:p>
        </p:txBody>
      </p:sp>
      <p:pic>
        <p:nvPicPr>
          <p:cNvPr id="10" name="22 Imagen" descr="Primax_Home_WLO8345.jpg"/>
          <p:cNvPicPr/>
          <p:nvPr/>
        </p:nvPicPr>
        <p:blipFill>
          <a:blip r:embed="rId3" cstate="print"/>
          <a:stretch>
            <a:fillRect/>
          </a:stretch>
        </p:blipFill>
        <p:spPr>
          <a:xfrm>
            <a:off x="2411760" y="4725144"/>
            <a:ext cx="2274460" cy="1513490"/>
          </a:xfrm>
          <a:prstGeom prst="rect">
            <a:avLst/>
          </a:prstGeom>
        </p:spPr>
      </p:pic>
      <p:pic>
        <p:nvPicPr>
          <p:cNvPr id="11" name="25 Imagen" descr="EXXONMOBIL.jpg"/>
          <p:cNvPicPr/>
          <p:nvPr/>
        </p:nvPicPr>
        <p:blipFill>
          <a:blip r:embed="rId4" cstate="print"/>
          <a:stretch>
            <a:fillRect/>
          </a:stretch>
        </p:blipFill>
        <p:spPr>
          <a:xfrm>
            <a:off x="5148064" y="4653136"/>
            <a:ext cx="2545014" cy="1576552"/>
          </a:xfrm>
          <a:prstGeom prst="rect">
            <a:avLst/>
          </a:prstGeom>
        </p:spPr>
      </p:pic>
    </p:spTree>
  </p:cSld>
  <p:clrMapOvr>
    <a:masterClrMapping/>
  </p:clrMapOvr>
  <p:transition>
    <p:spli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692696"/>
            <a:ext cx="8229600" cy="450304"/>
          </a:xfrm>
        </p:spPr>
        <p:txBody>
          <a:bodyPr>
            <a:normAutofit/>
          </a:bodyPr>
          <a:lstStyle/>
          <a:p>
            <a:pPr algn="ctr"/>
            <a:r>
              <a:rPr lang="es-EC" sz="2000" b="1" dirty="0" smtClean="0">
                <a:latin typeface="Arial" pitchFamily="34" charset="0"/>
                <a:cs typeface="Arial" pitchFamily="34" charset="0"/>
              </a:rPr>
              <a:t>ANÁLISIS DE LA DEMANDA</a:t>
            </a:r>
            <a:endParaRPr lang="es-EC" sz="2000" b="1" dirty="0">
              <a:latin typeface="Arial" pitchFamily="34" charset="0"/>
              <a:cs typeface="Arial" pitchFamily="34" charset="0"/>
            </a:endParaRPr>
          </a:p>
        </p:txBody>
      </p:sp>
      <p:sp>
        <p:nvSpPr>
          <p:cNvPr id="3" name="2 Marcador de contenido"/>
          <p:cNvSpPr>
            <a:spLocks noGrp="1"/>
          </p:cNvSpPr>
          <p:nvPr>
            <p:ph idx="1"/>
          </p:nvPr>
        </p:nvSpPr>
        <p:spPr>
          <a:xfrm>
            <a:off x="395536" y="1268760"/>
            <a:ext cx="8229600" cy="5184576"/>
          </a:xfrm>
        </p:spPr>
        <p:txBody>
          <a:bodyPr>
            <a:normAutofit/>
          </a:bodyPr>
          <a:lstStyle/>
          <a:p>
            <a:r>
              <a:rPr lang="es-ES" sz="1600" u="sng" dirty="0" smtClean="0">
                <a:latin typeface="Arial" pitchFamily="34" charset="0"/>
                <a:cs typeface="Arial" pitchFamily="34" charset="0"/>
              </a:rPr>
              <a:t>Clientes Potenciales</a:t>
            </a:r>
          </a:p>
          <a:p>
            <a:pPr>
              <a:buNone/>
            </a:pPr>
            <a:endParaRPr lang="es-ES" sz="1400" b="1" dirty="0" smtClean="0">
              <a:latin typeface="Arial" pitchFamily="34" charset="0"/>
              <a:cs typeface="Arial" pitchFamily="34" charset="0"/>
            </a:endParaRPr>
          </a:p>
          <a:p>
            <a:pPr marL="252000" indent="0" algn="just">
              <a:lnSpc>
                <a:spcPct val="150000"/>
              </a:lnSpc>
              <a:buNone/>
            </a:pPr>
            <a:r>
              <a:rPr lang="es-ES" sz="1500" dirty="0" smtClean="0">
                <a:latin typeface="Arial" pitchFamily="34" charset="0"/>
                <a:cs typeface="Arial" pitchFamily="34" charset="0"/>
              </a:rPr>
              <a:t>El </a:t>
            </a:r>
            <a:r>
              <a:rPr lang="es-ES" sz="1500" dirty="0">
                <a:latin typeface="Arial" pitchFamily="34" charset="0"/>
                <a:cs typeface="Arial" pitchFamily="34" charset="0"/>
              </a:rPr>
              <a:t>parque automotor en Guayas está estimado en 310 mil vehículos, de los cuales, el 80% rueda en Guayaquil. </a:t>
            </a:r>
            <a:endParaRPr lang="es-ES" sz="1500" dirty="0" smtClean="0">
              <a:latin typeface="Arial" pitchFamily="34" charset="0"/>
              <a:cs typeface="Arial" pitchFamily="34" charset="0"/>
            </a:endParaRPr>
          </a:p>
          <a:p>
            <a:pPr marL="0" indent="0" algn="just">
              <a:lnSpc>
                <a:spcPct val="150000"/>
              </a:lnSpc>
              <a:buNone/>
            </a:pPr>
            <a:endParaRPr lang="es-ES" sz="1500" dirty="0" smtClean="0">
              <a:latin typeface="Arial" pitchFamily="34" charset="0"/>
              <a:cs typeface="Arial" pitchFamily="34" charset="0"/>
            </a:endParaRPr>
          </a:p>
          <a:p>
            <a:pPr marL="0" indent="0" algn="just">
              <a:lnSpc>
                <a:spcPct val="150000"/>
              </a:lnSpc>
              <a:buNone/>
            </a:pPr>
            <a:endParaRPr lang="es-ES" sz="1500" dirty="0" smtClean="0">
              <a:latin typeface="Arial" pitchFamily="34" charset="0"/>
              <a:cs typeface="Arial" pitchFamily="34" charset="0"/>
            </a:endParaRPr>
          </a:p>
          <a:p>
            <a:pPr marL="0" indent="0" algn="just">
              <a:lnSpc>
                <a:spcPct val="150000"/>
              </a:lnSpc>
              <a:buNone/>
            </a:pPr>
            <a:endParaRPr lang="es-ES" sz="1500" dirty="0" smtClean="0">
              <a:latin typeface="Arial" pitchFamily="34" charset="0"/>
              <a:cs typeface="Arial" pitchFamily="34" charset="0"/>
            </a:endParaRPr>
          </a:p>
          <a:p>
            <a:pPr marL="0" indent="0" algn="just">
              <a:lnSpc>
                <a:spcPct val="150000"/>
              </a:lnSpc>
              <a:buNone/>
            </a:pPr>
            <a:endParaRPr lang="es-ES" sz="1500" dirty="0" smtClean="0">
              <a:latin typeface="Arial" pitchFamily="34" charset="0"/>
              <a:cs typeface="Arial" pitchFamily="34" charset="0"/>
            </a:endParaRPr>
          </a:p>
          <a:p>
            <a:pPr marL="0" indent="0" algn="just">
              <a:lnSpc>
                <a:spcPct val="150000"/>
              </a:lnSpc>
              <a:buNone/>
            </a:pPr>
            <a:endParaRPr lang="es-ES" sz="1500" dirty="0" smtClean="0">
              <a:latin typeface="Arial" pitchFamily="34" charset="0"/>
              <a:cs typeface="Arial" pitchFamily="34" charset="0"/>
            </a:endParaRPr>
          </a:p>
          <a:p>
            <a:pPr marL="0" indent="0" algn="just">
              <a:lnSpc>
                <a:spcPct val="150000"/>
              </a:lnSpc>
              <a:buNone/>
            </a:pPr>
            <a:endParaRPr lang="es-ES" sz="1500" dirty="0" smtClean="0">
              <a:latin typeface="Arial" pitchFamily="34" charset="0"/>
              <a:cs typeface="Arial" pitchFamily="34" charset="0"/>
            </a:endParaRPr>
          </a:p>
          <a:p>
            <a:pPr marL="0" indent="0" algn="just">
              <a:lnSpc>
                <a:spcPct val="150000"/>
              </a:lnSpc>
              <a:buNone/>
            </a:pPr>
            <a:endParaRPr lang="es-ES" sz="1500" dirty="0" smtClean="0">
              <a:latin typeface="Arial" pitchFamily="34" charset="0"/>
              <a:cs typeface="Arial" pitchFamily="34" charset="0"/>
            </a:endParaRPr>
          </a:p>
          <a:p>
            <a:pPr>
              <a:lnSpc>
                <a:spcPct val="150000"/>
              </a:lnSpc>
            </a:pPr>
            <a:r>
              <a:rPr lang="es-ES" sz="1500" dirty="0" smtClean="0">
                <a:latin typeface="Arial" pitchFamily="34" charset="0"/>
                <a:cs typeface="Arial" pitchFamily="34" charset="0"/>
              </a:rPr>
              <a:t>Los consumidores potenciales tienen una gran necesidad de combustible; ya que a más de existir vehículos para su transporte existen también otros para el desarrollo de la zona; de tal manera que en la vía a la costa específicamente en el sector Chongon es alta.</a:t>
            </a:r>
            <a:endParaRPr lang="es-EC" sz="1500" dirty="0" smtClean="0">
              <a:latin typeface="Arial" pitchFamily="34" charset="0"/>
              <a:cs typeface="Arial" pitchFamily="34" charset="0"/>
            </a:endParaRPr>
          </a:p>
          <a:p>
            <a:endParaRPr lang="es-EC" sz="1400" dirty="0">
              <a:latin typeface="Arial" pitchFamily="34" charset="0"/>
              <a:cs typeface="Arial" pitchFamily="34" charset="0"/>
            </a:endParaRPr>
          </a:p>
        </p:txBody>
      </p:sp>
      <p:graphicFrame>
        <p:nvGraphicFramePr>
          <p:cNvPr id="6" name="5 Gráfico"/>
          <p:cNvGraphicFramePr/>
          <p:nvPr>
            <p:extLst>
              <p:ext uri="{D42A27DB-BD31-4B8C-83A1-F6EECF244321}">
                <p14:modId xmlns:p14="http://schemas.microsoft.com/office/powerpoint/2010/main" val="2878624762"/>
              </p:ext>
            </p:extLst>
          </p:nvPr>
        </p:nvGraphicFramePr>
        <p:xfrm>
          <a:off x="2051720" y="2276872"/>
          <a:ext cx="4896544" cy="297649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26242809"/>
      </p:ext>
    </p:extLst>
  </p:cSld>
  <p:clrMapOvr>
    <a:masterClrMapping/>
  </p:clrMapOvr>
  <p:transition>
    <p:spli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692696"/>
            <a:ext cx="8229600" cy="432048"/>
          </a:xfrm>
        </p:spPr>
        <p:txBody>
          <a:bodyPr>
            <a:normAutofit/>
          </a:bodyPr>
          <a:lstStyle/>
          <a:p>
            <a:pPr algn="ctr"/>
            <a:r>
              <a:rPr lang="es-EC" sz="2000" b="1" dirty="0" smtClean="0">
                <a:latin typeface="Arial" pitchFamily="34" charset="0"/>
                <a:cs typeface="Arial" pitchFamily="34" charset="0"/>
              </a:rPr>
              <a:t>ANÁLISIS DE LA DEMANDA</a:t>
            </a:r>
            <a:endParaRPr lang="es-EC" sz="2000" b="1" dirty="0">
              <a:latin typeface="Arial" pitchFamily="34" charset="0"/>
              <a:cs typeface="Arial" pitchFamily="34" charset="0"/>
            </a:endParaRPr>
          </a:p>
        </p:txBody>
      </p:sp>
      <p:sp>
        <p:nvSpPr>
          <p:cNvPr id="3" name="2 Marcador de contenido"/>
          <p:cNvSpPr>
            <a:spLocks noGrp="1"/>
          </p:cNvSpPr>
          <p:nvPr>
            <p:ph idx="1"/>
          </p:nvPr>
        </p:nvSpPr>
        <p:spPr>
          <a:xfrm>
            <a:off x="539552" y="1124744"/>
            <a:ext cx="6768752" cy="864096"/>
          </a:xfrm>
        </p:spPr>
        <p:txBody>
          <a:bodyPr>
            <a:normAutofit/>
          </a:bodyPr>
          <a:lstStyle/>
          <a:p>
            <a:r>
              <a:rPr lang="es-EC" sz="1600" u="sng" dirty="0" smtClean="0">
                <a:latin typeface="Arial" pitchFamily="34" charset="0"/>
                <a:cs typeface="Arial" pitchFamily="34" charset="0"/>
              </a:rPr>
              <a:t>Clasificación de la Demanda</a:t>
            </a:r>
            <a:endParaRPr lang="es-EC" sz="1600" u="sng" dirty="0">
              <a:latin typeface="Arial" pitchFamily="34" charset="0"/>
              <a:cs typeface="Arial" pitchFamily="34" charset="0"/>
            </a:endParaRP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63688" y="1556792"/>
            <a:ext cx="5015961" cy="48783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5298506"/>
      </p:ext>
    </p:extLst>
  </p:cSld>
  <p:clrMapOvr>
    <a:masterClrMapping/>
  </p:clrMapOvr>
  <p:transition>
    <p:spli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492664"/>
          </a:xfrm>
        </p:spPr>
        <p:txBody>
          <a:bodyPr>
            <a:normAutofit/>
          </a:bodyPr>
          <a:lstStyle/>
          <a:p>
            <a:pPr algn="ctr"/>
            <a:r>
              <a:rPr lang="es-EC" sz="2000" b="1" dirty="0" smtClean="0">
                <a:latin typeface="Arial" pitchFamily="34" charset="0"/>
                <a:cs typeface="Arial" pitchFamily="34" charset="0"/>
              </a:rPr>
              <a:t>ANÁLISIS DE LA DEMANDA</a:t>
            </a:r>
            <a:endParaRPr lang="es-EC" sz="2000" b="1" dirty="0">
              <a:latin typeface="Arial" pitchFamily="34" charset="0"/>
              <a:cs typeface="Arial" pitchFamily="34" charset="0"/>
            </a:endParaRPr>
          </a:p>
        </p:txBody>
      </p:sp>
      <p:sp>
        <p:nvSpPr>
          <p:cNvPr id="3" name="2 Marcador de contenido"/>
          <p:cNvSpPr>
            <a:spLocks noGrp="1"/>
          </p:cNvSpPr>
          <p:nvPr>
            <p:ph idx="1"/>
          </p:nvPr>
        </p:nvSpPr>
        <p:spPr>
          <a:xfrm>
            <a:off x="457200" y="1556792"/>
            <a:ext cx="8229600" cy="4767808"/>
          </a:xfrm>
        </p:spPr>
        <p:txBody>
          <a:bodyPr>
            <a:normAutofit/>
          </a:bodyPr>
          <a:lstStyle/>
          <a:p>
            <a:pPr>
              <a:lnSpc>
                <a:spcPct val="150000"/>
              </a:lnSpc>
            </a:pPr>
            <a:r>
              <a:rPr lang="es-EC" sz="1600" u="sng" dirty="0" smtClean="0">
                <a:latin typeface="Arial" pitchFamily="34" charset="0"/>
                <a:cs typeface="Arial" pitchFamily="34" charset="0"/>
              </a:rPr>
              <a:t>Estimación de la Demanda</a:t>
            </a:r>
          </a:p>
          <a:p>
            <a:pPr>
              <a:lnSpc>
                <a:spcPct val="150000"/>
              </a:lnSpc>
              <a:buNone/>
            </a:pPr>
            <a:endParaRPr lang="es-EC" sz="1600" u="sng" dirty="0" smtClean="0">
              <a:latin typeface="Arial" pitchFamily="34" charset="0"/>
              <a:cs typeface="Arial" pitchFamily="34" charset="0"/>
            </a:endParaRPr>
          </a:p>
          <a:p>
            <a:pPr>
              <a:lnSpc>
                <a:spcPct val="150000"/>
              </a:lnSpc>
              <a:buNone/>
            </a:pPr>
            <a:r>
              <a:rPr lang="es-ES" sz="1400" dirty="0" smtClean="0">
                <a:latin typeface="Arial" pitchFamily="34" charset="0"/>
                <a:cs typeface="Arial" pitchFamily="34" charset="0"/>
              </a:rPr>
              <a:t>      Con datos de la Comisión de Tránsito del Ecuador (CTE),  en el 2011 el total es 620.393; pero solo 360 mil cumplen  con la matriculación; a estos se suman aquellos matriculados en otras provincias y los que ingresan a diario a la ciudad con fines comerciales, de educación o salud. </a:t>
            </a:r>
          </a:p>
          <a:p>
            <a:pPr>
              <a:lnSpc>
                <a:spcPct val="150000"/>
              </a:lnSpc>
              <a:buNone/>
            </a:pPr>
            <a:endParaRPr lang="es-EC" sz="1400" b="1" dirty="0" smtClean="0">
              <a:latin typeface="Arial" pitchFamily="34" charset="0"/>
              <a:cs typeface="Arial" pitchFamily="34" charset="0"/>
            </a:endParaRPr>
          </a:p>
          <a:p>
            <a:pPr>
              <a:lnSpc>
                <a:spcPct val="150000"/>
              </a:lnSpc>
            </a:pPr>
            <a:endParaRPr lang="es-EC" sz="1400" b="1" dirty="0" smtClean="0">
              <a:latin typeface="Arial" pitchFamily="34" charset="0"/>
              <a:cs typeface="Arial" pitchFamily="34" charset="0"/>
            </a:endParaRPr>
          </a:p>
          <a:p>
            <a:pPr>
              <a:lnSpc>
                <a:spcPct val="150000"/>
              </a:lnSpc>
            </a:pPr>
            <a:r>
              <a:rPr lang="es-EC" sz="1600" u="sng" dirty="0" smtClean="0">
                <a:latin typeface="Arial" pitchFamily="34" charset="0"/>
                <a:cs typeface="Arial" pitchFamily="34" charset="0"/>
              </a:rPr>
              <a:t>Estimación de la Muestra</a:t>
            </a:r>
          </a:p>
          <a:p>
            <a:pPr>
              <a:lnSpc>
                <a:spcPct val="150000"/>
              </a:lnSpc>
              <a:buNone/>
            </a:pPr>
            <a:endParaRPr lang="es-EC" sz="1400" b="1" dirty="0" smtClean="0">
              <a:latin typeface="Arial" pitchFamily="34" charset="0"/>
              <a:cs typeface="Arial" pitchFamily="34" charset="0"/>
            </a:endParaRPr>
          </a:p>
          <a:p>
            <a:pPr marL="0" indent="0" algn="just">
              <a:lnSpc>
                <a:spcPct val="150000"/>
              </a:lnSpc>
              <a:buNone/>
            </a:pPr>
            <a:endParaRPr lang="es-ES" sz="1400" dirty="0" smtClean="0">
              <a:latin typeface="Arial" pitchFamily="34" charset="0"/>
              <a:cs typeface="Arial" pitchFamily="34" charset="0"/>
            </a:endParaRPr>
          </a:p>
          <a:p>
            <a:pPr marL="0" indent="0" algn="just">
              <a:buNone/>
            </a:pPr>
            <a:endParaRPr lang="es-EC" sz="1400" dirty="0" smtClean="0"/>
          </a:p>
          <a:p>
            <a:pPr marL="0" indent="0" algn="just">
              <a:buNone/>
            </a:pPr>
            <a:endParaRPr lang="es-EC" sz="1400" dirty="0">
              <a:latin typeface="Arial" pitchFamily="34" charset="0"/>
              <a:cs typeface="Arial" pitchFamily="34" charset="0"/>
            </a:endParaRPr>
          </a:p>
          <a:p>
            <a:pPr marL="0" indent="0">
              <a:buNone/>
            </a:pPr>
            <a:r>
              <a:rPr lang="es-ES" sz="1400" b="1" dirty="0">
                <a:latin typeface="Arial" pitchFamily="34" charset="0"/>
                <a:cs typeface="Arial" pitchFamily="34" charset="0"/>
              </a:rPr>
              <a:t> </a:t>
            </a:r>
            <a:endParaRPr lang="es-ES" sz="1400" b="1" dirty="0" smtClean="0">
              <a:latin typeface="Arial" pitchFamily="34" charset="0"/>
              <a:cs typeface="Arial" pitchFamily="34" charset="0"/>
            </a:endParaRPr>
          </a:p>
          <a:p>
            <a:pPr marL="0" indent="0">
              <a:buNone/>
            </a:pPr>
            <a:endParaRPr lang="es-EC" sz="1400" dirty="0">
              <a:latin typeface="Arial" pitchFamily="34" charset="0"/>
              <a:cs typeface="Arial" pitchFamily="34" charset="0"/>
            </a:endParaRPr>
          </a:p>
          <a:p>
            <a:endParaRPr lang="es-EC" sz="1400" b="1" dirty="0">
              <a:latin typeface="Arial" pitchFamily="34" charset="0"/>
              <a:cs typeface="Arial" pitchFamily="34" charset="0"/>
            </a:endParaRPr>
          </a:p>
        </p:txBody>
      </p:sp>
      <p:sp>
        <p:nvSpPr>
          <p:cNvPr id="296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sp>
        <p:nvSpPr>
          <p:cNvPr id="2970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S"/>
          </a:p>
        </p:txBody>
      </p:sp>
      <p:pic>
        <p:nvPicPr>
          <p:cNvPr id="29702" name="Picture 6"/>
          <p:cNvPicPr>
            <a:picLocks noChangeAspect="1" noChangeArrowheads="1"/>
          </p:cNvPicPr>
          <p:nvPr/>
        </p:nvPicPr>
        <p:blipFill>
          <a:blip r:embed="rId2" cstate="print"/>
          <a:srcRect/>
          <a:stretch>
            <a:fillRect/>
          </a:stretch>
        </p:blipFill>
        <p:spPr bwMode="auto">
          <a:xfrm>
            <a:off x="971600" y="5013176"/>
            <a:ext cx="7306415" cy="766887"/>
          </a:xfrm>
          <a:prstGeom prst="rect">
            <a:avLst/>
          </a:prstGeom>
          <a:noFill/>
          <a:ln w="9525">
            <a:noFill/>
            <a:miter lim="800000"/>
            <a:headEnd/>
            <a:tailEnd/>
          </a:ln>
          <a:effectLst/>
        </p:spPr>
      </p:pic>
    </p:spTree>
    <p:extLst>
      <p:ext uri="{BB962C8B-B14F-4D97-AF65-F5344CB8AC3E}">
        <p14:creationId xmlns:p14="http://schemas.microsoft.com/office/powerpoint/2010/main" val="2932477205"/>
      </p:ext>
    </p:extLst>
  </p:cSld>
  <p:clrMapOvr>
    <a:masterClrMapping/>
  </p:clrMapOvr>
  <p:transition>
    <p:spli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76672"/>
            <a:ext cx="8147248" cy="708688"/>
          </a:xfrm>
        </p:spPr>
        <p:txBody>
          <a:bodyPr>
            <a:normAutofit/>
          </a:bodyPr>
          <a:lstStyle/>
          <a:p>
            <a:pPr algn="ctr"/>
            <a:r>
              <a:rPr lang="es-EC" sz="2000" b="1" dirty="0" smtClean="0">
                <a:latin typeface="Arial" pitchFamily="34" charset="0"/>
                <a:cs typeface="Arial" pitchFamily="34" charset="0"/>
              </a:rPr>
              <a:t>ANÁLISIS DE LOS PRECIOS</a:t>
            </a:r>
            <a:endParaRPr lang="es-EC" sz="2000" b="1" dirty="0">
              <a:latin typeface="Arial" pitchFamily="34" charset="0"/>
              <a:cs typeface="Arial" pitchFamily="34" charset="0"/>
            </a:endParaRPr>
          </a:p>
        </p:txBody>
      </p:sp>
      <p:pic>
        <p:nvPicPr>
          <p:cNvPr id="286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907704" y="1556792"/>
            <a:ext cx="5347021"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1 Título"/>
          <p:cNvSpPr txBox="1">
            <a:spLocks/>
          </p:cNvSpPr>
          <p:nvPr/>
        </p:nvSpPr>
        <p:spPr>
          <a:xfrm>
            <a:off x="539552" y="4365104"/>
            <a:ext cx="8075240" cy="720080"/>
          </a:xfrm>
          <a:prstGeom prst="rect">
            <a:avLst/>
          </a:prstGeom>
        </p:spPr>
        <p:txBody>
          <a:bodyPr vert="horz" lIns="0" rIns="0" bIns="0"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000" b="1"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ANÁLISIS DEL SECTOR</a:t>
            </a:r>
            <a:endParaRPr kumimoji="0" lang="es-EC" sz="2000" b="1" i="0" u="none" strike="noStrike" kern="1200" cap="none" spc="0" normalizeH="0" baseline="0" noProof="0" dirty="0">
              <a:ln>
                <a:noFill/>
              </a:ln>
              <a:solidFill>
                <a:schemeClr val="tx2"/>
              </a:solidFill>
              <a:effectLst/>
              <a:uLnTx/>
              <a:uFillTx/>
              <a:latin typeface="Arial" pitchFamily="34" charset="0"/>
              <a:ea typeface="+mj-ea"/>
              <a:cs typeface="Arial" pitchFamily="34" charset="0"/>
            </a:endParaRPr>
          </a:p>
        </p:txBody>
      </p:sp>
      <p:sp>
        <p:nvSpPr>
          <p:cNvPr id="5" name="2 Marcador de contenido"/>
          <p:cNvSpPr txBox="1">
            <a:spLocks/>
          </p:cNvSpPr>
          <p:nvPr/>
        </p:nvSpPr>
        <p:spPr>
          <a:xfrm>
            <a:off x="539552" y="5301208"/>
            <a:ext cx="8229600" cy="1205488"/>
          </a:xfrm>
          <a:prstGeom prst="rect">
            <a:avLst/>
          </a:prstGeom>
        </p:spPr>
        <p:txBody>
          <a:bodyPr vert="horz">
            <a:normAutofit/>
          </a:bodyPr>
          <a:lstStyle/>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es-EC" sz="16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Con la paralización programado en este año por 3 meses de la Refinería de Esmeraldas se prevé el alza de los precios pero el Estado con un plan de focalización de subsidio se espera compensar el alto costo que supondrá el abastecimiento de combustible a la población.</a:t>
            </a:r>
            <a:endParaRPr kumimoji="0" lang="es-EC" sz="16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23845774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704088"/>
            <a:ext cx="8219256" cy="636680"/>
          </a:xfrm>
        </p:spPr>
        <p:txBody>
          <a:bodyPr>
            <a:normAutofit/>
          </a:bodyPr>
          <a:lstStyle/>
          <a:p>
            <a:pPr algn="ctr"/>
            <a:r>
              <a:rPr lang="es-EC" sz="2000" b="1" dirty="0" smtClean="0">
                <a:latin typeface="Arial" pitchFamily="34" charset="0"/>
                <a:cs typeface="Arial" pitchFamily="34" charset="0"/>
              </a:rPr>
              <a:t>TENDENCIAS ECONÓMICAS</a:t>
            </a:r>
            <a:endParaRPr lang="es-EC" sz="2000" b="1" dirty="0">
              <a:latin typeface="Arial" pitchFamily="34" charset="0"/>
              <a:cs typeface="Arial" pitchFamily="34" charset="0"/>
            </a:endParaRPr>
          </a:p>
        </p:txBody>
      </p:sp>
      <p:sp>
        <p:nvSpPr>
          <p:cNvPr id="4" name="3 Marcador de contenido"/>
          <p:cNvSpPr>
            <a:spLocks noGrp="1"/>
          </p:cNvSpPr>
          <p:nvPr>
            <p:ph idx="1"/>
          </p:nvPr>
        </p:nvSpPr>
        <p:spPr>
          <a:xfrm>
            <a:off x="457200" y="3356992"/>
            <a:ext cx="8229600" cy="2967608"/>
          </a:xfrm>
        </p:spPr>
        <p:txBody>
          <a:bodyPr/>
          <a:lstStyle/>
          <a:p>
            <a:pPr lvl="0" algn="just"/>
            <a:r>
              <a:rPr lang="es-EC" sz="2000" dirty="0" smtClean="0">
                <a:latin typeface="Arial" pitchFamily="34" charset="0"/>
                <a:cs typeface="Arial" pitchFamily="34" charset="0"/>
              </a:rPr>
              <a:t>El Banco Central del Ecuador elevó en 1,3 porcentuales su previsión de crecimiento.</a:t>
            </a:r>
          </a:p>
          <a:p>
            <a:pPr lvl="0" algn="just"/>
            <a:r>
              <a:rPr lang="es-EC" sz="2000" dirty="0" smtClean="0">
                <a:latin typeface="Arial" pitchFamily="34" charset="0"/>
                <a:cs typeface="Arial" pitchFamily="34" charset="0"/>
              </a:rPr>
              <a:t>El Gobierno se beneficia por el alto precio del petróleo; su principal exportación.</a:t>
            </a:r>
          </a:p>
          <a:p>
            <a:pPr lvl="0" algn="just"/>
            <a:r>
              <a:rPr lang="es-EC" sz="2000" dirty="0" smtClean="0">
                <a:latin typeface="Arial" pitchFamily="34" charset="0"/>
                <a:cs typeface="Arial" pitchFamily="34" charset="0"/>
              </a:rPr>
              <a:t>La inversión tanto pública como privada incremente un 7,5% y el consumo 5,2% y un avance del 5,1 en las exportaciones.</a:t>
            </a:r>
          </a:p>
          <a:p>
            <a:pPr lvl="0" algn="just"/>
            <a:r>
              <a:rPr lang="es-EC" sz="2000" dirty="0" smtClean="0">
                <a:latin typeface="Arial" pitchFamily="34" charset="0"/>
                <a:cs typeface="Arial" pitchFamily="34" charset="0"/>
              </a:rPr>
              <a:t>Avance de la economía del Ecuador de 3,2%</a:t>
            </a:r>
          </a:p>
          <a:p>
            <a:endParaRPr lang="es-ES" dirty="0"/>
          </a:p>
        </p:txBody>
      </p:sp>
      <p:pic>
        <p:nvPicPr>
          <p:cNvPr id="5" name="4 Imagen" descr="images (1).jpg"/>
          <p:cNvPicPr>
            <a:picLocks noChangeAspect="1"/>
          </p:cNvPicPr>
          <p:nvPr/>
        </p:nvPicPr>
        <p:blipFill>
          <a:blip r:embed="rId2" cstate="print"/>
          <a:stretch>
            <a:fillRect/>
          </a:stretch>
        </p:blipFill>
        <p:spPr>
          <a:xfrm>
            <a:off x="2339752" y="1556792"/>
            <a:ext cx="1890120" cy="1513602"/>
          </a:xfrm>
          <a:prstGeom prst="rect">
            <a:avLst/>
          </a:prstGeom>
        </p:spPr>
      </p:pic>
      <p:pic>
        <p:nvPicPr>
          <p:cNvPr id="7" name="6 Imagen" descr="descarga.jpg"/>
          <p:cNvPicPr>
            <a:picLocks noChangeAspect="1"/>
          </p:cNvPicPr>
          <p:nvPr/>
        </p:nvPicPr>
        <p:blipFill>
          <a:blip r:embed="rId3" cstate="print"/>
          <a:stretch>
            <a:fillRect/>
          </a:stretch>
        </p:blipFill>
        <p:spPr>
          <a:xfrm>
            <a:off x="5004048" y="1556792"/>
            <a:ext cx="2082437" cy="1559818"/>
          </a:xfrm>
          <a:prstGeom prst="rect">
            <a:avLst/>
          </a:prstGeom>
        </p:spPr>
      </p:pic>
    </p:spTree>
    <p:extLst>
      <p:ext uri="{BB962C8B-B14F-4D97-AF65-F5344CB8AC3E}">
        <p14:creationId xmlns:p14="http://schemas.microsoft.com/office/powerpoint/2010/main" val="16749884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805557913"/>
              </p:ext>
            </p:extLst>
          </p:nvPr>
        </p:nvGraphicFramePr>
        <p:xfrm>
          <a:off x="395536" y="1052736"/>
          <a:ext cx="8229600" cy="39604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4 Imagen" descr="images (32).jpg"/>
          <p:cNvPicPr>
            <a:picLocks noChangeAspect="1"/>
          </p:cNvPicPr>
          <p:nvPr/>
        </p:nvPicPr>
        <p:blipFill>
          <a:blip r:embed="rId7" cstate="print"/>
          <a:stretch>
            <a:fillRect/>
          </a:stretch>
        </p:blipFill>
        <p:spPr>
          <a:xfrm>
            <a:off x="2771800" y="5157192"/>
            <a:ext cx="3600400" cy="1487810"/>
          </a:xfrm>
          <a:prstGeom prst="rect">
            <a:avLst/>
          </a:prstGeom>
        </p:spPr>
      </p:pic>
    </p:spTree>
    <p:extLst>
      <p:ext uri="{BB962C8B-B14F-4D97-AF65-F5344CB8AC3E}">
        <p14:creationId xmlns:p14="http://schemas.microsoft.com/office/powerpoint/2010/main" val="17683980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idx="4294967295"/>
          </p:nvPr>
        </p:nvSpPr>
        <p:spPr>
          <a:xfrm>
            <a:off x="395536" y="692695"/>
            <a:ext cx="8748464" cy="720081"/>
          </a:xfrm>
        </p:spPr>
        <p:txBody>
          <a:bodyPr>
            <a:normAutofit/>
          </a:bodyPr>
          <a:lstStyle/>
          <a:p>
            <a:pPr algn="ctr"/>
            <a:r>
              <a:rPr lang="es-ES" sz="2000" b="1" dirty="0" smtClean="0">
                <a:latin typeface="Arial" pitchFamily="34" charset="0"/>
                <a:cs typeface="Arial" pitchFamily="34" charset="0"/>
              </a:rPr>
              <a:t>COMERCIALIZACIÓN DEL PRODUCTO/SERVICIO</a:t>
            </a:r>
            <a:endParaRPr lang="en-US" sz="2000" dirty="0">
              <a:latin typeface="Arial" pitchFamily="34" charset="0"/>
              <a:cs typeface="Arial" pitchFamily="34" charset="0"/>
            </a:endParaRPr>
          </a:p>
        </p:txBody>
      </p:sp>
      <p:sp>
        <p:nvSpPr>
          <p:cNvPr id="3" name="2 Subtítulo"/>
          <p:cNvSpPr>
            <a:spLocks noGrp="1"/>
          </p:cNvSpPr>
          <p:nvPr>
            <p:ph type="subTitle" idx="4294967295"/>
          </p:nvPr>
        </p:nvSpPr>
        <p:spPr>
          <a:xfrm>
            <a:off x="2051720" y="3861048"/>
            <a:ext cx="5106144" cy="1803648"/>
          </a:xfrm>
        </p:spPr>
        <p:txBody>
          <a:bodyPr>
            <a:noAutofit/>
          </a:bodyPr>
          <a:lstStyle/>
          <a:p>
            <a:pPr algn="just"/>
            <a:r>
              <a:rPr lang="es-ES" sz="1600" b="1" u="sng" dirty="0">
                <a:solidFill>
                  <a:schemeClr val="tx1"/>
                </a:solidFill>
                <a:latin typeface="Arial" pitchFamily="34" charset="0"/>
                <a:cs typeface="Arial" pitchFamily="34" charset="0"/>
              </a:rPr>
              <a:t>Precio</a:t>
            </a:r>
            <a:r>
              <a:rPr lang="es-ES" sz="1600" dirty="0">
                <a:solidFill>
                  <a:schemeClr val="tx1"/>
                </a:solidFill>
                <a:latin typeface="Arial" pitchFamily="34" charset="0"/>
                <a:cs typeface="Arial" pitchFamily="34" charset="0"/>
              </a:rPr>
              <a:t>: El P.V.P. (Precio de venta al público) de los hidrocarburos tanto de extra, diesel y </a:t>
            </a:r>
            <a:r>
              <a:rPr lang="es-ES" sz="1600" dirty="0" err="1">
                <a:solidFill>
                  <a:schemeClr val="tx1"/>
                </a:solidFill>
                <a:latin typeface="Arial" pitchFamily="34" charset="0"/>
                <a:cs typeface="Arial" pitchFamily="34" charset="0"/>
              </a:rPr>
              <a:t>ecopais</a:t>
            </a:r>
            <a:r>
              <a:rPr lang="es-ES" sz="1600" dirty="0">
                <a:solidFill>
                  <a:schemeClr val="tx1"/>
                </a:solidFill>
                <a:latin typeface="Arial" pitchFamily="34" charset="0"/>
                <a:cs typeface="Arial" pitchFamily="34" charset="0"/>
              </a:rPr>
              <a:t> es el mismo para todas las estaciones de servicios ya que son precios fijados por el Gobierno Nacional; la super se venderá a un precio inferior que a las demás estaciones de </a:t>
            </a:r>
            <a:r>
              <a:rPr lang="es-ES" sz="1600" dirty="0" smtClean="0">
                <a:solidFill>
                  <a:schemeClr val="tx1"/>
                </a:solidFill>
                <a:latin typeface="Arial" pitchFamily="34" charset="0"/>
                <a:cs typeface="Arial" pitchFamily="34" charset="0"/>
              </a:rPr>
              <a:t>servicio.</a:t>
            </a:r>
            <a:endParaRPr lang="en-US" sz="1600" dirty="0">
              <a:solidFill>
                <a:schemeClr val="tx1"/>
              </a:solidFill>
              <a:latin typeface="Arial" pitchFamily="34" charset="0"/>
              <a:cs typeface="Arial" pitchFamily="34" charset="0"/>
            </a:endParaRPr>
          </a:p>
        </p:txBody>
      </p:sp>
      <p:pic>
        <p:nvPicPr>
          <p:cNvPr id="4" name="3 Imagen" descr="images (22).jpg"/>
          <p:cNvPicPr>
            <a:picLocks noChangeAspect="1"/>
          </p:cNvPicPr>
          <p:nvPr/>
        </p:nvPicPr>
        <p:blipFill>
          <a:blip r:embed="rId2" cstate="print"/>
          <a:stretch>
            <a:fillRect/>
          </a:stretch>
        </p:blipFill>
        <p:spPr>
          <a:xfrm>
            <a:off x="3563888" y="1484784"/>
            <a:ext cx="2143125" cy="2304256"/>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404664"/>
            <a:ext cx="8229600" cy="852704"/>
          </a:xfrm>
        </p:spPr>
        <p:txBody>
          <a:bodyPr>
            <a:noAutofit/>
          </a:bodyPr>
          <a:lstStyle/>
          <a:p>
            <a:pPr algn="ctr"/>
            <a:r>
              <a:rPr lang="es-ES" sz="2400" b="1" dirty="0" smtClean="0">
                <a:solidFill>
                  <a:schemeClr val="accent2">
                    <a:lumMod val="50000"/>
                  </a:schemeClr>
                </a:solidFill>
                <a:latin typeface="Arial" pitchFamily="34" charset="0"/>
                <a:cs typeface="Arial" pitchFamily="34" charset="0"/>
              </a:rPr>
              <a:t> </a:t>
            </a:r>
            <a:r>
              <a:rPr lang="en-US" sz="2400" b="1" dirty="0" smtClean="0">
                <a:solidFill>
                  <a:schemeClr val="accent2">
                    <a:lumMod val="50000"/>
                  </a:schemeClr>
                </a:solidFill>
                <a:latin typeface="Arial" pitchFamily="34" charset="0"/>
                <a:cs typeface="Arial" pitchFamily="34" charset="0"/>
              </a:rPr>
              <a:t/>
            </a:r>
            <a:br>
              <a:rPr lang="en-US" sz="2400" b="1" dirty="0" smtClean="0">
                <a:solidFill>
                  <a:schemeClr val="accent2">
                    <a:lumMod val="50000"/>
                  </a:schemeClr>
                </a:solidFill>
                <a:latin typeface="Arial" pitchFamily="34" charset="0"/>
                <a:cs typeface="Arial" pitchFamily="34" charset="0"/>
              </a:rPr>
            </a:br>
            <a:r>
              <a:rPr lang="es-ES" sz="2400" b="1" dirty="0" smtClean="0">
                <a:solidFill>
                  <a:schemeClr val="accent2">
                    <a:lumMod val="50000"/>
                  </a:schemeClr>
                </a:solidFill>
                <a:latin typeface="Arial" pitchFamily="34" charset="0"/>
                <a:cs typeface="Arial" pitchFamily="34" charset="0"/>
              </a:rPr>
              <a:t> PROMOCIÓN Y COMUNICACIÓN</a:t>
            </a:r>
            <a:r>
              <a:rPr lang="en-US" sz="2400" b="1" dirty="0" smtClean="0">
                <a:solidFill>
                  <a:schemeClr val="accent2">
                    <a:lumMod val="50000"/>
                  </a:schemeClr>
                </a:solidFill>
                <a:latin typeface="Arial" pitchFamily="34" charset="0"/>
                <a:cs typeface="Arial" pitchFamily="34" charset="0"/>
              </a:rPr>
              <a:t/>
            </a:r>
            <a:br>
              <a:rPr lang="en-US" sz="2400" b="1" dirty="0" smtClean="0">
                <a:solidFill>
                  <a:schemeClr val="accent2">
                    <a:lumMod val="50000"/>
                  </a:schemeClr>
                </a:solidFill>
                <a:latin typeface="Arial" pitchFamily="34" charset="0"/>
                <a:cs typeface="Arial" pitchFamily="34" charset="0"/>
              </a:rPr>
            </a:br>
            <a:endParaRPr lang="en-US" sz="2400" b="1" dirty="0">
              <a:solidFill>
                <a:schemeClr val="accent2">
                  <a:lumMod val="50000"/>
                </a:schemeClr>
              </a:solidFill>
              <a:latin typeface="Arial" pitchFamily="34" charset="0"/>
              <a:cs typeface="Arial" pitchFamily="34" charset="0"/>
            </a:endParaRPr>
          </a:p>
        </p:txBody>
      </p:sp>
      <p:graphicFrame>
        <p:nvGraphicFramePr>
          <p:cNvPr id="4" name="3 Diagrama"/>
          <p:cNvGraphicFramePr/>
          <p:nvPr>
            <p:extLst>
              <p:ext uri="{D42A27DB-BD31-4B8C-83A1-F6EECF244321}">
                <p14:modId xmlns:p14="http://schemas.microsoft.com/office/powerpoint/2010/main" val="3678549296"/>
              </p:ext>
            </p:extLst>
          </p:nvPr>
        </p:nvGraphicFramePr>
        <p:xfrm>
          <a:off x="539552" y="1052736"/>
          <a:ext cx="8064896" cy="5805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ctrTitle"/>
          </p:nvPr>
        </p:nvSpPr>
        <p:spPr/>
        <p:txBody>
          <a:bodyPr/>
          <a:lstStyle/>
          <a:p>
            <a:r>
              <a:rPr lang="es-ES" dirty="0" smtClean="0">
                <a:latin typeface="Arial" pitchFamily="34" charset="0"/>
                <a:cs typeface="Arial" pitchFamily="34" charset="0"/>
              </a:rPr>
              <a:t>CAPÍTULO I</a:t>
            </a:r>
            <a:endParaRPr lang="es-ES" dirty="0">
              <a:latin typeface="Arial" pitchFamily="34" charset="0"/>
              <a:cs typeface="Arial" pitchFamily="34" charset="0"/>
            </a:endParaRPr>
          </a:p>
        </p:txBody>
      </p:sp>
      <p:sp>
        <p:nvSpPr>
          <p:cNvPr id="8" name="7 Subtítulo"/>
          <p:cNvSpPr>
            <a:spLocks noGrp="1"/>
          </p:cNvSpPr>
          <p:nvPr>
            <p:ph type="subTitle" idx="1"/>
          </p:nvPr>
        </p:nvSpPr>
        <p:spPr/>
        <p:txBody>
          <a:bodyPr/>
          <a:lstStyle/>
          <a:p>
            <a:r>
              <a:rPr lang="es-ES" dirty="0" smtClean="0">
                <a:latin typeface="Arial" pitchFamily="34" charset="0"/>
                <a:cs typeface="Arial" pitchFamily="34" charset="0"/>
              </a:rPr>
              <a:t>INTRODUCCIÓN</a:t>
            </a:r>
            <a:endParaRPr lang="es-ES" dirty="0">
              <a:latin typeface="Arial" pitchFamily="34" charset="0"/>
              <a:cs typeface="Arial" pitchFamily="34" charset="0"/>
            </a:endParaRPr>
          </a:p>
        </p:txBody>
      </p:sp>
    </p:spTree>
  </p:cSld>
  <p:clrMapOvr>
    <a:masterClrMapping/>
  </p:clrMapOvr>
  <p:transition spd="med">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a:xfrm>
            <a:off x="3491880" y="1916832"/>
            <a:ext cx="5292080" cy="1800200"/>
          </a:xfrm>
        </p:spPr>
        <p:txBody>
          <a:bodyPr>
            <a:normAutofit/>
          </a:bodyPr>
          <a:lstStyle/>
          <a:p>
            <a:pPr algn="just"/>
            <a:r>
              <a:rPr lang="es-ES" sz="1400" dirty="0" smtClean="0">
                <a:latin typeface="Arial" pitchFamily="34" charset="0"/>
                <a:cs typeface="Arial" pitchFamily="34" charset="0"/>
              </a:rPr>
              <a:t>Nuestra estrategia </a:t>
            </a:r>
            <a:r>
              <a:rPr lang="es-ES" sz="1400" dirty="0">
                <a:latin typeface="Arial" pitchFamily="34" charset="0"/>
                <a:cs typeface="Arial" pitchFamily="34" charset="0"/>
              </a:rPr>
              <a:t>de comercialización será por medio de creación de folletos, afiches y volantes en el que indique la fecha de apertura y los servicios a brindarse. Además realizaremos anuncios publicitarios en el periódico,  radio e internet, también desarrollar un esquema de concursos y sorteos. </a:t>
            </a:r>
            <a:endParaRPr lang="en-US" sz="1400" dirty="0">
              <a:latin typeface="Arial" pitchFamily="34" charset="0"/>
              <a:cs typeface="Arial" pitchFamily="34" charset="0"/>
            </a:endParaRPr>
          </a:p>
          <a:p>
            <a:pPr algn="just"/>
            <a:endParaRPr lang="en-US" sz="1400" dirty="0"/>
          </a:p>
        </p:txBody>
      </p:sp>
      <p:sp>
        <p:nvSpPr>
          <p:cNvPr id="3" name="2 CuadroTexto"/>
          <p:cNvSpPr txBox="1"/>
          <p:nvPr/>
        </p:nvSpPr>
        <p:spPr>
          <a:xfrm>
            <a:off x="251520" y="836712"/>
            <a:ext cx="8496944" cy="584775"/>
          </a:xfrm>
          <a:prstGeom prst="rect">
            <a:avLst/>
          </a:prstGeom>
          <a:noFill/>
        </p:spPr>
        <p:txBody>
          <a:bodyPr wrap="square" rtlCol="0">
            <a:spAutoFit/>
          </a:bodyPr>
          <a:lstStyle/>
          <a:p>
            <a:pPr algn="ctr"/>
            <a:r>
              <a:rPr lang="es-ES" sz="3200" b="1" dirty="0" smtClean="0">
                <a:solidFill>
                  <a:schemeClr val="accent2">
                    <a:lumMod val="50000"/>
                  </a:schemeClr>
                </a:solidFill>
                <a:latin typeface="Arial" pitchFamily="34" charset="0"/>
                <a:cs typeface="Arial" pitchFamily="34" charset="0"/>
              </a:rPr>
              <a:t>ESTRATEGIAS</a:t>
            </a:r>
            <a:endParaRPr lang="es-ES" sz="3200" b="1" dirty="0">
              <a:solidFill>
                <a:schemeClr val="accent2">
                  <a:lumMod val="50000"/>
                </a:schemeClr>
              </a:solidFill>
              <a:latin typeface="Arial" pitchFamily="34" charset="0"/>
              <a:cs typeface="Arial" pitchFamily="34" charset="0"/>
            </a:endParaRPr>
          </a:p>
        </p:txBody>
      </p:sp>
      <p:graphicFrame>
        <p:nvGraphicFramePr>
          <p:cNvPr id="4" name="3 Diagrama"/>
          <p:cNvGraphicFramePr/>
          <p:nvPr/>
        </p:nvGraphicFramePr>
        <p:xfrm>
          <a:off x="899592" y="4221088"/>
          <a:ext cx="7632848" cy="31841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 name="17 Imagen" descr="images (44).jpg"/>
          <p:cNvPicPr>
            <a:picLocks noChangeAspect="1"/>
          </p:cNvPicPr>
          <p:nvPr/>
        </p:nvPicPr>
        <p:blipFill>
          <a:blip r:embed="rId7" cstate="print"/>
          <a:stretch>
            <a:fillRect/>
          </a:stretch>
        </p:blipFill>
        <p:spPr>
          <a:xfrm>
            <a:off x="1187624" y="1916832"/>
            <a:ext cx="2016676" cy="1636018"/>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Folleto.png"/>
          <p:cNvPicPr>
            <a:picLocks noChangeAspect="1"/>
          </p:cNvPicPr>
          <p:nvPr/>
        </p:nvPicPr>
        <p:blipFill>
          <a:blip r:embed="rId2" cstate="print"/>
          <a:stretch>
            <a:fillRect/>
          </a:stretch>
        </p:blipFill>
        <p:spPr>
          <a:xfrm>
            <a:off x="467544" y="836712"/>
            <a:ext cx="7848872" cy="5559972"/>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Volante.png"/>
          <p:cNvPicPr>
            <a:picLocks noChangeAspect="1"/>
          </p:cNvPicPr>
          <p:nvPr/>
        </p:nvPicPr>
        <p:blipFill>
          <a:blip r:embed="rId2" cstate="print"/>
          <a:stretch>
            <a:fillRect/>
          </a:stretch>
        </p:blipFill>
        <p:spPr>
          <a:xfrm>
            <a:off x="539552" y="1052736"/>
            <a:ext cx="8089084" cy="5335353"/>
          </a:xfrm>
          <a:prstGeom prst="rect">
            <a:avLst/>
          </a:prstGeom>
        </p:spPr>
      </p:pic>
    </p:spTree>
    <p:extLst>
      <p:ext uri="{BB962C8B-B14F-4D97-AF65-F5344CB8AC3E}">
        <p14:creationId xmlns:p14="http://schemas.microsoft.com/office/powerpoint/2010/main" val="25650281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85800"/>
            <a:ext cx="8229600" cy="5440363"/>
          </a:xfrm>
        </p:spPr>
        <p:txBody>
          <a:bodyPr>
            <a:normAutofit/>
          </a:bodyPr>
          <a:lstStyle/>
          <a:p>
            <a:pPr lvl="2" algn="ctr">
              <a:buNone/>
            </a:pPr>
            <a:r>
              <a:rPr lang="es-ES" sz="2400" b="1" dirty="0" smtClean="0">
                <a:solidFill>
                  <a:schemeClr val="accent3">
                    <a:lumMod val="50000"/>
                  </a:schemeClr>
                </a:solidFill>
                <a:latin typeface="Arial" pitchFamily="34" charset="0"/>
                <a:cs typeface="Arial" pitchFamily="34" charset="0"/>
              </a:rPr>
              <a:t>DISTRIBUCIÓN</a:t>
            </a:r>
          </a:p>
          <a:p>
            <a:pPr lvl="2" algn="ctr">
              <a:buNone/>
            </a:pPr>
            <a:endParaRPr lang="es-ES" sz="2400" b="1" dirty="0" smtClean="0">
              <a:solidFill>
                <a:schemeClr val="accent3">
                  <a:lumMod val="50000"/>
                </a:schemeClr>
              </a:solidFill>
              <a:latin typeface="Arial" pitchFamily="34" charset="0"/>
              <a:cs typeface="Arial" pitchFamily="34" charset="0"/>
            </a:endParaRPr>
          </a:p>
          <a:p>
            <a:pPr lvl="2" algn="ctr">
              <a:buNone/>
            </a:pPr>
            <a:endParaRPr lang="es-ES" sz="2400" b="1" dirty="0" smtClean="0">
              <a:solidFill>
                <a:schemeClr val="accent3">
                  <a:lumMod val="50000"/>
                </a:schemeClr>
              </a:solidFill>
              <a:latin typeface="Arial" pitchFamily="34" charset="0"/>
              <a:cs typeface="Arial" pitchFamily="34" charset="0"/>
            </a:endParaRPr>
          </a:p>
          <a:p>
            <a:pPr lvl="2" algn="ctr">
              <a:buNone/>
            </a:pPr>
            <a:endParaRPr lang="es-ES" sz="2400" b="1" dirty="0" smtClean="0">
              <a:solidFill>
                <a:schemeClr val="accent3">
                  <a:lumMod val="50000"/>
                </a:schemeClr>
              </a:solidFill>
              <a:latin typeface="Arial" pitchFamily="34" charset="0"/>
              <a:cs typeface="Arial" pitchFamily="34" charset="0"/>
            </a:endParaRPr>
          </a:p>
          <a:p>
            <a:pPr lvl="2" algn="ctr">
              <a:buNone/>
            </a:pPr>
            <a:endParaRPr lang="es-ES" sz="2400" b="1" dirty="0" smtClean="0">
              <a:solidFill>
                <a:schemeClr val="accent3">
                  <a:lumMod val="50000"/>
                </a:schemeClr>
              </a:solidFill>
              <a:latin typeface="Arial" pitchFamily="34" charset="0"/>
              <a:cs typeface="Arial" pitchFamily="34" charset="0"/>
            </a:endParaRPr>
          </a:p>
          <a:p>
            <a:pPr lvl="2" algn="ctr">
              <a:buNone/>
            </a:pPr>
            <a:endParaRPr lang="es-ES" sz="2400" b="1" dirty="0" smtClean="0">
              <a:solidFill>
                <a:schemeClr val="accent3">
                  <a:lumMod val="50000"/>
                </a:schemeClr>
              </a:solidFill>
              <a:latin typeface="Arial" pitchFamily="34" charset="0"/>
              <a:cs typeface="Arial" pitchFamily="34" charset="0"/>
            </a:endParaRPr>
          </a:p>
          <a:p>
            <a:pPr lvl="2" algn="ctr">
              <a:buNone/>
            </a:pPr>
            <a:endParaRPr lang="es-ES" sz="2400" b="1" dirty="0" smtClean="0">
              <a:solidFill>
                <a:schemeClr val="accent3">
                  <a:lumMod val="50000"/>
                </a:schemeClr>
              </a:solidFill>
              <a:latin typeface="Arial" pitchFamily="34" charset="0"/>
              <a:cs typeface="Arial" pitchFamily="34" charset="0"/>
            </a:endParaRPr>
          </a:p>
          <a:p>
            <a:pPr lvl="2" algn="ctr">
              <a:buNone/>
            </a:pPr>
            <a:endParaRPr lang="en-US" sz="2400" b="1" dirty="0" smtClean="0">
              <a:solidFill>
                <a:schemeClr val="accent3">
                  <a:lumMod val="50000"/>
                </a:schemeClr>
              </a:solidFill>
              <a:latin typeface="Arial" pitchFamily="34" charset="0"/>
              <a:cs typeface="Arial" pitchFamily="34" charset="0"/>
            </a:endParaRPr>
          </a:p>
          <a:p>
            <a:pPr algn="just"/>
            <a:r>
              <a:rPr lang="es-ES" sz="1800" dirty="0" smtClean="0">
                <a:latin typeface="Arial" pitchFamily="34" charset="0"/>
                <a:cs typeface="Arial" pitchFamily="34" charset="0"/>
              </a:rPr>
              <a:t>Nuestro </a:t>
            </a:r>
            <a:r>
              <a:rPr lang="es-ES" sz="1800" dirty="0">
                <a:latin typeface="Arial" pitchFamily="34" charset="0"/>
                <a:cs typeface="Arial" pitchFamily="34" charset="0"/>
              </a:rPr>
              <a:t>canal de distribución será de manera directa en la venta del combustible, ya que el cliente visitará  nuestras instalaciones</a:t>
            </a:r>
            <a:r>
              <a:rPr lang="es-ES" sz="1800" dirty="0" smtClean="0">
                <a:latin typeface="Arial" pitchFamily="34" charset="0"/>
                <a:cs typeface="Arial" pitchFamily="34" charset="0"/>
              </a:rPr>
              <a:t>.</a:t>
            </a:r>
            <a:endParaRPr lang="en-US" sz="1800" dirty="0" smtClean="0">
              <a:latin typeface="Arial" pitchFamily="34" charset="0"/>
              <a:cs typeface="Arial" pitchFamily="34" charset="0"/>
            </a:endParaRPr>
          </a:p>
          <a:p>
            <a:pPr algn="just">
              <a:buNone/>
            </a:pPr>
            <a:endParaRPr lang="en-US" sz="1800" dirty="0">
              <a:latin typeface="Arial" pitchFamily="34" charset="0"/>
              <a:cs typeface="Arial" pitchFamily="34" charset="0"/>
            </a:endParaRPr>
          </a:p>
          <a:p>
            <a:pPr algn="just"/>
            <a:r>
              <a:rPr lang="es-ES" sz="1800" dirty="0">
                <a:latin typeface="Arial" pitchFamily="34" charset="0"/>
                <a:cs typeface="Arial" pitchFamily="34" charset="0"/>
              </a:rPr>
              <a:t> </a:t>
            </a:r>
            <a:r>
              <a:rPr lang="es-ES" sz="1800" dirty="0" smtClean="0">
                <a:latin typeface="Arial" pitchFamily="34" charset="0"/>
                <a:cs typeface="Arial" pitchFamily="34" charset="0"/>
              </a:rPr>
              <a:t>Para </a:t>
            </a:r>
            <a:r>
              <a:rPr lang="es-ES" sz="1800" dirty="0">
                <a:latin typeface="Arial" pitchFamily="34" charset="0"/>
                <a:cs typeface="Arial" pitchFamily="34" charset="0"/>
              </a:rPr>
              <a:t>la distribución del combustible de manera legal, se </a:t>
            </a:r>
            <a:r>
              <a:rPr lang="es-ES" sz="1800" dirty="0" smtClean="0">
                <a:latin typeface="Arial" pitchFamily="34" charset="0"/>
                <a:cs typeface="Arial" pitchFamily="34" charset="0"/>
              </a:rPr>
              <a:t>determinara el lugar </a:t>
            </a:r>
            <a:r>
              <a:rPr lang="es-ES" sz="1800" dirty="0">
                <a:latin typeface="Arial" pitchFamily="34" charset="0"/>
                <a:cs typeface="Arial" pitchFamily="34" charset="0"/>
              </a:rPr>
              <a:t> </a:t>
            </a:r>
            <a:r>
              <a:rPr lang="es-ES" sz="1800" dirty="0" smtClean="0">
                <a:latin typeface="Arial" pitchFamily="34" charset="0"/>
                <a:cs typeface="Arial" pitchFamily="34" charset="0"/>
              </a:rPr>
              <a:t>de mejor ubicación de la estación de combustible</a:t>
            </a:r>
            <a:endParaRPr lang="en-US" sz="1800" dirty="0">
              <a:latin typeface="Arial" pitchFamily="34" charset="0"/>
              <a:cs typeface="Arial" pitchFamily="34" charset="0"/>
            </a:endParaRPr>
          </a:p>
          <a:p>
            <a:endParaRPr lang="en-US" dirty="0"/>
          </a:p>
        </p:txBody>
      </p:sp>
      <p:pic>
        <p:nvPicPr>
          <p:cNvPr id="4" name="3 Imagen" descr="descarga (6).jpg"/>
          <p:cNvPicPr>
            <a:picLocks noChangeAspect="1"/>
          </p:cNvPicPr>
          <p:nvPr/>
        </p:nvPicPr>
        <p:blipFill>
          <a:blip r:embed="rId2" cstate="print"/>
          <a:stretch>
            <a:fillRect/>
          </a:stretch>
        </p:blipFill>
        <p:spPr>
          <a:xfrm>
            <a:off x="3059832" y="1268760"/>
            <a:ext cx="3326770" cy="2376264"/>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1196752"/>
            <a:ext cx="8229600" cy="708688"/>
          </a:xfrm>
        </p:spPr>
        <p:txBody>
          <a:bodyPr>
            <a:normAutofit fontScale="90000"/>
          </a:bodyPr>
          <a:lstStyle/>
          <a:p>
            <a:pPr lvl="2" algn="ctr" rtl="0">
              <a:spcBef>
                <a:spcPct val="0"/>
              </a:spcBef>
            </a:pPr>
            <a:r>
              <a:rPr lang="es-ES" sz="2400" b="1" dirty="0" smtClean="0">
                <a:solidFill>
                  <a:schemeClr val="accent3">
                    <a:lumMod val="50000"/>
                  </a:schemeClr>
                </a:solidFill>
                <a:latin typeface="Arial" pitchFamily="34" charset="0"/>
                <a:cs typeface="Arial" pitchFamily="34" charset="0"/>
              </a:rPr>
              <a:t>MARKETING ESTRATÉGICO</a:t>
            </a:r>
            <a:r>
              <a:rPr lang="en-US" sz="2400" b="1" dirty="0" smtClean="0">
                <a:solidFill>
                  <a:schemeClr val="accent3">
                    <a:lumMod val="50000"/>
                  </a:schemeClr>
                </a:solidFill>
              </a:rPr>
              <a:t/>
            </a:r>
            <a:br>
              <a:rPr lang="en-US" sz="2400" b="1" dirty="0" smtClean="0">
                <a:solidFill>
                  <a:schemeClr val="accent3">
                    <a:lumMod val="50000"/>
                  </a:schemeClr>
                </a:solidFill>
              </a:rPr>
            </a:br>
            <a:endParaRPr lang="en-US" sz="2400" b="1" dirty="0">
              <a:solidFill>
                <a:schemeClr val="accent3">
                  <a:lumMod val="50000"/>
                </a:schemeClr>
              </a:solidFill>
            </a:endParaRPr>
          </a:p>
        </p:txBody>
      </p:sp>
      <p:pic>
        <p:nvPicPr>
          <p:cNvPr id="6" name="5 Imagen" descr="descarga (2).jpg"/>
          <p:cNvPicPr>
            <a:picLocks noChangeAspect="1"/>
          </p:cNvPicPr>
          <p:nvPr/>
        </p:nvPicPr>
        <p:blipFill>
          <a:blip r:embed="rId2" cstate="print"/>
          <a:stretch>
            <a:fillRect/>
          </a:stretch>
        </p:blipFill>
        <p:spPr>
          <a:xfrm>
            <a:off x="6677025" y="2996952"/>
            <a:ext cx="2466975" cy="1847850"/>
          </a:xfrm>
          <a:prstGeom prst="rect">
            <a:avLst/>
          </a:prstGeom>
        </p:spPr>
      </p:pic>
      <p:grpSp>
        <p:nvGrpSpPr>
          <p:cNvPr id="7" name="6 Grupo"/>
          <p:cNvGrpSpPr/>
          <p:nvPr/>
        </p:nvGrpSpPr>
        <p:grpSpPr>
          <a:xfrm>
            <a:off x="251520" y="1988840"/>
            <a:ext cx="6840757" cy="4063999"/>
            <a:chOff x="971600" y="1988840"/>
            <a:chExt cx="6840757" cy="4063999"/>
          </a:xfrm>
        </p:grpSpPr>
        <p:sp>
          <p:nvSpPr>
            <p:cNvPr id="8" name="7 Flecha derecha"/>
            <p:cNvSpPr/>
            <p:nvPr/>
          </p:nvSpPr>
          <p:spPr>
            <a:xfrm>
              <a:off x="971601" y="1988840"/>
              <a:ext cx="6840756" cy="4063999"/>
            </a:xfrm>
            <a:prstGeom prst="rightArrow">
              <a:avLst/>
            </a:prstGeom>
            <a:scene3d>
              <a:camera prst="orthographicFront"/>
              <a:lightRig rig="flat" dir="t"/>
            </a:scene3d>
            <a:sp3d z="-190500" extrusionH="12700" prstMaterial="plastic">
              <a:bevelT w="50800" h="50800"/>
            </a:sp3d>
          </p:spPr>
          <p:style>
            <a:lnRef idx="0">
              <a:schemeClr val="dk1">
                <a:hueOff val="0"/>
                <a:satOff val="0"/>
                <a:lumOff val="0"/>
                <a:alphaOff val="0"/>
              </a:schemeClr>
            </a:lnRef>
            <a:fillRef idx="3">
              <a:schemeClr val="accent3">
                <a:tint val="40000"/>
                <a:hueOff val="0"/>
                <a:satOff val="0"/>
                <a:lumOff val="0"/>
                <a:alphaOff val="0"/>
              </a:schemeClr>
            </a:fillRef>
            <a:effectRef idx="0">
              <a:schemeClr val="accent3">
                <a:tint val="40000"/>
                <a:hueOff val="0"/>
                <a:satOff val="0"/>
                <a:lumOff val="0"/>
                <a:alphaOff val="0"/>
              </a:schemeClr>
            </a:effectRef>
            <a:fontRef idx="minor">
              <a:schemeClr val="dk1">
                <a:hueOff val="0"/>
                <a:satOff val="0"/>
                <a:lumOff val="0"/>
                <a:alphaOff val="0"/>
              </a:schemeClr>
            </a:fontRef>
          </p:style>
        </p:sp>
        <p:sp>
          <p:nvSpPr>
            <p:cNvPr id="9" name="8 Forma libre"/>
            <p:cNvSpPr/>
            <p:nvPr/>
          </p:nvSpPr>
          <p:spPr>
            <a:xfrm>
              <a:off x="971600" y="3212976"/>
              <a:ext cx="2052228" cy="1625600"/>
            </a:xfrm>
            <a:custGeom>
              <a:avLst/>
              <a:gdLst>
                <a:gd name="connsiteX0" fmla="*/ 0 w 2052228"/>
                <a:gd name="connsiteY0" fmla="*/ 270939 h 1625600"/>
                <a:gd name="connsiteX1" fmla="*/ 79356 w 2052228"/>
                <a:gd name="connsiteY1" fmla="*/ 79356 h 1625600"/>
                <a:gd name="connsiteX2" fmla="*/ 270939 w 2052228"/>
                <a:gd name="connsiteY2" fmla="*/ 0 h 1625600"/>
                <a:gd name="connsiteX3" fmla="*/ 1781289 w 2052228"/>
                <a:gd name="connsiteY3" fmla="*/ 0 h 1625600"/>
                <a:gd name="connsiteX4" fmla="*/ 1972872 w 2052228"/>
                <a:gd name="connsiteY4" fmla="*/ 79356 h 1625600"/>
                <a:gd name="connsiteX5" fmla="*/ 2052228 w 2052228"/>
                <a:gd name="connsiteY5" fmla="*/ 270939 h 1625600"/>
                <a:gd name="connsiteX6" fmla="*/ 2052228 w 2052228"/>
                <a:gd name="connsiteY6" fmla="*/ 1354661 h 1625600"/>
                <a:gd name="connsiteX7" fmla="*/ 1972872 w 2052228"/>
                <a:gd name="connsiteY7" fmla="*/ 1546244 h 1625600"/>
                <a:gd name="connsiteX8" fmla="*/ 1781289 w 2052228"/>
                <a:gd name="connsiteY8" fmla="*/ 1625600 h 1625600"/>
                <a:gd name="connsiteX9" fmla="*/ 270939 w 2052228"/>
                <a:gd name="connsiteY9" fmla="*/ 1625600 h 1625600"/>
                <a:gd name="connsiteX10" fmla="*/ 79356 w 2052228"/>
                <a:gd name="connsiteY10" fmla="*/ 1546244 h 1625600"/>
                <a:gd name="connsiteX11" fmla="*/ 0 w 2052228"/>
                <a:gd name="connsiteY11" fmla="*/ 1354661 h 1625600"/>
                <a:gd name="connsiteX12" fmla="*/ 0 w 2052228"/>
                <a:gd name="connsiteY12" fmla="*/ 270939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52228" h="1625600">
                  <a:moveTo>
                    <a:pt x="0" y="270939"/>
                  </a:moveTo>
                  <a:cubicBezTo>
                    <a:pt x="0" y="199081"/>
                    <a:pt x="28545" y="130167"/>
                    <a:pt x="79356" y="79356"/>
                  </a:cubicBezTo>
                  <a:cubicBezTo>
                    <a:pt x="130167" y="28545"/>
                    <a:pt x="199081" y="0"/>
                    <a:pt x="270939" y="0"/>
                  </a:cubicBezTo>
                  <a:lnTo>
                    <a:pt x="1781289" y="0"/>
                  </a:lnTo>
                  <a:cubicBezTo>
                    <a:pt x="1853147" y="0"/>
                    <a:pt x="1922061" y="28545"/>
                    <a:pt x="1972872" y="79356"/>
                  </a:cubicBezTo>
                  <a:cubicBezTo>
                    <a:pt x="2023683" y="130167"/>
                    <a:pt x="2052228" y="199081"/>
                    <a:pt x="2052228" y="270939"/>
                  </a:cubicBezTo>
                  <a:lnTo>
                    <a:pt x="2052228" y="1354661"/>
                  </a:lnTo>
                  <a:cubicBezTo>
                    <a:pt x="2052228" y="1426519"/>
                    <a:pt x="2023683" y="1495433"/>
                    <a:pt x="1972872" y="1546244"/>
                  </a:cubicBezTo>
                  <a:cubicBezTo>
                    <a:pt x="1922061" y="1597055"/>
                    <a:pt x="1853147" y="1625600"/>
                    <a:pt x="1781289" y="1625600"/>
                  </a:cubicBezTo>
                  <a:lnTo>
                    <a:pt x="270939" y="1625600"/>
                  </a:lnTo>
                  <a:cubicBezTo>
                    <a:pt x="199081" y="1625600"/>
                    <a:pt x="130167" y="1597055"/>
                    <a:pt x="79356" y="1546244"/>
                  </a:cubicBezTo>
                  <a:cubicBezTo>
                    <a:pt x="28545" y="1495433"/>
                    <a:pt x="0" y="1426519"/>
                    <a:pt x="0" y="1354661"/>
                  </a:cubicBezTo>
                  <a:lnTo>
                    <a:pt x="0" y="270939"/>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txBody>
            <a:bodyPr spcFirstLastPara="0" vert="horz" wrap="square" lIns="132695" tIns="132695" rIns="132695" bIns="132695" numCol="1" spcCol="1270" anchor="ctr" anchorCtr="0">
              <a:noAutofit/>
            </a:bodyPr>
            <a:lstStyle/>
            <a:p>
              <a:pPr lvl="0" algn="ctr" defTabSz="622300">
                <a:lnSpc>
                  <a:spcPct val="90000"/>
                </a:lnSpc>
                <a:spcBef>
                  <a:spcPct val="0"/>
                </a:spcBef>
                <a:spcAft>
                  <a:spcPct val="35000"/>
                </a:spcAft>
              </a:pPr>
              <a:r>
                <a:rPr lang="es-ES" sz="1400" kern="1200" dirty="0" smtClean="0">
                  <a:latin typeface="Arial" pitchFamily="34" charset="0"/>
                  <a:cs typeface="Arial" pitchFamily="34" charset="0"/>
                </a:rPr>
                <a:t>Realizar un continuo análisis de las variables que intervienen en el mercado, sean de la empresa y de la competencia</a:t>
              </a:r>
              <a:endParaRPr lang="es-ES" sz="1400" kern="1200" dirty="0"/>
            </a:p>
          </p:txBody>
        </p:sp>
        <p:sp>
          <p:nvSpPr>
            <p:cNvPr id="10" name="9 Forma libre"/>
            <p:cNvSpPr/>
            <p:nvPr/>
          </p:nvSpPr>
          <p:spPr>
            <a:xfrm>
              <a:off x="3131840" y="3212976"/>
              <a:ext cx="2052228" cy="1625600"/>
            </a:xfrm>
            <a:custGeom>
              <a:avLst/>
              <a:gdLst>
                <a:gd name="connsiteX0" fmla="*/ 0 w 2052228"/>
                <a:gd name="connsiteY0" fmla="*/ 270939 h 1625600"/>
                <a:gd name="connsiteX1" fmla="*/ 79356 w 2052228"/>
                <a:gd name="connsiteY1" fmla="*/ 79356 h 1625600"/>
                <a:gd name="connsiteX2" fmla="*/ 270939 w 2052228"/>
                <a:gd name="connsiteY2" fmla="*/ 0 h 1625600"/>
                <a:gd name="connsiteX3" fmla="*/ 1781289 w 2052228"/>
                <a:gd name="connsiteY3" fmla="*/ 0 h 1625600"/>
                <a:gd name="connsiteX4" fmla="*/ 1972872 w 2052228"/>
                <a:gd name="connsiteY4" fmla="*/ 79356 h 1625600"/>
                <a:gd name="connsiteX5" fmla="*/ 2052228 w 2052228"/>
                <a:gd name="connsiteY5" fmla="*/ 270939 h 1625600"/>
                <a:gd name="connsiteX6" fmla="*/ 2052228 w 2052228"/>
                <a:gd name="connsiteY6" fmla="*/ 1354661 h 1625600"/>
                <a:gd name="connsiteX7" fmla="*/ 1972872 w 2052228"/>
                <a:gd name="connsiteY7" fmla="*/ 1546244 h 1625600"/>
                <a:gd name="connsiteX8" fmla="*/ 1781289 w 2052228"/>
                <a:gd name="connsiteY8" fmla="*/ 1625600 h 1625600"/>
                <a:gd name="connsiteX9" fmla="*/ 270939 w 2052228"/>
                <a:gd name="connsiteY9" fmla="*/ 1625600 h 1625600"/>
                <a:gd name="connsiteX10" fmla="*/ 79356 w 2052228"/>
                <a:gd name="connsiteY10" fmla="*/ 1546244 h 1625600"/>
                <a:gd name="connsiteX11" fmla="*/ 0 w 2052228"/>
                <a:gd name="connsiteY11" fmla="*/ 1354661 h 1625600"/>
                <a:gd name="connsiteX12" fmla="*/ 0 w 2052228"/>
                <a:gd name="connsiteY12" fmla="*/ 270939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52228" h="1625600">
                  <a:moveTo>
                    <a:pt x="0" y="270939"/>
                  </a:moveTo>
                  <a:cubicBezTo>
                    <a:pt x="0" y="199081"/>
                    <a:pt x="28545" y="130167"/>
                    <a:pt x="79356" y="79356"/>
                  </a:cubicBezTo>
                  <a:cubicBezTo>
                    <a:pt x="130167" y="28545"/>
                    <a:pt x="199081" y="0"/>
                    <a:pt x="270939" y="0"/>
                  </a:cubicBezTo>
                  <a:lnTo>
                    <a:pt x="1781289" y="0"/>
                  </a:lnTo>
                  <a:cubicBezTo>
                    <a:pt x="1853147" y="0"/>
                    <a:pt x="1922061" y="28545"/>
                    <a:pt x="1972872" y="79356"/>
                  </a:cubicBezTo>
                  <a:cubicBezTo>
                    <a:pt x="2023683" y="130167"/>
                    <a:pt x="2052228" y="199081"/>
                    <a:pt x="2052228" y="270939"/>
                  </a:cubicBezTo>
                  <a:lnTo>
                    <a:pt x="2052228" y="1354661"/>
                  </a:lnTo>
                  <a:cubicBezTo>
                    <a:pt x="2052228" y="1426519"/>
                    <a:pt x="2023683" y="1495433"/>
                    <a:pt x="1972872" y="1546244"/>
                  </a:cubicBezTo>
                  <a:cubicBezTo>
                    <a:pt x="1922061" y="1597055"/>
                    <a:pt x="1853147" y="1625600"/>
                    <a:pt x="1781289" y="1625600"/>
                  </a:cubicBezTo>
                  <a:lnTo>
                    <a:pt x="270939" y="1625600"/>
                  </a:lnTo>
                  <a:cubicBezTo>
                    <a:pt x="199081" y="1625600"/>
                    <a:pt x="130167" y="1597055"/>
                    <a:pt x="79356" y="1546244"/>
                  </a:cubicBezTo>
                  <a:cubicBezTo>
                    <a:pt x="28545" y="1495433"/>
                    <a:pt x="0" y="1426519"/>
                    <a:pt x="0" y="1354661"/>
                  </a:cubicBezTo>
                  <a:lnTo>
                    <a:pt x="0" y="270939"/>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3">
                <a:hueOff val="-568678"/>
                <a:satOff val="-2344"/>
                <a:lumOff val="-491"/>
                <a:alphaOff val="0"/>
              </a:schemeClr>
            </a:fillRef>
            <a:effectRef idx="2">
              <a:schemeClr val="accent3">
                <a:hueOff val="-568678"/>
                <a:satOff val="-2344"/>
                <a:lumOff val="-491"/>
                <a:alphaOff val="0"/>
              </a:schemeClr>
            </a:effectRef>
            <a:fontRef idx="minor">
              <a:schemeClr val="lt1"/>
            </a:fontRef>
          </p:style>
          <p:txBody>
            <a:bodyPr spcFirstLastPara="0" vert="horz" wrap="square" lIns="132695" tIns="132695" rIns="132695" bIns="132695" numCol="1" spcCol="1270" anchor="ctr" anchorCtr="0">
              <a:noAutofit/>
            </a:bodyPr>
            <a:lstStyle/>
            <a:p>
              <a:pPr lvl="0" algn="ctr" defTabSz="622300">
                <a:lnSpc>
                  <a:spcPct val="90000"/>
                </a:lnSpc>
                <a:spcBef>
                  <a:spcPct val="0"/>
                </a:spcBef>
                <a:spcAft>
                  <a:spcPct val="35000"/>
                </a:spcAft>
              </a:pPr>
              <a:r>
                <a:rPr lang="es-ES" sz="1400" kern="1200" dirty="0" smtClean="0">
                  <a:latin typeface="Arial" pitchFamily="34" charset="0"/>
                  <a:cs typeface="Arial" pitchFamily="34" charset="0"/>
                </a:rPr>
                <a:t>En donde se detallaran las estrategias necesarias considerando nuestros recursos y capacidades</a:t>
              </a:r>
              <a:endParaRPr lang="es-ES" sz="1400" kern="1200" dirty="0"/>
            </a:p>
          </p:txBody>
        </p:sp>
        <p:sp>
          <p:nvSpPr>
            <p:cNvPr id="11" name="10 Forma libre"/>
            <p:cNvSpPr/>
            <p:nvPr/>
          </p:nvSpPr>
          <p:spPr>
            <a:xfrm>
              <a:off x="5292080" y="3212976"/>
              <a:ext cx="2052228" cy="1625600"/>
            </a:xfrm>
            <a:custGeom>
              <a:avLst/>
              <a:gdLst>
                <a:gd name="connsiteX0" fmla="*/ 0 w 2052228"/>
                <a:gd name="connsiteY0" fmla="*/ 270939 h 1625600"/>
                <a:gd name="connsiteX1" fmla="*/ 79356 w 2052228"/>
                <a:gd name="connsiteY1" fmla="*/ 79356 h 1625600"/>
                <a:gd name="connsiteX2" fmla="*/ 270939 w 2052228"/>
                <a:gd name="connsiteY2" fmla="*/ 0 h 1625600"/>
                <a:gd name="connsiteX3" fmla="*/ 1781289 w 2052228"/>
                <a:gd name="connsiteY3" fmla="*/ 0 h 1625600"/>
                <a:gd name="connsiteX4" fmla="*/ 1972872 w 2052228"/>
                <a:gd name="connsiteY4" fmla="*/ 79356 h 1625600"/>
                <a:gd name="connsiteX5" fmla="*/ 2052228 w 2052228"/>
                <a:gd name="connsiteY5" fmla="*/ 270939 h 1625600"/>
                <a:gd name="connsiteX6" fmla="*/ 2052228 w 2052228"/>
                <a:gd name="connsiteY6" fmla="*/ 1354661 h 1625600"/>
                <a:gd name="connsiteX7" fmla="*/ 1972872 w 2052228"/>
                <a:gd name="connsiteY7" fmla="*/ 1546244 h 1625600"/>
                <a:gd name="connsiteX8" fmla="*/ 1781289 w 2052228"/>
                <a:gd name="connsiteY8" fmla="*/ 1625600 h 1625600"/>
                <a:gd name="connsiteX9" fmla="*/ 270939 w 2052228"/>
                <a:gd name="connsiteY9" fmla="*/ 1625600 h 1625600"/>
                <a:gd name="connsiteX10" fmla="*/ 79356 w 2052228"/>
                <a:gd name="connsiteY10" fmla="*/ 1546244 h 1625600"/>
                <a:gd name="connsiteX11" fmla="*/ 0 w 2052228"/>
                <a:gd name="connsiteY11" fmla="*/ 1354661 h 1625600"/>
                <a:gd name="connsiteX12" fmla="*/ 0 w 2052228"/>
                <a:gd name="connsiteY12" fmla="*/ 270939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52228" h="1625600">
                  <a:moveTo>
                    <a:pt x="0" y="270939"/>
                  </a:moveTo>
                  <a:cubicBezTo>
                    <a:pt x="0" y="199081"/>
                    <a:pt x="28545" y="130167"/>
                    <a:pt x="79356" y="79356"/>
                  </a:cubicBezTo>
                  <a:cubicBezTo>
                    <a:pt x="130167" y="28545"/>
                    <a:pt x="199081" y="0"/>
                    <a:pt x="270939" y="0"/>
                  </a:cubicBezTo>
                  <a:lnTo>
                    <a:pt x="1781289" y="0"/>
                  </a:lnTo>
                  <a:cubicBezTo>
                    <a:pt x="1853147" y="0"/>
                    <a:pt x="1922061" y="28545"/>
                    <a:pt x="1972872" y="79356"/>
                  </a:cubicBezTo>
                  <a:cubicBezTo>
                    <a:pt x="2023683" y="130167"/>
                    <a:pt x="2052228" y="199081"/>
                    <a:pt x="2052228" y="270939"/>
                  </a:cubicBezTo>
                  <a:lnTo>
                    <a:pt x="2052228" y="1354661"/>
                  </a:lnTo>
                  <a:cubicBezTo>
                    <a:pt x="2052228" y="1426519"/>
                    <a:pt x="2023683" y="1495433"/>
                    <a:pt x="1972872" y="1546244"/>
                  </a:cubicBezTo>
                  <a:cubicBezTo>
                    <a:pt x="1922061" y="1597055"/>
                    <a:pt x="1853147" y="1625600"/>
                    <a:pt x="1781289" y="1625600"/>
                  </a:cubicBezTo>
                  <a:lnTo>
                    <a:pt x="270939" y="1625600"/>
                  </a:lnTo>
                  <a:cubicBezTo>
                    <a:pt x="199081" y="1625600"/>
                    <a:pt x="130167" y="1597055"/>
                    <a:pt x="79356" y="1546244"/>
                  </a:cubicBezTo>
                  <a:cubicBezTo>
                    <a:pt x="28545" y="1495433"/>
                    <a:pt x="0" y="1426519"/>
                    <a:pt x="0" y="1354661"/>
                  </a:cubicBezTo>
                  <a:lnTo>
                    <a:pt x="0" y="270939"/>
                  </a:lnTo>
                  <a:close/>
                </a:path>
              </a:pathLst>
            </a:custGeom>
            <a:scene3d>
              <a:camera prst="orthographicFront"/>
              <a:lightRig rig="flat" dir="t"/>
            </a:scene3d>
            <a:sp3d prstMaterial="plastic">
              <a:bevelT w="120900" h="88900"/>
              <a:bevelB w="88900" h="31750" prst="angle"/>
            </a:sp3d>
          </p:spPr>
          <p:style>
            <a:lnRef idx="0">
              <a:schemeClr val="lt1">
                <a:hueOff val="0"/>
                <a:satOff val="0"/>
                <a:lumOff val="0"/>
                <a:alphaOff val="0"/>
              </a:schemeClr>
            </a:lnRef>
            <a:fillRef idx="3">
              <a:schemeClr val="accent3">
                <a:hueOff val="-1137357"/>
                <a:satOff val="-4689"/>
                <a:lumOff val="-983"/>
                <a:alphaOff val="0"/>
              </a:schemeClr>
            </a:fillRef>
            <a:effectRef idx="2">
              <a:schemeClr val="accent3">
                <a:hueOff val="-1137357"/>
                <a:satOff val="-4689"/>
                <a:lumOff val="-983"/>
                <a:alphaOff val="0"/>
              </a:schemeClr>
            </a:effectRef>
            <a:fontRef idx="minor">
              <a:schemeClr val="lt1"/>
            </a:fontRef>
          </p:style>
          <p:txBody>
            <a:bodyPr spcFirstLastPara="0" vert="horz" wrap="square" lIns="132695" tIns="132695" rIns="132695" bIns="132695" numCol="1" spcCol="1270" anchor="ctr" anchorCtr="0">
              <a:noAutofit/>
            </a:bodyPr>
            <a:lstStyle/>
            <a:p>
              <a:pPr lvl="0" algn="ctr" defTabSz="622300">
                <a:lnSpc>
                  <a:spcPct val="90000"/>
                </a:lnSpc>
                <a:spcBef>
                  <a:spcPct val="0"/>
                </a:spcBef>
                <a:spcAft>
                  <a:spcPct val="35000"/>
                </a:spcAft>
              </a:pPr>
              <a:r>
                <a:rPr lang="es-ES" sz="1400" kern="1200" dirty="0" smtClean="0">
                  <a:latin typeface="Arial" pitchFamily="34" charset="0"/>
                  <a:cs typeface="Arial" pitchFamily="34" charset="0"/>
                </a:rPr>
                <a:t>Para poder contar con una ventaja competitiva en el mercado.</a:t>
              </a:r>
              <a:endParaRPr lang="es-ES" sz="1400" kern="1200" dirty="0"/>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980728"/>
            <a:ext cx="8229600" cy="654968"/>
          </a:xfrm>
        </p:spPr>
        <p:txBody>
          <a:bodyPr>
            <a:normAutofit/>
          </a:bodyPr>
          <a:lstStyle/>
          <a:p>
            <a:pPr lvl="2" algn="ctr">
              <a:buNone/>
            </a:pPr>
            <a:r>
              <a:rPr lang="es-ES" sz="2400" b="1" dirty="0" smtClean="0">
                <a:solidFill>
                  <a:schemeClr val="accent3">
                    <a:lumMod val="50000"/>
                  </a:schemeClr>
                </a:solidFill>
                <a:latin typeface="Arial" pitchFamily="34" charset="0"/>
                <a:cs typeface="Arial" pitchFamily="34" charset="0"/>
              </a:rPr>
              <a:t>ESTRATEGIA DE MERCADO</a:t>
            </a:r>
          </a:p>
          <a:p>
            <a:pPr lvl="2">
              <a:buNone/>
            </a:pPr>
            <a:endParaRPr lang="en-US" sz="3600" u="sng" dirty="0" smtClean="0">
              <a:latin typeface="Arial" pitchFamily="34" charset="0"/>
              <a:cs typeface="Arial" pitchFamily="34" charset="0"/>
            </a:endParaRPr>
          </a:p>
          <a:p>
            <a:pPr lvl="2">
              <a:buNone/>
            </a:pPr>
            <a:endParaRPr lang="en-US" sz="3600" u="sng" dirty="0" smtClean="0">
              <a:latin typeface="Arial" pitchFamily="34" charset="0"/>
              <a:cs typeface="Arial" pitchFamily="34" charset="0"/>
            </a:endParaRPr>
          </a:p>
          <a:p>
            <a:pPr lvl="2">
              <a:buNone/>
            </a:pPr>
            <a:endParaRPr lang="en-US" sz="3600" u="sng" dirty="0" smtClean="0">
              <a:latin typeface="Arial" pitchFamily="34" charset="0"/>
              <a:cs typeface="Arial" pitchFamily="34" charset="0"/>
            </a:endParaRPr>
          </a:p>
          <a:p>
            <a:pPr lvl="2">
              <a:buNone/>
            </a:pPr>
            <a:endParaRPr lang="en-US" sz="3600" u="sng" dirty="0">
              <a:latin typeface="Arial" pitchFamily="34" charset="0"/>
              <a:cs typeface="Arial" pitchFamily="34" charset="0"/>
            </a:endParaRPr>
          </a:p>
        </p:txBody>
      </p:sp>
      <p:pic>
        <p:nvPicPr>
          <p:cNvPr id="15" name="14 Imagen" descr="descarga (7).jpg"/>
          <p:cNvPicPr>
            <a:picLocks noChangeAspect="1"/>
          </p:cNvPicPr>
          <p:nvPr/>
        </p:nvPicPr>
        <p:blipFill>
          <a:blip r:embed="rId2" cstate="print"/>
          <a:stretch>
            <a:fillRect/>
          </a:stretch>
        </p:blipFill>
        <p:spPr>
          <a:xfrm>
            <a:off x="539552" y="3933056"/>
            <a:ext cx="1359594" cy="1359594"/>
          </a:xfrm>
          <a:prstGeom prst="rect">
            <a:avLst/>
          </a:prstGeom>
        </p:spPr>
      </p:pic>
      <p:pic>
        <p:nvPicPr>
          <p:cNvPr id="16" name="15 Imagen" descr="images (53).jpg"/>
          <p:cNvPicPr>
            <a:picLocks noChangeAspect="1"/>
          </p:cNvPicPr>
          <p:nvPr/>
        </p:nvPicPr>
        <p:blipFill>
          <a:blip r:embed="rId3" cstate="print"/>
          <a:stretch>
            <a:fillRect/>
          </a:stretch>
        </p:blipFill>
        <p:spPr>
          <a:xfrm>
            <a:off x="1979712" y="2924944"/>
            <a:ext cx="1216222" cy="1210816"/>
          </a:xfrm>
          <a:prstGeom prst="rect">
            <a:avLst/>
          </a:prstGeom>
        </p:spPr>
      </p:pic>
      <p:pic>
        <p:nvPicPr>
          <p:cNvPr id="17" name="16 Imagen" descr="images (42).jpg"/>
          <p:cNvPicPr>
            <a:picLocks noChangeAspect="1"/>
          </p:cNvPicPr>
          <p:nvPr/>
        </p:nvPicPr>
        <p:blipFill>
          <a:blip r:embed="rId4" cstate="print"/>
          <a:stretch>
            <a:fillRect/>
          </a:stretch>
        </p:blipFill>
        <p:spPr>
          <a:xfrm>
            <a:off x="3275856" y="2060848"/>
            <a:ext cx="1368152" cy="1449739"/>
          </a:xfrm>
          <a:prstGeom prst="rect">
            <a:avLst/>
          </a:prstGeom>
        </p:spPr>
      </p:pic>
      <p:pic>
        <p:nvPicPr>
          <p:cNvPr id="18" name="17 Imagen" descr="descarga (9).jpg"/>
          <p:cNvPicPr>
            <a:picLocks noChangeAspect="1"/>
          </p:cNvPicPr>
          <p:nvPr/>
        </p:nvPicPr>
        <p:blipFill>
          <a:blip r:embed="rId5" cstate="print"/>
          <a:stretch>
            <a:fillRect/>
          </a:stretch>
        </p:blipFill>
        <p:spPr>
          <a:xfrm>
            <a:off x="4788024" y="1772816"/>
            <a:ext cx="1651480" cy="1095003"/>
          </a:xfrm>
          <a:prstGeom prst="rect">
            <a:avLst/>
          </a:prstGeom>
        </p:spPr>
      </p:pic>
      <p:pic>
        <p:nvPicPr>
          <p:cNvPr id="19" name="18 Imagen" descr="images (30).jpg"/>
          <p:cNvPicPr>
            <a:picLocks noChangeAspect="1"/>
          </p:cNvPicPr>
          <p:nvPr/>
        </p:nvPicPr>
        <p:blipFill>
          <a:blip r:embed="rId6" cstate="print"/>
          <a:stretch>
            <a:fillRect/>
          </a:stretch>
        </p:blipFill>
        <p:spPr>
          <a:xfrm>
            <a:off x="6876256" y="1484784"/>
            <a:ext cx="2466975" cy="2567930"/>
          </a:xfrm>
          <a:prstGeom prst="rect">
            <a:avLst/>
          </a:prstGeom>
        </p:spPr>
      </p:pic>
      <p:grpSp>
        <p:nvGrpSpPr>
          <p:cNvPr id="5" name="4 Grupo"/>
          <p:cNvGrpSpPr/>
          <p:nvPr/>
        </p:nvGrpSpPr>
        <p:grpSpPr>
          <a:xfrm>
            <a:off x="1115616" y="2132856"/>
            <a:ext cx="6480719" cy="4050450"/>
            <a:chOff x="1619672" y="2015842"/>
            <a:chExt cx="6480719" cy="4050450"/>
          </a:xfrm>
        </p:grpSpPr>
        <p:sp>
          <p:nvSpPr>
            <p:cNvPr id="6" name="5 Forma"/>
            <p:cNvSpPr/>
            <p:nvPr/>
          </p:nvSpPr>
          <p:spPr>
            <a:xfrm>
              <a:off x="1619672" y="2015842"/>
              <a:ext cx="6480719" cy="4050449"/>
            </a:xfrm>
            <a:prstGeom prst="swooshArrow">
              <a:avLst>
                <a:gd name="adj1" fmla="val 25000"/>
                <a:gd name="adj2" fmla="val 25000"/>
              </a:avLst>
            </a:prstGeom>
          </p:spPr>
          <p:style>
            <a:lnRef idx="0">
              <a:schemeClr val="dk2">
                <a:hueOff val="0"/>
                <a:satOff val="0"/>
                <a:lumOff val="0"/>
                <a:alphaOff val="0"/>
              </a:schemeClr>
            </a:lnRef>
            <a:fillRef idx="1">
              <a:schemeClr val="dk2">
                <a:tint val="40000"/>
                <a:hueOff val="0"/>
                <a:satOff val="0"/>
                <a:lumOff val="0"/>
                <a:alphaOff val="0"/>
              </a:schemeClr>
            </a:fillRef>
            <a:effectRef idx="1">
              <a:schemeClr val="dk2">
                <a:tint val="40000"/>
                <a:hueOff val="0"/>
                <a:satOff val="0"/>
                <a:lumOff val="0"/>
                <a:alphaOff val="0"/>
              </a:schemeClr>
            </a:effectRef>
            <a:fontRef idx="minor">
              <a:schemeClr val="dk1">
                <a:hueOff val="0"/>
                <a:satOff val="0"/>
                <a:lumOff val="0"/>
                <a:alphaOff val="0"/>
              </a:schemeClr>
            </a:fontRef>
          </p:style>
        </p:sp>
        <p:sp>
          <p:nvSpPr>
            <p:cNvPr id="7" name="6 Elipse"/>
            <p:cNvSpPr/>
            <p:nvPr/>
          </p:nvSpPr>
          <p:spPr>
            <a:xfrm>
              <a:off x="2258022" y="5027757"/>
              <a:ext cx="149056" cy="149056"/>
            </a:xfrm>
            <a:prstGeom prst="ellipse">
              <a:avLst/>
            </a:prstGeom>
            <a:scene3d>
              <a:camera prst="orthographicFront"/>
              <a:lightRig rig="flat" dir="t"/>
            </a:scene3d>
            <a:sp3d prstMaterial="dkEdge">
              <a:bevelT w="8200" h="38100"/>
            </a:sp3d>
          </p:spPr>
          <p:style>
            <a:lnRef idx="0">
              <a:schemeClr val="dk2">
                <a:shade val="80000"/>
                <a:hueOff val="0"/>
                <a:satOff val="0"/>
                <a:lumOff val="0"/>
                <a:alphaOff val="0"/>
              </a:schemeClr>
            </a:lnRef>
            <a:fillRef idx="2">
              <a:schemeClr val="lt1">
                <a:hueOff val="0"/>
                <a:satOff val="0"/>
                <a:lumOff val="0"/>
                <a:alphaOff val="0"/>
              </a:schemeClr>
            </a:fillRef>
            <a:effectRef idx="1">
              <a:schemeClr val="lt1">
                <a:hueOff val="0"/>
                <a:satOff val="0"/>
                <a:lumOff val="0"/>
                <a:alphaOff val="0"/>
              </a:schemeClr>
            </a:effectRef>
            <a:fontRef idx="minor">
              <a:schemeClr val="dk2">
                <a:hueOff val="0"/>
                <a:satOff val="0"/>
                <a:lumOff val="0"/>
                <a:alphaOff val="0"/>
              </a:schemeClr>
            </a:fontRef>
          </p:style>
        </p:sp>
        <p:sp>
          <p:nvSpPr>
            <p:cNvPr id="8" name="7 Forma libre"/>
            <p:cNvSpPr/>
            <p:nvPr/>
          </p:nvSpPr>
          <p:spPr>
            <a:xfrm>
              <a:off x="2332551" y="5102285"/>
              <a:ext cx="1447361" cy="964007"/>
            </a:xfrm>
            <a:custGeom>
              <a:avLst/>
              <a:gdLst>
                <a:gd name="connsiteX0" fmla="*/ 0 w 1108203"/>
                <a:gd name="connsiteY0" fmla="*/ 0 h 964007"/>
                <a:gd name="connsiteX1" fmla="*/ 1108203 w 1108203"/>
                <a:gd name="connsiteY1" fmla="*/ 0 h 964007"/>
                <a:gd name="connsiteX2" fmla="*/ 1108203 w 1108203"/>
                <a:gd name="connsiteY2" fmla="*/ 964007 h 964007"/>
                <a:gd name="connsiteX3" fmla="*/ 0 w 1108203"/>
                <a:gd name="connsiteY3" fmla="*/ 964007 h 964007"/>
                <a:gd name="connsiteX4" fmla="*/ 0 w 1108203"/>
                <a:gd name="connsiteY4" fmla="*/ 0 h 9640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8203" h="964007">
                  <a:moveTo>
                    <a:pt x="0" y="0"/>
                  </a:moveTo>
                  <a:lnTo>
                    <a:pt x="1108203" y="0"/>
                  </a:lnTo>
                  <a:lnTo>
                    <a:pt x="1108203" y="964007"/>
                  </a:lnTo>
                  <a:lnTo>
                    <a:pt x="0" y="964007"/>
                  </a:lnTo>
                  <a:lnTo>
                    <a:pt x="0" y="0"/>
                  </a:lnTo>
                  <a:close/>
                </a:path>
              </a:pathLst>
            </a:custGeom>
          </p:spPr>
          <p:style>
            <a:lnRef idx="0">
              <a:schemeClr val="dk2">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78982" tIns="0" rIns="0" bIns="0" numCol="1" spcCol="1270" anchor="t" anchorCtr="0">
              <a:noAutofit/>
            </a:bodyPr>
            <a:lstStyle/>
            <a:p>
              <a:pPr lvl="0" algn="ctr" defTabSz="622300">
                <a:lnSpc>
                  <a:spcPct val="90000"/>
                </a:lnSpc>
                <a:spcBef>
                  <a:spcPct val="0"/>
                </a:spcBef>
                <a:spcAft>
                  <a:spcPct val="35000"/>
                </a:spcAft>
              </a:pPr>
              <a:r>
                <a:rPr lang="es-ES" sz="1400" b="1" kern="1200" dirty="0" smtClean="0">
                  <a:latin typeface="Arial" pitchFamily="34" charset="0"/>
                  <a:cs typeface="Arial" pitchFamily="34" charset="0"/>
                </a:rPr>
                <a:t>Buscar una participación de mercado representativa</a:t>
              </a:r>
              <a:endParaRPr lang="es-ES" sz="1400" b="1" kern="1200" dirty="0"/>
            </a:p>
          </p:txBody>
        </p:sp>
        <p:sp>
          <p:nvSpPr>
            <p:cNvPr id="9" name="8 Elipse"/>
            <p:cNvSpPr/>
            <p:nvPr/>
          </p:nvSpPr>
          <p:spPr>
            <a:xfrm>
              <a:off x="3311139" y="4085622"/>
              <a:ext cx="259228" cy="259228"/>
            </a:xfrm>
            <a:prstGeom prst="ellipse">
              <a:avLst/>
            </a:prstGeom>
            <a:scene3d>
              <a:camera prst="orthographicFront"/>
              <a:lightRig rig="flat" dir="t"/>
            </a:scene3d>
            <a:sp3d prstMaterial="dkEdge">
              <a:bevelT w="8200" h="38100"/>
            </a:sp3d>
          </p:spPr>
          <p:style>
            <a:lnRef idx="0">
              <a:schemeClr val="dk2">
                <a:shade val="80000"/>
                <a:hueOff val="0"/>
                <a:satOff val="0"/>
                <a:lumOff val="0"/>
                <a:alphaOff val="0"/>
              </a:schemeClr>
            </a:lnRef>
            <a:fillRef idx="2">
              <a:schemeClr val="lt1">
                <a:hueOff val="0"/>
                <a:satOff val="0"/>
                <a:lumOff val="0"/>
                <a:alphaOff val="0"/>
              </a:schemeClr>
            </a:fillRef>
            <a:effectRef idx="1">
              <a:schemeClr val="lt1">
                <a:hueOff val="0"/>
                <a:satOff val="0"/>
                <a:lumOff val="0"/>
                <a:alphaOff val="0"/>
              </a:schemeClr>
            </a:effectRef>
            <a:fontRef idx="minor">
              <a:schemeClr val="dk2">
                <a:hueOff val="0"/>
                <a:satOff val="0"/>
                <a:lumOff val="0"/>
                <a:alphaOff val="0"/>
              </a:schemeClr>
            </a:fontRef>
          </p:style>
        </p:sp>
        <p:sp>
          <p:nvSpPr>
            <p:cNvPr id="10" name="9 Forma libre"/>
            <p:cNvSpPr/>
            <p:nvPr/>
          </p:nvSpPr>
          <p:spPr>
            <a:xfrm>
              <a:off x="3275856" y="4221088"/>
              <a:ext cx="1779318" cy="581915"/>
            </a:xfrm>
            <a:custGeom>
              <a:avLst/>
              <a:gdLst>
                <a:gd name="connsiteX0" fmla="*/ 0 w 1360951"/>
                <a:gd name="connsiteY0" fmla="*/ 0 h 1851055"/>
                <a:gd name="connsiteX1" fmla="*/ 1360951 w 1360951"/>
                <a:gd name="connsiteY1" fmla="*/ 0 h 1851055"/>
                <a:gd name="connsiteX2" fmla="*/ 1360951 w 1360951"/>
                <a:gd name="connsiteY2" fmla="*/ 1851055 h 1851055"/>
                <a:gd name="connsiteX3" fmla="*/ 0 w 1360951"/>
                <a:gd name="connsiteY3" fmla="*/ 1851055 h 1851055"/>
                <a:gd name="connsiteX4" fmla="*/ 0 w 1360951"/>
                <a:gd name="connsiteY4" fmla="*/ 0 h 18510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0951" h="1851055">
                  <a:moveTo>
                    <a:pt x="0" y="0"/>
                  </a:moveTo>
                  <a:lnTo>
                    <a:pt x="1360951" y="0"/>
                  </a:lnTo>
                  <a:lnTo>
                    <a:pt x="1360951" y="1851055"/>
                  </a:lnTo>
                  <a:lnTo>
                    <a:pt x="0" y="1851055"/>
                  </a:lnTo>
                  <a:lnTo>
                    <a:pt x="0" y="0"/>
                  </a:lnTo>
                  <a:close/>
                </a:path>
              </a:pathLst>
            </a:custGeom>
          </p:spPr>
          <p:style>
            <a:lnRef idx="0">
              <a:schemeClr val="dk2">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37360" tIns="0" rIns="0" bIns="0" numCol="1" spcCol="1270" anchor="t" anchorCtr="0">
              <a:noAutofit/>
            </a:bodyPr>
            <a:lstStyle/>
            <a:p>
              <a:pPr lvl="0" algn="ctr" defTabSz="622300">
                <a:lnSpc>
                  <a:spcPct val="90000"/>
                </a:lnSpc>
                <a:spcBef>
                  <a:spcPct val="0"/>
                </a:spcBef>
                <a:spcAft>
                  <a:spcPct val="35000"/>
                </a:spcAft>
              </a:pPr>
              <a:r>
                <a:rPr lang="es-ES" sz="1400" b="1" kern="1200" dirty="0" smtClean="0">
                  <a:latin typeface="Arial" pitchFamily="34" charset="0"/>
                  <a:cs typeface="Arial" pitchFamily="34" charset="0"/>
                </a:rPr>
                <a:t>Aumento de las ventas anuales </a:t>
              </a:r>
              <a:endParaRPr lang="es-ES" sz="1400" b="1" kern="1200" dirty="0"/>
            </a:p>
          </p:txBody>
        </p:sp>
        <p:sp>
          <p:nvSpPr>
            <p:cNvPr id="11" name="10 Elipse"/>
            <p:cNvSpPr/>
            <p:nvPr/>
          </p:nvSpPr>
          <p:spPr>
            <a:xfrm>
              <a:off x="4655889" y="3391375"/>
              <a:ext cx="343478" cy="343478"/>
            </a:xfrm>
            <a:prstGeom prst="ellipse">
              <a:avLst/>
            </a:prstGeom>
            <a:scene3d>
              <a:camera prst="orthographicFront"/>
              <a:lightRig rig="flat" dir="t"/>
            </a:scene3d>
            <a:sp3d prstMaterial="dkEdge">
              <a:bevelT w="8200" h="38100"/>
            </a:sp3d>
          </p:spPr>
          <p:style>
            <a:lnRef idx="0">
              <a:schemeClr val="dk2">
                <a:shade val="80000"/>
                <a:hueOff val="0"/>
                <a:satOff val="0"/>
                <a:lumOff val="0"/>
                <a:alphaOff val="0"/>
              </a:schemeClr>
            </a:lnRef>
            <a:fillRef idx="2">
              <a:schemeClr val="lt1">
                <a:hueOff val="0"/>
                <a:satOff val="0"/>
                <a:lumOff val="0"/>
                <a:alphaOff val="0"/>
              </a:schemeClr>
            </a:fillRef>
            <a:effectRef idx="1">
              <a:schemeClr val="lt1">
                <a:hueOff val="0"/>
                <a:satOff val="0"/>
                <a:lumOff val="0"/>
                <a:alphaOff val="0"/>
              </a:schemeClr>
            </a:effectRef>
            <a:fontRef idx="minor">
              <a:schemeClr val="dk2">
                <a:hueOff val="0"/>
                <a:satOff val="0"/>
                <a:lumOff val="0"/>
                <a:alphaOff val="0"/>
              </a:schemeClr>
            </a:fontRef>
          </p:style>
        </p:sp>
        <p:sp>
          <p:nvSpPr>
            <p:cNvPr id="12" name="11 Forma libre"/>
            <p:cNvSpPr/>
            <p:nvPr/>
          </p:nvSpPr>
          <p:spPr>
            <a:xfrm>
              <a:off x="4827628" y="3563114"/>
              <a:ext cx="1544572" cy="729982"/>
            </a:xfrm>
            <a:custGeom>
              <a:avLst/>
              <a:gdLst>
                <a:gd name="connsiteX0" fmla="*/ 0 w 1360951"/>
                <a:gd name="connsiteY0" fmla="*/ 0 h 2503178"/>
                <a:gd name="connsiteX1" fmla="*/ 1360951 w 1360951"/>
                <a:gd name="connsiteY1" fmla="*/ 0 h 2503178"/>
                <a:gd name="connsiteX2" fmla="*/ 1360951 w 1360951"/>
                <a:gd name="connsiteY2" fmla="*/ 2503178 h 2503178"/>
                <a:gd name="connsiteX3" fmla="*/ 0 w 1360951"/>
                <a:gd name="connsiteY3" fmla="*/ 2503178 h 2503178"/>
                <a:gd name="connsiteX4" fmla="*/ 0 w 1360951"/>
                <a:gd name="connsiteY4" fmla="*/ 0 h 2503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0951" h="2503178">
                  <a:moveTo>
                    <a:pt x="0" y="0"/>
                  </a:moveTo>
                  <a:lnTo>
                    <a:pt x="1360951" y="0"/>
                  </a:lnTo>
                  <a:lnTo>
                    <a:pt x="1360951" y="2503178"/>
                  </a:lnTo>
                  <a:lnTo>
                    <a:pt x="0" y="2503178"/>
                  </a:lnTo>
                  <a:lnTo>
                    <a:pt x="0" y="0"/>
                  </a:lnTo>
                  <a:close/>
                </a:path>
              </a:pathLst>
            </a:custGeom>
          </p:spPr>
          <p:style>
            <a:lnRef idx="0">
              <a:schemeClr val="dk2">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82002" tIns="0" rIns="0" bIns="0" numCol="1" spcCol="1270" anchor="t" anchorCtr="0">
              <a:noAutofit/>
            </a:bodyPr>
            <a:lstStyle/>
            <a:p>
              <a:pPr lvl="0" algn="ctr" defTabSz="622300">
                <a:lnSpc>
                  <a:spcPct val="90000"/>
                </a:lnSpc>
                <a:spcBef>
                  <a:spcPct val="0"/>
                </a:spcBef>
                <a:spcAft>
                  <a:spcPct val="35000"/>
                </a:spcAft>
              </a:pPr>
              <a:r>
                <a:rPr lang="es-ES" sz="1400" b="1" kern="1200" dirty="0" smtClean="0">
                  <a:latin typeface="Arial" pitchFamily="34" charset="0"/>
                  <a:cs typeface="Arial" pitchFamily="34" charset="0"/>
                </a:rPr>
                <a:t>Dar a nuestros clientes el mejor servicio</a:t>
              </a:r>
              <a:endParaRPr lang="es-ES" sz="1400" b="1" kern="1200" dirty="0"/>
            </a:p>
          </p:txBody>
        </p:sp>
        <p:sp>
          <p:nvSpPr>
            <p:cNvPr id="13" name="12 Elipse"/>
            <p:cNvSpPr/>
            <p:nvPr/>
          </p:nvSpPr>
          <p:spPr>
            <a:xfrm>
              <a:off x="6120532" y="2932054"/>
              <a:ext cx="460131" cy="460131"/>
            </a:xfrm>
            <a:prstGeom prst="ellipse">
              <a:avLst/>
            </a:prstGeom>
            <a:scene3d>
              <a:camera prst="orthographicFront"/>
              <a:lightRig rig="flat" dir="t"/>
            </a:scene3d>
            <a:sp3d prstMaterial="dkEdge">
              <a:bevelT w="8200" h="38100"/>
            </a:sp3d>
          </p:spPr>
          <p:style>
            <a:lnRef idx="0">
              <a:schemeClr val="dk2">
                <a:shade val="80000"/>
                <a:hueOff val="0"/>
                <a:satOff val="0"/>
                <a:lumOff val="0"/>
                <a:alphaOff val="0"/>
              </a:schemeClr>
            </a:lnRef>
            <a:fillRef idx="2">
              <a:schemeClr val="lt1">
                <a:hueOff val="0"/>
                <a:satOff val="0"/>
                <a:lumOff val="0"/>
                <a:alphaOff val="0"/>
              </a:schemeClr>
            </a:fillRef>
            <a:effectRef idx="1">
              <a:schemeClr val="lt1">
                <a:hueOff val="0"/>
                <a:satOff val="0"/>
                <a:lumOff val="0"/>
                <a:alphaOff val="0"/>
              </a:schemeClr>
            </a:effectRef>
            <a:fontRef idx="minor">
              <a:schemeClr val="dk2">
                <a:hueOff val="0"/>
                <a:satOff val="0"/>
                <a:lumOff val="0"/>
                <a:alphaOff val="0"/>
              </a:schemeClr>
            </a:fontRef>
          </p:style>
        </p:sp>
        <p:sp>
          <p:nvSpPr>
            <p:cNvPr id="14" name="13 Forma libre"/>
            <p:cNvSpPr/>
            <p:nvPr/>
          </p:nvSpPr>
          <p:spPr>
            <a:xfrm>
              <a:off x="6350597" y="3162120"/>
              <a:ext cx="1360951" cy="986960"/>
            </a:xfrm>
            <a:custGeom>
              <a:avLst/>
              <a:gdLst>
                <a:gd name="connsiteX0" fmla="*/ 0 w 1360951"/>
                <a:gd name="connsiteY0" fmla="*/ 0 h 2904172"/>
                <a:gd name="connsiteX1" fmla="*/ 1360951 w 1360951"/>
                <a:gd name="connsiteY1" fmla="*/ 0 h 2904172"/>
                <a:gd name="connsiteX2" fmla="*/ 1360951 w 1360951"/>
                <a:gd name="connsiteY2" fmla="*/ 2904172 h 2904172"/>
                <a:gd name="connsiteX3" fmla="*/ 0 w 1360951"/>
                <a:gd name="connsiteY3" fmla="*/ 2904172 h 2904172"/>
                <a:gd name="connsiteX4" fmla="*/ 0 w 1360951"/>
                <a:gd name="connsiteY4" fmla="*/ 0 h 29041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0951" h="2904172">
                  <a:moveTo>
                    <a:pt x="0" y="0"/>
                  </a:moveTo>
                  <a:lnTo>
                    <a:pt x="1360951" y="0"/>
                  </a:lnTo>
                  <a:lnTo>
                    <a:pt x="1360951" y="2904172"/>
                  </a:lnTo>
                  <a:lnTo>
                    <a:pt x="0" y="2904172"/>
                  </a:lnTo>
                  <a:lnTo>
                    <a:pt x="0" y="0"/>
                  </a:lnTo>
                  <a:close/>
                </a:path>
              </a:pathLst>
            </a:custGeom>
          </p:spPr>
          <p:style>
            <a:lnRef idx="0">
              <a:schemeClr val="dk2">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243814" tIns="0" rIns="0" bIns="0" numCol="1" spcCol="1270" anchor="t" anchorCtr="0">
              <a:noAutofit/>
            </a:bodyPr>
            <a:lstStyle/>
            <a:p>
              <a:pPr lvl="0" algn="ctr" defTabSz="622300">
                <a:lnSpc>
                  <a:spcPct val="90000"/>
                </a:lnSpc>
                <a:spcBef>
                  <a:spcPct val="0"/>
                </a:spcBef>
                <a:spcAft>
                  <a:spcPct val="35000"/>
                </a:spcAft>
              </a:pPr>
              <a:r>
                <a:rPr lang="es-ES" sz="1400" b="1" kern="1200" dirty="0" smtClean="0">
                  <a:latin typeface="Arial" pitchFamily="34" charset="0"/>
                  <a:cs typeface="Arial" pitchFamily="34" charset="0"/>
                </a:rPr>
                <a:t>Obtener el crecimiento y rentabilidad esperada</a:t>
              </a:r>
              <a:endParaRPr lang="es-ES" sz="1400" b="1" kern="1200" dirty="0"/>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64704"/>
            <a:ext cx="8229600" cy="987896"/>
          </a:xfrm>
        </p:spPr>
        <p:txBody>
          <a:bodyPr/>
          <a:lstStyle/>
          <a:p>
            <a:pPr lvl="1" algn="ctr" rtl="0">
              <a:spcBef>
                <a:spcPct val="0"/>
              </a:spcBef>
            </a:pPr>
            <a:r>
              <a:rPr lang="es-ES" sz="2000" b="1" dirty="0" smtClean="0">
                <a:solidFill>
                  <a:schemeClr val="accent3">
                    <a:lumMod val="50000"/>
                  </a:schemeClr>
                </a:solidFill>
                <a:latin typeface="Arial" pitchFamily="34" charset="0"/>
                <a:cs typeface="Arial" pitchFamily="34" charset="0"/>
              </a:rPr>
              <a:t>INVESTIGACIÓN DE MERCADO</a:t>
            </a:r>
            <a:r>
              <a:rPr lang="en-US" sz="1600" dirty="0"/>
              <a:t/>
            </a:r>
            <a:br>
              <a:rPr lang="en-US" sz="1600" dirty="0"/>
            </a:br>
            <a:endParaRPr lang="en-US" dirty="0"/>
          </a:p>
        </p:txBody>
      </p:sp>
      <p:pic>
        <p:nvPicPr>
          <p:cNvPr id="5" name="4 Imagen" descr="images (55).jpg"/>
          <p:cNvPicPr>
            <a:picLocks noChangeAspect="1"/>
          </p:cNvPicPr>
          <p:nvPr/>
        </p:nvPicPr>
        <p:blipFill>
          <a:blip r:embed="rId2" cstate="print"/>
          <a:stretch>
            <a:fillRect/>
          </a:stretch>
        </p:blipFill>
        <p:spPr>
          <a:xfrm>
            <a:off x="611560" y="1628800"/>
            <a:ext cx="2736304" cy="2049587"/>
          </a:xfrm>
          <a:prstGeom prst="ellipse">
            <a:avLst/>
          </a:prstGeom>
          <a:ln>
            <a:noFill/>
          </a:ln>
          <a:effectLst>
            <a:softEdge rad="112500"/>
          </a:effectLst>
        </p:spPr>
      </p:pic>
      <p:pic>
        <p:nvPicPr>
          <p:cNvPr id="6" name="5 Imagen" descr="images (29).jpg"/>
          <p:cNvPicPr>
            <a:picLocks noChangeAspect="1"/>
          </p:cNvPicPr>
          <p:nvPr/>
        </p:nvPicPr>
        <p:blipFill>
          <a:blip r:embed="rId3" cstate="print"/>
          <a:stretch>
            <a:fillRect/>
          </a:stretch>
        </p:blipFill>
        <p:spPr>
          <a:xfrm>
            <a:off x="6012160" y="3933056"/>
            <a:ext cx="2359149" cy="2359149"/>
          </a:xfrm>
          <a:prstGeom prst="ellipse">
            <a:avLst/>
          </a:prstGeom>
          <a:ln>
            <a:noFill/>
          </a:ln>
          <a:effectLst>
            <a:softEdge rad="112500"/>
          </a:effectLst>
        </p:spPr>
      </p:pic>
      <p:sp>
        <p:nvSpPr>
          <p:cNvPr id="3" name="2 Marcador de contenido"/>
          <p:cNvSpPr>
            <a:spLocks noGrp="1"/>
          </p:cNvSpPr>
          <p:nvPr>
            <p:ph idx="1"/>
          </p:nvPr>
        </p:nvSpPr>
        <p:spPr>
          <a:xfrm>
            <a:off x="2627784" y="2780928"/>
            <a:ext cx="3610744" cy="2808312"/>
          </a:xfrm>
        </p:spPr>
        <p:txBody>
          <a:bodyPr>
            <a:normAutofit lnSpcReduction="10000"/>
          </a:bodyPr>
          <a:lstStyle/>
          <a:p>
            <a:pPr algn="just"/>
            <a:r>
              <a:rPr lang="es-ES" sz="2000" dirty="0" smtClean="0">
                <a:latin typeface="Arial" pitchFamily="34" charset="0"/>
                <a:cs typeface="Arial" pitchFamily="34" charset="0"/>
              </a:rPr>
              <a:t>Los datos obtenidos </a:t>
            </a:r>
            <a:r>
              <a:rPr lang="es-ES" sz="2000" dirty="0">
                <a:latin typeface="Arial" pitchFamily="34" charset="0"/>
                <a:cs typeface="Arial" pitchFamily="34" charset="0"/>
              </a:rPr>
              <a:t>por medio de la entrevista y encuestas </a:t>
            </a:r>
            <a:r>
              <a:rPr lang="es-ES" sz="2000" dirty="0" smtClean="0">
                <a:latin typeface="Arial" pitchFamily="34" charset="0"/>
                <a:cs typeface="Arial" pitchFamily="34" charset="0"/>
              </a:rPr>
              <a:t>realizadas, </a:t>
            </a:r>
            <a:r>
              <a:rPr lang="es-ES" sz="2000" dirty="0">
                <a:latin typeface="Arial" pitchFamily="34" charset="0"/>
                <a:cs typeface="Arial" pitchFamily="34" charset="0"/>
              </a:rPr>
              <a:t>nos </a:t>
            </a:r>
            <a:r>
              <a:rPr lang="es-ES" sz="2000" dirty="0" smtClean="0">
                <a:latin typeface="Arial" pitchFamily="34" charset="0"/>
                <a:cs typeface="Arial" pitchFamily="34" charset="0"/>
              </a:rPr>
              <a:t>ayudaron </a:t>
            </a:r>
            <a:r>
              <a:rPr lang="es-ES" sz="2000" dirty="0">
                <a:latin typeface="Arial" pitchFamily="34" charset="0"/>
                <a:cs typeface="Arial" pitchFamily="34" charset="0"/>
              </a:rPr>
              <a:t>a realizar una adecuada toma de decisiones y lograr la satisfacción de los clientes, por lo tanto asegurar una mayor rentabilidad.</a:t>
            </a:r>
            <a:endParaRPr lang="en-U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3968" y="1935480"/>
            <a:ext cx="4402832" cy="4389120"/>
          </a:xfrm>
        </p:spPr>
        <p:txBody>
          <a:bodyPr>
            <a:normAutofit/>
          </a:bodyPr>
          <a:lstStyle/>
          <a:p>
            <a:pPr lvl="0" algn="just"/>
            <a:r>
              <a:rPr lang="es-ES" sz="2100" dirty="0">
                <a:latin typeface="Arial" pitchFamily="34" charset="0"/>
                <a:cs typeface="Arial" pitchFamily="34" charset="0"/>
              </a:rPr>
              <a:t>Información de costos de inversión, maquinaria, suministros, publicidad y todo lo correspondiente a la empresa.</a:t>
            </a:r>
            <a:endParaRPr lang="en-US" sz="2100" dirty="0">
              <a:latin typeface="Arial" pitchFamily="34" charset="0"/>
              <a:cs typeface="Arial" pitchFamily="34" charset="0"/>
            </a:endParaRPr>
          </a:p>
          <a:p>
            <a:pPr lvl="0" algn="just"/>
            <a:r>
              <a:rPr lang="es-ES" sz="2100" dirty="0">
                <a:latin typeface="Arial" pitchFamily="34" charset="0"/>
                <a:cs typeface="Arial" pitchFamily="34" charset="0"/>
              </a:rPr>
              <a:t>Información de permisos, normas y reglamentos municipales.</a:t>
            </a:r>
            <a:endParaRPr lang="en-US" sz="2100" dirty="0">
              <a:latin typeface="Arial" pitchFamily="34" charset="0"/>
              <a:cs typeface="Arial" pitchFamily="34" charset="0"/>
            </a:endParaRPr>
          </a:p>
          <a:p>
            <a:pPr lvl="0" algn="just"/>
            <a:r>
              <a:rPr lang="es-ES" sz="2100" dirty="0">
                <a:latin typeface="Arial" pitchFamily="34" charset="0"/>
                <a:cs typeface="Arial" pitchFamily="34" charset="0"/>
              </a:rPr>
              <a:t>Información acerca de las estrategias de la competencia.</a:t>
            </a:r>
            <a:endParaRPr lang="en-US" sz="2100" dirty="0">
              <a:latin typeface="Arial" pitchFamily="34" charset="0"/>
              <a:cs typeface="Arial" pitchFamily="34" charset="0"/>
            </a:endParaRPr>
          </a:p>
          <a:p>
            <a:pPr lvl="0" algn="just"/>
            <a:r>
              <a:rPr lang="es-ES" sz="2100" dirty="0">
                <a:latin typeface="Arial" pitchFamily="34" charset="0"/>
                <a:cs typeface="Arial" pitchFamily="34" charset="0"/>
              </a:rPr>
              <a:t>Información de los consumidores acerca de sus preferencias y necesidades. </a:t>
            </a:r>
            <a:endParaRPr lang="en-US" sz="2100" dirty="0">
              <a:latin typeface="Arial" pitchFamily="34" charset="0"/>
              <a:cs typeface="Arial" pitchFamily="34" charset="0"/>
            </a:endParaRPr>
          </a:p>
          <a:p>
            <a:endParaRPr lang="en-US" dirty="0"/>
          </a:p>
        </p:txBody>
      </p:sp>
      <p:sp>
        <p:nvSpPr>
          <p:cNvPr id="2" name="1 Título"/>
          <p:cNvSpPr>
            <a:spLocks noGrp="1"/>
          </p:cNvSpPr>
          <p:nvPr>
            <p:ph type="title"/>
          </p:nvPr>
        </p:nvSpPr>
        <p:spPr/>
        <p:txBody>
          <a:bodyPr>
            <a:normAutofit fontScale="90000"/>
          </a:bodyPr>
          <a:lstStyle/>
          <a:p>
            <a:pPr lvl="2" algn="ctr" rtl="0">
              <a:spcBef>
                <a:spcPct val="0"/>
              </a:spcBef>
            </a:pPr>
            <a:r>
              <a:rPr lang="es-ES" sz="3600" b="1" u="sng" dirty="0" smtClean="0"/>
              <a:t/>
            </a:r>
            <a:br>
              <a:rPr lang="es-ES" sz="3600" b="1" u="sng" dirty="0" smtClean="0"/>
            </a:br>
            <a:r>
              <a:rPr lang="es-ES" sz="2700" b="1" dirty="0" smtClean="0">
                <a:solidFill>
                  <a:schemeClr val="accent3">
                    <a:lumMod val="50000"/>
                  </a:schemeClr>
                </a:solidFill>
                <a:latin typeface="Arial" pitchFamily="34" charset="0"/>
                <a:cs typeface="Arial" pitchFamily="34" charset="0"/>
              </a:rPr>
              <a:t>DETERMINACIÓN DE LAS NECESIDADES DE INFORMACIÓN</a:t>
            </a:r>
            <a:r>
              <a:rPr lang="en-US" sz="1400" dirty="0"/>
              <a:t/>
            </a:r>
            <a:br>
              <a:rPr lang="en-US" sz="1400" dirty="0"/>
            </a:br>
            <a:r>
              <a:rPr lang="en-US" sz="1600" dirty="0"/>
              <a:t/>
            </a:r>
            <a:br>
              <a:rPr lang="en-US" sz="1600" dirty="0"/>
            </a:br>
            <a:endParaRPr lang="en-US" dirty="0"/>
          </a:p>
        </p:txBody>
      </p:sp>
      <p:pic>
        <p:nvPicPr>
          <p:cNvPr id="4" name="3 Imagen" descr="descarga (12).jpg"/>
          <p:cNvPicPr>
            <a:picLocks noChangeAspect="1"/>
          </p:cNvPicPr>
          <p:nvPr/>
        </p:nvPicPr>
        <p:blipFill>
          <a:blip r:embed="rId2" cstate="print"/>
          <a:stretch>
            <a:fillRect/>
          </a:stretch>
        </p:blipFill>
        <p:spPr>
          <a:xfrm>
            <a:off x="251520" y="2348880"/>
            <a:ext cx="3763847" cy="2664296"/>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132856"/>
            <a:ext cx="4690864" cy="4344144"/>
          </a:xfrm>
        </p:spPr>
        <p:txBody>
          <a:bodyPr>
            <a:normAutofit fontScale="85000" lnSpcReduction="10000"/>
          </a:bodyPr>
          <a:lstStyle/>
          <a:p>
            <a:pPr>
              <a:lnSpc>
                <a:spcPct val="120000"/>
              </a:lnSpc>
              <a:buFont typeface="Wingdings" pitchFamily="2" charset="2"/>
              <a:buChar char="Ø"/>
            </a:pPr>
            <a:r>
              <a:rPr lang="es-ES" sz="1800" dirty="0">
                <a:latin typeface="Arial" pitchFamily="34" charset="0"/>
                <a:cs typeface="Arial" pitchFamily="34" charset="0"/>
              </a:rPr>
              <a:t> </a:t>
            </a:r>
            <a:r>
              <a:rPr lang="es-ES" sz="1800" b="1" dirty="0" smtClean="0">
                <a:latin typeface="Arial" pitchFamily="34" charset="0"/>
                <a:cs typeface="Arial" pitchFamily="34" charset="0"/>
              </a:rPr>
              <a:t>Encuestas </a:t>
            </a:r>
            <a:endParaRPr lang="en-US" sz="1800" b="1" dirty="0" smtClean="0">
              <a:latin typeface="Arial" pitchFamily="34" charset="0"/>
              <a:cs typeface="Arial" pitchFamily="34" charset="0"/>
            </a:endParaRPr>
          </a:p>
          <a:p>
            <a:pPr algn="just">
              <a:lnSpc>
                <a:spcPct val="120000"/>
              </a:lnSpc>
              <a:buNone/>
            </a:pPr>
            <a:r>
              <a:rPr lang="en-US" sz="1800" dirty="0">
                <a:latin typeface="Arial" pitchFamily="34" charset="0"/>
                <a:cs typeface="Arial" pitchFamily="34" charset="0"/>
              </a:rPr>
              <a:t> </a:t>
            </a:r>
            <a:r>
              <a:rPr lang="en-US" sz="1800" dirty="0" smtClean="0">
                <a:latin typeface="Arial" pitchFamily="34" charset="0"/>
                <a:cs typeface="Arial" pitchFamily="34" charset="0"/>
              </a:rPr>
              <a:t>    </a:t>
            </a:r>
            <a:r>
              <a:rPr lang="es-ES" sz="1800" dirty="0" smtClean="0">
                <a:latin typeface="Arial" pitchFamily="34" charset="0"/>
                <a:cs typeface="Arial" pitchFamily="34" charset="0"/>
              </a:rPr>
              <a:t>Este </a:t>
            </a:r>
            <a:r>
              <a:rPr lang="es-ES" sz="1800" dirty="0">
                <a:latin typeface="Arial" pitchFamily="34" charset="0"/>
                <a:cs typeface="Arial" pitchFamily="34" charset="0"/>
              </a:rPr>
              <a:t>método utilizamos para </a:t>
            </a:r>
            <a:r>
              <a:rPr lang="es-ES" sz="1800" dirty="0" smtClean="0">
                <a:latin typeface="Arial" pitchFamily="34" charset="0"/>
                <a:cs typeface="Arial" pitchFamily="34" charset="0"/>
              </a:rPr>
              <a:t>recolectar información</a:t>
            </a:r>
            <a:r>
              <a:rPr lang="es-ES" sz="1800" dirty="0">
                <a:latin typeface="Arial" pitchFamily="34" charset="0"/>
                <a:cs typeface="Arial" pitchFamily="34" charset="0"/>
              </a:rPr>
              <a:t>, mediante un cuestionario de preguntas cerradas y de opción múltiple </a:t>
            </a:r>
            <a:endParaRPr lang="es-ES" sz="1800" dirty="0" smtClean="0">
              <a:latin typeface="Arial" pitchFamily="34" charset="0"/>
              <a:cs typeface="Arial" pitchFamily="34" charset="0"/>
            </a:endParaRPr>
          </a:p>
          <a:p>
            <a:pPr>
              <a:lnSpc>
                <a:spcPct val="120000"/>
              </a:lnSpc>
              <a:buNone/>
            </a:pPr>
            <a:endParaRPr lang="es-ES" sz="1800" dirty="0" smtClean="0">
              <a:latin typeface="Arial" pitchFamily="34" charset="0"/>
              <a:cs typeface="Arial" pitchFamily="34" charset="0"/>
            </a:endParaRPr>
          </a:p>
          <a:p>
            <a:pPr>
              <a:lnSpc>
                <a:spcPct val="120000"/>
              </a:lnSpc>
              <a:buNone/>
            </a:pPr>
            <a:endParaRPr lang="es-ES" sz="1800" dirty="0" smtClean="0">
              <a:latin typeface="Arial" pitchFamily="34" charset="0"/>
              <a:cs typeface="Arial" pitchFamily="34" charset="0"/>
            </a:endParaRPr>
          </a:p>
          <a:p>
            <a:pPr>
              <a:lnSpc>
                <a:spcPct val="120000"/>
              </a:lnSpc>
              <a:buFont typeface="Wingdings" pitchFamily="2" charset="2"/>
              <a:buChar char="Ø"/>
            </a:pPr>
            <a:r>
              <a:rPr lang="es-ES" sz="1800" b="1" dirty="0" smtClean="0">
                <a:latin typeface="Arial" pitchFamily="34" charset="0"/>
                <a:cs typeface="Arial" pitchFamily="34" charset="0"/>
              </a:rPr>
              <a:t>Entrevista </a:t>
            </a:r>
          </a:p>
          <a:p>
            <a:pPr algn="just">
              <a:lnSpc>
                <a:spcPct val="120000"/>
              </a:lnSpc>
              <a:buNone/>
            </a:pPr>
            <a:r>
              <a:rPr lang="es-ES" sz="1800" dirty="0" smtClean="0">
                <a:latin typeface="Arial" pitchFamily="34" charset="0"/>
                <a:cs typeface="Arial" pitchFamily="34" charset="0"/>
              </a:rPr>
              <a:t>     Además </a:t>
            </a:r>
            <a:r>
              <a:rPr lang="es-ES" sz="1800" dirty="0">
                <a:latin typeface="Arial" pitchFamily="34" charset="0"/>
                <a:cs typeface="Arial" pitchFamily="34" charset="0"/>
              </a:rPr>
              <a:t>para tener un mejor y mayor conocimiento del recurso humano, aproximación de las ventas y costos de las maquinarias se realizó una entrevista dirigida al Administrador de EXPOPETROIL Cía. Ltda. Ing. </a:t>
            </a:r>
            <a:r>
              <a:rPr lang="es-ES" sz="1800" dirty="0" smtClean="0">
                <a:latin typeface="Arial" pitchFamily="34" charset="0"/>
                <a:cs typeface="Arial" pitchFamily="34" charset="0"/>
              </a:rPr>
              <a:t>Juan Carvajal, empresa que trabaja con la franquicia de la comercializadora Estatal Petrocomercial, y de esa manera se obtuvo información más amplia y oportuna que contribuyó a la investigación. </a:t>
            </a:r>
            <a:endParaRPr lang="en-US" sz="1800" dirty="0">
              <a:latin typeface="Arial" pitchFamily="34" charset="0"/>
              <a:cs typeface="Arial" pitchFamily="34" charset="0"/>
            </a:endParaRPr>
          </a:p>
        </p:txBody>
      </p:sp>
      <p:sp>
        <p:nvSpPr>
          <p:cNvPr id="2" name="1 Título"/>
          <p:cNvSpPr>
            <a:spLocks noGrp="1"/>
          </p:cNvSpPr>
          <p:nvPr>
            <p:ph type="title"/>
          </p:nvPr>
        </p:nvSpPr>
        <p:spPr/>
        <p:txBody>
          <a:bodyPr>
            <a:normAutofit/>
          </a:bodyPr>
          <a:lstStyle/>
          <a:p>
            <a:pPr lvl="2" algn="ctr" rtl="0">
              <a:spcBef>
                <a:spcPct val="0"/>
              </a:spcBef>
            </a:pPr>
            <a:r>
              <a:rPr lang="es-ES" sz="2400" b="1" dirty="0" smtClean="0">
                <a:solidFill>
                  <a:schemeClr val="accent3">
                    <a:lumMod val="50000"/>
                  </a:schemeClr>
                </a:solidFill>
                <a:latin typeface="Arial" pitchFamily="34" charset="0"/>
                <a:cs typeface="Arial" pitchFamily="34" charset="0"/>
              </a:rPr>
              <a:t>DETERMINACIÓN DE LAS FUENTES DE INFORMACIÓN </a:t>
            </a:r>
            <a:r>
              <a:rPr lang="en-US" sz="1600" dirty="0"/>
              <a:t/>
            </a:r>
            <a:br>
              <a:rPr lang="en-US" sz="1600" dirty="0"/>
            </a:br>
            <a:endParaRPr lang="en-US" dirty="0"/>
          </a:p>
        </p:txBody>
      </p:sp>
      <p:pic>
        <p:nvPicPr>
          <p:cNvPr id="4" name="3 Imagen" descr="descarga (14).jpg"/>
          <p:cNvPicPr>
            <a:picLocks noChangeAspect="1"/>
          </p:cNvPicPr>
          <p:nvPr/>
        </p:nvPicPr>
        <p:blipFill>
          <a:blip r:embed="rId2" cstate="print"/>
          <a:stretch>
            <a:fillRect/>
          </a:stretch>
        </p:blipFill>
        <p:spPr>
          <a:xfrm>
            <a:off x="6084168" y="4005064"/>
            <a:ext cx="2088232" cy="2331343"/>
          </a:xfrm>
          <a:prstGeom prst="rect">
            <a:avLst/>
          </a:prstGeom>
        </p:spPr>
      </p:pic>
      <p:pic>
        <p:nvPicPr>
          <p:cNvPr id="5" name="4 Imagen" descr="descarga (13).jpg"/>
          <p:cNvPicPr>
            <a:picLocks noChangeAspect="1"/>
          </p:cNvPicPr>
          <p:nvPr/>
        </p:nvPicPr>
        <p:blipFill>
          <a:blip r:embed="rId3" cstate="print"/>
          <a:stretch>
            <a:fillRect/>
          </a:stretch>
        </p:blipFill>
        <p:spPr>
          <a:xfrm>
            <a:off x="5796136" y="2060848"/>
            <a:ext cx="2628900" cy="1743075"/>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276872"/>
            <a:ext cx="8229600" cy="4047728"/>
          </a:xfrm>
        </p:spPr>
        <p:txBody>
          <a:bodyPr/>
          <a:lstStyle/>
          <a:p>
            <a:pPr algn="ctr">
              <a:buNone/>
            </a:pPr>
            <a:r>
              <a:rPr lang="es-ES" sz="1800" dirty="0" smtClean="0">
                <a:latin typeface="Arial" pitchFamily="34" charset="0"/>
                <a:cs typeface="Arial" pitchFamily="34" charset="0"/>
              </a:rPr>
              <a:t>Determinar la  aceptación  de las personas que viven en la ciudad de Guayaquil y que transitan por la vía a la costa de la apertura de una nueva estación de servicio (gasolinera) y determinar la mejor ubicación para implementarla y una aproximación a los consumos mensuales</a:t>
            </a:r>
            <a:endParaRPr lang="en-US" sz="1800" dirty="0" smtClean="0">
              <a:latin typeface="Arial" pitchFamily="34" charset="0"/>
              <a:cs typeface="Arial" pitchFamily="34" charset="0"/>
            </a:endParaRPr>
          </a:p>
          <a:p>
            <a:endParaRPr lang="en-US" dirty="0"/>
          </a:p>
        </p:txBody>
      </p:sp>
      <p:sp>
        <p:nvSpPr>
          <p:cNvPr id="2" name="1 Título"/>
          <p:cNvSpPr>
            <a:spLocks noGrp="1"/>
          </p:cNvSpPr>
          <p:nvPr>
            <p:ph type="title"/>
          </p:nvPr>
        </p:nvSpPr>
        <p:spPr>
          <a:xfrm>
            <a:off x="395536" y="476672"/>
            <a:ext cx="8229600" cy="1143000"/>
          </a:xfrm>
        </p:spPr>
        <p:txBody>
          <a:bodyPr>
            <a:normAutofit/>
          </a:bodyPr>
          <a:lstStyle/>
          <a:p>
            <a:pPr algn="ctr"/>
            <a:r>
              <a:rPr lang="en-US" sz="2800" b="1" dirty="0" smtClean="0">
                <a:latin typeface="Arial" pitchFamily="34" charset="0"/>
                <a:cs typeface="Arial" pitchFamily="34" charset="0"/>
              </a:rPr>
              <a:t>OBJETIVO DE LAS ENCUESTAS</a:t>
            </a:r>
            <a:endParaRPr lang="en-US" sz="2800" b="1" dirty="0">
              <a:latin typeface="Arial" pitchFamily="34" charset="0"/>
              <a:cs typeface="Arial" pitchFamily="34" charset="0"/>
            </a:endParaRPr>
          </a:p>
        </p:txBody>
      </p:sp>
      <p:pic>
        <p:nvPicPr>
          <p:cNvPr id="4" name="3 Imagen" descr="images (23).jpg"/>
          <p:cNvPicPr>
            <a:picLocks noChangeAspect="1"/>
          </p:cNvPicPr>
          <p:nvPr/>
        </p:nvPicPr>
        <p:blipFill>
          <a:blip r:embed="rId2" cstate="print"/>
          <a:stretch>
            <a:fillRect/>
          </a:stretch>
        </p:blipFill>
        <p:spPr>
          <a:xfrm>
            <a:off x="3563888" y="3933056"/>
            <a:ext cx="2143125" cy="2143125"/>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052736"/>
            <a:ext cx="8229600" cy="578328"/>
          </a:xfrm>
        </p:spPr>
        <p:txBody>
          <a:bodyPr>
            <a:normAutofit/>
          </a:bodyPr>
          <a:lstStyle/>
          <a:p>
            <a:pPr algn="ctr"/>
            <a:r>
              <a:rPr lang="es-EC" sz="2000" b="1" dirty="0" smtClean="0">
                <a:latin typeface="Arial" pitchFamily="34" charset="0"/>
                <a:cs typeface="Arial" pitchFamily="34" charset="0"/>
              </a:rPr>
              <a:t>PLANTEAMIENTO DEL PROBLEMA</a:t>
            </a:r>
            <a:endParaRPr lang="es-EC" sz="2000" b="1" dirty="0">
              <a:latin typeface="Arial" pitchFamily="34" charset="0"/>
              <a:cs typeface="Arial" pitchFamily="34" charset="0"/>
            </a:endParaRPr>
          </a:p>
        </p:txBody>
      </p:sp>
      <p:sp>
        <p:nvSpPr>
          <p:cNvPr id="3" name="2 Marcador de contenido"/>
          <p:cNvSpPr>
            <a:spLocks noGrp="1"/>
          </p:cNvSpPr>
          <p:nvPr>
            <p:ph idx="1"/>
          </p:nvPr>
        </p:nvSpPr>
        <p:spPr>
          <a:xfrm>
            <a:off x="457200" y="1935480"/>
            <a:ext cx="8229600" cy="4445848"/>
          </a:xfrm>
        </p:spPr>
        <p:txBody>
          <a:bodyPr>
            <a:normAutofit/>
          </a:bodyPr>
          <a:lstStyle/>
          <a:p>
            <a:pPr algn="just">
              <a:lnSpc>
                <a:spcPct val="150000"/>
              </a:lnSpc>
            </a:pPr>
            <a:r>
              <a:rPr lang="es-EC" sz="1400" dirty="0" smtClean="0">
                <a:latin typeface="Arial" pitchFamily="34" charset="0"/>
                <a:cs typeface="Arial" pitchFamily="34" charset="0"/>
              </a:rPr>
              <a:t>En la provincia del Guayas, específicamente en la ciudad e Guayaquil; no todas la estaciones de servicios de combustible, ofrecen los diferentes tipos de hidrocarburos:</a:t>
            </a:r>
          </a:p>
          <a:p>
            <a:pPr lvl="1">
              <a:lnSpc>
                <a:spcPct val="150000"/>
              </a:lnSpc>
              <a:buFont typeface="Wingdings" pitchFamily="2" charset="2"/>
              <a:buChar char="ü"/>
            </a:pPr>
            <a:r>
              <a:rPr lang="es-EC" sz="1400" dirty="0" smtClean="0">
                <a:latin typeface="Arial" pitchFamily="34" charset="0"/>
                <a:cs typeface="Arial" pitchFamily="34" charset="0"/>
              </a:rPr>
              <a:t>	</a:t>
            </a:r>
            <a:r>
              <a:rPr lang="es-EC" sz="1400" dirty="0" err="1" smtClean="0">
                <a:latin typeface="Arial" pitchFamily="34" charset="0"/>
                <a:cs typeface="Arial" pitchFamily="34" charset="0"/>
              </a:rPr>
              <a:t>Ecopais</a:t>
            </a:r>
            <a:endParaRPr lang="es-EC" sz="1400" dirty="0" smtClean="0">
              <a:latin typeface="Arial" pitchFamily="34" charset="0"/>
              <a:cs typeface="Arial" pitchFamily="34" charset="0"/>
            </a:endParaRPr>
          </a:p>
          <a:p>
            <a:pPr lvl="1">
              <a:lnSpc>
                <a:spcPct val="150000"/>
              </a:lnSpc>
              <a:buFont typeface="Wingdings" pitchFamily="2" charset="2"/>
              <a:buChar char="ü"/>
            </a:pPr>
            <a:r>
              <a:rPr lang="es-EC" sz="1400" dirty="0" smtClean="0">
                <a:latin typeface="Arial" pitchFamily="34" charset="0"/>
                <a:cs typeface="Arial" pitchFamily="34" charset="0"/>
              </a:rPr>
              <a:t> 	Extra</a:t>
            </a:r>
          </a:p>
          <a:p>
            <a:pPr lvl="1">
              <a:lnSpc>
                <a:spcPct val="150000"/>
              </a:lnSpc>
              <a:buFont typeface="Wingdings" pitchFamily="2" charset="2"/>
              <a:buChar char="ü"/>
            </a:pPr>
            <a:r>
              <a:rPr lang="es-EC" sz="1400" dirty="0">
                <a:latin typeface="Arial" pitchFamily="34" charset="0"/>
                <a:cs typeface="Arial" pitchFamily="34" charset="0"/>
              </a:rPr>
              <a:t> </a:t>
            </a:r>
            <a:r>
              <a:rPr lang="es-EC" sz="1400" dirty="0" smtClean="0">
                <a:latin typeface="Arial" pitchFamily="34" charset="0"/>
                <a:cs typeface="Arial" pitchFamily="34" charset="0"/>
              </a:rPr>
              <a:t>	Diesel</a:t>
            </a:r>
          </a:p>
          <a:p>
            <a:pPr lvl="1">
              <a:lnSpc>
                <a:spcPct val="150000"/>
              </a:lnSpc>
              <a:buFont typeface="Wingdings" pitchFamily="2" charset="2"/>
              <a:buChar char="ü"/>
            </a:pPr>
            <a:r>
              <a:rPr lang="es-EC" sz="1400" dirty="0">
                <a:latin typeface="Arial" pitchFamily="34" charset="0"/>
                <a:cs typeface="Arial" pitchFamily="34" charset="0"/>
              </a:rPr>
              <a:t> </a:t>
            </a:r>
            <a:r>
              <a:rPr lang="es-EC" sz="1400" dirty="0" smtClean="0">
                <a:latin typeface="Arial" pitchFamily="34" charset="0"/>
                <a:cs typeface="Arial" pitchFamily="34" charset="0"/>
              </a:rPr>
              <a:t>	</a:t>
            </a:r>
            <a:r>
              <a:rPr lang="es-EC" sz="1400" dirty="0" err="1" smtClean="0">
                <a:latin typeface="Arial" pitchFamily="34" charset="0"/>
                <a:cs typeface="Arial" pitchFamily="34" charset="0"/>
              </a:rPr>
              <a:t>Super</a:t>
            </a:r>
            <a:endParaRPr lang="es-EC" sz="1400" dirty="0" smtClean="0">
              <a:latin typeface="Arial" pitchFamily="34" charset="0"/>
              <a:cs typeface="Arial" pitchFamily="34" charset="0"/>
            </a:endParaRPr>
          </a:p>
          <a:p>
            <a:pPr lvl="1">
              <a:lnSpc>
                <a:spcPct val="150000"/>
              </a:lnSpc>
              <a:buFont typeface="Wingdings" pitchFamily="2" charset="2"/>
              <a:buChar char="ü"/>
            </a:pPr>
            <a:r>
              <a:rPr lang="es-EC" sz="1400" dirty="0">
                <a:latin typeface="Arial" pitchFamily="34" charset="0"/>
                <a:cs typeface="Arial" pitchFamily="34" charset="0"/>
              </a:rPr>
              <a:t> </a:t>
            </a:r>
            <a:r>
              <a:rPr lang="es-EC" sz="1400" dirty="0" smtClean="0">
                <a:latin typeface="Arial" pitchFamily="34" charset="0"/>
                <a:cs typeface="Arial" pitchFamily="34" charset="0"/>
              </a:rPr>
              <a:t>	GLP (Gas licuado de Petróleo) </a:t>
            </a:r>
          </a:p>
          <a:p>
            <a:pPr lvl="1">
              <a:lnSpc>
                <a:spcPct val="150000"/>
              </a:lnSpc>
              <a:buNone/>
            </a:pPr>
            <a:endParaRPr lang="es-EC" sz="1400" dirty="0" smtClean="0">
              <a:latin typeface="Arial" pitchFamily="34" charset="0"/>
              <a:cs typeface="Arial" pitchFamily="34" charset="0"/>
            </a:endParaRPr>
          </a:p>
          <a:p>
            <a:pPr algn="just">
              <a:lnSpc>
                <a:spcPct val="150000"/>
              </a:lnSpc>
            </a:pPr>
            <a:r>
              <a:rPr lang="es-EC" sz="1400" dirty="0" smtClean="0">
                <a:latin typeface="Arial" pitchFamily="34" charset="0"/>
                <a:cs typeface="Arial" pitchFamily="34" charset="0"/>
              </a:rPr>
              <a:t>Todas las franquicias existentes no les permite comercializar los diferentes derivados del petróleo;  ya que deben de acogerse a las normas que ellos impongan y por ende los consumidores se ven obligados a usar otro tipo de combustible.</a:t>
            </a:r>
          </a:p>
          <a:p>
            <a:pPr lvl="1">
              <a:buNone/>
            </a:pPr>
            <a:endParaRPr lang="es-EC" sz="1400" dirty="0" smtClean="0">
              <a:latin typeface="Arial" pitchFamily="34" charset="0"/>
              <a:cs typeface="Arial" pitchFamily="34" charset="0"/>
            </a:endParaRPr>
          </a:p>
          <a:p>
            <a:pPr lvl="2">
              <a:buFont typeface="Wingdings" pitchFamily="2" charset="2"/>
              <a:buChar char="ü"/>
            </a:pPr>
            <a:endParaRPr lang="es-EC" sz="1400" dirty="0">
              <a:latin typeface="Arial" pitchFamily="34" charset="0"/>
              <a:cs typeface="Arial"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224" y="2636912"/>
            <a:ext cx="1872208" cy="215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5447151"/>
      </p:ext>
    </p:extLst>
  </p:cSld>
  <p:clrMapOvr>
    <a:masterClrMapping/>
  </p:clrMapOvr>
  <p:transition>
    <p:diamon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0" y="1124744"/>
          <a:ext cx="4038600" cy="3599656"/>
        </p:xfrm>
        <a:graphic>
          <a:graphicData uri="http://schemas.openxmlformats.org/drawingml/2006/chart">
            <c:chart xmlns:c="http://schemas.openxmlformats.org/drawingml/2006/chart" xmlns:r="http://schemas.openxmlformats.org/officeDocument/2006/relationships" r:id="rId2"/>
          </a:graphicData>
        </a:graphic>
      </p:graphicFrame>
      <p:sp>
        <p:nvSpPr>
          <p:cNvPr id="2" name="1 Título"/>
          <p:cNvSpPr>
            <a:spLocks noGrp="1"/>
          </p:cNvSpPr>
          <p:nvPr>
            <p:ph type="title"/>
          </p:nvPr>
        </p:nvSpPr>
        <p:spPr/>
        <p:txBody>
          <a:bodyPr>
            <a:normAutofit/>
          </a:bodyPr>
          <a:lstStyle/>
          <a:p>
            <a:pPr algn="ctr"/>
            <a:r>
              <a:rPr lang="en-US" sz="2200" b="1" dirty="0" smtClean="0">
                <a:latin typeface="Arial" pitchFamily="34" charset="0"/>
                <a:cs typeface="Arial" pitchFamily="34" charset="0"/>
              </a:rPr>
              <a:t>PREGUNTAS MÁS REPRESENTATIVAS</a:t>
            </a:r>
            <a:r>
              <a:rPr lang="en-US" dirty="0" smtClean="0"/>
              <a:t/>
            </a:r>
            <a:br>
              <a:rPr lang="en-US" dirty="0" smtClean="0"/>
            </a:br>
            <a:endParaRPr lang="en-US" dirty="0"/>
          </a:p>
        </p:txBody>
      </p:sp>
      <p:graphicFrame>
        <p:nvGraphicFramePr>
          <p:cNvPr id="8" name="7 Gráfico"/>
          <p:cNvGraphicFramePr/>
          <p:nvPr/>
        </p:nvGraphicFramePr>
        <p:xfrm>
          <a:off x="4355976" y="1196752"/>
          <a:ext cx="4114800" cy="3544416"/>
        </p:xfrm>
        <a:graphic>
          <a:graphicData uri="http://schemas.openxmlformats.org/drawingml/2006/chart">
            <c:chart xmlns:c="http://schemas.openxmlformats.org/drawingml/2006/chart" xmlns:r="http://schemas.openxmlformats.org/officeDocument/2006/relationships" r:id="rId3"/>
          </a:graphicData>
        </a:graphic>
      </p:graphicFrame>
      <p:sp>
        <p:nvSpPr>
          <p:cNvPr id="7170" name="Rectangle 2"/>
          <p:cNvSpPr>
            <a:spLocks noChangeArrowheads="1"/>
          </p:cNvSpPr>
          <p:nvPr/>
        </p:nvSpPr>
        <p:spPr bwMode="auto">
          <a:xfrm>
            <a:off x="381000" y="4680466"/>
            <a:ext cx="80772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232323"/>
                </a:solidFill>
                <a:effectLst/>
                <a:latin typeface="Arial" pitchFamily="34" charset="0"/>
                <a:ea typeface="Calibri" pitchFamily="34" charset="0"/>
                <a:cs typeface="Arial" pitchFamily="34" charset="0"/>
              </a:rPr>
              <a:t>Nuestros consumidores potenciales serían los hombres de 31 - 40 años de  edad, teniendo un consumo semanal entre $ 20-30, con una mayor demandad de gasolina de ECOPAIS.</a:t>
            </a: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solidFill>
                  <a:srgbClr val="232323"/>
                </a:solidFill>
                <a:effectLst/>
                <a:latin typeface="Arial" pitchFamily="34" charset="0"/>
                <a:ea typeface="Calibri" pitchFamily="34" charset="0"/>
                <a:cs typeface="Arial" pitchFamily="34" charset="0"/>
              </a:rPr>
              <a:t>El lugar de aceptación de la implementación de la nueva estación de servicio estaría ubicado en el sector </a:t>
            </a:r>
            <a:r>
              <a:rPr kumimoji="0" lang="es-ES" sz="1600" b="0" i="0" u="none" strike="noStrike" cap="none" normalizeH="0" baseline="0" dirty="0" err="1" smtClean="0">
                <a:ln>
                  <a:noFill/>
                </a:ln>
                <a:solidFill>
                  <a:srgbClr val="232323"/>
                </a:solidFill>
                <a:effectLst/>
                <a:latin typeface="Arial" pitchFamily="34" charset="0"/>
                <a:ea typeface="Calibri" pitchFamily="34" charset="0"/>
                <a:cs typeface="Arial" pitchFamily="34" charset="0"/>
              </a:rPr>
              <a:t>Chongon</a:t>
            </a:r>
            <a:r>
              <a:rPr kumimoji="0" lang="es-ES" sz="1600" b="0" i="0" u="none" strike="noStrike" cap="none" normalizeH="0" baseline="0" dirty="0" smtClean="0">
                <a:ln>
                  <a:noFill/>
                </a:ln>
                <a:solidFill>
                  <a:srgbClr val="232323"/>
                </a:solidFill>
                <a:effectLst/>
                <a:latin typeface="Arial" pitchFamily="34" charset="0"/>
                <a:ea typeface="Calibri" pitchFamily="34" charset="0"/>
                <a:cs typeface="Arial" pitchFamily="34" charset="0"/>
              </a:rPr>
              <a:t> de la vía a la costa km 24, con los diferentes tipos de servicio a brindarse.</a:t>
            </a:r>
            <a:endParaRPr kumimoji="0" lang="es-ES"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ctrTitle"/>
          </p:nvPr>
        </p:nvSpPr>
        <p:spPr/>
        <p:txBody>
          <a:bodyPr/>
          <a:lstStyle/>
          <a:p>
            <a:r>
              <a:rPr lang="es-ES" dirty="0" smtClean="0">
                <a:latin typeface="Arial" pitchFamily="34" charset="0"/>
                <a:cs typeface="Arial" pitchFamily="34" charset="0"/>
              </a:rPr>
              <a:t>CAPÍTULO III</a:t>
            </a:r>
            <a:endParaRPr lang="es-ES" dirty="0">
              <a:latin typeface="Arial" pitchFamily="34" charset="0"/>
              <a:cs typeface="Arial" pitchFamily="34" charset="0"/>
            </a:endParaRPr>
          </a:p>
        </p:txBody>
      </p:sp>
      <p:sp>
        <p:nvSpPr>
          <p:cNvPr id="8" name="7 Subtítulo"/>
          <p:cNvSpPr>
            <a:spLocks noGrp="1"/>
          </p:cNvSpPr>
          <p:nvPr>
            <p:ph type="subTitle" idx="1"/>
          </p:nvPr>
        </p:nvSpPr>
        <p:spPr/>
        <p:txBody>
          <a:bodyPr/>
          <a:lstStyle/>
          <a:p>
            <a:r>
              <a:rPr lang="es-ES" dirty="0" smtClean="0">
                <a:latin typeface="Arial" pitchFamily="34" charset="0"/>
                <a:cs typeface="Arial" pitchFamily="34" charset="0"/>
              </a:rPr>
              <a:t>ESTUDIO TÉCNICO</a:t>
            </a:r>
            <a:endParaRPr lang="es-ES" dirty="0">
              <a:latin typeface="Arial" pitchFamily="34" charset="0"/>
              <a:cs typeface="Arial" pitchFamily="34" charset="0"/>
            </a:endParaRPr>
          </a:p>
        </p:txBody>
      </p:sp>
    </p:spTree>
  </p:cSld>
  <p:clrMapOvr>
    <a:masterClrMapping/>
  </p:clrMapOvr>
  <p:transition spd="med">
    <p:newsflash/>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contenido"/>
          <p:cNvSpPr>
            <a:spLocks noGrp="1"/>
          </p:cNvSpPr>
          <p:nvPr>
            <p:ph idx="1"/>
          </p:nvPr>
        </p:nvSpPr>
        <p:spPr/>
        <p:txBody>
          <a:bodyPr>
            <a:normAutofit/>
          </a:bodyPr>
          <a:lstStyle/>
          <a:p>
            <a:pPr algn="just">
              <a:buNone/>
            </a:pPr>
            <a:r>
              <a:rPr lang="es-ES" sz="1400" dirty="0" smtClean="0">
                <a:latin typeface="Arial" pitchFamily="34" charset="0"/>
                <a:cs typeface="Arial" pitchFamily="34" charset="0"/>
              </a:rPr>
              <a:t>      El </a:t>
            </a:r>
            <a:r>
              <a:rPr lang="es-ES" sz="1400" dirty="0">
                <a:latin typeface="Arial" pitchFamily="34" charset="0"/>
                <a:cs typeface="Arial" pitchFamily="34" charset="0"/>
              </a:rPr>
              <a:t>estudio técnico está compuesto por varios factores que nos ayudarán a determinar la viabilidad </a:t>
            </a:r>
            <a:r>
              <a:rPr lang="es-ES" sz="1400" dirty="0" smtClean="0">
                <a:latin typeface="Arial" pitchFamily="34" charset="0"/>
                <a:cs typeface="Arial" pitchFamily="34" charset="0"/>
              </a:rPr>
              <a:t>del proyecto </a:t>
            </a:r>
            <a:r>
              <a:rPr lang="es-ES" sz="1400" dirty="0">
                <a:latin typeface="Arial" pitchFamily="34" charset="0"/>
                <a:cs typeface="Arial" pitchFamily="34" charset="0"/>
              </a:rPr>
              <a:t>con respecto a lo técnico.</a:t>
            </a:r>
            <a:endParaRPr lang="en-US" sz="1400" dirty="0">
              <a:latin typeface="Arial" pitchFamily="34" charset="0"/>
              <a:cs typeface="Arial" pitchFamily="34" charset="0"/>
            </a:endParaRPr>
          </a:p>
          <a:p>
            <a:pPr algn="just">
              <a:buNone/>
            </a:pPr>
            <a:endParaRPr lang="en-US" sz="1400" dirty="0" smtClean="0">
              <a:latin typeface="Arial" pitchFamily="34" charset="0"/>
              <a:cs typeface="Arial" pitchFamily="34" charset="0"/>
            </a:endParaRPr>
          </a:p>
          <a:p>
            <a:pPr marL="342900" lvl="2" indent="-342900" algn="just"/>
            <a:r>
              <a:rPr lang="es-ES" sz="1400" b="1" dirty="0">
                <a:latin typeface="Arial" pitchFamily="34" charset="0"/>
                <a:cs typeface="Arial" pitchFamily="34" charset="0"/>
              </a:rPr>
              <a:t>Balance de Maquinaria y Equipos</a:t>
            </a:r>
            <a:endParaRPr lang="en-US" sz="1400" dirty="0">
              <a:latin typeface="Arial" pitchFamily="34" charset="0"/>
              <a:cs typeface="Arial" pitchFamily="34" charset="0"/>
            </a:endParaRPr>
          </a:p>
          <a:p>
            <a:pPr algn="just"/>
            <a:endParaRPr lang="en-US" sz="1400" dirty="0">
              <a:latin typeface="Arial" pitchFamily="34" charset="0"/>
              <a:cs typeface="Arial" pitchFamily="34" charset="0"/>
            </a:endParaRPr>
          </a:p>
        </p:txBody>
      </p:sp>
      <p:sp>
        <p:nvSpPr>
          <p:cNvPr id="2" name="1 Título"/>
          <p:cNvSpPr>
            <a:spLocks noGrp="1"/>
          </p:cNvSpPr>
          <p:nvPr>
            <p:ph type="title"/>
          </p:nvPr>
        </p:nvSpPr>
        <p:spPr>
          <a:xfrm>
            <a:off x="457200" y="704088"/>
            <a:ext cx="8229600" cy="708688"/>
          </a:xfrm>
        </p:spPr>
        <p:txBody>
          <a:bodyPr>
            <a:normAutofit/>
          </a:bodyPr>
          <a:lstStyle/>
          <a:p>
            <a:pPr algn="ctr"/>
            <a:r>
              <a:rPr lang="en-US" sz="2000" b="1" dirty="0" smtClean="0">
                <a:latin typeface="Arial" pitchFamily="34" charset="0"/>
                <a:cs typeface="Arial" pitchFamily="34" charset="0"/>
              </a:rPr>
              <a:t>ESTUDIO TÉCNICO</a:t>
            </a:r>
            <a:br>
              <a:rPr lang="en-US" sz="2000" b="1" dirty="0" smtClean="0">
                <a:latin typeface="Arial" pitchFamily="34" charset="0"/>
                <a:cs typeface="Arial" pitchFamily="34" charset="0"/>
              </a:rPr>
            </a:br>
            <a:endParaRPr lang="en-US" sz="2000" b="1" dirty="0">
              <a:latin typeface="Arial" pitchFamily="34" charset="0"/>
              <a:cs typeface="Arial" pitchFamily="34" charset="0"/>
            </a:endParaRPr>
          </a:p>
        </p:txBody>
      </p:sp>
      <p:graphicFrame>
        <p:nvGraphicFramePr>
          <p:cNvPr id="3" name="2 Objeto"/>
          <p:cNvGraphicFramePr>
            <a:graphicFrameLocks noChangeAspect="1"/>
          </p:cNvGraphicFramePr>
          <p:nvPr>
            <p:extLst>
              <p:ext uri="{D42A27DB-BD31-4B8C-83A1-F6EECF244321}">
                <p14:modId xmlns:p14="http://schemas.microsoft.com/office/powerpoint/2010/main" val="608766630"/>
              </p:ext>
            </p:extLst>
          </p:nvPr>
        </p:nvGraphicFramePr>
        <p:xfrm>
          <a:off x="1547664" y="3068960"/>
          <a:ext cx="6067425" cy="3629025"/>
        </p:xfrm>
        <a:graphic>
          <a:graphicData uri="http://schemas.openxmlformats.org/presentationml/2006/ole">
            <mc:AlternateContent xmlns:mc="http://schemas.openxmlformats.org/markup-compatibility/2006">
              <mc:Choice xmlns:v="urn:schemas-microsoft-com:vml" Requires="v">
                <p:oleObj spid="_x0000_s72710" name="Hoja de cálculo" r:id="rId3" imgW="6067408" imgH="3628957" progId="Excel.Sheet.12">
                  <p:embed/>
                </p:oleObj>
              </mc:Choice>
              <mc:Fallback>
                <p:oleObj name="Hoja de cálculo" r:id="rId3" imgW="6067408" imgH="3628957" progId="Excel.Sheet.12">
                  <p:embed/>
                  <p:pic>
                    <p:nvPicPr>
                      <p:cNvPr id="0" name="4 Objet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3068960"/>
                        <a:ext cx="6067425" cy="362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259632" y="1556792"/>
            <a:ext cx="4572000" cy="307777"/>
          </a:xfrm>
          <a:prstGeom prst="rect">
            <a:avLst/>
          </a:prstGeom>
        </p:spPr>
        <p:txBody>
          <a:bodyPr>
            <a:spAutoFit/>
          </a:bodyPr>
          <a:lstStyle/>
          <a:p>
            <a:pPr marL="342900" lvl="2" indent="-342900" algn="just"/>
            <a:r>
              <a:rPr lang="es-ES" sz="1400" b="1" dirty="0">
                <a:latin typeface="Arial" pitchFamily="34" charset="0"/>
                <a:cs typeface="Arial" pitchFamily="34" charset="0"/>
              </a:rPr>
              <a:t>Balance de </a:t>
            </a:r>
            <a:r>
              <a:rPr lang="es-ES" sz="1400" b="1" dirty="0" smtClean="0">
                <a:latin typeface="Arial" pitchFamily="34" charset="0"/>
                <a:cs typeface="Arial" pitchFamily="34" charset="0"/>
              </a:rPr>
              <a:t>Personal</a:t>
            </a:r>
            <a:endParaRPr lang="en-US" sz="1400" dirty="0">
              <a:latin typeface="Arial" pitchFamily="34" charset="0"/>
              <a:cs typeface="Arial" pitchFamily="34" charset="0"/>
            </a:endParaRPr>
          </a:p>
        </p:txBody>
      </p:sp>
      <p:graphicFrame>
        <p:nvGraphicFramePr>
          <p:cNvPr id="6" name="5 Objeto"/>
          <p:cNvGraphicFramePr>
            <a:graphicFrameLocks noChangeAspect="1"/>
          </p:cNvGraphicFramePr>
          <p:nvPr>
            <p:extLst>
              <p:ext uri="{D42A27DB-BD31-4B8C-83A1-F6EECF244321}">
                <p14:modId xmlns:p14="http://schemas.microsoft.com/office/powerpoint/2010/main" val="2224869889"/>
              </p:ext>
            </p:extLst>
          </p:nvPr>
        </p:nvGraphicFramePr>
        <p:xfrm>
          <a:off x="755576" y="2060848"/>
          <a:ext cx="7620000" cy="2590800"/>
        </p:xfrm>
        <a:graphic>
          <a:graphicData uri="http://schemas.openxmlformats.org/presentationml/2006/ole">
            <mc:AlternateContent xmlns:mc="http://schemas.openxmlformats.org/markup-compatibility/2006">
              <mc:Choice xmlns:v="urn:schemas-microsoft-com:vml" Requires="v">
                <p:oleObj spid="_x0000_s73732" name="Hoja de cálculo" r:id="rId3" imgW="7620000" imgH="2590800" progId="Excel.Sheet.12">
                  <p:embed/>
                </p:oleObj>
              </mc:Choice>
              <mc:Fallback>
                <p:oleObj name="Hoja de cálculo" r:id="rId3" imgW="7620000" imgH="2590800" progId="Excel.Sheet.12">
                  <p:embed/>
                  <p:pic>
                    <p:nvPicPr>
                      <p:cNvPr id="0" name=""/>
                      <p:cNvPicPr/>
                      <p:nvPr/>
                    </p:nvPicPr>
                    <p:blipFill>
                      <a:blip r:embed="rId4"/>
                      <a:stretch>
                        <a:fillRect/>
                      </a:stretch>
                    </p:blipFill>
                    <p:spPr>
                      <a:xfrm>
                        <a:off x="755576" y="2060848"/>
                        <a:ext cx="7620000" cy="2590800"/>
                      </a:xfrm>
                      <a:prstGeom prst="rect">
                        <a:avLst/>
                      </a:prstGeom>
                    </p:spPr>
                  </p:pic>
                </p:oleObj>
              </mc:Fallback>
            </mc:AlternateContent>
          </a:graphicData>
        </a:graphic>
      </p:graphicFrame>
      <p:sp>
        <p:nvSpPr>
          <p:cNvPr id="7" name="6 Rectángulo"/>
          <p:cNvSpPr/>
          <p:nvPr/>
        </p:nvSpPr>
        <p:spPr>
          <a:xfrm>
            <a:off x="899592" y="5229200"/>
            <a:ext cx="4572000" cy="1169551"/>
          </a:xfrm>
          <a:prstGeom prst="rect">
            <a:avLst/>
          </a:prstGeom>
        </p:spPr>
        <p:txBody>
          <a:bodyPr>
            <a:spAutoFit/>
          </a:bodyPr>
          <a:lstStyle/>
          <a:p>
            <a:pPr marL="342900" lvl="1" indent="-342900" algn="just">
              <a:buFont typeface="Arial" pitchFamily="34" charset="0"/>
              <a:buChar char="•"/>
            </a:pPr>
            <a:r>
              <a:rPr lang="es-ES" sz="1400" b="1" dirty="0">
                <a:latin typeface="Arial" pitchFamily="34" charset="0"/>
                <a:cs typeface="Arial" pitchFamily="34" charset="0"/>
              </a:rPr>
              <a:t>Tamaño de las </a:t>
            </a:r>
            <a:r>
              <a:rPr lang="es-ES" sz="1400" b="1" dirty="0" smtClean="0">
                <a:latin typeface="Arial" pitchFamily="34" charset="0"/>
                <a:cs typeface="Arial" pitchFamily="34" charset="0"/>
              </a:rPr>
              <a:t>Instalaciones</a:t>
            </a:r>
          </a:p>
          <a:p>
            <a:pPr algn="just">
              <a:buNone/>
            </a:pPr>
            <a:endParaRPr lang="es-ES" sz="1400" b="1" dirty="0">
              <a:latin typeface="Arial" pitchFamily="34" charset="0"/>
              <a:cs typeface="Arial" pitchFamily="34" charset="0"/>
            </a:endParaRPr>
          </a:p>
          <a:p>
            <a:pPr algn="ctr">
              <a:buNone/>
            </a:pPr>
            <a:r>
              <a:rPr lang="es-ES" sz="1400" dirty="0">
                <a:latin typeface="Arial" pitchFamily="34" charset="0"/>
                <a:cs typeface="Arial" pitchFamily="34" charset="0"/>
              </a:rPr>
              <a:t>  </a:t>
            </a:r>
            <a:r>
              <a:rPr lang="es-ES" sz="1400" b="1" dirty="0">
                <a:latin typeface="Arial" pitchFamily="34" charset="0"/>
                <a:cs typeface="Arial" pitchFamily="34" charset="0"/>
              </a:rPr>
              <a:t>Nuestra estación de servicio contará con un área de 1500 mts</a:t>
            </a:r>
            <a:r>
              <a:rPr lang="es-ES" sz="1400" b="1" baseline="30000" dirty="0">
                <a:latin typeface="Arial" pitchFamily="34" charset="0"/>
                <a:cs typeface="Arial" pitchFamily="34" charset="0"/>
              </a:rPr>
              <a:t>2 </a:t>
            </a:r>
            <a:r>
              <a:rPr lang="es-ES" sz="1400" b="1" dirty="0">
                <a:latin typeface="Arial" pitchFamily="34" charset="0"/>
                <a:cs typeface="Arial" pitchFamily="34" charset="0"/>
              </a:rPr>
              <a:t> aproximadamente; estará subdividida en diferentes áreas. </a:t>
            </a:r>
            <a:endParaRPr lang="en-US" sz="1400" b="1" dirty="0">
              <a:latin typeface="Arial" pitchFamily="34" charset="0"/>
              <a:cs typeface="Arial" pitchFamily="34" charset="0"/>
            </a:endParaRPr>
          </a:p>
        </p:txBody>
      </p:sp>
    </p:spTree>
    <p:extLst>
      <p:ext uri="{BB962C8B-B14F-4D97-AF65-F5344CB8AC3E}">
        <p14:creationId xmlns:p14="http://schemas.microsoft.com/office/powerpoint/2010/main" val="27338342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body" idx="1"/>
          </p:nvPr>
        </p:nvSpPr>
        <p:spPr>
          <a:xfrm>
            <a:off x="323528" y="764704"/>
            <a:ext cx="8064896" cy="451122"/>
          </a:xfrm>
        </p:spPr>
        <p:txBody>
          <a:bodyPr>
            <a:normAutofit/>
          </a:bodyPr>
          <a:lstStyle/>
          <a:p>
            <a:pPr algn="ctr"/>
            <a:r>
              <a:rPr lang="es-ES" sz="1600" dirty="0" smtClean="0">
                <a:latin typeface="Arial" pitchFamily="34" charset="0"/>
                <a:cs typeface="Arial" pitchFamily="34" charset="0"/>
              </a:rPr>
              <a:t>ESTUDIO DE LOCALIZACIÓN</a:t>
            </a:r>
            <a:endParaRPr lang="es-ES" sz="1600" dirty="0">
              <a:latin typeface="Arial" pitchFamily="34" charset="0"/>
              <a:cs typeface="Arial" pitchFamily="34" charset="0"/>
            </a:endParaRPr>
          </a:p>
        </p:txBody>
      </p:sp>
      <p:pic>
        <p:nvPicPr>
          <p:cNvPr id="9" name="8 Imagen" descr="ddd.jpg"/>
          <p:cNvPicPr>
            <a:picLocks noChangeAspect="1"/>
          </p:cNvPicPr>
          <p:nvPr/>
        </p:nvPicPr>
        <p:blipFill>
          <a:blip r:embed="rId2" cstate="print"/>
          <a:stretch>
            <a:fillRect/>
          </a:stretch>
        </p:blipFill>
        <p:spPr>
          <a:xfrm>
            <a:off x="1691680" y="1564117"/>
            <a:ext cx="5400600" cy="4851189"/>
          </a:xfrm>
          <a:prstGeom prst="rect">
            <a:avLst/>
          </a:prstGeom>
        </p:spPr>
      </p:pic>
    </p:spTree>
  </p:cSld>
  <p:clrMapOvr>
    <a:masterClrMapping/>
  </p:clrMapOvr>
  <p:transition>
    <p:zoom dir="in"/>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67544" y="836712"/>
            <a:ext cx="5616624" cy="639762"/>
          </a:xfrm>
        </p:spPr>
        <p:txBody>
          <a:bodyPr>
            <a:normAutofit fontScale="92500"/>
          </a:bodyPr>
          <a:lstStyle/>
          <a:p>
            <a:r>
              <a:rPr lang="es-ES" dirty="0" smtClean="0"/>
              <a:t>MÉTODO CUALITATIVO POR PUNTOS</a:t>
            </a:r>
            <a:endParaRPr lang="es-ES" dirty="0"/>
          </a:p>
        </p:txBody>
      </p:sp>
      <p:sp>
        <p:nvSpPr>
          <p:cNvPr id="5" name="4 Marcador de texto"/>
          <p:cNvSpPr>
            <a:spLocks noGrp="1"/>
          </p:cNvSpPr>
          <p:nvPr>
            <p:ph type="body" sz="half" idx="3"/>
          </p:nvPr>
        </p:nvSpPr>
        <p:spPr>
          <a:xfrm>
            <a:off x="467544" y="3573016"/>
            <a:ext cx="5976664" cy="639762"/>
          </a:xfrm>
        </p:spPr>
        <p:txBody>
          <a:bodyPr>
            <a:normAutofit fontScale="92500"/>
          </a:bodyPr>
          <a:lstStyle/>
          <a:p>
            <a:r>
              <a:rPr lang="es-ES" dirty="0" smtClean="0"/>
              <a:t>CONCLUSIONES DEL ESTUDIO TÉCNICO</a:t>
            </a:r>
            <a:endParaRPr lang="es-ES" dirty="0"/>
          </a:p>
        </p:txBody>
      </p:sp>
      <p:pic>
        <p:nvPicPr>
          <p:cNvPr id="7" name="17 Imagen" descr="MATRIZ.jpg"/>
          <p:cNvPicPr>
            <a:picLocks noGrp="1"/>
          </p:cNvPicPr>
          <p:nvPr>
            <p:ph sz="quarter" idx="2"/>
          </p:nvPr>
        </p:nvPicPr>
        <p:blipFill>
          <a:blip r:embed="rId2" cstate="print"/>
          <a:stretch>
            <a:fillRect/>
          </a:stretch>
        </p:blipFill>
        <p:spPr>
          <a:xfrm>
            <a:off x="467544" y="1556792"/>
            <a:ext cx="4608512" cy="1872208"/>
          </a:xfrm>
          <a:prstGeom prst="rect">
            <a:avLst/>
          </a:prstGeom>
        </p:spPr>
      </p:pic>
      <p:sp>
        <p:nvSpPr>
          <p:cNvPr id="6" name="5 Marcador de contenido"/>
          <p:cNvSpPr>
            <a:spLocks noGrp="1"/>
          </p:cNvSpPr>
          <p:nvPr>
            <p:ph sz="quarter" idx="4"/>
          </p:nvPr>
        </p:nvSpPr>
        <p:spPr>
          <a:xfrm>
            <a:off x="395537" y="4509120"/>
            <a:ext cx="8291264" cy="1617042"/>
          </a:xfrm>
        </p:spPr>
        <p:txBody>
          <a:bodyPr>
            <a:normAutofit fontScale="92500" lnSpcReduction="20000"/>
          </a:bodyPr>
          <a:lstStyle/>
          <a:p>
            <a:pPr algn="just">
              <a:lnSpc>
                <a:spcPct val="200000"/>
              </a:lnSpc>
            </a:pPr>
            <a:r>
              <a:rPr lang="es-ES" sz="1500" dirty="0">
                <a:latin typeface="Arial" pitchFamily="34" charset="0"/>
                <a:cs typeface="Arial" pitchFamily="34" charset="0"/>
              </a:rPr>
              <a:t>Se determinó que existe disponibilidad de mano de obra y los recursos necesarios para la puesta en marcha del proyecto.  La localización de la Empresa se estableció en base a factores que determinaron la ubicación idónea para la Estación de servicio y la mayor ponderación se obtuvo en la vía a la costa sector Chongon.</a:t>
            </a:r>
          </a:p>
          <a:p>
            <a:pPr>
              <a:lnSpc>
                <a:spcPct val="200000"/>
              </a:lnSpc>
            </a:pPr>
            <a:endParaRPr lang="es-ES" sz="1800" dirty="0">
              <a:latin typeface="Arial" pitchFamily="34" charset="0"/>
              <a:cs typeface="Arial" pitchFamily="34" charset="0"/>
            </a:endParaRPr>
          </a:p>
        </p:txBody>
      </p:sp>
      <p:sp>
        <p:nvSpPr>
          <p:cNvPr id="8" name="2 Marcador de texto"/>
          <p:cNvSpPr txBox="1">
            <a:spLocks/>
          </p:cNvSpPr>
          <p:nvPr/>
        </p:nvSpPr>
        <p:spPr>
          <a:xfrm>
            <a:off x="5292080" y="1628800"/>
            <a:ext cx="3456384" cy="1728192"/>
          </a:xfrm>
          <a:prstGeom prst="rect">
            <a:avLst/>
          </a:prstGeom>
        </p:spPr>
        <p:txBody>
          <a:bodyPr vert="horz" lIns="91440" tIns="45720" rIns="91440" bIns="45720" rtlCol="0" anchor="b">
            <a:noAutofit/>
          </a:bodyPr>
          <a:lstStyle/>
          <a:p>
            <a:pPr algn="just">
              <a:lnSpc>
                <a:spcPct val="200000"/>
              </a:lnSpc>
            </a:pPr>
            <a:r>
              <a:rPr lang="es-ES" sz="1400" dirty="0">
                <a:latin typeface="Arial" pitchFamily="34" charset="0"/>
                <a:cs typeface="Arial" pitchFamily="34" charset="0"/>
              </a:rPr>
              <a:t>Con esta matriz podemos observar que la ubicación óptima para la puesta en marcha del proyecto es el sector Chongon en la vía a la costa km 24.</a:t>
            </a:r>
          </a:p>
        </p:txBody>
      </p:sp>
    </p:spTree>
  </p:cSld>
  <p:clrMapOvr>
    <a:masterClrMapping/>
  </p:clrMapOvr>
  <p:transition>
    <p:zoom dir="in"/>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ctrTitle"/>
          </p:nvPr>
        </p:nvSpPr>
        <p:spPr/>
        <p:txBody>
          <a:bodyPr/>
          <a:lstStyle/>
          <a:p>
            <a:r>
              <a:rPr lang="es-ES" dirty="0" smtClean="0">
                <a:latin typeface="Arial" pitchFamily="34" charset="0"/>
                <a:cs typeface="Arial" pitchFamily="34" charset="0"/>
              </a:rPr>
              <a:t>CAPÍTULO IV</a:t>
            </a:r>
            <a:endParaRPr lang="es-ES" dirty="0">
              <a:latin typeface="Arial" pitchFamily="34" charset="0"/>
              <a:cs typeface="Arial" pitchFamily="34" charset="0"/>
            </a:endParaRPr>
          </a:p>
        </p:txBody>
      </p:sp>
      <p:sp>
        <p:nvSpPr>
          <p:cNvPr id="8" name="7 Subtítulo"/>
          <p:cNvSpPr>
            <a:spLocks noGrp="1"/>
          </p:cNvSpPr>
          <p:nvPr>
            <p:ph type="subTitle" idx="1"/>
          </p:nvPr>
        </p:nvSpPr>
        <p:spPr/>
        <p:txBody>
          <a:bodyPr/>
          <a:lstStyle/>
          <a:p>
            <a:r>
              <a:rPr lang="es-ES" dirty="0" smtClean="0">
                <a:solidFill>
                  <a:schemeClr val="tx1"/>
                </a:solidFill>
                <a:latin typeface="Arial" pitchFamily="34" charset="0"/>
                <a:cs typeface="Arial" pitchFamily="34" charset="0"/>
              </a:rPr>
              <a:t>ESTUDIO ORGANIZACIONAL</a:t>
            </a:r>
            <a:endParaRPr lang="es-ES" dirty="0">
              <a:solidFill>
                <a:schemeClr val="tx1"/>
              </a:solidFill>
              <a:latin typeface="Arial" pitchFamily="34" charset="0"/>
              <a:cs typeface="Arial" pitchFamily="34" charset="0"/>
            </a:endParaRPr>
          </a:p>
        </p:txBody>
      </p:sp>
    </p:spTree>
  </p:cSld>
  <p:clrMapOvr>
    <a:masterClrMapping/>
  </p:clrMapOvr>
  <p:transition spd="med">
    <p:newsflash/>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Diagrama"/>
          <p:cNvGraphicFramePr/>
          <p:nvPr/>
        </p:nvGraphicFramePr>
        <p:xfrm>
          <a:off x="1043608" y="692696"/>
          <a:ext cx="7488832" cy="61653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2 Marcador de texto"/>
          <p:cNvSpPr>
            <a:spLocks noGrp="1"/>
          </p:cNvSpPr>
          <p:nvPr>
            <p:ph type="body" idx="1"/>
          </p:nvPr>
        </p:nvSpPr>
        <p:spPr>
          <a:xfrm>
            <a:off x="467544" y="836712"/>
            <a:ext cx="8352928" cy="639762"/>
          </a:xfrm>
        </p:spPr>
        <p:txBody>
          <a:bodyPr>
            <a:normAutofit/>
          </a:bodyPr>
          <a:lstStyle/>
          <a:p>
            <a:pPr algn="r"/>
            <a:r>
              <a:rPr lang="es-ES" dirty="0" smtClean="0"/>
              <a:t>VISIÓN Y MISIÓN</a:t>
            </a:r>
            <a:endParaRPr lang="es-ES" dirty="0"/>
          </a:p>
        </p:txBody>
      </p:sp>
      <p:pic>
        <p:nvPicPr>
          <p:cNvPr id="13" name="12 Imagen" descr="images (26).jpg"/>
          <p:cNvPicPr>
            <a:picLocks noChangeAspect="1"/>
          </p:cNvPicPr>
          <p:nvPr/>
        </p:nvPicPr>
        <p:blipFill>
          <a:blip r:embed="rId7" cstate="print"/>
          <a:stretch>
            <a:fillRect/>
          </a:stretch>
        </p:blipFill>
        <p:spPr>
          <a:xfrm>
            <a:off x="4779466" y="764704"/>
            <a:ext cx="1440160" cy="1440160"/>
          </a:xfrm>
          <a:prstGeom prst="rect">
            <a:avLst/>
          </a:prstGeom>
        </p:spPr>
      </p:pic>
    </p:spTree>
  </p:cSld>
  <p:clrMapOvr>
    <a:masterClrMapping/>
  </p:clrMapOvr>
  <p:transition>
    <p:push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Marcador de contenido"/>
          <p:cNvGraphicFramePr>
            <a:graphicFrameLocks noGrp="1"/>
          </p:cNvGraphicFramePr>
          <p:nvPr>
            <p:ph sz="quarter" idx="2"/>
          </p:nvPr>
        </p:nvGraphicFramePr>
        <p:xfrm>
          <a:off x="395536" y="692696"/>
          <a:ext cx="8291513" cy="5721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push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467544" y="908720"/>
            <a:ext cx="4040188" cy="639762"/>
          </a:xfrm>
        </p:spPr>
        <p:txBody>
          <a:bodyPr/>
          <a:lstStyle/>
          <a:p>
            <a:r>
              <a:rPr lang="es-ES" sz="2000" dirty="0" smtClean="0">
                <a:latin typeface="Arial" pitchFamily="34" charset="0"/>
                <a:cs typeface="Arial" pitchFamily="34" charset="0"/>
              </a:rPr>
              <a:t>ORGANIGRAMA</a:t>
            </a:r>
            <a:endParaRPr lang="es-ES" sz="2000" dirty="0">
              <a:latin typeface="Arial" pitchFamily="34" charset="0"/>
              <a:cs typeface="Arial" pitchFamily="34" charset="0"/>
            </a:endParaRPr>
          </a:p>
        </p:txBody>
      </p:sp>
      <p:graphicFrame>
        <p:nvGraphicFramePr>
          <p:cNvPr id="7" name="6 Marcador de contenido"/>
          <p:cNvGraphicFramePr>
            <a:graphicFrameLocks noGrp="1"/>
          </p:cNvGraphicFramePr>
          <p:nvPr>
            <p:ph sz="quarter" idx="2"/>
          </p:nvPr>
        </p:nvGraphicFramePr>
        <p:xfrm>
          <a:off x="457200" y="1268760"/>
          <a:ext cx="807524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push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3010974986"/>
              </p:ext>
            </p:extLst>
          </p:nvPr>
        </p:nvGraphicFramePr>
        <p:xfrm>
          <a:off x="1547664" y="1340768"/>
          <a:ext cx="6096000" cy="4424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a:xfrm>
            <a:off x="323528" y="4797152"/>
            <a:ext cx="8229600" cy="578328"/>
          </a:xfrm>
        </p:spPr>
        <p:txBody>
          <a:bodyPr>
            <a:normAutofit/>
          </a:bodyPr>
          <a:lstStyle/>
          <a:p>
            <a:pPr algn="ctr"/>
            <a:r>
              <a:rPr lang="es-EC" sz="1800" b="1" dirty="0" smtClean="0">
                <a:latin typeface="Arial" pitchFamily="34" charset="0"/>
                <a:cs typeface="Arial" pitchFamily="34" charset="0"/>
              </a:rPr>
              <a:t>JUSTIFICACIÓN</a:t>
            </a:r>
            <a:endParaRPr lang="es-EC" sz="1800" b="1" dirty="0">
              <a:latin typeface="Arial" pitchFamily="34" charset="0"/>
              <a:cs typeface="Arial" pitchFamily="34" charset="0"/>
            </a:endParaRPr>
          </a:p>
        </p:txBody>
      </p:sp>
    </p:spTree>
    <p:extLst>
      <p:ext uri="{BB962C8B-B14F-4D97-AF65-F5344CB8AC3E}">
        <p14:creationId xmlns:p14="http://schemas.microsoft.com/office/powerpoint/2010/main" val="1630362523"/>
      </p:ext>
    </p:extLst>
  </p:cSld>
  <p:clrMapOvr>
    <a:masterClrMapping/>
  </p:clrMapOvr>
  <p:transition>
    <p:diamon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17 Imagen" descr="images (11).jpg"/>
          <p:cNvPicPr>
            <a:picLocks noChangeAspect="1"/>
          </p:cNvPicPr>
          <p:nvPr/>
        </p:nvPicPr>
        <p:blipFill>
          <a:blip r:embed="rId2" cstate="print"/>
          <a:stretch>
            <a:fillRect/>
          </a:stretch>
        </p:blipFill>
        <p:spPr>
          <a:xfrm>
            <a:off x="7380312" y="4221088"/>
            <a:ext cx="1512168" cy="1172355"/>
          </a:xfrm>
          <a:prstGeom prst="rect">
            <a:avLst/>
          </a:prstGeom>
        </p:spPr>
      </p:pic>
      <p:pic>
        <p:nvPicPr>
          <p:cNvPr id="17" name="16 Imagen" descr="trabajo en equipo tuerca.jpg"/>
          <p:cNvPicPr>
            <a:picLocks noChangeAspect="1"/>
          </p:cNvPicPr>
          <p:nvPr/>
        </p:nvPicPr>
        <p:blipFill>
          <a:blip r:embed="rId3" cstate="print"/>
          <a:stretch>
            <a:fillRect/>
          </a:stretch>
        </p:blipFill>
        <p:spPr>
          <a:xfrm>
            <a:off x="899592" y="836712"/>
            <a:ext cx="2679726" cy="1080120"/>
          </a:xfrm>
          <a:prstGeom prst="rect">
            <a:avLst/>
          </a:prstGeom>
        </p:spPr>
      </p:pic>
      <p:pic>
        <p:nvPicPr>
          <p:cNvPr id="16" name="15 Imagen" descr="images (7).jpg"/>
          <p:cNvPicPr>
            <a:picLocks noChangeAspect="1"/>
          </p:cNvPicPr>
          <p:nvPr/>
        </p:nvPicPr>
        <p:blipFill>
          <a:blip r:embed="rId4" cstate="print"/>
          <a:stretch>
            <a:fillRect/>
          </a:stretch>
        </p:blipFill>
        <p:spPr>
          <a:xfrm>
            <a:off x="7308304" y="2276872"/>
            <a:ext cx="1592163" cy="1247403"/>
          </a:xfrm>
          <a:prstGeom prst="rect">
            <a:avLst/>
          </a:prstGeom>
        </p:spPr>
      </p:pic>
      <p:sp>
        <p:nvSpPr>
          <p:cNvPr id="3" name="2 Marcador de texto"/>
          <p:cNvSpPr>
            <a:spLocks noGrp="1"/>
          </p:cNvSpPr>
          <p:nvPr>
            <p:ph type="body" idx="1"/>
          </p:nvPr>
        </p:nvSpPr>
        <p:spPr>
          <a:xfrm>
            <a:off x="827584" y="980728"/>
            <a:ext cx="7920880" cy="659352"/>
          </a:xfrm>
        </p:spPr>
        <p:txBody>
          <a:bodyPr/>
          <a:lstStyle/>
          <a:p>
            <a:pPr algn="r"/>
            <a:r>
              <a:rPr lang="es-ES" sz="2000" dirty="0" smtClean="0">
                <a:latin typeface="Arial" pitchFamily="34" charset="0"/>
                <a:cs typeface="Arial" pitchFamily="34" charset="0"/>
              </a:rPr>
              <a:t>DESCRIPCIÓN DEL EQUIPO DE TRABAJO</a:t>
            </a:r>
            <a:endParaRPr lang="es-ES" sz="2000" dirty="0">
              <a:latin typeface="Arial" pitchFamily="34" charset="0"/>
              <a:cs typeface="Arial" pitchFamily="34" charset="0"/>
            </a:endParaRPr>
          </a:p>
        </p:txBody>
      </p:sp>
      <p:grpSp>
        <p:nvGrpSpPr>
          <p:cNvPr id="10" name="9 Grupo"/>
          <p:cNvGrpSpPr/>
          <p:nvPr/>
        </p:nvGrpSpPr>
        <p:grpSpPr>
          <a:xfrm>
            <a:off x="539552" y="1988840"/>
            <a:ext cx="7200799" cy="3600399"/>
            <a:chOff x="457200" y="1556793"/>
            <a:chExt cx="6779096" cy="3333701"/>
          </a:xfrm>
        </p:grpSpPr>
        <p:sp>
          <p:nvSpPr>
            <p:cNvPr id="11" name="10 Forma libre"/>
            <p:cNvSpPr/>
            <p:nvPr/>
          </p:nvSpPr>
          <p:spPr>
            <a:xfrm>
              <a:off x="1946513" y="1556793"/>
              <a:ext cx="5289783" cy="1733525"/>
            </a:xfrm>
            <a:custGeom>
              <a:avLst/>
              <a:gdLst>
                <a:gd name="connsiteX0" fmla="*/ 0 w 5289783"/>
                <a:gd name="connsiteY0" fmla="*/ 234973 h 1879788"/>
                <a:gd name="connsiteX1" fmla="*/ 4349889 w 5289783"/>
                <a:gd name="connsiteY1" fmla="*/ 234973 h 1879788"/>
                <a:gd name="connsiteX2" fmla="*/ 4349889 w 5289783"/>
                <a:gd name="connsiteY2" fmla="*/ 0 h 1879788"/>
                <a:gd name="connsiteX3" fmla="*/ 5289783 w 5289783"/>
                <a:gd name="connsiteY3" fmla="*/ 939894 h 1879788"/>
                <a:gd name="connsiteX4" fmla="*/ 4349889 w 5289783"/>
                <a:gd name="connsiteY4" fmla="*/ 1879788 h 1879788"/>
                <a:gd name="connsiteX5" fmla="*/ 4349889 w 5289783"/>
                <a:gd name="connsiteY5" fmla="*/ 1644815 h 1879788"/>
                <a:gd name="connsiteX6" fmla="*/ 0 w 5289783"/>
                <a:gd name="connsiteY6" fmla="*/ 1644815 h 1879788"/>
                <a:gd name="connsiteX7" fmla="*/ 0 w 5289783"/>
                <a:gd name="connsiteY7" fmla="*/ 234973 h 1879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9783" h="1879788">
                  <a:moveTo>
                    <a:pt x="0" y="234973"/>
                  </a:moveTo>
                  <a:lnTo>
                    <a:pt x="4349889" y="234973"/>
                  </a:lnTo>
                  <a:lnTo>
                    <a:pt x="4349889" y="0"/>
                  </a:lnTo>
                  <a:lnTo>
                    <a:pt x="5289783" y="939894"/>
                  </a:lnTo>
                  <a:lnTo>
                    <a:pt x="4349889" y="1879788"/>
                  </a:lnTo>
                  <a:lnTo>
                    <a:pt x="4349889" y="1644815"/>
                  </a:lnTo>
                  <a:lnTo>
                    <a:pt x="0" y="1644815"/>
                  </a:lnTo>
                  <a:lnTo>
                    <a:pt x="0" y="234973"/>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985" tIns="241958" rIns="711906" bIns="241958" numCol="1" spcCol="1270" anchor="t" anchorCtr="0">
              <a:noAutofit/>
            </a:bodyPr>
            <a:lstStyle/>
            <a:p>
              <a:pPr marL="57150" lvl="1" indent="-57150" algn="just" defTabSz="488950">
                <a:lnSpc>
                  <a:spcPct val="100000"/>
                </a:lnSpc>
                <a:spcBef>
                  <a:spcPct val="0"/>
                </a:spcBef>
                <a:spcAft>
                  <a:spcPct val="15000"/>
                </a:spcAft>
                <a:buChar char="••"/>
              </a:pPr>
              <a:r>
                <a:rPr lang="es-ES" sz="1100" kern="1200" dirty="0" smtClean="0">
                  <a:latin typeface="Arial" pitchFamily="34" charset="0"/>
                  <a:cs typeface="Arial" pitchFamily="34" charset="0"/>
                </a:rPr>
                <a:t>Ejercer la figura legal de la compañía.</a:t>
              </a:r>
              <a:endParaRPr lang="es-ES" sz="1100" kern="1200" dirty="0">
                <a:latin typeface="Arial" pitchFamily="34" charset="0"/>
                <a:cs typeface="Arial" pitchFamily="34" charset="0"/>
              </a:endParaRPr>
            </a:p>
            <a:p>
              <a:pPr marL="57150" lvl="1" indent="-57150" algn="just" defTabSz="488950">
                <a:lnSpc>
                  <a:spcPct val="100000"/>
                </a:lnSpc>
                <a:spcBef>
                  <a:spcPct val="0"/>
                </a:spcBef>
                <a:spcAft>
                  <a:spcPct val="15000"/>
                </a:spcAft>
                <a:buChar char="••"/>
              </a:pPr>
              <a:r>
                <a:rPr lang="es-ES" sz="1100" kern="1200" dirty="0" smtClean="0">
                  <a:latin typeface="Arial" pitchFamily="34" charset="0"/>
                  <a:cs typeface="Arial" pitchFamily="34" charset="0"/>
                </a:rPr>
                <a:t>Identificar las posibilidades de incursionar en nuevos negocios de proyectos de estaciones de servicios.</a:t>
              </a:r>
              <a:endParaRPr lang="es-ES" sz="1100" kern="1200" dirty="0">
                <a:latin typeface="Arial" pitchFamily="34" charset="0"/>
                <a:cs typeface="Arial" pitchFamily="34" charset="0"/>
              </a:endParaRPr>
            </a:p>
            <a:p>
              <a:pPr marL="57150" lvl="1" indent="-57150" algn="just" defTabSz="488950">
                <a:lnSpc>
                  <a:spcPct val="100000"/>
                </a:lnSpc>
                <a:spcBef>
                  <a:spcPct val="0"/>
                </a:spcBef>
                <a:spcAft>
                  <a:spcPct val="15000"/>
                </a:spcAft>
                <a:buChar char="••"/>
              </a:pPr>
              <a:r>
                <a:rPr lang="es-ES" sz="1100" kern="1200" dirty="0" smtClean="0">
                  <a:latin typeface="Arial" pitchFamily="34" charset="0"/>
                  <a:cs typeface="Arial" pitchFamily="34" charset="0"/>
                </a:rPr>
                <a:t>Control y planificación de las diferentes actividades a ser desarrolladas por el equipo de trabajo.</a:t>
              </a:r>
              <a:endParaRPr lang="es-ES" sz="1100" kern="1200" dirty="0">
                <a:latin typeface="Arial" pitchFamily="34" charset="0"/>
                <a:cs typeface="Arial" pitchFamily="34" charset="0"/>
              </a:endParaRPr>
            </a:p>
            <a:p>
              <a:pPr marL="57150" lvl="1" indent="-57150" algn="just" defTabSz="488950">
                <a:lnSpc>
                  <a:spcPct val="100000"/>
                </a:lnSpc>
                <a:spcBef>
                  <a:spcPct val="0"/>
                </a:spcBef>
                <a:spcAft>
                  <a:spcPct val="15000"/>
                </a:spcAft>
                <a:buChar char="••"/>
              </a:pPr>
              <a:r>
                <a:rPr lang="es-ES" sz="1100" kern="1200" dirty="0" smtClean="0">
                  <a:latin typeface="Arial" pitchFamily="34" charset="0"/>
                  <a:cs typeface="Arial" pitchFamily="34" charset="0"/>
                </a:rPr>
                <a:t>Lograr establecer contratos a corto, mediano o largo plazo con los proveedores para mantener abastecida la estación.</a:t>
              </a:r>
              <a:endParaRPr lang="es-ES" sz="1100" kern="1200" dirty="0">
                <a:latin typeface="Arial" pitchFamily="34" charset="0"/>
                <a:cs typeface="Arial" pitchFamily="34" charset="0"/>
              </a:endParaRPr>
            </a:p>
          </p:txBody>
        </p:sp>
        <p:sp>
          <p:nvSpPr>
            <p:cNvPr id="12" name="11 Forma libre"/>
            <p:cNvSpPr/>
            <p:nvPr/>
          </p:nvSpPr>
          <p:spPr>
            <a:xfrm>
              <a:off x="457200" y="1628800"/>
              <a:ext cx="1450504" cy="1591364"/>
            </a:xfrm>
            <a:custGeom>
              <a:avLst/>
              <a:gdLst>
                <a:gd name="connsiteX0" fmla="*/ 0 w 1490573"/>
                <a:gd name="connsiteY0" fmla="*/ 248434 h 1731889"/>
                <a:gd name="connsiteX1" fmla="*/ 72765 w 1490573"/>
                <a:gd name="connsiteY1" fmla="*/ 72765 h 1731889"/>
                <a:gd name="connsiteX2" fmla="*/ 248435 w 1490573"/>
                <a:gd name="connsiteY2" fmla="*/ 1 h 1731889"/>
                <a:gd name="connsiteX3" fmla="*/ 1242139 w 1490573"/>
                <a:gd name="connsiteY3" fmla="*/ 0 h 1731889"/>
                <a:gd name="connsiteX4" fmla="*/ 1417808 w 1490573"/>
                <a:gd name="connsiteY4" fmla="*/ 72765 h 1731889"/>
                <a:gd name="connsiteX5" fmla="*/ 1490572 w 1490573"/>
                <a:gd name="connsiteY5" fmla="*/ 248435 h 1731889"/>
                <a:gd name="connsiteX6" fmla="*/ 1490573 w 1490573"/>
                <a:gd name="connsiteY6" fmla="*/ 1483455 h 1731889"/>
                <a:gd name="connsiteX7" fmla="*/ 1417808 w 1490573"/>
                <a:gd name="connsiteY7" fmla="*/ 1659124 h 1731889"/>
                <a:gd name="connsiteX8" fmla="*/ 1242139 w 1490573"/>
                <a:gd name="connsiteY8" fmla="*/ 1731889 h 1731889"/>
                <a:gd name="connsiteX9" fmla="*/ 248434 w 1490573"/>
                <a:gd name="connsiteY9" fmla="*/ 1731889 h 1731889"/>
                <a:gd name="connsiteX10" fmla="*/ 72765 w 1490573"/>
                <a:gd name="connsiteY10" fmla="*/ 1659124 h 1731889"/>
                <a:gd name="connsiteX11" fmla="*/ 1 w 1490573"/>
                <a:gd name="connsiteY11" fmla="*/ 1483454 h 1731889"/>
                <a:gd name="connsiteX12" fmla="*/ 0 w 1490573"/>
                <a:gd name="connsiteY12" fmla="*/ 248434 h 173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90573" h="1731889">
                  <a:moveTo>
                    <a:pt x="0" y="248434"/>
                  </a:moveTo>
                  <a:cubicBezTo>
                    <a:pt x="0" y="182545"/>
                    <a:pt x="26174" y="119355"/>
                    <a:pt x="72765" y="72765"/>
                  </a:cubicBezTo>
                  <a:cubicBezTo>
                    <a:pt x="119355" y="26175"/>
                    <a:pt x="182546" y="1"/>
                    <a:pt x="248435" y="1"/>
                  </a:cubicBezTo>
                  <a:lnTo>
                    <a:pt x="1242139" y="0"/>
                  </a:lnTo>
                  <a:cubicBezTo>
                    <a:pt x="1308028" y="0"/>
                    <a:pt x="1371218" y="26174"/>
                    <a:pt x="1417808" y="72765"/>
                  </a:cubicBezTo>
                  <a:cubicBezTo>
                    <a:pt x="1464398" y="119355"/>
                    <a:pt x="1490572" y="182546"/>
                    <a:pt x="1490572" y="248435"/>
                  </a:cubicBezTo>
                  <a:cubicBezTo>
                    <a:pt x="1490572" y="660108"/>
                    <a:pt x="1490573" y="1071782"/>
                    <a:pt x="1490573" y="1483455"/>
                  </a:cubicBezTo>
                  <a:cubicBezTo>
                    <a:pt x="1490573" y="1549344"/>
                    <a:pt x="1464399" y="1612534"/>
                    <a:pt x="1417808" y="1659124"/>
                  </a:cubicBezTo>
                  <a:cubicBezTo>
                    <a:pt x="1371218" y="1705714"/>
                    <a:pt x="1308027" y="1731889"/>
                    <a:pt x="1242139" y="1731889"/>
                  </a:cubicBezTo>
                  <a:lnTo>
                    <a:pt x="248434" y="1731889"/>
                  </a:lnTo>
                  <a:cubicBezTo>
                    <a:pt x="182545" y="1731889"/>
                    <a:pt x="119355" y="1705715"/>
                    <a:pt x="72765" y="1659124"/>
                  </a:cubicBezTo>
                  <a:cubicBezTo>
                    <a:pt x="26175" y="1612534"/>
                    <a:pt x="0" y="1549343"/>
                    <a:pt x="1" y="1483454"/>
                  </a:cubicBezTo>
                  <a:cubicBezTo>
                    <a:pt x="1" y="1071781"/>
                    <a:pt x="0" y="660107"/>
                    <a:pt x="0" y="248434"/>
                  </a:cubicBezTo>
                  <a:close/>
                </a:path>
              </a:pathLst>
            </a:custGeom>
            <a:solidFill>
              <a:schemeClr val="accent2">
                <a:lumMod val="5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9914" tIns="101339" rIns="129914" bIns="101339" numCol="1" spcCol="1270" anchor="ctr" anchorCtr="0">
              <a:noAutofit/>
            </a:bodyPr>
            <a:lstStyle/>
            <a:p>
              <a:pPr lvl="0" algn="ctr" defTabSz="666750">
                <a:lnSpc>
                  <a:spcPct val="90000"/>
                </a:lnSpc>
                <a:spcBef>
                  <a:spcPct val="0"/>
                </a:spcBef>
                <a:spcAft>
                  <a:spcPct val="35000"/>
                </a:spcAft>
              </a:pPr>
              <a:r>
                <a:rPr lang="es-ES" sz="1500" kern="1200" dirty="0" smtClean="0">
                  <a:latin typeface="Arial" pitchFamily="34" charset="0"/>
                  <a:cs typeface="Arial" pitchFamily="34" charset="0"/>
                </a:rPr>
                <a:t>Gerencia</a:t>
              </a:r>
              <a:endParaRPr lang="es-ES" sz="1500" kern="1200" dirty="0">
                <a:latin typeface="Arial" pitchFamily="34" charset="0"/>
                <a:cs typeface="Arial" pitchFamily="34" charset="0"/>
              </a:endParaRPr>
            </a:p>
          </p:txBody>
        </p:sp>
        <p:sp>
          <p:nvSpPr>
            <p:cNvPr id="14" name="13 Forma libre"/>
            <p:cNvSpPr/>
            <p:nvPr/>
          </p:nvSpPr>
          <p:spPr>
            <a:xfrm>
              <a:off x="457200" y="3356992"/>
              <a:ext cx="1450504" cy="1533502"/>
            </a:xfrm>
            <a:custGeom>
              <a:avLst/>
              <a:gdLst>
                <a:gd name="connsiteX0" fmla="*/ 0 w 1479442"/>
                <a:gd name="connsiteY0" fmla="*/ 246579 h 1974939"/>
                <a:gd name="connsiteX1" fmla="*/ 72222 w 1479442"/>
                <a:gd name="connsiteY1" fmla="*/ 72221 h 1974939"/>
                <a:gd name="connsiteX2" fmla="*/ 246580 w 1479442"/>
                <a:gd name="connsiteY2" fmla="*/ 0 h 1974939"/>
                <a:gd name="connsiteX3" fmla="*/ 1232863 w 1479442"/>
                <a:gd name="connsiteY3" fmla="*/ 0 h 1974939"/>
                <a:gd name="connsiteX4" fmla="*/ 1407221 w 1479442"/>
                <a:gd name="connsiteY4" fmla="*/ 72222 h 1974939"/>
                <a:gd name="connsiteX5" fmla="*/ 1479442 w 1479442"/>
                <a:gd name="connsiteY5" fmla="*/ 246580 h 1974939"/>
                <a:gd name="connsiteX6" fmla="*/ 1479442 w 1479442"/>
                <a:gd name="connsiteY6" fmla="*/ 1728360 h 1974939"/>
                <a:gd name="connsiteX7" fmla="*/ 1407221 w 1479442"/>
                <a:gd name="connsiteY7" fmla="*/ 1902718 h 1974939"/>
                <a:gd name="connsiteX8" fmla="*/ 1232863 w 1479442"/>
                <a:gd name="connsiteY8" fmla="*/ 1974939 h 1974939"/>
                <a:gd name="connsiteX9" fmla="*/ 246579 w 1479442"/>
                <a:gd name="connsiteY9" fmla="*/ 1974939 h 1974939"/>
                <a:gd name="connsiteX10" fmla="*/ 72221 w 1479442"/>
                <a:gd name="connsiteY10" fmla="*/ 1902718 h 1974939"/>
                <a:gd name="connsiteX11" fmla="*/ 0 w 1479442"/>
                <a:gd name="connsiteY11" fmla="*/ 1728360 h 1974939"/>
                <a:gd name="connsiteX12" fmla="*/ 0 w 1479442"/>
                <a:gd name="connsiteY12" fmla="*/ 246579 h 1974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79442" h="1974939">
                  <a:moveTo>
                    <a:pt x="0" y="246579"/>
                  </a:moveTo>
                  <a:cubicBezTo>
                    <a:pt x="0" y="181182"/>
                    <a:pt x="25979" y="118464"/>
                    <a:pt x="72222" y="72221"/>
                  </a:cubicBezTo>
                  <a:cubicBezTo>
                    <a:pt x="118465" y="25979"/>
                    <a:pt x="181183" y="0"/>
                    <a:pt x="246580" y="0"/>
                  </a:cubicBezTo>
                  <a:lnTo>
                    <a:pt x="1232863" y="0"/>
                  </a:lnTo>
                  <a:cubicBezTo>
                    <a:pt x="1298260" y="0"/>
                    <a:pt x="1360978" y="25979"/>
                    <a:pt x="1407221" y="72222"/>
                  </a:cubicBezTo>
                  <a:cubicBezTo>
                    <a:pt x="1453463" y="118465"/>
                    <a:pt x="1479442" y="181183"/>
                    <a:pt x="1479442" y="246580"/>
                  </a:cubicBezTo>
                  <a:lnTo>
                    <a:pt x="1479442" y="1728360"/>
                  </a:lnTo>
                  <a:cubicBezTo>
                    <a:pt x="1479442" y="1793757"/>
                    <a:pt x="1453463" y="1856475"/>
                    <a:pt x="1407221" y="1902718"/>
                  </a:cubicBezTo>
                  <a:cubicBezTo>
                    <a:pt x="1360978" y="1948961"/>
                    <a:pt x="1298260" y="1974939"/>
                    <a:pt x="1232863" y="1974939"/>
                  </a:cubicBezTo>
                  <a:lnTo>
                    <a:pt x="246579" y="1974939"/>
                  </a:lnTo>
                  <a:cubicBezTo>
                    <a:pt x="181182" y="1974939"/>
                    <a:pt x="118464" y="1948960"/>
                    <a:pt x="72221" y="1902718"/>
                  </a:cubicBezTo>
                  <a:cubicBezTo>
                    <a:pt x="25978" y="1856475"/>
                    <a:pt x="0" y="1793757"/>
                    <a:pt x="0" y="1728360"/>
                  </a:cubicBezTo>
                  <a:lnTo>
                    <a:pt x="0" y="246579"/>
                  </a:lnTo>
                  <a:close/>
                </a:path>
              </a:pathLst>
            </a:custGeom>
            <a:solidFill>
              <a:schemeClr val="accent2">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9370" tIns="100795" rIns="129370" bIns="100795" numCol="1" spcCol="1270" anchor="ctr" anchorCtr="0">
              <a:noAutofit/>
            </a:bodyPr>
            <a:lstStyle/>
            <a:p>
              <a:pPr lvl="0" algn="ctr" defTabSz="666750">
                <a:lnSpc>
                  <a:spcPct val="90000"/>
                </a:lnSpc>
                <a:spcBef>
                  <a:spcPct val="0"/>
                </a:spcBef>
                <a:spcAft>
                  <a:spcPct val="35000"/>
                </a:spcAft>
              </a:pPr>
              <a:r>
                <a:rPr lang="es-ES" sz="1500" kern="1200" dirty="0" smtClean="0">
                  <a:latin typeface="Arial" pitchFamily="34" charset="0"/>
                  <a:cs typeface="Arial" pitchFamily="34" charset="0"/>
                </a:rPr>
                <a:t>Administrador</a:t>
              </a:r>
              <a:endParaRPr lang="es-ES" sz="1500" kern="1200" dirty="0">
                <a:latin typeface="Arial" pitchFamily="34" charset="0"/>
                <a:cs typeface="Arial" pitchFamily="34" charset="0"/>
              </a:endParaRPr>
            </a:p>
          </p:txBody>
        </p:sp>
      </p:grpSp>
      <p:sp>
        <p:nvSpPr>
          <p:cNvPr id="15" name="14 Forma libre"/>
          <p:cNvSpPr/>
          <p:nvPr/>
        </p:nvSpPr>
        <p:spPr>
          <a:xfrm>
            <a:off x="2123728" y="3861048"/>
            <a:ext cx="5618841" cy="1800200"/>
          </a:xfrm>
          <a:custGeom>
            <a:avLst/>
            <a:gdLst>
              <a:gd name="connsiteX0" fmla="*/ 0 w 5289783"/>
              <a:gd name="connsiteY0" fmla="*/ 234973 h 1879788"/>
              <a:gd name="connsiteX1" fmla="*/ 4349889 w 5289783"/>
              <a:gd name="connsiteY1" fmla="*/ 234973 h 1879788"/>
              <a:gd name="connsiteX2" fmla="*/ 4349889 w 5289783"/>
              <a:gd name="connsiteY2" fmla="*/ 0 h 1879788"/>
              <a:gd name="connsiteX3" fmla="*/ 5289783 w 5289783"/>
              <a:gd name="connsiteY3" fmla="*/ 939894 h 1879788"/>
              <a:gd name="connsiteX4" fmla="*/ 4349889 w 5289783"/>
              <a:gd name="connsiteY4" fmla="*/ 1879788 h 1879788"/>
              <a:gd name="connsiteX5" fmla="*/ 4349889 w 5289783"/>
              <a:gd name="connsiteY5" fmla="*/ 1644815 h 1879788"/>
              <a:gd name="connsiteX6" fmla="*/ 0 w 5289783"/>
              <a:gd name="connsiteY6" fmla="*/ 1644815 h 1879788"/>
              <a:gd name="connsiteX7" fmla="*/ 0 w 5289783"/>
              <a:gd name="connsiteY7" fmla="*/ 234973 h 1879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9783" h="1879788">
                <a:moveTo>
                  <a:pt x="0" y="234973"/>
                </a:moveTo>
                <a:lnTo>
                  <a:pt x="4349889" y="234973"/>
                </a:lnTo>
                <a:lnTo>
                  <a:pt x="4349889" y="0"/>
                </a:lnTo>
                <a:lnTo>
                  <a:pt x="5289783" y="939894"/>
                </a:lnTo>
                <a:lnTo>
                  <a:pt x="4349889" y="1879788"/>
                </a:lnTo>
                <a:lnTo>
                  <a:pt x="4349889" y="1644815"/>
                </a:lnTo>
                <a:lnTo>
                  <a:pt x="0" y="1644815"/>
                </a:lnTo>
                <a:lnTo>
                  <a:pt x="0" y="234973"/>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985" tIns="241958" rIns="711906" bIns="241958" numCol="1" spcCol="1270" anchor="t" anchorCtr="0">
            <a:noAutofit/>
          </a:bodyPr>
          <a:lstStyle/>
          <a:p>
            <a:pPr marL="57150" lvl="1" indent="-57150" algn="just" defTabSz="222250">
              <a:lnSpc>
                <a:spcPct val="90000"/>
              </a:lnSpc>
              <a:spcBef>
                <a:spcPct val="0"/>
              </a:spcBef>
              <a:spcAft>
                <a:spcPct val="15000"/>
              </a:spcAft>
              <a:buChar char="••"/>
            </a:pPr>
            <a:r>
              <a:rPr lang="es-ES" sz="1100" dirty="0" smtClean="0">
                <a:latin typeface="Arial" pitchFamily="34" charset="0"/>
                <a:cs typeface="Arial" pitchFamily="34" charset="0"/>
              </a:rPr>
              <a:t>Contratar personal capacitado.</a:t>
            </a:r>
          </a:p>
          <a:p>
            <a:pPr marL="57150" lvl="1" indent="-57150" algn="just" defTabSz="222250">
              <a:lnSpc>
                <a:spcPct val="90000"/>
              </a:lnSpc>
              <a:spcBef>
                <a:spcPct val="0"/>
              </a:spcBef>
              <a:spcAft>
                <a:spcPct val="15000"/>
              </a:spcAft>
              <a:buChar char="••"/>
            </a:pPr>
            <a:r>
              <a:rPr lang="es-ES" sz="1100" dirty="0" smtClean="0">
                <a:latin typeface="Arial" pitchFamily="34" charset="0"/>
                <a:cs typeface="Arial" pitchFamily="34" charset="0"/>
              </a:rPr>
              <a:t>Contratar servicios.</a:t>
            </a:r>
          </a:p>
          <a:p>
            <a:pPr marL="57150" lvl="1" indent="-57150" algn="just" defTabSz="222250">
              <a:lnSpc>
                <a:spcPct val="90000"/>
              </a:lnSpc>
              <a:spcBef>
                <a:spcPct val="0"/>
              </a:spcBef>
              <a:spcAft>
                <a:spcPct val="15000"/>
              </a:spcAft>
              <a:buChar char="••"/>
            </a:pPr>
            <a:r>
              <a:rPr lang="es-ES" sz="1100" dirty="0" smtClean="0">
                <a:latin typeface="Arial" pitchFamily="34" charset="0"/>
                <a:cs typeface="Arial" pitchFamily="34" charset="0"/>
              </a:rPr>
              <a:t>Autorizar la compra de diversos artículos y bienes.</a:t>
            </a:r>
          </a:p>
          <a:p>
            <a:pPr marL="57150" lvl="1" indent="-57150" algn="just" defTabSz="222250">
              <a:lnSpc>
                <a:spcPct val="90000"/>
              </a:lnSpc>
              <a:spcBef>
                <a:spcPct val="0"/>
              </a:spcBef>
              <a:spcAft>
                <a:spcPct val="15000"/>
              </a:spcAft>
              <a:buChar char="••"/>
            </a:pPr>
            <a:r>
              <a:rPr lang="es-ES" sz="1100" dirty="0" smtClean="0">
                <a:latin typeface="Arial" pitchFamily="34" charset="0"/>
                <a:cs typeface="Arial" pitchFamily="34" charset="0"/>
              </a:rPr>
              <a:t>Cumplir con las Ordenanzas Municipales.</a:t>
            </a:r>
          </a:p>
          <a:p>
            <a:pPr marL="57150" lvl="1" indent="-57150" algn="just" defTabSz="222250">
              <a:lnSpc>
                <a:spcPct val="90000"/>
              </a:lnSpc>
              <a:spcBef>
                <a:spcPct val="0"/>
              </a:spcBef>
              <a:spcAft>
                <a:spcPct val="15000"/>
              </a:spcAft>
              <a:buChar char="••"/>
            </a:pPr>
            <a:r>
              <a:rPr lang="es-ES" sz="1100" dirty="0" smtClean="0">
                <a:latin typeface="Arial" pitchFamily="34" charset="0"/>
                <a:cs typeface="Arial" pitchFamily="34" charset="0"/>
              </a:rPr>
              <a:t>Contratación de seguros.</a:t>
            </a:r>
          </a:p>
          <a:p>
            <a:pPr marL="57150" lvl="1" indent="-57150" algn="just" defTabSz="222250">
              <a:lnSpc>
                <a:spcPct val="90000"/>
              </a:lnSpc>
              <a:spcBef>
                <a:spcPct val="0"/>
              </a:spcBef>
              <a:spcAft>
                <a:spcPct val="15000"/>
              </a:spcAft>
              <a:buChar char="••"/>
            </a:pPr>
            <a:r>
              <a:rPr lang="es-ES" sz="1100" dirty="0" smtClean="0">
                <a:latin typeface="Arial" pitchFamily="34" charset="0"/>
                <a:cs typeface="Arial" pitchFamily="34" charset="0"/>
              </a:rPr>
              <a:t>Liquidar remuneraciones y cargas sociales; pagar impuestos, tasas y contribuciones, etc.</a:t>
            </a:r>
            <a:endParaRPr lang="es-ES" sz="1100" dirty="0">
              <a:latin typeface="Arial" pitchFamily="34" charset="0"/>
              <a:cs typeface="Arial" pitchFamily="34" charset="0"/>
            </a:endParaRPr>
          </a:p>
        </p:txBody>
      </p:sp>
    </p:spTree>
  </p:cSld>
  <p:clrMapOvr>
    <a:masterClrMapping/>
  </p:clrMapOvr>
  <p:transition>
    <p:push dir="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22 Imagen" descr="images (14).jpg"/>
          <p:cNvPicPr>
            <a:picLocks noChangeAspect="1"/>
          </p:cNvPicPr>
          <p:nvPr/>
        </p:nvPicPr>
        <p:blipFill>
          <a:blip r:embed="rId2" cstate="print"/>
          <a:stretch>
            <a:fillRect/>
          </a:stretch>
        </p:blipFill>
        <p:spPr>
          <a:xfrm>
            <a:off x="7308304" y="1844824"/>
            <a:ext cx="1512168" cy="1227910"/>
          </a:xfrm>
          <a:prstGeom prst="rect">
            <a:avLst/>
          </a:prstGeom>
        </p:spPr>
      </p:pic>
      <p:pic>
        <p:nvPicPr>
          <p:cNvPr id="22" name="21 Imagen" descr="images (15).jpg"/>
          <p:cNvPicPr>
            <a:picLocks noChangeAspect="1"/>
          </p:cNvPicPr>
          <p:nvPr/>
        </p:nvPicPr>
        <p:blipFill>
          <a:blip r:embed="rId3" cstate="print"/>
          <a:stretch>
            <a:fillRect/>
          </a:stretch>
        </p:blipFill>
        <p:spPr>
          <a:xfrm>
            <a:off x="7380312" y="3429000"/>
            <a:ext cx="1400944" cy="1328936"/>
          </a:xfrm>
          <a:prstGeom prst="rect">
            <a:avLst/>
          </a:prstGeom>
        </p:spPr>
      </p:pic>
      <p:pic>
        <p:nvPicPr>
          <p:cNvPr id="21" name="20 Imagen" descr="images (13).jpg"/>
          <p:cNvPicPr>
            <a:picLocks noChangeAspect="1"/>
          </p:cNvPicPr>
          <p:nvPr/>
        </p:nvPicPr>
        <p:blipFill>
          <a:blip r:embed="rId4" cstate="print"/>
          <a:stretch>
            <a:fillRect/>
          </a:stretch>
        </p:blipFill>
        <p:spPr>
          <a:xfrm>
            <a:off x="7308304" y="4941168"/>
            <a:ext cx="1516707" cy="1431351"/>
          </a:xfrm>
          <a:prstGeom prst="rect">
            <a:avLst/>
          </a:prstGeom>
        </p:spPr>
      </p:pic>
      <p:pic>
        <p:nvPicPr>
          <p:cNvPr id="20" name="19 Imagen" descr="images (9).jpg"/>
          <p:cNvPicPr>
            <a:picLocks noChangeAspect="1"/>
          </p:cNvPicPr>
          <p:nvPr/>
        </p:nvPicPr>
        <p:blipFill>
          <a:blip r:embed="rId5" cstate="print"/>
          <a:stretch>
            <a:fillRect/>
          </a:stretch>
        </p:blipFill>
        <p:spPr>
          <a:xfrm>
            <a:off x="1259632" y="764704"/>
            <a:ext cx="2376264" cy="1368152"/>
          </a:xfrm>
          <a:prstGeom prst="rect">
            <a:avLst/>
          </a:prstGeom>
        </p:spPr>
      </p:pic>
      <p:sp>
        <p:nvSpPr>
          <p:cNvPr id="7" name="2 Marcador de texto"/>
          <p:cNvSpPr txBox="1">
            <a:spLocks/>
          </p:cNvSpPr>
          <p:nvPr/>
        </p:nvSpPr>
        <p:spPr>
          <a:xfrm>
            <a:off x="827584" y="692696"/>
            <a:ext cx="7920880" cy="659352"/>
          </a:xfrm>
          <a:prstGeom prst="rect">
            <a:avLst/>
          </a:prstGeom>
        </p:spPr>
        <p:txBody>
          <a:bodyPr vert="horz" lIns="45720" tIns="0" rIns="45720" bIns="0" anchor="ctr">
            <a:noAutofit/>
          </a:bodyPr>
          <a:lstStyle/>
          <a:p>
            <a:pPr marL="0" marR="0" lvl="0" indent="0" algn="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s-ES" sz="2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DESCRIPCIÓN DEL EQUIPO DE TRABAJO</a:t>
            </a:r>
            <a:endParaRPr kumimoji="0" lang="es-ES" sz="2000" b="1" i="0" u="none" strike="noStrike" kern="1200" cap="none" spc="0" normalizeH="0" baseline="0" noProof="0" dirty="0">
              <a:ln>
                <a:noFill/>
              </a:ln>
              <a:solidFill>
                <a:schemeClr val="tx2"/>
              </a:solidFill>
              <a:effectLst/>
              <a:uLnTx/>
              <a:uFillTx/>
              <a:latin typeface="Arial" pitchFamily="34" charset="0"/>
              <a:ea typeface="+mn-ea"/>
              <a:cs typeface="Arial" pitchFamily="34" charset="0"/>
            </a:endParaRPr>
          </a:p>
        </p:txBody>
      </p:sp>
      <p:grpSp>
        <p:nvGrpSpPr>
          <p:cNvPr id="12" name="11 Grupo"/>
          <p:cNvGrpSpPr/>
          <p:nvPr/>
        </p:nvGrpSpPr>
        <p:grpSpPr>
          <a:xfrm>
            <a:off x="323528" y="1700808"/>
            <a:ext cx="7131009" cy="3096343"/>
            <a:chOff x="457200" y="1756815"/>
            <a:chExt cx="6713393" cy="2866983"/>
          </a:xfrm>
        </p:grpSpPr>
        <p:sp>
          <p:nvSpPr>
            <p:cNvPr id="13" name="12 Forma libre"/>
            <p:cNvSpPr/>
            <p:nvPr/>
          </p:nvSpPr>
          <p:spPr>
            <a:xfrm>
              <a:off x="1880810" y="1756815"/>
              <a:ext cx="5289783" cy="1600177"/>
            </a:xfrm>
            <a:custGeom>
              <a:avLst/>
              <a:gdLst>
                <a:gd name="connsiteX0" fmla="*/ 0 w 5289783"/>
                <a:gd name="connsiteY0" fmla="*/ 234973 h 1879788"/>
                <a:gd name="connsiteX1" fmla="*/ 4349889 w 5289783"/>
                <a:gd name="connsiteY1" fmla="*/ 234973 h 1879788"/>
                <a:gd name="connsiteX2" fmla="*/ 4349889 w 5289783"/>
                <a:gd name="connsiteY2" fmla="*/ 0 h 1879788"/>
                <a:gd name="connsiteX3" fmla="*/ 5289783 w 5289783"/>
                <a:gd name="connsiteY3" fmla="*/ 939894 h 1879788"/>
                <a:gd name="connsiteX4" fmla="*/ 4349889 w 5289783"/>
                <a:gd name="connsiteY4" fmla="*/ 1879788 h 1879788"/>
                <a:gd name="connsiteX5" fmla="*/ 4349889 w 5289783"/>
                <a:gd name="connsiteY5" fmla="*/ 1644815 h 1879788"/>
                <a:gd name="connsiteX6" fmla="*/ 0 w 5289783"/>
                <a:gd name="connsiteY6" fmla="*/ 1644815 h 1879788"/>
                <a:gd name="connsiteX7" fmla="*/ 0 w 5289783"/>
                <a:gd name="connsiteY7" fmla="*/ 234973 h 1879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9783" h="1879788">
                  <a:moveTo>
                    <a:pt x="0" y="234973"/>
                  </a:moveTo>
                  <a:lnTo>
                    <a:pt x="4349889" y="234973"/>
                  </a:lnTo>
                  <a:lnTo>
                    <a:pt x="4349889" y="0"/>
                  </a:lnTo>
                  <a:lnTo>
                    <a:pt x="5289783" y="939894"/>
                  </a:lnTo>
                  <a:lnTo>
                    <a:pt x="4349889" y="1879788"/>
                  </a:lnTo>
                  <a:lnTo>
                    <a:pt x="4349889" y="1644815"/>
                  </a:lnTo>
                  <a:lnTo>
                    <a:pt x="0" y="1644815"/>
                  </a:lnTo>
                  <a:lnTo>
                    <a:pt x="0" y="234973"/>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985" tIns="241958" rIns="711906" bIns="241958" numCol="1" spcCol="1270" anchor="t" anchorCtr="0">
              <a:noAutofit/>
            </a:bodyPr>
            <a:lstStyle/>
            <a:p>
              <a:pPr algn="just">
                <a:buFont typeface="Arial" pitchFamily="34" charset="0"/>
                <a:buChar char="•"/>
              </a:pPr>
              <a:r>
                <a:rPr lang="es-ES" sz="1200" dirty="0" smtClean="0">
                  <a:latin typeface="Arial" pitchFamily="34" charset="0"/>
                  <a:cs typeface="Arial" pitchFamily="34" charset="0"/>
                </a:rPr>
                <a:t>Recibe, examina, clasifica, codifica y efectúa el registro contable de documentos.</a:t>
              </a:r>
            </a:p>
            <a:p>
              <a:pPr lvl="0" algn="just">
                <a:buFont typeface="Arial" pitchFamily="34" charset="0"/>
                <a:buChar char="•"/>
              </a:pPr>
              <a:r>
                <a:rPr lang="es-ES" sz="1200" dirty="0" smtClean="0">
                  <a:latin typeface="Arial" pitchFamily="34" charset="0"/>
                  <a:cs typeface="Arial" pitchFamily="34" charset="0"/>
                </a:rPr>
                <a:t>Elabora y verifica relaciones de gastos e ingresos.</a:t>
              </a:r>
            </a:p>
            <a:p>
              <a:pPr lvl="0" algn="just">
                <a:buFont typeface="Arial" pitchFamily="34" charset="0"/>
                <a:buChar char="•"/>
              </a:pPr>
              <a:r>
                <a:rPr lang="es-ES" sz="1200" dirty="0" smtClean="0">
                  <a:latin typeface="Arial" pitchFamily="34" charset="0"/>
                  <a:cs typeface="Arial" pitchFamily="34" charset="0"/>
                </a:rPr>
                <a:t>Revisa y verifica planillas de retención de impuestos.</a:t>
              </a:r>
            </a:p>
            <a:p>
              <a:pPr lvl="0" algn="just">
                <a:buFont typeface="Arial" pitchFamily="34" charset="0"/>
                <a:buChar char="•"/>
              </a:pPr>
              <a:r>
                <a:rPr lang="es-ES" sz="1200" dirty="0" smtClean="0">
                  <a:latin typeface="Arial" pitchFamily="34" charset="0"/>
                  <a:cs typeface="Arial" pitchFamily="34" charset="0"/>
                </a:rPr>
                <a:t>Revisa y realiza la codificación de las diferentes cuentas bancarias.</a:t>
              </a:r>
            </a:p>
            <a:p>
              <a:pPr lvl="0" algn="just">
                <a:buFont typeface="Arial" pitchFamily="34" charset="0"/>
                <a:buChar char="•"/>
              </a:pPr>
              <a:r>
                <a:rPr lang="es-ES" sz="1200" dirty="0" smtClean="0">
                  <a:latin typeface="Arial" pitchFamily="34" charset="0"/>
                  <a:cs typeface="Arial" pitchFamily="34" charset="0"/>
                </a:rPr>
                <a:t>Totaliza las cuentas de ingreso y egresos y emite un informe de los resultados. </a:t>
              </a:r>
              <a:endParaRPr lang="es-ES" sz="1200" dirty="0">
                <a:latin typeface="Arial" pitchFamily="34" charset="0"/>
                <a:cs typeface="Arial" pitchFamily="34" charset="0"/>
              </a:endParaRPr>
            </a:p>
          </p:txBody>
        </p:sp>
        <p:sp>
          <p:nvSpPr>
            <p:cNvPr id="14" name="13 Forma libre"/>
            <p:cNvSpPr/>
            <p:nvPr/>
          </p:nvSpPr>
          <p:spPr>
            <a:xfrm>
              <a:off x="457200" y="1756815"/>
              <a:ext cx="1423610" cy="1400155"/>
            </a:xfrm>
            <a:custGeom>
              <a:avLst/>
              <a:gdLst>
                <a:gd name="connsiteX0" fmla="*/ 0 w 1490573"/>
                <a:gd name="connsiteY0" fmla="*/ 248434 h 1731889"/>
                <a:gd name="connsiteX1" fmla="*/ 72765 w 1490573"/>
                <a:gd name="connsiteY1" fmla="*/ 72765 h 1731889"/>
                <a:gd name="connsiteX2" fmla="*/ 248435 w 1490573"/>
                <a:gd name="connsiteY2" fmla="*/ 1 h 1731889"/>
                <a:gd name="connsiteX3" fmla="*/ 1242139 w 1490573"/>
                <a:gd name="connsiteY3" fmla="*/ 0 h 1731889"/>
                <a:gd name="connsiteX4" fmla="*/ 1417808 w 1490573"/>
                <a:gd name="connsiteY4" fmla="*/ 72765 h 1731889"/>
                <a:gd name="connsiteX5" fmla="*/ 1490572 w 1490573"/>
                <a:gd name="connsiteY5" fmla="*/ 248435 h 1731889"/>
                <a:gd name="connsiteX6" fmla="*/ 1490573 w 1490573"/>
                <a:gd name="connsiteY6" fmla="*/ 1483455 h 1731889"/>
                <a:gd name="connsiteX7" fmla="*/ 1417808 w 1490573"/>
                <a:gd name="connsiteY7" fmla="*/ 1659124 h 1731889"/>
                <a:gd name="connsiteX8" fmla="*/ 1242139 w 1490573"/>
                <a:gd name="connsiteY8" fmla="*/ 1731889 h 1731889"/>
                <a:gd name="connsiteX9" fmla="*/ 248434 w 1490573"/>
                <a:gd name="connsiteY9" fmla="*/ 1731889 h 1731889"/>
                <a:gd name="connsiteX10" fmla="*/ 72765 w 1490573"/>
                <a:gd name="connsiteY10" fmla="*/ 1659124 h 1731889"/>
                <a:gd name="connsiteX11" fmla="*/ 1 w 1490573"/>
                <a:gd name="connsiteY11" fmla="*/ 1483454 h 1731889"/>
                <a:gd name="connsiteX12" fmla="*/ 0 w 1490573"/>
                <a:gd name="connsiteY12" fmla="*/ 248434 h 173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90573" h="1731889">
                  <a:moveTo>
                    <a:pt x="0" y="248434"/>
                  </a:moveTo>
                  <a:cubicBezTo>
                    <a:pt x="0" y="182545"/>
                    <a:pt x="26174" y="119355"/>
                    <a:pt x="72765" y="72765"/>
                  </a:cubicBezTo>
                  <a:cubicBezTo>
                    <a:pt x="119355" y="26175"/>
                    <a:pt x="182546" y="1"/>
                    <a:pt x="248435" y="1"/>
                  </a:cubicBezTo>
                  <a:lnTo>
                    <a:pt x="1242139" y="0"/>
                  </a:lnTo>
                  <a:cubicBezTo>
                    <a:pt x="1308028" y="0"/>
                    <a:pt x="1371218" y="26174"/>
                    <a:pt x="1417808" y="72765"/>
                  </a:cubicBezTo>
                  <a:cubicBezTo>
                    <a:pt x="1464398" y="119355"/>
                    <a:pt x="1490572" y="182546"/>
                    <a:pt x="1490572" y="248435"/>
                  </a:cubicBezTo>
                  <a:cubicBezTo>
                    <a:pt x="1490572" y="660108"/>
                    <a:pt x="1490573" y="1071782"/>
                    <a:pt x="1490573" y="1483455"/>
                  </a:cubicBezTo>
                  <a:cubicBezTo>
                    <a:pt x="1490573" y="1549344"/>
                    <a:pt x="1464399" y="1612534"/>
                    <a:pt x="1417808" y="1659124"/>
                  </a:cubicBezTo>
                  <a:cubicBezTo>
                    <a:pt x="1371218" y="1705714"/>
                    <a:pt x="1308027" y="1731889"/>
                    <a:pt x="1242139" y="1731889"/>
                  </a:cubicBezTo>
                  <a:lnTo>
                    <a:pt x="248434" y="1731889"/>
                  </a:lnTo>
                  <a:cubicBezTo>
                    <a:pt x="182545" y="1731889"/>
                    <a:pt x="119355" y="1705715"/>
                    <a:pt x="72765" y="1659124"/>
                  </a:cubicBezTo>
                  <a:cubicBezTo>
                    <a:pt x="26175" y="1612534"/>
                    <a:pt x="0" y="1549343"/>
                    <a:pt x="1" y="1483454"/>
                  </a:cubicBezTo>
                  <a:cubicBezTo>
                    <a:pt x="1" y="1071781"/>
                    <a:pt x="0" y="660107"/>
                    <a:pt x="0" y="248434"/>
                  </a:cubicBezTo>
                  <a:close/>
                </a:path>
              </a:pathLst>
            </a:custGeom>
            <a:solidFill>
              <a:schemeClr val="accent2">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9914" tIns="101339" rIns="129914" bIns="101339" numCol="1" spcCol="1270" anchor="ctr" anchorCtr="0">
              <a:noAutofit/>
            </a:bodyPr>
            <a:lstStyle/>
            <a:p>
              <a:pPr lvl="0" algn="ctr" defTabSz="666750">
                <a:lnSpc>
                  <a:spcPct val="90000"/>
                </a:lnSpc>
                <a:spcBef>
                  <a:spcPct val="0"/>
                </a:spcBef>
                <a:spcAft>
                  <a:spcPct val="35000"/>
                </a:spcAft>
              </a:pPr>
              <a:r>
                <a:rPr lang="es-ES" sz="1500" kern="1200" dirty="0" smtClean="0">
                  <a:latin typeface="Arial" pitchFamily="34" charset="0"/>
                  <a:cs typeface="Arial" pitchFamily="34" charset="0"/>
                </a:rPr>
                <a:t>Asistente</a:t>
              </a:r>
            </a:p>
            <a:p>
              <a:pPr lvl="0" algn="ctr" defTabSz="666750">
                <a:lnSpc>
                  <a:spcPct val="90000"/>
                </a:lnSpc>
                <a:spcBef>
                  <a:spcPct val="0"/>
                </a:spcBef>
                <a:spcAft>
                  <a:spcPct val="35000"/>
                </a:spcAft>
              </a:pPr>
              <a:r>
                <a:rPr lang="es-ES" sz="1500" dirty="0" smtClean="0">
                  <a:latin typeface="Arial" pitchFamily="34" charset="0"/>
                  <a:cs typeface="Arial" pitchFamily="34" charset="0"/>
                </a:rPr>
                <a:t>Contable</a:t>
              </a:r>
              <a:endParaRPr lang="es-ES" sz="1500" kern="1200" dirty="0">
                <a:latin typeface="Arial" pitchFamily="34" charset="0"/>
                <a:cs typeface="Arial" pitchFamily="34" charset="0"/>
              </a:endParaRPr>
            </a:p>
          </p:txBody>
        </p:sp>
        <p:sp>
          <p:nvSpPr>
            <p:cNvPr id="15" name="14 Forma libre"/>
            <p:cNvSpPr/>
            <p:nvPr/>
          </p:nvSpPr>
          <p:spPr>
            <a:xfrm>
              <a:off x="457200" y="3290318"/>
              <a:ext cx="1423610" cy="1333480"/>
            </a:xfrm>
            <a:custGeom>
              <a:avLst/>
              <a:gdLst>
                <a:gd name="connsiteX0" fmla="*/ 0 w 1479442"/>
                <a:gd name="connsiteY0" fmla="*/ 246579 h 1974939"/>
                <a:gd name="connsiteX1" fmla="*/ 72222 w 1479442"/>
                <a:gd name="connsiteY1" fmla="*/ 72221 h 1974939"/>
                <a:gd name="connsiteX2" fmla="*/ 246580 w 1479442"/>
                <a:gd name="connsiteY2" fmla="*/ 0 h 1974939"/>
                <a:gd name="connsiteX3" fmla="*/ 1232863 w 1479442"/>
                <a:gd name="connsiteY3" fmla="*/ 0 h 1974939"/>
                <a:gd name="connsiteX4" fmla="*/ 1407221 w 1479442"/>
                <a:gd name="connsiteY4" fmla="*/ 72222 h 1974939"/>
                <a:gd name="connsiteX5" fmla="*/ 1479442 w 1479442"/>
                <a:gd name="connsiteY5" fmla="*/ 246580 h 1974939"/>
                <a:gd name="connsiteX6" fmla="*/ 1479442 w 1479442"/>
                <a:gd name="connsiteY6" fmla="*/ 1728360 h 1974939"/>
                <a:gd name="connsiteX7" fmla="*/ 1407221 w 1479442"/>
                <a:gd name="connsiteY7" fmla="*/ 1902718 h 1974939"/>
                <a:gd name="connsiteX8" fmla="*/ 1232863 w 1479442"/>
                <a:gd name="connsiteY8" fmla="*/ 1974939 h 1974939"/>
                <a:gd name="connsiteX9" fmla="*/ 246579 w 1479442"/>
                <a:gd name="connsiteY9" fmla="*/ 1974939 h 1974939"/>
                <a:gd name="connsiteX10" fmla="*/ 72221 w 1479442"/>
                <a:gd name="connsiteY10" fmla="*/ 1902718 h 1974939"/>
                <a:gd name="connsiteX11" fmla="*/ 0 w 1479442"/>
                <a:gd name="connsiteY11" fmla="*/ 1728360 h 1974939"/>
                <a:gd name="connsiteX12" fmla="*/ 0 w 1479442"/>
                <a:gd name="connsiteY12" fmla="*/ 246579 h 1974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79442" h="1974939">
                  <a:moveTo>
                    <a:pt x="0" y="246579"/>
                  </a:moveTo>
                  <a:cubicBezTo>
                    <a:pt x="0" y="181182"/>
                    <a:pt x="25979" y="118464"/>
                    <a:pt x="72222" y="72221"/>
                  </a:cubicBezTo>
                  <a:cubicBezTo>
                    <a:pt x="118465" y="25979"/>
                    <a:pt x="181183" y="0"/>
                    <a:pt x="246580" y="0"/>
                  </a:cubicBezTo>
                  <a:lnTo>
                    <a:pt x="1232863" y="0"/>
                  </a:lnTo>
                  <a:cubicBezTo>
                    <a:pt x="1298260" y="0"/>
                    <a:pt x="1360978" y="25979"/>
                    <a:pt x="1407221" y="72222"/>
                  </a:cubicBezTo>
                  <a:cubicBezTo>
                    <a:pt x="1453463" y="118465"/>
                    <a:pt x="1479442" y="181183"/>
                    <a:pt x="1479442" y="246580"/>
                  </a:cubicBezTo>
                  <a:lnTo>
                    <a:pt x="1479442" y="1728360"/>
                  </a:lnTo>
                  <a:cubicBezTo>
                    <a:pt x="1479442" y="1793757"/>
                    <a:pt x="1453463" y="1856475"/>
                    <a:pt x="1407221" y="1902718"/>
                  </a:cubicBezTo>
                  <a:cubicBezTo>
                    <a:pt x="1360978" y="1948961"/>
                    <a:pt x="1298260" y="1974939"/>
                    <a:pt x="1232863" y="1974939"/>
                  </a:cubicBezTo>
                  <a:lnTo>
                    <a:pt x="246579" y="1974939"/>
                  </a:lnTo>
                  <a:cubicBezTo>
                    <a:pt x="181182" y="1974939"/>
                    <a:pt x="118464" y="1948960"/>
                    <a:pt x="72221" y="1902718"/>
                  </a:cubicBezTo>
                  <a:cubicBezTo>
                    <a:pt x="25978" y="1856475"/>
                    <a:pt x="0" y="1793757"/>
                    <a:pt x="0" y="1728360"/>
                  </a:cubicBezTo>
                  <a:lnTo>
                    <a:pt x="0" y="246579"/>
                  </a:lnTo>
                  <a:close/>
                </a:path>
              </a:pathLst>
            </a:custGeom>
            <a:solidFill>
              <a:schemeClr val="accent2">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9370" tIns="100795" rIns="129370" bIns="100795" numCol="1" spcCol="1270" anchor="ctr" anchorCtr="0">
              <a:noAutofit/>
            </a:bodyPr>
            <a:lstStyle/>
            <a:p>
              <a:pPr lvl="0" algn="ctr" defTabSz="666750">
                <a:lnSpc>
                  <a:spcPct val="90000"/>
                </a:lnSpc>
                <a:spcBef>
                  <a:spcPct val="0"/>
                </a:spcBef>
                <a:spcAft>
                  <a:spcPct val="35000"/>
                </a:spcAft>
              </a:pPr>
              <a:r>
                <a:rPr lang="es-ES" sz="1500" kern="1200" dirty="0" smtClean="0">
                  <a:latin typeface="Arial" pitchFamily="34" charset="0"/>
                  <a:cs typeface="Arial" pitchFamily="34" charset="0"/>
                </a:rPr>
                <a:t>Cajero</a:t>
              </a:r>
              <a:endParaRPr lang="es-ES" sz="1500" kern="1200" dirty="0">
                <a:latin typeface="Arial" pitchFamily="34" charset="0"/>
                <a:cs typeface="Arial" pitchFamily="34" charset="0"/>
              </a:endParaRPr>
            </a:p>
          </p:txBody>
        </p:sp>
      </p:grpSp>
      <p:sp>
        <p:nvSpPr>
          <p:cNvPr id="16" name="15 Forma libre"/>
          <p:cNvSpPr/>
          <p:nvPr/>
        </p:nvSpPr>
        <p:spPr>
          <a:xfrm>
            <a:off x="1835696" y="4869160"/>
            <a:ext cx="5618841" cy="1584176"/>
          </a:xfrm>
          <a:custGeom>
            <a:avLst/>
            <a:gdLst>
              <a:gd name="connsiteX0" fmla="*/ 0 w 5289783"/>
              <a:gd name="connsiteY0" fmla="*/ 234973 h 1879788"/>
              <a:gd name="connsiteX1" fmla="*/ 4349889 w 5289783"/>
              <a:gd name="connsiteY1" fmla="*/ 234973 h 1879788"/>
              <a:gd name="connsiteX2" fmla="*/ 4349889 w 5289783"/>
              <a:gd name="connsiteY2" fmla="*/ 0 h 1879788"/>
              <a:gd name="connsiteX3" fmla="*/ 5289783 w 5289783"/>
              <a:gd name="connsiteY3" fmla="*/ 939894 h 1879788"/>
              <a:gd name="connsiteX4" fmla="*/ 4349889 w 5289783"/>
              <a:gd name="connsiteY4" fmla="*/ 1879788 h 1879788"/>
              <a:gd name="connsiteX5" fmla="*/ 4349889 w 5289783"/>
              <a:gd name="connsiteY5" fmla="*/ 1644815 h 1879788"/>
              <a:gd name="connsiteX6" fmla="*/ 0 w 5289783"/>
              <a:gd name="connsiteY6" fmla="*/ 1644815 h 1879788"/>
              <a:gd name="connsiteX7" fmla="*/ 0 w 5289783"/>
              <a:gd name="connsiteY7" fmla="*/ 234973 h 1879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9783" h="1879788">
                <a:moveTo>
                  <a:pt x="0" y="234973"/>
                </a:moveTo>
                <a:lnTo>
                  <a:pt x="4349889" y="234973"/>
                </a:lnTo>
                <a:lnTo>
                  <a:pt x="4349889" y="0"/>
                </a:lnTo>
                <a:lnTo>
                  <a:pt x="5289783" y="939894"/>
                </a:lnTo>
                <a:lnTo>
                  <a:pt x="4349889" y="1879788"/>
                </a:lnTo>
                <a:lnTo>
                  <a:pt x="4349889" y="1644815"/>
                </a:lnTo>
                <a:lnTo>
                  <a:pt x="0" y="1644815"/>
                </a:lnTo>
                <a:lnTo>
                  <a:pt x="0" y="234973"/>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985" tIns="241958" rIns="711906" bIns="241958" numCol="1" spcCol="1270" anchor="t" anchorCtr="0">
            <a:noAutofit/>
          </a:bodyPr>
          <a:lstStyle/>
          <a:p>
            <a:pPr lvl="0" algn="just">
              <a:buFont typeface="Arial" pitchFamily="34" charset="0"/>
              <a:buChar char="•"/>
            </a:pPr>
            <a:r>
              <a:rPr lang="es-ES" sz="1200" dirty="0" smtClean="0">
                <a:solidFill>
                  <a:schemeClr val="tx1"/>
                </a:solidFill>
                <a:latin typeface="Arial" pitchFamily="34" charset="0"/>
                <a:cs typeface="Arial" pitchFamily="34" charset="0"/>
              </a:rPr>
              <a:t>Lleva los libros o registros de contabilidad de una empresa</a:t>
            </a:r>
          </a:p>
          <a:p>
            <a:pPr lvl="0" algn="just">
              <a:buFont typeface="Arial" pitchFamily="34" charset="0"/>
              <a:buChar char="•"/>
            </a:pPr>
            <a:r>
              <a:rPr lang="es-ES" sz="1200" dirty="0" smtClean="0">
                <a:solidFill>
                  <a:schemeClr val="tx1"/>
                </a:solidFill>
                <a:latin typeface="Arial" pitchFamily="34" charset="0"/>
                <a:cs typeface="Arial" pitchFamily="34" charset="0"/>
              </a:rPr>
              <a:t>Registrar conforme los movimientos u operaciones económicos que hace la compañía.</a:t>
            </a:r>
          </a:p>
          <a:p>
            <a:pPr lvl="0" algn="just">
              <a:buFont typeface="Arial" pitchFamily="34" charset="0"/>
              <a:buChar char="•"/>
            </a:pPr>
            <a:r>
              <a:rPr lang="es-ES" sz="1200" dirty="0" smtClean="0">
                <a:solidFill>
                  <a:schemeClr val="tx1"/>
                </a:solidFill>
                <a:latin typeface="Arial" pitchFamily="34" charset="0"/>
                <a:cs typeface="Arial" pitchFamily="34" charset="0"/>
              </a:rPr>
              <a:t>Se ocupa de la liquidación de impuestos y de la revisión de informes financieros elaborados por la empresa. </a:t>
            </a:r>
            <a:endParaRPr lang="es-ES" sz="1200" dirty="0">
              <a:solidFill>
                <a:schemeClr val="tx1"/>
              </a:solidFill>
              <a:latin typeface="Arial" pitchFamily="34" charset="0"/>
              <a:cs typeface="Arial" pitchFamily="34" charset="0"/>
            </a:endParaRPr>
          </a:p>
        </p:txBody>
      </p:sp>
      <p:sp>
        <p:nvSpPr>
          <p:cNvPr id="17" name="16 Forma libre"/>
          <p:cNvSpPr/>
          <p:nvPr/>
        </p:nvSpPr>
        <p:spPr>
          <a:xfrm>
            <a:off x="323528" y="5013176"/>
            <a:ext cx="1512168" cy="1368151"/>
          </a:xfrm>
          <a:custGeom>
            <a:avLst/>
            <a:gdLst>
              <a:gd name="connsiteX0" fmla="*/ 0 w 1479442"/>
              <a:gd name="connsiteY0" fmla="*/ 246579 h 1974939"/>
              <a:gd name="connsiteX1" fmla="*/ 72222 w 1479442"/>
              <a:gd name="connsiteY1" fmla="*/ 72221 h 1974939"/>
              <a:gd name="connsiteX2" fmla="*/ 246580 w 1479442"/>
              <a:gd name="connsiteY2" fmla="*/ 0 h 1974939"/>
              <a:gd name="connsiteX3" fmla="*/ 1232863 w 1479442"/>
              <a:gd name="connsiteY3" fmla="*/ 0 h 1974939"/>
              <a:gd name="connsiteX4" fmla="*/ 1407221 w 1479442"/>
              <a:gd name="connsiteY4" fmla="*/ 72222 h 1974939"/>
              <a:gd name="connsiteX5" fmla="*/ 1479442 w 1479442"/>
              <a:gd name="connsiteY5" fmla="*/ 246580 h 1974939"/>
              <a:gd name="connsiteX6" fmla="*/ 1479442 w 1479442"/>
              <a:gd name="connsiteY6" fmla="*/ 1728360 h 1974939"/>
              <a:gd name="connsiteX7" fmla="*/ 1407221 w 1479442"/>
              <a:gd name="connsiteY7" fmla="*/ 1902718 h 1974939"/>
              <a:gd name="connsiteX8" fmla="*/ 1232863 w 1479442"/>
              <a:gd name="connsiteY8" fmla="*/ 1974939 h 1974939"/>
              <a:gd name="connsiteX9" fmla="*/ 246579 w 1479442"/>
              <a:gd name="connsiteY9" fmla="*/ 1974939 h 1974939"/>
              <a:gd name="connsiteX10" fmla="*/ 72221 w 1479442"/>
              <a:gd name="connsiteY10" fmla="*/ 1902718 h 1974939"/>
              <a:gd name="connsiteX11" fmla="*/ 0 w 1479442"/>
              <a:gd name="connsiteY11" fmla="*/ 1728360 h 1974939"/>
              <a:gd name="connsiteX12" fmla="*/ 0 w 1479442"/>
              <a:gd name="connsiteY12" fmla="*/ 246579 h 1974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79442" h="1974939">
                <a:moveTo>
                  <a:pt x="0" y="246579"/>
                </a:moveTo>
                <a:cubicBezTo>
                  <a:pt x="0" y="181182"/>
                  <a:pt x="25979" y="118464"/>
                  <a:pt x="72222" y="72221"/>
                </a:cubicBezTo>
                <a:cubicBezTo>
                  <a:pt x="118465" y="25979"/>
                  <a:pt x="181183" y="0"/>
                  <a:pt x="246580" y="0"/>
                </a:cubicBezTo>
                <a:lnTo>
                  <a:pt x="1232863" y="0"/>
                </a:lnTo>
                <a:cubicBezTo>
                  <a:pt x="1298260" y="0"/>
                  <a:pt x="1360978" y="25979"/>
                  <a:pt x="1407221" y="72222"/>
                </a:cubicBezTo>
                <a:cubicBezTo>
                  <a:pt x="1453463" y="118465"/>
                  <a:pt x="1479442" y="181183"/>
                  <a:pt x="1479442" y="246580"/>
                </a:cubicBezTo>
                <a:lnTo>
                  <a:pt x="1479442" y="1728360"/>
                </a:lnTo>
                <a:cubicBezTo>
                  <a:pt x="1479442" y="1793757"/>
                  <a:pt x="1453463" y="1856475"/>
                  <a:pt x="1407221" y="1902718"/>
                </a:cubicBezTo>
                <a:cubicBezTo>
                  <a:pt x="1360978" y="1948961"/>
                  <a:pt x="1298260" y="1974939"/>
                  <a:pt x="1232863" y="1974939"/>
                </a:cubicBezTo>
                <a:lnTo>
                  <a:pt x="246579" y="1974939"/>
                </a:lnTo>
                <a:cubicBezTo>
                  <a:pt x="181182" y="1974939"/>
                  <a:pt x="118464" y="1948960"/>
                  <a:pt x="72221" y="1902718"/>
                </a:cubicBezTo>
                <a:cubicBezTo>
                  <a:pt x="25978" y="1856475"/>
                  <a:pt x="0" y="1793757"/>
                  <a:pt x="0" y="1728360"/>
                </a:cubicBezTo>
                <a:lnTo>
                  <a:pt x="0" y="246579"/>
                </a:lnTo>
                <a:close/>
              </a:path>
            </a:pathLst>
          </a:custGeom>
          <a:solidFill>
            <a:schemeClr val="accent2">
              <a:lumMod val="7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9370" tIns="100795" rIns="129370" bIns="100795" numCol="1" spcCol="1270" anchor="ctr" anchorCtr="0">
            <a:noAutofit/>
          </a:bodyPr>
          <a:lstStyle/>
          <a:p>
            <a:pPr lvl="0" algn="ctr" defTabSz="666750">
              <a:lnSpc>
                <a:spcPct val="90000"/>
              </a:lnSpc>
              <a:spcBef>
                <a:spcPct val="0"/>
              </a:spcBef>
              <a:spcAft>
                <a:spcPct val="35000"/>
              </a:spcAft>
            </a:pPr>
            <a:r>
              <a:rPr lang="es-ES" sz="1500" kern="1200" dirty="0" smtClean="0">
                <a:latin typeface="Arial" pitchFamily="34" charset="0"/>
                <a:cs typeface="Arial" pitchFamily="34" charset="0"/>
              </a:rPr>
              <a:t>Contador</a:t>
            </a:r>
            <a:endParaRPr lang="es-ES" sz="1500" kern="1200" dirty="0">
              <a:latin typeface="Arial" pitchFamily="34" charset="0"/>
              <a:cs typeface="Arial" pitchFamily="34" charset="0"/>
            </a:endParaRPr>
          </a:p>
        </p:txBody>
      </p:sp>
      <p:sp>
        <p:nvSpPr>
          <p:cNvPr id="19" name="18 Forma libre"/>
          <p:cNvSpPr/>
          <p:nvPr/>
        </p:nvSpPr>
        <p:spPr>
          <a:xfrm>
            <a:off x="1835696" y="3212976"/>
            <a:ext cx="5618841" cy="1800200"/>
          </a:xfrm>
          <a:custGeom>
            <a:avLst/>
            <a:gdLst>
              <a:gd name="connsiteX0" fmla="*/ 0 w 5289783"/>
              <a:gd name="connsiteY0" fmla="*/ 234973 h 1879788"/>
              <a:gd name="connsiteX1" fmla="*/ 4349889 w 5289783"/>
              <a:gd name="connsiteY1" fmla="*/ 234973 h 1879788"/>
              <a:gd name="connsiteX2" fmla="*/ 4349889 w 5289783"/>
              <a:gd name="connsiteY2" fmla="*/ 0 h 1879788"/>
              <a:gd name="connsiteX3" fmla="*/ 5289783 w 5289783"/>
              <a:gd name="connsiteY3" fmla="*/ 939894 h 1879788"/>
              <a:gd name="connsiteX4" fmla="*/ 4349889 w 5289783"/>
              <a:gd name="connsiteY4" fmla="*/ 1879788 h 1879788"/>
              <a:gd name="connsiteX5" fmla="*/ 4349889 w 5289783"/>
              <a:gd name="connsiteY5" fmla="*/ 1644815 h 1879788"/>
              <a:gd name="connsiteX6" fmla="*/ 0 w 5289783"/>
              <a:gd name="connsiteY6" fmla="*/ 1644815 h 1879788"/>
              <a:gd name="connsiteX7" fmla="*/ 0 w 5289783"/>
              <a:gd name="connsiteY7" fmla="*/ 234973 h 1879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9783" h="1879788">
                <a:moveTo>
                  <a:pt x="0" y="234973"/>
                </a:moveTo>
                <a:lnTo>
                  <a:pt x="4349889" y="234973"/>
                </a:lnTo>
                <a:lnTo>
                  <a:pt x="4349889" y="0"/>
                </a:lnTo>
                <a:lnTo>
                  <a:pt x="5289783" y="939894"/>
                </a:lnTo>
                <a:lnTo>
                  <a:pt x="4349889" y="1879788"/>
                </a:lnTo>
                <a:lnTo>
                  <a:pt x="4349889" y="1644815"/>
                </a:lnTo>
                <a:lnTo>
                  <a:pt x="0" y="1644815"/>
                </a:lnTo>
                <a:lnTo>
                  <a:pt x="0" y="234973"/>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985" tIns="241958" rIns="711906" bIns="241958" numCol="1" spcCol="1270" anchor="t" anchorCtr="0">
            <a:noAutofit/>
          </a:bodyPr>
          <a:lstStyle/>
          <a:p>
            <a:pPr lvl="0" algn="just">
              <a:buFont typeface="Arial" pitchFamily="34" charset="0"/>
              <a:buChar char="•"/>
            </a:pPr>
            <a:r>
              <a:rPr lang="es-ES" sz="1200" dirty="0" smtClean="0">
                <a:latin typeface="Arial" pitchFamily="34" charset="0"/>
                <a:cs typeface="Arial" pitchFamily="34" charset="0"/>
              </a:rPr>
              <a:t>Es responsable directo de dinero en efectivo, cheques y otros documentos de valor.</a:t>
            </a:r>
          </a:p>
          <a:p>
            <a:pPr lvl="0" algn="just">
              <a:buFont typeface="Arial" pitchFamily="34" charset="0"/>
              <a:buChar char="•"/>
            </a:pPr>
            <a:r>
              <a:rPr lang="es-ES" sz="1200" dirty="0" smtClean="0">
                <a:latin typeface="Arial" pitchFamily="34" charset="0"/>
                <a:cs typeface="Arial" pitchFamily="34" charset="0"/>
              </a:rPr>
              <a:t>Maneja en forma directa un grado de confidencialidad bajo.</a:t>
            </a:r>
          </a:p>
          <a:p>
            <a:pPr lvl="0" algn="just">
              <a:buFont typeface="Arial" pitchFamily="34" charset="0"/>
              <a:buChar char="•"/>
            </a:pPr>
            <a:r>
              <a:rPr lang="es-ES" sz="1200" dirty="0" smtClean="0">
                <a:latin typeface="Arial" pitchFamily="34" charset="0"/>
                <a:cs typeface="Arial" pitchFamily="34" charset="0"/>
              </a:rPr>
              <a:t>El cargo se ubica en un sitio cerrado, generalmente agradable y no mantiene contacto con agentes contaminantes.</a:t>
            </a:r>
          </a:p>
          <a:p>
            <a:pPr lvl="0" algn="just">
              <a:buFont typeface="Arial" pitchFamily="34" charset="0"/>
              <a:buChar char="•"/>
            </a:pPr>
            <a:r>
              <a:rPr lang="es-ES" sz="1200" dirty="0" smtClean="0">
                <a:latin typeface="Arial" pitchFamily="34" charset="0"/>
                <a:cs typeface="Arial" pitchFamily="34" charset="0"/>
              </a:rPr>
              <a:t>El cargo está sometido a un riesgo irrelevante, con posibilidad de ocurrencia baja.</a:t>
            </a:r>
            <a:endParaRPr lang="es-ES" sz="1200" dirty="0">
              <a:latin typeface="Arial" pitchFamily="34" charset="0"/>
              <a:cs typeface="Arial" pitchFamily="34" charset="0"/>
            </a:endParaRPr>
          </a:p>
        </p:txBody>
      </p:sp>
    </p:spTree>
  </p:cSld>
  <p:clrMapOvr>
    <a:masterClrMapping/>
  </p:clrMapOvr>
  <p:transition>
    <p:push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18 Imagen" descr="images (23).jpg"/>
          <p:cNvPicPr>
            <a:picLocks noChangeAspect="1"/>
          </p:cNvPicPr>
          <p:nvPr/>
        </p:nvPicPr>
        <p:blipFill>
          <a:blip r:embed="rId2" cstate="print"/>
          <a:stretch>
            <a:fillRect/>
          </a:stretch>
        </p:blipFill>
        <p:spPr>
          <a:xfrm>
            <a:off x="2051720" y="620688"/>
            <a:ext cx="1503611" cy="1503611"/>
          </a:xfrm>
          <a:prstGeom prst="rect">
            <a:avLst/>
          </a:prstGeom>
        </p:spPr>
      </p:pic>
      <p:pic>
        <p:nvPicPr>
          <p:cNvPr id="18" name="17 Imagen" descr="images (25).jpg"/>
          <p:cNvPicPr>
            <a:picLocks noChangeAspect="1"/>
          </p:cNvPicPr>
          <p:nvPr/>
        </p:nvPicPr>
        <p:blipFill>
          <a:blip r:embed="rId3" cstate="print"/>
          <a:stretch>
            <a:fillRect/>
          </a:stretch>
        </p:blipFill>
        <p:spPr>
          <a:xfrm>
            <a:off x="7092280" y="1772816"/>
            <a:ext cx="1872208" cy="1308832"/>
          </a:xfrm>
          <a:prstGeom prst="rect">
            <a:avLst/>
          </a:prstGeom>
        </p:spPr>
      </p:pic>
      <p:pic>
        <p:nvPicPr>
          <p:cNvPr id="15" name="14 Imagen" descr="images (20).jpg"/>
          <p:cNvPicPr>
            <a:picLocks noChangeAspect="1"/>
          </p:cNvPicPr>
          <p:nvPr/>
        </p:nvPicPr>
        <p:blipFill>
          <a:blip r:embed="rId4" cstate="print"/>
          <a:stretch>
            <a:fillRect/>
          </a:stretch>
        </p:blipFill>
        <p:spPr>
          <a:xfrm>
            <a:off x="7020272" y="3212976"/>
            <a:ext cx="1872605" cy="1500538"/>
          </a:xfrm>
          <a:prstGeom prst="rect">
            <a:avLst/>
          </a:prstGeom>
        </p:spPr>
      </p:pic>
      <p:pic>
        <p:nvPicPr>
          <p:cNvPr id="16" name="15 Imagen" descr="images (19).jpg"/>
          <p:cNvPicPr>
            <a:picLocks noChangeAspect="1"/>
          </p:cNvPicPr>
          <p:nvPr/>
        </p:nvPicPr>
        <p:blipFill>
          <a:blip r:embed="rId5" cstate="print"/>
          <a:stretch>
            <a:fillRect/>
          </a:stretch>
        </p:blipFill>
        <p:spPr>
          <a:xfrm>
            <a:off x="7164288" y="5085184"/>
            <a:ext cx="1728192" cy="1263082"/>
          </a:xfrm>
          <a:prstGeom prst="rect">
            <a:avLst/>
          </a:prstGeom>
        </p:spPr>
      </p:pic>
      <p:sp>
        <p:nvSpPr>
          <p:cNvPr id="7" name="2 Marcador de texto"/>
          <p:cNvSpPr txBox="1">
            <a:spLocks/>
          </p:cNvSpPr>
          <p:nvPr/>
        </p:nvSpPr>
        <p:spPr>
          <a:xfrm>
            <a:off x="827584" y="692696"/>
            <a:ext cx="7920880" cy="659352"/>
          </a:xfrm>
          <a:prstGeom prst="rect">
            <a:avLst/>
          </a:prstGeom>
        </p:spPr>
        <p:txBody>
          <a:bodyPr vert="horz" lIns="45720" tIns="0" rIns="45720" bIns="0" anchor="ctr">
            <a:noAutofit/>
          </a:bodyPr>
          <a:lstStyle/>
          <a:p>
            <a:pPr marL="0" marR="0" lvl="0" indent="0" algn="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es-ES" sz="2000" b="1" i="0" u="none" strike="noStrike" kern="1200" cap="none" spc="0" normalizeH="0" baseline="0" noProof="0" dirty="0" smtClean="0">
                <a:ln>
                  <a:noFill/>
                </a:ln>
                <a:solidFill>
                  <a:schemeClr val="tx2"/>
                </a:solidFill>
                <a:effectLst/>
                <a:uLnTx/>
                <a:uFillTx/>
                <a:latin typeface="Arial" pitchFamily="34" charset="0"/>
                <a:ea typeface="+mn-ea"/>
                <a:cs typeface="Arial" pitchFamily="34" charset="0"/>
              </a:rPr>
              <a:t>DESCRIPCIÓN DEL EQUIPO DE TRABAJO</a:t>
            </a:r>
            <a:endParaRPr kumimoji="0" lang="es-ES" sz="2000" b="1" i="0" u="none" strike="noStrike" kern="1200" cap="none" spc="0" normalizeH="0" baseline="0" noProof="0" dirty="0">
              <a:ln>
                <a:noFill/>
              </a:ln>
              <a:solidFill>
                <a:schemeClr val="tx2"/>
              </a:solidFill>
              <a:effectLst/>
              <a:uLnTx/>
              <a:uFillTx/>
              <a:latin typeface="Arial" pitchFamily="34" charset="0"/>
              <a:ea typeface="+mn-ea"/>
              <a:cs typeface="Arial" pitchFamily="34" charset="0"/>
            </a:endParaRPr>
          </a:p>
        </p:txBody>
      </p:sp>
      <p:grpSp>
        <p:nvGrpSpPr>
          <p:cNvPr id="8" name="7 Grupo"/>
          <p:cNvGrpSpPr/>
          <p:nvPr/>
        </p:nvGrpSpPr>
        <p:grpSpPr>
          <a:xfrm>
            <a:off x="179512" y="1700808"/>
            <a:ext cx="7275025" cy="3096343"/>
            <a:chOff x="321618" y="1756815"/>
            <a:chExt cx="6848975" cy="2866983"/>
          </a:xfrm>
        </p:grpSpPr>
        <p:sp>
          <p:nvSpPr>
            <p:cNvPr id="9" name="8 Forma libre"/>
            <p:cNvSpPr/>
            <p:nvPr/>
          </p:nvSpPr>
          <p:spPr>
            <a:xfrm>
              <a:off x="1880810" y="1756815"/>
              <a:ext cx="5289783" cy="1466829"/>
            </a:xfrm>
            <a:custGeom>
              <a:avLst/>
              <a:gdLst>
                <a:gd name="connsiteX0" fmla="*/ 0 w 5289783"/>
                <a:gd name="connsiteY0" fmla="*/ 234973 h 1879788"/>
                <a:gd name="connsiteX1" fmla="*/ 4349889 w 5289783"/>
                <a:gd name="connsiteY1" fmla="*/ 234973 h 1879788"/>
                <a:gd name="connsiteX2" fmla="*/ 4349889 w 5289783"/>
                <a:gd name="connsiteY2" fmla="*/ 0 h 1879788"/>
                <a:gd name="connsiteX3" fmla="*/ 5289783 w 5289783"/>
                <a:gd name="connsiteY3" fmla="*/ 939894 h 1879788"/>
                <a:gd name="connsiteX4" fmla="*/ 4349889 w 5289783"/>
                <a:gd name="connsiteY4" fmla="*/ 1879788 h 1879788"/>
                <a:gd name="connsiteX5" fmla="*/ 4349889 w 5289783"/>
                <a:gd name="connsiteY5" fmla="*/ 1644815 h 1879788"/>
                <a:gd name="connsiteX6" fmla="*/ 0 w 5289783"/>
                <a:gd name="connsiteY6" fmla="*/ 1644815 h 1879788"/>
                <a:gd name="connsiteX7" fmla="*/ 0 w 5289783"/>
                <a:gd name="connsiteY7" fmla="*/ 234973 h 1879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9783" h="1879788">
                  <a:moveTo>
                    <a:pt x="0" y="234973"/>
                  </a:moveTo>
                  <a:lnTo>
                    <a:pt x="4349889" y="234973"/>
                  </a:lnTo>
                  <a:lnTo>
                    <a:pt x="4349889" y="0"/>
                  </a:lnTo>
                  <a:lnTo>
                    <a:pt x="5289783" y="939894"/>
                  </a:lnTo>
                  <a:lnTo>
                    <a:pt x="4349889" y="1879788"/>
                  </a:lnTo>
                  <a:lnTo>
                    <a:pt x="4349889" y="1644815"/>
                  </a:lnTo>
                  <a:lnTo>
                    <a:pt x="0" y="1644815"/>
                  </a:lnTo>
                  <a:lnTo>
                    <a:pt x="0" y="234973"/>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985" tIns="241958" rIns="711906" bIns="241958" numCol="1" spcCol="1270" anchor="t" anchorCtr="0">
              <a:noAutofit/>
            </a:bodyPr>
            <a:lstStyle/>
            <a:p>
              <a:pPr lvl="0" algn="just">
                <a:buFont typeface="Arial" pitchFamily="34" charset="0"/>
                <a:buChar char="•"/>
              </a:pPr>
              <a:r>
                <a:rPr lang="es-ES" sz="1200" dirty="0" smtClean="0">
                  <a:latin typeface="Arial" pitchFamily="34" charset="0"/>
                  <a:cs typeface="Arial" pitchFamily="34" charset="0"/>
                </a:rPr>
                <a:t>Cumplir y hacer cumplir todas las normas establecidas en la empresa.</a:t>
              </a:r>
            </a:p>
            <a:p>
              <a:pPr lvl="0" algn="just">
                <a:buFont typeface="Arial" pitchFamily="34" charset="0"/>
                <a:buChar char="•"/>
              </a:pPr>
              <a:r>
                <a:rPr lang="es-ES" sz="1200" dirty="0" smtClean="0">
                  <a:latin typeface="Arial" pitchFamily="34" charset="0"/>
                  <a:cs typeface="Arial" pitchFamily="34" charset="0"/>
                </a:rPr>
                <a:t>Asignar trabajo o tareas.</a:t>
              </a:r>
            </a:p>
            <a:p>
              <a:pPr lvl="0" algn="just">
                <a:buFont typeface="Arial" pitchFamily="34" charset="0"/>
                <a:buChar char="•"/>
              </a:pPr>
              <a:r>
                <a:rPr lang="es-ES" sz="1200" dirty="0" smtClean="0">
                  <a:latin typeface="Arial" pitchFamily="34" charset="0"/>
                  <a:cs typeface="Arial" pitchFamily="34" charset="0"/>
                </a:rPr>
                <a:t>Observar y vigilar el cumplimiento de las tareas asignadas.</a:t>
              </a:r>
            </a:p>
            <a:p>
              <a:pPr lvl="0" algn="just">
                <a:buFont typeface="Arial" pitchFamily="34" charset="0"/>
                <a:buChar char="•"/>
              </a:pPr>
              <a:r>
                <a:rPr lang="es-ES" sz="1200" dirty="0" smtClean="0">
                  <a:latin typeface="Arial" pitchFamily="34" charset="0"/>
                  <a:cs typeface="Arial" pitchFamily="34" charset="0"/>
                </a:rPr>
                <a:t>Mantiene el orden del equipo y sitio de trabajo, reportando cualquier anomalía.</a:t>
              </a:r>
              <a:endParaRPr lang="es-ES" sz="1200" dirty="0">
                <a:latin typeface="Arial" pitchFamily="34" charset="0"/>
                <a:cs typeface="Arial" pitchFamily="34" charset="0"/>
              </a:endParaRPr>
            </a:p>
          </p:txBody>
        </p:sp>
        <p:sp>
          <p:nvSpPr>
            <p:cNvPr id="10" name="9 Forma libre"/>
            <p:cNvSpPr/>
            <p:nvPr/>
          </p:nvSpPr>
          <p:spPr>
            <a:xfrm>
              <a:off x="457200" y="1756815"/>
              <a:ext cx="1423610" cy="1400155"/>
            </a:xfrm>
            <a:custGeom>
              <a:avLst/>
              <a:gdLst>
                <a:gd name="connsiteX0" fmla="*/ 0 w 1490573"/>
                <a:gd name="connsiteY0" fmla="*/ 248434 h 1731889"/>
                <a:gd name="connsiteX1" fmla="*/ 72765 w 1490573"/>
                <a:gd name="connsiteY1" fmla="*/ 72765 h 1731889"/>
                <a:gd name="connsiteX2" fmla="*/ 248435 w 1490573"/>
                <a:gd name="connsiteY2" fmla="*/ 1 h 1731889"/>
                <a:gd name="connsiteX3" fmla="*/ 1242139 w 1490573"/>
                <a:gd name="connsiteY3" fmla="*/ 0 h 1731889"/>
                <a:gd name="connsiteX4" fmla="*/ 1417808 w 1490573"/>
                <a:gd name="connsiteY4" fmla="*/ 72765 h 1731889"/>
                <a:gd name="connsiteX5" fmla="*/ 1490572 w 1490573"/>
                <a:gd name="connsiteY5" fmla="*/ 248435 h 1731889"/>
                <a:gd name="connsiteX6" fmla="*/ 1490573 w 1490573"/>
                <a:gd name="connsiteY6" fmla="*/ 1483455 h 1731889"/>
                <a:gd name="connsiteX7" fmla="*/ 1417808 w 1490573"/>
                <a:gd name="connsiteY7" fmla="*/ 1659124 h 1731889"/>
                <a:gd name="connsiteX8" fmla="*/ 1242139 w 1490573"/>
                <a:gd name="connsiteY8" fmla="*/ 1731889 h 1731889"/>
                <a:gd name="connsiteX9" fmla="*/ 248434 w 1490573"/>
                <a:gd name="connsiteY9" fmla="*/ 1731889 h 1731889"/>
                <a:gd name="connsiteX10" fmla="*/ 72765 w 1490573"/>
                <a:gd name="connsiteY10" fmla="*/ 1659124 h 1731889"/>
                <a:gd name="connsiteX11" fmla="*/ 1 w 1490573"/>
                <a:gd name="connsiteY11" fmla="*/ 1483454 h 1731889"/>
                <a:gd name="connsiteX12" fmla="*/ 0 w 1490573"/>
                <a:gd name="connsiteY12" fmla="*/ 248434 h 1731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90573" h="1731889">
                  <a:moveTo>
                    <a:pt x="0" y="248434"/>
                  </a:moveTo>
                  <a:cubicBezTo>
                    <a:pt x="0" y="182545"/>
                    <a:pt x="26174" y="119355"/>
                    <a:pt x="72765" y="72765"/>
                  </a:cubicBezTo>
                  <a:cubicBezTo>
                    <a:pt x="119355" y="26175"/>
                    <a:pt x="182546" y="1"/>
                    <a:pt x="248435" y="1"/>
                  </a:cubicBezTo>
                  <a:lnTo>
                    <a:pt x="1242139" y="0"/>
                  </a:lnTo>
                  <a:cubicBezTo>
                    <a:pt x="1308028" y="0"/>
                    <a:pt x="1371218" y="26174"/>
                    <a:pt x="1417808" y="72765"/>
                  </a:cubicBezTo>
                  <a:cubicBezTo>
                    <a:pt x="1464398" y="119355"/>
                    <a:pt x="1490572" y="182546"/>
                    <a:pt x="1490572" y="248435"/>
                  </a:cubicBezTo>
                  <a:cubicBezTo>
                    <a:pt x="1490572" y="660108"/>
                    <a:pt x="1490573" y="1071782"/>
                    <a:pt x="1490573" y="1483455"/>
                  </a:cubicBezTo>
                  <a:cubicBezTo>
                    <a:pt x="1490573" y="1549344"/>
                    <a:pt x="1464399" y="1612534"/>
                    <a:pt x="1417808" y="1659124"/>
                  </a:cubicBezTo>
                  <a:cubicBezTo>
                    <a:pt x="1371218" y="1705714"/>
                    <a:pt x="1308027" y="1731889"/>
                    <a:pt x="1242139" y="1731889"/>
                  </a:cubicBezTo>
                  <a:lnTo>
                    <a:pt x="248434" y="1731889"/>
                  </a:lnTo>
                  <a:cubicBezTo>
                    <a:pt x="182545" y="1731889"/>
                    <a:pt x="119355" y="1705715"/>
                    <a:pt x="72765" y="1659124"/>
                  </a:cubicBezTo>
                  <a:cubicBezTo>
                    <a:pt x="26175" y="1612534"/>
                    <a:pt x="0" y="1549343"/>
                    <a:pt x="1" y="1483454"/>
                  </a:cubicBezTo>
                  <a:cubicBezTo>
                    <a:pt x="1" y="1071781"/>
                    <a:pt x="0" y="660107"/>
                    <a:pt x="0" y="248434"/>
                  </a:cubicBezTo>
                  <a:close/>
                </a:path>
              </a:pathLst>
            </a:custGeom>
            <a:solidFill>
              <a:schemeClr val="accent2">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9914" tIns="101339" rIns="129914" bIns="101339" numCol="1" spcCol="1270" anchor="ctr" anchorCtr="0">
              <a:noAutofit/>
            </a:bodyPr>
            <a:lstStyle/>
            <a:p>
              <a:pPr lvl="0" algn="ctr" defTabSz="666750">
                <a:lnSpc>
                  <a:spcPct val="90000"/>
                </a:lnSpc>
                <a:spcBef>
                  <a:spcPct val="0"/>
                </a:spcBef>
                <a:spcAft>
                  <a:spcPct val="35000"/>
                </a:spcAft>
              </a:pPr>
              <a:r>
                <a:rPr lang="es-ES" sz="1500" kern="1200" dirty="0" smtClean="0">
                  <a:latin typeface="Arial" pitchFamily="34" charset="0"/>
                  <a:cs typeface="Arial" pitchFamily="34" charset="0"/>
                </a:rPr>
                <a:t>Supervisor</a:t>
              </a:r>
              <a:endParaRPr lang="es-ES" sz="1500" kern="1200" dirty="0">
                <a:latin typeface="Arial" pitchFamily="34" charset="0"/>
                <a:cs typeface="Arial" pitchFamily="34" charset="0"/>
              </a:endParaRPr>
            </a:p>
          </p:txBody>
        </p:sp>
        <p:sp>
          <p:nvSpPr>
            <p:cNvPr id="11" name="10 Forma libre"/>
            <p:cNvSpPr/>
            <p:nvPr/>
          </p:nvSpPr>
          <p:spPr>
            <a:xfrm>
              <a:off x="321618" y="3290318"/>
              <a:ext cx="1559192" cy="1333480"/>
            </a:xfrm>
            <a:custGeom>
              <a:avLst/>
              <a:gdLst>
                <a:gd name="connsiteX0" fmla="*/ 0 w 1479442"/>
                <a:gd name="connsiteY0" fmla="*/ 246579 h 1974939"/>
                <a:gd name="connsiteX1" fmla="*/ 72222 w 1479442"/>
                <a:gd name="connsiteY1" fmla="*/ 72221 h 1974939"/>
                <a:gd name="connsiteX2" fmla="*/ 246580 w 1479442"/>
                <a:gd name="connsiteY2" fmla="*/ 0 h 1974939"/>
                <a:gd name="connsiteX3" fmla="*/ 1232863 w 1479442"/>
                <a:gd name="connsiteY3" fmla="*/ 0 h 1974939"/>
                <a:gd name="connsiteX4" fmla="*/ 1407221 w 1479442"/>
                <a:gd name="connsiteY4" fmla="*/ 72222 h 1974939"/>
                <a:gd name="connsiteX5" fmla="*/ 1479442 w 1479442"/>
                <a:gd name="connsiteY5" fmla="*/ 246580 h 1974939"/>
                <a:gd name="connsiteX6" fmla="*/ 1479442 w 1479442"/>
                <a:gd name="connsiteY6" fmla="*/ 1728360 h 1974939"/>
                <a:gd name="connsiteX7" fmla="*/ 1407221 w 1479442"/>
                <a:gd name="connsiteY7" fmla="*/ 1902718 h 1974939"/>
                <a:gd name="connsiteX8" fmla="*/ 1232863 w 1479442"/>
                <a:gd name="connsiteY8" fmla="*/ 1974939 h 1974939"/>
                <a:gd name="connsiteX9" fmla="*/ 246579 w 1479442"/>
                <a:gd name="connsiteY9" fmla="*/ 1974939 h 1974939"/>
                <a:gd name="connsiteX10" fmla="*/ 72221 w 1479442"/>
                <a:gd name="connsiteY10" fmla="*/ 1902718 h 1974939"/>
                <a:gd name="connsiteX11" fmla="*/ 0 w 1479442"/>
                <a:gd name="connsiteY11" fmla="*/ 1728360 h 1974939"/>
                <a:gd name="connsiteX12" fmla="*/ 0 w 1479442"/>
                <a:gd name="connsiteY12" fmla="*/ 246579 h 1974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79442" h="1974939">
                  <a:moveTo>
                    <a:pt x="0" y="246579"/>
                  </a:moveTo>
                  <a:cubicBezTo>
                    <a:pt x="0" y="181182"/>
                    <a:pt x="25979" y="118464"/>
                    <a:pt x="72222" y="72221"/>
                  </a:cubicBezTo>
                  <a:cubicBezTo>
                    <a:pt x="118465" y="25979"/>
                    <a:pt x="181183" y="0"/>
                    <a:pt x="246580" y="0"/>
                  </a:cubicBezTo>
                  <a:lnTo>
                    <a:pt x="1232863" y="0"/>
                  </a:lnTo>
                  <a:cubicBezTo>
                    <a:pt x="1298260" y="0"/>
                    <a:pt x="1360978" y="25979"/>
                    <a:pt x="1407221" y="72222"/>
                  </a:cubicBezTo>
                  <a:cubicBezTo>
                    <a:pt x="1453463" y="118465"/>
                    <a:pt x="1479442" y="181183"/>
                    <a:pt x="1479442" y="246580"/>
                  </a:cubicBezTo>
                  <a:lnTo>
                    <a:pt x="1479442" y="1728360"/>
                  </a:lnTo>
                  <a:cubicBezTo>
                    <a:pt x="1479442" y="1793757"/>
                    <a:pt x="1453463" y="1856475"/>
                    <a:pt x="1407221" y="1902718"/>
                  </a:cubicBezTo>
                  <a:cubicBezTo>
                    <a:pt x="1360978" y="1948961"/>
                    <a:pt x="1298260" y="1974939"/>
                    <a:pt x="1232863" y="1974939"/>
                  </a:cubicBezTo>
                  <a:lnTo>
                    <a:pt x="246579" y="1974939"/>
                  </a:lnTo>
                  <a:cubicBezTo>
                    <a:pt x="181182" y="1974939"/>
                    <a:pt x="118464" y="1948960"/>
                    <a:pt x="72221" y="1902718"/>
                  </a:cubicBezTo>
                  <a:cubicBezTo>
                    <a:pt x="25978" y="1856475"/>
                    <a:pt x="0" y="1793757"/>
                    <a:pt x="0" y="1728360"/>
                  </a:cubicBezTo>
                  <a:lnTo>
                    <a:pt x="0" y="246579"/>
                  </a:lnTo>
                  <a:close/>
                </a:path>
              </a:pathLst>
            </a:custGeom>
            <a:solidFill>
              <a:schemeClr val="accent2">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9370" tIns="100795" rIns="129370" bIns="100795" numCol="1" spcCol="1270" anchor="ctr" anchorCtr="0">
              <a:noAutofit/>
            </a:bodyPr>
            <a:lstStyle/>
            <a:p>
              <a:pPr algn="ctr" defTabSz="666750">
                <a:lnSpc>
                  <a:spcPct val="90000"/>
                </a:lnSpc>
                <a:spcBef>
                  <a:spcPct val="0"/>
                </a:spcBef>
                <a:spcAft>
                  <a:spcPct val="35000"/>
                </a:spcAft>
              </a:pPr>
              <a:r>
                <a:rPr lang="es-ES" sz="1500" dirty="0" smtClean="0">
                  <a:latin typeface="Arial" pitchFamily="34" charset="0"/>
                  <a:cs typeface="Arial" pitchFamily="34" charset="0"/>
                </a:rPr>
                <a:t>Despachadores</a:t>
              </a:r>
              <a:endParaRPr lang="es-ES" sz="1500" kern="1200" dirty="0">
                <a:latin typeface="Arial" pitchFamily="34" charset="0"/>
                <a:cs typeface="Arial" pitchFamily="34" charset="0"/>
              </a:endParaRPr>
            </a:p>
          </p:txBody>
        </p:sp>
      </p:grpSp>
      <p:sp>
        <p:nvSpPr>
          <p:cNvPr id="12" name="11 Forma libre"/>
          <p:cNvSpPr/>
          <p:nvPr/>
        </p:nvSpPr>
        <p:spPr>
          <a:xfrm>
            <a:off x="323528" y="5013176"/>
            <a:ext cx="1512168" cy="1368151"/>
          </a:xfrm>
          <a:custGeom>
            <a:avLst/>
            <a:gdLst>
              <a:gd name="connsiteX0" fmla="*/ 0 w 1479442"/>
              <a:gd name="connsiteY0" fmla="*/ 246579 h 1974939"/>
              <a:gd name="connsiteX1" fmla="*/ 72222 w 1479442"/>
              <a:gd name="connsiteY1" fmla="*/ 72221 h 1974939"/>
              <a:gd name="connsiteX2" fmla="*/ 246580 w 1479442"/>
              <a:gd name="connsiteY2" fmla="*/ 0 h 1974939"/>
              <a:gd name="connsiteX3" fmla="*/ 1232863 w 1479442"/>
              <a:gd name="connsiteY3" fmla="*/ 0 h 1974939"/>
              <a:gd name="connsiteX4" fmla="*/ 1407221 w 1479442"/>
              <a:gd name="connsiteY4" fmla="*/ 72222 h 1974939"/>
              <a:gd name="connsiteX5" fmla="*/ 1479442 w 1479442"/>
              <a:gd name="connsiteY5" fmla="*/ 246580 h 1974939"/>
              <a:gd name="connsiteX6" fmla="*/ 1479442 w 1479442"/>
              <a:gd name="connsiteY6" fmla="*/ 1728360 h 1974939"/>
              <a:gd name="connsiteX7" fmla="*/ 1407221 w 1479442"/>
              <a:gd name="connsiteY7" fmla="*/ 1902718 h 1974939"/>
              <a:gd name="connsiteX8" fmla="*/ 1232863 w 1479442"/>
              <a:gd name="connsiteY8" fmla="*/ 1974939 h 1974939"/>
              <a:gd name="connsiteX9" fmla="*/ 246579 w 1479442"/>
              <a:gd name="connsiteY9" fmla="*/ 1974939 h 1974939"/>
              <a:gd name="connsiteX10" fmla="*/ 72221 w 1479442"/>
              <a:gd name="connsiteY10" fmla="*/ 1902718 h 1974939"/>
              <a:gd name="connsiteX11" fmla="*/ 0 w 1479442"/>
              <a:gd name="connsiteY11" fmla="*/ 1728360 h 1974939"/>
              <a:gd name="connsiteX12" fmla="*/ 0 w 1479442"/>
              <a:gd name="connsiteY12" fmla="*/ 246579 h 1974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79442" h="1974939">
                <a:moveTo>
                  <a:pt x="0" y="246579"/>
                </a:moveTo>
                <a:cubicBezTo>
                  <a:pt x="0" y="181182"/>
                  <a:pt x="25979" y="118464"/>
                  <a:pt x="72222" y="72221"/>
                </a:cubicBezTo>
                <a:cubicBezTo>
                  <a:pt x="118465" y="25979"/>
                  <a:pt x="181183" y="0"/>
                  <a:pt x="246580" y="0"/>
                </a:cubicBezTo>
                <a:lnTo>
                  <a:pt x="1232863" y="0"/>
                </a:lnTo>
                <a:cubicBezTo>
                  <a:pt x="1298260" y="0"/>
                  <a:pt x="1360978" y="25979"/>
                  <a:pt x="1407221" y="72222"/>
                </a:cubicBezTo>
                <a:cubicBezTo>
                  <a:pt x="1453463" y="118465"/>
                  <a:pt x="1479442" y="181183"/>
                  <a:pt x="1479442" y="246580"/>
                </a:cubicBezTo>
                <a:lnTo>
                  <a:pt x="1479442" y="1728360"/>
                </a:lnTo>
                <a:cubicBezTo>
                  <a:pt x="1479442" y="1793757"/>
                  <a:pt x="1453463" y="1856475"/>
                  <a:pt x="1407221" y="1902718"/>
                </a:cubicBezTo>
                <a:cubicBezTo>
                  <a:pt x="1360978" y="1948961"/>
                  <a:pt x="1298260" y="1974939"/>
                  <a:pt x="1232863" y="1974939"/>
                </a:cubicBezTo>
                <a:lnTo>
                  <a:pt x="246579" y="1974939"/>
                </a:lnTo>
                <a:cubicBezTo>
                  <a:pt x="181182" y="1974939"/>
                  <a:pt x="118464" y="1948960"/>
                  <a:pt x="72221" y="1902718"/>
                </a:cubicBezTo>
                <a:cubicBezTo>
                  <a:pt x="25978" y="1856475"/>
                  <a:pt x="0" y="1793757"/>
                  <a:pt x="0" y="1728360"/>
                </a:cubicBezTo>
                <a:lnTo>
                  <a:pt x="0" y="246579"/>
                </a:lnTo>
                <a:close/>
              </a:path>
            </a:pathLst>
          </a:custGeom>
          <a:solidFill>
            <a:schemeClr val="accent2">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9370" tIns="100795" rIns="129370" bIns="100795" numCol="1" spcCol="1270" anchor="ctr" anchorCtr="0">
            <a:noAutofit/>
          </a:bodyPr>
          <a:lstStyle/>
          <a:p>
            <a:pPr lvl="0" algn="ctr" defTabSz="666750">
              <a:lnSpc>
                <a:spcPct val="90000"/>
              </a:lnSpc>
              <a:spcBef>
                <a:spcPct val="0"/>
              </a:spcBef>
              <a:spcAft>
                <a:spcPct val="35000"/>
              </a:spcAft>
            </a:pPr>
            <a:r>
              <a:rPr lang="es-ES" sz="1500" kern="1200" dirty="0" smtClean="0">
                <a:latin typeface="Arial" pitchFamily="34" charset="0"/>
                <a:cs typeface="Arial" pitchFamily="34" charset="0"/>
              </a:rPr>
              <a:t>Personal</a:t>
            </a:r>
          </a:p>
          <a:p>
            <a:pPr lvl="0" algn="ctr" defTabSz="666750">
              <a:lnSpc>
                <a:spcPct val="90000"/>
              </a:lnSpc>
              <a:spcBef>
                <a:spcPct val="0"/>
              </a:spcBef>
              <a:spcAft>
                <a:spcPct val="35000"/>
              </a:spcAft>
            </a:pPr>
            <a:r>
              <a:rPr lang="es-ES" sz="1500" dirty="0" smtClean="0">
                <a:latin typeface="Arial" pitchFamily="34" charset="0"/>
                <a:cs typeface="Arial" pitchFamily="34" charset="0"/>
              </a:rPr>
              <a:t>De </a:t>
            </a:r>
          </a:p>
          <a:p>
            <a:pPr lvl="0" algn="ctr" defTabSz="666750">
              <a:lnSpc>
                <a:spcPct val="90000"/>
              </a:lnSpc>
              <a:spcBef>
                <a:spcPct val="0"/>
              </a:spcBef>
              <a:spcAft>
                <a:spcPct val="35000"/>
              </a:spcAft>
            </a:pPr>
            <a:r>
              <a:rPr lang="es-ES" sz="1500" kern="1200" dirty="0" smtClean="0">
                <a:latin typeface="Arial" pitchFamily="34" charset="0"/>
                <a:cs typeface="Arial" pitchFamily="34" charset="0"/>
              </a:rPr>
              <a:t>Limpieza</a:t>
            </a:r>
            <a:endParaRPr lang="es-ES" sz="1500" kern="1200" dirty="0">
              <a:latin typeface="Arial" pitchFamily="34" charset="0"/>
              <a:cs typeface="Arial" pitchFamily="34" charset="0"/>
            </a:endParaRPr>
          </a:p>
        </p:txBody>
      </p:sp>
      <p:sp>
        <p:nvSpPr>
          <p:cNvPr id="13" name="12 Forma libre"/>
          <p:cNvSpPr/>
          <p:nvPr/>
        </p:nvSpPr>
        <p:spPr>
          <a:xfrm>
            <a:off x="1907704" y="3284984"/>
            <a:ext cx="5618841" cy="1584176"/>
          </a:xfrm>
          <a:custGeom>
            <a:avLst/>
            <a:gdLst>
              <a:gd name="connsiteX0" fmla="*/ 0 w 5289783"/>
              <a:gd name="connsiteY0" fmla="*/ 234973 h 1879788"/>
              <a:gd name="connsiteX1" fmla="*/ 4349889 w 5289783"/>
              <a:gd name="connsiteY1" fmla="*/ 234973 h 1879788"/>
              <a:gd name="connsiteX2" fmla="*/ 4349889 w 5289783"/>
              <a:gd name="connsiteY2" fmla="*/ 0 h 1879788"/>
              <a:gd name="connsiteX3" fmla="*/ 5289783 w 5289783"/>
              <a:gd name="connsiteY3" fmla="*/ 939894 h 1879788"/>
              <a:gd name="connsiteX4" fmla="*/ 4349889 w 5289783"/>
              <a:gd name="connsiteY4" fmla="*/ 1879788 h 1879788"/>
              <a:gd name="connsiteX5" fmla="*/ 4349889 w 5289783"/>
              <a:gd name="connsiteY5" fmla="*/ 1644815 h 1879788"/>
              <a:gd name="connsiteX6" fmla="*/ 0 w 5289783"/>
              <a:gd name="connsiteY6" fmla="*/ 1644815 h 1879788"/>
              <a:gd name="connsiteX7" fmla="*/ 0 w 5289783"/>
              <a:gd name="connsiteY7" fmla="*/ 234973 h 1879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9783" h="1879788">
                <a:moveTo>
                  <a:pt x="0" y="234973"/>
                </a:moveTo>
                <a:lnTo>
                  <a:pt x="4349889" y="234973"/>
                </a:lnTo>
                <a:lnTo>
                  <a:pt x="4349889" y="0"/>
                </a:lnTo>
                <a:lnTo>
                  <a:pt x="5289783" y="939894"/>
                </a:lnTo>
                <a:lnTo>
                  <a:pt x="4349889" y="1879788"/>
                </a:lnTo>
                <a:lnTo>
                  <a:pt x="4349889" y="1644815"/>
                </a:lnTo>
                <a:lnTo>
                  <a:pt x="0" y="1644815"/>
                </a:lnTo>
                <a:lnTo>
                  <a:pt x="0" y="234973"/>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985" tIns="241958" rIns="711906" bIns="241958" numCol="1" spcCol="1270" anchor="t" anchorCtr="0">
            <a:noAutofit/>
          </a:bodyPr>
          <a:lstStyle/>
          <a:p>
            <a:pPr lvl="0" algn="just">
              <a:buFont typeface="Arial" pitchFamily="34" charset="0"/>
              <a:buChar char="•"/>
            </a:pPr>
            <a:r>
              <a:rPr lang="es-ES" sz="1200" dirty="0" smtClean="0">
                <a:latin typeface="Arial" pitchFamily="34" charset="0"/>
                <a:cs typeface="Arial" pitchFamily="34" charset="0"/>
              </a:rPr>
              <a:t>Se encargan de suministrar el combustible, aceite y agua a los vehículos de la estación de servicio.</a:t>
            </a:r>
          </a:p>
          <a:p>
            <a:pPr lvl="0" algn="just">
              <a:buFont typeface="Arial" pitchFamily="34" charset="0"/>
              <a:buChar char="•"/>
            </a:pPr>
            <a:r>
              <a:rPr lang="es-ES" sz="1200" dirty="0" smtClean="0">
                <a:latin typeface="Arial" pitchFamily="34" charset="0"/>
                <a:cs typeface="Arial" pitchFamily="34" charset="0"/>
              </a:rPr>
              <a:t>Se encargan de entregar facturas a nombre de los clientes que lo soliciten.</a:t>
            </a:r>
          </a:p>
          <a:p>
            <a:pPr algn="just">
              <a:buFont typeface="Arial" pitchFamily="34" charset="0"/>
              <a:buChar char="•"/>
            </a:pPr>
            <a:r>
              <a:rPr lang="es-ES" sz="1200" dirty="0" smtClean="0">
                <a:latin typeface="Arial" pitchFamily="34" charset="0"/>
                <a:cs typeface="Arial" pitchFamily="34" charset="0"/>
              </a:rPr>
              <a:t>Es necesario contar con un uniforme que permita su fácil reconocimiento.</a:t>
            </a:r>
            <a:endParaRPr lang="es-ES" sz="1200" dirty="0">
              <a:latin typeface="Arial" pitchFamily="34" charset="0"/>
              <a:cs typeface="Arial" pitchFamily="34" charset="0"/>
            </a:endParaRPr>
          </a:p>
        </p:txBody>
      </p:sp>
      <p:sp>
        <p:nvSpPr>
          <p:cNvPr id="14" name="13 Forma libre"/>
          <p:cNvSpPr/>
          <p:nvPr/>
        </p:nvSpPr>
        <p:spPr>
          <a:xfrm>
            <a:off x="1907704" y="4869160"/>
            <a:ext cx="5618841" cy="1584176"/>
          </a:xfrm>
          <a:custGeom>
            <a:avLst/>
            <a:gdLst>
              <a:gd name="connsiteX0" fmla="*/ 0 w 5289783"/>
              <a:gd name="connsiteY0" fmla="*/ 234973 h 1879788"/>
              <a:gd name="connsiteX1" fmla="*/ 4349889 w 5289783"/>
              <a:gd name="connsiteY1" fmla="*/ 234973 h 1879788"/>
              <a:gd name="connsiteX2" fmla="*/ 4349889 w 5289783"/>
              <a:gd name="connsiteY2" fmla="*/ 0 h 1879788"/>
              <a:gd name="connsiteX3" fmla="*/ 5289783 w 5289783"/>
              <a:gd name="connsiteY3" fmla="*/ 939894 h 1879788"/>
              <a:gd name="connsiteX4" fmla="*/ 4349889 w 5289783"/>
              <a:gd name="connsiteY4" fmla="*/ 1879788 h 1879788"/>
              <a:gd name="connsiteX5" fmla="*/ 4349889 w 5289783"/>
              <a:gd name="connsiteY5" fmla="*/ 1644815 h 1879788"/>
              <a:gd name="connsiteX6" fmla="*/ 0 w 5289783"/>
              <a:gd name="connsiteY6" fmla="*/ 1644815 h 1879788"/>
              <a:gd name="connsiteX7" fmla="*/ 0 w 5289783"/>
              <a:gd name="connsiteY7" fmla="*/ 234973 h 1879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89783" h="1879788">
                <a:moveTo>
                  <a:pt x="0" y="234973"/>
                </a:moveTo>
                <a:lnTo>
                  <a:pt x="4349889" y="234973"/>
                </a:lnTo>
                <a:lnTo>
                  <a:pt x="4349889" y="0"/>
                </a:lnTo>
                <a:lnTo>
                  <a:pt x="5289783" y="939894"/>
                </a:lnTo>
                <a:lnTo>
                  <a:pt x="4349889" y="1879788"/>
                </a:lnTo>
                <a:lnTo>
                  <a:pt x="4349889" y="1644815"/>
                </a:lnTo>
                <a:lnTo>
                  <a:pt x="0" y="1644815"/>
                </a:lnTo>
                <a:lnTo>
                  <a:pt x="0" y="234973"/>
                </a:lnTo>
                <a:close/>
              </a:path>
            </a:pathLst>
          </a:custGeom>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6985" tIns="241958" rIns="711906" bIns="241958" numCol="1" spcCol="1270" anchor="t" anchorCtr="0">
            <a:noAutofit/>
          </a:bodyPr>
          <a:lstStyle/>
          <a:p>
            <a:pPr lvl="0" algn="just">
              <a:buFont typeface="Arial" pitchFamily="34" charset="0"/>
              <a:buChar char="•"/>
            </a:pPr>
            <a:r>
              <a:rPr lang="es-ES" sz="1200" dirty="0" smtClean="0">
                <a:latin typeface="Arial" pitchFamily="34" charset="0"/>
                <a:cs typeface="Arial" pitchFamily="34" charset="0"/>
              </a:rPr>
              <a:t>La reparación, limpieza interior y exterior de la estación de servicio, maquinaria y elementos de producción, vigilancia y reposición de piezas defectuosas, incluyendo utillaje e iluminación, decoración y pintura, así como el cuidado y limpieza en general de las diversas dependencias y todos sus elementos en forma tal que garantice su óptimo servicio y rendimiento para los distintos turnos de trabajo.</a:t>
            </a:r>
          </a:p>
        </p:txBody>
      </p:sp>
    </p:spTree>
  </p:cSld>
  <p:clrMapOvr>
    <a:masterClrMapping/>
  </p:clrMapOvr>
  <p:transition>
    <p:push dir="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ctrTitle"/>
          </p:nvPr>
        </p:nvSpPr>
        <p:spPr/>
        <p:txBody>
          <a:bodyPr/>
          <a:lstStyle/>
          <a:p>
            <a:r>
              <a:rPr lang="es-ES" dirty="0" smtClean="0">
                <a:latin typeface="Arial" pitchFamily="34" charset="0"/>
                <a:cs typeface="Arial" pitchFamily="34" charset="0"/>
              </a:rPr>
              <a:t>CAPÍTULO V</a:t>
            </a:r>
            <a:endParaRPr lang="es-ES" dirty="0">
              <a:latin typeface="Arial" pitchFamily="34" charset="0"/>
              <a:cs typeface="Arial" pitchFamily="34" charset="0"/>
            </a:endParaRPr>
          </a:p>
        </p:txBody>
      </p:sp>
      <p:sp>
        <p:nvSpPr>
          <p:cNvPr id="8" name="7 Subtítulo"/>
          <p:cNvSpPr>
            <a:spLocks noGrp="1"/>
          </p:cNvSpPr>
          <p:nvPr>
            <p:ph type="subTitle" idx="1"/>
          </p:nvPr>
        </p:nvSpPr>
        <p:spPr/>
        <p:txBody>
          <a:bodyPr/>
          <a:lstStyle/>
          <a:p>
            <a:r>
              <a:rPr lang="es-ES" dirty="0" smtClean="0">
                <a:latin typeface="Arial" pitchFamily="34" charset="0"/>
                <a:cs typeface="Arial" pitchFamily="34" charset="0"/>
              </a:rPr>
              <a:t>ESTUDIO FINANCIERO</a:t>
            </a:r>
            <a:endParaRPr lang="es-ES" dirty="0">
              <a:latin typeface="Arial" pitchFamily="34" charset="0"/>
              <a:cs typeface="Arial" pitchFamily="34" charset="0"/>
            </a:endParaRPr>
          </a:p>
        </p:txBody>
      </p:sp>
    </p:spTree>
  </p:cSld>
  <p:clrMapOvr>
    <a:masterClrMapping/>
  </p:clrMapOvr>
  <p:transition spd="med">
    <p:newsflash/>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sz="2000" b="1" dirty="0" smtClean="0">
                <a:latin typeface="Arial" pitchFamily="34" charset="0"/>
                <a:cs typeface="Arial" pitchFamily="34" charset="0"/>
              </a:rPr>
              <a:t>ELEMENTOS BÁSICOS</a:t>
            </a:r>
            <a:endParaRPr lang="es-EC" sz="2000" b="1" dirty="0">
              <a:latin typeface="Arial" pitchFamily="34" charset="0"/>
              <a:cs typeface="Arial" pitchFamily="34" charset="0"/>
            </a:endParaRPr>
          </a:p>
        </p:txBody>
      </p:sp>
      <p:pic>
        <p:nvPicPr>
          <p:cNvPr id="286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915816" y="4221088"/>
            <a:ext cx="3560373" cy="774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6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1800" y="5157192"/>
            <a:ext cx="3840163"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descr="descarga (3).jpg"/>
          <p:cNvPicPr>
            <a:picLocks noChangeAspect="1"/>
          </p:cNvPicPr>
          <p:nvPr/>
        </p:nvPicPr>
        <p:blipFill>
          <a:blip r:embed="rId4" cstate="print"/>
          <a:stretch>
            <a:fillRect/>
          </a:stretch>
        </p:blipFill>
        <p:spPr>
          <a:xfrm>
            <a:off x="3275856" y="2276872"/>
            <a:ext cx="2466975" cy="1847850"/>
          </a:xfrm>
          <a:prstGeom prst="rect">
            <a:avLst/>
          </a:prstGeom>
        </p:spPr>
      </p:pic>
    </p:spTree>
    <p:extLst>
      <p:ext uri="{BB962C8B-B14F-4D97-AF65-F5344CB8AC3E}">
        <p14:creationId xmlns:p14="http://schemas.microsoft.com/office/powerpoint/2010/main" val="18289576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24744"/>
            <a:ext cx="8219256" cy="564672"/>
          </a:xfrm>
        </p:spPr>
        <p:txBody>
          <a:bodyPr>
            <a:normAutofit/>
          </a:bodyPr>
          <a:lstStyle/>
          <a:p>
            <a:pPr algn="ctr"/>
            <a:r>
              <a:rPr lang="es-EC" sz="2000" b="1" dirty="0" smtClean="0">
                <a:latin typeface="Arial" pitchFamily="34" charset="0"/>
                <a:cs typeface="Arial" pitchFamily="34" charset="0"/>
              </a:rPr>
              <a:t>COSTOS TOTALES</a:t>
            </a:r>
            <a:endParaRPr lang="es-EC" sz="2000" b="1" dirty="0">
              <a:latin typeface="Arial" pitchFamily="34" charset="0"/>
              <a:cs typeface="Arial" pitchFamily="34" charset="0"/>
            </a:endParaRPr>
          </a:p>
        </p:txBody>
      </p:sp>
      <p:pic>
        <p:nvPicPr>
          <p:cNvPr id="296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2204864"/>
            <a:ext cx="9144000" cy="3693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3 Imagen" descr="images (5).jpg"/>
          <p:cNvPicPr>
            <a:picLocks noChangeAspect="1"/>
          </p:cNvPicPr>
          <p:nvPr/>
        </p:nvPicPr>
        <p:blipFill>
          <a:blip r:embed="rId3" cstate="print"/>
          <a:stretch>
            <a:fillRect/>
          </a:stretch>
        </p:blipFill>
        <p:spPr>
          <a:xfrm>
            <a:off x="7153275" y="0"/>
            <a:ext cx="1990725" cy="2295525"/>
          </a:xfrm>
          <a:prstGeom prst="ellipse">
            <a:avLst/>
          </a:prstGeom>
          <a:ln>
            <a:noFill/>
          </a:ln>
          <a:effectLst>
            <a:softEdge rad="112500"/>
          </a:effectLst>
        </p:spPr>
      </p:pic>
    </p:spTree>
    <p:extLst>
      <p:ext uri="{BB962C8B-B14F-4D97-AF65-F5344CB8AC3E}">
        <p14:creationId xmlns:p14="http://schemas.microsoft.com/office/powerpoint/2010/main" val="417722032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704088"/>
            <a:ext cx="8147248" cy="636680"/>
          </a:xfrm>
        </p:spPr>
        <p:txBody>
          <a:bodyPr>
            <a:normAutofit/>
          </a:bodyPr>
          <a:lstStyle/>
          <a:p>
            <a:pPr algn="ctr"/>
            <a:r>
              <a:rPr lang="es-EC" sz="2000" b="1" dirty="0" smtClean="0">
                <a:latin typeface="Arial" pitchFamily="34" charset="0"/>
                <a:cs typeface="Arial" pitchFamily="34" charset="0"/>
              </a:rPr>
              <a:t>CAPITAL DE TRABAJO E INVERSIÓN DEL PROYECTO</a:t>
            </a:r>
            <a:endParaRPr lang="es-EC" sz="2000" b="1" dirty="0">
              <a:latin typeface="Arial" pitchFamily="34" charset="0"/>
              <a:cs typeface="Arial" pitchFamily="34" charset="0"/>
            </a:endParaRPr>
          </a:p>
        </p:txBody>
      </p:sp>
      <p:pic>
        <p:nvPicPr>
          <p:cNvPr id="3072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555776" y="3933056"/>
            <a:ext cx="4392488" cy="2660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43608" y="1484784"/>
            <a:ext cx="6912768" cy="2341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4 Imagen" descr="images (8).jpg"/>
          <p:cNvPicPr>
            <a:picLocks noChangeAspect="1"/>
          </p:cNvPicPr>
          <p:nvPr/>
        </p:nvPicPr>
        <p:blipFill>
          <a:blip r:embed="rId4" cstate="print"/>
          <a:stretch>
            <a:fillRect/>
          </a:stretch>
        </p:blipFill>
        <p:spPr>
          <a:xfrm>
            <a:off x="323528" y="4149080"/>
            <a:ext cx="2143125" cy="2143125"/>
          </a:xfrm>
          <a:prstGeom prst="rect">
            <a:avLst/>
          </a:prstGeom>
        </p:spPr>
      </p:pic>
    </p:spTree>
    <p:extLst>
      <p:ext uri="{BB962C8B-B14F-4D97-AF65-F5344CB8AC3E}">
        <p14:creationId xmlns:p14="http://schemas.microsoft.com/office/powerpoint/2010/main" val="83875765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Marcador de texto"/>
          <p:cNvSpPr>
            <a:spLocks noGrp="1"/>
          </p:cNvSpPr>
          <p:nvPr>
            <p:ph type="body" idx="1"/>
          </p:nvPr>
        </p:nvSpPr>
        <p:spPr>
          <a:xfrm>
            <a:off x="2555776" y="620688"/>
            <a:ext cx="6336704" cy="639762"/>
          </a:xfrm>
        </p:spPr>
        <p:txBody>
          <a:bodyPr>
            <a:normAutofit/>
          </a:bodyPr>
          <a:lstStyle/>
          <a:p>
            <a:pPr algn="r"/>
            <a:r>
              <a:rPr lang="es-ES" sz="2000" dirty="0" smtClean="0">
                <a:latin typeface="Arial" pitchFamily="34" charset="0"/>
                <a:cs typeface="Arial" pitchFamily="34" charset="0"/>
              </a:rPr>
              <a:t>INGRESOS DEL PROYECTO</a:t>
            </a:r>
            <a:endParaRPr lang="es-ES" sz="2000" dirty="0">
              <a:latin typeface="Arial" pitchFamily="34" charset="0"/>
              <a:cs typeface="Arial" pitchFamily="34" charset="0"/>
            </a:endParaRPr>
          </a:p>
        </p:txBody>
      </p:sp>
      <p:sp>
        <p:nvSpPr>
          <p:cNvPr id="10" name="9 Marcador de texto"/>
          <p:cNvSpPr>
            <a:spLocks noGrp="1"/>
          </p:cNvSpPr>
          <p:nvPr>
            <p:ph type="body" sz="half" idx="3"/>
          </p:nvPr>
        </p:nvSpPr>
        <p:spPr>
          <a:xfrm>
            <a:off x="323528" y="3573016"/>
            <a:ext cx="7560840" cy="639762"/>
          </a:xfrm>
        </p:spPr>
        <p:txBody>
          <a:bodyPr>
            <a:normAutofit/>
          </a:bodyPr>
          <a:lstStyle/>
          <a:p>
            <a:r>
              <a:rPr lang="es-ES" sz="2000" dirty="0" smtClean="0">
                <a:latin typeface="Arial" pitchFamily="34" charset="0"/>
                <a:cs typeface="Arial" pitchFamily="34" charset="0"/>
              </a:rPr>
              <a:t>INGRESOS POR VENTA DEL PRODUCTO O SERVICIO</a:t>
            </a:r>
            <a:endParaRPr lang="es-ES" sz="2000" dirty="0">
              <a:latin typeface="Arial" pitchFamily="34" charset="0"/>
              <a:cs typeface="Arial" pitchFamily="34" charset="0"/>
            </a:endParaRPr>
          </a:p>
        </p:txBody>
      </p:sp>
      <p:graphicFrame>
        <p:nvGraphicFramePr>
          <p:cNvPr id="1026" name="Object 2"/>
          <p:cNvGraphicFramePr>
            <a:graphicFrameLocks noChangeAspect="1"/>
          </p:cNvGraphicFramePr>
          <p:nvPr/>
        </p:nvGraphicFramePr>
        <p:xfrm>
          <a:off x="2555776" y="1484784"/>
          <a:ext cx="6312628" cy="1224136"/>
        </p:xfrm>
        <a:graphic>
          <a:graphicData uri="http://schemas.openxmlformats.org/presentationml/2006/ole">
            <mc:AlternateContent xmlns:mc="http://schemas.openxmlformats.org/markup-compatibility/2006">
              <mc:Choice xmlns:v="urn:schemas-microsoft-com:vml" Requires="v">
                <p:oleObj spid="_x0000_s1040" name="Hoja de cálculo" r:id="rId3" imgW="5115827" imgH="991648" progId="Excel.Sheet.12">
                  <p:embed/>
                </p:oleObj>
              </mc:Choice>
              <mc:Fallback>
                <p:oleObj name="Hoja de cálculo" r:id="rId3" imgW="5115827" imgH="991648" progId="Excel.Shee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776" y="1484784"/>
                        <a:ext cx="6312628"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27" name="Object 3"/>
          <p:cNvGraphicFramePr>
            <a:graphicFrameLocks noChangeAspect="1"/>
          </p:cNvGraphicFramePr>
          <p:nvPr/>
        </p:nvGraphicFramePr>
        <p:xfrm>
          <a:off x="323528" y="4221088"/>
          <a:ext cx="6552474" cy="2304256"/>
        </p:xfrm>
        <a:graphic>
          <a:graphicData uri="http://schemas.openxmlformats.org/presentationml/2006/ole">
            <mc:AlternateContent xmlns:mc="http://schemas.openxmlformats.org/markup-compatibility/2006">
              <mc:Choice xmlns:v="urn:schemas-microsoft-com:vml" Requires="v">
                <p:oleObj spid="_x0000_s1041" name="Hoja de cálculo" r:id="rId5" imgW="5110794" imgH="1797834" progId="Excel.Sheet.12">
                  <p:embed/>
                </p:oleObj>
              </mc:Choice>
              <mc:Fallback>
                <p:oleObj name="Hoja de cálculo" r:id="rId5" imgW="5110794" imgH="1797834" progId="Excel.Sheet.12">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4221088"/>
                        <a:ext cx="6552474" cy="2304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6" name="5 Imagen" descr="images (2).jpg"/>
          <p:cNvPicPr>
            <a:picLocks noChangeAspect="1"/>
          </p:cNvPicPr>
          <p:nvPr/>
        </p:nvPicPr>
        <p:blipFill>
          <a:blip r:embed="rId7" cstate="print"/>
          <a:stretch>
            <a:fillRect/>
          </a:stretch>
        </p:blipFill>
        <p:spPr>
          <a:xfrm>
            <a:off x="251520" y="1196752"/>
            <a:ext cx="2247900" cy="2038350"/>
          </a:xfrm>
          <a:prstGeom prst="rect">
            <a:avLst/>
          </a:prstGeom>
        </p:spPr>
      </p:pic>
      <p:pic>
        <p:nvPicPr>
          <p:cNvPr id="7" name="6 Imagen" descr="images (3).jpg"/>
          <p:cNvPicPr>
            <a:picLocks noChangeAspect="1"/>
          </p:cNvPicPr>
          <p:nvPr/>
        </p:nvPicPr>
        <p:blipFill>
          <a:blip r:embed="rId8" cstate="print"/>
          <a:stretch>
            <a:fillRect/>
          </a:stretch>
        </p:blipFill>
        <p:spPr>
          <a:xfrm>
            <a:off x="7000875" y="4365104"/>
            <a:ext cx="2143125" cy="2143125"/>
          </a:xfrm>
          <a:prstGeom prst="rect">
            <a:avLst/>
          </a:prstGeom>
        </p:spPr>
      </p:pic>
    </p:spTree>
  </p:cSld>
  <p:clrMapOvr>
    <a:masterClrMapping/>
  </p:clrMapOvr>
  <p:transition>
    <p:strips/>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395536" y="908720"/>
            <a:ext cx="8568952" cy="659352"/>
          </a:xfrm>
        </p:spPr>
        <p:txBody>
          <a:bodyPr/>
          <a:lstStyle/>
          <a:p>
            <a:pPr algn="ctr"/>
            <a:r>
              <a:rPr lang="es-ES" sz="2000" dirty="0" smtClean="0">
                <a:latin typeface="Arial" pitchFamily="34" charset="0"/>
                <a:cs typeface="Arial" pitchFamily="34" charset="0"/>
              </a:rPr>
              <a:t>VALOR DE DESECHO</a:t>
            </a:r>
            <a:endParaRPr lang="es-ES" sz="2000" dirty="0">
              <a:latin typeface="Arial" pitchFamily="34" charset="0"/>
              <a:cs typeface="Arial" pitchFamily="34" charset="0"/>
            </a:endParaRPr>
          </a:p>
        </p:txBody>
      </p:sp>
      <p:graphicFrame>
        <p:nvGraphicFramePr>
          <p:cNvPr id="4" name="3 Objeto"/>
          <p:cNvGraphicFramePr>
            <a:graphicFrameLocks noChangeAspect="1"/>
          </p:cNvGraphicFramePr>
          <p:nvPr>
            <p:extLst>
              <p:ext uri="{D42A27DB-BD31-4B8C-83A1-F6EECF244321}">
                <p14:modId xmlns:p14="http://schemas.microsoft.com/office/powerpoint/2010/main" val="131126856"/>
              </p:ext>
            </p:extLst>
          </p:nvPr>
        </p:nvGraphicFramePr>
        <p:xfrm>
          <a:off x="755576" y="2816224"/>
          <a:ext cx="7776864" cy="2340967"/>
        </p:xfrm>
        <a:graphic>
          <a:graphicData uri="http://schemas.openxmlformats.org/presentationml/2006/ole">
            <mc:AlternateContent xmlns:mc="http://schemas.openxmlformats.org/markup-compatibility/2006">
              <mc:Choice xmlns:v="urn:schemas-microsoft-com:vml" Requires="v">
                <p:oleObj spid="_x0000_s70663" name="Hoja de cálculo" r:id="rId3" imgW="12982592" imgH="2609985" progId="Excel.Sheet.12">
                  <p:embed/>
                </p:oleObj>
              </mc:Choice>
              <mc:Fallback>
                <p:oleObj name="Hoja de cálculo" r:id="rId3" imgW="12982592" imgH="2609985" progId="Excel.Sheet.12">
                  <p:embed/>
                  <p:pic>
                    <p:nvPicPr>
                      <p:cNvPr id="0" name=""/>
                      <p:cNvPicPr/>
                      <p:nvPr/>
                    </p:nvPicPr>
                    <p:blipFill>
                      <a:blip r:embed="rId4"/>
                      <a:stretch>
                        <a:fillRect/>
                      </a:stretch>
                    </p:blipFill>
                    <p:spPr>
                      <a:xfrm>
                        <a:off x="755576" y="2816224"/>
                        <a:ext cx="7776864" cy="2340967"/>
                      </a:xfrm>
                      <a:prstGeom prst="rect">
                        <a:avLst/>
                      </a:prstGeom>
                    </p:spPr>
                  </p:pic>
                </p:oleObj>
              </mc:Fallback>
            </mc:AlternateContent>
          </a:graphicData>
        </a:graphic>
      </p:graphicFrame>
    </p:spTree>
  </p:cSld>
  <p:clrMapOvr>
    <a:masterClrMapping/>
  </p:clrMapOvr>
  <p:transition>
    <p:strips/>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p:cNvSpPr/>
          <p:nvPr/>
        </p:nvSpPr>
        <p:spPr>
          <a:xfrm>
            <a:off x="611560" y="3212976"/>
            <a:ext cx="4392488" cy="3416320"/>
          </a:xfrm>
          <a:prstGeom prst="rect">
            <a:avLst/>
          </a:prstGeom>
        </p:spPr>
        <p:txBody>
          <a:bodyPr wrap="square">
            <a:spAutoFit/>
          </a:bodyPr>
          <a:lstStyle/>
          <a:p>
            <a:pPr marL="274320" indent="-274320" algn="just">
              <a:buClr>
                <a:schemeClr val="accent3"/>
              </a:buClr>
              <a:defRPr/>
            </a:pPr>
            <a:r>
              <a:rPr lang="es-EC" sz="1200" b="1" dirty="0" smtClean="0">
                <a:latin typeface="Arial" pitchFamily="34" charset="0"/>
                <a:cs typeface="Arial" pitchFamily="34" charset="0"/>
              </a:rPr>
              <a:t>Donde:</a:t>
            </a:r>
          </a:p>
          <a:p>
            <a:pPr marL="274320" indent="-274320" algn="just">
              <a:buClr>
                <a:schemeClr val="accent3"/>
              </a:buClr>
              <a:buFont typeface="Wingdings 2"/>
              <a:buChar char=""/>
              <a:defRPr/>
            </a:pPr>
            <a:endParaRPr lang="es-EC" sz="1200" dirty="0" smtClean="0">
              <a:latin typeface="Arial" pitchFamily="34" charset="0"/>
              <a:cs typeface="Arial" pitchFamily="34" charset="0"/>
            </a:endParaRPr>
          </a:p>
          <a:p>
            <a:pPr marL="274320" indent="-274320" algn="just">
              <a:buClr>
                <a:schemeClr val="accent3"/>
              </a:buClr>
              <a:buFont typeface="Wingdings 2"/>
              <a:buChar char=""/>
              <a:defRPr/>
            </a:pPr>
            <a:r>
              <a:rPr lang="es-EC" sz="1200" b="1" dirty="0" smtClean="0">
                <a:latin typeface="Arial" pitchFamily="34" charset="0"/>
                <a:cs typeface="Arial" pitchFamily="34" charset="0"/>
              </a:rPr>
              <a:t>Re= </a:t>
            </a:r>
            <a:r>
              <a:rPr lang="es-EC" sz="1200" dirty="0" smtClean="0">
                <a:latin typeface="Arial" pitchFamily="34" charset="0"/>
                <a:cs typeface="Arial" pitchFamily="34" charset="0"/>
              </a:rPr>
              <a:t>Costo de capital propio.</a:t>
            </a:r>
            <a:endParaRPr lang="es-ES" sz="1200" dirty="0" smtClean="0">
              <a:latin typeface="Arial" pitchFamily="34" charset="0"/>
              <a:cs typeface="Arial" pitchFamily="34" charset="0"/>
            </a:endParaRPr>
          </a:p>
          <a:p>
            <a:pPr marL="274320" indent="-274320" algn="just">
              <a:buClr>
                <a:schemeClr val="accent3"/>
              </a:buClr>
              <a:defRPr/>
            </a:pPr>
            <a:endParaRPr lang="es-EC" sz="1200" dirty="0" smtClean="0">
              <a:latin typeface="Arial" pitchFamily="34" charset="0"/>
              <a:cs typeface="Arial" pitchFamily="34" charset="0"/>
            </a:endParaRPr>
          </a:p>
          <a:p>
            <a:pPr marL="274320" indent="-274320" algn="just">
              <a:buClr>
                <a:schemeClr val="accent3"/>
              </a:buClr>
              <a:buFont typeface="Wingdings 2"/>
              <a:buChar char=""/>
              <a:defRPr/>
            </a:pPr>
            <a:r>
              <a:rPr lang="es-EC" sz="1200" b="1" dirty="0" smtClean="0">
                <a:latin typeface="Arial" pitchFamily="34" charset="0"/>
                <a:cs typeface="Arial" pitchFamily="34" charset="0"/>
              </a:rPr>
              <a:t>Rf= </a:t>
            </a:r>
            <a:r>
              <a:rPr lang="es-EC" sz="1200" dirty="0" smtClean="0">
                <a:latin typeface="Arial" pitchFamily="34" charset="0"/>
                <a:cs typeface="Arial" pitchFamily="34" charset="0"/>
              </a:rPr>
              <a:t>1.93% el cual es interés libre de riesgo de los T‐</a:t>
            </a:r>
            <a:r>
              <a:rPr lang="es-EC" sz="1200" dirty="0" err="1" smtClean="0">
                <a:latin typeface="Arial" pitchFamily="34" charset="0"/>
                <a:cs typeface="Arial" pitchFamily="34" charset="0"/>
              </a:rPr>
              <a:t>billls</a:t>
            </a:r>
            <a:r>
              <a:rPr lang="es-EC" sz="1200" dirty="0" smtClean="0">
                <a:latin typeface="Arial" pitchFamily="34" charset="0"/>
                <a:cs typeface="Arial" pitchFamily="34" charset="0"/>
              </a:rPr>
              <a:t> de Estados Unidos</a:t>
            </a:r>
          </a:p>
          <a:p>
            <a:pPr marL="274320" indent="-274320" algn="just">
              <a:buClr>
                <a:schemeClr val="accent3"/>
              </a:buClr>
              <a:defRPr/>
            </a:pPr>
            <a:endParaRPr lang="es-ES" sz="1200" dirty="0" smtClean="0">
              <a:latin typeface="Arial" pitchFamily="34" charset="0"/>
              <a:cs typeface="Arial" pitchFamily="34" charset="0"/>
            </a:endParaRPr>
          </a:p>
          <a:p>
            <a:pPr marL="274320" indent="-274320" algn="just">
              <a:buClr>
                <a:schemeClr val="accent3"/>
              </a:buClr>
              <a:buFont typeface="Wingdings 2"/>
              <a:buChar char=""/>
              <a:defRPr/>
            </a:pPr>
            <a:r>
              <a:rPr lang="es-EC" sz="1200" b="1" dirty="0" smtClean="0">
                <a:latin typeface="Arial" pitchFamily="34" charset="0"/>
                <a:cs typeface="Arial" pitchFamily="34" charset="0"/>
              </a:rPr>
              <a:t>Riesgo País= </a:t>
            </a:r>
            <a:r>
              <a:rPr lang="es-EC" sz="1200" dirty="0" smtClean="0">
                <a:latin typeface="Arial" pitchFamily="34" charset="0"/>
                <a:cs typeface="Arial" pitchFamily="34" charset="0"/>
              </a:rPr>
              <a:t>el cual en la actualidad está en 808 puntos lo que equivale al 8.08%.</a:t>
            </a:r>
          </a:p>
          <a:p>
            <a:pPr marL="274320" indent="-274320" algn="just">
              <a:buClr>
                <a:schemeClr val="accent3"/>
              </a:buClr>
              <a:defRPr/>
            </a:pPr>
            <a:endParaRPr lang="es-ES" sz="1200" dirty="0" smtClean="0">
              <a:latin typeface="Arial" pitchFamily="34" charset="0"/>
              <a:cs typeface="Arial" pitchFamily="34" charset="0"/>
            </a:endParaRPr>
          </a:p>
          <a:p>
            <a:pPr marL="274320" indent="-274320" algn="just">
              <a:buClr>
                <a:schemeClr val="accent3"/>
              </a:buClr>
              <a:buFont typeface="Wingdings 2"/>
              <a:buChar char=""/>
              <a:defRPr/>
            </a:pPr>
            <a:r>
              <a:rPr lang="es-EC" sz="1200" b="1" dirty="0" smtClean="0">
                <a:latin typeface="Arial" pitchFamily="34" charset="0"/>
                <a:cs typeface="Arial" pitchFamily="34" charset="0"/>
              </a:rPr>
              <a:t>B= </a:t>
            </a:r>
            <a:r>
              <a:rPr lang="es-EC" sz="1200" dirty="0" smtClean="0">
                <a:latin typeface="Arial" pitchFamily="34" charset="0"/>
                <a:cs typeface="Arial" pitchFamily="34" charset="0"/>
              </a:rPr>
              <a:t>Es el indicador que muestra la sensibilidad de las acciones de una compañía, a las variaciones del mercado, el cual obtuvimos de la industria de petróleo, gas y distribución 0.53.</a:t>
            </a:r>
          </a:p>
          <a:p>
            <a:pPr marL="274320" indent="-274320" algn="just">
              <a:buClr>
                <a:schemeClr val="accent3"/>
              </a:buClr>
              <a:defRPr/>
            </a:pPr>
            <a:endParaRPr lang="es-ES" sz="1200" dirty="0" smtClean="0">
              <a:latin typeface="Arial" pitchFamily="34" charset="0"/>
              <a:cs typeface="Arial" pitchFamily="34" charset="0"/>
            </a:endParaRPr>
          </a:p>
          <a:p>
            <a:pPr marL="274320" indent="-274320" algn="just">
              <a:buClr>
                <a:schemeClr val="accent3"/>
              </a:buClr>
              <a:buFont typeface="Wingdings 2"/>
              <a:buChar char=""/>
              <a:defRPr/>
            </a:pPr>
            <a:r>
              <a:rPr lang="es-EC" sz="1200" b="1" dirty="0" err="1" smtClean="0">
                <a:latin typeface="Arial" pitchFamily="34" charset="0"/>
                <a:cs typeface="Arial" pitchFamily="34" charset="0"/>
              </a:rPr>
              <a:t>Rm</a:t>
            </a:r>
            <a:r>
              <a:rPr lang="es-EC" sz="1200" b="1" dirty="0" smtClean="0">
                <a:latin typeface="Arial" pitchFamily="34" charset="0"/>
                <a:cs typeface="Arial" pitchFamily="34" charset="0"/>
              </a:rPr>
              <a:t>= </a:t>
            </a:r>
            <a:r>
              <a:rPr lang="es-EC" sz="1200" dirty="0" smtClean="0">
                <a:latin typeface="Arial" pitchFamily="34" charset="0"/>
                <a:cs typeface="Arial" pitchFamily="34" charset="0"/>
              </a:rPr>
              <a:t>El cual es la tasa de rentabilidad del mercado, en el sector equivale a un 11%, según fuentes del BCE.</a:t>
            </a:r>
          </a:p>
          <a:p>
            <a:pPr marL="274320" indent="-274320" algn="just">
              <a:buClr>
                <a:schemeClr val="accent3"/>
              </a:buClr>
              <a:defRPr/>
            </a:pPr>
            <a:endParaRPr lang="es-ES" sz="1200" dirty="0" smtClean="0">
              <a:latin typeface="Arial" pitchFamily="34" charset="0"/>
              <a:cs typeface="Arial" pitchFamily="34" charset="0"/>
            </a:endParaRPr>
          </a:p>
        </p:txBody>
      </p:sp>
      <p:sp>
        <p:nvSpPr>
          <p:cNvPr id="8" name="2 Marcador de texto"/>
          <p:cNvSpPr txBox="1">
            <a:spLocks/>
          </p:cNvSpPr>
          <p:nvPr/>
        </p:nvSpPr>
        <p:spPr>
          <a:xfrm>
            <a:off x="0" y="620688"/>
            <a:ext cx="9144000" cy="639762"/>
          </a:xfrm>
          <a:prstGeom prst="rect">
            <a:avLst/>
          </a:prstGeom>
        </p:spPr>
        <p:txBody>
          <a:bodyPr vert="horz" lIns="91440" tIns="45720" rIns="91440" bIns="45720" rtlCol="0" anchor="b">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2000" b="1" i="0" u="none" strike="noStrike" kern="1200" cap="none" spc="0" normalizeH="0" baseline="0" noProof="0" dirty="0" smtClean="0">
                <a:ln>
                  <a:noFill/>
                </a:ln>
                <a:solidFill>
                  <a:schemeClr val="accent2">
                    <a:lumMod val="50000"/>
                  </a:schemeClr>
                </a:solidFill>
                <a:effectLst/>
                <a:uLnTx/>
                <a:uFillTx/>
                <a:latin typeface="Arial" pitchFamily="34" charset="0"/>
                <a:cs typeface="Arial" pitchFamily="34" charset="0"/>
              </a:rPr>
              <a:t>MODELO CAPM</a:t>
            </a:r>
            <a:endParaRPr kumimoji="0" lang="es-ES" sz="2000" b="1" i="0" u="none" strike="noStrike" kern="1200" cap="none" spc="0" normalizeH="0" baseline="0" noProof="0" dirty="0">
              <a:ln>
                <a:noFill/>
              </a:ln>
              <a:solidFill>
                <a:schemeClr val="accent2">
                  <a:lumMod val="50000"/>
                </a:schemeClr>
              </a:solidFill>
              <a:effectLst/>
              <a:uLnTx/>
              <a:uFillTx/>
              <a:latin typeface="Arial" pitchFamily="34" charset="0"/>
              <a:cs typeface="Arial" pitchFamily="34" charset="0"/>
            </a:endParaRPr>
          </a:p>
        </p:txBody>
      </p:sp>
      <p:sp>
        <p:nvSpPr>
          <p:cNvPr id="9" name="8 Rectángulo"/>
          <p:cNvSpPr/>
          <p:nvPr/>
        </p:nvSpPr>
        <p:spPr>
          <a:xfrm>
            <a:off x="539552" y="2204864"/>
            <a:ext cx="8352928" cy="954107"/>
          </a:xfrm>
          <a:prstGeom prst="rect">
            <a:avLst/>
          </a:prstGeom>
        </p:spPr>
        <p:txBody>
          <a:bodyPr wrap="square">
            <a:spAutoFit/>
          </a:bodyPr>
          <a:lstStyle/>
          <a:p>
            <a:pPr algn="ctr">
              <a:buFont typeface="Wingdings 2" pitchFamily="18" charset="2"/>
              <a:buNone/>
              <a:defRPr/>
            </a:pPr>
            <a:r>
              <a:rPr lang="es-ES" sz="1400" dirty="0" smtClean="0">
                <a:latin typeface="Arial" pitchFamily="34" charset="0"/>
                <a:cs typeface="Arial" pitchFamily="34" charset="0"/>
              </a:rPr>
              <a:t> </a:t>
            </a:r>
          </a:p>
          <a:p>
            <a:pPr algn="ctr">
              <a:buFont typeface="Wingdings 2" pitchFamily="18" charset="2"/>
              <a:buNone/>
              <a:defRPr/>
            </a:pPr>
            <a:endParaRPr lang="es-ES" sz="1400" dirty="0" smtClean="0">
              <a:latin typeface="Arial" pitchFamily="34" charset="0"/>
              <a:cs typeface="Arial" pitchFamily="34" charset="0"/>
            </a:endParaRPr>
          </a:p>
          <a:p>
            <a:pPr algn="ctr">
              <a:buFont typeface="Wingdings 2" pitchFamily="18" charset="2"/>
              <a:buNone/>
              <a:defRPr/>
            </a:pPr>
            <a:r>
              <a:rPr lang="es-ES" sz="1400" b="1" dirty="0" smtClean="0">
                <a:latin typeface="Arial" pitchFamily="34" charset="0"/>
                <a:cs typeface="Arial" pitchFamily="34" charset="0"/>
              </a:rPr>
              <a:t>Re= (</a:t>
            </a:r>
            <a:r>
              <a:rPr lang="es-ES" sz="1400" dirty="0" smtClean="0">
                <a:latin typeface="Arial" pitchFamily="34" charset="0"/>
                <a:cs typeface="Arial" pitchFamily="34" charset="0"/>
              </a:rPr>
              <a:t>0.0193 + 0.53 (0.11‐0.0193)) + 0.0808</a:t>
            </a:r>
          </a:p>
          <a:p>
            <a:pPr algn="ctr">
              <a:buFont typeface="Wingdings 2" pitchFamily="18" charset="2"/>
              <a:buNone/>
              <a:defRPr/>
            </a:pPr>
            <a:r>
              <a:rPr lang="es-ES" sz="1400" b="1" dirty="0" smtClean="0">
                <a:latin typeface="Arial" pitchFamily="34" charset="0"/>
                <a:cs typeface="Arial" pitchFamily="34" charset="0"/>
              </a:rPr>
              <a:t>Re= </a:t>
            </a:r>
            <a:r>
              <a:rPr lang="es-ES" sz="1400" dirty="0" smtClean="0">
                <a:latin typeface="Arial" pitchFamily="34" charset="0"/>
                <a:cs typeface="Arial" pitchFamily="34" charset="0"/>
              </a:rPr>
              <a:t>0.148171 = 14.82</a:t>
            </a:r>
            <a:r>
              <a:rPr lang="es-ES" sz="1400" b="1" dirty="0" smtClean="0">
                <a:latin typeface="Arial" pitchFamily="34" charset="0"/>
                <a:cs typeface="Arial" pitchFamily="34" charset="0"/>
              </a:rPr>
              <a:t>%</a:t>
            </a:r>
            <a:endParaRPr lang="es-ES" sz="1400" dirty="0" smtClean="0">
              <a:latin typeface="Arial" pitchFamily="34" charset="0"/>
              <a:cs typeface="Arial" pitchFamily="34" charset="0"/>
            </a:endParaRPr>
          </a:p>
        </p:txBody>
      </p:sp>
      <p:sp>
        <p:nvSpPr>
          <p:cNvPr id="10" name="9 Rectángulo"/>
          <p:cNvSpPr/>
          <p:nvPr/>
        </p:nvSpPr>
        <p:spPr>
          <a:xfrm>
            <a:off x="3275856" y="1340768"/>
            <a:ext cx="2836033" cy="307777"/>
          </a:xfrm>
          <a:prstGeom prst="rect">
            <a:avLst/>
          </a:prstGeom>
          <a:ln w="12700">
            <a:noFill/>
          </a:ln>
        </p:spPr>
        <p:txBody>
          <a:bodyPr wrap="none">
            <a:spAutoFit/>
          </a:bodyPr>
          <a:lstStyle/>
          <a:p>
            <a:pPr algn="ctr">
              <a:buFont typeface="Wingdings 2" pitchFamily="18" charset="2"/>
              <a:buNone/>
              <a:defRPr/>
            </a:pPr>
            <a:r>
              <a:rPr lang="es-ES" sz="1400" b="1" dirty="0" smtClean="0">
                <a:latin typeface="Arial" pitchFamily="34" charset="0"/>
                <a:cs typeface="Arial" pitchFamily="34" charset="0"/>
              </a:rPr>
              <a:t>Re= (</a:t>
            </a:r>
            <a:r>
              <a:rPr lang="es-ES" sz="1400" b="1" dirty="0" err="1" smtClean="0">
                <a:latin typeface="Arial" pitchFamily="34" charset="0"/>
                <a:cs typeface="Arial" pitchFamily="34" charset="0"/>
              </a:rPr>
              <a:t>rf</a:t>
            </a:r>
            <a:r>
              <a:rPr lang="es-ES" sz="1400" b="1" dirty="0" smtClean="0">
                <a:latin typeface="Arial" pitchFamily="34" charset="0"/>
                <a:cs typeface="Arial" pitchFamily="34" charset="0"/>
              </a:rPr>
              <a:t> +B (</a:t>
            </a:r>
            <a:r>
              <a:rPr lang="es-ES" sz="1400" b="1" dirty="0" err="1" smtClean="0">
                <a:latin typeface="Arial" pitchFamily="34" charset="0"/>
                <a:cs typeface="Arial" pitchFamily="34" charset="0"/>
              </a:rPr>
              <a:t>rm‐rf</a:t>
            </a:r>
            <a:r>
              <a:rPr lang="es-ES" sz="1400" b="1" dirty="0" smtClean="0">
                <a:latin typeface="Arial" pitchFamily="34" charset="0"/>
                <a:cs typeface="Arial" pitchFamily="34" charset="0"/>
              </a:rPr>
              <a:t>))+ riesgo país</a:t>
            </a:r>
          </a:p>
        </p:txBody>
      </p:sp>
      <p:graphicFrame>
        <p:nvGraphicFramePr>
          <p:cNvPr id="67586" name="Object 2"/>
          <p:cNvGraphicFramePr>
            <a:graphicFrameLocks noChangeAspect="1"/>
          </p:cNvGraphicFramePr>
          <p:nvPr/>
        </p:nvGraphicFramePr>
        <p:xfrm>
          <a:off x="5292080" y="3789040"/>
          <a:ext cx="3281443" cy="2024881"/>
        </p:xfrm>
        <a:graphic>
          <a:graphicData uri="http://schemas.openxmlformats.org/presentationml/2006/ole">
            <mc:AlternateContent xmlns:mc="http://schemas.openxmlformats.org/markup-compatibility/2006">
              <mc:Choice xmlns:v="urn:schemas-microsoft-com:vml" Requires="v">
                <p:oleObj spid="_x0000_s69641" name="Worksheet" r:id="rId3" imgW="4048157" imgH="1521438" progId="Excel.Sheet.8">
                  <p:embed/>
                </p:oleObj>
              </mc:Choice>
              <mc:Fallback>
                <p:oleObj name="Worksheet" r:id="rId3" imgW="4048157" imgH="1521438" progId="Excel.Sheet.8">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3789040"/>
                        <a:ext cx="3281443" cy="2024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2" name="4 Marcador de texto"/>
          <p:cNvSpPr txBox="1">
            <a:spLocks/>
          </p:cNvSpPr>
          <p:nvPr/>
        </p:nvSpPr>
        <p:spPr>
          <a:xfrm>
            <a:off x="251520" y="2060848"/>
            <a:ext cx="8568952" cy="654843"/>
          </a:xfrm>
          <a:prstGeom prst="rect">
            <a:avLst/>
          </a:prstGeom>
        </p:spPr>
        <p:txBody>
          <a:bodyPr/>
          <a:lstStyle/>
          <a:p>
            <a:pPr marL="274320" marR="0" lvl="0" indent="-274320" algn="ctr" defTabSz="914400" rtl="0" eaLnBrk="1" fontAlgn="auto" latinLnBrk="0" hangingPunct="1">
              <a:lnSpc>
                <a:spcPct val="100000"/>
              </a:lnSpc>
              <a:spcBef>
                <a:spcPct val="20000"/>
              </a:spcBef>
              <a:spcAft>
                <a:spcPts val="0"/>
              </a:spcAft>
              <a:buClr>
                <a:schemeClr val="accent3"/>
              </a:buClr>
              <a:buSzPct val="95000"/>
              <a:tabLst/>
              <a:defRPr/>
            </a:pPr>
            <a:r>
              <a:rPr kumimoji="0" lang="es-ES" sz="2000" b="1" i="0" u="none" strike="noStrike" kern="1200" cap="none" spc="0" normalizeH="0" baseline="0" noProof="0" dirty="0" smtClean="0">
                <a:ln>
                  <a:noFill/>
                </a:ln>
                <a:solidFill>
                  <a:schemeClr val="accent2">
                    <a:lumMod val="50000"/>
                  </a:schemeClr>
                </a:solidFill>
                <a:effectLst/>
                <a:uLnTx/>
                <a:uFillTx/>
                <a:latin typeface="Arial" pitchFamily="34" charset="0"/>
                <a:ea typeface="+mn-ea"/>
                <a:cs typeface="Arial" pitchFamily="34" charset="0"/>
              </a:rPr>
              <a:t>TASA DE DESCUENTO</a:t>
            </a:r>
            <a:endParaRPr kumimoji="0" lang="es-ES" sz="2000" b="1" i="0" u="none" strike="noStrike" kern="1200" cap="none" spc="0" normalizeH="0" baseline="0" noProof="0" dirty="0">
              <a:ln>
                <a:noFill/>
              </a:ln>
              <a:solidFill>
                <a:schemeClr val="accent2">
                  <a:lumMod val="50000"/>
                </a:schemeClr>
              </a:solidFill>
              <a:effectLst/>
              <a:uLnTx/>
              <a:uFillTx/>
              <a:latin typeface="Arial" pitchFamily="34" charset="0"/>
              <a:ea typeface="+mn-ea"/>
              <a:cs typeface="Arial" pitchFamily="34" charset="0"/>
            </a:endParaRPr>
          </a:p>
        </p:txBody>
      </p:sp>
      <p:sp>
        <p:nvSpPr>
          <p:cNvPr id="13" name="12 Rectángulo"/>
          <p:cNvSpPr/>
          <p:nvPr/>
        </p:nvSpPr>
        <p:spPr>
          <a:xfrm>
            <a:off x="3275856" y="1340768"/>
            <a:ext cx="2808312" cy="28803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13 Rectángulo"/>
          <p:cNvSpPr/>
          <p:nvPr/>
        </p:nvSpPr>
        <p:spPr>
          <a:xfrm>
            <a:off x="2987824" y="2636912"/>
            <a:ext cx="3528392" cy="5760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1" name="10 Imagen" descr="descarga (2).jpg"/>
          <p:cNvPicPr>
            <a:picLocks noChangeAspect="1"/>
          </p:cNvPicPr>
          <p:nvPr/>
        </p:nvPicPr>
        <p:blipFill>
          <a:blip r:embed="rId5" cstate="print"/>
          <a:stretch>
            <a:fillRect/>
          </a:stretch>
        </p:blipFill>
        <p:spPr>
          <a:xfrm>
            <a:off x="1043608" y="1340768"/>
            <a:ext cx="1296144" cy="1406716"/>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40613" y="692696"/>
            <a:ext cx="8229600" cy="566936"/>
          </a:xfrm>
        </p:spPr>
        <p:txBody>
          <a:bodyPr>
            <a:normAutofit/>
          </a:bodyPr>
          <a:lstStyle/>
          <a:p>
            <a:pPr algn="ctr"/>
            <a:r>
              <a:rPr lang="es-EC" sz="2000" b="1" dirty="0" smtClean="0">
                <a:latin typeface="Arial" pitchFamily="34" charset="0"/>
                <a:cs typeface="Arial" pitchFamily="34" charset="0"/>
              </a:rPr>
              <a:t>MARCO REFERENCIAL</a:t>
            </a:r>
            <a:endParaRPr lang="es-EC" sz="2000" b="1" dirty="0">
              <a:latin typeface="Arial" pitchFamily="34" charset="0"/>
              <a:cs typeface="Arial" pitchFamily="34" charset="0"/>
            </a:endParaRPr>
          </a:p>
        </p:txBody>
      </p:sp>
      <p:sp>
        <p:nvSpPr>
          <p:cNvPr id="3" name="2 Marcador de contenido"/>
          <p:cNvSpPr>
            <a:spLocks noGrp="1"/>
          </p:cNvSpPr>
          <p:nvPr>
            <p:ph idx="1"/>
          </p:nvPr>
        </p:nvSpPr>
        <p:spPr>
          <a:xfrm>
            <a:off x="467544" y="1484784"/>
            <a:ext cx="8229600" cy="4623792"/>
          </a:xfrm>
        </p:spPr>
        <p:txBody>
          <a:bodyPr>
            <a:noAutofit/>
          </a:bodyPr>
          <a:lstStyle/>
          <a:p>
            <a:pPr algn="just">
              <a:lnSpc>
                <a:spcPct val="150000"/>
              </a:lnSpc>
            </a:pPr>
            <a:r>
              <a:rPr lang="es-EC" sz="1400" b="1" u="sng" dirty="0" smtClean="0">
                <a:latin typeface="Arial" pitchFamily="34" charset="0"/>
                <a:cs typeface="Arial" pitchFamily="34" charset="0"/>
              </a:rPr>
              <a:t>Antecedentes</a:t>
            </a:r>
          </a:p>
          <a:p>
            <a:pPr marL="0" indent="0" algn="just">
              <a:lnSpc>
                <a:spcPct val="150000"/>
              </a:lnSpc>
              <a:buNone/>
            </a:pPr>
            <a:r>
              <a:rPr lang="es-EC" sz="1400" dirty="0" smtClean="0">
                <a:latin typeface="Arial" pitchFamily="34" charset="0"/>
                <a:cs typeface="Arial" pitchFamily="34" charset="0"/>
              </a:rPr>
              <a:t>En la ciudad de Guayaquil existe un notable incremento en el parque automotor de índole industrial, comercial, escolar y ejecutiva que necesitan ser abastecidos de combustible, por ello surge la necesidad de desarrollar la implementación de una estación de servicio. </a:t>
            </a:r>
          </a:p>
          <a:p>
            <a:pPr algn="just">
              <a:lnSpc>
                <a:spcPct val="150000"/>
              </a:lnSpc>
            </a:pPr>
            <a:endParaRPr lang="es-EC" sz="1400" b="1" u="sng" dirty="0" smtClean="0">
              <a:latin typeface="Arial" pitchFamily="34" charset="0"/>
              <a:cs typeface="Arial" pitchFamily="34" charset="0"/>
            </a:endParaRPr>
          </a:p>
          <a:p>
            <a:pPr algn="just">
              <a:lnSpc>
                <a:spcPct val="150000"/>
              </a:lnSpc>
            </a:pPr>
            <a:endParaRPr lang="es-EC" sz="1400" b="1" u="sng" dirty="0" smtClean="0">
              <a:latin typeface="Arial" pitchFamily="34" charset="0"/>
              <a:cs typeface="Arial" pitchFamily="34" charset="0"/>
            </a:endParaRPr>
          </a:p>
          <a:p>
            <a:pPr algn="just">
              <a:lnSpc>
                <a:spcPct val="150000"/>
              </a:lnSpc>
            </a:pPr>
            <a:r>
              <a:rPr lang="es-EC" sz="1400" b="1" u="sng" dirty="0" smtClean="0">
                <a:latin typeface="Arial" pitchFamily="34" charset="0"/>
                <a:cs typeface="Arial" pitchFamily="34" charset="0"/>
              </a:rPr>
              <a:t>Marco Legal</a:t>
            </a:r>
          </a:p>
          <a:p>
            <a:pPr marL="0" indent="0" algn="just">
              <a:lnSpc>
                <a:spcPct val="150000"/>
              </a:lnSpc>
              <a:buNone/>
            </a:pPr>
            <a:r>
              <a:rPr lang="es-EC" sz="1400" dirty="0" smtClean="0">
                <a:latin typeface="Arial" pitchFamily="34" charset="0"/>
                <a:cs typeface="Arial" pitchFamily="34" charset="0"/>
              </a:rPr>
              <a:t>Las estaciones de servicio deben de dirigirse a las siguientes leyes:</a:t>
            </a:r>
            <a:endParaRPr lang="es-EC" sz="1400" dirty="0">
              <a:latin typeface="Arial" pitchFamily="34" charset="0"/>
              <a:cs typeface="Arial" pitchFamily="34" charset="0"/>
            </a:endParaRPr>
          </a:p>
          <a:p>
            <a:pPr lvl="1" algn="just">
              <a:lnSpc>
                <a:spcPct val="150000"/>
              </a:lnSpc>
              <a:buFont typeface="Wingdings" pitchFamily="2" charset="2"/>
              <a:buChar char="ü"/>
            </a:pPr>
            <a:r>
              <a:rPr lang="es-EC" sz="1400" dirty="0" smtClean="0">
                <a:latin typeface="Arial" pitchFamily="34" charset="0"/>
                <a:cs typeface="Arial" pitchFamily="34" charset="0"/>
              </a:rPr>
              <a:t>Ley de hidrocarburos</a:t>
            </a:r>
          </a:p>
          <a:p>
            <a:pPr lvl="1" algn="just">
              <a:lnSpc>
                <a:spcPct val="150000"/>
              </a:lnSpc>
              <a:buFont typeface="Wingdings" pitchFamily="2" charset="2"/>
              <a:buChar char="ü"/>
            </a:pPr>
            <a:r>
              <a:rPr lang="es-EC" sz="1400" dirty="0" smtClean="0">
                <a:latin typeface="Arial" pitchFamily="34" charset="0"/>
                <a:cs typeface="Arial" pitchFamily="34" charset="0"/>
              </a:rPr>
              <a:t>Ley de Gestión Ambiental</a:t>
            </a:r>
          </a:p>
          <a:p>
            <a:pPr lvl="1" algn="just">
              <a:lnSpc>
                <a:spcPct val="150000"/>
              </a:lnSpc>
              <a:buFont typeface="Wingdings" pitchFamily="2" charset="2"/>
              <a:buChar char="ü"/>
            </a:pPr>
            <a:r>
              <a:rPr lang="es-ES" sz="1400" dirty="0">
                <a:latin typeface="Arial" pitchFamily="34" charset="0"/>
                <a:cs typeface="Arial" pitchFamily="34" charset="0"/>
              </a:rPr>
              <a:t>Ley para la Prevención y Control de la Contaminación </a:t>
            </a:r>
            <a:r>
              <a:rPr lang="es-ES" sz="1400" dirty="0" smtClean="0">
                <a:latin typeface="Arial" pitchFamily="34" charset="0"/>
                <a:cs typeface="Arial" pitchFamily="34" charset="0"/>
              </a:rPr>
              <a:t>Ambiental</a:t>
            </a:r>
          </a:p>
          <a:p>
            <a:pPr lvl="1" algn="just">
              <a:lnSpc>
                <a:spcPct val="150000"/>
              </a:lnSpc>
              <a:buFont typeface="Wingdings" pitchFamily="2" charset="2"/>
              <a:buChar char="ü"/>
            </a:pPr>
            <a:r>
              <a:rPr lang="es-EC" sz="1400" dirty="0" smtClean="0">
                <a:latin typeface="Arial" pitchFamily="34" charset="0"/>
                <a:cs typeface="Arial" pitchFamily="34" charset="0"/>
              </a:rPr>
              <a:t>Reglamento de seguridad y salud de los trabajadores</a:t>
            </a:r>
          </a:p>
          <a:p>
            <a:pPr lvl="1" algn="just">
              <a:lnSpc>
                <a:spcPct val="150000"/>
              </a:lnSpc>
              <a:buFont typeface="Wingdings" pitchFamily="2" charset="2"/>
              <a:buChar char="ü"/>
            </a:pPr>
            <a:r>
              <a:rPr lang="es-EC" sz="1400" dirty="0" smtClean="0">
                <a:latin typeface="Arial" pitchFamily="34" charset="0"/>
                <a:cs typeface="Arial" pitchFamily="34" charset="0"/>
              </a:rPr>
              <a:t>Ordenanzas Municipales.</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4437112"/>
            <a:ext cx="2009982" cy="1339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41665902"/>
      </p:ext>
    </p:extLst>
  </p:cSld>
  <p:clrMapOvr>
    <a:masterClrMapping/>
  </p:clrMapOvr>
  <p:transition>
    <p:diamon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0" y="704850"/>
            <a:ext cx="8229600" cy="492125"/>
          </a:xfrm>
        </p:spPr>
        <p:txBody>
          <a:bodyPr>
            <a:normAutofit/>
          </a:bodyPr>
          <a:lstStyle/>
          <a:p>
            <a:pPr algn="ctr"/>
            <a:r>
              <a:rPr lang="en-US" sz="2000" b="1" dirty="0" smtClean="0">
                <a:solidFill>
                  <a:schemeClr val="accent2">
                    <a:lumMod val="50000"/>
                  </a:schemeClr>
                </a:solidFill>
                <a:latin typeface="Arial" pitchFamily="34" charset="0"/>
                <a:cs typeface="Arial" pitchFamily="34" charset="0"/>
              </a:rPr>
              <a:t>FLUJO DE CAJA</a:t>
            </a:r>
            <a:endParaRPr lang="en-US" sz="2000" b="1" dirty="0">
              <a:solidFill>
                <a:schemeClr val="accent2">
                  <a:lumMod val="50000"/>
                </a:schemeClr>
              </a:solidFill>
              <a:latin typeface="Arial" pitchFamily="34" charset="0"/>
              <a:cs typeface="Arial" pitchFamily="34" charset="0"/>
            </a:endParaRPr>
          </a:p>
        </p:txBody>
      </p:sp>
      <p:graphicFrame>
        <p:nvGraphicFramePr>
          <p:cNvPr id="5" name="4 Tabla"/>
          <p:cNvGraphicFramePr>
            <a:graphicFrameLocks noGrp="1"/>
          </p:cNvGraphicFramePr>
          <p:nvPr/>
        </p:nvGraphicFramePr>
        <p:xfrm>
          <a:off x="251519" y="1484784"/>
          <a:ext cx="8448600" cy="5112575"/>
        </p:xfrm>
        <a:graphic>
          <a:graphicData uri="http://schemas.openxmlformats.org/drawingml/2006/table">
            <a:tbl>
              <a:tblPr/>
              <a:tblGrid>
                <a:gridCol w="1510991"/>
                <a:gridCol w="591445"/>
                <a:gridCol w="613031"/>
                <a:gridCol w="582811"/>
                <a:gridCol w="656202"/>
                <a:gridCol w="647568"/>
                <a:gridCol w="682105"/>
                <a:gridCol w="617348"/>
                <a:gridCol w="630299"/>
                <a:gridCol w="617348"/>
                <a:gridCol w="634616"/>
                <a:gridCol w="664836"/>
              </a:tblGrid>
              <a:tr h="127489">
                <a:tc gridSpan="12">
                  <a:txBody>
                    <a:bodyPr/>
                    <a:lstStyle/>
                    <a:p>
                      <a:pPr algn="ctr" fontAlgn="ctr"/>
                      <a:r>
                        <a:rPr lang="en-US" sz="400" b="1" i="0" u="none" strike="noStrike">
                          <a:solidFill>
                            <a:srgbClr val="FFFFFF"/>
                          </a:solidFill>
                          <a:latin typeface="Arial"/>
                        </a:rPr>
                        <a:t>FLUJO DE CAJA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36595">
                <a:tc>
                  <a:txBody>
                    <a:bodyPr/>
                    <a:lstStyle/>
                    <a:p>
                      <a:pPr algn="l" fontAlgn="b"/>
                      <a:endParaRPr lang="en-US" sz="4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n-US" sz="400" b="0" i="0" u="none" strike="noStrike">
                        <a:solidFill>
                          <a:srgbClr val="000000"/>
                        </a:solidFill>
                        <a:latin typeface="Arial"/>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400" b="0" i="0" u="none" strike="noStrike">
                          <a:solidFill>
                            <a:srgbClr val="000000"/>
                          </a:solidFill>
                          <a:latin typeface="Arial"/>
                        </a:rPr>
                        <a:t>1</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400" b="0" i="0" u="none" strike="noStrike">
                          <a:solidFill>
                            <a:srgbClr val="000000"/>
                          </a:solidFill>
                          <a:latin typeface="Arial"/>
                        </a:rPr>
                        <a:t>2</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400" b="0" i="0" u="none" strike="noStrike">
                          <a:solidFill>
                            <a:srgbClr val="000000"/>
                          </a:solidFill>
                          <a:latin typeface="Arial"/>
                        </a:rPr>
                        <a:t>3</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400" b="0" i="0" u="none" strike="noStrike">
                          <a:solidFill>
                            <a:srgbClr val="000000"/>
                          </a:solidFill>
                          <a:latin typeface="Arial"/>
                        </a:rPr>
                        <a:t>4</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400" b="0" i="0" u="none" strike="noStrike">
                          <a:solidFill>
                            <a:srgbClr val="000000"/>
                          </a:solidFill>
                          <a:latin typeface="Arial"/>
                        </a:rPr>
                        <a:t>5</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400" b="0" i="0" u="none" strike="noStrike">
                          <a:solidFill>
                            <a:srgbClr val="000000"/>
                          </a:solidFill>
                          <a:latin typeface="Arial"/>
                        </a:rPr>
                        <a:t>6</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400" b="0" i="0" u="none" strike="noStrike">
                          <a:solidFill>
                            <a:srgbClr val="000000"/>
                          </a:solidFill>
                          <a:latin typeface="Arial"/>
                        </a:rPr>
                        <a:t>7</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400" b="0" i="0" u="none" strike="noStrike">
                          <a:solidFill>
                            <a:srgbClr val="000000"/>
                          </a:solidFill>
                          <a:latin typeface="Arial"/>
                        </a:rPr>
                        <a:t>8</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400" b="0" i="0" u="none" strike="noStrike">
                          <a:solidFill>
                            <a:srgbClr val="000000"/>
                          </a:solidFill>
                          <a:latin typeface="Arial"/>
                        </a:rPr>
                        <a:t>9</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n-US" sz="400" b="0" i="0" u="none" strike="noStrike">
                          <a:solidFill>
                            <a:srgbClr val="000000"/>
                          </a:solidFill>
                          <a:latin typeface="Arial"/>
                        </a:rPr>
                        <a:t>10</a:t>
                      </a: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595">
                <a:tc>
                  <a:txBody>
                    <a:bodyPr/>
                    <a:lstStyle/>
                    <a:p>
                      <a:pPr algn="l" fontAlgn="b"/>
                      <a:r>
                        <a:rPr lang="en-US" sz="400" b="1" i="0" u="none" strike="noStrike">
                          <a:solidFill>
                            <a:srgbClr val="FFFFFF"/>
                          </a:solidFill>
                          <a:latin typeface="Arial"/>
                        </a:rPr>
                        <a:t>AÑO</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c>
                  <a:txBody>
                    <a:bodyPr/>
                    <a:lstStyle/>
                    <a:p>
                      <a:pPr algn="ctr" fontAlgn="b"/>
                      <a:r>
                        <a:rPr lang="en-US" sz="400" b="1" i="0" u="none" strike="noStrike">
                          <a:solidFill>
                            <a:srgbClr val="FFFFFF"/>
                          </a:solidFill>
                          <a:latin typeface="Arial"/>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c>
                  <a:txBody>
                    <a:bodyPr/>
                    <a:lstStyle/>
                    <a:p>
                      <a:pPr algn="ctr" fontAlgn="b"/>
                      <a:r>
                        <a:rPr lang="en-US" sz="400" b="1" i="0" u="none" strike="noStrike">
                          <a:solidFill>
                            <a:srgbClr val="FFFFFF"/>
                          </a:solidFill>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c>
                  <a:txBody>
                    <a:bodyPr/>
                    <a:lstStyle/>
                    <a:p>
                      <a:pPr algn="ctr" fontAlgn="b"/>
                      <a:r>
                        <a:rPr lang="en-US" sz="400" b="1" i="0" u="none" strike="noStrike">
                          <a:solidFill>
                            <a:srgbClr val="FFFFFF"/>
                          </a:solidFill>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c>
                  <a:txBody>
                    <a:bodyPr/>
                    <a:lstStyle/>
                    <a:p>
                      <a:pPr algn="ctr" fontAlgn="b"/>
                      <a:r>
                        <a:rPr lang="en-US" sz="400" b="1" i="0" u="none" strike="noStrike">
                          <a:solidFill>
                            <a:srgbClr val="FFFFFF"/>
                          </a:solidFill>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c>
                  <a:txBody>
                    <a:bodyPr/>
                    <a:lstStyle/>
                    <a:p>
                      <a:pPr algn="ctr" fontAlgn="b"/>
                      <a:r>
                        <a:rPr lang="en-US" sz="400" b="1" i="0" u="none" strike="noStrike">
                          <a:solidFill>
                            <a:srgbClr val="FFFFFF"/>
                          </a:solidFill>
                          <a:latin typeface="Arial"/>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c>
                  <a:txBody>
                    <a:bodyPr/>
                    <a:lstStyle/>
                    <a:p>
                      <a:pPr algn="ctr" fontAlgn="b"/>
                      <a:r>
                        <a:rPr lang="en-US" sz="400" b="1" i="0" u="none" strike="noStrike">
                          <a:solidFill>
                            <a:srgbClr val="FFFFFF"/>
                          </a:solidFill>
                          <a:latin typeface="Arial"/>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c>
                  <a:txBody>
                    <a:bodyPr/>
                    <a:lstStyle/>
                    <a:p>
                      <a:pPr algn="ctr" fontAlgn="b"/>
                      <a:r>
                        <a:rPr lang="en-US" sz="400" b="1" i="0" u="none" strike="noStrike">
                          <a:solidFill>
                            <a:srgbClr val="FFFFFF"/>
                          </a:solidFill>
                          <a:latin typeface="Arial"/>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c>
                  <a:txBody>
                    <a:bodyPr/>
                    <a:lstStyle/>
                    <a:p>
                      <a:pPr algn="ctr" fontAlgn="b"/>
                      <a:r>
                        <a:rPr lang="en-US" sz="400" b="1" i="0" u="none" strike="noStrike">
                          <a:solidFill>
                            <a:srgbClr val="FFFFFF"/>
                          </a:solidFill>
                          <a:latin typeface="Arial"/>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c>
                  <a:txBody>
                    <a:bodyPr/>
                    <a:lstStyle/>
                    <a:p>
                      <a:pPr algn="ctr" fontAlgn="b"/>
                      <a:r>
                        <a:rPr lang="en-US" sz="400" b="1" i="0" u="none" strike="noStrike">
                          <a:solidFill>
                            <a:srgbClr val="FFFFFF"/>
                          </a:solidFill>
                          <a:latin typeface="Arial"/>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c>
                  <a:txBody>
                    <a:bodyPr/>
                    <a:lstStyle/>
                    <a:p>
                      <a:pPr algn="ctr" fontAlgn="b"/>
                      <a:r>
                        <a:rPr lang="en-US" sz="400" b="1" i="0" u="none" strike="noStrike">
                          <a:solidFill>
                            <a:srgbClr val="FFFFFF"/>
                          </a:solidFill>
                          <a:latin typeface="Arial"/>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c>
                  <a:txBody>
                    <a:bodyPr/>
                    <a:lstStyle/>
                    <a:p>
                      <a:pPr algn="ctr" fontAlgn="b"/>
                      <a:r>
                        <a:rPr lang="en-US" sz="400" b="1" i="0" u="none" strike="noStrike">
                          <a:solidFill>
                            <a:srgbClr val="FFFFFF"/>
                          </a:solidFill>
                          <a:latin typeface="Arial"/>
                        </a:rPr>
                        <a:t>10</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1849B"/>
                    </a:solidFill>
                  </a:tcPr>
                </a:tc>
              </a:tr>
              <a:tr h="127489">
                <a:tc>
                  <a:txBody>
                    <a:bodyPr/>
                    <a:lstStyle/>
                    <a:p>
                      <a:pPr algn="l" fontAlgn="b"/>
                      <a:r>
                        <a:rPr lang="en-US" sz="400" b="0" i="0" u="none" strike="noStrike">
                          <a:solidFill>
                            <a:srgbClr val="000000"/>
                          </a:solidFill>
                          <a:latin typeface="Arial"/>
                        </a:rPr>
                        <a:t>Ingresos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10,117,555.20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11,443,215.80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12,169,825.22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12,942,572.12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13,764,386.11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14,638,382.78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15,567,875.59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16,556,388.36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17,607,668.69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18,725,702.12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595">
                <a:tc>
                  <a:txBody>
                    <a:bodyPr/>
                    <a:lstStyle/>
                    <a:p>
                      <a:pPr algn="l" fontAlgn="b"/>
                      <a:r>
                        <a:rPr lang="en-US" sz="400" b="0" i="0" u="none" strike="noStrike">
                          <a:solidFill>
                            <a:srgbClr val="000000"/>
                          </a:solidFill>
                          <a:latin typeface="Arial"/>
                        </a:rPr>
                        <a:t>(-) Costo de Venta</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7,671,125.31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8,676,240.51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9,227,155.41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9,813,051.73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10,436,150.68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11,098,814.52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11,803,555.51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12,553,045.40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13,350,125.62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14,197,818.01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595">
                <a:tc>
                  <a:txBody>
                    <a:bodyPr/>
                    <a:lstStyle/>
                    <a:p>
                      <a:pPr algn="l" fontAlgn="b"/>
                      <a:r>
                        <a:rPr lang="en-US" sz="400" b="1" i="0" u="none" strike="noStrike">
                          <a:solidFill>
                            <a:srgbClr val="000000"/>
                          </a:solidFill>
                          <a:latin typeface="Arial"/>
                        </a:rPr>
                        <a:t>(=) Utilidad Bruta</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l" fontAlgn="b"/>
                      <a:r>
                        <a:rPr lang="en-US" sz="400" b="1"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2,446,429.89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2,766,975.29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2,942,669.81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3,129,520.39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3,328,235.43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3,539,568.26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3,764,320.08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4,003,342.96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4,257,543.07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4,527,884.11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r>
              <a:tr h="130091">
                <a:tc>
                  <a:txBody>
                    <a:bodyPr/>
                    <a:lstStyle/>
                    <a:p>
                      <a:pPr algn="l" fontAlgn="b"/>
                      <a:r>
                        <a:rPr lang="en-US" sz="400" b="0" i="0" u="none" strike="noStrike">
                          <a:solidFill>
                            <a:srgbClr val="000000"/>
                          </a:solidFill>
                          <a:latin typeface="Arial"/>
                        </a:rPr>
                        <a:t>(-) Gastos Operacionales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248,426.27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248,426.27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248,426.27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248,426.27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248,426.27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248,426.27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248,426.27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248,426.27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248,426.27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248,426.27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979">
                <a:tc>
                  <a:txBody>
                    <a:bodyPr/>
                    <a:lstStyle/>
                    <a:p>
                      <a:pPr algn="l" fontAlgn="b"/>
                      <a:r>
                        <a:rPr lang="en-US" sz="400" b="0" i="0" u="none" strike="noStrike">
                          <a:solidFill>
                            <a:srgbClr val="000000"/>
                          </a:solidFill>
                          <a:latin typeface="Arial"/>
                        </a:rPr>
                        <a:t>Gastos de Servicios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9,480.00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9,480.00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9,480.00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9,480.00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9,480.00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9,480.00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9,480.00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9,480.00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9,480.00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9,480.00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091">
                <a:tc>
                  <a:txBody>
                    <a:bodyPr/>
                    <a:lstStyle/>
                    <a:p>
                      <a:pPr algn="l" fontAlgn="b"/>
                      <a:r>
                        <a:rPr lang="en-US" sz="400" b="0" i="0" u="none" strike="noStrike">
                          <a:solidFill>
                            <a:srgbClr val="000000"/>
                          </a:solidFill>
                          <a:latin typeface="Arial"/>
                        </a:rPr>
                        <a:t>Gastos Administrativos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161,050.20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161,050.20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161,050.20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161,050.20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161,050.20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161,050.20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161,050.20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161,050.20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161,050.20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161,050.20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979">
                <a:tc>
                  <a:txBody>
                    <a:bodyPr/>
                    <a:lstStyle/>
                    <a:p>
                      <a:pPr algn="l" fontAlgn="b"/>
                      <a:r>
                        <a:rPr lang="en-US" sz="400" b="0" i="0" u="none" strike="noStrike">
                          <a:solidFill>
                            <a:srgbClr val="000000"/>
                          </a:solidFill>
                          <a:latin typeface="Arial"/>
                        </a:rPr>
                        <a:t>Amortización (de intangibles)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595">
                <a:tc>
                  <a:txBody>
                    <a:bodyPr/>
                    <a:lstStyle/>
                    <a:p>
                      <a:pPr algn="l" fontAlgn="b"/>
                      <a:r>
                        <a:rPr lang="en-US" sz="400" b="0" i="0" u="none" strike="noStrike">
                          <a:solidFill>
                            <a:srgbClr val="000000"/>
                          </a:solidFill>
                          <a:latin typeface="Arial"/>
                        </a:rPr>
                        <a:t>Depreciación (de activos fijos)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091">
                <a:tc>
                  <a:txBody>
                    <a:bodyPr/>
                    <a:lstStyle/>
                    <a:p>
                      <a:pPr algn="l" fontAlgn="b"/>
                      <a:r>
                        <a:rPr lang="en-US" sz="400" b="0" i="0" u="none" strike="noStrike">
                          <a:solidFill>
                            <a:srgbClr val="000000"/>
                          </a:solidFill>
                          <a:latin typeface="Arial"/>
                        </a:rPr>
                        <a:t>Otros Gastos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14,405.40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14,405.40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14,405.40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14,405.40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14,405.40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14,405.40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14,405.40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14,405.40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14,405.40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14,405.40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595">
                <a:tc>
                  <a:txBody>
                    <a:bodyPr/>
                    <a:lstStyle/>
                    <a:p>
                      <a:pPr algn="l" fontAlgn="b"/>
                      <a:r>
                        <a:rPr lang="en-US" sz="400" b="0" i="0" u="none" strike="noStrike">
                          <a:solidFill>
                            <a:srgbClr val="000000"/>
                          </a:solidFill>
                          <a:latin typeface="Arial"/>
                        </a:rPr>
                        <a:t>Gastos de Venta</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11,720.00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11,720.00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11,720.00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11,720.00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11,720.00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11,720.00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11,720.00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11,720.00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11,720.00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11,720.00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595">
                <a:tc>
                  <a:txBody>
                    <a:bodyPr/>
                    <a:lstStyle/>
                    <a:p>
                      <a:pPr algn="l" fontAlgn="b"/>
                      <a:r>
                        <a:rPr lang="en-US" sz="400" b="1" i="0" u="none" strike="noStrike">
                          <a:solidFill>
                            <a:srgbClr val="000000"/>
                          </a:solidFill>
                          <a:latin typeface="Arial"/>
                        </a:rPr>
                        <a:t>(=) Utilidad Operacional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l" fontAlgn="b"/>
                      <a:r>
                        <a:rPr lang="en-US" sz="400" b="1"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r" fontAlgn="ctr"/>
                      <a:r>
                        <a:rPr lang="en-US" sz="400" b="1" i="0" u="none" strike="noStrike">
                          <a:solidFill>
                            <a:srgbClr val="000000"/>
                          </a:solidFill>
                          <a:latin typeface="Arial"/>
                        </a:rPr>
                        <a:t> $      2,198,003.63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r" fontAlgn="ctr"/>
                      <a:r>
                        <a:rPr lang="en-US" sz="400" b="1" i="0" u="none" strike="noStrike">
                          <a:solidFill>
                            <a:srgbClr val="000000"/>
                          </a:solidFill>
                          <a:latin typeface="Arial"/>
                        </a:rPr>
                        <a:t> $    2,518,549.02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r" fontAlgn="ctr"/>
                      <a:r>
                        <a:rPr lang="en-US" sz="400" b="1" i="0" u="none" strike="noStrike">
                          <a:solidFill>
                            <a:srgbClr val="000000"/>
                          </a:solidFill>
                          <a:latin typeface="Arial"/>
                        </a:rPr>
                        <a:t> $        2,694,243.54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r" fontAlgn="ctr"/>
                      <a:r>
                        <a:rPr lang="en-US" sz="400" b="1" i="0" u="none" strike="noStrike">
                          <a:solidFill>
                            <a:srgbClr val="000000"/>
                          </a:solidFill>
                          <a:latin typeface="Arial"/>
                        </a:rPr>
                        <a:t> $        2,881,094.13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r" fontAlgn="ctr"/>
                      <a:r>
                        <a:rPr lang="en-US" sz="400" b="1" i="0" u="none" strike="noStrike">
                          <a:solidFill>
                            <a:srgbClr val="000000"/>
                          </a:solidFill>
                          <a:latin typeface="Arial"/>
                        </a:rPr>
                        <a:t> $          3,079,809.16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r" fontAlgn="ctr"/>
                      <a:r>
                        <a:rPr lang="en-US" sz="400" b="1" i="0" u="none" strike="noStrike">
                          <a:solidFill>
                            <a:srgbClr val="000000"/>
                          </a:solidFill>
                          <a:latin typeface="Arial"/>
                        </a:rPr>
                        <a:t> $      3,291,141.99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r" fontAlgn="ctr"/>
                      <a:r>
                        <a:rPr lang="en-US" sz="400" b="1" i="0" u="none" strike="noStrike">
                          <a:solidFill>
                            <a:srgbClr val="000000"/>
                          </a:solidFill>
                          <a:latin typeface="Arial"/>
                        </a:rPr>
                        <a:t> $       3,515,893.82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r" fontAlgn="ctr"/>
                      <a:r>
                        <a:rPr lang="en-US" sz="400" b="1" i="0" u="none" strike="noStrike">
                          <a:solidFill>
                            <a:srgbClr val="000000"/>
                          </a:solidFill>
                          <a:latin typeface="Arial"/>
                        </a:rPr>
                        <a:t> $      3,754,916.70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r" fontAlgn="ctr"/>
                      <a:r>
                        <a:rPr lang="en-US" sz="400" b="1" i="0" u="none" strike="noStrike">
                          <a:solidFill>
                            <a:srgbClr val="000000"/>
                          </a:solidFill>
                          <a:latin typeface="Arial"/>
                        </a:rPr>
                        <a:t> $       4,009,116.80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r" fontAlgn="ctr"/>
                      <a:r>
                        <a:rPr lang="en-US" sz="400" b="1" i="0" u="none" strike="noStrike">
                          <a:solidFill>
                            <a:srgbClr val="000000"/>
                          </a:solidFill>
                          <a:latin typeface="Arial"/>
                        </a:rPr>
                        <a:t> $         4,279,457.85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r>
              <a:tr h="254979">
                <a:tc>
                  <a:txBody>
                    <a:bodyPr/>
                    <a:lstStyle/>
                    <a:p>
                      <a:pPr algn="l" fontAlgn="b"/>
                      <a:r>
                        <a:rPr lang="en-US" sz="400" b="1" i="0" u="none" strike="noStrike">
                          <a:solidFill>
                            <a:srgbClr val="000000"/>
                          </a:solidFill>
                          <a:latin typeface="Arial"/>
                        </a:rPr>
                        <a:t>(-) Gastos No Operacionales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(133,245.39)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(124,884.86)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(115,688.27)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(105,572.02)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(94,444.15)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(82,203.49)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(68,738.77)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(53,927.57)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(37,635.25)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(19,713.70)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979">
                <a:tc>
                  <a:txBody>
                    <a:bodyPr/>
                    <a:lstStyle/>
                    <a:p>
                      <a:pPr algn="l" fontAlgn="b"/>
                      <a:r>
                        <a:rPr lang="en-US" sz="400" b="0" i="0" u="none" strike="noStrike">
                          <a:solidFill>
                            <a:srgbClr val="000000"/>
                          </a:solidFill>
                          <a:latin typeface="Arial"/>
                        </a:rPr>
                        <a:t>Gastos Financieros (intereses sobre prestamos)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(133,245.39)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(124,884.86)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(115,688.27)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(105,572.02)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(94,444.15)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(82,203.49)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(68,738.77)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(53,927.57)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(37,635.25)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(19,713.70)</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595">
                <a:tc>
                  <a:txBody>
                    <a:bodyPr/>
                    <a:lstStyle/>
                    <a:p>
                      <a:pPr algn="l" fontAlgn="b"/>
                      <a:r>
                        <a:rPr lang="en-US" sz="400" b="1" i="0" u="none" strike="noStrike">
                          <a:solidFill>
                            <a:srgbClr val="000000"/>
                          </a:solidFill>
                          <a:latin typeface="Arial"/>
                        </a:rPr>
                        <a:t>(=) Utilidad antes de Part. Trab. E Impuestos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l" fontAlgn="b"/>
                      <a:r>
                        <a:rPr lang="en-US" sz="400" b="1"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r" fontAlgn="ctr"/>
                      <a:r>
                        <a:rPr lang="en-US" sz="400" b="1" i="0" u="none" strike="noStrike">
                          <a:solidFill>
                            <a:srgbClr val="000000"/>
                          </a:solidFill>
                          <a:latin typeface="Arial"/>
                        </a:rPr>
                        <a:t> $      2,064,758.23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r" fontAlgn="ctr"/>
                      <a:r>
                        <a:rPr lang="en-US" sz="400" b="1" i="0" u="none" strike="noStrike">
                          <a:solidFill>
                            <a:srgbClr val="000000"/>
                          </a:solidFill>
                          <a:latin typeface="Arial"/>
                        </a:rPr>
                        <a:t> $    2,393,664.16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r" fontAlgn="ctr"/>
                      <a:r>
                        <a:rPr lang="en-US" sz="400" b="1" i="0" u="none" strike="noStrike">
                          <a:solidFill>
                            <a:srgbClr val="000000"/>
                          </a:solidFill>
                          <a:latin typeface="Arial"/>
                        </a:rPr>
                        <a:t> $        2,578,555.27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r" fontAlgn="ctr"/>
                      <a:r>
                        <a:rPr lang="en-US" sz="400" b="1" i="0" u="none" strike="noStrike">
                          <a:solidFill>
                            <a:srgbClr val="000000"/>
                          </a:solidFill>
                          <a:latin typeface="Arial"/>
                        </a:rPr>
                        <a:t> $        2,775,522.10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r" fontAlgn="ctr"/>
                      <a:r>
                        <a:rPr lang="en-US" sz="400" b="1" i="0" u="none" strike="noStrike">
                          <a:solidFill>
                            <a:srgbClr val="000000"/>
                          </a:solidFill>
                          <a:latin typeface="Arial"/>
                        </a:rPr>
                        <a:t> $          2,985,365.01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r" fontAlgn="ctr"/>
                      <a:r>
                        <a:rPr lang="en-US" sz="400" b="1" i="0" u="none" strike="noStrike">
                          <a:solidFill>
                            <a:srgbClr val="000000"/>
                          </a:solidFill>
                          <a:latin typeface="Arial"/>
                        </a:rPr>
                        <a:t> $      3,208,938.50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r" fontAlgn="ctr"/>
                      <a:r>
                        <a:rPr lang="en-US" sz="400" b="1" i="0" u="none" strike="noStrike">
                          <a:solidFill>
                            <a:srgbClr val="000000"/>
                          </a:solidFill>
                          <a:latin typeface="Arial"/>
                        </a:rPr>
                        <a:t> $       3,447,155.05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r" fontAlgn="ctr"/>
                      <a:r>
                        <a:rPr lang="en-US" sz="400" b="1" i="0" u="none" strike="noStrike">
                          <a:solidFill>
                            <a:srgbClr val="000000"/>
                          </a:solidFill>
                          <a:latin typeface="Arial"/>
                        </a:rPr>
                        <a:t> $      3,700,989.13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r" fontAlgn="ctr"/>
                      <a:r>
                        <a:rPr lang="en-US" sz="400" b="1" i="0" u="none" strike="noStrike">
                          <a:solidFill>
                            <a:srgbClr val="000000"/>
                          </a:solidFill>
                          <a:latin typeface="Arial"/>
                        </a:rPr>
                        <a:t> $       3,971,481.55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c>
                  <a:txBody>
                    <a:bodyPr/>
                    <a:lstStyle/>
                    <a:p>
                      <a:pPr algn="r" fontAlgn="ctr"/>
                      <a:r>
                        <a:rPr lang="en-US" sz="400" b="1" i="0" u="none" strike="noStrike">
                          <a:solidFill>
                            <a:srgbClr val="000000"/>
                          </a:solidFill>
                          <a:latin typeface="Arial"/>
                        </a:rPr>
                        <a:t> $         4,259,744.14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6DDE8"/>
                    </a:solidFill>
                  </a:tcPr>
                </a:tc>
              </a:tr>
              <a:tr h="136595">
                <a:tc>
                  <a:txBody>
                    <a:bodyPr/>
                    <a:lstStyle/>
                    <a:p>
                      <a:pPr algn="l" fontAlgn="b"/>
                      <a:r>
                        <a:rPr lang="en-US" sz="400" b="0" i="0" u="none" strike="noStrike">
                          <a:solidFill>
                            <a:srgbClr val="000000"/>
                          </a:solidFill>
                          <a:latin typeface="Arial"/>
                        </a:rPr>
                        <a:t>(-) 15% Participación de Trabajadores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400" b="0" i="0" u="none" strike="noStrike">
                          <a:solidFill>
                            <a:srgbClr val="000000"/>
                          </a:solidFill>
                          <a:latin typeface="Arial"/>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309,713.74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359,049.62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386,783.29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416,328.32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447,804.75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481,340.77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517,073.26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555,148.37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595,722.23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638,961.62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595">
                <a:tc>
                  <a:txBody>
                    <a:bodyPr/>
                    <a:lstStyle/>
                    <a:p>
                      <a:pPr algn="l" fontAlgn="b"/>
                      <a:r>
                        <a:rPr lang="en-US" sz="400" b="1" i="0" u="none" strike="noStrike">
                          <a:solidFill>
                            <a:srgbClr val="000000"/>
                          </a:solidFill>
                          <a:latin typeface="Arial"/>
                        </a:rPr>
                        <a:t>(=) Utilidad antes de Impuestos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l" fontAlgn="b"/>
                      <a:r>
                        <a:rPr lang="en-US" sz="400" b="1"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1,755,044.50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2,034,614.54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2,191,771.98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2,359,193.79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2,537,560.26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2,727,597.72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2,930,081.79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3,145,840.76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3,375,759.32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c>
                  <a:txBody>
                    <a:bodyPr/>
                    <a:lstStyle/>
                    <a:p>
                      <a:pPr algn="r" fontAlgn="ctr"/>
                      <a:r>
                        <a:rPr lang="en-US" sz="400" b="1" i="0" u="none" strike="noStrike">
                          <a:solidFill>
                            <a:srgbClr val="000000"/>
                          </a:solidFill>
                          <a:latin typeface="Arial"/>
                        </a:rPr>
                        <a:t> $         3,620,782.52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7E4BC"/>
                    </a:solidFill>
                  </a:tcPr>
                </a:tc>
              </a:tr>
              <a:tr h="136595">
                <a:tc>
                  <a:txBody>
                    <a:bodyPr/>
                    <a:lstStyle/>
                    <a:p>
                      <a:pPr algn="l" fontAlgn="b"/>
                      <a:r>
                        <a:rPr lang="es-ES" sz="400" b="0" i="0" u="none" strike="noStrike">
                          <a:solidFill>
                            <a:srgbClr val="000000"/>
                          </a:solidFill>
                          <a:latin typeface="Arial"/>
                        </a:rPr>
                        <a:t>(-) 25% Impuesto a la Renta</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400" b="0" i="0" u="none" strike="noStrike">
                          <a:solidFill>
                            <a:srgbClr val="000000"/>
                          </a:solidFill>
                          <a:latin typeface="Arial"/>
                        </a:rPr>
                        <a:t>23%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403,660.23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447,615.20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482,189.84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519,022.63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558,263.26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600,071.50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644,617.99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692,084.97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742,667.05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796,572.15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6595">
                <a:tc>
                  <a:txBody>
                    <a:bodyPr/>
                    <a:lstStyle/>
                    <a:p>
                      <a:pPr algn="l" fontAlgn="b"/>
                      <a:r>
                        <a:rPr lang="en-US" sz="400" b="1" i="0" u="none" strike="noStrike">
                          <a:solidFill>
                            <a:srgbClr val="000000"/>
                          </a:solidFill>
                          <a:latin typeface="Arial"/>
                        </a:rPr>
                        <a:t>(=) UTILIDAD NETA</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l" fontAlgn="b"/>
                      <a:r>
                        <a:rPr lang="en-US" sz="400" b="1"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ctr"/>
                      <a:r>
                        <a:rPr lang="en-US" sz="400" b="1" i="0" u="none" strike="noStrike">
                          <a:solidFill>
                            <a:srgbClr val="000000"/>
                          </a:solidFill>
                          <a:latin typeface="Arial"/>
                        </a:rPr>
                        <a:t> $      1,351,384.26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ctr"/>
                      <a:r>
                        <a:rPr lang="en-US" sz="400" b="1" i="0" u="none" strike="noStrike">
                          <a:solidFill>
                            <a:srgbClr val="000000"/>
                          </a:solidFill>
                          <a:latin typeface="Arial"/>
                        </a:rPr>
                        <a:t> $    1,586,999.34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ctr"/>
                      <a:r>
                        <a:rPr lang="en-US" sz="400" b="1" i="0" u="none" strike="noStrike">
                          <a:solidFill>
                            <a:srgbClr val="000000"/>
                          </a:solidFill>
                          <a:latin typeface="Arial"/>
                        </a:rPr>
                        <a:t> $        1,709,582.14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ctr"/>
                      <a:r>
                        <a:rPr lang="en-US" sz="400" b="1" i="0" u="none" strike="noStrike">
                          <a:solidFill>
                            <a:srgbClr val="000000"/>
                          </a:solidFill>
                          <a:latin typeface="Arial"/>
                        </a:rPr>
                        <a:t> $        1,840,171.16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ctr"/>
                      <a:r>
                        <a:rPr lang="en-US" sz="400" b="1" i="0" u="none" strike="noStrike">
                          <a:solidFill>
                            <a:srgbClr val="000000"/>
                          </a:solidFill>
                          <a:latin typeface="Arial"/>
                        </a:rPr>
                        <a:t> $          1,979,297.00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ctr"/>
                      <a:r>
                        <a:rPr lang="en-US" sz="400" b="1" i="0" u="none" strike="noStrike">
                          <a:solidFill>
                            <a:srgbClr val="000000"/>
                          </a:solidFill>
                          <a:latin typeface="Arial"/>
                        </a:rPr>
                        <a:t> $      2,127,526.22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ctr"/>
                      <a:r>
                        <a:rPr lang="en-US" sz="400" b="1" i="0" u="none" strike="noStrike">
                          <a:solidFill>
                            <a:srgbClr val="000000"/>
                          </a:solidFill>
                          <a:latin typeface="Arial"/>
                        </a:rPr>
                        <a:t> $       2,285,463.80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ctr"/>
                      <a:r>
                        <a:rPr lang="en-US" sz="400" b="1" i="0" u="none" strike="noStrike">
                          <a:solidFill>
                            <a:srgbClr val="000000"/>
                          </a:solidFill>
                          <a:latin typeface="Arial"/>
                        </a:rPr>
                        <a:t> $      2,453,755.79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ctr"/>
                      <a:r>
                        <a:rPr lang="en-US" sz="400" b="1" i="0" u="none" strike="noStrike">
                          <a:solidFill>
                            <a:srgbClr val="000000"/>
                          </a:solidFill>
                          <a:latin typeface="Arial"/>
                        </a:rPr>
                        <a:t> $       2,633,092.27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r" fontAlgn="ctr"/>
                      <a:r>
                        <a:rPr lang="en-US" sz="400" b="1" i="0" u="none" strike="noStrike">
                          <a:solidFill>
                            <a:srgbClr val="000000"/>
                          </a:solidFill>
                          <a:latin typeface="Arial"/>
                        </a:rPr>
                        <a:t> $         2,824,210.37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r>
              <a:tr h="254979">
                <a:tc>
                  <a:txBody>
                    <a:bodyPr/>
                    <a:lstStyle/>
                    <a:p>
                      <a:pPr algn="l" fontAlgn="b"/>
                      <a:r>
                        <a:rPr lang="en-US" sz="400" b="0" i="0" u="none" strike="noStrike">
                          <a:solidFill>
                            <a:srgbClr val="000000"/>
                          </a:solidFill>
                          <a:latin typeface="Arial"/>
                        </a:rPr>
                        <a:t>(+) Amortización (de Intangibles)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1,600.00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091">
                <a:tc>
                  <a:txBody>
                    <a:bodyPr/>
                    <a:lstStyle/>
                    <a:p>
                      <a:pPr algn="l" fontAlgn="b"/>
                      <a:r>
                        <a:rPr lang="en-US" sz="400" b="0" i="0" u="none" strike="noStrike">
                          <a:solidFill>
                            <a:srgbClr val="000000"/>
                          </a:solidFill>
                          <a:latin typeface="Arial"/>
                        </a:rPr>
                        <a:t>(+) Depreciacion (de activos fijos)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US" sz="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50,170.67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979">
                <a:tc>
                  <a:txBody>
                    <a:bodyPr/>
                    <a:lstStyle/>
                    <a:p>
                      <a:pPr algn="l" fontAlgn="b"/>
                      <a:r>
                        <a:rPr lang="en-US" sz="400" b="0" i="0" u="none" strike="noStrike" dirty="0">
                          <a:solidFill>
                            <a:srgbClr val="000000"/>
                          </a:solidFill>
                          <a:latin typeface="Arial"/>
                        </a:rPr>
                        <a:t>(-) Inversión</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r" fontAlgn="ctr"/>
                      <a:r>
                        <a:rPr lang="en-US" sz="400" b="0" i="0" u="none" strike="noStrike">
                          <a:solidFill>
                            <a:srgbClr val="000000"/>
                          </a:solidFill>
                          <a:latin typeface="Arial"/>
                        </a:rPr>
                        <a:t> $   (3,331,134.83)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2A1C7"/>
                    </a:solidFill>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(794.00)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(170,000.00)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(794.00)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(794.00)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091">
                <a:tc>
                  <a:txBody>
                    <a:bodyPr/>
                    <a:lstStyle/>
                    <a:p>
                      <a:pPr algn="l" fontAlgn="b"/>
                      <a:r>
                        <a:rPr lang="en-US" sz="400" b="0" i="0" u="none" strike="noStrike">
                          <a:solidFill>
                            <a:srgbClr val="000000"/>
                          </a:solidFill>
                          <a:latin typeface="Arial"/>
                        </a:rPr>
                        <a:t>(+) Préstamo</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9795"/>
                    </a:solidFill>
                  </a:tcPr>
                </a:tc>
                <a:tc>
                  <a:txBody>
                    <a:bodyPr/>
                    <a:lstStyle/>
                    <a:p>
                      <a:pPr algn="r" fontAlgn="ctr"/>
                      <a:r>
                        <a:rPr lang="en-US" sz="400" b="0" i="0" u="none" strike="noStrike">
                          <a:solidFill>
                            <a:srgbClr val="000000"/>
                          </a:solidFill>
                          <a:latin typeface="Arial"/>
                        </a:rPr>
                        <a:t> $     1,332,453.93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9795"/>
                    </a:solidFill>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979">
                <a:tc>
                  <a:txBody>
                    <a:bodyPr/>
                    <a:lstStyle/>
                    <a:p>
                      <a:pPr algn="l" fontAlgn="b"/>
                      <a:r>
                        <a:rPr lang="en-US" sz="400" b="0" i="0" u="none" strike="noStrike">
                          <a:solidFill>
                            <a:srgbClr val="000000"/>
                          </a:solidFill>
                          <a:latin typeface="Arial"/>
                        </a:rPr>
                        <a:t>(-) Amortización Capital del Prestamo</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(83,605.35)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(91,965.88)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(101,162.47)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(111,278.72)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(122,406.59)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(134,647.25)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(148,111.97)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(162,923.17)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(179,215.49)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(197,137.04)</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30091">
                <a:tc>
                  <a:txBody>
                    <a:bodyPr/>
                    <a:lstStyle/>
                    <a:p>
                      <a:pPr algn="l" fontAlgn="b"/>
                      <a:r>
                        <a:rPr lang="en-US" sz="400" b="0" i="0" u="none" strike="noStrike">
                          <a:solidFill>
                            <a:srgbClr val="000000"/>
                          </a:solidFill>
                          <a:latin typeface="Arial"/>
                        </a:rPr>
                        <a:t>(-) Capital de Trabajo</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r" fontAlgn="ctr"/>
                      <a:r>
                        <a:rPr lang="en-US" sz="400" b="0" i="0" u="none" strike="noStrike">
                          <a:solidFill>
                            <a:srgbClr val="000000"/>
                          </a:solidFill>
                          <a:latin typeface="Arial"/>
                        </a:rPr>
                        <a:t> $      (932,448.88)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4979">
                <a:tc>
                  <a:txBody>
                    <a:bodyPr/>
                    <a:lstStyle/>
                    <a:p>
                      <a:pPr algn="l" fontAlgn="b"/>
                      <a:r>
                        <a:rPr lang="en-US" sz="400" b="0" i="0" u="none" strike="noStrike">
                          <a:solidFill>
                            <a:srgbClr val="000000"/>
                          </a:solidFill>
                          <a:latin typeface="Arial"/>
                        </a:rPr>
                        <a:t>(+) Recuperación Capital de Trabj.</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(932,448.88)</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C99"/>
                    </a:solidFill>
                  </a:tcPr>
                </a:tc>
              </a:tr>
              <a:tr h="254979">
                <a:tc>
                  <a:txBody>
                    <a:bodyPr/>
                    <a:lstStyle/>
                    <a:p>
                      <a:pPr algn="l" fontAlgn="b"/>
                      <a:r>
                        <a:rPr lang="en-US" sz="400" b="0" i="0" u="none" strike="noStrike">
                          <a:solidFill>
                            <a:srgbClr val="000000"/>
                          </a:solidFill>
                          <a:latin typeface="Arial"/>
                        </a:rPr>
                        <a:t>(+) Valor de Desecho</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5,000.00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en-US" sz="400" b="0" i="0" u="none" strike="noStrike">
                          <a:solidFill>
                            <a:srgbClr val="000000"/>
                          </a:solidFill>
                          <a:latin typeface="Arial"/>
                        </a:rPr>
                        <a:t> $                    456.67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143100">
                <a:tc>
                  <a:txBody>
                    <a:bodyPr/>
                    <a:lstStyle/>
                    <a:p>
                      <a:pPr algn="l" fontAlgn="b"/>
                      <a:r>
                        <a:rPr lang="en-US" sz="400" b="1" i="0" u="none" strike="noStrike" dirty="0">
                          <a:solidFill>
                            <a:srgbClr val="FFFFFF"/>
                          </a:solidFill>
                          <a:latin typeface="Arial"/>
                        </a:rPr>
                        <a:t>(=) Flujo </a:t>
                      </a:r>
                      <a:r>
                        <a:rPr lang="en-US" sz="400" b="1" i="0" u="none" strike="noStrike" dirty="0" err="1">
                          <a:solidFill>
                            <a:srgbClr val="FFFFFF"/>
                          </a:solidFill>
                          <a:latin typeface="Arial"/>
                        </a:rPr>
                        <a:t>Neto</a:t>
                      </a:r>
                      <a:r>
                        <a:rPr lang="en-US" sz="400" b="1" i="0" u="none" strike="noStrike" dirty="0">
                          <a:solidFill>
                            <a:srgbClr val="FFFFFF"/>
                          </a:solidFill>
                          <a:latin typeface="Arial"/>
                        </a:rPr>
                        <a:t> </a:t>
                      </a:r>
                      <a:r>
                        <a:rPr lang="en-US" sz="400" b="1" i="0" u="none" strike="noStrike" dirty="0" err="1">
                          <a:solidFill>
                            <a:srgbClr val="FFFFFF"/>
                          </a:solidFill>
                          <a:latin typeface="Arial"/>
                        </a:rPr>
                        <a:t>Efectivo</a:t>
                      </a:r>
                      <a:endParaRPr lang="en-US" sz="400" b="1" i="0" u="none" strike="noStrike" dirty="0">
                        <a:solidFill>
                          <a:srgbClr val="FFFFFF"/>
                        </a:solidFill>
                        <a:latin typeface="Arial"/>
                      </a:endParaRP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r" fontAlgn="ctr"/>
                      <a:r>
                        <a:rPr lang="en-US" sz="400" b="1" i="0" u="none" strike="noStrike" dirty="0">
                          <a:solidFill>
                            <a:srgbClr val="FFFFFF"/>
                          </a:solidFill>
                          <a:latin typeface="Arial"/>
                        </a:rPr>
                        <a:t> $   (2,931,129.78)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r" fontAlgn="ctr"/>
                      <a:r>
                        <a:rPr lang="en-US" sz="400" b="1" i="0" u="none" strike="noStrike">
                          <a:solidFill>
                            <a:srgbClr val="FFFFFF"/>
                          </a:solidFill>
                          <a:latin typeface="Arial"/>
                        </a:rPr>
                        <a:t> $      1,319,549.58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r" fontAlgn="ctr"/>
                      <a:r>
                        <a:rPr lang="en-US" sz="400" b="1" i="0" u="none" strike="noStrike">
                          <a:solidFill>
                            <a:srgbClr val="FFFFFF"/>
                          </a:solidFill>
                          <a:latin typeface="Arial"/>
                        </a:rPr>
                        <a:t> $    1,546,804.12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r" fontAlgn="ctr"/>
                      <a:r>
                        <a:rPr lang="en-US" sz="400" b="1" i="0" u="none" strike="noStrike" dirty="0">
                          <a:solidFill>
                            <a:srgbClr val="FFFFFF"/>
                          </a:solidFill>
                          <a:latin typeface="Arial"/>
                        </a:rPr>
                        <a:t> $        1,659,396.34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r" fontAlgn="ctr"/>
                      <a:r>
                        <a:rPr lang="en-US" sz="400" b="1" i="0" u="none" strike="noStrike">
                          <a:solidFill>
                            <a:srgbClr val="FFFFFF"/>
                          </a:solidFill>
                          <a:latin typeface="Arial"/>
                        </a:rPr>
                        <a:t> $        1,780,663.10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r" fontAlgn="ctr"/>
                      <a:r>
                        <a:rPr lang="en-US" sz="400" b="1" i="0" u="none" strike="noStrike">
                          <a:solidFill>
                            <a:srgbClr val="FFFFFF"/>
                          </a:solidFill>
                          <a:latin typeface="Arial"/>
                        </a:rPr>
                        <a:t> $          1,743,661.08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r" fontAlgn="ctr"/>
                      <a:r>
                        <a:rPr lang="en-US" sz="400" b="1" i="0" u="none" strike="noStrike">
                          <a:solidFill>
                            <a:srgbClr val="FFFFFF"/>
                          </a:solidFill>
                          <a:latin typeface="Arial"/>
                        </a:rPr>
                        <a:t> $      2,043,855.64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r" fontAlgn="ctr"/>
                      <a:r>
                        <a:rPr lang="en-US" sz="400" b="1" i="0" u="none" strike="noStrike">
                          <a:solidFill>
                            <a:srgbClr val="FFFFFF"/>
                          </a:solidFill>
                          <a:latin typeface="Arial"/>
                        </a:rPr>
                        <a:t> $       2,189,122.49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r" fontAlgn="ctr"/>
                      <a:r>
                        <a:rPr lang="en-US" sz="400" b="1" i="0" u="none" strike="noStrike">
                          <a:solidFill>
                            <a:srgbClr val="FFFFFF"/>
                          </a:solidFill>
                          <a:latin typeface="Arial"/>
                        </a:rPr>
                        <a:t> $      2,342,603.29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r" fontAlgn="ctr"/>
                      <a:r>
                        <a:rPr lang="en-US" sz="400" b="1" i="0" u="none" strike="noStrike">
                          <a:solidFill>
                            <a:srgbClr val="FFFFFF"/>
                          </a:solidFill>
                          <a:latin typeface="Arial"/>
                        </a:rPr>
                        <a:t> $       2,504,853.45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c>
                  <a:txBody>
                    <a:bodyPr/>
                    <a:lstStyle/>
                    <a:p>
                      <a:pPr algn="r" fontAlgn="ctr"/>
                      <a:r>
                        <a:rPr lang="en-US" sz="400" b="1" i="0" u="none" strike="noStrike" dirty="0">
                          <a:solidFill>
                            <a:srgbClr val="FFFFFF"/>
                          </a:solidFill>
                          <a:latin typeface="Arial"/>
                        </a:rPr>
                        <a:t> $         1,746,851.78 </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1849B"/>
                    </a:solidFill>
                  </a:tcPr>
                </a:tc>
              </a:tr>
            </a:tbl>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2 Gráfico"/>
          <p:cNvGraphicFramePr>
            <a:graphicFrameLocks/>
          </p:cNvGraphicFramePr>
          <p:nvPr>
            <p:extLst>
              <p:ext uri="{D42A27DB-BD31-4B8C-83A1-F6EECF244321}">
                <p14:modId xmlns:p14="http://schemas.microsoft.com/office/powerpoint/2010/main" val="958831803"/>
              </p:ext>
            </p:extLst>
          </p:nvPr>
        </p:nvGraphicFramePr>
        <p:xfrm>
          <a:off x="539552" y="1214436"/>
          <a:ext cx="8064896" cy="509488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470168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ctr">
              <a:buNone/>
            </a:pPr>
            <a:r>
              <a:rPr lang="en-US" sz="2000" b="1" dirty="0" smtClean="0">
                <a:latin typeface="Arial" pitchFamily="34" charset="0"/>
                <a:cs typeface="Arial" pitchFamily="34" charset="0"/>
              </a:rPr>
              <a:t>VAN:</a:t>
            </a:r>
          </a:p>
          <a:p>
            <a:pPr algn="ctr">
              <a:buNone/>
            </a:pPr>
            <a:r>
              <a:rPr lang="en-US" sz="2000" dirty="0" smtClean="0">
                <a:latin typeface="Arial" pitchFamily="34" charset="0"/>
                <a:cs typeface="Arial" pitchFamily="34" charset="0"/>
              </a:rPr>
              <a:t> Valor actual </a:t>
            </a:r>
            <a:r>
              <a:rPr lang="en-US" sz="2000" dirty="0" err="1" smtClean="0">
                <a:latin typeface="Arial" pitchFamily="34" charset="0"/>
                <a:cs typeface="Arial" pitchFamily="34" charset="0"/>
              </a:rPr>
              <a:t>neto</a:t>
            </a:r>
            <a:r>
              <a:rPr lang="en-US" sz="2000" dirty="0" smtClean="0">
                <a:latin typeface="Arial" pitchFamily="34" charset="0"/>
                <a:cs typeface="Arial" pitchFamily="34" charset="0"/>
              </a:rPr>
              <a:t> del </a:t>
            </a:r>
            <a:r>
              <a:rPr lang="en-US" sz="2000" dirty="0" err="1" smtClean="0">
                <a:latin typeface="Arial" pitchFamily="34" charset="0"/>
                <a:cs typeface="Arial" pitchFamily="34" charset="0"/>
              </a:rPr>
              <a:t>proyecto</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es</a:t>
            </a:r>
            <a:r>
              <a:rPr lang="en-US" sz="2000" dirty="0" smtClean="0">
                <a:latin typeface="Arial" pitchFamily="34" charset="0"/>
                <a:cs typeface="Arial" pitchFamily="34" charset="0"/>
              </a:rPr>
              <a:t> de</a:t>
            </a:r>
          </a:p>
          <a:p>
            <a:pPr algn="ctr">
              <a:buNone/>
            </a:pPr>
            <a:r>
              <a:rPr lang="en-US" sz="2000" dirty="0" smtClean="0">
                <a:latin typeface="Arial" pitchFamily="34" charset="0"/>
                <a:cs typeface="Arial" pitchFamily="34" charset="0"/>
              </a:rPr>
              <a:t> </a:t>
            </a:r>
            <a:r>
              <a:rPr lang="en-US" sz="2000" b="1" dirty="0" smtClean="0">
                <a:solidFill>
                  <a:srgbClr val="000000"/>
                </a:solidFill>
                <a:latin typeface="Arial" pitchFamily="34" charset="0"/>
                <a:cs typeface="Arial" pitchFamily="34" charset="0"/>
              </a:rPr>
              <a:t>$ 6,047,141.92  </a:t>
            </a:r>
            <a:r>
              <a:rPr lang="en-US" sz="2000" dirty="0" smtClean="0">
                <a:solidFill>
                  <a:srgbClr val="000000"/>
                </a:solidFill>
                <a:latin typeface="Arial" pitchFamily="34" charset="0"/>
                <a:cs typeface="Arial" pitchFamily="34" charset="0"/>
              </a:rPr>
              <a:t>aproximadamente</a:t>
            </a:r>
          </a:p>
          <a:p>
            <a:pPr algn="ctr">
              <a:buNone/>
            </a:pPr>
            <a:endParaRPr lang="en-US" sz="2000" dirty="0" smtClean="0">
              <a:solidFill>
                <a:srgbClr val="000000"/>
              </a:solidFill>
              <a:latin typeface="Arial" pitchFamily="34" charset="0"/>
              <a:cs typeface="Arial" pitchFamily="34" charset="0"/>
            </a:endParaRPr>
          </a:p>
          <a:p>
            <a:pPr algn="ctr">
              <a:buNone/>
            </a:pPr>
            <a:endParaRPr lang="en-US" sz="2000" dirty="0" smtClean="0">
              <a:solidFill>
                <a:srgbClr val="000000"/>
              </a:solidFill>
              <a:latin typeface="Arial" pitchFamily="34" charset="0"/>
              <a:cs typeface="Arial" pitchFamily="34" charset="0"/>
            </a:endParaRPr>
          </a:p>
          <a:p>
            <a:pPr algn="ctr">
              <a:buNone/>
            </a:pPr>
            <a:r>
              <a:rPr lang="en-US" sz="2000" b="1" dirty="0" smtClean="0">
                <a:solidFill>
                  <a:srgbClr val="000000"/>
                </a:solidFill>
                <a:latin typeface="Arial" pitchFamily="34" charset="0"/>
                <a:cs typeface="Arial" pitchFamily="34" charset="0"/>
              </a:rPr>
              <a:t>TIR:</a:t>
            </a:r>
          </a:p>
          <a:p>
            <a:pPr algn="ctr">
              <a:buNone/>
            </a:pPr>
            <a:r>
              <a:rPr lang="en-US" sz="2000" dirty="0" smtClean="0">
                <a:solidFill>
                  <a:srgbClr val="000000"/>
                </a:solidFill>
                <a:latin typeface="Arial" pitchFamily="34" charset="0"/>
                <a:cs typeface="Arial" pitchFamily="34" charset="0"/>
              </a:rPr>
              <a:t> La </a:t>
            </a:r>
            <a:r>
              <a:rPr lang="en-US" sz="2000" dirty="0" err="1" smtClean="0">
                <a:solidFill>
                  <a:srgbClr val="000000"/>
                </a:solidFill>
                <a:latin typeface="Arial" pitchFamily="34" charset="0"/>
                <a:cs typeface="Arial" pitchFamily="34" charset="0"/>
              </a:rPr>
              <a:t>tasa</a:t>
            </a:r>
            <a:r>
              <a:rPr lang="en-US" sz="2000" dirty="0" smtClean="0">
                <a:solidFill>
                  <a:srgbClr val="000000"/>
                </a:solidFill>
                <a:latin typeface="Arial" pitchFamily="34" charset="0"/>
                <a:cs typeface="Arial" pitchFamily="34" charset="0"/>
              </a:rPr>
              <a:t> </a:t>
            </a:r>
            <a:r>
              <a:rPr lang="en-US" sz="2000" dirty="0" err="1" smtClean="0">
                <a:solidFill>
                  <a:srgbClr val="000000"/>
                </a:solidFill>
                <a:latin typeface="Arial" pitchFamily="34" charset="0"/>
                <a:cs typeface="Arial" pitchFamily="34" charset="0"/>
              </a:rPr>
              <a:t>inerna</a:t>
            </a:r>
            <a:r>
              <a:rPr lang="en-US" sz="2000" dirty="0" smtClean="0">
                <a:solidFill>
                  <a:srgbClr val="000000"/>
                </a:solidFill>
                <a:latin typeface="Arial" pitchFamily="34" charset="0"/>
                <a:cs typeface="Arial" pitchFamily="34" charset="0"/>
              </a:rPr>
              <a:t> de </a:t>
            </a:r>
            <a:r>
              <a:rPr lang="en-US" sz="2000" dirty="0" err="1" smtClean="0">
                <a:solidFill>
                  <a:srgbClr val="000000"/>
                </a:solidFill>
                <a:latin typeface="Arial" pitchFamily="34" charset="0"/>
                <a:cs typeface="Arial" pitchFamily="34" charset="0"/>
              </a:rPr>
              <a:t>retorno</a:t>
            </a:r>
            <a:r>
              <a:rPr lang="en-US" sz="2000" dirty="0" smtClean="0">
                <a:solidFill>
                  <a:srgbClr val="000000"/>
                </a:solidFill>
                <a:latin typeface="Arial" pitchFamily="34" charset="0"/>
                <a:cs typeface="Arial" pitchFamily="34" charset="0"/>
              </a:rPr>
              <a:t> </a:t>
            </a:r>
            <a:r>
              <a:rPr lang="en-US" sz="2000" dirty="0" err="1" smtClean="0">
                <a:solidFill>
                  <a:srgbClr val="000000"/>
                </a:solidFill>
                <a:latin typeface="Arial" pitchFamily="34" charset="0"/>
                <a:cs typeface="Arial" pitchFamily="34" charset="0"/>
              </a:rPr>
              <a:t>es</a:t>
            </a:r>
            <a:r>
              <a:rPr lang="en-US" sz="2000" dirty="0" smtClean="0">
                <a:solidFill>
                  <a:srgbClr val="000000"/>
                </a:solidFill>
                <a:latin typeface="Arial" pitchFamily="34" charset="0"/>
                <a:cs typeface="Arial" pitchFamily="34" charset="0"/>
              </a:rPr>
              <a:t> de </a:t>
            </a:r>
            <a:r>
              <a:rPr lang="en-US" sz="2000" dirty="0" smtClean="0">
                <a:latin typeface="Arial" pitchFamily="34" charset="0"/>
                <a:cs typeface="Arial" pitchFamily="34" charset="0"/>
              </a:rPr>
              <a:t> </a:t>
            </a:r>
            <a:r>
              <a:rPr lang="en-US" sz="2000" b="1" dirty="0" smtClean="0">
                <a:latin typeface="Arial" pitchFamily="34" charset="0"/>
                <a:cs typeface="Arial" pitchFamily="34" charset="0"/>
              </a:rPr>
              <a:t>53.28% </a:t>
            </a:r>
          </a:p>
          <a:p>
            <a:pPr algn="ctr">
              <a:buNone/>
            </a:pPr>
            <a:endParaRPr lang="en-US" sz="2000" dirty="0" smtClean="0">
              <a:latin typeface="Arial" pitchFamily="34" charset="0"/>
              <a:cs typeface="Arial" pitchFamily="34" charset="0"/>
            </a:endParaRPr>
          </a:p>
          <a:p>
            <a:pPr algn="ctr">
              <a:buNone/>
            </a:pPr>
            <a:endParaRPr lang="en-US" sz="2000" dirty="0" smtClean="0">
              <a:latin typeface="Arial" pitchFamily="34" charset="0"/>
              <a:cs typeface="Arial" pitchFamily="34" charset="0"/>
            </a:endParaRPr>
          </a:p>
          <a:p>
            <a:pPr algn="ctr">
              <a:buNone/>
            </a:pPr>
            <a:r>
              <a:rPr lang="en-US" sz="2000" dirty="0" smtClean="0">
                <a:latin typeface="Arial" pitchFamily="34" charset="0"/>
                <a:cs typeface="Arial" pitchFamily="34" charset="0"/>
              </a:rPr>
              <a:t>TMAR: </a:t>
            </a:r>
            <a:r>
              <a:rPr lang="en-US" sz="2000" b="1" dirty="0" smtClean="0">
                <a:latin typeface="Arial" pitchFamily="34" charset="0"/>
                <a:cs typeface="Arial" pitchFamily="34" charset="0"/>
              </a:rPr>
              <a:t>14.82% </a:t>
            </a:r>
            <a:endParaRPr lang="en-US" sz="2000" b="1" dirty="0">
              <a:latin typeface="Arial" pitchFamily="34" charset="0"/>
              <a:cs typeface="Arial" pitchFamily="34" charset="0"/>
            </a:endParaRPr>
          </a:p>
        </p:txBody>
      </p:sp>
      <p:sp>
        <p:nvSpPr>
          <p:cNvPr id="3" name="2 Título"/>
          <p:cNvSpPr>
            <a:spLocks noGrp="1"/>
          </p:cNvSpPr>
          <p:nvPr>
            <p:ph type="title"/>
          </p:nvPr>
        </p:nvSpPr>
        <p:spPr>
          <a:xfrm>
            <a:off x="457200" y="704088"/>
            <a:ext cx="8229600" cy="708688"/>
          </a:xfrm>
        </p:spPr>
        <p:txBody>
          <a:bodyPr>
            <a:normAutofit/>
          </a:bodyPr>
          <a:lstStyle/>
          <a:p>
            <a:pPr algn="ctr"/>
            <a:r>
              <a:rPr lang="en-US" sz="2000" b="1" dirty="0" smtClean="0">
                <a:solidFill>
                  <a:schemeClr val="accent2">
                    <a:lumMod val="50000"/>
                  </a:schemeClr>
                </a:solidFill>
                <a:latin typeface="Arial" pitchFamily="34" charset="0"/>
                <a:cs typeface="Arial" pitchFamily="34" charset="0"/>
              </a:rPr>
              <a:t>TIR Y VAN</a:t>
            </a:r>
            <a:endParaRPr lang="en-US" sz="2000" b="1" dirty="0">
              <a:solidFill>
                <a:schemeClr val="accent2">
                  <a:lumMod val="50000"/>
                </a:schemeClr>
              </a:solidFill>
              <a:latin typeface="Arial" pitchFamily="34" charset="0"/>
              <a:cs typeface="Arial" pitchFamily="34" charset="0"/>
            </a:endParaRPr>
          </a:p>
        </p:txBody>
      </p:sp>
      <p:sp>
        <p:nvSpPr>
          <p:cNvPr id="4710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descarga (1).jpg"/>
          <p:cNvPicPr>
            <a:picLocks noChangeAspect="1"/>
          </p:cNvPicPr>
          <p:nvPr/>
        </p:nvPicPr>
        <p:blipFill>
          <a:blip r:embed="rId2" cstate="print"/>
          <a:stretch>
            <a:fillRect/>
          </a:stretch>
        </p:blipFill>
        <p:spPr>
          <a:xfrm>
            <a:off x="6876256" y="332656"/>
            <a:ext cx="2019300" cy="2047875"/>
          </a:xfrm>
          <a:prstGeom prst="ellipse">
            <a:avLst/>
          </a:prstGeom>
          <a:ln>
            <a:noFill/>
          </a:ln>
          <a:effectLst>
            <a:softEdge rad="112500"/>
          </a:effectLst>
        </p:spPr>
      </p:pic>
      <p:sp>
        <p:nvSpPr>
          <p:cNvPr id="5" name="4 Rectángulo"/>
          <p:cNvSpPr/>
          <p:nvPr/>
        </p:nvSpPr>
        <p:spPr>
          <a:xfrm>
            <a:off x="395536" y="5589240"/>
            <a:ext cx="8382000" cy="1200329"/>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1400" dirty="0" smtClean="0">
                <a:latin typeface="Arial" pitchFamily="34" charset="0"/>
                <a:cs typeface="Arial" pitchFamily="34" charset="0"/>
              </a:rPr>
              <a:t>EL PAYBACK DEL PROYECTO  DIÓ COMO RESULTADO: 5.75 AÑOS </a:t>
            </a:r>
          </a:p>
          <a:p>
            <a:pPr algn="ctr"/>
            <a:endParaRPr lang="en-US" sz="1400" dirty="0" smtClean="0">
              <a:latin typeface="Arial" pitchFamily="34" charset="0"/>
              <a:cs typeface="Arial" pitchFamily="34" charset="0"/>
            </a:endParaRPr>
          </a:p>
          <a:p>
            <a:pPr algn="ctr"/>
            <a:r>
              <a:rPr lang="en-US" sz="1400" dirty="0" smtClean="0">
                <a:latin typeface="Arial" pitchFamily="34" charset="0"/>
                <a:cs typeface="Arial" pitchFamily="34" charset="0"/>
              </a:rPr>
              <a:t>LO QUE INDICA QUE LA RECUPERACIÓN DE LA INVERSIÓN SERÍA EN 6 AÑOS APROXIMADAMENTE</a:t>
            </a:r>
          </a:p>
          <a:p>
            <a:pPr algn="ctr"/>
            <a:r>
              <a:rPr lang="en-US" sz="1600" dirty="0" smtClean="0">
                <a:latin typeface="Arial" pitchFamily="34" charset="0"/>
                <a:cs typeface="Arial" pitchFamily="34" charset="0"/>
              </a:rPr>
              <a:t> </a:t>
            </a:r>
            <a:endParaRPr lang="en-US" sz="1600" dirty="0">
              <a:latin typeface="Arial" pitchFamily="34" charset="0"/>
              <a:cs typeface="Arial" pitchFamily="34" charset="0"/>
            </a:endParaRPr>
          </a:p>
        </p:txBody>
      </p:sp>
      <p:pic>
        <p:nvPicPr>
          <p:cNvPr id="8" name="7 Imagen" descr="images (4).jpg"/>
          <p:cNvPicPr>
            <a:picLocks noChangeAspect="1"/>
          </p:cNvPicPr>
          <p:nvPr/>
        </p:nvPicPr>
        <p:blipFill>
          <a:blip r:embed="rId3" cstate="print"/>
          <a:stretch>
            <a:fillRect/>
          </a:stretch>
        </p:blipFill>
        <p:spPr>
          <a:xfrm>
            <a:off x="0" y="404664"/>
            <a:ext cx="2466975" cy="1847850"/>
          </a:xfrm>
          <a:prstGeom prst="ellipse">
            <a:avLst/>
          </a:prstGeom>
          <a:ln>
            <a:noFill/>
          </a:ln>
          <a:effectLst>
            <a:softEdge rad="112500"/>
          </a:effectLst>
        </p:spPr>
      </p:pic>
      <p:sp>
        <p:nvSpPr>
          <p:cNvPr id="3" name="2 Título"/>
          <p:cNvSpPr>
            <a:spLocks noGrp="1"/>
          </p:cNvSpPr>
          <p:nvPr>
            <p:ph type="title"/>
          </p:nvPr>
        </p:nvSpPr>
        <p:spPr>
          <a:xfrm>
            <a:off x="395536" y="620688"/>
            <a:ext cx="8229600" cy="648072"/>
          </a:xfrm>
        </p:spPr>
        <p:txBody>
          <a:bodyPr>
            <a:normAutofit/>
          </a:bodyPr>
          <a:lstStyle/>
          <a:p>
            <a:pPr algn="ctr"/>
            <a:r>
              <a:rPr lang="en-US" sz="2000" b="1" dirty="0" smtClean="0">
                <a:latin typeface="Arial" pitchFamily="34" charset="0"/>
                <a:cs typeface="Arial" pitchFamily="34" charset="0"/>
              </a:rPr>
              <a:t>PAYBACK Y PAYBACK DESCONTADO</a:t>
            </a:r>
            <a:endParaRPr lang="en-US" sz="2000" b="1" dirty="0">
              <a:latin typeface="Arial" pitchFamily="34" charset="0"/>
              <a:cs typeface="Arial" pitchFamily="34" charset="0"/>
            </a:endParaRPr>
          </a:p>
        </p:txBody>
      </p:sp>
      <p:graphicFrame>
        <p:nvGraphicFramePr>
          <p:cNvPr id="6" name="5 Tabla"/>
          <p:cNvGraphicFramePr>
            <a:graphicFrameLocks noGrp="1"/>
          </p:cNvGraphicFramePr>
          <p:nvPr/>
        </p:nvGraphicFramePr>
        <p:xfrm>
          <a:off x="467544" y="2132856"/>
          <a:ext cx="8305800" cy="3306657"/>
        </p:xfrm>
        <a:graphic>
          <a:graphicData uri="http://schemas.openxmlformats.org/drawingml/2006/table">
            <a:tbl>
              <a:tblPr/>
              <a:tblGrid>
                <a:gridCol w="1784903"/>
                <a:gridCol w="1608662"/>
                <a:gridCol w="1649912"/>
                <a:gridCol w="1608662"/>
                <a:gridCol w="1653661"/>
              </a:tblGrid>
              <a:tr h="321702">
                <a:tc gridSpan="5">
                  <a:txBody>
                    <a:bodyPr/>
                    <a:lstStyle/>
                    <a:p>
                      <a:pPr algn="ctr" fontAlgn="b"/>
                      <a:r>
                        <a:rPr lang="en-US" sz="1400" b="1" i="0" u="none" strike="noStrike" dirty="0" smtClean="0">
                          <a:solidFill>
                            <a:srgbClr val="FFFFFF"/>
                          </a:solidFill>
                          <a:latin typeface="Arial"/>
                        </a:rPr>
                        <a:t>PAYBACK DESCONTADO</a:t>
                      </a:r>
                      <a:endParaRPr lang="en-US" sz="1400" b="1" i="0" u="none" strike="noStrike" dirty="0">
                        <a:solidFill>
                          <a:srgbClr val="FFFFFF"/>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42394">
                <a:tc>
                  <a:txBody>
                    <a:bodyPr/>
                    <a:lstStyle/>
                    <a:p>
                      <a:pPr algn="ctr" fontAlgn="ctr"/>
                      <a:r>
                        <a:rPr lang="en-US" sz="1000" b="1" i="0" u="none" strike="noStrike" dirty="0">
                          <a:solidFill>
                            <a:srgbClr val="000000"/>
                          </a:solidFill>
                          <a:latin typeface="Arial"/>
                        </a:rPr>
                        <a:t>PERIODO AÑOS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ctr" fontAlgn="b"/>
                      <a:r>
                        <a:rPr lang="en-US" sz="1000" b="1" i="0" u="none" strike="noStrike" dirty="0">
                          <a:solidFill>
                            <a:srgbClr val="000000"/>
                          </a:solidFill>
                          <a:latin typeface="Arial"/>
                        </a:rPr>
                        <a:t>SALDO DE INVERSIÓN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c>
                  <a:txBody>
                    <a:bodyPr/>
                    <a:lstStyle/>
                    <a:p>
                      <a:pPr algn="ctr" fontAlgn="ctr"/>
                      <a:r>
                        <a:rPr lang="en-US" sz="1000" b="1" i="0" u="none" strike="noStrike" dirty="0">
                          <a:solidFill>
                            <a:srgbClr val="000000"/>
                          </a:solidFill>
                          <a:latin typeface="Arial"/>
                        </a:rPr>
                        <a:t>FLUJO DE CAJA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ctr" fontAlgn="b"/>
                      <a:r>
                        <a:rPr lang="en-US" sz="1000" b="1" i="0" u="none" strike="noStrike" dirty="0">
                          <a:solidFill>
                            <a:srgbClr val="000000"/>
                          </a:solidFill>
                          <a:latin typeface="Arial"/>
                        </a:rPr>
                        <a:t>RENTABILIDAD EXIGIDA</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B9B8"/>
                    </a:solidFill>
                  </a:tcPr>
                </a:tc>
                <a:tc>
                  <a:txBody>
                    <a:bodyPr/>
                    <a:lstStyle/>
                    <a:p>
                      <a:pPr algn="ctr" fontAlgn="b"/>
                      <a:r>
                        <a:rPr lang="en-US" sz="1000" b="1" i="0" u="none" strike="noStrike" dirty="0">
                          <a:solidFill>
                            <a:srgbClr val="000000"/>
                          </a:solidFill>
                          <a:latin typeface="Arial"/>
                        </a:rPr>
                        <a:t>RECUPERACIÓN INVERSIÓN</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B9B8"/>
                    </a:solidFill>
                  </a:tcPr>
                </a:tc>
              </a:tr>
              <a:tr h="250213">
                <a:tc>
                  <a:txBody>
                    <a:bodyPr/>
                    <a:lstStyle/>
                    <a:p>
                      <a:pPr algn="ctr" fontAlgn="b"/>
                      <a:r>
                        <a:rPr lang="en-US" sz="1000" b="0" i="0" u="none" strike="noStrike">
                          <a:solidFill>
                            <a:srgbClr val="000000"/>
                          </a:solidFill>
                          <a:latin typeface="Arial"/>
                        </a:rPr>
                        <a:t>1</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Arial"/>
                        </a:rPr>
                        <a:t>$ 2,931,129.78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       1,319,549.58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$ 434,308.43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          885,241.15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8299">
                <a:tc>
                  <a:txBody>
                    <a:bodyPr/>
                    <a:lstStyle/>
                    <a:p>
                      <a:pPr algn="ctr" fontAlgn="b"/>
                      <a:r>
                        <a:rPr lang="en-US" sz="1000" b="0" i="0" u="none" strike="noStrike" dirty="0">
                          <a:solidFill>
                            <a:srgbClr val="000000"/>
                          </a:solidFill>
                          <a:latin typeface="Arial"/>
                        </a:rPr>
                        <a:t>2</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$ 2,045,888.63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$ 1,546,804.12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$ 303,141.36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$ 1,243,662.76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8299">
                <a:tc>
                  <a:txBody>
                    <a:bodyPr/>
                    <a:lstStyle/>
                    <a:p>
                      <a:pPr algn="ctr" fontAlgn="b"/>
                      <a:r>
                        <a:rPr lang="en-US" sz="1000" b="0" i="0" u="none" strike="noStrike">
                          <a:solidFill>
                            <a:srgbClr val="000000"/>
                          </a:solidFill>
                          <a:latin typeface="Arial"/>
                        </a:rPr>
                        <a:t>3</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$ 802,225.87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$ 1,659,396.34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$ 118,866.61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$ 1,540,529.73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213">
                <a:tc>
                  <a:txBody>
                    <a:bodyPr/>
                    <a:lstStyle/>
                    <a:p>
                      <a:pPr algn="ctr" fontAlgn="b"/>
                      <a:r>
                        <a:rPr lang="en-US" sz="1000" b="0" i="0" u="none" strike="noStrike">
                          <a:solidFill>
                            <a:srgbClr val="000000"/>
                          </a:solidFill>
                          <a:latin typeface="Arial"/>
                        </a:rPr>
                        <a:t>4</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($ 738,303.86)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$ 1,780,663.10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($ 109,395.22)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$ 1,890,058.32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2128">
                <a:tc>
                  <a:txBody>
                    <a:bodyPr/>
                    <a:lstStyle/>
                    <a:p>
                      <a:pPr algn="ctr" fontAlgn="b"/>
                      <a:r>
                        <a:rPr lang="en-US" sz="1000" b="0" i="0" u="none" strike="noStrike">
                          <a:solidFill>
                            <a:srgbClr val="000000"/>
                          </a:solidFill>
                          <a:latin typeface="Arial"/>
                        </a:rPr>
                        <a:t>5</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($ 2,628,362.18)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$ 1,743,661.08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Arial"/>
                        </a:rPr>
                        <a:t>($ 389,447.05)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$ 2,133,108.13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38299">
                <a:tc>
                  <a:txBody>
                    <a:bodyPr/>
                    <a:lstStyle/>
                    <a:p>
                      <a:pPr algn="ctr" fontAlgn="b"/>
                      <a:r>
                        <a:rPr lang="en-US" sz="1000" b="0" i="0" u="none" strike="noStrike">
                          <a:solidFill>
                            <a:srgbClr val="000000"/>
                          </a:solidFill>
                          <a:latin typeface="Arial"/>
                        </a:rPr>
                        <a:t>6</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($ 4,761,470.31)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$ 2,043,855.64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($ 705,511.82)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$ 2,749,367.46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8299">
                <a:tc>
                  <a:txBody>
                    <a:bodyPr/>
                    <a:lstStyle/>
                    <a:p>
                      <a:pPr algn="ctr" fontAlgn="b"/>
                      <a:r>
                        <a:rPr lang="en-US" sz="1000" b="0" i="0" u="none" strike="noStrike">
                          <a:solidFill>
                            <a:srgbClr val="000000"/>
                          </a:solidFill>
                          <a:latin typeface="Arial"/>
                        </a:rPr>
                        <a:t>7</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($ 7,510,837.77)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$ 2,189,122.49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($ 1,112,888.34)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$ 3,302,010.83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r>
              <a:tr h="238299">
                <a:tc>
                  <a:txBody>
                    <a:bodyPr/>
                    <a:lstStyle/>
                    <a:p>
                      <a:pPr algn="ctr" fontAlgn="b"/>
                      <a:r>
                        <a:rPr lang="en-US" sz="1000" b="0" i="0" u="none" strike="noStrike">
                          <a:solidFill>
                            <a:srgbClr val="000000"/>
                          </a:solidFill>
                          <a:latin typeface="Arial"/>
                        </a:rPr>
                        <a:t>8</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($ 10,812,848.60)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$ 2,342,603.29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($ 1,602,150.59)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$ 3,944,753.88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8299">
                <a:tc>
                  <a:txBody>
                    <a:bodyPr/>
                    <a:lstStyle/>
                    <a:p>
                      <a:pPr algn="ctr" fontAlgn="b"/>
                      <a:r>
                        <a:rPr lang="en-US" sz="1000" b="0" i="0" u="none" strike="noStrike">
                          <a:solidFill>
                            <a:srgbClr val="000000"/>
                          </a:solidFill>
                          <a:latin typeface="Arial"/>
                        </a:rPr>
                        <a:t>9</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($ 14,757,602.48)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$ 2,504,853.45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($ 2,186,648.72)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$ 4,691,502.16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0213">
                <a:tc>
                  <a:txBody>
                    <a:bodyPr/>
                    <a:lstStyle/>
                    <a:p>
                      <a:pPr algn="ctr" fontAlgn="b"/>
                      <a:r>
                        <a:rPr lang="en-US" sz="1000" b="0" i="0" u="none" strike="noStrike">
                          <a:solidFill>
                            <a:srgbClr val="000000"/>
                          </a:solidFill>
                          <a:latin typeface="Arial"/>
                        </a:rPr>
                        <a:t>10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($ 19,449,104.65)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Arial"/>
                        </a:rPr>
                        <a:t>$ 1,746,851.78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a:solidFill>
                            <a:srgbClr val="000000"/>
                          </a:solidFill>
                          <a:latin typeface="Arial"/>
                        </a:rPr>
                        <a:t>($ 2,881,793.28)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0" i="0" u="none" strike="noStrike" dirty="0">
                          <a:solidFill>
                            <a:srgbClr val="000000"/>
                          </a:solidFill>
                          <a:latin typeface="Arial"/>
                        </a:rPr>
                        <a:t>$ 4,628,645.06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95536" y="404664"/>
            <a:ext cx="8229600" cy="603920"/>
          </a:xfrm>
        </p:spPr>
        <p:txBody>
          <a:bodyPr>
            <a:normAutofit/>
          </a:bodyPr>
          <a:lstStyle/>
          <a:p>
            <a:pPr algn="ctr"/>
            <a:r>
              <a:rPr lang="en-US" sz="2000" b="1" dirty="0" smtClean="0">
                <a:latin typeface="Arial" pitchFamily="34" charset="0"/>
                <a:cs typeface="Arial" pitchFamily="34" charset="0"/>
              </a:rPr>
              <a:t>ANALISIS DE SENSIBILIDAD</a:t>
            </a:r>
            <a:endParaRPr lang="en-US" sz="2000" b="1" dirty="0">
              <a:latin typeface="Arial" pitchFamily="34" charset="0"/>
              <a:cs typeface="Arial" pitchFamily="34" charset="0"/>
            </a:endParaRPr>
          </a:p>
        </p:txBody>
      </p:sp>
      <p:graphicFrame>
        <p:nvGraphicFramePr>
          <p:cNvPr id="4" name="7 Gráfico"/>
          <p:cNvGraphicFramePr>
            <a:graphicFrameLocks/>
          </p:cNvGraphicFramePr>
          <p:nvPr/>
        </p:nvGraphicFramePr>
        <p:xfrm>
          <a:off x="683568" y="3933056"/>
          <a:ext cx="8064896" cy="26003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7 Tabla"/>
          <p:cNvGraphicFramePr>
            <a:graphicFrameLocks noGrp="1"/>
          </p:cNvGraphicFramePr>
          <p:nvPr/>
        </p:nvGraphicFramePr>
        <p:xfrm>
          <a:off x="685800" y="1371600"/>
          <a:ext cx="5410201" cy="2133604"/>
        </p:xfrm>
        <a:graphic>
          <a:graphicData uri="http://schemas.openxmlformats.org/drawingml/2006/table">
            <a:tbl>
              <a:tblPr/>
              <a:tblGrid>
                <a:gridCol w="1029333"/>
                <a:gridCol w="744097"/>
                <a:gridCol w="1088241"/>
                <a:gridCol w="632482"/>
                <a:gridCol w="744097"/>
                <a:gridCol w="1171951"/>
              </a:tblGrid>
              <a:tr h="246185">
                <a:tc gridSpan="6">
                  <a:txBody>
                    <a:bodyPr/>
                    <a:lstStyle/>
                    <a:p>
                      <a:pPr algn="ctr" fontAlgn="b"/>
                      <a:r>
                        <a:rPr lang="en-US" sz="1000" b="1" i="0" u="none" strike="noStrike" dirty="0" err="1">
                          <a:solidFill>
                            <a:srgbClr val="000000"/>
                          </a:solidFill>
                          <a:latin typeface="Arial"/>
                        </a:rPr>
                        <a:t>Análisis</a:t>
                      </a:r>
                      <a:r>
                        <a:rPr lang="en-US" sz="1000" b="1" i="0" u="none" strike="noStrike" dirty="0">
                          <a:solidFill>
                            <a:srgbClr val="000000"/>
                          </a:solidFill>
                          <a:latin typeface="Arial"/>
                        </a:rPr>
                        <a:t> de </a:t>
                      </a:r>
                      <a:r>
                        <a:rPr lang="en-US" sz="1000" b="1" i="0" u="none" strike="noStrike" dirty="0" err="1">
                          <a:solidFill>
                            <a:srgbClr val="000000"/>
                          </a:solidFill>
                          <a:latin typeface="Arial"/>
                        </a:rPr>
                        <a:t>Sensibilidad</a:t>
                      </a:r>
                      <a:r>
                        <a:rPr lang="en-US" sz="1000" b="1" i="0" u="none" strike="noStrike" dirty="0">
                          <a:solidFill>
                            <a:srgbClr val="000000"/>
                          </a:solidFill>
                          <a:latin typeface="Arial"/>
                        </a:rPr>
                        <a:t> </a:t>
                      </a:r>
                      <a:r>
                        <a:rPr lang="en-US" sz="1000" b="1" i="0" u="none" strike="noStrike" dirty="0" err="1">
                          <a:solidFill>
                            <a:srgbClr val="000000"/>
                          </a:solidFill>
                          <a:latin typeface="Arial"/>
                        </a:rPr>
                        <a:t>Respecto</a:t>
                      </a:r>
                      <a:r>
                        <a:rPr lang="en-US" sz="1000" b="1" i="0" u="none" strike="noStrike" dirty="0">
                          <a:solidFill>
                            <a:srgbClr val="000000"/>
                          </a:solidFill>
                          <a:latin typeface="Arial"/>
                        </a:rPr>
                        <a:t> a </a:t>
                      </a:r>
                      <a:r>
                        <a:rPr lang="en-US" sz="1000" b="1" i="0" u="none" strike="noStrike" dirty="0" err="1">
                          <a:solidFill>
                            <a:srgbClr val="000000"/>
                          </a:solidFill>
                          <a:latin typeface="Arial"/>
                        </a:rPr>
                        <a:t>Gastos</a:t>
                      </a:r>
                      <a:endParaRPr lang="en-US" sz="10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5E0E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4462">
                <a:tc rowSpan="8">
                  <a:txBody>
                    <a:bodyPr/>
                    <a:lstStyle/>
                    <a:p>
                      <a:pPr algn="ctr" fontAlgn="ctr"/>
                      <a:r>
                        <a:rPr lang="en-US" sz="1000" b="1" i="0" u="none" strike="noStrike">
                          <a:solidFill>
                            <a:srgbClr val="000000"/>
                          </a:solidFill>
                          <a:latin typeface="Arial"/>
                        </a:rPr>
                        <a:t>VARIACIÓN</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latin typeface="Arial"/>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974807"/>
                          </a:solidFill>
                          <a:latin typeface="Arial"/>
                        </a:rPr>
                        <a:t>VAN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974807"/>
                          </a:solidFill>
                          <a:latin typeface="Arial"/>
                        </a:rPr>
                        <a:t>TMAR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974807"/>
                          </a:solidFill>
                          <a:latin typeface="Arial"/>
                        </a:rPr>
                        <a:t>TIR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974807"/>
                          </a:solidFill>
                          <a:latin typeface="Arial"/>
                        </a:rPr>
                        <a:t>RESULTADO</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462">
                <a:tc vMerge="1">
                  <a:txBody>
                    <a:bodyPr/>
                    <a:lstStyle/>
                    <a:p>
                      <a:endParaRPr lang="en-US"/>
                    </a:p>
                  </a:txBody>
                  <a:tcPr/>
                </a:tc>
                <a:tc>
                  <a:txBody>
                    <a:bodyPr/>
                    <a:lstStyle/>
                    <a:p>
                      <a:pPr algn="ctr" fontAlgn="ctr"/>
                      <a:r>
                        <a:rPr lang="en-US" sz="1000" b="0" i="0" u="none" strike="noStrike">
                          <a:solidFill>
                            <a:srgbClr val="000000"/>
                          </a:solidFill>
                          <a:latin typeface="Arial"/>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(36,157.05)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0.15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latin typeface="Arial"/>
                        </a:rPr>
                        <a:t>NO FACTIBLE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462">
                <a:tc vMerge="1">
                  <a:txBody>
                    <a:bodyPr/>
                    <a:lstStyle/>
                    <a:p>
                      <a:endParaRPr lang="en-US"/>
                    </a:p>
                  </a:txBody>
                  <a:tcPr/>
                </a:tc>
                <a:tc>
                  <a:txBody>
                    <a:bodyPr/>
                    <a:lstStyle/>
                    <a:p>
                      <a:pPr algn="ctr" fontAlgn="ctr"/>
                      <a:r>
                        <a:rPr lang="en-US" sz="1000" b="0" i="0" u="none" strike="noStrike">
                          <a:solidFill>
                            <a:srgbClr val="000000"/>
                          </a:solidFill>
                          <a:latin typeface="Arial"/>
                        </a:rPr>
                        <a:t>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(12,887.88)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0.15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11%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latin typeface="Arial"/>
                        </a:rPr>
                        <a:t>NO FACTIBLE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462">
                <a:tc vMerge="1">
                  <a:txBody>
                    <a:bodyPr/>
                    <a:lstStyle/>
                    <a:p>
                      <a:endParaRPr lang="en-US"/>
                    </a:p>
                  </a:txBody>
                  <a:tcPr/>
                </a:tc>
                <a:tc>
                  <a:txBody>
                    <a:bodyPr/>
                    <a:lstStyle/>
                    <a:p>
                      <a:pPr algn="ctr" fontAlgn="ctr"/>
                      <a:r>
                        <a:rPr lang="en-US" sz="1000" b="0" i="0" u="none" strike="noStrike">
                          <a:solidFill>
                            <a:srgbClr val="000000"/>
                          </a:solidFill>
                          <a:latin typeface="Arial"/>
                        </a:rPr>
                        <a:t>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100,381.29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0.15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latin typeface="Arial"/>
                        </a:rPr>
                        <a:t>FACTIBLE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462">
                <a:tc vMerge="1">
                  <a:txBody>
                    <a:bodyPr/>
                    <a:lstStyle/>
                    <a:p>
                      <a:endParaRPr lang="en-US"/>
                    </a:p>
                  </a:txBody>
                  <a:tcPr/>
                </a:tc>
                <a:tc>
                  <a:txBody>
                    <a:bodyPr/>
                    <a:lstStyle/>
                    <a:p>
                      <a:pPr algn="ctr" fontAlgn="ctr"/>
                      <a:r>
                        <a:rPr lang="en-US" sz="1000" b="0" i="0" u="none" strike="noStrike">
                          <a:solidFill>
                            <a:srgbClr val="000000"/>
                          </a:solidFill>
                          <a:latin typeface="Arial"/>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563,650.45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a:rPr>
                        <a:t>        0.15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25%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latin typeface="Arial"/>
                        </a:rPr>
                        <a:t>FACTIBLE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462">
                <a:tc vMerge="1">
                  <a:txBody>
                    <a:bodyPr/>
                    <a:lstStyle/>
                    <a:p>
                      <a:endParaRPr lang="en-US"/>
                    </a:p>
                  </a:txBody>
                  <a:tcPr/>
                </a:tc>
                <a:tc>
                  <a:txBody>
                    <a:bodyPr/>
                    <a:lstStyle/>
                    <a:p>
                      <a:pPr algn="ctr" fontAlgn="ctr"/>
                      <a:r>
                        <a:rPr lang="en-US" sz="1000" b="0" i="0" u="none" strike="noStrike">
                          <a:solidFill>
                            <a:srgbClr val="000000"/>
                          </a:solidFill>
                          <a:latin typeface="Arial"/>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1,456,919.62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0.15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latin typeface="Arial"/>
                        </a:rPr>
                        <a:t>FACTIBLE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4462">
                <a:tc vMerge="1">
                  <a:txBody>
                    <a:bodyPr/>
                    <a:lstStyle/>
                    <a:p>
                      <a:endParaRPr lang="en-US"/>
                    </a:p>
                  </a:txBody>
                  <a:tcPr/>
                </a:tc>
                <a:tc>
                  <a:txBody>
                    <a:bodyPr/>
                    <a:lstStyle/>
                    <a:p>
                      <a:pPr algn="ctr" fontAlgn="ctr"/>
                      <a:r>
                        <a:rPr lang="en-US" sz="1000" b="1" i="0" u="none" strike="noStrike">
                          <a:solidFill>
                            <a:srgbClr val="000000"/>
                          </a:solidFill>
                          <a:latin typeface="Arial"/>
                        </a:rPr>
                        <a:t>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latin typeface="Arial"/>
                        </a:rPr>
                        <a:t>        6,047,141.92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0.15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latin typeface="Arial"/>
                        </a:rPr>
                        <a:t>53%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a:solidFill>
                            <a:srgbClr val="000000"/>
                          </a:solidFill>
                          <a:latin typeface="Arial"/>
                        </a:rPr>
                        <a:t>FACTIBLE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185">
                <a:tc vMerge="1">
                  <a:txBody>
                    <a:bodyPr/>
                    <a:lstStyle/>
                    <a:p>
                      <a:endParaRPr lang="en-US"/>
                    </a:p>
                  </a:txBody>
                  <a:tcPr/>
                </a:tc>
                <a:tc>
                  <a:txBody>
                    <a:bodyPr/>
                    <a:lstStyle/>
                    <a:p>
                      <a:pPr algn="ctr" fontAlgn="ctr"/>
                      <a:r>
                        <a:rPr lang="en-US" sz="1000" b="0" i="0" u="none" strike="noStrike">
                          <a:solidFill>
                            <a:srgbClr val="000000"/>
                          </a:solidFill>
                          <a:latin typeface="Arial"/>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dirty="0">
                          <a:solidFill>
                            <a:srgbClr val="000000"/>
                          </a:solidFill>
                          <a:latin typeface="Arial"/>
                        </a:rPr>
                        <a:t>        4,063,457.95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        0.15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0" u="none" strike="noStrike">
                          <a:solidFill>
                            <a:srgbClr val="000000"/>
                          </a:solidFill>
                          <a:latin typeface="Arial"/>
                        </a:rPr>
                        <a:t>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a:solidFill>
                            <a:srgbClr val="000000"/>
                          </a:solidFill>
                          <a:latin typeface="Arial"/>
                        </a:rPr>
                        <a:t>FACTIBLE</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8 CuadroTexto"/>
          <p:cNvSpPr txBox="1"/>
          <p:nvPr/>
        </p:nvSpPr>
        <p:spPr>
          <a:xfrm flipH="1">
            <a:off x="6300192" y="1700808"/>
            <a:ext cx="2634671" cy="132343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en-US" sz="1600" dirty="0" smtClean="0">
                <a:latin typeface="Arial" pitchFamily="34" charset="0"/>
                <a:cs typeface="Arial" pitchFamily="34" charset="0"/>
              </a:rPr>
              <a:t>En </a:t>
            </a:r>
            <a:r>
              <a:rPr lang="en-US" sz="1600" dirty="0" err="1" smtClean="0">
                <a:latin typeface="Arial" pitchFamily="34" charset="0"/>
                <a:cs typeface="Arial" pitchFamily="34" charset="0"/>
              </a:rPr>
              <a:t>este</a:t>
            </a:r>
            <a:r>
              <a:rPr lang="en-US" sz="1600" dirty="0" smtClean="0">
                <a:latin typeface="Arial" pitchFamily="34" charset="0"/>
                <a:cs typeface="Arial" pitchFamily="34" charset="0"/>
              </a:rPr>
              <a:t> </a:t>
            </a:r>
            <a:r>
              <a:rPr lang="en-US" sz="1600" dirty="0" err="1" smtClean="0">
                <a:latin typeface="Arial" pitchFamily="34" charset="0"/>
                <a:cs typeface="Arial" pitchFamily="34" charset="0"/>
              </a:rPr>
              <a:t>análisis</a:t>
            </a:r>
            <a:r>
              <a:rPr lang="en-US" sz="1600" dirty="0" smtClean="0">
                <a:latin typeface="Arial" pitchFamily="34" charset="0"/>
                <a:cs typeface="Arial" pitchFamily="34" charset="0"/>
              </a:rPr>
              <a:t> </a:t>
            </a:r>
            <a:r>
              <a:rPr lang="en-US" sz="1600" dirty="0" err="1" smtClean="0">
                <a:latin typeface="Arial" pitchFamily="34" charset="0"/>
                <a:cs typeface="Arial" pitchFamily="34" charset="0"/>
              </a:rPr>
              <a:t>podemos</a:t>
            </a:r>
            <a:r>
              <a:rPr lang="en-US" sz="1600" dirty="0" smtClean="0">
                <a:latin typeface="Arial" pitchFamily="34" charset="0"/>
                <a:cs typeface="Arial" pitchFamily="34" charset="0"/>
              </a:rPr>
              <a:t> </a:t>
            </a:r>
            <a:r>
              <a:rPr lang="en-US" sz="1600" dirty="0" err="1" smtClean="0">
                <a:latin typeface="Arial" pitchFamily="34" charset="0"/>
                <a:cs typeface="Arial" pitchFamily="34" charset="0"/>
              </a:rPr>
              <a:t>obsevar</a:t>
            </a:r>
            <a:r>
              <a:rPr lang="en-US" sz="1600" dirty="0" smtClean="0">
                <a:latin typeface="Arial" pitchFamily="34" charset="0"/>
                <a:cs typeface="Arial" pitchFamily="34" charset="0"/>
              </a:rPr>
              <a:t> el </a:t>
            </a:r>
            <a:r>
              <a:rPr lang="en-US" sz="1600" dirty="0" err="1" smtClean="0">
                <a:latin typeface="Arial" pitchFamily="34" charset="0"/>
                <a:cs typeface="Arial" pitchFamily="34" charset="0"/>
              </a:rPr>
              <a:t>comportamiento</a:t>
            </a:r>
            <a:r>
              <a:rPr lang="en-US" sz="1600" dirty="0" smtClean="0">
                <a:latin typeface="Arial" pitchFamily="34" charset="0"/>
                <a:cs typeface="Arial" pitchFamily="34" charset="0"/>
              </a:rPr>
              <a:t> de la </a:t>
            </a:r>
            <a:r>
              <a:rPr lang="en-US" sz="1600" dirty="0" err="1" smtClean="0">
                <a:latin typeface="Arial" pitchFamily="34" charset="0"/>
                <a:cs typeface="Arial" pitchFamily="34" charset="0"/>
              </a:rPr>
              <a:t>tir</a:t>
            </a:r>
            <a:r>
              <a:rPr lang="en-US" sz="1600" dirty="0" smtClean="0">
                <a:latin typeface="Arial" pitchFamily="34" charset="0"/>
                <a:cs typeface="Arial" pitchFamily="34" charset="0"/>
              </a:rPr>
              <a:t> y el van </a:t>
            </a:r>
            <a:r>
              <a:rPr lang="en-US" sz="1600" dirty="0" err="1" smtClean="0">
                <a:latin typeface="Arial" pitchFamily="34" charset="0"/>
                <a:cs typeface="Arial" pitchFamily="34" charset="0"/>
              </a:rPr>
              <a:t>respecto</a:t>
            </a:r>
            <a:r>
              <a:rPr lang="en-US" sz="1600" dirty="0" smtClean="0">
                <a:latin typeface="Arial" pitchFamily="34" charset="0"/>
                <a:cs typeface="Arial" pitchFamily="34" charset="0"/>
              </a:rPr>
              <a:t> al </a:t>
            </a:r>
            <a:r>
              <a:rPr lang="en-US" sz="1600" dirty="0" err="1" smtClean="0">
                <a:latin typeface="Arial" pitchFamily="34" charset="0"/>
                <a:cs typeface="Arial" pitchFamily="34" charset="0"/>
              </a:rPr>
              <a:t>aumento</a:t>
            </a:r>
            <a:r>
              <a:rPr lang="en-US" sz="1600" dirty="0" smtClean="0">
                <a:latin typeface="Arial" pitchFamily="34" charset="0"/>
                <a:cs typeface="Arial" pitchFamily="34" charset="0"/>
              </a:rPr>
              <a:t> o </a:t>
            </a:r>
            <a:r>
              <a:rPr lang="en-US" sz="1600" dirty="0" err="1" smtClean="0">
                <a:latin typeface="Arial" pitchFamily="34" charset="0"/>
                <a:cs typeface="Arial" pitchFamily="34" charset="0"/>
              </a:rPr>
              <a:t>disminución</a:t>
            </a:r>
            <a:r>
              <a:rPr lang="en-US" sz="1600" dirty="0" smtClean="0">
                <a:latin typeface="Arial" pitchFamily="34" charset="0"/>
                <a:cs typeface="Arial" pitchFamily="34" charset="0"/>
              </a:rPr>
              <a:t> de los </a:t>
            </a:r>
            <a:r>
              <a:rPr lang="en-US" sz="1600" dirty="0" err="1" smtClean="0">
                <a:latin typeface="Arial" pitchFamily="34" charset="0"/>
                <a:cs typeface="Arial" pitchFamily="34" charset="0"/>
              </a:rPr>
              <a:t>gastos</a:t>
            </a:r>
            <a:r>
              <a:rPr lang="en-US" sz="1600" dirty="0" smtClean="0">
                <a:latin typeface="Arial" pitchFamily="34" charset="0"/>
                <a:cs typeface="Arial" pitchFamily="34" charset="0"/>
              </a:rPr>
              <a:t>.</a:t>
            </a:r>
            <a:endParaRPr lang="en-US" sz="16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Marcador de texto"/>
          <p:cNvSpPr>
            <a:spLocks noGrp="1"/>
          </p:cNvSpPr>
          <p:nvPr>
            <p:ph type="body" sz="half" idx="3"/>
          </p:nvPr>
        </p:nvSpPr>
        <p:spPr>
          <a:xfrm>
            <a:off x="2483768" y="1052736"/>
            <a:ext cx="4041775" cy="639762"/>
          </a:xfrm>
        </p:spPr>
        <p:txBody>
          <a:bodyPr>
            <a:normAutofit/>
          </a:bodyPr>
          <a:lstStyle/>
          <a:p>
            <a:r>
              <a:rPr lang="es-ES" sz="1800" dirty="0" smtClean="0">
                <a:latin typeface="Arial" pitchFamily="34" charset="0"/>
                <a:cs typeface="Arial" pitchFamily="34" charset="0"/>
              </a:rPr>
              <a:t>CONCLUSIONES DEL PROYECTO</a:t>
            </a:r>
            <a:endParaRPr lang="es-ES" sz="1800" dirty="0">
              <a:latin typeface="Arial" pitchFamily="34" charset="0"/>
              <a:cs typeface="Arial" pitchFamily="34" charset="0"/>
            </a:endParaRPr>
          </a:p>
        </p:txBody>
      </p:sp>
      <p:sp>
        <p:nvSpPr>
          <p:cNvPr id="4" name="3 Marcador de contenido"/>
          <p:cNvSpPr>
            <a:spLocks noGrp="1"/>
          </p:cNvSpPr>
          <p:nvPr>
            <p:ph sz="quarter" idx="2"/>
          </p:nvPr>
        </p:nvSpPr>
        <p:spPr>
          <a:xfrm>
            <a:off x="395536" y="2132856"/>
            <a:ext cx="8291264" cy="3795416"/>
          </a:xfrm>
        </p:spPr>
        <p:txBody>
          <a:bodyPr>
            <a:noAutofit/>
          </a:bodyPr>
          <a:lstStyle/>
          <a:p>
            <a:pPr lvl="0" algn="just"/>
            <a:endParaRPr lang="es-ES"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En la investigación de mercado se determinó las características que la estación de servicio propuesta debe tener para poder satisfacer las necesidades de los futuros clientes, como son: el lugar, la infraestructura, las características del servicio, y el precio de los combustibles.</a:t>
            </a:r>
          </a:p>
          <a:p>
            <a:pPr algn="just"/>
            <a:endParaRPr lang="es-ES"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Se determinó que existe una demanda insatisfecha para la estación de servicio en la vía a la costa, donde se pretende captar el 2% de la misma, que corresponde a 20.000 galones de combustible diarios aproximadamente para el primer año y así satisfacer la necesidad de combustible de los vehículos que transitan por la zona.</a:t>
            </a:r>
          </a:p>
          <a:p>
            <a:pPr algn="just"/>
            <a:endParaRPr lang="es-ES"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Existe disponibilidad de mano de obra ya que en Guayas y Santa Elena, como el resto del país existe una tasa de desempleo y subempleo importante.</a:t>
            </a:r>
          </a:p>
          <a:p>
            <a:pPr algn="just"/>
            <a:endParaRPr lang="es-ES" sz="1400" dirty="0" smtClean="0">
              <a:latin typeface="Arial" pitchFamily="34" charset="0"/>
              <a:cs typeface="Arial" pitchFamily="34" charset="0"/>
            </a:endParaRPr>
          </a:p>
          <a:p>
            <a:pPr lvl="0" algn="just"/>
            <a:r>
              <a:rPr lang="es-ES" sz="1400" dirty="0" smtClean="0">
                <a:latin typeface="Arial" pitchFamily="34" charset="0"/>
                <a:cs typeface="Arial" pitchFamily="34" charset="0"/>
              </a:rPr>
              <a:t>La ubicación de la estación se estableció en base a </a:t>
            </a:r>
            <a:r>
              <a:rPr lang="es-ES" sz="1400" dirty="0" smtClean="0">
                <a:latin typeface="Arial" pitchFamily="34" charset="0"/>
                <a:cs typeface="Arial" pitchFamily="34" charset="0"/>
              </a:rPr>
              <a:t>5 </a:t>
            </a:r>
            <a:r>
              <a:rPr lang="es-ES" sz="1400" dirty="0" smtClean="0">
                <a:latin typeface="Arial" pitchFamily="34" charset="0"/>
                <a:cs typeface="Arial" pitchFamily="34" charset="0"/>
              </a:rPr>
              <a:t>factores que determinaron la ubicación idónea para el presente proyecto y la mayor ponderación se obtuvo en  el sector Chongon en la vía a la costa km 24 con 12 puntos.</a:t>
            </a:r>
          </a:p>
          <a:p>
            <a:pPr algn="just">
              <a:buNone/>
            </a:pPr>
            <a:endParaRPr lang="es-ES" sz="1400" dirty="0" smtClean="0">
              <a:latin typeface="Arial" pitchFamily="34" charset="0"/>
              <a:cs typeface="Arial" pitchFamily="34" charset="0"/>
            </a:endParaRPr>
          </a:p>
          <a:p>
            <a:pPr algn="just"/>
            <a:endParaRPr lang="es-ES" sz="1400" dirty="0">
              <a:latin typeface="Arial" pitchFamily="34" charset="0"/>
              <a:cs typeface="Arial" pitchFamily="34" charset="0"/>
            </a:endParaRPr>
          </a:p>
        </p:txBody>
      </p:sp>
    </p:spTree>
  </p:cSld>
  <p:clrMapOvr>
    <a:masterClrMapping/>
  </p:clrMapOvr>
  <p:transition spd="med">
    <p:wheel spokes="8"/>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2 Marcador de texto"/>
          <p:cNvSpPr txBox="1">
            <a:spLocks/>
          </p:cNvSpPr>
          <p:nvPr/>
        </p:nvSpPr>
        <p:spPr>
          <a:xfrm>
            <a:off x="467544" y="764704"/>
            <a:ext cx="8676456" cy="567754"/>
          </a:xfrm>
          <a:prstGeom prst="rect">
            <a:avLst/>
          </a:prstGeom>
        </p:spPr>
        <p:txBody>
          <a:bodyPr>
            <a:norm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indent="0" algn="ctr">
              <a:buNone/>
            </a:pPr>
            <a:r>
              <a:rPr lang="es-ES" sz="1800" dirty="0" smtClean="0">
                <a:latin typeface="Arial" pitchFamily="34" charset="0"/>
                <a:cs typeface="Arial" pitchFamily="34" charset="0"/>
              </a:rPr>
              <a:t>RECOMENDACIONES DEL PROYECTO</a:t>
            </a:r>
            <a:endParaRPr lang="es-ES" sz="1800" dirty="0">
              <a:latin typeface="Arial" pitchFamily="34" charset="0"/>
              <a:cs typeface="Arial" pitchFamily="34" charset="0"/>
            </a:endParaRPr>
          </a:p>
        </p:txBody>
      </p:sp>
      <p:sp>
        <p:nvSpPr>
          <p:cNvPr id="8" name="5 Marcador de contenido"/>
          <p:cNvSpPr txBox="1">
            <a:spLocks/>
          </p:cNvSpPr>
          <p:nvPr/>
        </p:nvSpPr>
        <p:spPr>
          <a:xfrm>
            <a:off x="956557" y="2060848"/>
            <a:ext cx="7730244" cy="2952328"/>
          </a:xfrm>
          <a:prstGeom prst="rect">
            <a:avLst/>
          </a:prstGeom>
        </p:spPr>
        <p:txBody>
          <a:bodyPr>
            <a:noAutofit/>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algn="just"/>
            <a:r>
              <a:rPr lang="es-ES" sz="1400" dirty="0" smtClean="0">
                <a:latin typeface="Arial" pitchFamily="34" charset="0"/>
                <a:cs typeface="Arial" pitchFamily="34" charset="0"/>
              </a:rPr>
              <a:t>Implementar la estación de servicio con las características requeridas por el mercado, y que son el resultado de las encuestas realizadas. Esto hará que el servicio satisfaga las necesidades de los futuros clientes, en cuanto al lugar, la infraestructura, las características del servicio, y el precio de los combustibles.</a:t>
            </a:r>
          </a:p>
          <a:p>
            <a:pPr algn="just"/>
            <a:endParaRPr lang="es-ES" sz="1400" dirty="0" smtClean="0">
              <a:latin typeface="Arial" pitchFamily="34" charset="0"/>
              <a:cs typeface="Arial" pitchFamily="34" charset="0"/>
            </a:endParaRPr>
          </a:p>
          <a:p>
            <a:pPr algn="just">
              <a:buFont typeface="Wingdings 2"/>
              <a:buNone/>
            </a:pPr>
            <a:endParaRPr lang="es-ES" sz="1400" dirty="0" smtClean="0">
              <a:latin typeface="Arial" pitchFamily="34" charset="0"/>
              <a:cs typeface="Arial" pitchFamily="34" charset="0"/>
            </a:endParaRPr>
          </a:p>
          <a:p>
            <a:pPr algn="just"/>
            <a:r>
              <a:rPr lang="es-ES" sz="1400" dirty="0" smtClean="0">
                <a:latin typeface="Arial" pitchFamily="34" charset="0"/>
                <a:cs typeface="Arial" pitchFamily="34" charset="0"/>
              </a:rPr>
              <a:t>Seleccionar y contratar al personal adecuado para que labore en las diferentes áreas requeridas para el presente proyecto, para que se pueda cumplir adecuadamente con las exigencias del servicio y las expectativas de los clientes.</a:t>
            </a:r>
          </a:p>
          <a:p>
            <a:pPr algn="just">
              <a:buFont typeface="Wingdings 2"/>
              <a:buNone/>
            </a:pPr>
            <a:r>
              <a:rPr lang="es-ES" sz="1400" dirty="0" smtClean="0">
                <a:latin typeface="Arial" pitchFamily="34" charset="0"/>
                <a:cs typeface="Arial" pitchFamily="34" charset="0"/>
              </a:rPr>
              <a:t> </a:t>
            </a:r>
          </a:p>
          <a:p>
            <a:pPr algn="just"/>
            <a:endParaRPr lang="es-ES" sz="1400" dirty="0">
              <a:latin typeface="Arial" pitchFamily="34" charset="0"/>
              <a:cs typeface="Arial" pitchFamily="34" charset="0"/>
            </a:endParaRPr>
          </a:p>
        </p:txBody>
      </p:sp>
    </p:spTree>
    <p:extLst>
      <p:ext uri="{BB962C8B-B14F-4D97-AF65-F5344CB8AC3E}">
        <p14:creationId xmlns:p14="http://schemas.microsoft.com/office/powerpoint/2010/main" val="175301170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15 Imagen" descr="bob-esponja-con-brillo-415567.gif"/>
          <p:cNvPicPr>
            <a:picLocks noChangeAspect="1"/>
          </p:cNvPicPr>
          <p:nvPr/>
        </p:nvPicPr>
        <p:blipFill>
          <a:blip r:embed="rId2" cstate="print"/>
          <a:stretch>
            <a:fillRect/>
          </a:stretch>
        </p:blipFill>
        <p:spPr>
          <a:xfrm>
            <a:off x="755576" y="1196752"/>
            <a:ext cx="3171825" cy="3162300"/>
          </a:xfrm>
          <a:prstGeom prst="rect">
            <a:avLst/>
          </a:prstGeom>
        </p:spPr>
      </p:pic>
      <p:pic>
        <p:nvPicPr>
          <p:cNvPr id="17" name="16 Imagen" descr="letra-g-azul.gif"/>
          <p:cNvPicPr>
            <a:picLocks noChangeAspect="1"/>
          </p:cNvPicPr>
          <p:nvPr/>
        </p:nvPicPr>
        <p:blipFill>
          <a:blip r:embed="rId3" cstate="print"/>
          <a:stretch>
            <a:fillRect/>
          </a:stretch>
        </p:blipFill>
        <p:spPr>
          <a:xfrm>
            <a:off x="3563888" y="3717032"/>
            <a:ext cx="609600" cy="619125"/>
          </a:xfrm>
          <a:prstGeom prst="rect">
            <a:avLst/>
          </a:prstGeom>
        </p:spPr>
      </p:pic>
      <p:pic>
        <p:nvPicPr>
          <p:cNvPr id="18" name="17 Imagen" descr="letra-r-azul.gif"/>
          <p:cNvPicPr>
            <a:picLocks noChangeAspect="1"/>
          </p:cNvPicPr>
          <p:nvPr/>
        </p:nvPicPr>
        <p:blipFill>
          <a:blip r:embed="rId4" cstate="print"/>
          <a:stretch>
            <a:fillRect/>
          </a:stretch>
        </p:blipFill>
        <p:spPr>
          <a:xfrm>
            <a:off x="4355976" y="3717032"/>
            <a:ext cx="533400" cy="619125"/>
          </a:xfrm>
          <a:prstGeom prst="rect">
            <a:avLst/>
          </a:prstGeom>
        </p:spPr>
      </p:pic>
      <p:pic>
        <p:nvPicPr>
          <p:cNvPr id="19" name="18 Imagen" descr="letra-a-azul.gif"/>
          <p:cNvPicPr>
            <a:picLocks noChangeAspect="1"/>
          </p:cNvPicPr>
          <p:nvPr/>
        </p:nvPicPr>
        <p:blipFill>
          <a:blip r:embed="rId5" cstate="print"/>
          <a:stretch>
            <a:fillRect/>
          </a:stretch>
        </p:blipFill>
        <p:spPr>
          <a:xfrm>
            <a:off x="5076056" y="3717032"/>
            <a:ext cx="628650" cy="619125"/>
          </a:xfrm>
          <a:prstGeom prst="rect">
            <a:avLst/>
          </a:prstGeom>
        </p:spPr>
      </p:pic>
      <p:pic>
        <p:nvPicPr>
          <p:cNvPr id="20" name="19 Imagen" descr="letra-a-azul.gif"/>
          <p:cNvPicPr>
            <a:picLocks noChangeAspect="1"/>
          </p:cNvPicPr>
          <p:nvPr/>
        </p:nvPicPr>
        <p:blipFill>
          <a:blip r:embed="rId5" cstate="print"/>
          <a:stretch>
            <a:fillRect/>
          </a:stretch>
        </p:blipFill>
        <p:spPr>
          <a:xfrm>
            <a:off x="7020272" y="3717032"/>
            <a:ext cx="628650" cy="619125"/>
          </a:xfrm>
          <a:prstGeom prst="rect">
            <a:avLst/>
          </a:prstGeom>
        </p:spPr>
      </p:pic>
      <p:pic>
        <p:nvPicPr>
          <p:cNvPr id="21" name="20 Imagen" descr="letra-c-azul.gif"/>
          <p:cNvPicPr>
            <a:picLocks noChangeAspect="1"/>
          </p:cNvPicPr>
          <p:nvPr/>
        </p:nvPicPr>
        <p:blipFill>
          <a:blip r:embed="rId6" cstate="print"/>
          <a:stretch>
            <a:fillRect/>
          </a:stretch>
        </p:blipFill>
        <p:spPr>
          <a:xfrm>
            <a:off x="5868144" y="3717032"/>
            <a:ext cx="485775" cy="619125"/>
          </a:xfrm>
          <a:prstGeom prst="rect">
            <a:avLst/>
          </a:prstGeom>
        </p:spPr>
      </p:pic>
      <p:pic>
        <p:nvPicPr>
          <p:cNvPr id="22" name="21 Imagen" descr="letra-i-azul.gif"/>
          <p:cNvPicPr>
            <a:picLocks noChangeAspect="1"/>
          </p:cNvPicPr>
          <p:nvPr/>
        </p:nvPicPr>
        <p:blipFill>
          <a:blip r:embed="rId7" cstate="print"/>
          <a:stretch>
            <a:fillRect/>
          </a:stretch>
        </p:blipFill>
        <p:spPr>
          <a:xfrm>
            <a:off x="6588224" y="3717032"/>
            <a:ext cx="295275" cy="619125"/>
          </a:xfrm>
          <a:prstGeom prst="rect">
            <a:avLst/>
          </a:prstGeom>
        </p:spPr>
      </p:pic>
      <p:pic>
        <p:nvPicPr>
          <p:cNvPr id="23" name="22 Imagen" descr="letra-s-azul.gif"/>
          <p:cNvPicPr>
            <a:picLocks noChangeAspect="1"/>
          </p:cNvPicPr>
          <p:nvPr/>
        </p:nvPicPr>
        <p:blipFill>
          <a:blip r:embed="rId8" cstate="print"/>
          <a:stretch>
            <a:fillRect/>
          </a:stretch>
        </p:blipFill>
        <p:spPr>
          <a:xfrm>
            <a:off x="7812360" y="3717032"/>
            <a:ext cx="504825" cy="619125"/>
          </a:xfrm>
          <a:prstGeom prst="rect">
            <a:avLst/>
          </a:prstGeom>
        </p:spPr>
      </p:pic>
    </p:spTree>
  </p:cSld>
  <p:clrMapOvr>
    <a:masterClrMapping/>
  </p:clrMapOvr>
  <p:transition spd="slow">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492664"/>
          </a:xfrm>
        </p:spPr>
        <p:txBody>
          <a:bodyPr>
            <a:normAutofit/>
          </a:bodyPr>
          <a:lstStyle/>
          <a:p>
            <a:pPr algn="ctr"/>
            <a:r>
              <a:rPr lang="es-EC" sz="2000" b="1" dirty="0" smtClean="0">
                <a:latin typeface="Arial" pitchFamily="34" charset="0"/>
                <a:cs typeface="Arial" pitchFamily="34" charset="0"/>
              </a:rPr>
              <a:t>OBJETIVOS GENERALES</a:t>
            </a:r>
            <a:endParaRPr lang="es-EC" sz="2000" b="1" dirty="0">
              <a:latin typeface="Arial" pitchFamily="34" charset="0"/>
              <a:cs typeface="Arial" pitchFamily="34" charset="0"/>
            </a:endParaRPr>
          </a:p>
        </p:txBody>
      </p:sp>
      <p:sp>
        <p:nvSpPr>
          <p:cNvPr id="3" name="2 Marcador de contenido"/>
          <p:cNvSpPr>
            <a:spLocks noGrp="1"/>
          </p:cNvSpPr>
          <p:nvPr>
            <p:ph idx="1"/>
          </p:nvPr>
        </p:nvSpPr>
        <p:spPr>
          <a:xfrm>
            <a:off x="467544" y="1484784"/>
            <a:ext cx="8229600" cy="1152128"/>
          </a:xfrm>
        </p:spPr>
        <p:txBody>
          <a:bodyPr>
            <a:noAutofit/>
          </a:bodyPr>
          <a:lstStyle/>
          <a:p>
            <a:pPr algn="just">
              <a:lnSpc>
                <a:spcPct val="150000"/>
              </a:lnSpc>
            </a:pPr>
            <a:r>
              <a:rPr lang="es-ES" sz="1400" dirty="0">
                <a:latin typeface="Arial" pitchFamily="34" charset="0"/>
                <a:cs typeface="Arial" pitchFamily="34" charset="0"/>
              </a:rPr>
              <a:t>Implementar una Estación de Servicio y consolidarnos como una empresa reconocida a nivel local. Ofrecer no solo venta de combustible, sino también  un  servicio especializado en vehículos, garantizando el éxito de la </a:t>
            </a:r>
            <a:r>
              <a:rPr lang="es-ES" sz="1400" dirty="0" smtClean="0">
                <a:latin typeface="Arial" pitchFamily="34" charset="0"/>
                <a:cs typeface="Arial" pitchFamily="34" charset="0"/>
              </a:rPr>
              <a:t>misma.</a:t>
            </a:r>
            <a:endParaRPr lang="es-EC" sz="1400" dirty="0">
              <a:latin typeface="Arial" pitchFamily="34" charset="0"/>
              <a:cs typeface="Arial" pitchFamily="34" charset="0"/>
            </a:endParaRPr>
          </a:p>
        </p:txBody>
      </p:sp>
      <p:sp>
        <p:nvSpPr>
          <p:cNvPr id="5" name="1 Título"/>
          <p:cNvSpPr txBox="1">
            <a:spLocks/>
          </p:cNvSpPr>
          <p:nvPr/>
        </p:nvSpPr>
        <p:spPr>
          <a:xfrm>
            <a:off x="395536" y="2636912"/>
            <a:ext cx="8229600" cy="504056"/>
          </a:xfrm>
          <a:prstGeom prst="rect">
            <a:avLst/>
          </a:prstGeom>
        </p:spPr>
        <p:txBody>
          <a:bodyPr vert="horz" lIns="0" rIns="0" bIns="0" anchor="b">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000" b="1" i="0" u="none" strike="noStrike" kern="1200" cap="none" spc="0" normalizeH="0" baseline="0" noProof="0" dirty="0" smtClean="0">
                <a:ln>
                  <a:noFill/>
                </a:ln>
                <a:solidFill>
                  <a:schemeClr val="tx2"/>
                </a:solidFill>
                <a:effectLst/>
                <a:uLnTx/>
                <a:uFillTx/>
                <a:latin typeface="Arial" pitchFamily="34" charset="0"/>
                <a:ea typeface="+mj-ea"/>
                <a:cs typeface="Arial" pitchFamily="34" charset="0"/>
              </a:rPr>
              <a:t>OBJETIVOS ESPECÍFICOS</a:t>
            </a:r>
            <a:endParaRPr kumimoji="0" lang="es-EC" sz="2000" b="1" i="0" u="none" strike="noStrike" kern="1200" cap="none" spc="0" normalizeH="0" baseline="0" noProof="0" dirty="0">
              <a:ln>
                <a:noFill/>
              </a:ln>
              <a:solidFill>
                <a:schemeClr val="tx2"/>
              </a:solidFill>
              <a:effectLst/>
              <a:uLnTx/>
              <a:uFillTx/>
              <a:latin typeface="Arial" pitchFamily="34" charset="0"/>
              <a:ea typeface="+mj-ea"/>
              <a:cs typeface="Arial" pitchFamily="34" charset="0"/>
            </a:endParaRPr>
          </a:p>
        </p:txBody>
      </p:sp>
      <p:sp>
        <p:nvSpPr>
          <p:cNvPr id="6" name="2 Marcador de contenido"/>
          <p:cNvSpPr txBox="1">
            <a:spLocks/>
          </p:cNvSpPr>
          <p:nvPr/>
        </p:nvSpPr>
        <p:spPr>
          <a:xfrm>
            <a:off x="395536" y="3284984"/>
            <a:ext cx="8229600" cy="3312368"/>
          </a:xfrm>
          <a:prstGeom prst="rect">
            <a:avLst/>
          </a:prstGeom>
        </p:spPr>
        <p:txBody>
          <a:bodyPr vert="horz">
            <a:noAutofit/>
          </a:bodyPr>
          <a:lstStyle/>
          <a:p>
            <a:pPr marL="274320" marR="0" lvl="0" indent="-274320" algn="just" defTabSz="914400" rtl="0" eaLnBrk="1" fontAlgn="auto" latinLnBrk="0" hangingPunct="1">
              <a:lnSpc>
                <a:spcPct val="150000"/>
              </a:lnSpc>
              <a:spcBef>
                <a:spcPct val="20000"/>
              </a:spcBef>
              <a:spcAft>
                <a:spcPts val="0"/>
              </a:spcAft>
              <a:buClr>
                <a:schemeClr val="accent3"/>
              </a:buClr>
              <a:buSzPct val="95000"/>
              <a:buFont typeface="Wingdings 2"/>
              <a:buChar char=""/>
              <a:tabLst/>
              <a:defRPr/>
            </a:pPr>
            <a:r>
              <a:rPr kumimoji="0" lang="es-ES" sz="1400" b="0" i="0" u="none" strike="noStrike" kern="1200" cap="none" spc="0" normalizeH="0" baseline="0" noProof="0" dirty="0" smtClean="0">
                <a:ln>
                  <a:noFill/>
                </a:ln>
                <a:solidFill>
                  <a:schemeClr val="tx1"/>
                </a:solidFill>
                <a:effectLst/>
                <a:uLnTx/>
                <a:uFillTx/>
                <a:latin typeface="Arial" pitchFamily="34" charset="0"/>
                <a:cs typeface="Arial" pitchFamily="34" charset="0"/>
              </a:rPr>
              <a:t>Realizar los estudios  de la demanda y oferta del mercado. </a:t>
            </a:r>
            <a:endParaRPr kumimoji="0" lang="es-EC" sz="14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a:p>
            <a:pPr marL="274320" marR="0" lvl="0" indent="-274320" algn="just" defTabSz="914400" rtl="0" eaLnBrk="1" fontAlgn="auto" latinLnBrk="0" hangingPunct="1">
              <a:lnSpc>
                <a:spcPct val="150000"/>
              </a:lnSpc>
              <a:spcBef>
                <a:spcPct val="20000"/>
              </a:spcBef>
              <a:spcAft>
                <a:spcPts val="0"/>
              </a:spcAft>
              <a:buClr>
                <a:schemeClr val="accent3"/>
              </a:buClr>
              <a:buSzPct val="95000"/>
              <a:buFont typeface="Wingdings 2"/>
              <a:buChar char=""/>
              <a:tabLst/>
              <a:defRPr/>
            </a:pPr>
            <a:r>
              <a:rPr kumimoji="0" lang="es-ES" sz="1400" b="0" i="0" u="none" strike="noStrike" kern="1200" cap="none" spc="0" normalizeH="0" baseline="0" noProof="0" dirty="0" smtClean="0">
                <a:ln>
                  <a:noFill/>
                </a:ln>
                <a:solidFill>
                  <a:schemeClr val="tx1"/>
                </a:solidFill>
                <a:effectLst/>
                <a:uLnTx/>
                <a:uFillTx/>
                <a:latin typeface="Arial" pitchFamily="34" charset="0"/>
                <a:cs typeface="Arial" pitchFamily="34" charset="0"/>
              </a:rPr>
              <a:t>Determinar las barreras de entrada y de salida.</a:t>
            </a:r>
            <a:endParaRPr kumimoji="0" lang="es-EC" sz="14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a:p>
            <a:pPr marL="274320" marR="0" lvl="0" indent="-274320" algn="just" defTabSz="914400" rtl="0" eaLnBrk="1" fontAlgn="auto" latinLnBrk="0" hangingPunct="1">
              <a:lnSpc>
                <a:spcPct val="150000"/>
              </a:lnSpc>
              <a:spcBef>
                <a:spcPct val="20000"/>
              </a:spcBef>
              <a:spcAft>
                <a:spcPts val="0"/>
              </a:spcAft>
              <a:buClr>
                <a:schemeClr val="accent3"/>
              </a:buClr>
              <a:buSzPct val="95000"/>
              <a:buFont typeface="Wingdings 2"/>
              <a:buChar char=""/>
              <a:tabLst/>
              <a:defRPr/>
            </a:pPr>
            <a:r>
              <a:rPr kumimoji="0" lang="es-ES" sz="1400" b="0" i="0" u="none" strike="noStrike" kern="1200" cap="none" spc="0" normalizeH="0" baseline="0" noProof="0" dirty="0" smtClean="0">
                <a:ln>
                  <a:noFill/>
                </a:ln>
                <a:solidFill>
                  <a:schemeClr val="tx1"/>
                </a:solidFill>
                <a:effectLst/>
                <a:uLnTx/>
                <a:uFillTx/>
                <a:latin typeface="Arial" pitchFamily="34" charset="0"/>
                <a:cs typeface="Arial" pitchFamily="34" charset="0"/>
              </a:rPr>
              <a:t>Fijar el capital necesario para la implantación de la estación. </a:t>
            </a:r>
            <a:endParaRPr kumimoji="0" lang="es-EC" sz="14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a:p>
            <a:pPr marL="274320" marR="0" lvl="0" indent="-274320" algn="just" defTabSz="914400" rtl="0" eaLnBrk="1" fontAlgn="auto" latinLnBrk="0" hangingPunct="1">
              <a:lnSpc>
                <a:spcPct val="150000"/>
              </a:lnSpc>
              <a:spcBef>
                <a:spcPct val="20000"/>
              </a:spcBef>
              <a:spcAft>
                <a:spcPts val="0"/>
              </a:spcAft>
              <a:buClr>
                <a:schemeClr val="accent3"/>
              </a:buClr>
              <a:buSzPct val="95000"/>
              <a:buFont typeface="Wingdings 2"/>
              <a:buChar char=""/>
              <a:tabLst/>
              <a:defRPr/>
            </a:pPr>
            <a:r>
              <a:rPr kumimoji="0" lang="es-ES" sz="1400" b="0" i="0" u="none" strike="noStrike" kern="1200" cap="none" spc="0" normalizeH="0" baseline="0" noProof="0" dirty="0" smtClean="0">
                <a:ln>
                  <a:noFill/>
                </a:ln>
                <a:solidFill>
                  <a:schemeClr val="tx1"/>
                </a:solidFill>
                <a:effectLst/>
                <a:uLnTx/>
                <a:uFillTx/>
                <a:latin typeface="Arial" pitchFamily="34" charset="0"/>
                <a:cs typeface="Arial" pitchFamily="34" charset="0"/>
              </a:rPr>
              <a:t>Determinar la ubicación apropiada para la implementación de la estación. </a:t>
            </a:r>
            <a:endParaRPr kumimoji="0" lang="es-EC" sz="14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a:p>
            <a:pPr marL="274320" marR="0" lvl="0" indent="-274320" algn="just" defTabSz="914400" rtl="0" eaLnBrk="1" fontAlgn="auto" latinLnBrk="0" hangingPunct="1">
              <a:lnSpc>
                <a:spcPct val="150000"/>
              </a:lnSpc>
              <a:spcBef>
                <a:spcPct val="20000"/>
              </a:spcBef>
              <a:spcAft>
                <a:spcPts val="0"/>
              </a:spcAft>
              <a:buClr>
                <a:schemeClr val="accent3"/>
              </a:buClr>
              <a:buSzPct val="95000"/>
              <a:buFont typeface="Wingdings 2"/>
              <a:buChar char=""/>
              <a:tabLst/>
              <a:defRPr/>
            </a:pPr>
            <a:r>
              <a:rPr kumimoji="0" lang="es-ES" sz="1400" b="0" i="0" u="none" strike="noStrike" kern="1200" cap="none" spc="0" normalizeH="0" baseline="0" noProof="0" dirty="0" smtClean="0">
                <a:ln>
                  <a:noFill/>
                </a:ln>
                <a:solidFill>
                  <a:schemeClr val="tx1"/>
                </a:solidFill>
                <a:effectLst/>
                <a:uLnTx/>
                <a:uFillTx/>
                <a:latin typeface="Arial" pitchFamily="34" charset="0"/>
                <a:cs typeface="Arial" pitchFamily="34" charset="0"/>
              </a:rPr>
              <a:t>Ejercer un plan de marketing óptimo.</a:t>
            </a:r>
            <a:endParaRPr kumimoji="0" lang="es-EC" sz="14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a:p>
            <a:pPr marL="274320" marR="0" lvl="0" indent="-274320" algn="just" defTabSz="914400" rtl="0" eaLnBrk="1" fontAlgn="auto" latinLnBrk="0" hangingPunct="1">
              <a:lnSpc>
                <a:spcPct val="150000"/>
              </a:lnSpc>
              <a:spcBef>
                <a:spcPct val="20000"/>
              </a:spcBef>
              <a:spcAft>
                <a:spcPts val="0"/>
              </a:spcAft>
              <a:buClr>
                <a:schemeClr val="accent3"/>
              </a:buClr>
              <a:buSzPct val="95000"/>
              <a:buFont typeface="Wingdings 2"/>
              <a:buChar char=""/>
              <a:tabLst/>
              <a:defRPr/>
            </a:pPr>
            <a:r>
              <a:rPr kumimoji="0" lang="es-ES" sz="1400" b="0" i="0" u="none" strike="noStrike" kern="1200" cap="none" spc="0" normalizeH="0" baseline="0" noProof="0" dirty="0" smtClean="0">
                <a:ln>
                  <a:noFill/>
                </a:ln>
                <a:solidFill>
                  <a:schemeClr val="tx1"/>
                </a:solidFill>
                <a:effectLst/>
                <a:uLnTx/>
                <a:uFillTx/>
                <a:latin typeface="Arial" pitchFamily="34" charset="0"/>
                <a:cs typeface="Arial" pitchFamily="34" charset="0"/>
              </a:rPr>
              <a:t>Contar con planes presupuestarios en los que se consideren inversión en la imagen de la estación de servicio, innovación tecnológica,  capacitación al personal,  políticas de compra de suministros, etc.</a:t>
            </a:r>
            <a:endParaRPr kumimoji="0" lang="es-EC" sz="1400" b="0" i="0" u="none" strike="noStrike" kern="1200" cap="none" spc="0" normalizeH="0" baseline="0" noProof="0" dirty="0" smtClean="0">
              <a:ln>
                <a:noFill/>
              </a:ln>
              <a:solidFill>
                <a:schemeClr val="tx1"/>
              </a:solidFill>
              <a:effectLst/>
              <a:uLnTx/>
              <a:uFillTx/>
              <a:latin typeface="Arial" pitchFamily="34" charset="0"/>
              <a:cs typeface="Arial" pitchFamily="34" charset="0"/>
            </a:endParaRPr>
          </a:p>
          <a:p>
            <a:pPr marL="274320" marR="0" lvl="0" indent="-274320" algn="just" defTabSz="914400" rtl="0" eaLnBrk="1" fontAlgn="auto" latinLnBrk="0" hangingPunct="1">
              <a:lnSpc>
                <a:spcPct val="150000"/>
              </a:lnSpc>
              <a:spcBef>
                <a:spcPct val="20000"/>
              </a:spcBef>
              <a:spcAft>
                <a:spcPts val="0"/>
              </a:spcAft>
              <a:buClr>
                <a:schemeClr val="accent3"/>
              </a:buClr>
              <a:buSzPct val="95000"/>
              <a:buFont typeface="Wingdings 2"/>
              <a:buChar char=""/>
              <a:tabLst/>
              <a:defRPr/>
            </a:pPr>
            <a:r>
              <a:rPr kumimoji="0" lang="es-ES" sz="1400" b="0" i="0" u="none" strike="noStrike" kern="1200" cap="none" spc="0" normalizeH="0" baseline="0" noProof="0" dirty="0" smtClean="0">
                <a:ln>
                  <a:noFill/>
                </a:ln>
                <a:solidFill>
                  <a:schemeClr val="tx1"/>
                </a:solidFill>
                <a:effectLst/>
                <a:uLnTx/>
                <a:uFillTx/>
                <a:latin typeface="Arial" pitchFamily="34" charset="0"/>
                <a:cs typeface="Arial" pitchFamily="34" charset="0"/>
              </a:rPr>
              <a:t>Obtener  una franquicia reconocida.</a:t>
            </a:r>
            <a:endParaRPr kumimoji="0" lang="es-EC" sz="1400" b="0" i="0" u="none" strike="noStrike" kern="1200" cap="none" spc="0" normalizeH="0" baseline="0" noProof="0" dirty="0">
              <a:ln>
                <a:noFill/>
              </a:ln>
              <a:solidFill>
                <a:schemeClr val="tx1"/>
              </a:solidFill>
              <a:effectLst/>
              <a:uLnTx/>
              <a:uFillTx/>
              <a:latin typeface="Arial" pitchFamily="34" charset="0"/>
              <a:cs typeface="Arial" pitchFamily="34" charset="0"/>
            </a:endParaRPr>
          </a:p>
        </p:txBody>
      </p:sp>
      <p:pic>
        <p:nvPicPr>
          <p:cNvPr id="4" name="3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6176" y="3232645"/>
            <a:ext cx="1115566" cy="1115566"/>
          </a:xfrm>
          <a:prstGeom prst="rect">
            <a:avLst/>
          </a:prstGeom>
        </p:spPr>
      </p:pic>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1416" y="3232645"/>
            <a:ext cx="1152128" cy="1147007"/>
          </a:xfrm>
          <a:prstGeom prst="rect">
            <a:avLst/>
          </a:prstGeom>
        </p:spPr>
      </p:pic>
    </p:spTree>
    <p:extLst>
      <p:ext uri="{BB962C8B-B14F-4D97-AF65-F5344CB8AC3E}">
        <p14:creationId xmlns:p14="http://schemas.microsoft.com/office/powerpoint/2010/main" val="702123150"/>
      </p:ext>
    </p:extLst>
  </p:cSld>
  <p:clrMapOvr>
    <a:masterClrMapping/>
  </p:clrMapOvr>
  <p:transition>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idx="1"/>
          </p:nvPr>
        </p:nvPicPr>
        <p:blipFill>
          <a:blip r:embed="rId2" cstate="print"/>
          <a:srcRect/>
          <a:stretch>
            <a:fillRect/>
          </a:stretch>
        </p:blipFill>
        <p:spPr bwMode="auto">
          <a:xfrm>
            <a:off x="179512" y="1988840"/>
            <a:ext cx="4599468" cy="4464496"/>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4788024" y="1988840"/>
            <a:ext cx="4131017" cy="4437112"/>
          </a:xfrm>
          <a:prstGeom prst="rect">
            <a:avLst/>
          </a:prstGeom>
          <a:noFill/>
          <a:ln w="9525">
            <a:noFill/>
            <a:miter lim="800000"/>
            <a:headEnd/>
            <a:tailEnd/>
          </a:ln>
        </p:spPr>
      </p:pic>
      <p:sp>
        <p:nvSpPr>
          <p:cNvPr id="6" name="1 Título"/>
          <p:cNvSpPr>
            <a:spLocks noGrp="1"/>
          </p:cNvSpPr>
          <p:nvPr>
            <p:ph type="title"/>
          </p:nvPr>
        </p:nvSpPr>
        <p:spPr>
          <a:xfrm>
            <a:off x="457200" y="704088"/>
            <a:ext cx="8229600" cy="564672"/>
          </a:xfrm>
        </p:spPr>
        <p:txBody>
          <a:bodyPr>
            <a:normAutofit/>
          </a:bodyPr>
          <a:lstStyle/>
          <a:p>
            <a:pPr algn="ctr"/>
            <a:r>
              <a:rPr lang="es-EC" sz="2000" b="1" dirty="0" smtClean="0">
                <a:latin typeface="Arial" pitchFamily="34" charset="0"/>
                <a:cs typeface="Arial" pitchFamily="34" charset="0"/>
              </a:rPr>
              <a:t>CARACTERÍSTICAS DEL </a:t>
            </a:r>
            <a:r>
              <a:rPr lang="es-EC" sz="2000" b="1" dirty="0" smtClean="0">
                <a:latin typeface="Arial" pitchFamily="34" charset="0"/>
                <a:cs typeface="Arial" pitchFamily="34" charset="0"/>
              </a:rPr>
              <a:t>SERVICIO</a:t>
            </a:r>
            <a:endParaRPr lang="es-EC" sz="2000" b="1" dirty="0">
              <a:latin typeface="Arial" pitchFamily="34" charset="0"/>
              <a:cs typeface="Arial" pitchFamily="34" charset="0"/>
            </a:endParaRPr>
          </a:p>
        </p:txBody>
      </p:sp>
      <p:sp>
        <p:nvSpPr>
          <p:cNvPr id="8" name="7 CuadroTexto"/>
          <p:cNvSpPr txBox="1"/>
          <p:nvPr/>
        </p:nvSpPr>
        <p:spPr>
          <a:xfrm>
            <a:off x="251520" y="1340768"/>
            <a:ext cx="3384376" cy="584775"/>
          </a:xfrm>
          <a:prstGeom prst="rect">
            <a:avLst/>
          </a:prstGeom>
          <a:noFill/>
        </p:spPr>
        <p:txBody>
          <a:bodyPr wrap="square" rtlCol="0">
            <a:spAutoFit/>
          </a:bodyPr>
          <a:lstStyle/>
          <a:p>
            <a:pPr>
              <a:buFont typeface="Arial" pitchFamily="34" charset="0"/>
              <a:buChar char="•"/>
            </a:pPr>
            <a:r>
              <a:rPr lang="es-EC" sz="1600" u="sng" dirty="0" smtClean="0">
                <a:latin typeface="Arial" pitchFamily="34" charset="0"/>
                <a:cs typeface="Arial" pitchFamily="34" charset="0"/>
              </a:rPr>
              <a:t> Definición del Servicio</a:t>
            </a:r>
          </a:p>
          <a:p>
            <a:endParaRPr lang="es-ES" sz="1600" dirty="0"/>
          </a:p>
        </p:txBody>
      </p:sp>
    </p:spTree>
  </p:cSld>
  <p:clrMapOvr>
    <a:masterClrMapping/>
  </p:clrMapOvr>
  <p:transition>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836712"/>
            <a:ext cx="8229600" cy="506320"/>
          </a:xfrm>
        </p:spPr>
        <p:txBody>
          <a:bodyPr>
            <a:normAutofit/>
          </a:bodyPr>
          <a:lstStyle/>
          <a:p>
            <a:pPr algn="ctr"/>
            <a:r>
              <a:rPr lang="es-EC" sz="2000" b="1" dirty="0" smtClean="0">
                <a:latin typeface="Arial" pitchFamily="34" charset="0"/>
                <a:cs typeface="Arial" pitchFamily="34" charset="0"/>
              </a:rPr>
              <a:t>CARACTERÍSTICAS DEL </a:t>
            </a:r>
            <a:r>
              <a:rPr lang="es-EC" sz="2000" b="1" dirty="0" smtClean="0">
                <a:latin typeface="Arial" pitchFamily="34" charset="0"/>
                <a:cs typeface="Arial" pitchFamily="34" charset="0"/>
              </a:rPr>
              <a:t>SERVICIO</a:t>
            </a:r>
            <a:endParaRPr lang="es-EC" sz="2000" b="1" dirty="0">
              <a:latin typeface="Arial" pitchFamily="34" charset="0"/>
              <a:cs typeface="Arial" pitchFamily="34" charset="0"/>
            </a:endParaRPr>
          </a:p>
        </p:txBody>
      </p:sp>
      <p:sp>
        <p:nvSpPr>
          <p:cNvPr id="3" name="2 Marcador de contenido"/>
          <p:cNvSpPr>
            <a:spLocks noGrp="1"/>
          </p:cNvSpPr>
          <p:nvPr>
            <p:ph idx="1"/>
          </p:nvPr>
        </p:nvSpPr>
        <p:spPr>
          <a:xfrm>
            <a:off x="467544" y="2204864"/>
            <a:ext cx="8229600" cy="3949899"/>
          </a:xfrm>
        </p:spPr>
        <p:txBody>
          <a:bodyPr>
            <a:normAutofit/>
          </a:bodyPr>
          <a:lstStyle/>
          <a:p>
            <a:r>
              <a:rPr lang="es-EC" sz="1600" u="sng" dirty="0" smtClean="0">
                <a:latin typeface="Arial" pitchFamily="34" charset="0"/>
                <a:cs typeface="Arial" pitchFamily="34" charset="0"/>
              </a:rPr>
              <a:t>Naturaleza del </a:t>
            </a:r>
            <a:r>
              <a:rPr lang="es-EC" sz="1600" u="sng" dirty="0" smtClean="0">
                <a:latin typeface="Arial" pitchFamily="34" charset="0"/>
                <a:cs typeface="Arial" pitchFamily="34" charset="0"/>
              </a:rPr>
              <a:t>Servicio</a:t>
            </a:r>
            <a:endParaRPr lang="es-EC" sz="1600" u="sng" dirty="0" smtClean="0">
              <a:latin typeface="Arial" pitchFamily="34" charset="0"/>
              <a:cs typeface="Arial" pitchFamily="34" charset="0"/>
            </a:endParaRPr>
          </a:p>
          <a:p>
            <a:pPr marL="0" indent="0">
              <a:buNone/>
            </a:pPr>
            <a:endParaRPr lang="es-EC" sz="1600" dirty="0">
              <a:latin typeface="Arial" pitchFamily="34" charset="0"/>
              <a:cs typeface="Arial" pitchFamily="34" charset="0"/>
            </a:endParaRPr>
          </a:p>
        </p:txBody>
      </p:sp>
      <p:graphicFrame>
        <p:nvGraphicFramePr>
          <p:cNvPr id="4" name="3 Objeto"/>
          <p:cNvGraphicFramePr>
            <a:graphicFrameLocks noChangeAspect="1"/>
          </p:cNvGraphicFramePr>
          <p:nvPr>
            <p:extLst>
              <p:ext uri="{D42A27DB-BD31-4B8C-83A1-F6EECF244321}">
                <p14:modId xmlns:p14="http://schemas.microsoft.com/office/powerpoint/2010/main" val="958523558"/>
              </p:ext>
            </p:extLst>
          </p:nvPr>
        </p:nvGraphicFramePr>
        <p:xfrm>
          <a:off x="683568" y="2780928"/>
          <a:ext cx="5262141" cy="2213354"/>
        </p:xfrm>
        <a:graphic>
          <a:graphicData uri="http://schemas.openxmlformats.org/presentationml/2006/ole">
            <mc:AlternateContent xmlns:mc="http://schemas.openxmlformats.org/markup-compatibility/2006">
              <mc:Choice xmlns:v="urn:schemas-microsoft-com:vml" Requires="v">
                <p:oleObj spid="_x0000_s27658" name="Hoja de cálculo" r:id="rId3" imgW="4619743" imgH="1943100" progId="Excel.Sheet.12">
                  <p:embed/>
                </p:oleObj>
              </mc:Choice>
              <mc:Fallback>
                <p:oleObj name="Hoja de cálculo" r:id="rId3" imgW="4619743" imgH="1943100" progId="Excel.Sheet.12">
                  <p:embed/>
                  <p:pic>
                    <p:nvPicPr>
                      <p:cNvPr id="0" name="Picture 2"/>
                      <p:cNvPicPr>
                        <a:picLocks noChangeAspect="1" noChangeArrowheads="1"/>
                      </p:cNvPicPr>
                      <p:nvPr/>
                    </p:nvPicPr>
                    <p:blipFill>
                      <a:blip r:embed="rId4"/>
                      <a:srcRect/>
                      <a:stretch>
                        <a:fillRect/>
                      </a:stretch>
                    </p:blipFill>
                    <p:spPr bwMode="auto">
                      <a:xfrm>
                        <a:off x="683568" y="2780928"/>
                        <a:ext cx="5262141" cy="221335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307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88224" y="2924944"/>
            <a:ext cx="1905000" cy="1900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47780058"/>
      </p:ext>
    </p:extLst>
  </p:cSld>
  <p:clrMapOvr>
    <a:masterClrMapping/>
  </p:clrMapOvr>
  <p:transition>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ctrTitle"/>
          </p:nvPr>
        </p:nvSpPr>
        <p:spPr/>
        <p:txBody>
          <a:bodyPr/>
          <a:lstStyle/>
          <a:p>
            <a:r>
              <a:rPr lang="es-ES" dirty="0" smtClean="0">
                <a:latin typeface="Arial" pitchFamily="34" charset="0"/>
                <a:cs typeface="Arial" pitchFamily="34" charset="0"/>
              </a:rPr>
              <a:t>CAPÍTULO II</a:t>
            </a:r>
            <a:endParaRPr lang="es-ES" dirty="0">
              <a:latin typeface="Arial" pitchFamily="34" charset="0"/>
              <a:cs typeface="Arial" pitchFamily="34" charset="0"/>
            </a:endParaRPr>
          </a:p>
        </p:txBody>
      </p:sp>
      <p:sp>
        <p:nvSpPr>
          <p:cNvPr id="8" name="7 Subtítulo"/>
          <p:cNvSpPr>
            <a:spLocks noGrp="1"/>
          </p:cNvSpPr>
          <p:nvPr>
            <p:ph type="subTitle" idx="1"/>
          </p:nvPr>
        </p:nvSpPr>
        <p:spPr/>
        <p:txBody>
          <a:bodyPr/>
          <a:lstStyle/>
          <a:p>
            <a:r>
              <a:rPr lang="es-ES" dirty="0" smtClean="0">
                <a:latin typeface="Arial" pitchFamily="34" charset="0"/>
                <a:cs typeface="Arial" pitchFamily="34" charset="0"/>
              </a:rPr>
              <a:t>ESTUDIO DE MERCADO</a:t>
            </a:r>
            <a:endParaRPr lang="es-ES" dirty="0">
              <a:latin typeface="Arial" pitchFamily="34" charset="0"/>
              <a:cs typeface="Arial" pitchFamily="34" charset="0"/>
            </a:endParaRPr>
          </a:p>
        </p:txBody>
      </p:sp>
    </p:spTree>
  </p:cSld>
  <p:clrMapOvr>
    <a:masterClrMapping/>
  </p:clrMapOvr>
  <p:transition spd="med">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1907</TotalTime>
  <Words>3743</Words>
  <Application>Microsoft Office PowerPoint</Application>
  <PresentationFormat>Presentación en pantalla (4:3)</PresentationFormat>
  <Paragraphs>774</Paragraphs>
  <Slides>57</Slides>
  <Notes>0</Notes>
  <HiddenSlides>0</HiddenSlides>
  <MMClips>0</MMClips>
  <ScaleCrop>false</ScaleCrop>
  <HeadingPairs>
    <vt:vector size="6" baseType="variant">
      <vt:variant>
        <vt:lpstr>Tema</vt:lpstr>
      </vt:variant>
      <vt:variant>
        <vt:i4>1</vt:i4>
      </vt:variant>
      <vt:variant>
        <vt:lpstr>Servidores OLE incrustados</vt:lpstr>
      </vt:variant>
      <vt:variant>
        <vt:i4>3</vt:i4>
      </vt:variant>
      <vt:variant>
        <vt:lpstr>Títulos de diapositiva</vt:lpstr>
      </vt:variant>
      <vt:variant>
        <vt:i4>57</vt:i4>
      </vt:variant>
    </vt:vector>
  </HeadingPairs>
  <TitlesOfParts>
    <vt:vector size="61" baseType="lpstr">
      <vt:lpstr>Flujo</vt:lpstr>
      <vt:lpstr>Hoja de cálculo de Microsoft Excel</vt:lpstr>
      <vt:lpstr>Hoja de cálculo</vt:lpstr>
      <vt:lpstr>Worksheet</vt:lpstr>
      <vt:lpstr>ESCUELA SUPERIOR POLITÉCNICA DEL LITORAL</vt:lpstr>
      <vt:lpstr>CAPÍTULO I</vt:lpstr>
      <vt:lpstr>PLANTEAMIENTO DEL PROBLEMA</vt:lpstr>
      <vt:lpstr>JUSTIFICACIÓN</vt:lpstr>
      <vt:lpstr>MARCO REFERENCIAL</vt:lpstr>
      <vt:lpstr>OBJETIVOS GENERALES</vt:lpstr>
      <vt:lpstr>CARACTERÍSTICAS DEL SERVICIO</vt:lpstr>
      <vt:lpstr>CARACTERÍSTICAS DEL SERVICIO</vt:lpstr>
      <vt:lpstr>CAPÍTULO II</vt:lpstr>
      <vt:lpstr>ANÁLISIS DE LA OFERTA</vt:lpstr>
      <vt:lpstr>Presentación de PowerPoint</vt:lpstr>
      <vt:lpstr>ANÁLISIS DE LA DEMANDA</vt:lpstr>
      <vt:lpstr>ANÁLISIS DE LA DEMANDA</vt:lpstr>
      <vt:lpstr>ANÁLISIS DE LA DEMANDA</vt:lpstr>
      <vt:lpstr>ANÁLISIS DE LOS PRECIOS</vt:lpstr>
      <vt:lpstr>TENDENCIAS ECONÓMICAS</vt:lpstr>
      <vt:lpstr>Presentación de PowerPoint</vt:lpstr>
      <vt:lpstr>COMERCIALIZACIÓN DEL PRODUCTO/SERVICIO</vt:lpstr>
      <vt:lpstr>   PROMOCIÓN Y COMUNICACIÓN </vt:lpstr>
      <vt:lpstr>Presentación de PowerPoint</vt:lpstr>
      <vt:lpstr>Presentación de PowerPoint</vt:lpstr>
      <vt:lpstr>Presentación de PowerPoint</vt:lpstr>
      <vt:lpstr>Presentación de PowerPoint</vt:lpstr>
      <vt:lpstr>MARKETING ESTRATÉGICO </vt:lpstr>
      <vt:lpstr>Presentación de PowerPoint</vt:lpstr>
      <vt:lpstr>INVESTIGACIÓN DE MERCADO </vt:lpstr>
      <vt:lpstr> DETERMINACIÓN DE LAS NECESIDADES DE INFORMACIÓN  </vt:lpstr>
      <vt:lpstr>DETERMINACIÓN DE LAS FUENTES DE INFORMACIÓN  </vt:lpstr>
      <vt:lpstr>OBJETIVO DE LAS ENCUESTAS</vt:lpstr>
      <vt:lpstr>PREGUNTAS MÁS REPRESENTATIVAS </vt:lpstr>
      <vt:lpstr>CAPÍTULO III</vt:lpstr>
      <vt:lpstr>ESTUDIO TÉCNICO </vt:lpstr>
      <vt:lpstr>Presentación de PowerPoint</vt:lpstr>
      <vt:lpstr>Presentación de PowerPoint</vt:lpstr>
      <vt:lpstr>Presentación de PowerPoint</vt:lpstr>
      <vt:lpstr>CAPÍTULO IV</vt:lpstr>
      <vt:lpstr>Presentación de PowerPoint</vt:lpstr>
      <vt:lpstr>Presentación de PowerPoint</vt:lpstr>
      <vt:lpstr>Presentación de PowerPoint</vt:lpstr>
      <vt:lpstr>Presentación de PowerPoint</vt:lpstr>
      <vt:lpstr>Presentación de PowerPoint</vt:lpstr>
      <vt:lpstr>Presentación de PowerPoint</vt:lpstr>
      <vt:lpstr>CAPÍTULO V</vt:lpstr>
      <vt:lpstr>ELEMENTOS BÁSICOS</vt:lpstr>
      <vt:lpstr>COSTOS TOTALES</vt:lpstr>
      <vt:lpstr>CAPITAL DE TRABAJO E INVERSIÓN DEL PROYECTO</vt:lpstr>
      <vt:lpstr>Presentación de PowerPoint</vt:lpstr>
      <vt:lpstr>Presentación de PowerPoint</vt:lpstr>
      <vt:lpstr>Presentación de PowerPoint</vt:lpstr>
      <vt:lpstr>FLUJO DE CAJA</vt:lpstr>
      <vt:lpstr>Presentación de PowerPoint</vt:lpstr>
      <vt:lpstr>TIR Y VAN</vt:lpstr>
      <vt:lpstr>PAYBACK Y PAYBACK DESCONTADO</vt:lpstr>
      <vt:lpstr>ANALISIS DE SENSIBILIDAD</vt:lpstr>
      <vt:lpstr>Presentación de PowerPoint</vt:lpstr>
      <vt:lpstr>Presentación de PowerPoint</vt:lpstr>
      <vt:lpstr>Presentación de PowerPoint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janina jaramillo</dc:creator>
  <cp:lastModifiedBy>Caisar</cp:lastModifiedBy>
  <cp:revision>124</cp:revision>
  <dcterms:created xsi:type="dcterms:W3CDTF">2012-04-23T01:24:45Z</dcterms:created>
  <dcterms:modified xsi:type="dcterms:W3CDTF">2012-04-26T23:10:14Z</dcterms:modified>
</cp:coreProperties>
</file>