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1" r:id="rId57"/>
    <p:sldId id="310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6" r:id="rId72"/>
    <p:sldId id="325" r:id="rId73"/>
    <p:sldId id="328" r:id="rId74"/>
    <p:sldId id="329" r:id="rId75"/>
    <p:sldId id="330" r:id="rId76"/>
    <p:sldId id="331" r:id="rId77"/>
    <p:sldId id="332" r:id="rId78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C"/>
  <c:roundedCorners val="1"/>
  <c:style val="25"/>
  <c:chart>
    <c:title>
      <c:tx>
        <c:rich>
          <a:bodyPr/>
          <a:lstStyle/>
          <a:p>
            <a:pPr>
              <a:defRPr/>
            </a:pPr>
            <a:r>
              <a:rPr lang="en-US"/>
              <a:t>Compra de Perfiles Plásticos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3033128116825454"/>
          <c:y val="0.25840510150537865"/>
          <c:w val="0.6910408266435828"/>
          <c:h val="0.63474591485830656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Lbls>
            <c:dLbl>
              <c:idx val="0"/>
              <c:layout>
                <c:manualLayout>
                  <c:x val="-0.21155420860583429"/>
                  <c:y val="-0.22225940718364545"/>
                </c:manualLayout>
              </c:layout>
              <c:tx>
                <c:rich>
                  <a:bodyPr/>
                  <a:lstStyle/>
                  <a:p>
                    <a:r>
                      <a:rPr lang="en-US" sz="1100"/>
                      <a:t>SI</a:t>
                    </a:r>
                  </a:p>
                  <a:p>
                    <a:r>
                      <a:rPr lang="en-US" sz="1100"/>
                      <a:t>70%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0.18516476217523375"/>
                  <c:y val="9.1318926117885224E-2"/>
                </c:manualLayout>
              </c:layout>
              <c:tx>
                <c:rich>
                  <a:bodyPr/>
                  <a:lstStyle/>
                  <a:p>
                    <a:r>
                      <a:rPr lang="en-US" sz="1100"/>
                      <a:t>NO
30%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Hoja1!$A$2:$A$3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0.00</c:formatCode>
                <c:ptCount val="2"/>
                <c:pt idx="0" formatCode="0%">
                  <c:v>70.36999999999999</c:v>
                </c:pt>
                <c:pt idx="1">
                  <c:v>29.630000000000031</c:v>
                </c:pt>
              </c:numCache>
            </c:numRef>
          </c:val>
        </c:ser>
        <c:dLbls>
          <c:showCatName val="1"/>
          <c:showPercent val="1"/>
        </c:dLbls>
      </c:pie3DChart>
    </c:plotArea>
    <c:legend>
      <c:legendPos val="r"/>
      <c:layout/>
    </c:legend>
    <c:plotVisOnly val="1"/>
  </c:chart>
  <c:spPr>
    <a:ln>
      <a:noFill/>
    </a:ln>
  </c:spPr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es-EC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618F7B-7C24-4C49-A54F-9440F1BC1FA3}" type="doc">
      <dgm:prSet loTypeId="urn:microsoft.com/office/officeart/2005/8/layout/orgChart1" loCatId="hierarchy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es-EC"/>
        </a:p>
      </dgm:t>
    </dgm:pt>
    <dgm:pt modelId="{4071A036-A1A7-4646-AA66-60F9BB428C96}">
      <dgm:prSet phldrT="[Texto]"/>
      <dgm:spPr/>
      <dgm:t>
        <a:bodyPr/>
        <a:lstStyle/>
        <a:p>
          <a:r>
            <a:rPr lang="es-EC" dirty="0">
              <a:latin typeface="Arial" pitchFamily="34" charset="0"/>
              <a:cs typeface="Arial" pitchFamily="34" charset="0"/>
            </a:rPr>
            <a:t>Gerente Administrativo (1)</a:t>
          </a:r>
        </a:p>
      </dgm:t>
    </dgm:pt>
    <dgm:pt modelId="{A11D6598-792B-43CC-9D8F-8D570EDCC7C9}" type="parTrans" cxnId="{CCBF442F-8ACC-461A-A9F0-66775FB44565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40FB2EE6-C6F0-4BB6-9D5D-E4574DFFE461}" type="sibTrans" cxnId="{CCBF442F-8ACC-461A-A9F0-66775FB44565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3D4C1AA9-C46B-4699-A0B1-759D8FC8D868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Gerente Financiero (1)</a:t>
          </a:r>
        </a:p>
      </dgm:t>
    </dgm:pt>
    <dgm:pt modelId="{1E765CCB-34E0-4541-91CD-A94ED0A9352C}" type="parTrans" cxnId="{35409993-CB07-421D-994D-1E164514727C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9244F441-390B-479B-BC1D-7A9C2E220DD7}" type="sibTrans" cxnId="{35409993-CB07-421D-994D-1E164514727C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997CE4C7-3166-4642-B36B-378812C0DDE0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Gerente de Adquisiciones y Ventas (1)</a:t>
          </a:r>
        </a:p>
      </dgm:t>
    </dgm:pt>
    <dgm:pt modelId="{172E4266-9AB3-42E8-8DA1-19A6F4C06313}" type="parTrans" cxnId="{C7AA5EAD-ED57-4F5E-934B-E79E0E381D3A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9EF90A84-6DAC-4E35-96E3-529B04D352F7}" type="sibTrans" cxnId="{C7AA5EAD-ED57-4F5E-934B-E79E0E381D3A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7306B81B-042B-4C9E-8B29-C7CC902157B4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Supervisor de Planta (1)</a:t>
          </a:r>
        </a:p>
      </dgm:t>
    </dgm:pt>
    <dgm:pt modelId="{89D9C304-F44A-4DB5-84B3-218AB7CD8A66}" type="parTrans" cxnId="{6A95E937-D068-4067-8F04-5C4C259B8059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AA5A1B71-6A52-4006-88F5-7122E7A6B6B8}" type="sibTrans" cxnId="{6A95E937-D068-4067-8F04-5C4C259B8059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0BBC329F-3B56-4807-ABEB-9F3E5CC1D01D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Mano de Obra Directa (15)</a:t>
          </a:r>
        </a:p>
      </dgm:t>
    </dgm:pt>
    <dgm:pt modelId="{CF2405BE-4266-477F-BEF6-BF5749AA67FF}" type="parTrans" cxnId="{CAA0C274-2DC1-43CC-B057-5ED9F1B8B723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DAA26379-20C3-4A87-9275-BAFB167ADDCC}" type="sibTrans" cxnId="{CAA0C274-2DC1-43CC-B057-5ED9F1B8B723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4E28E732-E423-40DE-95F8-C50A00F168AB}">
      <dgm:prSet phldrT="[Texto]"/>
      <dgm:spPr/>
      <dgm:t>
        <a:bodyPr/>
        <a:lstStyle/>
        <a:p>
          <a:r>
            <a:rPr lang="es-EC">
              <a:latin typeface="Arial" pitchFamily="34" charset="0"/>
              <a:cs typeface="Arial" pitchFamily="34" charset="0"/>
            </a:rPr>
            <a:t>Chofer (1)</a:t>
          </a:r>
        </a:p>
      </dgm:t>
    </dgm:pt>
    <dgm:pt modelId="{E6558DF1-3D08-4DF6-A913-C14E0A20D40D}" type="parTrans" cxnId="{3A30D683-C6C9-4E6E-AE1F-CAD6EC4F84F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B7DF4D15-8E6C-491C-8673-2C8C69BAA988}" type="sibTrans" cxnId="{3A30D683-C6C9-4E6E-AE1F-CAD6EC4F84F2}">
      <dgm:prSet/>
      <dgm:spPr/>
      <dgm:t>
        <a:bodyPr/>
        <a:lstStyle/>
        <a:p>
          <a:endParaRPr lang="es-EC">
            <a:latin typeface="Arial" pitchFamily="34" charset="0"/>
            <a:cs typeface="Arial" pitchFamily="34" charset="0"/>
          </a:endParaRPr>
        </a:p>
      </dgm:t>
    </dgm:pt>
    <dgm:pt modelId="{873D5BDC-9C92-44BB-AFF1-81CF0DD234C4}" type="pres">
      <dgm:prSet presAssocID="{0F618F7B-7C24-4C49-A54F-9440F1BC1FA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425E13F4-1F1A-41FF-8443-63C2717C1651}" type="pres">
      <dgm:prSet presAssocID="{4071A036-A1A7-4646-AA66-60F9BB428C96}" presName="hierRoot1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0392EFD6-BD16-4755-813C-91DA7B1E3B75}" type="pres">
      <dgm:prSet presAssocID="{4071A036-A1A7-4646-AA66-60F9BB428C96}" presName="rootComposite1" presStyleCnt="0"/>
      <dgm:spPr/>
      <dgm:t>
        <a:bodyPr/>
        <a:lstStyle/>
        <a:p>
          <a:endParaRPr lang="es-EC"/>
        </a:p>
      </dgm:t>
    </dgm:pt>
    <dgm:pt modelId="{DC3B0838-BD7F-4B8E-BD85-D8AE35E0AB06}" type="pres">
      <dgm:prSet presAssocID="{4071A036-A1A7-4646-AA66-60F9BB428C9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60635516-492A-437C-8945-A27DDBFA538E}" type="pres">
      <dgm:prSet presAssocID="{4071A036-A1A7-4646-AA66-60F9BB428C96}" presName="rootConnector1" presStyleLbl="node1" presStyleIdx="0" presStyleCnt="0"/>
      <dgm:spPr/>
      <dgm:t>
        <a:bodyPr/>
        <a:lstStyle/>
        <a:p>
          <a:endParaRPr lang="es-EC"/>
        </a:p>
      </dgm:t>
    </dgm:pt>
    <dgm:pt modelId="{4606750D-F639-44D0-8C66-727515E1D4C9}" type="pres">
      <dgm:prSet presAssocID="{4071A036-A1A7-4646-AA66-60F9BB428C96}" presName="hierChild2" presStyleCnt="0"/>
      <dgm:spPr/>
      <dgm:t>
        <a:bodyPr/>
        <a:lstStyle/>
        <a:p>
          <a:endParaRPr lang="es-EC"/>
        </a:p>
      </dgm:t>
    </dgm:pt>
    <dgm:pt modelId="{B5A4BED9-6954-4B8D-B5E5-FE22A44D91B4}" type="pres">
      <dgm:prSet presAssocID="{1E765CCB-34E0-4541-91CD-A94ED0A9352C}" presName="Name37" presStyleLbl="parChTrans1D2" presStyleIdx="0" presStyleCnt="3"/>
      <dgm:spPr/>
      <dgm:t>
        <a:bodyPr/>
        <a:lstStyle/>
        <a:p>
          <a:endParaRPr lang="es-EC"/>
        </a:p>
      </dgm:t>
    </dgm:pt>
    <dgm:pt modelId="{50AB2D40-62EA-4276-83A5-795014B35643}" type="pres">
      <dgm:prSet presAssocID="{3D4C1AA9-C46B-4699-A0B1-759D8FC8D868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D884934E-9694-4F4F-8E32-D0C2C8961B1E}" type="pres">
      <dgm:prSet presAssocID="{3D4C1AA9-C46B-4699-A0B1-759D8FC8D868}" presName="rootComposite" presStyleCnt="0"/>
      <dgm:spPr/>
      <dgm:t>
        <a:bodyPr/>
        <a:lstStyle/>
        <a:p>
          <a:endParaRPr lang="es-EC"/>
        </a:p>
      </dgm:t>
    </dgm:pt>
    <dgm:pt modelId="{DD079474-754F-4B71-8B2D-202CFEB3C7A7}" type="pres">
      <dgm:prSet presAssocID="{3D4C1AA9-C46B-4699-A0B1-759D8FC8D86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13DC85E-4102-4619-8F6A-86BEEBB2C92C}" type="pres">
      <dgm:prSet presAssocID="{3D4C1AA9-C46B-4699-A0B1-759D8FC8D868}" presName="rootConnector" presStyleLbl="node2" presStyleIdx="0" presStyleCnt="3"/>
      <dgm:spPr/>
      <dgm:t>
        <a:bodyPr/>
        <a:lstStyle/>
        <a:p>
          <a:endParaRPr lang="es-EC"/>
        </a:p>
      </dgm:t>
    </dgm:pt>
    <dgm:pt modelId="{BDBD9999-E4BA-4C44-BA05-598AE8EA16C9}" type="pres">
      <dgm:prSet presAssocID="{3D4C1AA9-C46B-4699-A0B1-759D8FC8D868}" presName="hierChild4" presStyleCnt="0"/>
      <dgm:spPr/>
      <dgm:t>
        <a:bodyPr/>
        <a:lstStyle/>
        <a:p>
          <a:endParaRPr lang="es-EC"/>
        </a:p>
      </dgm:t>
    </dgm:pt>
    <dgm:pt modelId="{114A861F-7FEF-4990-A96A-768E211F9298}" type="pres">
      <dgm:prSet presAssocID="{3D4C1AA9-C46B-4699-A0B1-759D8FC8D868}" presName="hierChild5" presStyleCnt="0"/>
      <dgm:spPr/>
      <dgm:t>
        <a:bodyPr/>
        <a:lstStyle/>
        <a:p>
          <a:endParaRPr lang="es-EC"/>
        </a:p>
      </dgm:t>
    </dgm:pt>
    <dgm:pt modelId="{2F578022-D1A4-4F12-AA8A-6E0B3AF540F6}" type="pres">
      <dgm:prSet presAssocID="{172E4266-9AB3-42E8-8DA1-19A6F4C06313}" presName="Name37" presStyleLbl="parChTrans1D2" presStyleIdx="1" presStyleCnt="3"/>
      <dgm:spPr/>
      <dgm:t>
        <a:bodyPr/>
        <a:lstStyle/>
        <a:p>
          <a:endParaRPr lang="es-EC"/>
        </a:p>
      </dgm:t>
    </dgm:pt>
    <dgm:pt modelId="{030F19A3-3219-4CC3-BEA2-926B4DEBC59E}" type="pres">
      <dgm:prSet presAssocID="{997CE4C7-3166-4642-B36B-378812C0DDE0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929459FB-D1FD-4916-835B-5EC44805ACE3}" type="pres">
      <dgm:prSet presAssocID="{997CE4C7-3166-4642-B36B-378812C0DDE0}" presName="rootComposite" presStyleCnt="0"/>
      <dgm:spPr/>
      <dgm:t>
        <a:bodyPr/>
        <a:lstStyle/>
        <a:p>
          <a:endParaRPr lang="es-EC"/>
        </a:p>
      </dgm:t>
    </dgm:pt>
    <dgm:pt modelId="{F9745F35-C5F8-457E-BF0C-AEDCD77AB9DF}" type="pres">
      <dgm:prSet presAssocID="{997CE4C7-3166-4642-B36B-378812C0DDE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B6BF82E-DD32-4A28-9F3F-037A9AC7103A}" type="pres">
      <dgm:prSet presAssocID="{997CE4C7-3166-4642-B36B-378812C0DDE0}" presName="rootConnector" presStyleLbl="node2" presStyleIdx="1" presStyleCnt="3"/>
      <dgm:spPr/>
      <dgm:t>
        <a:bodyPr/>
        <a:lstStyle/>
        <a:p>
          <a:endParaRPr lang="es-EC"/>
        </a:p>
      </dgm:t>
    </dgm:pt>
    <dgm:pt modelId="{4182FC32-3A25-417A-A4C9-BB229537AF64}" type="pres">
      <dgm:prSet presAssocID="{997CE4C7-3166-4642-B36B-378812C0DDE0}" presName="hierChild4" presStyleCnt="0"/>
      <dgm:spPr/>
      <dgm:t>
        <a:bodyPr/>
        <a:lstStyle/>
        <a:p>
          <a:endParaRPr lang="es-EC"/>
        </a:p>
      </dgm:t>
    </dgm:pt>
    <dgm:pt modelId="{AF013A6D-3DA1-4369-B3C6-8C3A2B0489EB}" type="pres">
      <dgm:prSet presAssocID="{997CE4C7-3166-4642-B36B-378812C0DDE0}" presName="hierChild5" presStyleCnt="0"/>
      <dgm:spPr/>
      <dgm:t>
        <a:bodyPr/>
        <a:lstStyle/>
        <a:p>
          <a:endParaRPr lang="es-EC"/>
        </a:p>
      </dgm:t>
    </dgm:pt>
    <dgm:pt modelId="{B4F5B9B7-46A8-4D54-9DB2-218C81621699}" type="pres">
      <dgm:prSet presAssocID="{89D9C304-F44A-4DB5-84B3-218AB7CD8A66}" presName="Name37" presStyleLbl="parChTrans1D2" presStyleIdx="2" presStyleCnt="3"/>
      <dgm:spPr/>
      <dgm:t>
        <a:bodyPr/>
        <a:lstStyle/>
        <a:p>
          <a:endParaRPr lang="es-EC"/>
        </a:p>
      </dgm:t>
    </dgm:pt>
    <dgm:pt modelId="{015CA9DF-B27F-41BD-8122-A276F3C41650}" type="pres">
      <dgm:prSet presAssocID="{7306B81B-042B-4C9E-8B29-C7CC902157B4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57AA08B7-7E02-4859-972A-9E952782B76B}" type="pres">
      <dgm:prSet presAssocID="{7306B81B-042B-4C9E-8B29-C7CC902157B4}" presName="rootComposite" presStyleCnt="0"/>
      <dgm:spPr/>
      <dgm:t>
        <a:bodyPr/>
        <a:lstStyle/>
        <a:p>
          <a:endParaRPr lang="es-EC"/>
        </a:p>
      </dgm:t>
    </dgm:pt>
    <dgm:pt modelId="{82DF1BB5-CF8E-487D-968A-112C8B22A2E5}" type="pres">
      <dgm:prSet presAssocID="{7306B81B-042B-4C9E-8B29-C7CC902157B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01D2C96-82F6-44AE-9428-2DF39CB3DD4B}" type="pres">
      <dgm:prSet presAssocID="{7306B81B-042B-4C9E-8B29-C7CC902157B4}" presName="rootConnector" presStyleLbl="node2" presStyleIdx="2" presStyleCnt="3"/>
      <dgm:spPr/>
      <dgm:t>
        <a:bodyPr/>
        <a:lstStyle/>
        <a:p>
          <a:endParaRPr lang="es-EC"/>
        </a:p>
      </dgm:t>
    </dgm:pt>
    <dgm:pt modelId="{B864AB56-2874-4162-BB2C-EBC6EE746067}" type="pres">
      <dgm:prSet presAssocID="{7306B81B-042B-4C9E-8B29-C7CC902157B4}" presName="hierChild4" presStyleCnt="0"/>
      <dgm:spPr/>
      <dgm:t>
        <a:bodyPr/>
        <a:lstStyle/>
        <a:p>
          <a:endParaRPr lang="es-EC"/>
        </a:p>
      </dgm:t>
    </dgm:pt>
    <dgm:pt modelId="{616D4C2D-3147-4344-BD68-B71C00938C5D}" type="pres">
      <dgm:prSet presAssocID="{CF2405BE-4266-477F-BEF6-BF5749AA67FF}" presName="Name37" presStyleLbl="parChTrans1D3" presStyleIdx="0" presStyleCnt="2"/>
      <dgm:spPr/>
      <dgm:t>
        <a:bodyPr/>
        <a:lstStyle/>
        <a:p>
          <a:endParaRPr lang="es-EC"/>
        </a:p>
      </dgm:t>
    </dgm:pt>
    <dgm:pt modelId="{0FFA1784-347E-421A-BE31-9993145BEDD5}" type="pres">
      <dgm:prSet presAssocID="{0BBC329F-3B56-4807-ABEB-9F3E5CC1D01D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C33EF91C-DE3F-4ED9-B284-79DC8C58631C}" type="pres">
      <dgm:prSet presAssocID="{0BBC329F-3B56-4807-ABEB-9F3E5CC1D01D}" presName="rootComposite" presStyleCnt="0"/>
      <dgm:spPr/>
      <dgm:t>
        <a:bodyPr/>
        <a:lstStyle/>
        <a:p>
          <a:endParaRPr lang="es-EC"/>
        </a:p>
      </dgm:t>
    </dgm:pt>
    <dgm:pt modelId="{AFA8235E-E728-4502-8294-79E1C0338D25}" type="pres">
      <dgm:prSet presAssocID="{0BBC329F-3B56-4807-ABEB-9F3E5CC1D01D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281CE62-4AFB-455D-B5BE-6DA7B13EAC9C}" type="pres">
      <dgm:prSet presAssocID="{0BBC329F-3B56-4807-ABEB-9F3E5CC1D01D}" presName="rootConnector" presStyleLbl="node3" presStyleIdx="0" presStyleCnt="2"/>
      <dgm:spPr/>
      <dgm:t>
        <a:bodyPr/>
        <a:lstStyle/>
        <a:p>
          <a:endParaRPr lang="es-EC"/>
        </a:p>
      </dgm:t>
    </dgm:pt>
    <dgm:pt modelId="{4BD63C47-6C85-40D3-AC60-CB3C38062E83}" type="pres">
      <dgm:prSet presAssocID="{0BBC329F-3B56-4807-ABEB-9F3E5CC1D01D}" presName="hierChild4" presStyleCnt="0"/>
      <dgm:spPr/>
      <dgm:t>
        <a:bodyPr/>
        <a:lstStyle/>
        <a:p>
          <a:endParaRPr lang="es-EC"/>
        </a:p>
      </dgm:t>
    </dgm:pt>
    <dgm:pt modelId="{D7C29D40-966D-4CDE-ABC2-D868FC258074}" type="pres">
      <dgm:prSet presAssocID="{0BBC329F-3B56-4807-ABEB-9F3E5CC1D01D}" presName="hierChild5" presStyleCnt="0"/>
      <dgm:spPr/>
      <dgm:t>
        <a:bodyPr/>
        <a:lstStyle/>
        <a:p>
          <a:endParaRPr lang="es-EC"/>
        </a:p>
      </dgm:t>
    </dgm:pt>
    <dgm:pt modelId="{C6465707-8F37-441C-9A23-65D206B2B88D}" type="pres">
      <dgm:prSet presAssocID="{E6558DF1-3D08-4DF6-A913-C14E0A20D40D}" presName="Name37" presStyleLbl="parChTrans1D3" presStyleIdx="1" presStyleCnt="2"/>
      <dgm:spPr/>
      <dgm:t>
        <a:bodyPr/>
        <a:lstStyle/>
        <a:p>
          <a:endParaRPr lang="es-EC"/>
        </a:p>
      </dgm:t>
    </dgm:pt>
    <dgm:pt modelId="{73558468-0C63-489E-8E8C-839854A6A239}" type="pres">
      <dgm:prSet presAssocID="{4E28E732-E423-40DE-95F8-C50A00F168AB}" presName="hierRoot2" presStyleCnt="0">
        <dgm:presLayoutVars>
          <dgm:hierBranch val="init"/>
        </dgm:presLayoutVars>
      </dgm:prSet>
      <dgm:spPr/>
      <dgm:t>
        <a:bodyPr/>
        <a:lstStyle/>
        <a:p>
          <a:endParaRPr lang="es-EC"/>
        </a:p>
      </dgm:t>
    </dgm:pt>
    <dgm:pt modelId="{5E52C4D3-0ACC-43A9-9CE3-C2DA3712173C}" type="pres">
      <dgm:prSet presAssocID="{4E28E732-E423-40DE-95F8-C50A00F168AB}" presName="rootComposite" presStyleCnt="0"/>
      <dgm:spPr/>
      <dgm:t>
        <a:bodyPr/>
        <a:lstStyle/>
        <a:p>
          <a:endParaRPr lang="es-EC"/>
        </a:p>
      </dgm:t>
    </dgm:pt>
    <dgm:pt modelId="{B082C1BB-6BFC-431A-AC76-8AB943411C79}" type="pres">
      <dgm:prSet presAssocID="{4E28E732-E423-40DE-95F8-C50A00F168AB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B3CAB61-40D2-467D-A257-DB3EA34BA124}" type="pres">
      <dgm:prSet presAssocID="{4E28E732-E423-40DE-95F8-C50A00F168AB}" presName="rootConnector" presStyleLbl="node3" presStyleIdx="1" presStyleCnt="2"/>
      <dgm:spPr/>
      <dgm:t>
        <a:bodyPr/>
        <a:lstStyle/>
        <a:p>
          <a:endParaRPr lang="es-EC"/>
        </a:p>
      </dgm:t>
    </dgm:pt>
    <dgm:pt modelId="{7562D8F6-2297-4AA8-B50F-0807E3157F47}" type="pres">
      <dgm:prSet presAssocID="{4E28E732-E423-40DE-95F8-C50A00F168AB}" presName="hierChild4" presStyleCnt="0"/>
      <dgm:spPr/>
      <dgm:t>
        <a:bodyPr/>
        <a:lstStyle/>
        <a:p>
          <a:endParaRPr lang="es-EC"/>
        </a:p>
      </dgm:t>
    </dgm:pt>
    <dgm:pt modelId="{9C3CC3B5-FF43-4A42-8826-782DA0575634}" type="pres">
      <dgm:prSet presAssocID="{4E28E732-E423-40DE-95F8-C50A00F168AB}" presName="hierChild5" presStyleCnt="0"/>
      <dgm:spPr/>
      <dgm:t>
        <a:bodyPr/>
        <a:lstStyle/>
        <a:p>
          <a:endParaRPr lang="es-EC"/>
        </a:p>
      </dgm:t>
    </dgm:pt>
    <dgm:pt modelId="{EB8C9477-7857-4579-B57C-79831BEC3AF9}" type="pres">
      <dgm:prSet presAssocID="{7306B81B-042B-4C9E-8B29-C7CC902157B4}" presName="hierChild5" presStyleCnt="0"/>
      <dgm:spPr/>
      <dgm:t>
        <a:bodyPr/>
        <a:lstStyle/>
        <a:p>
          <a:endParaRPr lang="es-EC"/>
        </a:p>
      </dgm:t>
    </dgm:pt>
    <dgm:pt modelId="{FC243F42-B241-4CB2-82B8-A034EBEB8F45}" type="pres">
      <dgm:prSet presAssocID="{4071A036-A1A7-4646-AA66-60F9BB428C96}" presName="hierChild3" presStyleCnt="0"/>
      <dgm:spPr/>
      <dgm:t>
        <a:bodyPr/>
        <a:lstStyle/>
        <a:p>
          <a:endParaRPr lang="es-EC"/>
        </a:p>
      </dgm:t>
    </dgm:pt>
  </dgm:ptLst>
  <dgm:cxnLst>
    <dgm:cxn modelId="{995B1D19-A2C8-4954-ADED-4D92796EDBAA}" type="presOf" srcId="{4071A036-A1A7-4646-AA66-60F9BB428C96}" destId="{60635516-492A-437C-8945-A27DDBFA538E}" srcOrd="1" destOrd="0" presId="urn:microsoft.com/office/officeart/2005/8/layout/orgChart1"/>
    <dgm:cxn modelId="{782682C4-9079-471C-9404-08CAC0A82D36}" type="presOf" srcId="{3D4C1AA9-C46B-4699-A0B1-759D8FC8D868}" destId="{213DC85E-4102-4619-8F6A-86BEEBB2C92C}" srcOrd="1" destOrd="0" presId="urn:microsoft.com/office/officeart/2005/8/layout/orgChart1"/>
    <dgm:cxn modelId="{303242B7-B313-4E06-90C3-F54610B1AC10}" type="presOf" srcId="{E6558DF1-3D08-4DF6-A913-C14E0A20D40D}" destId="{C6465707-8F37-441C-9A23-65D206B2B88D}" srcOrd="0" destOrd="0" presId="urn:microsoft.com/office/officeart/2005/8/layout/orgChart1"/>
    <dgm:cxn modelId="{3A30D683-C6C9-4E6E-AE1F-CAD6EC4F84F2}" srcId="{7306B81B-042B-4C9E-8B29-C7CC902157B4}" destId="{4E28E732-E423-40DE-95F8-C50A00F168AB}" srcOrd="1" destOrd="0" parTransId="{E6558DF1-3D08-4DF6-A913-C14E0A20D40D}" sibTransId="{B7DF4D15-8E6C-491C-8673-2C8C69BAA988}"/>
    <dgm:cxn modelId="{B87B68D8-2726-4C73-87BF-EFBDDA503FF0}" type="presOf" srcId="{997CE4C7-3166-4642-B36B-378812C0DDE0}" destId="{2B6BF82E-DD32-4A28-9F3F-037A9AC7103A}" srcOrd="1" destOrd="0" presId="urn:microsoft.com/office/officeart/2005/8/layout/orgChart1"/>
    <dgm:cxn modelId="{510284D9-9BC7-46D9-B771-E15356832CFB}" type="presOf" srcId="{1E765CCB-34E0-4541-91CD-A94ED0A9352C}" destId="{B5A4BED9-6954-4B8D-B5E5-FE22A44D91B4}" srcOrd="0" destOrd="0" presId="urn:microsoft.com/office/officeart/2005/8/layout/orgChart1"/>
    <dgm:cxn modelId="{C7AA5EAD-ED57-4F5E-934B-E79E0E381D3A}" srcId="{4071A036-A1A7-4646-AA66-60F9BB428C96}" destId="{997CE4C7-3166-4642-B36B-378812C0DDE0}" srcOrd="1" destOrd="0" parTransId="{172E4266-9AB3-42E8-8DA1-19A6F4C06313}" sibTransId="{9EF90A84-6DAC-4E35-96E3-529B04D352F7}"/>
    <dgm:cxn modelId="{A0B3E26F-13A2-46F4-8B98-842C18CE01BF}" type="presOf" srcId="{7306B81B-042B-4C9E-8B29-C7CC902157B4}" destId="{82DF1BB5-CF8E-487D-968A-112C8B22A2E5}" srcOrd="0" destOrd="0" presId="urn:microsoft.com/office/officeart/2005/8/layout/orgChart1"/>
    <dgm:cxn modelId="{861547F4-8E31-4681-8A95-9EB53C4402A4}" type="presOf" srcId="{172E4266-9AB3-42E8-8DA1-19A6F4C06313}" destId="{2F578022-D1A4-4F12-AA8A-6E0B3AF540F6}" srcOrd="0" destOrd="0" presId="urn:microsoft.com/office/officeart/2005/8/layout/orgChart1"/>
    <dgm:cxn modelId="{B6B351AD-972F-4E13-85C2-2032A44C88BE}" type="presOf" srcId="{4071A036-A1A7-4646-AA66-60F9BB428C96}" destId="{DC3B0838-BD7F-4B8E-BD85-D8AE35E0AB06}" srcOrd="0" destOrd="0" presId="urn:microsoft.com/office/officeart/2005/8/layout/orgChart1"/>
    <dgm:cxn modelId="{BFDFB3FB-474C-4DBB-9727-CFCD057EC5C9}" type="presOf" srcId="{0F618F7B-7C24-4C49-A54F-9440F1BC1FA3}" destId="{873D5BDC-9C92-44BB-AFF1-81CF0DD234C4}" srcOrd="0" destOrd="0" presId="urn:microsoft.com/office/officeart/2005/8/layout/orgChart1"/>
    <dgm:cxn modelId="{60A9F915-88E5-4889-AD89-95B6BBAA1664}" type="presOf" srcId="{0BBC329F-3B56-4807-ABEB-9F3E5CC1D01D}" destId="{E281CE62-4AFB-455D-B5BE-6DA7B13EAC9C}" srcOrd="1" destOrd="0" presId="urn:microsoft.com/office/officeart/2005/8/layout/orgChart1"/>
    <dgm:cxn modelId="{CAA0C274-2DC1-43CC-B057-5ED9F1B8B723}" srcId="{7306B81B-042B-4C9E-8B29-C7CC902157B4}" destId="{0BBC329F-3B56-4807-ABEB-9F3E5CC1D01D}" srcOrd="0" destOrd="0" parTransId="{CF2405BE-4266-477F-BEF6-BF5749AA67FF}" sibTransId="{DAA26379-20C3-4A87-9275-BAFB167ADDCC}"/>
    <dgm:cxn modelId="{A7362126-E74E-4369-BEFC-1A9185BD1E3E}" type="presOf" srcId="{7306B81B-042B-4C9E-8B29-C7CC902157B4}" destId="{F01D2C96-82F6-44AE-9428-2DF39CB3DD4B}" srcOrd="1" destOrd="0" presId="urn:microsoft.com/office/officeart/2005/8/layout/orgChart1"/>
    <dgm:cxn modelId="{2F2E213E-DDC3-421E-ABE0-072C8AD2F274}" type="presOf" srcId="{89D9C304-F44A-4DB5-84B3-218AB7CD8A66}" destId="{B4F5B9B7-46A8-4D54-9DB2-218C81621699}" srcOrd="0" destOrd="0" presId="urn:microsoft.com/office/officeart/2005/8/layout/orgChart1"/>
    <dgm:cxn modelId="{CCBF442F-8ACC-461A-A9F0-66775FB44565}" srcId="{0F618F7B-7C24-4C49-A54F-9440F1BC1FA3}" destId="{4071A036-A1A7-4646-AA66-60F9BB428C96}" srcOrd="0" destOrd="0" parTransId="{A11D6598-792B-43CC-9D8F-8D570EDCC7C9}" sibTransId="{40FB2EE6-C6F0-4BB6-9D5D-E4574DFFE461}"/>
    <dgm:cxn modelId="{35409993-CB07-421D-994D-1E164514727C}" srcId="{4071A036-A1A7-4646-AA66-60F9BB428C96}" destId="{3D4C1AA9-C46B-4699-A0B1-759D8FC8D868}" srcOrd="0" destOrd="0" parTransId="{1E765CCB-34E0-4541-91CD-A94ED0A9352C}" sibTransId="{9244F441-390B-479B-BC1D-7A9C2E220DD7}"/>
    <dgm:cxn modelId="{027D5FF4-322A-4CE0-B920-0E1FBDD010EC}" type="presOf" srcId="{3D4C1AA9-C46B-4699-A0B1-759D8FC8D868}" destId="{DD079474-754F-4B71-8B2D-202CFEB3C7A7}" srcOrd="0" destOrd="0" presId="urn:microsoft.com/office/officeart/2005/8/layout/orgChart1"/>
    <dgm:cxn modelId="{881BEFA1-58F9-4D67-BCBE-4521876F3B26}" type="presOf" srcId="{4E28E732-E423-40DE-95F8-C50A00F168AB}" destId="{B082C1BB-6BFC-431A-AC76-8AB943411C79}" srcOrd="0" destOrd="0" presId="urn:microsoft.com/office/officeart/2005/8/layout/orgChart1"/>
    <dgm:cxn modelId="{6606DDB7-3C0D-463F-AD0C-2596D5715C42}" type="presOf" srcId="{997CE4C7-3166-4642-B36B-378812C0DDE0}" destId="{F9745F35-C5F8-457E-BF0C-AEDCD77AB9DF}" srcOrd="0" destOrd="0" presId="urn:microsoft.com/office/officeart/2005/8/layout/orgChart1"/>
    <dgm:cxn modelId="{4380B73C-5680-4AB1-9EF7-95F8195FAA0E}" type="presOf" srcId="{CF2405BE-4266-477F-BEF6-BF5749AA67FF}" destId="{616D4C2D-3147-4344-BD68-B71C00938C5D}" srcOrd="0" destOrd="0" presId="urn:microsoft.com/office/officeart/2005/8/layout/orgChart1"/>
    <dgm:cxn modelId="{6A95E937-D068-4067-8F04-5C4C259B8059}" srcId="{4071A036-A1A7-4646-AA66-60F9BB428C96}" destId="{7306B81B-042B-4C9E-8B29-C7CC902157B4}" srcOrd="2" destOrd="0" parTransId="{89D9C304-F44A-4DB5-84B3-218AB7CD8A66}" sibTransId="{AA5A1B71-6A52-4006-88F5-7122E7A6B6B8}"/>
    <dgm:cxn modelId="{04D38433-417C-4BA3-BBBF-AE59FD82D0F0}" type="presOf" srcId="{4E28E732-E423-40DE-95F8-C50A00F168AB}" destId="{FB3CAB61-40D2-467D-A257-DB3EA34BA124}" srcOrd="1" destOrd="0" presId="urn:microsoft.com/office/officeart/2005/8/layout/orgChart1"/>
    <dgm:cxn modelId="{530AC0DC-DBFF-45A3-99FE-6D23DBBCB486}" type="presOf" srcId="{0BBC329F-3B56-4807-ABEB-9F3E5CC1D01D}" destId="{AFA8235E-E728-4502-8294-79E1C0338D25}" srcOrd="0" destOrd="0" presId="urn:microsoft.com/office/officeart/2005/8/layout/orgChart1"/>
    <dgm:cxn modelId="{4B9F0DC5-05BA-4066-8E06-0786F6B5898F}" type="presParOf" srcId="{873D5BDC-9C92-44BB-AFF1-81CF0DD234C4}" destId="{425E13F4-1F1A-41FF-8443-63C2717C1651}" srcOrd="0" destOrd="0" presId="urn:microsoft.com/office/officeart/2005/8/layout/orgChart1"/>
    <dgm:cxn modelId="{2FEF63A4-CCBD-46FC-BFF0-15424FB6468B}" type="presParOf" srcId="{425E13F4-1F1A-41FF-8443-63C2717C1651}" destId="{0392EFD6-BD16-4755-813C-91DA7B1E3B75}" srcOrd="0" destOrd="0" presId="urn:microsoft.com/office/officeart/2005/8/layout/orgChart1"/>
    <dgm:cxn modelId="{D4314D89-7059-4A75-8507-2043CB817AA5}" type="presParOf" srcId="{0392EFD6-BD16-4755-813C-91DA7B1E3B75}" destId="{DC3B0838-BD7F-4B8E-BD85-D8AE35E0AB06}" srcOrd="0" destOrd="0" presId="urn:microsoft.com/office/officeart/2005/8/layout/orgChart1"/>
    <dgm:cxn modelId="{11085D2C-69A4-4169-9F45-95E810A85812}" type="presParOf" srcId="{0392EFD6-BD16-4755-813C-91DA7B1E3B75}" destId="{60635516-492A-437C-8945-A27DDBFA538E}" srcOrd="1" destOrd="0" presId="urn:microsoft.com/office/officeart/2005/8/layout/orgChart1"/>
    <dgm:cxn modelId="{D7ED4C7B-FDC5-41E3-AE9A-AF9356850A4F}" type="presParOf" srcId="{425E13F4-1F1A-41FF-8443-63C2717C1651}" destId="{4606750D-F639-44D0-8C66-727515E1D4C9}" srcOrd="1" destOrd="0" presId="urn:microsoft.com/office/officeart/2005/8/layout/orgChart1"/>
    <dgm:cxn modelId="{47689BD6-F979-44B6-8DD1-E62A596BB710}" type="presParOf" srcId="{4606750D-F639-44D0-8C66-727515E1D4C9}" destId="{B5A4BED9-6954-4B8D-B5E5-FE22A44D91B4}" srcOrd="0" destOrd="0" presId="urn:microsoft.com/office/officeart/2005/8/layout/orgChart1"/>
    <dgm:cxn modelId="{116E1154-F957-4962-BD6B-659569FA4BF7}" type="presParOf" srcId="{4606750D-F639-44D0-8C66-727515E1D4C9}" destId="{50AB2D40-62EA-4276-83A5-795014B35643}" srcOrd="1" destOrd="0" presId="urn:microsoft.com/office/officeart/2005/8/layout/orgChart1"/>
    <dgm:cxn modelId="{8D80863B-8797-4C33-B335-93F453132DCC}" type="presParOf" srcId="{50AB2D40-62EA-4276-83A5-795014B35643}" destId="{D884934E-9694-4F4F-8E32-D0C2C8961B1E}" srcOrd="0" destOrd="0" presId="urn:microsoft.com/office/officeart/2005/8/layout/orgChart1"/>
    <dgm:cxn modelId="{80FDC5C2-2478-4F31-89F5-CFAD1AB8A0BC}" type="presParOf" srcId="{D884934E-9694-4F4F-8E32-D0C2C8961B1E}" destId="{DD079474-754F-4B71-8B2D-202CFEB3C7A7}" srcOrd="0" destOrd="0" presId="urn:microsoft.com/office/officeart/2005/8/layout/orgChart1"/>
    <dgm:cxn modelId="{E71E7073-874D-46C2-9C51-31D5C96FA65B}" type="presParOf" srcId="{D884934E-9694-4F4F-8E32-D0C2C8961B1E}" destId="{213DC85E-4102-4619-8F6A-86BEEBB2C92C}" srcOrd="1" destOrd="0" presId="urn:microsoft.com/office/officeart/2005/8/layout/orgChart1"/>
    <dgm:cxn modelId="{7534627F-A4E2-4756-A76D-1DA4ABE98157}" type="presParOf" srcId="{50AB2D40-62EA-4276-83A5-795014B35643}" destId="{BDBD9999-E4BA-4C44-BA05-598AE8EA16C9}" srcOrd="1" destOrd="0" presId="urn:microsoft.com/office/officeart/2005/8/layout/orgChart1"/>
    <dgm:cxn modelId="{DBB83B64-89B9-4786-AB6B-8FD201C95150}" type="presParOf" srcId="{50AB2D40-62EA-4276-83A5-795014B35643}" destId="{114A861F-7FEF-4990-A96A-768E211F9298}" srcOrd="2" destOrd="0" presId="urn:microsoft.com/office/officeart/2005/8/layout/orgChart1"/>
    <dgm:cxn modelId="{A84DC339-380E-4DFD-A571-9B9A9633B685}" type="presParOf" srcId="{4606750D-F639-44D0-8C66-727515E1D4C9}" destId="{2F578022-D1A4-4F12-AA8A-6E0B3AF540F6}" srcOrd="2" destOrd="0" presId="urn:microsoft.com/office/officeart/2005/8/layout/orgChart1"/>
    <dgm:cxn modelId="{54BCD2CB-6C5D-489A-A17E-87FB701207AA}" type="presParOf" srcId="{4606750D-F639-44D0-8C66-727515E1D4C9}" destId="{030F19A3-3219-4CC3-BEA2-926B4DEBC59E}" srcOrd="3" destOrd="0" presId="urn:microsoft.com/office/officeart/2005/8/layout/orgChart1"/>
    <dgm:cxn modelId="{60C69D80-CE5F-4DEC-857A-24754FDDCC5A}" type="presParOf" srcId="{030F19A3-3219-4CC3-BEA2-926B4DEBC59E}" destId="{929459FB-D1FD-4916-835B-5EC44805ACE3}" srcOrd="0" destOrd="0" presId="urn:microsoft.com/office/officeart/2005/8/layout/orgChart1"/>
    <dgm:cxn modelId="{1B86D51A-8E10-4E68-824C-C90FF964A9FB}" type="presParOf" srcId="{929459FB-D1FD-4916-835B-5EC44805ACE3}" destId="{F9745F35-C5F8-457E-BF0C-AEDCD77AB9DF}" srcOrd="0" destOrd="0" presId="urn:microsoft.com/office/officeart/2005/8/layout/orgChart1"/>
    <dgm:cxn modelId="{39804734-2A91-4F5C-8B07-27A7B4D01A76}" type="presParOf" srcId="{929459FB-D1FD-4916-835B-5EC44805ACE3}" destId="{2B6BF82E-DD32-4A28-9F3F-037A9AC7103A}" srcOrd="1" destOrd="0" presId="urn:microsoft.com/office/officeart/2005/8/layout/orgChart1"/>
    <dgm:cxn modelId="{15841366-F907-496B-9A27-9E9AF3A2341E}" type="presParOf" srcId="{030F19A3-3219-4CC3-BEA2-926B4DEBC59E}" destId="{4182FC32-3A25-417A-A4C9-BB229537AF64}" srcOrd="1" destOrd="0" presId="urn:microsoft.com/office/officeart/2005/8/layout/orgChart1"/>
    <dgm:cxn modelId="{C9FAA921-6BA6-4D07-AC85-A62A7CD25D3D}" type="presParOf" srcId="{030F19A3-3219-4CC3-BEA2-926B4DEBC59E}" destId="{AF013A6D-3DA1-4369-B3C6-8C3A2B0489EB}" srcOrd="2" destOrd="0" presId="urn:microsoft.com/office/officeart/2005/8/layout/orgChart1"/>
    <dgm:cxn modelId="{CC125650-1A51-4419-8502-B7B33D2697A7}" type="presParOf" srcId="{4606750D-F639-44D0-8C66-727515E1D4C9}" destId="{B4F5B9B7-46A8-4D54-9DB2-218C81621699}" srcOrd="4" destOrd="0" presId="urn:microsoft.com/office/officeart/2005/8/layout/orgChart1"/>
    <dgm:cxn modelId="{4E345A2E-CE93-459B-9C19-8A4FB3A0729E}" type="presParOf" srcId="{4606750D-F639-44D0-8C66-727515E1D4C9}" destId="{015CA9DF-B27F-41BD-8122-A276F3C41650}" srcOrd="5" destOrd="0" presId="urn:microsoft.com/office/officeart/2005/8/layout/orgChart1"/>
    <dgm:cxn modelId="{EC77694D-056F-4FE5-A155-D3A639A4D01D}" type="presParOf" srcId="{015CA9DF-B27F-41BD-8122-A276F3C41650}" destId="{57AA08B7-7E02-4859-972A-9E952782B76B}" srcOrd="0" destOrd="0" presId="urn:microsoft.com/office/officeart/2005/8/layout/orgChart1"/>
    <dgm:cxn modelId="{3CE0773F-8F14-4DCB-8EA6-FC8309148D1D}" type="presParOf" srcId="{57AA08B7-7E02-4859-972A-9E952782B76B}" destId="{82DF1BB5-CF8E-487D-968A-112C8B22A2E5}" srcOrd="0" destOrd="0" presId="urn:microsoft.com/office/officeart/2005/8/layout/orgChart1"/>
    <dgm:cxn modelId="{4C70D141-EED0-4634-86C1-A0A6ED87CE23}" type="presParOf" srcId="{57AA08B7-7E02-4859-972A-9E952782B76B}" destId="{F01D2C96-82F6-44AE-9428-2DF39CB3DD4B}" srcOrd="1" destOrd="0" presId="urn:microsoft.com/office/officeart/2005/8/layout/orgChart1"/>
    <dgm:cxn modelId="{EEC84FCB-C014-4A9C-AA97-F2B5F862C0F9}" type="presParOf" srcId="{015CA9DF-B27F-41BD-8122-A276F3C41650}" destId="{B864AB56-2874-4162-BB2C-EBC6EE746067}" srcOrd="1" destOrd="0" presId="urn:microsoft.com/office/officeart/2005/8/layout/orgChart1"/>
    <dgm:cxn modelId="{C6D48CDA-2478-4587-A61D-5AE3D83FCC2E}" type="presParOf" srcId="{B864AB56-2874-4162-BB2C-EBC6EE746067}" destId="{616D4C2D-3147-4344-BD68-B71C00938C5D}" srcOrd="0" destOrd="0" presId="urn:microsoft.com/office/officeart/2005/8/layout/orgChart1"/>
    <dgm:cxn modelId="{7BF6A532-9665-45DA-BC2F-2CD524539441}" type="presParOf" srcId="{B864AB56-2874-4162-BB2C-EBC6EE746067}" destId="{0FFA1784-347E-421A-BE31-9993145BEDD5}" srcOrd="1" destOrd="0" presId="urn:microsoft.com/office/officeart/2005/8/layout/orgChart1"/>
    <dgm:cxn modelId="{279EC93B-0EBC-4359-96FB-B893630507AA}" type="presParOf" srcId="{0FFA1784-347E-421A-BE31-9993145BEDD5}" destId="{C33EF91C-DE3F-4ED9-B284-79DC8C58631C}" srcOrd="0" destOrd="0" presId="urn:microsoft.com/office/officeart/2005/8/layout/orgChart1"/>
    <dgm:cxn modelId="{A3F70F54-BC61-45D6-B664-57A62BE3FE14}" type="presParOf" srcId="{C33EF91C-DE3F-4ED9-B284-79DC8C58631C}" destId="{AFA8235E-E728-4502-8294-79E1C0338D25}" srcOrd="0" destOrd="0" presId="urn:microsoft.com/office/officeart/2005/8/layout/orgChart1"/>
    <dgm:cxn modelId="{213680AA-7C55-499B-A947-F0B073098AC4}" type="presParOf" srcId="{C33EF91C-DE3F-4ED9-B284-79DC8C58631C}" destId="{E281CE62-4AFB-455D-B5BE-6DA7B13EAC9C}" srcOrd="1" destOrd="0" presId="urn:microsoft.com/office/officeart/2005/8/layout/orgChart1"/>
    <dgm:cxn modelId="{6BE7F675-E9CE-45BD-A36E-5941EF1A0BA1}" type="presParOf" srcId="{0FFA1784-347E-421A-BE31-9993145BEDD5}" destId="{4BD63C47-6C85-40D3-AC60-CB3C38062E83}" srcOrd="1" destOrd="0" presId="urn:microsoft.com/office/officeart/2005/8/layout/orgChart1"/>
    <dgm:cxn modelId="{8AE3406E-CB2E-4F7D-A0FC-0365733CFB20}" type="presParOf" srcId="{0FFA1784-347E-421A-BE31-9993145BEDD5}" destId="{D7C29D40-966D-4CDE-ABC2-D868FC258074}" srcOrd="2" destOrd="0" presId="urn:microsoft.com/office/officeart/2005/8/layout/orgChart1"/>
    <dgm:cxn modelId="{157DAA96-0930-4395-8B1A-D3DF2ECCD1FF}" type="presParOf" srcId="{B864AB56-2874-4162-BB2C-EBC6EE746067}" destId="{C6465707-8F37-441C-9A23-65D206B2B88D}" srcOrd="2" destOrd="0" presId="urn:microsoft.com/office/officeart/2005/8/layout/orgChart1"/>
    <dgm:cxn modelId="{CA4FDF50-8BEC-4380-ABBE-943EF556BBB9}" type="presParOf" srcId="{B864AB56-2874-4162-BB2C-EBC6EE746067}" destId="{73558468-0C63-489E-8E8C-839854A6A239}" srcOrd="3" destOrd="0" presId="urn:microsoft.com/office/officeart/2005/8/layout/orgChart1"/>
    <dgm:cxn modelId="{EC6C80AD-7BA2-4CE0-93FF-E6F4C95B1C3D}" type="presParOf" srcId="{73558468-0C63-489E-8E8C-839854A6A239}" destId="{5E52C4D3-0ACC-43A9-9CE3-C2DA3712173C}" srcOrd="0" destOrd="0" presId="urn:microsoft.com/office/officeart/2005/8/layout/orgChart1"/>
    <dgm:cxn modelId="{B3F6E05C-203B-4741-A4A8-8714A017F281}" type="presParOf" srcId="{5E52C4D3-0ACC-43A9-9CE3-C2DA3712173C}" destId="{B082C1BB-6BFC-431A-AC76-8AB943411C79}" srcOrd="0" destOrd="0" presId="urn:microsoft.com/office/officeart/2005/8/layout/orgChart1"/>
    <dgm:cxn modelId="{5AB7194A-F975-4FFB-8772-2195ACC8EEC2}" type="presParOf" srcId="{5E52C4D3-0ACC-43A9-9CE3-C2DA3712173C}" destId="{FB3CAB61-40D2-467D-A257-DB3EA34BA124}" srcOrd="1" destOrd="0" presId="urn:microsoft.com/office/officeart/2005/8/layout/orgChart1"/>
    <dgm:cxn modelId="{F816B642-DAAC-48B3-AF7C-0CFE966BAC81}" type="presParOf" srcId="{73558468-0C63-489E-8E8C-839854A6A239}" destId="{7562D8F6-2297-4AA8-B50F-0807E3157F47}" srcOrd="1" destOrd="0" presId="urn:microsoft.com/office/officeart/2005/8/layout/orgChart1"/>
    <dgm:cxn modelId="{F8FBF5C8-3668-4FB0-B8C3-BED157E89046}" type="presParOf" srcId="{73558468-0C63-489E-8E8C-839854A6A239}" destId="{9C3CC3B5-FF43-4A42-8826-782DA0575634}" srcOrd="2" destOrd="0" presId="urn:microsoft.com/office/officeart/2005/8/layout/orgChart1"/>
    <dgm:cxn modelId="{2135EE62-8C11-485A-A79F-D5F108CE0871}" type="presParOf" srcId="{015CA9DF-B27F-41BD-8122-A276F3C41650}" destId="{EB8C9477-7857-4579-B57C-79831BEC3AF9}" srcOrd="2" destOrd="0" presId="urn:microsoft.com/office/officeart/2005/8/layout/orgChart1"/>
    <dgm:cxn modelId="{00D39701-D467-4B28-B0BC-DE113C23D61A}" type="presParOf" srcId="{425E13F4-1F1A-41FF-8443-63C2717C1651}" destId="{FC243F42-B241-4CB2-82B8-A034EBEB8F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7054AD-E4FF-4594-AE40-DA95E469F554}" type="doc">
      <dgm:prSet loTypeId="urn:microsoft.com/office/officeart/2005/8/layout/hierarchy2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190A758-DD3E-4006-A2B5-F87FEDFB0923}">
      <dgm:prSet phldrT="[Texto]" custT="1"/>
      <dgm:spPr/>
      <dgm:t>
        <a:bodyPr/>
        <a:lstStyle/>
        <a:p>
          <a:r>
            <a:rPr lang="es-EC" sz="2400" dirty="0" smtClean="0">
              <a:latin typeface="Arial" pitchFamily="34" charset="0"/>
              <a:cs typeface="Arial" pitchFamily="34" charset="0"/>
            </a:rPr>
            <a:t>Inversión</a:t>
          </a:r>
          <a:endParaRPr lang="es-EC" sz="2400" dirty="0">
            <a:latin typeface="Arial" pitchFamily="34" charset="0"/>
            <a:cs typeface="Arial" pitchFamily="34" charset="0"/>
          </a:endParaRPr>
        </a:p>
      </dgm:t>
    </dgm:pt>
    <dgm:pt modelId="{A8D218C0-4AA6-420F-8F45-8C8BE63C3FD8}" type="parTrans" cxnId="{72F3498E-E529-4F57-A0FD-761D10901F9F}">
      <dgm:prSet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0A9AB8E3-C00D-414F-8B94-D47F76B4B64E}" type="sibTrans" cxnId="{72F3498E-E529-4F57-A0FD-761D10901F9F}">
      <dgm:prSet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114CD824-9043-4E95-B7C2-52BD8B3D1FF1}">
      <dgm:prSet phldrT="[Texto]" custT="1"/>
      <dgm:spPr/>
      <dgm:t>
        <a:bodyPr/>
        <a:lstStyle/>
        <a:p>
          <a:r>
            <a:rPr lang="es-EC" sz="2400" dirty="0" smtClean="0">
              <a:latin typeface="Arial" pitchFamily="34" charset="0"/>
              <a:cs typeface="Arial" pitchFamily="34" charset="0"/>
            </a:rPr>
            <a:t>Capital de Trabajo</a:t>
          </a:r>
          <a:endParaRPr lang="es-EC" sz="2400" dirty="0">
            <a:latin typeface="Arial" pitchFamily="34" charset="0"/>
            <a:cs typeface="Arial" pitchFamily="34" charset="0"/>
          </a:endParaRPr>
        </a:p>
      </dgm:t>
    </dgm:pt>
    <dgm:pt modelId="{97F11D51-617D-45FE-ADE2-F57F959AF31C}" type="parTrans" cxnId="{892547FD-1A45-4AF8-9849-992D288F85B9}">
      <dgm:prSet custT="1"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EE773E4C-18E8-4867-B331-6C771CB120B6}" type="sibTrans" cxnId="{892547FD-1A45-4AF8-9849-992D288F85B9}">
      <dgm:prSet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E71E65F4-CFA3-4DB5-A427-424C6E4818C2}">
      <dgm:prSet phldrT="[Texto]" custT="1"/>
      <dgm:spPr/>
      <dgm:t>
        <a:bodyPr/>
        <a:lstStyle/>
        <a:p>
          <a:r>
            <a:rPr lang="es-EC" sz="2400" dirty="0" smtClean="0">
              <a:latin typeface="Arial" pitchFamily="34" charset="0"/>
              <a:cs typeface="Arial" pitchFamily="34" charset="0"/>
            </a:rPr>
            <a:t>Inversión Fija</a:t>
          </a:r>
          <a:endParaRPr lang="es-EC" sz="2400" dirty="0">
            <a:latin typeface="Arial" pitchFamily="34" charset="0"/>
            <a:cs typeface="Arial" pitchFamily="34" charset="0"/>
          </a:endParaRPr>
        </a:p>
      </dgm:t>
    </dgm:pt>
    <dgm:pt modelId="{9739F931-5D66-44E0-8A2A-E78833BF1790}" type="parTrans" cxnId="{D39C706F-714E-4C58-8301-FB33042E138F}">
      <dgm:prSet custT="1"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0FEE351E-8F07-452A-AC58-42D68B0CB4EE}" type="sibTrans" cxnId="{D39C706F-714E-4C58-8301-FB33042E138F}">
      <dgm:prSet/>
      <dgm:spPr/>
      <dgm:t>
        <a:bodyPr/>
        <a:lstStyle/>
        <a:p>
          <a:endParaRPr lang="es-EC" sz="2400">
            <a:latin typeface="Arial" pitchFamily="34" charset="0"/>
            <a:cs typeface="Arial" pitchFamily="34" charset="0"/>
          </a:endParaRPr>
        </a:p>
      </dgm:t>
    </dgm:pt>
    <dgm:pt modelId="{DE4414E9-C2C0-4E09-826D-57FA30625F91}" type="pres">
      <dgm:prSet presAssocID="{B77054AD-E4FF-4594-AE40-DA95E469F55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1BBA182-9525-4BBD-AC20-62EF284C6E53}" type="pres">
      <dgm:prSet presAssocID="{D190A758-DD3E-4006-A2B5-F87FEDFB0923}" presName="root1" presStyleCnt="0"/>
      <dgm:spPr/>
      <dgm:t>
        <a:bodyPr/>
        <a:lstStyle/>
        <a:p>
          <a:endParaRPr lang="es-EC"/>
        </a:p>
      </dgm:t>
    </dgm:pt>
    <dgm:pt modelId="{F2E361D9-EA99-48D5-A93C-1D64742F7BEA}" type="pres">
      <dgm:prSet presAssocID="{D190A758-DD3E-4006-A2B5-F87FEDFB092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C747A8E-A1FA-4A69-9681-ACFC619B13E9}" type="pres">
      <dgm:prSet presAssocID="{D190A758-DD3E-4006-A2B5-F87FEDFB0923}" presName="level2hierChild" presStyleCnt="0"/>
      <dgm:spPr/>
      <dgm:t>
        <a:bodyPr/>
        <a:lstStyle/>
        <a:p>
          <a:endParaRPr lang="es-EC"/>
        </a:p>
      </dgm:t>
    </dgm:pt>
    <dgm:pt modelId="{CFE49382-3D92-434F-BE60-1DBE936DB3A8}" type="pres">
      <dgm:prSet presAssocID="{97F11D51-617D-45FE-ADE2-F57F959AF31C}" presName="conn2-1" presStyleLbl="parChTrans1D2" presStyleIdx="0" presStyleCnt="2"/>
      <dgm:spPr/>
      <dgm:t>
        <a:bodyPr/>
        <a:lstStyle/>
        <a:p>
          <a:endParaRPr lang="es-EC"/>
        </a:p>
      </dgm:t>
    </dgm:pt>
    <dgm:pt modelId="{C91B2464-16F9-4679-A32D-CEEB844A4BB8}" type="pres">
      <dgm:prSet presAssocID="{97F11D51-617D-45FE-ADE2-F57F959AF31C}" presName="connTx" presStyleLbl="parChTrans1D2" presStyleIdx="0" presStyleCnt="2"/>
      <dgm:spPr/>
      <dgm:t>
        <a:bodyPr/>
        <a:lstStyle/>
        <a:p>
          <a:endParaRPr lang="es-EC"/>
        </a:p>
      </dgm:t>
    </dgm:pt>
    <dgm:pt modelId="{EEDFD6DD-5E5D-4DFE-994B-3C4B57F8A1FA}" type="pres">
      <dgm:prSet presAssocID="{114CD824-9043-4E95-B7C2-52BD8B3D1FF1}" presName="root2" presStyleCnt="0"/>
      <dgm:spPr/>
      <dgm:t>
        <a:bodyPr/>
        <a:lstStyle/>
        <a:p>
          <a:endParaRPr lang="es-EC"/>
        </a:p>
      </dgm:t>
    </dgm:pt>
    <dgm:pt modelId="{1A65D882-6876-41D5-89C9-EBCA38D38C09}" type="pres">
      <dgm:prSet presAssocID="{114CD824-9043-4E95-B7C2-52BD8B3D1FF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EDBA696-1E18-4CED-A1DC-DC50BCDE13DB}" type="pres">
      <dgm:prSet presAssocID="{114CD824-9043-4E95-B7C2-52BD8B3D1FF1}" presName="level3hierChild" presStyleCnt="0"/>
      <dgm:spPr/>
      <dgm:t>
        <a:bodyPr/>
        <a:lstStyle/>
        <a:p>
          <a:endParaRPr lang="es-EC"/>
        </a:p>
      </dgm:t>
    </dgm:pt>
    <dgm:pt modelId="{9A9AF3B0-94C3-45CE-BD89-7F0FD8140714}" type="pres">
      <dgm:prSet presAssocID="{9739F931-5D66-44E0-8A2A-E78833BF1790}" presName="conn2-1" presStyleLbl="parChTrans1D2" presStyleIdx="1" presStyleCnt="2"/>
      <dgm:spPr/>
      <dgm:t>
        <a:bodyPr/>
        <a:lstStyle/>
        <a:p>
          <a:endParaRPr lang="es-EC"/>
        </a:p>
      </dgm:t>
    </dgm:pt>
    <dgm:pt modelId="{B84D29F0-1F6A-4E9A-979E-528A5FDE378E}" type="pres">
      <dgm:prSet presAssocID="{9739F931-5D66-44E0-8A2A-E78833BF1790}" presName="connTx" presStyleLbl="parChTrans1D2" presStyleIdx="1" presStyleCnt="2"/>
      <dgm:spPr/>
      <dgm:t>
        <a:bodyPr/>
        <a:lstStyle/>
        <a:p>
          <a:endParaRPr lang="es-EC"/>
        </a:p>
      </dgm:t>
    </dgm:pt>
    <dgm:pt modelId="{3E34398A-91A1-42D6-98E2-BE522370BEF8}" type="pres">
      <dgm:prSet presAssocID="{E71E65F4-CFA3-4DB5-A427-424C6E4818C2}" presName="root2" presStyleCnt="0"/>
      <dgm:spPr/>
      <dgm:t>
        <a:bodyPr/>
        <a:lstStyle/>
        <a:p>
          <a:endParaRPr lang="es-EC"/>
        </a:p>
      </dgm:t>
    </dgm:pt>
    <dgm:pt modelId="{294D6EC4-ACBF-4187-AF0A-BDB4DCAA93E5}" type="pres">
      <dgm:prSet presAssocID="{E71E65F4-CFA3-4DB5-A427-424C6E4818C2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5FC5EBA-C85E-4D2B-B5C4-B9A3EF0B7D3C}" type="pres">
      <dgm:prSet presAssocID="{E71E65F4-CFA3-4DB5-A427-424C6E4818C2}" presName="level3hierChild" presStyleCnt="0"/>
      <dgm:spPr/>
      <dgm:t>
        <a:bodyPr/>
        <a:lstStyle/>
        <a:p>
          <a:endParaRPr lang="es-EC"/>
        </a:p>
      </dgm:t>
    </dgm:pt>
  </dgm:ptLst>
  <dgm:cxnLst>
    <dgm:cxn modelId="{49108949-025D-48F3-91C7-C40882EE2E09}" type="presOf" srcId="{114CD824-9043-4E95-B7C2-52BD8B3D1FF1}" destId="{1A65D882-6876-41D5-89C9-EBCA38D38C09}" srcOrd="0" destOrd="0" presId="urn:microsoft.com/office/officeart/2005/8/layout/hierarchy2"/>
    <dgm:cxn modelId="{D39C706F-714E-4C58-8301-FB33042E138F}" srcId="{D190A758-DD3E-4006-A2B5-F87FEDFB0923}" destId="{E71E65F4-CFA3-4DB5-A427-424C6E4818C2}" srcOrd="1" destOrd="0" parTransId="{9739F931-5D66-44E0-8A2A-E78833BF1790}" sibTransId="{0FEE351E-8F07-452A-AC58-42D68B0CB4EE}"/>
    <dgm:cxn modelId="{978BDE0D-A40F-4B35-B426-41C7D92E1962}" type="presOf" srcId="{B77054AD-E4FF-4594-AE40-DA95E469F554}" destId="{DE4414E9-C2C0-4E09-826D-57FA30625F91}" srcOrd="0" destOrd="0" presId="urn:microsoft.com/office/officeart/2005/8/layout/hierarchy2"/>
    <dgm:cxn modelId="{47DF868D-85F4-4CE0-AAE3-EDA92FCCE423}" type="presOf" srcId="{E71E65F4-CFA3-4DB5-A427-424C6E4818C2}" destId="{294D6EC4-ACBF-4187-AF0A-BDB4DCAA93E5}" srcOrd="0" destOrd="0" presId="urn:microsoft.com/office/officeart/2005/8/layout/hierarchy2"/>
    <dgm:cxn modelId="{21638481-474F-4CA7-960D-8B26678B63DD}" type="presOf" srcId="{97F11D51-617D-45FE-ADE2-F57F959AF31C}" destId="{C91B2464-16F9-4679-A32D-CEEB844A4BB8}" srcOrd="1" destOrd="0" presId="urn:microsoft.com/office/officeart/2005/8/layout/hierarchy2"/>
    <dgm:cxn modelId="{892547FD-1A45-4AF8-9849-992D288F85B9}" srcId="{D190A758-DD3E-4006-A2B5-F87FEDFB0923}" destId="{114CD824-9043-4E95-B7C2-52BD8B3D1FF1}" srcOrd="0" destOrd="0" parTransId="{97F11D51-617D-45FE-ADE2-F57F959AF31C}" sibTransId="{EE773E4C-18E8-4867-B331-6C771CB120B6}"/>
    <dgm:cxn modelId="{96782275-1C64-4F02-A028-EE51C6D31BA7}" type="presOf" srcId="{97F11D51-617D-45FE-ADE2-F57F959AF31C}" destId="{CFE49382-3D92-434F-BE60-1DBE936DB3A8}" srcOrd="0" destOrd="0" presId="urn:microsoft.com/office/officeart/2005/8/layout/hierarchy2"/>
    <dgm:cxn modelId="{72F3498E-E529-4F57-A0FD-761D10901F9F}" srcId="{B77054AD-E4FF-4594-AE40-DA95E469F554}" destId="{D190A758-DD3E-4006-A2B5-F87FEDFB0923}" srcOrd="0" destOrd="0" parTransId="{A8D218C0-4AA6-420F-8F45-8C8BE63C3FD8}" sibTransId="{0A9AB8E3-C00D-414F-8B94-D47F76B4B64E}"/>
    <dgm:cxn modelId="{94EE22AC-1697-43F6-863C-50D4B3A8AE8F}" type="presOf" srcId="{9739F931-5D66-44E0-8A2A-E78833BF1790}" destId="{9A9AF3B0-94C3-45CE-BD89-7F0FD8140714}" srcOrd="0" destOrd="0" presId="urn:microsoft.com/office/officeart/2005/8/layout/hierarchy2"/>
    <dgm:cxn modelId="{A4373F69-30CE-45AE-AE18-ABA3228278F1}" type="presOf" srcId="{9739F931-5D66-44E0-8A2A-E78833BF1790}" destId="{B84D29F0-1F6A-4E9A-979E-528A5FDE378E}" srcOrd="1" destOrd="0" presId="urn:microsoft.com/office/officeart/2005/8/layout/hierarchy2"/>
    <dgm:cxn modelId="{5E31EA40-7308-4E06-BE2C-4391C8442B8C}" type="presOf" srcId="{D190A758-DD3E-4006-A2B5-F87FEDFB0923}" destId="{F2E361D9-EA99-48D5-A93C-1D64742F7BEA}" srcOrd="0" destOrd="0" presId="urn:microsoft.com/office/officeart/2005/8/layout/hierarchy2"/>
    <dgm:cxn modelId="{124294EE-5C13-430A-970B-D30036BD7D2D}" type="presParOf" srcId="{DE4414E9-C2C0-4E09-826D-57FA30625F91}" destId="{01BBA182-9525-4BBD-AC20-62EF284C6E53}" srcOrd="0" destOrd="0" presId="urn:microsoft.com/office/officeart/2005/8/layout/hierarchy2"/>
    <dgm:cxn modelId="{443CEDF1-F39A-4C13-AA1A-BC0E6BA34206}" type="presParOf" srcId="{01BBA182-9525-4BBD-AC20-62EF284C6E53}" destId="{F2E361D9-EA99-48D5-A93C-1D64742F7BEA}" srcOrd="0" destOrd="0" presId="urn:microsoft.com/office/officeart/2005/8/layout/hierarchy2"/>
    <dgm:cxn modelId="{7FF819C3-D5F5-4E54-8C41-B24E1FE581FD}" type="presParOf" srcId="{01BBA182-9525-4BBD-AC20-62EF284C6E53}" destId="{DC747A8E-A1FA-4A69-9681-ACFC619B13E9}" srcOrd="1" destOrd="0" presId="urn:microsoft.com/office/officeart/2005/8/layout/hierarchy2"/>
    <dgm:cxn modelId="{20E8161F-8ED1-4507-8CB2-4D0316EB418B}" type="presParOf" srcId="{DC747A8E-A1FA-4A69-9681-ACFC619B13E9}" destId="{CFE49382-3D92-434F-BE60-1DBE936DB3A8}" srcOrd="0" destOrd="0" presId="urn:microsoft.com/office/officeart/2005/8/layout/hierarchy2"/>
    <dgm:cxn modelId="{4D0D422B-F753-400F-B7E2-CFE428261CFE}" type="presParOf" srcId="{CFE49382-3D92-434F-BE60-1DBE936DB3A8}" destId="{C91B2464-16F9-4679-A32D-CEEB844A4BB8}" srcOrd="0" destOrd="0" presId="urn:microsoft.com/office/officeart/2005/8/layout/hierarchy2"/>
    <dgm:cxn modelId="{1D2290CE-A84A-4464-88F1-B3B6B6CA010C}" type="presParOf" srcId="{DC747A8E-A1FA-4A69-9681-ACFC619B13E9}" destId="{EEDFD6DD-5E5D-4DFE-994B-3C4B57F8A1FA}" srcOrd="1" destOrd="0" presId="urn:microsoft.com/office/officeart/2005/8/layout/hierarchy2"/>
    <dgm:cxn modelId="{6133D864-1AC7-43F2-9721-09EBA9CC885E}" type="presParOf" srcId="{EEDFD6DD-5E5D-4DFE-994B-3C4B57F8A1FA}" destId="{1A65D882-6876-41D5-89C9-EBCA38D38C09}" srcOrd="0" destOrd="0" presId="urn:microsoft.com/office/officeart/2005/8/layout/hierarchy2"/>
    <dgm:cxn modelId="{C0519614-9295-4070-AE00-E636FE17240A}" type="presParOf" srcId="{EEDFD6DD-5E5D-4DFE-994B-3C4B57F8A1FA}" destId="{2EDBA696-1E18-4CED-A1DC-DC50BCDE13DB}" srcOrd="1" destOrd="0" presId="urn:microsoft.com/office/officeart/2005/8/layout/hierarchy2"/>
    <dgm:cxn modelId="{B233E92D-3080-48EE-80A2-BF5D0DBE595C}" type="presParOf" srcId="{DC747A8E-A1FA-4A69-9681-ACFC619B13E9}" destId="{9A9AF3B0-94C3-45CE-BD89-7F0FD8140714}" srcOrd="2" destOrd="0" presId="urn:microsoft.com/office/officeart/2005/8/layout/hierarchy2"/>
    <dgm:cxn modelId="{D402C66F-02A9-4940-8303-271D5FD4B2A6}" type="presParOf" srcId="{9A9AF3B0-94C3-45CE-BD89-7F0FD8140714}" destId="{B84D29F0-1F6A-4E9A-979E-528A5FDE378E}" srcOrd="0" destOrd="0" presId="urn:microsoft.com/office/officeart/2005/8/layout/hierarchy2"/>
    <dgm:cxn modelId="{CCDBD91B-7710-44C4-8F67-6DF290DC737F}" type="presParOf" srcId="{DC747A8E-A1FA-4A69-9681-ACFC619B13E9}" destId="{3E34398A-91A1-42D6-98E2-BE522370BEF8}" srcOrd="3" destOrd="0" presId="urn:microsoft.com/office/officeart/2005/8/layout/hierarchy2"/>
    <dgm:cxn modelId="{33755DE8-8EE1-43EC-9B5B-2C79CA8148A9}" type="presParOf" srcId="{3E34398A-91A1-42D6-98E2-BE522370BEF8}" destId="{294D6EC4-ACBF-4187-AF0A-BDB4DCAA93E5}" srcOrd="0" destOrd="0" presId="urn:microsoft.com/office/officeart/2005/8/layout/hierarchy2"/>
    <dgm:cxn modelId="{7871A37F-B02E-4B64-804F-C623A2EC2D5F}" type="presParOf" srcId="{3E34398A-91A1-42D6-98E2-BE522370BEF8}" destId="{F5FC5EBA-C85E-4D2B-B5C4-B9A3EF0B7D3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465707-8F37-441C-9A23-65D206B2B88D}">
      <dsp:nvSpPr>
        <dsp:cNvPr id="0" name=""/>
        <dsp:cNvSpPr/>
      </dsp:nvSpPr>
      <dsp:spPr>
        <a:xfrm>
          <a:off x="4590695" y="2116756"/>
          <a:ext cx="262202" cy="2045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5178"/>
              </a:lnTo>
              <a:lnTo>
                <a:pt x="262202" y="2045178"/>
              </a:lnTo>
            </a:path>
          </a:pathLst>
        </a:custGeom>
        <a:noFill/>
        <a:ln w="952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6D4C2D-3147-4344-BD68-B71C00938C5D}">
      <dsp:nvSpPr>
        <dsp:cNvPr id="0" name=""/>
        <dsp:cNvSpPr/>
      </dsp:nvSpPr>
      <dsp:spPr>
        <a:xfrm>
          <a:off x="4590695" y="2116756"/>
          <a:ext cx="262202" cy="804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4087"/>
              </a:lnTo>
              <a:lnTo>
                <a:pt x="262202" y="804087"/>
              </a:lnTo>
            </a:path>
          </a:pathLst>
        </a:custGeom>
        <a:noFill/>
        <a:ln w="9525" cap="flat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5B9B7-46A8-4D54-9DB2-218C81621699}">
      <dsp:nvSpPr>
        <dsp:cNvPr id="0" name=""/>
        <dsp:cNvSpPr/>
      </dsp:nvSpPr>
      <dsp:spPr>
        <a:xfrm>
          <a:off x="3174802" y="875664"/>
          <a:ext cx="2115099" cy="367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541"/>
              </a:lnTo>
              <a:lnTo>
                <a:pt x="2115099" y="183541"/>
              </a:lnTo>
              <a:lnTo>
                <a:pt x="2115099" y="367083"/>
              </a:lnTo>
            </a:path>
          </a:pathLst>
        </a:custGeom>
        <a:noFill/>
        <a:ln w="9525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578022-D1A4-4F12-AA8A-6E0B3AF540F6}">
      <dsp:nvSpPr>
        <dsp:cNvPr id="0" name=""/>
        <dsp:cNvSpPr/>
      </dsp:nvSpPr>
      <dsp:spPr>
        <a:xfrm>
          <a:off x="3129082" y="875664"/>
          <a:ext cx="91440" cy="3670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7083"/>
              </a:lnTo>
            </a:path>
          </a:pathLst>
        </a:custGeom>
        <a:noFill/>
        <a:ln w="9525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A4BED9-6954-4B8D-B5E5-FE22A44D91B4}">
      <dsp:nvSpPr>
        <dsp:cNvPr id="0" name=""/>
        <dsp:cNvSpPr/>
      </dsp:nvSpPr>
      <dsp:spPr>
        <a:xfrm>
          <a:off x="1059703" y="875664"/>
          <a:ext cx="2115099" cy="367083"/>
        </a:xfrm>
        <a:custGeom>
          <a:avLst/>
          <a:gdLst/>
          <a:ahLst/>
          <a:cxnLst/>
          <a:rect l="0" t="0" r="0" b="0"/>
          <a:pathLst>
            <a:path>
              <a:moveTo>
                <a:pt x="2115099" y="0"/>
              </a:moveTo>
              <a:lnTo>
                <a:pt x="2115099" y="183541"/>
              </a:lnTo>
              <a:lnTo>
                <a:pt x="0" y="183541"/>
              </a:lnTo>
              <a:lnTo>
                <a:pt x="0" y="367083"/>
              </a:lnTo>
            </a:path>
          </a:pathLst>
        </a:custGeom>
        <a:noFill/>
        <a:ln w="9525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3B0838-BD7F-4B8E-BD85-D8AE35E0AB06}">
      <dsp:nvSpPr>
        <dsp:cNvPr id="0" name=""/>
        <dsp:cNvSpPr/>
      </dsp:nvSpPr>
      <dsp:spPr>
        <a:xfrm>
          <a:off x="2300794" y="1656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shade val="6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shade val="6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shade val="6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 dirty="0">
              <a:latin typeface="Arial" pitchFamily="34" charset="0"/>
              <a:cs typeface="Arial" pitchFamily="34" charset="0"/>
            </a:rPr>
            <a:t>Gerente Administrativo (1)</a:t>
          </a:r>
        </a:p>
      </dsp:txBody>
      <dsp:txXfrm>
        <a:off x="2300794" y="1656"/>
        <a:ext cx="1748016" cy="874008"/>
      </dsp:txXfrm>
    </dsp:sp>
    <dsp:sp modelId="{DD079474-754F-4B71-8B2D-202CFEB3C7A7}">
      <dsp:nvSpPr>
        <dsp:cNvPr id="0" name=""/>
        <dsp:cNvSpPr/>
      </dsp:nvSpPr>
      <dsp:spPr>
        <a:xfrm>
          <a:off x="185695" y="1242748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shade val="8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>
              <a:latin typeface="Arial" pitchFamily="34" charset="0"/>
              <a:cs typeface="Arial" pitchFamily="34" charset="0"/>
            </a:rPr>
            <a:t>Gerente Financiero (1)</a:t>
          </a:r>
        </a:p>
      </dsp:txBody>
      <dsp:txXfrm>
        <a:off x="185695" y="1242748"/>
        <a:ext cx="1748016" cy="874008"/>
      </dsp:txXfrm>
    </dsp:sp>
    <dsp:sp modelId="{F9745F35-C5F8-457E-BF0C-AEDCD77AB9DF}">
      <dsp:nvSpPr>
        <dsp:cNvPr id="0" name=""/>
        <dsp:cNvSpPr/>
      </dsp:nvSpPr>
      <dsp:spPr>
        <a:xfrm>
          <a:off x="2300794" y="1242748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shade val="8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>
              <a:latin typeface="Arial" pitchFamily="34" charset="0"/>
              <a:cs typeface="Arial" pitchFamily="34" charset="0"/>
            </a:rPr>
            <a:t>Gerente de Adquisiciones y Ventas (1)</a:t>
          </a:r>
        </a:p>
      </dsp:txBody>
      <dsp:txXfrm>
        <a:off x="2300794" y="1242748"/>
        <a:ext cx="1748016" cy="874008"/>
      </dsp:txXfrm>
    </dsp:sp>
    <dsp:sp modelId="{82DF1BB5-CF8E-487D-968A-112C8B22A2E5}">
      <dsp:nvSpPr>
        <dsp:cNvPr id="0" name=""/>
        <dsp:cNvSpPr/>
      </dsp:nvSpPr>
      <dsp:spPr>
        <a:xfrm>
          <a:off x="4415894" y="1242748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shade val="8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>
              <a:latin typeface="Arial" pitchFamily="34" charset="0"/>
              <a:cs typeface="Arial" pitchFamily="34" charset="0"/>
            </a:rPr>
            <a:t>Supervisor de Planta (1)</a:t>
          </a:r>
        </a:p>
      </dsp:txBody>
      <dsp:txXfrm>
        <a:off x="4415894" y="1242748"/>
        <a:ext cx="1748016" cy="874008"/>
      </dsp:txXfrm>
    </dsp:sp>
    <dsp:sp modelId="{AFA8235E-E728-4502-8294-79E1C0338D25}">
      <dsp:nvSpPr>
        <dsp:cNvPr id="0" name=""/>
        <dsp:cNvSpPr/>
      </dsp:nvSpPr>
      <dsp:spPr>
        <a:xfrm>
          <a:off x="4852898" y="2483839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tint val="99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>
              <a:latin typeface="Arial" pitchFamily="34" charset="0"/>
              <a:cs typeface="Arial" pitchFamily="34" charset="0"/>
            </a:rPr>
            <a:t>Mano de Obra Directa (15)</a:t>
          </a:r>
        </a:p>
      </dsp:txBody>
      <dsp:txXfrm>
        <a:off x="4852898" y="2483839"/>
        <a:ext cx="1748016" cy="874008"/>
      </dsp:txXfrm>
    </dsp:sp>
    <dsp:sp modelId="{B082C1BB-6BFC-431A-AC76-8AB943411C79}">
      <dsp:nvSpPr>
        <dsp:cNvPr id="0" name=""/>
        <dsp:cNvSpPr/>
      </dsp:nvSpPr>
      <dsp:spPr>
        <a:xfrm>
          <a:off x="4852898" y="3724931"/>
          <a:ext cx="1748016" cy="874008"/>
        </a:xfrm>
        <a:prstGeom prst="rect">
          <a:avLst/>
        </a:prstGeom>
        <a:gradFill rotWithShape="0">
          <a:gsLst>
            <a:gs pos="0">
              <a:schemeClr val="accent6">
                <a:tint val="99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6">
                <a:tint val="99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6">
                <a:tint val="99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100" kern="1200">
              <a:latin typeface="Arial" pitchFamily="34" charset="0"/>
              <a:cs typeface="Arial" pitchFamily="34" charset="0"/>
            </a:rPr>
            <a:t>Chofer (1)</a:t>
          </a:r>
        </a:p>
      </dsp:txBody>
      <dsp:txXfrm>
        <a:off x="4852898" y="3724931"/>
        <a:ext cx="1748016" cy="8740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E361D9-EA99-48D5-A93C-1D64742F7BEA}">
      <dsp:nvSpPr>
        <dsp:cNvPr id="0" name=""/>
        <dsp:cNvSpPr/>
      </dsp:nvSpPr>
      <dsp:spPr>
        <a:xfrm>
          <a:off x="4798" y="1456055"/>
          <a:ext cx="2605463" cy="1302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latin typeface="Arial" pitchFamily="34" charset="0"/>
              <a:cs typeface="Arial" pitchFamily="34" charset="0"/>
            </a:rPr>
            <a:t>Inversión</a:t>
          </a:r>
          <a:endParaRPr lang="es-EC" sz="2400" kern="1200" dirty="0">
            <a:latin typeface="Arial" pitchFamily="34" charset="0"/>
            <a:cs typeface="Arial" pitchFamily="34" charset="0"/>
          </a:endParaRPr>
        </a:p>
      </dsp:txBody>
      <dsp:txXfrm>
        <a:off x="4798" y="1456055"/>
        <a:ext cx="2605463" cy="1302731"/>
      </dsp:txXfrm>
    </dsp:sp>
    <dsp:sp modelId="{CFE49382-3D92-434F-BE60-1DBE936DB3A8}">
      <dsp:nvSpPr>
        <dsp:cNvPr id="0" name=""/>
        <dsp:cNvSpPr/>
      </dsp:nvSpPr>
      <dsp:spPr>
        <a:xfrm rot="19457599">
          <a:off x="2489627" y="1705068"/>
          <a:ext cx="1283455" cy="55634"/>
        </a:xfrm>
        <a:custGeom>
          <a:avLst/>
          <a:gdLst/>
          <a:ahLst/>
          <a:cxnLst/>
          <a:rect l="0" t="0" r="0" b="0"/>
          <a:pathLst>
            <a:path>
              <a:moveTo>
                <a:pt x="0" y="27817"/>
              </a:moveTo>
              <a:lnTo>
                <a:pt x="1283455" y="278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400" kern="1200">
            <a:latin typeface="Arial" pitchFamily="34" charset="0"/>
            <a:cs typeface="Arial" pitchFamily="34" charset="0"/>
          </a:endParaRPr>
        </a:p>
      </dsp:txBody>
      <dsp:txXfrm rot="19457599">
        <a:off x="3099268" y="1700799"/>
        <a:ext cx="64172" cy="64172"/>
      </dsp:txXfrm>
    </dsp:sp>
    <dsp:sp modelId="{1A65D882-6876-41D5-89C9-EBCA38D38C09}">
      <dsp:nvSpPr>
        <dsp:cNvPr id="0" name=""/>
        <dsp:cNvSpPr/>
      </dsp:nvSpPr>
      <dsp:spPr>
        <a:xfrm>
          <a:off x="3652447" y="706984"/>
          <a:ext cx="2605463" cy="1302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latin typeface="Arial" pitchFamily="34" charset="0"/>
              <a:cs typeface="Arial" pitchFamily="34" charset="0"/>
            </a:rPr>
            <a:t>Capital de Trabajo</a:t>
          </a:r>
          <a:endParaRPr lang="es-EC" sz="2400" kern="1200" dirty="0">
            <a:latin typeface="Arial" pitchFamily="34" charset="0"/>
            <a:cs typeface="Arial" pitchFamily="34" charset="0"/>
          </a:endParaRPr>
        </a:p>
      </dsp:txBody>
      <dsp:txXfrm>
        <a:off x="3652447" y="706984"/>
        <a:ext cx="2605463" cy="1302731"/>
      </dsp:txXfrm>
    </dsp:sp>
    <dsp:sp modelId="{9A9AF3B0-94C3-45CE-BD89-7F0FD8140714}">
      <dsp:nvSpPr>
        <dsp:cNvPr id="0" name=""/>
        <dsp:cNvSpPr/>
      </dsp:nvSpPr>
      <dsp:spPr>
        <a:xfrm rot="2142401">
          <a:off x="2489627" y="2454139"/>
          <a:ext cx="1283455" cy="55634"/>
        </a:xfrm>
        <a:custGeom>
          <a:avLst/>
          <a:gdLst/>
          <a:ahLst/>
          <a:cxnLst/>
          <a:rect l="0" t="0" r="0" b="0"/>
          <a:pathLst>
            <a:path>
              <a:moveTo>
                <a:pt x="0" y="27817"/>
              </a:moveTo>
              <a:lnTo>
                <a:pt x="1283455" y="2781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400" kern="1200">
            <a:latin typeface="Arial" pitchFamily="34" charset="0"/>
            <a:cs typeface="Arial" pitchFamily="34" charset="0"/>
          </a:endParaRPr>
        </a:p>
      </dsp:txBody>
      <dsp:txXfrm rot="2142401">
        <a:off x="3099268" y="2449870"/>
        <a:ext cx="64172" cy="64172"/>
      </dsp:txXfrm>
    </dsp:sp>
    <dsp:sp modelId="{294D6EC4-ACBF-4187-AF0A-BDB4DCAA93E5}">
      <dsp:nvSpPr>
        <dsp:cNvPr id="0" name=""/>
        <dsp:cNvSpPr/>
      </dsp:nvSpPr>
      <dsp:spPr>
        <a:xfrm>
          <a:off x="3652447" y="2205125"/>
          <a:ext cx="2605463" cy="13027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400" kern="1200" dirty="0" smtClean="0">
              <a:latin typeface="Arial" pitchFamily="34" charset="0"/>
              <a:cs typeface="Arial" pitchFamily="34" charset="0"/>
            </a:rPr>
            <a:t>Inversión Fija</a:t>
          </a:r>
          <a:endParaRPr lang="es-EC" sz="2400" kern="1200" dirty="0">
            <a:latin typeface="Arial" pitchFamily="34" charset="0"/>
            <a:cs typeface="Arial" pitchFamily="34" charset="0"/>
          </a:endParaRPr>
        </a:p>
      </dsp:txBody>
      <dsp:txXfrm>
        <a:off x="3652447" y="2205125"/>
        <a:ext cx="2605463" cy="1302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C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4F6F3-AE33-43E1-BA7C-98E79679947D}" type="datetimeFigureOut">
              <a:rPr lang="es-EC" smtClean="0"/>
              <a:pPr/>
              <a:t>23/02/2010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19E3-DE73-487E-9B14-07D026AA5FA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3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defTabSz="91435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91435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91435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Office_Excel2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hyperlink" Target="Flujo%20de%20Caja.xlsx#Ingresos!B12" TargetMode="Externa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hyperlink" Target="Anexos.xlsx" TargetMode="Externa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2800" b="1" dirty="0" smtClean="0">
                <a:latin typeface="Arial" pitchFamily="34" charset="0"/>
                <a:cs typeface="Arial" pitchFamily="34" charset="0"/>
              </a:rPr>
              <a:t>Proyecto De Producción y Comercialización de Perfiles Plásticos a Base de Materia Prima Reciclada para Compañías Exportadoras de Banano en la Ciudad de Guayaquil</a:t>
            </a:r>
            <a:r>
              <a:rPr lang="es-EC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2800" dirty="0" smtClean="0">
                <a:latin typeface="Arial" pitchFamily="34" charset="0"/>
                <a:cs typeface="Arial" pitchFamily="34" charset="0"/>
              </a:rPr>
            </a:br>
            <a:endParaRPr lang="es-EC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dirty="0" smtClean="0"/>
              <a:t>Proyecto de Graduación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/>
          <a:lstStyle/>
          <a:p>
            <a:r>
              <a:rPr lang="es-EC" dirty="0" smtClean="0"/>
              <a:t>Esquema de la Organización</a:t>
            </a:r>
            <a:endParaRPr lang="es-EC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285852" y="2043114"/>
          <a:ext cx="6786610" cy="4600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8934"/>
            <a:ext cx="8229600" cy="1069848"/>
          </a:xfrm>
        </p:spPr>
        <p:txBody>
          <a:bodyPr/>
          <a:lstStyle/>
          <a:p>
            <a:r>
              <a:rPr lang="es-EC" dirty="0" smtClean="0"/>
              <a:t>Análisis FODA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Fortalezas 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357430"/>
            <a:ext cx="80010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El costo de la materia prima (desechos plásticos de las haciendas) es cero por acuerdo estratégico con el Grupo Quirola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El recurso humano es seleccionado bajo lineamientos específicos requeridos por la organización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Los costos permiten establecer el precio de los perfiles acorde al precio señalado en el mercado por los competidores. De esta manera se posiciona el producto manteniendo una sana competencia.  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Factibilidad de adquisición de equipos y tecnología necesaria para la construcción de los perfiles plásticos, sin trabas legales y fáciles de usar.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Oportunidades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357430"/>
            <a:ext cx="77867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Las industrias tienden a fortalecer su responsabilidad social y apuntan al reciclaje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El mercado objetivo conformado por los exportadores de banano, se encuentra en expansión y por ende siempre existirá un porcentaje de demanda no cubierta, la cual será satisfecha por la organización y pasará a ser parte de la cartera de clientes. 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Leyes que establecen mayores estándares de seguridad industrial, lo cual dificulta la entrada a nuevos competidores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just"/>
            <a:endParaRPr lang="es-EC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Incentivos que el Gobierno ofrece a las Industrias. 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Debilidades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486751"/>
            <a:ext cx="78581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Es una organización nueva sin experiencia. 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El nombre de la compañía no es conocido por el mercado consumidor, lo cual dificulta la aceptación inmediata del cliente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Posicionamiento nulo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La organización aún no ha alcanzado economías de escala.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Amenazas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2428868"/>
            <a:ext cx="7715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Mercado atractivo para nuevos inversionistas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Los participantes actuales del mercado de reciclaje se encuentran en expansión de sus capacidades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Fenómenos climatológicos, el exceso de lluvias o sequías perjudica la cadena del reciclaje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Políticas económicas. Reducción de exportaciones a nivel de cuotas.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Investigación de Mercado y su Análisis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Planteamiento del Problema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571472" y="2568355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Conocer </a:t>
            </a:r>
            <a:r>
              <a:rPr lang="es-ES" dirty="0">
                <a:latin typeface="Arial" pitchFamily="34" charset="0"/>
                <a:cs typeface="Arial" pitchFamily="34" charset="0"/>
              </a:rPr>
              <a:t>la cantidad demandada de perfiles por las empresas exportadoras de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banano.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428596" y="1928802"/>
            <a:ext cx="6715172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Perfil del Consumidor</a:t>
            </a:r>
            <a:endParaRPr lang="es-EC" dirty="0"/>
          </a:p>
        </p:txBody>
      </p:sp>
      <p:sp>
        <p:nvSpPr>
          <p:cNvPr id="6" name="5 CuadroTexto"/>
          <p:cNvSpPr txBox="1"/>
          <p:nvPr/>
        </p:nvSpPr>
        <p:spPr>
          <a:xfrm>
            <a:off x="1357290" y="2871613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Compañías exportadoras de banano.</a:t>
            </a:r>
          </a:p>
          <a:p>
            <a:pPr>
              <a:buFont typeface="Wingdings" pitchFamily="2" charset="2"/>
              <a:buChar char="§"/>
            </a:pPr>
            <a:endParaRPr lang="es-EC" sz="2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C" sz="2400" dirty="0" smtClean="0">
                <a:latin typeface="Arial" pitchFamily="34" charset="0"/>
                <a:cs typeface="Arial" pitchFamily="34" charset="0"/>
              </a:rPr>
              <a:t>Fruta de primera calidad.</a:t>
            </a:r>
            <a:endParaRPr lang="es-EC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28596" y="1928802"/>
            <a:ext cx="5643602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Plan de Muestreo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600262"/>
            <a:ext cx="399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b="1" dirty="0" smtClean="0">
                <a:latin typeface="Arial" pitchFamily="34" charset="0"/>
                <a:cs typeface="Arial" pitchFamily="34" charset="0"/>
              </a:rPr>
              <a:t>Definición de la Población</a:t>
            </a:r>
            <a:endParaRPr lang="es-EC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0034" y="3362926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Asociación </a:t>
            </a:r>
            <a:r>
              <a:rPr lang="es-ES" dirty="0">
                <a:latin typeface="Arial" pitchFamily="34" charset="0"/>
                <a:cs typeface="Arial" pitchFamily="34" charset="0"/>
              </a:rPr>
              <a:t>de Exportadores de Banano del Ecuador (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AEBE). </a:t>
            </a:r>
          </a:p>
          <a:p>
            <a:pPr algn="just">
              <a:buFont typeface="Wingdings" pitchFamily="2" charset="2"/>
              <a:buChar char="§"/>
            </a:pP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428596" y="1928802"/>
            <a:ext cx="5715040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500034" y="3875134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27 Empresas.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73532"/>
            <a:ext cx="8229600" cy="1069848"/>
          </a:xfrm>
        </p:spPr>
        <p:txBody>
          <a:bodyPr/>
          <a:lstStyle/>
          <a:p>
            <a:r>
              <a:rPr lang="es-EC" dirty="0" smtClean="0"/>
              <a:t>Introducción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1069848"/>
          </a:xfrm>
        </p:spPr>
        <p:txBody>
          <a:bodyPr/>
          <a:lstStyle/>
          <a:p>
            <a:r>
              <a:rPr lang="es-EC" dirty="0" smtClean="0"/>
              <a:t>Plan de Muestreo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600246"/>
            <a:ext cx="399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b="1" dirty="0" smtClean="0">
                <a:latin typeface="Arial" pitchFamily="34" charset="0"/>
                <a:cs typeface="Arial" pitchFamily="34" charset="0"/>
              </a:rPr>
              <a:t>Definición de la Muestra</a:t>
            </a:r>
            <a:endParaRPr lang="es-EC" sz="2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428596" y="2000240"/>
            <a:ext cx="4786346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1714480" y="3308994"/>
            <a:ext cx="1285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C" dirty="0"/>
          </a:p>
          <a:p>
            <a:pPr>
              <a:lnSpc>
                <a:spcPct val="150000"/>
              </a:lnSpc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  (p x q) z</a:t>
            </a:r>
            <a:r>
              <a:rPr lang="es-EC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s-EC" dirty="0">
                <a:latin typeface="Arial" pitchFamily="34" charset="0"/>
                <a:cs typeface="Arial" pitchFamily="34" charset="0"/>
              </a:rPr>
              <a:t> 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    D</a:t>
            </a:r>
            <a:r>
              <a:rPr lang="es-EC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214415" y="3857628"/>
            <a:ext cx="571504" cy="3571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 =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1857356" y="4071942"/>
            <a:ext cx="928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428992" y="3308994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(0.70 </a:t>
            </a:r>
            <a:r>
              <a:rPr lang="es-ES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0.30) 1.96</a:t>
            </a:r>
            <a:r>
              <a:rPr lang="es-ES" baseline="30000" dirty="0" smtClean="0">
                <a:latin typeface="Arial" pitchFamily="34" charset="0"/>
                <a:cs typeface="Arial" pitchFamily="34" charset="0"/>
              </a:rPr>
              <a:t>2  </a:t>
            </a:r>
          </a:p>
          <a:p>
            <a:pPr algn="ctr">
              <a:lnSpc>
                <a:spcPct val="150000"/>
              </a:lnSpc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ES" dirty="0">
                <a:latin typeface="Arial" pitchFamily="34" charset="0"/>
                <a:cs typeface="Arial" pitchFamily="34" charset="0"/>
              </a:rPr>
              <a:t>0.05)</a:t>
            </a:r>
            <a:r>
              <a:rPr lang="es-ES" baseline="30000" dirty="0">
                <a:latin typeface="Arial" pitchFamily="34" charset="0"/>
                <a:cs typeface="Arial" pitchFamily="34" charset="0"/>
              </a:rPr>
              <a:t> 2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500694" y="3857628"/>
            <a:ext cx="1703401" cy="5207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=  322.69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000364" y="3857628"/>
            <a:ext cx="500066" cy="5207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=  </a:t>
            </a: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15 Conector recto"/>
          <p:cNvCxnSpPr/>
          <p:nvPr/>
        </p:nvCxnSpPr>
        <p:spPr>
          <a:xfrm>
            <a:off x="3357554" y="4071942"/>
            <a:ext cx="20717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1026" grpId="0" animBg="1"/>
      <p:bldP spid="10" grpId="0"/>
      <p:bldP spid="1027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7242" y="928670"/>
            <a:ext cx="8229600" cy="1069848"/>
          </a:xfrm>
        </p:spPr>
        <p:txBody>
          <a:bodyPr/>
          <a:lstStyle/>
          <a:p>
            <a:r>
              <a:rPr lang="es-EC" dirty="0" smtClean="0"/>
              <a:t>Diseño de la Encuesta</a:t>
            </a:r>
            <a:endParaRPr lang="es-EC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 t="4997" b="5026"/>
          <a:stretch>
            <a:fillRect/>
          </a:stretch>
        </p:blipFill>
        <p:spPr bwMode="auto">
          <a:xfrm>
            <a:off x="683696" y="2143116"/>
            <a:ext cx="7593938" cy="442915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87780"/>
            <a:ext cx="8229600" cy="1069848"/>
          </a:xfrm>
        </p:spPr>
        <p:txBody>
          <a:bodyPr/>
          <a:lstStyle/>
          <a:p>
            <a:r>
              <a:rPr lang="es-EC" dirty="0" smtClean="0"/>
              <a:t>Análisis de Resultados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80" y="928670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Primera Pregunta</a:t>
            </a:r>
            <a:endParaRPr lang="es-EC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928802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¿Su compañía requiere de la adquisición de perfiles plásticos a base de materia prima reciclada para su actividad de exportación?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143108" y="3428999"/>
          <a:ext cx="5214974" cy="342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14620"/>
            <a:ext cx="6343784" cy="395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Segunda Pregunta</a:t>
            </a:r>
            <a:endParaRPr lang="es-EC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291356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¿Qué cantidad de perfiles usted compra aproximadamente en un mes?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Tercera Pregunta</a:t>
            </a:r>
            <a:endParaRPr lang="es-EC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074993"/>
            <a:ext cx="6379677" cy="342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571472" y="2442985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¿A qué precio por unidad usted está dispuesto a comprar perfiles plásticos?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Cuarta Pregunta</a:t>
            </a:r>
            <a:endParaRPr lang="es-EC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291356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¿De qué depende el precio que usted está dispuesto a pagar?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4099" name="Gráfico 2"/>
          <p:cNvGraphicFramePr>
            <a:graphicFrameLocks/>
          </p:cNvGraphicFramePr>
          <p:nvPr/>
        </p:nvGraphicFramePr>
        <p:xfrm>
          <a:off x="928662" y="3071810"/>
          <a:ext cx="7643866" cy="3571900"/>
        </p:xfrm>
        <a:graphic>
          <a:graphicData uri="http://schemas.openxmlformats.org/presentationml/2006/ole">
            <p:oleObj spid="_x0000_s4099" name="Gráfico" r:id="rId3" imgW="5401524" imgH="2359356" progId="Excel.Sheet.8">
              <p:embed/>
            </p:oleObj>
          </a:graphicData>
        </a:graphic>
      </p:graphicFrame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Quinta Pregunta</a:t>
            </a:r>
            <a:endParaRPr lang="es-EC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214554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¿Cuál es el lugar de entrega de los productos?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39937" name="Gráfico 3"/>
          <p:cNvGraphicFramePr>
            <a:graphicFrameLocks/>
          </p:cNvGraphicFramePr>
          <p:nvPr/>
        </p:nvGraphicFramePr>
        <p:xfrm>
          <a:off x="1142976" y="3000372"/>
          <a:ext cx="7429552" cy="4143404"/>
        </p:xfrm>
        <a:graphic>
          <a:graphicData uri="http://schemas.openxmlformats.org/presentationml/2006/ole">
            <p:oleObj spid="_x0000_s39937" name="Gráfico" r:id="rId3" imgW="5407621" imgH="3145809" progId="Excel.Sheet.8">
              <p:embed/>
            </p:oleObj>
          </a:graphicData>
        </a:graphic>
      </p:graphicFrame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3609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Sexta Pregunta</a:t>
            </a:r>
            <a:endParaRPr lang="es-EC" sz="3600" dirty="0"/>
          </a:p>
        </p:txBody>
      </p:sp>
      <p:pic>
        <p:nvPicPr>
          <p:cNvPr id="40962" name="Gráfico 6"/>
          <p:cNvPicPr>
            <a:picLocks noChangeArrowheads="1"/>
          </p:cNvPicPr>
          <p:nvPr/>
        </p:nvPicPr>
        <p:blipFill>
          <a:blip r:embed="rId2" cstate="print"/>
          <a:srcRect b="-140"/>
          <a:stretch>
            <a:fillRect/>
          </a:stretch>
        </p:blipFill>
        <p:spPr bwMode="auto">
          <a:xfrm>
            <a:off x="938240" y="2922607"/>
            <a:ext cx="7705726" cy="4435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428596" y="1928802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Además de perfiles plásticos a base de materia prima reciclada, ¿qué otros productos usted requiere para su actividad?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16144"/>
            <a:ext cx="8229600" cy="1069848"/>
          </a:xfrm>
        </p:spPr>
        <p:txBody>
          <a:bodyPr/>
          <a:lstStyle/>
          <a:p>
            <a:r>
              <a:rPr lang="es-EC" dirty="0" smtClean="0"/>
              <a:t>Análisis de Resultados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1000100" y="2963946"/>
            <a:ext cx="7358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Demanda Mensual	    85,091 unidades</a:t>
            </a:r>
          </a:p>
          <a:p>
            <a:pPr algn="ctr">
              <a:lnSpc>
                <a:spcPct val="150000"/>
              </a:lnSpc>
            </a:pPr>
            <a:r>
              <a:rPr lang="es-EC" sz="2200" b="1" dirty="0" smtClean="0">
                <a:latin typeface="Arial" pitchFamily="34" charset="0"/>
                <a:cs typeface="Arial" pitchFamily="34" charset="0"/>
              </a:rPr>
              <a:t> Demanda Anual	1,021,092 unidades</a:t>
            </a:r>
            <a:endParaRPr lang="es-EC" sz="2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l="23898" t="17526" r="528" b="4144"/>
          <a:stretch>
            <a:fillRect/>
          </a:stretch>
        </p:blipFill>
        <p:spPr bwMode="auto">
          <a:xfrm>
            <a:off x="-32" y="-24"/>
            <a:ext cx="9144032" cy="535785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857224" y="5500702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Características del Producto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214942" y="5824855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>
                <a:latin typeface="+mj-lt"/>
              </a:rPr>
              <a:t>Perfiles Plásticos</a:t>
            </a:r>
            <a:endParaRPr lang="es-EC" sz="2400" dirty="0"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71810"/>
            <a:ext cx="8229600" cy="1069848"/>
          </a:xfrm>
        </p:spPr>
        <p:txBody>
          <a:bodyPr/>
          <a:lstStyle/>
          <a:p>
            <a:r>
              <a:rPr lang="es-EC" dirty="0" smtClean="0"/>
              <a:t>Plan de Marketing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9848"/>
          </a:xfrm>
        </p:spPr>
        <p:txBody>
          <a:bodyPr/>
          <a:lstStyle/>
          <a:p>
            <a:r>
              <a:rPr lang="es-EC" dirty="0" smtClean="0"/>
              <a:t>Matriz BCG</a:t>
            </a:r>
            <a:endParaRPr lang="es-EC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71576"/>
            <a:ext cx="6643734" cy="474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4 Conector recto de flecha"/>
          <p:cNvCxnSpPr/>
          <p:nvPr/>
        </p:nvCxnSpPr>
        <p:spPr>
          <a:xfrm rot="10800000">
            <a:off x="7143768" y="2857496"/>
            <a:ext cx="1357322" cy="1588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642918"/>
            <a:ext cx="3857652" cy="1069848"/>
          </a:xfrm>
        </p:spPr>
        <p:txBody>
          <a:bodyPr>
            <a:normAutofit/>
          </a:bodyPr>
          <a:lstStyle/>
          <a:p>
            <a:r>
              <a:rPr lang="es-EC" sz="2800" dirty="0" smtClean="0"/>
              <a:t>Fuerzas de Porter</a:t>
            </a:r>
            <a:endParaRPr lang="es-EC" sz="2800" dirty="0"/>
          </a:p>
        </p:txBody>
      </p:sp>
      <p:grpSp>
        <p:nvGrpSpPr>
          <p:cNvPr id="43020" name="Group 12"/>
          <p:cNvGrpSpPr>
            <a:grpSpLocks/>
          </p:cNvGrpSpPr>
          <p:nvPr/>
        </p:nvGrpSpPr>
        <p:grpSpPr bwMode="auto">
          <a:xfrm>
            <a:off x="1071286" y="857051"/>
            <a:ext cx="6858306" cy="5858018"/>
            <a:chOff x="1731" y="3499"/>
            <a:chExt cx="9471" cy="9570"/>
          </a:xfrm>
        </p:grpSpPr>
        <p:sp>
          <p:nvSpPr>
            <p:cNvPr id="43021" name="AutoShape 13"/>
            <p:cNvSpPr>
              <a:spLocks noChangeArrowheads="1"/>
            </p:cNvSpPr>
            <p:nvPr/>
          </p:nvSpPr>
          <p:spPr bwMode="auto">
            <a:xfrm>
              <a:off x="5091" y="3499"/>
              <a:ext cx="2832" cy="3085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548DD4"/>
                  </a:solidFill>
                  <a:effectLst/>
                  <a:latin typeface="Arial" pitchFamily="34" charset="0"/>
                  <a:cs typeface="Arial" pitchFamily="34" charset="0"/>
                </a:rPr>
                <a:t>Poder de Negociación de los Proveedores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Bajo poder de negociación de proveedores.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Compromisos estratégicos.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Facilidades de pago.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Créditos.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Preferencias.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22" name="AutoShape 14"/>
            <p:cNvSpPr>
              <a:spLocks noChangeArrowheads="1"/>
            </p:cNvSpPr>
            <p:nvPr/>
          </p:nvSpPr>
          <p:spPr bwMode="auto">
            <a:xfrm>
              <a:off x="4987" y="10167"/>
              <a:ext cx="2861" cy="2902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1F497D"/>
                  </a:solidFill>
                  <a:effectLst/>
                  <a:latin typeface="Arial" pitchFamily="34" charset="0"/>
                  <a:cs typeface="Arial" pitchFamily="34" charset="0"/>
                </a:rPr>
                <a:t>Amenaza de Productos Sustitutos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 existe amenaza de productos sustitutos</a:t>
              </a: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Otros productos en el mercado no brindan características similares.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23" name="AutoShape 15"/>
            <p:cNvSpPr>
              <a:spLocks noChangeArrowheads="1"/>
            </p:cNvSpPr>
            <p:nvPr/>
          </p:nvSpPr>
          <p:spPr bwMode="auto">
            <a:xfrm>
              <a:off x="1731" y="6767"/>
              <a:ext cx="2705" cy="3265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E36C0A"/>
                  </a:solidFill>
                  <a:effectLst/>
                  <a:latin typeface="Arial" pitchFamily="34" charset="0"/>
                  <a:cs typeface="Arial" pitchFamily="34" charset="0"/>
                </a:rPr>
                <a:t>Poder de Negociación de los Compradores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Bajo poder de negociación de compradores.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Alto volumen de compra.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Poder adquisitivo.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Pocos productores, muchos consumidores.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24" name="AutoShape 16"/>
            <p:cNvSpPr>
              <a:spLocks noChangeArrowheads="1"/>
            </p:cNvSpPr>
            <p:nvPr/>
          </p:nvSpPr>
          <p:spPr bwMode="auto">
            <a:xfrm>
              <a:off x="8500" y="6737"/>
              <a:ext cx="2702" cy="3364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200" b="1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latin typeface="Arial" pitchFamily="34" charset="0"/>
                  <a:cs typeface="Arial" pitchFamily="34" charset="0"/>
                </a:rPr>
                <a:t>Amenaza de Nuevos Entrantes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Fácil acceso al mercado.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Ingreso potencial de nuevos competidores.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Mercado atractivo.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Inversión inicial alta.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 existen obstáculos legales o ambientales.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25" name="Oval 17"/>
            <p:cNvSpPr>
              <a:spLocks noChangeArrowheads="1"/>
            </p:cNvSpPr>
            <p:nvPr/>
          </p:nvSpPr>
          <p:spPr bwMode="auto">
            <a:xfrm>
              <a:off x="4590" y="6694"/>
              <a:ext cx="3698" cy="33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1100" b="1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cs typeface="Arial" pitchFamily="34" charset="0"/>
                </a:rPr>
                <a:t>Rivalidad entre competidores de la industria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Wingdings" pitchFamily="2" charset="2"/>
                <a:buChar char="§"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Pocos competidores.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Mercado dividido entre los participantes.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No existe rivalidad.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Wingdings" pitchFamily="2" charset="2"/>
                <a:buChar char="§"/>
                <a:tabLst/>
              </a:pP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Sana y libre</a:t>
              </a:r>
              <a:r>
                <a:rPr kumimoji="0" lang="es-E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s-E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competencia.</a:t>
              </a:r>
              <a:endParaRPr kumimoji="0" lang="es-E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0" name="19 Conector recto"/>
          <p:cNvCxnSpPr/>
          <p:nvPr/>
        </p:nvCxnSpPr>
        <p:spPr>
          <a:xfrm>
            <a:off x="285752" y="1357298"/>
            <a:ext cx="2857488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/>
          <a:lstStyle/>
          <a:p>
            <a:r>
              <a:rPr lang="es-EC" dirty="0" smtClean="0"/>
              <a:t>Marketing Mix</a:t>
            </a:r>
            <a:endParaRPr lang="es-EC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384428"/>
            <a:ext cx="6797193" cy="39020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/>
          <a:lstStyle/>
          <a:p>
            <a:r>
              <a:rPr lang="es-EC" dirty="0" smtClean="0"/>
              <a:t>Producto</a:t>
            </a:r>
            <a:endParaRPr lang="es-EC" dirty="0"/>
          </a:p>
        </p:txBody>
      </p:sp>
      <p:pic>
        <p:nvPicPr>
          <p:cNvPr id="4" name="3 Imagen" descr="perfil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357430"/>
            <a:ext cx="5087942" cy="3214710"/>
          </a:xfrm>
          <a:prstGeom prst="rect">
            <a:avLst/>
          </a:prstGeom>
        </p:spPr>
      </p:pic>
      <p:pic>
        <p:nvPicPr>
          <p:cNvPr id="5" name="4 Imagen" descr="Perfiles 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7" y="2357430"/>
            <a:ext cx="3214710" cy="3214710"/>
          </a:xfrm>
          <a:prstGeom prst="rect">
            <a:avLst/>
          </a:prstGeom>
        </p:spPr>
      </p:pic>
      <p:cxnSp>
        <p:nvCxnSpPr>
          <p:cNvPr id="7" name="6 Conector recto"/>
          <p:cNvCxnSpPr/>
          <p:nvPr/>
        </p:nvCxnSpPr>
        <p:spPr>
          <a:xfrm rot="5400000">
            <a:off x="2035951" y="3964785"/>
            <a:ext cx="3357586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Precio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2285984" y="2891379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8000" dirty="0" smtClean="0">
                <a:latin typeface="Arial" pitchFamily="34" charset="0"/>
                <a:cs typeface="Arial" pitchFamily="34" charset="0"/>
              </a:rPr>
              <a:t>$ 0.50</a:t>
            </a:r>
            <a:endParaRPr lang="es-EC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Plaza</a:t>
            </a:r>
            <a:endParaRPr lang="es-EC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47840"/>
            <a:ext cx="8076577" cy="416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Logo modifica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2714622"/>
            <a:ext cx="5255856" cy="264320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80" y="858954"/>
            <a:ext cx="8229600" cy="1069848"/>
          </a:xfrm>
        </p:spPr>
        <p:txBody>
          <a:bodyPr/>
          <a:lstStyle/>
          <a:p>
            <a:r>
              <a:rPr lang="es-EC" dirty="0" smtClean="0"/>
              <a:t>Promoción</a:t>
            </a:r>
            <a:endParaRPr lang="es-EC" dirty="0"/>
          </a:p>
        </p:txBody>
      </p:sp>
      <p:pic>
        <p:nvPicPr>
          <p:cNvPr id="3" name="2 Imagen" descr="Papelerí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574" y="2214556"/>
            <a:ext cx="2999208" cy="4115653"/>
          </a:xfrm>
          <a:prstGeom prst="rect">
            <a:avLst/>
          </a:prstGeom>
        </p:spPr>
      </p:pic>
      <p:cxnSp>
        <p:nvCxnSpPr>
          <p:cNvPr id="6" name="5 Conector recto"/>
          <p:cNvCxnSpPr/>
          <p:nvPr/>
        </p:nvCxnSpPr>
        <p:spPr>
          <a:xfrm rot="16200000" flipH="1">
            <a:off x="1571606" y="4286257"/>
            <a:ext cx="4286277" cy="1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>
            <a:normAutofit/>
          </a:bodyPr>
          <a:lstStyle/>
          <a:p>
            <a:r>
              <a:rPr lang="es-EC" sz="3600" dirty="0" smtClean="0"/>
              <a:t>Página Web</a:t>
            </a:r>
            <a:endParaRPr lang="es-EC" sz="3600" dirty="0"/>
          </a:p>
        </p:txBody>
      </p:sp>
      <p:pic>
        <p:nvPicPr>
          <p:cNvPr id="3" name="2 Imagen" descr="Website modifica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321" y="2707970"/>
            <a:ext cx="3801365" cy="2292666"/>
          </a:xfrm>
          <a:prstGeom prst="rect">
            <a:avLst/>
          </a:prstGeom>
        </p:spPr>
      </p:pic>
      <p:pic>
        <p:nvPicPr>
          <p:cNvPr id="4" name="3 Imagen" descr="Website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571612"/>
            <a:ext cx="3643338" cy="2095918"/>
          </a:xfrm>
          <a:prstGeom prst="rect">
            <a:avLst/>
          </a:prstGeom>
        </p:spPr>
      </p:pic>
      <p:pic>
        <p:nvPicPr>
          <p:cNvPr id="5" name="4 Imagen" descr="Website 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157462"/>
            <a:ext cx="3786214" cy="2270174"/>
          </a:xfrm>
          <a:prstGeom prst="rect">
            <a:avLst/>
          </a:prstGeom>
        </p:spPr>
      </p:pic>
      <p:cxnSp>
        <p:nvCxnSpPr>
          <p:cNvPr id="7" name="6 Conector recto"/>
          <p:cNvCxnSpPr/>
          <p:nvPr/>
        </p:nvCxnSpPr>
        <p:spPr>
          <a:xfrm rot="5400000">
            <a:off x="2393153" y="4107649"/>
            <a:ext cx="47863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786314" y="3929066"/>
            <a:ext cx="4000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87780"/>
            <a:ext cx="8229600" cy="1069848"/>
          </a:xfrm>
        </p:spPr>
        <p:txBody>
          <a:bodyPr/>
          <a:lstStyle/>
          <a:p>
            <a:r>
              <a:rPr lang="es-EC" dirty="0" smtClean="0"/>
              <a:t>Estudio Técnico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Aplicacion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549611"/>
            <a:ext cx="3738787" cy="2843404"/>
          </a:xfrm>
          <a:prstGeom prst="rect">
            <a:avLst/>
          </a:prstGeom>
        </p:spPr>
      </p:pic>
      <p:pic>
        <p:nvPicPr>
          <p:cNvPr id="3" name="2 Imagen" descr="Aplicacion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549611"/>
            <a:ext cx="3782160" cy="2879521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071538" y="4891643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>
                <a:latin typeface="Arial" pitchFamily="34" charset="0"/>
                <a:cs typeface="Arial" pitchFamily="34" charset="0"/>
              </a:rPr>
              <a:t>En el proceso de embalaje inicialmente las cajas de banano son colocadas en los pallets y luego se colocan cuatro perfiles plásticos de forma vertical en las esquinas para ser finalmente enrollados por </a:t>
            </a:r>
            <a:r>
              <a:rPr lang="es-EC" dirty="0" smtClean="0">
                <a:latin typeface="Arial" pitchFamily="34" charset="0"/>
                <a:cs typeface="Arial" pitchFamily="34" charset="0"/>
              </a:rPr>
              <a:t>zunchos.</a:t>
            </a:r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Infraestructura</a:t>
            </a:r>
            <a:endParaRPr lang="es-EC" dirty="0"/>
          </a:p>
        </p:txBody>
      </p:sp>
      <p:pic>
        <p:nvPicPr>
          <p:cNvPr id="46082" name="Diagrama 1"/>
          <p:cNvPicPr>
            <a:picLocks noChangeArrowheads="1"/>
          </p:cNvPicPr>
          <p:nvPr/>
        </p:nvPicPr>
        <p:blipFill>
          <a:blip r:embed="rId2" cstate="print"/>
          <a:srcRect b="-37"/>
          <a:stretch>
            <a:fillRect/>
          </a:stretch>
        </p:blipFill>
        <p:spPr bwMode="auto">
          <a:xfrm>
            <a:off x="571472" y="2571768"/>
            <a:ext cx="7858148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 t="5531" b="5531"/>
          <a:stretch>
            <a:fillRect/>
          </a:stretch>
        </p:blipFill>
        <p:spPr bwMode="auto">
          <a:xfrm>
            <a:off x="280586" y="517365"/>
            <a:ext cx="8649132" cy="576915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5804" y="714356"/>
            <a:ext cx="8229600" cy="1069848"/>
          </a:xfrm>
        </p:spPr>
        <p:txBody>
          <a:bodyPr/>
          <a:lstStyle/>
          <a:p>
            <a:r>
              <a:rPr lang="es-EC" dirty="0" smtClean="0"/>
              <a:t>Instalación Eléctrica</a:t>
            </a:r>
            <a:endParaRPr lang="es-EC" dirty="0"/>
          </a:p>
        </p:txBody>
      </p:sp>
      <p:pic>
        <p:nvPicPr>
          <p:cNvPr id="47106" name="Diagrama 3"/>
          <p:cNvPicPr>
            <a:picLocks noChangeArrowheads="1"/>
          </p:cNvPicPr>
          <p:nvPr/>
        </p:nvPicPr>
        <p:blipFill>
          <a:blip r:embed="rId2" cstate="print"/>
          <a:srcRect t="-9364" b="-9618"/>
          <a:stretch>
            <a:fillRect/>
          </a:stretch>
        </p:blipFill>
        <p:spPr bwMode="auto">
          <a:xfrm>
            <a:off x="571472" y="1571612"/>
            <a:ext cx="778674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Transformador Adicio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857232"/>
            <a:ext cx="3018255" cy="54292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3 Imagen" descr="Panel eléctrico de la fáb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853440"/>
            <a:ext cx="4572000" cy="25755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Imagen" descr="Transformadores inicial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3710960"/>
            <a:ext cx="4572000" cy="25755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6 Conector recto"/>
          <p:cNvCxnSpPr/>
          <p:nvPr/>
        </p:nvCxnSpPr>
        <p:spPr>
          <a:xfrm rot="5400000">
            <a:off x="964381" y="3536157"/>
            <a:ext cx="55007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3714744" y="3571876"/>
            <a:ext cx="4857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Maquinaria y Equipos</a:t>
            </a:r>
            <a:endParaRPr lang="es-EC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7929749" cy="3914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Aglomeradora</a:t>
            </a:r>
            <a:endParaRPr lang="es-EC" sz="3600" dirty="0"/>
          </a:p>
        </p:txBody>
      </p:sp>
      <p:pic>
        <p:nvPicPr>
          <p:cNvPr id="3" name="2 Imagen" descr="Aglomeradora 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571644"/>
            <a:ext cx="2575560" cy="4572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85786" y="3073786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Estructura 	$ </a:t>
            </a:r>
            <a:r>
              <a:rPr lang="es-EC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5,000.00</a:t>
            </a:r>
            <a:endParaRPr lang="es-EC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EC" sz="2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EC" sz="24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C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Motor	$  4,855.20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428596" y="1928802"/>
            <a:ext cx="3071834" cy="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600" dirty="0" smtClean="0"/>
              <a:t>Extrusora</a:t>
            </a:r>
            <a:endParaRPr lang="es-EC" sz="3600" dirty="0"/>
          </a:p>
        </p:txBody>
      </p:sp>
      <p:pic>
        <p:nvPicPr>
          <p:cNvPr id="5" name="4 Imagen" descr="Extrusora 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294" y="2786058"/>
            <a:ext cx="4184830" cy="2357454"/>
          </a:xfrm>
          <a:prstGeom prst="rect">
            <a:avLst/>
          </a:prstGeom>
        </p:spPr>
      </p:pic>
      <p:pic>
        <p:nvPicPr>
          <p:cNvPr id="6" name="5 Imagen" descr="Extrusora 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786058"/>
            <a:ext cx="4184829" cy="2357454"/>
          </a:xfrm>
          <a:prstGeom prst="rect">
            <a:avLst/>
          </a:prstGeom>
        </p:spPr>
      </p:pic>
      <p:cxnSp>
        <p:nvCxnSpPr>
          <p:cNvPr id="8" name="7 Conector recto"/>
          <p:cNvCxnSpPr/>
          <p:nvPr/>
        </p:nvCxnSpPr>
        <p:spPr>
          <a:xfrm rot="5400000">
            <a:off x="3250397" y="4036223"/>
            <a:ext cx="264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212665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8477870" cy="312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2285984" y="524346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000" b="1" dirty="0" smtClean="0">
                <a:latin typeface="Arial" pitchFamily="34" charset="0"/>
                <a:cs typeface="Arial" pitchFamily="34" charset="0"/>
              </a:rPr>
              <a:t>3 Extrusoras 		$ 184,134.12</a:t>
            </a:r>
            <a:endParaRPr lang="es-EC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/>
          <a:lstStyle/>
          <a:p>
            <a:r>
              <a:rPr lang="es-EC" dirty="0" smtClean="0"/>
              <a:t>Compresor</a:t>
            </a:r>
            <a:endParaRPr lang="es-EC" dirty="0"/>
          </a:p>
        </p:txBody>
      </p:sp>
      <p:pic>
        <p:nvPicPr>
          <p:cNvPr id="3" name="2 Imagen" descr="Compres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285992"/>
            <a:ext cx="5709951" cy="3216606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643306" y="5715016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latin typeface="Arial" pitchFamily="34" charset="0"/>
                <a:cs typeface="Arial" pitchFamily="34" charset="0"/>
              </a:rPr>
              <a:t>$ 3,860.00</a:t>
            </a:r>
            <a:endParaRPr lang="es-EC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 General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362794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>
                <a:latin typeface="Arial" pitchFamily="34" charset="0"/>
                <a:cs typeface="Arial" pitchFamily="34" charset="0"/>
              </a:rPr>
              <a:t>Crear responsabilidad social a las compañías exportadoras de Banano y a su vez, satisfacer la demanda no cubierta fabricando un producto a base de materia prima reciclada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80" y="928670"/>
            <a:ext cx="8229600" cy="1069848"/>
          </a:xfrm>
        </p:spPr>
        <p:txBody>
          <a:bodyPr/>
          <a:lstStyle/>
          <a:p>
            <a:r>
              <a:rPr lang="es-EC" dirty="0" smtClean="0"/>
              <a:t>Camión</a:t>
            </a:r>
            <a:endParaRPr lang="es-EC" dirty="0"/>
          </a:p>
        </p:txBody>
      </p:sp>
      <p:pic>
        <p:nvPicPr>
          <p:cNvPr id="3" name="2 Imagen" descr="Camión HINO G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833797"/>
            <a:ext cx="4508429" cy="2881327"/>
          </a:xfrm>
          <a:prstGeom prst="rect">
            <a:avLst/>
          </a:prstGeom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8636105" cy="206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30656"/>
            <a:ext cx="8229600" cy="1069848"/>
          </a:xfrm>
        </p:spPr>
        <p:txBody>
          <a:bodyPr/>
          <a:lstStyle/>
          <a:p>
            <a:r>
              <a:rPr lang="es-EC" dirty="0" smtClean="0"/>
              <a:t>Equipo Humano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28680" y="1071546"/>
            <a:ext cx="8229600" cy="1069848"/>
          </a:xfrm>
        </p:spPr>
        <p:txBody>
          <a:bodyPr/>
          <a:lstStyle/>
          <a:p>
            <a:r>
              <a:rPr lang="es-EC" dirty="0" smtClean="0"/>
              <a:t>Personal Administrativo</a:t>
            </a:r>
            <a:endParaRPr lang="es-EC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2" y="2571744"/>
            <a:ext cx="8715404" cy="338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7242" y="1071546"/>
            <a:ext cx="8229600" cy="1069848"/>
          </a:xfrm>
        </p:spPr>
        <p:txBody>
          <a:bodyPr/>
          <a:lstStyle/>
          <a:p>
            <a:r>
              <a:rPr lang="es-EC" dirty="0" smtClean="0"/>
              <a:t>Personal Operativo</a:t>
            </a:r>
            <a:endParaRPr lang="es-EC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71744"/>
            <a:ext cx="727262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9218"/>
            <a:ext cx="8229600" cy="1069848"/>
          </a:xfrm>
        </p:spPr>
        <p:txBody>
          <a:bodyPr/>
          <a:lstStyle/>
          <a:p>
            <a:r>
              <a:rPr lang="es-EC" dirty="0" smtClean="0"/>
              <a:t>Estudio Financiero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Inversión</a:t>
            </a:r>
            <a:endParaRPr lang="es-EC" dirty="0"/>
          </a:p>
        </p:txBody>
      </p:sp>
      <p:graphicFrame>
        <p:nvGraphicFramePr>
          <p:cNvPr id="3" name="2 Diagrama"/>
          <p:cNvGraphicFramePr/>
          <p:nvPr/>
        </p:nvGraphicFramePr>
        <p:xfrm>
          <a:off x="1571604" y="1928802"/>
          <a:ext cx="626271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Capital de Trabajo</a:t>
            </a:r>
            <a:endParaRPr lang="es-EC" dirty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90821"/>
            <a:ext cx="86868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9848"/>
          </a:xfrm>
        </p:spPr>
        <p:txBody>
          <a:bodyPr/>
          <a:lstStyle/>
          <a:p>
            <a:r>
              <a:rPr lang="es-EC" dirty="0" smtClean="0"/>
              <a:t>Inversión Fija</a:t>
            </a:r>
            <a:endParaRPr lang="es-EC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74"/>
            <a:ext cx="6547379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Inversión Total</a:t>
            </a:r>
            <a:endParaRPr lang="es-EC" dirty="0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8179777" cy="221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Financiamiento</a:t>
            </a:r>
            <a:endParaRPr lang="es-EC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86058"/>
            <a:ext cx="8447562" cy="218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 Específicos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285992"/>
            <a:ext cx="82153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Determinar la inversión inicial, costos, estructura de capital y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rentabilidad</a:t>
            </a:r>
            <a:r>
              <a:rPr lang="es-ES" dirty="0">
                <a:latin typeface="Arial" pitchFamily="34" charset="0"/>
                <a:cs typeface="Arial" pitchFamily="34" charset="0"/>
              </a:rPr>
              <a:t>. 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Importar las máquinas y equipos para acondicionar la planta e instalar el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ES" dirty="0">
                <a:latin typeface="Arial" pitchFamily="34" charset="0"/>
                <a:cs typeface="Arial" pitchFamily="34" charset="0"/>
              </a:rPr>
              <a:t>eléctrico.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Encontrar el punto de equilibrio de la producción y comercialización.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Elaborar un plan de marketing para conseguir una mayor participación del </a:t>
            </a:r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mercado</a:t>
            </a:r>
            <a:r>
              <a:rPr lang="es-ES" dirty="0">
                <a:latin typeface="Arial" pitchFamily="34" charset="0"/>
                <a:cs typeface="Arial" pitchFamily="34" charset="0"/>
              </a:rPr>
              <a:t>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Determinar la factibilidad del proyecto para incrementar las líneas de </a:t>
            </a:r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ff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producción </a:t>
            </a:r>
            <a:r>
              <a:rPr lang="es-ES" dirty="0">
                <a:latin typeface="Arial" pitchFamily="34" charset="0"/>
                <a:cs typeface="Arial" pitchFamily="34" charset="0"/>
              </a:rPr>
              <a:t>a largo plazo.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Amortización de la Deuda</a:t>
            </a:r>
            <a:endParaRPr lang="es-EC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274" y="2732089"/>
            <a:ext cx="7701378" cy="2482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Ingresos</a:t>
            </a:r>
            <a:endParaRPr lang="es-EC" dirty="0"/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104775" y="2633670"/>
          <a:ext cx="8934450" cy="1866900"/>
        </p:xfrm>
        <a:graphic>
          <a:graphicData uri="http://schemas.openxmlformats.org/presentationml/2006/ole">
            <p:oleObj spid="_x0000_s87042" name="Hoja de cálculo" r:id="rId3" imgW="8934416" imgH="1866900" progId="Excel.Sheet.12">
              <p:embed/>
            </p:oleObj>
          </a:graphicData>
        </a:graphic>
      </p:graphicFrame>
      <p:sp>
        <p:nvSpPr>
          <p:cNvPr id="5" name="4 Rectángulo"/>
          <p:cNvSpPr/>
          <p:nvPr/>
        </p:nvSpPr>
        <p:spPr>
          <a:xfrm>
            <a:off x="714348" y="5286388"/>
            <a:ext cx="3509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>
                <a:hlinkClick r:id="rId4" action="ppaction://hlinkfile"/>
              </a:rPr>
              <a:t>Flujo de Caja.xlsx - Ingresos!B12</a:t>
            </a:r>
            <a:endParaRPr lang="es-EC" dirty="0">
              <a:hlinkClick r:id="rId4" action="ppaction://hlinkfile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Costos Fijos</a:t>
            </a:r>
            <a:endParaRPr lang="es-EC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500306"/>
            <a:ext cx="7452988" cy="410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/>
          <a:lstStyle/>
          <a:p>
            <a:r>
              <a:rPr lang="es-EC" dirty="0" smtClean="0"/>
              <a:t>Costos Variables</a:t>
            </a:r>
            <a:endParaRPr lang="es-EC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153" y="2000240"/>
            <a:ext cx="6087243" cy="49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28704" y="2857496"/>
            <a:ext cx="1757346" cy="1069848"/>
          </a:xfrm>
        </p:spPr>
        <p:txBody>
          <a:bodyPr/>
          <a:lstStyle/>
          <a:p>
            <a:r>
              <a:rPr lang="es-EC" dirty="0" smtClean="0"/>
              <a:t>Gastos</a:t>
            </a:r>
            <a:endParaRPr lang="es-EC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8209" y="1231899"/>
            <a:ext cx="6765757" cy="505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9848"/>
          </a:xfrm>
        </p:spPr>
        <p:txBody>
          <a:bodyPr/>
          <a:lstStyle/>
          <a:p>
            <a:r>
              <a:rPr lang="es-EC" dirty="0" smtClean="0"/>
              <a:t>Valor de Desecho</a:t>
            </a:r>
            <a:endParaRPr lang="es-EC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14414" y="2129158"/>
          <a:ext cx="6715172" cy="4300238"/>
        </p:xfrm>
        <a:graphic>
          <a:graphicData uri="http://schemas.openxmlformats.org/drawingml/2006/table">
            <a:tbl>
              <a:tblPr/>
              <a:tblGrid>
                <a:gridCol w="1571636"/>
                <a:gridCol w="1365124"/>
                <a:gridCol w="1349520"/>
                <a:gridCol w="1023007"/>
                <a:gridCol w="1405885"/>
              </a:tblGrid>
              <a:tr h="9531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Activo</a:t>
                      </a:r>
                      <a:endParaRPr lang="es-EC" sz="1600">
                        <a:solidFill>
                          <a:srgbClr val="000000"/>
                        </a:solidFill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Valor de Compra ($)</a:t>
                      </a:r>
                      <a:endParaRPr lang="es-EC" sz="1600">
                        <a:solidFill>
                          <a:srgbClr val="000000"/>
                        </a:solidFill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Valor de Desecho ($)</a:t>
                      </a:r>
                      <a:endParaRPr lang="es-EC" sz="1600">
                        <a:solidFill>
                          <a:srgbClr val="000000"/>
                        </a:solidFill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Vida Útil</a:t>
                      </a:r>
                      <a:endParaRPr lang="es-EC" sz="1600">
                        <a:solidFill>
                          <a:srgbClr val="000000"/>
                        </a:solidFill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Depreciación Anual ($)</a:t>
                      </a:r>
                      <a:endParaRPr lang="es-EC" sz="1600">
                        <a:solidFill>
                          <a:srgbClr val="000000"/>
                        </a:solidFill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765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Extrusora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184,134.11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36,826.82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14,730.73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13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Construcción de Galpón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47,517.66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23,758.83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1,187.94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Instalación Eléctrica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64,826.28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12,965.26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5,186.10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Aglomeradora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61,912.77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12,382.55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4,953.02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Compresor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  3,584.00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   716.80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10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   286.72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Camión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  71,480.00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14,296.00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EC" sz="1600" dirty="0">
                          <a:solidFill>
                            <a:srgbClr val="000000"/>
                          </a:solidFill>
                          <a:latin typeface="Arial"/>
                          <a:ea typeface="ヒラギノ角ゴ Pro W3"/>
                          <a:cs typeface="Times New Roman"/>
                        </a:rPr>
                        <a:t>$  11,436.80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002094"/>
            <a:ext cx="8229600" cy="1069848"/>
          </a:xfrm>
        </p:spPr>
        <p:txBody>
          <a:bodyPr/>
          <a:lstStyle/>
          <a:p>
            <a:r>
              <a:rPr lang="es-EC" dirty="0" smtClean="0"/>
              <a:t>Flujo de Caja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s-EC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Flujo de Caja del Proyecto</a:t>
            </a:r>
            <a:endParaRPr lang="es-EC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6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928802"/>
            <a:ext cx="89154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Flujo de Caja del Inversionista</a:t>
            </a:r>
            <a:endParaRPr lang="es-EC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57" y="2071678"/>
            <a:ext cx="90582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12048"/>
            <a:ext cx="8229600" cy="1069848"/>
          </a:xfrm>
        </p:spPr>
        <p:txBody>
          <a:bodyPr/>
          <a:lstStyle/>
          <a:p>
            <a:r>
              <a:rPr lang="es-EC" dirty="0" smtClean="0"/>
              <a:t>Indicadores de Rentabilidad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2214546" y="2797916"/>
            <a:ext cx="4214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VAN</a:t>
            </a:r>
          </a:p>
          <a:p>
            <a:pPr marL="342900" indent="-342900">
              <a:buFont typeface="Wingdings" pitchFamily="2" charset="2"/>
              <a:buChar char="§"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TIR</a:t>
            </a:r>
          </a:p>
          <a:p>
            <a:pPr marL="342900" indent="-342900">
              <a:buFont typeface="Wingdings" pitchFamily="2" charset="2"/>
              <a:buChar char="§"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Período de Recuperación</a:t>
            </a:r>
            <a:endParaRPr lang="es-EC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14620"/>
            <a:ext cx="8229600" cy="1069848"/>
          </a:xfrm>
        </p:spPr>
        <p:txBody>
          <a:bodyPr/>
          <a:lstStyle/>
          <a:p>
            <a:r>
              <a:rPr lang="es-EC" dirty="0" smtClean="0"/>
              <a:t>Estudio Organizacional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s-EC" sz="3600" dirty="0" smtClean="0"/>
              <a:t>TMAR – Tasa de Descuento</a:t>
            </a:r>
            <a:endParaRPr lang="es-EC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357422" y="250030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200" i="1" dirty="0" err="1">
                <a:latin typeface="Arial" pitchFamily="34" charset="0"/>
                <a:cs typeface="Arial" pitchFamily="34" charset="0"/>
              </a:rPr>
              <a:t>ke</a:t>
            </a:r>
            <a:r>
              <a:rPr lang="es-EC" sz="2200" i="1" dirty="0">
                <a:latin typeface="Arial" pitchFamily="34" charset="0"/>
                <a:cs typeface="Arial" pitchFamily="34" charset="0"/>
              </a:rPr>
              <a:t> = Rf + β (</a:t>
            </a:r>
            <a:r>
              <a:rPr lang="es-EC" sz="2200" i="1" dirty="0" err="1">
                <a:latin typeface="Arial" pitchFamily="34" charset="0"/>
                <a:cs typeface="Arial" pitchFamily="34" charset="0"/>
              </a:rPr>
              <a:t>Rm</a:t>
            </a:r>
            <a:r>
              <a:rPr lang="es-EC" sz="2200" i="1" dirty="0">
                <a:latin typeface="Arial" pitchFamily="34" charset="0"/>
                <a:cs typeface="Arial" pitchFamily="34" charset="0"/>
              </a:rPr>
              <a:t> – Rf) + </a:t>
            </a:r>
            <a:r>
              <a:rPr lang="es-EC" sz="2200" i="1" dirty="0" err="1">
                <a:latin typeface="Arial" pitchFamily="34" charset="0"/>
                <a:cs typeface="Arial" pitchFamily="34" charset="0"/>
              </a:rPr>
              <a:t>Sp</a:t>
            </a: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C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71472" y="335756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err="1">
                <a:latin typeface="Arial" pitchFamily="34" charset="0"/>
                <a:cs typeface="Arial" pitchFamily="34" charset="0"/>
              </a:rPr>
              <a:t>ke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 =</a:t>
            </a:r>
            <a:r>
              <a:rPr lang="es-EC" dirty="0">
                <a:latin typeface="Arial" pitchFamily="34" charset="0"/>
                <a:cs typeface="Arial" pitchFamily="34" charset="0"/>
              </a:rPr>
              <a:t> Rendimiento esperado</a:t>
            </a:r>
          </a:p>
          <a:p>
            <a:r>
              <a:rPr lang="es-EC" b="1" i="1" dirty="0">
                <a:latin typeface="Arial" pitchFamily="34" charset="0"/>
                <a:cs typeface="Arial" pitchFamily="34" charset="0"/>
              </a:rPr>
              <a:t>Rf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 =</a:t>
            </a:r>
            <a:r>
              <a:rPr lang="es-EC" dirty="0">
                <a:latin typeface="Arial" pitchFamily="34" charset="0"/>
                <a:cs typeface="Arial" pitchFamily="34" charset="0"/>
              </a:rPr>
              <a:t> Tasa libre de riesgo (Bonos del Tesoro de Estados Unidos)</a:t>
            </a:r>
          </a:p>
          <a:p>
            <a:r>
              <a:rPr lang="es-EC" b="1" i="1" dirty="0">
                <a:latin typeface="Arial" pitchFamily="34" charset="0"/>
                <a:cs typeface="Arial" pitchFamily="34" charset="0"/>
              </a:rPr>
              <a:t>β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 =</a:t>
            </a:r>
            <a:r>
              <a:rPr lang="es-EC" dirty="0">
                <a:latin typeface="Arial" pitchFamily="34" charset="0"/>
                <a:cs typeface="Arial" pitchFamily="34" charset="0"/>
              </a:rPr>
              <a:t> Coeficiente de riesgo de la competencia</a:t>
            </a:r>
          </a:p>
          <a:p>
            <a:r>
              <a:rPr lang="es-EC" b="1" i="1" dirty="0" err="1">
                <a:latin typeface="Arial" pitchFamily="34" charset="0"/>
                <a:cs typeface="Arial" pitchFamily="34" charset="0"/>
              </a:rPr>
              <a:t>Rm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 =</a:t>
            </a:r>
            <a:r>
              <a:rPr lang="es-EC" dirty="0">
                <a:latin typeface="Arial" pitchFamily="34" charset="0"/>
                <a:cs typeface="Arial" pitchFamily="34" charset="0"/>
              </a:rPr>
              <a:t> Tasa de rendimiento del mercado</a:t>
            </a:r>
          </a:p>
          <a:p>
            <a:r>
              <a:rPr lang="es-EC" b="1" i="1" dirty="0" err="1">
                <a:latin typeface="Arial" pitchFamily="34" charset="0"/>
                <a:cs typeface="Arial" pitchFamily="34" charset="0"/>
              </a:rPr>
              <a:t>Sp</a:t>
            </a:r>
            <a:r>
              <a:rPr lang="es-EC" b="1" dirty="0">
                <a:latin typeface="Arial" pitchFamily="34" charset="0"/>
                <a:cs typeface="Arial" pitchFamily="34" charset="0"/>
              </a:rPr>
              <a:t> =</a:t>
            </a:r>
            <a:r>
              <a:rPr lang="es-EC" dirty="0">
                <a:latin typeface="Arial" pitchFamily="34" charset="0"/>
                <a:cs typeface="Arial" pitchFamily="34" charset="0"/>
              </a:rPr>
              <a:t> Riesgo País</a:t>
            </a:r>
          </a:p>
          <a:p>
            <a:endParaRPr lang="es-EC" dirty="0"/>
          </a:p>
        </p:txBody>
      </p:sp>
      <p:sp>
        <p:nvSpPr>
          <p:cNvPr id="5" name="4 CuadroTexto"/>
          <p:cNvSpPr txBox="1"/>
          <p:nvPr/>
        </p:nvSpPr>
        <p:spPr>
          <a:xfrm>
            <a:off x="1857356" y="5072074"/>
            <a:ext cx="60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200" i="1" dirty="0" err="1">
                <a:latin typeface="Arial" pitchFamily="34" charset="0"/>
                <a:cs typeface="Arial" pitchFamily="34" charset="0"/>
              </a:rPr>
              <a:t>ke</a:t>
            </a:r>
            <a:r>
              <a:rPr lang="es-EC" sz="2200" i="1" dirty="0">
                <a:latin typeface="Arial" pitchFamily="34" charset="0"/>
                <a:cs typeface="Arial" pitchFamily="34" charset="0"/>
              </a:rPr>
              <a:t> = 4,38% + 1,15 (10% – 4,38%) + 7,16%</a:t>
            </a: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S" sz="2200" dirty="0">
                <a:latin typeface="Arial" pitchFamily="34" charset="0"/>
                <a:cs typeface="Arial" pitchFamily="34" charset="0"/>
              </a:rPr>
              <a:t> </a:t>
            </a: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C" sz="2200" i="1" dirty="0" err="1">
                <a:latin typeface="Arial" pitchFamily="34" charset="0"/>
                <a:cs typeface="Arial" pitchFamily="34" charset="0"/>
              </a:rPr>
              <a:t>ke</a:t>
            </a:r>
            <a:r>
              <a:rPr lang="es-EC" sz="2200" i="1" dirty="0">
                <a:latin typeface="Arial" pitchFamily="34" charset="0"/>
                <a:cs typeface="Arial" pitchFamily="34" charset="0"/>
              </a:rPr>
              <a:t> = 18%</a:t>
            </a: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algn="ctr"/>
            <a:endParaRPr lang="es-EC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57222" y="1857364"/>
            <a:ext cx="4900618" cy="1069848"/>
          </a:xfrm>
        </p:spPr>
        <p:txBody>
          <a:bodyPr>
            <a:normAutofit/>
          </a:bodyPr>
          <a:lstStyle/>
          <a:p>
            <a:pPr algn="ctr"/>
            <a:r>
              <a:rPr lang="es-EC" sz="3600" b="1" dirty="0" smtClean="0"/>
              <a:t>VAN</a:t>
            </a:r>
            <a:endParaRPr lang="es-EC" sz="36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000364" y="1857364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Proyecto 		$198,633.34</a:t>
            </a:r>
          </a:p>
          <a:p>
            <a:pPr>
              <a:buFont typeface="Wingdings" pitchFamily="2" charset="2"/>
              <a:buChar char="§"/>
            </a:pPr>
            <a:r>
              <a:rPr lang="es-EC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Inversionista	$159,714.33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14390" y="4073664"/>
            <a:ext cx="2471726" cy="106984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TIR</a:t>
            </a:r>
            <a:endParaRPr kumimoji="0" lang="es-EC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00298" y="4143380"/>
            <a:ext cx="47149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Proyecto		30%</a:t>
            </a:r>
          </a:p>
          <a:p>
            <a:pPr algn="ctr">
              <a:buFont typeface="Wingdings" pitchFamily="2" charset="2"/>
              <a:buChar char="§"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Inversionista	33%</a:t>
            </a:r>
            <a:endParaRPr lang="es-EC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359020"/>
            <a:ext cx="8229600" cy="1069848"/>
          </a:xfrm>
        </p:spPr>
        <p:txBody>
          <a:bodyPr/>
          <a:lstStyle/>
          <a:p>
            <a:r>
              <a:rPr lang="es-EC" dirty="0" smtClean="0"/>
              <a:t>Período de Recuperación</a:t>
            </a:r>
            <a:endParaRPr lang="es-EC" dirty="0"/>
          </a:p>
        </p:txBody>
      </p:sp>
      <p:sp>
        <p:nvSpPr>
          <p:cNvPr id="7" name="6 CuadroTexto"/>
          <p:cNvSpPr txBox="1"/>
          <p:nvPr/>
        </p:nvSpPr>
        <p:spPr>
          <a:xfrm>
            <a:off x="2071670" y="3046397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Proyecto 		4 años</a:t>
            </a:r>
          </a:p>
          <a:p>
            <a:pPr>
              <a:buFont typeface="Wingdings" pitchFamily="2" charset="2"/>
              <a:buChar char="§"/>
            </a:pPr>
            <a:endParaRPr lang="es-EC" sz="28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C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Inversionista	5 años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Análisis de Sensibilidad</a:t>
            </a:r>
            <a:endParaRPr lang="es-EC" dirty="0"/>
          </a:p>
        </p:txBody>
      </p:sp>
      <p:pic>
        <p:nvPicPr>
          <p:cNvPr id="94210" name="Image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7219" y="2500306"/>
            <a:ext cx="528086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43182"/>
            <a:ext cx="8229600" cy="1069848"/>
          </a:xfrm>
        </p:spPr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44904"/>
            <a:ext cx="8229600" cy="1069848"/>
          </a:xfrm>
        </p:spPr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 txBox="1">
            <a:spLocks/>
          </p:cNvSpPr>
          <p:nvPr/>
        </p:nvSpPr>
        <p:spPr>
          <a:xfrm>
            <a:off x="2143108" y="2033590"/>
            <a:ext cx="5715040" cy="17526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C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Alejandro Quirola Palacios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s-EC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s-EC" sz="3200" dirty="0" smtClean="0">
                <a:latin typeface="+mj-lt"/>
              </a:rPr>
              <a:t>Verónica Saltos Guzmán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endParaRPr lang="es-EC" sz="3200" dirty="0" smtClean="0">
              <a:latin typeface="+mj-lt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s-EC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Viviana Centeno Loor</a:t>
            </a:r>
            <a:endParaRPr kumimoji="0" lang="es-EC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/>
          <a:lstStyle/>
          <a:p>
            <a:r>
              <a:rPr lang="es-EC" dirty="0" smtClean="0"/>
              <a:t>Misión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285992"/>
            <a:ext cx="72866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_tradnl" dirty="0">
                <a:latin typeface="Arial" pitchFamily="34" charset="0"/>
                <a:cs typeface="Arial" pitchFamily="34" charset="0"/>
              </a:rPr>
              <a:t>Ofrecer productos de alta calidad a base de materia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prima.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Dedicarnos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totalmente a nuestros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clientes.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Adoptar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la mejor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tecnología.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Comprometernos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con el medio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ambiente.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Posicionarnos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como una marca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eco-amigable.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Contratar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, motivar, gratificar y conservar personal con habilidades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excepcionales.</a:t>
            </a:r>
          </a:p>
          <a:p>
            <a:pPr>
              <a:buFont typeface="Wingdings" pitchFamily="2" charset="2"/>
              <a:buChar char="§"/>
            </a:pPr>
            <a:endParaRPr lang="es-EC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Compensar </a:t>
            </a:r>
            <a:r>
              <a:rPr lang="es-ES_tradnl" dirty="0">
                <a:latin typeface="Arial" pitchFamily="34" charset="0"/>
                <a:cs typeface="Arial" pitchFamily="34" charset="0"/>
              </a:rPr>
              <a:t>a nuestro recurso humano en base a su 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desempeño.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Visión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357430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S" dirty="0">
                <a:latin typeface="Arial" pitchFamily="34" charset="0"/>
                <a:cs typeface="Arial" pitchFamily="34" charset="0"/>
              </a:rPr>
              <a:t>Ser soporte de las exportaciones ecuatorianas como proveedor de productos a base de materia prima reciclada para el embalaje y empaque de dichos insumos.</a:t>
            </a:r>
            <a:endParaRPr lang="es-EC" dirty="0">
              <a:latin typeface="Arial" pitchFamily="34" charset="0"/>
              <a:cs typeface="Arial" pitchFamily="34" charset="0"/>
            </a:endParaRPr>
          </a:p>
          <a:p>
            <a:endParaRPr lang="es-EC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1152</Words>
  <Application>Microsoft Office PowerPoint</Application>
  <PresentationFormat>Presentación en pantalla (4:3)</PresentationFormat>
  <Paragraphs>261</Paragraphs>
  <Slides>76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76</vt:i4>
      </vt:variant>
    </vt:vector>
  </HeadingPairs>
  <TitlesOfParts>
    <vt:vector size="80" baseType="lpstr">
      <vt:lpstr>Urbano</vt:lpstr>
      <vt:lpstr>Tema de Office</vt:lpstr>
      <vt:lpstr>Gráfico</vt:lpstr>
      <vt:lpstr>Hoja de cálculo</vt:lpstr>
      <vt:lpstr>Proyecto De Producción y Comercialización de Perfiles Plásticos a Base de Materia Prima Reciclada para Compañías Exportadoras de Banano en la Ciudad de Guayaquil </vt:lpstr>
      <vt:lpstr>Introducción</vt:lpstr>
      <vt:lpstr>Diapositiva 3</vt:lpstr>
      <vt:lpstr>Diapositiva 4</vt:lpstr>
      <vt:lpstr>Objetivo General</vt:lpstr>
      <vt:lpstr>Objetivos Específicos</vt:lpstr>
      <vt:lpstr>Estudio Organizacional</vt:lpstr>
      <vt:lpstr>Misión</vt:lpstr>
      <vt:lpstr>Visión</vt:lpstr>
      <vt:lpstr>Esquema de la Organización</vt:lpstr>
      <vt:lpstr>Análisis FODA</vt:lpstr>
      <vt:lpstr>Fortalezas </vt:lpstr>
      <vt:lpstr>Oportunidades</vt:lpstr>
      <vt:lpstr>Debilidades</vt:lpstr>
      <vt:lpstr>Amenazas</vt:lpstr>
      <vt:lpstr>Investigación de Mercado y su Análisis</vt:lpstr>
      <vt:lpstr>Planteamiento del Problema</vt:lpstr>
      <vt:lpstr>Perfil del Consumidor</vt:lpstr>
      <vt:lpstr>Plan de Muestreo</vt:lpstr>
      <vt:lpstr>Plan de Muestreo</vt:lpstr>
      <vt:lpstr>Diseño de la Encuesta</vt:lpstr>
      <vt:lpstr>Análisis de Resultados</vt:lpstr>
      <vt:lpstr>Primera Pregunta</vt:lpstr>
      <vt:lpstr>Segunda Pregunta</vt:lpstr>
      <vt:lpstr>Tercera Pregunta</vt:lpstr>
      <vt:lpstr>Cuarta Pregunta</vt:lpstr>
      <vt:lpstr>Quinta Pregunta</vt:lpstr>
      <vt:lpstr>Sexta Pregunta</vt:lpstr>
      <vt:lpstr>Análisis de Resultados</vt:lpstr>
      <vt:lpstr>Plan de Marketing</vt:lpstr>
      <vt:lpstr>Matriz BCG</vt:lpstr>
      <vt:lpstr>Fuerzas de Porter</vt:lpstr>
      <vt:lpstr>Marketing Mix</vt:lpstr>
      <vt:lpstr>Producto</vt:lpstr>
      <vt:lpstr>Precio</vt:lpstr>
      <vt:lpstr>Plaza</vt:lpstr>
      <vt:lpstr>Promoción</vt:lpstr>
      <vt:lpstr>Página Web</vt:lpstr>
      <vt:lpstr>Estudio Técnico</vt:lpstr>
      <vt:lpstr>Infraestructura</vt:lpstr>
      <vt:lpstr>Diapositiva 41</vt:lpstr>
      <vt:lpstr>Instalación Eléctrica</vt:lpstr>
      <vt:lpstr>Diapositiva 43</vt:lpstr>
      <vt:lpstr>Maquinaria y Equipos</vt:lpstr>
      <vt:lpstr>Aglomeradora</vt:lpstr>
      <vt:lpstr>Extrusora</vt:lpstr>
      <vt:lpstr>Diapositiva 47</vt:lpstr>
      <vt:lpstr>Diapositiva 48</vt:lpstr>
      <vt:lpstr>Compresor</vt:lpstr>
      <vt:lpstr>Camión</vt:lpstr>
      <vt:lpstr>Equipo Humano</vt:lpstr>
      <vt:lpstr>Personal Administrativo</vt:lpstr>
      <vt:lpstr>Personal Operativo</vt:lpstr>
      <vt:lpstr>Estudio Financiero</vt:lpstr>
      <vt:lpstr>Inversión</vt:lpstr>
      <vt:lpstr>Capital de Trabajo</vt:lpstr>
      <vt:lpstr>Inversión Fija</vt:lpstr>
      <vt:lpstr>Inversión Total</vt:lpstr>
      <vt:lpstr>Financiamiento</vt:lpstr>
      <vt:lpstr>Amortización de la Deuda</vt:lpstr>
      <vt:lpstr>Ingresos</vt:lpstr>
      <vt:lpstr>Costos Fijos</vt:lpstr>
      <vt:lpstr>Costos Variables</vt:lpstr>
      <vt:lpstr>Gastos</vt:lpstr>
      <vt:lpstr>Valor de Desecho</vt:lpstr>
      <vt:lpstr>Flujo de Caja</vt:lpstr>
      <vt:lpstr>Flujo de Caja del Proyecto</vt:lpstr>
      <vt:lpstr>Flujo de Caja del Inversionista</vt:lpstr>
      <vt:lpstr>Indicadores de Rentabilidad</vt:lpstr>
      <vt:lpstr>TMAR – Tasa de Descuento</vt:lpstr>
      <vt:lpstr>VAN</vt:lpstr>
      <vt:lpstr>Período de Recuperación</vt:lpstr>
      <vt:lpstr>Análisis de Sensibilidad</vt:lpstr>
      <vt:lpstr>Conclusiones</vt:lpstr>
      <vt:lpstr>Recomendaciones</vt:lpstr>
      <vt:lpstr>Diapositiva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Producción y Comercialización de Perfiles Plásticos a Base de Materia Prima Reciclada para Compañías Exportadoras de Banano en la Ciudad de Guayaquil</dc:title>
  <dc:creator>Vero</dc:creator>
  <cp:lastModifiedBy>Vero</cp:lastModifiedBy>
  <cp:revision>30</cp:revision>
  <dcterms:created xsi:type="dcterms:W3CDTF">2010-02-23T20:24:19Z</dcterms:created>
  <dcterms:modified xsi:type="dcterms:W3CDTF">2010-02-24T01:04:35Z</dcterms:modified>
</cp:coreProperties>
</file>