
<file path=[Content_Types].xml><?xml version="1.0" encoding="utf-8"?>
<Types xmlns="http://schemas.openxmlformats.org/package/2006/content-types">
  <Default Extension="png" ContentType="image/png"/>
  <Default Extension="MPG" ContentType="video/mpeg"/>
  <Default Extension="jpeg" ContentType="image/jpeg"/>
  <Default Extension="emf" ContentType="image/x-emf"/>
  <Default Extension="rels" ContentType="application/vnd.openxmlformats-package.relationships+xml"/>
  <Default Extension="xml" ContentType="application/xml"/>
  <Default Extension="wav" ContentType="audio/wav"/>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58" r:id="rId4"/>
    <p:sldId id="264" r:id="rId5"/>
    <p:sldId id="268" r:id="rId6"/>
    <p:sldId id="269" r:id="rId7"/>
    <p:sldId id="270" r:id="rId8"/>
    <p:sldId id="261" r:id="rId9"/>
    <p:sldId id="272" r:id="rId10"/>
    <p:sldId id="271" r:id="rId11"/>
    <p:sldId id="278" r:id="rId12"/>
    <p:sldId id="279" r:id="rId13"/>
    <p:sldId id="280" r:id="rId14"/>
    <p:sldId id="281" r:id="rId15"/>
    <p:sldId id="284" r:id="rId16"/>
    <p:sldId id="285" r:id="rId17"/>
    <p:sldId id="286" r:id="rId18"/>
    <p:sldId id="288" r:id="rId19"/>
    <p:sldId id="289" r:id="rId20"/>
    <p:sldId id="290" r:id="rId21"/>
    <p:sldId id="282" r:id="rId22"/>
    <p:sldId id="273" r:id="rId23"/>
    <p:sldId id="287" r:id="rId24"/>
    <p:sldId id="275" r:id="rId25"/>
    <p:sldId id="277" r:id="rId26"/>
    <p:sldId id="276" r:id="rId27"/>
    <p:sldId id="259" r:id="rId28"/>
    <p:sldId id="274" r:id="rId29"/>
    <p:sldId id="291" r:id="rId30"/>
    <p:sldId id="292" r:id="rId31"/>
    <p:sldId id="293" r:id="rId32"/>
    <p:sldId id="294" r:id="rId33"/>
    <p:sldId id="295" r:id="rId34"/>
    <p:sldId id="296" r:id="rId35"/>
    <p:sldId id="297" r:id="rId36"/>
    <p:sldId id="298" r:id="rId37"/>
    <p:sldId id="299" r:id="rId38"/>
    <p:sldId id="300" r:id="rId39"/>
    <p:sldId id="302" r:id="rId40"/>
    <p:sldId id="303" r:id="rId41"/>
    <p:sldId id="309" r:id="rId42"/>
    <p:sldId id="304" r:id="rId43"/>
    <p:sldId id="305" r:id="rId44"/>
    <p:sldId id="306" r:id="rId45"/>
    <p:sldId id="307" r:id="rId46"/>
    <p:sldId id="308"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 id="332" r:id="rId68"/>
    <p:sldId id="333" r:id="rId69"/>
    <p:sldId id="334" r:id="rId70"/>
    <p:sldId id="335" r:id="rId71"/>
    <p:sldId id="336" r:id="rId72"/>
    <p:sldId id="337" r:id="rId73"/>
    <p:sldId id="338" r:id="rId74"/>
    <p:sldId id="339" r:id="rId75"/>
    <p:sldId id="340" r:id="rId76"/>
    <p:sldId id="341" r:id="rId77"/>
    <p:sldId id="342" r:id="rId78"/>
    <p:sldId id="344" r:id="rId79"/>
    <p:sldId id="346" r:id="rId80"/>
    <p:sldId id="347" r:id="rId81"/>
    <p:sldId id="349" r:id="rId82"/>
    <p:sldId id="350" r:id="rId83"/>
    <p:sldId id="351" r:id="rId84"/>
    <p:sldId id="352" r:id="rId85"/>
    <p:sldId id="353" r:id="rId86"/>
    <p:sldId id="354" r:id="rId87"/>
    <p:sldId id="355" r:id="rId88"/>
    <p:sldId id="356" r:id="rId89"/>
    <p:sldId id="357" r:id="rId90"/>
    <p:sldId id="358" r:id="rId91"/>
    <p:sldId id="359" r:id="rId92"/>
    <p:sldId id="360" r:id="rId93"/>
    <p:sldId id="361" r:id="rId94"/>
    <p:sldId id="362" r:id="rId95"/>
    <p:sldId id="301" r:id="rId96"/>
    <p:sldId id="369" r:id="rId97"/>
    <p:sldId id="418" r:id="rId98"/>
    <p:sldId id="376" r:id="rId99"/>
    <p:sldId id="374" r:id="rId100"/>
    <p:sldId id="373" r:id="rId101"/>
    <p:sldId id="372" r:id="rId102"/>
    <p:sldId id="370" r:id="rId103"/>
    <p:sldId id="371" r:id="rId104"/>
    <p:sldId id="262" r:id="rId105"/>
    <p:sldId id="368" r:id="rId106"/>
    <p:sldId id="377" r:id="rId107"/>
    <p:sldId id="390" r:id="rId108"/>
    <p:sldId id="391" r:id="rId109"/>
    <p:sldId id="392" r:id="rId110"/>
    <p:sldId id="395" r:id="rId111"/>
    <p:sldId id="396" r:id="rId112"/>
    <p:sldId id="397" r:id="rId113"/>
    <p:sldId id="406" r:id="rId114"/>
    <p:sldId id="411" r:id="rId115"/>
    <p:sldId id="409" r:id="rId116"/>
    <p:sldId id="412" r:id="rId117"/>
    <p:sldId id="413" r:id="rId118"/>
    <p:sldId id="414" r:id="rId119"/>
    <p:sldId id="415" r:id="rId120"/>
    <p:sldId id="410" r:id="rId121"/>
    <p:sldId id="263" r:id="rId122"/>
    <p:sldId id="416" r:id="rId123"/>
    <p:sldId id="417" r:id="rId12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1" autoAdjust="0"/>
    <p:restoredTop sz="94675" autoAdjust="0"/>
  </p:normalViewPr>
  <p:slideViewPr>
    <p:cSldViewPr>
      <p:cViewPr varScale="1">
        <p:scale>
          <a:sx n="103" d="100"/>
          <a:sy n="103" d="100"/>
        </p:scale>
        <p:origin x="-112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1325542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26111393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941884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20770657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6767703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13151714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7310170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29677850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1636380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18406021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24D84F-DEAA-44B4-909B-A6388E9BAAE5}" type="datetimeFigureOut">
              <a:rPr lang="es-EC" smtClean="0"/>
              <a:t>22/02/2011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A106193-51D5-48BF-B592-F4A2251FEBB3}" type="slidenum">
              <a:rPr lang="es-EC" smtClean="0"/>
              <a:t>‹Nº›</a:t>
            </a:fld>
            <a:endParaRPr lang="es-EC"/>
          </a:p>
        </p:txBody>
      </p:sp>
    </p:spTree>
    <p:extLst>
      <p:ext uri="{BB962C8B-B14F-4D97-AF65-F5344CB8AC3E}">
        <p14:creationId xmlns:p14="http://schemas.microsoft.com/office/powerpoint/2010/main" val="40326316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24D84F-DEAA-44B4-909B-A6388E9BAAE5}" type="datetimeFigureOut">
              <a:rPr lang="es-EC" smtClean="0"/>
              <a:t>22/02/2011</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106193-51D5-48BF-B592-F4A2251FEBB3}" type="slidenum">
              <a:rPr lang="es-EC" smtClean="0"/>
              <a:t>‹Nº›</a:t>
            </a:fld>
            <a:endParaRPr lang="es-EC"/>
          </a:p>
        </p:txBody>
      </p:sp>
    </p:spTree>
    <p:extLst>
      <p:ext uri="{BB962C8B-B14F-4D97-AF65-F5344CB8AC3E}">
        <p14:creationId xmlns:p14="http://schemas.microsoft.com/office/powerpoint/2010/main" val="170342184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slide" Target="slide26.xml"/><Relationship Id="rId4" Type="http://schemas.openxmlformats.org/officeDocument/2006/relationships/slide" Target="slide24.xml"/></Relationships>
</file>

<file path=ppt/slides/_rels/slide100.xml.rels><?xml version="1.0" encoding="UTF-8" standalone="yes"?>
<Relationships xmlns="http://schemas.openxmlformats.org/package/2006/relationships"><Relationship Id="rId3" Type="http://schemas.openxmlformats.org/officeDocument/2006/relationships/slide" Target="slide78.xml"/><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101.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68.emf"/><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10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65.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66.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70.png"/></Relationships>
</file>

<file path=ppt/slides/_rels/slide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hyperlink" Target="Abel%201.psd"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73.jpe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76.jpeg"/><Relationship Id="rId5" Type="http://schemas.openxmlformats.org/officeDocument/2006/relationships/image" Target="../media/image75.png"/><Relationship Id="rId4" Type="http://schemas.microsoft.com/office/2007/relationships/hdphoto" Target="../media/hdphoto7.wdp"/></Relationships>
</file>

<file path=ppt/slides/_rels/slide11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hyperlink" Target="GameRater.indd" TargetMode="Externa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GameRater%20Compaginado.indd.pdf" TargetMode="Externa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slide" Target="slide120.xml"/><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2.jp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slide" Target="slide115.xml"/><Relationship Id="rId2" Type="http://schemas.openxmlformats.org/officeDocument/2006/relationships/image" Target="../media/image83.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12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85.png"/></Relationships>
</file>

<file path=ppt/slides/_rels/slide1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3.xml"/><Relationship Id="rId7" Type="http://schemas.openxmlformats.org/officeDocument/2006/relationships/slide" Target="slide121.xml"/><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slide" Target="slide104.xml"/><Relationship Id="rId5" Type="http://schemas.openxmlformats.org/officeDocument/2006/relationships/slide" Target="slide27.xml"/><Relationship Id="rId4" Type="http://schemas.openxmlformats.org/officeDocument/2006/relationships/slide" Target="slide8.xml"/><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8.emf"/><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21.emf"/><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6.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slide" Target="slide9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slide" Target="slide96.xml"/><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0.png"/><Relationship Id="rId1" Type="http://schemas.openxmlformats.org/officeDocument/2006/relationships/slideLayout" Target="../slideLayouts/slideLayout6.xml"/><Relationship Id="rId5" Type="http://schemas.microsoft.com/office/2007/relationships/hdphoto" Target="../media/hdphoto4.wdp"/><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 Target="slide102.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slide" Target="slide103.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7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slide" Target="slide101.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slide" Target="slide100.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slide" Target="slide98.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1.png"/></Relationships>
</file>

<file path=ppt/slides/_rels/slide80.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image" Target="../media/image61.tiff"/><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9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slide" Target="slide97.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3" Type="http://schemas.openxmlformats.org/officeDocument/2006/relationships/hyperlink" Target="../../../../../Program%20Files%20(x86)/Adobe/Adobe%20Photoshop%20CS3/Photoshop.exe" TargetMode="External"/><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audio" Target="../media/audio1.wav"/><Relationship Id="rId4" Type="http://schemas.openxmlformats.org/officeDocument/2006/relationships/slide" Target="slide2.xml"/></Relationships>
</file>

<file path=ppt/slides/_rels/slide95.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96.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97.xml.rels><?xml version="1.0" encoding="UTF-8" standalone="yes"?>
<Relationships xmlns="http://schemas.openxmlformats.org/package/2006/relationships"><Relationship Id="rId3" Type="http://schemas.openxmlformats.org/officeDocument/2006/relationships/slide" Target="slide90.xml"/><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G"/><Relationship Id="rId1" Type="http://schemas.microsoft.com/office/2007/relationships/media" Target="../media/media1.MPG"/><Relationship Id="rId6" Type="http://schemas.openxmlformats.org/officeDocument/2006/relationships/audio" Target="../media/audio1.wav"/><Relationship Id="rId5" Type="http://schemas.openxmlformats.org/officeDocument/2006/relationships/slide" Target="slide79.xml"/><Relationship Id="rId4" Type="http://schemas.openxmlformats.org/officeDocument/2006/relationships/image" Target="../media/image65.png"/></Relationships>
</file>

<file path=ppt/slides/_rels/slide99.xml.rels><?xml version="1.0" encoding="UTF-8" standalone="yes"?>
<Relationships xmlns="http://schemas.openxmlformats.org/package/2006/relationships"><Relationship Id="rId3" Type="http://schemas.openxmlformats.org/officeDocument/2006/relationships/slide" Target="slide80.xml"/><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5512" y="5445224"/>
            <a:ext cx="4265328" cy="719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0208" y="6233311"/>
            <a:ext cx="4318256" cy="26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4607290"/>
      </p:ext>
    </p:extLst>
  </p:cSld>
  <p:clrMapOvr>
    <a:masterClrMapping/>
  </p:clrMapOvr>
  <mc:AlternateContent xmlns:mc="http://schemas.openxmlformats.org/markup-compatibility/2006" xmlns:p14="http://schemas.microsoft.com/office/powerpoint/2010/main">
    <mc:Choice Requires="p14">
      <p:transition spd="slow" p14:dur="1500" advTm="170000">
        <p:checker/>
      </p:transition>
    </mc:Choice>
    <mc:Fallback xmlns="">
      <p:transition spd="slow" advTm="170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barn(inVertical)">
                                      <p:cBhvr>
                                        <p:cTn id="13"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8184" y="620688"/>
            <a:ext cx="1152128" cy="1152128"/>
          </a:xfrm>
          <a:prstGeom prst="rect">
            <a:avLst/>
          </a:prstGeom>
        </p:spPr>
      </p:pic>
      <p:sp>
        <p:nvSpPr>
          <p:cNvPr id="4" name="3 Marcador de contenido"/>
          <p:cNvSpPr txBox="1">
            <a:spLocks/>
          </p:cNvSpPr>
          <p:nvPr/>
        </p:nvSpPr>
        <p:spPr>
          <a:xfrm>
            <a:off x="2915816" y="1600200"/>
            <a:ext cx="5770984" cy="5069159"/>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C" sz="1800" dirty="0" smtClean="0">
                <a:latin typeface="Century Gothic" pitchFamily="34" charset="0"/>
              </a:rPr>
              <a:t>Las medidas </a:t>
            </a:r>
            <a:r>
              <a:rPr lang="es-EC" sz="1800" dirty="0">
                <a:latin typeface="Century Gothic" pitchFamily="34" charset="0"/>
              </a:rPr>
              <a:t>del formato de la revista con el espacio de sangrado que debemos de </a:t>
            </a:r>
            <a:r>
              <a:rPr lang="es-EC" sz="1800" dirty="0" smtClean="0">
                <a:latin typeface="Century Gothic" pitchFamily="34" charset="0"/>
              </a:rPr>
              <a:t>dejar, </a:t>
            </a:r>
            <a:r>
              <a:rPr lang="es-EC" sz="1800" dirty="0">
                <a:latin typeface="Century Gothic" pitchFamily="34" charset="0"/>
              </a:rPr>
              <a:t>s</a:t>
            </a:r>
            <a:r>
              <a:rPr lang="es-EC" sz="1800" dirty="0" smtClean="0">
                <a:latin typeface="Century Gothic" pitchFamily="34" charset="0"/>
              </a:rPr>
              <a:t>iempre </a:t>
            </a:r>
            <a:r>
              <a:rPr lang="es-EC" sz="1800" dirty="0">
                <a:latin typeface="Century Gothic" pitchFamily="34" charset="0"/>
              </a:rPr>
              <a:t>tenemos que estar pendientes de solicitar al impresor las especificaciones. Los sangrados se extienden hacia el área que será refilada en el proceso de terminado. Es importante saber las medidas de caja tipográfica y tamaño final que se va a </a:t>
            </a:r>
            <a:r>
              <a:rPr lang="es-EC" sz="1800" dirty="0" smtClean="0">
                <a:latin typeface="Century Gothic" pitchFamily="34" charset="0"/>
              </a:rPr>
              <a:t>utilizar.  </a:t>
            </a:r>
            <a:r>
              <a:rPr lang="es-EC" sz="1800" dirty="0" smtClean="0">
                <a:latin typeface="Century Gothic" pitchFamily="34" charset="0"/>
                <a:hlinkClick r:id="rId3" action="ppaction://hlinksldjump"/>
              </a:rPr>
              <a:t>(ver gráfico 1)</a:t>
            </a:r>
            <a:endParaRPr lang="es-EC" sz="1800" dirty="0" smtClean="0">
              <a:latin typeface="Century Gothic" pitchFamily="34" charset="0"/>
            </a:endParaRPr>
          </a:p>
          <a:p>
            <a:pPr algn="just">
              <a:lnSpc>
                <a:spcPct val="150000"/>
              </a:lnSpc>
              <a:buFont typeface="Courier New" pitchFamily="49" charset="0"/>
              <a:buChar char="o"/>
            </a:pPr>
            <a:r>
              <a:rPr lang="es-EC" sz="1800" dirty="0">
                <a:latin typeface="Century Gothic" pitchFamily="34" charset="0"/>
              </a:rPr>
              <a:t>Normalmente se requiere que las piezas que vayan sangradas tengan 1 cm. Por cada lado como sobrante de ese </a:t>
            </a:r>
            <a:r>
              <a:rPr lang="es-EC" sz="1800" dirty="0" smtClean="0">
                <a:latin typeface="Century Gothic" pitchFamily="34" charset="0"/>
              </a:rPr>
              <a:t>fondo. </a:t>
            </a:r>
            <a:r>
              <a:rPr lang="es-EC" sz="1800" dirty="0">
                <a:latin typeface="Century Gothic" pitchFamily="34" charset="0"/>
                <a:hlinkClick r:id="rId4" action="ppaction://hlinksldjump"/>
              </a:rPr>
              <a:t>(ver </a:t>
            </a:r>
            <a:r>
              <a:rPr lang="es-EC" sz="1800" dirty="0" smtClean="0">
                <a:latin typeface="Century Gothic" pitchFamily="34" charset="0"/>
                <a:hlinkClick r:id="rId4" action="ppaction://hlinksldjump"/>
              </a:rPr>
              <a:t>gráfico 2)</a:t>
            </a:r>
            <a:endParaRPr lang="es-EC" sz="1800" dirty="0">
              <a:latin typeface="Century Gothic" pitchFamily="34" charset="0"/>
            </a:endParaRPr>
          </a:p>
          <a:p>
            <a:pPr algn="just">
              <a:lnSpc>
                <a:spcPct val="150000"/>
              </a:lnSpc>
              <a:buFont typeface="Courier New" pitchFamily="49" charset="0"/>
              <a:buChar char="o"/>
            </a:pPr>
            <a:r>
              <a:rPr lang="es-ES" sz="1800" dirty="0" smtClean="0">
                <a:latin typeface="Century Gothic" pitchFamily="34" charset="0"/>
              </a:rPr>
              <a:t>las </a:t>
            </a:r>
            <a:r>
              <a:rPr lang="es-ES" sz="1800" dirty="0">
                <a:latin typeface="Century Gothic" pitchFamily="34" charset="0"/>
              </a:rPr>
              <a:t>medidas de la revista de </a:t>
            </a:r>
            <a:r>
              <a:rPr lang="es-ES" sz="1800" dirty="0" smtClean="0">
                <a:latin typeface="Century Gothic" pitchFamily="34" charset="0"/>
              </a:rPr>
              <a:t>video-juegos: son </a:t>
            </a:r>
            <a:r>
              <a:rPr lang="es-ES" sz="1800" dirty="0">
                <a:latin typeface="Century Gothic" pitchFamily="34" charset="0"/>
              </a:rPr>
              <a:t>de 24,5 centímetros de ancho y de 28,5 centímetros de largo; cambiando de 49 centímetros de ancho por 28,5 centímetro de largo estando </a:t>
            </a:r>
            <a:r>
              <a:rPr lang="es-ES" sz="1800" dirty="0" smtClean="0">
                <a:latin typeface="Century Gothic" pitchFamily="34" charset="0"/>
              </a:rPr>
              <a:t>abierta.</a:t>
            </a:r>
            <a:r>
              <a:rPr lang="es-EC" sz="1800" dirty="0">
                <a:latin typeface="Century Gothic" pitchFamily="34" charset="0"/>
              </a:rPr>
              <a:t> </a:t>
            </a:r>
            <a:r>
              <a:rPr lang="es-EC" sz="1800" dirty="0">
                <a:latin typeface="Century Gothic" pitchFamily="34" charset="0"/>
                <a:hlinkClick r:id="rId5" action="ppaction://hlinksldjump"/>
              </a:rPr>
              <a:t>(ver </a:t>
            </a:r>
            <a:r>
              <a:rPr lang="es-EC" sz="1800" dirty="0" smtClean="0">
                <a:latin typeface="Century Gothic" pitchFamily="34" charset="0"/>
                <a:hlinkClick r:id="rId5" action="ppaction://hlinksldjump"/>
              </a:rPr>
              <a:t>gráfico 3)</a:t>
            </a:r>
            <a:endParaRPr lang="es-EC" sz="1800" dirty="0">
              <a:latin typeface="Century Gothic" pitchFamily="34" charset="0"/>
            </a:endParaRPr>
          </a:p>
          <a:p>
            <a:pPr algn="just">
              <a:lnSpc>
                <a:spcPct val="150000"/>
              </a:lnSpc>
              <a:buFont typeface="Courier New" pitchFamily="49" charset="0"/>
              <a:buChar char="o"/>
            </a:pPr>
            <a:endParaRPr lang="es-EC" sz="1800" dirty="0" smtClean="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
        <p:nvSpPr>
          <p:cNvPr id="5" name="4 Título"/>
          <p:cNvSpPr>
            <a:spLocks noGrp="1"/>
          </p:cNvSpPr>
          <p:nvPr>
            <p:ph type="title"/>
          </p:nvPr>
        </p:nvSpPr>
        <p:spPr>
          <a:xfrm>
            <a:off x="5508104" y="274638"/>
            <a:ext cx="3178696" cy="1143000"/>
          </a:xfrm>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Medidas</a:t>
            </a:r>
            <a:endParaRPr lang="es-EC" sz="2800" dirty="0">
              <a:solidFill>
                <a:schemeClr val="bg1">
                  <a:lumMod val="65000"/>
                </a:schemeClr>
              </a:solidFill>
              <a:latin typeface="Century Gothic" pitchFamily="34" charset="0"/>
            </a:endParaRPr>
          </a:p>
        </p:txBody>
      </p:sp>
    </p:spTree>
    <p:extLst>
      <p:ext uri="{BB962C8B-B14F-4D97-AF65-F5344CB8AC3E}">
        <p14:creationId xmlns:p14="http://schemas.microsoft.com/office/powerpoint/2010/main" val="140841313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19872" y="274638"/>
            <a:ext cx="5266928" cy="1143000"/>
          </a:xfrm>
        </p:spPr>
        <p:txBody>
          <a:bodyPr/>
          <a:lstStyle/>
          <a:p>
            <a:pPr algn="l"/>
            <a:r>
              <a:rPr lang="es-EC" sz="2200" dirty="0" smtClean="0"/>
              <a:t/>
            </a:r>
            <a:br>
              <a:rPr lang="es-EC" sz="2200" dirty="0" smtClean="0"/>
            </a:br>
            <a:r>
              <a:rPr lang="es-EC" sz="2200" dirty="0" smtClean="0">
                <a:latin typeface="Century Gothic" pitchFamily="34" charset="0"/>
              </a:rPr>
              <a:t>PRUEBA TEST</a:t>
            </a:r>
            <a:endParaRPr lang="es-EC" sz="2200" dirty="0">
              <a:latin typeface="Century Gothic" pitchFamily="34" charset="0"/>
            </a:endParaRPr>
          </a:p>
        </p:txBody>
      </p:sp>
      <p:pic>
        <p:nvPicPr>
          <p:cNvPr id="3" name="0 Imagen"/>
          <p:cNvPicPr/>
          <p:nvPr/>
        </p:nvPicPr>
        <p:blipFill rotWithShape="1">
          <a:blip r:embed="rId2" cstate="print">
            <a:extLst>
              <a:ext uri="{28A0092B-C50C-407E-A947-70E740481C1C}">
                <a14:useLocalDpi xmlns:a14="http://schemas.microsoft.com/office/drawing/2010/main" val="0"/>
              </a:ext>
            </a:extLst>
          </a:blip>
          <a:srcRect t="-1315" b="796"/>
          <a:stretch/>
        </p:blipFill>
        <p:spPr bwMode="auto">
          <a:xfrm rot="10800000">
            <a:off x="1401900" y="1556791"/>
            <a:ext cx="7490580" cy="4608510"/>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
        <p:nvSpPr>
          <p:cNvPr id="4" name="3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248925609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1840" y="274638"/>
            <a:ext cx="5554960"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GANANCIA </a:t>
            </a:r>
            <a:r>
              <a:rPr lang="es-EC" sz="2200" dirty="0">
                <a:latin typeface="Century Gothic" pitchFamily="34" charset="0"/>
              </a:rPr>
              <a:t>DE PUNTO</a:t>
            </a:r>
          </a:p>
        </p:txBody>
      </p:sp>
      <p:pic>
        <p:nvPicPr>
          <p:cNvPr id="3" name="2 Imagen"/>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988840"/>
            <a:ext cx="4392488" cy="3415389"/>
          </a:xfrm>
          <a:prstGeom prst="rect">
            <a:avLst/>
          </a:prstGeom>
          <a:noFill/>
          <a:ln>
            <a:noFill/>
          </a:ln>
          <a:effectLst>
            <a:outerShdw blurRad="50800" dist="38100" dir="2700000" algn="tl" rotWithShape="0">
              <a:prstClr val="black">
                <a:alpha val="40000"/>
              </a:prstClr>
            </a:outerShdw>
          </a:effectLst>
        </p:spPr>
      </p:pic>
      <p:sp>
        <p:nvSpPr>
          <p:cNvPr id="4" name="3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145751383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71800" y="274638"/>
            <a:ext cx="5915000" cy="1143000"/>
          </a:xfrm>
        </p:spPr>
        <p:txBody>
          <a:bodyPr>
            <a:normAutofit/>
          </a:bodyPr>
          <a:lstStyle/>
          <a:p>
            <a:pPr algn="just"/>
            <a:r>
              <a:rPr lang="es-EC" sz="2200" dirty="0" smtClean="0"/>
              <a:t/>
            </a:r>
            <a:br>
              <a:rPr lang="es-EC" sz="2200" dirty="0" smtClean="0"/>
            </a:br>
            <a:r>
              <a:rPr lang="es-EC" sz="2200" dirty="0" smtClean="0">
                <a:latin typeface="Century Gothic" pitchFamily="34" charset="0"/>
              </a:rPr>
              <a:t>FICHA TÉCNICA: SCREEN PLATERITE 2000S</a:t>
            </a:r>
            <a:endParaRPr lang="es-EC" sz="2200" dirty="0">
              <a:latin typeface="Century Gothic"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594618059"/>
              </p:ext>
            </p:extLst>
          </p:nvPr>
        </p:nvGraphicFramePr>
        <p:xfrm>
          <a:off x="2309775" y="2132856"/>
          <a:ext cx="6384713" cy="2016224"/>
        </p:xfrm>
        <a:graphic>
          <a:graphicData uri="http://schemas.openxmlformats.org/drawingml/2006/table">
            <a:tbl>
              <a:tblPr firstRow="1" firstCol="1" bandRow="1">
                <a:tableStyleId>{5C22544A-7EE6-4342-B048-85BDC9FD1C3A}</a:tableStyleId>
              </a:tblPr>
              <a:tblGrid>
                <a:gridCol w="3048173"/>
                <a:gridCol w="3336540"/>
              </a:tblGrid>
              <a:tr h="460824">
                <a:tc gridSpan="2">
                  <a:txBody>
                    <a:bodyPr/>
                    <a:lstStyle/>
                    <a:p>
                      <a:pPr algn="ctr">
                        <a:spcAft>
                          <a:spcPts val="0"/>
                        </a:spcAft>
                      </a:pPr>
                      <a:r>
                        <a:rPr lang="es-EC" sz="1400" dirty="0">
                          <a:effectLst/>
                        </a:rPr>
                        <a:t>FICHA TÉCNICA</a:t>
                      </a:r>
                      <a:endParaRPr lang="es-EC" sz="1400" dirty="0">
                        <a:effectLst/>
                        <a:latin typeface="Times New Roman"/>
                        <a:ea typeface="Times New Roman"/>
                      </a:endParaRPr>
                    </a:p>
                  </a:txBody>
                  <a:tcPr marL="100952" marR="100952" marT="0" marB="0" anchor="ctr"/>
                </a:tc>
                <a:tc hMerge="1">
                  <a:txBody>
                    <a:bodyPr/>
                    <a:lstStyle/>
                    <a:p>
                      <a:endParaRPr lang="es-EC"/>
                    </a:p>
                  </a:txBody>
                  <a:tcPr/>
                </a:tc>
              </a:tr>
              <a:tr h="294442">
                <a:tc>
                  <a:txBody>
                    <a:bodyPr/>
                    <a:lstStyle/>
                    <a:p>
                      <a:pPr>
                        <a:spcAft>
                          <a:spcPts val="0"/>
                        </a:spcAft>
                      </a:pPr>
                      <a:r>
                        <a:rPr lang="es-ES" sz="1400">
                          <a:effectLst/>
                        </a:rPr>
                        <a:t>PRODUCTO</a:t>
                      </a:r>
                      <a:endParaRPr lang="es-EC" sz="1400">
                        <a:effectLst/>
                        <a:latin typeface="Times New Roman"/>
                        <a:ea typeface="Times New Roman"/>
                      </a:endParaRPr>
                    </a:p>
                  </a:txBody>
                  <a:tcPr marL="100952" marR="100952" marT="0" marB="0" anchor="ctr"/>
                </a:tc>
                <a:tc>
                  <a:txBody>
                    <a:bodyPr/>
                    <a:lstStyle/>
                    <a:p>
                      <a:pPr algn="just">
                        <a:spcAft>
                          <a:spcPts val="0"/>
                        </a:spcAft>
                        <a:tabLst>
                          <a:tab pos="457200" algn="l"/>
                        </a:tabLst>
                      </a:pPr>
                      <a:r>
                        <a:rPr lang="es-ES" sz="1800">
                          <a:effectLst/>
                        </a:rPr>
                        <a:t>PlateRite 2000S</a:t>
                      </a:r>
                      <a:endParaRPr lang="es-EC" sz="1800">
                        <a:effectLst/>
                        <a:latin typeface="Times New Roman"/>
                        <a:ea typeface="Times New Roman"/>
                      </a:endParaRPr>
                    </a:p>
                  </a:txBody>
                  <a:tcPr marL="100952" marR="100952" marT="0" marB="0" anchor="ctr"/>
                </a:tc>
              </a:tr>
              <a:tr h="365482">
                <a:tc>
                  <a:txBody>
                    <a:bodyPr/>
                    <a:lstStyle/>
                    <a:p>
                      <a:pPr>
                        <a:spcAft>
                          <a:spcPts val="0"/>
                        </a:spcAft>
                      </a:pPr>
                      <a:r>
                        <a:rPr lang="es-ES" sz="1400">
                          <a:effectLst/>
                        </a:rPr>
                        <a:t>SISTEMA DE GRABACIÓN</a:t>
                      </a:r>
                      <a:endParaRPr lang="es-EC" sz="1400">
                        <a:effectLst/>
                        <a:latin typeface="Times New Roman"/>
                        <a:ea typeface="Times New Roman"/>
                      </a:endParaRPr>
                    </a:p>
                  </a:txBody>
                  <a:tcPr marL="100952" marR="100952" marT="0" marB="0" anchor="ctr"/>
                </a:tc>
                <a:tc>
                  <a:txBody>
                    <a:bodyPr/>
                    <a:lstStyle/>
                    <a:p>
                      <a:pPr algn="just">
                        <a:spcAft>
                          <a:spcPts val="0"/>
                        </a:spcAft>
                      </a:pPr>
                      <a:r>
                        <a:rPr lang="es-ES" sz="1800">
                          <a:effectLst/>
                        </a:rPr>
                        <a:t>Exterior del tambor</a:t>
                      </a:r>
                      <a:endParaRPr lang="es-EC" sz="1800">
                        <a:effectLst/>
                        <a:latin typeface="Times New Roman"/>
                        <a:ea typeface="Times New Roman"/>
                      </a:endParaRPr>
                    </a:p>
                  </a:txBody>
                  <a:tcPr marL="100952" marR="100952" marT="0" marB="0" anchor="ctr"/>
                </a:tc>
              </a:tr>
              <a:tr h="309398">
                <a:tc>
                  <a:txBody>
                    <a:bodyPr/>
                    <a:lstStyle/>
                    <a:p>
                      <a:pPr>
                        <a:spcAft>
                          <a:spcPts val="0"/>
                        </a:spcAft>
                      </a:pPr>
                      <a:r>
                        <a:rPr lang="es-ES" sz="1400">
                          <a:effectLst/>
                        </a:rPr>
                        <a:t>FUENTE DE LUZ</a:t>
                      </a:r>
                      <a:endParaRPr lang="es-EC" sz="1400">
                        <a:effectLst/>
                        <a:latin typeface="Times New Roman"/>
                        <a:ea typeface="Times New Roman"/>
                      </a:endParaRPr>
                    </a:p>
                  </a:txBody>
                  <a:tcPr marL="100952" marR="100952" marT="0" marB="0" anchor="ctr"/>
                </a:tc>
                <a:tc>
                  <a:txBody>
                    <a:bodyPr/>
                    <a:lstStyle/>
                    <a:p>
                      <a:pPr algn="just">
                        <a:spcAft>
                          <a:spcPts val="0"/>
                        </a:spcAft>
                      </a:pPr>
                      <a:r>
                        <a:rPr lang="es-ES" sz="1800">
                          <a:effectLst/>
                        </a:rPr>
                        <a:t>64 canales de láser de diodo</a:t>
                      </a:r>
                      <a:endParaRPr lang="es-EC" sz="1800">
                        <a:effectLst/>
                        <a:latin typeface="Times New Roman"/>
                        <a:ea typeface="Times New Roman"/>
                      </a:endParaRPr>
                    </a:p>
                  </a:txBody>
                  <a:tcPr marL="100952" marR="100952" marT="0" marB="0" anchor="ctr"/>
                </a:tc>
              </a:tr>
              <a:tr h="343048">
                <a:tc>
                  <a:txBody>
                    <a:bodyPr/>
                    <a:lstStyle/>
                    <a:p>
                      <a:pPr>
                        <a:spcAft>
                          <a:spcPts val="0"/>
                        </a:spcAft>
                      </a:pPr>
                      <a:r>
                        <a:rPr lang="es-ES" sz="1400">
                          <a:effectLst/>
                        </a:rPr>
                        <a:t>TAMAÑO DE LA EXPOSICIÓN</a:t>
                      </a:r>
                      <a:endParaRPr lang="es-EC" sz="1400">
                        <a:effectLst/>
                        <a:latin typeface="Times New Roman"/>
                        <a:ea typeface="Times New Roman"/>
                      </a:endParaRPr>
                    </a:p>
                  </a:txBody>
                  <a:tcPr marL="100952" marR="100952" marT="0" marB="0" anchor="ctr"/>
                </a:tc>
                <a:tc>
                  <a:txBody>
                    <a:bodyPr/>
                    <a:lstStyle/>
                    <a:p>
                      <a:pPr algn="just">
                        <a:spcAft>
                          <a:spcPts val="0"/>
                        </a:spcAft>
                      </a:pPr>
                      <a:r>
                        <a:rPr lang="es-ES" sz="1800">
                          <a:effectLst/>
                        </a:rPr>
                        <a:t>980 x 671 mm (38,5 "x 26,4")</a:t>
                      </a:r>
                      <a:endParaRPr lang="es-EC" sz="1800">
                        <a:effectLst/>
                        <a:latin typeface="Times New Roman"/>
                        <a:ea typeface="Times New Roman"/>
                      </a:endParaRPr>
                    </a:p>
                  </a:txBody>
                  <a:tcPr marL="100952" marR="100952" marT="0" marB="0" anchor="ctr"/>
                </a:tc>
              </a:tr>
              <a:tr h="243030">
                <a:tc>
                  <a:txBody>
                    <a:bodyPr/>
                    <a:lstStyle/>
                    <a:p>
                      <a:pPr>
                        <a:spcAft>
                          <a:spcPts val="0"/>
                        </a:spcAft>
                      </a:pPr>
                      <a:r>
                        <a:rPr lang="es-ES" sz="1400" dirty="0">
                          <a:effectLst/>
                        </a:rPr>
                        <a:t>ESPESOR DE LA PLANCHA</a:t>
                      </a:r>
                      <a:endParaRPr lang="es-EC" sz="1400" dirty="0">
                        <a:effectLst/>
                        <a:latin typeface="Times New Roman"/>
                        <a:ea typeface="Times New Roman"/>
                      </a:endParaRPr>
                    </a:p>
                  </a:txBody>
                  <a:tcPr marL="100952" marR="100952" marT="0" marB="0" anchor="ctr"/>
                </a:tc>
                <a:tc>
                  <a:txBody>
                    <a:bodyPr/>
                    <a:lstStyle/>
                    <a:p>
                      <a:pPr algn="just">
                        <a:spcAft>
                          <a:spcPts val="0"/>
                        </a:spcAft>
                      </a:pPr>
                      <a:r>
                        <a:rPr lang="es-ES" sz="1400" dirty="0">
                          <a:effectLst/>
                        </a:rPr>
                        <a:t>0,15 a 0,3 mm (6 a 11,8 millones)</a:t>
                      </a:r>
                      <a:endParaRPr lang="es-EC" sz="1400" dirty="0">
                        <a:effectLst/>
                        <a:latin typeface="Times New Roman"/>
                        <a:ea typeface="Times New Roman"/>
                      </a:endParaRPr>
                    </a:p>
                  </a:txBody>
                  <a:tcPr marL="100952" marR="100952" marT="0" marB="0" anchor="ctr"/>
                </a:tc>
              </a:tr>
            </a:tbl>
          </a:graphicData>
        </a:graphic>
      </p:graphicFrame>
      <p:sp>
        <p:nvSpPr>
          <p:cNvPr id="4" name="3 Botón de acción: Volver">
            <a:hlinkClick r:id="rId2" action="ppaction://hlinksldjump" highlightClick="1">
              <a:snd r:embed="rId3"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19797641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1840" y="274638"/>
            <a:ext cx="5554960" cy="1143000"/>
          </a:xfrm>
        </p:spPr>
        <p:txBody>
          <a:bodyPr>
            <a:normAutofit/>
          </a:bodyPr>
          <a:lstStyle/>
          <a:p>
            <a:pPr algn="just"/>
            <a:r>
              <a:rPr lang="es-EC" sz="2200" dirty="0" smtClean="0"/>
              <a:t/>
            </a:r>
            <a:br>
              <a:rPr lang="es-EC" sz="2200" dirty="0" smtClean="0"/>
            </a:br>
            <a:r>
              <a:rPr lang="es-EC" sz="2200" dirty="0">
                <a:latin typeface="Century Gothic" pitchFamily="34" charset="0"/>
              </a:rPr>
              <a:t>FICHA TÉCNICA: </a:t>
            </a:r>
            <a:r>
              <a:rPr lang="es-EC" sz="2200" dirty="0" smtClean="0">
                <a:latin typeface="Century Gothic" pitchFamily="34" charset="0"/>
              </a:rPr>
              <a:t>PLANCHA  TÉRMICA POSITIVA</a:t>
            </a:r>
            <a:endParaRPr lang="es-EC" sz="2200" dirty="0">
              <a:latin typeface="Century Gothic"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1335990624"/>
              </p:ext>
            </p:extLst>
          </p:nvPr>
        </p:nvGraphicFramePr>
        <p:xfrm>
          <a:off x="2709112" y="2492896"/>
          <a:ext cx="5985376" cy="1944216"/>
        </p:xfrm>
        <a:graphic>
          <a:graphicData uri="http://schemas.openxmlformats.org/drawingml/2006/table">
            <a:tbl>
              <a:tblPr firstRow="1" firstCol="1" bandRow="1">
                <a:tableStyleId>{5C22544A-7EE6-4342-B048-85BDC9FD1C3A}</a:tableStyleId>
              </a:tblPr>
              <a:tblGrid>
                <a:gridCol w="3031918"/>
                <a:gridCol w="2953458"/>
              </a:tblGrid>
              <a:tr h="465430">
                <a:tc gridSpan="2">
                  <a:txBody>
                    <a:bodyPr/>
                    <a:lstStyle/>
                    <a:p>
                      <a:pPr algn="ctr">
                        <a:spcAft>
                          <a:spcPts val="0"/>
                        </a:spcAft>
                      </a:pPr>
                      <a:r>
                        <a:rPr lang="es-EC" sz="1600" dirty="0">
                          <a:effectLst/>
                        </a:rPr>
                        <a:t>FICHA TÉCNICA</a:t>
                      </a:r>
                      <a:endParaRPr lang="es-EC" sz="1600" dirty="0">
                        <a:effectLst/>
                        <a:latin typeface="Times New Roman"/>
                        <a:ea typeface="Times New Roman"/>
                      </a:endParaRPr>
                    </a:p>
                  </a:txBody>
                  <a:tcPr marL="109992" marR="109992" marT="0" marB="0" anchor="ctr"/>
                </a:tc>
                <a:tc hMerge="1">
                  <a:txBody>
                    <a:bodyPr/>
                    <a:lstStyle/>
                    <a:p>
                      <a:endParaRPr lang="es-EC"/>
                    </a:p>
                  </a:txBody>
                  <a:tcPr/>
                </a:tc>
              </a:tr>
              <a:tr h="371733">
                <a:tc>
                  <a:txBody>
                    <a:bodyPr/>
                    <a:lstStyle/>
                    <a:p>
                      <a:pPr algn="l">
                        <a:spcAft>
                          <a:spcPts val="0"/>
                        </a:spcAft>
                      </a:pPr>
                      <a:r>
                        <a:rPr lang="es-EC" sz="1600">
                          <a:effectLst/>
                        </a:rPr>
                        <a:t>PLANCHA POSITIVA</a:t>
                      </a:r>
                      <a:endParaRPr lang="es-EC" sz="1600">
                        <a:effectLst/>
                        <a:latin typeface="Times New Roman"/>
                        <a:ea typeface="Times New Roman"/>
                      </a:endParaRPr>
                    </a:p>
                  </a:txBody>
                  <a:tcPr marL="109992" marR="109992" marT="0" marB="0" anchor="ctr"/>
                </a:tc>
                <a:tc>
                  <a:txBody>
                    <a:bodyPr/>
                    <a:lstStyle/>
                    <a:p>
                      <a:pPr algn="l">
                        <a:spcAft>
                          <a:spcPts val="0"/>
                        </a:spcAft>
                      </a:pPr>
                      <a:r>
                        <a:rPr lang="es-EC" sz="1600">
                          <a:effectLst/>
                        </a:rPr>
                        <a:t>ANOCOIL</a:t>
                      </a:r>
                      <a:endParaRPr lang="es-EC" sz="1600">
                        <a:effectLst/>
                        <a:latin typeface="Times New Roman"/>
                        <a:ea typeface="Times New Roman"/>
                      </a:endParaRPr>
                    </a:p>
                  </a:txBody>
                  <a:tcPr marL="109992" marR="109992" marT="0" marB="0" anchor="ctr"/>
                </a:tc>
              </a:tr>
              <a:tr h="369697">
                <a:tc>
                  <a:txBody>
                    <a:bodyPr/>
                    <a:lstStyle/>
                    <a:p>
                      <a:pPr algn="l">
                        <a:spcAft>
                          <a:spcPts val="0"/>
                        </a:spcAft>
                      </a:pPr>
                      <a:r>
                        <a:rPr lang="es-EC" sz="1600">
                          <a:effectLst/>
                        </a:rPr>
                        <a:t>TAMAÑO	</a:t>
                      </a:r>
                      <a:endParaRPr lang="es-EC" sz="1600">
                        <a:effectLst/>
                        <a:latin typeface="Times New Roman"/>
                        <a:ea typeface="Times New Roman"/>
                      </a:endParaRPr>
                    </a:p>
                  </a:txBody>
                  <a:tcPr marL="109992" marR="109992" marT="0" marB="0" anchor="ctr"/>
                </a:tc>
                <a:tc>
                  <a:txBody>
                    <a:bodyPr/>
                    <a:lstStyle/>
                    <a:p>
                      <a:pPr algn="l">
                        <a:spcAft>
                          <a:spcPts val="0"/>
                        </a:spcAft>
                      </a:pPr>
                      <a:r>
                        <a:rPr lang="es-EC" sz="1600">
                          <a:effectLst/>
                        </a:rPr>
                        <a:t>590 mm x 980 mm x 0.305 mm</a:t>
                      </a:r>
                      <a:endParaRPr lang="es-EC" sz="1600">
                        <a:effectLst/>
                        <a:latin typeface="Times New Roman"/>
                        <a:ea typeface="Times New Roman"/>
                      </a:endParaRPr>
                    </a:p>
                  </a:txBody>
                  <a:tcPr marL="109992" marR="109992" marT="0" marB="0" anchor="ctr"/>
                </a:tc>
              </a:tr>
              <a:tr h="367659">
                <a:tc>
                  <a:txBody>
                    <a:bodyPr/>
                    <a:lstStyle/>
                    <a:p>
                      <a:pPr algn="l">
                        <a:spcAft>
                          <a:spcPts val="0"/>
                        </a:spcAft>
                      </a:pPr>
                      <a:r>
                        <a:rPr lang="es-EC" sz="1600">
                          <a:effectLst/>
                        </a:rPr>
                        <a:t>PRECIO (CADA PLANCHA)</a:t>
                      </a:r>
                      <a:endParaRPr lang="es-EC" sz="1600">
                        <a:effectLst/>
                        <a:latin typeface="Times New Roman"/>
                        <a:ea typeface="Times New Roman"/>
                      </a:endParaRPr>
                    </a:p>
                  </a:txBody>
                  <a:tcPr marL="109992" marR="109992" marT="0" marB="0" anchor="ctr"/>
                </a:tc>
                <a:tc>
                  <a:txBody>
                    <a:bodyPr/>
                    <a:lstStyle/>
                    <a:p>
                      <a:pPr algn="l">
                        <a:spcAft>
                          <a:spcPts val="0"/>
                        </a:spcAft>
                      </a:pPr>
                      <a:r>
                        <a:rPr lang="es-EC" sz="1600">
                          <a:effectLst/>
                        </a:rPr>
                        <a:t>$ 6,00</a:t>
                      </a:r>
                      <a:endParaRPr lang="es-EC" sz="1600">
                        <a:effectLst/>
                        <a:latin typeface="Times New Roman"/>
                        <a:ea typeface="Times New Roman"/>
                      </a:endParaRPr>
                    </a:p>
                  </a:txBody>
                  <a:tcPr marL="109992" marR="109992" marT="0" marB="0" anchor="ctr"/>
                </a:tc>
              </a:tr>
              <a:tr h="369697">
                <a:tc>
                  <a:txBody>
                    <a:bodyPr/>
                    <a:lstStyle/>
                    <a:p>
                      <a:pPr algn="l">
                        <a:spcAft>
                          <a:spcPts val="0"/>
                        </a:spcAft>
                      </a:pPr>
                      <a:r>
                        <a:rPr lang="es-EC" sz="1600" dirty="0">
                          <a:effectLst/>
                        </a:rPr>
                        <a:t>RESOLUCIÓN</a:t>
                      </a:r>
                      <a:endParaRPr lang="es-EC" sz="1600" dirty="0">
                        <a:effectLst/>
                        <a:latin typeface="Times New Roman"/>
                        <a:ea typeface="Times New Roman"/>
                      </a:endParaRPr>
                    </a:p>
                  </a:txBody>
                  <a:tcPr marL="109992" marR="109992" marT="0" marB="0" anchor="ctr"/>
                </a:tc>
                <a:tc>
                  <a:txBody>
                    <a:bodyPr/>
                    <a:lstStyle/>
                    <a:p>
                      <a:pPr algn="l">
                        <a:spcAft>
                          <a:spcPts val="0"/>
                        </a:spcAft>
                      </a:pPr>
                      <a:r>
                        <a:rPr lang="es-EC" sz="1600" dirty="0">
                          <a:effectLst/>
                        </a:rPr>
                        <a:t>1 % a 99 %, 200 </a:t>
                      </a:r>
                      <a:r>
                        <a:rPr lang="es-EC" sz="1600" dirty="0" err="1">
                          <a:effectLst/>
                        </a:rPr>
                        <a:t>lpi</a:t>
                      </a:r>
                      <a:r>
                        <a:rPr lang="es-EC" sz="1600" dirty="0">
                          <a:effectLst/>
                        </a:rPr>
                        <a:t>. a 2400 dpi</a:t>
                      </a:r>
                      <a:endParaRPr lang="es-EC" sz="1600" dirty="0">
                        <a:effectLst/>
                        <a:latin typeface="Times New Roman"/>
                        <a:ea typeface="Times New Roman"/>
                      </a:endParaRPr>
                    </a:p>
                  </a:txBody>
                  <a:tcPr marL="109992" marR="109992" marT="0" marB="0" anchor="ctr"/>
                </a:tc>
              </a:tr>
            </a:tbl>
          </a:graphicData>
        </a:graphic>
      </p:graphicFrame>
      <p:sp>
        <p:nvSpPr>
          <p:cNvPr id="4" name="3 Botón de acción: Volver">
            <a:hlinkClick r:id="rId2" action="ppaction://hlinksldjump" highlightClick="1">
              <a:snd r:embed="rId3"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8096503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4168" y="-27384"/>
            <a:ext cx="3068904" cy="3564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2418" y="4365104"/>
            <a:ext cx="4087705" cy="1448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6007836"/>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fill="hold"/>
                                        <p:tgtEl>
                                          <p:spTgt spid="6146"/>
                                        </p:tgtEl>
                                        <p:attrNameLst>
                                          <p:attrName>ppt_w</p:attrName>
                                        </p:attrNameLst>
                                      </p:cBhvr>
                                      <p:tavLst>
                                        <p:tav tm="0">
                                          <p:val>
                                            <p:fltVal val="0"/>
                                          </p:val>
                                        </p:tav>
                                        <p:tav tm="100000">
                                          <p:val>
                                            <p:strVal val="#ppt_w"/>
                                          </p:val>
                                        </p:tav>
                                      </p:tavLst>
                                    </p:anim>
                                    <p:anim calcmode="lin" valueType="num">
                                      <p:cBhvr>
                                        <p:cTn id="8" dur="500" fill="hold"/>
                                        <p:tgtEl>
                                          <p:spTgt spid="6146"/>
                                        </p:tgtEl>
                                        <p:attrNameLst>
                                          <p:attrName>ppt_h</p:attrName>
                                        </p:attrNameLst>
                                      </p:cBhvr>
                                      <p:tavLst>
                                        <p:tav tm="0">
                                          <p:val>
                                            <p:fltVal val="0"/>
                                          </p:val>
                                        </p:tav>
                                        <p:tav tm="100000">
                                          <p:val>
                                            <p:strVal val="#ppt_h"/>
                                          </p:val>
                                        </p:tav>
                                      </p:tavLst>
                                    </p:anim>
                                    <p:animEffect transition="in" filter="fade">
                                      <p:cBhvr>
                                        <p:cTn id="9" dur="500"/>
                                        <p:tgtEl>
                                          <p:spTgt spid="6146"/>
                                        </p:tgtEl>
                                      </p:cBhvr>
                                    </p:animEffect>
                                  </p:childTnLst>
                                </p:cTn>
                              </p:par>
                            </p:childTnLst>
                          </p:cTn>
                        </p:par>
                        <p:par>
                          <p:cTn id="10" fill="hold">
                            <p:stCondLst>
                              <p:cond delay="500"/>
                            </p:stCondLst>
                            <p:childTnLst>
                              <p:par>
                                <p:cTn id="11" presetID="23" presetClass="entr" presetSubtype="16" fill="hold" nodeType="afterEffect">
                                  <p:stCondLst>
                                    <p:cond delay="0"/>
                                  </p:stCondLst>
                                  <p:childTnLst>
                                    <p:set>
                                      <p:cBhvr>
                                        <p:cTn id="12" dur="1" fill="hold">
                                          <p:stCondLst>
                                            <p:cond delay="0"/>
                                          </p:stCondLst>
                                        </p:cTn>
                                        <p:tgtEl>
                                          <p:spTgt spid="6147"/>
                                        </p:tgtEl>
                                        <p:attrNameLst>
                                          <p:attrName>style.visibility</p:attrName>
                                        </p:attrNameLst>
                                      </p:cBhvr>
                                      <p:to>
                                        <p:strVal val="visible"/>
                                      </p:to>
                                    </p:set>
                                    <p:anim calcmode="lin" valueType="num">
                                      <p:cBhvr>
                                        <p:cTn id="13" dur="500" fill="hold"/>
                                        <p:tgtEl>
                                          <p:spTgt spid="6147"/>
                                        </p:tgtEl>
                                        <p:attrNameLst>
                                          <p:attrName>ppt_w</p:attrName>
                                        </p:attrNameLst>
                                      </p:cBhvr>
                                      <p:tavLst>
                                        <p:tav tm="0">
                                          <p:val>
                                            <p:fltVal val="0"/>
                                          </p:val>
                                        </p:tav>
                                        <p:tav tm="100000">
                                          <p:val>
                                            <p:strVal val="#ppt_w"/>
                                          </p:val>
                                        </p:tav>
                                      </p:tavLst>
                                    </p:anim>
                                    <p:anim calcmode="lin" valueType="num">
                                      <p:cBhvr>
                                        <p:cTn id="14" dur="500" fill="hold"/>
                                        <p:tgtEl>
                                          <p:spTgt spid="61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Manipulación de Imágenes</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620688"/>
            <a:ext cx="1152128" cy="1152128"/>
          </a:xfrm>
          <a:prstGeom prst="rect">
            <a:avLst/>
          </a:prstGeom>
        </p:spPr>
      </p:pic>
      <p:sp>
        <p:nvSpPr>
          <p:cNvPr id="4" name="3 Marcador de contenido"/>
          <p:cNvSpPr txBox="1">
            <a:spLocks/>
          </p:cNvSpPr>
          <p:nvPr/>
        </p:nvSpPr>
        <p:spPr>
          <a:xfrm>
            <a:off x="2915815" y="1484784"/>
            <a:ext cx="5770984" cy="252028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a:latin typeface="Century Gothic" pitchFamily="34" charset="0"/>
              </a:rPr>
              <a:t>C</a:t>
            </a:r>
            <a:r>
              <a:rPr lang="es-ES" sz="2000" dirty="0" smtClean="0">
                <a:latin typeface="Century Gothic" pitchFamily="34" charset="0"/>
              </a:rPr>
              <a:t>alibrada </a:t>
            </a:r>
            <a:r>
              <a:rPr lang="es-ES" sz="2000" dirty="0">
                <a:latin typeface="Century Gothic" pitchFamily="34" charset="0"/>
              </a:rPr>
              <a:t>la pantalla, </a:t>
            </a:r>
            <a:r>
              <a:rPr lang="es-ES" sz="2000" dirty="0" smtClean="0">
                <a:latin typeface="Century Gothic" pitchFamily="34" charset="0"/>
              </a:rPr>
              <a:t>activar </a:t>
            </a:r>
            <a:r>
              <a:rPr lang="es-ES" sz="2000" dirty="0">
                <a:latin typeface="Century Gothic" pitchFamily="34" charset="0"/>
              </a:rPr>
              <a:t>el perfil </a:t>
            </a:r>
            <a:r>
              <a:rPr lang="es-ES" sz="2000" b="1" dirty="0">
                <a:latin typeface="Century Gothic" pitchFamily="34" charset="0"/>
              </a:rPr>
              <a:t>ICC</a:t>
            </a:r>
            <a:r>
              <a:rPr lang="es-ES" sz="2000" dirty="0">
                <a:latin typeface="Century Gothic" pitchFamily="34" charset="0"/>
              </a:rPr>
              <a:t> para papel </a:t>
            </a:r>
            <a:r>
              <a:rPr lang="es-ES" sz="2000" b="1" dirty="0">
                <a:latin typeface="Century Gothic" pitchFamily="34" charset="0"/>
              </a:rPr>
              <a:t>LWC</a:t>
            </a:r>
            <a:r>
              <a:rPr lang="es-ES" sz="2000" dirty="0">
                <a:latin typeface="Century Gothic" pitchFamily="34" charset="0"/>
              </a:rPr>
              <a:t> </a:t>
            </a:r>
            <a:r>
              <a:rPr lang="es-ES" sz="2000" dirty="0" smtClean="0">
                <a:latin typeface="Century Gothic" pitchFamily="34" charset="0"/>
              </a:rPr>
              <a:t>correctamente </a:t>
            </a:r>
            <a:r>
              <a:rPr lang="es-ES" sz="2000" dirty="0">
                <a:latin typeface="Century Gothic" pitchFamily="34" charset="0"/>
              </a:rPr>
              <a:t>establecidos los parámetros de color en </a:t>
            </a:r>
            <a:r>
              <a:rPr lang="es-ES" sz="2000" dirty="0" err="1">
                <a:latin typeface="Century Gothic" pitchFamily="34" charset="0"/>
              </a:rPr>
              <a:t>Photoshop</a:t>
            </a:r>
            <a:r>
              <a:rPr lang="es-ES" sz="2000" dirty="0">
                <a:latin typeface="Century Gothic" pitchFamily="34" charset="0"/>
              </a:rPr>
              <a:t>, podemos empezar a manipular las imágenes. </a:t>
            </a:r>
            <a:endParaRPr lang="es-EC" sz="2000" dirty="0">
              <a:latin typeface="Century Gothic" pitchFamily="34" charset="0"/>
            </a:endParaRPr>
          </a:p>
          <a:p>
            <a:pPr marL="0" indent="0" algn="just">
              <a:lnSpc>
                <a:spcPct val="150000"/>
              </a:lnSpc>
              <a:buNone/>
            </a:pPr>
            <a:endParaRPr lang="es-EC" sz="2200" dirty="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1383813917"/>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2600" dirty="0" smtClean="0">
                <a:latin typeface="Century Gothic" pitchFamily="34" charset="0"/>
              </a:rPr>
              <a:t/>
            </a:r>
            <a:br>
              <a:rPr lang="es-EC" sz="2600" dirty="0" smtClean="0">
                <a:latin typeface="Century Gothic" pitchFamily="34" charset="0"/>
              </a:rPr>
            </a:br>
            <a:r>
              <a:rPr lang="es-EC" sz="2600" dirty="0" smtClean="0">
                <a:latin typeface="Century Gothic" pitchFamily="34" charset="0"/>
              </a:rPr>
              <a:t>TOMA DE IMÁGENES</a:t>
            </a:r>
            <a:endParaRPr lang="es-EC" sz="2600" dirty="0">
              <a:latin typeface="Century Gothic" pitchFamily="34" charset="0"/>
            </a:endParaRPr>
          </a:p>
        </p:txBody>
      </p:sp>
      <p:sp>
        <p:nvSpPr>
          <p:cNvPr id="3" name="3 Marcador de contenido"/>
          <p:cNvSpPr txBox="1">
            <a:spLocks/>
          </p:cNvSpPr>
          <p:nvPr/>
        </p:nvSpPr>
        <p:spPr>
          <a:xfrm>
            <a:off x="2915815" y="1484784"/>
            <a:ext cx="5770984" cy="367240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a:latin typeface="Century Gothic" pitchFamily="34" charset="0"/>
              </a:rPr>
              <a:t>El proceso de manipulación y ajuste de las fotografías depende de cada una de ellas, ya que cada imagen posee su propia característica (luces, sombras, tonos, brillo y contraste) y deben ser manipuladas de acuerdo a estas</a:t>
            </a:r>
            <a:r>
              <a:rPr lang="es-ES" sz="2000" dirty="0" smtClean="0">
                <a:latin typeface="Century Gothic" pitchFamily="34" charset="0"/>
              </a:rPr>
              <a:t>.</a:t>
            </a:r>
          </a:p>
          <a:p>
            <a:pPr marL="0" indent="0" algn="just">
              <a:lnSpc>
                <a:spcPct val="150000"/>
              </a:lnSpc>
              <a:buNone/>
            </a:pPr>
            <a:r>
              <a:rPr lang="es-ES" sz="2000" dirty="0" smtClean="0">
                <a:latin typeface="Century Gothic" pitchFamily="34" charset="0"/>
                <a:hlinkClick r:id="rId2" action="ppaction://hlinkfile"/>
              </a:rPr>
              <a:t>(ejemplo)</a:t>
            </a:r>
            <a:endParaRPr lang="es-EC" sz="2000" dirty="0">
              <a:latin typeface="Century Gothic" pitchFamily="34" charset="0"/>
            </a:endParaRPr>
          </a:p>
          <a:p>
            <a:pPr marL="0" indent="0" algn="just">
              <a:lnSpc>
                <a:spcPct val="150000"/>
              </a:lnSpc>
              <a:buNone/>
            </a:pPr>
            <a:endParaRPr lang="es-EC" sz="2200" dirty="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1732567469"/>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4" y="274638"/>
            <a:ext cx="5770985" cy="1143000"/>
          </a:xfrm>
        </p:spPr>
        <p:txBody>
          <a:bodyPr>
            <a:normAutofit/>
          </a:bodyPr>
          <a:lstStyle/>
          <a:p>
            <a:pPr lvl="1" algn="l" rtl="0">
              <a:spcBef>
                <a:spcPct val="0"/>
              </a:spcBef>
            </a:pPr>
            <a:r>
              <a:rPr lang="es-EC" sz="2300" cap="all" dirty="0" smtClean="0">
                <a:solidFill>
                  <a:schemeClr val="tx1"/>
                </a:solidFill>
                <a:latin typeface="Century Gothic" pitchFamily="34" charset="0"/>
              </a:rPr>
              <a:t/>
            </a:r>
            <a:br>
              <a:rPr lang="es-EC" sz="2300" cap="all" dirty="0" smtClean="0">
                <a:solidFill>
                  <a:schemeClr val="tx1"/>
                </a:solidFill>
                <a:latin typeface="Century Gothic" pitchFamily="34" charset="0"/>
              </a:rPr>
            </a:br>
            <a:r>
              <a:rPr lang="es-EC" sz="2300" cap="all" dirty="0" smtClean="0">
                <a:solidFill>
                  <a:schemeClr val="tx1"/>
                </a:solidFill>
                <a:latin typeface="Century Gothic" pitchFamily="34" charset="0"/>
              </a:rPr>
              <a:t>Convierta </a:t>
            </a:r>
            <a:r>
              <a:rPr lang="es-EC" sz="2300" cap="all" dirty="0">
                <a:solidFill>
                  <a:schemeClr val="tx1"/>
                </a:solidFill>
                <a:latin typeface="Century Gothic" pitchFamily="34" charset="0"/>
              </a:rPr>
              <a:t>la imagen a </a:t>
            </a:r>
            <a:r>
              <a:rPr lang="es-EC" sz="2300" cap="all" dirty="0" smtClean="0">
                <a:solidFill>
                  <a:schemeClr val="tx1"/>
                </a:solidFill>
                <a:latin typeface="Century Gothic" pitchFamily="34" charset="0"/>
              </a:rPr>
              <a:t>CMYK</a:t>
            </a:r>
            <a:endParaRPr lang="es-EC" sz="2300" dirty="0">
              <a:solidFill>
                <a:schemeClr val="tx1"/>
              </a:solidFill>
              <a:latin typeface="Century Gothic" pitchFamily="34" charset="0"/>
            </a:endParaRPr>
          </a:p>
        </p:txBody>
      </p:sp>
      <p:sp>
        <p:nvSpPr>
          <p:cNvPr id="3" name="3 Marcador de contenido"/>
          <p:cNvSpPr txBox="1">
            <a:spLocks/>
          </p:cNvSpPr>
          <p:nvPr/>
        </p:nvSpPr>
        <p:spPr>
          <a:xfrm>
            <a:off x="2915815" y="1484784"/>
            <a:ext cx="5770984" cy="18002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Cuando esté satisfecho con la imagen en su pantalla del monitor, pásela a CMYK,  teniendo en cuenta utilizar  el perfil ICC “</a:t>
            </a:r>
            <a:r>
              <a:rPr lang="es-ES" sz="1800" dirty="0" err="1">
                <a:latin typeface="Century Gothic" pitchFamily="34" charset="0"/>
              </a:rPr>
              <a:t>Supercalandrado</a:t>
            </a:r>
            <a:r>
              <a:rPr lang="es-ES" sz="1800" dirty="0">
                <a:latin typeface="Century Gothic" pitchFamily="34" charset="0"/>
              </a:rPr>
              <a:t>”, que hemos </a:t>
            </a:r>
            <a:r>
              <a:rPr lang="es-ES" sz="1800" dirty="0" smtClean="0">
                <a:latin typeface="Century Gothic" pitchFamily="34" charset="0"/>
              </a:rPr>
              <a:t>creado.</a:t>
            </a:r>
            <a:endParaRPr lang="es-EC" sz="1800" dirty="0">
              <a:latin typeface="Century Gothic" pitchFamily="34" charset="0"/>
            </a:endParaRPr>
          </a:p>
        </p:txBody>
      </p:sp>
      <p:grpSp>
        <p:nvGrpSpPr>
          <p:cNvPr id="8" name="7 Grupo"/>
          <p:cNvGrpSpPr/>
          <p:nvPr/>
        </p:nvGrpSpPr>
        <p:grpSpPr>
          <a:xfrm>
            <a:off x="4420703" y="3274318"/>
            <a:ext cx="2733154" cy="3162300"/>
            <a:chOff x="4420703" y="3274318"/>
            <a:chExt cx="2733154" cy="3162300"/>
          </a:xfrm>
        </p:grpSpPr>
        <p:pic>
          <p:nvPicPr>
            <p:cNvPr id="4" name=" 0"/>
            <p:cNvPicPr/>
            <p:nvPr/>
          </p:nvPicPr>
          <p:blipFill rotWithShape="1">
            <a:blip r:embed="rId2" cstate="print">
              <a:extLst>
                <a:ext uri="{28A0092B-C50C-407E-A947-70E740481C1C}">
                  <a14:useLocalDpi xmlns:a14="http://schemas.microsoft.com/office/drawing/2010/main" val="0"/>
                </a:ext>
              </a:extLst>
            </a:blip>
            <a:srcRect r="79885" b="62356"/>
            <a:stretch/>
          </p:blipFill>
          <p:spPr bwMode="auto">
            <a:xfrm>
              <a:off x="4448757" y="3274318"/>
              <a:ext cx="2705100" cy="3162300"/>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
          <p:nvSpPr>
            <p:cNvPr id="5" name="Rectangle 2"/>
            <p:cNvSpPr>
              <a:spLocks/>
            </p:cNvSpPr>
            <p:nvPr/>
          </p:nvSpPr>
          <p:spPr bwMode="auto">
            <a:xfrm>
              <a:off x="4420703" y="3645024"/>
              <a:ext cx="1617662" cy="136525"/>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sp>
          <p:nvSpPr>
            <p:cNvPr id="6" name="Rectangle 3"/>
            <p:cNvSpPr>
              <a:spLocks/>
            </p:cNvSpPr>
            <p:nvPr/>
          </p:nvSpPr>
          <p:spPr bwMode="auto">
            <a:xfrm>
              <a:off x="6038365" y="4387974"/>
              <a:ext cx="1093788" cy="136525"/>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grpSp>
    </p:spTree>
    <p:extLst>
      <p:ext uri="{BB962C8B-B14F-4D97-AF65-F5344CB8AC3E}">
        <p14:creationId xmlns:p14="http://schemas.microsoft.com/office/powerpoint/2010/main" val="3241831558"/>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lgn="r"/>
            <a:r>
              <a:rPr lang="es-EC" sz="2600" dirty="0">
                <a:solidFill>
                  <a:schemeClr val="bg1">
                    <a:lumMod val="75000"/>
                  </a:schemeClr>
                </a:solidFill>
                <a:latin typeface="Century Gothic" pitchFamily="34" charset="0"/>
              </a:rPr>
              <a:t/>
            </a:r>
            <a:br>
              <a:rPr lang="es-EC" sz="2600" dirty="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Imágenes Vectoriales y Tipografías </a:t>
            </a:r>
            <a:endParaRPr lang="es-EC" sz="2600" dirty="0">
              <a:solidFill>
                <a:schemeClr val="bg1">
                  <a:lumMod val="75000"/>
                </a:schemeClr>
              </a:solidFill>
              <a:latin typeface="Century Gothic" pitchFamily="34" charset="0"/>
            </a:endParaRPr>
          </a:p>
        </p:txBody>
      </p:sp>
      <p:sp>
        <p:nvSpPr>
          <p:cNvPr id="3" name="3 Marcador de contenido"/>
          <p:cNvSpPr txBox="1">
            <a:spLocks/>
          </p:cNvSpPr>
          <p:nvPr/>
        </p:nvSpPr>
        <p:spPr>
          <a:xfrm>
            <a:off x="2915815" y="1484784"/>
            <a:ext cx="5770984" cy="30963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s-ES" sz="1800" dirty="0">
                <a:latin typeface="Century Gothic" pitchFamily="34" charset="0"/>
              </a:rPr>
              <a:t>La revista cuenta con una variedad de imágenes y figuras vectoriales, realizadas con la finalidad de crear flexibilidad de medidas y mayor nitidez al momento de </a:t>
            </a:r>
            <a:r>
              <a:rPr lang="es-ES" sz="1800" dirty="0" smtClean="0">
                <a:latin typeface="Century Gothic" pitchFamily="34" charset="0"/>
              </a:rPr>
              <a:t>imprimirla.</a:t>
            </a:r>
            <a:endParaRPr lang="es-EC" sz="1800" dirty="0">
              <a:latin typeface="Century Gothic" pitchFamily="34" charset="0"/>
            </a:endParaRPr>
          </a:p>
          <a:p>
            <a:pPr marL="0" indent="0">
              <a:lnSpc>
                <a:spcPct val="150000"/>
              </a:lnSpc>
              <a:buNone/>
            </a:pPr>
            <a:r>
              <a:rPr lang="es-ES" sz="1800" dirty="0">
                <a:latin typeface="Century Gothic" pitchFamily="34" charset="0"/>
              </a:rPr>
              <a:t>Así también consta de tipografías selectas que se ajustan a la misma dependiendo del video juego a tratar en cada </a:t>
            </a:r>
            <a:r>
              <a:rPr lang="es-ES" sz="1800" dirty="0" smtClean="0">
                <a:latin typeface="Century Gothic" pitchFamily="34" charset="0"/>
              </a:rPr>
              <a:t>edición.</a:t>
            </a:r>
            <a:endParaRPr lang="es-EC" sz="1800" dirty="0">
              <a:latin typeface="Century Gothic"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5736" y="692696"/>
            <a:ext cx="1152128" cy="1152128"/>
          </a:xfrm>
          <a:prstGeom prst="rect">
            <a:avLst/>
          </a:prstGeom>
        </p:spPr>
      </p:pic>
    </p:spTree>
    <p:extLst>
      <p:ext uri="{BB962C8B-B14F-4D97-AF65-F5344CB8AC3E}">
        <p14:creationId xmlns:p14="http://schemas.microsoft.com/office/powerpoint/2010/main" val="2246644838"/>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¿Qué es un Vector?</a:t>
            </a:r>
            <a:endParaRPr lang="es-EC" sz="2600" dirty="0">
              <a:solidFill>
                <a:schemeClr val="bg1">
                  <a:lumMod val="75000"/>
                </a:schemeClr>
              </a:solidFill>
              <a:latin typeface="Century Gothic" pitchFamily="34" charset="0"/>
            </a:endParaRPr>
          </a:p>
        </p:txBody>
      </p:sp>
      <p:sp>
        <p:nvSpPr>
          <p:cNvPr id="4" name="3 Marcador de contenido"/>
          <p:cNvSpPr txBox="1">
            <a:spLocks/>
          </p:cNvSpPr>
          <p:nvPr/>
        </p:nvSpPr>
        <p:spPr>
          <a:xfrm>
            <a:off x="2915815" y="1484784"/>
            <a:ext cx="5770984" cy="237626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Una imagen vectorial es una imagen digital formada por objetos geométricos independientes (segmentos, polígonos, arcos, etc</a:t>
            </a:r>
            <a:r>
              <a:rPr lang="es-ES" sz="1600" dirty="0" smtClean="0">
                <a:latin typeface="Century Gothic" pitchFamily="34" charset="0"/>
              </a:rPr>
              <a:t>.). Este </a:t>
            </a:r>
            <a:r>
              <a:rPr lang="es-ES" sz="1600" dirty="0">
                <a:latin typeface="Century Gothic" pitchFamily="34" charset="0"/>
              </a:rPr>
              <a:t>formato de imagen es completamente distinto al formato de los gráfico rasterizados, también llamados imágenes matriciales, que están formados por  píxeles.</a:t>
            </a:r>
            <a:endParaRPr lang="es-EC" sz="1600" dirty="0">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692696"/>
            <a:ext cx="1152128" cy="1152128"/>
          </a:xfrm>
          <a:prstGeom prst="rect">
            <a:avLst/>
          </a:prstGeom>
        </p:spPr>
      </p:pic>
      <p:grpSp>
        <p:nvGrpSpPr>
          <p:cNvPr id="10" name="9 Grupo"/>
          <p:cNvGrpSpPr/>
          <p:nvPr/>
        </p:nvGrpSpPr>
        <p:grpSpPr>
          <a:xfrm>
            <a:off x="3347864" y="3717032"/>
            <a:ext cx="5040560" cy="2376264"/>
            <a:chOff x="3347864" y="3717032"/>
            <a:chExt cx="5040560" cy="2376264"/>
          </a:xfrm>
        </p:grpSpPr>
        <p:grpSp>
          <p:nvGrpSpPr>
            <p:cNvPr id="7" name="6 Grupo"/>
            <p:cNvGrpSpPr/>
            <p:nvPr/>
          </p:nvGrpSpPr>
          <p:grpSpPr>
            <a:xfrm>
              <a:off x="3422595" y="3717032"/>
              <a:ext cx="4757424" cy="2016225"/>
              <a:chOff x="3491880" y="3933056"/>
              <a:chExt cx="4757424" cy="2016225"/>
            </a:xfrm>
          </p:grpSpPr>
          <p:pic>
            <p:nvPicPr>
              <p:cNvPr id="5" name="4 Imagen" descr="C:\Documents and Settings\user\Escritorio\documento johana\vector.jpg"/>
              <p:cNvPicPr/>
              <p:nvPr/>
            </p:nvPicPr>
            <p:blipFill>
              <a:blip r:embed="rId3" cstate="print"/>
              <a:srcRect/>
              <a:stretch>
                <a:fillRect/>
              </a:stretch>
            </p:blipFill>
            <p:spPr bwMode="auto">
              <a:xfrm>
                <a:off x="3491880" y="3963755"/>
                <a:ext cx="1956332" cy="1952622"/>
              </a:xfrm>
              <a:prstGeom prst="rect">
                <a:avLst/>
              </a:prstGeom>
              <a:noFill/>
              <a:ln w="9525">
                <a:noFill/>
                <a:miter lim="800000"/>
                <a:headEnd/>
                <a:tailEnd/>
              </a:ln>
            </p:spPr>
          </p:pic>
          <p:pic>
            <p:nvPicPr>
              <p:cNvPr id="6" name="5 Imagen" descr="C:\Documents and Settings\user\Escritorio\documento johana\vector 2.jpg"/>
              <p:cNvPicPr/>
              <p:nvPr/>
            </p:nvPicPr>
            <p:blipFill>
              <a:blip r:embed="rId4"/>
              <a:srcRect/>
              <a:stretch>
                <a:fillRect/>
              </a:stretch>
            </p:blipFill>
            <p:spPr bwMode="auto">
              <a:xfrm>
                <a:off x="6226189" y="3933056"/>
                <a:ext cx="2023115" cy="2016225"/>
              </a:xfrm>
              <a:prstGeom prst="rect">
                <a:avLst/>
              </a:prstGeom>
              <a:noFill/>
              <a:ln w="9525">
                <a:noFill/>
                <a:miter lim="800000"/>
                <a:headEnd/>
                <a:tailEnd/>
              </a:ln>
            </p:spPr>
          </p:pic>
        </p:grpSp>
        <p:sp>
          <p:nvSpPr>
            <p:cNvPr id="8" name="3 Marcador de contenido"/>
            <p:cNvSpPr txBox="1">
              <a:spLocks/>
            </p:cNvSpPr>
            <p:nvPr/>
          </p:nvSpPr>
          <p:spPr>
            <a:xfrm>
              <a:off x="3347864" y="5733256"/>
              <a:ext cx="2088232" cy="3600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s-ES" sz="1600" dirty="0" smtClean="0">
                  <a:latin typeface="Century Gothic" pitchFamily="34" charset="0"/>
                </a:rPr>
                <a:t>Gráfico Vectorial</a:t>
              </a:r>
              <a:endParaRPr lang="es-EC" sz="1600" dirty="0">
                <a:latin typeface="Century Gothic" pitchFamily="34" charset="0"/>
              </a:endParaRPr>
            </a:p>
          </p:txBody>
        </p:sp>
        <p:sp>
          <p:nvSpPr>
            <p:cNvPr id="9" name="3 Marcador de contenido"/>
            <p:cNvSpPr txBox="1">
              <a:spLocks/>
            </p:cNvSpPr>
            <p:nvPr/>
          </p:nvSpPr>
          <p:spPr>
            <a:xfrm>
              <a:off x="6084168" y="5733256"/>
              <a:ext cx="2304256" cy="3600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s-ES" sz="1600" dirty="0" smtClean="0">
                  <a:latin typeface="Century Gothic" pitchFamily="34" charset="0"/>
                </a:rPr>
                <a:t>Gráfico Rasterizado</a:t>
              </a:r>
              <a:endParaRPr lang="es-EC" sz="1600" dirty="0">
                <a:latin typeface="Century Gothic" pitchFamily="34" charset="0"/>
              </a:endParaRPr>
            </a:p>
          </p:txBody>
        </p:sp>
      </p:grpSp>
    </p:spTree>
    <p:extLst>
      <p:ext uri="{BB962C8B-B14F-4D97-AF65-F5344CB8AC3E}">
        <p14:creationId xmlns:p14="http://schemas.microsoft.com/office/powerpoint/2010/main" val="1327394702"/>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620688"/>
            <a:ext cx="1152128" cy="1152128"/>
          </a:xfrm>
          <a:prstGeom prst="rect">
            <a:avLst/>
          </a:prstGeom>
        </p:spPr>
      </p:pic>
      <p:graphicFrame>
        <p:nvGraphicFramePr>
          <p:cNvPr id="7" name="6 Tabla"/>
          <p:cNvGraphicFramePr>
            <a:graphicFrameLocks noGrp="1"/>
          </p:cNvGraphicFramePr>
          <p:nvPr>
            <p:extLst>
              <p:ext uri="{D42A27DB-BD31-4B8C-83A1-F6EECF244321}">
                <p14:modId xmlns:p14="http://schemas.microsoft.com/office/powerpoint/2010/main" val="1219181406"/>
              </p:ext>
            </p:extLst>
          </p:nvPr>
        </p:nvGraphicFramePr>
        <p:xfrm>
          <a:off x="3319522" y="2852936"/>
          <a:ext cx="5367278" cy="1800201"/>
        </p:xfrm>
        <a:graphic>
          <a:graphicData uri="http://schemas.openxmlformats.org/drawingml/2006/table">
            <a:tbl>
              <a:tblPr firstRow="1" firstCol="1" bandRow="1">
                <a:tableStyleId>{5C22544A-7EE6-4342-B048-85BDC9FD1C3A}</a:tableStyleId>
              </a:tblPr>
              <a:tblGrid>
                <a:gridCol w="2569929"/>
                <a:gridCol w="2797349"/>
              </a:tblGrid>
              <a:tr h="410689">
                <a:tc gridSpan="2">
                  <a:txBody>
                    <a:bodyPr/>
                    <a:lstStyle/>
                    <a:p>
                      <a:pPr algn="ctr">
                        <a:spcAft>
                          <a:spcPts val="0"/>
                        </a:spcAft>
                      </a:pPr>
                      <a:r>
                        <a:rPr lang="es-EC" sz="1300" dirty="0">
                          <a:effectLst/>
                        </a:rPr>
                        <a:t>FICHA TÉCNICA</a:t>
                      </a:r>
                      <a:endParaRPr lang="es-EC" sz="1300" dirty="0">
                        <a:effectLst/>
                        <a:latin typeface="Times New Roman"/>
                        <a:ea typeface="Times New Roman"/>
                      </a:endParaRPr>
                    </a:p>
                  </a:txBody>
                  <a:tcPr marL="89968" marR="89968" marT="0" marB="0" anchor="ctr"/>
                </a:tc>
                <a:tc hMerge="1">
                  <a:txBody>
                    <a:bodyPr/>
                    <a:lstStyle/>
                    <a:p>
                      <a:endParaRPr lang="es-EC"/>
                    </a:p>
                  </a:txBody>
                  <a:tcPr/>
                </a:tc>
              </a:tr>
              <a:tr h="262408">
                <a:tc>
                  <a:txBody>
                    <a:bodyPr/>
                    <a:lstStyle/>
                    <a:p>
                      <a:pPr>
                        <a:spcAft>
                          <a:spcPts val="0"/>
                        </a:spcAft>
                      </a:pPr>
                      <a:r>
                        <a:rPr lang="es-ES" sz="1400">
                          <a:effectLst/>
                        </a:rPr>
                        <a:t>PRODUCTO</a:t>
                      </a:r>
                      <a:endParaRPr lang="es-EC" sz="1300">
                        <a:effectLst/>
                        <a:latin typeface="Times New Roman"/>
                        <a:ea typeface="Times New Roman"/>
                      </a:endParaRPr>
                    </a:p>
                  </a:txBody>
                  <a:tcPr marL="89968" marR="89968" marT="0" marB="0" anchor="ctr"/>
                </a:tc>
                <a:tc>
                  <a:txBody>
                    <a:bodyPr/>
                    <a:lstStyle/>
                    <a:p>
                      <a:pPr>
                        <a:spcAft>
                          <a:spcPts val="0"/>
                        </a:spcAft>
                        <a:tabLst>
                          <a:tab pos="457200" algn="l"/>
                        </a:tabLst>
                      </a:pPr>
                      <a:r>
                        <a:rPr lang="es-ES" sz="1600">
                          <a:effectLst/>
                        </a:rPr>
                        <a:t>Revista de VIDEO - JUEGOS</a:t>
                      </a:r>
                      <a:endParaRPr lang="es-EC" sz="1600">
                        <a:effectLst/>
                        <a:latin typeface="Times New Roman"/>
                        <a:ea typeface="Times New Roman"/>
                      </a:endParaRPr>
                    </a:p>
                  </a:txBody>
                  <a:tcPr marL="89968" marR="89968" marT="0" marB="0" anchor="ctr"/>
                </a:tc>
              </a:tr>
              <a:tr h="325719">
                <a:tc>
                  <a:txBody>
                    <a:bodyPr/>
                    <a:lstStyle/>
                    <a:p>
                      <a:pPr>
                        <a:spcAft>
                          <a:spcPts val="0"/>
                        </a:spcAft>
                      </a:pPr>
                      <a:r>
                        <a:rPr lang="es-ES" sz="1400">
                          <a:effectLst/>
                        </a:rPr>
                        <a:t>TAMAÑO FINAL</a:t>
                      </a:r>
                      <a:endParaRPr lang="es-EC" sz="1300">
                        <a:effectLst/>
                        <a:latin typeface="Times New Roman"/>
                        <a:ea typeface="Times New Roman"/>
                      </a:endParaRPr>
                    </a:p>
                  </a:txBody>
                  <a:tcPr marL="89968" marR="89968" marT="0" marB="0" anchor="ctr"/>
                </a:tc>
                <a:tc>
                  <a:txBody>
                    <a:bodyPr/>
                    <a:lstStyle/>
                    <a:p>
                      <a:pPr>
                        <a:spcAft>
                          <a:spcPts val="0"/>
                        </a:spcAft>
                      </a:pPr>
                      <a:r>
                        <a:rPr lang="es-ES" sz="1600">
                          <a:effectLst/>
                        </a:rPr>
                        <a:t>24.5 X 28.5 cm.</a:t>
                      </a:r>
                      <a:endParaRPr lang="es-EC" sz="1600">
                        <a:effectLst/>
                        <a:latin typeface="Times New Roman"/>
                        <a:ea typeface="Times New Roman"/>
                      </a:endParaRPr>
                    </a:p>
                  </a:txBody>
                  <a:tcPr marL="89968" marR="89968" marT="0" marB="0" anchor="ctr"/>
                </a:tc>
              </a:tr>
              <a:tr h="275736">
                <a:tc>
                  <a:txBody>
                    <a:bodyPr/>
                    <a:lstStyle/>
                    <a:p>
                      <a:pPr>
                        <a:spcAft>
                          <a:spcPts val="0"/>
                        </a:spcAft>
                      </a:pPr>
                      <a:r>
                        <a:rPr lang="es-ES" sz="1400">
                          <a:effectLst/>
                        </a:rPr>
                        <a:t>CAJA TIPOGRÁFICA</a:t>
                      </a:r>
                      <a:endParaRPr lang="es-EC" sz="1300">
                        <a:effectLst/>
                        <a:latin typeface="Times New Roman"/>
                        <a:ea typeface="Times New Roman"/>
                      </a:endParaRPr>
                    </a:p>
                  </a:txBody>
                  <a:tcPr marL="89968" marR="89968" marT="0" marB="0" anchor="ctr"/>
                </a:tc>
                <a:tc>
                  <a:txBody>
                    <a:bodyPr/>
                    <a:lstStyle/>
                    <a:p>
                      <a:pPr>
                        <a:spcAft>
                          <a:spcPts val="0"/>
                        </a:spcAft>
                      </a:pPr>
                      <a:r>
                        <a:rPr lang="es-ES" sz="1600">
                          <a:effectLst/>
                        </a:rPr>
                        <a:t>22.4 X 26.4 cm.</a:t>
                      </a:r>
                      <a:endParaRPr lang="es-EC" sz="1600">
                        <a:effectLst/>
                        <a:latin typeface="Times New Roman"/>
                        <a:ea typeface="Times New Roman"/>
                      </a:endParaRPr>
                    </a:p>
                  </a:txBody>
                  <a:tcPr marL="89968" marR="89968" marT="0" marB="0" anchor="ctr"/>
                </a:tc>
              </a:tr>
              <a:tr h="305726">
                <a:tc>
                  <a:txBody>
                    <a:bodyPr/>
                    <a:lstStyle/>
                    <a:p>
                      <a:pPr>
                        <a:spcAft>
                          <a:spcPts val="0"/>
                        </a:spcAft>
                      </a:pPr>
                      <a:r>
                        <a:rPr lang="es-ES" sz="1400">
                          <a:effectLst/>
                        </a:rPr>
                        <a:t>PAPEL  LWC</a:t>
                      </a:r>
                      <a:endParaRPr lang="es-EC" sz="1300">
                        <a:effectLst/>
                        <a:latin typeface="Times New Roman"/>
                        <a:ea typeface="Times New Roman"/>
                      </a:endParaRPr>
                    </a:p>
                  </a:txBody>
                  <a:tcPr marL="89968" marR="89968" marT="0" marB="0" anchor="ctr"/>
                </a:tc>
                <a:tc>
                  <a:txBody>
                    <a:bodyPr/>
                    <a:lstStyle/>
                    <a:p>
                      <a:pPr>
                        <a:spcAft>
                          <a:spcPts val="0"/>
                        </a:spcAft>
                      </a:pPr>
                      <a:r>
                        <a:rPr lang="es-ES" sz="1600">
                          <a:effectLst/>
                        </a:rPr>
                        <a:t>Ligth Weigth Coated   65.0 gr.</a:t>
                      </a:r>
                      <a:endParaRPr lang="es-EC" sz="1600">
                        <a:effectLst/>
                        <a:latin typeface="Times New Roman"/>
                        <a:ea typeface="Times New Roman"/>
                      </a:endParaRPr>
                    </a:p>
                  </a:txBody>
                  <a:tcPr marL="89968" marR="89968" marT="0" marB="0" anchor="ctr"/>
                </a:tc>
              </a:tr>
              <a:tr h="219923">
                <a:tc>
                  <a:txBody>
                    <a:bodyPr/>
                    <a:lstStyle/>
                    <a:p>
                      <a:pPr>
                        <a:spcAft>
                          <a:spcPts val="0"/>
                        </a:spcAft>
                      </a:pPr>
                      <a:r>
                        <a:rPr lang="es-ES" sz="1400">
                          <a:effectLst/>
                        </a:rPr>
                        <a:t>COLOR</a:t>
                      </a:r>
                      <a:r>
                        <a:rPr lang="es-ES" sz="1300">
                          <a:effectLst/>
                        </a:rPr>
                        <a:t>	</a:t>
                      </a:r>
                      <a:endParaRPr lang="es-EC" sz="1300">
                        <a:effectLst/>
                        <a:latin typeface="Times New Roman"/>
                        <a:ea typeface="Times New Roman"/>
                      </a:endParaRPr>
                    </a:p>
                  </a:txBody>
                  <a:tcPr marL="89968" marR="89968" marT="0" marB="0" anchor="ctr"/>
                </a:tc>
                <a:tc>
                  <a:txBody>
                    <a:bodyPr/>
                    <a:lstStyle/>
                    <a:p>
                      <a:pPr>
                        <a:spcAft>
                          <a:spcPts val="0"/>
                        </a:spcAft>
                      </a:pPr>
                      <a:r>
                        <a:rPr lang="es-ES" sz="1300" dirty="0">
                          <a:effectLst/>
                        </a:rPr>
                        <a:t>Full color</a:t>
                      </a:r>
                      <a:endParaRPr lang="es-EC" sz="1300" dirty="0">
                        <a:effectLst/>
                        <a:latin typeface="Times New Roman"/>
                        <a:ea typeface="Times New Roman"/>
                      </a:endParaRPr>
                    </a:p>
                  </a:txBody>
                  <a:tcPr marL="89968" marR="89968" marT="0" marB="0" anchor="ctr"/>
                </a:tc>
              </a:tr>
            </a:tbl>
          </a:graphicData>
        </a:graphic>
      </p:graphicFrame>
      <p:sp>
        <p:nvSpPr>
          <p:cNvPr id="2" name="1 Título"/>
          <p:cNvSpPr>
            <a:spLocks noGrp="1"/>
          </p:cNvSpPr>
          <p:nvPr>
            <p:ph type="title"/>
          </p:nvPr>
        </p:nvSpPr>
        <p:spPr>
          <a:xfrm>
            <a:off x="4716016" y="274638"/>
            <a:ext cx="3970784" cy="1143000"/>
          </a:xfrm>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Formato</a:t>
            </a:r>
            <a:endParaRPr lang="es-EC" sz="2800" dirty="0">
              <a:solidFill>
                <a:schemeClr val="bg1">
                  <a:lumMod val="65000"/>
                </a:schemeClr>
              </a:solidFill>
              <a:latin typeface="Century Gothic" pitchFamily="34" charset="0"/>
            </a:endParaRPr>
          </a:p>
        </p:txBody>
      </p:sp>
    </p:spTree>
    <p:extLst>
      <p:ext uri="{BB962C8B-B14F-4D97-AF65-F5344CB8AC3E}">
        <p14:creationId xmlns:p14="http://schemas.microsoft.com/office/powerpoint/2010/main" val="35331051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200" dirty="0" smtClean="0">
                <a:solidFill>
                  <a:schemeClr val="bg1">
                    <a:lumMod val="75000"/>
                  </a:schemeClr>
                </a:solidFill>
                <a:latin typeface="Century Gothic" pitchFamily="34" charset="0"/>
              </a:rPr>
              <a:t/>
            </a:r>
            <a:br>
              <a:rPr lang="es-EC" sz="2200" dirty="0" smtClean="0">
                <a:solidFill>
                  <a:schemeClr val="bg1">
                    <a:lumMod val="75000"/>
                  </a:schemeClr>
                </a:solidFill>
                <a:latin typeface="Century Gothic" pitchFamily="34" charset="0"/>
              </a:rPr>
            </a:br>
            <a:r>
              <a:rPr lang="es-EC" sz="2200" dirty="0" smtClean="0">
                <a:solidFill>
                  <a:schemeClr val="bg1">
                    <a:lumMod val="75000"/>
                  </a:schemeClr>
                </a:solidFill>
                <a:latin typeface="Century Gothic" pitchFamily="34" charset="0"/>
              </a:rPr>
              <a:t>Personajes, </a:t>
            </a:r>
            <a:r>
              <a:rPr lang="es-EC" sz="2200" dirty="0" err="1" smtClean="0">
                <a:solidFill>
                  <a:schemeClr val="bg1">
                    <a:lumMod val="75000"/>
                  </a:schemeClr>
                </a:solidFill>
                <a:latin typeface="Century Gothic" pitchFamily="34" charset="0"/>
              </a:rPr>
              <a:t>Imagotipos</a:t>
            </a:r>
            <a:r>
              <a:rPr lang="es-EC" sz="2200" dirty="0" smtClean="0">
                <a:solidFill>
                  <a:schemeClr val="bg1">
                    <a:lumMod val="75000"/>
                  </a:schemeClr>
                </a:solidFill>
                <a:latin typeface="Century Gothic" pitchFamily="34" charset="0"/>
              </a:rPr>
              <a:t> y </a:t>
            </a:r>
            <a:r>
              <a:rPr lang="es-EC" sz="2200" dirty="0">
                <a:solidFill>
                  <a:schemeClr val="bg1">
                    <a:lumMod val="75000"/>
                  </a:schemeClr>
                </a:solidFill>
                <a:latin typeface="Century Gothic" pitchFamily="34" charset="0"/>
              </a:rPr>
              <a:t>F</a:t>
            </a:r>
            <a:r>
              <a:rPr lang="es-EC" sz="2200" dirty="0" smtClean="0">
                <a:solidFill>
                  <a:schemeClr val="bg1">
                    <a:lumMod val="75000"/>
                  </a:schemeClr>
                </a:solidFill>
                <a:latin typeface="Century Gothic" pitchFamily="34" charset="0"/>
              </a:rPr>
              <a:t>iguras Vectoriales</a:t>
            </a:r>
            <a:endParaRPr lang="es-EC" sz="22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692696"/>
            <a:ext cx="1152128" cy="1152128"/>
          </a:xfrm>
          <a:prstGeom prst="rect">
            <a:avLst/>
          </a:prstGeom>
        </p:spPr>
      </p:pic>
      <p:sp>
        <p:nvSpPr>
          <p:cNvPr id="4" name="3 Marcador de contenido"/>
          <p:cNvSpPr txBox="1">
            <a:spLocks/>
          </p:cNvSpPr>
          <p:nvPr/>
        </p:nvSpPr>
        <p:spPr>
          <a:xfrm>
            <a:off x="2915815" y="1484784"/>
            <a:ext cx="5770984" cy="18002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s-ES" sz="1800" dirty="0">
                <a:latin typeface="Century Gothic" pitchFamily="34" charset="0"/>
              </a:rPr>
              <a:t>Para mayor calidad de acabado, en </a:t>
            </a:r>
            <a:r>
              <a:rPr lang="es-ES" sz="1800" dirty="0" err="1">
                <a:latin typeface="Century Gothic" pitchFamily="34" charset="0"/>
              </a:rPr>
              <a:t>Illustrator</a:t>
            </a:r>
            <a:r>
              <a:rPr lang="es-ES" sz="1800" dirty="0">
                <a:latin typeface="Century Gothic" pitchFamily="34" charset="0"/>
              </a:rPr>
              <a:t> hemos creado y utilizado imágenes vectoriales para nuestra revista, que luego serán armados o diagramados en </a:t>
            </a:r>
            <a:r>
              <a:rPr lang="es-ES" sz="1800" dirty="0" err="1">
                <a:latin typeface="Century Gothic" pitchFamily="34" charset="0"/>
              </a:rPr>
              <a:t>Indesign</a:t>
            </a:r>
            <a:r>
              <a:rPr lang="es-ES" sz="1800" dirty="0">
                <a:latin typeface="Century Gothic" pitchFamily="34" charset="0"/>
              </a:rPr>
              <a:t>. </a:t>
            </a:r>
            <a:endParaRPr lang="es-EC" sz="1800" dirty="0">
              <a:latin typeface="Century Gothic" pitchFamily="34" charset="0"/>
            </a:endParaRPr>
          </a:p>
          <a:p>
            <a:pPr marL="0" indent="0" algn="just">
              <a:lnSpc>
                <a:spcPct val="150000"/>
              </a:lnSpc>
              <a:buNone/>
            </a:pPr>
            <a:endParaRPr lang="es-EC" sz="1800" dirty="0">
              <a:latin typeface="Century Gothic" pitchFamily="34" charset="0"/>
            </a:endParaRPr>
          </a:p>
        </p:txBody>
      </p:sp>
      <p:grpSp>
        <p:nvGrpSpPr>
          <p:cNvPr id="10" name="9 Grupo"/>
          <p:cNvGrpSpPr/>
          <p:nvPr/>
        </p:nvGrpSpPr>
        <p:grpSpPr>
          <a:xfrm>
            <a:off x="3114675" y="3350802"/>
            <a:ext cx="5273749" cy="3243524"/>
            <a:chOff x="3114675" y="3350802"/>
            <a:chExt cx="5273749" cy="3243524"/>
          </a:xfrm>
        </p:grpSpPr>
        <p:grpSp>
          <p:nvGrpSpPr>
            <p:cNvPr id="12" name="11 Grupo"/>
            <p:cNvGrpSpPr/>
            <p:nvPr/>
          </p:nvGrpSpPr>
          <p:grpSpPr>
            <a:xfrm>
              <a:off x="3114675" y="3356992"/>
              <a:ext cx="2524125" cy="1584176"/>
              <a:chOff x="3114675" y="3356992"/>
              <a:chExt cx="2524125" cy="1584176"/>
            </a:xfrm>
          </p:grpSpPr>
          <p:grpSp>
            <p:nvGrpSpPr>
              <p:cNvPr id="11" name="10 Grupo"/>
              <p:cNvGrpSpPr/>
              <p:nvPr/>
            </p:nvGrpSpPr>
            <p:grpSpPr>
              <a:xfrm>
                <a:off x="3114675" y="3356992"/>
                <a:ext cx="2524125" cy="1266826"/>
                <a:chOff x="3114675" y="3356992"/>
                <a:chExt cx="2524125" cy="1266826"/>
              </a:xfrm>
            </p:grpSpPr>
            <p:pic>
              <p:nvPicPr>
                <p:cNvPr id="5" name="4 Imagen" descr="C:\Documents and Settings\user\Escritorio\documento johana\vectores jpg  psd y ai\figuras y personajes.jpg"/>
                <p:cNvPicPr/>
                <p:nvPr/>
              </p:nvPicPr>
              <p:blipFill rotWithShape="1">
                <a:blip r:embed="rId3">
                  <a:extLst>
                    <a:ext uri="{BEBA8EAE-BF5A-486C-A8C5-ECC9F3942E4B}">
                      <a14:imgProps xmlns:a14="http://schemas.microsoft.com/office/drawing/2010/main">
                        <a14:imgLayer r:embed="rId4">
                          <a14:imgEffect>
                            <a14:brightnessContrast bright="8000"/>
                          </a14:imgEffect>
                        </a14:imgLayer>
                      </a14:imgProps>
                    </a:ext>
                  </a:extLst>
                </a:blip>
                <a:srcRect l="35100" t="3673" r="34185" b="74139"/>
                <a:stretch/>
              </p:blipFill>
              <p:spPr bwMode="auto">
                <a:xfrm>
                  <a:off x="3114675" y="3356992"/>
                  <a:ext cx="1266904" cy="1266826"/>
                </a:xfrm>
                <a:prstGeom prst="rect">
                  <a:avLst/>
                </a:prstGeom>
                <a:noFill/>
                <a:ln>
                  <a:noFill/>
                </a:ln>
                <a:effectLst/>
                <a:extLst>
                  <a:ext uri="{53640926-AAD7-44D8-BBD7-CCE9431645EC}">
                    <a14:shadowObscured xmlns:a14="http://schemas.microsoft.com/office/drawing/2010/main"/>
                  </a:ext>
                </a:extLst>
              </p:spPr>
            </p:pic>
            <p:pic>
              <p:nvPicPr>
                <p:cNvPr id="6" name="5 Imagen" descr="C:\Documents and Settings\user\Escritorio\documento johana\vectores jpg  psd y ai\figuras y personajes.jpg"/>
                <p:cNvPicPr/>
                <p:nvPr/>
              </p:nvPicPr>
              <p:blipFill rotWithShape="1">
                <a:blip r:embed="rId3">
                  <a:extLst>
                    <a:ext uri="{BEBA8EAE-BF5A-486C-A8C5-ECC9F3942E4B}">
                      <a14:imgProps xmlns:a14="http://schemas.microsoft.com/office/drawing/2010/main">
                        <a14:imgLayer r:embed="rId4">
                          <a14:imgEffect>
                            <a14:brightnessContrast bright="8000"/>
                          </a14:imgEffect>
                        </a14:imgLayer>
                      </a14:imgProps>
                    </a:ext>
                  </a:extLst>
                </a:blip>
                <a:srcRect l="33725" t="50109" r="35793" b="27703"/>
                <a:stretch/>
              </p:blipFill>
              <p:spPr bwMode="auto">
                <a:xfrm>
                  <a:off x="4381579" y="3356992"/>
                  <a:ext cx="1257221" cy="1266826"/>
                </a:xfrm>
                <a:prstGeom prst="rect">
                  <a:avLst/>
                </a:prstGeom>
                <a:noFill/>
                <a:ln>
                  <a:noFill/>
                </a:ln>
                <a:effectLst/>
                <a:extLst>
                  <a:ext uri="{53640926-AAD7-44D8-BBD7-CCE9431645EC}">
                    <a14:shadowObscured xmlns:a14="http://schemas.microsoft.com/office/drawing/2010/main"/>
                  </a:ext>
                </a:extLst>
              </p:spPr>
            </p:pic>
          </p:grpSp>
          <p:sp>
            <p:nvSpPr>
              <p:cNvPr id="7" name="3 Marcador de contenido"/>
              <p:cNvSpPr txBox="1">
                <a:spLocks/>
              </p:cNvSpPr>
              <p:nvPr/>
            </p:nvSpPr>
            <p:spPr>
              <a:xfrm>
                <a:off x="3332621" y="4581128"/>
                <a:ext cx="2088232" cy="3600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s-ES" sz="1600" dirty="0" smtClean="0">
                    <a:latin typeface="Century Gothic" pitchFamily="34" charset="0"/>
                  </a:rPr>
                  <a:t>Personajes</a:t>
                </a:r>
                <a:endParaRPr lang="es-EC" sz="1600" dirty="0">
                  <a:latin typeface="Century Gothic" pitchFamily="34" charset="0"/>
                </a:endParaRPr>
              </a:p>
            </p:txBody>
          </p:sp>
        </p:grpSp>
        <p:grpSp>
          <p:nvGrpSpPr>
            <p:cNvPr id="13" name="12 Grupo"/>
            <p:cNvGrpSpPr/>
            <p:nvPr/>
          </p:nvGrpSpPr>
          <p:grpSpPr>
            <a:xfrm>
              <a:off x="5868144" y="3350802"/>
              <a:ext cx="2520280" cy="1590366"/>
              <a:chOff x="5868144" y="3350802"/>
              <a:chExt cx="2520280" cy="1590366"/>
            </a:xfrm>
          </p:grpSpPr>
          <p:pic>
            <p:nvPicPr>
              <p:cNvPr id="8" name="Picture 6" descr="Imagotipos.png"/>
              <p:cNvPicPr/>
              <p:nvPr/>
            </p:nvPicPr>
            <p:blipFill>
              <a:blip r:embed="rId5" cstate="print"/>
              <a:stretch>
                <a:fillRect/>
              </a:stretch>
            </p:blipFill>
            <p:spPr>
              <a:xfrm>
                <a:off x="5868144" y="3350802"/>
                <a:ext cx="2520280" cy="1273016"/>
              </a:xfrm>
              <a:prstGeom prst="rect">
                <a:avLst/>
              </a:prstGeom>
            </p:spPr>
          </p:pic>
          <p:sp>
            <p:nvSpPr>
              <p:cNvPr id="9" name="3 Marcador de contenido"/>
              <p:cNvSpPr txBox="1">
                <a:spLocks/>
              </p:cNvSpPr>
              <p:nvPr/>
            </p:nvSpPr>
            <p:spPr>
              <a:xfrm>
                <a:off x="6084168" y="4581128"/>
                <a:ext cx="2088232" cy="3600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s-ES" sz="1600" dirty="0" err="1" smtClean="0">
                    <a:latin typeface="Century Gothic" pitchFamily="34" charset="0"/>
                  </a:rPr>
                  <a:t>Imagotipos</a:t>
                </a:r>
                <a:endParaRPr lang="es-EC" sz="1600" dirty="0">
                  <a:latin typeface="Century Gothic" pitchFamily="34" charset="0"/>
                </a:endParaRPr>
              </a:p>
            </p:txBody>
          </p:sp>
        </p:grpSp>
        <p:pic>
          <p:nvPicPr>
            <p:cNvPr id="14" name="13 Imagen" descr="C:\Documents and Settings\user\Escritorio\documento johana\portada y contraportada sin texto.jpg"/>
            <p:cNvPicPr/>
            <p:nvPr/>
          </p:nvPicPr>
          <p:blipFill>
            <a:blip r:embed="rId6" cstate="print"/>
            <a:srcRect l="2291" t="2266" r="4401" b="4454"/>
            <a:stretch>
              <a:fillRect/>
            </a:stretch>
          </p:blipFill>
          <p:spPr bwMode="auto">
            <a:xfrm>
              <a:off x="4445900" y="5013176"/>
              <a:ext cx="2710815" cy="1581150"/>
            </a:xfrm>
            <a:prstGeom prst="rect">
              <a:avLst/>
            </a:prstGeom>
            <a:noFill/>
            <a:ln w="9525">
              <a:solidFill>
                <a:schemeClr val="bg1">
                  <a:lumMod val="65000"/>
                </a:schemeClr>
              </a:solidFill>
              <a:miter lim="800000"/>
              <a:headEnd/>
              <a:tailEnd/>
            </a:ln>
          </p:spPr>
        </p:pic>
      </p:grpSp>
    </p:spTree>
    <p:extLst>
      <p:ext uri="{BB962C8B-B14F-4D97-AF65-F5344CB8AC3E}">
        <p14:creationId xmlns:p14="http://schemas.microsoft.com/office/powerpoint/2010/main" val="15561821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Diagramación y Compaginación</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692696"/>
            <a:ext cx="1152128" cy="1152128"/>
          </a:xfrm>
          <a:prstGeom prst="rect">
            <a:avLst/>
          </a:prstGeom>
        </p:spPr>
      </p:pic>
      <p:sp>
        <p:nvSpPr>
          <p:cNvPr id="4" name="3 Marcador de contenido"/>
          <p:cNvSpPr txBox="1">
            <a:spLocks/>
          </p:cNvSpPr>
          <p:nvPr/>
        </p:nvSpPr>
        <p:spPr>
          <a:xfrm>
            <a:off x="2915815" y="1484784"/>
            <a:ext cx="5770984" cy="18002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600" dirty="0" smtClean="0">
                <a:latin typeface="Century Gothic" pitchFamily="34" charset="0"/>
              </a:rPr>
              <a:t>Se procederá </a:t>
            </a:r>
            <a:r>
              <a:rPr lang="es-EC" sz="1600" dirty="0">
                <a:latin typeface="Century Gothic" pitchFamily="34" charset="0"/>
              </a:rPr>
              <a:t>de manera sencilla a explicar cómo se exportaron los archivos e imagen tanto de la portada como unas de sus páginas interiores. </a:t>
            </a:r>
          </a:p>
          <a:p>
            <a:pPr marL="0" indent="0" algn="just">
              <a:lnSpc>
                <a:spcPct val="150000"/>
              </a:lnSpc>
              <a:buNone/>
            </a:pPr>
            <a:endParaRPr lang="es-EC" sz="1800" dirty="0">
              <a:latin typeface="Century Gothic" pitchFamily="34" charset="0"/>
            </a:endParaRPr>
          </a:p>
        </p:txBody>
      </p:sp>
      <p:grpSp>
        <p:nvGrpSpPr>
          <p:cNvPr id="25" name="24 Grupo"/>
          <p:cNvGrpSpPr/>
          <p:nvPr/>
        </p:nvGrpSpPr>
        <p:grpSpPr>
          <a:xfrm>
            <a:off x="2893292" y="2966095"/>
            <a:ext cx="5701665" cy="3562350"/>
            <a:chOff x="2893292" y="2966095"/>
            <a:chExt cx="5701665" cy="3562350"/>
          </a:xfrm>
        </p:grpSpPr>
        <p:pic>
          <p:nvPicPr>
            <p:cNvPr id="5" name="4 Imagen"/>
            <p:cNvPicPr/>
            <p:nvPr/>
          </p:nvPicPr>
          <p:blipFill>
            <a:blip r:embed="rId3" cstate="print">
              <a:extLst>
                <a:ext uri="{28A0092B-C50C-407E-A947-70E740481C1C}">
                  <a14:useLocalDpi xmlns:a14="http://schemas.microsoft.com/office/drawing/2010/main" val="0"/>
                </a:ext>
              </a:extLst>
            </a:blip>
            <a:stretch>
              <a:fillRect/>
            </a:stretch>
          </p:blipFill>
          <p:spPr>
            <a:xfrm>
              <a:off x="2893292" y="2966095"/>
              <a:ext cx="5701665" cy="3562350"/>
            </a:xfrm>
            <a:prstGeom prst="rect">
              <a:avLst/>
            </a:prstGeom>
            <a:effectLst>
              <a:outerShdw blurRad="50800" dist="38100" dir="2700000" algn="tl" rotWithShape="0">
                <a:prstClr val="black">
                  <a:alpha val="40000"/>
                </a:prstClr>
              </a:outerShdw>
            </a:effectLst>
          </p:spPr>
        </p:pic>
        <p:grpSp>
          <p:nvGrpSpPr>
            <p:cNvPr id="24" name="23 Grupo"/>
            <p:cNvGrpSpPr/>
            <p:nvPr/>
          </p:nvGrpSpPr>
          <p:grpSpPr>
            <a:xfrm>
              <a:off x="3275856" y="3356992"/>
              <a:ext cx="4847852" cy="2880320"/>
              <a:chOff x="3275856" y="3356992"/>
              <a:chExt cx="4847852" cy="2880320"/>
            </a:xfrm>
          </p:grpSpPr>
          <p:grpSp>
            <p:nvGrpSpPr>
              <p:cNvPr id="6" name="Group 2"/>
              <p:cNvGrpSpPr>
                <a:grpSpLocks/>
              </p:cNvGrpSpPr>
              <p:nvPr/>
            </p:nvGrpSpPr>
            <p:grpSpPr bwMode="auto">
              <a:xfrm>
                <a:off x="3419872" y="3538433"/>
                <a:ext cx="933450" cy="889000"/>
                <a:chOff x="2622" y="9478"/>
                <a:chExt cx="1470" cy="1401"/>
              </a:xfrm>
            </p:grpSpPr>
            <p:sp>
              <p:nvSpPr>
                <p:cNvPr id="7" name="Rectangle 3"/>
                <p:cNvSpPr>
                  <a:spLocks/>
                </p:cNvSpPr>
                <p:nvPr/>
              </p:nvSpPr>
              <p:spPr bwMode="auto">
                <a:xfrm>
                  <a:off x="3014" y="9478"/>
                  <a:ext cx="650" cy="323"/>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sp>
              <p:nvSpPr>
                <p:cNvPr id="8" name="AutoShape 4"/>
                <p:cNvSpPr>
                  <a:spLocks noChangeShapeType="1"/>
                </p:cNvSpPr>
                <p:nvPr/>
              </p:nvSpPr>
              <p:spPr bwMode="auto">
                <a:xfrm rot="5400000" flipV="1">
                  <a:off x="3036" y="10124"/>
                  <a:ext cx="608" cy="0"/>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632523"/>
                        </a:outerShdw>
                      </a:effectLst>
                    </a14:hiddenEffects>
                  </a:ext>
                </a:extLst>
              </p:spPr>
              <p:txBody>
                <a:bodyPr vert="horz" wrap="square" lIns="91440" tIns="45720" rIns="91440" bIns="45720" numCol="1" anchor="t" anchorCtr="0" compatLnSpc="1">
                  <a:prstTxWarp prst="textNoShape">
                    <a:avLst/>
                  </a:prstTxWarp>
                </a:bodyPr>
                <a:lstStyle/>
                <a:p>
                  <a:endParaRPr lang="es-EC"/>
                </a:p>
              </p:txBody>
            </p:sp>
            <p:sp>
              <p:nvSpPr>
                <p:cNvPr id="9" name="Text Box 5"/>
                <p:cNvSpPr txBox="1">
                  <a:spLocks noChangeArrowheads="1"/>
                </p:cNvSpPr>
                <p:nvPr/>
              </p:nvSpPr>
              <p:spPr bwMode="auto">
                <a:xfrm>
                  <a:off x="2622" y="10479"/>
                  <a:ext cx="1470"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i="1" u="none" strike="noStrike" cap="none" normalizeH="0" baseline="0" smtClean="0">
                      <a:ln>
                        <a:noFill/>
                      </a:ln>
                      <a:solidFill>
                        <a:schemeClr val="tx1"/>
                      </a:solidFill>
                      <a:effectLst/>
                      <a:latin typeface="Calibri" pitchFamily="34" charset="0"/>
                      <a:cs typeface="Arial" pitchFamily="34" charset="0"/>
                    </a:rPr>
                    <a:t>Encabezado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 name="Group 6"/>
              <p:cNvGrpSpPr>
                <a:grpSpLocks/>
              </p:cNvGrpSpPr>
              <p:nvPr/>
            </p:nvGrpSpPr>
            <p:grpSpPr bwMode="auto">
              <a:xfrm>
                <a:off x="5364088" y="3538433"/>
                <a:ext cx="676275" cy="903288"/>
                <a:chOff x="5647" y="9493"/>
                <a:chExt cx="1064" cy="1423"/>
              </a:xfrm>
            </p:grpSpPr>
            <p:sp>
              <p:nvSpPr>
                <p:cNvPr id="11" name="Rectangle 7"/>
                <p:cNvSpPr>
                  <a:spLocks/>
                </p:cNvSpPr>
                <p:nvPr/>
              </p:nvSpPr>
              <p:spPr bwMode="auto">
                <a:xfrm>
                  <a:off x="5848" y="9493"/>
                  <a:ext cx="650" cy="323"/>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sp>
              <p:nvSpPr>
                <p:cNvPr id="12" name="AutoShape 8"/>
                <p:cNvSpPr>
                  <a:spLocks noChangeShapeType="1"/>
                </p:cNvSpPr>
                <p:nvPr/>
              </p:nvSpPr>
              <p:spPr bwMode="auto">
                <a:xfrm rot="5400000" flipV="1">
                  <a:off x="5870" y="10139"/>
                  <a:ext cx="608" cy="0"/>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632523"/>
                        </a:outerShdw>
                      </a:effectLst>
                    </a14:hiddenEffects>
                  </a:ext>
                </a:extLst>
              </p:spPr>
              <p:txBody>
                <a:bodyPr vert="horz" wrap="square" lIns="91440" tIns="45720" rIns="91440" bIns="45720" numCol="1" anchor="t" anchorCtr="0" compatLnSpc="1">
                  <a:prstTxWarp prst="textNoShape">
                    <a:avLst/>
                  </a:prstTxWarp>
                </a:bodyPr>
                <a:lstStyle/>
                <a:p>
                  <a:endParaRPr lang="es-EC"/>
                </a:p>
              </p:txBody>
            </p:sp>
            <p:sp>
              <p:nvSpPr>
                <p:cNvPr id="13" name="Text Box 9"/>
                <p:cNvSpPr txBox="1">
                  <a:spLocks noChangeArrowheads="1"/>
                </p:cNvSpPr>
                <p:nvPr/>
              </p:nvSpPr>
              <p:spPr bwMode="auto">
                <a:xfrm>
                  <a:off x="5647" y="10358"/>
                  <a:ext cx="1064" cy="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i="1" u="none" strike="noStrike" cap="none" normalizeH="0" baseline="0" smtClean="0">
                      <a:ln>
                        <a:noFill/>
                      </a:ln>
                      <a:solidFill>
                        <a:schemeClr val="tx1"/>
                      </a:solidFill>
                      <a:effectLst/>
                      <a:latin typeface="Calibri" pitchFamily="34" charset="0"/>
                      <a:cs typeface="Arial" pitchFamily="34" charset="0"/>
                    </a:rPr>
                    <a:t>Barra de color</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4" name="Group 10"/>
              <p:cNvGrpSpPr>
                <a:grpSpLocks/>
              </p:cNvGrpSpPr>
              <p:nvPr/>
            </p:nvGrpSpPr>
            <p:grpSpPr bwMode="auto">
              <a:xfrm>
                <a:off x="7236296" y="3356992"/>
                <a:ext cx="887412" cy="1300162"/>
                <a:chOff x="8637" y="9246"/>
                <a:chExt cx="1397" cy="2046"/>
              </a:xfrm>
            </p:grpSpPr>
            <p:sp>
              <p:nvSpPr>
                <p:cNvPr id="15" name="Text Box 11"/>
                <p:cNvSpPr txBox="1">
                  <a:spLocks noChangeArrowheads="1"/>
                </p:cNvSpPr>
                <p:nvPr/>
              </p:nvSpPr>
              <p:spPr bwMode="auto">
                <a:xfrm>
                  <a:off x="8637" y="10720"/>
                  <a:ext cx="1164" cy="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i="1" u="none" strike="noStrike" cap="none" normalizeH="0" baseline="0" smtClean="0">
                      <a:ln>
                        <a:noFill/>
                      </a:ln>
                      <a:solidFill>
                        <a:schemeClr val="tx1"/>
                      </a:solidFill>
                      <a:effectLst/>
                      <a:latin typeface="Calibri" pitchFamily="34" charset="0"/>
                      <a:cs typeface="Arial" pitchFamily="34" charset="0"/>
                    </a:rPr>
                    <a:t>Paginas máster</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2"/>
                <p:cNvSpPr>
                  <a:spLocks/>
                </p:cNvSpPr>
                <p:nvPr/>
              </p:nvSpPr>
              <p:spPr bwMode="auto">
                <a:xfrm>
                  <a:off x="8907" y="9246"/>
                  <a:ext cx="1127" cy="493"/>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cxnSp>
              <p:nvCxnSpPr>
                <p:cNvPr id="1037" name="AutoShape 13"/>
                <p:cNvCxnSpPr>
                  <a:cxnSpLocks noChangeShapeType="1"/>
                </p:cNvCxnSpPr>
                <p:nvPr/>
              </p:nvCxnSpPr>
              <p:spPr bwMode="auto">
                <a:xfrm rot="5400000">
                  <a:off x="8811" y="10139"/>
                  <a:ext cx="1054" cy="252"/>
                </a:xfrm>
                <a:prstGeom prst="bentConnector3">
                  <a:avLst>
                    <a:gd name="adj1" fmla="val 50000"/>
                  </a:avLst>
                </a:prstGeom>
                <a:noFill/>
                <a:ln w="1905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632523"/>
                        </a:outerShdw>
                      </a:effectLst>
                    </a14:hiddenEffects>
                  </a:ext>
                </a:extLst>
              </p:spPr>
            </p:cxnSp>
          </p:grpSp>
          <p:grpSp>
            <p:nvGrpSpPr>
              <p:cNvPr id="17" name="Group 14"/>
              <p:cNvGrpSpPr>
                <a:grpSpLocks/>
              </p:cNvGrpSpPr>
              <p:nvPr/>
            </p:nvGrpSpPr>
            <p:grpSpPr bwMode="auto">
              <a:xfrm>
                <a:off x="3275856" y="5229200"/>
                <a:ext cx="773112" cy="955675"/>
                <a:chOff x="2322" y="12191"/>
                <a:chExt cx="1217" cy="1504"/>
              </a:xfrm>
            </p:grpSpPr>
            <p:sp>
              <p:nvSpPr>
                <p:cNvPr id="18" name="Text Box 15"/>
                <p:cNvSpPr txBox="1">
                  <a:spLocks noChangeArrowheads="1"/>
                </p:cNvSpPr>
                <p:nvPr/>
              </p:nvSpPr>
              <p:spPr bwMode="auto">
                <a:xfrm>
                  <a:off x="2322" y="12191"/>
                  <a:ext cx="1217"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i="1" u="none" strike="noStrike" cap="none" normalizeH="0" baseline="0" smtClean="0">
                      <a:ln>
                        <a:noFill/>
                      </a:ln>
                      <a:solidFill>
                        <a:schemeClr val="tx1"/>
                      </a:solidFill>
                      <a:effectLst/>
                      <a:latin typeface="Calibri" pitchFamily="34" charset="0"/>
                      <a:cs typeface="Arial" pitchFamily="34" charset="0"/>
                    </a:rPr>
                    <a:t>Número de páginas</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16"/>
                <p:cNvSpPr>
                  <a:spLocks/>
                </p:cNvSpPr>
                <p:nvPr/>
              </p:nvSpPr>
              <p:spPr bwMode="auto">
                <a:xfrm>
                  <a:off x="2576" y="13455"/>
                  <a:ext cx="424" cy="240"/>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cxnSp>
              <p:nvCxnSpPr>
                <p:cNvPr id="1041" name="AutoShape 17"/>
                <p:cNvCxnSpPr>
                  <a:cxnSpLocks noChangeShapeType="1"/>
                </p:cNvCxnSpPr>
                <p:nvPr/>
              </p:nvCxnSpPr>
              <p:spPr bwMode="auto">
                <a:xfrm rot="16200000">
                  <a:off x="2489" y="13151"/>
                  <a:ext cx="608" cy="0"/>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632523"/>
                        </a:outerShdw>
                      </a:effectLst>
                    </a14:hiddenEffects>
                  </a:ext>
                </a:extLst>
              </p:spPr>
            </p:cxnSp>
          </p:grpSp>
          <p:grpSp>
            <p:nvGrpSpPr>
              <p:cNvPr id="20" name="Group 18"/>
              <p:cNvGrpSpPr>
                <a:grpSpLocks/>
              </p:cNvGrpSpPr>
              <p:nvPr/>
            </p:nvGrpSpPr>
            <p:grpSpPr bwMode="auto">
              <a:xfrm>
                <a:off x="7270576" y="5407050"/>
                <a:ext cx="685800" cy="830262"/>
                <a:chOff x="8599" y="12456"/>
                <a:chExt cx="1080" cy="1306"/>
              </a:xfrm>
            </p:grpSpPr>
            <p:sp>
              <p:nvSpPr>
                <p:cNvPr id="21" name="Rectangle 19"/>
                <p:cNvSpPr>
                  <a:spLocks/>
                </p:cNvSpPr>
                <p:nvPr/>
              </p:nvSpPr>
              <p:spPr bwMode="auto">
                <a:xfrm>
                  <a:off x="8805" y="13439"/>
                  <a:ext cx="650" cy="323"/>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sp>
              <p:nvSpPr>
                <p:cNvPr id="22" name="AutoShape 20"/>
                <p:cNvSpPr>
                  <a:spLocks noChangeShapeType="1"/>
                </p:cNvSpPr>
                <p:nvPr/>
              </p:nvSpPr>
              <p:spPr bwMode="auto">
                <a:xfrm rot="16200000">
                  <a:off x="8841" y="13135"/>
                  <a:ext cx="608" cy="0"/>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632523"/>
                        </a:outerShdw>
                      </a:effectLst>
                    </a14:hiddenEffects>
                  </a:ext>
                </a:extLst>
              </p:spPr>
              <p:txBody>
                <a:bodyPr vert="horz" wrap="square" lIns="91440" tIns="45720" rIns="91440" bIns="45720" numCol="1" anchor="t" anchorCtr="0" compatLnSpc="1">
                  <a:prstTxWarp prst="textNoShape">
                    <a:avLst/>
                  </a:prstTxWarp>
                </a:bodyPr>
                <a:lstStyle/>
                <a:p>
                  <a:endParaRPr lang="es-EC"/>
                </a:p>
              </p:txBody>
            </p:sp>
            <p:sp>
              <p:nvSpPr>
                <p:cNvPr id="23" name="Text Box 21"/>
                <p:cNvSpPr txBox="1">
                  <a:spLocks noChangeArrowheads="1"/>
                </p:cNvSpPr>
                <p:nvPr/>
              </p:nvSpPr>
              <p:spPr bwMode="auto">
                <a:xfrm>
                  <a:off x="8599" y="12456"/>
                  <a:ext cx="108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i="1" u="none" strike="noStrike" cap="none" normalizeH="0" baseline="0" smtClean="0">
                      <a:ln>
                        <a:noFill/>
                      </a:ln>
                      <a:solidFill>
                        <a:schemeClr val="tx1"/>
                      </a:solidFill>
                      <a:effectLst/>
                      <a:latin typeface="Calibri" pitchFamily="34" charset="0"/>
                      <a:cs typeface="Arial" pitchFamily="34" charset="0"/>
                    </a:rPr>
                    <a:t>Isotipo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grpSp>
      </p:grpSp>
    </p:spTree>
    <p:extLst>
      <p:ext uri="{BB962C8B-B14F-4D97-AF65-F5344CB8AC3E}">
        <p14:creationId xmlns:p14="http://schemas.microsoft.com/office/powerpoint/2010/main" val="149097847"/>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fontScale="90000"/>
          </a:bodyPr>
          <a:lstStyle/>
          <a:p>
            <a:pPr lvl="1" algn="l" rtl="0">
              <a:spcBef>
                <a:spcPct val="0"/>
              </a:spcBef>
            </a:pPr>
            <a:r>
              <a:rPr lang="es-EC" sz="2300" cap="all" dirty="0" smtClean="0">
                <a:latin typeface="Century Gothic" pitchFamily="34" charset="0"/>
              </a:rPr>
              <a:t/>
            </a:r>
            <a:br>
              <a:rPr lang="es-EC" sz="2300" cap="all" dirty="0" smtClean="0">
                <a:latin typeface="Century Gothic" pitchFamily="34" charset="0"/>
              </a:rPr>
            </a:br>
            <a:r>
              <a:rPr lang="es-EC" sz="2300" cap="all" dirty="0">
                <a:latin typeface="Century Gothic" pitchFamily="34" charset="0"/>
              </a:rPr>
              <a:t/>
            </a:r>
            <a:br>
              <a:rPr lang="es-EC" sz="2300" cap="all" dirty="0">
                <a:latin typeface="Century Gothic" pitchFamily="34" charset="0"/>
              </a:rPr>
            </a:br>
            <a:r>
              <a:rPr lang="es-EC" sz="2300" cap="all" dirty="0" smtClean="0">
                <a:latin typeface="Century Gothic" pitchFamily="34" charset="0"/>
              </a:rPr>
              <a:t>Compaginación</a:t>
            </a:r>
            <a:r>
              <a:rPr lang="es-EC" b="1" cap="all" dirty="0"/>
              <a:t/>
            </a:r>
            <a:br>
              <a:rPr lang="es-EC" b="1" cap="all" dirty="0"/>
            </a:br>
            <a:endParaRPr lang="es-EC" dirty="0"/>
          </a:p>
        </p:txBody>
      </p:sp>
      <p:sp>
        <p:nvSpPr>
          <p:cNvPr id="3" name="3 Marcador de contenido"/>
          <p:cNvSpPr txBox="1">
            <a:spLocks/>
          </p:cNvSpPr>
          <p:nvPr/>
        </p:nvSpPr>
        <p:spPr>
          <a:xfrm>
            <a:off x="2915815" y="1484784"/>
            <a:ext cx="5770984" cy="338437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600" dirty="0">
                <a:latin typeface="Century Gothic" pitchFamily="34" charset="0"/>
              </a:rPr>
              <a:t>Para poder enviar nuestra revista a impresión es necesario realizar la compaginación de esta; que consiste en agrupar las páginas de  nuestro documento para que imprima en una sola hoja, la primera y última páginas, y en otra hoja, la segunda y la penúltima, etc. A continuación se explicara los pasos a seguir para crear un </a:t>
            </a:r>
            <a:r>
              <a:rPr lang="es-EC" sz="1600" dirty="0" err="1">
                <a:latin typeface="Century Gothic" pitchFamily="34" charset="0"/>
              </a:rPr>
              <a:t>pdf</a:t>
            </a:r>
            <a:r>
              <a:rPr lang="es-EC" sz="1600" dirty="0">
                <a:latin typeface="Century Gothic" pitchFamily="34" charset="0"/>
              </a:rPr>
              <a:t> compaginado.</a:t>
            </a:r>
          </a:p>
          <a:p>
            <a:pPr marL="0" indent="0" algn="just">
              <a:lnSpc>
                <a:spcPct val="150000"/>
              </a:lnSpc>
              <a:buNone/>
            </a:pPr>
            <a:r>
              <a:rPr lang="es-EC" sz="1800" dirty="0" smtClean="0">
                <a:latin typeface="Century Gothic" pitchFamily="34" charset="0"/>
                <a:hlinkClick r:id="rId2" action="ppaction://hlinkfile"/>
              </a:rPr>
              <a:t>(ejemplo)</a:t>
            </a:r>
            <a:endParaRPr lang="es-EC" sz="1800" dirty="0">
              <a:latin typeface="Century Gothic" pitchFamily="34" charset="0"/>
            </a:endParaRPr>
          </a:p>
        </p:txBody>
      </p:sp>
    </p:spTree>
    <p:extLst>
      <p:ext uri="{BB962C8B-B14F-4D97-AF65-F5344CB8AC3E}">
        <p14:creationId xmlns:p14="http://schemas.microsoft.com/office/powerpoint/2010/main" val="2585201821"/>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Formato de PDF</a:t>
            </a:r>
            <a:endParaRPr lang="es-EC" sz="2600" dirty="0">
              <a:solidFill>
                <a:schemeClr val="bg1">
                  <a:lumMod val="75000"/>
                </a:schemeClr>
              </a:solidFill>
              <a:latin typeface="Century Gothic" pitchFamily="34" charset="0"/>
            </a:endParaRPr>
          </a:p>
        </p:txBody>
      </p:sp>
      <p:sp>
        <p:nvSpPr>
          <p:cNvPr id="3" name="3 Marcador de contenido"/>
          <p:cNvSpPr txBox="1">
            <a:spLocks/>
          </p:cNvSpPr>
          <p:nvPr/>
        </p:nvSpPr>
        <p:spPr>
          <a:xfrm>
            <a:off x="2915815" y="1484784"/>
            <a:ext cx="5770984" cy="345638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El formato de documento portable de Adobe (Portable </a:t>
            </a:r>
            <a:r>
              <a:rPr lang="es-ES" sz="1800" dirty="0" err="1">
                <a:latin typeface="Century Gothic" pitchFamily="34" charset="0"/>
              </a:rPr>
              <a:t>Document</a:t>
            </a:r>
            <a:r>
              <a:rPr lang="es-ES" sz="1800" dirty="0">
                <a:latin typeface="Century Gothic" pitchFamily="34" charset="0"/>
              </a:rPr>
              <a:t> </a:t>
            </a:r>
            <a:r>
              <a:rPr lang="es-ES" sz="1800" dirty="0" err="1">
                <a:latin typeface="Century Gothic" pitchFamily="34" charset="0"/>
              </a:rPr>
              <a:t>Format</a:t>
            </a:r>
            <a:r>
              <a:rPr lang="es-ES" sz="1800" dirty="0">
                <a:latin typeface="Century Gothic" pitchFamily="34" charset="0"/>
              </a:rPr>
              <a:t>, PDF) </a:t>
            </a:r>
            <a:r>
              <a:rPr lang="es-ES" sz="1800" dirty="0" smtClean="0">
                <a:latin typeface="Century Gothic" pitchFamily="34" charset="0"/>
              </a:rPr>
              <a:t>es </a:t>
            </a:r>
            <a:r>
              <a:rPr lang="es-ES" sz="1800" dirty="0">
                <a:latin typeface="Century Gothic" pitchFamily="34" charset="0"/>
              </a:rPr>
              <a:t>un formato de archivo universal que conserva todas las fuentes, formatos, colores y gráficos de cualquier documento de origen creado en cualquier aplicación y plataforma. </a:t>
            </a:r>
            <a:endParaRPr lang="es-ES" sz="1800" dirty="0" smtClean="0">
              <a:latin typeface="Century Gothic" pitchFamily="34" charset="0"/>
            </a:endParaRPr>
          </a:p>
          <a:p>
            <a:pPr marL="0" indent="0" algn="just">
              <a:lnSpc>
                <a:spcPct val="150000"/>
              </a:lnSpc>
              <a:buNone/>
            </a:pPr>
            <a:r>
              <a:rPr lang="es-ES" sz="1800" dirty="0" smtClean="0">
                <a:latin typeface="Century Gothic" pitchFamily="34" charset="0"/>
                <a:hlinkClick r:id="rId2" action="ppaction://hlinkfile"/>
              </a:rPr>
              <a:t>(ejemplo)</a:t>
            </a:r>
            <a:endParaRPr lang="es-EC" sz="1800" dirty="0">
              <a:latin typeface="Century Gothic" pitchFamily="34" charset="0"/>
            </a:endParaRP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692696"/>
            <a:ext cx="1152128" cy="1152128"/>
          </a:xfrm>
          <a:prstGeom prst="rect">
            <a:avLst/>
          </a:prstGeom>
        </p:spPr>
      </p:pic>
    </p:spTree>
    <p:extLst>
      <p:ext uri="{BB962C8B-B14F-4D97-AF65-F5344CB8AC3E}">
        <p14:creationId xmlns:p14="http://schemas.microsoft.com/office/powerpoint/2010/main" val="878270599"/>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9487" y="274638"/>
            <a:ext cx="5770985" cy="1143000"/>
          </a:xfrm>
        </p:spPr>
        <p:txBody>
          <a:bodyPr>
            <a:normAutofit/>
          </a:bodyPr>
          <a:lstStyle/>
          <a:p>
            <a:pPr algn="l"/>
            <a:r>
              <a:rPr lang="es-EC" sz="2300" dirty="0" smtClean="0">
                <a:latin typeface="Century Gothic" pitchFamily="34" charset="0"/>
              </a:rPr>
              <a:t/>
            </a:r>
            <a:br>
              <a:rPr lang="es-EC" sz="2300" dirty="0" smtClean="0">
                <a:latin typeface="Century Gothic" pitchFamily="34" charset="0"/>
              </a:rPr>
            </a:br>
            <a:r>
              <a:rPr lang="es-EC" sz="2300" dirty="0" smtClean="0">
                <a:latin typeface="Century Gothic" pitchFamily="34" charset="0"/>
              </a:rPr>
              <a:t>MACHOTE</a:t>
            </a:r>
            <a:endParaRPr lang="es-EC" sz="2300" dirty="0">
              <a:latin typeface="Century Gothic" pitchFamily="34" charset="0"/>
            </a:endParaRPr>
          </a:p>
        </p:txBody>
      </p:sp>
      <p:sp>
        <p:nvSpPr>
          <p:cNvPr id="3" name="3 Marcador de contenido"/>
          <p:cNvSpPr txBox="1">
            <a:spLocks/>
          </p:cNvSpPr>
          <p:nvPr/>
        </p:nvSpPr>
        <p:spPr>
          <a:xfrm>
            <a:off x="3010718" y="1484784"/>
            <a:ext cx="5770984" cy="187220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600" dirty="0">
                <a:latin typeface="Century Gothic" pitchFamily="34" charset="0"/>
              </a:rPr>
              <a:t>Muestra o boceto preliminar de cómo se ha establecido el orden o distribución de las páginas de la revista impresa en la plancha antes de realizar la impresión respectiva. </a:t>
            </a:r>
          </a:p>
          <a:p>
            <a:pPr marL="0" indent="0" algn="just">
              <a:lnSpc>
                <a:spcPct val="150000"/>
              </a:lnSpc>
              <a:buNone/>
            </a:pPr>
            <a:r>
              <a:rPr lang="es-EC" sz="1600" dirty="0">
                <a:latin typeface="Century Gothic" pitchFamily="34" charset="0"/>
              </a:rPr>
              <a:t>Revista video juegos </a:t>
            </a:r>
            <a:r>
              <a:rPr lang="es-EC" sz="1600" b="1" dirty="0">
                <a:latin typeface="Century Gothic" pitchFamily="34" charset="0"/>
              </a:rPr>
              <a:t>“GAME-RATES”</a:t>
            </a:r>
            <a:r>
              <a:rPr lang="es-EC" sz="1600" dirty="0">
                <a:latin typeface="Century Gothic" pitchFamily="34" charset="0"/>
              </a:rPr>
              <a:t>  16 páginas Simple.</a:t>
            </a:r>
          </a:p>
        </p:txBody>
      </p:sp>
      <p:grpSp>
        <p:nvGrpSpPr>
          <p:cNvPr id="4" name="3 Grupo"/>
          <p:cNvGrpSpPr/>
          <p:nvPr/>
        </p:nvGrpSpPr>
        <p:grpSpPr>
          <a:xfrm>
            <a:off x="2882056" y="4005064"/>
            <a:ext cx="6028308" cy="1871663"/>
            <a:chOff x="2882056" y="4005064"/>
            <a:chExt cx="6028308" cy="1871663"/>
          </a:xfrm>
        </p:grpSpPr>
        <p:pic>
          <p:nvPicPr>
            <p:cNvPr id="695" name="0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82056" y="4005064"/>
              <a:ext cx="2986088" cy="1871663"/>
            </a:xfrm>
            <a:prstGeom prst="rect">
              <a:avLst/>
            </a:prstGeom>
            <a:noFill/>
            <a:extLst>
              <a:ext uri="{909E8E84-426E-40DD-AFC4-6F175D3DCCD1}">
                <a14:hiddenFill xmlns:a14="http://schemas.microsoft.com/office/drawing/2010/main">
                  <a:solidFill>
                    <a:srgbClr val="FFFFFF"/>
                  </a:solidFill>
                </a14:hiddenFill>
              </a:ext>
            </a:extLst>
          </p:spPr>
        </p:pic>
        <p:pic>
          <p:nvPicPr>
            <p:cNvPr id="696" name="Picture 3"/>
            <p:cNvPicPr>
              <a:picLocks noChangeAspect="1"/>
            </p:cNvPicPr>
            <p:nvPr/>
          </p:nvPicPr>
          <p:blipFill>
            <a:blip r:embed="rId3">
              <a:extLst>
                <a:ext uri="{28A0092B-C50C-407E-A947-70E740481C1C}">
                  <a14:useLocalDpi xmlns:a14="http://schemas.microsoft.com/office/drawing/2010/main" val="0"/>
                </a:ext>
              </a:extLst>
            </a:blip>
            <a:srcRect b="1053"/>
            <a:stretch>
              <a:fillRect/>
            </a:stretch>
          </p:blipFill>
          <p:spPr bwMode="auto">
            <a:xfrm>
              <a:off x="5940152" y="4036814"/>
              <a:ext cx="2970212" cy="180816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89854880"/>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Diagramación de la Plancha</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692696"/>
            <a:ext cx="1152128" cy="1152128"/>
          </a:xfrm>
          <a:prstGeom prst="rect">
            <a:avLst/>
          </a:prstGeom>
        </p:spPr>
      </p:pic>
      <p:sp>
        <p:nvSpPr>
          <p:cNvPr id="4" name="3 Marcador de contenido"/>
          <p:cNvSpPr txBox="1">
            <a:spLocks/>
          </p:cNvSpPr>
          <p:nvPr/>
        </p:nvSpPr>
        <p:spPr>
          <a:xfrm>
            <a:off x="2915815" y="1484784"/>
            <a:ext cx="5770984" cy="468052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Las guías tienen diversas funciones como por ejemplo las de corte</a:t>
            </a:r>
            <a:r>
              <a:rPr lang="es-ES" sz="1600" dirty="0" smtClean="0">
                <a:latin typeface="Century Gothic" pitchFamily="34" charset="0"/>
              </a:rPr>
              <a:t>, </a:t>
            </a:r>
            <a:r>
              <a:rPr lang="es-ES" sz="1600" dirty="0">
                <a:latin typeface="Century Gothic" pitchFamily="34" charset="0"/>
              </a:rPr>
              <a:t>sirven para que el impresor visualice los límites del tamaño final del material impreso; las guías de registro de color, cuando el material va impreso en varios colores, estas guías se superponen cuando se imprimen los diversos colores, si cae fuera de registro entonces el impresor mueve la impresión hasta que registren o caigan con precisión los diferentes colores, y la barra de control de color, nos sirve para que el impresor vea la cantidad de tina que está aplicando, ve si le falta o se está pasando</a:t>
            </a:r>
            <a:r>
              <a:rPr lang="es-ES" sz="1600" dirty="0" smtClean="0">
                <a:latin typeface="Century Gothic" pitchFamily="34" charset="0"/>
              </a:rPr>
              <a:t>. </a:t>
            </a:r>
          </a:p>
          <a:p>
            <a:pPr marL="0" indent="0" algn="just">
              <a:lnSpc>
                <a:spcPct val="150000"/>
              </a:lnSpc>
              <a:buNone/>
            </a:pPr>
            <a:r>
              <a:rPr lang="es-ES" sz="1600" dirty="0" smtClean="0">
                <a:latin typeface="Century Gothic" pitchFamily="34" charset="0"/>
                <a:hlinkClick r:id="rId3" action="ppaction://hlinksldjump"/>
              </a:rPr>
              <a:t>(ver imagen)</a:t>
            </a:r>
            <a:endParaRPr lang="es-EC" sz="1600" dirty="0">
              <a:latin typeface="Century Gothic" pitchFamily="34" charset="0"/>
            </a:endParaRPr>
          </a:p>
        </p:txBody>
      </p:sp>
    </p:spTree>
    <p:extLst>
      <p:ext uri="{BB962C8B-B14F-4D97-AF65-F5344CB8AC3E}">
        <p14:creationId xmlns:p14="http://schemas.microsoft.com/office/powerpoint/2010/main" val="1677425372"/>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Post-Prensa</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8144" y="692696"/>
            <a:ext cx="1152128" cy="1152128"/>
          </a:xfrm>
          <a:prstGeom prst="rect">
            <a:avLst/>
          </a:prstGeom>
        </p:spPr>
      </p:pic>
      <p:sp>
        <p:nvSpPr>
          <p:cNvPr id="4" name="3 Marcador de contenido"/>
          <p:cNvSpPr txBox="1">
            <a:spLocks/>
          </p:cNvSpPr>
          <p:nvPr/>
        </p:nvSpPr>
        <p:spPr>
          <a:xfrm>
            <a:off x="3010718" y="1484784"/>
            <a:ext cx="5770984" cy="187220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800" dirty="0">
                <a:latin typeface="Century Gothic" pitchFamily="34" charset="0"/>
              </a:rPr>
              <a:t>La </a:t>
            </a:r>
            <a:r>
              <a:rPr lang="es-EC" sz="1800" b="1" dirty="0" smtClean="0">
                <a:latin typeface="Century Gothic" pitchFamily="34" charset="0"/>
              </a:rPr>
              <a:t>post-prensa</a:t>
            </a:r>
            <a:r>
              <a:rPr lang="es-EC" sz="1800" dirty="0" smtClean="0">
                <a:latin typeface="Century Gothic" pitchFamily="34" charset="0"/>
              </a:rPr>
              <a:t> </a:t>
            </a:r>
            <a:r>
              <a:rPr lang="es-EC" sz="1800" dirty="0">
                <a:latin typeface="Century Gothic" pitchFamily="34" charset="0"/>
              </a:rPr>
              <a:t>es el último proceso de la producción después de la impresión, y comprende todos los procesos de acabados, manipulados, unión de piezas y empaquetado. </a:t>
            </a:r>
          </a:p>
        </p:txBody>
      </p:sp>
    </p:spTree>
    <p:extLst>
      <p:ext uri="{BB962C8B-B14F-4D97-AF65-F5344CB8AC3E}">
        <p14:creationId xmlns:p14="http://schemas.microsoft.com/office/powerpoint/2010/main" val="2654649954"/>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0718" y="274638"/>
            <a:ext cx="5676082" cy="1143000"/>
          </a:xfrm>
        </p:spPr>
        <p:txBody>
          <a:bodyPr>
            <a:normAutofit/>
          </a:bodyPr>
          <a:lstStyle/>
          <a:p>
            <a:pPr algn="l"/>
            <a:r>
              <a:rPr lang="es-EC" sz="2300" dirty="0" smtClean="0">
                <a:latin typeface="Century Gothic" pitchFamily="34" charset="0"/>
              </a:rPr>
              <a:t/>
            </a:r>
            <a:br>
              <a:rPr lang="es-EC" sz="2300" dirty="0" smtClean="0">
                <a:latin typeface="Century Gothic" pitchFamily="34" charset="0"/>
              </a:rPr>
            </a:br>
            <a:r>
              <a:rPr lang="es-EC" sz="2300" dirty="0" smtClean="0">
                <a:latin typeface="Century Gothic" pitchFamily="34" charset="0"/>
              </a:rPr>
              <a:t>CORTE Y REFILE</a:t>
            </a:r>
            <a:endParaRPr lang="es-EC" sz="2300" dirty="0">
              <a:latin typeface="Century Gothic" pitchFamily="34" charset="0"/>
            </a:endParaRPr>
          </a:p>
        </p:txBody>
      </p:sp>
      <p:sp>
        <p:nvSpPr>
          <p:cNvPr id="3" name="3 Marcador de contenido"/>
          <p:cNvSpPr txBox="1">
            <a:spLocks/>
          </p:cNvSpPr>
          <p:nvPr/>
        </p:nvSpPr>
        <p:spPr>
          <a:xfrm>
            <a:off x="3010718" y="1484784"/>
            <a:ext cx="5770984" cy="410445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La Rotativa </a:t>
            </a:r>
            <a:r>
              <a:rPr lang="es-ES" sz="1600" b="1" dirty="0" err="1">
                <a:latin typeface="Century Gothic" pitchFamily="34" charset="0"/>
              </a:rPr>
              <a:t>Goss</a:t>
            </a:r>
            <a:r>
              <a:rPr lang="es-ES" sz="1600" b="1" dirty="0">
                <a:latin typeface="Century Gothic" pitchFamily="34" charset="0"/>
              </a:rPr>
              <a:t> Universal 70</a:t>
            </a:r>
            <a:r>
              <a:rPr lang="es-ES" sz="1600" dirty="0">
                <a:latin typeface="Century Gothic" pitchFamily="34" charset="0"/>
              </a:rPr>
              <a:t> además de imprimir incluye una unidad de acabado, que es el doblez, por lo que el proceso de refilado y cortes se facilita. Este  proceso de corte y refile que se realiza en las máquinas llamadas «guillotinas</a:t>
            </a:r>
            <a:r>
              <a:rPr lang="es-ES" sz="1600" dirty="0" smtClean="0">
                <a:latin typeface="Century Gothic" pitchFamily="34" charset="0"/>
              </a:rPr>
              <a:t>».</a:t>
            </a:r>
          </a:p>
          <a:p>
            <a:pPr marL="0" indent="0" algn="just">
              <a:lnSpc>
                <a:spcPct val="150000"/>
              </a:lnSpc>
              <a:buNone/>
            </a:pPr>
            <a:r>
              <a:rPr lang="es-ES" sz="1600" dirty="0" smtClean="0">
                <a:latin typeface="Century Gothic" pitchFamily="34" charset="0"/>
              </a:rPr>
              <a:t>1.- Cuchilla</a:t>
            </a:r>
          </a:p>
          <a:p>
            <a:pPr marL="0" indent="0" algn="just">
              <a:lnSpc>
                <a:spcPct val="150000"/>
              </a:lnSpc>
              <a:buNone/>
            </a:pPr>
            <a:r>
              <a:rPr lang="es-ES" sz="1600" dirty="0" smtClean="0">
                <a:latin typeface="Century Gothic" pitchFamily="34" charset="0"/>
              </a:rPr>
              <a:t>2.- El carro o escuadra</a:t>
            </a:r>
          </a:p>
          <a:p>
            <a:pPr marL="0" indent="0" algn="just">
              <a:lnSpc>
                <a:spcPct val="150000"/>
              </a:lnSpc>
              <a:buNone/>
            </a:pPr>
            <a:r>
              <a:rPr lang="es-ES" sz="1600" dirty="0" smtClean="0">
                <a:latin typeface="Century Gothic" pitchFamily="34" charset="0"/>
              </a:rPr>
              <a:t>3.- Mesa o Platina</a:t>
            </a:r>
          </a:p>
          <a:p>
            <a:pPr marL="0" indent="0" algn="just">
              <a:lnSpc>
                <a:spcPct val="150000"/>
              </a:lnSpc>
              <a:buNone/>
            </a:pPr>
            <a:r>
              <a:rPr lang="es-ES" sz="1600" dirty="0" smtClean="0">
                <a:latin typeface="Century Gothic" pitchFamily="34" charset="0"/>
              </a:rPr>
              <a:t>4.- Pantalla</a:t>
            </a:r>
          </a:p>
          <a:p>
            <a:pPr marL="0" indent="0" algn="just">
              <a:lnSpc>
                <a:spcPct val="150000"/>
              </a:lnSpc>
              <a:buNone/>
            </a:pPr>
            <a:r>
              <a:rPr lang="es-ES" sz="1600" dirty="0" smtClean="0">
                <a:latin typeface="Century Gothic" pitchFamily="34" charset="0"/>
              </a:rPr>
              <a:t>5.- Botones y Pedales</a:t>
            </a:r>
            <a:endParaRPr lang="es-EC" sz="1600" dirty="0">
              <a:latin typeface="Century Gothic" pitchFamily="34" charset="0"/>
            </a:endParaRPr>
          </a:p>
        </p:txBody>
      </p:sp>
      <p:pic>
        <p:nvPicPr>
          <p:cNvPr id="4" name="3 Imagen"/>
          <p:cNvPicPr/>
          <p:nvPr/>
        </p:nvPicPr>
        <p:blipFill>
          <a:blip r:embed="rId2"/>
          <a:srcRect/>
          <a:stretch>
            <a:fillRect/>
          </a:stretch>
        </p:blipFill>
        <p:spPr bwMode="auto">
          <a:xfrm>
            <a:off x="5652120" y="3353142"/>
            <a:ext cx="2867660" cy="2884170"/>
          </a:xfrm>
          <a:prstGeom prst="rect">
            <a:avLst/>
          </a:prstGeom>
          <a:noFill/>
          <a:ln>
            <a:noFill/>
          </a:ln>
        </p:spPr>
      </p:pic>
    </p:spTree>
    <p:extLst>
      <p:ext uri="{BB962C8B-B14F-4D97-AF65-F5344CB8AC3E}">
        <p14:creationId xmlns:p14="http://schemas.microsoft.com/office/powerpoint/2010/main" val="3611038102"/>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0718" y="274638"/>
            <a:ext cx="5676082" cy="1143000"/>
          </a:xfrm>
        </p:spPr>
        <p:txBody>
          <a:bodyPr>
            <a:normAutofit/>
          </a:bodyPr>
          <a:lstStyle/>
          <a:p>
            <a:pPr algn="l"/>
            <a:r>
              <a:rPr lang="es-EC" sz="2300" dirty="0" smtClean="0">
                <a:latin typeface="Century Gothic" pitchFamily="34" charset="0"/>
              </a:rPr>
              <a:t/>
            </a:r>
            <a:br>
              <a:rPr lang="es-EC" sz="2300" dirty="0" smtClean="0">
                <a:latin typeface="Century Gothic" pitchFamily="34" charset="0"/>
              </a:rPr>
            </a:br>
            <a:r>
              <a:rPr lang="es-EC" sz="2300" dirty="0" smtClean="0">
                <a:latin typeface="Century Gothic" pitchFamily="34" charset="0"/>
              </a:rPr>
              <a:t>GRAPADO</a:t>
            </a:r>
            <a:endParaRPr lang="es-EC" sz="2300" dirty="0">
              <a:latin typeface="Century Gothic" pitchFamily="34" charset="0"/>
            </a:endParaRPr>
          </a:p>
        </p:txBody>
      </p:sp>
      <p:sp>
        <p:nvSpPr>
          <p:cNvPr id="3" name="3 Marcador de contenido"/>
          <p:cNvSpPr txBox="1">
            <a:spLocks/>
          </p:cNvSpPr>
          <p:nvPr/>
        </p:nvSpPr>
        <p:spPr>
          <a:xfrm>
            <a:off x="3010718" y="1484784"/>
            <a:ext cx="5770984" cy="205222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s-ES" sz="1600" dirty="0">
                <a:latin typeface="Century Gothic" pitchFamily="34" charset="0"/>
              </a:rPr>
              <a:t>C</a:t>
            </a:r>
            <a:r>
              <a:rPr lang="es-ES" sz="1600" dirty="0" smtClean="0">
                <a:latin typeface="Century Gothic" pitchFamily="34" charset="0"/>
              </a:rPr>
              <a:t>omo </a:t>
            </a:r>
            <a:r>
              <a:rPr lang="es-ES" sz="1600" dirty="0">
                <a:latin typeface="Century Gothic" pitchFamily="34" charset="0"/>
              </a:rPr>
              <a:t>su nombre lo dice, en esta fase se engrapa cada uno de los ejemplares finales de la revista.</a:t>
            </a:r>
            <a:endParaRPr lang="es-EC" sz="1600" dirty="0">
              <a:latin typeface="Century Gothic" pitchFamily="34" charset="0"/>
            </a:endParaRPr>
          </a:p>
          <a:p>
            <a:pPr marL="0" indent="0">
              <a:lnSpc>
                <a:spcPct val="150000"/>
              </a:lnSpc>
              <a:buNone/>
            </a:pPr>
            <a:r>
              <a:rPr lang="es-ES" sz="1600" dirty="0">
                <a:latin typeface="Century Gothic" pitchFamily="34" charset="0"/>
              </a:rPr>
              <a:t>Estas engrapadoras se caracterizan o se destacan por su alto rendimiento, alimentación y engrapado seguro, doble grupo de engrapado, sencillo manejo, etc.</a:t>
            </a:r>
            <a:endParaRPr lang="es-EC" sz="1600" dirty="0">
              <a:latin typeface="Century Gothic" pitchFamily="34" charset="0"/>
            </a:endParaRPr>
          </a:p>
        </p:txBody>
      </p:sp>
      <p:pic>
        <p:nvPicPr>
          <p:cNvPr id="4" name="3 Imagen"/>
          <p:cNvPicPr/>
          <p:nvPr/>
        </p:nvPicPr>
        <p:blipFill>
          <a:blip r:embed="rId2"/>
          <a:srcRect/>
          <a:stretch>
            <a:fillRect/>
          </a:stretch>
        </p:blipFill>
        <p:spPr bwMode="auto">
          <a:xfrm>
            <a:off x="4096303" y="3717032"/>
            <a:ext cx="3599815" cy="2261870"/>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55629519"/>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0718" y="274638"/>
            <a:ext cx="5676082" cy="1143000"/>
          </a:xfrm>
        </p:spPr>
        <p:txBody>
          <a:bodyPr>
            <a:normAutofit/>
          </a:bodyPr>
          <a:lstStyle/>
          <a:p>
            <a:pPr algn="l"/>
            <a:r>
              <a:rPr lang="es-EC" sz="2300" dirty="0" smtClean="0">
                <a:latin typeface="Century Gothic" pitchFamily="34" charset="0"/>
              </a:rPr>
              <a:t/>
            </a:r>
            <a:br>
              <a:rPr lang="es-EC" sz="2300" dirty="0" smtClean="0">
                <a:latin typeface="Century Gothic" pitchFamily="34" charset="0"/>
              </a:rPr>
            </a:br>
            <a:r>
              <a:rPr lang="es-EC" sz="2300" dirty="0" smtClean="0">
                <a:latin typeface="Century Gothic" pitchFamily="34" charset="0"/>
              </a:rPr>
              <a:t>EMPAQUETADO</a:t>
            </a:r>
            <a:endParaRPr lang="es-EC" sz="2300" dirty="0">
              <a:latin typeface="Century Gothic" pitchFamily="34" charset="0"/>
            </a:endParaRPr>
          </a:p>
        </p:txBody>
      </p:sp>
      <p:sp>
        <p:nvSpPr>
          <p:cNvPr id="3" name="3 Marcador de contenido"/>
          <p:cNvSpPr txBox="1">
            <a:spLocks/>
          </p:cNvSpPr>
          <p:nvPr/>
        </p:nvSpPr>
        <p:spPr>
          <a:xfrm>
            <a:off x="3010718" y="1484784"/>
            <a:ext cx="5770984" cy="12961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800" dirty="0">
                <a:latin typeface="Century Gothic" pitchFamily="34" charset="0"/>
              </a:rPr>
              <a:t>Luego los ejemplares se almacenan una encima de otra intercaladamente de forma vertical y horizontal, quedando listos para su </a:t>
            </a:r>
            <a:r>
              <a:rPr lang="es-EC" sz="1800" dirty="0" smtClean="0">
                <a:latin typeface="Century Gothic" pitchFamily="34" charset="0"/>
              </a:rPr>
              <a:t>distribución.</a:t>
            </a:r>
            <a:endParaRPr lang="es-EC" sz="18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4074395" y="3213576"/>
            <a:ext cx="3643630" cy="2519680"/>
          </a:xfrm>
          <a:prstGeom prst="rect">
            <a:avLst/>
          </a:prstGeom>
          <a:effectLst>
            <a:outerShdw blurRad="50800" dist="38100" dir="2700000" algn="tl" rotWithShape="0">
              <a:prstClr val="black">
                <a:alpha val="40000"/>
              </a:prstClr>
            </a:outerShdw>
          </a:effectLst>
        </p:spPr>
      </p:pic>
      <p:sp>
        <p:nvSpPr>
          <p:cNvPr id="5" name="4 Botón de acción: Inicio">
            <a:hlinkClick r:id="rId3" action="ppaction://hlinksldjump" highlightClick="1">
              <a:snd r:embed="rId4" name="click.wav"/>
            </a:hlinkClick>
          </p:cNvPr>
          <p:cNvSpPr/>
          <p:nvPr/>
        </p:nvSpPr>
        <p:spPr>
          <a:xfrm>
            <a:off x="8416800" y="6165304"/>
            <a:ext cx="540000" cy="540000"/>
          </a:xfrm>
          <a:prstGeom prst="actionButtonHome">
            <a:avLst/>
          </a:prstGeom>
          <a:gradFill>
            <a:gsLst>
              <a:gs pos="11000">
                <a:srgbClr val="8488C4"/>
              </a:gs>
              <a:gs pos="53000">
                <a:srgbClr val="D4DEFF"/>
              </a:gs>
              <a:gs pos="83000">
                <a:srgbClr val="D4DEFF"/>
              </a:gs>
              <a:gs pos="100000">
                <a:srgbClr val="96AB94"/>
              </a:gs>
            </a:gsLst>
            <a:lin ang="16200000" scaled="0"/>
          </a:gra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095914198"/>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915816" y="274638"/>
            <a:ext cx="5770984"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C" sz="2800" dirty="0" smtClean="0">
              <a:solidFill>
                <a:schemeClr val="bg1">
                  <a:lumMod val="65000"/>
                </a:schemeClr>
              </a:solidFill>
              <a:latin typeface="Century Gothic" pitchFamily="34" charset="0"/>
            </a:endParaRPr>
          </a:p>
          <a:p>
            <a:pPr algn="r"/>
            <a:r>
              <a:rPr lang="es-EC" sz="2800" dirty="0" smtClean="0">
                <a:solidFill>
                  <a:schemeClr val="bg1">
                    <a:lumMod val="65000"/>
                  </a:schemeClr>
                </a:solidFill>
                <a:latin typeface="Century Gothic" pitchFamily="34" charset="0"/>
              </a:rPr>
              <a:t>Papel</a:t>
            </a:r>
            <a:endParaRPr lang="es-EC" sz="28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2240" y="599226"/>
            <a:ext cx="1152128" cy="1152128"/>
          </a:xfrm>
          <a:prstGeom prst="rect">
            <a:avLst/>
          </a:prstGeom>
        </p:spPr>
      </p:pic>
      <p:sp>
        <p:nvSpPr>
          <p:cNvPr id="4" name="3 Marcador de contenido"/>
          <p:cNvSpPr txBox="1">
            <a:spLocks/>
          </p:cNvSpPr>
          <p:nvPr/>
        </p:nvSpPr>
        <p:spPr>
          <a:xfrm>
            <a:off x="2915816" y="1600201"/>
            <a:ext cx="5770984" cy="2116831"/>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1400" dirty="0" smtClean="0">
                <a:latin typeface="Century Gothic" pitchFamily="34" charset="0"/>
              </a:rPr>
              <a:t>El </a:t>
            </a:r>
            <a:r>
              <a:rPr lang="es-ES" sz="1400" dirty="0">
                <a:latin typeface="Century Gothic" pitchFamily="34" charset="0"/>
              </a:rPr>
              <a:t>sustrato a utilizar en la revista “GAME RATER”  es de peso ligero Papel estucado - </a:t>
            </a:r>
            <a:r>
              <a:rPr lang="es-ES" sz="1400" b="1" dirty="0">
                <a:latin typeface="Century Gothic" pitchFamily="34" charset="0"/>
              </a:rPr>
              <a:t>LWC</a:t>
            </a:r>
            <a:r>
              <a:rPr lang="es-ES" sz="1400" dirty="0">
                <a:latin typeface="Century Gothic" pitchFamily="34" charset="0"/>
              </a:rPr>
              <a:t> </a:t>
            </a:r>
            <a:r>
              <a:rPr lang="es-ES" sz="1400" i="1" dirty="0" smtClean="0">
                <a:latin typeface="Century Gothic" pitchFamily="34" charset="0"/>
              </a:rPr>
              <a:t>(light </a:t>
            </a:r>
            <a:r>
              <a:rPr lang="es-ES" sz="1400" i="1" dirty="0" err="1" smtClean="0">
                <a:latin typeface="Century Gothic" pitchFamily="34" charset="0"/>
              </a:rPr>
              <a:t>Weight</a:t>
            </a:r>
            <a:r>
              <a:rPr lang="es-ES" sz="1400" i="1" dirty="0" smtClean="0">
                <a:latin typeface="Century Gothic" pitchFamily="34" charset="0"/>
              </a:rPr>
              <a:t> </a:t>
            </a:r>
            <a:r>
              <a:rPr lang="es-ES" sz="1400" i="1" dirty="0" err="1" smtClean="0">
                <a:latin typeface="Century Gothic" pitchFamily="34" charset="0"/>
              </a:rPr>
              <a:t>Coated</a:t>
            </a:r>
            <a:r>
              <a:rPr lang="es-ES" sz="1400" i="1" dirty="0" smtClean="0">
                <a:latin typeface="Century Gothic" pitchFamily="34" charset="0"/>
              </a:rPr>
              <a:t>, </a:t>
            </a:r>
            <a:r>
              <a:rPr lang="es-ES" sz="1400" i="1" dirty="0" err="1" smtClean="0">
                <a:latin typeface="Century Gothic" pitchFamily="34" charset="0"/>
              </a:rPr>
              <a:t>couche</a:t>
            </a:r>
            <a:r>
              <a:rPr lang="es-ES" sz="1400" i="1" dirty="0" smtClean="0">
                <a:latin typeface="Century Gothic" pitchFamily="34" charset="0"/>
              </a:rPr>
              <a:t> económico) </a:t>
            </a:r>
            <a:r>
              <a:rPr lang="es-ES" sz="1400" dirty="0" smtClean="0">
                <a:latin typeface="Century Gothic" pitchFamily="34" charset="0"/>
              </a:rPr>
              <a:t>es </a:t>
            </a:r>
            <a:r>
              <a:rPr lang="es-ES" sz="1400" dirty="0">
                <a:latin typeface="Century Gothic" pitchFamily="34" charset="0"/>
              </a:rPr>
              <a:t>un papel recubierto con un contenido de pulpa mecánica. </a:t>
            </a:r>
            <a:r>
              <a:rPr lang="es-ES" sz="1400" dirty="0" smtClean="0">
                <a:latin typeface="Century Gothic" pitchFamily="34" charset="0"/>
              </a:rPr>
              <a:t>Se </a:t>
            </a:r>
            <a:r>
              <a:rPr lang="es-ES" sz="1400" dirty="0">
                <a:latin typeface="Century Gothic" pitchFamily="34" charset="0"/>
              </a:rPr>
              <a:t>utiliza para las revistas de alta calidad y materiales de publicidad con las exigentes necesidades de impresión de color.  </a:t>
            </a:r>
            <a:endParaRPr lang="es-EC" sz="1400" dirty="0">
              <a:latin typeface="Century Gothic" pitchFamily="34" charset="0"/>
            </a:endParaRPr>
          </a:p>
          <a:p>
            <a:pPr marL="0" indent="0" algn="just">
              <a:lnSpc>
                <a:spcPct val="150000"/>
              </a:lnSpc>
              <a:buNone/>
            </a:pPr>
            <a:endParaRPr lang="es-EC" sz="1400" dirty="0" smtClean="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382369846"/>
              </p:ext>
            </p:extLst>
          </p:nvPr>
        </p:nvGraphicFramePr>
        <p:xfrm>
          <a:off x="3356478" y="3933051"/>
          <a:ext cx="5391986" cy="2016229"/>
        </p:xfrm>
        <a:graphic>
          <a:graphicData uri="http://schemas.openxmlformats.org/drawingml/2006/table">
            <a:tbl>
              <a:tblPr firstRow="1" firstCol="1" bandRow="1">
                <a:tableStyleId>{5C22544A-7EE6-4342-B048-85BDC9FD1C3A}</a:tableStyleId>
              </a:tblPr>
              <a:tblGrid>
                <a:gridCol w="2681665"/>
                <a:gridCol w="2710321"/>
              </a:tblGrid>
              <a:tr h="392419">
                <a:tc gridSpan="2">
                  <a:txBody>
                    <a:bodyPr/>
                    <a:lstStyle/>
                    <a:p>
                      <a:pPr algn="ctr">
                        <a:spcAft>
                          <a:spcPts val="0"/>
                        </a:spcAft>
                      </a:pPr>
                      <a:r>
                        <a:rPr lang="es-EC" sz="1200" dirty="0">
                          <a:effectLst/>
                        </a:rPr>
                        <a:t>FICHA TÉCNICA</a:t>
                      </a:r>
                      <a:endParaRPr lang="es-EC" sz="1200" dirty="0">
                        <a:effectLst/>
                        <a:latin typeface="Times New Roman"/>
                        <a:ea typeface="Times New Roman"/>
                      </a:endParaRPr>
                    </a:p>
                  </a:txBody>
                  <a:tcPr marL="85966" marR="85966" marT="0" marB="0" anchor="ctr"/>
                </a:tc>
                <a:tc hMerge="1">
                  <a:txBody>
                    <a:bodyPr/>
                    <a:lstStyle/>
                    <a:p>
                      <a:endParaRPr lang="es-EC"/>
                    </a:p>
                  </a:txBody>
                  <a:tcPr/>
                </a:tc>
              </a:tr>
              <a:tr h="270635">
                <a:tc>
                  <a:txBody>
                    <a:bodyPr/>
                    <a:lstStyle/>
                    <a:p>
                      <a:pPr algn="l">
                        <a:spcAft>
                          <a:spcPts val="0"/>
                        </a:spcAft>
                      </a:pPr>
                      <a:r>
                        <a:rPr lang="es-ES" sz="1300">
                          <a:effectLst/>
                        </a:rPr>
                        <a:t>PROVEEDORES</a:t>
                      </a:r>
                      <a:endParaRPr lang="es-EC" sz="1200">
                        <a:effectLst/>
                        <a:latin typeface="Times New Roman"/>
                        <a:ea typeface="Times New Roman"/>
                      </a:endParaRPr>
                    </a:p>
                  </a:txBody>
                  <a:tcPr marL="85966" marR="85966" marT="0" marB="0" anchor="ctr"/>
                </a:tc>
                <a:tc>
                  <a:txBody>
                    <a:bodyPr/>
                    <a:lstStyle/>
                    <a:p>
                      <a:pPr algn="l">
                        <a:spcAft>
                          <a:spcPts val="0"/>
                        </a:spcAft>
                        <a:tabLst>
                          <a:tab pos="457200" algn="l"/>
                        </a:tabLst>
                      </a:pPr>
                      <a:r>
                        <a:rPr lang="es-ES" sz="1500" dirty="0">
                          <a:effectLst/>
                        </a:rPr>
                        <a:t>CELLMARK</a:t>
                      </a:r>
                      <a:endParaRPr lang="es-EC" sz="1500" dirty="0">
                        <a:effectLst/>
                        <a:latin typeface="Times New Roman"/>
                        <a:ea typeface="Times New Roman"/>
                      </a:endParaRPr>
                    </a:p>
                  </a:txBody>
                  <a:tcPr marL="85966" marR="85966" marT="0" marB="0" anchor="ctr"/>
                </a:tc>
              </a:tr>
              <a:tr h="270635">
                <a:tc>
                  <a:txBody>
                    <a:bodyPr/>
                    <a:lstStyle/>
                    <a:p>
                      <a:pPr algn="l">
                        <a:spcAft>
                          <a:spcPts val="0"/>
                        </a:spcAft>
                      </a:pPr>
                      <a:r>
                        <a:rPr lang="es-ES" sz="1300">
                          <a:effectLst/>
                        </a:rPr>
                        <a:t>PAPEL</a:t>
                      </a:r>
                      <a:endParaRPr lang="es-EC" sz="1200">
                        <a:effectLst/>
                        <a:latin typeface="Times New Roman"/>
                        <a:ea typeface="Times New Roman"/>
                      </a:endParaRPr>
                    </a:p>
                  </a:txBody>
                  <a:tcPr marL="85966" marR="85966" marT="0" marB="0" anchor="ctr"/>
                </a:tc>
                <a:tc>
                  <a:txBody>
                    <a:bodyPr/>
                    <a:lstStyle/>
                    <a:p>
                      <a:pPr algn="l">
                        <a:spcAft>
                          <a:spcPts val="0"/>
                        </a:spcAft>
                      </a:pPr>
                      <a:r>
                        <a:rPr lang="es-ES" sz="1500">
                          <a:effectLst/>
                        </a:rPr>
                        <a:t>DEPENDOWEB (LWC)</a:t>
                      </a:r>
                      <a:endParaRPr lang="es-EC" sz="1500">
                        <a:effectLst/>
                        <a:latin typeface="Times New Roman"/>
                        <a:ea typeface="Times New Roman"/>
                      </a:endParaRPr>
                    </a:p>
                  </a:txBody>
                  <a:tcPr marL="85966" marR="85966" marT="0" marB="0" anchor="ctr"/>
                </a:tc>
              </a:tr>
              <a:tr h="270635">
                <a:tc>
                  <a:txBody>
                    <a:bodyPr/>
                    <a:lstStyle/>
                    <a:p>
                      <a:pPr algn="l">
                        <a:spcAft>
                          <a:spcPts val="0"/>
                        </a:spcAft>
                      </a:pPr>
                      <a:r>
                        <a:rPr lang="es-ES" sz="1300">
                          <a:effectLst/>
                        </a:rPr>
                        <a:t>GRAMAJE</a:t>
                      </a:r>
                      <a:endParaRPr lang="es-EC" sz="1200">
                        <a:effectLst/>
                        <a:latin typeface="Times New Roman"/>
                        <a:ea typeface="Times New Roman"/>
                      </a:endParaRPr>
                    </a:p>
                  </a:txBody>
                  <a:tcPr marL="85966" marR="85966" marT="0" marB="0" anchor="ctr"/>
                </a:tc>
                <a:tc>
                  <a:txBody>
                    <a:bodyPr/>
                    <a:lstStyle/>
                    <a:p>
                      <a:pPr algn="l">
                        <a:spcAft>
                          <a:spcPts val="0"/>
                        </a:spcAft>
                      </a:pPr>
                      <a:r>
                        <a:rPr lang="es-ES" sz="1500" dirty="0">
                          <a:effectLst/>
                        </a:rPr>
                        <a:t>65.0  gr.</a:t>
                      </a:r>
                      <a:endParaRPr lang="es-EC" sz="1500" dirty="0">
                        <a:effectLst/>
                        <a:latin typeface="Times New Roman"/>
                        <a:ea typeface="Times New Roman"/>
                      </a:endParaRPr>
                    </a:p>
                  </a:txBody>
                  <a:tcPr marL="85966" marR="85966" marT="0" marB="0" anchor="ctr"/>
                </a:tc>
              </a:tr>
              <a:tr h="270635">
                <a:tc>
                  <a:txBody>
                    <a:bodyPr/>
                    <a:lstStyle/>
                    <a:p>
                      <a:pPr algn="l">
                        <a:spcAft>
                          <a:spcPts val="0"/>
                        </a:spcAft>
                      </a:pPr>
                      <a:r>
                        <a:rPr lang="es-ES" sz="1300" dirty="0">
                          <a:effectLst/>
                        </a:rPr>
                        <a:t>BLANCURA</a:t>
                      </a:r>
                      <a:endParaRPr lang="es-EC" sz="1200" dirty="0">
                        <a:effectLst/>
                        <a:latin typeface="Times New Roman"/>
                        <a:ea typeface="Times New Roman"/>
                      </a:endParaRPr>
                    </a:p>
                  </a:txBody>
                  <a:tcPr marL="85966" marR="85966" marT="0" marB="0" anchor="ctr"/>
                </a:tc>
                <a:tc>
                  <a:txBody>
                    <a:bodyPr/>
                    <a:lstStyle/>
                    <a:p>
                      <a:pPr algn="l">
                        <a:spcAft>
                          <a:spcPts val="0"/>
                        </a:spcAft>
                      </a:pPr>
                      <a:r>
                        <a:rPr lang="es-ES" sz="1500">
                          <a:effectLst/>
                        </a:rPr>
                        <a:t>78 %</a:t>
                      </a:r>
                      <a:endParaRPr lang="es-EC" sz="1500">
                        <a:effectLst/>
                        <a:latin typeface="Times New Roman"/>
                        <a:ea typeface="Times New Roman"/>
                      </a:endParaRPr>
                    </a:p>
                  </a:txBody>
                  <a:tcPr marL="85966" marR="85966" marT="0" marB="0" anchor="ctr"/>
                </a:tc>
              </a:tr>
              <a:tr h="270635">
                <a:tc>
                  <a:txBody>
                    <a:bodyPr/>
                    <a:lstStyle/>
                    <a:p>
                      <a:pPr algn="l">
                        <a:spcAft>
                          <a:spcPts val="0"/>
                        </a:spcAft>
                      </a:pPr>
                      <a:r>
                        <a:rPr lang="es-ES" sz="1300">
                          <a:effectLst/>
                        </a:rPr>
                        <a:t>OPACIDAD</a:t>
                      </a:r>
                      <a:endParaRPr lang="es-EC" sz="1200">
                        <a:effectLst/>
                        <a:latin typeface="Times New Roman"/>
                        <a:ea typeface="Times New Roman"/>
                      </a:endParaRPr>
                    </a:p>
                  </a:txBody>
                  <a:tcPr marL="85966" marR="85966" marT="0" marB="0" anchor="ctr"/>
                </a:tc>
                <a:tc>
                  <a:txBody>
                    <a:bodyPr/>
                    <a:lstStyle/>
                    <a:p>
                      <a:pPr algn="l">
                        <a:spcAft>
                          <a:spcPts val="0"/>
                        </a:spcAft>
                      </a:pPr>
                      <a:r>
                        <a:rPr lang="es-ES" sz="1500" dirty="0">
                          <a:effectLst/>
                        </a:rPr>
                        <a:t>87.5 %</a:t>
                      </a:r>
                      <a:endParaRPr lang="es-EC" sz="1500" dirty="0">
                        <a:effectLst/>
                        <a:latin typeface="Times New Roman"/>
                        <a:ea typeface="Times New Roman"/>
                      </a:endParaRPr>
                    </a:p>
                  </a:txBody>
                  <a:tcPr marL="85966" marR="85966" marT="0" marB="0" anchor="ctr"/>
                </a:tc>
              </a:tr>
              <a:tr h="270635">
                <a:tc>
                  <a:txBody>
                    <a:bodyPr/>
                    <a:lstStyle/>
                    <a:p>
                      <a:pPr algn="l">
                        <a:spcAft>
                          <a:spcPts val="0"/>
                        </a:spcAft>
                      </a:pPr>
                      <a:r>
                        <a:rPr lang="es-ES" sz="1300">
                          <a:effectLst/>
                        </a:rPr>
                        <a:t>MEDIDA POR PLIEGO</a:t>
                      </a:r>
                      <a:endParaRPr lang="es-EC" sz="1200">
                        <a:effectLst/>
                        <a:latin typeface="Times New Roman"/>
                        <a:ea typeface="Times New Roman"/>
                      </a:endParaRPr>
                    </a:p>
                  </a:txBody>
                  <a:tcPr marL="85966" marR="85966" marT="0" marB="0" anchor="ctr"/>
                </a:tc>
                <a:tc>
                  <a:txBody>
                    <a:bodyPr/>
                    <a:lstStyle/>
                    <a:p>
                      <a:pPr algn="l">
                        <a:spcAft>
                          <a:spcPts val="0"/>
                        </a:spcAft>
                      </a:pPr>
                      <a:r>
                        <a:rPr lang="es-ES" sz="1500" dirty="0">
                          <a:effectLst/>
                        </a:rPr>
                        <a:t>91.4 cm. </a:t>
                      </a:r>
                      <a:r>
                        <a:rPr lang="es-ES" sz="1200" dirty="0">
                          <a:effectLst/>
                        </a:rPr>
                        <a:t>X </a:t>
                      </a:r>
                      <a:r>
                        <a:rPr lang="es-ES" sz="1500" dirty="0">
                          <a:effectLst/>
                        </a:rPr>
                        <a:t>56 cm. </a:t>
                      </a:r>
                      <a:endParaRPr lang="es-EC" sz="1500" dirty="0">
                        <a:effectLst/>
                        <a:latin typeface="Times New Roman"/>
                        <a:ea typeface="Times New Roman"/>
                      </a:endParaRPr>
                    </a:p>
                  </a:txBody>
                  <a:tcPr marL="85966" marR="85966" marT="0" marB="0" anchor="ctr"/>
                </a:tc>
              </a:tr>
            </a:tbl>
          </a:graphicData>
        </a:graphic>
      </p:graphicFrame>
    </p:spTree>
    <p:extLst>
      <p:ext uri="{BB962C8B-B14F-4D97-AF65-F5344CB8AC3E}">
        <p14:creationId xmlns:p14="http://schemas.microsoft.com/office/powerpoint/2010/main" val="385008557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83768" y="274638"/>
            <a:ext cx="6203032" cy="1143000"/>
          </a:xfrm>
        </p:spPr>
        <p:txBody>
          <a:bodyPr/>
          <a:lstStyle/>
          <a:p>
            <a:r>
              <a:rPr lang="es-EC" sz="2600" dirty="0" smtClean="0">
                <a:latin typeface="Century Gothic" pitchFamily="34" charset="0"/>
              </a:rPr>
              <a:t/>
            </a:r>
            <a:br>
              <a:rPr lang="es-EC" sz="2600" dirty="0" smtClean="0">
                <a:latin typeface="Century Gothic" pitchFamily="34" charset="0"/>
              </a:rPr>
            </a:br>
            <a:r>
              <a:rPr lang="es-EC" sz="2600" dirty="0" smtClean="0">
                <a:latin typeface="Century Gothic" pitchFamily="34" charset="0"/>
              </a:rPr>
              <a:t>PLANCHA</a:t>
            </a:r>
            <a:endParaRPr lang="es-EC" sz="2600" dirty="0">
              <a:latin typeface="Century Gothic" pitchFamily="34" charset="0"/>
            </a:endParaRPr>
          </a:p>
        </p:txBody>
      </p:sp>
      <p:pic>
        <p:nvPicPr>
          <p:cNvPr id="3" name="0 Imagen"/>
          <p:cNvPicPr/>
          <p:nvPr/>
        </p:nvPicPr>
        <p:blipFill>
          <a:blip r:embed="rId2">
            <a:extLst>
              <a:ext uri="{28A0092B-C50C-407E-A947-70E740481C1C}">
                <a14:useLocalDpi xmlns:a14="http://schemas.microsoft.com/office/drawing/2010/main" val="0"/>
              </a:ext>
            </a:extLst>
          </a:blip>
          <a:stretch>
            <a:fillRect/>
          </a:stretch>
        </p:blipFill>
        <p:spPr>
          <a:xfrm rot="10800000">
            <a:off x="2483768" y="1700808"/>
            <a:ext cx="6325235" cy="3970655"/>
          </a:xfrm>
          <a:prstGeom prst="rect">
            <a:avLst/>
          </a:prstGeom>
          <a:ln>
            <a:solidFill>
              <a:schemeClr val="bg1">
                <a:lumMod val="75000"/>
              </a:schemeClr>
            </a:solidFill>
          </a:ln>
          <a:effectLst>
            <a:outerShdw blurRad="50800" dist="38100" dir="2700000" algn="tl" rotWithShape="0">
              <a:prstClr val="black">
                <a:alpha val="40000"/>
              </a:prstClr>
            </a:outerShdw>
          </a:effectLst>
        </p:spPr>
      </p:pic>
      <p:sp>
        <p:nvSpPr>
          <p:cNvPr id="4" name="3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3008261591"/>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07210" y="3196"/>
            <a:ext cx="2568369" cy="3137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4509120"/>
            <a:ext cx="5100702" cy="116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837077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fltVal val="0"/>
                                          </p:val>
                                        </p:tav>
                                        <p:tav tm="100000">
                                          <p:val>
                                            <p:strVal val="#ppt_h"/>
                                          </p:val>
                                        </p:tav>
                                      </p:tavLst>
                                    </p:anim>
                                    <p:animEffect transition="in" filter="fade">
                                      <p:cBhvr>
                                        <p:cTn id="9" dur="500"/>
                                        <p:tgtEl>
                                          <p:spTgt spid="717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p:cTn id="13" dur="500" fill="hold"/>
                                        <p:tgtEl>
                                          <p:spTgt spid="7171"/>
                                        </p:tgtEl>
                                        <p:attrNameLst>
                                          <p:attrName>ppt_w</p:attrName>
                                        </p:attrNameLst>
                                      </p:cBhvr>
                                      <p:tavLst>
                                        <p:tav tm="0">
                                          <p:val>
                                            <p:fltVal val="0"/>
                                          </p:val>
                                        </p:tav>
                                        <p:tav tm="100000">
                                          <p:val>
                                            <p:strVal val="#ppt_w"/>
                                          </p:val>
                                        </p:tav>
                                      </p:tavLst>
                                    </p:anim>
                                    <p:anim calcmode="lin" valueType="num">
                                      <p:cBhvr>
                                        <p:cTn id="14" dur="500" fill="hold"/>
                                        <p:tgtEl>
                                          <p:spTgt spid="7171"/>
                                        </p:tgtEl>
                                        <p:attrNameLst>
                                          <p:attrName>ppt_h</p:attrName>
                                        </p:attrNameLst>
                                      </p:cBhvr>
                                      <p:tavLst>
                                        <p:tav tm="0">
                                          <p:val>
                                            <p:fltVal val="0"/>
                                          </p:val>
                                        </p:tav>
                                        <p:tav tm="100000">
                                          <p:val>
                                            <p:strVal val="#ppt_h"/>
                                          </p:val>
                                        </p:tav>
                                      </p:tavLst>
                                    </p:anim>
                                    <p:animEffect transition="in" filter="fade">
                                      <p:cBhvr>
                                        <p:cTn id="15"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57200" y="274638"/>
            <a:ext cx="8229600" cy="1143000"/>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endParaRPr lang="es-EC" sz="2600" dirty="0" smtClean="0">
              <a:solidFill>
                <a:schemeClr val="bg1">
                  <a:lumMod val="75000"/>
                </a:schemeClr>
              </a:solidFill>
              <a:latin typeface="Century Gothic" pitchFamily="34" charset="0"/>
            </a:endParaRPr>
          </a:p>
          <a:p>
            <a:pPr algn="r"/>
            <a:r>
              <a:rPr lang="es-EC" sz="2600" dirty="0" smtClean="0">
                <a:solidFill>
                  <a:schemeClr val="bg1">
                    <a:lumMod val="75000"/>
                  </a:schemeClr>
                </a:solidFill>
                <a:latin typeface="Century Gothic" pitchFamily="34" charset="0"/>
              </a:rPr>
              <a:t>Conclusiones</a:t>
            </a:r>
            <a:endParaRPr lang="es-EC" sz="2600" dirty="0">
              <a:solidFill>
                <a:schemeClr val="bg1">
                  <a:lumMod val="75000"/>
                </a:schemeClr>
              </a:solidFill>
              <a:latin typeface="Century Gothic" pitchFamily="34" charset="0"/>
            </a:endParaRPr>
          </a:p>
        </p:txBody>
      </p:sp>
      <p:sp>
        <p:nvSpPr>
          <p:cNvPr id="4" name="3 Marcador de contenido"/>
          <p:cNvSpPr txBox="1">
            <a:spLocks/>
          </p:cNvSpPr>
          <p:nvPr/>
        </p:nvSpPr>
        <p:spPr>
          <a:xfrm>
            <a:off x="3010718" y="1916832"/>
            <a:ext cx="5770984" cy="259228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1800" dirty="0">
                <a:latin typeface="Century Gothic" pitchFamily="34" charset="0"/>
              </a:rPr>
              <a:t>Trabajo</a:t>
            </a:r>
            <a:r>
              <a:rPr lang="es-EC" sz="1800" dirty="0">
                <a:latin typeface="Century Gothic" pitchFamily="34" charset="0"/>
              </a:rPr>
              <a:t> </a:t>
            </a:r>
            <a:r>
              <a:rPr lang="es-EC" sz="1800" dirty="0" smtClean="0">
                <a:latin typeface="Century Gothic" pitchFamily="34" charset="0"/>
              </a:rPr>
              <a:t>eficiente</a:t>
            </a:r>
          </a:p>
          <a:p>
            <a:pPr algn="just">
              <a:lnSpc>
                <a:spcPct val="150000"/>
              </a:lnSpc>
              <a:buFont typeface="Courier New" pitchFamily="49" charset="0"/>
              <a:buChar char="o"/>
            </a:pPr>
            <a:r>
              <a:rPr lang="es-EC" sz="1800" dirty="0">
                <a:latin typeface="Century Gothic" pitchFamily="34" charset="0"/>
              </a:rPr>
              <a:t>Reproducción precisa del </a:t>
            </a:r>
            <a:r>
              <a:rPr lang="es-EC" sz="1800" dirty="0" smtClean="0">
                <a:latin typeface="Century Gothic" pitchFamily="34" charset="0"/>
              </a:rPr>
              <a:t>color</a:t>
            </a:r>
          </a:p>
          <a:p>
            <a:pPr algn="just">
              <a:lnSpc>
                <a:spcPct val="150000"/>
              </a:lnSpc>
              <a:buFont typeface="Courier New" pitchFamily="49" charset="0"/>
              <a:buChar char="o"/>
            </a:pPr>
            <a:r>
              <a:rPr lang="es-EC" sz="1800" dirty="0">
                <a:latin typeface="Century Gothic" pitchFamily="34" charset="0"/>
              </a:rPr>
              <a:t>Selección del modo correcto de </a:t>
            </a:r>
            <a:r>
              <a:rPr lang="es-EC" sz="1800" dirty="0" smtClean="0">
                <a:latin typeface="Century Gothic" pitchFamily="34" charset="0"/>
              </a:rPr>
              <a:t>trabajo</a:t>
            </a:r>
          </a:p>
          <a:p>
            <a:pPr algn="just">
              <a:lnSpc>
                <a:spcPct val="150000"/>
              </a:lnSpc>
              <a:buFont typeface="Courier New" pitchFamily="49" charset="0"/>
              <a:buChar char="o"/>
            </a:pPr>
            <a:r>
              <a:rPr lang="es-EC" sz="1800" dirty="0">
                <a:latin typeface="Century Gothic" pitchFamily="34" charset="0"/>
              </a:rPr>
              <a:t>Corrección de </a:t>
            </a:r>
            <a:r>
              <a:rPr lang="es-EC" sz="1800" dirty="0" smtClean="0">
                <a:latin typeface="Century Gothic" pitchFamily="34" charset="0"/>
              </a:rPr>
              <a:t>color</a:t>
            </a:r>
          </a:p>
          <a:p>
            <a:pPr algn="just">
              <a:lnSpc>
                <a:spcPct val="150000"/>
              </a:lnSpc>
              <a:buFont typeface="Courier New" pitchFamily="49" charset="0"/>
              <a:buChar char="o"/>
            </a:pPr>
            <a:r>
              <a:rPr lang="es-EC" sz="1800" dirty="0">
                <a:latin typeface="Century Gothic" pitchFamily="34" charset="0"/>
              </a:rPr>
              <a:t>Preparación para la impresión</a:t>
            </a:r>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24128" y="836712"/>
            <a:ext cx="1152128" cy="1152128"/>
          </a:xfrm>
          <a:prstGeom prst="rect">
            <a:avLst/>
          </a:prstGeom>
        </p:spPr>
      </p:pic>
    </p:spTree>
    <p:extLst>
      <p:ext uri="{BB962C8B-B14F-4D97-AF65-F5344CB8AC3E}">
        <p14:creationId xmlns:p14="http://schemas.microsoft.com/office/powerpoint/2010/main" val="374837316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764704"/>
            <a:ext cx="1152128" cy="1152128"/>
          </a:xfrm>
          <a:prstGeom prst="rect">
            <a:avLst/>
          </a:prstGeom>
        </p:spPr>
      </p:pic>
      <p:sp>
        <p:nvSpPr>
          <p:cNvPr id="3" name="1 Título"/>
          <p:cNvSpPr txBox="1">
            <a:spLocks/>
          </p:cNvSpPr>
          <p:nvPr/>
        </p:nvSpPr>
        <p:spPr>
          <a:xfrm>
            <a:off x="457200" y="274638"/>
            <a:ext cx="8229600" cy="1143000"/>
          </a:xfrm>
          <a:prstGeom prst="rect">
            <a:avLst/>
          </a:prstGeom>
        </p:spPr>
        <p:txBody>
          <a:bodyP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endParaRPr lang="es-EC" sz="2600" dirty="0" smtClean="0">
              <a:solidFill>
                <a:schemeClr val="bg1">
                  <a:lumMod val="75000"/>
                </a:schemeClr>
              </a:solidFill>
              <a:latin typeface="Century Gothic" pitchFamily="34" charset="0"/>
            </a:endParaRPr>
          </a:p>
          <a:p>
            <a:pPr algn="r"/>
            <a:r>
              <a:rPr lang="es-EC" sz="2600" dirty="0" smtClean="0">
                <a:solidFill>
                  <a:schemeClr val="bg1">
                    <a:lumMod val="75000"/>
                  </a:schemeClr>
                </a:solidFill>
                <a:latin typeface="Century Gothic" pitchFamily="34" charset="0"/>
              </a:rPr>
              <a:t>Recomendaciones</a:t>
            </a:r>
            <a:endParaRPr lang="es-EC" sz="2600" dirty="0">
              <a:solidFill>
                <a:schemeClr val="bg1">
                  <a:lumMod val="75000"/>
                </a:schemeClr>
              </a:solidFill>
              <a:latin typeface="Century Gothic" pitchFamily="34" charset="0"/>
            </a:endParaRPr>
          </a:p>
        </p:txBody>
      </p:sp>
      <p:sp>
        <p:nvSpPr>
          <p:cNvPr id="4" name="3 Marcador de contenido"/>
          <p:cNvSpPr txBox="1">
            <a:spLocks/>
          </p:cNvSpPr>
          <p:nvPr/>
        </p:nvSpPr>
        <p:spPr>
          <a:xfrm>
            <a:off x="3010718" y="1484784"/>
            <a:ext cx="5770984" cy="518457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C" sz="1500" dirty="0" smtClean="0">
                <a:latin typeface="Century Gothic" pitchFamily="34" charset="0"/>
              </a:rPr>
              <a:t>Los Programas: </a:t>
            </a:r>
            <a:r>
              <a:rPr lang="es-ES" sz="1500" dirty="0">
                <a:latin typeface="Century Gothic" pitchFamily="34" charset="0"/>
              </a:rPr>
              <a:t>El formato ideal para el manejo de trabajos es el formato PDF </a:t>
            </a:r>
            <a:r>
              <a:rPr lang="es-ES" sz="1500" dirty="0" smtClean="0">
                <a:latin typeface="Century Gothic" pitchFamily="34" charset="0"/>
              </a:rPr>
              <a:t>.</a:t>
            </a:r>
          </a:p>
          <a:p>
            <a:pPr algn="just">
              <a:lnSpc>
                <a:spcPct val="150000"/>
              </a:lnSpc>
              <a:buFont typeface="Courier New" pitchFamily="49" charset="0"/>
              <a:buChar char="o"/>
            </a:pPr>
            <a:r>
              <a:rPr lang="es-ES" sz="1500" dirty="0" smtClean="0">
                <a:latin typeface="Century Gothic" pitchFamily="34" charset="0"/>
              </a:rPr>
              <a:t>Las Fuentes: Trazar o convertir a curva.</a:t>
            </a:r>
          </a:p>
          <a:p>
            <a:pPr algn="just">
              <a:lnSpc>
                <a:spcPct val="150000"/>
              </a:lnSpc>
              <a:buFont typeface="Courier New" pitchFamily="49" charset="0"/>
              <a:buChar char="o"/>
            </a:pPr>
            <a:r>
              <a:rPr lang="es-ES" sz="1500" dirty="0" smtClean="0">
                <a:latin typeface="Century Gothic" pitchFamily="34" charset="0"/>
              </a:rPr>
              <a:t>Sobre el Color: </a:t>
            </a:r>
            <a:r>
              <a:rPr lang="es-ES" sz="1500" dirty="0">
                <a:latin typeface="Century Gothic" pitchFamily="34" charset="0"/>
              </a:rPr>
              <a:t>los colores deben definirse como CMYK o como colores directos especiales, y no como </a:t>
            </a:r>
            <a:r>
              <a:rPr lang="es-ES" sz="1500" dirty="0" smtClean="0">
                <a:latin typeface="Century Gothic" pitchFamily="34" charset="0"/>
              </a:rPr>
              <a:t>RGB.</a:t>
            </a:r>
          </a:p>
          <a:p>
            <a:pPr algn="just">
              <a:lnSpc>
                <a:spcPct val="150000"/>
              </a:lnSpc>
              <a:buFont typeface="Courier New" pitchFamily="49" charset="0"/>
              <a:buChar char="o"/>
            </a:pPr>
            <a:r>
              <a:rPr lang="es-ES" sz="1500" dirty="0" smtClean="0">
                <a:latin typeface="Century Gothic" pitchFamily="34" charset="0"/>
              </a:rPr>
              <a:t>La Imagen</a:t>
            </a:r>
          </a:p>
          <a:p>
            <a:pPr algn="just">
              <a:lnSpc>
                <a:spcPct val="150000"/>
              </a:lnSpc>
              <a:buFont typeface="Courier New" pitchFamily="49" charset="0"/>
              <a:buChar char="o"/>
            </a:pPr>
            <a:r>
              <a:rPr lang="es-ES" sz="1500" dirty="0" smtClean="0">
                <a:latin typeface="Century Gothic" pitchFamily="34" charset="0"/>
              </a:rPr>
              <a:t>Formato de Imagen: </a:t>
            </a:r>
            <a:r>
              <a:rPr lang="es-ES" sz="1500" dirty="0">
                <a:latin typeface="Century Gothic" pitchFamily="34" charset="0"/>
              </a:rPr>
              <a:t>G</a:t>
            </a:r>
            <a:r>
              <a:rPr lang="es-ES" sz="1500" dirty="0" smtClean="0">
                <a:latin typeface="Century Gothic" pitchFamily="34" charset="0"/>
              </a:rPr>
              <a:t>uardar </a:t>
            </a:r>
            <a:r>
              <a:rPr lang="es-ES" sz="1500" dirty="0">
                <a:latin typeface="Century Gothic" pitchFamily="34" charset="0"/>
              </a:rPr>
              <a:t>la imagen en </a:t>
            </a:r>
            <a:r>
              <a:rPr lang="es-ES" sz="1500" b="1" dirty="0" smtClean="0">
                <a:latin typeface="Century Gothic" pitchFamily="34" charset="0"/>
              </a:rPr>
              <a:t>EPS.</a:t>
            </a:r>
          </a:p>
          <a:p>
            <a:pPr algn="just">
              <a:lnSpc>
                <a:spcPct val="150000"/>
              </a:lnSpc>
              <a:buFont typeface="Courier New" pitchFamily="49" charset="0"/>
              <a:buChar char="o"/>
            </a:pPr>
            <a:r>
              <a:rPr lang="es-EC" sz="1500" dirty="0" smtClean="0">
                <a:latin typeface="Century Gothic" pitchFamily="34" charset="0"/>
              </a:rPr>
              <a:t>Las Pruebas: Tinta, papel y resolución.</a:t>
            </a:r>
          </a:p>
          <a:p>
            <a:pPr algn="just">
              <a:lnSpc>
                <a:spcPct val="150000"/>
              </a:lnSpc>
              <a:buFont typeface="Courier New" pitchFamily="49" charset="0"/>
              <a:buChar char="o"/>
            </a:pPr>
            <a:r>
              <a:rPr lang="es-EC" sz="1500" dirty="0" err="1" smtClean="0">
                <a:latin typeface="Century Gothic" pitchFamily="34" charset="0"/>
              </a:rPr>
              <a:t>Envio</a:t>
            </a:r>
            <a:r>
              <a:rPr lang="es-EC" sz="1500" dirty="0" smtClean="0">
                <a:latin typeface="Century Gothic" pitchFamily="34" charset="0"/>
              </a:rPr>
              <a:t> a Pre-Prensa: </a:t>
            </a:r>
            <a:r>
              <a:rPr lang="es-ES" sz="1500" dirty="0">
                <a:latin typeface="Century Gothic" pitchFamily="34" charset="0"/>
              </a:rPr>
              <a:t>Antes de pasar el trabajo a impresión</a:t>
            </a:r>
            <a:r>
              <a:rPr lang="es-ES" sz="1500" dirty="0" smtClean="0">
                <a:latin typeface="Century Gothic" pitchFamily="34" charset="0"/>
              </a:rPr>
              <a:t>,  asegurarse </a:t>
            </a:r>
            <a:r>
              <a:rPr lang="es-ES" sz="1500" dirty="0">
                <a:latin typeface="Century Gothic" pitchFamily="34" charset="0"/>
              </a:rPr>
              <a:t>que el original ha </a:t>
            </a:r>
            <a:r>
              <a:rPr lang="es-ES" sz="1500" dirty="0" smtClean="0">
                <a:latin typeface="Century Gothic" pitchFamily="34" charset="0"/>
              </a:rPr>
              <a:t>sido </a:t>
            </a:r>
            <a:r>
              <a:rPr lang="es-ES" sz="1500" dirty="0">
                <a:latin typeface="Century Gothic" pitchFamily="34" charset="0"/>
              </a:rPr>
              <a:t>aprobado y firmado previamente por el cliente. No se puede enviar un trabajo a impresión con correcciones marcadas en las pruebas y que no hayan sido revisadas o llevadas a </a:t>
            </a:r>
            <a:r>
              <a:rPr lang="es-ES" sz="1500" dirty="0" smtClean="0">
                <a:latin typeface="Century Gothic" pitchFamily="34" charset="0"/>
              </a:rPr>
              <a:t>cabo.</a:t>
            </a:r>
            <a:endParaRPr lang="es-EC" sz="1500" dirty="0" smtClean="0">
              <a:latin typeface="Century Gothic" pitchFamily="34" charset="0"/>
            </a:endParaRPr>
          </a:p>
        </p:txBody>
      </p:sp>
    </p:spTree>
    <p:extLst>
      <p:ext uri="{BB962C8B-B14F-4D97-AF65-F5344CB8AC3E}">
        <p14:creationId xmlns:p14="http://schemas.microsoft.com/office/powerpoint/2010/main" val="328275097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915816" y="274638"/>
            <a:ext cx="5770984"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C" sz="2800" dirty="0" smtClean="0">
              <a:solidFill>
                <a:schemeClr val="bg1">
                  <a:lumMod val="65000"/>
                </a:schemeClr>
              </a:solidFill>
              <a:latin typeface="Century Gothic" pitchFamily="34" charset="0"/>
            </a:endParaRPr>
          </a:p>
          <a:p>
            <a:pPr algn="r"/>
            <a:r>
              <a:rPr lang="es-EC" sz="2800" dirty="0" smtClean="0">
                <a:solidFill>
                  <a:schemeClr val="bg1">
                    <a:lumMod val="65000"/>
                  </a:schemeClr>
                </a:solidFill>
                <a:latin typeface="Century Gothic" pitchFamily="34" charset="0"/>
              </a:rPr>
              <a:t>Medición de Sustrato</a:t>
            </a:r>
            <a:endParaRPr lang="es-EC" sz="28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9952" y="610077"/>
            <a:ext cx="1152128" cy="1152128"/>
          </a:xfrm>
          <a:prstGeom prst="rect">
            <a:avLst/>
          </a:prstGeom>
        </p:spPr>
      </p:pic>
      <p:sp>
        <p:nvSpPr>
          <p:cNvPr id="4" name="3 Marcador de contenido"/>
          <p:cNvSpPr txBox="1">
            <a:spLocks/>
          </p:cNvSpPr>
          <p:nvPr/>
        </p:nvSpPr>
        <p:spPr>
          <a:xfrm>
            <a:off x="2915816" y="1600201"/>
            <a:ext cx="5770984" cy="182879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C" sz="2400" dirty="0" smtClean="0">
                <a:latin typeface="Century Gothic" pitchFamily="34" charset="0"/>
              </a:rPr>
              <a:t>DENSITÓMETRO TECHKON</a:t>
            </a:r>
            <a:endParaRPr lang="es-ES" sz="2400" dirty="0" smtClean="0">
              <a:latin typeface="Century Gothic" pitchFamily="34" charset="0"/>
            </a:endParaRPr>
          </a:p>
          <a:p>
            <a:pPr algn="just">
              <a:lnSpc>
                <a:spcPct val="160000"/>
              </a:lnSpc>
              <a:buFont typeface="Courier New" pitchFamily="49" charset="0"/>
              <a:buChar char="o"/>
            </a:pPr>
            <a:r>
              <a:rPr lang="es-EC" sz="1400" dirty="0">
                <a:latin typeface="Century Gothic" pitchFamily="34" charset="0"/>
              </a:rPr>
              <a:t>Se trabaja</a:t>
            </a:r>
            <a:r>
              <a:rPr lang="es-ES" sz="1400" dirty="0">
                <a:latin typeface="Century Gothic" pitchFamily="34" charset="0"/>
              </a:rPr>
              <a:t> con el software </a:t>
            </a:r>
            <a:r>
              <a:rPr lang="es-ES" sz="1400" b="1" i="1" dirty="0" err="1">
                <a:latin typeface="Century Gothic" pitchFamily="34" charset="0"/>
              </a:rPr>
              <a:t>SpectroDens</a:t>
            </a:r>
            <a:r>
              <a:rPr lang="es-ES" sz="1400" dirty="0">
                <a:latin typeface="Century Gothic" pitchFamily="34" charset="0"/>
              </a:rPr>
              <a:t> el cual nos ayuda a tomar los valores del papel para </a:t>
            </a:r>
            <a:r>
              <a:rPr lang="es-ES" sz="1400" dirty="0" smtClean="0">
                <a:latin typeface="Century Gothic" pitchFamily="34" charset="0"/>
              </a:rPr>
              <a:t>lograr </a:t>
            </a:r>
            <a:r>
              <a:rPr lang="es-ES" sz="1400" dirty="0">
                <a:latin typeface="Century Gothic" pitchFamily="34" charset="0"/>
              </a:rPr>
              <a:t>obtener una referencia más exacta</a:t>
            </a:r>
            <a:r>
              <a:rPr lang="es-ES" sz="1400" dirty="0" smtClean="0">
                <a:latin typeface="Century Gothic" pitchFamily="34" charset="0"/>
              </a:rPr>
              <a:t>.  </a:t>
            </a:r>
            <a:r>
              <a:rPr lang="es-ES" sz="1400" dirty="0" smtClean="0">
                <a:latin typeface="Century Gothic" pitchFamily="34" charset="0"/>
                <a:hlinkClick r:id="rId3" action="ppaction://hlinksldjump"/>
              </a:rPr>
              <a:t>(ver gráfico blancura papel)</a:t>
            </a:r>
            <a:endParaRPr lang="es-ES" sz="1400" dirty="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pSp>
        <p:nvGrpSpPr>
          <p:cNvPr id="11" name="10 Grupo"/>
          <p:cNvGrpSpPr/>
          <p:nvPr/>
        </p:nvGrpSpPr>
        <p:grpSpPr>
          <a:xfrm>
            <a:off x="3779912" y="3429000"/>
            <a:ext cx="3484814" cy="1514041"/>
            <a:chOff x="3347865" y="4561755"/>
            <a:chExt cx="4073758" cy="1769919"/>
          </a:xfrm>
        </p:grpSpPr>
        <p:pic>
          <p:nvPicPr>
            <p:cNvPr id="5" name="0 Imagen"/>
            <p:cNvPicPr/>
            <p:nvPr/>
          </p:nvPicPr>
          <p:blipFill rotWithShape="1">
            <a:blip r:embed="rId4" cstate="print">
              <a:extLst>
                <a:ext uri="{28A0092B-C50C-407E-A947-70E740481C1C}">
                  <a14:useLocalDpi xmlns:a14="http://schemas.microsoft.com/office/drawing/2010/main" val="0"/>
                </a:ext>
              </a:extLst>
            </a:blip>
            <a:srcRect t="14085"/>
            <a:stretch/>
          </p:blipFill>
          <p:spPr bwMode="auto">
            <a:xfrm>
              <a:off x="3347865" y="4581128"/>
              <a:ext cx="2453444" cy="1608085"/>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grpSp>
          <p:nvGrpSpPr>
            <p:cNvPr id="6" name="Group 2"/>
            <p:cNvGrpSpPr>
              <a:grpSpLocks/>
            </p:cNvGrpSpPr>
            <p:nvPr/>
          </p:nvGrpSpPr>
          <p:grpSpPr bwMode="auto">
            <a:xfrm>
              <a:off x="5099536" y="4561755"/>
              <a:ext cx="2016125" cy="400050"/>
              <a:chOff x="7327" y="10628"/>
              <a:chExt cx="3176" cy="630"/>
            </a:xfrm>
          </p:grpSpPr>
          <p:sp>
            <p:nvSpPr>
              <p:cNvPr id="7" name="Autoforma 40"/>
              <p:cNvSpPr>
                <a:spLocks noChangeShapeType="1"/>
              </p:cNvSpPr>
              <p:nvPr/>
            </p:nvSpPr>
            <p:spPr bwMode="auto">
              <a:xfrm>
                <a:off x="7327" y="10797"/>
                <a:ext cx="2098" cy="0"/>
              </a:xfrm>
              <a:prstGeom prst="straightConnector1">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vert="horz" wrap="square" lIns="91440" tIns="45720" rIns="91440" bIns="45720" numCol="1" anchor="t" anchorCtr="0" compatLnSpc="1">
                <a:prstTxWarp prst="textNoShape">
                  <a:avLst/>
                </a:prstTxWarp>
              </a:bodyPr>
              <a:lstStyle/>
              <a:p>
                <a:endParaRPr lang="es-EC"/>
              </a:p>
            </p:txBody>
          </p:sp>
          <p:sp>
            <p:nvSpPr>
              <p:cNvPr id="8" name="Cuadro de texto 21"/>
              <p:cNvSpPr txBox="1">
                <a:spLocks noChangeArrowheads="1"/>
              </p:cNvSpPr>
              <p:nvPr/>
            </p:nvSpPr>
            <p:spPr bwMode="auto">
              <a:xfrm>
                <a:off x="9466" y="10628"/>
                <a:ext cx="103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u="none" strike="noStrike" cap="none" normalizeH="0" baseline="0" dirty="0" smtClean="0">
                    <a:ln>
                      <a:noFill/>
                    </a:ln>
                    <a:solidFill>
                      <a:schemeClr val="tx1"/>
                    </a:solidFill>
                    <a:effectLst/>
                    <a:latin typeface="Calibri" pitchFamily="34" charset="0"/>
                    <a:cs typeface="Arial" pitchFamily="34" charset="0"/>
                  </a:rPr>
                  <a:t>Sustrato LWC</a:t>
                </a:r>
                <a:endParaRPr kumimoji="0" lang="es-EC" sz="1800" b="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9" name="Group 5"/>
            <p:cNvGrpSpPr>
              <a:grpSpLocks/>
            </p:cNvGrpSpPr>
            <p:nvPr/>
          </p:nvGrpSpPr>
          <p:grpSpPr bwMode="auto">
            <a:xfrm>
              <a:off x="5653148" y="5934799"/>
              <a:ext cx="1768475" cy="396875"/>
              <a:chOff x="8332" y="13152"/>
              <a:chExt cx="2787" cy="625"/>
            </a:xfrm>
          </p:grpSpPr>
          <p:cxnSp>
            <p:nvCxnSpPr>
              <p:cNvPr id="22534" name="Autoforma 39"/>
              <p:cNvCxnSpPr>
                <a:cxnSpLocks noChangeShapeType="1"/>
              </p:cNvCxnSpPr>
              <p:nvPr/>
            </p:nvCxnSpPr>
            <p:spPr bwMode="auto">
              <a:xfrm>
                <a:off x="8332" y="13414"/>
                <a:ext cx="1134" cy="0"/>
              </a:xfrm>
              <a:prstGeom prst="straightConnector1">
                <a:avLst/>
              </a:prstGeom>
              <a:ln>
                <a:headEnd/>
                <a:tailEnd type="triangle" w="med" len="med"/>
              </a:ln>
            </p:spPr>
            <p:style>
              <a:lnRef idx="3">
                <a:schemeClr val="accent2"/>
              </a:lnRef>
              <a:fillRef idx="0">
                <a:schemeClr val="accent2"/>
              </a:fillRef>
              <a:effectRef idx="2">
                <a:schemeClr val="accent2"/>
              </a:effectRef>
              <a:fontRef idx="minor">
                <a:schemeClr val="tx1"/>
              </a:fontRef>
            </p:style>
          </p:cxnSp>
          <p:sp>
            <p:nvSpPr>
              <p:cNvPr id="10" name="Cuadro de texto 42"/>
              <p:cNvSpPr txBox="1">
                <a:spLocks noChangeArrowheads="1"/>
              </p:cNvSpPr>
              <p:nvPr/>
            </p:nvSpPr>
            <p:spPr bwMode="auto">
              <a:xfrm>
                <a:off x="9466" y="13152"/>
                <a:ext cx="1653"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u="none" strike="noStrike" cap="none" normalizeH="0" baseline="0" dirty="0" smtClean="0">
                    <a:ln>
                      <a:noFill/>
                    </a:ln>
                    <a:solidFill>
                      <a:schemeClr val="tx1"/>
                    </a:solidFill>
                    <a:effectLst/>
                    <a:latin typeface="Calibri" pitchFamily="34" charset="0"/>
                    <a:cs typeface="Arial" pitchFamily="34" charset="0"/>
                  </a:rPr>
                  <a:t>Base cartulina negra</a:t>
                </a:r>
                <a:endParaRPr kumimoji="0" lang="es-EC" sz="1800" b="0" u="none" strike="noStrike" cap="none" normalizeH="0" baseline="0" dirty="0" smtClean="0">
                  <a:ln>
                    <a:noFill/>
                  </a:ln>
                  <a:solidFill>
                    <a:schemeClr val="tx1"/>
                  </a:solidFill>
                  <a:effectLst/>
                  <a:latin typeface="Arial" pitchFamily="34" charset="0"/>
                  <a:cs typeface="Arial" pitchFamily="34" charset="0"/>
                </a:endParaRPr>
              </a:p>
            </p:txBody>
          </p:sp>
        </p:grpSp>
      </p:grpSp>
      <p:grpSp>
        <p:nvGrpSpPr>
          <p:cNvPr id="12" name="11 Grupo"/>
          <p:cNvGrpSpPr/>
          <p:nvPr/>
        </p:nvGrpSpPr>
        <p:grpSpPr>
          <a:xfrm>
            <a:off x="3779912" y="5157192"/>
            <a:ext cx="4662305" cy="1354866"/>
            <a:chOff x="3779912" y="5157192"/>
            <a:chExt cx="4662305" cy="1354866"/>
          </a:xfrm>
        </p:grpSpPr>
        <p:pic>
          <p:nvPicPr>
            <p:cNvPr id="13" name="2 Imagen" descr="PantallaTechkon 1.jpg"/>
            <p:cNvPicPr/>
            <p:nvPr/>
          </p:nvPicPr>
          <p:blipFill>
            <a:blip r:embed="rId5" cstate="print"/>
            <a:stretch>
              <a:fillRect/>
            </a:stretch>
          </p:blipFill>
          <p:spPr>
            <a:xfrm>
              <a:off x="3779912" y="5157192"/>
              <a:ext cx="2212817" cy="13548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7" name="16 Grupo"/>
            <p:cNvGrpSpPr/>
            <p:nvPr/>
          </p:nvGrpSpPr>
          <p:grpSpPr>
            <a:xfrm>
              <a:off x="4231148" y="5877272"/>
              <a:ext cx="4211069" cy="339499"/>
              <a:chOff x="4231148" y="5877272"/>
              <a:chExt cx="4211069" cy="339499"/>
            </a:xfrm>
          </p:grpSpPr>
          <p:grpSp>
            <p:nvGrpSpPr>
              <p:cNvPr id="16" name="15 Grupo"/>
              <p:cNvGrpSpPr/>
              <p:nvPr/>
            </p:nvGrpSpPr>
            <p:grpSpPr>
              <a:xfrm>
                <a:off x="4932040" y="5877272"/>
                <a:ext cx="3510177" cy="339499"/>
                <a:chOff x="4538525" y="5949280"/>
                <a:chExt cx="3510177" cy="339499"/>
              </a:xfrm>
            </p:grpSpPr>
            <p:sp>
              <p:nvSpPr>
                <p:cNvPr id="14" name="Cuadro de texto 42"/>
                <p:cNvSpPr txBox="1">
                  <a:spLocks noChangeArrowheads="1"/>
                </p:cNvSpPr>
                <p:nvPr/>
              </p:nvSpPr>
              <p:spPr bwMode="auto">
                <a:xfrm>
                  <a:off x="5956141" y="5949280"/>
                  <a:ext cx="2092561" cy="339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u="none" strike="noStrike" cap="none" normalizeH="0" baseline="0" dirty="0" smtClean="0">
                      <a:ln>
                        <a:noFill/>
                      </a:ln>
                      <a:solidFill>
                        <a:schemeClr val="tx1"/>
                      </a:solidFill>
                      <a:effectLst/>
                      <a:latin typeface="Calibri" pitchFamily="34" charset="0"/>
                      <a:cs typeface="Arial" pitchFamily="34" charset="0"/>
                    </a:rPr>
                    <a:t>Mientras el valor b es negativo el papel tiende a ser más blanco</a:t>
                  </a:r>
                  <a:endParaRPr kumimoji="0" lang="es-EC"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5" name="Autoforma 39"/>
                <p:cNvCxnSpPr>
                  <a:cxnSpLocks noChangeShapeType="1"/>
                </p:cNvCxnSpPr>
                <p:nvPr/>
              </p:nvCxnSpPr>
              <p:spPr bwMode="auto">
                <a:xfrm>
                  <a:off x="4538525" y="6093296"/>
                  <a:ext cx="1417616" cy="0"/>
                </a:xfrm>
                <a:prstGeom prst="straightConnector1">
                  <a:avLst/>
                </a:prstGeom>
                <a:ln>
                  <a:headEnd/>
                  <a:tailEnd type="triangle" w="med" len="med"/>
                </a:ln>
              </p:spPr>
              <p:style>
                <a:lnRef idx="3">
                  <a:schemeClr val="accent2"/>
                </a:lnRef>
                <a:fillRef idx="0">
                  <a:schemeClr val="accent2"/>
                </a:fillRef>
                <a:effectRef idx="2">
                  <a:schemeClr val="accent2"/>
                </a:effectRef>
                <a:fontRef idx="minor">
                  <a:schemeClr val="tx1"/>
                </a:fontRef>
              </p:style>
            </p:cxnSp>
          </p:grpSp>
          <p:sp>
            <p:nvSpPr>
              <p:cNvPr id="21" name="Rectángulo 746"/>
              <p:cNvSpPr>
                <a:spLocks noChangeArrowheads="1"/>
              </p:cNvSpPr>
              <p:nvPr/>
            </p:nvSpPr>
            <p:spPr bwMode="auto">
              <a:xfrm>
                <a:off x="4231148" y="5940497"/>
                <a:ext cx="701040" cy="161925"/>
              </a:xfrm>
              <a:prstGeom prst="rect">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s-EC"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pSp>
      </p:grpSp>
    </p:spTree>
    <p:extLst>
      <p:ext uri="{BB962C8B-B14F-4D97-AF65-F5344CB8AC3E}">
        <p14:creationId xmlns:p14="http://schemas.microsoft.com/office/powerpoint/2010/main" val="97400282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915816" y="274638"/>
            <a:ext cx="5770984"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C" sz="2800" dirty="0" smtClean="0">
              <a:solidFill>
                <a:schemeClr val="bg1">
                  <a:lumMod val="65000"/>
                </a:schemeClr>
              </a:solidFill>
              <a:latin typeface="Century Gothic" pitchFamily="34" charset="0"/>
            </a:endParaRPr>
          </a:p>
          <a:p>
            <a:pPr algn="r"/>
            <a:r>
              <a:rPr lang="es-EC" sz="2800" dirty="0" smtClean="0">
                <a:solidFill>
                  <a:schemeClr val="bg1">
                    <a:lumMod val="65000"/>
                  </a:schemeClr>
                </a:solidFill>
                <a:latin typeface="Century Gothic" pitchFamily="34" charset="0"/>
              </a:rPr>
              <a:t>Impresión Offset Semicomercial</a:t>
            </a:r>
            <a:endParaRPr lang="es-EC" sz="28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610077"/>
            <a:ext cx="1152128" cy="1152128"/>
          </a:xfrm>
          <a:prstGeom prst="rect">
            <a:avLst/>
          </a:prstGeom>
        </p:spPr>
      </p:pic>
      <p:sp>
        <p:nvSpPr>
          <p:cNvPr id="5" name="3 Marcador de contenido"/>
          <p:cNvSpPr txBox="1">
            <a:spLocks/>
          </p:cNvSpPr>
          <p:nvPr/>
        </p:nvSpPr>
        <p:spPr>
          <a:xfrm>
            <a:off x="2915816" y="1600201"/>
            <a:ext cx="5770984" cy="470911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800" dirty="0">
                <a:latin typeface="Century Gothic" pitchFamily="34" charset="0"/>
              </a:rPr>
              <a:t>Las rotativas para nuestra revista están equipadas con secador de aire caliente y el llamado paquete para </a:t>
            </a:r>
            <a:r>
              <a:rPr lang="es-ES" sz="1800" b="1" dirty="0" err="1">
                <a:latin typeface="Century Gothic" pitchFamily="34" charset="0"/>
              </a:rPr>
              <a:t>heatset</a:t>
            </a:r>
            <a:r>
              <a:rPr lang="es-ES" sz="1800" dirty="0">
                <a:latin typeface="Century Gothic" pitchFamily="34" charset="0"/>
              </a:rPr>
              <a:t> permite la impresión de productos semicomerciales, caracterizados por una calidad de impresión aceptable y un tiempo de vida limitado</a:t>
            </a:r>
            <a:r>
              <a:rPr lang="es-ES" sz="1800" dirty="0" smtClean="0">
                <a:latin typeface="Century Gothic" pitchFamily="34" charset="0"/>
              </a:rPr>
              <a:t>.</a:t>
            </a:r>
          </a:p>
          <a:p>
            <a:pPr marL="0" indent="0">
              <a:lnSpc>
                <a:spcPct val="150000"/>
              </a:lnSpc>
              <a:buNone/>
            </a:pPr>
            <a:endParaRPr lang="es-EC" sz="1200" dirty="0">
              <a:latin typeface="Century Gothic" pitchFamily="34" charset="0"/>
            </a:endParaRPr>
          </a:p>
          <a:p>
            <a:pPr marL="0" indent="0" algn="just">
              <a:lnSpc>
                <a:spcPct val="150000"/>
              </a:lnSpc>
              <a:buNone/>
            </a:pPr>
            <a:endParaRPr lang="es-EC" sz="1100" dirty="0" smtClean="0">
              <a:latin typeface="Century Gothic" pitchFamily="34" charset="0"/>
            </a:endParaRPr>
          </a:p>
          <a:p>
            <a:pPr marL="0" indent="0">
              <a:lnSpc>
                <a:spcPct val="150000"/>
              </a:lnSpc>
              <a:buNone/>
            </a:pPr>
            <a:endParaRPr lang="es-EC" sz="1800" dirty="0" smtClean="0">
              <a:latin typeface="Century Gothic" pitchFamily="34" charset="0"/>
            </a:endParaRPr>
          </a:p>
          <a:p>
            <a:pPr marL="0" indent="0">
              <a:lnSpc>
                <a:spcPct val="150000"/>
              </a:lnSpc>
              <a:buNone/>
            </a:pPr>
            <a:endParaRPr lang="es-ES" sz="1800" dirty="0">
              <a:latin typeface="Century Gothic" pitchFamily="34" charset="0"/>
            </a:endParaRPr>
          </a:p>
          <a:p>
            <a:pPr marL="0" indent="0">
              <a:lnSpc>
                <a:spcPct val="150000"/>
              </a:lnSpc>
              <a:buNone/>
            </a:pPr>
            <a:endParaRPr lang="es-EC" sz="1100" dirty="0">
              <a:latin typeface="Century Gothic" pitchFamily="34" charset="0"/>
            </a:endParaRPr>
          </a:p>
        </p:txBody>
      </p:sp>
    </p:spTree>
    <p:extLst>
      <p:ext uri="{BB962C8B-B14F-4D97-AF65-F5344CB8AC3E}">
        <p14:creationId xmlns:p14="http://schemas.microsoft.com/office/powerpoint/2010/main" val="307408193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188640"/>
            <a:ext cx="6635080" cy="1143000"/>
          </a:xfrm>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Tipo de Tinta</a:t>
            </a:r>
            <a:endParaRPr lang="es-EC" sz="28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0112" y="610077"/>
            <a:ext cx="1152128" cy="1152128"/>
          </a:xfrm>
          <a:prstGeom prst="rect">
            <a:avLst/>
          </a:prstGeom>
        </p:spPr>
      </p:pic>
      <p:graphicFrame>
        <p:nvGraphicFramePr>
          <p:cNvPr id="4" name="3 Tabla"/>
          <p:cNvGraphicFramePr>
            <a:graphicFrameLocks noGrp="1"/>
          </p:cNvGraphicFramePr>
          <p:nvPr>
            <p:extLst>
              <p:ext uri="{D42A27DB-BD31-4B8C-83A1-F6EECF244321}">
                <p14:modId xmlns:p14="http://schemas.microsoft.com/office/powerpoint/2010/main" val="3110032110"/>
              </p:ext>
            </p:extLst>
          </p:nvPr>
        </p:nvGraphicFramePr>
        <p:xfrm>
          <a:off x="2484253" y="3068960"/>
          <a:ext cx="6191718" cy="1231535"/>
        </p:xfrm>
        <a:graphic>
          <a:graphicData uri="http://schemas.openxmlformats.org/drawingml/2006/table">
            <a:tbl>
              <a:tblPr firstRow="1" firstCol="1" bandRow="1">
                <a:tableStyleId>{5C22544A-7EE6-4342-B048-85BDC9FD1C3A}</a:tableStyleId>
              </a:tblPr>
              <a:tblGrid>
                <a:gridCol w="2885187"/>
                <a:gridCol w="3306531"/>
              </a:tblGrid>
              <a:tr h="422202">
                <a:tc gridSpan="2">
                  <a:txBody>
                    <a:bodyPr/>
                    <a:lstStyle/>
                    <a:p>
                      <a:pPr algn="ctr">
                        <a:spcAft>
                          <a:spcPts val="0"/>
                        </a:spcAft>
                      </a:pPr>
                      <a:r>
                        <a:rPr lang="es-EC" sz="1300" dirty="0">
                          <a:effectLst/>
                        </a:rPr>
                        <a:t>FICHA TÉCNICA</a:t>
                      </a:r>
                      <a:endParaRPr lang="es-EC" sz="1300" dirty="0">
                        <a:effectLst/>
                        <a:latin typeface="Times New Roman"/>
                        <a:ea typeface="Times New Roman"/>
                      </a:endParaRPr>
                    </a:p>
                  </a:txBody>
                  <a:tcPr marL="92491" marR="92491" marT="0" marB="0" anchor="ctr"/>
                </a:tc>
                <a:tc hMerge="1">
                  <a:txBody>
                    <a:bodyPr/>
                    <a:lstStyle/>
                    <a:p>
                      <a:endParaRPr lang="es-EC"/>
                    </a:p>
                  </a:txBody>
                  <a:tcPr/>
                </a:tc>
              </a:tr>
              <a:tr h="291173">
                <a:tc>
                  <a:txBody>
                    <a:bodyPr/>
                    <a:lstStyle/>
                    <a:p>
                      <a:pPr>
                        <a:spcAft>
                          <a:spcPts val="0"/>
                        </a:spcAft>
                      </a:pPr>
                      <a:r>
                        <a:rPr lang="es-ES" sz="1300" dirty="0">
                          <a:effectLst/>
                        </a:rPr>
                        <a:t>PROVEEDORES</a:t>
                      </a:r>
                      <a:endParaRPr lang="es-EC" sz="1300" dirty="0">
                        <a:effectLst/>
                        <a:latin typeface="Times New Roman"/>
                        <a:ea typeface="Times New Roman"/>
                      </a:endParaRPr>
                    </a:p>
                  </a:txBody>
                  <a:tcPr marL="92491" marR="92491" marT="0" marB="0" anchor="ctr"/>
                </a:tc>
                <a:tc>
                  <a:txBody>
                    <a:bodyPr/>
                    <a:lstStyle/>
                    <a:p>
                      <a:pPr>
                        <a:spcAft>
                          <a:spcPts val="0"/>
                        </a:spcAft>
                        <a:tabLst>
                          <a:tab pos="457200" algn="l"/>
                        </a:tabLst>
                      </a:pPr>
                      <a:r>
                        <a:rPr lang="es-ES" sz="1700">
                          <a:effectLst/>
                        </a:rPr>
                        <a:t>FLINT  INK</a:t>
                      </a:r>
                      <a:endParaRPr lang="es-EC" sz="1700">
                        <a:effectLst/>
                        <a:latin typeface="Times New Roman"/>
                        <a:ea typeface="Times New Roman"/>
                      </a:endParaRPr>
                    </a:p>
                  </a:txBody>
                  <a:tcPr marL="92491" marR="92491" marT="0" marB="0" anchor="ctr"/>
                </a:tc>
              </a:tr>
              <a:tr h="510761">
                <a:tc>
                  <a:txBody>
                    <a:bodyPr/>
                    <a:lstStyle/>
                    <a:p>
                      <a:pPr>
                        <a:spcAft>
                          <a:spcPts val="0"/>
                        </a:spcAft>
                      </a:pPr>
                      <a:r>
                        <a:rPr lang="es-ES" sz="1300">
                          <a:effectLst/>
                        </a:rPr>
                        <a:t>TIPO</a:t>
                      </a:r>
                      <a:endParaRPr lang="es-EC" sz="1300">
                        <a:effectLst/>
                        <a:latin typeface="Times New Roman"/>
                        <a:ea typeface="Times New Roman"/>
                      </a:endParaRPr>
                    </a:p>
                  </a:txBody>
                  <a:tcPr marL="92491" marR="92491" marT="0" marB="0" anchor="ctr"/>
                </a:tc>
                <a:tc>
                  <a:txBody>
                    <a:bodyPr/>
                    <a:lstStyle/>
                    <a:p>
                      <a:pPr>
                        <a:spcAft>
                          <a:spcPts val="0"/>
                        </a:spcAft>
                      </a:pPr>
                      <a:r>
                        <a:rPr lang="es-ES" sz="1700" dirty="0" err="1">
                          <a:effectLst/>
                        </a:rPr>
                        <a:t>Heat</a:t>
                      </a:r>
                      <a:r>
                        <a:rPr lang="es-ES" sz="1700" dirty="0">
                          <a:effectLst/>
                        </a:rPr>
                        <a:t> – set (más brillo para papel estucado LWC –</a:t>
                      </a:r>
                      <a:r>
                        <a:rPr lang="es-ES" sz="1700" dirty="0" err="1">
                          <a:effectLst/>
                        </a:rPr>
                        <a:t>couche</a:t>
                      </a:r>
                      <a:r>
                        <a:rPr lang="es-ES" sz="1700" dirty="0">
                          <a:effectLst/>
                        </a:rPr>
                        <a:t> económico)</a:t>
                      </a:r>
                      <a:endParaRPr lang="es-EC" sz="1700" dirty="0">
                        <a:effectLst/>
                        <a:latin typeface="Times New Roman"/>
                        <a:ea typeface="Times New Roman"/>
                      </a:endParaRPr>
                    </a:p>
                  </a:txBody>
                  <a:tcPr marL="92491" marR="92491" marT="0" marB="0" anchor="ctr"/>
                </a:tc>
              </a:tr>
            </a:tbl>
          </a:graphicData>
        </a:graphic>
      </p:graphicFrame>
    </p:spTree>
    <p:extLst>
      <p:ext uri="{BB962C8B-B14F-4D97-AF65-F5344CB8AC3E}">
        <p14:creationId xmlns:p14="http://schemas.microsoft.com/office/powerpoint/2010/main" val="281566456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Resolución, Ángulos y  Color</a:t>
            </a:r>
            <a:endParaRPr lang="es-EC" sz="28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808" y="610077"/>
            <a:ext cx="1152128" cy="1152128"/>
          </a:xfrm>
          <a:prstGeom prst="rect">
            <a:avLst/>
          </a:prstGeom>
        </p:spPr>
      </p:pic>
      <p:sp>
        <p:nvSpPr>
          <p:cNvPr id="4" name="3 Marcador de contenido"/>
          <p:cNvSpPr txBox="1">
            <a:spLocks/>
          </p:cNvSpPr>
          <p:nvPr/>
        </p:nvSpPr>
        <p:spPr>
          <a:xfrm>
            <a:off x="2915816" y="1600201"/>
            <a:ext cx="5770984" cy="4709119"/>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600" dirty="0">
                <a:latin typeface="Century Gothic" pitchFamily="34" charset="0"/>
              </a:rPr>
              <a:t>La resolución es el grado de detalle de la imagen que puede ser reproducida por un equipo. </a:t>
            </a:r>
            <a:endParaRPr lang="es-EC" sz="1600" dirty="0" smtClean="0">
              <a:latin typeface="Century Gothic" pitchFamily="34" charset="0"/>
            </a:endParaRPr>
          </a:p>
          <a:p>
            <a:pPr marL="0" indent="0" algn="just">
              <a:lnSpc>
                <a:spcPct val="150000"/>
              </a:lnSpc>
              <a:buNone/>
            </a:pPr>
            <a:r>
              <a:rPr lang="es-EC" sz="2000" dirty="0" smtClean="0">
                <a:latin typeface="Century Gothic" pitchFamily="34" charset="0"/>
              </a:rPr>
              <a:t>EL PIXEL</a:t>
            </a:r>
          </a:p>
          <a:p>
            <a:pPr algn="just" defTabSz="450000">
              <a:lnSpc>
                <a:spcPct val="150000"/>
              </a:lnSpc>
              <a:buFont typeface="Courier New" pitchFamily="49" charset="0"/>
              <a:buChar char="o"/>
              <a:tabLst>
                <a:tab pos="450000" algn="l"/>
              </a:tabLst>
            </a:pPr>
            <a:r>
              <a:rPr lang="es-EC" sz="1600" b="1" dirty="0" smtClean="0">
                <a:latin typeface="Century Gothic" pitchFamily="34" charset="0"/>
              </a:rPr>
              <a:t>Pixel  = </a:t>
            </a:r>
            <a:r>
              <a:rPr lang="es-EC" sz="1600" dirty="0">
                <a:latin typeface="Century Gothic" pitchFamily="34" charset="0"/>
              </a:rPr>
              <a:t>Picture </a:t>
            </a:r>
            <a:r>
              <a:rPr lang="es-EC" sz="1600" dirty="0" err="1">
                <a:latin typeface="Century Gothic" pitchFamily="34" charset="0"/>
              </a:rPr>
              <a:t>Element</a:t>
            </a:r>
            <a:r>
              <a:rPr lang="es-EC" sz="1600" dirty="0">
                <a:latin typeface="Century Gothic" pitchFamily="34" charset="0"/>
              </a:rPr>
              <a:t> (Elemento de imagen)</a:t>
            </a:r>
          </a:p>
          <a:p>
            <a:pPr algn="just" defTabSz="450000">
              <a:lnSpc>
                <a:spcPct val="150000"/>
              </a:lnSpc>
              <a:buFont typeface="Courier New" pitchFamily="49" charset="0"/>
              <a:buChar char="o"/>
              <a:tabLst>
                <a:tab pos="450000" algn="l"/>
              </a:tabLst>
            </a:pPr>
            <a:r>
              <a:rPr lang="es-EC" sz="1600" b="1" dirty="0" err="1" smtClean="0">
                <a:latin typeface="Century Gothic" pitchFamily="34" charset="0"/>
              </a:rPr>
              <a:t>Ppi</a:t>
            </a:r>
            <a:r>
              <a:rPr lang="es-EC" sz="1600" b="1" dirty="0">
                <a:latin typeface="Century Gothic" pitchFamily="34" charset="0"/>
              </a:rPr>
              <a:t>	</a:t>
            </a:r>
            <a:r>
              <a:rPr lang="es-EC" sz="1600" b="1" dirty="0" smtClean="0">
                <a:latin typeface="Century Gothic" pitchFamily="34" charset="0"/>
              </a:rPr>
              <a:t>= </a:t>
            </a:r>
            <a:r>
              <a:rPr lang="es-EC" sz="1600" dirty="0">
                <a:latin typeface="Century Gothic" pitchFamily="34" charset="0"/>
              </a:rPr>
              <a:t>Pixel per </a:t>
            </a:r>
            <a:r>
              <a:rPr lang="es-EC" sz="1600" dirty="0" err="1">
                <a:latin typeface="Century Gothic" pitchFamily="34" charset="0"/>
              </a:rPr>
              <a:t>inch</a:t>
            </a:r>
            <a:r>
              <a:rPr lang="es-EC" sz="1600" dirty="0">
                <a:latin typeface="Century Gothic" pitchFamily="34" charset="0"/>
              </a:rPr>
              <a:t> (Pixeles por pulgada) Número de unidades en las que vamos a dividir una pulgada lineal de una imagen.</a:t>
            </a:r>
          </a:p>
          <a:p>
            <a:pPr marL="0" indent="0" algn="just">
              <a:lnSpc>
                <a:spcPct val="150000"/>
              </a:lnSpc>
              <a:buNone/>
            </a:pPr>
            <a:r>
              <a:rPr lang="es-EC" sz="2000" dirty="0">
                <a:latin typeface="Century Gothic" pitchFamily="34" charset="0"/>
              </a:rPr>
              <a:t>OTRAS UNIDADES PARA MEDIR </a:t>
            </a:r>
            <a:r>
              <a:rPr lang="es-EC" sz="2000" dirty="0" smtClean="0">
                <a:latin typeface="Century Gothic" pitchFamily="34" charset="0"/>
              </a:rPr>
              <a:t>RESOLUCIÓN</a:t>
            </a:r>
          </a:p>
          <a:p>
            <a:pPr algn="just" defTabSz="450000">
              <a:lnSpc>
                <a:spcPct val="150000"/>
              </a:lnSpc>
              <a:buFont typeface="Courier New" pitchFamily="49" charset="0"/>
              <a:buChar char="o"/>
              <a:tabLst>
                <a:tab pos="450000" algn="l"/>
              </a:tabLst>
            </a:pPr>
            <a:r>
              <a:rPr lang="es-EC" sz="1600" b="1" dirty="0" smtClean="0">
                <a:latin typeface="Century Gothic" pitchFamily="34" charset="0"/>
              </a:rPr>
              <a:t>Dpi	</a:t>
            </a:r>
            <a:r>
              <a:rPr lang="es-ES" sz="1600" b="1" dirty="0" smtClean="0">
                <a:latin typeface="Century Gothic" pitchFamily="34" charset="0"/>
              </a:rPr>
              <a:t>= </a:t>
            </a:r>
            <a:r>
              <a:rPr lang="es-ES" sz="1600" dirty="0" err="1">
                <a:latin typeface="Century Gothic" pitchFamily="34" charset="0"/>
              </a:rPr>
              <a:t>Dot</a:t>
            </a:r>
            <a:r>
              <a:rPr lang="es-ES" sz="1600" dirty="0">
                <a:latin typeface="Century Gothic" pitchFamily="34" charset="0"/>
              </a:rPr>
              <a:t> Per </a:t>
            </a:r>
            <a:r>
              <a:rPr lang="es-ES" sz="1600" dirty="0" err="1">
                <a:latin typeface="Century Gothic" pitchFamily="34" charset="0"/>
              </a:rPr>
              <a:t>Inch</a:t>
            </a:r>
            <a:r>
              <a:rPr lang="es-ES" sz="1600" dirty="0">
                <a:latin typeface="Century Gothic" pitchFamily="34" charset="0"/>
              </a:rPr>
              <a:t> (Puntos por pulgada).</a:t>
            </a:r>
            <a:endParaRPr lang="es-EC" sz="1600" dirty="0">
              <a:latin typeface="Century Gothic" pitchFamily="34" charset="0"/>
            </a:endParaRPr>
          </a:p>
          <a:p>
            <a:pPr algn="just" defTabSz="450000">
              <a:lnSpc>
                <a:spcPct val="150000"/>
              </a:lnSpc>
              <a:buFont typeface="Courier New" pitchFamily="49" charset="0"/>
              <a:buChar char="o"/>
              <a:tabLst>
                <a:tab pos="450000" algn="l"/>
              </a:tabLst>
            </a:pPr>
            <a:r>
              <a:rPr lang="es-EC" sz="1600" b="1" dirty="0" err="1" smtClean="0">
                <a:latin typeface="Century Gothic" pitchFamily="34" charset="0"/>
              </a:rPr>
              <a:t>Lpi</a:t>
            </a:r>
            <a:r>
              <a:rPr lang="es-ES" sz="1600" b="1" dirty="0">
                <a:latin typeface="Century Gothic" pitchFamily="34" charset="0"/>
              </a:rPr>
              <a:t>	</a:t>
            </a:r>
            <a:r>
              <a:rPr lang="es-ES" sz="1600" b="1" dirty="0" smtClean="0">
                <a:latin typeface="Century Gothic" pitchFamily="34" charset="0"/>
              </a:rPr>
              <a:t>= </a:t>
            </a:r>
            <a:r>
              <a:rPr lang="es-ES" sz="1600" dirty="0" err="1">
                <a:latin typeface="Century Gothic" pitchFamily="34" charset="0"/>
              </a:rPr>
              <a:t>Lines</a:t>
            </a:r>
            <a:r>
              <a:rPr lang="es-ES" sz="1600" dirty="0">
                <a:latin typeface="Century Gothic" pitchFamily="34" charset="0"/>
              </a:rPr>
              <a:t> Per </a:t>
            </a:r>
            <a:r>
              <a:rPr lang="es-ES" sz="1600" dirty="0" err="1">
                <a:latin typeface="Century Gothic" pitchFamily="34" charset="0"/>
              </a:rPr>
              <a:t>Inch</a:t>
            </a:r>
            <a:r>
              <a:rPr lang="es-ES" sz="1600" dirty="0">
                <a:latin typeface="Century Gothic" pitchFamily="34" charset="0"/>
              </a:rPr>
              <a:t> (Líneas por pulgada)</a:t>
            </a:r>
            <a:endParaRPr lang="es-EC" sz="1600" dirty="0">
              <a:latin typeface="Century Gothic" pitchFamily="34" charset="0"/>
            </a:endParaRPr>
          </a:p>
          <a:p>
            <a:pPr marL="0" indent="0" algn="just">
              <a:lnSpc>
                <a:spcPct val="150000"/>
              </a:lnSpc>
              <a:buNone/>
            </a:pPr>
            <a:endParaRPr lang="es-EC" sz="2400" dirty="0">
              <a:latin typeface="Century Gothic" pitchFamily="34" charset="0"/>
            </a:endParaRPr>
          </a:p>
          <a:p>
            <a:pPr marL="0" indent="0" algn="just">
              <a:lnSpc>
                <a:spcPct val="150000"/>
              </a:lnSpc>
              <a:buNone/>
            </a:pPr>
            <a:endParaRPr lang="es-EC" sz="1600" dirty="0" smtClean="0">
              <a:latin typeface="Century Gothic" pitchFamily="34" charset="0"/>
            </a:endParaRPr>
          </a:p>
          <a:p>
            <a:pPr marL="0" indent="0">
              <a:lnSpc>
                <a:spcPct val="150000"/>
              </a:lnSpc>
              <a:buNone/>
            </a:pPr>
            <a:endParaRPr lang="es-EC" sz="2800" dirty="0" smtClean="0">
              <a:latin typeface="Century Gothic" pitchFamily="34" charset="0"/>
            </a:endParaRPr>
          </a:p>
          <a:p>
            <a:pPr marL="0" indent="0">
              <a:lnSpc>
                <a:spcPct val="150000"/>
              </a:lnSpc>
              <a:buNone/>
            </a:pPr>
            <a:endParaRPr lang="es-ES" sz="2800" dirty="0">
              <a:latin typeface="Century Gothic" pitchFamily="34" charset="0"/>
            </a:endParaRPr>
          </a:p>
          <a:p>
            <a:pPr marL="0" indent="0">
              <a:lnSpc>
                <a:spcPct val="150000"/>
              </a:lnSpc>
              <a:buNone/>
            </a:pPr>
            <a:endParaRPr lang="es-EC" sz="1600" dirty="0">
              <a:latin typeface="Century Gothic" pitchFamily="34" charset="0"/>
            </a:endParaRPr>
          </a:p>
        </p:txBody>
      </p:sp>
    </p:spTree>
    <p:extLst>
      <p:ext uri="{BB962C8B-B14F-4D97-AF65-F5344CB8AC3E}">
        <p14:creationId xmlns:p14="http://schemas.microsoft.com/office/powerpoint/2010/main" val="196503549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274638"/>
            <a:ext cx="8229600" cy="1143000"/>
          </a:xfrm>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Problemas Básicos del Color Impreso</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5897" y="610077"/>
            <a:ext cx="1152128" cy="1152128"/>
          </a:xfrm>
          <a:prstGeom prst="rect">
            <a:avLst/>
          </a:prstGeom>
        </p:spPr>
      </p:pic>
      <p:sp>
        <p:nvSpPr>
          <p:cNvPr id="4" name="3 Marcador de contenido"/>
          <p:cNvSpPr txBox="1">
            <a:spLocks/>
          </p:cNvSpPr>
          <p:nvPr/>
        </p:nvSpPr>
        <p:spPr>
          <a:xfrm>
            <a:off x="2915816" y="1600200"/>
            <a:ext cx="5770984" cy="4925143"/>
          </a:xfrm>
          <a:prstGeom prst="rect">
            <a:avLst/>
          </a:prstGeom>
        </p:spPr>
        <p:txBody>
          <a:bodyPr>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C" sz="2400" dirty="0" smtClean="0">
                <a:latin typeface="Century Gothic" pitchFamily="34" charset="0"/>
              </a:rPr>
              <a:t>¿</a:t>
            </a:r>
            <a:r>
              <a:rPr lang="es-EC" sz="5500" dirty="0" smtClean="0">
                <a:latin typeface="Century Gothic" pitchFamily="34" charset="0"/>
              </a:rPr>
              <a:t>PORQUÉ LOS COLORES CAMBIAN?</a:t>
            </a:r>
            <a:endParaRPr lang="es-ES" sz="5500" dirty="0" smtClean="0">
              <a:latin typeface="Century Gothic" pitchFamily="34" charset="0"/>
            </a:endParaRPr>
          </a:p>
          <a:p>
            <a:pPr marL="0" indent="0" algn="just">
              <a:lnSpc>
                <a:spcPct val="170000"/>
              </a:lnSpc>
              <a:buNone/>
            </a:pPr>
            <a:r>
              <a:rPr lang="es-EC" sz="4800" dirty="0">
                <a:latin typeface="Century Gothic" pitchFamily="34" charset="0"/>
              </a:rPr>
              <a:t>Algunos medios tienen espacio de colores más pequeños que otros. El término espacio de color se refiere a todos los colores que se pueden reproducir en un medio determinado</a:t>
            </a:r>
            <a:r>
              <a:rPr lang="es-EC" sz="4800" dirty="0" smtClean="0">
                <a:latin typeface="Century Gothic" pitchFamily="34" charset="0"/>
              </a:rPr>
              <a:t>.</a:t>
            </a:r>
          </a:p>
          <a:p>
            <a:pPr marL="0" indent="0" algn="just">
              <a:lnSpc>
                <a:spcPct val="170000"/>
              </a:lnSpc>
              <a:buNone/>
            </a:pPr>
            <a:endParaRPr lang="es-EC" sz="4800" dirty="0" smtClean="0">
              <a:latin typeface="Century Gothic" pitchFamily="34" charset="0"/>
            </a:endParaRPr>
          </a:p>
          <a:p>
            <a:pPr algn="just">
              <a:lnSpc>
                <a:spcPct val="170000"/>
              </a:lnSpc>
              <a:buFont typeface="Courier New" pitchFamily="49" charset="0"/>
              <a:buChar char="o"/>
            </a:pPr>
            <a:r>
              <a:rPr lang="es-EC" sz="4800" dirty="0" smtClean="0">
                <a:latin typeface="Century Gothic" pitchFamily="34" charset="0"/>
              </a:rPr>
              <a:t>EL ojo </a:t>
            </a:r>
            <a:r>
              <a:rPr lang="es-EC" sz="4800" dirty="0">
                <a:latin typeface="Century Gothic" pitchFamily="34" charset="0"/>
              </a:rPr>
              <a:t>humano puede percibir más colores de los que una pantalla puede </a:t>
            </a:r>
            <a:r>
              <a:rPr lang="es-EC" sz="4800" dirty="0" smtClean="0">
                <a:latin typeface="Century Gothic" pitchFamily="34" charset="0"/>
              </a:rPr>
              <a:t>reproducir.</a:t>
            </a:r>
          </a:p>
          <a:p>
            <a:pPr algn="just">
              <a:lnSpc>
                <a:spcPct val="170000"/>
              </a:lnSpc>
              <a:buFont typeface="Courier New" pitchFamily="49" charset="0"/>
              <a:buChar char="o"/>
            </a:pPr>
            <a:r>
              <a:rPr lang="es-EC" sz="4800" dirty="0">
                <a:latin typeface="Century Gothic" pitchFamily="34" charset="0"/>
              </a:rPr>
              <a:t>L</a:t>
            </a:r>
            <a:r>
              <a:rPr lang="es-EC" sz="4800" dirty="0" smtClean="0">
                <a:latin typeface="Century Gothic" pitchFamily="34" charset="0"/>
              </a:rPr>
              <a:t>a combinación de colores primarios luz (</a:t>
            </a:r>
            <a:r>
              <a:rPr lang="es-EC" sz="4800" b="1" dirty="0" smtClean="0">
                <a:latin typeface="Century Gothic" pitchFamily="34" charset="0"/>
              </a:rPr>
              <a:t>RGB</a:t>
            </a:r>
            <a:r>
              <a:rPr lang="es-EC" sz="4800" dirty="0" smtClean="0">
                <a:latin typeface="Century Gothic" pitchFamily="34" charset="0"/>
              </a:rPr>
              <a:t>), colores del monitor, puede producir </a:t>
            </a:r>
            <a:r>
              <a:rPr lang="es-EC" sz="4800" b="1" dirty="0" smtClean="0">
                <a:latin typeface="Century Gothic" pitchFamily="34" charset="0"/>
              </a:rPr>
              <a:t>16.777.216 </a:t>
            </a:r>
            <a:r>
              <a:rPr lang="es-EC" sz="4800" dirty="0" smtClean="0">
                <a:latin typeface="Century Gothic" pitchFamily="34" charset="0"/>
              </a:rPr>
              <a:t>colores, en tanto que la combinación </a:t>
            </a:r>
            <a:r>
              <a:rPr lang="es-EC" sz="4800" b="1" dirty="0" smtClean="0">
                <a:latin typeface="Century Gothic" pitchFamily="34" charset="0"/>
              </a:rPr>
              <a:t>CMYK</a:t>
            </a:r>
            <a:r>
              <a:rPr lang="es-EC" sz="4800" dirty="0" smtClean="0">
                <a:latin typeface="Century Gothic" pitchFamily="34" charset="0"/>
              </a:rPr>
              <a:t>, colores de la prensa, tan solo puede reproducir entre </a:t>
            </a:r>
            <a:r>
              <a:rPr lang="es-EC" sz="4800" b="1" dirty="0" smtClean="0">
                <a:latin typeface="Century Gothic" pitchFamily="34" charset="0"/>
              </a:rPr>
              <a:t>5.000</a:t>
            </a:r>
            <a:r>
              <a:rPr lang="es-EC" sz="4800" dirty="0" smtClean="0">
                <a:latin typeface="Century Gothic" pitchFamily="34" charset="0"/>
              </a:rPr>
              <a:t> y </a:t>
            </a:r>
            <a:r>
              <a:rPr lang="es-EC" sz="4800" b="1" dirty="0" smtClean="0">
                <a:latin typeface="Century Gothic" pitchFamily="34" charset="0"/>
              </a:rPr>
              <a:t>6.000</a:t>
            </a:r>
            <a:r>
              <a:rPr lang="es-EC" sz="4800" dirty="0" smtClean="0">
                <a:latin typeface="Century Gothic" pitchFamily="34" charset="0"/>
              </a:rPr>
              <a:t> colores diferentes</a:t>
            </a:r>
            <a:r>
              <a:rPr lang="es-ES" sz="4800" dirty="0" smtClean="0">
                <a:latin typeface="Century Gothic" pitchFamily="34" charset="0"/>
              </a:rPr>
              <a:t>.</a:t>
            </a:r>
          </a:p>
          <a:p>
            <a:pPr algn="just">
              <a:lnSpc>
                <a:spcPct val="170000"/>
              </a:lnSpc>
              <a:buFont typeface="Courier New" pitchFamily="49" charset="0"/>
              <a:buChar char="o"/>
            </a:pPr>
            <a:r>
              <a:rPr lang="es-EC" sz="4800" dirty="0" smtClean="0">
                <a:latin typeface="Century Gothic" pitchFamily="34" charset="0"/>
              </a:rPr>
              <a:t>Existen diferentes espacios RGB entre escáneres, cámaras digitales y monitores. Diferentes espacios CMYK entre impresoras e imprentas. Debido a esto, los colores cambian de aspecto al transferir documentos entre distintos dispositivos. </a:t>
            </a:r>
          </a:p>
          <a:p>
            <a:pPr marL="0" indent="0" algn="r">
              <a:lnSpc>
                <a:spcPct val="170000"/>
              </a:lnSpc>
              <a:buNone/>
            </a:pPr>
            <a:r>
              <a:rPr lang="es-EC" sz="4800" dirty="0">
                <a:latin typeface="Century Gothic" pitchFamily="34" charset="0"/>
              </a:rPr>
              <a:t>	</a:t>
            </a:r>
            <a:r>
              <a:rPr lang="es-EC" sz="4800" dirty="0" smtClean="0">
                <a:latin typeface="Century Gothic" pitchFamily="34" charset="0"/>
                <a:hlinkClick r:id="rId3" action="ppaction://hlinksldjump"/>
              </a:rPr>
              <a:t>(ver gráfico-representación de los colores)</a:t>
            </a:r>
            <a:endParaRPr lang="es-EC" sz="4800" dirty="0" smtClean="0">
              <a:latin typeface="Century Gothic" pitchFamily="34" charset="0"/>
            </a:endParaRPr>
          </a:p>
          <a:p>
            <a:pPr marL="0" indent="0" algn="just">
              <a:lnSpc>
                <a:spcPct val="160000"/>
              </a:lnSpc>
              <a:buNone/>
            </a:pPr>
            <a:r>
              <a:rPr lang="es-EC" sz="4800" dirty="0" smtClean="0">
                <a:latin typeface="Century Gothic" pitchFamily="34" charset="0"/>
              </a:rPr>
              <a:t> </a:t>
            </a:r>
          </a:p>
          <a:p>
            <a:pPr marL="0" indent="0" algn="just">
              <a:lnSpc>
                <a:spcPct val="160000"/>
              </a:lnSpc>
              <a:buNone/>
            </a:pPr>
            <a:endParaRPr lang="es-EC" sz="1400" dirty="0" smtClean="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249852857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35896" y="274638"/>
            <a:ext cx="5050904" cy="1143000"/>
          </a:xfrm>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¿Cómo asegurar los colores?</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610077"/>
            <a:ext cx="1152128" cy="1152128"/>
          </a:xfrm>
          <a:prstGeom prst="rect">
            <a:avLst/>
          </a:prstGeom>
        </p:spPr>
      </p:pic>
      <p:sp>
        <p:nvSpPr>
          <p:cNvPr id="4" name="3 Marcador de contenido"/>
          <p:cNvSpPr txBox="1">
            <a:spLocks/>
          </p:cNvSpPr>
          <p:nvPr/>
        </p:nvSpPr>
        <p:spPr>
          <a:xfrm>
            <a:off x="2915816" y="1600200"/>
            <a:ext cx="5770984" cy="470911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600" dirty="0" smtClean="0">
                <a:latin typeface="Century Gothic" pitchFamily="34" charset="0"/>
              </a:rPr>
              <a:t>Se debe </a:t>
            </a:r>
            <a:r>
              <a:rPr lang="es-ES" sz="1600" dirty="0" smtClean="0">
                <a:latin typeface="Century Gothic" pitchFamily="34" charset="0"/>
              </a:rPr>
              <a:t>controlar </a:t>
            </a:r>
            <a:r>
              <a:rPr lang="es-ES" sz="1600" dirty="0">
                <a:latin typeface="Century Gothic" pitchFamily="34" charset="0"/>
              </a:rPr>
              <a:t>cada uno de los procesos durante todo el flujo de </a:t>
            </a:r>
            <a:r>
              <a:rPr lang="es-ES" sz="1600" dirty="0" smtClean="0">
                <a:latin typeface="Century Gothic" pitchFamily="34" charset="0"/>
              </a:rPr>
              <a:t>trabajo, </a:t>
            </a:r>
            <a:r>
              <a:rPr lang="es-ES" sz="1600" dirty="0">
                <a:latin typeface="Century Gothic" pitchFamily="34" charset="0"/>
              </a:rPr>
              <a:t>d</a:t>
            </a:r>
            <a:r>
              <a:rPr lang="es-ES" sz="1600" dirty="0" smtClean="0">
                <a:latin typeface="Century Gothic" pitchFamily="34" charset="0"/>
              </a:rPr>
              <a:t>esde </a:t>
            </a:r>
            <a:r>
              <a:rPr lang="es-ES" sz="1600" dirty="0">
                <a:latin typeface="Century Gothic" pitchFamily="34" charset="0"/>
              </a:rPr>
              <a:t>la toma, con una cámara que funciona en </a:t>
            </a:r>
            <a:r>
              <a:rPr lang="es-ES" sz="1600" b="1" dirty="0">
                <a:latin typeface="Century Gothic" pitchFamily="34" charset="0"/>
              </a:rPr>
              <a:t>RGB</a:t>
            </a:r>
            <a:r>
              <a:rPr lang="es-ES" sz="1600" dirty="0">
                <a:latin typeface="Century Gothic" pitchFamily="34" charset="0"/>
              </a:rPr>
              <a:t>, hasta la impresión en </a:t>
            </a:r>
            <a:r>
              <a:rPr lang="es-ES" sz="1600" b="1" dirty="0">
                <a:latin typeface="Century Gothic" pitchFamily="34" charset="0"/>
              </a:rPr>
              <a:t>CMYK</a:t>
            </a:r>
            <a:r>
              <a:rPr lang="es-ES" sz="1600" dirty="0">
                <a:latin typeface="Century Gothic" pitchFamily="34" charset="0"/>
              </a:rPr>
              <a:t>, pasando por monitores, </a:t>
            </a:r>
            <a:r>
              <a:rPr lang="es-ES" sz="1600" dirty="0" err="1">
                <a:latin typeface="Century Gothic" pitchFamily="34" charset="0"/>
              </a:rPr>
              <a:t>ctp</a:t>
            </a:r>
            <a:r>
              <a:rPr lang="es-ES" sz="1600" dirty="0">
                <a:latin typeface="Century Gothic" pitchFamily="34" charset="0"/>
              </a:rPr>
              <a:t>, planchas, tinta y muchos otros dispositivos. Solamente necesitamos calibrar, crear y emplear los perfiles adecuados para cada uno de los dispositivos.</a:t>
            </a:r>
            <a:endParaRPr lang="es-EC" sz="1600" dirty="0">
              <a:latin typeface="Century Gothic" pitchFamily="34" charset="0"/>
            </a:endParaRPr>
          </a:p>
          <a:p>
            <a:pPr marL="0" indent="0" algn="r">
              <a:lnSpc>
                <a:spcPct val="170000"/>
              </a:lnSpc>
              <a:buNone/>
            </a:pPr>
            <a:r>
              <a:rPr lang="es-EC" sz="1600" dirty="0">
                <a:latin typeface="Century Gothic" pitchFamily="34" charset="0"/>
              </a:rPr>
              <a:t>	</a:t>
            </a:r>
            <a:endParaRPr lang="es-EC" sz="1600" dirty="0" smtClean="0">
              <a:latin typeface="Century Gothic" pitchFamily="34" charset="0"/>
            </a:endParaRPr>
          </a:p>
          <a:p>
            <a:pPr marL="0" indent="0" algn="just">
              <a:lnSpc>
                <a:spcPct val="160000"/>
              </a:lnSpc>
              <a:buNone/>
            </a:pPr>
            <a:endParaRPr lang="es-EC" sz="1600" dirty="0" smtClean="0">
              <a:latin typeface="Century Gothic" pitchFamily="34" charset="0"/>
            </a:endParaRPr>
          </a:p>
          <a:p>
            <a:pPr marL="0" indent="0">
              <a:lnSpc>
                <a:spcPct val="150000"/>
              </a:lnSpc>
              <a:buNone/>
            </a:pPr>
            <a:endParaRPr lang="es-EC" sz="1600" dirty="0" smtClean="0">
              <a:latin typeface="Century Gothic" pitchFamily="34" charset="0"/>
            </a:endParaRPr>
          </a:p>
          <a:p>
            <a:pPr marL="0" indent="0">
              <a:lnSpc>
                <a:spcPct val="150000"/>
              </a:lnSpc>
              <a:buNone/>
            </a:pPr>
            <a:endParaRPr lang="es-ES" sz="1600" dirty="0">
              <a:latin typeface="Century Gothic" pitchFamily="34" charset="0"/>
            </a:endParaRPr>
          </a:p>
          <a:p>
            <a:pPr marL="0" indent="0">
              <a:lnSpc>
                <a:spcPct val="150000"/>
              </a:lnSpc>
              <a:buNone/>
            </a:pPr>
            <a:endParaRPr lang="es-EC" sz="1600" dirty="0">
              <a:latin typeface="Century Gothic" pitchFamily="34" charset="0"/>
            </a:endParaRPr>
          </a:p>
        </p:txBody>
      </p:sp>
    </p:spTree>
    <p:extLst>
      <p:ext uri="{BB962C8B-B14F-4D97-AF65-F5344CB8AC3E}">
        <p14:creationId xmlns:p14="http://schemas.microsoft.com/office/powerpoint/2010/main" val="197768263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Gestión del Color</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40" y="610077"/>
            <a:ext cx="1152128" cy="1152128"/>
          </a:xfrm>
          <a:prstGeom prst="rect">
            <a:avLst/>
          </a:prstGeom>
        </p:spPr>
      </p:pic>
      <p:sp>
        <p:nvSpPr>
          <p:cNvPr id="4" name="3 Marcador de contenido"/>
          <p:cNvSpPr txBox="1">
            <a:spLocks/>
          </p:cNvSpPr>
          <p:nvPr/>
        </p:nvSpPr>
        <p:spPr>
          <a:xfrm>
            <a:off x="2915816" y="1600200"/>
            <a:ext cx="5770984" cy="4709119"/>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1600" dirty="0">
                <a:latin typeface="Century Gothic" pitchFamily="34" charset="0"/>
              </a:rPr>
              <a:t>P</a:t>
            </a:r>
            <a:r>
              <a:rPr lang="es-ES" sz="1600" dirty="0" smtClean="0">
                <a:latin typeface="Century Gothic" pitchFamily="34" charset="0"/>
              </a:rPr>
              <a:t>romete </a:t>
            </a:r>
            <a:r>
              <a:rPr lang="es-ES" sz="1600" dirty="0">
                <a:latin typeface="Century Gothic" pitchFamily="34" charset="0"/>
              </a:rPr>
              <a:t>proveer un sistema dinámico capaz de salvaguardar el contenido de color y la integridad de cada imagen a lo largo de la línea de producción digital. </a:t>
            </a:r>
            <a:endParaRPr lang="es-ES" sz="1600" dirty="0" smtClean="0">
              <a:latin typeface="Century Gothic" pitchFamily="34" charset="0"/>
            </a:endParaRPr>
          </a:p>
          <a:p>
            <a:pPr algn="just">
              <a:lnSpc>
                <a:spcPct val="170000"/>
              </a:lnSpc>
              <a:buFont typeface="Courier New" pitchFamily="49" charset="0"/>
              <a:buChar char="o"/>
            </a:pPr>
            <a:r>
              <a:rPr lang="es-ES" sz="1600" dirty="0" smtClean="0">
                <a:latin typeface="Century Gothic" pitchFamily="34" charset="0"/>
              </a:rPr>
              <a:t>En </a:t>
            </a:r>
            <a:r>
              <a:rPr lang="es-ES" sz="1600" dirty="0">
                <a:latin typeface="Century Gothic" pitchFamily="34" charset="0"/>
              </a:rPr>
              <a:t>cada etapa de la producción, el sistema debe "ajustar" o "corregir" la imagen reteniendo su esencia y reproduciéndola integralmente, para predecir con exactitud la forma en que lucirá la pieza impresa</a:t>
            </a:r>
            <a:r>
              <a:rPr lang="es-ES" sz="1600" dirty="0" smtClean="0">
                <a:latin typeface="Century Gothic" pitchFamily="34" charset="0"/>
              </a:rPr>
              <a:t>.</a:t>
            </a:r>
          </a:p>
          <a:p>
            <a:pPr marL="0" indent="0" algn="just">
              <a:lnSpc>
                <a:spcPct val="170000"/>
              </a:lnSpc>
              <a:buNone/>
            </a:pPr>
            <a:r>
              <a:rPr lang="es-ES" sz="2400" dirty="0" smtClean="0">
                <a:latin typeface="Century Gothic" pitchFamily="34" charset="0"/>
              </a:rPr>
              <a:t>CONCLUSIÓN</a:t>
            </a:r>
            <a:endParaRPr lang="es-EC" sz="2400" dirty="0">
              <a:latin typeface="Century Gothic" pitchFamily="34" charset="0"/>
            </a:endParaRPr>
          </a:p>
          <a:p>
            <a:pPr marL="0" indent="0" algn="just">
              <a:lnSpc>
                <a:spcPct val="170000"/>
              </a:lnSpc>
              <a:buNone/>
            </a:pPr>
            <a:r>
              <a:rPr lang="es-ES" sz="1600" dirty="0" smtClean="0">
                <a:latin typeface="Century Gothic" pitchFamily="34" charset="0"/>
              </a:rPr>
              <a:t>La </a:t>
            </a:r>
            <a:r>
              <a:rPr lang="es-ES" sz="1600" dirty="0">
                <a:latin typeface="Century Gothic" pitchFamily="34" charset="0"/>
              </a:rPr>
              <a:t>gestión de color significa hacer que cada vez que una imagen sea vista, luzca igual, sea en el monitor del computador, impresa en una impresora a color o recién salida de la prensa.</a:t>
            </a:r>
            <a:endParaRPr lang="es-EC" sz="1600" dirty="0">
              <a:latin typeface="Century Gothic" pitchFamily="34" charset="0"/>
            </a:endParaRPr>
          </a:p>
          <a:p>
            <a:pPr marL="0" indent="0" algn="r">
              <a:lnSpc>
                <a:spcPct val="170000"/>
              </a:lnSpc>
              <a:buNone/>
            </a:pPr>
            <a:r>
              <a:rPr lang="es-EC" sz="1600" dirty="0">
                <a:latin typeface="Century Gothic" pitchFamily="34" charset="0"/>
              </a:rPr>
              <a:t>	</a:t>
            </a:r>
            <a:endParaRPr lang="es-EC" sz="1600" dirty="0" smtClean="0">
              <a:latin typeface="Century Gothic" pitchFamily="34" charset="0"/>
            </a:endParaRPr>
          </a:p>
          <a:p>
            <a:pPr marL="0" indent="0" algn="just">
              <a:lnSpc>
                <a:spcPct val="160000"/>
              </a:lnSpc>
              <a:buNone/>
            </a:pPr>
            <a:endParaRPr lang="es-EC" sz="1600" dirty="0" smtClean="0">
              <a:latin typeface="Century Gothic" pitchFamily="34" charset="0"/>
            </a:endParaRPr>
          </a:p>
          <a:p>
            <a:pPr marL="0" indent="0">
              <a:lnSpc>
                <a:spcPct val="150000"/>
              </a:lnSpc>
              <a:buNone/>
            </a:pPr>
            <a:endParaRPr lang="es-EC" sz="1600" dirty="0" smtClean="0">
              <a:latin typeface="Century Gothic" pitchFamily="34" charset="0"/>
            </a:endParaRPr>
          </a:p>
          <a:p>
            <a:pPr marL="0" indent="0">
              <a:lnSpc>
                <a:spcPct val="150000"/>
              </a:lnSpc>
              <a:buNone/>
            </a:pPr>
            <a:endParaRPr lang="es-ES" sz="1600" dirty="0">
              <a:latin typeface="Century Gothic" pitchFamily="34" charset="0"/>
            </a:endParaRPr>
          </a:p>
          <a:p>
            <a:pPr marL="0" indent="0">
              <a:lnSpc>
                <a:spcPct val="150000"/>
              </a:lnSpc>
              <a:buNone/>
            </a:pPr>
            <a:endParaRPr lang="es-EC" sz="1600" dirty="0">
              <a:latin typeface="Century Gothic" pitchFamily="34" charset="0"/>
            </a:endParaRPr>
          </a:p>
        </p:txBody>
      </p:sp>
    </p:spTree>
    <p:extLst>
      <p:ext uri="{BB962C8B-B14F-4D97-AF65-F5344CB8AC3E}">
        <p14:creationId xmlns:p14="http://schemas.microsoft.com/office/powerpoint/2010/main" val="294447377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572000" y="1916832"/>
            <a:ext cx="3826768" cy="4525963"/>
          </a:xfrm>
        </p:spPr>
        <p:txBody>
          <a:bodyPr>
            <a:normAutofit fontScale="85000" lnSpcReduction="20000"/>
          </a:bodyPr>
          <a:lstStyle/>
          <a:p>
            <a:pPr marL="514350" indent="-514350">
              <a:lnSpc>
                <a:spcPct val="150000"/>
              </a:lnSpc>
              <a:buFont typeface="+mj-lt"/>
              <a:buAutoNum type="arabicPeriod"/>
            </a:pPr>
            <a:r>
              <a:rPr lang="es-EC" sz="2400" dirty="0" smtClean="0">
                <a:latin typeface="Century Gothic" pitchFamily="34" charset="0"/>
                <a:hlinkClick r:id="rId3" action="ppaction://hlinksldjump"/>
              </a:rPr>
              <a:t>Fundamentos teóricos</a:t>
            </a:r>
            <a:endParaRPr lang="es-EC" sz="2400" dirty="0" smtClean="0">
              <a:latin typeface="Century Gothic" pitchFamily="34" charset="0"/>
            </a:endParaRPr>
          </a:p>
          <a:p>
            <a:pPr marL="514350" indent="-514350">
              <a:lnSpc>
                <a:spcPct val="150000"/>
              </a:lnSpc>
              <a:buFont typeface="+mj-lt"/>
              <a:buAutoNum type="arabicPeriod"/>
            </a:pPr>
            <a:r>
              <a:rPr lang="es-EC" sz="2400" dirty="0" smtClean="0">
                <a:latin typeface="Century Gothic" pitchFamily="34" charset="0"/>
                <a:hlinkClick r:id="rId4" action="ppaction://hlinksldjump"/>
              </a:rPr>
              <a:t>Características técnicas del producto</a:t>
            </a:r>
            <a:endParaRPr lang="es-EC" sz="2400" dirty="0" smtClean="0">
              <a:latin typeface="Century Gothic" pitchFamily="34" charset="0"/>
            </a:endParaRPr>
          </a:p>
          <a:p>
            <a:pPr marL="514350" indent="-514350">
              <a:lnSpc>
                <a:spcPct val="150000"/>
              </a:lnSpc>
              <a:buFont typeface="+mj-lt"/>
              <a:buAutoNum type="arabicPeriod"/>
            </a:pPr>
            <a:r>
              <a:rPr lang="es-EC" sz="2400" dirty="0" smtClean="0">
                <a:latin typeface="Century Gothic" pitchFamily="34" charset="0"/>
                <a:hlinkClick r:id="rId5" action="ppaction://hlinksldjump"/>
              </a:rPr>
              <a:t>Descripción y calibración del flujo de producción</a:t>
            </a:r>
            <a:endParaRPr lang="es-EC" sz="2400" dirty="0" smtClean="0">
              <a:latin typeface="Century Gothic" pitchFamily="34" charset="0"/>
            </a:endParaRPr>
          </a:p>
          <a:p>
            <a:pPr marL="514350" indent="-514350">
              <a:lnSpc>
                <a:spcPct val="150000"/>
              </a:lnSpc>
              <a:buFont typeface="+mj-lt"/>
              <a:buAutoNum type="arabicPeriod"/>
            </a:pPr>
            <a:r>
              <a:rPr lang="es-EC" sz="2400" dirty="0" smtClean="0">
                <a:latin typeface="Century Gothic" pitchFamily="34" charset="0"/>
                <a:hlinkClick r:id="rId6" action="ppaction://hlinksldjump"/>
              </a:rPr>
              <a:t>Arte y trabajo final del producto</a:t>
            </a:r>
            <a:endParaRPr lang="es-EC" sz="2400" dirty="0" smtClean="0">
              <a:latin typeface="Century Gothic" pitchFamily="34" charset="0"/>
            </a:endParaRPr>
          </a:p>
          <a:p>
            <a:pPr marL="514350" indent="-514350">
              <a:lnSpc>
                <a:spcPct val="150000"/>
              </a:lnSpc>
              <a:buFont typeface="+mj-lt"/>
              <a:buAutoNum type="arabicPeriod"/>
            </a:pPr>
            <a:r>
              <a:rPr lang="es-EC" sz="2400" dirty="0" smtClean="0">
                <a:latin typeface="Century Gothic" pitchFamily="34" charset="0"/>
                <a:hlinkClick r:id="rId7" action="ppaction://hlinksldjump"/>
              </a:rPr>
              <a:t>Conclusiones y recomendaciones</a:t>
            </a:r>
            <a:endParaRPr lang="es-EC" sz="2400" dirty="0" smtClean="0">
              <a:latin typeface="Century Gothic" pitchFamily="34" charset="0"/>
            </a:endParaRPr>
          </a:p>
          <a:p>
            <a:pPr>
              <a:lnSpc>
                <a:spcPct val="150000"/>
              </a:lnSpc>
            </a:pPr>
            <a:endParaRPr lang="es-EC" sz="2400" dirty="0" smtClean="0"/>
          </a:p>
          <a:p>
            <a:pPr>
              <a:lnSpc>
                <a:spcPct val="150000"/>
              </a:lnSpc>
            </a:pPr>
            <a:endParaRPr lang="es-EC" sz="2400" dirty="0"/>
          </a:p>
        </p:txBody>
      </p:sp>
      <p:sp>
        <p:nvSpPr>
          <p:cNvPr id="6" name="1 Título"/>
          <p:cNvSpPr>
            <a:spLocks noGrp="1"/>
          </p:cNvSpPr>
          <p:nvPr>
            <p:ph type="title"/>
          </p:nvPr>
        </p:nvSpPr>
        <p:spPr>
          <a:xfrm>
            <a:off x="5436096" y="274638"/>
            <a:ext cx="3250704" cy="1143000"/>
          </a:xfrm>
        </p:spPr>
        <p:txBody>
          <a:bodyPr>
            <a:normAutofit/>
          </a:bodyPr>
          <a:lstStyle/>
          <a:p>
            <a:pPr algn="r"/>
            <a:r>
              <a:rPr lang="es-EC" sz="3200" dirty="0" smtClean="0">
                <a:solidFill>
                  <a:schemeClr val="bg1">
                    <a:lumMod val="65000"/>
                  </a:schemeClr>
                </a:solidFill>
                <a:latin typeface="Century Gothic" pitchFamily="34" charset="0"/>
              </a:rPr>
              <a:t>Capítulos</a:t>
            </a:r>
            <a:endParaRPr lang="es-EC" sz="3200" dirty="0">
              <a:solidFill>
                <a:schemeClr val="bg1">
                  <a:lumMod val="65000"/>
                </a:schemeClr>
              </a:solidFill>
              <a:latin typeface="Century Gothic" pitchFamily="34" charset="0"/>
            </a:endParaRPr>
          </a:p>
        </p:txBody>
      </p:sp>
      <p:pic>
        <p:nvPicPr>
          <p:cNvPr id="20481" name="Picture 1"/>
          <p:cNvPicPr>
            <a:picLocks noChangeAspect="1" noChangeArrowheads="1"/>
          </p:cNvPicPr>
          <p:nvPr/>
        </p:nvPicPr>
        <p:blipFill>
          <a:blip r:embed="rId8">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7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8144" y="476672"/>
            <a:ext cx="1152128" cy="1152128"/>
          </a:xfrm>
          <a:prstGeom prst="rect">
            <a:avLst/>
          </a:prstGeom>
        </p:spPr>
      </p:pic>
    </p:spTree>
    <p:extLst>
      <p:ext uri="{BB962C8B-B14F-4D97-AF65-F5344CB8AC3E}">
        <p14:creationId xmlns:p14="http://schemas.microsoft.com/office/powerpoint/2010/main" val="19964901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3808" y="476672"/>
            <a:ext cx="5842992" cy="940966"/>
          </a:xfrm>
        </p:spPr>
        <p:txBody>
          <a:bodyPr>
            <a:normAutofit/>
          </a:bodyPr>
          <a:lstStyle/>
          <a:p>
            <a:pPr algn="l"/>
            <a:r>
              <a:rPr lang="es-EC" sz="2400" dirty="0" smtClean="0">
                <a:latin typeface="Century Gothic" pitchFamily="34" charset="0"/>
              </a:rPr>
              <a:t>REQUERIMIENTOS</a:t>
            </a:r>
            <a:endParaRPr lang="es-EC" sz="2400" dirty="0">
              <a:latin typeface="Century Gothic" pitchFamily="34" charset="0"/>
            </a:endParaRPr>
          </a:p>
        </p:txBody>
      </p:sp>
      <p:sp>
        <p:nvSpPr>
          <p:cNvPr id="3" name="3 Marcador de contenido"/>
          <p:cNvSpPr txBox="1">
            <a:spLocks/>
          </p:cNvSpPr>
          <p:nvPr/>
        </p:nvSpPr>
        <p:spPr>
          <a:xfrm>
            <a:off x="2915816" y="1600200"/>
            <a:ext cx="5770984" cy="470911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lvl="1" indent="-514350" algn="just">
              <a:lnSpc>
                <a:spcPct val="170000"/>
              </a:lnSpc>
              <a:buFont typeface="+mj-lt"/>
              <a:buAutoNum type="arabicPeriod"/>
            </a:pPr>
            <a:r>
              <a:rPr lang="es-ES" sz="2400" dirty="0" smtClean="0">
                <a:latin typeface="Century Gothic" pitchFamily="34" charset="0"/>
              </a:rPr>
              <a:t>Educación</a:t>
            </a:r>
            <a:endParaRPr lang="es-EC" sz="2400" dirty="0">
              <a:latin typeface="Century Gothic" pitchFamily="34" charset="0"/>
            </a:endParaRPr>
          </a:p>
          <a:p>
            <a:pPr marL="514350" lvl="1" indent="-514350" algn="just">
              <a:lnSpc>
                <a:spcPct val="170000"/>
              </a:lnSpc>
              <a:buFont typeface="+mj-lt"/>
              <a:buAutoNum type="arabicPeriod"/>
            </a:pPr>
            <a:r>
              <a:rPr lang="es-ES" sz="2400" dirty="0" smtClean="0">
                <a:latin typeface="Century Gothic" pitchFamily="34" charset="0"/>
              </a:rPr>
              <a:t>Calibración</a:t>
            </a:r>
            <a:endParaRPr lang="es-EC" sz="2400" dirty="0" smtClean="0">
              <a:latin typeface="Century Gothic" pitchFamily="34" charset="0"/>
            </a:endParaRPr>
          </a:p>
          <a:p>
            <a:pPr marL="514350" lvl="1" indent="-514350" algn="just">
              <a:lnSpc>
                <a:spcPct val="170000"/>
              </a:lnSpc>
              <a:buFont typeface="+mj-lt"/>
              <a:buAutoNum type="arabicPeriod"/>
            </a:pPr>
            <a:r>
              <a:rPr lang="es-ES" sz="2400" dirty="0" smtClean="0">
                <a:latin typeface="Century Gothic" pitchFamily="34" charset="0"/>
              </a:rPr>
              <a:t>Control del proceso</a:t>
            </a:r>
            <a:endParaRPr lang="es-EC" sz="1050" dirty="0" smtClean="0">
              <a:latin typeface="Century Gothic" pitchFamily="34" charset="0"/>
            </a:endParaRPr>
          </a:p>
          <a:p>
            <a:pPr marL="0" indent="0">
              <a:lnSpc>
                <a:spcPct val="150000"/>
              </a:lnSpc>
              <a:buNone/>
            </a:pPr>
            <a:endParaRPr lang="es-ES" sz="1600" dirty="0">
              <a:latin typeface="Century Gothic" pitchFamily="34" charset="0"/>
            </a:endParaRPr>
          </a:p>
          <a:p>
            <a:pPr marL="0" indent="0">
              <a:lnSpc>
                <a:spcPct val="150000"/>
              </a:lnSpc>
              <a:buNone/>
            </a:pPr>
            <a:endParaRPr lang="es-EC" sz="1600" dirty="0">
              <a:latin typeface="Century Gothic" pitchFamily="34" charset="0"/>
            </a:endParaRPr>
          </a:p>
        </p:txBody>
      </p:sp>
      <p:sp>
        <p:nvSpPr>
          <p:cNvPr id="4" name="3 Botón de acción: Inicio">
            <a:hlinkClick r:id="rId2" action="ppaction://hlinksldjump" highlightClick="1">
              <a:snd r:embed="rId3" name="click.wav"/>
            </a:hlinkClick>
          </p:cNvPr>
          <p:cNvSpPr/>
          <p:nvPr/>
        </p:nvSpPr>
        <p:spPr>
          <a:xfrm>
            <a:off x="8416800" y="6165304"/>
            <a:ext cx="540000" cy="540000"/>
          </a:xfrm>
          <a:prstGeom prst="actionButtonHome">
            <a:avLst/>
          </a:prstGeom>
          <a:gradFill>
            <a:gsLst>
              <a:gs pos="11000">
                <a:srgbClr val="8488C4"/>
              </a:gs>
              <a:gs pos="53000">
                <a:srgbClr val="D4DEFF"/>
              </a:gs>
              <a:gs pos="83000">
                <a:srgbClr val="D4DEFF"/>
              </a:gs>
              <a:gs pos="100000">
                <a:srgbClr val="96AB94"/>
              </a:gs>
            </a:gsLst>
            <a:lin ang="16200000" scaled="0"/>
          </a:gra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20548775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150"/>
                            </p:stCondLst>
                            <p:childTnLst>
                              <p:par>
                                <p:cTn id="13" presetID="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3059832" y="1484784"/>
            <a:ext cx="5414010" cy="4572635"/>
            <a:chOff x="3059832" y="1592669"/>
            <a:chExt cx="5414010" cy="4572635"/>
          </a:xfrm>
        </p:grpSpPr>
        <p:pic>
          <p:nvPicPr>
            <p:cNvPr id="2" name="6 Imagen" descr="PapelReferencia 1.jpg"/>
            <p:cNvPicPr/>
            <p:nvPr/>
          </p:nvPicPr>
          <p:blipFill>
            <a:blip r:embed="rId2" cstate="print"/>
            <a:stretch>
              <a:fillRect/>
            </a:stretch>
          </p:blipFill>
          <p:spPr>
            <a:xfrm>
              <a:off x="3059832" y="1592669"/>
              <a:ext cx="5414010" cy="4572635"/>
            </a:xfrm>
            <a:prstGeom prst="rect">
              <a:avLst/>
            </a:prstGeom>
            <a:solidFill>
              <a:srgbClr val="FFFFFF">
                <a:shade val="85000"/>
              </a:srgbClr>
            </a:solidFill>
            <a:ln w="12700" cap="sq">
              <a:solidFill>
                <a:schemeClr val="bg1">
                  <a:lumMod val="75000"/>
                </a:schemeClr>
              </a:solidFill>
              <a:miter lim="800000"/>
            </a:ln>
            <a:effectLst>
              <a:outerShdw blurRad="50800" dist="38100" dir="2700000" algn="tl" rotWithShape="0">
                <a:prstClr val="black">
                  <a:alpha val="40000"/>
                </a:prstClr>
              </a:outerShdw>
            </a:effectLst>
          </p:spPr>
        </p:pic>
        <p:grpSp>
          <p:nvGrpSpPr>
            <p:cNvPr id="3" name="Grupo 65"/>
            <p:cNvGrpSpPr>
              <a:grpSpLocks/>
            </p:cNvGrpSpPr>
            <p:nvPr/>
          </p:nvGrpSpPr>
          <p:grpSpPr bwMode="auto">
            <a:xfrm>
              <a:off x="3995936" y="1593904"/>
              <a:ext cx="4324350" cy="269875"/>
              <a:chOff x="3525" y="1405"/>
              <a:chExt cx="6810" cy="425"/>
            </a:xfrm>
          </p:grpSpPr>
          <p:grpSp>
            <p:nvGrpSpPr>
              <p:cNvPr id="4" name="Grupo 745"/>
              <p:cNvGrpSpPr>
                <a:grpSpLocks/>
              </p:cNvGrpSpPr>
              <p:nvPr/>
            </p:nvGrpSpPr>
            <p:grpSpPr bwMode="auto">
              <a:xfrm>
                <a:off x="3525" y="1405"/>
                <a:ext cx="4298" cy="256"/>
                <a:chOff x="3525" y="1620"/>
                <a:chExt cx="4298" cy="256"/>
              </a:xfrm>
            </p:grpSpPr>
            <p:sp>
              <p:nvSpPr>
                <p:cNvPr id="6" name="Rectángulo 746"/>
                <p:cNvSpPr>
                  <a:spLocks noChangeArrowheads="1"/>
                </p:cNvSpPr>
                <p:nvPr/>
              </p:nvSpPr>
              <p:spPr bwMode="auto">
                <a:xfrm>
                  <a:off x="3525" y="1620"/>
                  <a:ext cx="2370" cy="255"/>
                </a:xfrm>
                <a:prstGeom prst="rect">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s-EC"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Autoforma 747"/>
                <p:cNvSpPr>
                  <a:spLocks noChangeShapeType="1"/>
                </p:cNvSpPr>
                <p:nvPr/>
              </p:nvSpPr>
              <p:spPr bwMode="auto">
                <a:xfrm>
                  <a:off x="5895" y="1875"/>
                  <a:ext cx="1928" cy="1"/>
                </a:xfrm>
                <a:prstGeom prst="straightConnector1">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vert="horz" wrap="square" lIns="91440" tIns="45720" rIns="91440" bIns="45720" numCol="1" anchor="t" anchorCtr="0" compatLnSpc="1">
                  <a:prstTxWarp prst="textNoShape">
                    <a:avLst/>
                  </a:prstTxWarp>
                </a:bodyPr>
                <a:lstStyle/>
                <a:p>
                  <a:endParaRPr lang="es-EC"/>
                </a:p>
              </p:txBody>
            </p:sp>
          </p:grpSp>
          <p:sp>
            <p:nvSpPr>
              <p:cNvPr id="5" name="Cuadro de texto 748"/>
              <p:cNvSpPr txBox="1">
                <a:spLocks noChangeArrowheads="1"/>
              </p:cNvSpPr>
              <p:nvPr/>
            </p:nvSpPr>
            <p:spPr bwMode="auto">
              <a:xfrm>
                <a:off x="7785" y="1480"/>
                <a:ext cx="2550" cy="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900" b="1" u="none" strike="noStrike" cap="none" normalizeH="0" baseline="0" dirty="0" smtClean="0">
                    <a:ln>
                      <a:noFill/>
                    </a:ln>
                    <a:solidFill>
                      <a:schemeClr val="tx1"/>
                    </a:solidFill>
                    <a:effectLst/>
                    <a:latin typeface="Calibri" pitchFamily="34" charset="0"/>
                    <a:cs typeface="Arial" pitchFamily="34" charset="0"/>
                  </a:rPr>
                  <a:t>Valores de blancura del papel</a:t>
                </a:r>
                <a:endParaRPr kumimoji="0" lang="es-EC" sz="1800" b="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10" name="9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
        <p:nvSpPr>
          <p:cNvPr id="11" name="10 Título"/>
          <p:cNvSpPr>
            <a:spLocks noGrp="1"/>
          </p:cNvSpPr>
          <p:nvPr>
            <p:ph type="title"/>
          </p:nvPr>
        </p:nvSpPr>
        <p:spPr>
          <a:xfrm>
            <a:off x="2267744" y="274638"/>
            <a:ext cx="6419056" cy="1143000"/>
          </a:xfrm>
        </p:spPr>
        <p:txBody>
          <a:bodyPr>
            <a:normAutofit/>
          </a:bodyPr>
          <a:lstStyle/>
          <a:p>
            <a:pPr algn="l"/>
            <a:r>
              <a:rPr lang="es-EC" sz="2400" dirty="0" smtClean="0">
                <a:latin typeface="Century Gothic" pitchFamily="34" charset="0"/>
              </a:rPr>
              <a:t>MUESTRA BLANCURA DEL PAPEL</a:t>
            </a:r>
            <a:endParaRPr lang="es-EC" sz="2400" dirty="0">
              <a:latin typeface="Century Gothic" pitchFamily="34" charset="0"/>
            </a:endParaRPr>
          </a:p>
        </p:txBody>
      </p:sp>
    </p:spTree>
    <p:extLst>
      <p:ext uri="{BB962C8B-B14F-4D97-AF65-F5344CB8AC3E}">
        <p14:creationId xmlns:p14="http://schemas.microsoft.com/office/powerpoint/2010/main" val="194056164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600"/>
                            </p:stCondLst>
                            <p:childTnLst>
                              <p:par>
                                <p:cTn id="13" presetID="53"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91988" y="1238677"/>
            <a:ext cx="4818639" cy="4722685"/>
          </a:xfrm>
          <a:prstGeom prst="rect">
            <a:avLst/>
          </a:prstGeom>
          <a:noFill/>
          <a:ln>
            <a:noFill/>
          </a:ln>
          <a:extLst/>
        </p:spPr>
      </p:pic>
      <p:sp>
        <p:nvSpPr>
          <p:cNvPr id="11" name="10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
        <p:nvSpPr>
          <p:cNvPr id="3" name="2 Título"/>
          <p:cNvSpPr>
            <a:spLocks noGrp="1"/>
          </p:cNvSpPr>
          <p:nvPr>
            <p:ph type="title"/>
          </p:nvPr>
        </p:nvSpPr>
        <p:spPr>
          <a:xfrm>
            <a:off x="3563888" y="274638"/>
            <a:ext cx="5122912" cy="1143000"/>
          </a:xfrm>
        </p:spPr>
        <p:txBody>
          <a:bodyPr>
            <a:normAutofit/>
          </a:bodyPr>
          <a:lstStyle/>
          <a:p>
            <a:pPr algn="l"/>
            <a:r>
              <a:rPr lang="es-EC" sz="2400" dirty="0" smtClean="0">
                <a:latin typeface="Century Gothic" pitchFamily="34" charset="0"/>
              </a:rPr>
              <a:t>FORMATO</a:t>
            </a:r>
            <a:endParaRPr lang="es-EC" sz="2400" dirty="0">
              <a:latin typeface="Century Gothic" pitchFamily="34" charset="0"/>
            </a:endParaRPr>
          </a:p>
        </p:txBody>
      </p:sp>
    </p:spTree>
    <p:extLst>
      <p:ext uri="{BB962C8B-B14F-4D97-AF65-F5344CB8AC3E}">
        <p14:creationId xmlns:p14="http://schemas.microsoft.com/office/powerpoint/2010/main" val="41556679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250" autoRev="1" fill="hold">
                                          <p:stCondLst>
                                            <p:cond delay="0"/>
                                          </p:stCondLst>
                                        </p:cTn>
                                        <p:tgtEl>
                                          <p:spTgt spid="3"/>
                                        </p:tgtEl>
                                        <p:attrNameLst>
                                          <p:attrName>ppt_w</p:attrName>
                                        </p:attrNameLst>
                                      </p:cBhvr>
                                    </p:anim>
                                    <p:anim by="(#ppt_w*0.50)" calcmode="lin" valueType="num">
                                      <p:cBhvr>
                                        <p:cTn id="8" dur="25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par>
                          <p:cTn id="11" fill="hold">
                            <p:stCondLst>
                              <p:cond delay="8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35896" y="274638"/>
            <a:ext cx="5050904" cy="1143000"/>
          </a:xfrm>
        </p:spPr>
        <p:txBody>
          <a:bodyPr>
            <a:normAutofit/>
          </a:bodyPr>
          <a:lstStyle/>
          <a:p>
            <a:pPr algn="l"/>
            <a:r>
              <a:rPr lang="es-EC" sz="2400" dirty="0" smtClean="0">
                <a:latin typeface="Century Gothic" pitchFamily="34" charset="0"/>
              </a:rPr>
              <a:t>REPRESENTACIÓN DE LOS COLORES</a:t>
            </a:r>
            <a:endParaRPr lang="es-EC" sz="2400" dirty="0">
              <a:latin typeface="Century Gothic"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6224" y="1394342"/>
            <a:ext cx="5256634" cy="534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1981313656"/>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75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0 Imagen"/>
          <p:cNvPicPr/>
          <p:nvPr/>
        </p:nvPicPr>
        <p:blipFill>
          <a:blip r:embed="rId2" cstate="print">
            <a:extLst>
              <a:ext uri="{28A0092B-C50C-407E-A947-70E740481C1C}">
                <a14:useLocalDpi xmlns:a14="http://schemas.microsoft.com/office/drawing/2010/main" val="0"/>
              </a:ext>
            </a:extLst>
          </a:blip>
          <a:stretch>
            <a:fillRect/>
          </a:stretch>
        </p:blipFill>
        <p:spPr>
          <a:xfrm>
            <a:off x="3923928" y="1677379"/>
            <a:ext cx="3682752" cy="4286518"/>
          </a:xfrm>
          <a:prstGeom prst="rect">
            <a:avLst/>
          </a:prstGeom>
        </p:spPr>
      </p:pic>
      <p:sp>
        <p:nvSpPr>
          <p:cNvPr id="7" name="6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
        <p:nvSpPr>
          <p:cNvPr id="4" name="3 Título"/>
          <p:cNvSpPr>
            <a:spLocks noGrp="1"/>
          </p:cNvSpPr>
          <p:nvPr>
            <p:ph type="title"/>
          </p:nvPr>
        </p:nvSpPr>
        <p:spPr>
          <a:xfrm>
            <a:off x="3131840" y="274638"/>
            <a:ext cx="5554960" cy="1143000"/>
          </a:xfrm>
        </p:spPr>
        <p:txBody>
          <a:bodyPr>
            <a:normAutofit/>
          </a:bodyPr>
          <a:lstStyle/>
          <a:p>
            <a:pPr algn="l"/>
            <a:r>
              <a:rPr lang="es-EC" sz="2400" dirty="0" smtClean="0">
                <a:latin typeface="Century Gothic" pitchFamily="34" charset="0"/>
              </a:rPr>
              <a:t>CAJA TIPOGRÁFICA</a:t>
            </a:r>
            <a:endParaRPr lang="es-EC" sz="2400" dirty="0">
              <a:latin typeface="Century Gothic" pitchFamily="34" charset="0"/>
            </a:endParaRPr>
          </a:p>
        </p:txBody>
      </p:sp>
    </p:spTree>
    <p:extLst>
      <p:ext uri="{BB962C8B-B14F-4D97-AF65-F5344CB8AC3E}">
        <p14:creationId xmlns:p14="http://schemas.microsoft.com/office/powerpoint/2010/main" val="3443905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50" autoRev="1" fill="hold">
                                          <p:stCondLst>
                                            <p:cond delay="0"/>
                                          </p:stCondLst>
                                        </p:cTn>
                                        <p:tgtEl>
                                          <p:spTgt spid="4"/>
                                        </p:tgtEl>
                                        <p:attrNameLst>
                                          <p:attrName>ppt_w</p:attrName>
                                        </p:attrNameLst>
                                      </p:cBhvr>
                                    </p:anim>
                                    <p:anim by="(#ppt_w*0.50)" calcmode="lin" valueType="num">
                                      <p:cBhvr>
                                        <p:cTn id="8" dur="25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par>
                          <p:cTn id="11" fill="hold">
                            <p:stCondLst>
                              <p:cond delay="12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lum/>
          </a:blip>
          <a:srcRect r="4661"/>
          <a:stretch>
            <a:fillRect/>
          </a:stretch>
        </p:blipFill>
        <p:spPr bwMode="auto">
          <a:xfrm>
            <a:off x="2915816" y="2204864"/>
            <a:ext cx="5761487" cy="3312368"/>
          </a:xfrm>
          <a:prstGeom prst="rect">
            <a:avLst/>
          </a:prstGeom>
          <a:noFill/>
          <a:ln w="9525">
            <a:noFill/>
            <a:miter lim="800000"/>
            <a:headEnd/>
            <a:tailEnd/>
          </a:ln>
        </p:spPr>
      </p:pic>
      <p:sp>
        <p:nvSpPr>
          <p:cNvPr id="6" name="5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
        <p:nvSpPr>
          <p:cNvPr id="4" name="3 Título"/>
          <p:cNvSpPr>
            <a:spLocks noGrp="1"/>
          </p:cNvSpPr>
          <p:nvPr>
            <p:ph type="title"/>
          </p:nvPr>
        </p:nvSpPr>
        <p:spPr>
          <a:xfrm>
            <a:off x="3059832" y="274638"/>
            <a:ext cx="5626968" cy="1143000"/>
          </a:xfrm>
        </p:spPr>
        <p:txBody>
          <a:bodyPr>
            <a:normAutofit/>
          </a:bodyPr>
          <a:lstStyle/>
          <a:p>
            <a:pPr algn="l"/>
            <a:r>
              <a:rPr lang="es-EC" sz="2400" dirty="0" smtClean="0">
                <a:latin typeface="Century Gothic" pitchFamily="34" charset="0"/>
              </a:rPr>
              <a:t>MEDIDAS DE REVISTA</a:t>
            </a:r>
            <a:endParaRPr lang="es-EC" sz="2400" dirty="0">
              <a:latin typeface="Century Gothic" pitchFamily="34" charset="0"/>
            </a:endParaRPr>
          </a:p>
        </p:txBody>
      </p:sp>
    </p:spTree>
    <p:extLst>
      <p:ext uri="{BB962C8B-B14F-4D97-AF65-F5344CB8AC3E}">
        <p14:creationId xmlns:p14="http://schemas.microsoft.com/office/powerpoint/2010/main" val="192590469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par>
                          <p:cTn id="11" fill="hold">
                            <p:stCondLst>
                              <p:cond delay="25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0 Imagen"/>
          <p:cNvPicPr/>
          <p:nvPr/>
        </p:nvPicPr>
        <p:blipFill>
          <a:blip r:embed="rId2" cstate="print">
            <a:extLst>
              <a:ext uri="{28A0092B-C50C-407E-A947-70E740481C1C}">
                <a14:useLocalDpi xmlns:a14="http://schemas.microsoft.com/office/drawing/2010/main" val="0"/>
              </a:ext>
            </a:extLst>
          </a:blip>
          <a:stretch>
            <a:fillRect/>
          </a:stretch>
        </p:blipFill>
        <p:spPr>
          <a:xfrm>
            <a:off x="4037112" y="1700808"/>
            <a:ext cx="3528392" cy="4248472"/>
          </a:xfrm>
          <a:prstGeom prst="rect">
            <a:avLst/>
          </a:prstGeom>
        </p:spPr>
      </p:pic>
      <p:sp>
        <p:nvSpPr>
          <p:cNvPr id="5" name="4 Botón de acción: Hacia delante o Siguiente">
            <a:hlinkClick r:id="rId3" action="ppaction://hlinksldjump" highlightClick="1">
              <a:snd r:embed="rId4" name="click.wav"/>
            </a:hlinkClick>
          </p:cNvPr>
          <p:cNvSpPr/>
          <p:nvPr/>
        </p:nvSpPr>
        <p:spPr>
          <a:xfrm>
            <a:off x="8460432" y="6165304"/>
            <a:ext cx="540000" cy="540000"/>
          </a:xfrm>
          <a:prstGeom prst="actionButtonForwardNext">
            <a:avLst/>
          </a:prstGeom>
          <a:gradFill>
            <a:gsLst>
              <a:gs pos="0">
                <a:srgbClr val="8488C4"/>
              </a:gs>
              <a:gs pos="53000">
                <a:srgbClr val="D4DEFF"/>
              </a:gs>
              <a:gs pos="83000">
                <a:srgbClr val="D4DEFF"/>
              </a:gs>
              <a:gs pos="100000">
                <a:srgbClr val="96AB94"/>
              </a:gs>
            </a:gsLst>
            <a:lin ang="16200000" scaled="0"/>
          </a:gra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C"/>
          </a:p>
        </p:txBody>
      </p:sp>
      <p:sp>
        <p:nvSpPr>
          <p:cNvPr id="4" name="3 Título"/>
          <p:cNvSpPr>
            <a:spLocks noGrp="1"/>
          </p:cNvSpPr>
          <p:nvPr>
            <p:ph type="title"/>
          </p:nvPr>
        </p:nvSpPr>
        <p:spPr>
          <a:xfrm>
            <a:off x="3635896" y="274638"/>
            <a:ext cx="5050904" cy="1143000"/>
          </a:xfrm>
        </p:spPr>
        <p:txBody>
          <a:bodyPr>
            <a:normAutofit/>
          </a:bodyPr>
          <a:lstStyle/>
          <a:p>
            <a:pPr algn="l"/>
            <a:r>
              <a:rPr lang="es-EC" sz="2400" dirty="0" smtClean="0">
                <a:latin typeface="Century Gothic" pitchFamily="34" charset="0"/>
              </a:rPr>
              <a:t>MEDIDAS DE REVISTA</a:t>
            </a:r>
            <a:endParaRPr lang="es-EC" sz="2400" dirty="0">
              <a:latin typeface="Century Gothic" pitchFamily="34" charset="0"/>
            </a:endParaRPr>
          </a:p>
        </p:txBody>
      </p:sp>
    </p:spTree>
    <p:extLst>
      <p:ext uri="{BB962C8B-B14F-4D97-AF65-F5344CB8AC3E}">
        <p14:creationId xmlns:p14="http://schemas.microsoft.com/office/powerpoint/2010/main" val="373958128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50" autoRev="1" fill="hold">
                                          <p:stCondLst>
                                            <p:cond delay="0"/>
                                          </p:stCondLst>
                                        </p:cTn>
                                        <p:tgtEl>
                                          <p:spTgt spid="4"/>
                                        </p:tgtEl>
                                        <p:attrNameLst>
                                          <p:attrName>ppt_w</p:attrName>
                                        </p:attrNameLst>
                                      </p:cBhvr>
                                    </p:anim>
                                    <p:anim by="(#ppt_w*0.50)" calcmode="lin" valueType="num">
                                      <p:cBhvr>
                                        <p:cTn id="8" dur="25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par>
                          <p:cTn id="11" fill="hold">
                            <p:stCondLst>
                              <p:cond delay="125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85000" y="3820"/>
            <a:ext cx="2598736" cy="325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9462" y="4077072"/>
            <a:ext cx="4294906" cy="1719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503402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124"/>
                                        </p:tgtEl>
                                        <p:attrNameLst>
                                          <p:attrName>style.visibility</p:attrName>
                                        </p:attrNameLst>
                                      </p:cBhvr>
                                      <p:to>
                                        <p:strVal val="visible"/>
                                      </p:to>
                                    </p:set>
                                    <p:anim calcmode="lin" valueType="num">
                                      <p:cBhvr>
                                        <p:cTn id="13" dur="500" fill="hold"/>
                                        <p:tgtEl>
                                          <p:spTgt spid="5124"/>
                                        </p:tgtEl>
                                        <p:attrNameLst>
                                          <p:attrName>ppt_w</p:attrName>
                                        </p:attrNameLst>
                                      </p:cBhvr>
                                      <p:tavLst>
                                        <p:tav tm="0">
                                          <p:val>
                                            <p:fltVal val="0"/>
                                          </p:val>
                                        </p:tav>
                                        <p:tav tm="100000">
                                          <p:val>
                                            <p:strVal val="#ppt_w"/>
                                          </p:val>
                                        </p:tav>
                                      </p:tavLst>
                                    </p:anim>
                                    <p:anim calcmode="lin" valueType="num">
                                      <p:cBhvr>
                                        <p:cTn id="14" dur="500" fill="hold"/>
                                        <p:tgtEl>
                                          <p:spTgt spid="5124"/>
                                        </p:tgtEl>
                                        <p:attrNameLst>
                                          <p:attrName>ppt_h</p:attrName>
                                        </p:attrNameLst>
                                      </p:cBhvr>
                                      <p:tavLst>
                                        <p:tav tm="0">
                                          <p:val>
                                            <p:fltVal val="0"/>
                                          </p:val>
                                        </p:tav>
                                        <p:tav tm="100000">
                                          <p:val>
                                            <p:strVal val="#ppt_h"/>
                                          </p:val>
                                        </p:tav>
                                      </p:tavLst>
                                    </p:anim>
                                    <p:animEffect transition="in" filter="fade">
                                      <p:cBhvr>
                                        <p:cTn id="15"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8144" y="620688"/>
            <a:ext cx="1152128" cy="1152128"/>
          </a:xfrm>
          <a:prstGeom prst="rect">
            <a:avLst/>
          </a:prstGeom>
        </p:spPr>
      </p:pic>
      <p:sp>
        <p:nvSpPr>
          <p:cNvPr id="4" name="3 Marcador de contenido"/>
          <p:cNvSpPr txBox="1">
            <a:spLocks/>
          </p:cNvSpPr>
          <p:nvPr/>
        </p:nvSpPr>
        <p:spPr>
          <a:xfrm>
            <a:off x="2915816" y="1600201"/>
            <a:ext cx="5770984" cy="492514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1800" dirty="0">
                <a:latin typeface="Century Gothic" pitchFamily="34" charset="0"/>
              </a:rPr>
              <a:t>El proceso de producción comienza una vez que está finalizado el “arte” o “diseño” del trabajo a imprimir</a:t>
            </a:r>
            <a:r>
              <a:rPr lang="es-ES" sz="1800" dirty="0" smtClean="0">
                <a:latin typeface="Century Gothic" pitchFamily="34" charset="0"/>
              </a:rPr>
              <a:t>, puede </a:t>
            </a:r>
            <a:r>
              <a:rPr lang="es-ES" sz="1800" dirty="0">
                <a:latin typeface="Century Gothic" pitchFamily="34" charset="0"/>
              </a:rPr>
              <a:t>ser confeccionado por la propia imprenta o puede ser realizado por el cliente o su agencia. </a:t>
            </a:r>
            <a:endParaRPr lang="es-ES" sz="1800" dirty="0" smtClean="0">
              <a:latin typeface="Century Gothic" pitchFamily="34" charset="0"/>
            </a:endParaRPr>
          </a:p>
          <a:p>
            <a:pPr algn="just">
              <a:lnSpc>
                <a:spcPct val="150000"/>
              </a:lnSpc>
              <a:buFont typeface="Courier New" pitchFamily="49" charset="0"/>
              <a:buChar char="o"/>
            </a:pPr>
            <a:r>
              <a:rPr lang="es-ES" sz="1800" dirty="0" smtClean="0">
                <a:latin typeface="Century Gothic" pitchFamily="34" charset="0"/>
              </a:rPr>
              <a:t>El </a:t>
            </a:r>
            <a:r>
              <a:rPr lang="es-ES" sz="1800" dirty="0">
                <a:latin typeface="Century Gothic" pitchFamily="34" charset="0"/>
              </a:rPr>
              <a:t>diseño consiste en un archivo electrónico (en formato Corel </a:t>
            </a:r>
            <a:r>
              <a:rPr lang="es-ES" sz="1800" dirty="0" err="1">
                <a:latin typeface="Century Gothic" pitchFamily="34" charset="0"/>
              </a:rPr>
              <a:t>Draw</a:t>
            </a:r>
            <a:r>
              <a:rPr lang="es-ES" sz="1800" dirty="0">
                <a:latin typeface="Century Gothic" pitchFamily="34" charset="0"/>
              </a:rPr>
              <a:t> – </a:t>
            </a:r>
            <a:r>
              <a:rPr lang="es-ES" sz="1800" dirty="0" err="1">
                <a:latin typeface="Century Gothic" pitchFamily="34" charset="0"/>
              </a:rPr>
              <a:t>Illustrator</a:t>
            </a:r>
            <a:r>
              <a:rPr lang="es-ES" sz="1800" dirty="0">
                <a:latin typeface="Century Gothic" pitchFamily="34" charset="0"/>
              </a:rPr>
              <a:t> – </a:t>
            </a:r>
            <a:r>
              <a:rPr lang="es-ES" sz="1800" dirty="0" err="1">
                <a:latin typeface="Century Gothic" pitchFamily="34" charset="0"/>
              </a:rPr>
              <a:t>Photoshop</a:t>
            </a:r>
            <a:r>
              <a:rPr lang="es-ES" sz="1800" dirty="0">
                <a:latin typeface="Century Gothic" pitchFamily="34" charset="0"/>
              </a:rPr>
              <a:t> – Acrobat Reader, etc.) donde está grabado todo el material a imprimir en formato PDF. </a:t>
            </a:r>
            <a:endParaRPr lang="es-EC" sz="1800" dirty="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
        <p:nvSpPr>
          <p:cNvPr id="5" name="4 Título"/>
          <p:cNvSpPr>
            <a:spLocks noGrp="1"/>
          </p:cNvSpPr>
          <p:nvPr>
            <p:ph type="title"/>
          </p:nvPr>
        </p:nvSpPr>
        <p:spPr/>
        <p:txBody>
          <a:bodyPr/>
          <a:lstStyle/>
          <a:p>
            <a:pPr algn="r"/>
            <a:r>
              <a:rPr lang="es-EC" sz="2400" dirty="0" smtClean="0">
                <a:solidFill>
                  <a:schemeClr val="bg1">
                    <a:lumMod val="65000"/>
                  </a:schemeClr>
                </a:solidFill>
              </a:rPr>
              <a:t/>
            </a:r>
            <a:br>
              <a:rPr lang="es-EC" sz="2400" dirty="0" smtClean="0">
                <a:solidFill>
                  <a:schemeClr val="bg1">
                    <a:lumMod val="65000"/>
                  </a:schemeClr>
                </a:solidFill>
              </a:rPr>
            </a:br>
            <a:r>
              <a:rPr lang="es-EC" sz="2600" dirty="0" smtClean="0">
                <a:solidFill>
                  <a:schemeClr val="bg1">
                    <a:lumMod val="65000"/>
                  </a:schemeClr>
                </a:solidFill>
                <a:latin typeface="Century Gothic" pitchFamily="34" charset="0"/>
              </a:rPr>
              <a:t>Descripción</a:t>
            </a:r>
            <a:endParaRPr lang="es-EC" sz="2600" dirty="0">
              <a:solidFill>
                <a:schemeClr val="bg1">
                  <a:lumMod val="65000"/>
                </a:schemeClr>
              </a:solidFill>
              <a:latin typeface="Century Gothic" pitchFamily="34" charset="0"/>
            </a:endParaRPr>
          </a:p>
        </p:txBody>
      </p:sp>
    </p:spTree>
    <p:extLst>
      <p:ext uri="{BB962C8B-B14F-4D97-AF65-F5344CB8AC3E}">
        <p14:creationId xmlns:p14="http://schemas.microsoft.com/office/powerpoint/2010/main" val="402627435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Pre Impresión</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0112" y="620688"/>
            <a:ext cx="1152128" cy="1152128"/>
          </a:xfrm>
          <a:prstGeom prst="rect">
            <a:avLst/>
          </a:prstGeom>
        </p:spPr>
      </p:pic>
      <p:sp>
        <p:nvSpPr>
          <p:cNvPr id="4" name="3 Marcador de contenido"/>
          <p:cNvSpPr txBox="1">
            <a:spLocks/>
          </p:cNvSpPr>
          <p:nvPr/>
        </p:nvSpPr>
        <p:spPr>
          <a:xfrm>
            <a:off x="2915816" y="1600201"/>
            <a:ext cx="5770984" cy="492514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1800" dirty="0">
                <a:latin typeface="Century Gothic" pitchFamily="34" charset="0"/>
              </a:rPr>
              <a:t>La </a:t>
            </a:r>
            <a:r>
              <a:rPr lang="es-ES" sz="1800" dirty="0" smtClean="0">
                <a:latin typeface="Century Gothic" pitchFamily="34" charset="0"/>
              </a:rPr>
              <a:t>pre-prensa </a:t>
            </a:r>
            <a:r>
              <a:rPr lang="es-ES" sz="1800" dirty="0">
                <a:latin typeface="Century Gothic" pitchFamily="34" charset="0"/>
              </a:rPr>
              <a:t>digital es el conjunto de procesos posteriores al diseño operados por medio de una computadora y previos a la impresión. </a:t>
            </a:r>
            <a:endParaRPr lang="es-ES" sz="1800" dirty="0" smtClean="0">
              <a:latin typeface="Century Gothic" pitchFamily="34" charset="0"/>
            </a:endParaRPr>
          </a:p>
          <a:p>
            <a:pPr algn="just">
              <a:lnSpc>
                <a:spcPct val="150000"/>
              </a:lnSpc>
              <a:buFont typeface="Courier New" pitchFamily="49" charset="0"/>
              <a:buChar char="o"/>
            </a:pPr>
            <a:r>
              <a:rPr lang="es-ES" sz="1800" dirty="0" smtClean="0">
                <a:latin typeface="Century Gothic" pitchFamily="34" charset="0"/>
              </a:rPr>
              <a:t>La </a:t>
            </a:r>
            <a:r>
              <a:rPr lang="es-ES" sz="1800" dirty="0">
                <a:latin typeface="Century Gothic" pitchFamily="34" charset="0"/>
              </a:rPr>
              <a:t>responsabilidad y los cuidados para un óptimo resultado de </a:t>
            </a:r>
            <a:r>
              <a:rPr lang="es-ES" sz="1800" dirty="0" smtClean="0">
                <a:latin typeface="Century Gothic" pitchFamily="34" charset="0"/>
              </a:rPr>
              <a:t>pre-prensa </a:t>
            </a:r>
            <a:r>
              <a:rPr lang="es-ES" sz="1800" dirty="0">
                <a:latin typeface="Century Gothic" pitchFamily="34" charset="0"/>
              </a:rPr>
              <a:t>digital, comienzan en el trabajo del diseñador antes de mandar los archivos a salida y termina en la prensa misma.</a:t>
            </a:r>
            <a:endParaRPr lang="es-EC" sz="1800" dirty="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157872339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365104"/>
            <a:ext cx="4547893" cy="1281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64288" y="0"/>
            <a:ext cx="1979712" cy="3511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49290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p:cTn id="13" dur="1000" fill="hold"/>
                                        <p:tgtEl>
                                          <p:spTgt spid="3074"/>
                                        </p:tgtEl>
                                        <p:attrNameLst>
                                          <p:attrName>ppt_w</p:attrName>
                                        </p:attrNameLst>
                                      </p:cBhvr>
                                      <p:tavLst>
                                        <p:tav tm="0">
                                          <p:val>
                                            <p:strVal val="#ppt_w*0.70"/>
                                          </p:val>
                                        </p:tav>
                                        <p:tav tm="100000">
                                          <p:val>
                                            <p:strVal val="#ppt_w"/>
                                          </p:val>
                                        </p:tav>
                                      </p:tavLst>
                                    </p:anim>
                                    <p:anim calcmode="lin" valueType="num">
                                      <p:cBhvr>
                                        <p:cTn id="14" dur="1000" fill="hold"/>
                                        <p:tgtEl>
                                          <p:spTgt spid="3074"/>
                                        </p:tgtEl>
                                        <p:attrNameLst>
                                          <p:attrName>ppt_h</p:attrName>
                                        </p:attrNameLst>
                                      </p:cBhvr>
                                      <p:tavLst>
                                        <p:tav tm="0">
                                          <p:val>
                                            <p:strVal val="#ppt_h"/>
                                          </p:val>
                                        </p:tav>
                                        <p:tav tm="100000">
                                          <p:val>
                                            <p:strVal val="#ppt_h"/>
                                          </p:val>
                                        </p:tav>
                                      </p:tavLst>
                                    </p:anim>
                                    <p:animEffect transition="in" filter="fade">
                                      <p:cBhvr>
                                        <p:cTn id="15"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Impresión</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620688"/>
            <a:ext cx="1152128" cy="1152128"/>
          </a:xfrm>
          <a:prstGeom prst="rect">
            <a:avLst/>
          </a:prstGeom>
        </p:spPr>
      </p:pic>
      <p:sp>
        <p:nvSpPr>
          <p:cNvPr id="4" name="3 Marcador de contenido"/>
          <p:cNvSpPr txBox="1">
            <a:spLocks/>
          </p:cNvSpPr>
          <p:nvPr/>
        </p:nvSpPr>
        <p:spPr>
          <a:xfrm>
            <a:off x="2915816" y="1600201"/>
            <a:ext cx="5770984" cy="4925144"/>
          </a:xfrm>
          <a:prstGeom prst="rect">
            <a:avLst/>
          </a:prstGeom>
        </p:spPr>
        <p:txBody>
          <a:bodyPr>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6000" dirty="0">
                <a:latin typeface="Century Gothic" pitchFamily="34" charset="0"/>
              </a:rPr>
              <a:t>Todas las impresoras offset utilizan una tecnología similar de impresión donde las características más importantes de la máquina son su tamaño máximo de impresión </a:t>
            </a:r>
            <a:r>
              <a:rPr lang="es-ES" sz="6000" dirty="0" smtClean="0">
                <a:latin typeface="Century Gothic" pitchFamily="34" charset="0"/>
              </a:rPr>
              <a:t>y </a:t>
            </a:r>
            <a:r>
              <a:rPr lang="es-ES" sz="6000" dirty="0">
                <a:latin typeface="Century Gothic" pitchFamily="34" charset="0"/>
              </a:rPr>
              <a:t>su número de cuerpos impresores. </a:t>
            </a:r>
            <a:endParaRPr lang="es-EC" sz="6000" dirty="0">
              <a:latin typeface="Century Gothic" pitchFamily="34" charset="0"/>
            </a:endParaRPr>
          </a:p>
          <a:p>
            <a:pPr algn="just">
              <a:lnSpc>
                <a:spcPct val="170000"/>
              </a:lnSpc>
              <a:buFont typeface="Courier New" pitchFamily="49" charset="0"/>
              <a:buChar char="o"/>
            </a:pPr>
            <a:r>
              <a:rPr lang="es-ES" sz="6000" dirty="0" smtClean="0">
                <a:latin typeface="Century Gothic" pitchFamily="34" charset="0"/>
              </a:rPr>
              <a:t>Un trabajo </a:t>
            </a:r>
            <a:r>
              <a:rPr lang="es-ES" sz="6000" dirty="0">
                <a:latin typeface="Century Gothic" pitchFamily="34" charset="0"/>
              </a:rPr>
              <a:t>nuevo, se debe </a:t>
            </a:r>
            <a:r>
              <a:rPr lang="es-ES" sz="6000" b="1" dirty="0" err="1">
                <a:latin typeface="Century Gothic" pitchFamily="34" charset="0"/>
              </a:rPr>
              <a:t>setear</a:t>
            </a:r>
            <a:r>
              <a:rPr lang="es-ES" sz="6000" dirty="0">
                <a:latin typeface="Century Gothic" pitchFamily="34" charset="0"/>
              </a:rPr>
              <a:t> todos los parámetros de la </a:t>
            </a:r>
            <a:r>
              <a:rPr lang="es-ES" sz="6000" dirty="0" smtClean="0">
                <a:latin typeface="Century Gothic" pitchFamily="34" charset="0"/>
              </a:rPr>
              <a:t>máquina.</a:t>
            </a:r>
          </a:p>
          <a:p>
            <a:pPr algn="just">
              <a:lnSpc>
                <a:spcPct val="170000"/>
              </a:lnSpc>
              <a:buFont typeface="Courier New" pitchFamily="49" charset="0"/>
              <a:buChar char="o"/>
            </a:pPr>
            <a:r>
              <a:rPr lang="es-ES" sz="6000" dirty="0" smtClean="0">
                <a:latin typeface="Century Gothic" pitchFamily="34" charset="0"/>
              </a:rPr>
              <a:t> Luego </a:t>
            </a:r>
            <a:r>
              <a:rPr lang="es-ES" sz="6000" dirty="0">
                <a:latin typeface="Century Gothic" pitchFamily="34" charset="0"/>
              </a:rPr>
              <a:t>se realizan las primeras impresiones para ajustar el nivel de color, la uniformidad, el registro, etc. </a:t>
            </a:r>
            <a:endParaRPr lang="es-EC" sz="6000" dirty="0">
              <a:latin typeface="Century Gothic" pitchFamily="34" charset="0"/>
            </a:endParaRPr>
          </a:p>
          <a:p>
            <a:pPr algn="just">
              <a:lnSpc>
                <a:spcPct val="170000"/>
              </a:lnSpc>
              <a:buFont typeface="Courier New" pitchFamily="49" charset="0"/>
              <a:buChar char="o"/>
            </a:pPr>
            <a:r>
              <a:rPr lang="es-ES" sz="6000" dirty="0" smtClean="0">
                <a:latin typeface="Century Gothic" pitchFamily="34" charset="0"/>
              </a:rPr>
              <a:t>Al terminado </a:t>
            </a:r>
            <a:r>
              <a:rPr lang="es-ES" sz="6000" dirty="0">
                <a:latin typeface="Century Gothic" pitchFamily="34" charset="0"/>
              </a:rPr>
              <a:t>el arreglo se hace la producción (o “tiraje”). </a:t>
            </a:r>
            <a:endParaRPr lang="es-ES" sz="6000" dirty="0" smtClean="0">
              <a:latin typeface="Century Gothic" pitchFamily="34" charset="0"/>
            </a:endParaRPr>
          </a:p>
          <a:p>
            <a:pPr algn="just">
              <a:lnSpc>
                <a:spcPct val="170000"/>
              </a:lnSpc>
              <a:buFont typeface="Courier New" pitchFamily="49" charset="0"/>
              <a:buChar char="o"/>
            </a:pPr>
            <a:r>
              <a:rPr lang="es-ES" sz="6000" dirty="0" smtClean="0">
                <a:latin typeface="Century Gothic" pitchFamily="34" charset="0"/>
              </a:rPr>
              <a:t>El </a:t>
            </a:r>
            <a:r>
              <a:rPr lang="es-ES" sz="6000" dirty="0">
                <a:latin typeface="Century Gothic" pitchFamily="34" charset="0"/>
              </a:rPr>
              <a:t>proceso de impresión termina cuando se ha producido el tiraje necesario y se han removido las planchas de ese trabajo dejando la máquina lista para la orden siguiente. </a:t>
            </a:r>
            <a:endParaRPr lang="es-EC" sz="6000" dirty="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171742332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t/>
            </a:r>
            <a:br>
              <a:rPr lang="es-EC" sz="2600" dirty="0" smtClean="0"/>
            </a:br>
            <a:r>
              <a:rPr lang="es-EC" sz="2600" dirty="0" smtClean="0">
                <a:solidFill>
                  <a:schemeClr val="bg1">
                    <a:lumMod val="65000"/>
                  </a:schemeClr>
                </a:solidFill>
                <a:latin typeface="Century Gothic" pitchFamily="34" charset="0"/>
              </a:rPr>
              <a:t>Post-Impresión</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620688"/>
            <a:ext cx="1152128" cy="1152128"/>
          </a:xfrm>
          <a:prstGeom prst="rect">
            <a:avLst/>
          </a:prstGeom>
        </p:spPr>
      </p:pic>
      <p:sp>
        <p:nvSpPr>
          <p:cNvPr id="4" name="3 Marcador de contenido"/>
          <p:cNvSpPr txBox="1">
            <a:spLocks/>
          </p:cNvSpPr>
          <p:nvPr/>
        </p:nvSpPr>
        <p:spPr>
          <a:xfrm>
            <a:off x="2915816" y="1600201"/>
            <a:ext cx="5770984" cy="492514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2400" dirty="0" smtClean="0">
                <a:latin typeface="Century Gothic" pitchFamily="34" charset="0"/>
              </a:rPr>
              <a:t>Doblado de los pliegos</a:t>
            </a:r>
            <a:endParaRPr lang="es-EC" sz="2400" dirty="0" smtClean="0">
              <a:latin typeface="Century Gothic" pitchFamily="34" charset="0"/>
            </a:endParaRPr>
          </a:p>
          <a:p>
            <a:pPr lvl="0">
              <a:lnSpc>
                <a:spcPct val="150000"/>
              </a:lnSpc>
              <a:buFont typeface="Courier New" pitchFamily="49" charset="0"/>
              <a:buChar char="o"/>
            </a:pPr>
            <a:r>
              <a:rPr lang="es-ES" sz="2400" dirty="0" smtClean="0">
                <a:latin typeface="Century Gothic" pitchFamily="34" charset="0"/>
              </a:rPr>
              <a:t> </a:t>
            </a:r>
            <a:r>
              <a:rPr lang="es-ES" sz="2400" dirty="0">
                <a:latin typeface="Century Gothic" pitchFamily="34" charset="0"/>
              </a:rPr>
              <a:t>Intercalado </a:t>
            </a:r>
            <a:endParaRPr lang="es-EC" sz="2400" dirty="0">
              <a:latin typeface="Century Gothic" pitchFamily="34" charset="0"/>
            </a:endParaRPr>
          </a:p>
          <a:p>
            <a:pPr lvl="0">
              <a:lnSpc>
                <a:spcPct val="150000"/>
              </a:lnSpc>
              <a:buFont typeface="Courier New" pitchFamily="49" charset="0"/>
              <a:buChar char="o"/>
            </a:pPr>
            <a:r>
              <a:rPr lang="es-ES" sz="2400" dirty="0">
                <a:latin typeface="Century Gothic" pitchFamily="34" charset="0"/>
              </a:rPr>
              <a:t> Grapado </a:t>
            </a:r>
            <a:endParaRPr lang="es-EC" sz="2400" dirty="0">
              <a:latin typeface="Century Gothic" pitchFamily="34" charset="0"/>
            </a:endParaRPr>
          </a:p>
          <a:p>
            <a:pPr lvl="0">
              <a:lnSpc>
                <a:spcPct val="150000"/>
              </a:lnSpc>
              <a:buFont typeface="Courier New" pitchFamily="49" charset="0"/>
              <a:buChar char="o"/>
            </a:pPr>
            <a:r>
              <a:rPr lang="es-ES" sz="2400" dirty="0">
                <a:latin typeface="Century Gothic" pitchFamily="34" charset="0"/>
              </a:rPr>
              <a:t> Corte final </a:t>
            </a:r>
            <a:endParaRPr lang="es-EC" sz="2400" dirty="0">
              <a:latin typeface="Century Gothic" pitchFamily="34" charset="0"/>
            </a:endParaRPr>
          </a:p>
          <a:p>
            <a:pPr lvl="0">
              <a:lnSpc>
                <a:spcPct val="150000"/>
              </a:lnSpc>
              <a:buFont typeface="Courier New" pitchFamily="49" charset="0"/>
              <a:buChar char="o"/>
            </a:pPr>
            <a:r>
              <a:rPr lang="es-ES" sz="2400" dirty="0">
                <a:latin typeface="Century Gothic" pitchFamily="34" charset="0"/>
              </a:rPr>
              <a:t> Empaquetado </a:t>
            </a:r>
            <a:endParaRPr lang="es-EC" sz="2400" dirty="0">
              <a:latin typeface="Century Gothic" pitchFamily="34" charset="0"/>
            </a:endParaRPr>
          </a:p>
          <a:p>
            <a:pPr marL="0" indent="0" algn="just">
              <a:lnSpc>
                <a:spcPct val="150000"/>
              </a:lnSpc>
              <a:buNone/>
            </a:pPr>
            <a:endParaRPr lang="es-EC" sz="1800" dirty="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369402593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Diagrama de Flujo</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620688"/>
            <a:ext cx="1152128" cy="1152128"/>
          </a:xfrm>
          <a:prstGeom prst="rect">
            <a:avLst/>
          </a:prstGeom>
        </p:spPr>
      </p:pic>
      <p:pic>
        <p:nvPicPr>
          <p:cNvPr id="4" name="831 Imagen" descr="Flujo de produccion 1jpg.jpg"/>
          <p:cNvPicPr/>
          <p:nvPr/>
        </p:nvPicPr>
        <p:blipFill>
          <a:blip r:embed="rId3" cstate="print"/>
          <a:srcRect l="2253" t="1054" r="977" b="2108"/>
          <a:stretch>
            <a:fillRect/>
          </a:stretch>
        </p:blipFill>
        <p:spPr>
          <a:xfrm>
            <a:off x="3635896" y="1772816"/>
            <a:ext cx="4406924" cy="4770125"/>
          </a:xfrm>
          <a:prstGeom prst="rect">
            <a:avLst/>
          </a:prstGeom>
        </p:spPr>
      </p:pic>
    </p:spTree>
    <p:extLst>
      <p:ext uri="{BB962C8B-B14F-4D97-AF65-F5344CB8AC3E}">
        <p14:creationId xmlns:p14="http://schemas.microsoft.com/office/powerpoint/2010/main" val="239834276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latin typeface="Century Gothic" pitchFamily="34" charset="0"/>
              </a:rPr>
              <a:t/>
            </a:r>
            <a:br>
              <a:rPr lang="es-EC" sz="2600" dirty="0" smtClean="0">
                <a:latin typeface="Century Gothic" pitchFamily="34" charset="0"/>
              </a:rPr>
            </a:br>
            <a:r>
              <a:rPr lang="es-EC" sz="2600" dirty="0" smtClean="0">
                <a:solidFill>
                  <a:schemeClr val="bg1">
                    <a:lumMod val="65000"/>
                  </a:schemeClr>
                </a:solidFill>
                <a:latin typeface="Century Gothic" pitchFamily="34" charset="0"/>
              </a:rPr>
              <a:t>Calibración y Perfilación de Equipos</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9712" y="620688"/>
            <a:ext cx="1152128" cy="1152128"/>
          </a:xfrm>
          <a:prstGeom prst="rect">
            <a:avLst/>
          </a:prstGeom>
        </p:spPr>
      </p:pic>
      <p:sp>
        <p:nvSpPr>
          <p:cNvPr id="4" name="3 Marcador de contenido"/>
          <p:cNvSpPr txBox="1">
            <a:spLocks/>
          </p:cNvSpPr>
          <p:nvPr/>
        </p:nvSpPr>
        <p:spPr>
          <a:xfrm>
            <a:off x="2915816" y="1600201"/>
            <a:ext cx="5770984" cy="492514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400" dirty="0" smtClean="0">
                <a:latin typeface="Century Gothic" pitchFamily="34" charset="0"/>
              </a:rPr>
              <a:t>CALIBRACIÓN</a:t>
            </a:r>
          </a:p>
          <a:p>
            <a:pPr algn="just">
              <a:lnSpc>
                <a:spcPct val="150000"/>
              </a:lnSpc>
              <a:buFont typeface="Courier New" pitchFamily="49" charset="0"/>
              <a:buChar char="o"/>
            </a:pPr>
            <a:r>
              <a:rPr lang="es-ES" sz="1800" dirty="0" smtClean="0">
                <a:latin typeface="Century Gothic" pitchFamily="34" charset="0"/>
              </a:rPr>
              <a:t>La </a:t>
            </a:r>
            <a:r>
              <a:rPr lang="es-ES" sz="1800" dirty="0">
                <a:latin typeface="Century Gothic" pitchFamily="34" charset="0"/>
              </a:rPr>
              <a:t>calibración es un proceso de ajuste del dispositivo para que este represente las imágenes de la forma más neutra posible y sacando la máxima gama de densidad posible.</a:t>
            </a:r>
            <a:endParaRPr lang="es-EC" sz="1800" dirty="0">
              <a:latin typeface="Century Gothic" pitchFamily="34" charset="0"/>
            </a:endParaRPr>
          </a:p>
          <a:p>
            <a:pPr algn="just">
              <a:lnSpc>
                <a:spcPct val="150000"/>
              </a:lnSpc>
              <a:buFont typeface="Courier New" pitchFamily="49" charset="0"/>
              <a:buChar char="o"/>
            </a:pPr>
            <a:r>
              <a:rPr lang="es-ES" sz="1800" dirty="0">
                <a:latin typeface="Century Gothic" pitchFamily="34" charset="0"/>
              </a:rPr>
              <a:t>A partir de una calibración precisa conseguiremos un punto de partida a partir del cual podremos realizar la generación de su perfil</a:t>
            </a:r>
            <a:r>
              <a:rPr lang="es-ES" sz="1800" dirty="0" smtClean="0">
                <a:latin typeface="Century Gothic" pitchFamily="34" charset="0"/>
              </a:rPr>
              <a:t>.</a:t>
            </a: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126484154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Marcador de contenido"/>
          <p:cNvSpPr txBox="1">
            <a:spLocks/>
          </p:cNvSpPr>
          <p:nvPr/>
        </p:nvSpPr>
        <p:spPr>
          <a:xfrm>
            <a:off x="2915816" y="1600201"/>
            <a:ext cx="5770984" cy="4925144"/>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2600" dirty="0" smtClean="0">
                <a:latin typeface="Century Gothic" pitchFamily="34" charset="0"/>
              </a:rPr>
              <a:t>PERFILACIÓN</a:t>
            </a:r>
          </a:p>
          <a:p>
            <a:pPr algn="just">
              <a:lnSpc>
                <a:spcPct val="170000"/>
              </a:lnSpc>
              <a:buFont typeface="Courier New" pitchFamily="49" charset="0"/>
              <a:buChar char="o"/>
            </a:pPr>
            <a:r>
              <a:rPr lang="es-ES" sz="1800" dirty="0" smtClean="0">
                <a:latin typeface="Century Gothic" pitchFamily="34" charset="0"/>
              </a:rPr>
              <a:t>El perfil es un archivo que describe el comportamiento del dispositivo, en las condiciones de la luz, tintas, papel, etc., indicando cuales son las características de reproducción del color, y los límites que este puede representar.</a:t>
            </a:r>
            <a:endParaRPr lang="es-EC" sz="1800" dirty="0" smtClean="0">
              <a:latin typeface="Century Gothic" pitchFamily="34" charset="0"/>
            </a:endParaRPr>
          </a:p>
          <a:p>
            <a:pPr algn="just">
              <a:lnSpc>
                <a:spcPct val="170000"/>
              </a:lnSpc>
              <a:buFont typeface="Courier New" pitchFamily="49" charset="0"/>
              <a:buChar char="o"/>
            </a:pPr>
            <a:r>
              <a:rPr lang="es-ES" sz="1800" dirty="0" smtClean="0">
                <a:latin typeface="Century Gothic" pitchFamily="34" charset="0"/>
              </a:rPr>
              <a:t>El proceso de perfilado analiza los valores de color que representa el dispositivo, a través de unas muestras de color y densidad, y los relaciona con los que teóricamente debería representar, describiendo el comportamiento de este dispositivo.</a:t>
            </a:r>
            <a:endParaRPr lang="es-EC" sz="1800" dirty="0" smtClean="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419828321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Equipos de Pre-prensa</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7944" y="620688"/>
            <a:ext cx="1152128" cy="1152128"/>
          </a:xfrm>
          <a:prstGeom prst="rect">
            <a:avLst/>
          </a:prstGeom>
        </p:spPr>
      </p:pic>
      <p:sp>
        <p:nvSpPr>
          <p:cNvPr id="4" name="3 Marcador de contenido"/>
          <p:cNvSpPr txBox="1">
            <a:spLocks/>
          </p:cNvSpPr>
          <p:nvPr/>
        </p:nvSpPr>
        <p:spPr>
          <a:xfrm>
            <a:off x="2915816" y="1600201"/>
            <a:ext cx="5770984" cy="492514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2000" dirty="0" smtClean="0">
                <a:latin typeface="Century Gothic" pitchFamily="34" charset="0"/>
              </a:rPr>
              <a:t>Mostraremos paso </a:t>
            </a:r>
            <a:r>
              <a:rPr lang="es-ES" sz="2000" dirty="0">
                <a:latin typeface="Century Gothic" pitchFamily="34" charset="0"/>
              </a:rPr>
              <a:t>a paso la forma correcta para calibrar y crear perfiles para cada uno de los equipos de pre prensa, como la cámara fotográfica, el monitor, el </a:t>
            </a:r>
            <a:r>
              <a:rPr lang="es-ES" sz="2000" dirty="0" err="1">
                <a:latin typeface="Century Gothic" pitchFamily="34" charset="0"/>
              </a:rPr>
              <a:t>rip</a:t>
            </a:r>
            <a:r>
              <a:rPr lang="es-ES" sz="2000" dirty="0">
                <a:latin typeface="Century Gothic" pitchFamily="34" charset="0"/>
              </a:rPr>
              <a:t> y el </a:t>
            </a:r>
            <a:r>
              <a:rPr lang="es-ES" sz="2000" dirty="0" err="1" smtClean="0">
                <a:latin typeface="Century Gothic" pitchFamily="34" charset="0"/>
              </a:rPr>
              <a:t>ctp</a:t>
            </a:r>
            <a:r>
              <a:rPr lang="es-ES" sz="2000" dirty="0" smtClean="0">
                <a:latin typeface="Century Gothic" pitchFamily="34" charset="0"/>
              </a:rPr>
              <a:t>.</a:t>
            </a: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392946448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400" dirty="0" smtClean="0">
                <a:solidFill>
                  <a:schemeClr val="bg1">
                    <a:lumMod val="65000"/>
                  </a:schemeClr>
                </a:solidFill>
                <a:latin typeface="Century Gothic" pitchFamily="34" charset="0"/>
              </a:rPr>
              <a:t>Características de cámara Panasonic Fz35</a:t>
            </a:r>
            <a:endParaRPr lang="es-EC" sz="24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5656" y="620688"/>
            <a:ext cx="1152128" cy="1152128"/>
          </a:xfrm>
          <a:prstGeom prst="rect">
            <a:avLst/>
          </a:prstGeom>
        </p:spPr>
      </p:pic>
      <p:sp>
        <p:nvSpPr>
          <p:cNvPr id="4" name="3 Marcador de contenido"/>
          <p:cNvSpPr txBox="1">
            <a:spLocks/>
          </p:cNvSpPr>
          <p:nvPr/>
        </p:nvSpPr>
        <p:spPr>
          <a:xfrm>
            <a:off x="2915816" y="1600201"/>
            <a:ext cx="5770984" cy="3052935"/>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1600" dirty="0" smtClean="0">
                <a:latin typeface="Century Gothic" pitchFamily="34" charset="0"/>
              </a:rPr>
              <a:t>Está equipada </a:t>
            </a:r>
            <a:r>
              <a:rPr lang="es-ES" sz="1600" dirty="0">
                <a:latin typeface="Century Gothic" pitchFamily="34" charset="0"/>
              </a:rPr>
              <a:t>con funciones creativas mejoradas, y capacidad de grabar video en alta definición, </a:t>
            </a:r>
            <a:r>
              <a:rPr lang="es-ES" sz="1600" dirty="0" smtClean="0">
                <a:latin typeface="Century Gothic" pitchFamily="34" charset="0"/>
              </a:rPr>
              <a:t>con </a:t>
            </a:r>
            <a:r>
              <a:rPr lang="es-ES" sz="1600" dirty="0">
                <a:latin typeface="Century Gothic" pitchFamily="34" charset="0"/>
              </a:rPr>
              <a:t>una poderosa lente gran angular LEICA DC de 27mm y zoom óptico de 18x.</a:t>
            </a:r>
            <a:endParaRPr lang="es-EC" sz="1600" dirty="0">
              <a:latin typeface="Century Gothic" pitchFamily="34" charset="0"/>
            </a:endParaRPr>
          </a:p>
          <a:p>
            <a:pPr algn="just">
              <a:lnSpc>
                <a:spcPct val="170000"/>
              </a:lnSpc>
              <a:buFont typeface="Courier New" pitchFamily="49" charset="0"/>
              <a:buChar char="o"/>
            </a:pPr>
            <a:r>
              <a:rPr lang="es-ES" sz="1600" dirty="0" smtClean="0">
                <a:latin typeface="Century Gothic" pitchFamily="34" charset="0"/>
              </a:rPr>
              <a:t>Cuenta con </a:t>
            </a:r>
            <a:r>
              <a:rPr lang="es-ES" sz="1600" dirty="0">
                <a:latin typeface="Century Gothic" pitchFamily="34" charset="0"/>
              </a:rPr>
              <a:t>sensor de imagen es de 12.1 megapíxeles y está equipado con estabilización óptica de imagen vía tecnologías POWER Óptica </a:t>
            </a:r>
            <a:r>
              <a:rPr lang="es-ES" sz="1600" dirty="0" err="1">
                <a:latin typeface="Century Gothic" pitchFamily="34" charset="0"/>
              </a:rPr>
              <a:t>Image</a:t>
            </a:r>
            <a:r>
              <a:rPr lang="es-ES" sz="1600" dirty="0">
                <a:latin typeface="Century Gothic" pitchFamily="34" charset="0"/>
              </a:rPr>
              <a:t> </a:t>
            </a:r>
            <a:r>
              <a:rPr lang="es-ES" sz="1600" dirty="0" err="1">
                <a:latin typeface="Century Gothic" pitchFamily="34" charset="0"/>
              </a:rPr>
              <a:t>Stabilizer</a:t>
            </a:r>
            <a:r>
              <a:rPr lang="es-ES" sz="1600" dirty="0">
                <a:latin typeface="Century Gothic" pitchFamily="34" charset="0"/>
              </a:rPr>
              <a:t> (O.I.S.), MEGA O.I.S., y auto foco (AF) de ultra alta velocidad.</a:t>
            </a:r>
            <a:endParaRPr lang="es-EC" sz="1600" dirty="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5" name="3 Imagen" descr="panasonic-fz35-800.jpg"/>
          <p:cNvPicPr/>
          <p:nvPr/>
        </p:nvPicPr>
        <p:blipFill>
          <a:blip r:embed="rId3" cstate="print"/>
          <a:stretch>
            <a:fillRect/>
          </a:stretch>
        </p:blipFill>
        <p:spPr>
          <a:xfrm>
            <a:off x="4582343" y="4637484"/>
            <a:ext cx="2437930" cy="1910148"/>
          </a:xfrm>
          <a:prstGeom prst="rect">
            <a:avLst/>
          </a:prstGeom>
        </p:spPr>
      </p:pic>
    </p:spTree>
    <p:extLst>
      <p:ext uri="{BB962C8B-B14F-4D97-AF65-F5344CB8AC3E}">
        <p14:creationId xmlns:p14="http://schemas.microsoft.com/office/powerpoint/2010/main" val="21879317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74638"/>
            <a:ext cx="6696744" cy="1143000"/>
          </a:xfrm>
        </p:spPr>
        <p:txBody>
          <a:bodyPr>
            <a:normAutofit/>
          </a:bodyPr>
          <a:lstStyle/>
          <a:p>
            <a:pPr algn="r"/>
            <a:r>
              <a:rPr lang="es-EC" sz="2700" dirty="0" smtClean="0">
                <a:solidFill>
                  <a:schemeClr val="bg1">
                    <a:lumMod val="65000"/>
                  </a:schemeClr>
                </a:solidFill>
                <a:latin typeface="Century Gothic" pitchFamily="34" charset="0"/>
              </a:rPr>
              <a:t/>
            </a:r>
            <a:br>
              <a:rPr lang="es-EC" sz="2700" dirty="0" smtClean="0">
                <a:solidFill>
                  <a:schemeClr val="bg1">
                    <a:lumMod val="65000"/>
                  </a:schemeClr>
                </a:solidFill>
                <a:latin typeface="Century Gothic" pitchFamily="34" charset="0"/>
              </a:rPr>
            </a:br>
            <a:r>
              <a:rPr lang="es-EC" sz="2700" dirty="0" smtClean="0">
                <a:solidFill>
                  <a:schemeClr val="bg1">
                    <a:lumMod val="65000"/>
                  </a:schemeClr>
                </a:solidFill>
                <a:latin typeface="Century Gothic" pitchFamily="34" charset="0"/>
              </a:rPr>
              <a:t>Balance de Blanco</a:t>
            </a:r>
            <a:endParaRPr lang="es-EC" sz="2700" dirty="0"/>
          </a:p>
        </p:txBody>
      </p:sp>
      <p:sp>
        <p:nvSpPr>
          <p:cNvPr id="3" name="3 Marcador de contenido"/>
          <p:cNvSpPr txBox="1">
            <a:spLocks/>
          </p:cNvSpPr>
          <p:nvPr/>
        </p:nvSpPr>
        <p:spPr>
          <a:xfrm>
            <a:off x="2915816" y="1600201"/>
            <a:ext cx="5770984" cy="334096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800" dirty="0" smtClean="0">
                <a:latin typeface="Century Gothic" pitchFamily="34" charset="0"/>
              </a:rPr>
              <a:t>Es un </a:t>
            </a:r>
            <a:r>
              <a:rPr lang="es-ES" sz="1800" dirty="0">
                <a:latin typeface="Century Gothic" pitchFamily="34" charset="0"/>
              </a:rPr>
              <a:t>control de la cámara que sirve para ajustar el brillo de los colores básicos rojo, verde y azul (RGB) con el objeto de que la parte más brillante de la imagen aparezca como color blanco, y la menos brillante como negro. </a:t>
            </a:r>
            <a:endParaRPr lang="es-ES" sz="1800" dirty="0" smtClean="0">
              <a:latin typeface="Century Gothic" pitchFamily="34" charset="0"/>
            </a:endParaRPr>
          </a:p>
          <a:p>
            <a:pPr marL="0" indent="0" algn="just">
              <a:lnSpc>
                <a:spcPct val="170000"/>
              </a:lnSpc>
              <a:buNone/>
            </a:pPr>
            <a:endParaRPr lang="es-ES" sz="1700" dirty="0" smtClean="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5976" y="620688"/>
            <a:ext cx="1152128" cy="1152128"/>
          </a:xfrm>
          <a:prstGeom prst="rect">
            <a:avLst/>
          </a:prstGeom>
        </p:spPr>
      </p:pic>
    </p:spTree>
    <p:extLst>
      <p:ext uri="{BB962C8B-B14F-4D97-AF65-F5344CB8AC3E}">
        <p14:creationId xmlns:p14="http://schemas.microsoft.com/office/powerpoint/2010/main" val="7394446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Marcador de contenido"/>
          <p:cNvSpPr txBox="1">
            <a:spLocks/>
          </p:cNvSpPr>
          <p:nvPr/>
        </p:nvSpPr>
        <p:spPr>
          <a:xfrm>
            <a:off x="2915816" y="1600201"/>
            <a:ext cx="5770984" cy="4709119"/>
          </a:xfrm>
          <a:prstGeom prst="rect">
            <a:avLst/>
          </a:prstGeom>
        </p:spPr>
        <p:txBody>
          <a:bodyPr>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8000" dirty="0" smtClean="0">
                <a:latin typeface="Century Gothic" pitchFamily="34" charset="0"/>
              </a:rPr>
              <a:t>¿PORQUÉ NECESITAMOS EL BALANCE DE BLANCO?</a:t>
            </a:r>
          </a:p>
          <a:p>
            <a:pPr algn="just">
              <a:lnSpc>
                <a:spcPct val="170000"/>
              </a:lnSpc>
              <a:buFont typeface="Courier New" pitchFamily="49" charset="0"/>
              <a:buChar char="o"/>
            </a:pPr>
            <a:r>
              <a:rPr lang="es-ES" sz="6400" dirty="0">
                <a:latin typeface="Century Gothic" pitchFamily="34" charset="0"/>
              </a:rPr>
              <a:t>Los colores registrados por la cámara digital dependen de la iluminación. La luz que entra por el diafragma y registra el </a:t>
            </a:r>
            <a:r>
              <a:rPr lang="es-ES" sz="6400" b="1" dirty="0">
                <a:latin typeface="Century Gothic" pitchFamily="34" charset="0"/>
                <a:hlinkClick r:id="rId2" action="ppaction://hlinksldjump"/>
              </a:rPr>
              <a:t>CCD</a:t>
            </a:r>
            <a:r>
              <a:rPr lang="es-ES" sz="6400" dirty="0">
                <a:latin typeface="Century Gothic" pitchFamily="34" charset="0"/>
              </a:rPr>
              <a:t> </a:t>
            </a:r>
            <a:r>
              <a:rPr lang="es-EC" sz="6400" dirty="0" smtClean="0">
                <a:latin typeface="Century Gothic" pitchFamily="34" charset="0"/>
              </a:rPr>
              <a:t>(</a:t>
            </a:r>
            <a:r>
              <a:rPr lang="es-EC" sz="6400" dirty="0" err="1">
                <a:latin typeface="Century Gothic" pitchFamily="34" charset="0"/>
              </a:rPr>
              <a:t>Charge-Coupled</a:t>
            </a:r>
            <a:r>
              <a:rPr lang="es-EC" sz="6400" dirty="0">
                <a:latin typeface="Century Gothic" pitchFamily="34" charset="0"/>
              </a:rPr>
              <a:t> </a:t>
            </a:r>
            <a:r>
              <a:rPr lang="es-EC" sz="6400" dirty="0" err="1">
                <a:latin typeface="Century Gothic" pitchFamily="34" charset="0"/>
              </a:rPr>
              <a:t>Device</a:t>
            </a:r>
            <a:r>
              <a:rPr lang="es-EC" sz="6400" dirty="0">
                <a:latin typeface="Century Gothic" pitchFamily="34" charset="0"/>
              </a:rPr>
              <a:t>) </a:t>
            </a:r>
            <a:r>
              <a:rPr lang="es-ES" sz="6400" dirty="0" smtClean="0">
                <a:latin typeface="Century Gothic" pitchFamily="34" charset="0"/>
              </a:rPr>
              <a:t>no </a:t>
            </a:r>
            <a:r>
              <a:rPr lang="es-ES" sz="6400" dirty="0">
                <a:latin typeface="Century Gothic" pitchFamily="34" charset="0"/>
              </a:rPr>
              <a:t>es siempre la misma. Puede ser natural o </a:t>
            </a:r>
            <a:r>
              <a:rPr lang="es-ES" sz="6400" dirty="0" smtClean="0">
                <a:latin typeface="Century Gothic" pitchFamily="34" charset="0"/>
              </a:rPr>
              <a:t>artificial, existiendo subtipos que dependientes de una serie de características diferenciadoras. </a:t>
            </a:r>
            <a:r>
              <a:rPr lang="es-ES" sz="6400" dirty="0">
                <a:latin typeface="Century Gothic" pitchFamily="34" charset="0"/>
              </a:rPr>
              <a:t>Una de ellas es precisamente la temperatura de color, que expresa la dominante de color de una fuente de luz determinada, que varía según la distribución espectral de la energía. </a:t>
            </a:r>
            <a:endParaRPr lang="es-EC" sz="64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271463848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400" dirty="0" smtClean="0">
                <a:solidFill>
                  <a:schemeClr val="bg1">
                    <a:lumMod val="65000"/>
                  </a:schemeClr>
                </a:solidFill>
                <a:latin typeface="Century Gothic" pitchFamily="34" charset="0"/>
              </a:rPr>
              <a:t/>
            </a:r>
            <a:br>
              <a:rPr lang="es-EC" sz="2400" dirty="0" smtClean="0">
                <a:solidFill>
                  <a:schemeClr val="bg1">
                    <a:lumMod val="65000"/>
                  </a:schemeClr>
                </a:solidFill>
                <a:latin typeface="Century Gothic" pitchFamily="34" charset="0"/>
              </a:rPr>
            </a:br>
            <a:r>
              <a:rPr lang="es-EC" sz="2400" dirty="0" smtClean="0">
                <a:solidFill>
                  <a:schemeClr val="bg1">
                    <a:lumMod val="65000"/>
                  </a:schemeClr>
                </a:solidFill>
                <a:latin typeface="Century Gothic" pitchFamily="34" charset="0"/>
              </a:rPr>
              <a:t>Incidencias de la Temperatura del Color</a:t>
            </a:r>
            <a:endParaRPr lang="es-EC" sz="24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1680" y="620688"/>
            <a:ext cx="1152128" cy="1152128"/>
          </a:xfrm>
          <a:prstGeom prst="rect">
            <a:avLst/>
          </a:prstGeom>
        </p:spPr>
      </p:pic>
      <p:sp>
        <p:nvSpPr>
          <p:cNvPr id="4" name="3 Marcador de contenido"/>
          <p:cNvSpPr txBox="1">
            <a:spLocks/>
          </p:cNvSpPr>
          <p:nvPr/>
        </p:nvSpPr>
        <p:spPr>
          <a:xfrm>
            <a:off x="2915816" y="1600201"/>
            <a:ext cx="5770984" cy="4709119"/>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2200" dirty="0">
                <a:latin typeface="Century Gothic" pitchFamily="34" charset="0"/>
              </a:rPr>
              <a:t>La temperatura de color de la luz durante el día varía según el momento del día en que nos encontremos y las condiciones </a:t>
            </a:r>
            <a:r>
              <a:rPr lang="es-ES" sz="2200" dirty="0" smtClean="0">
                <a:latin typeface="Century Gothic" pitchFamily="34" charset="0"/>
              </a:rPr>
              <a:t>atmosféricas</a:t>
            </a:r>
          </a:p>
          <a:p>
            <a:pPr algn="just">
              <a:lnSpc>
                <a:spcPct val="170000"/>
              </a:lnSpc>
              <a:buFont typeface="Courier New" pitchFamily="49" charset="0"/>
              <a:buChar char="o"/>
            </a:pPr>
            <a:r>
              <a:rPr lang="es-ES" sz="2200" dirty="0" smtClean="0">
                <a:latin typeface="Century Gothic" pitchFamily="34" charset="0"/>
              </a:rPr>
              <a:t>Las cámaras </a:t>
            </a:r>
            <a:r>
              <a:rPr lang="es-ES" sz="2200" dirty="0">
                <a:latin typeface="Century Gothic" pitchFamily="34" charset="0"/>
              </a:rPr>
              <a:t>digitales tienen una opción de configuración que permite indicar distintos modos de </a:t>
            </a:r>
            <a:r>
              <a:rPr lang="es-ES" sz="2200" dirty="0">
                <a:latin typeface="Century Gothic" pitchFamily="34" charset="0"/>
                <a:hlinkClick r:id="rId3" action="ppaction://hlinksldjump"/>
              </a:rPr>
              <a:t>balance de blancos</a:t>
            </a:r>
            <a:r>
              <a:rPr lang="es-ES" sz="2200" dirty="0">
                <a:latin typeface="Century Gothic" pitchFamily="34" charset="0"/>
              </a:rPr>
              <a:t>, que varían la manera por la cual se percibe la temperatura del color, ajustando los niveles de los colores básicos (RGB - Red, Green, Blue), en función de distintas situaciones como pueden ser fotografías a la luz del día con días soleados, días nublados, iluminación artificial por bombillas incandescentes (tungsteno), o luz fluorescente. </a:t>
            </a:r>
            <a:endParaRPr lang="es-EC" sz="22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294843847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860032" y="274638"/>
            <a:ext cx="3826768" cy="1143000"/>
          </a:xfrm>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Antecedentes</a:t>
            </a:r>
            <a:endParaRPr lang="es-EC" sz="2800" dirty="0">
              <a:solidFill>
                <a:schemeClr val="bg1">
                  <a:lumMod val="65000"/>
                </a:schemeClr>
              </a:solidFill>
              <a:latin typeface="Century Gothic" pitchFamily="34" charset="0"/>
            </a:endParaRPr>
          </a:p>
        </p:txBody>
      </p:sp>
      <p:sp>
        <p:nvSpPr>
          <p:cNvPr id="4" name="3 Marcador de contenido"/>
          <p:cNvSpPr>
            <a:spLocks noGrp="1"/>
          </p:cNvSpPr>
          <p:nvPr>
            <p:ph idx="4294967295"/>
          </p:nvPr>
        </p:nvSpPr>
        <p:spPr>
          <a:xfrm>
            <a:off x="2977902" y="1600200"/>
            <a:ext cx="5770562" cy="4525963"/>
          </a:xfrm>
        </p:spPr>
        <p:txBody>
          <a:bodyPr>
            <a:normAutofit lnSpcReduction="10000"/>
          </a:bodyPr>
          <a:lstStyle/>
          <a:p>
            <a:pPr marL="0" indent="0" algn="just">
              <a:lnSpc>
                <a:spcPct val="150000"/>
              </a:lnSpc>
              <a:buNone/>
            </a:pPr>
            <a:r>
              <a:rPr lang="es-ES" sz="2000" dirty="0">
                <a:latin typeface="Century Gothic" pitchFamily="34" charset="0"/>
              </a:rPr>
              <a:t>Por sus características intrínsecas, la </a:t>
            </a:r>
            <a:r>
              <a:rPr lang="es-ES" sz="2000" dirty="0" smtClean="0">
                <a:latin typeface="Century Gothic" pitchFamily="34" charset="0"/>
              </a:rPr>
              <a:t>historia de </a:t>
            </a:r>
            <a:r>
              <a:rPr lang="es-ES" sz="2000" dirty="0">
                <a:latin typeface="Century Gothic" pitchFamily="34" charset="0"/>
              </a:rPr>
              <a:t>la imprenta es quizás, la mejor documentada de todas, ya que desde el origen, hay testimonios físicos (ya sean papiros, piedras talladas u otros utensilios) sobre ella.</a:t>
            </a:r>
            <a:endParaRPr lang="es-EC" sz="2000" dirty="0">
              <a:latin typeface="Century Gothic" pitchFamily="34" charset="0"/>
            </a:endParaRPr>
          </a:p>
          <a:p>
            <a:pPr marL="0" indent="0" algn="just">
              <a:lnSpc>
                <a:spcPct val="150000"/>
              </a:lnSpc>
              <a:buNone/>
            </a:pPr>
            <a:r>
              <a:rPr lang="es-ES" sz="2000" dirty="0">
                <a:latin typeface="Century Gothic" pitchFamily="34" charset="0"/>
              </a:rPr>
              <a:t>Durante siglos, la mayor parte de la obra impresa se ha producido con este </a:t>
            </a:r>
            <a:r>
              <a:rPr lang="es-ES" sz="2000" dirty="0" smtClean="0">
                <a:latin typeface="Century Gothic" pitchFamily="34" charset="0"/>
              </a:rPr>
              <a:t>método, </a:t>
            </a:r>
            <a:r>
              <a:rPr lang="es-ES" sz="2000" dirty="0">
                <a:latin typeface="Century Gothic" pitchFamily="34" charset="0"/>
              </a:rPr>
              <a:t>totalmente </a:t>
            </a:r>
            <a:r>
              <a:rPr lang="es-ES" sz="2000" b="1" dirty="0">
                <a:latin typeface="Century Gothic" pitchFamily="34" charset="0"/>
              </a:rPr>
              <a:t>mecánico</a:t>
            </a:r>
            <a:r>
              <a:rPr lang="es-ES" sz="2000" dirty="0">
                <a:latin typeface="Century Gothic" pitchFamily="34" charset="0"/>
              </a:rPr>
              <a:t>, sin embargo su </a:t>
            </a:r>
            <a:r>
              <a:rPr lang="es-ES" sz="2000" dirty="0" smtClean="0">
                <a:latin typeface="Century Gothic" pitchFamily="34" charset="0"/>
              </a:rPr>
              <a:t>evolución está </a:t>
            </a:r>
            <a:r>
              <a:rPr lang="es-ES" sz="2000" dirty="0">
                <a:latin typeface="Century Gothic" pitchFamily="34" charset="0"/>
              </a:rPr>
              <a:t>variando de procesos.</a:t>
            </a:r>
            <a:endParaRPr lang="es-EC" sz="2000" dirty="0">
              <a:latin typeface="Century Gothic" pitchFamily="34" charset="0"/>
            </a:endParaRPr>
          </a:p>
          <a:p>
            <a:endParaRPr lang="es-EC" sz="2800" dirty="0">
              <a:latin typeface="Century Gothic" pitchFamily="34" charset="0"/>
            </a:endParaRPr>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0072" y="620688"/>
            <a:ext cx="1152128" cy="1152128"/>
          </a:xfrm>
          <a:prstGeom prst="rect">
            <a:avLst/>
          </a:prstGeom>
        </p:spPr>
      </p:pic>
    </p:spTree>
    <p:extLst>
      <p:ext uri="{BB962C8B-B14F-4D97-AF65-F5344CB8AC3E}">
        <p14:creationId xmlns:p14="http://schemas.microsoft.com/office/powerpoint/2010/main" val="3327108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Calibración de Cámara Fotográfica</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620688"/>
            <a:ext cx="1152128" cy="1152128"/>
          </a:xfrm>
          <a:prstGeom prst="rect">
            <a:avLst/>
          </a:prstGeom>
        </p:spPr>
      </p:pic>
      <p:sp>
        <p:nvSpPr>
          <p:cNvPr id="4" name="3 Marcador de contenido"/>
          <p:cNvSpPr txBox="1">
            <a:spLocks/>
          </p:cNvSpPr>
          <p:nvPr/>
        </p:nvSpPr>
        <p:spPr>
          <a:xfrm>
            <a:off x="2915816" y="1600201"/>
            <a:ext cx="5770984" cy="470911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2000" dirty="0">
                <a:latin typeface="Century Gothic" pitchFamily="34" charset="0"/>
              </a:rPr>
              <a:t>Empezar con un balance de blanco exacto garantiza que los colores capturados sean auténticos y le proporciones un punto de referencia para posteriores ediciones de la sesión de fotos</a:t>
            </a:r>
            <a:r>
              <a:rPr lang="es-ES" sz="2000" dirty="0" smtClean="0">
                <a:latin typeface="Century Gothic" pitchFamily="34" charset="0"/>
              </a:rPr>
              <a:t>.</a:t>
            </a:r>
          </a:p>
          <a:p>
            <a:pPr marL="0" indent="0" algn="just">
              <a:lnSpc>
                <a:spcPct val="150000"/>
              </a:lnSpc>
              <a:buNone/>
            </a:pPr>
            <a:endParaRPr lang="es-ES" sz="1800" dirty="0" smtClean="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321358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Pasos para calibrar cámara</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620688"/>
            <a:ext cx="1152128" cy="1152128"/>
          </a:xfrm>
          <a:prstGeom prst="rect">
            <a:avLst/>
          </a:prstGeom>
        </p:spPr>
      </p:pic>
      <p:sp>
        <p:nvSpPr>
          <p:cNvPr id="4" name="3 Rectángulo"/>
          <p:cNvSpPr/>
          <p:nvPr/>
        </p:nvSpPr>
        <p:spPr>
          <a:xfrm>
            <a:off x="3347864" y="1700808"/>
            <a:ext cx="5328592" cy="2488310"/>
          </a:xfrm>
          <a:prstGeom prst="rect">
            <a:avLst/>
          </a:prstGeom>
        </p:spPr>
        <p:txBody>
          <a:bodyPr wrap="square">
            <a:spAutoFit/>
          </a:bodyPr>
          <a:lstStyle/>
          <a:p>
            <a:pPr algn="just">
              <a:lnSpc>
                <a:spcPct val="160000"/>
              </a:lnSpc>
            </a:pPr>
            <a:r>
              <a:rPr lang="es-ES" sz="2000" dirty="0">
                <a:latin typeface="Century Gothic" pitchFamily="34" charset="0"/>
              </a:rPr>
              <a:t>Como punto principal hay que tener en cuenta que el “</a:t>
            </a:r>
            <a:r>
              <a:rPr lang="es-ES" sz="2000" b="1" i="1" dirty="0">
                <a:latin typeface="Century Gothic" pitchFamily="34" charset="0"/>
              </a:rPr>
              <a:t>Balance de blanco”</a:t>
            </a:r>
            <a:r>
              <a:rPr lang="es-ES" sz="2000" dirty="0">
                <a:latin typeface="Century Gothic" pitchFamily="34" charset="0"/>
              </a:rPr>
              <a:t> se lo modifica de acuerdo al ambiente que nos encontremos al momento de realizar una fotografía.</a:t>
            </a:r>
            <a:endParaRPr lang="es-EC" sz="2000" dirty="0">
              <a:latin typeface="Century Gothic" pitchFamily="34" charset="0"/>
            </a:endParaRPr>
          </a:p>
        </p:txBody>
      </p:sp>
    </p:spTree>
    <p:extLst>
      <p:ext uri="{BB962C8B-B14F-4D97-AF65-F5344CB8AC3E}">
        <p14:creationId xmlns:p14="http://schemas.microsoft.com/office/powerpoint/2010/main" val="161929034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3643450" y="3345557"/>
            <a:ext cx="4525826" cy="2183110"/>
            <a:chOff x="3059832" y="2996952"/>
            <a:chExt cx="4525826" cy="2183110"/>
          </a:xfrm>
        </p:grpSpPr>
        <p:pic>
          <p:nvPicPr>
            <p:cNvPr id="4" name="0 Imagen"/>
            <p:cNvPicPr/>
            <p:nvPr/>
          </p:nvPicPr>
          <p:blipFill rotWithShape="1">
            <a:blip r:embed="rId2" cstate="print">
              <a:extLst>
                <a:ext uri="{28A0092B-C50C-407E-A947-70E740481C1C}">
                  <a14:useLocalDpi xmlns:a14="http://schemas.microsoft.com/office/drawing/2010/main" val="0"/>
                </a:ext>
              </a:extLst>
            </a:blip>
            <a:srcRect t="1403"/>
            <a:stretch/>
          </p:blipFill>
          <p:spPr bwMode="auto">
            <a:xfrm>
              <a:off x="3059832" y="2996952"/>
              <a:ext cx="3540557" cy="2183110"/>
            </a:xfrm>
            <a:prstGeom prst="rect">
              <a:avLst/>
            </a:prstGeom>
            <a:ln>
              <a:noFill/>
            </a:ln>
            <a:extLst>
              <a:ext uri="{53640926-AAD7-44D8-BBD7-CCE9431645EC}">
                <a14:shadowObscured xmlns:a14="http://schemas.microsoft.com/office/drawing/2010/main"/>
              </a:ext>
            </a:extLst>
          </p:spPr>
        </p:pic>
        <p:grpSp>
          <p:nvGrpSpPr>
            <p:cNvPr id="5" name="Grupo 29"/>
            <p:cNvGrpSpPr>
              <a:grpSpLocks/>
            </p:cNvGrpSpPr>
            <p:nvPr/>
          </p:nvGrpSpPr>
          <p:grpSpPr bwMode="auto">
            <a:xfrm>
              <a:off x="5801308" y="4437112"/>
              <a:ext cx="1784350" cy="261937"/>
              <a:chOff x="7280" y="9908"/>
              <a:chExt cx="2811" cy="412"/>
            </a:xfrm>
          </p:grpSpPr>
          <p:sp>
            <p:nvSpPr>
              <p:cNvPr id="6" name="Elipse 30"/>
              <p:cNvSpPr>
                <a:spLocks noChangeArrowheads="1"/>
              </p:cNvSpPr>
              <p:nvPr/>
            </p:nvSpPr>
            <p:spPr bwMode="auto">
              <a:xfrm>
                <a:off x="7280" y="9971"/>
                <a:ext cx="331" cy="331"/>
              </a:xfrm>
              <a:prstGeom prst="ellipse">
                <a:avLst/>
              </a:prstGeom>
              <a:noFill/>
              <a:ln w="19050">
                <a:solidFill>
                  <a:srgbClr val="C00000"/>
                </a:solidFill>
                <a:round/>
                <a:headEnd/>
                <a:tailEnd/>
              </a:ln>
            </p:spPr>
            <p:txBody>
              <a:bodyPr vert="horz" wrap="square" lIns="91440" tIns="45720" rIns="91440" bIns="45720" numCol="1" anchor="t" anchorCtr="0" compatLnSpc="1">
                <a:prstTxWarp prst="textNoShape">
                  <a:avLst/>
                </a:prstTxWarp>
              </a:bodyPr>
              <a:lstStyle/>
              <a:p>
                <a:endParaRPr lang="es-EC"/>
              </a:p>
            </p:txBody>
          </p:sp>
          <p:sp>
            <p:nvSpPr>
              <p:cNvPr id="7" name="Autoforma 31"/>
              <p:cNvSpPr>
                <a:spLocks noChangeShapeType="1"/>
              </p:cNvSpPr>
              <p:nvPr/>
            </p:nvSpPr>
            <p:spPr bwMode="auto">
              <a:xfrm>
                <a:off x="7591" y="10131"/>
                <a:ext cx="938" cy="0"/>
              </a:xfrm>
              <a:prstGeom prst="straightConnector1">
                <a:avLst/>
              </a:prstGeom>
              <a:ln>
                <a:headEnd/>
                <a:tailEnd type="triangle" w="med" len="med"/>
              </a:ln>
            </p:spPr>
            <p:style>
              <a:lnRef idx="2">
                <a:schemeClr val="accent2"/>
              </a:lnRef>
              <a:fillRef idx="0">
                <a:schemeClr val="accent2"/>
              </a:fillRef>
              <a:effectRef idx="1">
                <a:schemeClr val="accent2"/>
              </a:effectRef>
              <a:fontRef idx="minor">
                <a:schemeClr val="tx1"/>
              </a:fontRef>
            </p:style>
            <p:txBody>
              <a:bodyPr vert="horz" wrap="square" lIns="91440" tIns="45720" rIns="91440" bIns="45720" numCol="1" anchor="t" anchorCtr="0" compatLnSpc="1">
                <a:prstTxWarp prst="textNoShape">
                  <a:avLst/>
                </a:prstTxWarp>
              </a:bodyPr>
              <a:lstStyle/>
              <a:p>
                <a:endParaRPr lang="es-EC"/>
              </a:p>
            </p:txBody>
          </p:sp>
          <p:sp>
            <p:nvSpPr>
              <p:cNvPr id="8" name="Cuadro de texto 32"/>
              <p:cNvSpPr txBox="1">
                <a:spLocks noChangeArrowheads="1"/>
              </p:cNvSpPr>
              <p:nvPr/>
            </p:nvSpPr>
            <p:spPr bwMode="auto">
              <a:xfrm>
                <a:off x="8421" y="9908"/>
                <a:ext cx="1670"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dirty="0" smtClean="0">
                    <a:ln>
                      <a:noFill/>
                    </a:ln>
                    <a:solidFill>
                      <a:schemeClr val="tx1"/>
                    </a:solidFill>
                    <a:effectLst/>
                    <a:latin typeface="Calibri" pitchFamily="34" charset="0"/>
                    <a:cs typeface="Arial" pitchFamily="34" charset="0"/>
                  </a:rPr>
                  <a:t>MENÚ /SET</a:t>
                </a:r>
                <a:endParaRPr kumimoji="0" lang="es-EC" sz="3200" b="0"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10" name="9 Título"/>
          <p:cNvSpPr>
            <a:spLocks noGrp="1"/>
          </p:cNvSpPr>
          <p:nvPr>
            <p:ph type="title"/>
          </p:nvPr>
        </p:nvSpPr>
        <p:spPr>
          <a:xfrm>
            <a:off x="2915816" y="404664"/>
            <a:ext cx="5626968" cy="1012974"/>
          </a:xfrm>
        </p:spPr>
        <p:txBody>
          <a:bodyPr>
            <a:normAutofit/>
          </a:bodyPr>
          <a:lstStyle/>
          <a:p>
            <a:pPr algn="l"/>
            <a:r>
              <a:rPr lang="es-EC" sz="2800" dirty="0" smtClean="0">
                <a:latin typeface="Century Gothic" pitchFamily="34" charset="0"/>
              </a:rPr>
              <a:t>PASO 1: MENÚ DE CÁMARA</a:t>
            </a:r>
            <a:endParaRPr lang="es-EC" sz="2800" dirty="0">
              <a:latin typeface="Century Gothic" pitchFamily="34" charset="0"/>
            </a:endParaRPr>
          </a:p>
        </p:txBody>
      </p:sp>
      <p:sp>
        <p:nvSpPr>
          <p:cNvPr id="11" name="3 Marcador de contenido"/>
          <p:cNvSpPr txBox="1">
            <a:spLocks/>
          </p:cNvSpPr>
          <p:nvPr/>
        </p:nvSpPr>
        <p:spPr>
          <a:xfrm>
            <a:off x="2915816" y="1600201"/>
            <a:ext cx="5770984" cy="125273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Con la cámara encendida presione el botón menú/SET.</a:t>
            </a:r>
            <a:endParaRPr lang="es-EC" sz="18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211947664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290">
                                          <p:stCondLst>
                                            <p:cond delay="0"/>
                                          </p:stCondLst>
                                        </p:cTn>
                                        <p:tgtEl>
                                          <p:spTgt spid="10"/>
                                        </p:tgtEl>
                                      </p:cBhvr>
                                    </p:animEffect>
                                    <p:anim calcmode="lin" valueType="num">
                                      <p:cBhvr>
                                        <p:cTn id="8"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3" dur="13">
                                          <p:stCondLst>
                                            <p:cond delay="325"/>
                                          </p:stCondLst>
                                        </p:cTn>
                                        <p:tgtEl>
                                          <p:spTgt spid="10"/>
                                        </p:tgtEl>
                                      </p:cBhvr>
                                      <p:to x="100000" y="60000"/>
                                    </p:animScale>
                                    <p:animScale>
                                      <p:cBhvr>
                                        <p:cTn id="14" dur="83" decel="50000">
                                          <p:stCondLst>
                                            <p:cond delay="338"/>
                                          </p:stCondLst>
                                        </p:cTn>
                                        <p:tgtEl>
                                          <p:spTgt spid="10"/>
                                        </p:tgtEl>
                                      </p:cBhvr>
                                      <p:to x="100000" y="100000"/>
                                    </p:animScale>
                                    <p:animScale>
                                      <p:cBhvr>
                                        <p:cTn id="15" dur="13">
                                          <p:stCondLst>
                                            <p:cond delay="656"/>
                                          </p:stCondLst>
                                        </p:cTn>
                                        <p:tgtEl>
                                          <p:spTgt spid="10"/>
                                        </p:tgtEl>
                                      </p:cBhvr>
                                      <p:to x="100000" y="80000"/>
                                    </p:animScale>
                                    <p:animScale>
                                      <p:cBhvr>
                                        <p:cTn id="16" dur="83" decel="50000">
                                          <p:stCondLst>
                                            <p:cond delay="669"/>
                                          </p:stCondLst>
                                        </p:cTn>
                                        <p:tgtEl>
                                          <p:spTgt spid="10"/>
                                        </p:tgtEl>
                                      </p:cBhvr>
                                      <p:to x="100000" y="100000"/>
                                    </p:animScale>
                                    <p:animScale>
                                      <p:cBhvr>
                                        <p:cTn id="17" dur="13">
                                          <p:stCondLst>
                                            <p:cond delay="821"/>
                                          </p:stCondLst>
                                        </p:cTn>
                                        <p:tgtEl>
                                          <p:spTgt spid="10"/>
                                        </p:tgtEl>
                                      </p:cBhvr>
                                      <p:to x="100000" y="90000"/>
                                    </p:animScale>
                                    <p:animScale>
                                      <p:cBhvr>
                                        <p:cTn id="18" dur="83" decel="50000">
                                          <p:stCondLst>
                                            <p:cond delay="834"/>
                                          </p:stCondLst>
                                        </p:cTn>
                                        <p:tgtEl>
                                          <p:spTgt spid="10"/>
                                        </p:tgtEl>
                                      </p:cBhvr>
                                      <p:to x="100000" y="100000"/>
                                    </p:animScale>
                                    <p:animScale>
                                      <p:cBhvr>
                                        <p:cTn id="19" dur="13">
                                          <p:stCondLst>
                                            <p:cond delay="904"/>
                                          </p:stCondLst>
                                        </p:cTn>
                                        <p:tgtEl>
                                          <p:spTgt spid="10"/>
                                        </p:tgtEl>
                                      </p:cBhvr>
                                      <p:to x="100000" y="95000"/>
                                    </p:animScale>
                                    <p:animScale>
                                      <p:cBhvr>
                                        <p:cTn id="20" dur="83" decel="50000">
                                          <p:stCondLst>
                                            <p:cond delay="917"/>
                                          </p:stCondLst>
                                        </p:cTn>
                                        <p:tgtEl>
                                          <p:spTgt spid="10"/>
                                        </p:tgtEl>
                                      </p:cBhvr>
                                      <p:to x="100000" y="100000"/>
                                    </p:animScale>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476672"/>
            <a:ext cx="5626968" cy="940966"/>
          </a:xfrm>
        </p:spPr>
        <p:txBody>
          <a:bodyPr>
            <a:noAutofit/>
          </a:bodyPr>
          <a:lstStyle/>
          <a:p>
            <a:pPr algn="l"/>
            <a:r>
              <a:rPr lang="es-ES" sz="3600" dirty="0" smtClean="0">
                <a:latin typeface="Century Gothic" pitchFamily="34" charset="0"/>
              </a:rPr>
              <a:t/>
            </a:r>
            <a:br>
              <a:rPr lang="es-ES" sz="3600" dirty="0" smtClean="0">
                <a:latin typeface="Century Gothic" pitchFamily="34" charset="0"/>
              </a:rPr>
            </a:br>
            <a:r>
              <a:rPr lang="es-ES" sz="2800" dirty="0" smtClean="0">
                <a:latin typeface="Century Gothic" pitchFamily="34" charset="0"/>
              </a:rPr>
              <a:t>PASO 2: </a:t>
            </a:r>
            <a:r>
              <a:rPr lang="es-ES" sz="2800" dirty="0">
                <a:latin typeface="Century Gothic" pitchFamily="34" charset="0"/>
              </a:rPr>
              <a:t>MENÚ </a:t>
            </a:r>
            <a:r>
              <a:rPr lang="es-ES" sz="2800" dirty="0" smtClean="0">
                <a:latin typeface="Century Gothic" pitchFamily="34" charset="0"/>
              </a:rPr>
              <a:t>CAPTURA</a:t>
            </a:r>
            <a:r>
              <a:rPr lang="es-ES" sz="3600" dirty="0">
                <a:latin typeface="Century Gothic" pitchFamily="34" charset="0"/>
              </a:rPr>
              <a:t/>
            </a:r>
            <a:br>
              <a:rPr lang="es-ES" sz="3600" dirty="0">
                <a:latin typeface="Century Gothic" pitchFamily="34" charset="0"/>
              </a:rPr>
            </a:br>
            <a:endParaRPr lang="es-EC" sz="3600" dirty="0"/>
          </a:p>
        </p:txBody>
      </p:sp>
      <p:sp>
        <p:nvSpPr>
          <p:cNvPr id="3" name="3 Marcador de contenido"/>
          <p:cNvSpPr txBox="1">
            <a:spLocks/>
          </p:cNvSpPr>
          <p:nvPr/>
        </p:nvSpPr>
        <p:spPr>
          <a:xfrm>
            <a:off x="2915816" y="1600201"/>
            <a:ext cx="5770984" cy="125273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s-ES" sz="1800" dirty="0" smtClean="0">
                <a:latin typeface="Century Gothic" pitchFamily="34" charset="0"/>
              </a:rPr>
              <a:t>Luego </a:t>
            </a:r>
            <a:r>
              <a:rPr lang="es-ES" sz="1800" dirty="0">
                <a:latin typeface="Century Gothic" pitchFamily="34" charset="0"/>
              </a:rPr>
              <a:t>en la pantalla le aparecerán varias opciones, escoja la opción “</a:t>
            </a:r>
            <a:r>
              <a:rPr lang="es-ES" sz="1800" i="1" dirty="0">
                <a:latin typeface="Century Gothic" pitchFamily="34" charset="0"/>
              </a:rPr>
              <a:t>Balance de Blanco”.</a:t>
            </a:r>
            <a:endParaRPr lang="es-EC" sz="18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289326" y="3284984"/>
            <a:ext cx="3023965" cy="2244386"/>
          </a:xfrm>
          <a:prstGeom prst="rect">
            <a:avLst/>
          </a:prstGeom>
          <a:ln>
            <a:no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96698612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404664"/>
            <a:ext cx="5410944" cy="1012974"/>
          </a:xfrm>
        </p:spPr>
        <p:txBody>
          <a:bodyPr>
            <a:normAutofit/>
          </a:bodyPr>
          <a:lstStyle/>
          <a:p>
            <a:pPr algn="just"/>
            <a:r>
              <a:rPr lang="es-EC" sz="2700" dirty="0" smtClean="0">
                <a:latin typeface="Century Gothic" pitchFamily="34" charset="0"/>
              </a:rPr>
              <a:t>PASO 3: BALANCE DE BLANCO</a:t>
            </a:r>
            <a:endParaRPr lang="es-EC" sz="2700" dirty="0">
              <a:latin typeface="Century Gothic" pitchFamily="34" charset="0"/>
            </a:endParaRPr>
          </a:p>
        </p:txBody>
      </p:sp>
      <p:sp>
        <p:nvSpPr>
          <p:cNvPr id="3" name="3 Marcador de contenido"/>
          <p:cNvSpPr txBox="1">
            <a:spLocks/>
          </p:cNvSpPr>
          <p:nvPr/>
        </p:nvSpPr>
        <p:spPr>
          <a:xfrm>
            <a:off x="2915816" y="1600201"/>
            <a:ext cx="5770984" cy="1900807"/>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800" dirty="0" smtClean="0">
                <a:latin typeface="Century Gothic" pitchFamily="34" charset="0"/>
              </a:rPr>
              <a:t>Al seleccionar esta opción le aparece un sub menú, se escoge la alternativa que vaya de acuerdo al entorno donde nos encontremos para realizar el balance, en nuestro caso seleccionamos la opción (2).</a:t>
            </a:r>
            <a:endParaRPr lang="es-EC" sz="1800" dirty="0" smtClean="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205510" y="3522339"/>
            <a:ext cx="3191596" cy="2417876"/>
          </a:xfrm>
          <a:prstGeom prst="rect">
            <a:avLst/>
          </a:prstGeom>
          <a:ln>
            <a:no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405900410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404664"/>
            <a:ext cx="5770984" cy="1012974"/>
          </a:xfrm>
        </p:spPr>
        <p:txBody>
          <a:bodyPr>
            <a:normAutofit/>
          </a:bodyPr>
          <a:lstStyle/>
          <a:p>
            <a:pPr algn="just">
              <a:lnSpc>
                <a:spcPct val="150000"/>
              </a:lnSpc>
            </a:pPr>
            <a:r>
              <a:rPr lang="es-EC" sz="2200" dirty="0" smtClean="0">
                <a:latin typeface="Century Gothic" pitchFamily="34" charset="0"/>
              </a:rPr>
              <a:t>PASO 4: BALANCE DE BLANCO MANUAL</a:t>
            </a:r>
            <a:endParaRPr lang="es-EC" sz="2200" dirty="0">
              <a:latin typeface="Century Gothic" pitchFamily="34" charset="0"/>
            </a:endParaRPr>
          </a:p>
        </p:txBody>
      </p:sp>
      <p:sp>
        <p:nvSpPr>
          <p:cNvPr id="3" name="3 Marcador de contenido"/>
          <p:cNvSpPr txBox="1">
            <a:spLocks/>
          </p:cNvSpPr>
          <p:nvPr/>
        </p:nvSpPr>
        <p:spPr>
          <a:xfrm>
            <a:off x="2915816" y="1600201"/>
            <a:ext cx="5770984" cy="190080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Dirija la cámara hacia un objeto blanco y presione el disparador, de ahí obtenemos una referencia del color antes de realizar el ajuste.</a:t>
            </a:r>
            <a:endParaRPr lang="es-EC" sz="18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pSp>
        <p:nvGrpSpPr>
          <p:cNvPr id="6" name="5 Grupo"/>
          <p:cNvGrpSpPr/>
          <p:nvPr/>
        </p:nvGrpSpPr>
        <p:grpSpPr>
          <a:xfrm>
            <a:off x="2987824" y="3573015"/>
            <a:ext cx="5689029" cy="2016225"/>
            <a:chOff x="2987824" y="3501007"/>
            <a:chExt cx="5689029" cy="2016225"/>
          </a:xfrm>
        </p:grpSpPr>
        <p:pic>
          <p:nvPicPr>
            <p:cNvPr id="4" name="0 Imagen"/>
            <p:cNvPicPr/>
            <p:nvPr/>
          </p:nvPicPr>
          <p:blipFill>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987824" y="3501007"/>
              <a:ext cx="2685930" cy="2007537"/>
            </a:xfrm>
            <a:prstGeom prst="rect">
              <a:avLst/>
            </a:prstGeom>
            <a:ln w="12700">
              <a:noFill/>
            </a:ln>
            <a:effectLst>
              <a:outerShdw blurRad="50800" dist="38100" dir="8100000" algn="tr" rotWithShape="0">
                <a:prstClr val="black">
                  <a:alpha val="40000"/>
                </a:prstClr>
              </a:outerShdw>
            </a:effectLst>
          </p:spPr>
        </p:pic>
        <p:pic>
          <p:nvPicPr>
            <p:cNvPr id="5" name="0 Imagen"/>
            <p:cNvPicPr/>
            <p:nvPr/>
          </p:nvPicPr>
          <p:blipFill>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990924" y="3501008"/>
              <a:ext cx="2685929" cy="2016224"/>
            </a:xfrm>
            <a:prstGeom prst="rect">
              <a:avLst/>
            </a:prstGeom>
            <a:ln w="12700">
              <a:noFill/>
            </a:ln>
            <a:effectLst>
              <a:outerShdw blurRad="50800" dist="38100" dir="8100000" algn="tr" rotWithShape="0">
                <a:prstClr val="black">
                  <a:alpha val="40000"/>
                </a:prstClr>
              </a:outerShdw>
            </a:effectLst>
          </p:spPr>
        </p:pic>
      </p:grpSp>
    </p:spTree>
    <p:extLst>
      <p:ext uri="{BB962C8B-B14F-4D97-AF65-F5344CB8AC3E}">
        <p14:creationId xmlns:p14="http://schemas.microsoft.com/office/powerpoint/2010/main" val="421264988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par>
                          <p:cTn id="11" fill="hold">
                            <p:stCondLst>
                              <p:cond delay="1800"/>
                            </p:stCondLst>
                            <p:childTnLst>
                              <p:par>
                                <p:cTn id="12" presetID="2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23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05472" y="548680"/>
            <a:ext cx="5987008" cy="868958"/>
          </a:xfrm>
        </p:spPr>
        <p:txBody>
          <a:bodyPr>
            <a:normAutofit/>
          </a:bodyPr>
          <a:lstStyle/>
          <a:p>
            <a:pPr algn="l"/>
            <a:r>
              <a:rPr lang="es-EC" sz="2600" dirty="0" smtClean="0">
                <a:latin typeface="Century Gothic" pitchFamily="34" charset="0"/>
              </a:rPr>
              <a:t>PASO 5: ABRIR OPCIÓN ADJUST</a:t>
            </a:r>
            <a:endParaRPr lang="es-EC" sz="2600" dirty="0">
              <a:latin typeface="Century Gothic" pitchFamily="34" charset="0"/>
            </a:endParaRPr>
          </a:p>
        </p:txBody>
      </p:sp>
      <p:sp>
        <p:nvSpPr>
          <p:cNvPr id="3" name="3 Marcador de contenido"/>
          <p:cNvSpPr txBox="1">
            <a:spLocks/>
          </p:cNvSpPr>
          <p:nvPr/>
        </p:nvSpPr>
        <p:spPr>
          <a:xfrm>
            <a:off x="2915816" y="1600201"/>
            <a:ext cx="5770984" cy="190080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Para </a:t>
            </a:r>
            <a:r>
              <a:rPr lang="es-ES" sz="1800" dirty="0" smtClean="0">
                <a:latin typeface="Century Gothic" pitchFamily="34" charset="0"/>
              </a:rPr>
              <a:t>ajustar el balance de blanco, </a:t>
            </a:r>
            <a:r>
              <a:rPr lang="es-ES" sz="1800" dirty="0">
                <a:latin typeface="Century Gothic" pitchFamily="34" charset="0"/>
              </a:rPr>
              <a:t>abrimos el menú AJUST y nos aparece la siguiente ventana.</a:t>
            </a:r>
            <a:endParaRPr lang="es-EC" sz="18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t="1207"/>
          <a:stretch/>
        </p:blipFill>
        <p:spPr bwMode="auto">
          <a:xfrm>
            <a:off x="4204708" y="3170040"/>
            <a:ext cx="3193200" cy="2419200"/>
          </a:xfrm>
          <a:prstGeom prst="rect">
            <a:avLst/>
          </a:prstGeom>
          <a:ln w="12700">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586263501"/>
      </p:ext>
    </p:extLst>
  </p:cSld>
  <p:clrMapOvr>
    <a:masterClrMapping/>
  </p:clrMapOvr>
  <mc:AlternateContent xmlns:mc="http://schemas.openxmlformats.org/markup-compatibility/2006" xmlns:p14="http://schemas.microsoft.com/office/powerpoint/2010/main">
    <mc:Choice Requires="p14">
      <p:transition spd="slow">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par>
                          <p:cTn id="11" fill="hold">
                            <p:stCondLst>
                              <p:cond delay="1600"/>
                            </p:stCondLst>
                            <p:childTnLst>
                              <p:par>
                                <p:cTn id="12" presetID="2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21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05472" y="274638"/>
            <a:ext cx="5915000" cy="1143000"/>
          </a:xfrm>
        </p:spPr>
        <p:txBody>
          <a:bodyPr>
            <a:normAutofit/>
          </a:bodyPr>
          <a:lstStyle/>
          <a:p>
            <a:r>
              <a:rPr lang="es-EC" sz="2400" dirty="0" smtClean="0">
                <a:latin typeface="Century Gothic" pitchFamily="34" charset="0"/>
              </a:rPr>
              <a:t/>
            </a:r>
            <a:br>
              <a:rPr lang="es-EC" sz="2400" dirty="0" smtClean="0">
                <a:latin typeface="Century Gothic" pitchFamily="34" charset="0"/>
              </a:rPr>
            </a:br>
            <a:r>
              <a:rPr lang="es-EC" sz="2200" dirty="0" smtClean="0">
                <a:latin typeface="Century Gothic" pitchFamily="34" charset="0"/>
              </a:rPr>
              <a:t>PASO 6: AJUSTAR EL BALANCE DE BLANCO</a:t>
            </a:r>
            <a:endParaRPr lang="es-EC" sz="2200" dirty="0">
              <a:latin typeface="Century Gothic" pitchFamily="34" charset="0"/>
            </a:endParaRPr>
          </a:p>
        </p:txBody>
      </p:sp>
      <p:sp>
        <p:nvSpPr>
          <p:cNvPr id="3" name="3 Marcador de contenido"/>
          <p:cNvSpPr txBox="1">
            <a:spLocks/>
          </p:cNvSpPr>
          <p:nvPr/>
        </p:nvSpPr>
        <p:spPr>
          <a:xfrm>
            <a:off x="2915816" y="1600201"/>
            <a:ext cx="5770984" cy="2476871"/>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800" dirty="0">
                <a:latin typeface="Century Gothic" pitchFamily="34" charset="0"/>
              </a:rPr>
              <a:t>Luego comenzamos ajustar el </a:t>
            </a:r>
            <a:r>
              <a:rPr lang="es-ES" sz="1800" i="1" dirty="0">
                <a:latin typeface="Century Gothic" pitchFamily="34" charset="0"/>
              </a:rPr>
              <a:t>Balance de blanco, </a:t>
            </a:r>
            <a:r>
              <a:rPr lang="es-ES" sz="1800" dirty="0">
                <a:latin typeface="Century Gothic" pitchFamily="34" charset="0"/>
              </a:rPr>
              <a:t>haciendo que el punto de referencia que se encuentra en el centro moverlo hasta obtener un blanco más puro, mientras en la pantalla podemos ir observando los cambios que estamos realizando, de ahí presionamos el disparador para obtener una nueva referencia y poder comparar la diferencia de los cambios.</a:t>
            </a:r>
            <a:endParaRPr lang="es-EC" sz="18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pSp>
        <p:nvGrpSpPr>
          <p:cNvPr id="6" name="5 Grupo"/>
          <p:cNvGrpSpPr/>
          <p:nvPr/>
        </p:nvGrpSpPr>
        <p:grpSpPr>
          <a:xfrm>
            <a:off x="2987824" y="4077072"/>
            <a:ext cx="5594988" cy="1944216"/>
            <a:chOff x="2987824" y="4077072"/>
            <a:chExt cx="4679915" cy="1626235"/>
          </a:xfrm>
        </p:grpSpPr>
        <p:pic>
          <p:nvPicPr>
            <p:cNvPr id="4" name="0 Imagen"/>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987824" y="4077072"/>
              <a:ext cx="2159635" cy="1617980"/>
            </a:xfrm>
            <a:prstGeom prst="rect">
              <a:avLst/>
            </a:prstGeom>
            <a:ln w="12700">
              <a:noFill/>
            </a:ln>
            <a:effectLst>
              <a:outerShdw blurRad="50800" dist="38100" dir="8100000" algn="tr" rotWithShape="0">
                <a:prstClr val="black">
                  <a:alpha val="40000"/>
                </a:prstClr>
              </a:outerShdw>
            </a:effectLst>
          </p:spPr>
        </p:pic>
        <p:pic>
          <p:nvPicPr>
            <p:cNvPr id="5" name="0 Imagen"/>
            <p:cNvPicPr/>
            <p:nvPr/>
          </p:nvPicPr>
          <p:blipFill>
            <a:blip r:embed="rId4" cstate="print">
              <a:extLst>
                <a:ext uri="{28A0092B-C50C-407E-A947-70E740481C1C}">
                  <a14:useLocalDpi xmlns:a14="http://schemas.microsoft.com/office/drawing/2010/main" val="0"/>
                </a:ext>
              </a:extLst>
            </a:blip>
            <a:stretch>
              <a:fillRect/>
            </a:stretch>
          </p:blipFill>
          <p:spPr>
            <a:xfrm>
              <a:off x="5508104" y="4077072"/>
              <a:ext cx="2159635" cy="1626235"/>
            </a:xfrm>
            <a:prstGeom prst="rect">
              <a:avLst/>
            </a:prstGeom>
            <a:ln w="12700">
              <a:noFill/>
            </a:ln>
            <a:effectLst>
              <a:outerShdw blurRad="50800" dist="38100" dir="8100000" algn="tr" rotWithShape="0">
                <a:prstClr val="black">
                  <a:alpha val="40000"/>
                </a:prstClr>
              </a:outerShdw>
            </a:effectLst>
          </p:spPr>
        </p:pic>
      </p:grpSp>
      <p:sp>
        <p:nvSpPr>
          <p:cNvPr id="8" name="3 Marcador de contenido"/>
          <p:cNvSpPr txBox="1">
            <a:spLocks/>
          </p:cNvSpPr>
          <p:nvPr/>
        </p:nvSpPr>
        <p:spPr>
          <a:xfrm>
            <a:off x="2972966" y="6030815"/>
            <a:ext cx="5770984" cy="71055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endParaRPr lang="es-ES" sz="1400" dirty="0" smtClean="0">
              <a:latin typeface="Century Gothic" pitchFamily="34" charset="0"/>
            </a:endParaRPr>
          </a:p>
          <a:p>
            <a:pPr marL="0" indent="0" algn="just">
              <a:lnSpc>
                <a:spcPct val="170000"/>
              </a:lnSpc>
              <a:buNone/>
            </a:pPr>
            <a:r>
              <a:rPr lang="es-ES" sz="1600" dirty="0" smtClean="0">
                <a:latin typeface="Century Gothic" pitchFamily="34" charset="0"/>
              </a:rPr>
              <a:t>Para finalizar presione menú/set, para salir</a:t>
            </a:r>
            <a:endParaRPr lang="es-EC" sz="1600" dirty="0">
              <a:latin typeface="Century Gothic" pitchFamily="34" charset="0"/>
            </a:endParaRPr>
          </a:p>
        </p:txBody>
      </p:sp>
    </p:spTree>
    <p:extLst>
      <p:ext uri="{BB962C8B-B14F-4D97-AF65-F5344CB8AC3E}">
        <p14:creationId xmlns:p14="http://schemas.microsoft.com/office/powerpoint/2010/main" val="3491488563"/>
      </p:ext>
    </p:extLst>
  </p:cSld>
  <p:clrMapOvr>
    <a:masterClrMapping/>
  </p:clrMapOvr>
  <mc:AlternateContent xmlns:mc="http://schemas.openxmlformats.org/markup-compatibility/2006" xmlns:p14="http://schemas.microsoft.com/office/powerpoint/2010/main">
    <mc:Choice Requires="p14">
      <p:transition spd="slow">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Monitor Hp </a:t>
            </a:r>
            <a:r>
              <a:rPr lang="es-EC" sz="2600" dirty="0" err="1" smtClean="0">
                <a:solidFill>
                  <a:schemeClr val="bg1">
                    <a:lumMod val="65000"/>
                  </a:schemeClr>
                </a:solidFill>
                <a:latin typeface="Century Gothic" pitchFamily="34" charset="0"/>
              </a:rPr>
              <a:t>Touchsmart</a:t>
            </a:r>
            <a:r>
              <a:rPr lang="es-EC" sz="2600" dirty="0" smtClean="0">
                <a:solidFill>
                  <a:schemeClr val="bg1">
                    <a:lumMod val="65000"/>
                  </a:schemeClr>
                </a:solidFill>
                <a:latin typeface="Century Gothic" pitchFamily="34" charset="0"/>
              </a:rPr>
              <a:t> IQ520</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620688"/>
            <a:ext cx="1152128" cy="1152128"/>
          </a:xfrm>
          <a:prstGeom prst="rect">
            <a:avLst/>
          </a:prstGeom>
        </p:spPr>
      </p:pic>
      <p:graphicFrame>
        <p:nvGraphicFramePr>
          <p:cNvPr id="5" name="4 Tabla"/>
          <p:cNvGraphicFramePr>
            <a:graphicFrameLocks noGrp="1"/>
          </p:cNvGraphicFramePr>
          <p:nvPr>
            <p:extLst>
              <p:ext uri="{D42A27DB-BD31-4B8C-83A1-F6EECF244321}">
                <p14:modId xmlns:p14="http://schemas.microsoft.com/office/powerpoint/2010/main" val="1801257337"/>
              </p:ext>
            </p:extLst>
          </p:nvPr>
        </p:nvGraphicFramePr>
        <p:xfrm>
          <a:off x="2627784" y="2420888"/>
          <a:ext cx="6270594" cy="1956081"/>
        </p:xfrm>
        <a:graphic>
          <a:graphicData uri="http://schemas.openxmlformats.org/drawingml/2006/table">
            <a:tbl>
              <a:tblPr firstRow="1" firstCol="1" bandRow="1">
                <a:tableStyleId>{5C22544A-7EE6-4342-B048-85BDC9FD1C3A}</a:tableStyleId>
              </a:tblPr>
              <a:tblGrid>
                <a:gridCol w="1881547"/>
                <a:gridCol w="4389047"/>
              </a:tblGrid>
              <a:tr h="363481">
                <a:tc gridSpan="2">
                  <a:txBody>
                    <a:bodyPr/>
                    <a:lstStyle/>
                    <a:p>
                      <a:pPr algn="ctr">
                        <a:spcAft>
                          <a:spcPts val="0"/>
                        </a:spcAft>
                      </a:pPr>
                      <a:r>
                        <a:rPr lang="es-EC" sz="1200" dirty="0">
                          <a:effectLst/>
                        </a:rPr>
                        <a:t>FICHA TÉCNICA</a:t>
                      </a:r>
                      <a:endParaRPr lang="es-EC" sz="1200" dirty="0">
                        <a:effectLst/>
                        <a:latin typeface="Times New Roman"/>
                        <a:ea typeface="Times New Roman"/>
                      </a:endParaRPr>
                    </a:p>
                  </a:txBody>
                  <a:tcPr marL="79627" marR="79627" marT="0" marB="0" anchor="ctr"/>
                </a:tc>
                <a:tc hMerge="1">
                  <a:txBody>
                    <a:bodyPr/>
                    <a:lstStyle/>
                    <a:p>
                      <a:endParaRPr lang="es-EC"/>
                    </a:p>
                  </a:txBody>
                  <a:tcPr/>
                </a:tc>
              </a:tr>
              <a:tr h="232244">
                <a:tc>
                  <a:txBody>
                    <a:bodyPr/>
                    <a:lstStyle/>
                    <a:p>
                      <a:pPr algn="l">
                        <a:spcAft>
                          <a:spcPts val="0"/>
                        </a:spcAft>
                      </a:pPr>
                      <a:r>
                        <a:rPr lang="es-ES" sz="1200">
                          <a:effectLst/>
                        </a:rPr>
                        <a:t>PROCESADOR</a:t>
                      </a:r>
                      <a:endParaRPr lang="es-EC" sz="1200">
                        <a:effectLst/>
                        <a:latin typeface="Times New Roman"/>
                        <a:ea typeface="Times New Roman"/>
                      </a:endParaRPr>
                    </a:p>
                  </a:txBody>
                  <a:tcPr marL="79627" marR="79627" marT="0" marB="0" anchor="ctr"/>
                </a:tc>
                <a:tc>
                  <a:txBody>
                    <a:bodyPr/>
                    <a:lstStyle/>
                    <a:p>
                      <a:pPr algn="l">
                        <a:spcAft>
                          <a:spcPts val="0"/>
                        </a:spcAft>
                      </a:pPr>
                      <a:r>
                        <a:rPr lang="es-ES" sz="1400">
                          <a:effectLst/>
                        </a:rPr>
                        <a:t>2.20 GHz INTEL Core 2 Duo</a:t>
                      </a:r>
                      <a:endParaRPr lang="es-EC" sz="1400">
                        <a:effectLst/>
                        <a:latin typeface="Times New Roman"/>
                        <a:ea typeface="Times New Roman"/>
                      </a:endParaRPr>
                    </a:p>
                  </a:txBody>
                  <a:tcPr marL="79627" marR="79627" marT="0" marB="0" anchor="ctr"/>
                </a:tc>
              </a:tr>
              <a:tr h="288278">
                <a:tc>
                  <a:txBody>
                    <a:bodyPr/>
                    <a:lstStyle/>
                    <a:p>
                      <a:pPr algn="l">
                        <a:spcAft>
                          <a:spcPts val="0"/>
                        </a:spcAft>
                      </a:pPr>
                      <a:r>
                        <a:rPr lang="es-ES" sz="1200">
                          <a:effectLst/>
                        </a:rPr>
                        <a:t>MEMORY	</a:t>
                      </a:r>
                      <a:endParaRPr lang="es-EC" sz="1200">
                        <a:effectLst/>
                        <a:latin typeface="Times New Roman"/>
                        <a:ea typeface="Times New Roman"/>
                      </a:endParaRPr>
                    </a:p>
                  </a:txBody>
                  <a:tcPr marL="79627" marR="79627" marT="0" marB="0" anchor="ctr"/>
                </a:tc>
                <a:tc>
                  <a:txBody>
                    <a:bodyPr/>
                    <a:lstStyle/>
                    <a:p>
                      <a:pPr algn="just">
                        <a:spcAft>
                          <a:spcPts val="0"/>
                        </a:spcAft>
                      </a:pPr>
                      <a:r>
                        <a:rPr lang="es-ES" sz="1400">
                          <a:effectLst/>
                        </a:rPr>
                        <a:t>4 GB</a:t>
                      </a:r>
                      <a:endParaRPr lang="es-EC" sz="1400">
                        <a:effectLst/>
                        <a:latin typeface="Times New Roman"/>
                        <a:ea typeface="Times New Roman"/>
                      </a:endParaRPr>
                    </a:p>
                  </a:txBody>
                  <a:tcPr marL="79627" marR="79627" marT="0" marB="0" anchor="ctr"/>
                </a:tc>
              </a:tr>
              <a:tr h="244041">
                <a:tc>
                  <a:txBody>
                    <a:bodyPr/>
                    <a:lstStyle/>
                    <a:p>
                      <a:pPr algn="l">
                        <a:spcAft>
                          <a:spcPts val="0"/>
                        </a:spcAft>
                      </a:pPr>
                      <a:r>
                        <a:rPr lang="es-ES" sz="1200">
                          <a:effectLst/>
                        </a:rPr>
                        <a:t>VIDEO GRAPHICS</a:t>
                      </a:r>
                      <a:endParaRPr lang="es-EC" sz="1200">
                        <a:effectLst/>
                        <a:latin typeface="Times New Roman"/>
                        <a:ea typeface="Times New Roman"/>
                      </a:endParaRPr>
                    </a:p>
                  </a:txBody>
                  <a:tcPr marL="79627" marR="79627" marT="0" marB="0" anchor="ctr"/>
                </a:tc>
                <a:tc>
                  <a:txBody>
                    <a:bodyPr/>
                    <a:lstStyle/>
                    <a:p>
                      <a:pPr algn="l">
                        <a:spcAft>
                          <a:spcPts val="0"/>
                        </a:spcAft>
                      </a:pPr>
                      <a:r>
                        <a:rPr lang="es-ES" sz="1400">
                          <a:effectLst/>
                        </a:rPr>
                        <a:t>Tarjeta de video </a:t>
                      </a:r>
                      <a:r>
                        <a:rPr lang="es-ES" sz="1200">
                          <a:effectLst/>
                        </a:rPr>
                        <a:t>NVIDIA</a:t>
                      </a:r>
                      <a:r>
                        <a:rPr lang="es-ES" sz="1400">
                          <a:effectLst/>
                        </a:rPr>
                        <a:t> Ge Force 9300M (256 mb)</a:t>
                      </a:r>
                      <a:endParaRPr lang="es-EC" sz="1400">
                        <a:effectLst/>
                        <a:latin typeface="Times New Roman"/>
                        <a:ea typeface="Times New Roman"/>
                      </a:endParaRPr>
                    </a:p>
                  </a:txBody>
                  <a:tcPr marL="79627" marR="79627" marT="0" marB="0" anchor="ctr"/>
                </a:tc>
              </a:tr>
              <a:tr h="270583">
                <a:tc>
                  <a:txBody>
                    <a:bodyPr/>
                    <a:lstStyle/>
                    <a:p>
                      <a:pPr algn="l">
                        <a:spcAft>
                          <a:spcPts val="0"/>
                        </a:spcAft>
                      </a:pPr>
                      <a:r>
                        <a:rPr lang="es-ES" sz="1200">
                          <a:effectLst/>
                        </a:rPr>
                        <a:t>DISCO DURO</a:t>
                      </a:r>
                      <a:endParaRPr lang="es-EC" sz="1200">
                        <a:effectLst/>
                        <a:latin typeface="Times New Roman"/>
                        <a:ea typeface="Times New Roman"/>
                      </a:endParaRPr>
                    </a:p>
                  </a:txBody>
                  <a:tcPr marL="79627" marR="79627" marT="0" marB="0" anchor="ctr"/>
                </a:tc>
                <a:tc>
                  <a:txBody>
                    <a:bodyPr/>
                    <a:lstStyle/>
                    <a:p>
                      <a:pPr algn="l">
                        <a:spcAft>
                          <a:spcPts val="0"/>
                        </a:spcAft>
                      </a:pPr>
                      <a:r>
                        <a:rPr lang="es-ES" sz="1400">
                          <a:effectLst/>
                        </a:rPr>
                        <a:t>600 GB</a:t>
                      </a:r>
                      <a:endParaRPr lang="es-EC" sz="1400">
                        <a:effectLst/>
                        <a:latin typeface="Times New Roman"/>
                        <a:ea typeface="Times New Roman"/>
                      </a:endParaRPr>
                    </a:p>
                  </a:txBody>
                  <a:tcPr marL="79627" marR="79627" marT="0" marB="0" anchor="ctr"/>
                </a:tc>
              </a:tr>
              <a:tr h="191694">
                <a:tc>
                  <a:txBody>
                    <a:bodyPr/>
                    <a:lstStyle/>
                    <a:p>
                      <a:pPr algn="l">
                        <a:spcAft>
                          <a:spcPts val="0"/>
                        </a:spcAft>
                      </a:pPr>
                      <a:r>
                        <a:rPr lang="es-ES" sz="1200">
                          <a:effectLst/>
                        </a:rPr>
                        <a:t>MULTIMEDIA DRIVE</a:t>
                      </a:r>
                      <a:endParaRPr lang="es-EC" sz="1400">
                        <a:effectLst/>
                        <a:latin typeface="Times New Roman"/>
                        <a:ea typeface="Times New Roman"/>
                      </a:endParaRPr>
                    </a:p>
                  </a:txBody>
                  <a:tcPr marL="79627" marR="79627" marT="0" marB="0" anchor="ctr"/>
                </a:tc>
                <a:tc>
                  <a:txBody>
                    <a:bodyPr/>
                    <a:lstStyle/>
                    <a:p>
                      <a:pPr algn="just">
                        <a:spcAft>
                          <a:spcPts val="0"/>
                        </a:spcAft>
                      </a:pPr>
                      <a:r>
                        <a:rPr lang="en-US" sz="1200">
                          <a:effectLst/>
                        </a:rPr>
                        <a:t>DVD±R/RW Super Multi 8X</a:t>
                      </a:r>
                      <a:endParaRPr lang="es-EC" sz="1200">
                        <a:effectLst/>
                        <a:latin typeface="Times New Roman"/>
                        <a:ea typeface="Times New Roman"/>
                      </a:endParaRPr>
                    </a:p>
                  </a:txBody>
                  <a:tcPr marL="79627" marR="79627" marT="0" marB="0" anchor="ctr"/>
                </a:tc>
              </a:tr>
              <a:tr h="353896">
                <a:tc>
                  <a:txBody>
                    <a:bodyPr/>
                    <a:lstStyle/>
                    <a:p>
                      <a:pPr algn="l">
                        <a:spcAft>
                          <a:spcPts val="0"/>
                        </a:spcAft>
                      </a:pPr>
                      <a:r>
                        <a:rPr lang="en-US" sz="1200">
                          <a:effectLst/>
                        </a:rPr>
                        <a:t>DISPLAY</a:t>
                      </a:r>
                      <a:endParaRPr lang="es-EC" sz="1400">
                        <a:effectLst/>
                        <a:latin typeface="Times New Roman"/>
                        <a:ea typeface="Times New Roman"/>
                      </a:endParaRPr>
                    </a:p>
                  </a:txBody>
                  <a:tcPr marL="79627" marR="79627" marT="0" marB="0" anchor="ctr"/>
                </a:tc>
                <a:tc>
                  <a:txBody>
                    <a:bodyPr/>
                    <a:lstStyle/>
                    <a:p>
                      <a:pPr algn="just">
                        <a:spcAft>
                          <a:spcPts val="0"/>
                        </a:spcAft>
                      </a:pPr>
                      <a:r>
                        <a:rPr lang="en-US" sz="1200" dirty="0">
                          <a:effectLst/>
                        </a:rPr>
                        <a:t>PANTALLA 22" LCD panel display with touchscreen Resolution 1680 x 1050</a:t>
                      </a:r>
                      <a:endParaRPr lang="es-EC" sz="1200" dirty="0">
                        <a:effectLst/>
                        <a:latin typeface="Times New Roman"/>
                        <a:ea typeface="Times New Roman"/>
                      </a:endParaRPr>
                    </a:p>
                  </a:txBody>
                  <a:tcPr marL="79627" marR="79627" marT="0" marB="0" anchor="ctr"/>
                </a:tc>
              </a:tr>
            </a:tbl>
          </a:graphicData>
        </a:graphic>
      </p:graphicFrame>
    </p:spTree>
    <p:extLst>
      <p:ext uri="{BB962C8B-B14F-4D97-AF65-F5344CB8AC3E}">
        <p14:creationId xmlns:p14="http://schemas.microsoft.com/office/powerpoint/2010/main" val="340370533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latin typeface="Century Gothic" pitchFamily="34" charset="0"/>
              </a:rPr>
              <a:t/>
            </a:r>
            <a:br>
              <a:rPr lang="es-EC" sz="2600" dirty="0" smtClean="0">
                <a:latin typeface="Century Gothic" pitchFamily="34" charset="0"/>
              </a:rPr>
            </a:br>
            <a:r>
              <a:rPr lang="es-EC" sz="2600" dirty="0" smtClean="0">
                <a:solidFill>
                  <a:schemeClr val="bg1">
                    <a:lumMod val="65000"/>
                  </a:schemeClr>
                </a:solidFill>
                <a:latin typeface="Century Gothic" pitchFamily="34" charset="0"/>
              </a:rPr>
              <a:t>Calibración del Monitor</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936" y="620688"/>
            <a:ext cx="1152128" cy="1152128"/>
          </a:xfrm>
          <a:prstGeom prst="rect">
            <a:avLst/>
          </a:prstGeom>
        </p:spPr>
      </p:pic>
      <p:sp>
        <p:nvSpPr>
          <p:cNvPr id="4" name="3 Marcador de contenido"/>
          <p:cNvSpPr txBox="1">
            <a:spLocks/>
          </p:cNvSpPr>
          <p:nvPr/>
        </p:nvSpPr>
        <p:spPr>
          <a:xfrm>
            <a:off x="2915816" y="1600201"/>
            <a:ext cx="5770984" cy="4781127"/>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a:latin typeface="Century Gothic" pitchFamily="34" charset="0"/>
              </a:rPr>
              <a:t>C</a:t>
            </a:r>
            <a:r>
              <a:rPr lang="es-ES" sz="2000" dirty="0" smtClean="0">
                <a:latin typeface="Century Gothic" pitchFamily="34" charset="0"/>
              </a:rPr>
              <a:t>alibrar </a:t>
            </a:r>
            <a:r>
              <a:rPr lang="es-ES" sz="2000" dirty="0">
                <a:latin typeface="Century Gothic" pitchFamily="34" charset="0"/>
              </a:rPr>
              <a:t>el monitor en el nivel del sistema </a:t>
            </a:r>
            <a:r>
              <a:rPr lang="es-ES" sz="2000" dirty="0" smtClean="0">
                <a:latin typeface="Century Gothic" pitchFamily="34" charset="0"/>
              </a:rPr>
              <a:t>operativo sirve  </a:t>
            </a:r>
            <a:r>
              <a:rPr lang="es-ES" sz="2000" dirty="0">
                <a:latin typeface="Century Gothic" pitchFamily="34" charset="0"/>
              </a:rPr>
              <a:t>para poder eliminar cualquier dominante cromática no deseada y conseguir así el mejor entorno visual posible con ese dispositivo para editar en él nuestras imágenes</a:t>
            </a:r>
            <a:r>
              <a:rPr lang="es-ES" sz="2000" dirty="0" smtClean="0">
                <a:latin typeface="Century Gothic" pitchFamily="34" charset="0"/>
              </a:rPr>
              <a:t>.</a:t>
            </a:r>
          </a:p>
          <a:p>
            <a:pPr marL="0" indent="0" algn="just">
              <a:lnSpc>
                <a:spcPct val="150000"/>
              </a:lnSpc>
              <a:buNone/>
            </a:pPr>
            <a:r>
              <a:rPr lang="es-ES" sz="2600" dirty="0" smtClean="0">
                <a:latin typeface="Century Gothic" pitchFamily="34" charset="0"/>
              </a:rPr>
              <a:t>PERFIL DEL MONITOR</a:t>
            </a:r>
          </a:p>
          <a:p>
            <a:pPr algn="just">
              <a:lnSpc>
                <a:spcPct val="150000"/>
              </a:lnSpc>
              <a:buFont typeface="Courier New" pitchFamily="49" charset="0"/>
              <a:buChar char="o"/>
            </a:pPr>
            <a:r>
              <a:rPr lang="es-EC" sz="2000" dirty="0">
                <a:latin typeface="Century Gothic" pitchFamily="34" charset="0"/>
              </a:rPr>
              <a:t>Siempre tiene influencia con los colores que se visualizan en cualquier aplicación.</a:t>
            </a:r>
          </a:p>
          <a:p>
            <a:pPr algn="just">
              <a:lnSpc>
                <a:spcPct val="150000"/>
              </a:lnSpc>
              <a:buFont typeface="Courier New" pitchFamily="49" charset="0"/>
              <a:buChar char="o"/>
            </a:pPr>
            <a:r>
              <a:rPr lang="en-US" sz="2000" dirty="0">
                <a:latin typeface="Century Gothic" pitchFamily="34" charset="0"/>
              </a:rPr>
              <a:t>Se </a:t>
            </a:r>
            <a:r>
              <a:rPr lang="en-US" sz="2000" dirty="0" err="1">
                <a:latin typeface="Century Gothic" pitchFamily="34" charset="0"/>
              </a:rPr>
              <a:t>guarda</a:t>
            </a:r>
            <a:r>
              <a:rPr lang="en-US" sz="2000" dirty="0">
                <a:latin typeface="Century Gothic" pitchFamily="34" charset="0"/>
              </a:rPr>
              <a:t> el </a:t>
            </a:r>
            <a:r>
              <a:rPr lang="en-US" sz="2000" dirty="0" err="1">
                <a:latin typeface="Century Gothic" pitchFamily="34" charset="0"/>
              </a:rPr>
              <a:t>perfil</a:t>
            </a:r>
            <a:r>
              <a:rPr lang="en-US" sz="2000" dirty="0">
                <a:latin typeface="Century Gothic" pitchFamily="34" charset="0"/>
              </a:rPr>
              <a:t> en:  Windows vista: WinNT/System/Spool/Drivers/Color.</a:t>
            </a:r>
            <a:endParaRPr lang="es-EC" sz="20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218406836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1800" y="620688"/>
            <a:ext cx="1152128" cy="1152128"/>
          </a:xfrm>
          <a:prstGeom prst="rect">
            <a:avLst/>
          </a:prstGeom>
        </p:spPr>
      </p:pic>
      <p:sp>
        <p:nvSpPr>
          <p:cNvPr id="4" name="3 Marcador de contenido"/>
          <p:cNvSpPr txBox="1">
            <a:spLocks/>
          </p:cNvSpPr>
          <p:nvPr/>
        </p:nvSpPr>
        <p:spPr>
          <a:xfrm>
            <a:off x="2915816" y="1600200"/>
            <a:ext cx="5770984" cy="4525963"/>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a:latin typeface="Century Gothic" pitchFamily="34" charset="0"/>
              </a:rPr>
              <a:t>En la actualidad existen diferentes técnicas y sistemas de </a:t>
            </a:r>
            <a:r>
              <a:rPr lang="es-ES" sz="2000" dirty="0" smtClean="0">
                <a:latin typeface="Century Gothic" pitchFamily="34" charset="0"/>
              </a:rPr>
              <a:t>impresión y cada </a:t>
            </a:r>
            <a:r>
              <a:rPr lang="es-ES" sz="2000" dirty="0">
                <a:latin typeface="Century Gothic" pitchFamily="34" charset="0"/>
              </a:rPr>
              <a:t>uno de estos </a:t>
            </a:r>
            <a:r>
              <a:rPr lang="es-ES" sz="2000" dirty="0" smtClean="0">
                <a:latin typeface="Century Gothic" pitchFamily="34" charset="0"/>
              </a:rPr>
              <a:t>tiene </a:t>
            </a:r>
            <a:r>
              <a:rPr lang="es-ES" sz="2000" dirty="0">
                <a:latin typeface="Century Gothic" pitchFamily="34" charset="0"/>
              </a:rPr>
              <a:t>sus sustratos y procesos diferentes de impresión; </a:t>
            </a:r>
            <a:r>
              <a:rPr lang="es-ES" sz="2000" dirty="0" smtClean="0">
                <a:latin typeface="Century Gothic" pitchFamily="34" charset="0"/>
              </a:rPr>
              <a:t> </a:t>
            </a:r>
            <a:r>
              <a:rPr lang="es-ES" sz="2000" dirty="0">
                <a:latin typeface="Century Gothic" pitchFamily="34" charset="0"/>
              </a:rPr>
              <a:t>saber escoger el sistema correcto de impresión nos garantizara obtener una buena reproducción del color ya que este es un problema. Por lo cual hemos elegido para nuestro proyecto (Revista de Video-Juegos “GAME-RATER”)  la técnica de Impresión de Offset en rotativa Semicomercial. </a:t>
            </a:r>
            <a:endParaRPr lang="es-EC" sz="2000" dirty="0">
              <a:latin typeface="Century Gothic" pitchFamily="34" charset="0"/>
            </a:endParaRPr>
          </a:p>
          <a:p>
            <a:endParaRPr lang="es-EC" sz="2800" dirty="0">
              <a:latin typeface="Century Gothic" pitchFamily="34" charset="0"/>
            </a:endParaRPr>
          </a:p>
        </p:txBody>
      </p:sp>
      <p:sp>
        <p:nvSpPr>
          <p:cNvPr id="5" name="4 Título"/>
          <p:cNvSpPr>
            <a:spLocks noGrp="1"/>
          </p:cNvSpPr>
          <p:nvPr>
            <p:ph type="title"/>
          </p:nvPr>
        </p:nvSpPr>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Planteamiento </a:t>
            </a:r>
            <a:r>
              <a:rPr lang="es-EC" sz="2800" dirty="0">
                <a:solidFill>
                  <a:schemeClr val="bg1">
                    <a:lumMod val="65000"/>
                  </a:schemeClr>
                </a:solidFill>
                <a:latin typeface="Century Gothic" pitchFamily="34" charset="0"/>
              </a:rPr>
              <a:t>del Problema</a:t>
            </a:r>
          </a:p>
        </p:txBody>
      </p:sp>
    </p:spTree>
    <p:extLst>
      <p:ext uri="{BB962C8B-B14F-4D97-AF65-F5344CB8AC3E}">
        <p14:creationId xmlns:p14="http://schemas.microsoft.com/office/powerpoint/2010/main" val="21134913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Calibrar con Adobe Gamma</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620688"/>
            <a:ext cx="1152128" cy="1152128"/>
          </a:xfrm>
          <a:prstGeom prst="rect">
            <a:avLst/>
          </a:prstGeom>
        </p:spPr>
      </p:pic>
      <p:sp>
        <p:nvSpPr>
          <p:cNvPr id="4" name="3 Marcador de contenido"/>
          <p:cNvSpPr txBox="1">
            <a:spLocks/>
          </p:cNvSpPr>
          <p:nvPr/>
        </p:nvSpPr>
        <p:spPr>
          <a:xfrm>
            <a:off x="2915816" y="1600201"/>
            <a:ext cx="5770984" cy="4781127"/>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2000" dirty="0">
                <a:latin typeface="Century Gothic" pitchFamily="34" charset="0"/>
              </a:rPr>
              <a:t>Adobe Gamma es una utilidad que se instala en  Panel de Control</a:t>
            </a:r>
            <a:r>
              <a:rPr lang="es-ES" sz="2000" b="1" dirty="0">
                <a:latin typeface="Century Gothic" pitchFamily="34" charset="0"/>
              </a:rPr>
              <a:t>. </a:t>
            </a:r>
            <a:endParaRPr lang="es-ES" sz="2000" b="1" dirty="0" smtClean="0">
              <a:latin typeface="Century Gothic" pitchFamily="34" charset="0"/>
            </a:endParaRPr>
          </a:p>
          <a:p>
            <a:pPr algn="just">
              <a:lnSpc>
                <a:spcPct val="150000"/>
              </a:lnSpc>
              <a:buFont typeface="Courier New" pitchFamily="49" charset="0"/>
              <a:buChar char="o"/>
            </a:pPr>
            <a:r>
              <a:rPr lang="es-ES" sz="2000" dirty="0" smtClean="0">
                <a:latin typeface="Century Gothic" pitchFamily="34" charset="0"/>
              </a:rPr>
              <a:t>Antes </a:t>
            </a:r>
            <a:r>
              <a:rPr lang="es-ES" sz="2000" dirty="0">
                <a:latin typeface="Century Gothic" pitchFamily="34" charset="0"/>
              </a:rPr>
              <a:t>de ejecutar Adobe Gamma es conveniente que el monitor haya estado encendido al menos durante media hora (sin apagarse</a:t>
            </a:r>
            <a:r>
              <a:rPr lang="es-ES" sz="2000" dirty="0" smtClean="0">
                <a:latin typeface="Century Gothic" pitchFamily="34" charset="0"/>
              </a:rPr>
              <a:t>).</a:t>
            </a:r>
          </a:p>
          <a:p>
            <a:pPr algn="just">
              <a:lnSpc>
                <a:spcPct val="150000"/>
              </a:lnSpc>
              <a:buFont typeface="Courier New" pitchFamily="49" charset="0"/>
              <a:buChar char="o"/>
            </a:pPr>
            <a:r>
              <a:rPr lang="es-ES" sz="2000" dirty="0" smtClean="0">
                <a:latin typeface="Century Gothic" pitchFamily="34" charset="0"/>
              </a:rPr>
              <a:t>Es </a:t>
            </a:r>
            <a:r>
              <a:rPr lang="es-ES" sz="2000" dirty="0">
                <a:latin typeface="Century Gothic" pitchFamily="34" charset="0"/>
              </a:rPr>
              <a:t>conveniente ejecutarlo en un ambiente de luz no excesiva (sin ser penumbra). </a:t>
            </a:r>
            <a:endParaRPr lang="es-ES" sz="2000" dirty="0" smtClean="0">
              <a:latin typeface="Century Gothic" pitchFamily="34" charset="0"/>
            </a:endParaRPr>
          </a:p>
          <a:p>
            <a:pPr algn="just">
              <a:lnSpc>
                <a:spcPct val="150000"/>
              </a:lnSpc>
              <a:buFont typeface="Courier New" pitchFamily="49" charset="0"/>
              <a:buChar char="o"/>
            </a:pPr>
            <a:r>
              <a:rPr lang="es-ES" sz="2000" dirty="0" smtClean="0">
                <a:latin typeface="Century Gothic" pitchFamily="34" charset="0"/>
              </a:rPr>
              <a:t>Se sugiere </a:t>
            </a:r>
            <a:r>
              <a:rPr lang="es-ES" sz="2000" dirty="0">
                <a:latin typeface="Century Gothic" pitchFamily="34" charset="0"/>
              </a:rPr>
              <a:t>trabajar con una "Apariencia de pantalla" basada en un conjunto de colores neutro (gris), y especialmente situar el color del escritorio en un gris medio ("RGB=128-128-128"). </a:t>
            </a:r>
            <a:endParaRPr lang="es-EC" sz="20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6990984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r"/>
            <a:r>
              <a:rPr lang="es-EC" dirty="0"/>
              <a:t/>
            </a:r>
            <a:br>
              <a:rPr lang="es-EC" dirty="0"/>
            </a:br>
            <a:r>
              <a:rPr lang="es-EC" sz="2900" dirty="0" smtClean="0">
                <a:solidFill>
                  <a:schemeClr val="bg1">
                    <a:lumMod val="65000"/>
                  </a:schemeClr>
                </a:solidFill>
                <a:latin typeface="Century Gothic" pitchFamily="34" charset="0"/>
              </a:rPr>
              <a:t>Pasos para Calibrar Monitor</a:t>
            </a:r>
            <a:endParaRPr lang="es-EC" sz="29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692696"/>
            <a:ext cx="1152128" cy="1152128"/>
          </a:xfrm>
          <a:prstGeom prst="rect">
            <a:avLst/>
          </a:prstGeom>
        </p:spPr>
      </p:pic>
      <p:sp>
        <p:nvSpPr>
          <p:cNvPr id="4" name="3 Marcador de contenido"/>
          <p:cNvSpPr txBox="1">
            <a:spLocks/>
          </p:cNvSpPr>
          <p:nvPr/>
        </p:nvSpPr>
        <p:spPr>
          <a:xfrm>
            <a:off x="2915816" y="1600201"/>
            <a:ext cx="5770984" cy="197281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200" dirty="0" smtClean="0">
                <a:latin typeface="Century Gothic" pitchFamily="34" charset="0"/>
              </a:rPr>
              <a:t>PASO 1: ELEGIR MODO PASO A PASO</a:t>
            </a:r>
          </a:p>
          <a:p>
            <a:pPr marL="0" indent="0" algn="just">
              <a:lnSpc>
                <a:spcPct val="150000"/>
              </a:lnSpc>
              <a:buNone/>
            </a:pPr>
            <a:r>
              <a:rPr lang="es-ES" sz="1600" dirty="0">
                <a:latin typeface="Century Gothic" pitchFamily="34" charset="0"/>
              </a:rPr>
              <a:t>Como es la primera vez que se abre Adobe Gamma, usamos El método más fácil de seguir es el de usar el de </a:t>
            </a:r>
            <a:r>
              <a:rPr lang="es-ES" sz="1600" b="1" dirty="0">
                <a:latin typeface="Century Gothic" pitchFamily="34" charset="0"/>
              </a:rPr>
              <a:t>Paso a paso (Asistente)</a:t>
            </a:r>
            <a:r>
              <a:rPr lang="es-ES" sz="1600" i="1" dirty="0">
                <a:latin typeface="Century Gothic" pitchFamily="34" charset="0"/>
              </a:rPr>
              <a:t> (</a:t>
            </a:r>
            <a:r>
              <a:rPr lang="es-ES" sz="1600" i="1" dirty="0" err="1">
                <a:latin typeface="Century Gothic" pitchFamily="34" charset="0"/>
              </a:rPr>
              <a:t>Step</a:t>
            </a:r>
            <a:r>
              <a:rPr lang="es-ES" sz="1600" i="1" dirty="0">
                <a:latin typeface="Century Gothic" pitchFamily="34" charset="0"/>
              </a:rPr>
              <a:t> </a:t>
            </a:r>
            <a:r>
              <a:rPr lang="es-EC" sz="1600" i="1" dirty="0" err="1">
                <a:latin typeface="Century Gothic" pitchFamily="34" charset="0"/>
              </a:rPr>
              <a:t>by</a:t>
            </a:r>
            <a:r>
              <a:rPr lang="es-EC" sz="1600" i="1" dirty="0">
                <a:latin typeface="Century Gothic" pitchFamily="34" charset="0"/>
              </a:rPr>
              <a:t> </a:t>
            </a:r>
            <a:r>
              <a:rPr lang="es-ES" sz="1600" i="1" dirty="0" err="1">
                <a:latin typeface="Century Gothic" pitchFamily="34" charset="0"/>
              </a:rPr>
              <a:t>step</a:t>
            </a:r>
            <a:r>
              <a:rPr lang="es-ES" sz="1600" i="1" dirty="0">
                <a:latin typeface="Century Gothic" pitchFamily="34" charset="0"/>
              </a:rPr>
              <a:t> </a:t>
            </a:r>
            <a:r>
              <a:rPr lang="es-ES" sz="1600" i="1" dirty="0" err="1" smtClean="0">
                <a:latin typeface="Century Gothic" pitchFamily="34" charset="0"/>
              </a:rPr>
              <a:t>wizard</a:t>
            </a:r>
            <a:r>
              <a:rPr lang="es-ES" sz="1600" i="1" dirty="0" smtClean="0">
                <a:latin typeface="Century Gothic" pitchFamily="34" charset="0"/>
              </a:rPr>
              <a:t>)</a:t>
            </a:r>
            <a:endParaRPr lang="es-ES" sz="1600" dirty="0" smtClean="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pSp>
        <p:nvGrpSpPr>
          <p:cNvPr id="7" name="6 Grupo"/>
          <p:cNvGrpSpPr/>
          <p:nvPr/>
        </p:nvGrpSpPr>
        <p:grpSpPr>
          <a:xfrm>
            <a:off x="3857573" y="3573016"/>
            <a:ext cx="3887470" cy="2873375"/>
            <a:chOff x="3857573" y="3573016"/>
            <a:chExt cx="3887470" cy="2873375"/>
          </a:xfrm>
        </p:grpSpPr>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3857573" y="3573016"/>
              <a:ext cx="3887470" cy="2873375"/>
            </a:xfrm>
            <a:prstGeom prst="rect">
              <a:avLst/>
            </a:prstGeom>
          </p:spPr>
        </p:pic>
        <p:sp>
          <p:nvSpPr>
            <p:cNvPr id="6" name="5 Rectángulo"/>
            <p:cNvSpPr/>
            <p:nvPr/>
          </p:nvSpPr>
          <p:spPr>
            <a:xfrm>
              <a:off x="5040052" y="4581128"/>
              <a:ext cx="1224136" cy="144016"/>
            </a:xfrm>
            <a:prstGeom prst="rect">
              <a:avLst/>
            </a:prstGeom>
            <a:no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grpSp>
    </p:spTree>
    <p:extLst>
      <p:ext uri="{BB962C8B-B14F-4D97-AF65-F5344CB8AC3E}">
        <p14:creationId xmlns:p14="http://schemas.microsoft.com/office/powerpoint/2010/main" val="155651489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2: CARGAR UN PERFIL DE PARTIDA</a:t>
            </a:r>
            <a:endParaRPr lang="es-EC" sz="2200" dirty="0">
              <a:latin typeface="Century Gothic" pitchFamily="34" charset="0"/>
            </a:endParaRPr>
          </a:p>
        </p:txBody>
      </p:sp>
      <p:sp>
        <p:nvSpPr>
          <p:cNvPr id="3" name="3 Marcador de contenido"/>
          <p:cNvSpPr txBox="1">
            <a:spLocks/>
          </p:cNvSpPr>
          <p:nvPr/>
        </p:nvSpPr>
        <p:spPr>
          <a:xfrm>
            <a:off x="2915816" y="1600201"/>
            <a:ext cx="5770984" cy="2260847"/>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600" dirty="0">
                <a:latin typeface="Century Gothic" pitchFamily="34" charset="0"/>
              </a:rPr>
              <a:t>Usamos la opción "Cargar", se elige el perfil del monitor "(Monitor) </a:t>
            </a:r>
            <a:r>
              <a:rPr lang="es-ES" sz="1600" dirty="0" err="1">
                <a:latin typeface="Century Gothic" pitchFamily="34" charset="0"/>
              </a:rPr>
              <a:t>sRGB</a:t>
            </a:r>
            <a:r>
              <a:rPr lang="es-ES" sz="1600" dirty="0">
                <a:latin typeface="Century Gothic" pitchFamily="34" charset="0"/>
              </a:rPr>
              <a:t>". No hay mucha diferencia porque definimos un punto de partida</a:t>
            </a:r>
            <a:r>
              <a:rPr lang="es-ES" sz="1600" dirty="0" smtClean="0">
                <a:latin typeface="Century Gothic" pitchFamily="34" charset="0"/>
              </a:rPr>
              <a:t>. </a:t>
            </a:r>
            <a:r>
              <a:rPr lang="es-ES" sz="1600" dirty="0">
                <a:latin typeface="Century Gothic" pitchFamily="34" charset="0"/>
              </a:rPr>
              <a:t>Le dimos al perfil una descripción única, no repetida, y que de incluimos allí la fecha (en mi caso es "PERFIL MONITOR 10/05/2010" o “monitor_prensa10052010”).</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pSp>
        <p:nvGrpSpPr>
          <p:cNvPr id="6" name="5 Grupo"/>
          <p:cNvGrpSpPr/>
          <p:nvPr/>
        </p:nvGrpSpPr>
        <p:grpSpPr>
          <a:xfrm>
            <a:off x="3845508" y="3789040"/>
            <a:ext cx="3911600" cy="2885440"/>
            <a:chOff x="3845508" y="3789040"/>
            <a:chExt cx="3911600" cy="2885440"/>
          </a:xfrm>
        </p:grpSpPr>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845508" y="3789040"/>
              <a:ext cx="3911600" cy="2885440"/>
            </a:xfrm>
            <a:prstGeom prst="rect">
              <a:avLst/>
            </a:prstGeom>
          </p:spPr>
        </p:pic>
        <p:sp>
          <p:nvSpPr>
            <p:cNvPr id="5" name="4 Rectángulo"/>
            <p:cNvSpPr/>
            <p:nvPr/>
          </p:nvSpPr>
          <p:spPr>
            <a:xfrm>
              <a:off x="5652120" y="4581128"/>
              <a:ext cx="1224136" cy="288032"/>
            </a:xfrm>
            <a:prstGeom prst="rect">
              <a:avLst/>
            </a:prstGeom>
            <a:no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grpSp>
    </p:spTree>
    <p:extLst>
      <p:ext uri="{BB962C8B-B14F-4D97-AF65-F5344CB8AC3E}">
        <p14:creationId xmlns:p14="http://schemas.microsoft.com/office/powerpoint/2010/main" val="56591647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3: AJUSTAR CONTRASTE Y BRILLO</a:t>
            </a:r>
            <a:endParaRPr lang="es-EC" sz="2200" dirty="0">
              <a:latin typeface="Century Gothic" pitchFamily="34" charset="0"/>
            </a:endParaRPr>
          </a:p>
        </p:txBody>
      </p:sp>
      <p:sp>
        <p:nvSpPr>
          <p:cNvPr id="3" name="3 Marcador de contenido"/>
          <p:cNvSpPr txBox="1">
            <a:spLocks/>
          </p:cNvSpPr>
          <p:nvPr/>
        </p:nvSpPr>
        <p:spPr>
          <a:xfrm>
            <a:off x="2915816" y="1600201"/>
            <a:ext cx="5770984" cy="6046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500" dirty="0">
                <a:latin typeface="Century Gothic" pitchFamily="34" charset="0"/>
              </a:rPr>
              <a:t>Ajustamos el contraste del monitor al </a:t>
            </a:r>
            <a:r>
              <a:rPr lang="es-ES" sz="1500" dirty="0" smtClean="0">
                <a:latin typeface="Century Gothic" pitchFamily="34" charset="0"/>
              </a:rPr>
              <a:t>máximo.</a:t>
            </a: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grpSp>
        <p:nvGrpSpPr>
          <p:cNvPr id="7" name="6 Grupo"/>
          <p:cNvGrpSpPr/>
          <p:nvPr/>
        </p:nvGrpSpPr>
        <p:grpSpPr>
          <a:xfrm>
            <a:off x="3059832" y="2852936"/>
            <a:ext cx="5577454" cy="2232248"/>
            <a:chOff x="3059832" y="3717032"/>
            <a:chExt cx="5577454" cy="2232248"/>
          </a:xfrm>
        </p:grpSpPr>
        <p:pic>
          <p:nvPicPr>
            <p:cNvPr id="4" name="0 Imagen"/>
            <p:cNvPicPr/>
            <p:nvPr/>
          </p:nvPicPr>
          <p:blipFill rotWithShape="1">
            <a:blip r:embed="rId2" cstate="print">
              <a:extLst>
                <a:ext uri="{28A0092B-C50C-407E-A947-70E740481C1C}">
                  <a14:useLocalDpi xmlns:a14="http://schemas.microsoft.com/office/drawing/2010/main" val="0"/>
                </a:ext>
              </a:extLst>
            </a:blip>
            <a:srcRect t="35910" b="1650"/>
            <a:stretch/>
          </p:blipFill>
          <p:spPr bwMode="auto">
            <a:xfrm>
              <a:off x="3059832" y="3717032"/>
              <a:ext cx="5577454" cy="2232248"/>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
          <p:nvSpPr>
            <p:cNvPr id="5" name="4 Rectángulo"/>
            <p:cNvSpPr/>
            <p:nvPr/>
          </p:nvSpPr>
          <p:spPr>
            <a:xfrm>
              <a:off x="3347864" y="4221088"/>
              <a:ext cx="3240360" cy="288032"/>
            </a:xfrm>
            <a:prstGeom prst="rect">
              <a:avLst/>
            </a:prstGeom>
            <a:no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5 Rectángulo"/>
            <p:cNvSpPr/>
            <p:nvPr/>
          </p:nvSpPr>
          <p:spPr>
            <a:xfrm>
              <a:off x="3347864" y="4689140"/>
              <a:ext cx="3240360" cy="288032"/>
            </a:xfrm>
            <a:prstGeom prst="rect">
              <a:avLst/>
            </a:prstGeom>
            <a:no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grpSp>
    </p:spTree>
    <p:extLst>
      <p:ext uri="{BB962C8B-B14F-4D97-AF65-F5344CB8AC3E}">
        <p14:creationId xmlns:p14="http://schemas.microsoft.com/office/powerpoint/2010/main" val="428208334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pic>
        <p:nvPicPr>
          <p:cNvPr id="3" name="0 Imagen"/>
          <p:cNvPicPr/>
          <p:nvPr/>
        </p:nvPicPr>
        <p:blipFill>
          <a:blip r:embed="rId2" cstate="print">
            <a:extLst>
              <a:ext uri="{28A0092B-C50C-407E-A947-70E740481C1C}">
                <a14:useLocalDpi xmlns:a14="http://schemas.microsoft.com/office/drawing/2010/main" val="0"/>
              </a:ext>
            </a:extLst>
          </a:blip>
          <a:stretch>
            <a:fillRect/>
          </a:stretch>
        </p:blipFill>
        <p:spPr>
          <a:xfrm>
            <a:off x="3673741" y="3140968"/>
            <a:ext cx="4255135" cy="3145155"/>
          </a:xfrm>
          <a:prstGeom prst="rect">
            <a:avLst/>
          </a:prstGeom>
        </p:spPr>
      </p:pic>
      <p:sp>
        <p:nvSpPr>
          <p:cNvPr id="4" name="3 Marcador de contenido"/>
          <p:cNvSpPr txBox="1">
            <a:spLocks/>
          </p:cNvSpPr>
          <p:nvPr/>
        </p:nvSpPr>
        <p:spPr>
          <a:xfrm>
            <a:off x="2915816" y="1600201"/>
            <a:ext cx="5770984" cy="1324743"/>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500" dirty="0">
                <a:latin typeface="Century Gothic" pitchFamily="34" charset="0"/>
              </a:rPr>
              <a:t>Ajustamos el brillo hasta que el recuadro gris del interior se vea sólo por poco dentro del cuadro negro más grande. Entornamos los ojos un poco, lo mismo que apagar las luces de la habitación o reducirlas bastante</a:t>
            </a:r>
            <a:r>
              <a:rPr lang="es-ES" sz="1600" dirty="0"/>
              <a:t>.</a:t>
            </a:r>
            <a:endParaRPr lang="es-EC" sz="1600" dirty="0"/>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331666510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4: INDICAR LOS FÓSFOROS DEL MONITOR</a:t>
            </a:r>
            <a:endParaRPr lang="es-EC" sz="2200" dirty="0">
              <a:latin typeface="Century Gothic" pitchFamily="34" charset="0"/>
            </a:endParaRPr>
          </a:p>
        </p:txBody>
      </p:sp>
      <p:sp>
        <p:nvSpPr>
          <p:cNvPr id="3" name="3 Marcador de contenido"/>
          <p:cNvSpPr txBox="1">
            <a:spLocks/>
          </p:cNvSpPr>
          <p:nvPr/>
        </p:nvSpPr>
        <p:spPr>
          <a:xfrm>
            <a:off x="2915816" y="1600201"/>
            <a:ext cx="5770984" cy="2044823"/>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Usar un perfil de monitor proporcionado por el fabricante para tu monitor concreto, es muy probable que los fósforos del monitor estén "personalizados" (</a:t>
            </a:r>
            <a:r>
              <a:rPr lang="es-ES" sz="1600" dirty="0" err="1">
                <a:latin typeface="Century Gothic" pitchFamily="34" charset="0"/>
              </a:rPr>
              <a:t>custom</a:t>
            </a:r>
            <a:r>
              <a:rPr lang="es-ES" sz="1600" dirty="0">
                <a:latin typeface="Century Gothic" pitchFamily="34" charset="0"/>
              </a:rPr>
              <a:t>). Si así fuera, déjalos como estén. Si no tienes un perfil para tu monitor, puedes elegir marcarlos como "P22-EBU" o "</a:t>
            </a:r>
            <a:r>
              <a:rPr lang="es-ES" sz="1600" dirty="0" err="1">
                <a:latin typeface="Century Gothic" pitchFamily="34" charset="0"/>
              </a:rPr>
              <a:t>Trinitrón</a:t>
            </a:r>
            <a:r>
              <a:rPr lang="es-ES" sz="1600" dirty="0">
                <a:latin typeface="Century Gothic" pitchFamily="34" charset="0"/>
              </a:rPr>
              <a:t>". </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796703" y="3594348"/>
            <a:ext cx="4009210" cy="3003004"/>
          </a:xfrm>
          <a:prstGeom prst="rect">
            <a:avLst/>
          </a:prstGeom>
        </p:spPr>
      </p:pic>
    </p:spTree>
    <p:extLst>
      <p:ext uri="{BB962C8B-B14F-4D97-AF65-F5344CB8AC3E}">
        <p14:creationId xmlns:p14="http://schemas.microsoft.com/office/powerpoint/2010/main" val="219256008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5: AJUSTAR MEDIOS TONOS</a:t>
            </a:r>
            <a:endParaRPr lang="es-EC" sz="2200" dirty="0">
              <a:latin typeface="Century Gothic" pitchFamily="34" charset="0"/>
            </a:endParaRPr>
          </a:p>
        </p:txBody>
      </p:sp>
      <p:sp>
        <p:nvSpPr>
          <p:cNvPr id="3" name="3 Marcador de contenido"/>
          <p:cNvSpPr txBox="1">
            <a:spLocks/>
          </p:cNvSpPr>
          <p:nvPr/>
        </p:nvSpPr>
        <p:spPr>
          <a:xfrm>
            <a:off x="2915816" y="1484784"/>
            <a:ext cx="5770984" cy="2548879"/>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C" sz="1600" dirty="0">
                <a:latin typeface="Century Gothic" pitchFamily="34" charset="0"/>
              </a:rPr>
              <a:t>Tomar</a:t>
            </a:r>
            <a:r>
              <a:rPr lang="es-ES" sz="1600" dirty="0">
                <a:latin typeface="Century Gothic" pitchFamily="34" charset="0"/>
              </a:rPr>
              <a:t> la opción de " Ver sólo Gamma única "</a:t>
            </a:r>
            <a:r>
              <a:rPr lang="es-ES" sz="1600" i="1" dirty="0">
                <a:latin typeface="Century Gothic" pitchFamily="34" charset="0"/>
              </a:rPr>
              <a:t>(View Single Gamma).</a:t>
            </a:r>
            <a:r>
              <a:rPr lang="es-ES" sz="1600" dirty="0">
                <a:latin typeface="Century Gothic" pitchFamily="34" charset="0"/>
              </a:rPr>
              <a:t>Esta opción </a:t>
            </a:r>
            <a:r>
              <a:rPr lang="es-ES" sz="1600" b="1" dirty="0">
                <a:latin typeface="Century Gothic" pitchFamily="34" charset="0"/>
              </a:rPr>
              <a:t>sólo</a:t>
            </a:r>
            <a:r>
              <a:rPr lang="es-ES" sz="1600" dirty="0">
                <a:latin typeface="Century Gothic" pitchFamily="34" charset="0"/>
              </a:rPr>
              <a:t> permite ajustar el brillo relativo del monitor, no neutralizar </a:t>
            </a:r>
            <a:r>
              <a:rPr lang="es-ES" sz="1600" b="1" dirty="0">
                <a:latin typeface="Century Gothic" pitchFamily="34" charset="0"/>
              </a:rPr>
              <a:t>dominantes</a:t>
            </a:r>
            <a:r>
              <a:rPr lang="es-ES" sz="1600" dirty="0">
                <a:latin typeface="Century Gothic" pitchFamily="34" charset="0"/>
              </a:rPr>
              <a:t> de color. Ajustamos el control hasta que el recuadro gris interior se funde con el recuadro gris más grande. Hay que entornar los ojos un poco y separarse un poco de la pantalla para ayudar. Después quitamos la marca a la casilla de "Ver sólo Gamma única" </a:t>
            </a:r>
            <a:r>
              <a:rPr lang="es-ES" sz="1600" i="1" dirty="0">
                <a:latin typeface="Century Gothic" pitchFamily="34" charset="0"/>
              </a:rPr>
              <a:t>(View single Gamma).</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4001401" y="4005064"/>
            <a:ext cx="3599815" cy="2685415"/>
          </a:xfrm>
          <a:prstGeom prst="rect">
            <a:avLst/>
          </a:prstGeom>
        </p:spPr>
      </p:pic>
    </p:spTree>
    <p:extLst>
      <p:ext uri="{BB962C8B-B14F-4D97-AF65-F5344CB8AC3E}">
        <p14:creationId xmlns:p14="http://schemas.microsoft.com/office/powerpoint/2010/main" val="8167325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482952"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6: NEUTRALIZAR TONOS</a:t>
            </a:r>
            <a:endParaRPr lang="es-EC" sz="2200" dirty="0">
              <a:latin typeface="Century Gothic" pitchFamily="34" charset="0"/>
            </a:endParaRPr>
          </a:p>
        </p:txBody>
      </p:sp>
      <p:sp>
        <p:nvSpPr>
          <p:cNvPr id="3" name="3 Marcador de contenido"/>
          <p:cNvSpPr txBox="1">
            <a:spLocks/>
          </p:cNvSpPr>
          <p:nvPr/>
        </p:nvSpPr>
        <p:spPr>
          <a:xfrm>
            <a:off x="2915816" y="1484785"/>
            <a:ext cx="5770984" cy="1584176"/>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Neutralizamos </a:t>
            </a:r>
            <a:r>
              <a:rPr lang="es-ES" sz="1600" b="1" dirty="0">
                <a:latin typeface="Century Gothic" pitchFamily="34" charset="0"/>
              </a:rPr>
              <a:t> las dominantes de color</a:t>
            </a:r>
            <a:r>
              <a:rPr lang="es-ES" sz="1600" dirty="0">
                <a:latin typeface="Century Gothic" pitchFamily="34" charset="0"/>
              </a:rPr>
              <a:t> que pueda tener nuestro monitor. Ajustamos cada uno de los controles (rojo, verde y azul) hasta que los recuadros interiores se fundieron con los exteriores.</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857573" y="3428999"/>
            <a:ext cx="3887470" cy="2873375"/>
          </a:xfrm>
          <a:prstGeom prst="rect">
            <a:avLst/>
          </a:prstGeom>
        </p:spPr>
      </p:pic>
    </p:spTree>
    <p:extLst>
      <p:ext uri="{BB962C8B-B14F-4D97-AF65-F5344CB8AC3E}">
        <p14:creationId xmlns:p14="http://schemas.microsoft.com/office/powerpoint/2010/main" val="223834970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7: ESTABLECER VALOR GAMMA</a:t>
            </a:r>
            <a:endParaRPr lang="es-EC" sz="2200" dirty="0">
              <a:latin typeface="Century Gothic" pitchFamily="34" charset="0"/>
            </a:endParaRPr>
          </a:p>
        </p:txBody>
      </p:sp>
      <p:sp>
        <p:nvSpPr>
          <p:cNvPr id="3" name="3 Marcador de contenido"/>
          <p:cNvSpPr txBox="1">
            <a:spLocks/>
          </p:cNvSpPr>
          <p:nvPr/>
        </p:nvSpPr>
        <p:spPr>
          <a:xfrm>
            <a:off x="2915816" y="1484785"/>
            <a:ext cx="5770984" cy="1584176"/>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C" sz="1600" dirty="0">
                <a:latin typeface="Century Gothic" pitchFamily="34" charset="0"/>
              </a:rPr>
              <a:t>Escogimos</a:t>
            </a:r>
            <a:r>
              <a:rPr lang="es-ES" sz="1600" dirty="0">
                <a:latin typeface="Century Gothic" pitchFamily="34" charset="0"/>
              </a:rPr>
              <a:t> </a:t>
            </a:r>
            <a:r>
              <a:rPr lang="es-ES" sz="1600" b="1" dirty="0">
                <a:latin typeface="Century Gothic" pitchFamily="34" charset="0"/>
              </a:rPr>
              <a:t>"Valores por defecto de Windows".  </a:t>
            </a:r>
            <a:r>
              <a:rPr lang="es-ES" sz="1600" dirty="0">
                <a:latin typeface="Century Gothic" pitchFamily="34" charset="0"/>
              </a:rPr>
              <a:t>En la actualidad esta elección no es tan importante como antes y se la puede elegir con la seguridad de que </a:t>
            </a:r>
            <a:r>
              <a:rPr lang="es-ES" sz="1600" dirty="0" err="1">
                <a:latin typeface="Century Gothic" pitchFamily="34" charset="0"/>
              </a:rPr>
              <a:t>Photoshop</a:t>
            </a:r>
            <a:r>
              <a:rPr lang="es-ES" sz="1600" dirty="0">
                <a:latin typeface="Century Gothic" pitchFamily="34" charset="0"/>
              </a:rPr>
              <a:t> efectuará las correcciones necesarias allí donde haga falta. </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857573" y="3284984"/>
            <a:ext cx="3887470" cy="2873375"/>
          </a:xfrm>
          <a:prstGeom prst="rect">
            <a:avLst/>
          </a:prstGeom>
        </p:spPr>
      </p:pic>
    </p:spTree>
    <p:extLst>
      <p:ext uri="{BB962C8B-B14F-4D97-AF65-F5344CB8AC3E}">
        <p14:creationId xmlns:p14="http://schemas.microsoft.com/office/powerpoint/2010/main" val="386362617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8: ESTABLECER TEMPERATURA DEL COLOR</a:t>
            </a:r>
            <a:endParaRPr lang="es-EC" sz="2200" dirty="0">
              <a:latin typeface="Century Gothic" pitchFamily="34" charset="0"/>
            </a:endParaRPr>
          </a:p>
        </p:txBody>
      </p:sp>
      <p:sp>
        <p:nvSpPr>
          <p:cNvPr id="3" name="3 Marcador de contenido"/>
          <p:cNvSpPr txBox="1">
            <a:spLocks/>
          </p:cNvSpPr>
          <p:nvPr/>
        </p:nvSpPr>
        <p:spPr>
          <a:xfrm>
            <a:off x="2915816" y="1484784"/>
            <a:ext cx="5770984" cy="223224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400" dirty="0">
                <a:latin typeface="Century Gothic" pitchFamily="34" charset="0"/>
              </a:rPr>
              <a:t>La</a:t>
            </a:r>
            <a:r>
              <a:rPr lang="es-ES" sz="1400" dirty="0">
                <a:latin typeface="Century Gothic" pitchFamily="34" charset="0"/>
              </a:rPr>
              <a:t> elección de </a:t>
            </a:r>
            <a:r>
              <a:rPr lang="es-ES" sz="1400" b="1" dirty="0">
                <a:latin typeface="Century Gothic" pitchFamily="34" charset="0"/>
              </a:rPr>
              <a:t>Ajuste de punto blanco del monitor</a:t>
            </a:r>
            <a:r>
              <a:rPr lang="es-ES" sz="1400" i="1" dirty="0">
                <a:latin typeface="Century Gothic" pitchFamily="34" charset="0"/>
              </a:rPr>
              <a:t> (Hardware White </a:t>
            </a:r>
            <a:r>
              <a:rPr lang="es-ES" sz="1400" i="1" dirty="0" err="1">
                <a:latin typeface="Century Gothic" pitchFamily="34" charset="0"/>
              </a:rPr>
              <a:t>point</a:t>
            </a:r>
            <a:r>
              <a:rPr lang="es-ES" sz="1400" i="1" dirty="0">
                <a:latin typeface="Century Gothic" pitchFamily="34" charset="0"/>
              </a:rPr>
              <a:t>)</a:t>
            </a:r>
            <a:r>
              <a:rPr lang="es-ES" sz="1400" dirty="0">
                <a:latin typeface="Century Gothic" pitchFamily="34" charset="0"/>
              </a:rPr>
              <a:t> para un monitor es más bien una formalidad. El valor de </a:t>
            </a:r>
            <a:r>
              <a:rPr lang="es-ES" sz="1400" b="1" dirty="0">
                <a:latin typeface="Century Gothic" pitchFamily="34" charset="0"/>
              </a:rPr>
              <a:t>6.500 K</a:t>
            </a:r>
            <a:r>
              <a:rPr lang="es-ES" sz="1400" dirty="0">
                <a:latin typeface="Century Gothic" pitchFamily="34" charset="0"/>
              </a:rPr>
              <a:t> es el más acertado en la mayoría de los sistemas,  proporciona el punto blanco más limpio y brillante se acerca bastante a la llamada "luz día". De ahí se puede elegir la opción "medir" </a:t>
            </a:r>
            <a:r>
              <a:rPr lang="es-ES" sz="1400" i="1" dirty="0">
                <a:latin typeface="Century Gothic" pitchFamily="34" charset="0"/>
              </a:rPr>
              <a:t>(</a:t>
            </a:r>
            <a:r>
              <a:rPr lang="es-ES" sz="1400" i="1" dirty="0" err="1">
                <a:latin typeface="Century Gothic" pitchFamily="34" charset="0"/>
              </a:rPr>
              <a:t>measure</a:t>
            </a:r>
            <a:r>
              <a:rPr lang="es-ES" sz="1400" i="1" dirty="0">
                <a:latin typeface="Century Gothic" pitchFamily="34" charset="0"/>
              </a:rPr>
              <a:t>).</a:t>
            </a:r>
            <a:endParaRPr lang="es-EC" sz="14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863288" y="3645024"/>
            <a:ext cx="3876040" cy="2873375"/>
          </a:xfrm>
          <a:prstGeom prst="rect">
            <a:avLst/>
          </a:prstGeom>
        </p:spPr>
      </p:pic>
    </p:spTree>
    <p:extLst>
      <p:ext uri="{BB962C8B-B14F-4D97-AF65-F5344CB8AC3E}">
        <p14:creationId xmlns:p14="http://schemas.microsoft.com/office/powerpoint/2010/main" val="17120265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3928" y="620688"/>
            <a:ext cx="1152128" cy="1152128"/>
          </a:xfrm>
          <a:prstGeom prst="rect">
            <a:avLst/>
          </a:prstGeom>
        </p:spPr>
      </p:pic>
      <p:sp>
        <p:nvSpPr>
          <p:cNvPr id="4" name="3 Marcador de contenido"/>
          <p:cNvSpPr txBox="1">
            <a:spLocks/>
          </p:cNvSpPr>
          <p:nvPr/>
        </p:nvSpPr>
        <p:spPr>
          <a:xfrm>
            <a:off x="2915816" y="1600200"/>
            <a:ext cx="5770984" cy="452596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1400" dirty="0">
                <a:latin typeface="Century Gothic" pitchFamily="34" charset="0"/>
              </a:rPr>
              <a:t>Con una máquina Offset Semicomercial equipada y calibrada </a:t>
            </a:r>
            <a:r>
              <a:rPr lang="es-ES" sz="1400" dirty="0" smtClean="0">
                <a:latin typeface="Century Gothic" pitchFamily="34" charset="0"/>
              </a:rPr>
              <a:t>correctamente </a:t>
            </a:r>
            <a:r>
              <a:rPr lang="es-EC" sz="1400" dirty="0" smtClean="0">
                <a:latin typeface="Century Gothic" pitchFamily="34" charset="0"/>
              </a:rPr>
              <a:t>se </a:t>
            </a:r>
            <a:r>
              <a:rPr lang="es-ES" sz="1400" dirty="0" smtClean="0">
                <a:latin typeface="Century Gothic" pitchFamily="34" charset="0"/>
              </a:rPr>
              <a:t>puede </a:t>
            </a:r>
            <a:r>
              <a:rPr lang="es-ES" sz="1400" dirty="0">
                <a:latin typeface="Century Gothic" pitchFamily="34" charset="0"/>
              </a:rPr>
              <a:t>ahorrar costos con una alta calidad de </a:t>
            </a:r>
            <a:r>
              <a:rPr lang="es-ES" sz="1400" dirty="0" smtClean="0">
                <a:latin typeface="Century Gothic" pitchFamily="34" charset="0"/>
              </a:rPr>
              <a:t>impresión. </a:t>
            </a:r>
          </a:p>
          <a:p>
            <a:pPr algn="just">
              <a:lnSpc>
                <a:spcPct val="170000"/>
              </a:lnSpc>
              <a:buFont typeface="Courier New" pitchFamily="49" charset="0"/>
              <a:buChar char="o"/>
            </a:pPr>
            <a:r>
              <a:rPr lang="es-ES" sz="1400" dirty="0" smtClean="0">
                <a:latin typeface="Century Gothic" pitchFamily="34" charset="0"/>
              </a:rPr>
              <a:t>Las </a:t>
            </a:r>
            <a:r>
              <a:rPr lang="es-ES" sz="1400" dirty="0">
                <a:latin typeface="Century Gothic" pitchFamily="34" charset="0"/>
              </a:rPr>
              <a:t>secciones para </a:t>
            </a:r>
            <a:r>
              <a:rPr lang="es-ES" sz="1400" b="1" dirty="0" err="1">
                <a:latin typeface="Century Gothic" pitchFamily="34" charset="0"/>
              </a:rPr>
              <a:t>heatset</a:t>
            </a:r>
            <a:r>
              <a:rPr lang="es-ES" sz="1400" dirty="0">
                <a:latin typeface="Century Gothic" pitchFamily="34" charset="0"/>
              </a:rPr>
              <a:t> (secado al calor) de una Offset Semicomercial se pueden aprovechar, no sólo para producir suplementos para otros clientes, sino también para optimizar nuestra revista con unas páginas exteriores </a:t>
            </a:r>
            <a:r>
              <a:rPr lang="es-ES" sz="1400" dirty="0" smtClean="0">
                <a:latin typeface="Century Gothic" pitchFamily="34" charset="0"/>
              </a:rPr>
              <a:t>secas.</a:t>
            </a:r>
            <a:endParaRPr lang="es-EC" sz="1400" dirty="0">
              <a:latin typeface="Century Gothic" pitchFamily="34" charset="0"/>
            </a:endParaRPr>
          </a:p>
          <a:p>
            <a:pPr algn="just">
              <a:lnSpc>
                <a:spcPct val="170000"/>
              </a:lnSpc>
              <a:buFont typeface="Courier New" pitchFamily="49" charset="0"/>
              <a:buChar char="o"/>
            </a:pPr>
            <a:r>
              <a:rPr lang="es-ES" sz="1400" dirty="0" smtClean="0">
                <a:latin typeface="Century Gothic" pitchFamily="34" charset="0"/>
              </a:rPr>
              <a:t>Se va utilizar la rotativa GOSS </a:t>
            </a:r>
            <a:r>
              <a:rPr lang="es-ES" sz="1400" dirty="0">
                <a:latin typeface="Century Gothic" pitchFamily="34" charset="0"/>
              </a:rPr>
              <a:t>UNIVERSAL </a:t>
            </a:r>
            <a:r>
              <a:rPr lang="es-ES" sz="1400" dirty="0" smtClean="0">
                <a:latin typeface="Century Gothic" pitchFamily="34" charset="0"/>
              </a:rPr>
              <a:t>70 que imprime, </a:t>
            </a:r>
            <a:r>
              <a:rPr lang="es-ES" sz="1400" dirty="0">
                <a:latin typeface="Century Gothic" pitchFamily="34" charset="0"/>
              </a:rPr>
              <a:t>además de los clásicos periódicos, revistas propias y </a:t>
            </a:r>
            <a:r>
              <a:rPr lang="es-ES" sz="1400" dirty="0" smtClean="0">
                <a:latin typeface="Century Gothic" pitchFamily="34" charset="0"/>
              </a:rPr>
              <a:t>externas u </a:t>
            </a:r>
            <a:r>
              <a:rPr lang="es-ES" sz="1400" dirty="0">
                <a:latin typeface="Century Gothic" pitchFamily="34" charset="0"/>
              </a:rPr>
              <a:t>otros productos semicomerciales en papeles LWC o similares, también se aprovecha al máximo los caros equipos de la pre-prensa, la sala de impresión y el área de acabado. </a:t>
            </a:r>
            <a:endParaRPr lang="es-EC" sz="1400" dirty="0">
              <a:latin typeface="Century Gothic" pitchFamily="34" charset="0"/>
            </a:endParaRPr>
          </a:p>
        </p:txBody>
      </p:sp>
      <p:sp>
        <p:nvSpPr>
          <p:cNvPr id="5" name="4 Título"/>
          <p:cNvSpPr>
            <a:spLocks noGrp="1"/>
          </p:cNvSpPr>
          <p:nvPr>
            <p:ph type="title"/>
          </p:nvPr>
        </p:nvSpPr>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Justificación </a:t>
            </a:r>
            <a:r>
              <a:rPr lang="es-EC" sz="2800" dirty="0">
                <a:solidFill>
                  <a:schemeClr val="bg1">
                    <a:lumMod val="65000"/>
                  </a:schemeClr>
                </a:solidFill>
                <a:latin typeface="Century Gothic" pitchFamily="34" charset="0"/>
              </a:rPr>
              <a:t>del Tema</a:t>
            </a:r>
          </a:p>
        </p:txBody>
      </p:sp>
    </p:spTree>
    <p:extLst>
      <p:ext uri="{BB962C8B-B14F-4D97-AF65-F5344CB8AC3E}">
        <p14:creationId xmlns:p14="http://schemas.microsoft.com/office/powerpoint/2010/main" val="13070457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9: AJUSTE DEL PUNTO BLANCO</a:t>
            </a:r>
            <a:endParaRPr lang="es-EC" sz="2200" dirty="0">
              <a:latin typeface="Century Gothic" pitchFamily="34" charset="0"/>
            </a:endParaRPr>
          </a:p>
        </p:txBody>
      </p:sp>
      <p:sp>
        <p:nvSpPr>
          <p:cNvPr id="3" name="3 Marcador de contenido"/>
          <p:cNvSpPr txBox="1">
            <a:spLocks/>
          </p:cNvSpPr>
          <p:nvPr/>
        </p:nvSpPr>
        <p:spPr>
          <a:xfrm>
            <a:off x="2915816" y="1484784"/>
            <a:ext cx="5770984" cy="165618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Dejamos el </a:t>
            </a:r>
            <a:r>
              <a:rPr lang="es-ES" sz="1600" b="1" dirty="0">
                <a:latin typeface="Century Gothic" pitchFamily="34" charset="0"/>
              </a:rPr>
              <a:t>punto blanco ajustado</a:t>
            </a:r>
            <a:r>
              <a:rPr lang="es-ES" sz="1600" dirty="0">
                <a:latin typeface="Century Gothic" pitchFamily="34" charset="0"/>
              </a:rPr>
              <a:t> en el valor "igual que el </a:t>
            </a:r>
            <a:r>
              <a:rPr lang="es-ES" sz="1600" dirty="0" smtClean="0">
                <a:latin typeface="Century Gothic" pitchFamily="34" charset="0"/>
              </a:rPr>
              <a:t>hardware"  </a:t>
            </a:r>
            <a:r>
              <a:rPr lang="es-ES" sz="1600" i="1" dirty="0" smtClean="0">
                <a:latin typeface="Century Gothic" pitchFamily="34" charset="0"/>
              </a:rPr>
              <a:t>(</a:t>
            </a:r>
            <a:r>
              <a:rPr lang="es-ES" sz="1600" i="1" dirty="0" err="1">
                <a:latin typeface="Century Gothic" pitchFamily="34" charset="0"/>
              </a:rPr>
              <a:t>same</a:t>
            </a:r>
            <a:r>
              <a:rPr lang="es-ES" sz="1600" i="1" dirty="0">
                <a:latin typeface="Century Gothic" pitchFamily="34" charset="0"/>
              </a:rPr>
              <a:t> as hardware).</a:t>
            </a:r>
            <a:r>
              <a:rPr lang="es-ES" sz="1600" dirty="0">
                <a:latin typeface="Century Gothic" pitchFamily="34" charset="0"/>
              </a:rPr>
              <a:t>Está opción se usa para establecer un punto blanco de monitor cuando éste difiere del establecido en el paso anterior.</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911548" y="3284984"/>
            <a:ext cx="3779520" cy="2805430"/>
          </a:xfrm>
          <a:prstGeom prst="rect">
            <a:avLst/>
          </a:prstGeom>
        </p:spPr>
      </p:pic>
    </p:spTree>
    <p:extLst>
      <p:ext uri="{BB962C8B-B14F-4D97-AF65-F5344CB8AC3E}">
        <p14:creationId xmlns:p14="http://schemas.microsoft.com/office/powerpoint/2010/main" val="299300209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10: COMPARAR RESULTADOS Y TERMINAR</a:t>
            </a:r>
            <a:endParaRPr lang="es-EC" sz="2200" dirty="0">
              <a:latin typeface="Century Gothic" pitchFamily="34" charset="0"/>
            </a:endParaRPr>
          </a:p>
        </p:txBody>
      </p:sp>
      <p:sp>
        <p:nvSpPr>
          <p:cNvPr id="3" name="3 Marcador de contenido"/>
          <p:cNvSpPr txBox="1">
            <a:spLocks/>
          </p:cNvSpPr>
          <p:nvPr/>
        </p:nvSpPr>
        <p:spPr>
          <a:xfrm>
            <a:off x="2915816" y="1484784"/>
            <a:ext cx="5770984" cy="2016223"/>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60000"/>
              </a:lnSpc>
              <a:buNone/>
            </a:pPr>
            <a:r>
              <a:rPr lang="es-ES" sz="1600" dirty="0">
                <a:latin typeface="Century Gothic" pitchFamily="34" charset="0"/>
              </a:rPr>
              <a:t>Después de haber realizado todos los valores de brillo, contraste y color de este monitor en su punto óptimo. Hicimos una rápida comprobación de que todo parece correcto usando los botones de elección de "antes" </a:t>
            </a:r>
            <a:r>
              <a:rPr lang="es-ES" sz="1600" i="1" dirty="0">
                <a:latin typeface="Century Gothic" pitchFamily="34" charset="0"/>
              </a:rPr>
              <a:t>(</a:t>
            </a:r>
            <a:r>
              <a:rPr lang="es-ES" sz="1600" i="1" dirty="0" err="1">
                <a:latin typeface="Century Gothic" pitchFamily="34" charset="0"/>
              </a:rPr>
              <a:t>before</a:t>
            </a:r>
            <a:r>
              <a:rPr lang="es-ES" sz="1600" i="1" dirty="0">
                <a:latin typeface="Century Gothic" pitchFamily="34" charset="0"/>
              </a:rPr>
              <a:t>) </a:t>
            </a:r>
            <a:r>
              <a:rPr lang="es-ES" sz="1600" dirty="0">
                <a:latin typeface="Century Gothic" pitchFamily="34" charset="0"/>
              </a:rPr>
              <a:t>y " después" </a:t>
            </a:r>
            <a:r>
              <a:rPr lang="es-ES" sz="1600" i="1" dirty="0">
                <a:latin typeface="Century Gothic" pitchFamily="34" charset="0"/>
              </a:rPr>
              <a:t>(</a:t>
            </a:r>
            <a:r>
              <a:rPr lang="es-ES" sz="1600" i="1" dirty="0" err="1">
                <a:latin typeface="Century Gothic" pitchFamily="34" charset="0"/>
              </a:rPr>
              <a:t>after</a:t>
            </a:r>
            <a:r>
              <a:rPr lang="es-ES" sz="1600" i="1" dirty="0" smtClean="0">
                <a:latin typeface="Century Gothic" pitchFamily="34" charset="0"/>
              </a:rPr>
              <a:t>). </a:t>
            </a:r>
            <a:r>
              <a:rPr lang="es-ES" sz="1600" dirty="0" smtClean="0">
                <a:latin typeface="Century Gothic" pitchFamily="34" charset="0"/>
              </a:rPr>
              <a:t>Nuestra </a:t>
            </a:r>
            <a:r>
              <a:rPr lang="es-ES" sz="1600" dirty="0">
                <a:latin typeface="Century Gothic" pitchFamily="34" charset="0"/>
              </a:rPr>
              <a:t>pantalla ahora muestra </a:t>
            </a:r>
            <a:r>
              <a:rPr lang="es-ES" sz="1600" b="1" dirty="0">
                <a:latin typeface="Century Gothic" pitchFamily="34" charset="0"/>
              </a:rPr>
              <a:t>una apariencia más neutra</a:t>
            </a:r>
            <a:r>
              <a:rPr lang="es-ES" sz="1600" dirty="0">
                <a:latin typeface="Century Gothic" pitchFamily="34" charset="0"/>
              </a:rPr>
              <a:t> que antes, de ahí elegimos la opción finalizar (</a:t>
            </a:r>
            <a:r>
              <a:rPr lang="es-ES" sz="1600" dirty="0" err="1">
                <a:latin typeface="Century Gothic" pitchFamily="34" charset="0"/>
              </a:rPr>
              <a:t>finish</a:t>
            </a:r>
            <a:r>
              <a:rPr lang="es-ES" sz="1600" dirty="0">
                <a:latin typeface="Century Gothic" pitchFamily="34" charset="0"/>
              </a:rPr>
              <a:t>).</a:t>
            </a:r>
            <a:endParaRPr lang="es-EC" sz="16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911548" y="3645024"/>
            <a:ext cx="3779520" cy="2811780"/>
          </a:xfrm>
          <a:prstGeom prst="rect">
            <a:avLst/>
          </a:prstGeom>
        </p:spPr>
      </p:pic>
    </p:spTree>
    <p:extLst>
      <p:ext uri="{BB962C8B-B14F-4D97-AF65-F5344CB8AC3E}">
        <p14:creationId xmlns:p14="http://schemas.microsoft.com/office/powerpoint/2010/main" val="2352895324"/>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Marcador de contenido"/>
          <p:cNvSpPr txBox="1">
            <a:spLocks/>
          </p:cNvSpPr>
          <p:nvPr/>
        </p:nvSpPr>
        <p:spPr>
          <a:xfrm>
            <a:off x="2915816" y="1484784"/>
            <a:ext cx="5770984" cy="201622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400" dirty="0" smtClean="0">
                <a:latin typeface="Century Gothic" pitchFamily="34" charset="0"/>
              </a:rPr>
              <a:t>Lo guardamos </a:t>
            </a:r>
            <a:r>
              <a:rPr lang="es-ES" sz="1400" dirty="0">
                <a:latin typeface="Century Gothic" pitchFamily="34" charset="0"/>
              </a:rPr>
              <a:t>(</a:t>
            </a:r>
            <a:r>
              <a:rPr lang="es-ES" sz="1400" dirty="0" err="1">
                <a:latin typeface="Century Gothic" pitchFamily="34" charset="0"/>
              </a:rPr>
              <a:t>save</a:t>
            </a:r>
            <a:r>
              <a:rPr lang="es-ES" sz="1400" dirty="0">
                <a:latin typeface="Century Gothic" pitchFamily="34" charset="0"/>
              </a:rPr>
              <a:t>) en la ubicación  </a:t>
            </a:r>
            <a:r>
              <a:rPr lang="es-ES" sz="1400" dirty="0" err="1">
                <a:latin typeface="Century Gothic" pitchFamily="34" charset="0"/>
              </a:rPr>
              <a:t>WinNT</a:t>
            </a:r>
            <a:r>
              <a:rPr lang="es-ES" sz="1400" dirty="0">
                <a:latin typeface="Century Gothic" pitchFamily="34" charset="0"/>
              </a:rPr>
              <a:t>/</a:t>
            </a:r>
            <a:r>
              <a:rPr lang="es-ES" sz="1400" dirty="0" err="1">
                <a:latin typeface="Century Gothic" pitchFamily="34" charset="0"/>
              </a:rPr>
              <a:t>system</a:t>
            </a:r>
            <a:r>
              <a:rPr lang="es-ES" sz="1400" dirty="0">
                <a:latin typeface="Century Gothic" pitchFamily="34" charset="0"/>
              </a:rPr>
              <a:t>/</a:t>
            </a:r>
            <a:r>
              <a:rPr lang="es-ES" sz="1400" dirty="0" err="1">
                <a:latin typeface="Century Gothic" pitchFamily="34" charset="0"/>
              </a:rPr>
              <a:t>spool</a:t>
            </a:r>
            <a:r>
              <a:rPr lang="es-ES" sz="1400" dirty="0">
                <a:latin typeface="Century Gothic" pitchFamily="34" charset="0"/>
              </a:rPr>
              <a:t>/drivers/color, ahora el sistema operativo puede usar el perfil que hemos creado.</a:t>
            </a:r>
            <a:endParaRPr lang="es-EC" sz="14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2987824" y="2960090"/>
            <a:ext cx="5626968" cy="3133206"/>
          </a:xfrm>
          <a:prstGeom prst="rect">
            <a:avLst/>
          </a:prstGeom>
        </p:spPr>
      </p:pic>
    </p:spTree>
    <p:extLst>
      <p:ext uri="{BB962C8B-B14F-4D97-AF65-F5344CB8AC3E}">
        <p14:creationId xmlns:p14="http://schemas.microsoft.com/office/powerpoint/2010/main" val="2753580694"/>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rPr>
              <a:t/>
            </a:r>
            <a:br>
              <a:rPr lang="es-EC" sz="2600" dirty="0" smtClean="0">
                <a:solidFill>
                  <a:schemeClr val="bg1">
                    <a:lumMod val="65000"/>
                  </a:schemeClr>
                </a:solidFill>
              </a:rPr>
            </a:br>
            <a:r>
              <a:rPr lang="es-EC" sz="3200" dirty="0" smtClean="0">
                <a:solidFill>
                  <a:schemeClr val="bg1">
                    <a:lumMod val="65000"/>
                  </a:schemeClr>
                </a:solidFill>
              </a:rPr>
              <a:t>RIP</a:t>
            </a:r>
            <a:endParaRPr lang="es-EC" sz="3200" dirty="0">
              <a:solidFill>
                <a:schemeClr val="bg1">
                  <a:lumMod val="65000"/>
                </a:schemeClr>
              </a:solidFill>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620688"/>
            <a:ext cx="1152128" cy="1152128"/>
          </a:xfrm>
          <a:prstGeom prst="rect">
            <a:avLst/>
          </a:prstGeom>
        </p:spPr>
      </p:pic>
      <p:sp>
        <p:nvSpPr>
          <p:cNvPr id="4" name="3 Marcador de contenido"/>
          <p:cNvSpPr txBox="1">
            <a:spLocks/>
          </p:cNvSpPr>
          <p:nvPr/>
        </p:nvSpPr>
        <p:spPr>
          <a:xfrm>
            <a:off x="2915816" y="1484784"/>
            <a:ext cx="5770984" cy="381642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S" sz="1400" dirty="0">
                <a:latin typeface="Century Gothic" pitchFamily="34" charset="0"/>
              </a:rPr>
              <a:t>Un procesador de imágenes o RIP es un programa de computador que traduce PostScript u otro código de descripción de páginas a imágenes de mapas de puntos de alta resolución para el motor de impresión, ya sea una impresora láser, una componedora de planchas o una impresora de pruebas digitales. </a:t>
            </a:r>
            <a:endParaRPr lang="es-ES" sz="1400" dirty="0" smtClean="0">
              <a:latin typeface="Century Gothic" pitchFamily="34" charset="0"/>
            </a:endParaRPr>
          </a:p>
          <a:p>
            <a:pPr marL="0" indent="0" algn="just">
              <a:lnSpc>
                <a:spcPct val="170000"/>
              </a:lnSpc>
              <a:buNone/>
            </a:pPr>
            <a:r>
              <a:rPr lang="es-ES" sz="1400" dirty="0">
                <a:latin typeface="Century Gothic" pitchFamily="34" charset="0"/>
              </a:rPr>
              <a:t>E</a:t>
            </a:r>
            <a:r>
              <a:rPr lang="es-ES" sz="1400" dirty="0" smtClean="0">
                <a:latin typeface="Century Gothic" pitchFamily="34" charset="0"/>
              </a:rPr>
              <a:t>l </a:t>
            </a:r>
            <a:r>
              <a:rPr lang="es-ES" sz="1400" dirty="0">
                <a:latin typeface="Century Gothic" pitchFamily="34" charset="0"/>
              </a:rPr>
              <a:t>RIP proporciona la última oportunidad del flujo de proceso digital para convertir las imágenes de RGB a CMYK. </a:t>
            </a:r>
            <a:endParaRPr lang="es-EC" sz="1400" dirty="0">
              <a:latin typeface="Century Gothic" pitchFamily="34" charset="0"/>
            </a:endParaRPr>
          </a:p>
          <a:p>
            <a:pPr marL="0" indent="0" algn="just">
              <a:lnSpc>
                <a:spcPct val="150000"/>
              </a:lnSpc>
              <a:buNone/>
            </a:pPr>
            <a:endParaRPr lang="es-EC" sz="1700" dirty="0">
              <a:latin typeface="Century Gothic" pitchFamily="34" charset="0"/>
            </a:endParaRPr>
          </a:p>
          <a:p>
            <a:pPr marL="0" indent="0" algn="just">
              <a:lnSpc>
                <a:spcPct val="150000"/>
              </a:lnSpc>
              <a:buNone/>
            </a:pPr>
            <a:endParaRPr lang="es-EC" sz="20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336843559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3200" dirty="0" smtClean="0">
                <a:solidFill>
                  <a:schemeClr val="bg1">
                    <a:lumMod val="65000"/>
                  </a:schemeClr>
                </a:solidFill>
                <a:latin typeface="Century Gothic" pitchFamily="34" charset="0"/>
              </a:rPr>
              <a:t/>
            </a:r>
            <a:br>
              <a:rPr lang="es-EC" sz="3200" dirty="0" smtClean="0">
                <a:solidFill>
                  <a:schemeClr val="bg1">
                    <a:lumMod val="65000"/>
                  </a:schemeClr>
                </a:solidFill>
                <a:latin typeface="Century Gothic" pitchFamily="34" charset="0"/>
              </a:rPr>
            </a:br>
            <a:r>
              <a:rPr lang="es-EC" sz="3200" dirty="0" smtClean="0">
                <a:solidFill>
                  <a:schemeClr val="bg1">
                    <a:lumMod val="65000"/>
                  </a:schemeClr>
                </a:solidFill>
                <a:latin typeface="Century Gothic" pitchFamily="34" charset="0"/>
              </a:rPr>
              <a:t>CTP</a:t>
            </a:r>
            <a:endParaRPr lang="es-EC" sz="32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620688"/>
            <a:ext cx="1152128" cy="1152128"/>
          </a:xfrm>
          <a:prstGeom prst="rect">
            <a:avLst/>
          </a:prstGeom>
        </p:spPr>
      </p:pic>
      <p:sp>
        <p:nvSpPr>
          <p:cNvPr id="4" name="3 Marcador de contenido"/>
          <p:cNvSpPr txBox="1">
            <a:spLocks/>
          </p:cNvSpPr>
          <p:nvPr/>
        </p:nvSpPr>
        <p:spPr>
          <a:xfrm>
            <a:off x="2915816" y="1484784"/>
            <a:ext cx="5770984" cy="381642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err="1">
                <a:latin typeface="Century Gothic" pitchFamily="34" charset="0"/>
              </a:rPr>
              <a:t>Computer</a:t>
            </a:r>
            <a:r>
              <a:rPr lang="es-ES" sz="2000" dirty="0">
                <a:latin typeface="Century Gothic" pitchFamily="34" charset="0"/>
              </a:rPr>
              <a:t> </a:t>
            </a:r>
            <a:r>
              <a:rPr lang="es-ES" sz="2000" dirty="0" err="1">
                <a:latin typeface="Century Gothic" pitchFamily="34" charset="0"/>
              </a:rPr>
              <a:t>to</a:t>
            </a:r>
            <a:r>
              <a:rPr lang="es-ES" sz="2000" dirty="0">
                <a:latin typeface="Century Gothic" pitchFamily="34" charset="0"/>
              </a:rPr>
              <a:t> </a:t>
            </a:r>
            <a:r>
              <a:rPr lang="es-ES" sz="2000" dirty="0" err="1">
                <a:latin typeface="Century Gothic" pitchFamily="34" charset="0"/>
              </a:rPr>
              <a:t>Plate</a:t>
            </a:r>
            <a:r>
              <a:rPr lang="es-ES" sz="2000" dirty="0">
                <a:latin typeface="Century Gothic" pitchFamily="34" charset="0"/>
              </a:rPr>
              <a:t> o simplemente CTP es una tecnología de </a:t>
            </a:r>
            <a:r>
              <a:rPr lang="es-ES" sz="2000" dirty="0" smtClean="0">
                <a:latin typeface="Century Gothic" pitchFamily="34" charset="0"/>
              </a:rPr>
              <a:t>artes gráficas por </a:t>
            </a:r>
            <a:r>
              <a:rPr lang="es-ES" sz="2000" dirty="0">
                <a:latin typeface="Century Gothic" pitchFamily="34" charset="0"/>
              </a:rPr>
              <a:t>medio de la cual las placas de impresión Offset son copiadas por máquinas manipuladas directamente de un computador, mejorando notablemente el sistema tradicional de copiado de placas por medio de películas fotográficas. </a:t>
            </a:r>
            <a:endParaRPr lang="es-EC" sz="24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247381508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05472" y="274638"/>
            <a:ext cx="5842992"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SCREEN PLATERITE 2000S</a:t>
            </a:r>
            <a:endParaRPr lang="es-EC" sz="2200" dirty="0">
              <a:latin typeface="Century Gothic" pitchFamily="34" charset="0"/>
            </a:endParaRPr>
          </a:p>
        </p:txBody>
      </p:sp>
      <p:sp>
        <p:nvSpPr>
          <p:cNvPr id="6" name="3 Marcador de contenido"/>
          <p:cNvSpPr txBox="1">
            <a:spLocks/>
          </p:cNvSpPr>
          <p:nvPr/>
        </p:nvSpPr>
        <p:spPr>
          <a:xfrm>
            <a:off x="2915815" y="1484784"/>
            <a:ext cx="5770984" cy="266429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a:latin typeface="Century Gothic" pitchFamily="34" charset="0"/>
              </a:rPr>
              <a:t>El Grabador de planchas térmicas (CTP) que vamos a utilizar para nuestra revista “GAME-RATER” pertenece a la marca </a:t>
            </a:r>
            <a:r>
              <a:rPr lang="es-ES" sz="2000" dirty="0" err="1">
                <a:latin typeface="Century Gothic" pitchFamily="34" charset="0"/>
              </a:rPr>
              <a:t>Screen</a:t>
            </a:r>
            <a:r>
              <a:rPr lang="es-ES" sz="2000" dirty="0">
                <a:latin typeface="Century Gothic" pitchFamily="34" charset="0"/>
              </a:rPr>
              <a:t> Modelo </a:t>
            </a:r>
            <a:r>
              <a:rPr lang="es-ES" sz="2000" b="1" dirty="0">
                <a:latin typeface="Century Gothic" pitchFamily="34" charset="0"/>
              </a:rPr>
              <a:t>“</a:t>
            </a:r>
            <a:r>
              <a:rPr lang="es-ES" sz="2000" b="1" i="1" dirty="0" err="1">
                <a:latin typeface="Century Gothic" pitchFamily="34" charset="0"/>
              </a:rPr>
              <a:t>PlateRite</a:t>
            </a:r>
            <a:r>
              <a:rPr lang="es-ES" sz="2000" b="1" i="1" dirty="0">
                <a:latin typeface="Century Gothic" pitchFamily="34" charset="0"/>
              </a:rPr>
              <a:t> serie 2000”</a:t>
            </a:r>
            <a:r>
              <a:rPr lang="es-ES" sz="2000" i="1" dirty="0">
                <a:latin typeface="Century Gothic" pitchFamily="34" charset="0"/>
              </a:rPr>
              <a:t> </a:t>
            </a:r>
            <a:r>
              <a:rPr lang="es-ES" sz="2000" dirty="0">
                <a:latin typeface="Century Gothic" pitchFamily="34" charset="0"/>
              </a:rPr>
              <a:t>el cual nos proporciona alta calidad y alta productividad de salida de planchas digitales. </a:t>
            </a:r>
            <a:r>
              <a:rPr lang="es-ES" sz="2000" dirty="0" smtClean="0">
                <a:latin typeface="Century Gothic" pitchFamily="34" charset="0"/>
                <a:hlinkClick r:id="rId2" action="ppaction://hlinksldjump"/>
              </a:rPr>
              <a:t>(ver ficha técnica)</a:t>
            </a:r>
            <a:endParaRPr lang="es-EC" sz="1400" dirty="0">
              <a:latin typeface="Century Gothic" pitchFamily="34" charset="0"/>
            </a:endParaRPr>
          </a:p>
        </p:txBody>
      </p:sp>
      <p:pic>
        <p:nvPicPr>
          <p:cNvPr id="7" name="613 Imagen" descr="PlateRiteNews2000.jpg"/>
          <p:cNvPicPr/>
          <p:nvPr/>
        </p:nvPicPr>
        <p:blipFill>
          <a:blip r:embed="rId3" cstate="print"/>
          <a:stretch>
            <a:fillRect/>
          </a:stretch>
        </p:blipFill>
        <p:spPr>
          <a:xfrm>
            <a:off x="3849759" y="4181743"/>
            <a:ext cx="3903096" cy="2406432"/>
          </a:xfrm>
          <a:prstGeom prst="rect">
            <a:avLst/>
          </a:prstGeom>
          <a:ln>
            <a:no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428117402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PLANCHA</a:t>
            </a:r>
            <a:endParaRPr lang="es-EC" sz="2200" dirty="0">
              <a:latin typeface="Century Gothic" pitchFamily="34" charset="0"/>
            </a:endParaRPr>
          </a:p>
        </p:txBody>
      </p:sp>
      <p:sp>
        <p:nvSpPr>
          <p:cNvPr id="3" name="3 Marcador de contenido"/>
          <p:cNvSpPr txBox="1">
            <a:spLocks/>
          </p:cNvSpPr>
          <p:nvPr/>
        </p:nvSpPr>
        <p:spPr>
          <a:xfrm>
            <a:off x="2915816" y="1484784"/>
            <a:ext cx="5770984" cy="424847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600" dirty="0">
                <a:latin typeface="Century Gothic" pitchFamily="34" charset="0"/>
              </a:rPr>
              <a:t>La plancha es la superficie de metal (98cm.x59cm) sobre la cual se graba o se forma una matriz de la reproducción de texto e imágenes, creando una superficie impresora que luego será transferida al sustrato para obtener las imágenes y textos originales</a:t>
            </a:r>
            <a:r>
              <a:rPr lang="es-EC" sz="1600" dirty="0" smtClean="0">
                <a:latin typeface="Century Gothic" pitchFamily="34" charset="0"/>
              </a:rPr>
              <a:t>.</a:t>
            </a:r>
          </a:p>
          <a:p>
            <a:pPr marL="0" indent="0" algn="just">
              <a:lnSpc>
                <a:spcPct val="150000"/>
              </a:lnSpc>
              <a:buNone/>
            </a:pPr>
            <a:endParaRPr lang="es-EC" sz="1600" dirty="0" smtClean="0">
              <a:latin typeface="Century Gothic" pitchFamily="34" charset="0"/>
            </a:endParaRPr>
          </a:p>
          <a:p>
            <a:pPr marL="0" indent="0" algn="just">
              <a:lnSpc>
                <a:spcPct val="150000"/>
              </a:lnSpc>
              <a:buNone/>
            </a:pPr>
            <a:r>
              <a:rPr lang="es-EC" sz="2400" dirty="0" smtClean="0">
                <a:latin typeface="Century Gothic" pitchFamily="34" charset="0"/>
              </a:rPr>
              <a:t>PLANCHA TÉRMICA POSITIVA</a:t>
            </a:r>
          </a:p>
          <a:p>
            <a:pPr marL="0" indent="0" algn="just">
              <a:lnSpc>
                <a:spcPct val="150000"/>
              </a:lnSpc>
              <a:buNone/>
            </a:pPr>
            <a:r>
              <a:rPr lang="es-EC" sz="1600" dirty="0">
                <a:latin typeface="Century Gothic" pitchFamily="34" charset="0"/>
              </a:rPr>
              <a:t>Está diseñada para mantener alta resolución, tramados FM, ofreciendo a la vez un excelente balance entre agua y tinta en prensa. </a:t>
            </a:r>
            <a:r>
              <a:rPr lang="es-EC" sz="1600" dirty="0" smtClean="0">
                <a:latin typeface="Century Gothic" pitchFamily="34" charset="0"/>
                <a:hlinkClick r:id="rId2" action="ppaction://hlinksldjump"/>
              </a:rPr>
              <a:t>(ver ficha técnica)</a:t>
            </a:r>
            <a:endParaRPr lang="es-EC" sz="2400" dirty="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Tree>
    <p:extLst>
      <p:ext uri="{BB962C8B-B14F-4D97-AF65-F5344CB8AC3E}">
        <p14:creationId xmlns:p14="http://schemas.microsoft.com/office/powerpoint/2010/main" val="190928444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rPr>
              <a:t/>
            </a:r>
            <a:br>
              <a:rPr lang="es-EC" sz="2600" dirty="0" smtClean="0">
                <a:solidFill>
                  <a:schemeClr val="bg1">
                    <a:lumMod val="65000"/>
                  </a:schemeClr>
                </a:solidFill>
              </a:rPr>
            </a:br>
            <a:r>
              <a:rPr lang="es-EC" sz="2600" dirty="0" err="1" smtClean="0">
                <a:solidFill>
                  <a:schemeClr val="bg1">
                    <a:lumMod val="65000"/>
                  </a:schemeClr>
                </a:solidFill>
                <a:latin typeface="Century Gothic" pitchFamily="34" charset="0"/>
              </a:rPr>
              <a:t>Linealizar</a:t>
            </a:r>
            <a:r>
              <a:rPr lang="es-EC" sz="2600" dirty="0" smtClean="0">
                <a:solidFill>
                  <a:schemeClr val="bg1">
                    <a:lumMod val="65000"/>
                  </a:schemeClr>
                </a:solidFill>
                <a:latin typeface="Century Gothic" pitchFamily="34" charset="0"/>
              </a:rPr>
              <a:t> el CTP</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620688"/>
            <a:ext cx="1152128" cy="1152128"/>
          </a:xfrm>
          <a:prstGeom prst="rect">
            <a:avLst/>
          </a:prstGeom>
        </p:spPr>
      </p:pic>
      <p:sp>
        <p:nvSpPr>
          <p:cNvPr id="4" name="3 Marcador de contenido"/>
          <p:cNvSpPr txBox="1">
            <a:spLocks/>
          </p:cNvSpPr>
          <p:nvPr/>
        </p:nvSpPr>
        <p:spPr>
          <a:xfrm>
            <a:off x="2915815" y="1484784"/>
            <a:ext cx="5770984" cy="468052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1500" dirty="0" smtClean="0">
                <a:latin typeface="Century Gothic" pitchFamily="34" charset="0"/>
              </a:rPr>
              <a:t>Garantiza </a:t>
            </a:r>
            <a:r>
              <a:rPr lang="es-ES" sz="1500" dirty="0">
                <a:latin typeface="Century Gothic" pitchFamily="34" charset="0"/>
              </a:rPr>
              <a:t>que las salidas impresas o copiado de la </a:t>
            </a:r>
            <a:r>
              <a:rPr lang="es-ES" sz="1500" dirty="0" smtClean="0">
                <a:latin typeface="Century Gothic" pitchFamily="34" charset="0"/>
              </a:rPr>
              <a:t>trama </a:t>
            </a:r>
            <a:r>
              <a:rPr lang="es-ES" sz="1500" dirty="0">
                <a:latin typeface="Century Gothic" pitchFamily="34" charset="0"/>
              </a:rPr>
              <a:t>tengan una impresión lineal y un buen contraste. </a:t>
            </a:r>
            <a:endParaRPr lang="es-ES" sz="1500" dirty="0" smtClean="0">
              <a:latin typeface="Century Gothic" pitchFamily="34" charset="0"/>
            </a:endParaRPr>
          </a:p>
          <a:p>
            <a:pPr algn="just">
              <a:lnSpc>
                <a:spcPct val="170000"/>
              </a:lnSpc>
              <a:buFont typeface="Courier New" pitchFamily="49" charset="0"/>
              <a:buChar char="o"/>
            </a:pPr>
            <a:r>
              <a:rPr lang="es-ES" sz="1500" dirty="0" smtClean="0">
                <a:latin typeface="Century Gothic" pitchFamily="34" charset="0"/>
              </a:rPr>
              <a:t>Nos permite </a:t>
            </a:r>
            <a:r>
              <a:rPr lang="es-ES" sz="1500" dirty="0">
                <a:latin typeface="Century Gothic" pitchFamily="34" charset="0"/>
              </a:rPr>
              <a:t>evaluar los porcentajes más relevantes en las altas luces, medios tonos y sombras, </a:t>
            </a:r>
            <a:r>
              <a:rPr lang="es-ES" sz="1500" dirty="0" smtClean="0">
                <a:latin typeface="Century Gothic" pitchFamily="34" charset="0"/>
              </a:rPr>
              <a:t>para lograr </a:t>
            </a:r>
            <a:r>
              <a:rPr lang="es-ES" sz="1500" dirty="0">
                <a:latin typeface="Century Gothic" pitchFamily="34" charset="0"/>
              </a:rPr>
              <a:t>un mejor balance y densidad  del color reduciendo así el total de tinta a </a:t>
            </a:r>
            <a:r>
              <a:rPr lang="es-ES" sz="1500" dirty="0" smtClean="0">
                <a:latin typeface="Century Gothic" pitchFamily="34" charset="0"/>
              </a:rPr>
              <a:t>imprimir, (100 % puede ser excesivo en muchos casos).</a:t>
            </a:r>
            <a:endParaRPr lang="es-EC" sz="1500" dirty="0">
              <a:latin typeface="Century Gothic" pitchFamily="34" charset="0"/>
            </a:endParaRPr>
          </a:p>
          <a:p>
            <a:pPr algn="just">
              <a:lnSpc>
                <a:spcPct val="170000"/>
              </a:lnSpc>
              <a:buFont typeface="Courier New" pitchFamily="49" charset="0"/>
              <a:buChar char="o"/>
            </a:pPr>
            <a:r>
              <a:rPr lang="es-ES" sz="1500" dirty="0" err="1" smtClean="0">
                <a:latin typeface="Century Gothic" pitchFamily="34" charset="0"/>
              </a:rPr>
              <a:t>Linealizar</a:t>
            </a:r>
            <a:r>
              <a:rPr lang="es-ES" sz="1500" dirty="0" smtClean="0">
                <a:latin typeface="Century Gothic" pitchFamily="34" charset="0"/>
              </a:rPr>
              <a:t> </a:t>
            </a:r>
            <a:r>
              <a:rPr lang="es-ES" sz="1500" dirty="0">
                <a:latin typeface="Century Gothic" pitchFamily="34" charset="0"/>
              </a:rPr>
              <a:t>el CTP (Compute </a:t>
            </a:r>
            <a:r>
              <a:rPr lang="es-ES" sz="1500" dirty="0" err="1">
                <a:latin typeface="Century Gothic" pitchFamily="34" charset="0"/>
              </a:rPr>
              <a:t>to</a:t>
            </a:r>
            <a:r>
              <a:rPr lang="es-ES" sz="1500" dirty="0">
                <a:latin typeface="Century Gothic" pitchFamily="34" charset="0"/>
              </a:rPr>
              <a:t> </a:t>
            </a:r>
            <a:r>
              <a:rPr lang="es-ES" sz="1500" dirty="0" err="1">
                <a:latin typeface="Century Gothic" pitchFamily="34" charset="0"/>
              </a:rPr>
              <a:t>plate</a:t>
            </a:r>
            <a:r>
              <a:rPr lang="es-ES" sz="1500" dirty="0">
                <a:latin typeface="Century Gothic" pitchFamily="34" charset="0"/>
              </a:rPr>
              <a:t>) significa calibrar de tal forma que no altere el tamaño de la trama, es decir si tenemos un 50% en pantalla debe haber 50% en plancha para lo cual hacemos el siguiente proceso. </a:t>
            </a:r>
            <a:endParaRPr lang="es-EC" sz="1500" dirty="0">
              <a:latin typeface="Century Gothic" pitchFamily="34" charset="0"/>
            </a:endParaRPr>
          </a:p>
        </p:txBody>
      </p:sp>
    </p:spTree>
    <p:extLst>
      <p:ext uri="{BB962C8B-B14F-4D97-AF65-F5344CB8AC3E}">
        <p14:creationId xmlns:p14="http://schemas.microsoft.com/office/powerpoint/2010/main" val="305360822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1: MODELO DE PLANCHA IMPRESA</a:t>
            </a:r>
            <a:endParaRPr lang="es-EC" sz="2200" dirty="0">
              <a:latin typeface="Century Gothic" pitchFamily="34" charset="0"/>
            </a:endParaRPr>
          </a:p>
        </p:txBody>
      </p:sp>
      <p:sp>
        <p:nvSpPr>
          <p:cNvPr id="3" name="3 Marcador de contenido"/>
          <p:cNvSpPr txBox="1">
            <a:spLocks/>
          </p:cNvSpPr>
          <p:nvPr/>
        </p:nvSpPr>
        <p:spPr>
          <a:xfrm>
            <a:off x="2915815" y="1484784"/>
            <a:ext cx="5770984" cy="468052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s-ES" sz="1600" dirty="0">
                <a:latin typeface="Century Gothic" pitchFamily="34" charset="0"/>
              </a:rPr>
              <a:t>Tomamos una referencia de los valores de una muestra impresa en una plancha de una escala de color que vaya del 100% al 10%.</a:t>
            </a:r>
            <a:endParaRPr lang="es-EC" sz="1600" dirty="0">
              <a:latin typeface="Century Gothic" pitchFamily="34" charset="0"/>
            </a:endParaRPr>
          </a:p>
        </p:txBody>
      </p:sp>
      <p:pic>
        <p:nvPicPr>
          <p:cNvPr id="4" name="0 Imagen"/>
          <p:cNvPicPr/>
          <p:nvPr/>
        </p:nvPicPr>
        <p:blipFill rotWithShape="1">
          <a:blip r:embed="rId2" cstate="print">
            <a:extLst>
              <a:ext uri="{28A0092B-C50C-407E-A947-70E740481C1C}">
                <a14:useLocalDpi xmlns:a14="http://schemas.microsoft.com/office/drawing/2010/main" val="0"/>
              </a:ext>
            </a:extLst>
          </a:blip>
          <a:srcRect l="308" r="1" b="831"/>
          <a:stretch/>
        </p:blipFill>
        <p:spPr bwMode="auto">
          <a:xfrm>
            <a:off x="3330492" y="3041953"/>
            <a:ext cx="4941630" cy="3135044"/>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50665130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t/>
            </a:r>
            <a:br>
              <a:rPr lang="es-EC" sz="2200" dirty="0" smtClean="0"/>
            </a:br>
            <a:r>
              <a:rPr lang="es-EC" sz="2200" dirty="0" smtClean="0">
                <a:latin typeface="Century Gothic" pitchFamily="34" charset="0"/>
              </a:rPr>
              <a:t>PASO 2: MEDICIÓN DE TRAMA</a:t>
            </a:r>
            <a:endParaRPr lang="es-EC" sz="2200" dirty="0">
              <a:latin typeface="Century Gothic" pitchFamily="34" charset="0"/>
            </a:endParaRPr>
          </a:p>
        </p:txBody>
      </p:sp>
      <p:sp>
        <p:nvSpPr>
          <p:cNvPr id="3" name="3 Marcador de contenido"/>
          <p:cNvSpPr txBox="1">
            <a:spLocks/>
          </p:cNvSpPr>
          <p:nvPr/>
        </p:nvSpPr>
        <p:spPr>
          <a:xfrm>
            <a:off x="2915815" y="1484784"/>
            <a:ext cx="5770984" cy="20882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Observamos  la diferencia que se crea al momento de la medición que realizamos con el  densitómetro “</a:t>
            </a:r>
            <a:r>
              <a:rPr lang="es-ES" sz="1600" dirty="0" err="1">
                <a:latin typeface="Century Gothic" pitchFamily="34" charset="0"/>
              </a:rPr>
              <a:t>Techkon</a:t>
            </a:r>
            <a:r>
              <a:rPr lang="es-ES" sz="1600" dirty="0">
                <a:latin typeface="Century Gothic" pitchFamily="34" charset="0"/>
              </a:rPr>
              <a:t>”, comparando el porcentaje de los valores de las medidas que se enviaron desde la computadora o el RIP.</a:t>
            </a:r>
            <a:endParaRPr lang="es-EC" sz="16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4001107" y="3552056"/>
            <a:ext cx="3600400" cy="2664960"/>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54295514"/>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4168" y="620688"/>
            <a:ext cx="1152128" cy="1152128"/>
          </a:xfrm>
          <a:prstGeom prst="rect">
            <a:avLst/>
          </a:prstGeom>
        </p:spPr>
      </p:pic>
      <p:sp>
        <p:nvSpPr>
          <p:cNvPr id="4" name="3 Marcador de contenido"/>
          <p:cNvSpPr txBox="1">
            <a:spLocks/>
          </p:cNvSpPr>
          <p:nvPr/>
        </p:nvSpPr>
        <p:spPr>
          <a:xfrm>
            <a:off x="2915816" y="1600200"/>
            <a:ext cx="5770984" cy="4525963"/>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C" sz="2400" dirty="0" smtClean="0">
                <a:latin typeface="Century Gothic" pitchFamily="34" charset="0"/>
              </a:rPr>
              <a:t>Objetivo Principal</a:t>
            </a:r>
            <a:endParaRPr lang="es-ES" sz="2400" dirty="0" smtClean="0">
              <a:latin typeface="Century Gothic" pitchFamily="34" charset="0"/>
            </a:endParaRPr>
          </a:p>
          <a:p>
            <a:pPr algn="just">
              <a:lnSpc>
                <a:spcPct val="150000"/>
              </a:lnSpc>
              <a:buFont typeface="Courier New" pitchFamily="49" charset="0"/>
              <a:buChar char="o"/>
            </a:pPr>
            <a:r>
              <a:rPr lang="es-EC" sz="1400" dirty="0">
                <a:latin typeface="Century Gothic" pitchFamily="34" charset="0"/>
              </a:rPr>
              <a:t>Crear un flujo de producción, con todos sus equipos calibrados para asegurar y garantizar una administración del color consistente de nuestra revista desde su concepción hasta su impresión</a:t>
            </a:r>
            <a:r>
              <a:rPr lang="es-EC" sz="1400" dirty="0" smtClean="0">
                <a:latin typeface="Century Gothic" pitchFamily="34" charset="0"/>
              </a:rPr>
              <a:t>.</a:t>
            </a:r>
          </a:p>
          <a:p>
            <a:pPr marL="0" indent="0" algn="just">
              <a:lnSpc>
                <a:spcPct val="150000"/>
              </a:lnSpc>
              <a:buNone/>
            </a:pPr>
            <a:endParaRPr lang="es-EC" sz="1400" dirty="0" smtClean="0">
              <a:latin typeface="Century Gothic" pitchFamily="34" charset="0"/>
            </a:endParaRPr>
          </a:p>
          <a:p>
            <a:pPr marL="0" indent="0">
              <a:lnSpc>
                <a:spcPct val="150000"/>
              </a:lnSpc>
              <a:buNone/>
            </a:pPr>
            <a:r>
              <a:rPr lang="es-EC" sz="2400" dirty="0">
                <a:latin typeface="Century Gothic" pitchFamily="34" charset="0"/>
              </a:rPr>
              <a:t>Objetivo </a:t>
            </a:r>
            <a:r>
              <a:rPr lang="es-EC" sz="2400" dirty="0" smtClean="0">
                <a:latin typeface="Century Gothic" pitchFamily="34" charset="0"/>
              </a:rPr>
              <a:t>Específico</a:t>
            </a:r>
          </a:p>
          <a:p>
            <a:pPr lvl="0" algn="just">
              <a:lnSpc>
                <a:spcPct val="160000"/>
              </a:lnSpc>
              <a:buFont typeface="Courier New" pitchFamily="49" charset="0"/>
              <a:buChar char="o"/>
            </a:pPr>
            <a:r>
              <a:rPr lang="es-ES" sz="1400" dirty="0">
                <a:latin typeface="Century Gothic" pitchFamily="34" charset="0"/>
              </a:rPr>
              <a:t>Conocer las ventajas y desventajas de  esta técnica de Impresión.</a:t>
            </a:r>
            <a:endParaRPr lang="es-EC" sz="1400" dirty="0">
              <a:latin typeface="Century Gothic" pitchFamily="34" charset="0"/>
            </a:endParaRPr>
          </a:p>
          <a:p>
            <a:pPr lvl="0" algn="just">
              <a:lnSpc>
                <a:spcPct val="160000"/>
              </a:lnSpc>
              <a:buFont typeface="Courier New" pitchFamily="49" charset="0"/>
              <a:buChar char="o"/>
            </a:pPr>
            <a:r>
              <a:rPr lang="es-ES" sz="1400" dirty="0">
                <a:latin typeface="Century Gothic" pitchFamily="34" charset="0"/>
              </a:rPr>
              <a:t>Poder  resolver las dificultades e inconvenientes que se nos presente con la finalidad de obtener mejores resultados de color del presente documento y en el futuro.</a:t>
            </a:r>
            <a:endParaRPr lang="es-EC" sz="1400" dirty="0">
              <a:latin typeface="Century Gothic" pitchFamily="34" charset="0"/>
            </a:endParaRPr>
          </a:p>
          <a:p>
            <a:pPr lvl="0" algn="just">
              <a:lnSpc>
                <a:spcPct val="160000"/>
              </a:lnSpc>
              <a:buFont typeface="Courier New" pitchFamily="49" charset="0"/>
              <a:buChar char="o"/>
            </a:pPr>
            <a:r>
              <a:rPr lang="es-ES" sz="1400" dirty="0">
                <a:latin typeface="Century Gothic" pitchFamily="34" charset="0"/>
              </a:rPr>
              <a:t>Profundizar en el manejo de esta técnica de impresión </a:t>
            </a:r>
            <a:r>
              <a:rPr lang="es-EC" sz="1400" dirty="0">
                <a:latin typeface="Century Gothic" pitchFamily="34" charset="0"/>
              </a:rPr>
              <a:t>para</a:t>
            </a:r>
            <a:r>
              <a:rPr lang="es-ES" sz="1400" dirty="0">
                <a:latin typeface="Century Gothic" pitchFamily="34" charset="0"/>
              </a:rPr>
              <a:t> así tener conocimiento apropiado de la administración del color.</a:t>
            </a:r>
            <a:endParaRPr lang="es-EC" sz="1400" dirty="0">
              <a:latin typeface="Century Gothic" pitchFamily="34" charset="0"/>
            </a:endParaRPr>
          </a:p>
          <a:p>
            <a:pPr lvl="0" algn="just">
              <a:lnSpc>
                <a:spcPct val="160000"/>
              </a:lnSpc>
              <a:buFont typeface="Courier New" pitchFamily="49" charset="0"/>
              <a:buChar char="o"/>
            </a:pPr>
            <a:r>
              <a:rPr lang="es-ES" sz="1400" dirty="0">
                <a:latin typeface="Century Gothic" pitchFamily="34" charset="0"/>
              </a:rPr>
              <a:t>Contar con Asesoría apropiada referente a nuestro tema en todo el proceso del trabajo para  así poder satisfacer nuestras dudas.</a:t>
            </a:r>
            <a:endParaRPr lang="es-EC" sz="1400" dirty="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sp>
        <p:nvSpPr>
          <p:cNvPr id="5" name="4 Botón de acción: Inicio">
            <a:hlinkClick r:id="rId3" action="ppaction://hlinksldjump" highlightClick="1">
              <a:snd r:embed="rId4" name="click.wav"/>
            </a:hlinkClick>
          </p:cNvPr>
          <p:cNvSpPr/>
          <p:nvPr/>
        </p:nvSpPr>
        <p:spPr>
          <a:xfrm>
            <a:off x="8416800" y="6165304"/>
            <a:ext cx="540000" cy="540000"/>
          </a:xfrm>
          <a:prstGeom prst="actionButtonHome">
            <a:avLst/>
          </a:prstGeom>
          <a:gradFill>
            <a:gsLst>
              <a:gs pos="11000">
                <a:srgbClr val="8488C4"/>
              </a:gs>
              <a:gs pos="53000">
                <a:srgbClr val="D4DEFF"/>
              </a:gs>
              <a:gs pos="83000">
                <a:srgbClr val="D4DEFF"/>
              </a:gs>
              <a:gs pos="100000">
                <a:srgbClr val="96AB94"/>
              </a:gs>
            </a:gsLst>
            <a:lin ang="16200000" scaled="0"/>
          </a:gra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C"/>
          </a:p>
        </p:txBody>
      </p:sp>
      <p:sp>
        <p:nvSpPr>
          <p:cNvPr id="6" name="5 Título"/>
          <p:cNvSpPr>
            <a:spLocks noGrp="1"/>
          </p:cNvSpPr>
          <p:nvPr>
            <p:ph type="title"/>
          </p:nvPr>
        </p:nvSpPr>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Objetivos</a:t>
            </a:r>
            <a:endParaRPr lang="es-EC" sz="2800" dirty="0">
              <a:solidFill>
                <a:schemeClr val="bg1">
                  <a:lumMod val="65000"/>
                </a:schemeClr>
              </a:solidFill>
              <a:latin typeface="Century Gothic" pitchFamily="34" charset="0"/>
            </a:endParaRPr>
          </a:p>
        </p:txBody>
      </p:sp>
    </p:spTree>
    <p:extLst>
      <p:ext uri="{BB962C8B-B14F-4D97-AF65-F5344CB8AC3E}">
        <p14:creationId xmlns:p14="http://schemas.microsoft.com/office/powerpoint/2010/main" val="32376783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4" y="274638"/>
            <a:ext cx="5770985"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3: VALORES DE LA TRAMA</a:t>
            </a:r>
            <a:endParaRPr lang="es-EC" sz="2200" dirty="0">
              <a:latin typeface="Century Gothic" pitchFamily="34" charset="0"/>
            </a:endParaRPr>
          </a:p>
        </p:txBody>
      </p:sp>
      <p:sp>
        <p:nvSpPr>
          <p:cNvPr id="3" name="3 Marcador de contenido"/>
          <p:cNvSpPr txBox="1">
            <a:spLocks/>
          </p:cNvSpPr>
          <p:nvPr/>
        </p:nvSpPr>
        <p:spPr>
          <a:xfrm>
            <a:off x="2915815" y="1484784"/>
            <a:ext cx="5770984" cy="20882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Al  realizar la medición ponemos los valores que nos marca el densitómetro (puede ser hacia un lado de la plancha) para tener una referencia al momento de ajustar.</a:t>
            </a:r>
            <a:endParaRPr lang="es-EC" sz="1600" dirty="0">
              <a:latin typeface="Century Gothic" pitchFamily="34" charset="0"/>
            </a:endParaRPr>
          </a:p>
        </p:txBody>
      </p:sp>
      <p:pic>
        <p:nvPicPr>
          <p:cNvPr id="4" name="0 Imagen"/>
          <p:cNvPicPr/>
          <p:nvPr/>
        </p:nvPicPr>
        <p:blipFill rotWithShape="1">
          <a:blip r:embed="rId2" cstate="print">
            <a:extLst>
              <a:ext uri="{28A0092B-C50C-407E-A947-70E740481C1C}">
                <a14:useLocalDpi xmlns:a14="http://schemas.microsoft.com/office/drawing/2010/main" val="0"/>
              </a:ext>
            </a:extLst>
          </a:blip>
          <a:srcRect l="1" t="680" r="551"/>
          <a:stretch/>
        </p:blipFill>
        <p:spPr bwMode="auto">
          <a:xfrm>
            <a:off x="3095836" y="3212975"/>
            <a:ext cx="5410943" cy="3246897"/>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64530146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4"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4: VENTANA SGD ADJUST</a:t>
            </a:r>
            <a:endParaRPr lang="es-EC" sz="2200" dirty="0">
              <a:latin typeface="Century Gothic" pitchFamily="34" charset="0"/>
            </a:endParaRPr>
          </a:p>
        </p:txBody>
      </p:sp>
      <p:sp>
        <p:nvSpPr>
          <p:cNvPr id="3" name="3 Marcador de contenido"/>
          <p:cNvSpPr txBox="1">
            <a:spLocks/>
          </p:cNvSpPr>
          <p:nvPr/>
        </p:nvSpPr>
        <p:spPr>
          <a:xfrm>
            <a:off x="2915815" y="1484784"/>
            <a:ext cx="5770984" cy="20882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800" dirty="0" smtClean="0">
                <a:latin typeface="Century Gothic" pitchFamily="34" charset="0"/>
              </a:rPr>
              <a:t>Utilizamos </a:t>
            </a:r>
            <a:r>
              <a:rPr lang="es-EC" sz="1800" dirty="0">
                <a:latin typeface="Century Gothic" pitchFamily="34" charset="0"/>
              </a:rPr>
              <a:t>el software </a:t>
            </a:r>
            <a:r>
              <a:rPr lang="es-ES" sz="1800" dirty="0">
                <a:latin typeface="Century Gothic" pitchFamily="34" charset="0"/>
              </a:rPr>
              <a:t>“SGD ADJUST” que viene con el RIP (</a:t>
            </a:r>
            <a:r>
              <a:rPr lang="es-ES" sz="1800" dirty="0" err="1">
                <a:latin typeface="Century Gothic" pitchFamily="34" charset="0"/>
              </a:rPr>
              <a:t>Raster</a:t>
            </a:r>
            <a:r>
              <a:rPr lang="es-ES" sz="1800" dirty="0">
                <a:latin typeface="Century Gothic" pitchFamily="34" charset="0"/>
              </a:rPr>
              <a:t> </a:t>
            </a:r>
            <a:r>
              <a:rPr lang="es-ES" sz="1800" dirty="0" err="1">
                <a:latin typeface="Century Gothic" pitchFamily="34" charset="0"/>
              </a:rPr>
              <a:t>Image</a:t>
            </a:r>
            <a:r>
              <a:rPr lang="es-ES" sz="1800" dirty="0">
                <a:latin typeface="Century Gothic" pitchFamily="34" charset="0"/>
              </a:rPr>
              <a:t> </a:t>
            </a:r>
            <a:r>
              <a:rPr lang="es-ES" sz="1800" dirty="0" err="1">
                <a:latin typeface="Century Gothic" pitchFamily="34" charset="0"/>
              </a:rPr>
              <a:t>Process</a:t>
            </a:r>
            <a:r>
              <a:rPr lang="es-ES" sz="1800" dirty="0">
                <a:latin typeface="Century Gothic" pitchFamily="34" charset="0"/>
              </a:rPr>
              <a:t>) para realizar los cambios de los valores actuales de la medición realizada para ajustarlos a los teóricos.</a:t>
            </a:r>
            <a:endParaRPr lang="es-EC" sz="18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3519752" y="3439294"/>
            <a:ext cx="4563110" cy="3131185"/>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02974159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4" y="274638"/>
            <a:ext cx="5770985" cy="1143000"/>
          </a:xfrm>
        </p:spPr>
        <p:txBody>
          <a:bodyPr>
            <a:normAutofit/>
          </a:bodyPr>
          <a:lstStyle/>
          <a:p>
            <a:pPr algn="just"/>
            <a:r>
              <a:rPr lang="es-EC" sz="2200" dirty="0" smtClean="0">
                <a:latin typeface="Century Gothic" pitchFamily="34" charset="0"/>
              </a:rPr>
              <a:t>PASO 5: CREAR CURVA DE LINEALIZACIÓN</a:t>
            </a:r>
            <a:endParaRPr lang="es-EC" sz="2200" dirty="0">
              <a:latin typeface="Century Gothic" pitchFamily="34" charset="0"/>
            </a:endParaRPr>
          </a:p>
        </p:txBody>
      </p:sp>
      <p:sp>
        <p:nvSpPr>
          <p:cNvPr id="3" name="3 Marcador de contenido"/>
          <p:cNvSpPr txBox="1">
            <a:spLocks/>
          </p:cNvSpPr>
          <p:nvPr/>
        </p:nvSpPr>
        <p:spPr>
          <a:xfrm>
            <a:off x="2915815" y="1484784"/>
            <a:ext cx="5770984" cy="453650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Ajustamos en el software “SGD ADJUST” al valor base que debemos llegar comparando con los valores que nos mostró el densitómetro para que  los porcentajes coincidan y nos crea la curva de compensación, (teniendo en cuenta que no siempre se va a llegar al porcentaje exacto si no que está en un margen de diferencia del +/-5%), luego presionamos el botón “</a:t>
            </a:r>
            <a:r>
              <a:rPr lang="es-ES" sz="1800" dirty="0" err="1">
                <a:latin typeface="Century Gothic" pitchFamily="34" charset="0"/>
              </a:rPr>
              <a:t>Copy</a:t>
            </a:r>
            <a:r>
              <a:rPr lang="es-ES" sz="1800" dirty="0">
                <a:latin typeface="Century Gothic" pitchFamily="34" charset="0"/>
              </a:rPr>
              <a:t> </a:t>
            </a:r>
            <a:r>
              <a:rPr lang="es-ES" sz="1800" dirty="0" err="1">
                <a:latin typeface="Century Gothic" pitchFamily="34" charset="0"/>
              </a:rPr>
              <a:t>Value</a:t>
            </a:r>
            <a:r>
              <a:rPr lang="es-ES" sz="1800" dirty="0">
                <a:latin typeface="Century Gothic" pitchFamily="34" charset="0"/>
              </a:rPr>
              <a:t>” para que se grabe los nuevos valores y con esto finalizamos la lineación del CTP creando la nueva curva</a:t>
            </a:r>
            <a:r>
              <a:rPr lang="es-ES" sz="1800" dirty="0" smtClean="0">
                <a:latin typeface="Century Gothic" pitchFamily="34" charset="0"/>
              </a:rPr>
              <a:t>. </a:t>
            </a:r>
            <a:endParaRPr lang="es-EC" sz="1800" dirty="0">
              <a:latin typeface="Century Gothic" pitchFamily="34" charset="0"/>
            </a:endParaRPr>
          </a:p>
        </p:txBody>
      </p:sp>
    </p:spTree>
    <p:extLst>
      <p:ext uri="{BB962C8B-B14F-4D97-AF65-F5344CB8AC3E}">
        <p14:creationId xmlns:p14="http://schemas.microsoft.com/office/powerpoint/2010/main" val="364434849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0 Imagen"/>
          <p:cNvPicPr/>
          <p:nvPr/>
        </p:nvPicPr>
        <p:blipFill>
          <a:blip r:embed="rId2" cstate="print">
            <a:extLst>
              <a:ext uri="{28A0092B-C50C-407E-A947-70E740481C1C}">
                <a14:useLocalDpi xmlns:a14="http://schemas.microsoft.com/office/drawing/2010/main" val="0"/>
              </a:ext>
            </a:extLst>
          </a:blip>
          <a:stretch>
            <a:fillRect/>
          </a:stretch>
        </p:blipFill>
        <p:spPr>
          <a:xfrm>
            <a:off x="3327746" y="1435614"/>
            <a:ext cx="4968552" cy="3433546"/>
          </a:xfrm>
          <a:prstGeom prst="rect">
            <a:avLst/>
          </a:prstGeom>
          <a:effectLst>
            <a:outerShdw blurRad="50800" dist="38100" dir="8100000" algn="tr" rotWithShape="0">
              <a:prstClr val="black">
                <a:alpha val="40000"/>
              </a:prstClr>
            </a:outerShdw>
          </a:effectLst>
        </p:spPr>
      </p:pic>
      <p:sp>
        <p:nvSpPr>
          <p:cNvPr id="5" name="3 Marcador de contenido"/>
          <p:cNvSpPr txBox="1">
            <a:spLocks/>
          </p:cNvSpPr>
          <p:nvPr/>
        </p:nvSpPr>
        <p:spPr>
          <a:xfrm>
            <a:off x="2926530" y="5013176"/>
            <a:ext cx="5770984" cy="144016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400" dirty="0">
                <a:latin typeface="Century Gothic" pitchFamily="34" charset="0"/>
              </a:rPr>
              <a:t>De ahí lo pasamos al RIP y así  logramos que no se alteren los colores (C-M-Y-K) al momento de la impresión de nuestra plancha y obtener resultados satisfactorios, (sin antes haber realizado la respectiva prueba de color).</a:t>
            </a:r>
            <a:endParaRPr lang="es-EC" sz="1400" dirty="0">
              <a:latin typeface="Century Gothic" pitchFamily="34" charset="0"/>
            </a:endParaRPr>
          </a:p>
        </p:txBody>
      </p:sp>
    </p:spTree>
    <p:extLst>
      <p:ext uri="{BB962C8B-B14F-4D97-AF65-F5344CB8AC3E}">
        <p14:creationId xmlns:p14="http://schemas.microsoft.com/office/powerpoint/2010/main" val="427008214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Equipo de Prensa</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620688"/>
            <a:ext cx="1152128" cy="1152128"/>
          </a:xfrm>
          <a:prstGeom prst="rect">
            <a:avLst/>
          </a:prstGeom>
        </p:spPr>
      </p:pic>
      <p:sp>
        <p:nvSpPr>
          <p:cNvPr id="4" name="3 Marcador de contenido"/>
          <p:cNvSpPr txBox="1">
            <a:spLocks/>
          </p:cNvSpPr>
          <p:nvPr/>
        </p:nvSpPr>
        <p:spPr>
          <a:xfrm>
            <a:off x="2915815" y="1484784"/>
            <a:ext cx="5770984" cy="48245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000" dirty="0">
                <a:latin typeface="Century Gothic" pitchFamily="34" charset="0"/>
              </a:rPr>
              <a:t>El tipo de máquina de prensa que utilizamos en el proyecto es una rotativa </a:t>
            </a:r>
            <a:r>
              <a:rPr lang="es-ES" sz="2000" dirty="0" err="1">
                <a:latin typeface="Century Gothic" pitchFamily="34" charset="0"/>
              </a:rPr>
              <a:t>Goss</a:t>
            </a:r>
            <a:r>
              <a:rPr lang="es-ES" sz="2000" dirty="0">
                <a:latin typeface="Century Gothic" pitchFamily="34" charset="0"/>
              </a:rPr>
              <a:t> Universal 70 de cuatro torres, la cual hablaremos a continuación</a:t>
            </a:r>
            <a:r>
              <a:rPr lang="es-ES" sz="2000" dirty="0" smtClean="0">
                <a:latin typeface="Century Gothic" pitchFamily="34" charset="0"/>
              </a:rPr>
              <a:t>.</a:t>
            </a: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3591059" y="3374132"/>
            <a:ext cx="4420496" cy="3300661"/>
          </a:xfrm>
          <a:prstGeom prst="rect">
            <a:avLst/>
          </a:prstGeom>
          <a:ln>
            <a:no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40396634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05472" y="274638"/>
            <a:ext cx="5842992" cy="1143000"/>
          </a:xfrm>
        </p:spPr>
        <p:txBody>
          <a:bodyPr>
            <a:normAutofit/>
          </a:bodyPr>
          <a:lstStyle/>
          <a:p>
            <a:pPr algn="l"/>
            <a:r>
              <a:rPr lang="es-EC" sz="2200" dirty="0" smtClean="0"/>
              <a:t/>
            </a:r>
            <a:br>
              <a:rPr lang="es-EC" sz="2200" dirty="0" smtClean="0"/>
            </a:br>
            <a:r>
              <a:rPr lang="es-EC" sz="2200" dirty="0" smtClean="0">
                <a:latin typeface="Century Gothic" pitchFamily="34" charset="0"/>
              </a:rPr>
              <a:t>ROTATIVA GOSS UNIVERSAL 70</a:t>
            </a:r>
            <a:endParaRPr lang="es-EC" sz="2200" dirty="0">
              <a:latin typeface="Century Gothic" pitchFamily="34" charset="0"/>
            </a:endParaRPr>
          </a:p>
        </p:txBody>
      </p:sp>
      <p:sp>
        <p:nvSpPr>
          <p:cNvPr id="3" name="3 Marcador de contenido"/>
          <p:cNvSpPr txBox="1">
            <a:spLocks/>
          </p:cNvSpPr>
          <p:nvPr/>
        </p:nvSpPr>
        <p:spPr>
          <a:xfrm>
            <a:off x="2915815" y="1484784"/>
            <a:ext cx="5770984" cy="537321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1600" dirty="0">
                <a:latin typeface="Century Gothic" pitchFamily="34" charset="0"/>
              </a:rPr>
              <a:t>La expansión de la impresora que imprime 70.000 copias por hora</a:t>
            </a:r>
            <a:r>
              <a:rPr lang="es-ES" sz="1600" dirty="0" smtClean="0">
                <a:latin typeface="Century Gothic" pitchFamily="34" charset="0"/>
              </a:rPr>
              <a:t>, </a:t>
            </a:r>
            <a:r>
              <a:rPr lang="es-ES" sz="1600" dirty="0">
                <a:latin typeface="Century Gothic" pitchFamily="34" charset="0"/>
              </a:rPr>
              <a:t>Incluye una torre adicional de cuatro cuerpos, la conversión de una torre existente de dos cuerpos en una torre de cuatro cuerpos, y la instalación de un formador superior con cuchilla. </a:t>
            </a:r>
          </a:p>
          <a:p>
            <a:pPr algn="just">
              <a:lnSpc>
                <a:spcPct val="150000"/>
              </a:lnSpc>
              <a:buFont typeface="Courier New" pitchFamily="49" charset="0"/>
              <a:buChar char="o"/>
            </a:pPr>
            <a:r>
              <a:rPr lang="es-ES" sz="1600" dirty="0">
                <a:latin typeface="Century Gothic" pitchFamily="34" charset="0"/>
              </a:rPr>
              <a:t>Se va a utilizar para incrementar la capacidad de color al momento de la impresión de la revista “GAME RATER”, cuya diferencia es que antes se imprimía 32 páginas con 16 de ellas a todo color y ahora  32 páginas a todo color, en el caso de nuestro proyecto son 16 páginas full color, lo cual nos garantiza obtener resultados satisfactorios al momento de la reproducción por la calidad que nos brinda</a:t>
            </a:r>
            <a:r>
              <a:rPr lang="es-ES" sz="1600" dirty="0"/>
              <a:t>.</a:t>
            </a:r>
            <a:endParaRPr lang="es-EC" sz="1600" dirty="0"/>
          </a:p>
        </p:txBody>
      </p:sp>
    </p:spTree>
    <p:extLst>
      <p:ext uri="{BB962C8B-B14F-4D97-AF65-F5344CB8AC3E}">
        <p14:creationId xmlns:p14="http://schemas.microsoft.com/office/powerpoint/2010/main" val="379827991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Calibración de la Prensa</a:t>
            </a:r>
            <a:endParaRPr lang="es-EC" sz="2600" dirty="0">
              <a:solidFill>
                <a:schemeClr val="bg1">
                  <a:lumMod val="6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9912" y="620688"/>
            <a:ext cx="1152128" cy="1152128"/>
          </a:xfrm>
          <a:prstGeom prst="rect">
            <a:avLst/>
          </a:prstGeom>
        </p:spPr>
      </p:pic>
      <p:sp>
        <p:nvSpPr>
          <p:cNvPr id="4" name="3 Marcador de contenido"/>
          <p:cNvSpPr txBox="1">
            <a:spLocks/>
          </p:cNvSpPr>
          <p:nvPr/>
        </p:nvSpPr>
        <p:spPr>
          <a:xfrm>
            <a:off x="2915815" y="1484784"/>
            <a:ext cx="5770984" cy="48245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smtClean="0">
                <a:latin typeface="Century Gothic" pitchFamily="34" charset="0"/>
              </a:rPr>
              <a:t>Nos </a:t>
            </a:r>
            <a:r>
              <a:rPr lang="es-ES" sz="1800" dirty="0">
                <a:latin typeface="Century Gothic" pitchFamily="34" charset="0"/>
              </a:rPr>
              <a:t>permitirá establecer parámetros de densidad y ganancia de punto que son extremadamente  importantes  para el control del proceso en la calidad de la </a:t>
            </a:r>
            <a:r>
              <a:rPr lang="es-ES" sz="1800" dirty="0" smtClean="0">
                <a:latin typeface="Century Gothic" pitchFamily="34" charset="0"/>
              </a:rPr>
              <a:t>impresión.</a:t>
            </a:r>
            <a:endParaRPr lang="es-EC" sz="1800" dirty="0">
              <a:latin typeface="Century Gothic" pitchFamily="34" charset="0"/>
            </a:endParaRPr>
          </a:p>
          <a:p>
            <a:pPr marL="0" indent="0" algn="just">
              <a:lnSpc>
                <a:spcPct val="150000"/>
              </a:lnSpc>
              <a:buNone/>
            </a:pPr>
            <a:r>
              <a:rPr lang="es-ES" sz="1800" dirty="0">
                <a:latin typeface="Century Gothic" pitchFamily="34" charset="0"/>
              </a:rPr>
              <a:t>Esta ganancia de punto puede ocasionar una pérdida general de la definición del detalle, variación del color, problemas de contraste, tonalidad y densidad de la tinta; pero saberla controlarla sigue siendo esencial para una impresión de buena calidad.</a:t>
            </a:r>
            <a:endParaRPr lang="es-EC" sz="1800" dirty="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144444433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698976"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¿QUÉ ES GANANCIA DE PUNTO?</a:t>
            </a:r>
            <a:endParaRPr lang="es-EC" sz="2200" dirty="0">
              <a:latin typeface="Century Gothic" pitchFamily="34" charset="0"/>
            </a:endParaRPr>
          </a:p>
        </p:txBody>
      </p:sp>
      <p:sp>
        <p:nvSpPr>
          <p:cNvPr id="3" name="3 Marcador de contenido"/>
          <p:cNvSpPr txBox="1">
            <a:spLocks/>
          </p:cNvSpPr>
          <p:nvPr/>
        </p:nvSpPr>
        <p:spPr>
          <a:xfrm>
            <a:off x="2915815" y="1484784"/>
            <a:ext cx="5770984" cy="48245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S" sz="1700" dirty="0">
                <a:latin typeface="Century Gothic" pitchFamily="34" charset="0"/>
              </a:rPr>
              <a:t>La ganancia de punto es una propiedad de varios sistemas de impresión, entre ellos el offset. Puede afectar en gran medida al resultado final, tanto del color como del contraste, e incluso a la apariencia de la tipografía. </a:t>
            </a:r>
            <a:endParaRPr lang="es-ES" sz="1700" dirty="0" smtClean="0">
              <a:latin typeface="Century Gothic" pitchFamily="34" charset="0"/>
            </a:endParaRPr>
          </a:p>
          <a:p>
            <a:pPr algn="just">
              <a:lnSpc>
                <a:spcPct val="150000"/>
              </a:lnSpc>
              <a:buFont typeface="Courier New" pitchFamily="49" charset="0"/>
              <a:buChar char="o"/>
            </a:pPr>
            <a:r>
              <a:rPr lang="es-ES" sz="1700" dirty="0" smtClean="0">
                <a:latin typeface="Century Gothic" pitchFamily="34" charset="0"/>
              </a:rPr>
              <a:t>La ganancia de punto se define como el incremento del tamaño de un punto de trama desde cuando fue creado en negativo de medio tono hasta cuando sea impreso en un sustrato. El incremento se expresa normalmente como un porcentaje. </a:t>
            </a:r>
            <a:r>
              <a:rPr lang="es-ES" sz="1700" dirty="0" smtClean="0">
                <a:latin typeface="Century Gothic" pitchFamily="34" charset="0"/>
                <a:hlinkClick r:id="rId2" action="ppaction://hlinksldjump"/>
              </a:rPr>
              <a:t>(ver gráfico)</a:t>
            </a:r>
            <a:endParaRPr lang="es-EC" sz="1700" dirty="0" smtClean="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3778787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PASOS PARA CALIBRAR PRENSA</a:t>
            </a:r>
            <a:endParaRPr lang="es-EC" sz="2200" dirty="0">
              <a:latin typeface="Century Gothic" pitchFamily="34" charset="0"/>
            </a:endParaRPr>
          </a:p>
        </p:txBody>
      </p:sp>
      <p:sp>
        <p:nvSpPr>
          <p:cNvPr id="4" name="3 Marcador de contenido"/>
          <p:cNvSpPr txBox="1">
            <a:spLocks/>
          </p:cNvSpPr>
          <p:nvPr/>
        </p:nvSpPr>
        <p:spPr>
          <a:xfrm>
            <a:off x="2915815" y="1484784"/>
            <a:ext cx="5770984" cy="48245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2200" dirty="0" smtClean="0">
                <a:latin typeface="Century Gothic" pitchFamily="34" charset="0"/>
              </a:rPr>
              <a:t>PASO 1: PRUEBA DE TEST</a:t>
            </a:r>
          </a:p>
          <a:p>
            <a:pPr marL="0" indent="0" algn="just">
              <a:lnSpc>
                <a:spcPct val="150000"/>
              </a:lnSpc>
              <a:buNone/>
            </a:pPr>
            <a:r>
              <a:rPr lang="es-EC" sz="1800" dirty="0">
                <a:latin typeface="Century Gothic" pitchFamily="34" charset="0"/>
              </a:rPr>
              <a:t>Debemos imprimir un test de color para poder realizar la prueba antes de ser impreso nuestro producto final. Este test de color consiste en un archivo que contiene balance de blancos, balances de neutros, balances de sobras, atrape, pantallas de porcentajes de puntos para control de la ganancia, y fotos; blanca, negra, tonos piel, colores encendidos; etc</a:t>
            </a:r>
            <a:r>
              <a:rPr lang="es-EC" sz="1800" dirty="0" smtClean="0">
                <a:latin typeface="Century Gothic" pitchFamily="34" charset="0"/>
              </a:rPr>
              <a:t>. </a:t>
            </a:r>
          </a:p>
          <a:p>
            <a:pPr marL="0" indent="0" algn="just">
              <a:lnSpc>
                <a:spcPct val="150000"/>
              </a:lnSpc>
              <a:buNone/>
            </a:pPr>
            <a:r>
              <a:rPr lang="es-EC" sz="1800" dirty="0" smtClean="0">
                <a:latin typeface="Century Gothic" pitchFamily="34" charset="0"/>
                <a:hlinkClick r:id="rId2" action="ppaction://hlinksldjump"/>
              </a:rPr>
              <a:t>(ver gráfico- prueba de test)</a:t>
            </a:r>
            <a:endParaRPr lang="es-EC" sz="1800" dirty="0" smtClean="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167541537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2: MEDICIÓN DE VALORES</a:t>
            </a:r>
            <a:endParaRPr lang="es-EC" sz="2200" dirty="0">
              <a:latin typeface="Century Gothic" pitchFamily="34" charset="0"/>
            </a:endParaRPr>
          </a:p>
        </p:txBody>
      </p:sp>
      <p:sp>
        <p:nvSpPr>
          <p:cNvPr id="3" name="3 Marcador de contenido"/>
          <p:cNvSpPr txBox="1">
            <a:spLocks/>
          </p:cNvSpPr>
          <p:nvPr/>
        </p:nvSpPr>
        <p:spPr>
          <a:xfrm>
            <a:off x="2915815" y="1484784"/>
            <a:ext cx="5770984" cy="241226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Con la prueba ya impresa comenzamos a tomar medidas con el densitómetro para verificar la ganancia de puntos. Por lo general, la ganancia de punto se mide sobre partes impresas sólidas y en áreas tramadas</a:t>
            </a:r>
            <a:r>
              <a:rPr lang="es-ES" sz="1800" dirty="0" smtClean="0">
                <a:latin typeface="Century Gothic" pitchFamily="34" charset="0"/>
              </a:rPr>
              <a:t>. </a:t>
            </a:r>
            <a:r>
              <a:rPr lang="es-ES" sz="1800" dirty="0" smtClean="0">
                <a:latin typeface="Century Gothic" pitchFamily="34" charset="0"/>
                <a:hlinkClick r:id="rId2" action="ppaction://hlinksldjump"/>
              </a:rPr>
              <a:t>(ver video)</a:t>
            </a:r>
            <a:endParaRPr lang="es-EC" sz="1800" dirty="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pic>
        <p:nvPicPr>
          <p:cNvPr id="4" name="0 Imagen"/>
          <p:cNvPicPr/>
          <p:nvPr/>
        </p:nvPicPr>
        <p:blipFill rotWithShape="1">
          <a:blip r:embed="rId3" cstate="print">
            <a:extLst>
              <a:ext uri="{28A0092B-C50C-407E-A947-70E740481C1C}">
                <a14:useLocalDpi xmlns:a14="http://schemas.microsoft.com/office/drawing/2010/main" val="0"/>
              </a:ext>
            </a:extLst>
          </a:blip>
          <a:srcRect t="488"/>
          <a:stretch/>
        </p:blipFill>
        <p:spPr bwMode="auto">
          <a:xfrm>
            <a:off x="3769106" y="3789040"/>
            <a:ext cx="4064402" cy="2664296"/>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11512523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18687" y="-1727"/>
            <a:ext cx="2525314" cy="307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4355143"/>
            <a:ext cx="4205659" cy="1706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5588843"/>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403255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01"/>
                                        </p:tgtEl>
                                        <p:attrNameLst>
                                          <p:attrName>style.visibility</p:attrName>
                                        </p:attrNameLst>
                                      </p:cBhvr>
                                      <p:to>
                                        <p:strVal val="visible"/>
                                      </p:to>
                                    </p:set>
                                    <p:anim calcmode="lin" valueType="num">
                                      <p:cBhvr>
                                        <p:cTn id="7" dur="500" fill="hold"/>
                                        <p:tgtEl>
                                          <p:spTgt spid="4101"/>
                                        </p:tgtEl>
                                        <p:attrNameLst>
                                          <p:attrName>ppt_w</p:attrName>
                                        </p:attrNameLst>
                                      </p:cBhvr>
                                      <p:tavLst>
                                        <p:tav tm="0">
                                          <p:val>
                                            <p:fltVal val="0"/>
                                          </p:val>
                                        </p:tav>
                                        <p:tav tm="100000">
                                          <p:val>
                                            <p:strVal val="#ppt_w"/>
                                          </p:val>
                                        </p:tav>
                                      </p:tavLst>
                                    </p:anim>
                                    <p:anim calcmode="lin" valueType="num">
                                      <p:cBhvr>
                                        <p:cTn id="8" dur="500" fill="hold"/>
                                        <p:tgtEl>
                                          <p:spTgt spid="4101"/>
                                        </p:tgtEl>
                                        <p:attrNameLst>
                                          <p:attrName>ppt_h</p:attrName>
                                        </p:attrNameLst>
                                      </p:cBhvr>
                                      <p:tavLst>
                                        <p:tav tm="0">
                                          <p:val>
                                            <p:fltVal val="0"/>
                                          </p:val>
                                        </p:tav>
                                        <p:tav tm="100000">
                                          <p:val>
                                            <p:strVal val="#ppt_h"/>
                                          </p:val>
                                        </p:tav>
                                      </p:tavLst>
                                    </p:anim>
                                    <p:animEffect transition="in" filter="fade">
                                      <p:cBhvr>
                                        <p:cTn id="9" dur="500"/>
                                        <p:tgtEl>
                                          <p:spTgt spid="4101"/>
                                        </p:tgtEl>
                                      </p:cBhvr>
                                    </p:animEffect>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4102"/>
                                        </p:tgtEl>
                                        <p:attrNameLst>
                                          <p:attrName>style.visibility</p:attrName>
                                        </p:attrNameLst>
                                      </p:cBhvr>
                                      <p:to>
                                        <p:strVal val="visible"/>
                                      </p:to>
                                    </p:set>
                                    <p:anim calcmode="lin" valueType="num">
                                      <p:cBhvr>
                                        <p:cTn id="13" dur="1000" fill="hold"/>
                                        <p:tgtEl>
                                          <p:spTgt spid="4102"/>
                                        </p:tgtEl>
                                        <p:attrNameLst>
                                          <p:attrName>ppt_w</p:attrName>
                                        </p:attrNameLst>
                                      </p:cBhvr>
                                      <p:tavLst>
                                        <p:tav tm="0">
                                          <p:val>
                                            <p:strVal val="#ppt_w*0.70"/>
                                          </p:val>
                                        </p:tav>
                                        <p:tav tm="100000">
                                          <p:val>
                                            <p:strVal val="#ppt_w"/>
                                          </p:val>
                                        </p:tav>
                                      </p:tavLst>
                                    </p:anim>
                                    <p:anim calcmode="lin" valueType="num">
                                      <p:cBhvr>
                                        <p:cTn id="14" dur="1000" fill="hold"/>
                                        <p:tgtEl>
                                          <p:spTgt spid="4102"/>
                                        </p:tgtEl>
                                        <p:attrNameLst>
                                          <p:attrName>ppt_h</p:attrName>
                                        </p:attrNameLst>
                                      </p:cBhvr>
                                      <p:tavLst>
                                        <p:tav tm="0">
                                          <p:val>
                                            <p:strVal val="#ppt_h"/>
                                          </p:val>
                                        </p:tav>
                                        <p:tav tm="100000">
                                          <p:val>
                                            <p:strVal val="#ppt_h"/>
                                          </p:val>
                                        </p:tav>
                                      </p:tavLst>
                                    </p:anim>
                                    <p:animEffect transition="in" filter="fade">
                                      <p:cBhvr>
                                        <p:cTn id="15" dur="1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fontScale="90000"/>
          </a:bodyPr>
          <a:lstStyle/>
          <a:p>
            <a:pPr algn="just"/>
            <a:r>
              <a:rPr lang="es-EC" sz="2200" dirty="0" smtClean="0"/>
              <a:t/>
            </a:r>
            <a:br>
              <a:rPr lang="es-EC" sz="2200" dirty="0" smtClean="0"/>
            </a:br>
            <a:r>
              <a:rPr lang="es-EC" sz="2200" dirty="0" smtClean="0"/>
              <a:t/>
            </a:r>
            <a:br>
              <a:rPr lang="es-EC" sz="2200" dirty="0" smtClean="0"/>
            </a:br>
            <a:r>
              <a:rPr lang="es-EC" sz="2400" dirty="0" smtClean="0">
                <a:latin typeface="Century Gothic" pitchFamily="34" charset="0"/>
              </a:rPr>
              <a:t>PASO 3: COMPARACIÓN DE VALORES CON NORMA ISO</a:t>
            </a:r>
            <a:endParaRPr lang="es-EC" sz="2400" dirty="0">
              <a:latin typeface="Century Gothic" pitchFamily="34" charset="0"/>
            </a:endParaRPr>
          </a:p>
        </p:txBody>
      </p:sp>
      <p:sp>
        <p:nvSpPr>
          <p:cNvPr id="3" name="3 Marcador de contenido"/>
          <p:cNvSpPr txBox="1">
            <a:spLocks/>
          </p:cNvSpPr>
          <p:nvPr/>
        </p:nvSpPr>
        <p:spPr>
          <a:xfrm>
            <a:off x="2915815" y="1484784"/>
            <a:ext cx="5770984" cy="453650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Los valores que nos dio el densitómetro comparamos con los que nos da como referencia la norma ISO 12647-3 (para sistemas de impresión offset) la cual estamos utilizando en nuestro proyecto</a:t>
            </a:r>
            <a:r>
              <a:rPr lang="es-ES" sz="1600" dirty="0" smtClean="0">
                <a:latin typeface="Century Gothic" pitchFamily="34" charset="0"/>
              </a:rPr>
              <a:t>:</a:t>
            </a:r>
          </a:p>
          <a:p>
            <a:pPr marL="0" indent="0" algn="just">
              <a:lnSpc>
                <a:spcPct val="150000"/>
              </a:lnSpc>
              <a:buNone/>
            </a:pPr>
            <a:endParaRPr lang="es-ES" sz="1600" dirty="0">
              <a:latin typeface="Century Gothic" pitchFamily="34" charset="0"/>
            </a:endParaRPr>
          </a:p>
          <a:p>
            <a:pPr marL="0" indent="0" algn="just">
              <a:lnSpc>
                <a:spcPct val="150000"/>
              </a:lnSpc>
              <a:buNone/>
            </a:pPr>
            <a:endParaRPr lang="es-ES" sz="1600" dirty="0" smtClean="0">
              <a:latin typeface="Century Gothic" pitchFamily="34" charset="0"/>
            </a:endParaRPr>
          </a:p>
          <a:p>
            <a:pPr marL="0" indent="0" algn="just">
              <a:lnSpc>
                <a:spcPct val="150000"/>
              </a:lnSpc>
              <a:buNone/>
            </a:pPr>
            <a:endParaRPr lang="es-ES" sz="1600" dirty="0">
              <a:latin typeface="Century Gothic" pitchFamily="34" charset="0"/>
            </a:endParaRPr>
          </a:p>
          <a:p>
            <a:pPr marL="0" indent="0" algn="just">
              <a:lnSpc>
                <a:spcPct val="150000"/>
              </a:lnSpc>
              <a:buNone/>
            </a:pPr>
            <a:endParaRPr lang="es-ES" sz="1600" dirty="0" smtClean="0">
              <a:latin typeface="Century Gothic" pitchFamily="34" charset="0"/>
            </a:endParaRPr>
          </a:p>
          <a:p>
            <a:pPr marL="0" indent="0" algn="just">
              <a:lnSpc>
                <a:spcPct val="150000"/>
              </a:lnSpc>
              <a:buNone/>
            </a:pPr>
            <a:endParaRPr lang="es-ES" sz="1600" dirty="0" smtClean="0">
              <a:latin typeface="Century Gothic" pitchFamily="34" charset="0"/>
            </a:endParaRPr>
          </a:p>
          <a:p>
            <a:pPr marL="0" indent="0" algn="just">
              <a:lnSpc>
                <a:spcPct val="150000"/>
              </a:lnSpc>
              <a:buNone/>
            </a:pPr>
            <a:endParaRPr lang="es-ES" sz="1600" dirty="0">
              <a:latin typeface="Century Gothic" pitchFamily="34" charset="0"/>
            </a:endParaRPr>
          </a:p>
          <a:p>
            <a:pPr marL="0" indent="0" algn="just">
              <a:lnSpc>
                <a:spcPct val="150000"/>
              </a:lnSpc>
              <a:buNone/>
            </a:pPr>
            <a:r>
              <a:rPr lang="es-ES" sz="1600" dirty="0" smtClean="0">
                <a:latin typeface="Century Gothic" pitchFamily="34" charset="0"/>
                <a:hlinkClick r:id="rId2" action="ppaction://hlinksldjump"/>
              </a:rPr>
              <a:t>(Ver gráfico-verificando tamaño de punto)</a:t>
            </a:r>
            <a:endParaRPr lang="es-EC" sz="1600" dirty="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382826348"/>
              </p:ext>
            </p:extLst>
          </p:nvPr>
        </p:nvGraphicFramePr>
        <p:xfrm>
          <a:off x="2972687" y="3356992"/>
          <a:ext cx="5657240" cy="1505809"/>
        </p:xfrm>
        <a:graphic>
          <a:graphicData uri="http://schemas.openxmlformats.org/drawingml/2006/table">
            <a:tbl>
              <a:tblPr firstRow="1" firstCol="1" bandRow="1">
                <a:tableStyleId>{5C22544A-7EE6-4342-B048-85BDC9FD1C3A}</a:tableStyleId>
              </a:tblPr>
              <a:tblGrid>
                <a:gridCol w="1886124"/>
                <a:gridCol w="1809939"/>
                <a:gridCol w="1961177"/>
              </a:tblGrid>
              <a:tr h="288032">
                <a:tc>
                  <a:txBody>
                    <a:bodyPr/>
                    <a:lstStyle/>
                    <a:p>
                      <a:pPr algn="ctr">
                        <a:spcAft>
                          <a:spcPts val="0"/>
                        </a:spcAft>
                      </a:pPr>
                      <a:r>
                        <a:rPr lang="es-EC" sz="1200" dirty="0">
                          <a:effectLst/>
                        </a:rPr>
                        <a:t>ISO 12647-3</a:t>
                      </a:r>
                      <a:endParaRPr lang="es-EC" sz="1200" dirty="0">
                        <a:effectLst/>
                        <a:latin typeface="Times New Roman"/>
                        <a:ea typeface="Times New Roman"/>
                      </a:endParaRPr>
                    </a:p>
                  </a:txBody>
                  <a:tcPr marL="71839" marR="71839" marT="0" marB="0" anchor="ctr"/>
                </a:tc>
                <a:tc>
                  <a:txBody>
                    <a:bodyPr/>
                    <a:lstStyle/>
                    <a:p>
                      <a:pPr algn="ctr">
                        <a:spcAft>
                          <a:spcPts val="0"/>
                        </a:spcAft>
                      </a:pPr>
                      <a:r>
                        <a:rPr lang="es-EC" sz="1200">
                          <a:effectLst/>
                        </a:rPr>
                        <a:t>DENSITÓMETRO</a:t>
                      </a:r>
                      <a:endParaRPr lang="es-EC" sz="1200">
                        <a:effectLst/>
                        <a:latin typeface="Times New Roman"/>
                        <a:ea typeface="Times New Roman"/>
                      </a:endParaRPr>
                    </a:p>
                  </a:txBody>
                  <a:tcPr marL="71839" marR="71839" marT="0" marB="0" anchor="ctr"/>
                </a:tc>
                <a:tc>
                  <a:txBody>
                    <a:bodyPr/>
                    <a:lstStyle/>
                    <a:p>
                      <a:pPr algn="ctr">
                        <a:spcAft>
                          <a:spcPts val="0"/>
                        </a:spcAft>
                      </a:pPr>
                      <a:r>
                        <a:rPr lang="es-EC" sz="1200" dirty="0">
                          <a:effectLst/>
                        </a:rPr>
                        <a:t>GANANCIA DE PUNTO</a:t>
                      </a:r>
                      <a:endParaRPr lang="es-EC" sz="1200" dirty="0">
                        <a:effectLst/>
                        <a:latin typeface="Times New Roman"/>
                        <a:ea typeface="Times New Roman"/>
                      </a:endParaRPr>
                    </a:p>
                  </a:txBody>
                  <a:tcPr marL="71839" marR="71839" marT="0" marB="0" anchor="ctr"/>
                </a:tc>
              </a:tr>
              <a:tr h="287356">
                <a:tc>
                  <a:txBody>
                    <a:bodyPr/>
                    <a:lstStyle/>
                    <a:p>
                      <a:pPr algn="l">
                        <a:lnSpc>
                          <a:spcPct val="150000"/>
                        </a:lnSpc>
                        <a:spcAft>
                          <a:spcPts val="1200"/>
                        </a:spcAft>
                      </a:pPr>
                      <a:r>
                        <a:rPr lang="es-ES" sz="1300" dirty="0" err="1">
                          <a:effectLst/>
                        </a:rPr>
                        <a:t>Cyan</a:t>
                      </a:r>
                      <a:r>
                        <a:rPr lang="es-ES" sz="1300" dirty="0">
                          <a:effectLst/>
                        </a:rPr>
                        <a:t>: 	</a:t>
                      </a:r>
                      <a:r>
                        <a:rPr lang="es-ES" sz="1300" dirty="0" smtClean="0">
                          <a:effectLst/>
                        </a:rPr>
                        <a:t>20</a:t>
                      </a:r>
                      <a:r>
                        <a:rPr lang="es-ES" sz="1300" dirty="0">
                          <a:effectLst/>
                        </a:rPr>
                        <a:t>%</a:t>
                      </a:r>
                      <a:endParaRPr lang="es-EC" sz="1300" dirty="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s-ES" sz="1300" dirty="0" err="1">
                          <a:effectLst/>
                        </a:rPr>
                        <a:t>Cyan</a:t>
                      </a:r>
                      <a:r>
                        <a:rPr lang="es-ES" sz="1300" dirty="0">
                          <a:effectLst/>
                        </a:rPr>
                        <a:t>: 	</a:t>
                      </a:r>
                      <a:r>
                        <a:rPr lang="es-ES" sz="1300" dirty="0" smtClean="0">
                          <a:effectLst/>
                        </a:rPr>
                        <a:t>32.4 </a:t>
                      </a:r>
                      <a:r>
                        <a:rPr lang="es-ES" sz="1300" dirty="0">
                          <a:effectLst/>
                        </a:rPr>
                        <a:t>%</a:t>
                      </a:r>
                      <a:endParaRPr lang="es-EC" sz="1300" dirty="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n-US" sz="1300" dirty="0">
                          <a:effectLst/>
                        </a:rPr>
                        <a:t>Cyan: 	</a:t>
                      </a:r>
                      <a:r>
                        <a:rPr lang="en-US" sz="1300" dirty="0" smtClean="0">
                          <a:effectLst/>
                        </a:rPr>
                        <a:t>12.4 </a:t>
                      </a:r>
                      <a:r>
                        <a:rPr lang="en-US" sz="1300" dirty="0">
                          <a:effectLst/>
                        </a:rPr>
                        <a:t>%</a:t>
                      </a:r>
                      <a:endParaRPr lang="es-EC" sz="1300" dirty="0">
                        <a:solidFill>
                          <a:srgbClr val="000000"/>
                        </a:solidFill>
                        <a:effectLst/>
                        <a:latin typeface="Times New Roman"/>
                        <a:ea typeface="Times New Roman"/>
                      </a:endParaRPr>
                    </a:p>
                  </a:txBody>
                  <a:tcPr marL="71839" marR="71839" marT="0" marB="0"/>
                </a:tc>
              </a:tr>
              <a:tr h="287356">
                <a:tc>
                  <a:txBody>
                    <a:bodyPr/>
                    <a:lstStyle/>
                    <a:p>
                      <a:pPr algn="l">
                        <a:lnSpc>
                          <a:spcPct val="150000"/>
                        </a:lnSpc>
                        <a:spcAft>
                          <a:spcPts val="1200"/>
                        </a:spcAft>
                      </a:pPr>
                      <a:r>
                        <a:rPr lang="en-US" sz="1300">
                          <a:effectLst/>
                        </a:rPr>
                        <a:t>Magenta:	20 %</a:t>
                      </a:r>
                      <a:endParaRPr lang="es-EC" sz="130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n-US" sz="1300">
                          <a:effectLst/>
                        </a:rPr>
                        <a:t>Magenta:	46.6 %</a:t>
                      </a:r>
                      <a:endParaRPr lang="es-EC" sz="130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n-US" sz="1300">
                          <a:effectLst/>
                        </a:rPr>
                        <a:t>Magenta:	26.6 %</a:t>
                      </a:r>
                      <a:endParaRPr lang="es-EC" sz="1300">
                        <a:solidFill>
                          <a:srgbClr val="000000"/>
                        </a:solidFill>
                        <a:effectLst/>
                        <a:latin typeface="Times New Roman"/>
                        <a:ea typeface="Times New Roman"/>
                      </a:endParaRPr>
                    </a:p>
                  </a:txBody>
                  <a:tcPr marL="71839" marR="71839" marT="0" marB="0"/>
                </a:tc>
              </a:tr>
              <a:tr h="294647">
                <a:tc>
                  <a:txBody>
                    <a:bodyPr/>
                    <a:lstStyle/>
                    <a:p>
                      <a:pPr algn="l">
                        <a:lnSpc>
                          <a:spcPct val="150000"/>
                        </a:lnSpc>
                        <a:spcAft>
                          <a:spcPts val="1200"/>
                        </a:spcAft>
                      </a:pPr>
                      <a:r>
                        <a:rPr lang="en-US" sz="1300">
                          <a:effectLst/>
                        </a:rPr>
                        <a:t>Yellow:	18%</a:t>
                      </a:r>
                      <a:endParaRPr lang="es-EC" sz="130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n-US" sz="1300">
                          <a:effectLst/>
                        </a:rPr>
                        <a:t>Yellow:	38.3 %</a:t>
                      </a:r>
                      <a:endParaRPr lang="es-EC" sz="130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n-US" sz="1300">
                          <a:effectLst/>
                        </a:rPr>
                        <a:t>Yellow:	20.3 %</a:t>
                      </a:r>
                      <a:endParaRPr lang="es-EC" sz="1300">
                        <a:solidFill>
                          <a:srgbClr val="000000"/>
                        </a:solidFill>
                        <a:effectLst/>
                        <a:latin typeface="Times New Roman"/>
                        <a:ea typeface="Times New Roman"/>
                      </a:endParaRPr>
                    </a:p>
                  </a:txBody>
                  <a:tcPr marL="71839" marR="71839" marT="0" marB="0"/>
                </a:tc>
              </a:tr>
              <a:tr h="326237">
                <a:tc>
                  <a:txBody>
                    <a:bodyPr/>
                    <a:lstStyle/>
                    <a:p>
                      <a:pPr algn="l">
                        <a:lnSpc>
                          <a:spcPct val="150000"/>
                        </a:lnSpc>
                        <a:spcAft>
                          <a:spcPts val="1200"/>
                        </a:spcAft>
                      </a:pPr>
                      <a:r>
                        <a:rPr lang="en-US" sz="1300" dirty="0">
                          <a:effectLst/>
                        </a:rPr>
                        <a:t>Black:	</a:t>
                      </a:r>
                      <a:r>
                        <a:rPr lang="en-US" sz="1300" dirty="0" smtClean="0">
                          <a:effectLst/>
                        </a:rPr>
                        <a:t>22 </a:t>
                      </a:r>
                      <a:r>
                        <a:rPr lang="en-US" sz="1300" dirty="0">
                          <a:effectLst/>
                        </a:rPr>
                        <a:t>%</a:t>
                      </a:r>
                      <a:endParaRPr lang="es-EC" sz="1300" dirty="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n-US" sz="1300" dirty="0">
                          <a:effectLst/>
                        </a:rPr>
                        <a:t>Black:	</a:t>
                      </a:r>
                      <a:r>
                        <a:rPr lang="en-US" sz="1300" dirty="0" smtClean="0">
                          <a:effectLst/>
                        </a:rPr>
                        <a:t>32.5  </a:t>
                      </a:r>
                      <a:r>
                        <a:rPr lang="en-US" sz="1300" dirty="0">
                          <a:effectLst/>
                        </a:rPr>
                        <a:t>%</a:t>
                      </a:r>
                      <a:endParaRPr lang="es-EC" sz="1300" dirty="0">
                        <a:solidFill>
                          <a:srgbClr val="000000"/>
                        </a:solidFill>
                        <a:effectLst/>
                        <a:latin typeface="Times New Roman"/>
                        <a:ea typeface="Times New Roman"/>
                      </a:endParaRPr>
                    </a:p>
                  </a:txBody>
                  <a:tcPr marL="71839" marR="71839" marT="0" marB="0" anchor="ctr"/>
                </a:tc>
                <a:tc>
                  <a:txBody>
                    <a:bodyPr/>
                    <a:lstStyle/>
                    <a:p>
                      <a:pPr algn="l">
                        <a:lnSpc>
                          <a:spcPct val="150000"/>
                        </a:lnSpc>
                        <a:spcAft>
                          <a:spcPts val="1200"/>
                        </a:spcAft>
                      </a:pPr>
                      <a:r>
                        <a:rPr lang="es-ES" sz="1300" dirty="0">
                          <a:effectLst/>
                        </a:rPr>
                        <a:t>Black:	</a:t>
                      </a:r>
                      <a:r>
                        <a:rPr lang="es-ES" sz="1300" dirty="0" smtClean="0">
                          <a:effectLst/>
                        </a:rPr>
                        <a:t>10.5  </a:t>
                      </a:r>
                      <a:r>
                        <a:rPr lang="es-ES" sz="1300" dirty="0">
                          <a:effectLst/>
                        </a:rPr>
                        <a:t>%</a:t>
                      </a:r>
                      <a:endParaRPr lang="es-EC" sz="1300" dirty="0">
                        <a:solidFill>
                          <a:srgbClr val="000000"/>
                        </a:solidFill>
                        <a:effectLst/>
                        <a:latin typeface="Times New Roman"/>
                        <a:ea typeface="Times New Roman"/>
                      </a:endParaRPr>
                    </a:p>
                  </a:txBody>
                  <a:tcPr marL="71839" marR="71839" marT="0" marB="0" anchor="ctr"/>
                </a:tc>
              </a:tr>
            </a:tbl>
          </a:graphicData>
        </a:graphic>
      </p:graphicFrame>
    </p:spTree>
    <p:extLst>
      <p:ext uri="{BB962C8B-B14F-4D97-AF65-F5344CB8AC3E}">
        <p14:creationId xmlns:p14="http://schemas.microsoft.com/office/powerpoint/2010/main" val="15223941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t/>
            </a:r>
            <a:br>
              <a:rPr lang="es-EC" sz="2200" dirty="0" smtClean="0"/>
            </a:br>
            <a:r>
              <a:rPr lang="es-EC" sz="2200" dirty="0" smtClean="0">
                <a:latin typeface="Century Gothic" pitchFamily="34" charset="0"/>
              </a:rPr>
              <a:t>PASO 4: ANÁLISIS DE PRUEBA DE COLOR</a:t>
            </a:r>
            <a:endParaRPr lang="es-EC" sz="2200" dirty="0">
              <a:latin typeface="Century Gothic" pitchFamily="34" charset="0"/>
            </a:endParaRPr>
          </a:p>
        </p:txBody>
      </p:sp>
      <p:sp>
        <p:nvSpPr>
          <p:cNvPr id="3" name="3 Marcador de contenido"/>
          <p:cNvSpPr txBox="1">
            <a:spLocks/>
          </p:cNvSpPr>
          <p:nvPr/>
        </p:nvSpPr>
        <p:spPr>
          <a:xfrm>
            <a:off x="2915815" y="1484784"/>
            <a:ext cx="5770984" cy="241226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Como observamos en el cuadro anterior tenemos una ganancia de punto elevada (</a:t>
            </a:r>
            <a:r>
              <a:rPr lang="es-ES" sz="1600" dirty="0" err="1">
                <a:latin typeface="Century Gothic" pitchFamily="34" charset="0"/>
              </a:rPr>
              <a:t>Cyan</a:t>
            </a:r>
            <a:r>
              <a:rPr lang="es-ES" sz="1600" dirty="0">
                <a:latin typeface="Century Gothic" pitchFamily="34" charset="0"/>
              </a:rPr>
              <a:t>: 12,4%; Magenta: 26,6%; </a:t>
            </a:r>
            <a:r>
              <a:rPr lang="es-ES" sz="1600" dirty="0" err="1">
                <a:latin typeface="Century Gothic" pitchFamily="34" charset="0"/>
              </a:rPr>
              <a:t>Yellow</a:t>
            </a:r>
            <a:r>
              <a:rPr lang="es-ES" sz="1600" dirty="0">
                <a:latin typeface="Century Gothic" pitchFamily="34" charset="0"/>
              </a:rPr>
              <a:t>: 20,3%; Black: 10,5%) por lo que hay que compensar estos valores en el </a:t>
            </a:r>
            <a:r>
              <a:rPr lang="es-ES" sz="1600" b="1" dirty="0">
                <a:latin typeface="Century Gothic" pitchFamily="34" charset="0"/>
              </a:rPr>
              <a:t>RIP</a:t>
            </a:r>
            <a:r>
              <a:rPr lang="es-ES" sz="1600" dirty="0">
                <a:latin typeface="Century Gothic" pitchFamily="34" charset="0"/>
              </a:rPr>
              <a:t> para que no se altere el color por el incremento de la carga de tinta en nuestros colores, como los siguientes ejemplos: </a:t>
            </a:r>
            <a:endParaRPr lang="es-EC" sz="1600" dirty="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grpSp>
        <p:nvGrpSpPr>
          <p:cNvPr id="6" name="5 Grupo"/>
          <p:cNvGrpSpPr/>
          <p:nvPr/>
        </p:nvGrpSpPr>
        <p:grpSpPr>
          <a:xfrm>
            <a:off x="3429694" y="3888797"/>
            <a:ext cx="4743227" cy="2554377"/>
            <a:chOff x="3645197" y="3888797"/>
            <a:chExt cx="4194175" cy="2258695"/>
          </a:xfrm>
        </p:grpSpPr>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a:off x="5044102" y="3888797"/>
              <a:ext cx="2795270" cy="2258695"/>
            </a:xfrm>
            <a:prstGeom prst="rect">
              <a:avLst/>
            </a:prstGeom>
            <a:effectLst>
              <a:outerShdw blurRad="50800" dist="38100" dir="8100000" algn="tr" rotWithShape="0">
                <a:prstClr val="black">
                  <a:alpha val="40000"/>
                </a:prstClr>
              </a:outerShdw>
            </a:effectLst>
          </p:spPr>
        </p:pic>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3645197" y="3897052"/>
              <a:ext cx="1187450" cy="2242185"/>
            </a:xfrm>
            <a:prstGeom prst="rect">
              <a:avLst/>
            </a:prstGeom>
            <a:effectLst>
              <a:outerShdw blurRad="50800" dist="38100" dir="8100000" algn="tr" rotWithShape="0">
                <a:prstClr val="black">
                  <a:alpha val="40000"/>
                </a:prstClr>
              </a:outerShdw>
            </a:effectLst>
          </p:spPr>
        </p:pic>
      </p:grpSp>
    </p:spTree>
    <p:extLst>
      <p:ext uri="{BB962C8B-B14F-4D97-AF65-F5344CB8AC3E}">
        <p14:creationId xmlns:p14="http://schemas.microsoft.com/office/powerpoint/2010/main" val="354230794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5: CREAR CURVA DE COMPENSACIÓN</a:t>
            </a:r>
            <a:endParaRPr lang="es-EC" sz="2200" dirty="0">
              <a:latin typeface="Century Gothic" pitchFamily="34" charset="0"/>
            </a:endParaRPr>
          </a:p>
        </p:txBody>
      </p:sp>
      <p:sp>
        <p:nvSpPr>
          <p:cNvPr id="3" name="3 Marcador de contenido"/>
          <p:cNvSpPr txBox="1">
            <a:spLocks/>
          </p:cNvSpPr>
          <p:nvPr/>
        </p:nvSpPr>
        <p:spPr>
          <a:xfrm>
            <a:off x="2915815" y="1484784"/>
            <a:ext cx="5770984" cy="21602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Vamos a compensar la ganancia de puntos para la cual se hace una curva de compensación en el RIP (software DOT GAINTABLE) donde debemos ir restando los valores para lograr aproximarnos al valor de la  norma ISO 12647-3. </a:t>
            </a:r>
            <a:endParaRPr lang="es-EC" sz="1800" dirty="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pic>
        <p:nvPicPr>
          <p:cNvPr id="4" name="0 Imagen"/>
          <p:cNvPicPr/>
          <p:nvPr/>
        </p:nvPicPr>
        <p:blipFill rotWithShape="1">
          <a:blip r:embed="rId2" cstate="print">
            <a:extLst>
              <a:ext uri="{28A0092B-C50C-407E-A947-70E740481C1C}">
                <a14:useLocalDpi xmlns:a14="http://schemas.microsoft.com/office/drawing/2010/main" val="0"/>
              </a:ext>
            </a:extLst>
          </a:blip>
          <a:srcRect l="2458" t="6278" r="2076" b="3057"/>
          <a:stretch/>
        </p:blipFill>
        <p:spPr bwMode="auto">
          <a:xfrm>
            <a:off x="3553407" y="3645024"/>
            <a:ext cx="4495800" cy="2981325"/>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62154685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dirty="0"/>
          </a:p>
        </p:txBody>
      </p:sp>
      <p:pic>
        <p:nvPicPr>
          <p:cNvPr id="3" name="0 Imagen"/>
          <p:cNvPicPr/>
          <p:nvPr/>
        </p:nvPicPr>
        <p:blipFill>
          <a:blip r:embed="rId2" cstate="print">
            <a:extLst>
              <a:ext uri="{28A0092B-C50C-407E-A947-70E740481C1C}">
                <a14:useLocalDpi xmlns:a14="http://schemas.microsoft.com/office/drawing/2010/main" val="0"/>
              </a:ext>
            </a:extLst>
          </a:blip>
          <a:stretch>
            <a:fillRect/>
          </a:stretch>
        </p:blipFill>
        <p:spPr>
          <a:xfrm>
            <a:off x="3563888" y="2492896"/>
            <a:ext cx="4495800" cy="2990850"/>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82135702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6: COMPENSACIÓN DE GANANCIA DE PUNTOS</a:t>
            </a:r>
            <a:endParaRPr lang="es-EC" sz="2200" dirty="0">
              <a:latin typeface="Century Gothic" pitchFamily="34" charset="0"/>
            </a:endParaRPr>
          </a:p>
        </p:txBody>
      </p:sp>
      <p:sp>
        <p:nvSpPr>
          <p:cNvPr id="3" name="3 Marcador de contenido"/>
          <p:cNvSpPr txBox="1">
            <a:spLocks/>
          </p:cNvSpPr>
          <p:nvPr/>
        </p:nvSpPr>
        <p:spPr>
          <a:xfrm>
            <a:off x="2915815" y="1484784"/>
            <a:ext cx="5770984" cy="21602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smtClean="0">
                <a:latin typeface="Century Gothic" pitchFamily="34" charset="0"/>
              </a:rPr>
              <a:t>Luego </a:t>
            </a:r>
            <a:r>
              <a:rPr lang="es-ES" sz="1600" dirty="0">
                <a:latin typeface="Century Gothic" pitchFamily="34" charset="0"/>
              </a:rPr>
              <a:t>de haber ajustado en el software  los cambios necesarios y este compensada la ganancia de puntos imprimimos un nuevo test y verificamos que todo se encuentre compensado logrando colores más reales de acuerdo al sustrato que estamos utilizando (</a:t>
            </a:r>
            <a:r>
              <a:rPr lang="es-ES" sz="1600" dirty="0" err="1">
                <a:latin typeface="Century Gothic" pitchFamily="34" charset="0"/>
              </a:rPr>
              <a:t>dependoweb</a:t>
            </a:r>
            <a:r>
              <a:rPr lang="es-ES" sz="1600" dirty="0">
                <a:latin typeface="Century Gothic" pitchFamily="34" charset="0"/>
              </a:rPr>
              <a:t> LWC).</a:t>
            </a:r>
            <a:endParaRPr lang="es-EC" sz="1600" dirty="0">
              <a:latin typeface="Century Gothic" pitchFamily="34" charset="0"/>
            </a:endParaRPr>
          </a:p>
          <a:p>
            <a:pPr marL="0" indent="0" algn="just">
              <a:lnSpc>
                <a:spcPct val="150000"/>
              </a:lnSpc>
              <a:buNone/>
            </a:pPr>
            <a:endParaRPr lang="es-ES" sz="22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grpSp>
        <p:nvGrpSpPr>
          <p:cNvPr id="6" name="5 Grupo"/>
          <p:cNvGrpSpPr/>
          <p:nvPr/>
        </p:nvGrpSpPr>
        <p:grpSpPr>
          <a:xfrm>
            <a:off x="4048072" y="3717032"/>
            <a:ext cx="3506470" cy="3001179"/>
            <a:chOff x="3452346" y="3815541"/>
            <a:chExt cx="3506470" cy="3001179"/>
          </a:xfrm>
        </p:grpSpPr>
        <p:pic>
          <p:nvPicPr>
            <p:cNvPr id="4" name="0 Imagen"/>
            <p:cNvPicPr/>
            <p:nvPr/>
          </p:nvPicPr>
          <p:blipFill rotWithShape="1">
            <a:blip r:embed="rId2" cstate="print">
              <a:extLst>
                <a:ext uri="{28A0092B-C50C-407E-A947-70E740481C1C}">
                  <a14:useLocalDpi xmlns:a14="http://schemas.microsoft.com/office/drawing/2010/main" val="0"/>
                </a:ext>
              </a:extLst>
            </a:blip>
            <a:srcRect r="577"/>
            <a:stretch/>
          </p:blipFill>
          <p:spPr bwMode="auto">
            <a:xfrm>
              <a:off x="5353536" y="3815541"/>
              <a:ext cx="1605280" cy="2997835"/>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3452346" y="3818885"/>
              <a:ext cx="1600200" cy="2997835"/>
            </a:xfrm>
            <a:prstGeom prst="rect">
              <a:avLst/>
            </a:prstGeom>
            <a:effectLst>
              <a:outerShdw blurRad="50800" dist="38100" dir="8100000" algn="tr" rotWithShape="0">
                <a:prstClr val="black">
                  <a:alpha val="40000"/>
                </a:prstClr>
              </a:outerShdw>
            </a:effectLst>
          </p:spPr>
        </p:pic>
      </p:grpSp>
    </p:spTree>
    <p:extLst>
      <p:ext uri="{BB962C8B-B14F-4D97-AF65-F5344CB8AC3E}">
        <p14:creationId xmlns:p14="http://schemas.microsoft.com/office/powerpoint/2010/main" val="75638378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Perfil ICC</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620688"/>
            <a:ext cx="1152128" cy="1152128"/>
          </a:xfrm>
          <a:prstGeom prst="rect">
            <a:avLst/>
          </a:prstGeom>
        </p:spPr>
      </p:pic>
      <p:sp>
        <p:nvSpPr>
          <p:cNvPr id="4" name="3 Marcador de contenido"/>
          <p:cNvSpPr txBox="1">
            <a:spLocks/>
          </p:cNvSpPr>
          <p:nvPr/>
        </p:nvSpPr>
        <p:spPr>
          <a:xfrm>
            <a:off x="2915815" y="1484784"/>
            <a:ext cx="5770984" cy="403244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800" dirty="0">
                <a:latin typeface="Century Gothic" pitchFamily="34" charset="0"/>
              </a:rPr>
              <a:t>Proporcionan una manera de asegurar un color </a:t>
            </a:r>
            <a:r>
              <a:rPr lang="es-ES" sz="1800" dirty="0" smtClean="0">
                <a:latin typeface="Century Gothic" pitchFamily="34" charset="0"/>
              </a:rPr>
              <a:t>consistente. Estos </a:t>
            </a:r>
            <a:r>
              <a:rPr lang="es-ES" sz="1800" dirty="0">
                <a:latin typeface="Century Gothic" pitchFamily="34" charset="0"/>
              </a:rPr>
              <a:t>archivos son específicos de cada dispositivo en su sistema y contienen información acerca de cómo ese dispositivo produce el color. Un perfil ICC tiene dos funciones. Convierte imágenes de RGB a CMYK o escala de grises de manera que sean adecuadas para la impresión de la </a:t>
            </a:r>
            <a:r>
              <a:rPr lang="es-ES" sz="1800" dirty="0" smtClean="0">
                <a:latin typeface="Century Gothic" pitchFamily="34" charset="0"/>
              </a:rPr>
              <a:t>revista.</a:t>
            </a:r>
            <a:endParaRPr lang="es-ES" sz="2800" dirty="0" smtClean="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390355656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Pasos para crear un Perfil ICC</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620688"/>
            <a:ext cx="1152128" cy="1152128"/>
          </a:xfrm>
          <a:prstGeom prst="rect">
            <a:avLst/>
          </a:prstGeom>
        </p:spPr>
      </p:pic>
      <p:sp>
        <p:nvSpPr>
          <p:cNvPr id="4" name="3 Marcador de contenido"/>
          <p:cNvSpPr txBox="1">
            <a:spLocks/>
          </p:cNvSpPr>
          <p:nvPr/>
        </p:nvSpPr>
        <p:spPr>
          <a:xfrm>
            <a:off x="2915815" y="1484784"/>
            <a:ext cx="5770984" cy="280831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Una vez calibrado y compensado la prensa quemamos nuevamente las planchas para luego imprimir un nuevo test en el sustrato que vamos a utilizar (</a:t>
            </a:r>
            <a:r>
              <a:rPr lang="es-ES" sz="1600" dirty="0" err="1">
                <a:latin typeface="Century Gothic" pitchFamily="34" charset="0"/>
              </a:rPr>
              <a:t>Dependoweb</a:t>
            </a:r>
            <a:r>
              <a:rPr lang="es-ES" sz="1600" dirty="0">
                <a:latin typeface="Century Gothic" pitchFamily="34" charset="0"/>
              </a:rPr>
              <a:t> LWC) de ahí para crear nuestro perfil es necesario saber el </a:t>
            </a:r>
            <a:r>
              <a:rPr lang="es-ES" sz="1600" dirty="0" err="1">
                <a:latin typeface="Century Gothic" pitchFamily="34" charset="0"/>
              </a:rPr>
              <a:t>gamut</a:t>
            </a:r>
            <a:r>
              <a:rPr lang="es-ES" sz="1600" dirty="0">
                <a:latin typeface="Century Gothic" pitchFamily="34" charset="0"/>
              </a:rPr>
              <a:t> de color de la prensa al momento de cambiar RGB a CMYK y así lo adapte siempre y cuando se haya realizado la medición necesaria. </a:t>
            </a:r>
            <a:endParaRPr lang="es-EC" sz="1600" dirty="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370028316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4"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1: PREPARACIÓN</a:t>
            </a:r>
            <a:endParaRPr lang="es-EC" sz="2200" dirty="0">
              <a:latin typeface="Century Gothic" pitchFamily="34" charset="0"/>
            </a:endParaRPr>
          </a:p>
        </p:txBody>
      </p:sp>
      <p:sp>
        <p:nvSpPr>
          <p:cNvPr id="3" name="3 Marcador de contenido"/>
          <p:cNvSpPr txBox="1">
            <a:spLocks/>
          </p:cNvSpPr>
          <p:nvPr/>
        </p:nvSpPr>
        <p:spPr>
          <a:xfrm>
            <a:off x="2915815" y="1484784"/>
            <a:ext cx="5770984" cy="30963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Courier New" pitchFamily="49" charset="0"/>
              <a:buChar char="o"/>
            </a:pPr>
            <a:r>
              <a:rPr lang="es-EC" sz="1600" dirty="0">
                <a:latin typeface="Century Gothic" pitchFamily="34" charset="0"/>
              </a:rPr>
              <a:t>Se establece cuál es la máquina (GOSS UNIVERSAL 70) y el papel que se van a perfilar (LWC). El perfil sólo será válido para esa máquina con ese papel.</a:t>
            </a:r>
          </a:p>
          <a:p>
            <a:pPr algn="just">
              <a:lnSpc>
                <a:spcPct val="150000"/>
              </a:lnSpc>
              <a:buFont typeface="Courier New" pitchFamily="49" charset="0"/>
              <a:buChar char="o"/>
            </a:pPr>
            <a:r>
              <a:rPr lang="es-EC" sz="1600" dirty="0">
                <a:latin typeface="Century Gothic" pitchFamily="34" charset="0"/>
              </a:rPr>
              <a:t>Se adquiere el programa adecuado (PROFILE MAKER) para la creación del perfil de esa máquina offset y el instrumento de medición (espectrofotómetro) adecuado al programa (</a:t>
            </a:r>
            <a:r>
              <a:rPr lang="es-ES" sz="1600" dirty="0">
                <a:latin typeface="Century Gothic" pitchFamily="34" charset="0"/>
              </a:rPr>
              <a:t>MESUARE MIDOL – EYE ONE PRO)</a:t>
            </a:r>
            <a:r>
              <a:rPr lang="es-EC" sz="1600" dirty="0">
                <a:latin typeface="Century Gothic" pitchFamily="34" charset="0"/>
              </a:rPr>
              <a:t>.</a:t>
            </a: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201852601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2: CARTA DE CARACTERIZACIÓN</a:t>
            </a:r>
            <a:endParaRPr lang="es-EC" sz="2200" dirty="0">
              <a:latin typeface="Century Gothic" pitchFamily="34" charset="0"/>
            </a:endParaRPr>
          </a:p>
        </p:txBody>
      </p:sp>
      <p:sp>
        <p:nvSpPr>
          <p:cNvPr id="3" name="3 Marcador de contenido"/>
          <p:cNvSpPr txBox="1">
            <a:spLocks/>
          </p:cNvSpPr>
          <p:nvPr/>
        </p:nvSpPr>
        <p:spPr>
          <a:xfrm>
            <a:off x="2915815" y="1484784"/>
            <a:ext cx="5770984" cy="30963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Se elige una carta de caracterización </a:t>
            </a:r>
            <a:r>
              <a:rPr lang="es-ES" sz="1600" i="1" dirty="0">
                <a:latin typeface="Century Gothic" pitchFamily="34" charset="0"/>
              </a:rPr>
              <a:t>(target)</a:t>
            </a:r>
            <a:r>
              <a:rPr lang="es-ES" sz="1600" dirty="0">
                <a:latin typeface="Century Gothic" pitchFamily="34" charset="0"/>
              </a:rPr>
              <a:t> entre las que admite el programa de perfilado en nuestro caso elegimos la </a:t>
            </a:r>
            <a:r>
              <a:rPr lang="es-ES" sz="1600" b="1" dirty="0">
                <a:latin typeface="Century Gothic" pitchFamily="34" charset="0"/>
              </a:rPr>
              <a:t>IT8.7/3</a:t>
            </a:r>
            <a:r>
              <a:rPr lang="es-ES" sz="1600" dirty="0">
                <a:latin typeface="Century Gothic" pitchFamily="34" charset="0"/>
              </a:rPr>
              <a:t> (contiene 928 colores).Se imprime la carta de caracterización con el papel elegido</a:t>
            </a:r>
            <a:r>
              <a:rPr lang="es-ES" sz="1600" dirty="0"/>
              <a:t>.</a:t>
            </a:r>
            <a:endParaRPr lang="es-EC" sz="1600" dirty="0"/>
          </a:p>
          <a:p>
            <a:pPr marL="0" indent="0" algn="just">
              <a:lnSpc>
                <a:spcPct val="150000"/>
              </a:lnSpc>
              <a:buNone/>
            </a:pPr>
            <a:endParaRPr lang="es-EC" sz="1800" dirty="0">
              <a:latin typeface="Century Gothic" pitchFamily="34" charset="0"/>
            </a:endParaRPr>
          </a:p>
        </p:txBody>
      </p:sp>
      <p:pic>
        <p:nvPicPr>
          <p:cNvPr id="4" name="3 Imagen" descr="H:\PROYECTO FINAL PRE PRENSA\IMAGENES LINEAMIENTO\IT873_CMYK.t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3075" y="3429000"/>
            <a:ext cx="4176464" cy="2849535"/>
          </a:xfrm>
          <a:prstGeom prst="rect">
            <a:avLst/>
          </a:prstGeom>
          <a:noFill/>
          <a:ln>
            <a:noFill/>
          </a:ln>
          <a:extLst/>
        </p:spPr>
      </p:pic>
    </p:spTree>
    <p:extLst>
      <p:ext uri="{BB962C8B-B14F-4D97-AF65-F5344CB8AC3E}">
        <p14:creationId xmlns:p14="http://schemas.microsoft.com/office/powerpoint/2010/main" val="1334890245"/>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4" y="274638"/>
            <a:ext cx="5770985"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3: IMPRESIÓN DE CARTA DE CARACTERIZACIÓN</a:t>
            </a:r>
            <a:endParaRPr lang="es-EC" sz="2200" dirty="0">
              <a:latin typeface="Century Gothic" pitchFamily="34" charset="0"/>
            </a:endParaRPr>
          </a:p>
        </p:txBody>
      </p:sp>
      <p:sp>
        <p:nvSpPr>
          <p:cNvPr id="3" name="3 Marcador de contenido"/>
          <p:cNvSpPr txBox="1">
            <a:spLocks/>
          </p:cNvSpPr>
          <p:nvPr/>
        </p:nvSpPr>
        <p:spPr>
          <a:xfrm>
            <a:off x="2915815" y="1484784"/>
            <a:ext cx="5770984" cy="30963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Se elige una carta de caracterización </a:t>
            </a:r>
            <a:r>
              <a:rPr lang="es-ES" sz="1600" i="1" dirty="0">
                <a:latin typeface="Century Gothic" pitchFamily="34" charset="0"/>
              </a:rPr>
              <a:t>(target)</a:t>
            </a:r>
            <a:r>
              <a:rPr lang="es-ES" sz="1600" dirty="0">
                <a:latin typeface="Century Gothic" pitchFamily="34" charset="0"/>
              </a:rPr>
              <a:t> entre las que admite el programa de perfilado en nuestro caso elegimos la </a:t>
            </a:r>
            <a:r>
              <a:rPr lang="es-ES" sz="1600" b="1" dirty="0">
                <a:latin typeface="Century Gothic" pitchFamily="34" charset="0"/>
              </a:rPr>
              <a:t>IT8.7/3</a:t>
            </a:r>
            <a:r>
              <a:rPr lang="es-ES" sz="1600" dirty="0">
                <a:latin typeface="Century Gothic" pitchFamily="34" charset="0"/>
              </a:rPr>
              <a:t> (contiene 928 colores).Se imprime la carta de caracterización con el papel elegido</a:t>
            </a:r>
            <a:r>
              <a:rPr lang="es-ES" sz="1600" dirty="0"/>
              <a:t>.</a:t>
            </a:r>
            <a:endParaRPr lang="es-EC" sz="1600" dirty="0"/>
          </a:p>
          <a:p>
            <a:pPr marL="0" indent="0" algn="just">
              <a:lnSpc>
                <a:spcPct val="150000"/>
              </a:lnSpc>
              <a:buNone/>
            </a:pPr>
            <a:endParaRPr lang="es-EC" sz="1800" dirty="0">
              <a:latin typeface="Century Gothic" pitchFamily="34" charset="0"/>
            </a:endParaRPr>
          </a:p>
        </p:txBody>
      </p:sp>
      <p:pic>
        <p:nvPicPr>
          <p:cNvPr id="4" name="0 Imagen"/>
          <p:cNvPicPr/>
          <p:nvPr/>
        </p:nvPicPr>
        <p:blipFill>
          <a:blip r:embed="rId2" cstate="print">
            <a:extLst>
              <a:ext uri="{28A0092B-C50C-407E-A947-70E740481C1C}">
                <a14:useLocalDpi xmlns:a14="http://schemas.microsoft.com/office/drawing/2010/main" val="0"/>
              </a:ext>
            </a:extLst>
          </a:blip>
          <a:stretch>
            <a:fillRect/>
          </a:stretch>
        </p:blipFill>
        <p:spPr>
          <a:xfrm rot="10800000">
            <a:off x="3857092" y="3104752"/>
            <a:ext cx="3888432" cy="3478493"/>
          </a:xfrm>
          <a:prstGeom prst="rect">
            <a:avLst/>
          </a:prstGeom>
          <a:ln>
            <a:solidFill>
              <a:schemeClr val="bg1">
                <a:lumMod val="6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55927505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Marcador de contenido"/>
          <p:cNvSpPr txBox="1">
            <a:spLocks/>
          </p:cNvSpPr>
          <p:nvPr/>
        </p:nvSpPr>
        <p:spPr>
          <a:xfrm>
            <a:off x="2915816" y="1600201"/>
            <a:ext cx="5770984" cy="3124944"/>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70000"/>
              </a:lnSpc>
              <a:buNone/>
            </a:pPr>
            <a:r>
              <a:rPr lang="es-EC" sz="2400" dirty="0" smtClean="0">
                <a:latin typeface="Century Gothic" pitchFamily="34" charset="0"/>
              </a:rPr>
              <a:t>SOFTWARES</a:t>
            </a:r>
            <a:endParaRPr lang="es-ES" sz="2400" dirty="0" smtClean="0">
              <a:latin typeface="Century Gothic" pitchFamily="34" charset="0"/>
            </a:endParaRPr>
          </a:p>
          <a:p>
            <a:pPr algn="just">
              <a:lnSpc>
                <a:spcPct val="160000"/>
              </a:lnSpc>
              <a:buFont typeface="Courier New" pitchFamily="49" charset="0"/>
              <a:buChar char="o"/>
            </a:pPr>
            <a:r>
              <a:rPr lang="es-ES" sz="1400" dirty="0">
                <a:latin typeface="Century Gothic" pitchFamily="34" charset="0"/>
              </a:rPr>
              <a:t>Para el diseño y creación de la revista </a:t>
            </a:r>
            <a:r>
              <a:rPr lang="es-ES" sz="1400" b="1" dirty="0">
                <a:latin typeface="Century Gothic" pitchFamily="34" charset="0"/>
              </a:rPr>
              <a:t>“</a:t>
            </a:r>
            <a:r>
              <a:rPr lang="es-ES" sz="1400" b="1" dirty="0" err="1">
                <a:latin typeface="Century Gothic" pitchFamily="34" charset="0"/>
              </a:rPr>
              <a:t>Game-Rater</a:t>
            </a:r>
            <a:r>
              <a:rPr lang="es-ES" sz="1400" b="1" dirty="0">
                <a:latin typeface="Century Gothic" pitchFamily="34" charset="0"/>
              </a:rPr>
              <a:t>” </a:t>
            </a:r>
            <a:r>
              <a:rPr lang="es-ES" sz="1400" dirty="0">
                <a:latin typeface="Century Gothic" pitchFamily="34" charset="0"/>
              </a:rPr>
              <a:t>es recomendable usar el paquete Adobe; El cual nos permitirá mayor compatibilidad con todos los programas que se </a:t>
            </a:r>
            <a:r>
              <a:rPr lang="es-ES" sz="1400" dirty="0" smtClean="0">
                <a:latin typeface="Century Gothic" pitchFamily="34" charset="0"/>
              </a:rPr>
              <a:t>usara; como </a:t>
            </a:r>
            <a:r>
              <a:rPr lang="es-ES" sz="1400" b="1" dirty="0">
                <a:latin typeface="Century Gothic" pitchFamily="34" charset="0"/>
              </a:rPr>
              <a:t>Adobe </a:t>
            </a:r>
            <a:r>
              <a:rPr lang="es-ES" sz="1400" b="1" dirty="0" err="1">
                <a:latin typeface="Century Gothic" pitchFamily="34" charset="0"/>
              </a:rPr>
              <a:t>Photoshop</a:t>
            </a:r>
            <a:r>
              <a:rPr lang="es-ES" sz="1400" b="1" dirty="0">
                <a:latin typeface="Century Gothic" pitchFamily="34" charset="0"/>
              </a:rPr>
              <a:t> </a:t>
            </a:r>
            <a:r>
              <a:rPr lang="es-ES" sz="1400" dirty="0">
                <a:latin typeface="Century Gothic" pitchFamily="34" charset="0"/>
              </a:rPr>
              <a:t>para el proceso y manipulación de las imágenes; </a:t>
            </a:r>
            <a:r>
              <a:rPr lang="es-ES" sz="1400" b="1" dirty="0">
                <a:latin typeface="Century Gothic" pitchFamily="34" charset="0"/>
              </a:rPr>
              <a:t>Adobe </a:t>
            </a:r>
            <a:r>
              <a:rPr lang="es-ES" sz="1400" b="1" dirty="0" err="1">
                <a:latin typeface="Century Gothic" pitchFamily="34" charset="0"/>
              </a:rPr>
              <a:t>Illustrator</a:t>
            </a:r>
            <a:r>
              <a:rPr lang="es-ES" sz="1400" b="1" dirty="0">
                <a:latin typeface="Century Gothic" pitchFamily="34" charset="0"/>
              </a:rPr>
              <a:t>  </a:t>
            </a:r>
            <a:r>
              <a:rPr lang="es-ES" sz="1400" dirty="0">
                <a:latin typeface="Century Gothic" pitchFamily="34" charset="0"/>
              </a:rPr>
              <a:t>para lo que son ilustraciones y </a:t>
            </a:r>
            <a:r>
              <a:rPr lang="es-ES" sz="1400" b="1" dirty="0">
                <a:latin typeface="Century Gothic" pitchFamily="34" charset="0"/>
              </a:rPr>
              <a:t>Adobe </a:t>
            </a:r>
            <a:r>
              <a:rPr lang="es-ES" sz="1400" b="1" dirty="0" err="1">
                <a:latin typeface="Century Gothic" pitchFamily="34" charset="0"/>
              </a:rPr>
              <a:t>Indesign</a:t>
            </a:r>
            <a:r>
              <a:rPr lang="es-ES" sz="1400" b="1" dirty="0">
                <a:latin typeface="Century Gothic" pitchFamily="34" charset="0"/>
              </a:rPr>
              <a:t> </a:t>
            </a:r>
            <a:r>
              <a:rPr lang="es-ES" sz="1400" dirty="0">
                <a:latin typeface="Century Gothic" pitchFamily="34" charset="0"/>
              </a:rPr>
              <a:t>para la diagramación final.</a:t>
            </a:r>
            <a:endParaRPr lang="es-EC" sz="1400" dirty="0">
              <a:latin typeface="Century Gothic" pitchFamily="34" charset="0"/>
            </a:endParaRPr>
          </a:p>
          <a:p>
            <a:pPr marL="0" indent="0" algn="just">
              <a:lnSpc>
                <a:spcPct val="150000"/>
              </a:lnSpc>
              <a:buNone/>
            </a:pPr>
            <a:endParaRPr lang="es-EC" sz="1400" dirty="0" smtClean="0">
              <a:latin typeface="Century Gothic" pitchFamily="34" charset="0"/>
            </a:endParaRPr>
          </a:p>
          <a:p>
            <a:pPr marL="0" indent="0">
              <a:lnSpc>
                <a:spcPct val="150000"/>
              </a:lnSpc>
              <a:buNone/>
            </a:pPr>
            <a:endParaRPr lang="es-EC" sz="2400" dirty="0" smtClean="0">
              <a:latin typeface="Century Gothic" pitchFamily="34" charset="0"/>
            </a:endParaRPr>
          </a:p>
          <a:p>
            <a:pPr marL="0" indent="0">
              <a:lnSpc>
                <a:spcPct val="15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620688"/>
            <a:ext cx="1152128" cy="1152128"/>
          </a:xfrm>
          <a:prstGeom prst="rect">
            <a:avLst/>
          </a:prstGeom>
        </p:spPr>
      </p:pic>
      <p:grpSp>
        <p:nvGrpSpPr>
          <p:cNvPr id="3" name="2 Grupo"/>
          <p:cNvGrpSpPr/>
          <p:nvPr/>
        </p:nvGrpSpPr>
        <p:grpSpPr>
          <a:xfrm>
            <a:off x="3275856" y="4842490"/>
            <a:ext cx="5400600" cy="1556385"/>
            <a:chOff x="3275856" y="4842490"/>
            <a:chExt cx="5400600" cy="1556385"/>
          </a:xfrm>
        </p:grpSpPr>
        <p:pic>
          <p:nvPicPr>
            <p:cNvPr id="5" name="4 Imagen" descr="C:\Documents and Settings\user\Escritorio\Diego Cagua B\Imagenes de camara\Adobe_Photoshop_CS3.jpg"/>
            <p:cNvPicPr/>
            <p:nvPr/>
          </p:nvPicPr>
          <p:blipFill>
            <a:blip r:embed="rId3" cstate="print"/>
            <a:srcRect/>
            <a:stretch>
              <a:fillRect/>
            </a:stretch>
          </p:blipFill>
          <p:spPr bwMode="auto">
            <a:xfrm>
              <a:off x="3275856" y="4842490"/>
              <a:ext cx="1205865" cy="1529080"/>
            </a:xfrm>
            <a:prstGeom prst="rect">
              <a:avLst/>
            </a:prstGeom>
            <a:noFill/>
            <a:ln w="9525">
              <a:noFill/>
              <a:miter lim="800000"/>
              <a:headEnd/>
              <a:tailEnd/>
            </a:ln>
          </p:spPr>
        </p:pic>
        <p:pic>
          <p:nvPicPr>
            <p:cNvPr id="6" name="5 Imagen" descr="C:\Documents and Settings\user\Escritorio\Diego Cagua B\Imagenes de camara\adobe_indesign_CS3.jpg"/>
            <p:cNvPicPr/>
            <p:nvPr/>
          </p:nvPicPr>
          <p:blipFill>
            <a:blip r:embed="rId4" cstate="print"/>
            <a:srcRect/>
            <a:stretch>
              <a:fillRect/>
            </a:stretch>
          </p:blipFill>
          <p:spPr bwMode="auto">
            <a:xfrm>
              <a:off x="7586796" y="4869795"/>
              <a:ext cx="1089660" cy="1529080"/>
            </a:xfrm>
            <a:prstGeom prst="rect">
              <a:avLst/>
            </a:prstGeom>
            <a:noFill/>
            <a:ln w="9525">
              <a:noFill/>
              <a:miter lim="800000"/>
              <a:headEnd/>
              <a:tailEnd/>
            </a:ln>
          </p:spPr>
        </p:pic>
        <p:pic>
          <p:nvPicPr>
            <p:cNvPr id="7" name="6 Imagen" descr="C:\Documents and Settings\user\Escritorio\Diego Cagua B\Imagenes de camara\adobe-illustrator-cs3.jpg"/>
            <p:cNvPicPr/>
            <p:nvPr/>
          </p:nvPicPr>
          <p:blipFill>
            <a:blip r:embed="rId5" cstate="print"/>
            <a:srcRect/>
            <a:stretch>
              <a:fillRect/>
            </a:stretch>
          </p:blipFill>
          <p:spPr bwMode="auto">
            <a:xfrm>
              <a:off x="5498564" y="4869160"/>
              <a:ext cx="1089660" cy="1525905"/>
            </a:xfrm>
            <a:prstGeom prst="rect">
              <a:avLst/>
            </a:prstGeom>
            <a:noFill/>
            <a:ln w="9525">
              <a:noFill/>
              <a:miter lim="800000"/>
              <a:headEnd/>
              <a:tailEnd/>
            </a:ln>
          </p:spPr>
        </p:pic>
      </p:grpSp>
      <p:sp>
        <p:nvSpPr>
          <p:cNvPr id="8" name="7 Título"/>
          <p:cNvSpPr>
            <a:spLocks noGrp="1"/>
          </p:cNvSpPr>
          <p:nvPr>
            <p:ph type="title"/>
          </p:nvPr>
        </p:nvSpPr>
        <p:spPr/>
        <p:txBody>
          <a:bodyPr>
            <a:normAutofit/>
          </a:bodyPr>
          <a:lstStyle/>
          <a:p>
            <a:pPr algn="r"/>
            <a:r>
              <a:rPr lang="es-EC" sz="2800" dirty="0" smtClean="0">
                <a:solidFill>
                  <a:schemeClr val="bg1">
                    <a:lumMod val="65000"/>
                  </a:schemeClr>
                </a:solidFill>
                <a:latin typeface="Century Gothic" pitchFamily="34" charset="0"/>
              </a:rPr>
              <a:t/>
            </a:r>
            <a:br>
              <a:rPr lang="es-EC" sz="2800" dirty="0" smtClean="0">
                <a:solidFill>
                  <a:schemeClr val="bg1">
                    <a:lumMod val="65000"/>
                  </a:schemeClr>
                </a:solidFill>
                <a:latin typeface="Century Gothic" pitchFamily="34" charset="0"/>
              </a:rPr>
            </a:br>
            <a:r>
              <a:rPr lang="es-EC" sz="2800" dirty="0" smtClean="0">
                <a:solidFill>
                  <a:schemeClr val="bg1">
                    <a:lumMod val="65000"/>
                  </a:schemeClr>
                </a:solidFill>
                <a:latin typeface="Century Gothic" pitchFamily="34" charset="0"/>
              </a:rPr>
              <a:t>Diseño </a:t>
            </a:r>
            <a:r>
              <a:rPr lang="es-EC" sz="2800" dirty="0">
                <a:solidFill>
                  <a:schemeClr val="bg1">
                    <a:lumMod val="65000"/>
                  </a:schemeClr>
                </a:solidFill>
                <a:latin typeface="Century Gothic" pitchFamily="34" charset="0"/>
              </a:rPr>
              <a:t>de Revista</a:t>
            </a:r>
          </a:p>
        </p:txBody>
      </p:sp>
    </p:spTree>
    <p:extLst>
      <p:ext uri="{BB962C8B-B14F-4D97-AF65-F5344CB8AC3E}">
        <p14:creationId xmlns:p14="http://schemas.microsoft.com/office/powerpoint/2010/main" val="28527007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anim calcmode="lin" valueType="num">
                                      <p:cBhvr>
                                        <p:cTn id="15" dur="500" fill="hold"/>
                                        <p:tgtEl>
                                          <p:spTgt spid="2"/>
                                        </p:tgtEl>
                                        <p:attrNameLst>
                                          <p:attrName>ppt_x</p:attrName>
                                        </p:attrNameLst>
                                      </p:cBhvr>
                                      <p:tavLst>
                                        <p:tav tm="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t/>
            </a:r>
            <a:br>
              <a:rPr lang="es-EC" sz="2200" dirty="0" smtClean="0"/>
            </a:br>
            <a:r>
              <a:rPr lang="es-EC" sz="2200" dirty="0" smtClean="0">
                <a:latin typeface="Century Gothic" pitchFamily="34" charset="0"/>
              </a:rPr>
              <a:t>PASO 4: CREACIÓN DE PERFIL</a:t>
            </a:r>
            <a:endParaRPr lang="es-EC" sz="2200" dirty="0">
              <a:latin typeface="Century Gothic" pitchFamily="34" charset="0"/>
            </a:endParaRPr>
          </a:p>
        </p:txBody>
      </p:sp>
      <p:sp>
        <p:nvSpPr>
          <p:cNvPr id="3" name="3 Marcador de contenido"/>
          <p:cNvSpPr txBox="1">
            <a:spLocks/>
          </p:cNvSpPr>
          <p:nvPr/>
        </p:nvSpPr>
        <p:spPr>
          <a:xfrm>
            <a:off x="2915815" y="1484784"/>
            <a:ext cx="5770984" cy="30963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Todos los datos que nos ha receptado el densitómetro pasan directamente al software que vamos a utilizar </a:t>
            </a:r>
            <a:r>
              <a:rPr lang="es-ES" sz="1600" b="1" dirty="0">
                <a:latin typeface="Century Gothic" pitchFamily="34" charset="0"/>
              </a:rPr>
              <a:t>“PROFILEMAKER” </a:t>
            </a:r>
            <a:r>
              <a:rPr lang="es-ES" sz="1600" dirty="0">
                <a:latin typeface="Century Gothic" pitchFamily="34" charset="0"/>
              </a:rPr>
              <a:t>con valores en </a:t>
            </a:r>
            <a:r>
              <a:rPr lang="es-ES" sz="1600" b="1" dirty="0" smtClean="0">
                <a:latin typeface="Century Gothic" pitchFamily="34" charset="0"/>
                <a:hlinkClick r:id="rId2" action="ppaction://hlinksldjump"/>
              </a:rPr>
              <a:t>LAB</a:t>
            </a:r>
            <a:r>
              <a:rPr lang="es-ES" sz="1600" dirty="0" smtClean="0">
                <a:latin typeface="Century Gothic" pitchFamily="34" charset="0"/>
              </a:rPr>
              <a:t> y </a:t>
            </a:r>
            <a:r>
              <a:rPr lang="es-ES" sz="1600" dirty="0">
                <a:latin typeface="Century Gothic" pitchFamily="34" charset="0"/>
              </a:rPr>
              <a:t>con el espectrofotómetro comenzamos a medir cada parchecito de color teniendo en cuenta que el “PROFILEMAKER” te mide los valores en </a:t>
            </a:r>
            <a:r>
              <a:rPr lang="es-ES" sz="1600" dirty="0" err="1">
                <a:latin typeface="Century Gothic" pitchFamily="34" charset="0"/>
              </a:rPr>
              <a:t>lab</a:t>
            </a:r>
            <a:r>
              <a:rPr lang="es-ES" sz="1600" dirty="0">
                <a:latin typeface="Century Gothic" pitchFamily="34" charset="0"/>
              </a:rPr>
              <a:t> (espacio de color teórico utilizado cuando se pasa un color desde un espacio de color a otro).</a:t>
            </a:r>
            <a:endParaRPr lang="es-EC" sz="1600" dirty="0">
              <a:latin typeface="Century Gothic" pitchFamily="34" charset="0"/>
            </a:endParaRPr>
          </a:p>
          <a:p>
            <a:pPr marL="0" indent="0" algn="just">
              <a:lnSpc>
                <a:spcPct val="150000"/>
              </a:lnSpc>
              <a:buNone/>
            </a:pPr>
            <a:endParaRPr lang="es-EC" sz="1800" dirty="0">
              <a:latin typeface="Century Gothic" pitchFamily="34" charset="0"/>
            </a:endParaRPr>
          </a:p>
        </p:txBody>
      </p:sp>
      <p:pic>
        <p:nvPicPr>
          <p:cNvPr id="4" name="0 Imagen"/>
          <p:cNvPicPr/>
          <p:nvPr/>
        </p:nvPicPr>
        <p:blipFill rotWithShape="1">
          <a:blip r:embed="rId3" cstate="print">
            <a:extLst>
              <a:ext uri="{28A0092B-C50C-407E-A947-70E740481C1C}">
                <a14:useLocalDpi xmlns:a14="http://schemas.microsoft.com/office/drawing/2010/main" val="0"/>
              </a:ext>
            </a:extLst>
          </a:blip>
          <a:srcRect l="11538" t="488" r="18446" b="29970"/>
          <a:stretch/>
        </p:blipFill>
        <p:spPr bwMode="auto">
          <a:xfrm>
            <a:off x="4253135" y="4601210"/>
            <a:ext cx="3096344" cy="1996142"/>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91852872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just"/>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5: CREAR CARTA CON PROFILEMAKER</a:t>
            </a:r>
            <a:endParaRPr lang="es-EC" sz="2200" dirty="0">
              <a:latin typeface="Century Gothic" pitchFamily="34" charset="0"/>
            </a:endParaRPr>
          </a:p>
        </p:txBody>
      </p:sp>
      <p:sp>
        <p:nvSpPr>
          <p:cNvPr id="3" name="3 Marcador de contenido"/>
          <p:cNvSpPr txBox="1">
            <a:spLocks/>
          </p:cNvSpPr>
          <p:nvPr/>
        </p:nvSpPr>
        <p:spPr>
          <a:xfrm>
            <a:off x="2915815" y="1484784"/>
            <a:ext cx="5770984" cy="30963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Luego vamos al otro módulo del software que estamos utilizando “MEASURE TOOL” el cual se encarga de receptar todas las medidas de los parches que hemos realizado </a:t>
            </a:r>
            <a:r>
              <a:rPr lang="es-ES" sz="1600" dirty="0" smtClean="0">
                <a:latin typeface="Century Gothic" pitchFamily="34" charset="0"/>
              </a:rPr>
              <a:t>y </a:t>
            </a:r>
            <a:r>
              <a:rPr lang="es-ES" sz="1600" dirty="0">
                <a:latin typeface="Century Gothic" pitchFamily="34" charset="0"/>
              </a:rPr>
              <a:t>nos crea nuestra carta basada en el sustrato a utilizar.</a:t>
            </a:r>
            <a:endParaRPr lang="es-EC" sz="1600" dirty="0">
              <a:latin typeface="Century Gothic" pitchFamily="34" charset="0"/>
            </a:endParaRPr>
          </a:p>
          <a:p>
            <a:pPr marL="0" indent="0" algn="just">
              <a:lnSpc>
                <a:spcPct val="150000"/>
              </a:lnSpc>
              <a:buNone/>
            </a:pPr>
            <a:endParaRPr lang="es-EC" sz="1800" dirty="0">
              <a:latin typeface="Century Gothic" pitchFamily="34" charset="0"/>
            </a:endParaRPr>
          </a:p>
        </p:txBody>
      </p:sp>
      <p:pic>
        <p:nvPicPr>
          <p:cNvPr id="5" name="0 Imagen"/>
          <p:cNvPicPr/>
          <p:nvPr/>
        </p:nvPicPr>
        <p:blipFill rotWithShape="1">
          <a:blip r:embed="rId2" cstate="print">
            <a:extLst>
              <a:ext uri="{28A0092B-C50C-407E-A947-70E740481C1C}">
                <a14:useLocalDpi xmlns:a14="http://schemas.microsoft.com/office/drawing/2010/main" val="0"/>
              </a:ext>
            </a:extLst>
          </a:blip>
          <a:srcRect l="13247"/>
          <a:stretch/>
        </p:blipFill>
        <p:spPr bwMode="auto">
          <a:xfrm>
            <a:off x="4014666" y="3323353"/>
            <a:ext cx="3573282" cy="353464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2676092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5" y="274638"/>
            <a:ext cx="5770985"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PASO 6: COMPARACIÓN DE CARTA</a:t>
            </a:r>
            <a:endParaRPr lang="es-EC" sz="2200" dirty="0">
              <a:latin typeface="Century Gothic" pitchFamily="34" charset="0"/>
            </a:endParaRPr>
          </a:p>
        </p:txBody>
      </p:sp>
      <p:sp>
        <p:nvSpPr>
          <p:cNvPr id="3" name="3 Marcador de contenido"/>
          <p:cNvSpPr txBox="1">
            <a:spLocks/>
          </p:cNvSpPr>
          <p:nvPr/>
        </p:nvSpPr>
        <p:spPr>
          <a:xfrm>
            <a:off x="2915815" y="1484784"/>
            <a:ext cx="5770984" cy="453650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Escogemos la cartilla de color  que viene en el software con los valores ideales </a:t>
            </a:r>
            <a:r>
              <a:rPr lang="es-ES" sz="1600" b="1" dirty="0">
                <a:latin typeface="Century Gothic" pitchFamily="34" charset="0"/>
              </a:rPr>
              <a:t>IT8 7/3  </a:t>
            </a:r>
            <a:r>
              <a:rPr lang="es-ES" sz="1600" dirty="0">
                <a:latin typeface="Century Gothic" pitchFamily="34" charset="0"/>
              </a:rPr>
              <a:t>para tener una referencia, luego en la ventana nos aparece la opción –referencia- abrimos el menú desplegable y seleccionamos la cartilla y en la opción –muestra- agregamos la tarjeta que medimos digitalmente, de ahí el software se encarga de realizar una comparación entre ambas tarjetas sacando un </a:t>
            </a:r>
            <a:r>
              <a:rPr lang="es-ES" sz="1600" b="1" dirty="0">
                <a:latin typeface="Century Gothic" pitchFamily="34" charset="0"/>
              </a:rPr>
              <a:t>delta</a:t>
            </a:r>
            <a:r>
              <a:rPr lang="es-ES" sz="1600" dirty="0">
                <a:latin typeface="Century Gothic" pitchFamily="34" charset="0"/>
              </a:rPr>
              <a:t>, haciendo un cálculo matemático para darnos un perfil el cual se encarga de calcular como podemos hacer que los colores de la tarjeta que nosotros medimos con la que nos proporciona el software se asemejen.</a:t>
            </a:r>
            <a:endParaRPr lang="es-EC" sz="1600" dirty="0">
              <a:latin typeface="Century Gothic" pitchFamily="34" charset="0"/>
            </a:endParaRPr>
          </a:p>
          <a:p>
            <a:pPr marL="0" indent="0" algn="just">
              <a:lnSpc>
                <a:spcPct val="150000"/>
              </a:lnSpc>
              <a:buNone/>
            </a:pPr>
            <a:endParaRPr lang="es-EC" sz="1800" dirty="0">
              <a:latin typeface="Century Gothic" pitchFamily="34" charset="0"/>
            </a:endParaRPr>
          </a:p>
        </p:txBody>
      </p:sp>
    </p:spTree>
    <p:extLst>
      <p:ext uri="{BB962C8B-B14F-4D97-AF65-F5344CB8AC3E}">
        <p14:creationId xmlns:p14="http://schemas.microsoft.com/office/powerpoint/2010/main" val="13996207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75856" y="274638"/>
            <a:ext cx="541094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MODULO PROFILEMAKER</a:t>
            </a:r>
            <a:endParaRPr lang="es-EC" sz="2200" dirty="0">
              <a:latin typeface="Century Gothic" pitchFamily="34" charset="0"/>
            </a:endParaRPr>
          </a:p>
        </p:txBody>
      </p:sp>
      <p:grpSp>
        <p:nvGrpSpPr>
          <p:cNvPr id="7" name="6 Grupo"/>
          <p:cNvGrpSpPr/>
          <p:nvPr/>
        </p:nvGrpSpPr>
        <p:grpSpPr>
          <a:xfrm>
            <a:off x="3347864" y="1854834"/>
            <a:ext cx="4095715" cy="4092413"/>
            <a:chOff x="2996565" y="1854835"/>
            <a:chExt cx="3150870" cy="3148330"/>
          </a:xfrm>
        </p:grpSpPr>
        <p:pic>
          <p:nvPicPr>
            <p:cNvPr id="3" name="0 Imagen"/>
            <p:cNvPicPr/>
            <p:nvPr/>
          </p:nvPicPr>
          <p:blipFill rotWithShape="1">
            <a:blip r:embed="rId2" cstate="print">
              <a:extLst>
                <a:ext uri="{28A0092B-C50C-407E-A947-70E740481C1C}">
                  <a14:useLocalDpi xmlns:a14="http://schemas.microsoft.com/office/drawing/2010/main" val="0"/>
                </a:ext>
              </a:extLst>
            </a:blip>
            <a:srcRect t="973" b="1"/>
            <a:stretch/>
          </p:blipFill>
          <p:spPr bwMode="auto">
            <a:xfrm>
              <a:off x="2996565" y="1854835"/>
              <a:ext cx="3150870" cy="3148330"/>
            </a:xfrm>
            <a:prstGeom prst="rect">
              <a:avLst/>
            </a:prstGeom>
            <a:ln>
              <a:noFill/>
            </a:ln>
            <a:effectLst>
              <a:outerShdw blurRad="50800" dist="38100" dir="8100000" algn="tr" rotWithShape="0">
                <a:prstClr val="black">
                  <a:alpha val="40000"/>
                </a:prstClr>
              </a:outerShdw>
            </a:effectLst>
            <a:extLst>
              <a:ext uri="{53640926-AAD7-44D8-BBD7-CCE9431645EC}">
                <a14:shadowObscured xmlns:a14="http://schemas.microsoft.com/office/drawing/2010/main"/>
              </a:ext>
            </a:extLst>
          </p:spPr>
        </p:pic>
        <p:grpSp>
          <p:nvGrpSpPr>
            <p:cNvPr id="6" name="5 Grupo"/>
            <p:cNvGrpSpPr/>
            <p:nvPr/>
          </p:nvGrpSpPr>
          <p:grpSpPr>
            <a:xfrm>
              <a:off x="3131840" y="3344862"/>
              <a:ext cx="1382712" cy="1039813"/>
              <a:chOff x="3131840" y="3344862"/>
              <a:chExt cx="1382712" cy="1039813"/>
            </a:xfrm>
          </p:grpSpPr>
          <p:sp>
            <p:nvSpPr>
              <p:cNvPr id="4" name="728 Rectángulo"/>
              <p:cNvSpPr>
                <a:spLocks/>
              </p:cNvSpPr>
              <p:nvPr/>
            </p:nvSpPr>
            <p:spPr bwMode="auto">
              <a:xfrm>
                <a:off x="3131840" y="4216400"/>
                <a:ext cx="1382712" cy="168275"/>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sp>
            <p:nvSpPr>
              <p:cNvPr id="5" name="726 Rectángulo"/>
              <p:cNvSpPr>
                <a:spLocks/>
              </p:cNvSpPr>
              <p:nvPr/>
            </p:nvSpPr>
            <p:spPr bwMode="auto">
              <a:xfrm>
                <a:off x="3133427" y="3344862"/>
                <a:ext cx="1381125" cy="168275"/>
              </a:xfrm>
              <a:prstGeom prst="rect">
                <a:avLst/>
              </a:prstGeom>
              <a:noFill/>
              <a:ln w="19050">
                <a:solidFill>
                  <a:srgbClr val="FF0000"/>
                </a:solidFill>
                <a:miter lim="800000"/>
                <a:headEnd/>
                <a:tailEnd/>
              </a:ln>
              <a:effectLst>
                <a:outerShdw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s-EC"/>
              </a:p>
            </p:txBody>
          </p:sp>
        </p:grpSp>
      </p:grpSp>
    </p:spTree>
    <p:extLst>
      <p:ext uri="{BB962C8B-B14F-4D97-AF65-F5344CB8AC3E}">
        <p14:creationId xmlns:p14="http://schemas.microsoft.com/office/powerpoint/2010/main" val="39068418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rPr>
              <a:t/>
            </a:r>
            <a:br>
              <a:rPr lang="es-EC" sz="2600" dirty="0" smtClean="0">
                <a:solidFill>
                  <a:schemeClr val="bg1">
                    <a:lumMod val="75000"/>
                  </a:schemeClr>
                </a:solidFill>
              </a:rPr>
            </a:br>
            <a:r>
              <a:rPr lang="es-EC" sz="2600" dirty="0" smtClean="0">
                <a:solidFill>
                  <a:schemeClr val="bg1">
                    <a:lumMod val="75000"/>
                  </a:schemeClr>
                </a:solidFill>
                <a:latin typeface="Century Gothic" pitchFamily="34" charset="0"/>
              </a:rPr>
              <a:t>Cargar Perfil ICC</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56" y="620688"/>
            <a:ext cx="1152128" cy="1152128"/>
          </a:xfrm>
          <a:prstGeom prst="rect">
            <a:avLst/>
          </a:prstGeom>
        </p:spPr>
      </p:pic>
      <p:sp>
        <p:nvSpPr>
          <p:cNvPr id="4" name="3 Marcador de contenido"/>
          <p:cNvSpPr txBox="1">
            <a:spLocks/>
          </p:cNvSpPr>
          <p:nvPr/>
        </p:nvSpPr>
        <p:spPr>
          <a:xfrm>
            <a:off x="2915815" y="1484784"/>
            <a:ext cx="5770984" cy="223224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S" sz="1600" dirty="0">
                <a:latin typeface="Century Gothic" pitchFamily="34" charset="0"/>
              </a:rPr>
              <a:t>Hay que recordar nuevamente que una vez creado el perfil de color (“PAPEL_SUPER CALANDRADO”) </a:t>
            </a:r>
            <a:r>
              <a:rPr lang="es-ES" sz="1600" dirty="0" smtClean="0">
                <a:latin typeface="Century Gothic" pitchFamily="34" charset="0"/>
              </a:rPr>
              <a:t>tenemos que </a:t>
            </a:r>
            <a:r>
              <a:rPr lang="es-ES" sz="1600" dirty="0">
                <a:latin typeface="Century Gothic" pitchFamily="34" charset="0"/>
              </a:rPr>
              <a:t>proceder a cárgalos en los software en los que vamos a trabajar ya que este nos garantizara consistencia en los colores</a:t>
            </a:r>
            <a:r>
              <a:rPr lang="es-ES" sz="1600" dirty="0" smtClean="0">
                <a:latin typeface="Century Gothic" pitchFamily="34" charset="0"/>
              </a:rPr>
              <a:t>.</a:t>
            </a:r>
          </a:p>
          <a:p>
            <a:pPr marL="0" indent="0" algn="just">
              <a:lnSpc>
                <a:spcPct val="150000"/>
              </a:lnSpc>
              <a:buNone/>
            </a:pPr>
            <a:r>
              <a:rPr lang="es-ES" sz="1600" dirty="0" smtClean="0">
                <a:latin typeface="Century Gothic" pitchFamily="34" charset="0"/>
                <a:hlinkClick r:id="rId3" action="ppaction://hlinkfile"/>
              </a:rPr>
              <a:t>(PHOTOSHOP CS3)</a:t>
            </a:r>
            <a:endParaRPr lang="es-ES" sz="1600" dirty="0" smtClean="0">
              <a:latin typeface="Century Gothic" pitchFamily="34" charset="0"/>
            </a:endParaRPr>
          </a:p>
          <a:p>
            <a:pPr marL="0" indent="0" algn="just">
              <a:lnSpc>
                <a:spcPct val="150000"/>
              </a:lnSpc>
              <a:buNone/>
            </a:pPr>
            <a:endParaRPr lang="es-EC" sz="2200" dirty="0">
              <a:latin typeface="Century Gothic" pitchFamily="34" charset="0"/>
            </a:endParaRPr>
          </a:p>
          <a:p>
            <a:pPr marL="0" indent="0" algn="just">
              <a:lnSpc>
                <a:spcPct val="150000"/>
              </a:lnSpc>
              <a:buNone/>
            </a:pPr>
            <a:endParaRPr lang="es-EC" sz="1800" dirty="0">
              <a:latin typeface="Century Gothic" pitchFamily="34" charset="0"/>
            </a:endParaRPr>
          </a:p>
        </p:txBody>
      </p:sp>
      <p:sp>
        <p:nvSpPr>
          <p:cNvPr id="5" name="4 Botón de acción: Inicio">
            <a:hlinkClick r:id="rId4" action="ppaction://hlinksldjump" highlightClick="1">
              <a:snd r:embed="rId5" name="click.wav"/>
            </a:hlinkClick>
          </p:cNvPr>
          <p:cNvSpPr/>
          <p:nvPr/>
        </p:nvSpPr>
        <p:spPr>
          <a:xfrm>
            <a:off x="8416800" y="6165304"/>
            <a:ext cx="540000" cy="540000"/>
          </a:xfrm>
          <a:prstGeom prst="actionButtonHome">
            <a:avLst/>
          </a:prstGeom>
          <a:gradFill>
            <a:gsLst>
              <a:gs pos="11000">
                <a:srgbClr val="8488C4"/>
              </a:gs>
              <a:gs pos="53000">
                <a:srgbClr val="D4DEFF"/>
              </a:gs>
              <a:gs pos="83000">
                <a:srgbClr val="D4DEFF"/>
              </a:gs>
              <a:gs pos="100000">
                <a:srgbClr val="96AB94"/>
              </a:gs>
            </a:gsLst>
            <a:lin ang="16200000" scaled="0"/>
          </a:gra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89935321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65000"/>
                  </a:schemeClr>
                </a:solidFill>
                <a:latin typeface="Century Gothic" pitchFamily="34" charset="0"/>
              </a:rPr>
              <a:t/>
            </a:r>
            <a:br>
              <a:rPr lang="es-EC" sz="2600" dirty="0" smtClean="0">
                <a:solidFill>
                  <a:schemeClr val="bg1">
                    <a:lumMod val="65000"/>
                  </a:schemeClr>
                </a:solidFill>
                <a:latin typeface="Century Gothic" pitchFamily="34" charset="0"/>
              </a:rPr>
            </a:br>
            <a:r>
              <a:rPr lang="es-EC" sz="2600" dirty="0" smtClean="0">
                <a:solidFill>
                  <a:schemeClr val="bg1">
                    <a:lumMod val="65000"/>
                  </a:schemeClr>
                </a:solidFill>
                <a:latin typeface="Century Gothic" pitchFamily="34" charset="0"/>
              </a:rPr>
              <a:t>CCD</a:t>
            </a:r>
            <a:endParaRPr lang="es-EC" sz="2600" dirty="0">
              <a:solidFill>
                <a:schemeClr val="bg1">
                  <a:lumMod val="65000"/>
                </a:schemeClr>
              </a:solidFill>
              <a:latin typeface="Century Gothic" pitchFamily="34" charset="0"/>
            </a:endParaRPr>
          </a:p>
        </p:txBody>
      </p:sp>
      <p:sp>
        <p:nvSpPr>
          <p:cNvPr id="3" name="2 Rectángulo"/>
          <p:cNvSpPr/>
          <p:nvPr/>
        </p:nvSpPr>
        <p:spPr>
          <a:xfrm>
            <a:off x="2843808" y="1831812"/>
            <a:ext cx="5832648" cy="4154984"/>
          </a:xfrm>
          <a:prstGeom prst="rect">
            <a:avLst/>
          </a:prstGeom>
        </p:spPr>
        <p:txBody>
          <a:bodyPr wrap="square">
            <a:spAutoFit/>
          </a:bodyPr>
          <a:lstStyle/>
          <a:p>
            <a:pPr algn="just">
              <a:lnSpc>
                <a:spcPct val="150000"/>
              </a:lnSpc>
            </a:pPr>
            <a:r>
              <a:rPr lang="es-EC" sz="1600" b="1" dirty="0" smtClean="0">
                <a:latin typeface="Century Gothic" pitchFamily="34" charset="0"/>
              </a:rPr>
              <a:t>CDD</a:t>
            </a:r>
            <a:r>
              <a:rPr lang="es-EC" sz="1600" dirty="0" smtClean="0">
                <a:latin typeface="Century Gothic" pitchFamily="34" charset="0"/>
              </a:rPr>
              <a:t> (</a:t>
            </a:r>
            <a:r>
              <a:rPr lang="es-EC" sz="1600" dirty="0" err="1" smtClean="0">
                <a:latin typeface="Century Gothic" pitchFamily="34" charset="0"/>
              </a:rPr>
              <a:t>Charge-Coupled</a:t>
            </a:r>
            <a:r>
              <a:rPr lang="es-EC" sz="1600" dirty="0" smtClean="0">
                <a:latin typeface="Century Gothic" pitchFamily="34" charset="0"/>
              </a:rPr>
              <a:t> </a:t>
            </a:r>
            <a:r>
              <a:rPr lang="es-EC" sz="1600" dirty="0" err="1">
                <a:latin typeface="Century Gothic" pitchFamily="34" charset="0"/>
              </a:rPr>
              <a:t>Device</a:t>
            </a:r>
            <a:r>
              <a:rPr lang="es-EC" sz="1600" dirty="0">
                <a:latin typeface="Century Gothic" pitchFamily="34" charset="0"/>
              </a:rPr>
              <a:t>) dispositivo de carga acoplada. Tecnología para diseñar dispositivos sensibles a la luz. Éste es el caso de las cámaras digitales, que utilizan un rectángulo formado por miles de células generadoras de electricidad que reciben luz; algo así como un rollo de película de una cámara común para sacar fotos. Cada celdilla del CCD suele estar recubierta con un filtro sensible a las tonalidades azul, verde y rojo. Aunque no todas las cámaras digitales utilizan este matriz, también existen los censores CMOS que utilizan otras </a:t>
            </a:r>
            <a:r>
              <a:rPr lang="es-EC" sz="1600" dirty="0" smtClean="0">
                <a:latin typeface="Century Gothic" pitchFamily="34" charset="0"/>
              </a:rPr>
              <a:t>tonalidades.</a:t>
            </a:r>
            <a:endParaRPr lang="es-EC" sz="1600" dirty="0">
              <a:latin typeface="Century Gothic"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620688"/>
            <a:ext cx="1152128" cy="1152128"/>
          </a:xfrm>
          <a:prstGeom prst="rect">
            <a:avLst/>
          </a:prstGeom>
        </p:spPr>
      </p:pic>
      <p:sp>
        <p:nvSpPr>
          <p:cNvPr id="5" name="4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81118055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74638"/>
            <a:ext cx="6696744" cy="1143000"/>
          </a:xfrm>
        </p:spPr>
        <p:txBody>
          <a:bodyPr>
            <a:normAutofit/>
          </a:bodyPr>
          <a:lstStyle/>
          <a:p>
            <a:pPr algn="r"/>
            <a:r>
              <a:rPr lang="es-EC" sz="2700" dirty="0" smtClean="0">
                <a:solidFill>
                  <a:schemeClr val="bg1">
                    <a:lumMod val="65000"/>
                  </a:schemeClr>
                </a:solidFill>
                <a:latin typeface="Century Gothic" pitchFamily="34" charset="0"/>
              </a:rPr>
              <a:t/>
            </a:r>
            <a:br>
              <a:rPr lang="es-EC" sz="2700" dirty="0" smtClean="0">
                <a:solidFill>
                  <a:schemeClr val="bg1">
                    <a:lumMod val="65000"/>
                  </a:schemeClr>
                </a:solidFill>
                <a:latin typeface="Century Gothic" pitchFamily="34" charset="0"/>
              </a:rPr>
            </a:br>
            <a:r>
              <a:rPr lang="es-EC" sz="2700" dirty="0" smtClean="0">
                <a:solidFill>
                  <a:schemeClr val="bg1">
                    <a:lumMod val="65000"/>
                  </a:schemeClr>
                </a:solidFill>
                <a:latin typeface="Century Gothic" pitchFamily="34" charset="0"/>
              </a:rPr>
              <a:t>Balance de Blanco</a:t>
            </a:r>
            <a:endParaRPr lang="es-EC" sz="2700" dirty="0"/>
          </a:p>
        </p:txBody>
      </p:sp>
      <p:sp>
        <p:nvSpPr>
          <p:cNvPr id="3" name="3 Marcador de contenido"/>
          <p:cNvSpPr txBox="1">
            <a:spLocks/>
          </p:cNvSpPr>
          <p:nvPr/>
        </p:nvSpPr>
        <p:spPr>
          <a:xfrm>
            <a:off x="2915816" y="1600201"/>
            <a:ext cx="5770984" cy="334096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buFont typeface="Courier New" pitchFamily="49" charset="0"/>
              <a:buChar char="o"/>
            </a:pPr>
            <a:r>
              <a:rPr lang="es-ES" sz="1800" dirty="0" smtClean="0">
                <a:latin typeface="Century Gothic" pitchFamily="34" charset="0"/>
              </a:rPr>
              <a:t>Es un </a:t>
            </a:r>
            <a:r>
              <a:rPr lang="es-ES" sz="1800" dirty="0">
                <a:latin typeface="Century Gothic" pitchFamily="34" charset="0"/>
              </a:rPr>
              <a:t>control de la cámara que sirve para ajustar el brillo de los colores básicos rojo, verde y azul (RGB) con el objeto de que la parte más brillante de la imagen aparezca como color blanco, y la menos brillante como negro. </a:t>
            </a:r>
            <a:endParaRPr lang="es-ES" sz="1800" dirty="0" smtClean="0">
              <a:latin typeface="Century Gothic" pitchFamily="34" charset="0"/>
            </a:endParaRPr>
          </a:p>
          <a:p>
            <a:pPr marL="0" indent="0" algn="just">
              <a:lnSpc>
                <a:spcPct val="170000"/>
              </a:lnSpc>
              <a:buNone/>
            </a:pPr>
            <a:endParaRPr lang="es-ES" sz="1700" dirty="0" smtClean="0">
              <a:latin typeface="Century Gothic" pitchFamily="34" charset="0"/>
            </a:endParaRPr>
          </a:p>
          <a:p>
            <a:pPr marL="0" indent="0" algn="just">
              <a:lnSpc>
                <a:spcPct val="170000"/>
              </a:lnSpc>
              <a:buNone/>
            </a:pPr>
            <a:endParaRPr lang="es-ES" sz="2400" dirty="0">
              <a:latin typeface="Century Gothic" pitchFamily="34" charset="0"/>
            </a:endParaRPr>
          </a:p>
          <a:p>
            <a:pPr marL="0" indent="0">
              <a:lnSpc>
                <a:spcPct val="150000"/>
              </a:lnSpc>
              <a:buNone/>
            </a:pPr>
            <a:endParaRPr lang="es-EC" sz="1400" dirty="0">
              <a:latin typeface="Century Gothic"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5976" y="620688"/>
            <a:ext cx="1152128" cy="1152128"/>
          </a:xfrm>
          <a:prstGeom prst="rect">
            <a:avLst/>
          </a:prstGeom>
        </p:spPr>
      </p:pic>
      <p:sp>
        <p:nvSpPr>
          <p:cNvPr id="5" name="4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75899679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C" sz="2600" dirty="0" smtClean="0">
                <a:solidFill>
                  <a:schemeClr val="bg1">
                    <a:lumMod val="75000"/>
                  </a:schemeClr>
                </a:solidFill>
                <a:latin typeface="Century Gothic" pitchFamily="34" charset="0"/>
              </a:rPr>
              <a:t/>
            </a:r>
            <a:br>
              <a:rPr lang="es-EC" sz="2600" dirty="0" smtClean="0">
                <a:solidFill>
                  <a:schemeClr val="bg1">
                    <a:lumMod val="75000"/>
                  </a:schemeClr>
                </a:solidFill>
                <a:latin typeface="Century Gothic" pitchFamily="34" charset="0"/>
              </a:rPr>
            </a:br>
            <a:r>
              <a:rPr lang="es-EC" sz="2600" dirty="0" smtClean="0">
                <a:solidFill>
                  <a:schemeClr val="bg1">
                    <a:lumMod val="75000"/>
                  </a:schemeClr>
                </a:solidFill>
                <a:latin typeface="Century Gothic" pitchFamily="34" charset="0"/>
              </a:rPr>
              <a:t>Modo de color LAB</a:t>
            </a:r>
            <a:endParaRPr lang="es-EC" sz="2600" dirty="0">
              <a:solidFill>
                <a:schemeClr val="bg1">
                  <a:lumMod val="75000"/>
                </a:schemeClr>
              </a:solidFill>
              <a:latin typeface="Century Gothic" pitchFamily="34" charset="0"/>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9180" y="620688"/>
            <a:ext cx="1152128" cy="1152128"/>
          </a:xfrm>
          <a:prstGeom prst="rect">
            <a:avLst/>
          </a:prstGeom>
        </p:spPr>
      </p:pic>
      <p:sp>
        <p:nvSpPr>
          <p:cNvPr id="4" name="3 Marcador de contenido"/>
          <p:cNvSpPr txBox="1">
            <a:spLocks/>
          </p:cNvSpPr>
          <p:nvPr/>
        </p:nvSpPr>
        <p:spPr>
          <a:xfrm>
            <a:off x="2915816" y="1600201"/>
            <a:ext cx="5770984" cy="456510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es-EC" sz="1600" dirty="0" smtClean="0">
                <a:latin typeface="Century Gothic" pitchFamily="34" charset="0"/>
              </a:rPr>
              <a:t>El </a:t>
            </a:r>
            <a:r>
              <a:rPr lang="es-EC" sz="1600" dirty="0">
                <a:latin typeface="Century Gothic" pitchFamily="34" charset="0"/>
              </a:rPr>
              <a:t>modo de color </a:t>
            </a:r>
            <a:r>
              <a:rPr lang="es-EC" sz="1600" b="1" dirty="0" err="1">
                <a:latin typeface="Century Gothic" pitchFamily="34" charset="0"/>
              </a:rPr>
              <a:t>Lab</a:t>
            </a:r>
            <a:r>
              <a:rPr lang="es-EC" sz="1600" dirty="0">
                <a:latin typeface="Century Gothic" pitchFamily="34" charset="0"/>
              </a:rPr>
              <a:t> contiene un componente de luminosidad (L) que varía entre 0 y 100. En el Selector de color y la paleta de colores de Adobe, el componente </a:t>
            </a:r>
            <a:r>
              <a:rPr lang="es-EC" sz="1600" b="1" dirty="0">
                <a:latin typeface="Century Gothic" pitchFamily="34" charset="0"/>
              </a:rPr>
              <a:t>a</a:t>
            </a:r>
            <a:r>
              <a:rPr lang="es-EC" sz="1600" dirty="0">
                <a:latin typeface="Century Gothic" pitchFamily="34" charset="0"/>
              </a:rPr>
              <a:t> (eje verde-rojo) y el componente </a:t>
            </a:r>
            <a:r>
              <a:rPr lang="es-EC" sz="1600" b="1" dirty="0">
                <a:latin typeface="Century Gothic" pitchFamily="34" charset="0"/>
              </a:rPr>
              <a:t>b</a:t>
            </a:r>
            <a:r>
              <a:rPr lang="es-EC" sz="1600" dirty="0">
                <a:latin typeface="Century Gothic" pitchFamily="34" charset="0"/>
              </a:rPr>
              <a:t> (eje azul-amarillo) pueden estar comprendidos entre +127 y –128.</a:t>
            </a:r>
          </a:p>
          <a:p>
            <a:pPr marL="0" indent="0" algn="just">
              <a:lnSpc>
                <a:spcPct val="170000"/>
              </a:lnSpc>
              <a:buNone/>
            </a:pPr>
            <a:r>
              <a:rPr lang="es-EC" sz="1600" dirty="0">
                <a:latin typeface="Century Gothic" pitchFamily="34" charset="0"/>
              </a:rPr>
              <a:t>Los sistemas de gestión de color utilizan </a:t>
            </a:r>
            <a:r>
              <a:rPr lang="es-EC" sz="1600" dirty="0" err="1">
                <a:latin typeface="Century Gothic" pitchFamily="34" charset="0"/>
              </a:rPr>
              <a:t>Lab</a:t>
            </a:r>
            <a:r>
              <a:rPr lang="es-EC" sz="1600" dirty="0">
                <a:latin typeface="Century Gothic" pitchFamily="34" charset="0"/>
              </a:rPr>
              <a:t> como referencia de color para transformar un color de forma predecible de un espacio de color a otro.</a:t>
            </a:r>
          </a:p>
          <a:p>
            <a:pPr marL="0" indent="0" algn="just">
              <a:lnSpc>
                <a:spcPct val="170000"/>
              </a:lnSpc>
              <a:buNone/>
            </a:pPr>
            <a:endParaRPr lang="es-ES" sz="1400" dirty="0" smtClean="0">
              <a:latin typeface="Century Gothic" pitchFamily="34" charset="0"/>
            </a:endParaRPr>
          </a:p>
          <a:p>
            <a:pPr marL="0" indent="0" algn="just">
              <a:lnSpc>
                <a:spcPct val="170000"/>
              </a:lnSpc>
              <a:buNone/>
            </a:pPr>
            <a:endParaRPr lang="es-ES" sz="1800" dirty="0">
              <a:latin typeface="Century Gothic" pitchFamily="34" charset="0"/>
            </a:endParaRPr>
          </a:p>
          <a:p>
            <a:pPr marL="0" indent="0">
              <a:lnSpc>
                <a:spcPct val="150000"/>
              </a:lnSpc>
              <a:buNone/>
            </a:pPr>
            <a:endParaRPr lang="es-EC" sz="1100" dirty="0">
              <a:latin typeface="Century Gothic" pitchFamily="34" charset="0"/>
            </a:endParaRPr>
          </a:p>
        </p:txBody>
      </p:sp>
      <p:sp>
        <p:nvSpPr>
          <p:cNvPr id="5" name="4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1487873853"/>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1143000"/>
          </a:xfrm>
        </p:spPr>
        <p:txBody>
          <a:bodyPr>
            <a:normAutofit/>
          </a:bodyPr>
          <a:lstStyle/>
          <a:p>
            <a:r>
              <a:rPr lang="es-EC" sz="2200" dirty="0" smtClean="0">
                <a:solidFill>
                  <a:schemeClr val="bg1"/>
                </a:solidFill>
                <a:latin typeface="Century Gothic" pitchFamily="34" charset="0"/>
              </a:rPr>
              <a:t>MEDICIÓN DE VALORES</a:t>
            </a:r>
            <a:endParaRPr lang="es-EC" sz="2200" dirty="0">
              <a:solidFill>
                <a:schemeClr val="bg1"/>
              </a:solidFill>
              <a:latin typeface="Century Gothic" pitchFamily="34" charset="0"/>
            </a:endParaRPr>
          </a:p>
        </p:txBody>
      </p:sp>
      <p:pic>
        <p:nvPicPr>
          <p:cNvPr id="4" name="MOV10.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24000" y="1143000"/>
            <a:ext cx="6096000" cy="4572000"/>
          </a:xfrm>
          <a:prstGeom prst="rect">
            <a:avLst/>
          </a:prstGeom>
        </p:spPr>
      </p:pic>
      <p:sp>
        <p:nvSpPr>
          <p:cNvPr id="5" name="4 Botón de acción: Volver">
            <a:hlinkClick r:id="rId5" action="ppaction://hlinksldjump" highlightClick="1">
              <a:snd r:embed="rId6"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250912849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74638"/>
            <a:ext cx="5770984" cy="1143000"/>
          </a:xfrm>
        </p:spPr>
        <p:txBody>
          <a:bodyPr>
            <a:normAutofit/>
          </a:bodyPr>
          <a:lstStyle/>
          <a:p>
            <a:pPr algn="l"/>
            <a:r>
              <a:rPr lang="es-EC" sz="2200" dirty="0" smtClean="0">
                <a:latin typeface="Century Gothic" pitchFamily="34" charset="0"/>
              </a:rPr>
              <a:t/>
            </a:r>
            <a:br>
              <a:rPr lang="es-EC" sz="2200" dirty="0" smtClean="0">
                <a:latin typeface="Century Gothic" pitchFamily="34" charset="0"/>
              </a:rPr>
            </a:br>
            <a:r>
              <a:rPr lang="es-EC" sz="2200" dirty="0" smtClean="0">
                <a:latin typeface="Century Gothic" pitchFamily="34" charset="0"/>
              </a:rPr>
              <a:t>VERIFICANDO TAMAÑO DE PUNTO</a:t>
            </a:r>
            <a:endParaRPr lang="es-EC" sz="2200" dirty="0">
              <a:latin typeface="Century Gothic" pitchFamily="34" charset="0"/>
            </a:endParaRPr>
          </a:p>
        </p:txBody>
      </p:sp>
      <p:pic>
        <p:nvPicPr>
          <p:cNvPr id="3" name="0 Imagen"/>
          <p:cNvPicPr/>
          <p:nvPr/>
        </p:nvPicPr>
        <p:blipFill>
          <a:blip r:embed="rId2" cstate="print">
            <a:extLst>
              <a:ext uri="{28A0092B-C50C-407E-A947-70E740481C1C}">
                <a14:useLocalDpi xmlns:a14="http://schemas.microsoft.com/office/drawing/2010/main" val="0"/>
              </a:ext>
            </a:extLst>
          </a:blip>
          <a:stretch>
            <a:fillRect/>
          </a:stretch>
        </p:blipFill>
        <p:spPr>
          <a:xfrm>
            <a:off x="2987824" y="1916832"/>
            <a:ext cx="4680520" cy="3519595"/>
          </a:xfrm>
          <a:prstGeom prst="rect">
            <a:avLst/>
          </a:prstGeom>
          <a:effectLst>
            <a:outerShdw blurRad="50800" dist="38100" dir="8100000" algn="tr" rotWithShape="0">
              <a:prstClr val="black">
                <a:alpha val="40000"/>
              </a:prstClr>
            </a:outerShdw>
          </a:effectLst>
        </p:spPr>
      </p:pic>
      <p:sp>
        <p:nvSpPr>
          <p:cNvPr id="4" name="3 Botón de acción: Volver">
            <a:hlinkClick r:id="rId3" action="ppaction://hlinksldjump" highlightClick="1">
              <a:snd r:embed="rId4" name="click.wav"/>
            </a:hlinkClick>
          </p:cNvPr>
          <p:cNvSpPr/>
          <p:nvPr/>
        </p:nvSpPr>
        <p:spPr>
          <a:xfrm>
            <a:off x="8424488" y="6165304"/>
            <a:ext cx="540000" cy="540000"/>
          </a:xfrm>
          <a:prstGeom prst="actionButtonReturn">
            <a:avLst/>
          </a:prstGeom>
          <a:gradFill>
            <a:gsLst>
              <a:gs pos="0">
                <a:srgbClr val="8488C4"/>
              </a:gs>
              <a:gs pos="53000">
                <a:srgbClr val="D4DEFF"/>
              </a:gs>
              <a:gs pos="83000">
                <a:srgbClr val="D4DEFF"/>
              </a:gs>
              <a:gs pos="100000">
                <a:srgbClr val="96AB94"/>
              </a:gs>
            </a:gsLst>
            <a:lin ang="27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dirty="0"/>
          </a:p>
        </p:txBody>
      </p:sp>
    </p:spTree>
    <p:extLst>
      <p:ext uri="{BB962C8B-B14F-4D97-AF65-F5344CB8AC3E}">
        <p14:creationId xmlns:p14="http://schemas.microsoft.com/office/powerpoint/2010/main" val="116927537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2158</TotalTime>
  <Words>5826</Words>
  <Application>Microsoft Office PowerPoint</Application>
  <PresentationFormat>Presentación en pantalla (4:3)</PresentationFormat>
  <Paragraphs>471</Paragraphs>
  <Slides>123</Slides>
  <Notes>0</Notes>
  <HiddenSlides>0</HiddenSlides>
  <MMClips>1</MMClips>
  <ScaleCrop>false</ScaleCrop>
  <HeadingPairs>
    <vt:vector size="4" baseType="variant">
      <vt:variant>
        <vt:lpstr>Tema</vt:lpstr>
      </vt:variant>
      <vt:variant>
        <vt:i4>1</vt:i4>
      </vt:variant>
      <vt:variant>
        <vt:lpstr>Títulos de diapositiva</vt:lpstr>
      </vt:variant>
      <vt:variant>
        <vt:i4>123</vt:i4>
      </vt:variant>
    </vt:vector>
  </HeadingPairs>
  <TitlesOfParts>
    <vt:vector size="124" baseType="lpstr">
      <vt:lpstr>Tema de Office</vt:lpstr>
      <vt:lpstr>Presentación de PowerPoint</vt:lpstr>
      <vt:lpstr>Capítulos</vt:lpstr>
      <vt:lpstr>Presentación de PowerPoint</vt:lpstr>
      <vt:lpstr> Antecedentes</vt:lpstr>
      <vt:lpstr> Planteamiento del Problema</vt:lpstr>
      <vt:lpstr> Justificación del Tema</vt:lpstr>
      <vt:lpstr> Objetivos</vt:lpstr>
      <vt:lpstr>Presentación de PowerPoint</vt:lpstr>
      <vt:lpstr> Diseño de Revista</vt:lpstr>
      <vt:lpstr> Medidas</vt:lpstr>
      <vt:lpstr> Formato</vt:lpstr>
      <vt:lpstr>Presentación de PowerPoint</vt:lpstr>
      <vt:lpstr>Presentación de PowerPoint</vt:lpstr>
      <vt:lpstr>Presentación de PowerPoint</vt:lpstr>
      <vt:lpstr> Tipo de Tinta</vt:lpstr>
      <vt:lpstr> Resolución, Ángulos y  Color</vt:lpstr>
      <vt:lpstr> Problemas Básicos del Color Impreso</vt:lpstr>
      <vt:lpstr> ¿Cómo asegurar los colores?</vt:lpstr>
      <vt:lpstr> Gestión del Color</vt:lpstr>
      <vt:lpstr>REQUERIMIENTOS</vt:lpstr>
      <vt:lpstr>MUESTRA BLANCURA DEL PAPEL</vt:lpstr>
      <vt:lpstr>FORMATO</vt:lpstr>
      <vt:lpstr>REPRESENTACIÓN DE LOS COLORES</vt:lpstr>
      <vt:lpstr>CAJA TIPOGRÁFICA</vt:lpstr>
      <vt:lpstr>MEDIDAS DE REVISTA</vt:lpstr>
      <vt:lpstr>MEDIDAS DE REVISTA</vt:lpstr>
      <vt:lpstr>Presentación de PowerPoint</vt:lpstr>
      <vt:lpstr> Descripción</vt:lpstr>
      <vt:lpstr> Pre Impresión</vt:lpstr>
      <vt:lpstr> Impresión</vt:lpstr>
      <vt:lpstr> Post-Impresión</vt:lpstr>
      <vt:lpstr> Diagrama de Flujo</vt:lpstr>
      <vt:lpstr> Calibración y Perfilación de Equipos</vt:lpstr>
      <vt:lpstr>Presentación de PowerPoint</vt:lpstr>
      <vt:lpstr> Equipos de Pre-prensa</vt:lpstr>
      <vt:lpstr> Características de cámara Panasonic Fz35</vt:lpstr>
      <vt:lpstr> Balance de Blanco</vt:lpstr>
      <vt:lpstr>Presentación de PowerPoint</vt:lpstr>
      <vt:lpstr> Incidencias de la Temperatura del Color</vt:lpstr>
      <vt:lpstr> Calibración de Cámara Fotográfica</vt:lpstr>
      <vt:lpstr> Pasos para calibrar cámara</vt:lpstr>
      <vt:lpstr>PASO 1: MENÚ DE CÁMARA</vt:lpstr>
      <vt:lpstr> PASO 2: MENÚ CAPTURA </vt:lpstr>
      <vt:lpstr>PASO 3: BALANCE DE BLANCO</vt:lpstr>
      <vt:lpstr>PASO 4: BALANCE DE BLANCO MANUAL</vt:lpstr>
      <vt:lpstr>PASO 5: ABRIR OPCIÓN ADJUST</vt:lpstr>
      <vt:lpstr> PASO 6: AJUSTAR EL BALANCE DE BLANCO</vt:lpstr>
      <vt:lpstr> Monitor Hp Touchsmart IQ520</vt:lpstr>
      <vt:lpstr> Calibración del Monitor</vt:lpstr>
      <vt:lpstr> Calibrar con Adobe Gamma</vt:lpstr>
      <vt:lpstr> Pasos para Calibrar Monitor</vt:lpstr>
      <vt:lpstr> PASO 2: CARGAR UN PERFIL DE PARTIDA</vt:lpstr>
      <vt:lpstr> PASO 3: AJUSTAR CONTRASTE Y BRILLO</vt:lpstr>
      <vt:lpstr>Presentación de PowerPoint</vt:lpstr>
      <vt:lpstr> PASO 4: INDICAR LOS FÓSFOROS DEL MONITOR</vt:lpstr>
      <vt:lpstr> PASO 5: AJUSTAR MEDIOS TONOS</vt:lpstr>
      <vt:lpstr> PASO 6: NEUTRALIZAR TONOS</vt:lpstr>
      <vt:lpstr> PASO 7: ESTABLECER VALOR GAMMA</vt:lpstr>
      <vt:lpstr> PASO 8: ESTABLECER TEMPERATURA DEL COLOR</vt:lpstr>
      <vt:lpstr> PASO 9: AJUSTE DEL PUNTO BLANCO</vt:lpstr>
      <vt:lpstr> PASO 10: COMPARAR RESULTADOS Y TERMINAR</vt:lpstr>
      <vt:lpstr>Presentación de PowerPoint</vt:lpstr>
      <vt:lpstr> RIP</vt:lpstr>
      <vt:lpstr> CTP</vt:lpstr>
      <vt:lpstr> SCREEN PLATERITE 2000S</vt:lpstr>
      <vt:lpstr> PLANCHA</vt:lpstr>
      <vt:lpstr> Linealizar el CTP</vt:lpstr>
      <vt:lpstr> PASO 1: MODELO DE PLANCHA IMPRESA</vt:lpstr>
      <vt:lpstr> PASO 2: MEDICIÓN DE TRAMA</vt:lpstr>
      <vt:lpstr> PASO 3: VALORES DE LA TRAMA</vt:lpstr>
      <vt:lpstr> PASO 4: VENTANA SGD ADJUST</vt:lpstr>
      <vt:lpstr>PASO 5: CREAR CURVA DE LINEALIZACIÓN</vt:lpstr>
      <vt:lpstr>Presentación de PowerPoint</vt:lpstr>
      <vt:lpstr> Equipo de Prensa</vt:lpstr>
      <vt:lpstr> ROTATIVA GOSS UNIVERSAL 70</vt:lpstr>
      <vt:lpstr> Calibración de la Prensa</vt:lpstr>
      <vt:lpstr> ¿QUÉ ES GANANCIA DE PUNTO?</vt:lpstr>
      <vt:lpstr> PASOS PARA CALIBRAR PRENSA</vt:lpstr>
      <vt:lpstr> PASO 2: MEDICIÓN DE VALORES</vt:lpstr>
      <vt:lpstr>  PASO 3: COMPARACIÓN DE VALORES CON NORMA ISO</vt:lpstr>
      <vt:lpstr> PASO 4: ANÁLISIS DE PRUEBA DE COLOR</vt:lpstr>
      <vt:lpstr> PASO 5: CREAR CURVA DE COMPENSACIÓN</vt:lpstr>
      <vt:lpstr>Presentación de PowerPoint</vt:lpstr>
      <vt:lpstr> PASO 6: COMPENSACIÓN DE GANANCIA DE PUNTOS</vt:lpstr>
      <vt:lpstr> Perfil ICC</vt:lpstr>
      <vt:lpstr> Pasos para crear un Perfil ICC</vt:lpstr>
      <vt:lpstr> PASO 1: PREPARACIÓN</vt:lpstr>
      <vt:lpstr> PASO 2: CARTA DE CARACTERIZACIÓN</vt:lpstr>
      <vt:lpstr> PASO 3: IMPRESIÓN DE CARTA DE CARACTERIZACIÓN</vt:lpstr>
      <vt:lpstr> PASO 4: CREACIÓN DE PERFIL</vt:lpstr>
      <vt:lpstr> PASO 5: CREAR CARTA CON PROFILEMAKER</vt:lpstr>
      <vt:lpstr>  PASO 6: COMPARACIÓN DE CARTA</vt:lpstr>
      <vt:lpstr> MODULO PROFILEMAKER</vt:lpstr>
      <vt:lpstr> Cargar Perfil ICC</vt:lpstr>
      <vt:lpstr> CCD</vt:lpstr>
      <vt:lpstr> Balance de Blanco</vt:lpstr>
      <vt:lpstr> Modo de color LAB</vt:lpstr>
      <vt:lpstr>MEDICIÓN DE VALORES</vt:lpstr>
      <vt:lpstr> VERIFICANDO TAMAÑO DE PUNTO</vt:lpstr>
      <vt:lpstr> PRUEBA TEST</vt:lpstr>
      <vt:lpstr> GANANCIA DE PUNTO</vt:lpstr>
      <vt:lpstr> FICHA TÉCNICA: SCREEN PLATERITE 2000S</vt:lpstr>
      <vt:lpstr> FICHA TÉCNICA: PLANCHA  TÉRMICA POSITIVA</vt:lpstr>
      <vt:lpstr>Presentación de PowerPoint</vt:lpstr>
      <vt:lpstr> Manipulación de Imágenes</vt:lpstr>
      <vt:lpstr> TOMA DE IMÁGENES</vt:lpstr>
      <vt:lpstr> Convierta la imagen a CMYK</vt:lpstr>
      <vt:lpstr> Imágenes Vectoriales y Tipografías </vt:lpstr>
      <vt:lpstr> ¿Qué es un Vector?</vt:lpstr>
      <vt:lpstr> Personajes, Imagotipos y Figuras Vectoriales</vt:lpstr>
      <vt:lpstr> Diagramación y Compaginación</vt:lpstr>
      <vt:lpstr>  Compaginación </vt:lpstr>
      <vt:lpstr> Formato de PDF</vt:lpstr>
      <vt:lpstr> MACHOTE</vt:lpstr>
      <vt:lpstr> Diagramación de la Plancha</vt:lpstr>
      <vt:lpstr> Post-Prensa</vt:lpstr>
      <vt:lpstr> CORTE Y REFILE</vt:lpstr>
      <vt:lpstr> GRAPADO</vt:lpstr>
      <vt:lpstr> EMPAQUETADO</vt:lpstr>
      <vt:lpstr> PLANCHA</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675</cp:revision>
  <dcterms:created xsi:type="dcterms:W3CDTF">2011-02-17T15:49:24Z</dcterms:created>
  <dcterms:modified xsi:type="dcterms:W3CDTF">2011-02-22T22:42:18Z</dcterms:modified>
</cp:coreProperties>
</file>