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8FCC"/>
    <a:srgbClr val="95A8CF"/>
    <a:srgbClr val="999FDB"/>
    <a:srgbClr val="8BA0CB"/>
    <a:srgbClr val="7A93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51" autoAdjust="0"/>
    <p:restoredTop sz="94624" autoAdjust="0"/>
  </p:normalViewPr>
  <p:slideViewPr>
    <p:cSldViewPr>
      <p:cViewPr varScale="1">
        <p:scale>
          <a:sx n="53" d="100"/>
          <a:sy n="53" d="100"/>
        </p:scale>
        <p:origin x="-81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44D44-E371-44BB-9A64-FB3B48EC910F}" type="datetimeFigureOut">
              <a:rPr lang="es-EC" smtClean="0"/>
              <a:pPr/>
              <a:t>23/02/2012</a:t>
            </a:fld>
            <a:endParaRPr lang="es-EC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5288E33-04B4-44AB-9A8E-20EB8D1D4701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44D44-E371-44BB-9A64-FB3B48EC910F}" type="datetimeFigureOut">
              <a:rPr lang="es-EC" smtClean="0"/>
              <a:pPr/>
              <a:t>23/02/2012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88E33-04B4-44AB-9A8E-20EB8D1D4701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5288E33-04B4-44AB-9A8E-20EB8D1D4701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44D44-E371-44BB-9A64-FB3B48EC910F}" type="datetimeFigureOut">
              <a:rPr lang="es-EC" smtClean="0"/>
              <a:pPr/>
              <a:t>23/02/2012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44D44-E371-44BB-9A64-FB3B48EC910F}" type="datetimeFigureOut">
              <a:rPr lang="es-EC" smtClean="0"/>
              <a:pPr/>
              <a:t>23/02/2012</a:t>
            </a:fld>
            <a:endParaRPr lang="es-EC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5288E33-04B4-44AB-9A8E-20EB8D1D4701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44D44-E371-44BB-9A64-FB3B48EC910F}" type="datetimeFigureOut">
              <a:rPr lang="es-EC" smtClean="0"/>
              <a:pPr/>
              <a:t>23/02/2012</a:t>
            </a:fld>
            <a:endParaRPr lang="es-EC" dirty="0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5288E33-04B4-44AB-9A8E-20EB8D1D4701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F644D44-E371-44BB-9A64-FB3B48EC910F}" type="datetimeFigureOut">
              <a:rPr lang="es-EC" smtClean="0"/>
              <a:pPr/>
              <a:t>23/02/2012</a:t>
            </a:fld>
            <a:endParaRPr lang="es-EC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88E33-04B4-44AB-9A8E-20EB8D1D4701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44D44-E371-44BB-9A64-FB3B48EC910F}" type="datetimeFigureOut">
              <a:rPr lang="es-EC" smtClean="0"/>
              <a:pPr/>
              <a:t>23/02/2012</a:t>
            </a:fld>
            <a:endParaRPr lang="es-EC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EC" dirty="0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5288E33-04B4-44AB-9A8E-20EB8D1D4701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44D44-E371-44BB-9A64-FB3B48EC910F}" type="datetimeFigureOut">
              <a:rPr lang="es-EC" smtClean="0"/>
              <a:pPr/>
              <a:t>23/02/2012</a:t>
            </a:fld>
            <a:endParaRPr lang="es-EC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5288E33-04B4-44AB-9A8E-20EB8D1D4701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44D44-E371-44BB-9A64-FB3B48EC910F}" type="datetimeFigureOut">
              <a:rPr lang="es-EC" smtClean="0"/>
              <a:pPr/>
              <a:t>23/02/2012</a:t>
            </a:fld>
            <a:endParaRPr lang="es-EC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288E33-04B4-44AB-9A8E-20EB8D1D4701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5288E33-04B4-44AB-9A8E-20EB8D1D4701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44D44-E371-44BB-9A64-FB3B48EC910F}" type="datetimeFigureOut">
              <a:rPr lang="es-EC" smtClean="0"/>
              <a:pPr/>
              <a:t>23/02/2012</a:t>
            </a:fld>
            <a:endParaRPr lang="es-EC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EC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5288E33-04B4-44AB-9A8E-20EB8D1D4701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F644D44-E371-44BB-9A64-FB3B48EC910F}" type="datetimeFigureOut">
              <a:rPr lang="es-EC" smtClean="0"/>
              <a:pPr/>
              <a:t>23/02/2012</a:t>
            </a:fld>
            <a:endParaRPr lang="es-EC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EC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F644D44-E371-44BB-9A64-FB3B48EC910F}" type="datetimeFigureOut">
              <a:rPr lang="es-EC" smtClean="0"/>
              <a:pPr/>
              <a:t>23/02/2012</a:t>
            </a:fld>
            <a:endParaRPr lang="es-EC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EC" dirty="0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5288E33-04B4-44AB-9A8E-20EB8D1D4701}" type="slidenum">
              <a:rPr lang="es-EC" smtClean="0"/>
              <a:pPr/>
              <a:t>‹Nº›</a:t>
            </a:fld>
            <a:endParaRPr lang="es-EC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1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24.wmf"/><Relationship Id="rId4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27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9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1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A8CF">
            <a:alpha val="6980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9552" y="188640"/>
            <a:ext cx="8136904" cy="6408712"/>
          </a:xfrm>
        </p:spPr>
        <p:txBody>
          <a:bodyPr>
            <a:normAutofit fontScale="25000" lnSpcReduction="20000"/>
          </a:bodyPr>
          <a:lstStyle/>
          <a:p>
            <a:endParaRPr lang="es-EC" dirty="0"/>
          </a:p>
          <a:p>
            <a:r>
              <a:rPr lang="es-MX" b="1" dirty="0"/>
              <a:t> </a:t>
            </a:r>
            <a:endParaRPr lang="es-EC" dirty="0"/>
          </a:p>
          <a:p>
            <a:endParaRPr lang="es-MX" b="1" dirty="0" smtClean="0"/>
          </a:p>
          <a:p>
            <a:endParaRPr lang="es-MX" b="1" dirty="0"/>
          </a:p>
          <a:p>
            <a:endParaRPr lang="es-MX" b="1" dirty="0" smtClean="0"/>
          </a:p>
          <a:p>
            <a:endParaRPr lang="es-MX" b="1" dirty="0" smtClean="0"/>
          </a:p>
          <a:p>
            <a:endParaRPr lang="es-MX" b="1" dirty="0"/>
          </a:p>
          <a:p>
            <a:endParaRPr lang="es-MX" b="1" dirty="0" smtClean="0"/>
          </a:p>
          <a:p>
            <a:endParaRPr lang="es-MX" b="1" dirty="0" smtClean="0"/>
          </a:p>
          <a:p>
            <a:endParaRPr lang="es-MX" sz="4800" dirty="0" smtClean="0">
              <a:solidFill>
                <a:schemeClr val="tx1"/>
              </a:solidFill>
            </a:endParaRPr>
          </a:p>
          <a:p>
            <a:endParaRPr lang="es-MX" sz="4800" dirty="0" smtClean="0">
              <a:solidFill>
                <a:schemeClr val="tx1"/>
              </a:solidFill>
            </a:endParaRPr>
          </a:p>
          <a:p>
            <a:endParaRPr lang="es-MX" sz="4800" dirty="0" smtClean="0">
              <a:solidFill>
                <a:schemeClr val="tx1"/>
              </a:solidFill>
            </a:endParaRPr>
          </a:p>
          <a:p>
            <a:endParaRPr lang="es-MX" sz="4800" dirty="0" smtClean="0">
              <a:solidFill>
                <a:schemeClr val="tx1"/>
              </a:solidFill>
            </a:endParaRPr>
          </a:p>
          <a:p>
            <a:r>
              <a:rPr lang="es-MX" sz="6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ESCUELA SUPERIOR POLITÉCNICA DEL LITORAL</a:t>
            </a:r>
            <a:endParaRPr lang="es-EC" sz="6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sz="6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endParaRPr lang="es-EC" sz="6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sz="5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Instituto de Ciencias Matemáticas</a:t>
            </a:r>
            <a:endParaRPr lang="es-EC" sz="5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endParaRPr lang="es-EC" sz="4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endParaRPr lang="es-EC" sz="4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s-MX" sz="4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“UN MODELO ESTRUCTURAL DE SERIES DE TIEMPO PARA LA PREDICCIÓN DE LA DEMANDA DE ATENCIÓN MÉDICA EN EL SISTEMA MUNICIPAL DE SALUD”</a:t>
            </a:r>
            <a:endParaRPr lang="es-EC" sz="4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Caso: M.I. Municipalidad</a:t>
            </a:r>
            <a:endParaRPr lang="es-EC" sz="4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endParaRPr lang="es-EC" sz="4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sz="5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   E   S   I   S         D  E        G  R  A  D  O</a:t>
            </a:r>
            <a:endParaRPr lang="es-EC" sz="5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sz="5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endParaRPr lang="es-EC" sz="5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Previo a la obtención del Título de:</a:t>
            </a:r>
            <a:endParaRPr lang="es-EC" sz="4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endParaRPr lang="es-EC" sz="4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INGENIERO EN ESTADÍSTICA INFORMÁTICA</a:t>
            </a:r>
            <a:endParaRPr lang="es-EC" sz="4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endParaRPr lang="es-EC" sz="4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endParaRPr lang="es-EC" sz="4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PRESENTADO POR:</a:t>
            </a:r>
            <a:endParaRPr lang="es-EC" sz="4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Richard John Parra Suárez</a:t>
            </a:r>
            <a:endParaRPr lang="es-EC" sz="4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endParaRPr lang="es-EC" sz="4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endParaRPr lang="es-EC" sz="4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GUAYAQUIL – ECUADOR</a:t>
            </a:r>
            <a:endParaRPr lang="es-EC" sz="4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endParaRPr lang="es-EC" sz="4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2012</a:t>
            </a:r>
            <a:endParaRPr lang="es-EC" sz="4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s-MX" sz="6400" b="1" dirty="0" smtClean="0">
              <a:solidFill>
                <a:schemeClr val="tx1"/>
              </a:solidFill>
            </a:endParaRPr>
          </a:p>
          <a:p>
            <a:endParaRPr lang="es-EC" dirty="0"/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88640"/>
            <a:ext cx="13049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b="1" i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Modelos Cíclicos</a:t>
            </a:r>
            <a:endParaRPr lang="es-EC" sz="3600" b="1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755576" y="2204864"/>
            <a:ext cx="1306488" cy="648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C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Donde</a:t>
            </a:r>
            <a:endParaRPr lang="es-EC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1484784"/>
            <a:ext cx="3888432" cy="724962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900113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grpSp>
        <p:nvGrpSpPr>
          <p:cNvPr id="24" name="23 Grupo"/>
          <p:cNvGrpSpPr/>
          <p:nvPr/>
        </p:nvGrpSpPr>
        <p:grpSpPr>
          <a:xfrm>
            <a:off x="2123728" y="2204864"/>
            <a:ext cx="6336704" cy="648072"/>
            <a:chOff x="2123728" y="2204864"/>
            <a:chExt cx="6336704" cy="648072"/>
          </a:xfrm>
        </p:grpSpPr>
        <p:pic>
          <p:nvPicPr>
            <p:cNvPr id="29700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23728" y="2204864"/>
              <a:ext cx="432048" cy="633671"/>
            </a:xfrm>
            <a:prstGeom prst="rect">
              <a:avLst/>
            </a:prstGeom>
            <a:noFill/>
          </p:spPr>
        </p:pic>
        <p:sp>
          <p:nvSpPr>
            <p:cNvPr id="9" name="2 Marcador de contenido"/>
            <p:cNvSpPr txBox="1">
              <a:spLocks/>
            </p:cNvSpPr>
            <p:nvPr/>
          </p:nvSpPr>
          <p:spPr>
            <a:xfrm>
              <a:off x="2627784" y="2204864"/>
              <a:ext cx="5832648" cy="64807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/>
            </a:bodyPr>
            <a:lstStyle/>
            <a:p>
              <a:pPr marL="342900" lvl="0" indent="-342900">
                <a:spcBef>
                  <a:spcPct val="20000"/>
                </a:spcBef>
              </a:pPr>
              <a:r>
                <a:rPr lang="es-MX" sz="3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recoge una tendencia lineal local</a:t>
              </a:r>
              <a:endParaRPr kumimoji="0" lang="es-EC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2780928"/>
            <a:ext cx="2683935" cy="720080"/>
          </a:xfrm>
          <a:prstGeom prst="rect">
            <a:avLst/>
          </a:prstGeom>
          <a:noFill/>
        </p:spPr>
      </p:pic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2 Marcador de contenido"/>
          <p:cNvSpPr txBox="1">
            <a:spLocks/>
          </p:cNvSpPr>
          <p:nvPr/>
        </p:nvSpPr>
        <p:spPr>
          <a:xfrm>
            <a:off x="899592" y="3501008"/>
            <a:ext cx="1306488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C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Donde</a:t>
            </a:r>
            <a:endParaRPr kumimoji="0" lang="es-EC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3501008"/>
            <a:ext cx="5184576" cy="576064"/>
          </a:xfrm>
          <a:prstGeom prst="rect">
            <a:avLst/>
          </a:prstGeom>
          <a:noFill/>
        </p:spPr>
      </p:pic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grpSp>
        <p:nvGrpSpPr>
          <p:cNvPr id="25" name="24 Grupo"/>
          <p:cNvGrpSpPr/>
          <p:nvPr/>
        </p:nvGrpSpPr>
        <p:grpSpPr>
          <a:xfrm>
            <a:off x="2411760" y="4221088"/>
            <a:ext cx="5688632" cy="646331"/>
            <a:chOff x="2411760" y="4221088"/>
            <a:chExt cx="5688632" cy="646331"/>
          </a:xfrm>
        </p:grpSpPr>
        <p:pic>
          <p:nvPicPr>
            <p:cNvPr id="29708" name="Picture 12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11760" y="4293096"/>
              <a:ext cx="2222429" cy="504056"/>
            </a:xfrm>
            <a:prstGeom prst="rect">
              <a:avLst/>
            </a:prstGeom>
            <a:noFill/>
          </p:spPr>
        </p:pic>
        <p:sp>
          <p:nvSpPr>
            <p:cNvPr id="19" name="18 Rectángulo"/>
            <p:cNvSpPr/>
            <p:nvPr/>
          </p:nvSpPr>
          <p:spPr>
            <a:xfrm>
              <a:off x="4788024" y="4221088"/>
              <a:ext cx="331236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dirty="0" smtClean="0"/>
                <a:t> </a:t>
              </a:r>
              <a:r>
                <a:rPr lang="es-MX" sz="3600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ndalus" pitchFamily="18" charset="-78"/>
                  <a:cs typeface="Andalus" pitchFamily="18" charset="-78"/>
                </a:rPr>
                <a:t>para  t=1,…, n </a:t>
              </a:r>
              <a:endParaRPr lang="es-EC" sz="3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ndalus" pitchFamily="18" charset="-78"/>
                <a:cs typeface="Andalus" pitchFamily="18" charset="-78"/>
              </a:endParaRPr>
            </a:p>
          </p:txBody>
        </p:sp>
      </p:grpSp>
      <p:sp>
        <p:nvSpPr>
          <p:cNvPr id="20" name="2 Marcador de contenido"/>
          <p:cNvSpPr txBox="1">
            <a:spLocks/>
          </p:cNvSpPr>
          <p:nvPr/>
        </p:nvSpPr>
        <p:spPr>
          <a:xfrm>
            <a:off x="1979712" y="5013176"/>
            <a:ext cx="5400600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es-MX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“Modelo de Tendencia Cíclica”</a:t>
            </a:r>
            <a:endParaRPr kumimoji="0" lang="es-EC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00816" y="3140968"/>
            <a:ext cx="4942367" cy="720080"/>
          </a:xfrm>
          <a:prstGeom prst="rect">
            <a:avLst/>
          </a:prstGeom>
          <a:noFill/>
        </p:spPr>
      </p:pic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467544" y="260648"/>
            <a:ext cx="8229600" cy="782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36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Modelos Estacionales</a:t>
            </a:r>
            <a:endParaRPr kumimoji="0" lang="es-EC" sz="3600" b="0" i="1" u="sng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PRUEBAS ESTADÍSTICAS</a:t>
            </a:r>
            <a:endParaRPr lang="es-EC" sz="3600" b="1" i="1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3034680" cy="748680"/>
          </a:xfrm>
        </p:spPr>
        <p:txBody>
          <a:bodyPr>
            <a:normAutofit/>
          </a:bodyPr>
          <a:lstStyle/>
          <a:p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NORMALIDAD</a:t>
            </a:r>
            <a:endParaRPr lang="es-EC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graphicFrame>
        <p:nvGraphicFramePr>
          <p:cNvPr id="26625" name="Object 1"/>
          <p:cNvGraphicFramePr>
            <a:graphicFrameLocks noChangeAspect="1"/>
          </p:cNvGraphicFramePr>
          <p:nvPr/>
        </p:nvGraphicFramePr>
        <p:xfrm>
          <a:off x="971600" y="2348880"/>
          <a:ext cx="1656184" cy="910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7" r:id="rId3" imgW="761669" imgH="431613" progId="">
                  <p:embed/>
                </p:oleObj>
              </mc:Choice>
              <mc:Fallback>
                <p:oleObj r:id="rId3" imgW="761669" imgH="431613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2348880"/>
                        <a:ext cx="1656184" cy="9109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971600" y="3284984"/>
          <a:ext cx="4605239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8" r:id="rId5" imgW="1905000" imgH="431800" progId="">
                  <p:embed/>
                </p:oleObj>
              </mc:Choice>
              <mc:Fallback>
                <p:oleObj r:id="rId5" imgW="1905000" imgH="43180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284984"/>
                        <a:ext cx="4605239" cy="1008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971600" y="4365104"/>
          <a:ext cx="2808312" cy="94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9" r:id="rId7" imgW="1409700" imgH="469900" progId="">
                  <p:embed/>
                </p:oleObj>
              </mc:Choice>
              <mc:Fallback>
                <p:oleObj r:id="rId7" imgW="1409700" imgH="46990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4365104"/>
                        <a:ext cx="2808312" cy="942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PRUEBAS ESTADÍSTICAS</a:t>
            </a:r>
            <a:endParaRPr lang="es-EC" sz="3600" b="1" i="1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1556792"/>
            <a:ext cx="3674409" cy="792088"/>
          </a:xfrm>
          <a:prstGeom prst="rect">
            <a:avLst/>
          </a:prstGeom>
          <a:noFill/>
        </p:spPr>
      </p:pic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graphicFrame>
        <p:nvGraphicFramePr>
          <p:cNvPr id="25601" name="Object 1"/>
          <p:cNvGraphicFramePr>
            <a:graphicFrameLocks noChangeAspect="1"/>
          </p:cNvGraphicFramePr>
          <p:nvPr/>
        </p:nvGraphicFramePr>
        <p:xfrm>
          <a:off x="2771800" y="3284984"/>
          <a:ext cx="3615560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2" r:id="rId4" imgW="1511300" imgH="533400" progId="">
                  <p:embed/>
                </p:oleObj>
              </mc:Choice>
              <mc:Fallback>
                <p:oleObj r:id="rId4" imgW="1511300" imgH="533400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3284984"/>
                        <a:ext cx="3615560" cy="12961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7 Rectángulo"/>
          <p:cNvSpPr/>
          <p:nvPr/>
        </p:nvSpPr>
        <p:spPr>
          <a:xfrm>
            <a:off x="971600" y="2348880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Así obtenemos el estadístico de Bowman Shenton </a:t>
            </a:r>
            <a:r>
              <a:rPr lang="es-MX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</a:t>
            </a:r>
            <a:r>
              <a:rPr lang="es-MX" sz="2800" i="1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BS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dado por:</a:t>
            </a:r>
            <a:endParaRPr lang="es-EC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grpSp>
        <p:nvGrpSpPr>
          <p:cNvPr id="15" name="14 Grupo"/>
          <p:cNvGrpSpPr/>
          <p:nvPr/>
        </p:nvGrpSpPr>
        <p:grpSpPr>
          <a:xfrm>
            <a:off x="467544" y="4509120"/>
            <a:ext cx="8232059" cy="1227912"/>
            <a:chOff x="467544" y="4509120"/>
            <a:chExt cx="8232059" cy="1227912"/>
          </a:xfrm>
        </p:grpSpPr>
        <p:graphicFrame>
          <p:nvGraphicFramePr>
            <p:cNvPr id="25603" name="Object 3"/>
            <p:cNvGraphicFramePr>
              <a:graphicFrameLocks noChangeAspect="1"/>
            </p:cNvGraphicFramePr>
            <p:nvPr/>
          </p:nvGraphicFramePr>
          <p:xfrm>
            <a:off x="4572000" y="4509120"/>
            <a:ext cx="498912" cy="600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23" r:id="rId6" imgW="203112" imgH="241195" progId="">
                    <p:embed/>
                  </p:oleObj>
                </mc:Choice>
                <mc:Fallback>
                  <p:oleObj r:id="rId6" imgW="203112" imgH="241195" progId="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2000" y="4509120"/>
                          <a:ext cx="498912" cy="60019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10 Rectángulo"/>
            <p:cNvSpPr/>
            <p:nvPr/>
          </p:nvSpPr>
          <p:spPr>
            <a:xfrm>
              <a:off x="467545" y="4581126"/>
              <a:ext cx="4104456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2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La cual es una distribución </a:t>
              </a:r>
              <a:endParaRPr lang="es-EC" sz="2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605" name="Rectangle 5"/>
            <p:cNvSpPr>
              <a:spLocks noChangeArrowheads="1"/>
            </p:cNvSpPr>
            <p:nvPr/>
          </p:nvSpPr>
          <p:spPr bwMode="auto">
            <a:xfrm>
              <a:off x="467544" y="5244589"/>
              <a:ext cx="7704856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" sz="2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Times New Roman" pitchFamily="18" charset="0"/>
                  <a:cs typeface="Calibri" pitchFamily="34" charset="0"/>
                </a:rPr>
                <a:t>hipótesis de </a:t>
              </a:r>
              <a:r>
                <a:rPr kumimoji="0" lang="es-ES" sz="26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ea typeface="Times New Roman" pitchFamily="18" charset="0"/>
                  <a:cs typeface="Calibri" pitchFamily="34" charset="0"/>
                </a:rPr>
                <a:t>normalidad en las perturbaciones. </a:t>
              </a:r>
              <a:endParaRPr kumimoji="0" lang="es-ES" sz="2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Calibri" pitchFamily="34" charset="0"/>
              </a:endParaRPr>
            </a:p>
          </p:txBody>
        </p:sp>
        <p:sp>
          <p:nvSpPr>
            <p:cNvPr id="13" name="Rectangle 5"/>
            <p:cNvSpPr>
              <a:spLocks noChangeArrowheads="1"/>
            </p:cNvSpPr>
            <p:nvPr/>
          </p:nvSpPr>
          <p:spPr bwMode="auto">
            <a:xfrm>
              <a:off x="5148065" y="4596516"/>
              <a:ext cx="3551538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ES" sz="2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Times New Roman" pitchFamily="18" charset="0"/>
                  <a:cs typeface="Calibri" pitchFamily="34" charset="0"/>
                </a:rPr>
                <a:t>a</a:t>
              </a:r>
              <a:r>
                <a:rPr kumimoji="0" lang="es-ES" sz="26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ea typeface="Times New Roman" pitchFamily="18" charset="0"/>
                  <a:cs typeface="Calibri" pitchFamily="34" charset="0"/>
                </a:rPr>
                <a:t>sintótica bajo la  </a:t>
              </a:r>
              <a:endParaRPr kumimoji="0" lang="es-ES" sz="2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s-ES" sz="3600" b="1" i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HETEROSCEDASTICIDAD</a:t>
            </a:r>
            <a:endParaRPr lang="es-EC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95536" y="4365104"/>
            <a:ext cx="8568952" cy="1761059"/>
          </a:xfrm>
        </p:spPr>
        <p:txBody>
          <a:bodyPr/>
          <a:lstStyle/>
          <a:p>
            <a:pPr marL="176213" indent="-176213">
              <a:buNone/>
            </a:pPr>
            <a:r>
              <a:rPr lang="es-MX" dirty="0" smtClean="0"/>
              <a:t>  </a:t>
            </a:r>
            <a:r>
              <a:rPr lang="es-MX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 una distribución         , bajo la hipótesis nula de homoscedasticidad.</a:t>
            </a:r>
          </a:p>
          <a:p>
            <a:pPr>
              <a:buNone/>
            </a:pPr>
            <a:endParaRPr lang="es-MX" dirty="0" smtClean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graphicFrame>
        <p:nvGraphicFramePr>
          <p:cNvPr id="24577" name="Object 1"/>
          <p:cNvGraphicFramePr>
            <a:graphicFrameLocks noChangeAspect="1"/>
          </p:cNvGraphicFramePr>
          <p:nvPr/>
        </p:nvGraphicFramePr>
        <p:xfrm>
          <a:off x="2915816" y="1628800"/>
          <a:ext cx="2664296" cy="18650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0" r:id="rId3" imgW="1219200" imgH="914400" progId="">
                  <p:embed/>
                </p:oleObj>
              </mc:Choice>
              <mc:Fallback>
                <p:oleObj r:id="rId3" imgW="1219200" imgH="914400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1628800"/>
                        <a:ext cx="2664296" cy="186500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graphicFrame>
        <p:nvGraphicFramePr>
          <p:cNvPr id="2457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6612318"/>
              </p:ext>
            </p:extLst>
          </p:nvPr>
        </p:nvGraphicFramePr>
        <p:xfrm>
          <a:off x="3635896" y="4365104"/>
          <a:ext cx="672075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1" r:id="rId5" imgW="291973" imgH="241195" progId="">
                  <p:embed/>
                </p:oleObj>
              </mc:Choice>
              <mc:Fallback>
                <p:oleObj r:id="rId5" imgW="291973" imgH="241195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4365104"/>
                        <a:ext cx="672075" cy="57606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29600" cy="922114"/>
          </a:xfrm>
        </p:spPr>
        <p:txBody>
          <a:bodyPr/>
          <a:lstStyle/>
          <a:p>
            <a:pPr lvl="2" algn="ctr" rtl="0">
              <a:spcBef>
                <a:spcPct val="0"/>
              </a:spcBef>
            </a:pPr>
            <a:r>
              <a:rPr lang="es-ES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AUTOCORRELACIÓN</a:t>
            </a:r>
            <a:r>
              <a:rPr lang="es-EC" dirty="0"/>
              <a:t/>
            </a:r>
            <a:br>
              <a:rPr lang="es-EC" dirty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23528" y="4077072"/>
            <a:ext cx="8229600" cy="1152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Donde </a:t>
            </a:r>
            <a:r>
              <a:rPr lang="es-MX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es un entero positivo y </a:t>
            </a:r>
            <a:r>
              <a:rPr lang="es-MX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</a:t>
            </a:r>
            <a:r>
              <a:rPr lang="es-MX" sz="2800" i="1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</a:t>
            </a:r>
            <a:r>
              <a:rPr lang="es-MX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 la </a:t>
            </a:r>
            <a:r>
              <a:rPr lang="es-MX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-ésima correlación de los residuos.</a:t>
            </a:r>
            <a:endParaRPr lang="es-EC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graphicFrame>
        <p:nvGraphicFramePr>
          <p:cNvPr id="23553" name="Object 1"/>
          <p:cNvGraphicFramePr>
            <a:graphicFrameLocks noChangeAspect="1"/>
          </p:cNvGraphicFramePr>
          <p:nvPr/>
        </p:nvGraphicFramePr>
        <p:xfrm>
          <a:off x="2195736" y="1340768"/>
          <a:ext cx="4308959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4" r:id="rId3" imgW="1676400" imgH="469900" progId="">
                  <p:embed/>
                </p:oleObj>
              </mc:Choice>
              <mc:Fallback>
                <p:oleObj r:id="rId3" imgW="1676400" imgH="469900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1340768"/>
                        <a:ext cx="4308959" cy="12241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2339752" y="5157192"/>
          <a:ext cx="4464496" cy="1226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5" r:id="rId5" imgW="1841500" imgH="495300" progId="">
                  <p:embed/>
                </p:oleObj>
              </mc:Choice>
              <mc:Fallback>
                <p:oleObj r:id="rId5" imgW="1841500" imgH="49530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5157192"/>
                        <a:ext cx="4464496" cy="1226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2 Marcador de contenido"/>
          <p:cNvSpPr txBox="1">
            <a:spLocks/>
          </p:cNvSpPr>
          <p:nvPr/>
        </p:nvSpPr>
        <p:spPr>
          <a:xfrm>
            <a:off x="323528" y="2492896"/>
            <a:ext cx="8568952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es-ES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</a:t>
            </a:r>
            <a:r>
              <a:rPr lang="es-E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se distribuye asintóticamente como una variable aleatoria</a:t>
            </a:r>
            <a:r>
              <a:rPr lang="es-E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s-ES" sz="32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X</a:t>
            </a:r>
            <a:r>
              <a:rPr lang="es-ES" sz="3200" i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</a:t>
            </a:r>
            <a:r>
              <a:rPr lang="es-ES" sz="3200" i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s-ES" sz="3200" i="1" baseline="30000" dirty="0" smtClean="0"/>
              <a:t> </a:t>
            </a:r>
            <a:r>
              <a:rPr lang="es-E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donde </a:t>
            </a:r>
            <a:r>
              <a:rPr lang="es-ES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p=k-q+1</a:t>
            </a:r>
            <a:r>
              <a:rPr lang="es-E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y </a:t>
            </a:r>
            <a:r>
              <a:rPr lang="es-ES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</a:t>
            </a:r>
            <a:r>
              <a:rPr lang="es-E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es el número de hiperparámetros.</a:t>
            </a:r>
            <a:endParaRPr lang="es-EC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2" algn="ctr" rtl="0">
              <a:spcBef>
                <a:spcPct val="0"/>
              </a:spcBef>
            </a:pPr>
            <a:r>
              <a:rPr lang="es-ES" sz="3600" b="1" i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PEV (Prediction Error Variance</a:t>
            </a:r>
            <a:r>
              <a:rPr lang="es-ES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)</a:t>
            </a:r>
            <a:r>
              <a:rPr lang="es-EC" dirty="0"/>
              <a:t/>
            </a:r>
            <a:br>
              <a:rPr lang="es-EC" dirty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23528" y="1988840"/>
            <a:ext cx="8496944" cy="3456384"/>
          </a:xfrm>
        </p:spPr>
        <p:txBody>
          <a:bodyPr/>
          <a:lstStyle/>
          <a:p>
            <a:r>
              <a:rPr lang="es-MX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PEV (     ): Es la varianza del error de predicción.</a:t>
            </a:r>
          </a:p>
          <a:p>
            <a:pPr>
              <a:buNone/>
            </a:pPr>
            <a:endParaRPr lang="es-MX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 PEV  indica que tan buena es la bondad de ajuste .</a:t>
            </a:r>
          </a:p>
          <a:p>
            <a:pPr>
              <a:buNone/>
            </a:pPr>
            <a:endParaRPr lang="es-MX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 escoge el modelo si su PEV es menor que la del modelo alterno.</a:t>
            </a:r>
            <a:endParaRPr lang="es-EC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graphicFrame>
        <p:nvGraphicFramePr>
          <p:cNvPr id="22529" name="Object 1"/>
          <p:cNvGraphicFramePr>
            <a:graphicFrameLocks noChangeAspect="1"/>
          </p:cNvGraphicFramePr>
          <p:nvPr/>
        </p:nvGraphicFramePr>
        <p:xfrm>
          <a:off x="1547664" y="1988840"/>
          <a:ext cx="432048" cy="450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9" r:id="rId3" imgW="215713" imgH="241091" progId="">
                  <p:embed/>
                </p:oleObj>
              </mc:Choice>
              <mc:Fallback>
                <p:oleObj r:id="rId3" imgW="215713" imgH="241091" progId="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1988840"/>
                        <a:ext cx="432048" cy="45083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APLICACIÓN ESTADÍSTICA</a:t>
            </a:r>
            <a:endParaRPr lang="es-EC" sz="3600" i="1" u="sng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Estudio Realizado con datos de Enero del 2007 a Diciembre del 2010.</a:t>
            </a:r>
          </a:p>
          <a:p>
            <a:endParaRPr lang="es-EC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Datos del área de Consulta General y Odontología en un Hospital Municipal.</a:t>
            </a:r>
          </a:p>
          <a:p>
            <a:endParaRPr lang="es-EC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MX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Paquetes estadísticos STAMP 4.10 DE OXMETRIC VERSION 4.10</a:t>
            </a:r>
            <a:endParaRPr lang="es-EC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es-MX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ANÁLISIS ESTADÍSTICO</a:t>
            </a:r>
            <a:endParaRPr lang="es-EC" sz="3600" i="1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251520" y="1484784"/>
            <a:ext cx="6408712" cy="604664"/>
          </a:xfrm>
        </p:spPr>
        <p:txBody>
          <a:bodyPr>
            <a:normAutofit/>
          </a:bodyPr>
          <a:lstStyle/>
          <a:p>
            <a:pPr marL="342900" lvl="2" indent="-342900">
              <a:buFont typeface="Wingdings" pitchFamily="2" charset="2"/>
              <a:buChar char="Ø"/>
            </a:pPr>
            <a:r>
              <a:rPr lang="es-MX" sz="22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VARIABLE CONSULTA GENERAL</a:t>
            </a:r>
            <a:endParaRPr lang="es-EC" sz="22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None/>
            </a:pPr>
            <a:endParaRPr lang="es-EC" dirty="0"/>
          </a:p>
        </p:txBody>
      </p:sp>
      <p:pic>
        <p:nvPicPr>
          <p:cNvPr id="20492" name="Picture 12"/>
          <p:cNvPicPr>
            <a:picLocks noChangeAspect="1" noChangeArrowheads="1"/>
          </p:cNvPicPr>
          <p:nvPr/>
        </p:nvPicPr>
        <p:blipFill>
          <a:blip r:embed="rId2" cstate="print"/>
          <a:srcRect l="37824" t="29328" r="34504" b="11610"/>
          <a:stretch>
            <a:fillRect/>
          </a:stretch>
        </p:blipFill>
        <p:spPr bwMode="auto">
          <a:xfrm>
            <a:off x="2627784" y="1844824"/>
            <a:ext cx="3816424" cy="4579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666328"/>
          </a:xfrm>
        </p:spPr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PRIMERA ETAPA – MODELO 1</a:t>
            </a:r>
            <a:endParaRPr lang="es-EC" sz="3600" b="1" i="1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l="35139" t="24235" r="32762" b="9813"/>
          <a:stretch>
            <a:fillRect/>
          </a:stretch>
        </p:blipFill>
        <p:spPr bwMode="auto">
          <a:xfrm>
            <a:off x="2195736" y="980728"/>
            <a:ext cx="4824536" cy="5573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pPr lvl="0"/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sz="4000" b="1" i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SALUD </a:t>
            </a:r>
            <a:r>
              <a:rPr lang="es-MX" sz="4000" b="1" i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 </a:t>
            </a:r>
            <a:r>
              <a:rPr lang="es-MX" sz="4000" b="1" i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HIGIENE</a:t>
            </a: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> </a:t>
            </a:r>
            <a:r>
              <a:rPr lang="es-EC" dirty="0"/>
              <a:t/>
            </a:r>
            <a:br>
              <a:rPr lang="es-EC" dirty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endParaRPr lang="es-MX" b="1" dirty="0" smtClean="0"/>
          </a:p>
          <a:p>
            <a:pPr marL="342900" lvl="1" indent="-342900">
              <a:buNone/>
            </a:pPr>
            <a:endParaRPr lang="es-MX" b="1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INTRODUCCIÓN.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s-EC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ANTECEDENTES DE LA </a:t>
            </a:r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SALUD.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s-EC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SALUD BASADA EN LA ATENCION </a:t>
            </a:r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PRIMARIA</a:t>
            </a:r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es-EC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738336"/>
          </a:xfrm>
        </p:spPr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PRIMERA ETAPA – MODELO 2</a:t>
            </a:r>
            <a:endParaRPr lang="es-EC" sz="3600" b="1" i="1" u="sng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18433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36164" t="22162" r="32400" b="13454"/>
          <a:stretch>
            <a:fillRect/>
          </a:stretch>
        </p:blipFill>
        <p:spPr bwMode="auto">
          <a:xfrm>
            <a:off x="2195736" y="980728"/>
            <a:ext cx="475252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PRIMERA ETAPA – MODELO 2</a:t>
            </a:r>
            <a:endParaRPr lang="es-EC" sz="3600" b="1" i="1" u="sng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29858" t="27422" r="25867" b="12728"/>
          <a:stretch>
            <a:fillRect/>
          </a:stretch>
        </p:blipFill>
        <p:spPr bwMode="auto">
          <a:xfrm>
            <a:off x="1547664" y="1628800"/>
            <a:ext cx="6120680" cy="4651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80728"/>
          </a:xfrm>
        </p:spPr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SEGUNDA ETAPA – MODELO 3</a:t>
            </a:r>
            <a:endParaRPr lang="es-EC" sz="3600" b="1" i="1" u="sng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16385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38306" t="22282" r="29307" b="12487"/>
          <a:stretch>
            <a:fillRect/>
          </a:stretch>
        </p:blipFill>
        <p:spPr bwMode="auto">
          <a:xfrm>
            <a:off x="2123728" y="980728"/>
            <a:ext cx="4896544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SEGUNDA ETAPA – MODELO 3</a:t>
            </a:r>
            <a:endParaRPr lang="es-EC" sz="3600" i="1" u="sng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15361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58194" t="22697" r="15241" b="11154"/>
          <a:stretch>
            <a:fillRect/>
          </a:stretch>
        </p:blipFill>
        <p:spPr bwMode="auto">
          <a:xfrm>
            <a:off x="2195736" y="836712"/>
            <a:ext cx="4176464" cy="584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SEGUNDA ETAPA – MODELO 3</a:t>
            </a:r>
            <a:endParaRPr lang="es-EC" sz="3600" i="1" u="sng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14337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32515" t="32147" r="25867" b="20603"/>
          <a:stretch>
            <a:fillRect/>
          </a:stretch>
        </p:blipFill>
        <p:spPr bwMode="auto">
          <a:xfrm>
            <a:off x="1259632" y="1700808"/>
            <a:ext cx="665593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908720"/>
          </a:xfrm>
        </p:spPr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SEGUNDA ETAPA – MODELO 4</a:t>
            </a:r>
            <a:endParaRPr lang="es-EC" sz="3600" b="1" i="1" u="sng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16576" t="24272" r="55974" b="8004"/>
          <a:stretch>
            <a:fillRect/>
          </a:stretch>
        </p:blipFill>
        <p:spPr bwMode="auto">
          <a:xfrm>
            <a:off x="2123728" y="980728"/>
            <a:ext cx="4104456" cy="5693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SEGUNDA ETAPA – MODELO 4</a:t>
            </a:r>
            <a:endParaRPr lang="es-EC" sz="3600" i="1" u="sng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36942" t="28997" r="32065" b="31628"/>
          <a:stretch>
            <a:fillRect/>
          </a:stretch>
        </p:blipFill>
        <p:spPr bwMode="auto">
          <a:xfrm>
            <a:off x="1763688" y="1700808"/>
            <a:ext cx="574623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66328"/>
          </a:xfrm>
        </p:spPr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SEGUNDA ETAPA – MODELO 4</a:t>
            </a:r>
            <a:endParaRPr lang="es-EC" sz="3600" i="1" u="sng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11265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37477" t="24497" r="32110" b="11422"/>
          <a:stretch>
            <a:fillRect/>
          </a:stretch>
        </p:blipFill>
        <p:spPr bwMode="auto">
          <a:xfrm>
            <a:off x="2195736" y="980728"/>
            <a:ext cx="468052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738336"/>
          </a:xfrm>
        </p:spPr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SEGUNDA ETAPA – MODELO 4</a:t>
            </a:r>
            <a:endParaRPr lang="es-EC" sz="3600" i="1" u="sng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10241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36942" t="30572" r="30295" b="26903"/>
          <a:stretch>
            <a:fillRect/>
          </a:stretch>
        </p:blipFill>
        <p:spPr bwMode="auto">
          <a:xfrm>
            <a:off x="1907704" y="1628800"/>
            <a:ext cx="542727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666328"/>
          </a:xfrm>
        </p:spPr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SEGUNDA ETAPA – MODELO 4</a:t>
            </a:r>
            <a:endParaRPr lang="es-EC" sz="3600" i="1" u="sng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9217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36942" t="33722" r="31180" b="22178"/>
          <a:stretch>
            <a:fillRect/>
          </a:stretch>
        </p:blipFill>
        <p:spPr bwMode="auto">
          <a:xfrm>
            <a:off x="1979712" y="1628800"/>
            <a:ext cx="509199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69269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s-EC" dirty="0"/>
              <a:t/>
            </a:r>
            <a:br>
              <a:rPr lang="es-EC" dirty="0"/>
            </a:br>
            <a:r>
              <a:rPr lang="es-MX" sz="4000" b="1" i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DESCRIPCIÓN DEL PROBLEMA </a:t>
            </a:r>
            <a:r>
              <a:rPr lang="es-EC" dirty="0"/>
              <a:t/>
            </a:r>
            <a:br>
              <a:rPr lang="es-EC" dirty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496944" cy="4525963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ANTECEDENTES DEL </a:t>
            </a:r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PROBLEMA.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s-EC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DESCRIPCIÓN DEL </a:t>
            </a:r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PROBLEMA.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s-EC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OBJETIVO GENERAL Y DESCRIPCIÓN DE LOS DATOS EN </a:t>
            </a:r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ESTUDIO.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s-EC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DETERMINACIÓN Y DESCRIPCIÓN DE LOS MÉTODOS DE SOLUCIÓN</a:t>
            </a:r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“LEVANTAMIENTO </a:t>
            </a:r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</a:t>
            </a:r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INFORMACIÓN”.</a:t>
            </a:r>
            <a:endParaRPr lang="es-EC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endParaRPr lang="es-EC" sz="2000" dirty="0"/>
          </a:p>
          <a:p>
            <a:pPr>
              <a:buNone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738336"/>
          </a:xfrm>
        </p:spPr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TERCERA ETAPA- PROYECCION</a:t>
            </a:r>
            <a:endParaRPr lang="es-EC" sz="3600" b="1" i="1" u="sng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8193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37828" t="36872" r="32951" b="22178"/>
          <a:stretch>
            <a:fillRect/>
          </a:stretch>
        </p:blipFill>
        <p:spPr bwMode="auto">
          <a:xfrm>
            <a:off x="1979712" y="1628800"/>
            <a:ext cx="5300897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TERCERA ETAPA – PROYECCIÓN</a:t>
            </a:r>
            <a:endParaRPr lang="es-EC" sz="3600" i="1" u="sng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7169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36942" t="28997" r="32066" b="15878"/>
          <a:stretch>
            <a:fillRect/>
          </a:stretch>
        </p:blipFill>
        <p:spPr bwMode="auto">
          <a:xfrm>
            <a:off x="2411760" y="1628800"/>
            <a:ext cx="439248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s-MX" sz="4000" b="1" i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ANÁLISIS ESTADÍSTICO </a:t>
            </a:r>
            <a:r>
              <a:rPr lang="es-EC" sz="1600" dirty="0"/>
              <a:t/>
            </a:r>
            <a:br>
              <a:rPr lang="es-EC" sz="1600" dirty="0"/>
            </a:br>
            <a:endParaRPr lang="es-EC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33504" t="26997" r="29531" b="10272"/>
          <a:stretch>
            <a:fillRect/>
          </a:stretch>
        </p:blipFill>
        <p:spPr bwMode="auto">
          <a:xfrm>
            <a:off x="2195736" y="1988840"/>
            <a:ext cx="4608512" cy="4397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2 Marcador de contenido"/>
          <p:cNvSpPr txBox="1">
            <a:spLocks/>
          </p:cNvSpPr>
          <p:nvPr/>
        </p:nvSpPr>
        <p:spPr>
          <a:xfrm>
            <a:off x="251520" y="1556792"/>
            <a:ext cx="4690864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2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s-MX" sz="3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VARIABLE </a:t>
            </a:r>
            <a:r>
              <a:rPr kumimoji="0" lang="es-MX" sz="3800" b="1" i="1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MX" sz="3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ODONTOLOGÍA</a:t>
            </a:r>
            <a:endParaRPr kumimoji="0" lang="es-EC" sz="3800" b="1" i="1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EC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08720"/>
          </a:xfrm>
        </p:spPr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PRIMERA ETAPA – MODELO 1</a:t>
            </a:r>
            <a:endParaRPr lang="es-EC" sz="3600" b="1" i="1" u="sng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5121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15690" t="22697" r="55974" b="11154"/>
          <a:stretch>
            <a:fillRect/>
          </a:stretch>
        </p:blipFill>
        <p:spPr bwMode="auto">
          <a:xfrm>
            <a:off x="2267744" y="908719"/>
            <a:ext cx="4320480" cy="5670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PRIMERA ETAPA – MODELO 2</a:t>
            </a:r>
            <a:endParaRPr lang="es-EC" sz="3600" i="1" u="sng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4097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32515" t="27422" r="28524" b="20603"/>
          <a:stretch>
            <a:fillRect/>
          </a:stretch>
        </p:blipFill>
        <p:spPr bwMode="auto">
          <a:xfrm>
            <a:off x="1763688" y="1628800"/>
            <a:ext cx="566462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PRIMERA ETAPA – MODELO 2</a:t>
            </a:r>
            <a:endParaRPr lang="es-EC" sz="3600" i="1" u="sng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3073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34420" t="23167" r="31215" b="12932"/>
          <a:stretch>
            <a:fillRect/>
          </a:stretch>
        </p:blipFill>
        <p:spPr bwMode="auto">
          <a:xfrm>
            <a:off x="1979712" y="980727"/>
            <a:ext cx="5112568" cy="5344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PRIMERA ETAPA – MODELO 2</a:t>
            </a:r>
            <a:endParaRPr lang="es-EC" sz="3600" dirty="0"/>
          </a:p>
        </p:txBody>
      </p:sp>
      <p:pic>
        <p:nvPicPr>
          <p:cNvPr id="2049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33400" t="24272" r="28524" b="19028"/>
          <a:stretch>
            <a:fillRect/>
          </a:stretch>
        </p:blipFill>
        <p:spPr bwMode="auto">
          <a:xfrm>
            <a:off x="1835696" y="1628800"/>
            <a:ext cx="5472608" cy="4581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66328"/>
          </a:xfrm>
        </p:spPr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SEGUNDA ETAPA – MODELO 3</a:t>
            </a:r>
            <a:endParaRPr lang="es-EC" sz="3600" b="1" i="1" u="sng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1025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36177" t="23776" r="33493" b="10272"/>
          <a:stretch>
            <a:fillRect/>
          </a:stretch>
        </p:blipFill>
        <p:spPr bwMode="auto">
          <a:xfrm>
            <a:off x="2123728" y="980727"/>
            <a:ext cx="4608512" cy="5634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SEGUNDA ETAPA – MODELO 3</a:t>
            </a:r>
            <a:endParaRPr lang="es-EC" sz="3600" i="1" u="sng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532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37828" t="33722" r="32065" b="25328"/>
          <a:stretch>
            <a:fillRect/>
          </a:stretch>
        </p:blipFill>
        <p:spPr bwMode="auto">
          <a:xfrm>
            <a:off x="2051720" y="1772816"/>
            <a:ext cx="499070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48072"/>
          </a:xfrm>
        </p:spPr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SEGUNDA ETAPA – MODELO 3</a:t>
            </a:r>
            <a:endParaRPr lang="es-EC" sz="3600" i="1" u="sng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542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61248" t="25646" r="12563" b="10272"/>
          <a:stretch>
            <a:fillRect/>
          </a:stretch>
        </p:blipFill>
        <p:spPr bwMode="auto">
          <a:xfrm>
            <a:off x="2555776" y="980728"/>
            <a:ext cx="3888432" cy="534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23728" y="620688"/>
            <a:ext cx="4896544" cy="936104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s-MX" sz="3600" b="1" i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MARCO TEÓRICO</a:t>
            </a:r>
            <a:r>
              <a:rPr lang="es-EC" sz="3600" b="1" i="1" u="sng" dirty="0"/>
              <a:t/>
            </a:r>
            <a:br>
              <a:rPr lang="es-EC" sz="3600" b="1" i="1" u="sng" dirty="0"/>
            </a:br>
            <a:endParaRPr lang="es-EC" sz="3600" b="1" i="1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lvl="3" indent="-342900">
              <a:buFont typeface="Arial" pitchFamily="34" charset="0"/>
              <a:buChar char="•"/>
            </a:pPr>
            <a:r>
              <a:rPr lang="es-MX" sz="32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VARIABLE</a:t>
            </a:r>
          </a:p>
          <a:p>
            <a:pPr marL="342900" lvl="3" indent="-342900">
              <a:buNone/>
            </a:pPr>
            <a:endParaRPr lang="es-MX" sz="2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4" indent="-342900">
              <a:buFont typeface="Wingdings" pitchFamily="2" charset="2"/>
              <a:buChar char="ü"/>
            </a:pPr>
            <a:r>
              <a:rPr lang="es-MX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Variable </a:t>
            </a:r>
            <a:r>
              <a:rPr lang="es-MX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Cuantitativa (numérica o Continua</a:t>
            </a:r>
            <a:r>
              <a:rPr lang="es-MX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).</a:t>
            </a:r>
          </a:p>
          <a:p>
            <a:pPr marL="800100" lvl="4" indent="-342900">
              <a:buFont typeface="Wingdings" pitchFamily="2" charset="2"/>
              <a:buChar char="ü"/>
            </a:pPr>
            <a:r>
              <a:rPr lang="es-MX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Variable Cualitativa (Categóricas</a:t>
            </a:r>
            <a:r>
              <a:rPr lang="es-MX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).</a:t>
            </a:r>
          </a:p>
          <a:p>
            <a:pPr marL="800100" lvl="4" indent="-342900">
              <a:buFont typeface="Wingdings" pitchFamily="2" charset="2"/>
              <a:buChar char="ü"/>
            </a:pPr>
            <a:r>
              <a:rPr lang="es-MX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Variable </a:t>
            </a:r>
            <a:r>
              <a:rPr lang="es-MX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Dependiente.</a:t>
            </a:r>
          </a:p>
          <a:p>
            <a:pPr marL="800100" lvl="4" indent="-342900">
              <a:buFont typeface="Wingdings" pitchFamily="2" charset="2"/>
              <a:buChar char="ü"/>
            </a:pPr>
            <a:r>
              <a:rPr lang="es-MX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Variable </a:t>
            </a:r>
            <a:r>
              <a:rPr lang="es-MX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Independiente.</a:t>
            </a:r>
            <a:endParaRPr lang="es-EC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None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SEGUNDA ETAPA – MODELO 3</a:t>
            </a:r>
            <a:endParaRPr lang="es-EC" sz="3600" i="1" u="sng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552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34286" t="35297" r="29409" b="14303"/>
          <a:stretch>
            <a:fillRect/>
          </a:stretch>
        </p:blipFill>
        <p:spPr bwMode="auto">
          <a:xfrm>
            <a:off x="2123728" y="1844824"/>
            <a:ext cx="4889793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10344"/>
          </a:xfrm>
        </p:spPr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TERCERA ETAPA PROYECCIÓN</a:t>
            </a:r>
            <a:endParaRPr lang="es-EC" sz="3600" b="1" i="1" u="sng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563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36057" t="35297" r="31180" b="14303"/>
          <a:stretch>
            <a:fillRect/>
          </a:stretch>
        </p:blipFill>
        <p:spPr bwMode="auto">
          <a:xfrm>
            <a:off x="2123728" y="1700808"/>
            <a:ext cx="4829037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TERCERA ETAPA PROYECCIÓN</a:t>
            </a:r>
            <a:endParaRPr lang="es-EC" sz="3600" i="1" u="sng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573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36057" t="27422" r="30294" b="15878"/>
          <a:stretch>
            <a:fillRect/>
          </a:stretch>
        </p:blipFill>
        <p:spPr bwMode="auto">
          <a:xfrm>
            <a:off x="2195736" y="1628800"/>
            <a:ext cx="5016557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endParaRPr lang="es-EC" dirty="0" smtClean="0"/>
          </a:p>
          <a:p>
            <a:endParaRPr lang="es-EC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EC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CONCLUSIONES</a:t>
            </a:r>
          </a:p>
          <a:p>
            <a:pPr>
              <a:buNone/>
            </a:pPr>
            <a:endParaRPr lang="es-EC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VARIABLE CONSULTA GENERAL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s-EC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VARIABLE ODONTOLOGIA</a:t>
            </a:r>
          </a:p>
          <a:p>
            <a:pPr>
              <a:buNone/>
            </a:pPr>
            <a:endParaRPr lang="es-EC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s-EC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RECOMENDACIONES</a:t>
            </a:r>
            <a:endParaRPr lang="es-EC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b="1" i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MARCO TEÓRICO</a:t>
            </a:r>
            <a:endParaRPr lang="es-EC" sz="3600" i="1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8712968" cy="4525963"/>
          </a:xfrm>
        </p:spPr>
        <p:txBody>
          <a:bodyPr>
            <a:normAutofit/>
          </a:bodyPr>
          <a:lstStyle/>
          <a:p>
            <a:pPr marL="342900" lvl="2" indent="-342900"/>
            <a:r>
              <a:rPr lang="es-MX" sz="3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MÉTODOS USADO EN EL ANÁLISIS </a:t>
            </a:r>
            <a:r>
              <a:rPr lang="es-MX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ESTADÍSTICO</a:t>
            </a:r>
            <a:r>
              <a:rPr lang="es-MX" sz="2800" b="1" dirty="0" smtClean="0"/>
              <a:t>.</a:t>
            </a:r>
          </a:p>
          <a:p>
            <a:pPr marL="342900" lvl="2" indent="-342900">
              <a:buNone/>
            </a:pPr>
            <a:endParaRPr lang="es-EC" sz="2000" dirty="0"/>
          </a:p>
          <a:p>
            <a:pPr lvl="1">
              <a:lnSpc>
                <a:spcPct val="50000"/>
              </a:lnSpc>
              <a:buFont typeface="Wingdings" pitchFamily="2" charset="2"/>
              <a:buChar char="ü"/>
            </a:pPr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ESTADÍSTICA </a:t>
            </a:r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DESCRIPTIVA.</a:t>
            </a:r>
          </a:p>
          <a:p>
            <a:pPr lvl="1">
              <a:lnSpc>
                <a:spcPct val="50000"/>
              </a:lnSpc>
              <a:buNone/>
            </a:pPr>
            <a:endParaRPr lang="es-MX" sz="24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371600" lvl="2" indent="-457200">
              <a:lnSpc>
                <a:spcPct val="50000"/>
              </a:lnSpc>
              <a:buFont typeface="+mj-lt"/>
              <a:buAutoNum type="alphaLcParenR"/>
            </a:pPr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Medidas </a:t>
            </a:r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Tendencia Central</a:t>
            </a:r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1828800" lvl="3" indent="-457200">
              <a:lnSpc>
                <a:spcPct val="110000"/>
              </a:lnSpc>
              <a:buFont typeface="Arial" pitchFamily="34" charset="0"/>
              <a:buChar char="•"/>
            </a:pPr>
            <a:r>
              <a:rPr lang="es-MX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MEDIA </a:t>
            </a:r>
            <a:r>
              <a:rPr lang="es-MX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ARITMÉTICA.</a:t>
            </a:r>
          </a:p>
          <a:p>
            <a:pPr marL="1828800" lvl="3" indent="-457200">
              <a:lnSpc>
                <a:spcPts val="2000"/>
              </a:lnSpc>
              <a:buFont typeface="Arial" pitchFamily="34" charset="0"/>
              <a:buChar char="•"/>
            </a:pPr>
            <a:r>
              <a:rPr lang="es-MX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MEDIANA.</a:t>
            </a:r>
          </a:p>
          <a:p>
            <a:pPr marL="1828800" lvl="3" indent="-457200">
              <a:lnSpc>
                <a:spcPts val="2000"/>
              </a:lnSpc>
              <a:buNone/>
            </a:pPr>
            <a:endParaRPr lang="es-MX" sz="24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371600" lvl="2" indent="-457200">
              <a:lnSpc>
                <a:spcPts val="2000"/>
              </a:lnSpc>
              <a:buFont typeface="+mj-lt"/>
              <a:buAutoNum type="alphaLcParenR"/>
            </a:pPr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Medidas de Dispersión</a:t>
            </a:r>
            <a:endParaRPr lang="es-EC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828800" lvl="3" indent="-457200">
              <a:buFont typeface="Arial" pitchFamily="34" charset="0"/>
              <a:buChar char="•"/>
            </a:pPr>
            <a:r>
              <a:rPr lang="es-MX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VARIANZA</a:t>
            </a:r>
            <a:endParaRPr lang="es-EC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828800" lvl="3" indent="-457200">
              <a:buNone/>
            </a:pPr>
            <a:endParaRPr lang="es-MX" b="1" dirty="0" smtClean="0"/>
          </a:p>
          <a:p>
            <a:pPr marL="1371600" lvl="2" indent="-457200">
              <a:buNone/>
            </a:pPr>
            <a:endParaRPr lang="es-EC" dirty="0"/>
          </a:p>
          <a:p>
            <a:pPr marL="1371600" lvl="2" indent="-457200">
              <a:buFont typeface="+mj-lt"/>
              <a:buAutoNum type="alphaLcParenR"/>
            </a:pPr>
            <a:endParaRPr lang="es-EC" dirty="0"/>
          </a:p>
          <a:p>
            <a:pPr marL="1371600" lvl="2" indent="-457200">
              <a:buNone/>
            </a:pPr>
            <a:endParaRPr lang="es-EC" dirty="0"/>
          </a:p>
          <a:p>
            <a:pPr lvl="1">
              <a:buFont typeface="Wingdings" pitchFamily="2" charset="2"/>
              <a:buChar char="ü"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476672"/>
            <a:ext cx="8534400" cy="758952"/>
          </a:xfrm>
        </p:spPr>
        <p:txBody>
          <a:bodyPr>
            <a:noAutofit/>
          </a:bodyPr>
          <a:lstStyle/>
          <a:p>
            <a:r>
              <a:rPr lang="es-MX" sz="3600" b="1" i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MODELOS ESTRUCTURALES DE SERIES TEMPORALES</a:t>
            </a:r>
            <a:endParaRPr lang="es-EC" sz="3600" i="1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r>
              <a:rPr lang="es-EC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Facilidad para obtener información.</a:t>
            </a:r>
          </a:p>
          <a:p>
            <a:endParaRPr lang="es-EC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s-EC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Series con mayor frecuencia de observación.</a:t>
            </a:r>
          </a:p>
          <a:p>
            <a:endParaRPr lang="es-EC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s-EC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Patrón de comportamiento estable.</a:t>
            </a:r>
          </a:p>
          <a:p>
            <a:endParaRPr lang="es-EC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s-EC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Serie Temporal con naturaleza estocástica.</a:t>
            </a:r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1046984"/>
          </a:xfrm>
        </p:spPr>
        <p:txBody>
          <a:bodyPr>
            <a:normAutofit fontScale="90000"/>
          </a:bodyPr>
          <a:lstStyle/>
          <a:p>
            <a:pPr lvl="2" algn="ctr" rtl="0">
              <a:spcBef>
                <a:spcPct val="0"/>
              </a:spcBef>
            </a:pPr>
            <a:r>
              <a:rPr lang="es-MX" sz="3600" b="1" i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MODELOS DE SERIES TEMPORALES DE UNA VARIABLE</a:t>
            </a:r>
            <a:r>
              <a:rPr lang="es-EC" sz="1600" dirty="0"/>
              <a:t/>
            </a:r>
            <a:br>
              <a:rPr lang="es-EC" sz="1600" dirty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763688" y="2420888"/>
            <a:ext cx="6923112" cy="3705275"/>
          </a:xfrm>
        </p:spPr>
        <p:txBody>
          <a:bodyPr/>
          <a:lstStyle/>
          <a:p>
            <a:pPr>
              <a:buNone/>
            </a:pPr>
            <a:r>
              <a:rPr lang="es-EC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r>
              <a:rPr lang="es-EC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</a:t>
            </a:r>
            <a:r>
              <a:rPr lang="es-EC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Tendencia.</a:t>
            </a:r>
          </a:p>
          <a:p>
            <a:pPr>
              <a:buNone/>
            </a:pPr>
            <a:r>
              <a:rPr lang="es-EC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 Componente Cíclico.</a:t>
            </a:r>
          </a:p>
          <a:p>
            <a:pPr>
              <a:buNone/>
            </a:pPr>
            <a:r>
              <a:rPr lang="es-EC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 Componente Estacional.</a:t>
            </a:r>
          </a:p>
          <a:p>
            <a:pPr>
              <a:buNone/>
            </a:pPr>
            <a:r>
              <a:rPr lang="es-EC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 Componente Irregular.</a:t>
            </a:r>
          </a:p>
          <a:p>
            <a:pPr>
              <a:buNone/>
            </a:pPr>
            <a:endParaRPr lang="es-EC" dirty="0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1556792"/>
            <a:ext cx="4942367" cy="720080"/>
          </a:xfrm>
          <a:prstGeom prst="rect">
            <a:avLst/>
          </a:prstGeom>
          <a:noFill/>
        </p:spPr>
      </p:pic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grpSp>
        <p:nvGrpSpPr>
          <p:cNvPr id="14" name="13 Grupo"/>
          <p:cNvGrpSpPr/>
          <p:nvPr/>
        </p:nvGrpSpPr>
        <p:grpSpPr>
          <a:xfrm>
            <a:off x="1187624" y="2204864"/>
            <a:ext cx="576064" cy="2725226"/>
            <a:chOff x="1187624" y="2204864"/>
            <a:chExt cx="576064" cy="2725226"/>
          </a:xfrm>
        </p:grpSpPr>
        <p:pic>
          <p:nvPicPr>
            <p:cNvPr id="33795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87624" y="2204864"/>
              <a:ext cx="576064" cy="844894"/>
            </a:xfrm>
            <a:prstGeom prst="rect">
              <a:avLst/>
            </a:prstGeom>
            <a:noFill/>
          </p:spPr>
        </p:pic>
        <p:pic>
          <p:nvPicPr>
            <p:cNvPr id="33797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87624" y="2996952"/>
              <a:ext cx="504056" cy="652307"/>
            </a:xfrm>
            <a:prstGeom prst="rect">
              <a:avLst/>
            </a:prstGeom>
            <a:noFill/>
          </p:spPr>
        </p:pic>
        <p:pic>
          <p:nvPicPr>
            <p:cNvPr id="33799" name="Picture 7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59632" y="3429000"/>
              <a:ext cx="493390" cy="775327"/>
            </a:xfrm>
            <a:prstGeom prst="rect">
              <a:avLst/>
            </a:prstGeom>
            <a:noFill/>
          </p:spPr>
        </p:pic>
        <p:pic>
          <p:nvPicPr>
            <p:cNvPr id="33801" name="Picture 9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59632" y="4077072"/>
              <a:ext cx="504056" cy="85301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s-EC" sz="3600" b="1" i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Modelo Simple o Proceso de Ruido Blanco</a:t>
            </a:r>
            <a:endParaRPr lang="es-EC" sz="3600" b="1" i="1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763688" y="3789041"/>
            <a:ext cx="4320480" cy="648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C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s-EC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Perturbación aleatoria.</a:t>
            </a:r>
            <a:endParaRPr lang="es-EC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1556792"/>
            <a:ext cx="2415541" cy="648072"/>
          </a:xfrm>
          <a:prstGeom prst="rect">
            <a:avLst/>
          </a:prstGeom>
          <a:noFill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900113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grpSp>
        <p:nvGrpSpPr>
          <p:cNvPr id="20" name="19 Grupo"/>
          <p:cNvGrpSpPr/>
          <p:nvPr/>
        </p:nvGrpSpPr>
        <p:grpSpPr>
          <a:xfrm>
            <a:off x="1187624" y="2348880"/>
            <a:ext cx="5943933" cy="576064"/>
            <a:chOff x="1187624" y="2204864"/>
            <a:chExt cx="5943933" cy="576064"/>
          </a:xfrm>
        </p:grpSpPr>
        <p:pic>
          <p:nvPicPr>
            <p:cNvPr id="32772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87624" y="2204864"/>
              <a:ext cx="2592288" cy="576064"/>
            </a:xfrm>
            <a:prstGeom prst="rect">
              <a:avLst/>
            </a:prstGeom>
            <a:noFill/>
          </p:spPr>
        </p:pic>
        <p:pic>
          <p:nvPicPr>
            <p:cNvPr id="32774" name="Picture 6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67944" y="2204864"/>
              <a:ext cx="3063613" cy="576064"/>
            </a:xfrm>
            <a:prstGeom prst="rect">
              <a:avLst/>
            </a:prstGeom>
            <a:noFill/>
          </p:spPr>
        </p:pic>
      </p:grp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0" y="447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s-EC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9" name="18 Grupo"/>
          <p:cNvGrpSpPr/>
          <p:nvPr/>
        </p:nvGrpSpPr>
        <p:grpSpPr>
          <a:xfrm>
            <a:off x="3419872" y="2924944"/>
            <a:ext cx="1944216" cy="680246"/>
            <a:chOff x="3491880" y="2739782"/>
            <a:chExt cx="1944216" cy="680246"/>
          </a:xfrm>
        </p:grpSpPr>
        <p:pic>
          <p:nvPicPr>
            <p:cNvPr id="32777" name="Picture 9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91880" y="2739782"/>
              <a:ext cx="432048" cy="678932"/>
            </a:xfrm>
            <a:prstGeom prst="rect">
              <a:avLst/>
            </a:prstGeom>
            <a:noFill/>
          </p:spPr>
        </p:pic>
        <p:pic>
          <p:nvPicPr>
            <p:cNvPr id="32776" name="Picture 8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427984" y="2883798"/>
              <a:ext cx="1008112" cy="536230"/>
            </a:xfrm>
            <a:prstGeom prst="rect">
              <a:avLst/>
            </a:prstGeom>
            <a:noFill/>
          </p:spPr>
        </p:pic>
        <p:sp>
          <p:nvSpPr>
            <p:cNvPr id="16" name="15 Rectángulo"/>
            <p:cNvSpPr/>
            <p:nvPr/>
          </p:nvSpPr>
          <p:spPr>
            <a:xfrm>
              <a:off x="3851920" y="2852936"/>
              <a:ext cx="64807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dirty="0" smtClean="0"/>
                <a:t>~</a:t>
              </a:r>
              <a:r>
                <a:rPr lang="es-MX" sz="2800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Georgia Ref" pitchFamily="18" charset="0"/>
                </a:rPr>
                <a:t>N</a:t>
              </a:r>
              <a:endParaRPr lang="es-EC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Georgia Ref" pitchFamily="18" charset="0"/>
              </a:endParaRPr>
            </a:p>
          </p:txBody>
        </p:sp>
      </p:grpSp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3717032"/>
            <a:ext cx="432048" cy="678932"/>
          </a:xfrm>
          <a:prstGeom prst="rect">
            <a:avLst/>
          </a:prstGeom>
          <a:noFill/>
        </p:spPr>
      </p:pic>
      <p:sp>
        <p:nvSpPr>
          <p:cNvPr id="18" name="2 Marcador de contenido"/>
          <p:cNvSpPr txBox="1">
            <a:spLocks/>
          </p:cNvSpPr>
          <p:nvPr/>
        </p:nvSpPr>
        <p:spPr>
          <a:xfrm>
            <a:off x="1115616" y="4869160"/>
            <a:ext cx="7416824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EC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“Caminata aleatoria con Ruido”.</a:t>
            </a:r>
            <a:endParaRPr kumimoji="0" lang="es-EC" sz="3200" b="0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b="1" i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Modelo de Tendencia lineal local</a:t>
            </a:r>
            <a:endParaRPr lang="es-EC" sz="3600" b="1" i="1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691680" y="4437112"/>
            <a:ext cx="2664296" cy="5760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C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Perturbación</a:t>
            </a:r>
            <a:endParaRPr lang="es-EC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1484784"/>
            <a:ext cx="2808312" cy="753450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2276872"/>
            <a:ext cx="4654336" cy="648072"/>
          </a:xfrm>
          <a:prstGeom prst="rect">
            <a:avLst/>
          </a:prstGeom>
          <a:noFill/>
        </p:spPr>
      </p:pic>
      <p:grpSp>
        <p:nvGrpSpPr>
          <p:cNvPr id="17" name="16 Grupo"/>
          <p:cNvGrpSpPr/>
          <p:nvPr/>
        </p:nvGrpSpPr>
        <p:grpSpPr>
          <a:xfrm>
            <a:off x="-4789040" y="2924944"/>
            <a:ext cx="11809312" cy="648072"/>
            <a:chOff x="-4789040" y="2564904"/>
            <a:chExt cx="11809312" cy="648072"/>
          </a:xfrm>
        </p:grpSpPr>
        <p:pic>
          <p:nvPicPr>
            <p:cNvPr id="31750" name="Picture 6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4789040" y="2636912"/>
              <a:ext cx="8352928" cy="576064"/>
            </a:xfrm>
            <a:prstGeom prst="rect">
              <a:avLst/>
            </a:prstGeom>
            <a:noFill/>
          </p:spPr>
        </p:pic>
        <p:sp>
          <p:nvSpPr>
            <p:cNvPr id="31752" name="Rectangle 8"/>
            <p:cNvSpPr>
              <a:spLocks noChangeArrowheads="1"/>
            </p:cNvSpPr>
            <p:nvPr/>
          </p:nvSpPr>
          <p:spPr bwMode="auto">
            <a:xfrm>
              <a:off x="3779912" y="2564904"/>
              <a:ext cx="324036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sz="12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  </a:t>
              </a:r>
              <a:r>
                <a:rPr kumimoji="0" lang="es-MX" sz="3600" b="1" i="1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Constantia" pitchFamily="18" charset="0"/>
                  <a:ea typeface="Times New Roman" pitchFamily="18" charset="0"/>
                  <a:cs typeface="Times New Roman" pitchFamily="18" charset="0"/>
                </a:rPr>
                <a:t>para  t= 1,…, n</a:t>
              </a:r>
              <a:endParaRPr kumimoji="0" lang="es-MX" sz="3600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onstantia" pitchFamily="18" charset="0"/>
                <a:cs typeface="Arial" pitchFamily="34" charset="0"/>
              </a:endParaRPr>
            </a:p>
          </p:txBody>
        </p:sp>
      </p:grpSp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pic>
        <p:nvPicPr>
          <p:cNvPr id="31753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3717032"/>
            <a:ext cx="2068845" cy="648072"/>
          </a:xfrm>
          <a:prstGeom prst="rect">
            <a:avLst/>
          </a:prstGeom>
          <a:noFill/>
        </p:spPr>
      </p:pic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pic>
        <p:nvPicPr>
          <p:cNvPr id="31755" name="Picture 1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4365104"/>
            <a:ext cx="360040" cy="609298"/>
          </a:xfrm>
          <a:prstGeom prst="rect">
            <a:avLst/>
          </a:prstGeom>
          <a:noFill/>
        </p:spPr>
      </p:pic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 dirty="0"/>
          </a:p>
        </p:txBody>
      </p:sp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0" y="330428"/>
            <a:ext cx="21352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s-EC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 Marcador de contenido"/>
          <p:cNvSpPr txBox="1">
            <a:spLocks/>
          </p:cNvSpPr>
          <p:nvPr/>
        </p:nvSpPr>
        <p:spPr>
          <a:xfrm>
            <a:off x="1187624" y="5085184"/>
            <a:ext cx="4320480" cy="5760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s-EC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“Modelo de nivel local ”</a:t>
            </a:r>
            <a:endParaRPr kumimoji="0" lang="es-EC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973</TotalTime>
  <Words>493</Words>
  <Application>Microsoft Office PowerPoint</Application>
  <PresentationFormat>Presentación en pantalla (4:3)</PresentationFormat>
  <Paragraphs>162</Paragraphs>
  <Slides>43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0</vt:i4>
      </vt:variant>
      <vt:variant>
        <vt:lpstr>Títulos de diapositiva</vt:lpstr>
      </vt:variant>
      <vt:variant>
        <vt:i4>43</vt:i4>
      </vt:variant>
    </vt:vector>
  </HeadingPairs>
  <TitlesOfParts>
    <vt:vector size="44" baseType="lpstr">
      <vt:lpstr>Civil</vt:lpstr>
      <vt:lpstr>Presentación de PowerPoint</vt:lpstr>
      <vt:lpstr>  SALUD E HIGIENE   </vt:lpstr>
      <vt:lpstr> DESCRIPCIÓN DEL PROBLEMA  </vt:lpstr>
      <vt:lpstr>MARCO TEÓRICO </vt:lpstr>
      <vt:lpstr>MARCO TEÓRICO</vt:lpstr>
      <vt:lpstr>MODELOS ESTRUCTURALES DE SERIES TEMPORALES</vt:lpstr>
      <vt:lpstr>MODELOS DE SERIES TEMPORALES DE UNA VARIABLE </vt:lpstr>
      <vt:lpstr>Modelo Simple o Proceso de Ruido Blanco</vt:lpstr>
      <vt:lpstr>Modelo de Tendencia lineal local</vt:lpstr>
      <vt:lpstr>Modelos Cíclicos</vt:lpstr>
      <vt:lpstr>Presentación de PowerPoint</vt:lpstr>
      <vt:lpstr>PRUEBAS ESTADÍSTICAS</vt:lpstr>
      <vt:lpstr>PRUEBAS ESTADÍSTICAS</vt:lpstr>
      <vt:lpstr>HETEROSCEDASTICIDAD</vt:lpstr>
      <vt:lpstr>AUTOCORRELACIÓN </vt:lpstr>
      <vt:lpstr>PEV (Prediction Error Variance) </vt:lpstr>
      <vt:lpstr>APLICACIÓN ESTADÍSTICA</vt:lpstr>
      <vt:lpstr>ANÁLISIS ESTADÍSTICO</vt:lpstr>
      <vt:lpstr>PRIMERA ETAPA – MODELO 1</vt:lpstr>
      <vt:lpstr>PRIMERA ETAPA – MODELO 2</vt:lpstr>
      <vt:lpstr>PRIMERA ETAPA – MODELO 2</vt:lpstr>
      <vt:lpstr>SEGUNDA ETAPA – MODELO 3</vt:lpstr>
      <vt:lpstr>SEGUNDA ETAPA – MODELO 3</vt:lpstr>
      <vt:lpstr>SEGUNDA ETAPA – MODELO 3</vt:lpstr>
      <vt:lpstr>SEGUNDA ETAPA – MODELO 4</vt:lpstr>
      <vt:lpstr>SEGUNDA ETAPA – MODELO 4</vt:lpstr>
      <vt:lpstr>SEGUNDA ETAPA – MODELO 4</vt:lpstr>
      <vt:lpstr>SEGUNDA ETAPA – MODELO 4</vt:lpstr>
      <vt:lpstr>SEGUNDA ETAPA – MODELO 4</vt:lpstr>
      <vt:lpstr>TERCERA ETAPA- PROYECCION</vt:lpstr>
      <vt:lpstr>TERCERA ETAPA – PROYECCIÓN</vt:lpstr>
      <vt:lpstr>ANÁLISIS ESTADÍSTICO  </vt:lpstr>
      <vt:lpstr>PRIMERA ETAPA – MODELO 1</vt:lpstr>
      <vt:lpstr>PRIMERA ETAPA – MODELO 2</vt:lpstr>
      <vt:lpstr>PRIMERA ETAPA – MODELO 2</vt:lpstr>
      <vt:lpstr>PRIMERA ETAPA – MODELO 2</vt:lpstr>
      <vt:lpstr>SEGUNDA ETAPA – MODELO 3</vt:lpstr>
      <vt:lpstr>SEGUNDA ETAPA – MODELO 3</vt:lpstr>
      <vt:lpstr>SEGUNDA ETAPA – MODELO 3</vt:lpstr>
      <vt:lpstr>SEGUNDA ETAPA – MODELO 3</vt:lpstr>
      <vt:lpstr>TERCERA ETAPA PROYECCIÓN</vt:lpstr>
      <vt:lpstr>TERCERA ETAPA PROYECCIÓN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daya</dc:creator>
  <cp:lastModifiedBy>pc</cp:lastModifiedBy>
  <cp:revision>79</cp:revision>
  <dcterms:created xsi:type="dcterms:W3CDTF">2012-02-17T19:58:13Z</dcterms:created>
  <dcterms:modified xsi:type="dcterms:W3CDTF">2012-02-23T17:20:37Z</dcterms:modified>
</cp:coreProperties>
</file>