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94" r:id="rId2"/>
    <p:sldId id="296" r:id="rId3"/>
    <p:sldId id="256" r:id="rId4"/>
    <p:sldId id="257" r:id="rId5"/>
    <p:sldId id="258" r:id="rId6"/>
    <p:sldId id="259" r:id="rId7"/>
    <p:sldId id="268" r:id="rId8"/>
    <p:sldId id="269" r:id="rId9"/>
    <p:sldId id="270" r:id="rId10"/>
    <p:sldId id="271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60" r:id="rId19"/>
    <p:sldId id="261" r:id="rId20"/>
    <p:sldId id="262" r:id="rId21"/>
    <p:sldId id="264" r:id="rId22"/>
    <p:sldId id="265" r:id="rId23"/>
    <p:sldId id="267" r:id="rId24"/>
    <p:sldId id="272" r:id="rId25"/>
    <p:sldId id="273" r:id="rId26"/>
    <p:sldId id="274" r:id="rId27"/>
    <p:sldId id="282" r:id="rId28"/>
    <p:sldId id="283" r:id="rId29"/>
    <p:sldId id="284" r:id="rId30"/>
    <p:sldId id="285" r:id="rId31"/>
    <p:sldId id="286" r:id="rId32"/>
    <p:sldId id="289" r:id="rId33"/>
    <p:sldId id="290" r:id="rId34"/>
    <p:sldId id="291" r:id="rId35"/>
    <p:sldId id="292" r:id="rId36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4344" autoAdjust="0"/>
    <p:restoredTop sz="94677" autoAdjust="0"/>
  </p:normalViewPr>
  <p:slideViewPr>
    <p:cSldViewPr snapToObjects="1">
      <p:cViewPr>
        <p:scale>
          <a:sx n="66" d="100"/>
          <a:sy n="66" d="100"/>
        </p:scale>
        <p:origin x="-1624" y="-8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Conector recto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25" name="Subtítulo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_tradnl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1" name="Marcador de fech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18" name="Marcador de pie de página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9" name="Marcador de número de diapositiva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</a:lstStyle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lang="es-ES_tradnl" smtClean="0"/>
              <a:t>Segundo nivel</a:t>
            </a:r>
          </a:p>
          <a:p>
            <a:pPr lvl="2" eaLnBrk="1" latinLnBrk="0" hangingPunct="1"/>
            <a:r>
              <a:rPr lang="es-ES_tradnl" smtClean="0"/>
              <a:t>Tercer nivel</a:t>
            </a:r>
          </a:p>
          <a:p>
            <a:pPr lvl="3" eaLnBrk="1" latinLnBrk="0" hangingPunct="1"/>
            <a:r>
              <a:rPr lang="es-ES_tradnl" smtClean="0"/>
              <a:t>Cuarto nivel</a:t>
            </a:r>
          </a:p>
          <a:p>
            <a:pPr lvl="4" eaLnBrk="1" latinLnBrk="0" hangingPunct="1"/>
            <a:r>
              <a:rPr lang="es-ES_tradnl" smtClean="0"/>
              <a:t>Quinto nivel</a:t>
            </a:r>
            <a:endParaRPr kumimoji="0"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ángulo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</a:lstStyle>
          <a:p>
            <a:r>
              <a:rPr kumimoji="0" lang="es-ES_tradnl" smtClean="0"/>
              <a:t>Clic para editar título</a:t>
            </a:r>
            <a:endParaRPr kumimoji="0" lang="en-U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  <p:sp>
        <p:nvSpPr>
          <p:cNvPr id="10" name="Marcador de posición de imagen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_tradnl" smtClean="0"/>
              <a:t>Haga clic en el icono para agregar una imagen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ángulo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Marcador de título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es-ES_tradnl" smtClean="0"/>
              <a:t>Clic para editar título</a:t>
            </a:r>
            <a:endParaRPr kumimoji="0" lang="en-US"/>
          </a:p>
        </p:txBody>
      </p:sp>
      <p:sp>
        <p:nvSpPr>
          <p:cNvPr id="31" name="Marcador de texto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lang="en-US"/>
          </a:p>
        </p:txBody>
      </p:sp>
      <p:sp>
        <p:nvSpPr>
          <p:cNvPr id="27" name="Marcador de fech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fld id="{23B86B88-0DD3-F74B-AC00-C85422B0982E}" type="datetimeFigureOut">
              <a:rPr lang="es-ES_tradnl" smtClean="0"/>
              <a:pPr/>
              <a:t>23/8/11</a:t>
            </a:fld>
            <a:endParaRPr lang="es-ES_tradnl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16" name="Marcador de número de diapositiva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</a:lstStyle>
          <a:p>
            <a:fld id="{16092420-1015-1940-8995-DF1E88861AFD}" type="slidenum">
              <a:rPr lang="es-ES_tradnl" smtClean="0"/>
              <a:pPr/>
              <a:t>‹Nr.›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3110132" y="2514600"/>
            <a:ext cx="5500468" cy="886968"/>
          </a:xfrm>
        </p:spPr>
        <p:txBody>
          <a:bodyPr/>
          <a:lstStyle/>
          <a:p>
            <a:r>
              <a:rPr lang="es-ES_tradnl" dirty="0" smtClean="0"/>
              <a:t>Proyecto de grado</a:t>
            </a:r>
            <a:endParaRPr lang="es-ES_tradnl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3110132" y="3539864"/>
            <a:ext cx="5500468" cy="1489336"/>
          </a:xfrm>
        </p:spPr>
        <p:txBody>
          <a:bodyPr/>
          <a:lstStyle/>
          <a:p>
            <a:r>
              <a:rPr lang="es-ES_tradnl" u="sng" dirty="0" smtClean="0"/>
              <a:t>Tema:</a:t>
            </a:r>
          </a:p>
          <a:p>
            <a:r>
              <a:rPr lang="es-ES_tradnl" u="sng" dirty="0" smtClean="0"/>
              <a:t>DISEÑO E IMPLEMENTACIÓN DE UN DOCUMENTAL SOBRE NUTRICIÓN </a:t>
            </a:r>
            <a:r>
              <a:rPr lang="en-GB" u="sng" dirty="0" smtClean="0"/>
              <a:t> </a:t>
            </a:r>
            <a:endParaRPr lang="es-ES_tradnl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/>
          <a:lstStyle/>
          <a:p>
            <a:pPr>
              <a:buNone/>
            </a:pPr>
            <a:endParaRPr lang="es-ES_tradnl" dirty="0"/>
          </a:p>
        </p:txBody>
      </p:sp>
      <p:pic>
        <p:nvPicPr>
          <p:cNvPr id="4" name="Marcador de contenido 7" descr="Screen shot 2011-05-22 at 20.01.17.pn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304800"/>
            <a:ext cx="4800600" cy="6150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/>
          <a:lstStyle/>
          <a:p>
            <a:pPr algn="ctr">
              <a:buNone/>
            </a:pPr>
            <a:endParaRPr lang="es-ES_tradnl" dirty="0" smtClean="0"/>
          </a:p>
          <a:p>
            <a:pPr algn="ctr">
              <a:buNone/>
            </a:pPr>
            <a:endParaRPr lang="es-ES_tradnl" dirty="0" smtClean="0"/>
          </a:p>
          <a:p>
            <a:pPr algn="ctr">
              <a:buNone/>
            </a:pPr>
            <a:endParaRPr lang="es-ES_tradnl" dirty="0" smtClean="0"/>
          </a:p>
          <a:p>
            <a:pPr algn="ctr">
              <a:buNone/>
            </a:pPr>
            <a:endParaRPr lang="es-ES_tradnl" dirty="0" smtClean="0"/>
          </a:p>
          <a:p>
            <a:pPr algn="ctr">
              <a:buNone/>
            </a:pPr>
            <a:endParaRPr lang="es-ES_tradnl" dirty="0" smtClean="0"/>
          </a:p>
          <a:p>
            <a:pPr algn="ctr">
              <a:buNone/>
            </a:pPr>
            <a:endParaRPr lang="es-ES_tradnl" dirty="0" smtClean="0"/>
          </a:p>
          <a:p>
            <a:pPr algn="ctr">
              <a:buNone/>
            </a:pPr>
            <a:r>
              <a:rPr lang="es-ES_tradnl" dirty="0" smtClean="0"/>
              <a:t>   </a:t>
            </a:r>
            <a:r>
              <a:rPr lang="es-ES_tradnl" sz="2800" b="1" dirty="0" smtClean="0">
                <a:solidFill>
                  <a:srgbClr val="B13F9A"/>
                </a:solidFill>
              </a:rPr>
              <a:t>CONCLUSIONES DE LAS ENCUESTAS</a:t>
            </a:r>
            <a:endParaRPr lang="es-ES_tradnl" sz="2800" b="1" dirty="0">
              <a:solidFill>
                <a:srgbClr val="B13F9A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txBody>
          <a:bodyPr/>
          <a:lstStyle/>
          <a:p>
            <a:pPr algn="ctr">
              <a:buNone/>
            </a:pPr>
            <a:endParaRPr lang="es-ES" sz="28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s-ES" sz="2000" b="1" dirty="0" smtClean="0">
                <a:solidFill>
                  <a:schemeClr val="tx2"/>
                </a:solidFill>
              </a:rPr>
              <a:t>¿Adquieren programas de productoras independientes?</a:t>
            </a:r>
          </a:p>
          <a:p>
            <a:pPr algn="ctr">
              <a:buNone/>
            </a:pPr>
            <a:endParaRPr lang="es-ES_tradnl" sz="2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980696"/>
            <a:ext cx="3888432" cy="308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ES" sz="22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s-ES" sz="2000" b="1" dirty="0" smtClean="0">
                <a:solidFill>
                  <a:schemeClr val="tx2"/>
                </a:solidFill>
              </a:rPr>
              <a:t>¿Con qué frecuencia compra a una productora independiente?</a:t>
            </a:r>
          </a:p>
          <a:p>
            <a:pPr algn="ctr">
              <a:buNone/>
            </a:pPr>
            <a:endParaRPr lang="es-ES" sz="2200" dirty="0" smtClean="0">
              <a:solidFill>
                <a:schemeClr val="tx2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28475"/>
            <a:ext cx="3810744" cy="3125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ES" sz="22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s-ES" sz="2000" b="1" dirty="0" smtClean="0">
                <a:solidFill>
                  <a:schemeClr val="tx2"/>
                </a:solidFill>
              </a:rPr>
              <a:t>¿Compraría un documental instructivo sobre el Impacto de la Nutrición?</a:t>
            </a:r>
            <a:endParaRPr lang="es-ES_tradnl" sz="2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438400"/>
            <a:ext cx="4107730" cy="2826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6200" y="304800"/>
            <a:ext cx="8077200" cy="61509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ES" sz="22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es-ES" sz="22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s-ES" sz="2000" b="1" dirty="0" smtClean="0">
                <a:solidFill>
                  <a:schemeClr val="tx2"/>
                </a:solidFill>
              </a:rPr>
              <a:t>¿Con qué frecuencia compraría documentales de este tipo?</a:t>
            </a:r>
            <a:endParaRPr lang="es-ES_tradnl" sz="2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438797" y="2286000"/>
            <a:ext cx="3657203" cy="2871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ES" sz="22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es-ES" sz="22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s-ES" sz="2000" b="1" dirty="0" smtClean="0">
                <a:solidFill>
                  <a:schemeClr val="tx2"/>
                </a:solidFill>
              </a:rPr>
              <a:t>¿Cómo le gustaría el perfil del documental?</a:t>
            </a:r>
            <a:endParaRPr lang="es-ES_tradnl" sz="2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246370"/>
            <a:ext cx="3752478" cy="28590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543800" cy="615093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s-ES" sz="20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s-ES" sz="2000" b="1" dirty="0" smtClean="0">
                <a:solidFill>
                  <a:schemeClr val="tx2"/>
                </a:solidFill>
              </a:rPr>
              <a:t>¿Cuánto estaría dispuesto a invertir por la transmisión de un documental de </a:t>
            </a:r>
            <a:r>
              <a:rPr lang="en-US" sz="2000" b="1" dirty="0" smtClean="0">
                <a:solidFill>
                  <a:schemeClr val="tx2"/>
                </a:solidFill>
              </a:rPr>
              <a:t>producción independiente?</a:t>
            </a:r>
          </a:p>
          <a:p>
            <a:pPr algn="ctr">
              <a:buNone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algn="ctr">
              <a:buNone/>
            </a:pPr>
            <a:endParaRPr lang="en-US" sz="2000" b="1" dirty="0" smtClean="0">
              <a:solidFill>
                <a:schemeClr val="tx2"/>
              </a:solidFill>
            </a:endParaRPr>
          </a:p>
          <a:p>
            <a:pPr algn="just">
              <a:buNone/>
            </a:pPr>
            <a:r>
              <a:rPr lang="es-ES" sz="1800" dirty="0" smtClean="0"/>
              <a:t>   </a:t>
            </a:r>
          </a:p>
          <a:p>
            <a:pPr algn="just">
              <a:buNone/>
            </a:pPr>
            <a:r>
              <a:rPr lang="es-ES" sz="1800" dirty="0" smtClean="0"/>
              <a:t>    Los precios establecidos en esta pregunta, fueron realizados bajo un estudio de precios estándar actuales para realizar la venta de un programa tipo documental en medios </a:t>
            </a:r>
            <a:r>
              <a:rPr lang="en-US" sz="1800" dirty="0" smtClean="0"/>
              <a:t>televisivos.</a:t>
            </a:r>
          </a:p>
          <a:p>
            <a:pPr algn="ctr">
              <a:buNone/>
            </a:pPr>
            <a:endParaRPr lang="es-ES_tradnl" sz="20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816769"/>
            <a:ext cx="3888432" cy="2755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lc="http://schemas.openxmlformats.org/drawingml/2006/lockedCanvas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3366868" y="2514600"/>
            <a:ext cx="5105400" cy="886968"/>
          </a:xfrm>
        </p:spPr>
        <p:txBody>
          <a:bodyPr/>
          <a:lstStyle/>
          <a:p>
            <a:r>
              <a:rPr lang="es-ES_tradnl" dirty="0" smtClean="0"/>
              <a:t>Capitulo 3</a:t>
            </a:r>
            <a:endParaRPr lang="es-ES_tradnl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574936"/>
          </a:xfrm>
        </p:spPr>
        <p:txBody>
          <a:bodyPr/>
          <a:lstStyle/>
          <a:p>
            <a:r>
              <a:rPr lang="es-ES_tradnl" u="sng" dirty="0" smtClean="0"/>
              <a:t>Plan de desarrollo</a:t>
            </a:r>
            <a:r>
              <a:rPr lang="en-GB" u="sng" dirty="0" smtClean="0"/>
              <a:t> </a:t>
            </a:r>
            <a:endParaRPr lang="es-ES_tradnl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81000"/>
            <a:ext cx="6781800" cy="6074736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  <a:buNone/>
            </a:pPr>
            <a:r>
              <a:rPr lang="es-ES_tradnl" u="sng" dirty="0" smtClean="0">
                <a:solidFill>
                  <a:schemeClr val="tx2"/>
                </a:solidFill>
              </a:rPr>
              <a:t>Ingeniería de la producción</a:t>
            </a:r>
          </a:p>
          <a:p>
            <a:pPr>
              <a:spcAft>
                <a:spcPts val="1800"/>
              </a:spcAft>
              <a:buNone/>
            </a:pPr>
            <a:r>
              <a:rPr lang="es-ES_tradnl" sz="2400" dirty="0" smtClean="0">
                <a:solidFill>
                  <a:schemeClr val="tx2"/>
                </a:solidFill>
              </a:rPr>
              <a:t>Tratamiento:</a:t>
            </a:r>
          </a:p>
          <a:p>
            <a:pPr algn="just">
              <a:buNone/>
            </a:pPr>
            <a:r>
              <a:rPr lang="es-ES_tradnl" sz="2000" dirty="0" smtClean="0">
                <a:solidFill>
                  <a:schemeClr val="tx2"/>
                </a:solidFill>
              </a:rPr>
              <a:t>   </a:t>
            </a:r>
            <a:r>
              <a:rPr lang="es-ES_tradnl" sz="2000" dirty="0" smtClean="0"/>
              <a:t>En el documental la cámara en su mayoría se mueve poco y el uso de los planos son intercalados. Usamos planos medios cortos para las entrevistas con los doctores en grabaciones de interiores y planos generales para las tomas en ambientes de exteriores. La fotografía del documental es a color.  Utilizamos voz en off para explicar parte del documental.   La música instrumental y jazz como la de Big Band nos da el efecto ambiental de lo que proyectamos.</a:t>
            </a:r>
          </a:p>
          <a:p>
            <a:pPr>
              <a:buNone/>
            </a:pPr>
            <a:endParaRPr lang="es-ES_tradn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3110132" y="2514600"/>
            <a:ext cx="5500468" cy="886968"/>
          </a:xfrm>
        </p:spPr>
        <p:txBody>
          <a:bodyPr/>
          <a:lstStyle/>
          <a:p>
            <a:r>
              <a:rPr lang="es-ES_tradnl" dirty="0" smtClean="0"/>
              <a:t>AUTORES:</a:t>
            </a:r>
            <a:endParaRPr lang="es-ES_tradnl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3110132" y="3539864"/>
            <a:ext cx="5500468" cy="1489336"/>
          </a:xfrm>
        </p:spPr>
        <p:txBody>
          <a:bodyPr/>
          <a:lstStyle/>
          <a:p>
            <a:r>
              <a:rPr lang="es-ES_tradnl" u="sng" dirty="0" smtClean="0"/>
              <a:t>MARÍA AUXILIADORA FRAIJO CARRIÓN</a:t>
            </a:r>
          </a:p>
          <a:p>
            <a:r>
              <a:rPr lang="es-ES_tradnl" u="sng" dirty="0" smtClean="0"/>
              <a:t>GIGHLIOLA CECILIA MOULLET VÉLEZ </a:t>
            </a:r>
            <a:r>
              <a:rPr lang="en-GB" u="sng" dirty="0" smtClean="0"/>
              <a:t> </a:t>
            </a:r>
            <a:endParaRPr lang="es-ES_tradnl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/>
          <a:lstStyle/>
          <a:p>
            <a:pPr>
              <a:spcAft>
                <a:spcPts val="600"/>
              </a:spcAft>
              <a:buNone/>
            </a:pPr>
            <a:endParaRPr lang="es-ES_tradnl" sz="2400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ES_tradnl" sz="2400" dirty="0" smtClean="0">
                <a:solidFill>
                  <a:schemeClr val="tx2"/>
                </a:solidFill>
              </a:rPr>
              <a:t>Cuerpo del documental:</a:t>
            </a:r>
          </a:p>
          <a:p>
            <a:pPr>
              <a:spcAft>
                <a:spcPts val="600"/>
              </a:spcAft>
              <a:buNone/>
            </a:pPr>
            <a:endParaRPr lang="es-ES_tradnl" sz="2400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s-ES_tradnl" sz="2000" dirty="0" smtClean="0">
                <a:solidFill>
                  <a:srgbClr val="000000"/>
                </a:solidFill>
              </a:rPr>
              <a:t>Primer bloque: Niños</a:t>
            </a:r>
          </a:p>
          <a:p>
            <a:pPr>
              <a:spcAft>
                <a:spcPts val="600"/>
              </a:spcAft>
            </a:pPr>
            <a:r>
              <a:rPr lang="es-ES_tradnl" sz="2000" dirty="0" smtClean="0">
                <a:solidFill>
                  <a:srgbClr val="000000"/>
                </a:solidFill>
              </a:rPr>
              <a:t>Segundo bloque: Adultos</a:t>
            </a:r>
          </a:p>
          <a:p>
            <a:pPr>
              <a:spcAft>
                <a:spcPts val="600"/>
              </a:spcAft>
            </a:pPr>
            <a:r>
              <a:rPr lang="es-ES_tradnl" sz="2000" dirty="0" smtClean="0">
                <a:solidFill>
                  <a:srgbClr val="000000"/>
                </a:solidFill>
              </a:rPr>
              <a:t>Tercer bloque: Ancianos</a:t>
            </a:r>
          </a:p>
          <a:p>
            <a:pPr>
              <a:spcAft>
                <a:spcPts val="600"/>
              </a:spcAft>
            </a:pPr>
            <a:r>
              <a:rPr lang="es-ES_tradnl" sz="2000" dirty="0" smtClean="0">
                <a:solidFill>
                  <a:srgbClr val="000000"/>
                </a:solidFill>
              </a:rPr>
              <a:t>Cuarto bloque: Vegetarianos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4"/>
          <p:cNvSpPr>
            <a:spLocks noGrp="1"/>
          </p:cNvSpPr>
          <p:nvPr>
            <p:ph idx="1"/>
          </p:nvPr>
        </p:nvSpPr>
        <p:spPr>
          <a:xfrm>
            <a:off x="457200" y="228600"/>
            <a:ext cx="7620000" cy="62271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_tradnl" sz="1600" dirty="0" smtClean="0"/>
              <a:t>Calendario de grabación</a:t>
            </a:r>
            <a:endParaRPr lang="es-ES_tradnl" sz="1600" dirty="0"/>
          </a:p>
        </p:txBody>
      </p:sp>
      <p:pic>
        <p:nvPicPr>
          <p:cNvPr id="6" name="Imagen 5" descr="Captura de pantalla 2011-05-23 a las 23.52.3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533400"/>
            <a:ext cx="8077200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contenido 6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_tradnl" sz="1600" dirty="0" smtClean="0"/>
              <a:t>Plan de Producción</a:t>
            </a:r>
          </a:p>
          <a:p>
            <a:pPr algn="ctr">
              <a:buNone/>
            </a:pPr>
            <a:endParaRPr lang="es-ES_tradnl" sz="1400" dirty="0"/>
          </a:p>
        </p:txBody>
      </p:sp>
      <p:pic>
        <p:nvPicPr>
          <p:cNvPr id="8" name="Imagen 7" descr="Captura de pantalla 2011-05-24 a las 0.07.48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1365250" y="-304800"/>
            <a:ext cx="5651500" cy="74676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_tradnl" sz="1600" dirty="0" smtClean="0"/>
              <a:t>Storyboard</a:t>
            </a:r>
          </a:p>
          <a:p>
            <a:pPr algn="ctr">
              <a:buNone/>
            </a:pPr>
            <a:endParaRPr lang="es-ES_tradnl" sz="1600" dirty="0" smtClean="0"/>
          </a:p>
          <a:p>
            <a:pPr algn="ctr">
              <a:buNone/>
            </a:pPr>
            <a:endParaRPr lang="es-ES_tradnl" sz="1600" dirty="0"/>
          </a:p>
        </p:txBody>
      </p:sp>
      <p:pic>
        <p:nvPicPr>
          <p:cNvPr id="4" name="Imagen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1137" y="685800"/>
            <a:ext cx="4779663" cy="59153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/>
          <a:lstStyle/>
          <a:p>
            <a:pPr>
              <a:buNone/>
            </a:pPr>
            <a:endParaRPr lang="es-ES_tradnl" u="sng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ES_tradnl" u="sng" dirty="0" smtClean="0">
                <a:solidFill>
                  <a:schemeClr val="tx2"/>
                </a:solidFill>
              </a:rPr>
              <a:t>Balance de Equipos</a:t>
            </a:r>
            <a:endParaRPr lang="es-ES_tradnl" u="sng" dirty="0">
              <a:solidFill>
                <a:schemeClr val="tx2"/>
              </a:solidFill>
            </a:endParaRPr>
          </a:p>
        </p:txBody>
      </p:sp>
      <p:pic>
        <p:nvPicPr>
          <p:cNvPr id="4" name="Imagen 3" descr="Captura de pantalla 2011-05-24 a las 1.37.0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57400"/>
            <a:ext cx="7239000" cy="2819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txBody>
          <a:bodyPr/>
          <a:lstStyle/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buNone/>
            </a:pPr>
            <a:r>
              <a:rPr lang="es-ES_tradnl" dirty="0" smtClean="0">
                <a:solidFill>
                  <a:srgbClr val="B13F9A"/>
                </a:solidFill>
              </a:rPr>
              <a:t>    </a:t>
            </a:r>
            <a:r>
              <a:rPr lang="es-ES_tradnl" u="sng" dirty="0" smtClean="0">
                <a:solidFill>
                  <a:srgbClr val="B13F9A"/>
                </a:solidFill>
              </a:rPr>
              <a:t>Balance de Personal</a:t>
            </a:r>
          </a:p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buNone/>
            </a:pPr>
            <a:endParaRPr lang="es-ES_tradnl" dirty="0">
              <a:solidFill>
                <a:srgbClr val="B13F9A"/>
              </a:solidFill>
            </a:endParaRPr>
          </a:p>
        </p:txBody>
      </p:sp>
      <p:pic>
        <p:nvPicPr>
          <p:cNvPr id="5" name="Imagen 4" descr="Captura de pantalla 2011-05-24 a las 1.39.0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905000"/>
            <a:ext cx="6553200" cy="255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3366868" y="2514600"/>
            <a:ext cx="5105400" cy="886968"/>
          </a:xfrm>
        </p:spPr>
        <p:txBody>
          <a:bodyPr/>
          <a:lstStyle/>
          <a:p>
            <a:r>
              <a:rPr lang="es-ES_tradnl" dirty="0" smtClean="0"/>
              <a:t>Capitulo 4</a:t>
            </a:r>
            <a:endParaRPr lang="es-ES_tradnl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574936"/>
          </a:xfrm>
        </p:spPr>
        <p:txBody>
          <a:bodyPr/>
          <a:lstStyle/>
          <a:p>
            <a:r>
              <a:rPr lang="es-ES_tradnl" u="sng" dirty="0" smtClean="0"/>
              <a:t>Presupuesto</a:t>
            </a:r>
            <a:r>
              <a:rPr lang="en-GB" u="sng" dirty="0" smtClean="0"/>
              <a:t> </a:t>
            </a:r>
            <a:endParaRPr lang="es-ES_tradnl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8600"/>
            <a:ext cx="7543800" cy="6227136"/>
          </a:xfrm>
        </p:spPr>
        <p:txBody>
          <a:bodyPr/>
          <a:lstStyle/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r>
              <a:rPr lang="es-ES_tradnl" dirty="0" smtClean="0">
                <a:solidFill>
                  <a:srgbClr val="B13F9A"/>
                </a:solidFill>
              </a:rPr>
              <a:t>  GASTOS: MAQUINARIAS Y EQUIPOS </a:t>
            </a:r>
          </a:p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buNone/>
            </a:pPr>
            <a:r>
              <a:rPr lang="es-ES_tradnl" sz="1800" dirty="0" smtClean="0">
                <a:solidFill>
                  <a:srgbClr val="B13F9A"/>
                </a:solidFill>
              </a:rPr>
              <a:t>  </a:t>
            </a:r>
          </a:p>
          <a:p>
            <a:pPr algn="ctr">
              <a:buNone/>
            </a:pPr>
            <a:r>
              <a:rPr lang="es-ES_tradnl" sz="1800" dirty="0" smtClean="0">
                <a:solidFill>
                  <a:srgbClr val="B13F9A"/>
                </a:solidFill>
              </a:rPr>
              <a:t>    </a:t>
            </a:r>
            <a:r>
              <a:rPr lang="es-ES_tradnl" sz="1800" dirty="0" smtClean="0"/>
              <a:t>No se invierte dinero para la compra de los mismos teniendo como gastos de máquinas un valor total de $0. </a:t>
            </a:r>
            <a:endParaRPr lang="es-ES_tradnl" sz="1800" dirty="0">
              <a:solidFill>
                <a:srgbClr val="B13F9A"/>
              </a:solidFill>
            </a:endParaRPr>
          </a:p>
        </p:txBody>
      </p:sp>
      <p:pic>
        <p:nvPicPr>
          <p:cNvPr id="4" name="Marcador de contenido 3" descr="Screen shot 2011-05-22 at 20.27.24.pn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2209800"/>
            <a:ext cx="4902200" cy="17507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/>
          <a:lstStyle/>
          <a:p>
            <a:pPr>
              <a:buNone/>
            </a:pPr>
            <a:endParaRPr lang="es-ES_tradnl" sz="28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es-ES_tradnl" sz="2800" dirty="0" smtClean="0">
                <a:solidFill>
                  <a:schemeClr val="tx2"/>
                </a:solidFill>
              </a:rPr>
              <a:t>   </a:t>
            </a:r>
            <a:r>
              <a:rPr lang="es-ES_tradnl" dirty="0" smtClean="0">
                <a:solidFill>
                  <a:schemeClr val="tx2"/>
                </a:solidFill>
              </a:rPr>
              <a:t>GASTOS DE SERVICIOS BÁSICOS</a:t>
            </a:r>
            <a:endParaRPr lang="es-ES_tradnl" dirty="0"/>
          </a:p>
        </p:txBody>
      </p:sp>
      <p:pic>
        <p:nvPicPr>
          <p:cNvPr id="4" name="Marcador de contenido 3" descr="Screen shot 2011-05-22 at 20.28.36.pn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150" y="2287482"/>
            <a:ext cx="5556250" cy="2055918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239000" cy="6150936"/>
          </a:xfrm>
        </p:spPr>
        <p:txBody>
          <a:bodyPr/>
          <a:lstStyle/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r>
              <a:rPr lang="es-ES_tradnl" dirty="0" smtClean="0">
                <a:solidFill>
                  <a:srgbClr val="B13F9A"/>
                </a:solidFill>
              </a:rPr>
              <a:t>   GASTOS DE SUELDOS Y SALARIOS</a:t>
            </a:r>
          </a:p>
          <a:p>
            <a:pPr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buNone/>
            </a:pPr>
            <a:endParaRPr lang="es-ES_tradnl" dirty="0">
              <a:solidFill>
                <a:srgbClr val="B13F9A"/>
              </a:solidFill>
            </a:endParaRPr>
          </a:p>
        </p:txBody>
      </p:sp>
      <p:pic>
        <p:nvPicPr>
          <p:cNvPr id="4" name="Marcador de contenido 3" descr="Screen shot 2011-05-22 at 20.29.36.pn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0850" y="2295671"/>
            <a:ext cx="5213350" cy="22001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3366868" y="2514600"/>
            <a:ext cx="5105400" cy="886968"/>
          </a:xfrm>
        </p:spPr>
        <p:txBody>
          <a:bodyPr/>
          <a:lstStyle/>
          <a:p>
            <a:r>
              <a:rPr lang="es-ES_tradnl" dirty="0" smtClean="0"/>
              <a:t>Capitulo 1</a:t>
            </a:r>
            <a:endParaRPr lang="es-ES_tradnl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574936"/>
          </a:xfrm>
        </p:spPr>
        <p:txBody>
          <a:bodyPr/>
          <a:lstStyle/>
          <a:p>
            <a:r>
              <a:rPr lang="es-ES_tradnl" u="sng" dirty="0" smtClean="0"/>
              <a:t>Generalidades</a:t>
            </a:r>
            <a:r>
              <a:rPr lang="en-GB" u="sng" dirty="0" smtClean="0"/>
              <a:t> </a:t>
            </a:r>
            <a:endParaRPr lang="es-ES_tradnl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2"/>
      <p:bldP spid="5" grpId="3"/>
      <p:bldP spid="6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txBody>
          <a:bodyPr/>
          <a:lstStyle/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r>
              <a:rPr lang="es-ES_tradnl" dirty="0" smtClean="0">
                <a:solidFill>
                  <a:srgbClr val="B13F9A"/>
                </a:solidFill>
              </a:rPr>
              <a:t>GASTOS DE ALQUILER</a:t>
            </a:r>
            <a:endParaRPr lang="es-ES_tradnl" dirty="0">
              <a:solidFill>
                <a:srgbClr val="B13F9A"/>
              </a:solidFill>
            </a:endParaRPr>
          </a:p>
        </p:txBody>
      </p:sp>
      <p:pic>
        <p:nvPicPr>
          <p:cNvPr id="4" name="Marcador de contenido 3" descr="Screen shot 2011-05-22 at 20.30.34.pn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750" y="2133600"/>
            <a:ext cx="4870450" cy="205071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8600"/>
            <a:ext cx="7239000" cy="6227136"/>
          </a:xfrm>
        </p:spPr>
        <p:txBody>
          <a:bodyPr/>
          <a:lstStyle/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r>
              <a:rPr lang="es-ES_tradnl" dirty="0" smtClean="0">
                <a:solidFill>
                  <a:srgbClr val="B13F9A"/>
                </a:solidFill>
              </a:rPr>
              <a:t>PRESUPUESTO</a:t>
            </a:r>
          </a:p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 algn="ctr">
              <a:buNone/>
            </a:pPr>
            <a:r>
              <a:rPr lang="es-ES_tradnl" sz="1400" dirty="0" smtClean="0"/>
              <a:t>El costo del proyecto es de $ 1900</a:t>
            </a:r>
            <a:r>
              <a:rPr lang="es-ES_tradnl" dirty="0" smtClean="0"/>
              <a:t> </a:t>
            </a:r>
          </a:p>
          <a:p>
            <a:pPr algn="ctr">
              <a:buNone/>
            </a:pPr>
            <a:endParaRPr lang="es-ES_tradnl" dirty="0">
              <a:solidFill>
                <a:srgbClr val="B13F9A"/>
              </a:solidFill>
            </a:endParaRPr>
          </a:p>
        </p:txBody>
      </p:sp>
      <p:pic>
        <p:nvPicPr>
          <p:cNvPr id="4" name="Marcador de contenido 3" descr="Screen shot 2011-05-22 at 20.31.36.pn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3294" y="1447800"/>
            <a:ext cx="3367906" cy="3687763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_tradnl" dirty="0" smtClean="0"/>
              <a:t>Capitulo 5</a:t>
            </a:r>
            <a:br>
              <a:rPr lang="es-ES_tradnl" dirty="0" smtClean="0"/>
            </a:br>
            <a:endParaRPr lang="es-ES_tradnl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u="sng" dirty="0" smtClean="0"/>
              <a:t>Conclusiones y </a:t>
            </a:r>
          </a:p>
          <a:p>
            <a:r>
              <a:rPr lang="es-ES_tradnl" u="sng" dirty="0" smtClean="0"/>
              <a:t>Recomendaciones</a:t>
            </a:r>
            <a:r>
              <a:rPr lang="en-GB" dirty="0" smtClean="0"/>
              <a:t> </a:t>
            </a:r>
            <a:endParaRPr lang="es-ES_tradnl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txBody>
          <a:bodyPr/>
          <a:lstStyle/>
          <a:p>
            <a:pPr>
              <a:spcAft>
                <a:spcPts val="1200"/>
              </a:spcAft>
              <a:buNone/>
            </a:pPr>
            <a:endParaRPr lang="es-ES_tradnl" dirty="0" smtClean="0">
              <a:solidFill>
                <a:srgbClr val="B13F9A"/>
              </a:solidFill>
            </a:endParaRPr>
          </a:p>
          <a:p>
            <a:pPr>
              <a:spcAft>
                <a:spcPts val="3600"/>
              </a:spcAft>
              <a:buNone/>
            </a:pPr>
            <a:r>
              <a:rPr lang="es-ES_tradnl" dirty="0" smtClean="0">
                <a:solidFill>
                  <a:srgbClr val="B13F9A"/>
                </a:solidFill>
              </a:rPr>
              <a:t>CONCLUSIONES:</a:t>
            </a:r>
          </a:p>
          <a:p>
            <a:pPr>
              <a:spcAft>
                <a:spcPts val="2400"/>
              </a:spcAft>
            </a:pPr>
            <a:r>
              <a:rPr lang="es-ES_tradnl" sz="2000" dirty="0" smtClean="0">
                <a:solidFill>
                  <a:srgbClr val="B13F9A"/>
                </a:solidFill>
              </a:rPr>
              <a:t> </a:t>
            </a:r>
            <a:r>
              <a:rPr lang="es-ES_tradnl" sz="2000" dirty="0" smtClean="0"/>
              <a:t>El 72% de los canales compraría una vez al mes documentales de este tipo.</a:t>
            </a:r>
          </a:p>
          <a:p>
            <a:pPr>
              <a:spcAft>
                <a:spcPts val="3000"/>
              </a:spcAft>
            </a:pPr>
            <a:r>
              <a:rPr lang="es-ES_tradnl" sz="2000" dirty="0" smtClean="0"/>
              <a:t> El documental se realizó con un bosquejo de </a:t>
            </a:r>
            <a:r>
              <a:rPr lang="es-ES_tradnl" sz="2000" dirty="0" err="1" smtClean="0"/>
              <a:t>historyboard</a:t>
            </a:r>
            <a:r>
              <a:rPr lang="es-ES_tradnl" sz="2000" dirty="0" smtClean="0"/>
              <a:t>, se editó y sonorizó en programas de edición.</a:t>
            </a:r>
          </a:p>
          <a:p>
            <a:r>
              <a:rPr lang="es-ES_tradnl" sz="2000" dirty="0" smtClean="0"/>
              <a:t>Los equipos no se compraron, se alquilaron porque no es factible comprarlos. </a:t>
            </a:r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81000"/>
            <a:ext cx="7543800" cy="6074736"/>
          </a:xfrm>
        </p:spPr>
        <p:txBody>
          <a:bodyPr>
            <a:normAutofit/>
          </a:bodyPr>
          <a:lstStyle/>
          <a:p>
            <a:pPr>
              <a:spcAft>
                <a:spcPts val="2400"/>
              </a:spcAft>
              <a:buNone/>
            </a:pPr>
            <a:r>
              <a:rPr lang="es-ES_tradnl" dirty="0" smtClean="0">
                <a:solidFill>
                  <a:schemeClr val="tx2"/>
                </a:solidFill>
              </a:rPr>
              <a:t>RECOMENDACIONES:</a:t>
            </a:r>
          </a:p>
          <a:p>
            <a:r>
              <a:rPr lang="es-ES_tradnl" sz="2200" dirty="0" smtClean="0"/>
              <a:t> Se recomienda poner una productora propia.</a:t>
            </a:r>
          </a:p>
          <a:p>
            <a:pPr>
              <a:buNone/>
            </a:pPr>
            <a:endParaRPr lang="es-ES_tradnl" sz="2200" dirty="0" smtClean="0"/>
          </a:p>
          <a:p>
            <a:r>
              <a:rPr lang="es-ES_tradnl" sz="2200" dirty="0" smtClean="0"/>
              <a:t> Crear publicidad audiovisual para empresas con fines de lucro.</a:t>
            </a:r>
            <a:endParaRPr lang="en-GB" sz="2200" dirty="0" smtClean="0"/>
          </a:p>
          <a:p>
            <a:endParaRPr lang="es-ES_tradnl" sz="2200" dirty="0" smtClean="0"/>
          </a:p>
          <a:p>
            <a:r>
              <a:rPr lang="es-ES_tradnl" sz="2200" dirty="0" smtClean="0"/>
              <a:t> Ampliar el estudio de mercado a productoras de televisión.</a:t>
            </a:r>
          </a:p>
          <a:p>
            <a:pPr>
              <a:buNone/>
            </a:pPr>
            <a:endParaRPr lang="es-ES_tradnl" sz="2200" dirty="0" smtClean="0"/>
          </a:p>
          <a:p>
            <a:pPr algn="just"/>
            <a:r>
              <a:rPr lang="es-ES_tradnl" sz="2200" dirty="0" smtClean="0"/>
              <a:t>Existiría la posibilidad de convertir el documental en una serie televisiva instructiva sobre la salud, trasmitida una vez por semana con capítulos de 30 minutos de duración e implementando un staff con un conductor.</a:t>
            </a:r>
            <a:endParaRPr lang="es-ES_tradnl" sz="2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2286000" y="533400"/>
            <a:ext cx="6186268" cy="3657600"/>
          </a:xfrm>
        </p:spPr>
        <p:txBody>
          <a:bodyPr/>
          <a:lstStyle/>
          <a:p>
            <a:r>
              <a:rPr lang="es-ES_tradnl" dirty="0" smtClean="0"/>
              <a:t>Fin de la presentación</a:t>
            </a:r>
            <a:br>
              <a:rPr lang="es-ES_tradnl" dirty="0" smtClean="0"/>
            </a:br>
            <a:endParaRPr lang="es-ES_trad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81000"/>
            <a:ext cx="7467600" cy="6096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_tradnl" u="sng" dirty="0" smtClean="0">
                <a:solidFill>
                  <a:schemeClr val="tx2"/>
                </a:solidFill>
              </a:rPr>
              <a:t>Introducción</a:t>
            </a:r>
          </a:p>
          <a:p>
            <a:pPr>
              <a:buNone/>
            </a:pPr>
            <a:endParaRPr lang="es-ES_tradnl" u="sng" dirty="0" smtClean="0">
              <a:solidFill>
                <a:schemeClr val="tx2"/>
              </a:solidFill>
            </a:endParaRPr>
          </a:p>
          <a:p>
            <a:pPr algn="just"/>
            <a:r>
              <a:rPr lang="es-ES_tradnl" sz="1800" dirty="0" smtClean="0"/>
              <a:t>Ayudar a las personas a conocer sus necesidades alimenticias.</a:t>
            </a:r>
          </a:p>
          <a:p>
            <a:pPr algn="just">
              <a:buNone/>
            </a:pPr>
            <a:endParaRPr lang="es-ES_tradnl" sz="1800" dirty="0" smtClean="0"/>
          </a:p>
          <a:p>
            <a:pPr algn="just"/>
            <a:r>
              <a:rPr lang="es-ES_tradnl" sz="1800" dirty="0" smtClean="0"/>
              <a:t>Carencias de nutrientes manifiestas de diversas maneras: cansancio, insomnio, fallos de atención, de memoria, concentración y depresión. </a:t>
            </a:r>
          </a:p>
          <a:p>
            <a:pPr>
              <a:buNone/>
            </a:pPr>
            <a:endParaRPr lang="es-ES_tradnl" u="sng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ES_tradnl" u="sng" dirty="0" smtClean="0">
                <a:solidFill>
                  <a:schemeClr val="tx2"/>
                </a:solidFill>
              </a:rPr>
              <a:t>Antecedentes</a:t>
            </a:r>
          </a:p>
          <a:p>
            <a:pPr>
              <a:buNone/>
            </a:pPr>
            <a:endParaRPr lang="es-ES_tradnl" u="sng" dirty="0" smtClean="0">
              <a:solidFill>
                <a:schemeClr val="tx2"/>
              </a:solidFill>
            </a:endParaRPr>
          </a:p>
          <a:p>
            <a:pPr algn="just"/>
            <a:r>
              <a:rPr lang="es-ES_tradnl" sz="1800" dirty="0" smtClean="0">
                <a:solidFill>
                  <a:srgbClr val="000000"/>
                </a:solidFill>
              </a:rPr>
              <a:t>Los malos hábitos alimenticios son un factor responsable de que el Ecuador no alcance el desarrollo.</a:t>
            </a:r>
          </a:p>
          <a:p>
            <a:pPr algn="just"/>
            <a:endParaRPr lang="es-ES_tradnl" sz="1800" dirty="0" smtClean="0">
              <a:solidFill>
                <a:srgbClr val="000000"/>
              </a:solidFill>
            </a:endParaRPr>
          </a:p>
          <a:p>
            <a:pPr algn="just"/>
            <a:r>
              <a:rPr lang="es-ES_tradnl" sz="1800" dirty="0" smtClean="0">
                <a:solidFill>
                  <a:srgbClr val="000000"/>
                </a:solidFill>
              </a:rPr>
              <a:t>Prevalencia de desnutrición entre grupos socio económicos y por localización geográfica.</a:t>
            </a:r>
          </a:p>
          <a:p>
            <a:pPr>
              <a:buNone/>
            </a:pPr>
            <a:endParaRPr lang="es-ES_tradnl" sz="1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457200"/>
            <a:ext cx="7239000" cy="5998536"/>
          </a:xfrm>
        </p:spPr>
        <p:txBody>
          <a:bodyPr/>
          <a:lstStyle/>
          <a:p>
            <a:pPr>
              <a:buNone/>
            </a:pPr>
            <a:r>
              <a:rPr lang="es-ES_tradnl" u="sng" dirty="0" smtClean="0">
                <a:solidFill>
                  <a:schemeClr val="tx2"/>
                </a:solidFill>
              </a:rPr>
              <a:t>Objetivos del proyecto</a:t>
            </a:r>
          </a:p>
          <a:p>
            <a:pPr>
              <a:buNone/>
            </a:pPr>
            <a:endParaRPr lang="es-ES_tradnl" sz="2000" dirty="0" smtClean="0">
              <a:solidFill>
                <a:schemeClr val="tx2"/>
              </a:solidFill>
            </a:endParaRPr>
          </a:p>
          <a:p>
            <a:pPr>
              <a:spcAft>
                <a:spcPts val="1200"/>
              </a:spcAft>
              <a:buNone/>
            </a:pPr>
            <a:r>
              <a:rPr lang="es-ES_tradnl" sz="2400" dirty="0" smtClean="0">
                <a:solidFill>
                  <a:schemeClr val="tx2"/>
                </a:solidFill>
              </a:rPr>
              <a:t>Objetivo General</a:t>
            </a:r>
          </a:p>
          <a:p>
            <a:pPr algn="just"/>
            <a:r>
              <a:rPr lang="es-ES_tradnl" sz="2000" dirty="0" smtClean="0"/>
              <a:t>Proporcionar los fundamentos científicos y conocimientos básicos sobre la nutrición a través de un documental.</a:t>
            </a:r>
          </a:p>
          <a:p>
            <a:pPr>
              <a:buNone/>
            </a:pPr>
            <a:endParaRPr lang="es-ES_tradnl" sz="2000" dirty="0" smtClean="0"/>
          </a:p>
          <a:p>
            <a:pPr>
              <a:spcAft>
                <a:spcPts val="1200"/>
              </a:spcAft>
              <a:buNone/>
            </a:pPr>
            <a:r>
              <a:rPr lang="es-ES_tradnl" sz="2400" dirty="0" smtClean="0">
                <a:solidFill>
                  <a:schemeClr val="tx2"/>
                </a:solidFill>
              </a:rPr>
              <a:t>Objetivos Específicos</a:t>
            </a:r>
          </a:p>
          <a:p>
            <a:pPr>
              <a:spcAft>
                <a:spcPts val="1200"/>
              </a:spcAft>
            </a:pPr>
            <a:r>
              <a:rPr lang="es-ES_tradnl" sz="2000" dirty="0" smtClean="0"/>
              <a:t>Investigar las clasificaciones y sus funciones de cada subtema para ayudar a las personas para que tengan una buena alimentación.</a:t>
            </a:r>
          </a:p>
          <a:p>
            <a:pPr>
              <a:spcAft>
                <a:spcPts val="1200"/>
              </a:spcAft>
            </a:pPr>
            <a:r>
              <a:rPr lang="es-ES_tradnl" sz="2000" dirty="0" smtClean="0"/>
              <a:t>Ser el programa nutricional líder en audiencia televisiva.</a:t>
            </a:r>
          </a:p>
          <a:p>
            <a:r>
              <a:rPr lang="es-ES_tradnl" sz="2000" dirty="0" smtClean="0"/>
              <a:t>Concientizar a las personas para que consuman alimentos sanos.</a:t>
            </a:r>
          </a:p>
          <a:p>
            <a:pPr>
              <a:buNone/>
            </a:pPr>
            <a:endParaRPr lang="es-ES_tradnl" u="sng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/>
          <p:cNvSpPr>
            <a:spLocks noGrp="1"/>
          </p:cNvSpPr>
          <p:nvPr>
            <p:ph type="ctrTitle"/>
          </p:nvPr>
        </p:nvSpPr>
        <p:spPr>
          <a:xfrm>
            <a:off x="3366868" y="2514600"/>
            <a:ext cx="5105400" cy="886968"/>
          </a:xfrm>
        </p:spPr>
        <p:txBody>
          <a:bodyPr/>
          <a:lstStyle/>
          <a:p>
            <a:r>
              <a:rPr lang="es-ES_tradnl" dirty="0" smtClean="0"/>
              <a:t>Capitulo 2</a:t>
            </a:r>
            <a:endParaRPr lang="es-ES_tradnl" dirty="0"/>
          </a:p>
        </p:txBody>
      </p:sp>
      <p:sp>
        <p:nvSpPr>
          <p:cNvPr id="6" name="Subtítulo 5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574936"/>
          </a:xfrm>
        </p:spPr>
        <p:txBody>
          <a:bodyPr/>
          <a:lstStyle/>
          <a:p>
            <a:r>
              <a:rPr lang="es-ES_tradnl" u="sng" dirty="0" smtClean="0"/>
              <a:t>Investigación de mercado</a:t>
            </a:r>
            <a:r>
              <a:rPr lang="en-GB" u="sng" dirty="0" smtClean="0"/>
              <a:t> </a:t>
            </a:r>
            <a:endParaRPr lang="es-ES_tradnl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  <a:buClr>
                <a:schemeClr val="accent2"/>
              </a:buClr>
              <a:buNone/>
            </a:pPr>
            <a:r>
              <a:rPr lang="es-ES_tradnl" dirty="0" smtClean="0">
                <a:solidFill>
                  <a:schemeClr val="tx2"/>
                </a:solidFill>
              </a:rPr>
              <a:t>Objetivos Generales</a:t>
            </a:r>
          </a:p>
          <a:p>
            <a:r>
              <a:rPr lang="es-ES_tradnl" sz="2162" dirty="0" smtClean="0"/>
              <a:t>Determinar la existencia canales de televisión </a:t>
            </a:r>
          </a:p>
          <a:p>
            <a:r>
              <a:rPr lang="es-ES_tradnl" sz="2162" dirty="0" smtClean="0"/>
              <a:t>Identificar las actuales oportunidades </a:t>
            </a:r>
          </a:p>
          <a:p>
            <a:r>
              <a:rPr lang="es-ES_tradnl" sz="2162" dirty="0" smtClean="0"/>
              <a:t>Definir el segmento del mercado </a:t>
            </a:r>
          </a:p>
          <a:p>
            <a:pPr>
              <a:buNone/>
            </a:pPr>
            <a:endParaRPr lang="es-ES_tradnl" sz="2800" dirty="0" smtClean="0"/>
          </a:p>
          <a:p>
            <a:pPr>
              <a:spcAft>
                <a:spcPts val="1200"/>
              </a:spcAft>
              <a:buNone/>
            </a:pPr>
            <a:r>
              <a:rPr lang="es-ES_tradnl" dirty="0" smtClean="0">
                <a:solidFill>
                  <a:srgbClr val="B13F9A"/>
                </a:solidFill>
              </a:rPr>
              <a:t>Objetivos Específicos</a:t>
            </a:r>
          </a:p>
          <a:p>
            <a:r>
              <a:rPr lang="es-ES_tradnl" sz="2162" dirty="0" smtClean="0"/>
              <a:t>Determinar los perfiles, gustos y preferencias </a:t>
            </a:r>
            <a:r>
              <a:rPr lang="en-GB" sz="2162" dirty="0" smtClean="0"/>
              <a:t> </a:t>
            </a:r>
          </a:p>
          <a:p>
            <a:r>
              <a:rPr lang="es-ES_tradnl" sz="2162" dirty="0" smtClean="0"/>
              <a:t>Establecer el grado de conocimiento</a:t>
            </a:r>
          </a:p>
          <a:p>
            <a:r>
              <a:rPr lang="es-ES_tradnl" sz="2162" dirty="0" smtClean="0"/>
              <a:t>Precisar la frecuencia de transmisión en esta línea audiovisual</a:t>
            </a:r>
          </a:p>
          <a:p>
            <a:r>
              <a:rPr lang="es-ES_tradnl" sz="2162" dirty="0" smtClean="0"/>
              <a:t>Conocer la percepción del cliente respecto al documental</a:t>
            </a:r>
          </a:p>
          <a:p>
            <a:r>
              <a:rPr lang="es-ES_tradnl" sz="2162" dirty="0" smtClean="0"/>
              <a:t>Identificar los canales  </a:t>
            </a:r>
            <a:r>
              <a:rPr lang="en-GB" sz="2162" dirty="0" smtClean="0"/>
              <a:t>   </a:t>
            </a:r>
            <a:endParaRPr lang="es-ES_tradnl" sz="2162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304800"/>
            <a:ext cx="7315200" cy="6150936"/>
          </a:xfrm>
        </p:spPr>
        <p:txBody>
          <a:bodyPr/>
          <a:lstStyle/>
          <a:p>
            <a:pPr>
              <a:buNone/>
            </a:pPr>
            <a:endParaRPr lang="es-ES_tradnl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  <a:buNone/>
            </a:pPr>
            <a:r>
              <a:rPr lang="es-ES_tradnl" dirty="0" smtClean="0">
                <a:solidFill>
                  <a:schemeClr val="tx2"/>
                </a:solidFill>
              </a:rPr>
              <a:t>Definición de la Población</a:t>
            </a:r>
          </a:p>
          <a:p>
            <a:pPr>
              <a:buNone/>
            </a:pPr>
            <a:r>
              <a:rPr lang="es-ES_tradnl" sz="2800" dirty="0" smtClean="0"/>
              <a:t>   </a:t>
            </a:r>
            <a:r>
              <a:rPr lang="es-ES_tradnl" sz="2000" dirty="0" smtClean="0"/>
              <a:t>Los elementos de la población sobre la cual se va a determinar el tamaño de la muestra asciende a 33 canales de televisión; siendo 6 VHF y 48 UHF.</a:t>
            </a:r>
            <a:endParaRPr lang="en-US" sz="2000" dirty="0" smtClean="0"/>
          </a:p>
          <a:p>
            <a:pPr>
              <a:buNone/>
            </a:pPr>
            <a:endParaRPr lang="es-ES_tradnl" dirty="0" smtClean="0">
              <a:solidFill>
                <a:schemeClr val="tx2"/>
              </a:solidFill>
            </a:endParaRPr>
          </a:p>
          <a:p>
            <a:pPr>
              <a:spcAft>
                <a:spcPts val="1200"/>
              </a:spcAft>
              <a:buNone/>
            </a:pPr>
            <a:r>
              <a:rPr lang="es-ES_tradnl" sz="2800" dirty="0" smtClean="0">
                <a:solidFill>
                  <a:schemeClr val="tx2"/>
                </a:solidFill>
              </a:rPr>
              <a:t>Definición de la muestra</a:t>
            </a:r>
            <a:r>
              <a:rPr lang="en-GB" sz="2800" dirty="0" smtClean="0">
                <a:solidFill>
                  <a:schemeClr val="tx2"/>
                </a:solidFill>
              </a:rPr>
              <a:t> </a:t>
            </a:r>
            <a:endParaRPr lang="es-ES_tradnl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es-ES" sz="2000" dirty="0" smtClean="0"/>
              <a:t>    Dado que no se cuenta con información estadística relevante de estudios previos realizados, se utilizará el criterio de raiting promedio para las ciudades de Guayaquil, Quito y Cuenca.</a:t>
            </a:r>
            <a:endParaRPr lang="en-GB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s-ES_tradnl" sz="2000" dirty="0" smtClean="0"/>
          </a:p>
          <a:p>
            <a:pPr>
              <a:buNone/>
            </a:pPr>
            <a:endParaRPr lang="es-ES_trad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8600"/>
            <a:ext cx="7239000" cy="62271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ES_tradnl" sz="1400" dirty="0" smtClean="0"/>
              <a:t>Diseño de la encuesta</a:t>
            </a:r>
          </a:p>
          <a:p>
            <a:pPr algn="ctr">
              <a:buNone/>
            </a:pPr>
            <a:endParaRPr lang="es-ES_tradnl" sz="1400" dirty="0"/>
          </a:p>
        </p:txBody>
      </p:sp>
      <p:pic>
        <p:nvPicPr>
          <p:cNvPr id="4" name="Marcador de contenido 3" descr="Screen shot 2011-05-22 at 19.59.23.png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1" y="533400"/>
            <a:ext cx="4953000" cy="5922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o">
  <a:themeElements>
    <a:clrScheme name="Opulen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o">
      <a:majorFont>
        <a:latin typeface="Trebuchet MS"/>
        <a:ea typeface=""/>
        <a:cs typeface=""/>
        <a:font script="Jpan" typeface="ヒラギノ丸ゴ Pro W4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ヒラギノ丸ゴ Pro W4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Opulento.thmx</Template>
  <TotalTime>816</TotalTime>
  <Words>704</Words>
  <Application>Microsoft Macintosh PowerPoint</Application>
  <PresentationFormat>Presentación en pantalla (4:3)</PresentationFormat>
  <Paragraphs>147</Paragraphs>
  <Slides>35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Opulento</vt:lpstr>
      <vt:lpstr>Proyecto de grado</vt:lpstr>
      <vt:lpstr>AUTORES:</vt:lpstr>
      <vt:lpstr>Capitulo 1</vt:lpstr>
      <vt:lpstr>Diapositiva 4</vt:lpstr>
      <vt:lpstr>Diapositiva 5</vt:lpstr>
      <vt:lpstr>Capitulo 2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Capitulo 3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Capitulo 4</vt:lpstr>
      <vt:lpstr>Diapositiva 27</vt:lpstr>
      <vt:lpstr>Diapositiva 28</vt:lpstr>
      <vt:lpstr>Diapositiva 29</vt:lpstr>
      <vt:lpstr>Diapositiva 30</vt:lpstr>
      <vt:lpstr>Diapositiva 31</vt:lpstr>
      <vt:lpstr>Capitulo 5 </vt:lpstr>
      <vt:lpstr>Diapositiva 33</vt:lpstr>
      <vt:lpstr>Diapositiva 34</vt:lpstr>
      <vt:lpstr>Fin de la presentación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Capitulo II</dc:title>
  <dc:creator>Gighliola Moullet</dc:creator>
  <cp:lastModifiedBy>Gighliola Moullet</cp:lastModifiedBy>
  <cp:revision>95</cp:revision>
  <dcterms:created xsi:type="dcterms:W3CDTF">2011-08-24T04:56:20Z</dcterms:created>
  <dcterms:modified xsi:type="dcterms:W3CDTF">2011-08-24T04:56:37Z</dcterms:modified>
</cp:coreProperties>
</file>