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90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8B61D55-6AB5-4CC4-B36C-9D607CB28B6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744783-F73F-41AD-836E-61B9D619FEB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ACE298-5190-4104-B63F-478FD748AF8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BFF09EB-1426-419D-97D7-A0B1331C49D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EC3DE-3107-47BD-9522-825806FFFB5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F0F295-D4AA-42A9-AA7D-BB6726E9D07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79B8FD-21C8-43C4-B113-A64D2388818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9CEEC-39AD-4A2F-BF6E-92F66E70C07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20FBFE-F627-42A0-9B37-FF708380E48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CBF9DA-8C06-4407-A655-E13E4F48B3E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DAB4F-7A9D-4F91-942F-16B401C7096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725BB5-2857-4238-8CD6-1A94C8F3A5A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F7072E38-EC4A-4AB7-9A26-6712D78E9B88}" type="slidenum">
              <a:rPr lang="es-ES"/>
              <a:pPr/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>
                <a:solidFill>
                  <a:srgbClr val="B5FBF1"/>
                </a:solidFill>
                <a:latin typeface="Lucida Sans Unicode" pitchFamily="34" charset="0"/>
              </a:rPr>
              <a:t>ATRACTIVIDAD</a:t>
            </a:r>
          </a:p>
        </p:txBody>
      </p:sp>
      <p:grpSp>
        <p:nvGrpSpPr>
          <p:cNvPr id="3075" name="Group 3"/>
          <p:cNvGrpSpPr>
            <a:grpSpLocks/>
          </p:cNvGrpSpPr>
          <p:nvPr/>
        </p:nvGrpSpPr>
        <p:grpSpPr bwMode="auto">
          <a:xfrm>
            <a:off x="457200" y="1981200"/>
            <a:ext cx="8229600" cy="4114800"/>
            <a:chOff x="288" y="1248"/>
            <a:chExt cx="5184" cy="2592"/>
          </a:xfrm>
        </p:grpSpPr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4176" y="3183"/>
              <a:ext cx="1296" cy="657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 b="1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3.20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3077" name="Rectangle 5"/>
            <p:cNvSpPr>
              <a:spLocks noChangeArrowheads="1"/>
            </p:cNvSpPr>
            <p:nvPr/>
          </p:nvSpPr>
          <p:spPr bwMode="auto">
            <a:xfrm>
              <a:off x="2881" y="3183"/>
              <a:ext cx="1295" cy="657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65000"/>
                <a:buFont typeface="Wingdings" pitchFamily="2" charset="2"/>
                <a:buNone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8" name="Rectangle 6"/>
            <p:cNvSpPr>
              <a:spLocks noChangeArrowheads="1"/>
            </p:cNvSpPr>
            <p:nvPr/>
          </p:nvSpPr>
          <p:spPr bwMode="auto">
            <a:xfrm>
              <a:off x="1972" y="3183"/>
              <a:ext cx="909" cy="657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 b="1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1.00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3079" name="Rectangle 7"/>
            <p:cNvSpPr>
              <a:spLocks noChangeArrowheads="1"/>
            </p:cNvSpPr>
            <p:nvPr/>
          </p:nvSpPr>
          <p:spPr bwMode="auto">
            <a:xfrm>
              <a:off x="288" y="3183"/>
              <a:ext cx="1684" cy="657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just"/>
              <a:r>
                <a:rPr lang="es-EC" b="1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RESULTADOS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3080" name="Rectangle 8"/>
            <p:cNvSpPr>
              <a:spLocks noChangeArrowheads="1"/>
            </p:cNvSpPr>
            <p:nvPr/>
          </p:nvSpPr>
          <p:spPr bwMode="auto">
            <a:xfrm>
              <a:off x="4176" y="2642"/>
              <a:ext cx="1296" cy="541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0.90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3081" name="Rectangle 9"/>
            <p:cNvSpPr>
              <a:spLocks noChangeArrowheads="1"/>
            </p:cNvSpPr>
            <p:nvPr/>
          </p:nvSpPr>
          <p:spPr bwMode="auto">
            <a:xfrm>
              <a:off x="2881" y="2642"/>
              <a:ext cx="1295" cy="541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3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3082" name="Rectangle 10"/>
            <p:cNvSpPr>
              <a:spLocks noChangeArrowheads="1"/>
            </p:cNvSpPr>
            <p:nvPr/>
          </p:nvSpPr>
          <p:spPr bwMode="auto">
            <a:xfrm>
              <a:off x="1972" y="2642"/>
              <a:ext cx="909" cy="541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0.30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3083" name="Rectangle 11"/>
            <p:cNvSpPr>
              <a:spLocks noChangeArrowheads="1"/>
            </p:cNvSpPr>
            <p:nvPr/>
          </p:nvSpPr>
          <p:spPr bwMode="auto">
            <a:xfrm>
              <a:off x="288" y="2642"/>
              <a:ext cx="1684" cy="541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just"/>
              <a:r>
                <a:rPr lang="es-EC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MANEJO CICLO DE VIDA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3084" name="Rectangle 12"/>
            <p:cNvSpPr>
              <a:spLocks noChangeArrowheads="1"/>
            </p:cNvSpPr>
            <p:nvPr/>
          </p:nvSpPr>
          <p:spPr bwMode="auto">
            <a:xfrm>
              <a:off x="4176" y="2293"/>
              <a:ext cx="1296" cy="349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0.60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3085" name="Rectangle 13"/>
            <p:cNvSpPr>
              <a:spLocks noChangeArrowheads="1"/>
            </p:cNvSpPr>
            <p:nvPr/>
          </p:nvSpPr>
          <p:spPr bwMode="auto">
            <a:xfrm>
              <a:off x="2881" y="2293"/>
              <a:ext cx="1295" cy="349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3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3086" name="Rectangle 14"/>
            <p:cNvSpPr>
              <a:spLocks noChangeArrowheads="1"/>
            </p:cNvSpPr>
            <p:nvPr/>
          </p:nvSpPr>
          <p:spPr bwMode="auto">
            <a:xfrm>
              <a:off x="1972" y="2293"/>
              <a:ext cx="909" cy="349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0.20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3087" name="Rectangle 15"/>
            <p:cNvSpPr>
              <a:spLocks noChangeArrowheads="1"/>
            </p:cNvSpPr>
            <p:nvPr/>
          </p:nvSpPr>
          <p:spPr bwMode="auto">
            <a:xfrm>
              <a:off x="288" y="2293"/>
              <a:ext cx="1684" cy="349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just"/>
              <a:r>
                <a:rPr lang="es-EC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MANEJO DE CLIENTES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3088" name="Rectangle 16"/>
            <p:cNvSpPr>
              <a:spLocks noChangeArrowheads="1"/>
            </p:cNvSpPr>
            <p:nvPr/>
          </p:nvSpPr>
          <p:spPr bwMode="auto">
            <a:xfrm>
              <a:off x="4176" y="1945"/>
              <a:ext cx="1296" cy="348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0.80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3089" name="Rectangle 17"/>
            <p:cNvSpPr>
              <a:spLocks noChangeArrowheads="1"/>
            </p:cNvSpPr>
            <p:nvPr/>
          </p:nvSpPr>
          <p:spPr bwMode="auto">
            <a:xfrm>
              <a:off x="2881" y="1945"/>
              <a:ext cx="1295" cy="348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4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3090" name="Rectangle 18"/>
            <p:cNvSpPr>
              <a:spLocks noChangeArrowheads="1"/>
            </p:cNvSpPr>
            <p:nvPr/>
          </p:nvSpPr>
          <p:spPr bwMode="auto">
            <a:xfrm>
              <a:off x="1972" y="1945"/>
              <a:ext cx="909" cy="348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0.20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3091" name="Rectangle 19"/>
            <p:cNvSpPr>
              <a:spLocks noChangeArrowheads="1"/>
            </p:cNvSpPr>
            <p:nvPr/>
          </p:nvSpPr>
          <p:spPr bwMode="auto">
            <a:xfrm>
              <a:off x="288" y="1945"/>
              <a:ext cx="1684" cy="348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just"/>
              <a:r>
                <a:rPr lang="es-EC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ACCESIBILIDAD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3092" name="Rectangle 20"/>
            <p:cNvSpPr>
              <a:spLocks noChangeArrowheads="1"/>
            </p:cNvSpPr>
            <p:nvPr/>
          </p:nvSpPr>
          <p:spPr bwMode="auto">
            <a:xfrm>
              <a:off x="4176" y="1596"/>
              <a:ext cx="1296" cy="349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0.90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3093" name="Rectangle 21"/>
            <p:cNvSpPr>
              <a:spLocks noChangeArrowheads="1"/>
            </p:cNvSpPr>
            <p:nvPr/>
          </p:nvSpPr>
          <p:spPr bwMode="auto">
            <a:xfrm>
              <a:off x="2881" y="1596"/>
              <a:ext cx="1295" cy="349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3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3094" name="Rectangle 22"/>
            <p:cNvSpPr>
              <a:spLocks noChangeArrowheads="1"/>
            </p:cNvSpPr>
            <p:nvPr/>
          </p:nvSpPr>
          <p:spPr bwMode="auto">
            <a:xfrm>
              <a:off x="1972" y="1596"/>
              <a:ext cx="909" cy="349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0.30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3095" name="Rectangle 23"/>
            <p:cNvSpPr>
              <a:spLocks noChangeArrowheads="1"/>
            </p:cNvSpPr>
            <p:nvPr/>
          </p:nvSpPr>
          <p:spPr bwMode="auto">
            <a:xfrm>
              <a:off x="288" y="1596"/>
              <a:ext cx="1684" cy="349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just"/>
              <a:r>
                <a:rPr lang="es-EC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CRECIMIENTO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3096" name="Rectangle 24"/>
            <p:cNvSpPr>
              <a:spLocks noChangeArrowheads="1"/>
            </p:cNvSpPr>
            <p:nvPr/>
          </p:nvSpPr>
          <p:spPr bwMode="auto">
            <a:xfrm>
              <a:off x="4176" y="1248"/>
              <a:ext cx="1296" cy="348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 b="1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VALOR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3097" name="Rectangle 25"/>
            <p:cNvSpPr>
              <a:spLocks noChangeArrowheads="1"/>
            </p:cNvSpPr>
            <p:nvPr/>
          </p:nvSpPr>
          <p:spPr bwMode="auto">
            <a:xfrm>
              <a:off x="2881" y="1248"/>
              <a:ext cx="1295" cy="348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 b="1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CALIFICACION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3098" name="Rectangle 26"/>
            <p:cNvSpPr>
              <a:spLocks noChangeArrowheads="1"/>
            </p:cNvSpPr>
            <p:nvPr/>
          </p:nvSpPr>
          <p:spPr bwMode="auto">
            <a:xfrm>
              <a:off x="1972" y="1248"/>
              <a:ext cx="909" cy="348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 b="1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PESO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3099" name="Rectangle 27"/>
            <p:cNvSpPr>
              <a:spLocks noChangeArrowheads="1"/>
            </p:cNvSpPr>
            <p:nvPr/>
          </p:nvSpPr>
          <p:spPr bwMode="auto">
            <a:xfrm>
              <a:off x="288" y="1248"/>
              <a:ext cx="1684" cy="348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 b="1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FACTORES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3100" name="Line 28"/>
            <p:cNvSpPr>
              <a:spLocks noChangeShapeType="1"/>
            </p:cNvSpPr>
            <p:nvPr/>
          </p:nvSpPr>
          <p:spPr bwMode="auto">
            <a:xfrm>
              <a:off x="288" y="1248"/>
              <a:ext cx="5184" cy="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101" name="Line 29"/>
            <p:cNvSpPr>
              <a:spLocks noChangeShapeType="1"/>
            </p:cNvSpPr>
            <p:nvPr/>
          </p:nvSpPr>
          <p:spPr bwMode="auto">
            <a:xfrm>
              <a:off x="288" y="3840"/>
              <a:ext cx="5184" cy="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102" name="Line 30"/>
            <p:cNvSpPr>
              <a:spLocks noChangeShapeType="1"/>
            </p:cNvSpPr>
            <p:nvPr/>
          </p:nvSpPr>
          <p:spPr bwMode="auto">
            <a:xfrm>
              <a:off x="288" y="1248"/>
              <a:ext cx="0" cy="259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103" name="Line 31"/>
            <p:cNvSpPr>
              <a:spLocks noChangeShapeType="1"/>
            </p:cNvSpPr>
            <p:nvPr/>
          </p:nvSpPr>
          <p:spPr bwMode="auto">
            <a:xfrm>
              <a:off x="5472" y="1248"/>
              <a:ext cx="0" cy="259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104" name="Line 32"/>
            <p:cNvSpPr>
              <a:spLocks noChangeShapeType="1"/>
            </p:cNvSpPr>
            <p:nvPr/>
          </p:nvSpPr>
          <p:spPr bwMode="auto">
            <a:xfrm>
              <a:off x="288" y="1596"/>
              <a:ext cx="5184" cy="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105" name="Line 33"/>
            <p:cNvSpPr>
              <a:spLocks noChangeShapeType="1"/>
            </p:cNvSpPr>
            <p:nvPr/>
          </p:nvSpPr>
          <p:spPr bwMode="auto">
            <a:xfrm>
              <a:off x="1972" y="1248"/>
              <a:ext cx="0" cy="259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106" name="Line 34"/>
            <p:cNvSpPr>
              <a:spLocks noChangeShapeType="1"/>
            </p:cNvSpPr>
            <p:nvPr/>
          </p:nvSpPr>
          <p:spPr bwMode="auto">
            <a:xfrm>
              <a:off x="2881" y="1248"/>
              <a:ext cx="0" cy="259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107" name="Line 35"/>
            <p:cNvSpPr>
              <a:spLocks noChangeShapeType="1"/>
            </p:cNvSpPr>
            <p:nvPr/>
          </p:nvSpPr>
          <p:spPr bwMode="auto">
            <a:xfrm>
              <a:off x="4176" y="1248"/>
              <a:ext cx="0" cy="259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108" name="Line 36"/>
            <p:cNvSpPr>
              <a:spLocks noChangeShapeType="1"/>
            </p:cNvSpPr>
            <p:nvPr/>
          </p:nvSpPr>
          <p:spPr bwMode="auto">
            <a:xfrm>
              <a:off x="288" y="1945"/>
              <a:ext cx="5184" cy="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109" name="Line 37"/>
            <p:cNvSpPr>
              <a:spLocks noChangeShapeType="1"/>
            </p:cNvSpPr>
            <p:nvPr/>
          </p:nvSpPr>
          <p:spPr bwMode="auto">
            <a:xfrm>
              <a:off x="288" y="2293"/>
              <a:ext cx="5184" cy="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110" name="Line 38"/>
            <p:cNvSpPr>
              <a:spLocks noChangeShapeType="1"/>
            </p:cNvSpPr>
            <p:nvPr/>
          </p:nvSpPr>
          <p:spPr bwMode="auto">
            <a:xfrm>
              <a:off x="288" y="2642"/>
              <a:ext cx="5184" cy="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111" name="Line 39"/>
            <p:cNvSpPr>
              <a:spLocks noChangeShapeType="1"/>
            </p:cNvSpPr>
            <p:nvPr/>
          </p:nvSpPr>
          <p:spPr bwMode="auto">
            <a:xfrm>
              <a:off x="288" y="3183"/>
              <a:ext cx="5184" cy="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>
                <a:solidFill>
                  <a:srgbClr val="B5FBF1"/>
                </a:solidFill>
                <a:latin typeface="Lucida Sans Unicode" pitchFamily="34" charset="0"/>
              </a:rPr>
              <a:t>COMPETITIVIDAD</a:t>
            </a:r>
          </a:p>
        </p:txBody>
      </p:sp>
      <p:grpSp>
        <p:nvGrpSpPr>
          <p:cNvPr id="4099" name="Group 3"/>
          <p:cNvGrpSpPr>
            <a:grpSpLocks/>
          </p:cNvGrpSpPr>
          <p:nvPr/>
        </p:nvGrpSpPr>
        <p:grpSpPr bwMode="auto">
          <a:xfrm>
            <a:off x="457200" y="1981200"/>
            <a:ext cx="8229600" cy="4114800"/>
            <a:chOff x="288" y="1248"/>
            <a:chExt cx="5184" cy="2592"/>
          </a:xfrm>
        </p:grpSpPr>
        <p:sp>
          <p:nvSpPr>
            <p:cNvPr id="4100" name="Rectangle 4"/>
            <p:cNvSpPr>
              <a:spLocks noChangeArrowheads="1"/>
            </p:cNvSpPr>
            <p:nvPr/>
          </p:nvSpPr>
          <p:spPr bwMode="auto">
            <a:xfrm>
              <a:off x="4176" y="3131"/>
              <a:ext cx="1296" cy="709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 b="1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3.60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4101" name="Rectangle 5"/>
            <p:cNvSpPr>
              <a:spLocks noChangeArrowheads="1"/>
            </p:cNvSpPr>
            <p:nvPr/>
          </p:nvSpPr>
          <p:spPr bwMode="auto">
            <a:xfrm>
              <a:off x="2881" y="3131"/>
              <a:ext cx="1295" cy="709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65000"/>
                <a:buFont typeface="Wingdings" pitchFamily="2" charset="2"/>
                <a:buNone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02" name="Rectangle 6"/>
            <p:cNvSpPr>
              <a:spLocks noChangeArrowheads="1"/>
            </p:cNvSpPr>
            <p:nvPr/>
          </p:nvSpPr>
          <p:spPr bwMode="auto">
            <a:xfrm>
              <a:off x="1972" y="3131"/>
              <a:ext cx="909" cy="709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 b="1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1.00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88" y="3131"/>
              <a:ext cx="1684" cy="709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just"/>
              <a:r>
                <a:rPr lang="es-EC" b="1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RESULTADOS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4176" y="2754"/>
              <a:ext cx="1296" cy="377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1.40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2881" y="2754"/>
              <a:ext cx="1295" cy="377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4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1972" y="2754"/>
              <a:ext cx="909" cy="377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0.35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>
              <a:off x="288" y="2754"/>
              <a:ext cx="1684" cy="377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just"/>
              <a:r>
                <a:rPr lang="es-EC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CALIDAD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>
              <a:off x="4176" y="2378"/>
              <a:ext cx="1296" cy="376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1.20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auto">
            <a:xfrm>
              <a:off x="2881" y="2378"/>
              <a:ext cx="1295" cy="376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4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>
              <a:off x="1972" y="2378"/>
              <a:ext cx="909" cy="376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0.30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>
              <a:off x="288" y="2378"/>
              <a:ext cx="1684" cy="376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just"/>
              <a:r>
                <a:rPr lang="es-EC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DISTRIBUCION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4112" name="Rectangle 16"/>
            <p:cNvSpPr>
              <a:spLocks noChangeArrowheads="1"/>
            </p:cNvSpPr>
            <p:nvPr/>
          </p:nvSpPr>
          <p:spPr bwMode="auto">
            <a:xfrm>
              <a:off x="4176" y="2001"/>
              <a:ext cx="1296" cy="377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0.40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>
              <a:off x="2881" y="2001"/>
              <a:ext cx="1295" cy="377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2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>
              <a:off x="1972" y="2001"/>
              <a:ext cx="909" cy="377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0.20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4115" name="Rectangle 19"/>
            <p:cNvSpPr>
              <a:spLocks noChangeArrowheads="1"/>
            </p:cNvSpPr>
            <p:nvPr/>
          </p:nvSpPr>
          <p:spPr bwMode="auto">
            <a:xfrm>
              <a:off x="288" y="2001"/>
              <a:ext cx="1684" cy="377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just"/>
              <a:r>
                <a:rPr lang="es-EC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PRECIO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>
              <a:off x="4176" y="1625"/>
              <a:ext cx="1296" cy="376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0.60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>
              <a:off x="2881" y="1625"/>
              <a:ext cx="1295" cy="376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4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4118" name="Rectangle 22"/>
            <p:cNvSpPr>
              <a:spLocks noChangeArrowheads="1"/>
            </p:cNvSpPr>
            <p:nvPr/>
          </p:nvSpPr>
          <p:spPr bwMode="auto">
            <a:xfrm>
              <a:off x="1972" y="1625"/>
              <a:ext cx="909" cy="376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0.15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4119" name="Rectangle 23"/>
            <p:cNvSpPr>
              <a:spLocks noChangeArrowheads="1"/>
            </p:cNvSpPr>
            <p:nvPr/>
          </p:nvSpPr>
          <p:spPr bwMode="auto">
            <a:xfrm>
              <a:off x="288" y="1625"/>
              <a:ext cx="1684" cy="376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just"/>
              <a:r>
                <a:rPr lang="es-EC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TECNOLOGIAS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4120" name="Rectangle 24"/>
            <p:cNvSpPr>
              <a:spLocks noChangeArrowheads="1"/>
            </p:cNvSpPr>
            <p:nvPr/>
          </p:nvSpPr>
          <p:spPr bwMode="auto">
            <a:xfrm>
              <a:off x="4176" y="1248"/>
              <a:ext cx="1296" cy="377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 b="1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VALOR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4121" name="Rectangle 25"/>
            <p:cNvSpPr>
              <a:spLocks noChangeArrowheads="1"/>
            </p:cNvSpPr>
            <p:nvPr/>
          </p:nvSpPr>
          <p:spPr bwMode="auto">
            <a:xfrm>
              <a:off x="2881" y="1248"/>
              <a:ext cx="1295" cy="377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 b="1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CALIFICACION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4122" name="Rectangle 26"/>
            <p:cNvSpPr>
              <a:spLocks noChangeArrowheads="1"/>
            </p:cNvSpPr>
            <p:nvPr/>
          </p:nvSpPr>
          <p:spPr bwMode="auto">
            <a:xfrm>
              <a:off x="1972" y="1248"/>
              <a:ext cx="909" cy="377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 b="1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PESO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4123" name="Rectangle 27"/>
            <p:cNvSpPr>
              <a:spLocks noChangeArrowheads="1"/>
            </p:cNvSpPr>
            <p:nvPr/>
          </p:nvSpPr>
          <p:spPr bwMode="auto">
            <a:xfrm>
              <a:off x="288" y="1248"/>
              <a:ext cx="1684" cy="377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/>
              <a:r>
                <a:rPr lang="es-EC" b="1">
                  <a:latin typeface="Lucida Sans Unicode" pitchFamily="34" charset="0"/>
                  <a:ea typeface="Times New Roman" pitchFamily="18" charset="0"/>
                  <a:cs typeface="Lucida Sans Unicode" pitchFamily="34" charset="0"/>
                </a:rPr>
                <a:t>FACTORES</a:t>
              </a:r>
              <a:endParaRPr lang="es-EC">
                <a:latin typeface="Arial" charset="0"/>
                <a:ea typeface="Times New Roman" pitchFamily="18" charset="0"/>
                <a:cs typeface="Lucida Sans Unicode" pitchFamily="34" charset="0"/>
              </a:endParaRPr>
            </a:p>
          </p:txBody>
        </p:sp>
        <p:sp>
          <p:nvSpPr>
            <p:cNvPr id="4124" name="Line 28"/>
            <p:cNvSpPr>
              <a:spLocks noChangeShapeType="1"/>
            </p:cNvSpPr>
            <p:nvPr/>
          </p:nvSpPr>
          <p:spPr bwMode="auto">
            <a:xfrm>
              <a:off x="288" y="1248"/>
              <a:ext cx="5184" cy="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125" name="Line 29"/>
            <p:cNvSpPr>
              <a:spLocks noChangeShapeType="1"/>
            </p:cNvSpPr>
            <p:nvPr/>
          </p:nvSpPr>
          <p:spPr bwMode="auto">
            <a:xfrm>
              <a:off x="288" y="3840"/>
              <a:ext cx="5184" cy="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126" name="Line 30"/>
            <p:cNvSpPr>
              <a:spLocks noChangeShapeType="1"/>
            </p:cNvSpPr>
            <p:nvPr/>
          </p:nvSpPr>
          <p:spPr bwMode="auto">
            <a:xfrm>
              <a:off x="288" y="1248"/>
              <a:ext cx="0" cy="259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127" name="Line 31"/>
            <p:cNvSpPr>
              <a:spLocks noChangeShapeType="1"/>
            </p:cNvSpPr>
            <p:nvPr/>
          </p:nvSpPr>
          <p:spPr bwMode="auto">
            <a:xfrm>
              <a:off x="5472" y="1248"/>
              <a:ext cx="0" cy="259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128" name="Line 32"/>
            <p:cNvSpPr>
              <a:spLocks noChangeShapeType="1"/>
            </p:cNvSpPr>
            <p:nvPr/>
          </p:nvSpPr>
          <p:spPr bwMode="auto">
            <a:xfrm>
              <a:off x="288" y="1625"/>
              <a:ext cx="5184" cy="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129" name="Line 33"/>
            <p:cNvSpPr>
              <a:spLocks noChangeShapeType="1"/>
            </p:cNvSpPr>
            <p:nvPr/>
          </p:nvSpPr>
          <p:spPr bwMode="auto">
            <a:xfrm>
              <a:off x="1972" y="1248"/>
              <a:ext cx="0" cy="259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130" name="Line 34"/>
            <p:cNvSpPr>
              <a:spLocks noChangeShapeType="1"/>
            </p:cNvSpPr>
            <p:nvPr/>
          </p:nvSpPr>
          <p:spPr bwMode="auto">
            <a:xfrm>
              <a:off x="2881" y="1248"/>
              <a:ext cx="0" cy="259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131" name="Line 35"/>
            <p:cNvSpPr>
              <a:spLocks noChangeShapeType="1"/>
            </p:cNvSpPr>
            <p:nvPr/>
          </p:nvSpPr>
          <p:spPr bwMode="auto">
            <a:xfrm>
              <a:off x="4176" y="1248"/>
              <a:ext cx="0" cy="259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132" name="Line 36"/>
            <p:cNvSpPr>
              <a:spLocks noChangeShapeType="1"/>
            </p:cNvSpPr>
            <p:nvPr/>
          </p:nvSpPr>
          <p:spPr bwMode="auto">
            <a:xfrm>
              <a:off x="288" y="2001"/>
              <a:ext cx="5184" cy="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133" name="Line 37"/>
            <p:cNvSpPr>
              <a:spLocks noChangeShapeType="1"/>
            </p:cNvSpPr>
            <p:nvPr/>
          </p:nvSpPr>
          <p:spPr bwMode="auto">
            <a:xfrm>
              <a:off x="288" y="2378"/>
              <a:ext cx="5184" cy="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134" name="Line 38"/>
            <p:cNvSpPr>
              <a:spLocks noChangeShapeType="1"/>
            </p:cNvSpPr>
            <p:nvPr/>
          </p:nvSpPr>
          <p:spPr bwMode="auto">
            <a:xfrm>
              <a:off x="288" y="2754"/>
              <a:ext cx="5184" cy="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135" name="Line 39"/>
            <p:cNvSpPr>
              <a:spLocks noChangeShapeType="1"/>
            </p:cNvSpPr>
            <p:nvPr/>
          </p:nvSpPr>
          <p:spPr bwMode="auto">
            <a:xfrm>
              <a:off x="288" y="3131"/>
              <a:ext cx="5184" cy="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  <p:transition/>
</p:sld>
</file>

<file path=ppt/theme/theme1.xml><?xml version="1.0" encoding="utf-8"?>
<a:theme xmlns:a="http://schemas.openxmlformats.org/drawingml/2006/main" name="Textura">
  <a:themeElements>
    <a:clrScheme name="Textura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a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a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0</TotalTime>
  <Words>53</Words>
  <Application>Microsoft Office PowerPoint</Application>
  <PresentationFormat>Presentación en pantalla (4:3)</PresentationFormat>
  <Paragraphs>48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8" baseType="lpstr">
      <vt:lpstr>Arial</vt:lpstr>
      <vt:lpstr>Tahoma</vt:lpstr>
      <vt:lpstr>Wingdings</vt:lpstr>
      <vt:lpstr>Lucida Sans Unicode</vt:lpstr>
      <vt:lpstr>Times New Roman</vt:lpstr>
      <vt:lpstr>Textura</vt:lpstr>
      <vt:lpstr>ATRACTIVIDAD</vt:lpstr>
      <vt:lpstr>COMPETITIVIDAD</vt:lpstr>
    </vt:vector>
  </TitlesOfParts>
  <Company>Dark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ATRACTIVIDAD</dc:title>
  <dc:creator>casa</dc:creator>
  <cp:lastModifiedBy>Administrador</cp:lastModifiedBy>
  <cp:revision>1</cp:revision>
  <dcterms:created xsi:type="dcterms:W3CDTF">2007-02-01T20:20:48Z</dcterms:created>
  <dcterms:modified xsi:type="dcterms:W3CDTF">2009-12-11T17:22:41Z</dcterms:modified>
</cp:coreProperties>
</file>