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84" r:id="rId4"/>
    <p:sldId id="331" r:id="rId5"/>
    <p:sldId id="332" r:id="rId6"/>
    <p:sldId id="333" r:id="rId7"/>
    <p:sldId id="334" r:id="rId8"/>
    <p:sldId id="285" r:id="rId9"/>
    <p:sldId id="335" r:id="rId10"/>
    <p:sldId id="286" r:id="rId11"/>
    <p:sldId id="336" r:id="rId12"/>
    <p:sldId id="287" r:id="rId13"/>
    <p:sldId id="337" r:id="rId14"/>
    <p:sldId id="291" r:id="rId15"/>
    <p:sldId id="338" r:id="rId16"/>
    <p:sldId id="294" r:id="rId17"/>
    <p:sldId id="308" r:id="rId18"/>
    <p:sldId id="295" r:id="rId19"/>
    <p:sldId id="306" r:id="rId20"/>
    <p:sldId id="297" r:id="rId21"/>
    <p:sldId id="339" r:id="rId22"/>
    <p:sldId id="340" r:id="rId23"/>
    <p:sldId id="301" r:id="rId24"/>
    <p:sldId id="302" r:id="rId25"/>
    <p:sldId id="329" r:id="rId26"/>
    <p:sldId id="309" r:id="rId27"/>
    <p:sldId id="303" r:id="rId28"/>
    <p:sldId id="304" r:id="rId29"/>
    <p:sldId id="311" r:id="rId30"/>
    <p:sldId id="312" r:id="rId31"/>
    <p:sldId id="313" r:id="rId32"/>
    <p:sldId id="315" r:id="rId33"/>
    <p:sldId id="318" r:id="rId34"/>
    <p:sldId id="325" r:id="rId35"/>
    <p:sldId id="319" r:id="rId36"/>
    <p:sldId id="320" r:id="rId37"/>
    <p:sldId id="321" r:id="rId38"/>
    <p:sldId id="326" r:id="rId39"/>
    <p:sldId id="323" r:id="rId40"/>
    <p:sldId id="324" r:id="rId41"/>
    <p:sldId id="327" r:id="rId42"/>
    <p:sldId id="281" r:id="rId4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B2B2B2"/>
    <a:srgbClr val="FF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03" autoAdjust="0"/>
    <p:restoredTop sz="94576" autoAdjust="0"/>
  </p:normalViewPr>
  <p:slideViewPr>
    <p:cSldViewPr>
      <p:cViewPr varScale="1">
        <p:scale>
          <a:sx n="51" d="100"/>
          <a:sy n="51" d="100"/>
        </p:scale>
        <p:origin x="-10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824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824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4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4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4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4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3824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825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82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382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825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825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825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F679EF4-D23A-4460-97FC-400D5893428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3824BD-8BD8-405B-AD08-BFF9B4F8CF8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746BEB-04EC-4813-8A77-221AD96A39A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26AAB0-4429-4BBD-ADC8-A094EE7A025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452BB0-C6E8-4736-8646-ED38773C8FF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7D7CA-CDD0-4DCA-81ED-E2A5F436303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340118-7B59-4188-9B13-90B65EC5AAD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6C3A04-15E6-4C1C-8E94-D2742FD4767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B9DFBF-392C-40A9-AC13-75B7B36B797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C10399-5F00-4C83-9FDC-69CB25BAB39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F7DF8E-B460-4EAC-A1B6-59F58444845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D3E939-D8A6-4D35-8B13-7A805CF368D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A4D15-CF1A-45E3-A18E-AD4382BB873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8AA0B46-DC30-4940-9EEB-EECA64994B38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1372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722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72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72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72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72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72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372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72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72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372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37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481138" y="833438"/>
            <a:ext cx="722153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s-MX" sz="2600" b="1">
                <a:solidFill>
                  <a:schemeClr val="hlink"/>
                </a:solidFill>
              </a:rPr>
              <a:t>PROYECTO DE GRADUACIÓN PREVIA A LA </a:t>
            </a:r>
          </a:p>
          <a:p>
            <a:pPr algn="ctr"/>
            <a:r>
              <a:rPr kumimoji="1" lang="es-MX" sz="2600" b="1">
                <a:solidFill>
                  <a:schemeClr val="hlink"/>
                </a:solidFill>
              </a:rPr>
              <a:t>OBTENCIÓN DEL TÍTULO:</a:t>
            </a:r>
            <a:endParaRPr kumimoji="1" lang="es-ES" sz="2600" b="1">
              <a:solidFill>
                <a:schemeClr val="hlink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673350" y="2055813"/>
            <a:ext cx="46815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s-MX" sz="3600" b="1">
                <a:latin typeface="Arial Narrow" pitchFamily="34" charset="0"/>
              </a:rPr>
              <a:t>Ingeniero  Comercial</a:t>
            </a:r>
          </a:p>
          <a:p>
            <a:pPr algn="ctr"/>
            <a:r>
              <a:rPr kumimoji="1" lang="es-MX" sz="3600" b="1">
                <a:latin typeface="Arial Narrow" pitchFamily="34" charset="0"/>
              </a:rPr>
              <a:t>Especialización Finanzas</a:t>
            </a:r>
            <a:endParaRPr kumimoji="1" lang="es-ES" sz="3600" b="1">
              <a:latin typeface="Arial Narrow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0" y="3727450"/>
            <a:ext cx="2536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s-MX" sz="2800" b="1">
                <a:solidFill>
                  <a:schemeClr val="hlink"/>
                </a:solidFill>
              </a:rPr>
              <a:t>Presentada por:</a:t>
            </a:r>
            <a:endParaRPr kumimoji="1" lang="es-ES" sz="2800" b="1">
              <a:solidFill>
                <a:schemeClr val="hlink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35113" y="4572000"/>
            <a:ext cx="64754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s-MX" sz="3000" b="1">
                <a:latin typeface="Arial" charset="0"/>
              </a:rPr>
              <a:t>Jaime Alberto Andrade García</a:t>
            </a:r>
          </a:p>
          <a:p>
            <a:pPr algn="ctr"/>
            <a:r>
              <a:rPr kumimoji="1" lang="es-MX" sz="3000" b="1">
                <a:latin typeface="Arial" charset="0"/>
              </a:rPr>
              <a:t>Rodolfo Antonio Arroyo Zambrano</a:t>
            </a:r>
            <a:endParaRPr kumimoji="1" lang="es-ES" sz="3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476250"/>
            <a:ext cx="7700963" cy="1223963"/>
          </a:xfrm>
        </p:spPr>
        <p:txBody>
          <a:bodyPr/>
          <a:lstStyle/>
          <a:p>
            <a:r>
              <a:rPr lang="es-EC" sz="3200" b="0"/>
              <a:t>CAPITULO II</a:t>
            </a:r>
            <a:br>
              <a:rPr lang="es-EC" sz="3200" b="0"/>
            </a:br>
            <a:r>
              <a:rPr lang="es-EC" sz="3200" b="0"/>
              <a:t>ESTUDIO DE MERCADO</a:t>
            </a:r>
            <a:r>
              <a:rPr lang="es-EC" sz="3500" b="0"/>
              <a:t> </a:t>
            </a:r>
            <a:br>
              <a:rPr lang="es-EC" sz="3500" b="0"/>
            </a:br>
            <a:endParaRPr lang="es-EC" sz="3200" b="0"/>
          </a:p>
        </p:txBody>
      </p:sp>
      <p:graphicFrame>
        <p:nvGraphicFramePr>
          <p:cNvPr id="71209" name="Group 553"/>
          <p:cNvGraphicFramePr>
            <a:graphicFrameLocks noGrp="1"/>
          </p:cNvGraphicFramePr>
          <p:nvPr>
            <p:ph idx="1"/>
          </p:nvPr>
        </p:nvGraphicFramePr>
        <p:xfrm>
          <a:off x="1187450" y="2349500"/>
          <a:ext cx="7129463" cy="4248152"/>
        </p:xfrm>
        <a:graphic>
          <a:graphicData uri="http://schemas.openxmlformats.org/drawingml/2006/table">
            <a:tbl>
              <a:tblPr/>
              <a:tblGrid>
                <a:gridCol w="842963"/>
                <a:gridCol w="3395662"/>
                <a:gridCol w="2890838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PRODUCCION MUNDIAL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DEMANDA MUNDIAL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146000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511000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155000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620000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233000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955300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270000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1215000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450000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2250000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498000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2739000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71211" name="Rectangle 555"/>
          <p:cNvSpPr>
            <a:spLocks noChangeArrowheads="1"/>
          </p:cNvSpPr>
          <p:nvPr/>
        </p:nvSpPr>
        <p:spPr bwMode="auto">
          <a:xfrm>
            <a:off x="323850" y="1557338"/>
            <a:ext cx="6911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-PRODUCCIÓN Y DEMANDA MUNDIAL 1998-2003</a:t>
            </a:r>
            <a:br>
              <a:rPr lang="es-EC" sz="2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2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0"/>
              <a:t>CAPITULO II</a:t>
            </a:r>
            <a:br>
              <a:rPr lang="es-EC" sz="3200" b="0"/>
            </a:br>
            <a:r>
              <a:rPr lang="es-EC" sz="3200" b="0"/>
              <a:t>ESTUDIO DE MERCADO</a:t>
            </a:r>
            <a:endParaRPr lang="es-ES" sz="3200" b="0"/>
          </a:p>
        </p:txBody>
      </p:sp>
      <p:graphicFrame>
        <p:nvGraphicFramePr>
          <p:cNvPr id="154653" name="Group 29"/>
          <p:cNvGraphicFramePr>
            <a:graphicFrameLocks noGrp="1"/>
          </p:cNvGraphicFramePr>
          <p:nvPr>
            <p:ph idx="1"/>
          </p:nvPr>
        </p:nvGraphicFramePr>
        <p:xfrm>
          <a:off x="755650" y="2565400"/>
          <a:ext cx="7885113" cy="2926080"/>
        </p:xfrm>
        <a:graphic>
          <a:graphicData uri="http://schemas.openxmlformats.org/drawingml/2006/table">
            <a:tbl>
              <a:tblPr/>
              <a:tblGrid>
                <a:gridCol w="1190625"/>
                <a:gridCol w="1641475"/>
                <a:gridCol w="1114425"/>
                <a:gridCol w="1312863"/>
                <a:gridCol w="1246187"/>
                <a:gridCol w="1379538"/>
              </a:tblGrid>
              <a:tr h="533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PARTIDA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DESCRIPCION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FOB 2003</a:t>
                      </a:r>
                      <a:b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(MILES UDS)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TONELADAS 2003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FOB 2005</a:t>
                      </a:r>
                      <a:b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(MILES UDS)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Ene-Ago.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TONELADAS 2005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4106910000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Los demás cueros 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y pieles depilados de los demás animales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y pieles de animales sin pelo,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curtidos o "crust",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253,72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91,65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624,86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343,67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</a:tr>
            </a:tbl>
          </a:graphicData>
        </a:graphic>
      </p:graphicFrame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395288" y="1628775"/>
            <a:ext cx="8137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s-ES" sz="2200" b="1">
                <a:solidFill>
                  <a:schemeClr val="hlink"/>
                </a:solidFill>
              </a:rPr>
              <a:t>Exportaciones a Italia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es-EC" sz="3200" b="0"/>
              <a:t>CAPITULO II</a:t>
            </a:r>
            <a:br>
              <a:rPr lang="es-EC" sz="3200" b="0"/>
            </a:br>
            <a:r>
              <a:rPr lang="es-EC" sz="3200" b="0"/>
              <a:t>ESTUDIO DE MERCADO</a:t>
            </a:r>
            <a:r>
              <a:rPr lang="es-EC" sz="3500" b="0"/>
              <a:t> </a:t>
            </a:r>
            <a:endParaRPr lang="es-EC" sz="4000" b="0"/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628775"/>
            <a:ext cx="4033837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005263"/>
            <a:ext cx="4100512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395288" y="2781300"/>
            <a:ext cx="424815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/>
              <a:t>De acuerdo a la Dirección General de Aduana de Argentina, en el año 2003 se han Exportado 49,380 pieles de Chinchillas, por un total de 626,240 U$S FOB y 312,220 U$S en confecciones y prendas, lo que genera un Volumen de Exportación total de 938,570 U$S, mientras que en el año 2004 registró exportaciones durante el periodo enero- julio de la cual obtuvo un fenómeno de crecimiento a 37,552 pieles incluyendo crudas y curtidas. 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250825" y="1628775"/>
            <a:ext cx="45354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EXPORTACIONES DE PIELES DE CHINCHILLAS</a:t>
            </a:r>
            <a:endParaRPr lang="es-ES" sz="2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CAPITULO III</a:t>
            </a:r>
            <a:br>
              <a:rPr lang="es-ES" sz="4000"/>
            </a:br>
            <a:r>
              <a:rPr lang="es-ES" sz="4000"/>
              <a:t>PLAN DE MARKETING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/>
              <a:t>MISION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400"/>
              <a:t>	Proporcionar al cliente, pieles de chinchillas de alta calidad en su proceso de cría, curtiembre y comercialización, a precios competitivos, sin afectar al medio ambiente  y contribuir a la conservación de áreas donde la chinchilla está en peligro de extinción.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/>
          </a:p>
          <a:p>
            <a:pPr>
              <a:lnSpc>
                <a:spcPct val="80000"/>
              </a:lnSpc>
            </a:pPr>
            <a:r>
              <a:rPr lang="es-ES" sz="2400" b="1"/>
              <a:t>VISION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400"/>
              <a:t>	Alcanzar un alto reconocimiento a nivel internacional por la calidad y variedad de nuestras pieles de chinchilla satisfaciendo así las exigencias del consumidor, de esta manera ocuparemos los primeros lugares en ventas, gracias a la innovación tecnológica permanente y eficacia que poseemos.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ANÁLISIS FODA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C" sz="2400" b="1"/>
              <a:t>FORTALEZAS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- Clima y temperaturas favorece el normal desarrollo del       animal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- Bajos costos financieros con respecto al cuidado, al curtido y a la alimentación.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- Personal operativo de bajo costos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 sz="2400"/>
          </a:p>
          <a:p>
            <a:pPr>
              <a:lnSpc>
                <a:spcPct val="90000"/>
              </a:lnSpc>
            </a:pPr>
            <a:r>
              <a:rPr lang="es-EC" sz="2400" b="1"/>
              <a:t>OPORTUNIDADES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- Existencia de demanda insatisfecha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- Reconocimiento en el mercado internacional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	</a:t>
            </a:r>
          </a:p>
          <a:p>
            <a:pPr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ANÁLISIS FODA</a:t>
            </a:r>
            <a:endParaRPr lang="es-ES" b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/>
              <a:t>DEBILIDADES</a:t>
            </a:r>
          </a:p>
          <a:p>
            <a:pPr>
              <a:buFont typeface="Wingdings" pitchFamily="2" charset="2"/>
              <a:buNone/>
            </a:pPr>
            <a:r>
              <a:rPr lang="es-ES" sz="2800"/>
              <a:t>	- Aparición de enfermedades</a:t>
            </a:r>
          </a:p>
          <a:p>
            <a:pPr>
              <a:buFont typeface="Wingdings" pitchFamily="2" charset="2"/>
              <a:buNone/>
            </a:pPr>
            <a:r>
              <a:rPr lang="es-ES" sz="2800"/>
              <a:t>	- Escasa relación comercial por ser nuevos en el mercado.</a:t>
            </a:r>
          </a:p>
          <a:p>
            <a:pPr>
              <a:buFont typeface="Wingdings" pitchFamily="2" charset="2"/>
              <a:buNone/>
            </a:pPr>
            <a:endParaRPr lang="es-ES" sz="2800"/>
          </a:p>
          <a:p>
            <a:r>
              <a:rPr lang="es-ES" sz="2800"/>
              <a:t>AMENAZAS</a:t>
            </a:r>
          </a:p>
          <a:p>
            <a:pPr>
              <a:buFont typeface="Wingdings" pitchFamily="2" charset="2"/>
              <a:buNone/>
            </a:pPr>
            <a:r>
              <a:rPr lang="es-ES" sz="2800"/>
              <a:t>	- Nuevas leyes que restrinjan la comercialización.</a:t>
            </a:r>
          </a:p>
          <a:p>
            <a:pPr>
              <a:buFont typeface="Wingdings" pitchFamily="2" charset="2"/>
              <a:buNone/>
            </a:pPr>
            <a:r>
              <a:rPr lang="es-ES" sz="2800"/>
              <a:t>	- Aparición de nuevos productos sustitutos con costos bajos y de buena calidad.</a:t>
            </a:r>
          </a:p>
          <a:p>
            <a:pPr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ZONA DE ALOJAMIENTO</a:t>
            </a:r>
          </a:p>
        </p:txBody>
      </p:sp>
      <p:pic>
        <p:nvPicPr>
          <p:cNvPr id="80900" name="Picture 4" descr="criader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628775"/>
            <a:ext cx="7632700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08050"/>
            <a:ext cx="7772400" cy="4883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/>
              <a:t>TOLVA O TARIMA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/>
          </a:p>
          <a:p>
            <a:pPr>
              <a:lnSpc>
                <a:spcPct val="90000"/>
              </a:lnSpc>
            </a:pPr>
            <a:r>
              <a:rPr lang="es-EC"/>
              <a:t>PORTABOTELLA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/>
          </a:p>
          <a:p>
            <a:pPr>
              <a:lnSpc>
                <a:spcPct val="90000"/>
              </a:lnSpc>
            </a:pPr>
            <a:r>
              <a:rPr lang="es-EC"/>
              <a:t>BANDEJAS DE LA JAULA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/>
          </a:p>
          <a:p>
            <a:pPr>
              <a:lnSpc>
                <a:spcPct val="90000"/>
              </a:lnSpc>
            </a:pPr>
            <a:r>
              <a:rPr lang="es-EC"/>
              <a:t>ESPACIO FÍSICO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/>
          </a:p>
          <a:p>
            <a:pPr>
              <a:lnSpc>
                <a:spcPct val="90000"/>
              </a:lnSpc>
            </a:pPr>
            <a:r>
              <a:rPr lang="es-EC"/>
              <a:t>TEMPERATURA</a:t>
            </a:r>
          </a:p>
          <a:p>
            <a:pPr>
              <a:lnSpc>
                <a:spcPct val="90000"/>
              </a:lnSpc>
            </a:pPr>
            <a:endParaRPr lang="es-EC"/>
          </a:p>
          <a:p>
            <a:pPr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ALIMENTACIÓN</a:t>
            </a: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C" sz="2800"/>
              <a:t>NORMAS GENERALES</a:t>
            </a:r>
          </a:p>
          <a:p>
            <a:pPr>
              <a:lnSpc>
                <a:spcPct val="90000"/>
              </a:lnSpc>
            </a:pPr>
            <a:endParaRPr lang="es-EC" sz="2800"/>
          </a:p>
          <a:p>
            <a:pPr>
              <a:lnSpc>
                <a:spcPct val="90000"/>
              </a:lnSpc>
            </a:pPr>
            <a:r>
              <a:rPr lang="es-EC" sz="2800"/>
              <a:t>REQUERIMIENTOS NUTRITUVOS</a:t>
            </a:r>
          </a:p>
          <a:p>
            <a:pPr>
              <a:lnSpc>
                <a:spcPct val="90000"/>
              </a:lnSpc>
            </a:pPr>
            <a:endParaRPr lang="es-EC" sz="2800"/>
          </a:p>
          <a:p>
            <a:pPr>
              <a:lnSpc>
                <a:spcPct val="90000"/>
              </a:lnSpc>
            </a:pPr>
            <a:r>
              <a:rPr lang="es-EC" sz="2800"/>
              <a:t>RECURSOS ALIMENTICIOS</a:t>
            </a:r>
          </a:p>
          <a:p>
            <a:pPr>
              <a:lnSpc>
                <a:spcPct val="90000"/>
              </a:lnSpc>
            </a:pPr>
            <a:endParaRPr lang="es-EC" sz="2800"/>
          </a:p>
          <a:p>
            <a:pPr>
              <a:lnSpc>
                <a:spcPct val="90000"/>
              </a:lnSpc>
            </a:pPr>
            <a:r>
              <a:rPr lang="es-EC" sz="2800"/>
              <a:t>REGLAS PARA DISTRIBUCIÓN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C" sz="2800"/>
          </a:p>
          <a:p>
            <a:pPr>
              <a:lnSpc>
                <a:spcPct val="90000"/>
              </a:lnSpc>
            </a:pPr>
            <a:r>
              <a:rPr lang="es-EC" sz="2800"/>
              <a:t>VITAMINAS Y MINERALES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0"/>
              <a:t>APLICACIÓN DE VITAMINAS EN CHINCHILLAS</a:t>
            </a:r>
            <a:endParaRPr lang="es-ES" sz="4000" b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800"/>
              <a:t> ANIMALES EN PERIODO DE CRECIMENTO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800"/>
          </a:p>
          <a:p>
            <a:pPr>
              <a:lnSpc>
                <a:spcPct val="80000"/>
              </a:lnSpc>
            </a:pPr>
            <a:r>
              <a:rPr lang="es-EC" sz="2800"/>
              <a:t>HEMBRAS PREÑADAS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800"/>
          </a:p>
          <a:p>
            <a:pPr>
              <a:lnSpc>
                <a:spcPct val="80000"/>
              </a:lnSpc>
            </a:pPr>
            <a:r>
              <a:rPr lang="es-EC" sz="2800"/>
              <a:t>HEMBRAS EN LACTANCIA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800"/>
          </a:p>
          <a:p>
            <a:pPr>
              <a:lnSpc>
                <a:spcPct val="80000"/>
              </a:lnSpc>
            </a:pPr>
            <a:r>
              <a:rPr lang="es-EC" sz="2800"/>
              <a:t>MACHOS REPRODUCTORES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800"/>
          </a:p>
          <a:p>
            <a:pPr>
              <a:lnSpc>
                <a:spcPct val="80000"/>
              </a:lnSpc>
            </a:pPr>
            <a:r>
              <a:rPr lang="es-EC" sz="2800"/>
              <a:t>ANIMALES ENFERMOS, HERIDOS O DEBILITADOS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1052513"/>
            <a:ext cx="8001000" cy="1143000"/>
          </a:xfrm>
        </p:spPr>
        <p:txBody>
          <a:bodyPr/>
          <a:lstStyle/>
          <a:p>
            <a:r>
              <a:rPr lang="es-ES" b="0"/>
              <a:t/>
            </a:r>
            <a:br>
              <a:rPr lang="es-ES" b="0"/>
            </a:br>
            <a:r>
              <a:rPr lang="es-ES" b="0"/>
              <a:t/>
            </a:r>
            <a:br>
              <a:rPr lang="es-ES" b="0"/>
            </a:br>
            <a:r>
              <a:rPr lang="es-ES" b="0"/>
              <a:t/>
            </a:r>
            <a:br>
              <a:rPr lang="es-ES" b="0"/>
            </a:br>
            <a:r>
              <a:rPr lang="es-ES" b="0"/>
              <a:t/>
            </a:r>
            <a:br>
              <a:rPr lang="es-ES" b="0"/>
            </a:br>
            <a:r>
              <a:rPr lang="es-ES" sz="3200"/>
              <a:t>“Proyecto de Inversión para la Creación de un Criadero de Chinchillas en el Ecuador para la exportación de su piel al Mercado Europeo”</a:t>
            </a:r>
            <a:br>
              <a:rPr lang="es-ES" sz="3200"/>
            </a:br>
            <a:endParaRPr lang="es-MX" sz="320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3860800"/>
            <a:ext cx="2159000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SELECCIÓN  DE PRODUCTO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89138"/>
            <a:ext cx="7772400" cy="4106862"/>
          </a:xfrm>
        </p:spPr>
        <p:txBody>
          <a:bodyPr/>
          <a:lstStyle/>
          <a:p>
            <a:r>
              <a:rPr lang="es-EC" sz="3600"/>
              <a:t>FACTORES</a:t>
            </a:r>
          </a:p>
          <a:p>
            <a:pPr>
              <a:buFont typeface="Wingdings" pitchFamily="2" charset="2"/>
              <a:buNone/>
            </a:pPr>
            <a:endParaRPr lang="es-EC" sz="3600"/>
          </a:p>
          <a:p>
            <a:r>
              <a:rPr lang="es-EC" sz="3600"/>
              <a:t>CALIDAD SUPERIOR VS. CALIDAD BAJA</a:t>
            </a:r>
          </a:p>
          <a:p>
            <a:pPr>
              <a:buFont typeface="Wingdings" pitchFamily="2" charset="2"/>
              <a:buNone/>
            </a:pPr>
            <a:endParaRPr lang="es-E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CALIDAD SUPERIOR Vs. CALIDAD BAJA</a:t>
            </a:r>
          </a:p>
        </p:txBody>
      </p:sp>
      <p:pic>
        <p:nvPicPr>
          <p:cNvPr id="157700" name="Picture 4" descr="malacompara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708275"/>
            <a:ext cx="4176713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701" name="Picture 5" descr="pielesmal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708275"/>
            <a:ext cx="36734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684213" y="1916113"/>
            <a:ext cx="82089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600" b="1"/>
              <a:t>CHINCHILLA DE MALA CALIDAD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CALIDAD SUPERIOR Vs. CALIDAD BAJA</a:t>
            </a:r>
          </a:p>
        </p:txBody>
      </p:sp>
      <p:pic>
        <p:nvPicPr>
          <p:cNvPr id="158724" name="Picture 4" descr="matibi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924175"/>
            <a:ext cx="45354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5" name="Picture 5" descr="superpi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924175"/>
            <a:ext cx="39608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395288" y="20605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CHINCHILLA DE PRIMERA CALIDAD</a:t>
            </a:r>
            <a:r>
              <a:rPr lang="es-E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0"/>
              <a:t>ASPECTOS ECONOMICOS Y FINANCIEROS</a:t>
            </a:r>
            <a:endParaRPr lang="es-ES" sz="4000" b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205038"/>
            <a:ext cx="7772400" cy="4114800"/>
          </a:xfrm>
        </p:spPr>
        <p:txBody>
          <a:bodyPr/>
          <a:lstStyle/>
          <a:p>
            <a:r>
              <a:rPr lang="es-EC"/>
              <a:t>OBJETIVOS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ESPECIFICACIONES DEL PROYECTO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pPr lvl="3"/>
            <a:r>
              <a:rPr lang="es-EC" sz="2400" b="1"/>
              <a:t>LOCALIZACIÓN Y TAMAÑO</a:t>
            </a:r>
          </a:p>
          <a:p>
            <a:pPr>
              <a:buFont typeface="Wingdings" pitchFamily="2" charset="2"/>
              <a:buNone/>
            </a:pP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0"/>
              <a:t>COMPOSICIÓN DEL LOTE FUNDADOR DE ANIMALES</a:t>
            </a:r>
          </a:p>
        </p:txBody>
      </p:sp>
      <p:graphicFrame>
        <p:nvGraphicFramePr>
          <p:cNvPr id="89224" name="Group 136"/>
          <p:cNvGraphicFramePr>
            <a:graphicFrameLocks noGrp="1"/>
          </p:cNvGraphicFramePr>
          <p:nvPr>
            <p:ph idx="1"/>
          </p:nvPr>
        </p:nvGraphicFramePr>
        <p:xfrm>
          <a:off x="971550" y="2205038"/>
          <a:ext cx="7772400" cy="2473325"/>
        </p:xfrm>
        <a:graphic>
          <a:graphicData uri="http://schemas.openxmlformats.org/drawingml/2006/table">
            <a:tbl>
              <a:tblPr/>
              <a:tblGrid>
                <a:gridCol w="1223963"/>
                <a:gridCol w="1152525"/>
                <a:gridCol w="1568450"/>
                <a:gridCol w="2060575"/>
                <a:gridCol w="1766887"/>
              </a:tblGrid>
              <a:tr h="528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sexo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cantidad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costo unitario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costo 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Machos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 meses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1600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Hembras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 meses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76263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13600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622" name="Picture 133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700213"/>
            <a:ext cx="8713787" cy="4465637"/>
          </a:xfrm>
        </p:spPr>
      </p:pic>
      <p:sp>
        <p:nvSpPr>
          <p:cNvPr id="141623" name="Text Box 1335"/>
          <p:cNvSpPr txBox="1">
            <a:spLocks noChangeArrowheads="1"/>
          </p:cNvSpPr>
          <p:nvPr/>
        </p:nvSpPr>
        <p:spPr bwMode="auto">
          <a:xfrm>
            <a:off x="684213" y="404813"/>
            <a:ext cx="7991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PRODUCCIÓN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0"/>
              <a:t>COSTO DE PERSONAL ADMINISTRATIVO</a:t>
            </a:r>
            <a:endParaRPr lang="es-ES" sz="4000" b="0"/>
          </a:p>
        </p:txBody>
      </p:sp>
      <p:graphicFrame>
        <p:nvGraphicFramePr>
          <p:cNvPr id="98555" name="Group 251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3186113"/>
                <a:gridCol w="2781300"/>
                <a:gridCol w="2262187"/>
              </a:tblGrid>
              <a:tr h="709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GASTOS ADMINISTRATIVOS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RUBROS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MENSUALES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ANUALES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Gerente General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Contador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4800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Asist. Contable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2640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Secretaria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2160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0"/>
              <a:t>COSTOS DE MANO DE OBRA DIRECTA</a:t>
            </a:r>
            <a:endParaRPr lang="es-ES" sz="4000" b="0"/>
          </a:p>
        </p:txBody>
      </p:sp>
      <p:graphicFrame>
        <p:nvGraphicFramePr>
          <p:cNvPr id="90555" name="Group 44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733675"/>
                <a:gridCol w="1020763"/>
                <a:gridCol w="1036637"/>
                <a:gridCol w="1212850"/>
                <a:gridCol w="1212850"/>
                <a:gridCol w="1012825"/>
              </a:tblGrid>
              <a:tr h="11064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Personal Operativo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# de persona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Sueldo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Mensual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Semestral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Anual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Biologo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Asistente de biología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Curtidores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Destazadores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850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3.100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6.200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b="0"/>
              <a:t>COSTOS DE MANO DE OBRA INDIRECTA</a:t>
            </a:r>
            <a:endParaRPr lang="es-ES" sz="3600" b="0"/>
          </a:p>
        </p:txBody>
      </p:sp>
      <p:graphicFrame>
        <p:nvGraphicFramePr>
          <p:cNvPr id="91416" name="Group 28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733675"/>
                <a:gridCol w="1058863"/>
                <a:gridCol w="998537"/>
                <a:gridCol w="1212850"/>
                <a:gridCol w="1212850"/>
                <a:gridCol w="1012825"/>
              </a:tblGrid>
              <a:tr h="15843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Personal Operativo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# de persona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Sueldo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Mensual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Semestral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Anual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981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Obreros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2.160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Guardias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1.080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2.160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981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360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2.160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4.320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INVERSIÓN INICIAL</a:t>
            </a:r>
          </a:p>
        </p:txBody>
      </p:sp>
      <p:graphicFrame>
        <p:nvGraphicFramePr>
          <p:cNvPr id="104567" name="Group 11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33963"/>
        </p:xfrm>
        <a:graphic>
          <a:graphicData uri="http://schemas.openxmlformats.org/drawingml/2006/table">
            <a:tbl>
              <a:tblPr/>
              <a:tblGrid>
                <a:gridCol w="6081713"/>
                <a:gridCol w="2147887"/>
              </a:tblGrid>
              <a:tr h="871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Inversiones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Valor US$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Lote fundador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13.600,00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Terreno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24.050,00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Infraestructura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2.325,00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Equipos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6.480,00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Equipos y maquinaria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18.320,00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Gastos Pre - Operativos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Imprevistos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2.500,00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88.275,00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1258888" y="620713"/>
            <a:ext cx="74898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b="1">
                <a:solidFill>
                  <a:schemeClr val="tx2"/>
                </a:solidFill>
              </a:rPr>
              <a:t>LA CHINCHILLA Y SU PIEL</a:t>
            </a:r>
          </a:p>
          <a:p>
            <a:pPr algn="ctr">
              <a:spcBef>
                <a:spcPct val="50000"/>
              </a:spcBef>
            </a:pPr>
            <a:endParaRPr lang="es-ES" sz="36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1476375" y="1733550"/>
            <a:ext cx="7199313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FF"/>
              </a:buClr>
              <a:buFont typeface="Wingdings" pitchFamily="2" charset="2"/>
              <a:buNone/>
            </a:pPr>
            <a:r>
              <a:rPr kumimoji="1" lang="es-EC" sz="2400">
                <a:solidFill>
                  <a:srgbClr val="FFFFFF"/>
                </a:solidFill>
                <a:latin typeface="Arial Narrow" pitchFamily="34" charset="0"/>
              </a:rPr>
              <a:t>- </a:t>
            </a:r>
            <a:r>
              <a:rPr kumimoji="1" lang="es-EC" sz="3600">
                <a:solidFill>
                  <a:srgbClr val="FFFFFF"/>
                </a:solidFill>
              </a:rPr>
              <a:t>Objetivos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Char char="•"/>
            </a:pPr>
            <a:r>
              <a:rPr kumimoji="1" lang="es-EC" sz="3600">
                <a:solidFill>
                  <a:srgbClr val="FFFFFF"/>
                </a:solidFill>
              </a:rPr>
              <a:t> Taxonomía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Char char="•"/>
            </a:pPr>
            <a:r>
              <a:rPr kumimoji="1" lang="es-EC" sz="3600">
                <a:solidFill>
                  <a:srgbClr val="FFFFFF"/>
                </a:solidFill>
              </a:rPr>
              <a:t>  Vida Silvestre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Char char="•"/>
            </a:pPr>
            <a:r>
              <a:rPr kumimoji="1" lang="es-EC" sz="3600">
                <a:solidFill>
                  <a:srgbClr val="FFFFFF"/>
                </a:solidFill>
              </a:rPr>
              <a:t> Reproducción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Char char="•"/>
            </a:pPr>
            <a:r>
              <a:rPr kumimoji="1" lang="es-EC" sz="3600">
                <a:solidFill>
                  <a:srgbClr val="FFFFFF"/>
                </a:solidFill>
              </a:rPr>
              <a:t> Características Naturales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Char char="•"/>
            </a:pPr>
            <a:r>
              <a:rPr kumimoji="1" lang="es-EC" sz="3600">
                <a:solidFill>
                  <a:srgbClr val="FFFFFF"/>
                </a:solidFill>
              </a:rPr>
              <a:t> Subproductos de la Chinchilla</a:t>
            </a:r>
          </a:p>
          <a:p>
            <a:pPr>
              <a:spcBef>
                <a:spcPct val="50000"/>
              </a:spcBef>
              <a:buClr>
                <a:srgbClr val="FFFFFF"/>
              </a:buClr>
            </a:pPr>
            <a:endParaRPr kumimoji="1" lang="es-ES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ESTRUCTURA DE CAPITAL</a:t>
            </a:r>
          </a:p>
        </p:txBody>
      </p:sp>
      <p:graphicFrame>
        <p:nvGraphicFramePr>
          <p:cNvPr id="105576" name="Group 10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79900"/>
        </p:xfrm>
        <a:graphic>
          <a:graphicData uri="http://schemas.openxmlformats.org/drawingml/2006/table">
            <a:tbl>
              <a:tblPr/>
              <a:tblGrid>
                <a:gridCol w="6081713"/>
                <a:gridCol w="2147887"/>
              </a:tblGrid>
              <a:tr h="485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EFECTIVO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43.972,21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INVERSION INICIAL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82275,00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126.247,21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DEUDA 40%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50.498,89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CAPITAL 60%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75.748,33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126.247,21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COSTO DE CAPITAL</a:t>
            </a:r>
          </a:p>
        </p:txBody>
      </p:sp>
      <p:sp>
        <p:nvSpPr>
          <p:cNvPr id="106601" name="Rectangle 105"/>
          <p:cNvSpPr>
            <a:spLocks noChangeArrowheads="1"/>
          </p:cNvSpPr>
          <p:nvPr/>
        </p:nvSpPr>
        <p:spPr bwMode="auto">
          <a:xfrm>
            <a:off x="1365250" y="2989263"/>
            <a:ext cx="3446463" cy="0"/>
          </a:xfrm>
          <a:prstGeom prst="rect">
            <a:avLst/>
          </a:prstGeom>
          <a:solidFill>
            <a:srgbClr val="E2E2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6715" name="Group 219"/>
          <p:cNvGraphicFramePr>
            <a:graphicFrameLocks noGrp="1"/>
          </p:cNvGraphicFramePr>
          <p:nvPr/>
        </p:nvGraphicFramePr>
        <p:xfrm>
          <a:off x="1116013" y="2565400"/>
          <a:ext cx="7488237" cy="1246188"/>
        </p:xfrm>
        <a:graphic>
          <a:graphicData uri="http://schemas.openxmlformats.org/drawingml/2006/table">
            <a:tbl>
              <a:tblPr/>
              <a:tblGrid>
                <a:gridCol w="858837"/>
                <a:gridCol w="1225550"/>
                <a:gridCol w="1725613"/>
                <a:gridCol w="781050"/>
                <a:gridCol w="1841500"/>
                <a:gridCol w="1055687"/>
              </a:tblGrid>
              <a:tr h="198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Ko =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10,20%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(1- tc) =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0,75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% Capital =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0,60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Ke =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% Deuda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0,40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Rf =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8,00%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Ki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0,10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Rm =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0,12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C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B=</a:t>
                      </a:r>
                      <a:endParaRPr kumimoji="0" lang="es-ES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sp>
        <p:nvSpPr>
          <p:cNvPr id="106716" name="Rectangle 220"/>
          <p:cNvSpPr>
            <a:spLocks noChangeArrowheads="1"/>
          </p:cNvSpPr>
          <p:nvPr/>
        </p:nvSpPr>
        <p:spPr bwMode="auto">
          <a:xfrm>
            <a:off x="1763713" y="1916113"/>
            <a:ext cx="560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El modelo utilizado para obtenerlo es el (CAPM).</a:t>
            </a:r>
          </a:p>
        </p:txBody>
      </p:sp>
      <p:pic>
        <p:nvPicPr>
          <p:cNvPr id="106718" name="Picture 2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652963"/>
            <a:ext cx="2962275" cy="342900"/>
          </a:xfrm>
          <a:prstGeom prst="rect">
            <a:avLst/>
          </a:prstGeom>
          <a:noFill/>
        </p:spPr>
      </p:pic>
      <p:pic>
        <p:nvPicPr>
          <p:cNvPr id="106717" name="Picture 2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221163"/>
            <a:ext cx="3476625" cy="266700"/>
          </a:xfrm>
          <a:prstGeom prst="rect">
            <a:avLst/>
          </a:prstGeom>
          <a:noFill/>
        </p:spPr>
      </p:pic>
      <p:sp>
        <p:nvSpPr>
          <p:cNvPr id="106719" name="Rectangle 223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6720" name="Rectangle 224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SERVICIOS BÁSICOS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/>
              <a:t>	</a:t>
            </a:r>
          </a:p>
          <a:p>
            <a:pPr algn="just">
              <a:buFont typeface="Wingdings" pitchFamily="2" charset="2"/>
              <a:buNone/>
            </a:pPr>
            <a:r>
              <a:rPr lang="es-ES"/>
              <a:t>   Por servicios básicos se entiende la electricidad, agua y teléfono. Se estima que el costo será de $ 1200 y con un incremento del 10% anual.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INGRESOS DEL PROYECTO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VENTA DE LA PIEL</a:t>
            </a:r>
          </a:p>
          <a:p>
            <a:endParaRPr lang="es-EC"/>
          </a:p>
          <a:p>
            <a:r>
              <a:rPr lang="es-EC"/>
              <a:t>CARNE</a:t>
            </a:r>
          </a:p>
          <a:p>
            <a:endParaRPr lang="es-EC"/>
          </a:p>
          <a:p>
            <a:r>
              <a:rPr lang="es-EC"/>
              <a:t>PELO SUELTO</a:t>
            </a:r>
          </a:p>
          <a:p>
            <a:endParaRPr lang="es-EC"/>
          </a:p>
          <a:p>
            <a:r>
              <a:rPr lang="es-EC"/>
              <a:t>EXCREMENTO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INGRESOS DEL PROYECTO</a:t>
            </a:r>
            <a:endParaRPr lang="es-ES" b="0"/>
          </a:p>
        </p:txBody>
      </p:sp>
      <p:graphicFrame>
        <p:nvGraphicFramePr>
          <p:cNvPr id="126129" name="Group 17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640013"/>
                <a:gridCol w="2949575"/>
                <a:gridCol w="2640012"/>
              </a:tblGrid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INGRESOS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UNIDADES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PRECIOS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Piel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$ 55,00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Carne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$ 7,00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Excremento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$ 12 gramos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$ 1,20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Pelo Suelto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$10 gramos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$ 10,00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INGRESOS DEL PROYECTO</a:t>
            </a:r>
          </a:p>
        </p:txBody>
      </p:sp>
      <p:graphicFrame>
        <p:nvGraphicFramePr>
          <p:cNvPr id="159746" name="Group 1026"/>
          <p:cNvGraphicFramePr>
            <a:graphicFrameLocks noGrp="1"/>
          </p:cNvGraphicFramePr>
          <p:nvPr>
            <p:ph idx="1"/>
          </p:nvPr>
        </p:nvGraphicFramePr>
        <p:xfrm>
          <a:off x="457200" y="1627188"/>
          <a:ext cx="8229600" cy="3998912"/>
        </p:xfrm>
        <a:graphic>
          <a:graphicData uri="http://schemas.openxmlformats.org/drawingml/2006/table">
            <a:tbl>
              <a:tblPr/>
              <a:tblGrid>
                <a:gridCol w="1958975"/>
                <a:gridCol w="208280"/>
                <a:gridCol w="568325"/>
                <a:gridCol w="611187"/>
                <a:gridCol w="631825"/>
                <a:gridCol w="657225"/>
                <a:gridCol w="714375"/>
                <a:gridCol w="573088"/>
                <a:gridCol w="571500"/>
                <a:gridCol w="573087"/>
                <a:gridCol w="573088"/>
                <a:gridCol w="604837"/>
              </a:tblGrid>
              <a:tr h="233363">
                <a:tc gridSpan="1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ESTIMACION DE VENTAS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INGRESOS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3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6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7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AÑO 10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INGRESO POR PIEL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29700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40700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51700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62700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73700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84700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95700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106700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117700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29700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40700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51700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62700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73700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84700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95700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106700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117700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OTROS INGRESOS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INGRESO POR CARNE 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2380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3780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5180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6580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7980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9380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10780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12180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13580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14980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EXCREMENTO x KG.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6240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9360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12480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15600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18720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21840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24960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28080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31200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34320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PELO SUELTO x KG.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5200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7800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10400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13000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15600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18200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20800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23400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26000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28600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13820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20940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28060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35180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42300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49420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56540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63660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70780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77900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TOTAL DE INGRESOS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32520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50640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68760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86880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105000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123120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141240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159360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177480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195600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EXCREMENTO ES 300, GR POR AÑO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PELO 50 GR POR AÑO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PUNTO DE EQUILIBRIO</a:t>
            </a:r>
          </a:p>
        </p:txBody>
      </p:sp>
      <p:graphicFrame>
        <p:nvGraphicFramePr>
          <p:cNvPr id="118381" name="Group 621"/>
          <p:cNvGraphicFramePr>
            <a:graphicFrameLocks noGrp="1"/>
          </p:cNvGraphicFramePr>
          <p:nvPr>
            <p:ph idx="1"/>
          </p:nvPr>
        </p:nvGraphicFramePr>
        <p:xfrm>
          <a:off x="395288" y="2420938"/>
          <a:ext cx="8569325" cy="3771900"/>
        </p:xfrm>
        <a:graphic>
          <a:graphicData uri="http://schemas.openxmlformats.org/drawingml/2006/table">
            <a:tbl>
              <a:tblPr/>
              <a:tblGrid>
                <a:gridCol w="1720850"/>
                <a:gridCol w="700087"/>
                <a:gridCol w="687388"/>
                <a:gridCol w="685800"/>
                <a:gridCol w="658812"/>
                <a:gridCol w="739775"/>
                <a:gridCol w="669925"/>
                <a:gridCol w="666750"/>
                <a:gridCol w="668338"/>
                <a:gridCol w="666750"/>
                <a:gridCol w="704850"/>
              </a:tblGrid>
              <a:tr h="415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DESCRIPCION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6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7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10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Animales comercializados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1.140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1.340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1.540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1.740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1.940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2.140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Ingresos por ventas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32.520,00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50.640,00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68.760,00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86.880,00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105.000,00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123.120,00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141.240,00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159.360,00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177.480,00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195.600,00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Ingreso Unitario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95,65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93,78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92,92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92,43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92,11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91,88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91,71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91,59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91,48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91,40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Costo variable unitario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72,05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48,86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38,30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32,31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28,50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25,89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24,02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22,65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21,62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20,84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6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7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Año 10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PUNTO DE EQUILIBRIO EN UNIDADES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1.709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921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779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729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711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716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730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749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774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PUNTO DE EQUILIBRIO EN DOLARES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$ 163.419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$ 86.377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$ 72.350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$ 67.345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$ 65.452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$ 65.077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$ 65.623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$ 66.822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$ 68.545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$ 70.732</a:t>
                      </a: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0C0C0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sp>
        <p:nvSpPr>
          <p:cNvPr id="118378" name="Text Box 618"/>
          <p:cNvSpPr txBox="1">
            <a:spLocks noChangeArrowheads="1"/>
          </p:cNvSpPr>
          <p:nvPr/>
        </p:nvSpPr>
        <p:spPr bwMode="auto">
          <a:xfrm>
            <a:off x="755650" y="1341438"/>
            <a:ext cx="6985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/>
              <a:t>P.E (Unidades)</a:t>
            </a:r>
            <a:r>
              <a:rPr lang="es-EC"/>
              <a:t>= CF/(Ingreso Unitario- CV)</a:t>
            </a:r>
          </a:p>
          <a:p>
            <a:pPr>
              <a:spcBef>
                <a:spcPct val="50000"/>
              </a:spcBef>
            </a:pPr>
            <a:r>
              <a:rPr lang="es-EC" b="1"/>
              <a:t>P.E ($)= </a:t>
            </a:r>
            <a:r>
              <a:rPr lang="es-EC"/>
              <a:t>CF/(1-(CV/ingreso por venta))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0"/>
              <a:t>VALOR ACTUAL NETO Y TASA INTERNA DE RETORNO</a:t>
            </a:r>
          </a:p>
        </p:txBody>
      </p:sp>
      <p:pic>
        <p:nvPicPr>
          <p:cNvPr id="164360" name="Picture 25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563" y="1333500"/>
            <a:ext cx="8401050" cy="4903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ANALISIS DE SENSIBILIDAD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1979613" y="1628775"/>
            <a:ext cx="541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1800" b="1">
                <a:latin typeface="Arial" charset="0"/>
                <a:ea typeface="Times New Roman" pitchFamily="18" charset="0"/>
                <a:cs typeface="Arial" charset="0"/>
              </a:rPr>
              <a:t>Sensibilidad del VAN con respecto al precio piel</a:t>
            </a:r>
            <a:endParaRPr lang="es-ES" sz="18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es-ES" sz="180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29229" name="Group 205"/>
          <p:cNvGraphicFramePr>
            <a:graphicFrameLocks noGrp="1"/>
          </p:cNvGraphicFramePr>
          <p:nvPr/>
        </p:nvGraphicFramePr>
        <p:xfrm>
          <a:off x="1258888" y="2636838"/>
          <a:ext cx="2603500" cy="1911350"/>
        </p:xfrm>
        <a:graphic>
          <a:graphicData uri="http://schemas.openxmlformats.org/drawingml/2006/table">
            <a:tbl>
              <a:tblPr/>
              <a:tblGrid>
                <a:gridCol w="1079500"/>
                <a:gridCol w="938212"/>
                <a:gridCol w="585788"/>
              </a:tblGrid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PRECIO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-20%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-3.780,93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-17,9776%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-10%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14.914,57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14%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33.610,06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17%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52.305,55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71.001,04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23%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pSp>
        <p:nvGrpSpPr>
          <p:cNvPr id="129163" name="Group 139"/>
          <p:cNvGrpSpPr>
            <a:grpSpLocks noChangeAspect="1"/>
          </p:cNvGrpSpPr>
          <p:nvPr/>
        </p:nvGrpSpPr>
        <p:grpSpPr bwMode="auto">
          <a:xfrm>
            <a:off x="4500563" y="1484313"/>
            <a:ext cx="4500562" cy="3765550"/>
            <a:chOff x="0" y="-1190"/>
            <a:chExt cx="5370" cy="4595"/>
          </a:xfrm>
        </p:grpSpPr>
        <p:sp>
          <p:nvSpPr>
            <p:cNvPr id="129199" name="AutoShape 175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370" cy="3405"/>
            </a:xfrm>
            <a:prstGeom prst="rect">
              <a:avLst/>
            </a:prstGeom>
            <a:noFill/>
            <a:ln w="38100" cmpd="thinThick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8" name="Rectangle 174"/>
            <p:cNvSpPr>
              <a:spLocks noChangeArrowheads="1"/>
            </p:cNvSpPr>
            <p:nvPr/>
          </p:nvSpPr>
          <p:spPr bwMode="auto">
            <a:xfrm>
              <a:off x="75" y="75"/>
              <a:ext cx="5205" cy="3255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FFFFFF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7" name="Rectangle 173"/>
            <p:cNvSpPr>
              <a:spLocks noChangeArrowheads="1"/>
            </p:cNvSpPr>
            <p:nvPr/>
          </p:nvSpPr>
          <p:spPr bwMode="auto">
            <a:xfrm>
              <a:off x="1485" y="840"/>
              <a:ext cx="3660" cy="154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6" name="Rectangle 172"/>
            <p:cNvSpPr>
              <a:spLocks noChangeArrowheads="1"/>
            </p:cNvSpPr>
            <p:nvPr/>
          </p:nvSpPr>
          <p:spPr bwMode="auto">
            <a:xfrm>
              <a:off x="1485" y="840"/>
              <a:ext cx="3660" cy="1545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5" name="Line 171"/>
            <p:cNvSpPr>
              <a:spLocks noChangeShapeType="1"/>
            </p:cNvSpPr>
            <p:nvPr/>
          </p:nvSpPr>
          <p:spPr bwMode="auto">
            <a:xfrm>
              <a:off x="1485" y="840"/>
              <a:ext cx="1" cy="15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4" name="Line 170"/>
            <p:cNvSpPr>
              <a:spLocks noChangeShapeType="1"/>
            </p:cNvSpPr>
            <p:nvPr/>
          </p:nvSpPr>
          <p:spPr bwMode="auto">
            <a:xfrm>
              <a:off x="1440" y="2385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3" name="Line 169"/>
            <p:cNvSpPr>
              <a:spLocks noChangeShapeType="1"/>
            </p:cNvSpPr>
            <p:nvPr/>
          </p:nvSpPr>
          <p:spPr bwMode="auto">
            <a:xfrm>
              <a:off x="1440" y="2070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2" name="Line 168"/>
            <p:cNvSpPr>
              <a:spLocks noChangeShapeType="1"/>
            </p:cNvSpPr>
            <p:nvPr/>
          </p:nvSpPr>
          <p:spPr bwMode="auto">
            <a:xfrm>
              <a:off x="1440" y="1770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1" name="Line 167"/>
            <p:cNvSpPr>
              <a:spLocks noChangeShapeType="1"/>
            </p:cNvSpPr>
            <p:nvPr/>
          </p:nvSpPr>
          <p:spPr bwMode="auto">
            <a:xfrm>
              <a:off x="1440" y="1455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90" name="Line 166"/>
            <p:cNvSpPr>
              <a:spLocks noChangeShapeType="1"/>
            </p:cNvSpPr>
            <p:nvPr/>
          </p:nvSpPr>
          <p:spPr bwMode="auto">
            <a:xfrm>
              <a:off x="1440" y="1155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9" name="Line 165"/>
            <p:cNvSpPr>
              <a:spLocks noChangeShapeType="1"/>
            </p:cNvSpPr>
            <p:nvPr/>
          </p:nvSpPr>
          <p:spPr bwMode="auto">
            <a:xfrm>
              <a:off x="1440" y="840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8" name="Line 164"/>
            <p:cNvSpPr>
              <a:spLocks noChangeShapeType="1"/>
            </p:cNvSpPr>
            <p:nvPr/>
          </p:nvSpPr>
          <p:spPr bwMode="auto">
            <a:xfrm>
              <a:off x="1485" y="2070"/>
              <a:ext cx="36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7" name="Line 163"/>
            <p:cNvSpPr>
              <a:spLocks noChangeShapeType="1"/>
            </p:cNvSpPr>
            <p:nvPr/>
          </p:nvSpPr>
          <p:spPr bwMode="auto">
            <a:xfrm flipV="1">
              <a:off x="1485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6" name="Line 162"/>
            <p:cNvSpPr>
              <a:spLocks noChangeShapeType="1"/>
            </p:cNvSpPr>
            <p:nvPr/>
          </p:nvSpPr>
          <p:spPr bwMode="auto">
            <a:xfrm flipV="1">
              <a:off x="2100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5" name="Line 161"/>
            <p:cNvSpPr>
              <a:spLocks noChangeShapeType="1"/>
            </p:cNvSpPr>
            <p:nvPr/>
          </p:nvSpPr>
          <p:spPr bwMode="auto">
            <a:xfrm flipV="1">
              <a:off x="2700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4" name="Line 160"/>
            <p:cNvSpPr>
              <a:spLocks noChangeShapeType="1"/>
            </p:cNvSpPr>
            <p:nvPr/>
          </p:nvSpPr>
          <p:spPr bwMode="auto">
            <a:xfrm flipV="1">
              <a:off x="3315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3" name="Line 159"/>
            <p:cNvSpPr>
              <a:spLocks noChangeShapeType="1"/>
            </p:cNvSpPr>
            <p:nvPr/>
          </p:nvSpPr>
          <p:spPr bwMode="auto">
            <a:xfrm flipV="1">
              <a:off x="3930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2" name="Line 158"/>
            <p:cNvSpPr>
              <a:spLocks noChangeShapeType="1"/>
            </p:cNvSpPr>
            <p:nvPr/>
          </p:nvSpPr>
          <p:spPr bwMode="auto">
            <a:xfrm flipV="1">
              <a:off x="4530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1" name="Line 157"/>
            <p:cNvSpPr>
              <a:spLocks noChangeShapeType="1"/>
            </p:cNvSpPr>
            <p:nvPr/>
          </p:nvSpPr>
          <p:spPr bwMode="auto">
            <a:xfrm flipV="1">
              <a:off x="5145" y="207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80" name="Freeform 156"/>
            <p:cNvSpPr>
              <a:spLocks/>
            </p:cNvSpPr>
            <p:nvPr/>
          </p:nvSpPr>
          <p:spPr bwMode="auto">
            <a:xfrm>
              <a:off x="1785" y="975"/>
              <a:ext cx="3060" cy="1155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41" y="73"/>
                </a:cxn>
                <a:cxn ang="0">
                  <a:pos x="82" y="58"/>
                </a:cxn>
                <a:cxn ang="0">
                  <a:pos x="122" y="39"/>
                </a:cxn>
                <a:cxn ang="0">
                  <a:pos x="163" y="20"/>
                </a:cxn>
                <a:cxn ang="0">
                  <a:pos x="204" y="0"/>
                </a:cxn>
              </a:cxnLst>
              <a:rect l="0" t="0" r="r" b="b"/>
              <a:pathLst>
                <a:path w="204" h="77">
                  <a:moveTo>
                    <a:pt x="0" y="77"/>
                  </a:moveTo>
                  <a:lnTo>
                    <a:pt x="41" y="73"/>
                  </a:lnTo>
                  <a:lnTo>
                    <a:pt x="82" y="58"/>
                  </a:lnTo>
                  <a:lnTo>
                    <a:pt x="122" y="39"/>
                  </a:lnTo>
                  <a:lnTo>
                    <a:pt x="163" y="20"/>
                  </a:lnTo>
                  <a:lnTo>
                    <a:pt x="204" y="0"/>
                  </a:lnTo>
                </a:path>
              </a:pathLst>
            </a:cu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179" name="Rectangle 155"/>
            <p:cNvSpPr>
              <a:spLocks noChangeArrowheads="1"/>
            </p:cNvSpPr>
            <p:nvPr/>
          </p:nvSpPr>
          <p:spPr bwMode="auto">
            <a:xfrm>
              <a:off x="1366" y="180"/>
              <a:ext cx="2144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VARIACIONES DE LOS PRECIOS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8" name="Rectangle 154"/>
            <p:cNvSpPr>
              <a:spLocks noChangeArrowheads="1"/>
            </p:cNvSpPr>
            <p:nvPr/>
          </p:nvSpPr>
          <p:spPr bwMode="auto">
            <a:xfrm>
              <a:off x="585" y="2278"/>
              <a:ext cx="586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-20.000,00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7" name="Rectangle 153"/>
            <p:cNvSpPr>
              <a:spLocks noChangeArrowheads="1"/>
            </p:cNvSpPr>
            <p:nvPr/>
          </p:nvSpPr>
          <p:spPr bwMode="auto">
            <a:xfrm>
              <a:off x="1049" y="1964"/>
              <a:ext cx="239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6" name="Rectangle 152"/>
            <p:cNvSpPr>
              <a:spLocks noChangeArrowheads="1"/>
            </p:cNvSpPr>
            <p:nvPr/>
          </p:nvSpPr>
          <p:spPr bwMode="auto">
            <a:xfrm>
              <a:off x="648" y="1665"/>
              <a:ext cx="5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20.000,00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5" name="Rectangle 151"/>
            <p:cNvSpPr>
              <a:spLocks noChangeArrowheads="1"/>
            </p:cNvSpPr>
            <p:nvPr/>
          </p:nvSpPr>
          <p:spPr bwMode="auto">
            <a:xfrm>
              <a:off x="648" y="1350"/>
              <a:ext cx="5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40.000,00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4" name="Rectangle 150"/>
            <p:cNvSpPr>
              <a:spLocks noChangeArrowheads="1"/>
            </p:cNvSpPr>
            <p:nvPr/>
          </p:nvSpPr>
          <p:spPr bwMode="auto">
            <a:xfrm>
              <a:off x="648" y="1049"/>
              <a:ext cx="5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60.000,00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3" name="Rectangle 149"/>
            <p:cNvSpPr>
              <a:spLocks noChangeArrowheads="1"/>
            </p:cNvSpPr>
            <p:nvPr/>
          </p:nvSpPr>
          <p:spPr bwMode="auto">
            <a:xfrm>
              <a:off x="648" y="734"/>
              <a:ext cx="5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80.000,00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2" name="Rectangle 148"/>
            <p:cNvSpPr>
              <a:spLocks noChangeArrowheads="1"/>
            </p:cNvSpPr>
            <p:nvPr/>
          </p:nvSpPr>
          <p:spPr bwMode="auto">
            <a:xfrm rot="18900000">
              <a:off x="1311" y="2322"/>
              <a:ext cx="284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-20%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1" name="Rectangle 147"/>
            <p:cNvSpPr>
              <a:spLocks noChangeArrowheads="1"/>
            </p:cNvSpPr>
            <p:nvPr/>
          </p:nvSpPr>
          <p:spPr bwMode="auto">
            <a:xfrm rot="18900000">
              <a:off x="1587" y="2491"/>
              <a:ext cx="59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-17,9776%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70" name="Rectangle 146"/>
            <p:cNvSpPr>
              <a:spLocks noChangeArrowheads="1"/>
            </p:cNvSpPr>
            <p:nvPr/>
          </p:nvSpPr>
          <p:spPr bwMode="auto">
            <a:xfrm rot="18900000">
              <a:off x="2542" y="2322"/>
              <a:ext cx="284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-10%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69" name="Rectangle 145"/>
            <p:cNvSpPr>
              <a:spLocks noChangeArrowheads="1"/>
            </p:cNvSpPr>
            <p:nvPr/>
          </p:nvSpPr>
          <p:spPr bwMode="auto">
            <a:xfrm rot="18900000">
              <a:off x="3266" y="2264"/>
              <a:ext cx="176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0%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68" name="Rectangle 144"/>
            <p:cNvSpPr>
              <a:spLocks noChangeArrowheads="1"/>
            </p:cNvSpPr>
            <p:nvPr/>
          </p:nvSpPr>
          <p:spPr bwMode="auto">
            <a:xfrm rot="18900000">
              <a:off x="3809" y="2297"/>
              <a:ext cx="2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10%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67" name="Rectangle 143"/>
            <p:cNvSpPr>
              <a:spLocks noChangeArrowheads="1"/>
            </p:cNvSpPr>
            <p:nvPr/>
          </p:nvSpPr>
          <p:spPr bwMode="auto">
            <a:xfrm rot="18900000">
              <a:off x="4427" y="2297"/>
              <a:ext cx="244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20%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66" name="Rectangle 142"/>
            <p:cNvSpPr>
              <a:spLocks noChangeArrowheads="1"/>
            </p:cNvSpPr>
            <p:nvPr/>
          </p:nvSpPr>
          <p:spPr bwMode="auto">
            <a:xfrm>
              <a:off x="3031" y="2894"/>
              <a:ext cx="466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  <a:ea typeface="Times New Roman" pitchFamily="18" charset="0"/>
                  <a:cs typeface="Arial" charset="0"/>
                </a:rPr>
                <a:t>PRECIO</a:t>
              </a:r>
              <a:endParaRPr lang="en-US" sz="2400">
                <a:latin typeface="Times New Roman" pitchFamily="18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9165" name="Rectangle 141"/>
            <p:cNvSpPr>
              <a:spLocks noChangeArrowheads="1"/>
            </p:cNvSpPr>
            <p:nvPr/>
          </p:nvSpPr>
          <p:spPr bwMode="auto">
            <a:xfrm rot="16200000">
              <a:off x="-185" y="-749"/>
              <a:ext cx="1753" cy="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2400">
                <a:latin typeface="Times New Roman" pitchFamily="18" charset="0"/>
              </a:endParaRPr>
            </a:p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9164" name="Rectangle 140"/>
            <p:cNvSpPr>
              <a:spLocks noChangeArrowheads="1"/>
            </p:cNvSpPr>
            <p:nvPr/>
          </p:nvSpPr>
          <p:spPr bwMode="auto">
            <a:xfrm>
              <a:off x="75" y="75"/>
              <a:ext cx="5205" cy="325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29216" name="Rectangle 192"/>
          <p:cNvSpPr>
            <a:spLocks noChangeArrowheads="1"/>
          </p:cNvSpPr>
          <p:nvPr/>
        </p:nvSpPr>
        <p:spPr bwMode="auto">
          <a:xfrm>
            <a:off x="0" y="5202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129226" name="Text Box 202"/>
          <p:cNvSpPr txBox="1">
            <a:spLocks noChangeArrowheads="1"/>
          </p:cNvSpPr>
          <p:nvPr/>
        </p:nvSpPr>
        <p:spPr bwMode="auto">
          <a:xfrm>
            <a:off x="4716463" y="2852738"/>
            <a:ext cx="1081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s-EC" sz="800">
                <a:solidFill>
                  <a:srgbClr val="000000"/>
                </a:solidFill>
                <a:latin typeface="Arial Narrow" pitchFamily="34" charset="0"/>
              </a:rPr>
              <a:t>VALOR ACTUAL NETO</a:t>
            </a:r>
            <a:endParaRPr kumimoji="1" lang="es-ES" sz="80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ANALISIS DE SENSIBILIDAD</a:t>
            </a:r>
          </a:p>
        </p:txBody>
      </p:sp>
      <p:graphicFrame>
        <p:nvGraphicFramePr>
          <p:cNvPr id="120996" name="Group 164"/>
          <p:cNvGraphicFramePr>
            <a:graphicFrameLocks noGrp="1"/>
          </p:cNvGraphicFramePr>
          <p:nvPr/>
        </p:nvGraphicFramePr>
        <p:xfrm>
          <a:off x="1258888" y="2781300"/>
          <a:ext cx="2752725" cy="2095500"/>
        </p:xfrm>
        <a:graphic>
          <a:graphicData uri="http://schemas.openxmlformats.org/drawingml/2006/table">
            <a:tbl>
              <a:tblPr/>
              <a:tblGrid>
                <a:gridCol w="1203325"/>
                <a:gridCol w="774700"/>
                <a:gridCol w="774700"/>
              </a:tblGrid>
              <a:tr h="200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aramond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CTO VARIABLES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48108,67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-10%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40859,37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18%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33.610,06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17%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26360,75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16%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19111,45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15%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46,3630000%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60%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-9885,78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120991" name="Rectangle 159"/>
          <p:cNvSpPr>
            <a:spLocks noChangeArrowheads="1"/>
          </p:cNvSpPr>
          <p:nvPr/>
        </p:nvSpPr>
        <p:spPr bwMode="auto">
          <a:xfrm>
            <a:off x="0" y="468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120993" name="Rectangle 161"/>
          <p:cNvSpPr>
            <a:spLocks noChangeArrowheads="1"/>
          </p:cNvSpPr>
          <p:nvPr/>
        </p:nvSpPr>
        <p:spPr bwMode="auto">
          <a:xfrm>
            <a:off x="2339975" y="1708150"/>
            <a:ext cx="5616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1800" b="1">
                <a:latin typeface="Arial" charset="0"/>
                <a:ea typeface="Times New Roman" pitchFamily="18" charset="0"/>
                <a:cs typeface="Arial" charset="0"/>
              </a:rPr>
              <a:t>Sensibilidad del VAN con respecto a los costos variables</a:t>
            </a:r>
            <a:endParaRPr lang="es-ES" sz="18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es-ES" sz="180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120992" name="Picture 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708275"/>
            <a:ext cx="3457575" cy="2333625"/>
          </a:xfrm>
          <a:prstGeom prst="rect">
            <a:avLst/>
          </a:prstGeom>
          <a:noFill/>
        </p:spPr>
      </p:pic>
      <p:sp>
        <p:nvSpPr>
          <p:cNvPr id="120994" name="Rectangle 162"/>
          <p:cNvSpPr>
            <a:spLocks noChangeArrowheads="1"/>
          </p:cNvSpPr>
          <p:nvPr/>
        </p:nvSpPr>
        <p:spPr bwMode="auto">
          <a:xfrm>
            <a:off x="0" y="491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400"/>
              <a:t>CAPITULO I</a:t>
            </a:r>
            <a:br>
              <a:rPr lang="es-ES" sz="3400"/>
            </a:br>
            <a:r>
              <a:rPr lang="es-ES" sz="3400"/>
              <a:t>LA CHINCHILLA Y SU PIEL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/>
              <a:t>VIDA SILVESTRE</a:t>
            </a:r>
          </a:p>
          <a:p>
            <a:pPr>
              <a:buFont typeface="Wingdings" pitchFamily="2" charset="2"/>
              <a:buNone/>
            </a:pPr>
            <a:endParaRPr lang="es-ES" sz="2800"/>
          </a:p>
          <a:p>
            <a:pPr>
              <a:buFont typeface="Wingdings" pitchFamily="2" charset="2"/>
              <a:buNone/>
            </a:pPr>
            <a:r>
              <a:rPr lang="es-ES" sz="2800"/>
              <a:t>	- Habita en la zonas montañosas de los Andes de   Perú, Bolivia, Chile y Argentina.</a:t>
            </a:r>
          </a:p>
          <a:p>
            <a:pPr>
              <a:buFont typeface="Wingdings" pitchFamily="2" charset="2"/>
              <a:buNone/>
            </a:pPr>
            <a:endParaRPr lang="es-ES" sz="2800"/>
          </a:p>
          <a:p>
            <a:pPr>
              <a:buFont typeface="Wingdings" pitchFamily="2" charset="2"/>
              <a:buNone/>
            </a:pPr>
            <a:r>
              <a:rPr lang="es-ES" sz="2800"/>
              <a:t>	- Es un roedor noctámbulo, que habitan en cuevas, en temperaturas muy bajas (2000-3000 mts altura), en clima seco.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0"/>
              <a:t>ANALISIS DE SENSIBILIDAD</a:t>
            </a:r>
            <a:endParaRPr lang="es-ES" b="0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2411413" y="1628775"/>
            <a:ext cx="5327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1800" b="1">
                <a:latin typeface="Arial" charset="0"/>
                <a:ea typeface="Times New Roman" pitchFamily="18" charset="0"/>
                <a:cs typeface="Arial" charset="0"/>
              </a:rPr>
              <a:t>Sensibilidad del VAN con respecto a producción</a:t>
            </a:r>
            <a:endParaRPr lang="es-ES" sz="1800">
              <a:latin typeface="Arial Narrow" pitchFamily="34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es-ES" sz="1800"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22013" name="Group 157"/>
          <p:cNvGraphicFramePr>
            <a:graphicFrameLocks noGrp="1"/>
          </p:cNvGraphicFramePr>
          <p:nvPr/>
        </p:nvGraphicFramePr>
        <p:xfrm>
          <a:off x="1835150" y="2781300"/>
          <a:ext cx="2603500" cy="1943100"/>
        </p:xfrm>
        <a:graphic>
          <a:graphicData uri="http://schemas.openxmlformats.org/drawingml/2006/table">
            <a:tbl>
              <a:tblPr/>
              <a:tblGrid>
                <a:gridCol w="1079500"/>
                <a:gridCol w="762000"/>
                <a:gridCol w="762000"/>
              </a:tblGrid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PRODUCCION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-40%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-7484,09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-32,7153%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13062,99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14%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-10%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23336,52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16%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33.610,06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17%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43883,6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19%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54157,13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pic>
        <p:nvPicPr>
          <p:cNvPr id="122014" name="Picture 1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492375"/>
            <a:ext cx="353853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1052513"/>
            <a:ext cx="7772400" cy="1143000"/>
          </a:xfrm>
        </p:spPr>
        <p:txBody>
          <a:bodyPr/>
          <a:lstStyle/>
          <a:p>
            <a:r>
              <a:rPr lang="es-MX" sz="4000" b="0"/>
              <a:t>CONCLUSIONES</a:t>
            </a:r>
            <a:r>
              <a:rPr lang="es-ES" sz="4000" b="0"/>
              <a:t/>
            </a:r>
            <a:br>
              <a:rPr lang="es-ES" sz="4000" b="0"/>
            </a:br>
            <a:r>
              <a:rPr lang="es-ES" sz="3600" b="0"/>
              <a:t/>
            </a:r>
            <a:br>
              <a:rPr lang="es-ES" sz="3600" b="0"/>
            </a:br>
            <a:endParaRPr lang="es-ES" sz="3600" b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2800"/>
              <a:t>Implementación de criadero es beneficioso para el país.</a:t>
            </a:r>
          </a:p>
          <a:p>
            <a:pPr>
              <a:buFont typeface="Wingdings" pitchFamily="2" charset="2"/>
              <a:buNone/>
            </a:pPr>
            <a:endParaRPr lang="es-EC" sz="2800"/>
          </a:p>
          <a:p>
            <a:r>
              <a:rPr lang="es-EC" sz="2800"/>
              <a:t>Nueva alternativa de negocio y nivel de empleo.</a:t>
            </a:r>
          </a:p>
          <a:p>
            <a:pPr>
              <a:buFont typeface="Wingdings" pitchFamily="2" charset="2"/>
              <a:buNone/>
            </a:pPr>
            <a:endParaRPr lang="es-EC" sz="2800"/>
          </a:p>
          <a:p>
            <a:r>
              <a:rPr lang="es-EC" sz="2800"/>
              <a:t>Oportunidad en el mercado.</a:t>
            </a:r>
          </a:p>
          <a:p>
            <a:pPr>
              <a:buFont typeface="Wingdings" pitchFamily="2" charset="2"/>
              <a:buNone/>
            </a:pPr>
            <a:endParaRPr lang="es-EC" sz="2800"/>
          </a:p>
          <a:p>
            <a:r>
              <a:rPr lang="es-EC" sz="2800"/>
              <a:t>Infraestructura con excelente adecuación y nivel de cría.</a:t>
            </a:r>
          </a:p>
          <a:p>
            <a:pPr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0"/>
              <a:t>RECOMENDACIONES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79388" y="1484313"/>
            <a:ext cx="875982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lnSpc>
                <a:spcPct val="140000"/>
              </a:lnSpc>
              <a:buFontTx/>
              <a:buAutoNum type="arabicPeriod"/>
            </a:pPr>
            <a:r>
              <a:rPr kumimoji="1" lang="es-EC" sz="3000">
                <a:effectLst>
                  <a:outerShdw blurRad="38100" dist="38100" dir="2700000" algn="tl">
                    <a:srgbClr val="000000"/>
                  </a:outerShdw>
                </a:effectLst>
              </a:rPr>
              <a:t>Cumplir con las normas de manejo y reproducción.</a:t>
            </a:r>
          </a:p>
          <a:p>
            <a:pPr marL="457200" indent="-457200">
              <a:lnSpc>
                <a:spcPct val="140000"/>
              </a:lnSpc>
              <a:buFontTx/>
              <a:buAutoNum type="arabicPeriod"/>
            </a:pPr>
            <a:endParaRPr kumimoji="1" lang="es-EC" sz="3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>
              <a:lnSpc>
                <a:spcPct val="140000"/>
              </a:lnSpc>
              <a:buFontTx/>
              <a:buAutoNum type="arabicPeriod"/>
            </a:pPr>
            <a:r>
              <a:rPr kumimoji="1" lang="es-EC" sz="3000">
                <a:effectLst>
                  <a:outerShdw blurRad="38100" dist="38100" dir="2700000" algn="tl">
                    <a:srgbClr val="000000"/>
                  </a:outerShdw>
                </a:effectLst>
              </a:rPr>
              <a:t>Excelente ubicación del criadero.</a:t>
            </a:r>
          </a:p>
          <a:p>
            <a:pPr marL="457200" indent="-457200">
              <a:lnSpc>
                <a:spcPct val="140000"/>
              </a:lnSpc>
              <a:buFontTx/>
              <a:buAutoNum type="arabicPeriod"/>
            </a:pPr>
            <a:endParaRPr kumimoji="1" lang="es-EC" sz="3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>
              <a:lnSpc>
                <a:spcPct val="140000"/>
              </a:lnSpc>
              <a:buFontTx/>
              <a:buAutoNum type="arabicPeriod"/>
            </a:pPr>
            <a:r>
              <a:rPr kumimoji="1" lang="es-EC" sz="3000">
                <a:effectLst>
                  <a:outerShdw blurRad="38100" dist="38100" dir="2700000" algn="tl">
                    <a:srgbClr val="000000"/>
                  </a:outerShdw>
                </a:effectLst>
              </a:rPr>
              <a:t>Personal Capacitado y con pleno conocimiento</a:t>
            </a:r>
          </a:p>
          <a:p>
            <a:pPr marL="457200" indent="-457200">
              <a:lnSpc>
                <a:spcPct val="140000"/>
              </a:lnSpc>
            </a:pPr>
            <a:r>
              <a:rPr kumimoji="1" lang="es-EC" sz="3000">
                <a:effectLst>
                  <a:outerShdw blurRad="38100" dist="38100" dir="2700000" algn="tl">
                    <a:srgbClr val="000000"/>
                  </a:outerShdw>
                </a:effectLst>
              </a:rPr>
              <a:t>	sobre la producción de chinchilla.</a:t>
            </a:r>
          </a:p>
          <a:p>
            <a:pPr marL="457200" indent="-457200">
              <a:lnSpc>
                <a:spcPct val="140000"/>
              </a:lnSpc>
            </a:pPr>
            <a:endParaRPr kumimoji="1" lang="es-ES" sz="3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400"/>
              <a:t>CAPITULO I</a:t>
            </a:r>
            <a:br>
              <a:rPr lang="es-ES" sz="3400"/>
            </a:br>
            <a:r>
              <a:rPr lang="es-ES" sz="3400"/>
              <a:t>LA CHINCHILLA Y SU PIEL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/>
              <a:t>REPRODUCCION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	  - Las chinchillas tanto hembras como machos están aptas sexualmente a los  9 o 12 meses de edad.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	  - El promedio de nacimiento es de 2 partos en el año, teniendo una media de 4-6 gazapos por año y madre.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400"/>
              <a:t>CAPITULO I</a:t>
            </a:r>
            <a:br>
              <a:rPr lang="es-ES" sz="3400"/>
            </a:br>
            <a:r>
              <a:rPr lang="es-ES" sz="3400"/>
              <a:t>LA CHINCHILLA Y SU PIEL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/>
              <a:t>CARACTERISTICAS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      - Unas de las características principales es que deba poseer la piel suave, liviana, densa y brillosa.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      - Las características naturales de la piel son: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-Fase de color			-Textura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-Tamaño			-Fuerza de Pelo 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-Cobertura de velo 		-Brillo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-Largo de pelo			-Ancho de la panza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-Volumen de pelo		-Flexibilidad del pelo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-Pureza en el lomo		-Pelo de Guarda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000"/>
              <a:t>		-Pureza en la panza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400"/>
              <a:t>CAPITULO I</a:t>
            </a:r>
            <a:br>
              <a:rPr lang="es-ES" sz="3400"/>
            </a:br>
            <a:r>
              <a:rPr lang="es-ES" sz="3400"/>
              <a:t>LA CHINCHILLA Y SU PIEL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SUBPRODUCTOS DE LA CHINCHILLA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 lvl="1">
              <a:buFontTx/>
              <a:buChar char="-"/>
            </a:pPr>
            <a:r>
              <a:rPr lang="es-ES"/>
              <a:t>CARNE</a:t>
            </a:r>
          </a:p>
          <a:p>
            <a:pPr lvl="1">
              <a:buFontTx/>
              <a:buNone/>
            </a:pPr>
            <a:endParaRPr lang="es-ES"/>
          </a:p>
          <a:p>
            <a:pPr lvl="1">
              <a:buFontTx/>
              <a:buChar char="-"/>
            </a:pPr>
            <a:r>
              <a:rPr lang="es-ES"/>
              <a:t>PELO SUELTO</a:t>
            </a:r>
          </a:p>
          <a:p>
            <a:pPr lvl="1">
              <a:buFontTx/>
              <a:buNone/>
            </a:pPr>
            <a:endParaRPr lang="es-ES"/>
          </a:p>
          <a:p>
            <a:pPr lvl="1">
              <a:buFontTx/>
              <a:buChar char="-"/>
            </a:pPr>
            <a:r>
              <a:rPr lang="es-ES"/>
              <a:t>EXCREMENTOS</a:t>
            </a:r>
          </a:p>
          <a:p>
            <a:pPr lvl="1">
              <a:buFont typeface="Wingdings" pitchFamily="2" charset="2"/>
              <a:buNone/>
            </a:pPr>
            <a:r>
              <a:rPr lang="es-ES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0"/>
              <a:t>CAPITULO II</a:t>
            </a:r>
            <a:br>
              <a:rPr lang="es-EC" sz="3200" b="0"/>
            </a:br>
            <a:r>
              <a:rPr lang="es-EC" sz="3200" b="0"/>
              <a:t>ESTUDIO DE MERCADO</a:t>
            </a:r>
            <a:r>
              <a:rPr lang="es-EC" sz="4000"/>
              <a:t> </a:t>
            </a:r>
            <a:endParaRPr lang="es-ES" sz="400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7772400" cy="4114800"/>
          </a:xfrm>
        </p:spPr>
        <p:txBody>
          <a:bodyPr/>
          <a:lstStyle/>
          <a:p>
            <a:r>
              <a:rPr lang="es-EC"/>
              <a:t>OBJETIVOS Y GENERALIDADES DEL MERCADO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DEMANDA DE LA PIEL 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r>
              <a:rPr lang="es-EC"/>
              <a:t>OFERTA DE LA PIEL</a:t>
            </a:r>
          </a:p>
          <a:p>
            <a:endParaRPr lang="es-EC"/>
          </a:p>
          <a:p>
            <a:endParaRPr lang="es-EC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43" name="Rectangle 31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0"/>
              <a:t>CAPITULO II</a:t>
            </a:r>
            <a:br>
              <a:rPr lang="es-EC" sz="3200" b="0"/>
            </a:br>
            <a:r>
              <a:rPr lang="es-EC" sz="3200" b="0"/>
              <a:t>ESTUDIO DE MERCADO</a:t>
            </a:r>
            <a:endParaRPr lang="es-ES" sz="3200" b="0"/>
          </a:p>
        </p:txBody>
      </p:sp>
      <p:graphicFrame>
        <p:nvGraphicFramePr>
          <p:cNvPr id="150846" name="Group 318"/>
          <p:cNvGraphicFramePr>
            <a:graphicFrameLocks noGrp="1"/>
          </p:cNvGraphicFramePr>
          <p:nvPr>
            <p:ph idx="1"/>
          </p:nvPr>
        </p:nvGraphicFramePr>
        <p:xfrm>
          <a:off x="1835150" y="1700213"/>
          <a:ext cx="6218238" cy="4613275"/>
        </p:xfrm>
        <a:graphic>
          <a:graphicData uri="http://schemas.openxmlformats.org/drawingml/2006/table">
            <a:tbl>
              <a:tblPr/>
              <a:tblGrid>
                <a:gridCol w="3556000"/>
                <a:gridCol w="1331913"/>
                <a:gridCol w="1330325"/>
              </a:tblGrid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FICHA DEL SECTOR DE PIEL EN ITALIA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Nº EMPRESAS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6.430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6.000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Nº EMPLEADOS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27.720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27.000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PRODUCCIÓN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(Billones de liras)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4.300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3.980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EXPORTACIÓN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(Billones de liras)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3.008,9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2.645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IMPORTACIÓN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(billones de liras)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872,8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CANTIDAD EXPORTADA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 quintales métricos)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311.410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311.236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CANTIDAD IMPORTADA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 Quintales métricos)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502.779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618.894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SALDO COMERCIAL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 Billones de liras)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2.135,7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1.654,9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CONSUMO INTERNO</a:t>
                      </a:r>
                      <a:b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 Billones de liras)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1.979,0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1.954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EXPORT/ PRODUCCIÓN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69,97%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66,45%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IMPORT/ CONSUMO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44,10%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50,66%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uencia">
  <a:themeElements>
    <a:clrScheme name="Secuencia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ecuenci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ecuencia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uencia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2044</TotalTime>
  <Words>1217</Words>
  <Application>Microsoft PowerPoint</Application>
  <PresentationFormat>Presentación en pantalla (4:3)</PresentationFormat>
  <Paragraphs>700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8" baseType="lpstr">
      <vt:lpstr>Times New Roman</vt:lpstr>
      <vt:lpstr>Garamond</vt:lpstr>
      <vt:lpstr>Wingdings</vt:lpstr>
      <vt:lpstr>Arial</vt:lpstr>
      <vt:lpstr>Arial Narrow</vt:lpstr>
      <vt:lpstr>Secuencia</vt:lpstr>
      <vt:lpstr>Diapositiva 1</vt:lpstr>
      <vt:lpstr>    “Proyecto de Inversión para la Creación de un Criadero de Chinchillas en el Ecuador para la exportación de su piel al Mercado Europeo” </vt:lpstr>
      <vt:lpstr>Diapositiva 3</vt:lpstr>
      <vt:lpstr>CAPITULO I LA CHINCHILLA Y SU PIEL</vt:lpstr>
      <vt:lpstr>CAPITULO I LA CHINCHILLA Y SU PIEL</vt:lpstr>
      <vt:lpstr>CAPITULO I LA CHINCHILLA Y SU PIEL</vt:lpstr>
      <vt:lpstr>CAPITULO I LA CHINCHILLA Y SU PIEL</vt:lpstr>
      <vt:lpstr>CAPITULO II ESTUDIO DE MERCADO </vt:lpstr>
      <vt:lpstr>CAPITULO II ESTUDIO DE MERCADO</vt:lpstr>
      <vt:lpstr>CAPITULO II ESTUDIO DE MERCADO  </vt:lpstr>
      <vt:lpstr>CAPITULO II ESTUDIO DE MERCADO</vt:lpstr>
      <vt:lpstr>CAPITULO II ESTUDIO DE MERCADO </vt:lpstr>
      <vt:lpstr>CAPITULO III PLAN DE MARKETING</vt:lpstr>
      <vt:lpstr>ANÁLISIS FODA</vt:lpstr>
      <vt:lpstr>ANÁLISIS FODA</vt:lpstr>
      <vt:lpstr>ZONA DE ALOJAMIENTO</vt:lpstr>
      <vt:lpstr>Diapositiva 17</vt:lpstr>
      <vt:lpstr>ALIMENTACIÓN</vt:lpstr>
      <vt:lpstr>APLICACIÓN DE VITAMINAS EN CHINCHILLAS</vt:lpstr>
      <vt:lpstr>SELECCIÓN  DE PRODUCTO</vt:lpstr>
      <vt:lpstr>CALIDAD SUPERIOR Vs. CALIDAD BAJA</vt:lpstr>
      <vt:lpstr>CALIDAD SUPERIOR Vs. CALIDAD BAJA</vt:lpstr>
      <vt:lpstr>ASPECTOS ECONOMICOS Y FINANCIEROS</vt:lpstr>
      <vt:lpstr>COMPOSICIÓN DEL LOTE FUNDADOR DE ANIMALES</vt:lpstr>
      <vt:lpstr>Diapositiva 25</vt:lpstr>
      <vt:lpstr>COSTO DE PERSONAL ADMINISTRATIVO</vt:lpstr>
      <vt:lpstr>COSTOS DE MANO DE OBRA DIRECTA</vt:lpstr>
      <vt:lpstr>COSTOS DE MANO DE OBRA INDIRECTA</vt:lpstr>
      <vt:lpstr>INVERSIÓN INICIAL</vt:lpstr>
      <vt:lpstr>ESTRUCTURA DE CAPITAL</vt:lpstr>
      <vt:lpstr>COSTO DE CAPITAL</vt:lpstr>
      <vt:lpstr>SERVICIOS BÁSICOS</vt:lpstr>
      <vt:lpstr>INGRESOS DEL PROYECTO</vt:lpstr>
      <vt:lpstr>INGRESOS DEL PROYECTO</vt:lpstr>
      <vt:lpstr>INGRESOS DEL PROYECTO</vt:lpstr>
      <vt:lpstr>PUNTO DE EQUILIBRIO</vt:lpstr>
      <vt:lpstr>VALOR ACTUAL NETO Y TASA INTERNA DE RETORNO</vt:lpstr>
      <vt:lpstr>ANALISIS DE SENSIBILIDAD</vt:lpstr>
      <vt:lpstr>ANALISIS DE SENSIBILIDAD</vt:lpstr>
      <vt:lpstr>ANALISIS DE SENSIBILIDAD</vt:lpstr>
      <vt:lpstr>CONCLUSIONES  </vt:lpstr>
      <vt:lpstr>RECOMENDACIONES</vt:lpstr>
    </vt:vector>
  </TitlesOfParts>
  <Company>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Home</dc:creator>
  <cp:lastModifiedBy>Administrador</cp:lastModifiedBy>
  <cp:revision>104</cp:revision>
  <dcterms:created xsi:type="dcterms:W3CDTF">2004-01-23T07:16:51Z</dcterms:created>
  <dcterms:modified xsi:type="dcterms:W3CDTF">2009-12-15T14:20:02Z</dcterms:modified>
</cp:coreProperties>
</file>