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handoutMasterIdLst>
    <p:handoutMasterId r:id="rId47"/>
  </p:handoutMasterIdLst>
  <p:sldIdLst>
    <p:sldId id="256" r:id="rId2"/>
    <p:sldId id="275" r:id="rId3"/>
    <p:sldId id="277" r:id="rId4"/>
    <p:sldId id="270" r:id="rId5"/>
    <p:sldId id="258" r:id="rId6"/>
    <p:sldId id="259" r:id="rId7"/>
    <p:sldId id="260" r:id="rId8"/>
    <p:sldId id="261" r:id="rId9"/>
    <p:sldId id="262" r:id="rId10"/>
    <p:sldId id="263" r:id="rId11"/>
    <p:sldId id="313" r:id="rId12"/>
    <p:sldId id="302" r:id="rId13"/>
    <p:sldId id="303" r:id="rId14"/>
    <p:sldId id="316" r:id="rId15"/>
    <p:sldId id="304" r:id="rId16"/>
    <p:sldId id="317" r:id="rId17"/>
    <p:sldId id="319" r:id="rId18"/>
    <p:sldId id="318" r:id="rId19"/>
    <p:sldId id="310" r:id="rId20"/>
    <p:sldId id="268" r:id="rId21"/>
    <p:sldId id="278" r:id="rId22"/>
    <p:sldId id="279" r:id="rId23"/>
    <p:sldId id="280" r:id="rId24"/>
    <p:sldId id="281" r:id="rId25"/>
    <p:sldId id="282" r:id="rId26"/>
    <p:sldId id="283" r:id="rId27"/>
    <p:sldId id="284" r:id="rId28"/>
    <p:sldId id="272" r:id="rId29"/>
    <p:sldId id="274" r:id="rId30"/>
    <p:sldId id="285" r:id="rId31"/>
    <p:sldId id="286" r:id="rId32"/>
    <p:sldId id="287" r:id="rId33"/>
    <p:sldId id="288" r:id="rId34"/>
    <p:sldId id="289" r:id="rId35"/>
    <p:sldId id="291" r:id="rId36"/>
    <p:sldId id="292" r:id="rId37"/>
    <p:sldId id="293" r:id="rId38"/>
    <p:sldId id="294" r:id="rId39"/>
    <p:sldId id="295" r:id="rId40"/>
    <p:sldId id="296" r:id="rId41"/>
    <p:sldId id="306" r:id="rId42"/>
    <p:sldId id="307" r:id="rId43"/>
    <p:sldId id="308" r:id="rId44"/>
    <p:sldId id="314" r:id="rId45"/>
    <p:sldId id="315" r:id="rId4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0678" autoAdjust="0"/>
    <p:restoredTop sz="90929"/>
  </p:normalViewPr>
  <p:slideViewPr>
    <p:cSldViewPr>
      <p:cViewPr varScale="1">
        <p:scale>
          <a:sx n="42" d="100"/>
          <a:sy n="42" d="100"/>
        </p:scale>
        <p:origin x="-96" y="-40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497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075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075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075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C0A0420-35E9-45FE-810E-B281340BB05F}"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234" name="Group 2"/>
          <p:cNvGrpSpPr>
            <a:grpSpLocks/>
          </p:cNvGrpSpPr>
          <p:nvPr/>
        </p:nvGrpSpPr>
        <p:grpSpPr bwMode="auto">
          <a:xfrm>
            <a:off x="-1035050" y="1552575"/>
            <a:ext cx="10179050" cy="5305425"/>
            <a:chOff x="-652" y="978"/>
            <a:chExt cx="6412" cy="3342"/>
          </a:xfrm>
        </p:grpSpPr>
        <p:sp>
          <p:nvSpPr>
            <p:cNvPr id="9523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s-ES"/>
            </a:p>
          </p:txBody>
        </p:sp>
        <p:sp>
          <p:nvSpPr>
            <p:cNvPr id="9523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s-ES"/>
            </a:p>
          </p:txBody>
        </p:sp>
      </p:grpSp>
      <p:sp>
        <p:nvSpPr>
          <p:cNvPr id="95237" name="Rectangle 5"/>
          <p:cNvSpPr>
            <a:spLocks noGrp="1" noChangeArrowheads="1"/>
          </p:cNvSpPr>
          <p:nvPr>
            <p:ph type="ctrTitle" sz="quarter"/>
          </p:nvPr>
        </p:nvSpPr>
        <p:spPr>
          <a:xfrm>
            <a:off x="1293813" y="762000"/>
            <a:ext cx="7772400" cy="1143000"/>
          </a:xfrm>
        </p:spPr>
        <p:txBody>
          <a:bodyPr anchor="b"/>
          <a:lstStyle>
            <a:lvl1pPr>
              <a:defRPr/>
            </a:lvl1pPr>
          </a:lstStyle>
          <a:p>
            <a:r>
              <a:rPr lang="es-ES"/>
              <a:t>Haga clic para modificar el estilo de título del patrón</a:t>
            </a:r>
          </a:p>
        </p:txBody>
      </p:sp>
      <p:sp>
        <p:nvSpPr>
          <p:cNvPr id="95238"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s-ES"/>
              <a:t>Haga clic para modificar el estilo de subtítulo del patrón</a:t>
            </a:r>
          </a:p>
        </p:txBody>
      </p:sp>
      <p:sp>
        <p:nvSpPr>
          <p:cNvPr id="95239" name="Rectangle 7"/>
          <p:cNvSpPr>
            <a:spLocks noGrp="1" noChangeArrowheads="1"/>
          </p:cNvSpPr>
          <p:nvPr>
            <p:ph type="dt" sz="quarter" idx="2"/>
          </p:nvPr>
        </p:nvSpPr>
        <p:spPr/>
        <p:txBody>
          <a:bodyPr/>
          <a:lstStyle>
            <a:lvl1pPr>
              <a:defRPr/>
            </a:lvl1pPr>
          </a:lstStyle>
          <a:p>
            <a:endParaRPr lang="es-ES"/>
          </a:p>
        </p:txBody>
      </p:sp>
      <p:sp>
        <p:nvSpPr>
          <p:cNvPr id="95240" name="Rectangle 8"/>
          <p:cNvSpPr>
            <a:spLocks noGrp="1" noChangeArrowheads="1"/>
          </p:cNvSpPr>
          <p:nvPr>
            <p:ph type="ftr" sz="quarter" idx="3"/>
          </p:nvPr>
        </p:nvSpPr>
        <p:spPr/>
        <p:txBody>
          <a:bodyPr/>
          <a:lstStyle>
            <a:lvl1pPr>
              <a:defRPr/>
            </a:lvl1pPr>
          </a:lstStyle>
          <a:p>
            <a:endParaRPr lang="es-ES"/>
          </a:p>
        </p:txBody>
      </p:sp>
      <p:sp>
        <p:nvSpPr>
          <p:cNvPr id="95241" name="Rectangle 9"/>
          <p:cNvSpPr>
            <a:spLocks noGrp="1" noChangeArrowheads="1"/>
          </p:cNvSpPr>
          <p:nvPr>
            <p:ph type="sldNum" sz="quarter" idx="4"/>
          </p:nvPr>
        </p:nvSpPr>
        <p:spPr/>
        <p:txBody>
          <a:bodyPr/>
          <a:lstStyle>
            <a:lvl1pPr>
              <a:defRPr/>
            </a:lvl1pPr>
          </a:lstStyle>
          <a:p>
            <a:fld id="{AC696737-FBD0-45B8-8224-A15691575D69}"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98C6B74-EF13-42F9-8B46-C79B3DDAA3EB}"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3DC1816-94E6-417C-9ACD-62AC5106CA8F}"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5800" y="1981200"/>
            <a:ext cx="3810000" cy="4114800"/>
          </a:xfrm>
        </p:spPr>
        <p:txBody>
          <a:bodyPr/>
          <a:lstStyle/>
          <a:p>
            <a:endParaRPr lang="es-ES"/>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8400"/>
            <a:ext cx="1905000" cy="457200"/>
          </a:xfrm>
        </p:spPr>
        <p:txBody>
          <a:bodyPr/>
          <a:lstStyle>
            <a:lvl1pPr>
              <a:defRPr/>
            </a:lvl1pPr>
          </a:lstStyle>
          <a:p>
            <a:fld id="{73DF11CE-D75E-41F8-91AB-DE1F360CD80F}"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685800" y="19812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F43B2FF0-F674-4D6E-9A5B-382C081BE5A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9975C0F-7EB3-4710-866A-1598A943C651}"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6273CE6-58DC-4067-8DA0-E3D401CAD548}"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2A0BDC4-F90E-4889-8F78-535FB61873A2}"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0DF222BD-4DEC-4D8B-9427-22AD0C9783D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FB11B2C2-BCD3-4521-A70F-167A804F972D}"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0B769B2-513D-444E-A00B-5F79D237484A}"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DFBE8F7-8031-420C-AB5F-DA01ADA67EF3}"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BEC9395-3C89-48E9-8A1C-DD741F22089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94210" name="Group 2"/>
          <p:cNvGrpSpPr>
            <a:grpSpLocks/>
          </p:cNvGrpSpPr>
          <p:nvPr/>
        </p:nvGrpSpPr>
        <p:grpSpPr bwMode="auto">
          <a:xfrm>
            <a:off x="0" y="1588"/>
            <a:ext cx="9132888" cy="6845300"/>
            <a:chOff x="0" y="1"/>
            <a:chExt cx="5753" cy="4312"/>
          </a:xfrm>
        </p:grpSpPr>
        <p:sp>
          <p:nvSpPr>
            <p:cNvPr id="9421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s-ES"/>
            </a:p>
          </p:txBody>
        </p:sp>
        <p:sp>
          <p:nvSpPr>
            <p:cNvPr id="9421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s-ES"/>
            </a:p>
          </p:txBody>
        </p:sp>
      </p:grpSp>
      <p:sp>
        <p:nvSpPr>
          <p:cNvPr id="9421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94214"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endParaRPr lang="es-ES"/>
          </a:p>
        </p:txBody>
      </p:sp>
      <p:sp>
        <p:nvSpPr>
          <p:cNvPr id="94215"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endParaRPr lang="es-ES"/>
          </a:p>
        </p:txBody>
      </p:sp>
      <p:sp>
        <p:nvSpPr>
          <p:cNvPr id="94216"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fld id="{F65E9740-0955-4941-9168-3A49692C592F}" type="slidenum">
              <a:rPr lang="es-ES"/>
              <a:pPr/>
              <a:t>‹Nº›</a:t>
            </a:fld>
            <a:endParaRPr lang="es-ES"/>
          </a:p>
        </p:txBody>
      </p:sp>
      <p:sp>
        <p:nvSpPr>
          <p:cNvPr id="94217"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tx1"/>
        </a:buClr>
        <a:buChar char="–"/>
        <a:defRPr sz="2000">
          <a:solidFill>
            <a:schemeClr val="tx1"/>
          </a:solidFill>
          <a:latin typeface="+mn-lt"/>
        </a:defRPr>
      </a:lvl4pPr>
      <a:lvl5pPr marL="2057400" indent="-228600" algn="l" rtl="0" fontAlgn="base">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Gr_fico_de_Microsoft_Office_Excel1.xls"/></Relationships>
</file>

<file path=ppt/slides/_rels/slide13.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Gr_fico_de_Microsoft_Office_Excel6.xls"/><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Hoja_de_c_lculo_de_Microsoft_Office_Excel_97-20037.xls"/><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1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3.xml"/><Relationship Id="rId1" Type="http://schemas.openxmlformats.org/officeDocument/2006/relationships/vmlDrawing" Target="../drawings/vmlDrawing13.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7.xml"/><Relationship Id="rId1" Type="http://schemas.openxmlformats.org/officeDocument/2006/relationships/vmlDrawing" Target="../drawings/vmlDrawing14.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Hoja_de_c_lculo_de_Microsoft_Office_Excel_97-20039.xls"/><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Hoja_de_c_lculo_de_Microsoft_Office_Excel_97-200310.xls"/><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7.xml"/><Relationship Id="rId1" Type="http://schemas.openxmlformats.org/officeDocument/2006/relationships/vmlDrawing" Target="../drawings/vmlDrawing17.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Hoja_de_c_lculo_de_Microsoft_Office_Excel_97-200312.xls"/><Relationship Id="rId2" Type="http://schemas.openxmlformats.org/officeDocument/2006/relationships/slideLayout" Target="../slideLayouts/slideLayout7.xml"/><Relationship Id="rId1" Type="http://schemas.openxmlformats.org/officeDocument/2006/relationships/vmlDrawing" Target="../drawings/vmlDrawing18.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Hoja_de_c_lculo_de_Microsoft_Office_Excel_97-200313.xls"/><Relationship Id="rId2" Type="http://schemas.openxmlformats.org/officeDocument/2006/relationships/slideLayout" Target="../slideLayouts/slideLayout7.xml"/><Relationship Id="rId1" Type="http://schemas.openxmlformats.org/officeDocument/2006/relationships/vmlDrawing" Target="../drawings/vmlDrawing19.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Hoja_de_c_lculo_de_Microsoft_Office_Excel_97-200314.xls"/><Relationship Id="rId2" Type="http://schemas.openxmlformats.org/officeDocument/2006/relationships/slideLayout" Target="../slideLayouts/slideLayout7.xml"/><Relationship Id="rId1" Type="http://schemas.openxmlformats.org/officeDocument/2006/relationships/vmlDrawing" Target="../drawings/vmlDrawing20.v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Hoja_de_c_lculo_de_Microsoft_Office_Excel_97-200315.xls"/><Relationship Id="rId2" Type="http://schemas.openxmlformats.org/officeDocument/2006/relationships/slideLayout" Target="../slideLayouts/slideLayout7.xml"/><Relationship Id="rId1" Type="http://schemas.openxmlformats.org/officeDocument/2006/relationships/vmlDrawing" Target="../drawings/vmlDrawing21.v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685800" y="3200400"/>
            <a:ext cx="7772400" cy="1143000"/>
          </a:xfrm>
        </p:spPr>
        <p:txBody>
          <a:bodyPr/>
          <a:lstStyle/>
          <a:p>
            <a:pPr algn="just"/>
            <a:r>
              <a:rPr lang="es-ES_tradnl" sz="2400" b="1">
                <a:solidFill>
                  <a:srgbClr val="000000"/>
                </a:solidFill>
                <a:effectLst>
                  <a:outerShdw blurRad="38100" dist="38100" dir="2700000" algn="tl">
                    <a:srgbClr val="FFFFFF"/>
                  </a:outerShdw>
                </a:effectLst>
                <a:ea typeface="MS Mincho" pitchFamily="49" charset="-128"/>
              </a:rPr>
              <a:t/>
            </a:r>
            <a:br>
              <a:rPr lang="es-ES_tradnl" sz="2400" b="1">
                <a:solidFill>
                  <a:srgbClr val="000000"/>
                </a:solidFill>
                <a:effectLst>
                  <a:outerShdw blurRad="38100" dist="38100" dir="2700000" algn="tl">
                    <a:srgbClr val="FFFFFF"/>
                  </a:outerShdw>
                </a:effectLst>
                <a:ea typeface="MS Mincho" pitchFamily="49" charset="-128"/>
              </a:rPr>
            </a:br>
            <a:r>
              <a:rPr lang="es-ES_tradnl" sz="2400" b="1">
                <a:solidFill>
                  <a:srgbClr val="000000"/>
                </a:solidFill>
                <a:effectLst>
                  <a:outerShdw blurRad="38100" dist="38100" dir="2700000" algn="tl">
                    <a:srgbClr val="FFFFFF"/>
                  </a:outerShdw>
                </a:effectLst>
                <a:ea typeface="MS Mincho" pitchFamily="49" charset="-128"/>
              </a:rPr>
              <a:t/>
            </a:r>
            <a:br>
              <a:rPr lang="es-ES_tradnl" sz="2400" b="1">
                <a:solidFill>
                  <a:srgbClr val="000000"/>
                </a:solidFill>
                <a:effectLst>
                  <a:outerShdw blurRad="38100" dist="38100" dir="2700000" algn="tl">
                    <a:srgbClr val="FFFFFF"/>
                  </a:outerShdw>
                </a:effectLst>
                <a:ea typeface="MS Mincho" pitchFamily="49" charset="-128"/>
              </a:rPr>
            </a:br>
            <a:r>
              <a:rPr lang="es-ES_tradnl" sz="2800" b="1">
                <a:solidFill>
                  <a:srgbClr val="FFCC00"/>
                </a:solidFill>
                <a:ea typeface="MS Mincho" pitchFamily="49" charset="-128"/>
              </a:rPr>
              <a:t>“PROYECTO DE CREACIÓN DE UN NUEVO PUNTO DE VENTA DE LA EMPRESA ESMACO S.A. DEDICADA A LA VENTA DE MATERIALES DE CONSTRUCCIÓN CON EL OBJETIVO DE AMPLIAR SU COBERTURA EN EL MERCADO DE GUAYAQUIL”</a:t>
            </a:r>
            <a:r>
              <a:rPr lang="es-ES_tradnl" sz="2800" b="1">
                <a:solidFill>
                  <a:srgbClr val="FFCC00"/>
                </a:solidFill>
                <a:cs typeface="Times New Roman" pitchFamily="18" charset="0"/>
              </a:rPr>
              <a:t/>
            </a:r>
            <a:br>
              <a:rPr lang="es-ES_tradnl" sz="2800" b="1">
                <a:solidFill>
                  <a:srgbClr val="FFCC00"/>
                </a:solidFill>
                <a:cs typeface="Times New Roman" pitchFamily="18" charset="0"/>
              </a:rPr>
            </a:br>
            <a:endParaRPr lang="es-ES" sz="2800" b="1">
              <a:solidFill>
                <a:srgbClr val="FFCC00"/>
              </a:solidFill>
              <a:cs typeface="Times New Roman" pitchFamily="18" charset="0"/>
            </a:endParaRPr>
          </a:p>
        </p:txBody>
      </p:sp>
      <p:sp>
        <p:nvSpPr>
          <p:cNvPr id="28675" name="Rectangle 3"/>
          <p:cNvSpPr>
            <a:spLocks noGrp="1" noChangeArrowheads="1"/>
          </p:cNvSpPr>
          <p:nvPr>
            <p:ph type="subTitle" idx="1"/>
          </p:nvPr>
        </p:nvSpPr>
        <p:spPr>
          <a:xfrm>
            <a:off x="4267200" y="5105400"/>
            <a:ext cx="6400800" cy="1752600"/>
          </a:xfrm>
        </p:spPr>
        <p:txBody>
          <a:bodyPr/>
          <a:lstStyle/>
          <a:p>
            <a:r>
              <a:rPr lang="en-US" sz="2400"/>
              <a:t>YOLANDA GARCIA C.</a:t>
            </a:r>
          </a:p>
          <a:p>
            <a:r>
              <a:rPr lang="en-US" sz="2400"/>
              <a:t>VICTOR SARMIENTO C.</a:t>
            </a:r>
            <a:endParaRPr lang="es-ES"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04800" y="381000"/>
            <a:ext cx="8229600" cy="5568950"/>
          </a:xfrm>
          <a:prstGeom prst="rect">
            <a:avLst/>
          </a:prstGeom>
          <a:noFill/>
          <a:ln w="9525">
            <a:noFill/>
            <a:miter lim="800000"/>
            <a:headEnd/>
            <a:tailEnd/>
          </a:ln>
          <a:effectLst/>
        </p:spPr>
        <p:txBody>
          <a:bodyPr>
            <a:spAutoFit/>
          </a:bodyPr>
          <a:lstStyle/>
          <a:p>
            <a:pPr algn="just"/>
            <a:r>
              <a:rPr lang="en-US" b="1">
                <a:cs typeface="Times New Roman" pitchFamily="18" charset="0"/>
              </a:rPr>
              <a:t>PERFIL DEL CONSUMIDOR</a:t>
            </a:r>
          </a:p>
          <a:p>
            <a:pPr algn="just"/>
            <a:endParaRPr lang="en-US">
              <a:cs typeface="Times New Roman" pitchFamily="18" charset="0"/>
            </a:endParaRPr>
          </a:p>
          <a:p>
            <a:pPr algn="just" eaLnBrk="0" hangingPunct="0"/>
            <a:r>
              <a:rPr lang="en-US">
                <a:cs typeface="Times New Roman" pitchFamily="18" charset="0"/>
              </a:rPr>
              <a:t>El perfil del consumidor es personas de sexo indistinto (hombres y mujeres) comprendida dentro del intervalo de 25 años  en adelante, con nivel socio-económico medio bajo, medio, medio alto y alto.</a:t>
            </a:r>
            <a:r>
              <a:rPr lang="en-US"/>
              <a:t> </a:t>
            </a:r>
          </a:p>
          <a:p>
            <a:pPr eaLnBrk="0" hangingPunct="0"/>
            <a:endParaRPr lang="en-US"/>
          </a:p>
          <a:p>
            <a:pPr algn="just" eaLnBrk="0" hangingPunct="0"/>
            <a:r>
              <a:rPr lang="es-ES" b="1">
                <a:cs typeface="Times New Roman" pitchFamily="18" charset="0"/>
              </a:rPr>
              <a:t>ELABORACION DE LA ENCUESTA</a:t>
            </a:r>
            <a:endParaRPr lang="en-US" b="1">
              <a:cs typeface="Times New Roman" pitchFamily="18" charset="0"/>
            </a:endParaRPr>
          </a:p>
          <a:p>
            <a:pPr algn="just" eaLnBrk="0" hangingPunct="0"/>
            <a:endParaRPr lang="es-ES">
              <a:cs typeface="Times New Roman" pitchFamily="18" charset="0"/>
            </a:endParaRPr>
          </a:p>
          <a:p>
            <a:pPr algn="just" eaLnBrk="0" hangingPunct="0"/>
            <a:r>
              <a:rPr lang="es-ES">
                <a:cs typeface="Times New Roman" pitchFamily="18" charset="0"/>
              </a:rPr>
              <a:t>Por la importancia poblacional y comercial del sector norte de la ciudad, se seleccionó a la zona correspondiente a la vía a Daule Km. 8 hasta Km. 10</a:t>
            </a:r>
            <a:r>
              <a:rPr lang="en-US">
                <a:cs typeface="Times New Roman" pitchFamily="18" charset="0"/>
              </a:rPr>
              <a:t>,</a:t>
            </a:r>
            <a:r>
              <a:rPr lang="es-ES">
                <a:cs typeface="Times New Roman" pitchFamily="18" charset="0"/>
              </a:rPr>
              <a:t>  los puntos de aplicación seleccionados son las viviendas de las zonas de estudio que serán elegidas aleatoriamente.</a:t>
            </a:r>
            <a:r>
              <a:rPr lang="en-US">
                <a:cs typeface="Times New Roman" pitchFamily="18" charset="0"/>
              </a:rPr>
              <a:t> Se realizó una encuesta piloto y se obtuvo un 84%  de exito.</a:t>
            </a:r>
            <a:r>
              <a:rPr lang="es-ES">
                <a:cs typeface="Times New Roman" pitchFamily="18" charset="0"/>
              </a:rPr>
              <a:t>.</a:t>
            </a:r>
            <a:r>
              <a:rPr lang="es-ES"/>
              <a:t> </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1" name="Rectangle 1029"/>
          <p:cNvSpPr>
            <a:spLocks noChangeArrowheads="1"/>
          </p:cNvSpPr>
          <p:nvPr/>
        </p:nvSpPr>
        <p:spPr bwMode="auto">
          <a:xfrm>
            <a:off x="1947863" y="3162300"/>
            <a:ext cx="9144000" cy="0"/>
          </a:xfrm>
          <a:prstGeom prst="rect">
            <a:avLst/>
          </a:prstGeom>
          <a:noFill/>
          <a:ln w="12700" cap="sq">
            <a:noFill/>
            <a:miter lim="800000"/>
            <a:headEnd type="none" w="sm" len="sm"/>
            <a:tailEnd type="none" w="sm" len="sm"/>
          </a:ln>
          <a:effectLst/>
        </p:spPr>
        <p:txBody>
          <a:bodyPr>
            <a:spAutoFit/>
          </a:bodyPr>
          <a:lstStyle/>
          <a:p>
            <a:endParaRPr lang="es-ES"/>
          </a:p>
        </p:txBody>
      </p:sp>
      <p:sp>
        <p:nvSpPr>
          <p:cNvPr id="111623" name="Rectangle 1031"/>
          <p:cNvSpPr>
            <a:spLocks noChangeArrowheads="1"/>
          </p:cNvSpPr>
          <p:nvPr/>
        </p:nvSpPr>
        <p:spPr bwMode="auto">
          <a:xfrm>
            <a:off x="2781300" y="2528888"/>
            <a:ext cx="9144000" cy="0"/>
          </a:xfrm>
          <a:prstGeom prst="rect">
            <a:avLst/>
          </a:prstGeom>
          <a:noFill/>
          <a:ln w="12700" cap="sq">
            <a:noFill/>
            <a:miter lim="800000"/>
            <a:headEnd type="none" w="sm" len="sm"/>
            <a:tailEnd type="none" w="sm" len="sm"/>
          </a:ln>
          <a:effectLst/>
        </p:spPr>
        <p:txBody>
          <a:bodyPr>
            <a:spAutoFit/>
          </a:bodyPr>
          <a:lstStyle/>
          <a:p>
            <a:endParaRPr lang="es-ES"/>
          </a:p>
        </p:txBody>
      </p:sp>
      <p:sp>
        <p:nvSpPr>
          <p:cNvPr id="111625" name="Rectangle 1033"/>
          <p:cNvSpPr>
            <a:spLocks noChangeArrowheads="1"/>
          </p:cNvSpPr>
          <p:nvPr/>
        </p:nvSpPr>
        <p:spPr bwMode="auto">
          <a:xfrm>
            <a:off x="1752600" y="762000"/>
            <a:ext cx="5181600" cy="1495425"/>
          </a:xfrm>
          <a:prstGeom prst="rect">
            <a:avLst/>
          </a:prstGeom>
          <a:noFill/>
          <a:ln w="12700" cap="sq">
            <a:noFill/>
            <a:miter lim="800000"/>
            <a:headEnd type="none" w="sm" len="sm"/>
            <a:tailEnd type="none" w="sm" len="sm"/>
          </a:ln>
          <a:effectLst/>
        </p:spPr>
        <p:txBody>
          <a:bodyPr>
            <a:spAutoFit/>
          </a:bodyPr>
          <a:lstStyle/>
          <a:p>
            <a:pPr algn="ctr"/>
            <a:r>
              <a:rPr lang="en-US" sz="2800" b="1">
                <a:cs typeface="Times New Roman" pitchFamily="18" charset="0"/>
              </a:rPr>
              <a:t>DETERMINACION DEL TAMA</a:t>
            </a:r>
            <a:r>
              <a:rPr lang="es-EC" sz="2800" b="1">
                <a:cs typeface="Times New Roman" pitchFamily="18" charset="0"/>
              </a:rPr>
              <a:t>Ñ</a:t>
            </a:r>
            <a:r>
              <a:rPr lang="en-US" sz="2800" b="1">
                <a:cs typeface="Times New Roman" pitchFamily="18" charset="0"/>
              </a:rPr>
              <a:t>O DE LA MUESTRA</a:t>
            </a:r>
            <a:endParaRPr lang="en-US" sz="2800">
              <a:cs typeface="Times New Roman" pitchFamily="18" charset="0"/>
            </a:endParaRPr>
          </a:p>
          <a:p>
            <a:pPr algn="ctr" eaLnBrk="0" hangingPunct="0"/>
            <a:r>
              <a:rPr lang="en-US" sz="1800">
                <a:solidFill>
                  <a:srgbClr val="FFCC00"/>
                </a:solidFill>
                <a:cs typeface="Times New Roman" pitchFamily="18" charset="0"/>
              </a:rPr>
              <a:t> </a:t>
            </a:r>
          </a:p>
          <a:p>
            <a:pPr algn="ctr" eaLnBrk="0" hangingPunct="0"/>
            <a:endParaRPr lang="en-US" sz="1800">
              <a:solidFill>
                <a:srgbClr val="FFCC00"/>
              </a:solidFill>
            </a:endParaRPr>
          </a:p>
        </p:txBody>
      </p:sp>
      <p:graphicFrame>
        <p:nvGraphicFramePr>
          <p:cNvPr id="111634" name="Object 1042"/>
          <p:cNvGraphicFramePr>
            <a:graphicFrameLocks noChangeAspect="1"/>
          </p:cNvGraphicFramePr>
          <p:nvPr/>
        </p:nvGraphicFramePr>
        <p:xfrm>
          <a:off x="838200" y="2286000"/>
          <a:ext cx="4114800" cy="1939925"/>
        </p:xfrm>
        <a:graphic>
          <a:graphicData uri="http://schemas.openxmlformats.org/presentationml/2006/ole">
            <p:oleObj spid="_x0000_s111634" name="Fotografía de Photo Editor" r:id="rId3" imgW="2486372" imgH="657317" progId="MSPhotoEd.3">
              <p:embed/>
            </p:oleObj>
          </a:graphicData>
        </a:graphic>
      </p:graphicFrame>
      <p:graphicFrame>
        <p:nvGraphicFramePr>
          <p:cNvPr id="111635" name="Object 1043"/>
          <p:cNvGraphicFramePr>
            <a:graphicFrameLocks noChangeAspect="1"/>
          </p:cNvGraphicFramePr>
          <p:nvPr/>
        </p:nvGraphicFramePr>
        <p:xfrm>
          <a:off x="381000" y="4267200"/>
          <a:ext cx="6858000" cy="1019175"/>
        </p:xfrm>
        <a:graphic>
          <a:graphicData uri="http://schemas.openxmlformats.org/presentationml/2006/ole">
            <p:oleObj spid="_x0000_s111635" name="Fotografía de Photo Editor" r:id="rId4" imgW="4819048" imgH="561905" progId="MSPhotoEd.3">
              <p:embed/>
            </p:oleObj>
          </a:graphicData>
        </a:graphic>
      </p:graphicFrame>
      <p:sp>
        <p:nvSpPr>
          <p:cNvPr id="111638" name="Rectangle 1046"/>
          <p:cNvSpPr>
            <a:spLocks noChangeArrowheads="1"/>
          </p:cNvSpPr>
          <p:nvPr/>
        </p:nvSpPr>
        <p:spPr bwMode="auto">
          <a:xfrm>
            <a:off x="1066800" y="5715000"/>
            <a:ext cx="7142163" cy="457200"/>
          </a:xfrm>
          <a:prstGeom prst="rect">
            <a:avLst/>
          </a:prstGeom>
          <a:noFill/>
          <a:ln w="12700" cap="sq">
            <a:noFill/>
            <a:miter lim="800000"/>
            <a:headEnd type="none" w="sm" len="sm"/>
            <a:tailEnd type="none" w="sm" len="sm"/>
          </a:ln>
          <a:effectLst/>
        </p:spPr>
        <p:txBody>
          <a:bodyPr wrap="none">
            <a:spAutoFit/>
          </a:bodyPr>
          <a:lstStyle/>
          <a:p>
            <a:r>
              <a:rPr lang="en-US">
                <a:cs typeface="Times New Roman" pitchFamily="18" charset="0"/>
              </a:rPr>
              <a:t>La encuesta fue ponderada y se realizaron 200</a:t>
            </a:r>
            <a:r>
              <a:rPr lang="es-ES">
                <a:cs typeface="Times New Roman" pitchFamily="18" charset="0"/>
              </a:rPr>
              <a:t>  encuestas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100" name="Object 1036"/>
          <p:cNvGraphicFramePr>
            <a:graphicFrameLocks noChangeAspect="1"/>
          </p:cNvGraphicFramePr>
          <p:nvPr>
            <p:ph type="chart" idx="4294967295"/>
          </p:nvPr>
        </p:nvGraphicFramePr>
        <p:xfrm>
          <a:off x="0" y="1981200"/>
          <a:ext cx="8839200" cy="4114800"/>
        </p:xfrm>
        <a:graphic>
          <a:graphicData uri="http://schemas.openxmlformats.org/presentationml/2006/ole">
            <p:oleObj spid="_x0000_s89100" name="Gráfico" r:id="rId3" imgW="7391705" imgH="3353105" progId="MSGraph.Chart.8">
              <p:embed followColorScheme="full"/>
            </p:oleObj>
          </a:graphicData>
        </a:graphic>
      </p:graphicFrame>
      <p:graphicFrame>
        <p:nvGraphicFramePr>
          <p:cNvPr id="89101" name="Object 1037"/>
          <p:cNvGraphicFramePr>
            <a:graphicFrameLocks noChangeAspect="1"/>
          </p:cNvGraphicFramePr>
          <p:nvPr/>
        </p:nvGraphicFramePr>
        <p:xfrm>
          <a:off x="0" y="-228600"/>
          <a:ext cx="9296400" cy="7227888"/>
        </p:xfrm>
        <a:graphic>
          <a:graphicData uri="http://schemas.openxmlformats.org/presentationml/2006/ole">
            <p:oleObj spid="_x0000_s89101" name="Gráfico" r:id="rId4" imgW="5858256" imgH="2714854" progId="Excel.Chart.8">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258" name="Object 1026"/>
          <p:cNvGraphicFramePr>
            <a:graphicFrameLocks noChangeAspect="1"/>
          </p:cNvGraphicFramePr>
          <p:nvPr/>
        </p:nvGraphicFramePr>
        <p:xfrm>
          <a:off x="-228600" y="-152400"/>
          <a:ext cx="9601200" cy="7294563"/>
        </p:xfrm>
        <a:graphic>
          <a:graphicData uri="http://schemas.openxmlformats.org/presentationml/2006/ole">
            <p:oleObj spid="_x0000_s96258" name="Gráfico" r:id="rId3" imgW="6020105" imgH="3238805" progId="Excel.Chart.8">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8" name="Object 2"/>
          <p:cNvGraphicFramePr>
            <a:graphicFrameLocks noChangeAspect="1"/>
          </p:cNvGraphicFramePr>
          <p:nvPr/>
        </p:nvGraphicFramePr>
        <p:xfrm>
          <a:off x="0" y="0"/>
          <a:ext cx="9144000" cy="6858000"/>
        </p:xfrm>
        <a:graphic>
          <a:graphicData uri="http://schemas.openxmlformats.org/presentationml/2006/ole">
            <p:oleObj spid="_x0000_s116738" name="Gráfico" r:id="rId3" imgW="5258105" imgH="2410054" progId="Excel.Chart.8">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282" name="Object 2"/>
          <p:cNvGraphicFramePr>
            <a:graphicFrameLocks noChangeAspect="1"/>
          </p:cNvGraphicFramePr>
          <p:nvPr/>
        </p:nvGraphicFramePr>
        <p:xfrm>
          <a:off x="-228600" y="-304800"/>
          <a:ext cx="9601200" cy="7431088"/>
        </p:xfrm>
        <a:graphic>
          <a:graphicData uri="http://schemas.openxmlformats.org/presentationml/2006/ole">
            <p:oleObj spid="_x0000_s97282" name="Gráfico" r:id="rId3" imgW="4524756" imgH="2229307" progId="Excel.Chart.8">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62" name="Object 2"/>
          <p:cNvGraphicFramePr>
            <a:graphicFrameLocks noChangeAspect="1"/>
          </p:cNvGraphicFramePr>
          <p:nvPr/>
        </p:nvGraphicFramePr>
        <p:xfrm>
          <a:off x="0" y="0"/>
          <a:ext cx="9144000" cy="6858000"/>
        </p:xfrm>
        <a:graphic>
          <a:graphicData uri="http://schemas.openxmlformats.org/presentationml/2006/ole">
            <p:oleObj spid="_x0000_s117762" name="Gráfico" r:id="rId3" imgW="4667707" imgH="2410054" progId="Excel.Chart.8">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10" name="Object 2"/>
          <p:cNvGraphicFramePr>
            <a:graphicFrameLocks noChangeAspect="1"/>
          </p:cNvGraphicFramePr>
          <p:nvPr/>
        </p:nvGraphicFramePr>
        <p:xfrm>
          <a:off x="0" y="0"/>
          <a:ext cx="9144000" cy="6858000"/>
        </p:xfrm>
        <a:graphic>
          <a:graphicData uri="http://schemas.openxmlformats.org/presentationml/2006/ole">
            <p:oleObj spid="_x0000_s119810" name="Gráfico" r:id="rId3" imgW="4667707" imgH="2410054" progId="Excel.Chart.8">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786" name="Object 2"/>
          <p:cNvGraphicFramePr>
            <a:graphicFrameLocks noChangeAspect="1"/>
          </p:cNvGraphicFramePr>
          <p:nvPr/>
        </p:nvGraphicFramePr>
        <p:xfrm>
          <a:off x="2514600" y="685800"/>
          <a:ext cx="3619500" cy="4081463"/>
        </p:xfrm>
        <a:graphic>
          <a:graphicData uri="http://schemas.openxmlformats.org/presentationml/2006/ole">
            <p:oleObj spid="_x0000_s118786" name="Hoja de cálculo" r:id="rId3" imgW="3181807" imgH="1305154" progId="Excel.Sheet.8">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5476" name="Object 4"/>
          <p:cNvGraphicFramePr>
            <a:graphicFrameLocks noChangeAspect="1"/>
          </p:cNvGraphicFramePr>
          <p:nvPr/>
        </p:nvGraphicFramePr>
        <p:xfrm>
          <a:off x="0" y="0"/>
          <a:ext cx="9144000" cy="6858000"/>
        </p:xfrm>
        <a:graphic>
          <a:graphicData uri="http://schemas.openxmlformats.org/presentationml/2006/ole">
            <p:oleObj spid="_x0000_s105476" name="Bitmap Image" r:id="rId3" imgW="5830114" imgH="2553056" progId="Paint.Picture">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762000" y="1219200"/>
            <a:ext cx="7924800" cy="4662488"/>
          </a:xfrm>
          <a:prstGeom prst="rect">
            <a:avLst/>
          </a:prstGeom>
          <a:noFill/>
          <a:ln w="9525">
            <a:noFill/>
            <a:miter lim="800000"/>
            <a:headEnd/>
            <a:tailEnd/>
          </a:ln>
          <a:effectLst/>
        </p:spPr>
        <p:txBody>
          <a:bodyPr>
            <a:spAutoFit/>
          </a:bodyPr>
          <a:lstStyle/>
          <a:p>
            <a:pPr>
              <a:spcBef>
                <a:spcPct val="50000"/>
              </a:spcBef>
            </a:pPr>
            <a:r>
              <a:rPr lang="es-ES_tradnl" sz="4400">
                <a:solidFill>
                  <a:schemeClr val="tx2"/>
                </a:solidFill>
                <a:effectLst>
                  <a:outerShdw blurRad="38100" dist="38100" dir="2700000" algn="tl">
                    <a:srgbClr val="000000"/>
                  </a:outerShdw>
                </a:effectLst>
              </a:rPr>
              <a:t>             INTRODUCCION</a:t>
            </a:r>
            <a:endParaRPr lang="es-ES" sz="4400">
              <a:solidFill>
                <a:schemeClr val="tx2"/>
              </a:solidFill>
              <a:effectLst>
                <a:outerShdw blurRad="38100" dist="38100" dir="2700000" algn="tl">
                  <a:srgbClr val="000000"/>
                </a:outerShdw>
              </a:effectLst>
            </a:endParaRPr>
          </a:p>
          <a:p>
            <a:pPr algn="just">
              <a:spcBef>
                <a:spcPct val="50000"/>
              </a:spcBef>
              <a:buClr>
                <a:schemeClr val="accent2"/>
              </a:buClr>
              <a:buSzPct val="80000"/>
              <a:buFont typeface="Wingdings" pitchFamily="2" charset="2"/>
              <a:buChar char="v"/>
            </a:pPr>
            <a:r>
              <a:rPr lang="es-ES_tradnl" sz="3200"/>
              <a:t>El sector de la construcción aporta a la        economía del País, un alto efecto multiplicador.</a:t>
            </a:r>
          </a:p>
          <a:p>
            <a:pPr algn="just">
              <a:spcBef>
                <a:spcPct val="50000"/>
              </a:spcBef>
              <a:buClr>
                <a:schemeClr val="accent2"/>
              </a:buClr>
              <a:buSzPct val="80000"/>
              <a:buFont typeface="Wingdings" pitchFamily="2" charset="2"/>
              <a:buChar char="v"/>
            </a:pPr>
            <a:r>
              <a:rPr lang="es-ES_tradnl" sz="3200"/>
              <a:t>El sector de la construcción le permite al Estado mayores ingresos por el incremento de las recaudaciones tributarias y aportes al Seguro Social.</a:t>
            </a:r>
            <a:endParaRPr lang="es-ES" sz="3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228600"/>
            <a:ext cx="9144000" cy="427038"/>
          </a:xfrm>
          <a:prstGeom prst="rect">
            <a:avLst/>
          </a:prstGeom>
          <a:noFill/>
          <a:ln w="9525">
            <a:noFill/>
            <a:miter lim="800000"/>
            <a:headEnd/>
            <a:tailEnd/>
          </a:ln>
          <a:effectLst/>
        </p:spPr>
        <p:txBody>
          <a:bodyPr>
            <a:spAutoFit/>
          </a:bodyPr>
          <a:lstStyle/>
          <a:p>
            <a:r>
              <a:rPr lang="en-US" sz="2000" b="1">
                <a:cs typeface="Times New Roman" pitchFamily="18" charset="0"/>
              </a:rPr>
              <a:t>                         </a:t>
            </a:r>
            <a:r>
              <a:rPr lang="en-US" sz="2200" b="1">
                <a:solidFill>
                  <a:srgbClr val="FFCC00"/>
                </a:solidFill>
                <a:cs typeface="Times New Roman" pitchFamily="18" charset="0"/>
              </a:rPr>
              <a:t>ESTRATEGIAS DE COMERCIALIZACION</a:t>
            </a:r>
            <a:endParaRPr lang="en-US" sz="2200"/>
          </a:p>
        </p:txBody>
      </p:sp>
      <p:sp>
        <p:nvSpPr>
          <p:cNvPr id="48131" name="Rectangle 3"/>
          <p:cNvSpPr>
            <a:spLocks noChangeArrowheads="1"/>
          </p:cNvSpPr>
          <p:nvPr/>
        </p:nvSpPr>
        <p:spPr bwMode="auto">
          <a:xfrm>
            <a:off x="152400" y="914400"/>
            <a:ext cx="8991600" cy="5584825"/>
          </a:xfrm>
          <a:prstGeom prst="rect">
            <a:avLst/>
          </a:prstGeom>
          <a:noFill/>
          <a:ln w="9525">
            <a:noFill/>
            <a:miter lim="800000"/>
            <a:headEnd/>
            <a:tailEnd/>
          </a:ln>
          <a:effectLst/>
        </p:spPr>
        <p:txBody>
          <a:bodyPr>
            <a:spAutoFit/>
          </a:bodyPr>
          <a:lstStyle/>
          <a:p>
            <a:pPr algn="just">
              <a:buFontTx/>
              <a:buChar char="•"/>
            </a:pPr>
            <a:r>
              <a:rPr lang="en-US" sz="1800">
                <a:cs typeface="Times New Roman" pitchFamily="18" charset="0"/>
              </a:rPr>
              <a:t>RADIO</a:t>
            </a:r>
          </a:p>
          <a:p>
            <a:pPr algn="just" eaLnBrk="0" hangingPunct="0"/>
            <a:r>
              <a:rPr lang="en-US" sz="1800">
                <a:cs typeface="Times New Roman" pitchFamily="18" charset="0"/>
              </a:rPr>
              <a:t>Este servicio se contratará en la estación “ TELERADIO” .</a:t>
            </a:r>
          </a:p>
          <a:p>
            <a:pPr algn="just" eaLnBrk="0" hangingPunct="0">
              <a:buFontTx/>
              <a:buChar char="•"/>
            </a:pPr>
            <a:endParaRPr lang="en-US" sz="1800">
              <a:cs typeface="Times New Roman" pitchFamily="18" charset="0"/>
            </a:endParaRPr>
          </a:p>
          <a:p>
            <a:pPr algn="just" eaLnBrk="0" hangingPunct="0">
              <a:buFontTx/>
              <a:buChar char="•"/>
            </a:pPr>
            <a:r>
              <a:rPr lang="en-US" sz="1800">
                <a:cs typeface="Times New Roman" pitchFamily="18" charset="0"/>
              </a:rPr>
              <a:t>PERIODICOS</a:t>
            </a:r>
          </a:p>
          <a:p>
            <a:pPr algn="just" eaLnBrk="0" hangingPunct="0"/>
            <a:r>
              <a:rPr lang="en-US" sz="1800">
                <a:cs typeface="Times New Roman" pitchFamily="18" charset="0"/>
              </a:rPr>
              <a:t>Se contratará publicidad en el periódico local  “EL UNIVERSO”.</a:t>
            </a:r>
          </a:p>
          <a:p>
            <a:pPr algn="just" eaLnBrk="0" hangingPunct="0">
              <a:buFontTx/>
              <a:buChar char="•"/>
            </a:pPr>
            <a:endParaRPr lang="en-US" sz="1800">
              <a:cs typeface="Times New Roman" pitchFamily="18" charset="0"/>
            </a:endParaRPr>
          </a:p>
          <a:p>
            <a:pPr algn="just" eaLnBrk="0" hangingPunct="0">
              <a:buFontTx/>
              <a:buChar char="•"/>
            </a:pPr>
            <a:r>
              <a:rPr lang="en-US" sz="1800">
                <a:cs typeface="Times New Roman" pitchFamily="18" charset="0"/>
              </a:rPr>
              <a:t>PAGINAS AMARILLAS</a:t>
            </a:r>
          </a:p>
          <a:p>
            <a:pPr algn="just" eaLnBrk="0" hangingPunct="0"/>
            <a:r>
              <a:rPr lang="en-US" sz="1800">
                <a:cs typeface="Times New Roman" pitchFamily="18" charset="0"/>
              </a:rPr>
              <a:t>Se realizó una cotización respectiva y la empresa va a salir en la guía telefónica de la Ciudad de Guayaquil.</a:t>
            </a:r>
          </a:p>
          <a:p>
            <a:pPr algn="just" eaLnBrk="0" hangingPunct="0"/>
            <a:r>
              <a:rPr lang="en-US" sz="1800">
                <a:cs typeface="Times New Roman" pitchFamily="18" charset="0"/>
              </a:rPr>
              <a:t> </a:t>
            </a:r>
          </a:p>
          <a:p>
            <a:pPr algn="just" eaLnBrk="0" hangingPunct="0">
              <a:buFontTx/>
              <a:buChar char="•"/>
            </a:pPr>
            <a:r>
              <a:rPr lang="en-US" sz="1800">
                <a:cs typeface="Times New Roman" pitchFamily="18" charset="0"/>
              </a:rPr>
              <a:t>VOLANTES</a:t>
            </a:r>
          </a:p>
          <a:p>
            <a:pPr algn="just" eaLnBrk="0" hangingPunct="0"/>
            <a:r>
              <a:rPr lang="en-US" sz="1800">
                <a:cs typeface="Times New Roman" pitchFamily="18" charset="0"/>
              </a:rPr>
              <a:t>Se elaborarán de un cuarto de hoja de papel tamaño carta que se entregarán una semana antes de la apertura de la empresa y otra semana después de la misma a todos aquellos consumidores objetivos, en los que se estipularán los datos más sobresalientes del  nuevo punto de venta.</a:t>
            </a:r>
          </a:p>
          <a:p>
            <a:pPr algn="just" eaLnBrk="0" hangingPunct="0"/>
            <a:r>
              <a:rPr lang="en-US" sz="1800">
                <a:cs typeface="Times New Roman" pitchFamily="18" charset="0"/>
              </a:rPr>
              <a:t> </a:t>
            </a:r>
          </a:p>
          <a:p>
            <a:pPr algn="just" eaLnBrk="0" hangingPunct="0">
              <a:buFontTx/>
              <a:buChar char="•"/>
            </a:pPr>
            <a:r>
              <a:rPr lang="en-US" sz="1800">
                <a:cs typeface="Times New Roman" pitchFamily="18" charset="0"/>
              </a:rPr>
              <a:t>ARTICULOS PROMOCIONALES</a:t>
            </a:r>
          </a:p>
          <a:p>
            <a:pPr algn="just" eaLnBrk="0" hangingPunct="0"/>
            <a:r>
              <a:rPr lang="en-US" sz="1800">
                <a:cs typeface="Times New Roman" pitchFamily="18" charset="0"/>
              </a:rPr>
              <a:t>Se entregarán también a los clientes como una forma de publicidad, artículos promocionales como camisetas, calendarios, relojes  de pared, llaveros, gorras, etc. con el logotipo de la empresa.</a:t>
            </a:r>
          </a:p>
          <a:p>
            <a:pPr eaLnBrk="0" hangingPunct="0"/>
            <a:endParaRPr lang="en-US" sz="1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381000" y="304800"/>
            <a:ext cx="8458200" cy="5213350"/>
          </a:xfrm>
          <a:prstGeom prst="rect">
            <a:avLst/>
          </a:prstGeom>
          <a:noFill/>
          <a:ln w="9525">
            <a:noFill/>
            <a:miter lim="800000"/>
            <a:headEnd/>
            <a:tailEnd/>
          </a:ln>
          <a:effectLst/>
        </p:spPr>
        <p:txBody>
          <a:bodyPr>
            <a:spAutoFit/>
          </a:bodyPr>
          <a:lstStyle/>
          <a:p>
            <a:pPr>
              <a:spcBef>
                <a:spcPct val="50000"/>
              </a:spcBef>
            </a:pPr>
            <a:r>
              <a:rPr lang="es-ES_tradnl" sz="3200">
                <a:solidFill>
                  <a:schemeClr val="tx2"/>
                </a:solidFill>
                <a:effectLst>
                  <a:outerShdw blurRad="38100" dist="38100" dir="2700000" algn="tl">
                    <a:srgbClr val="000000"/>
                  </a:outerShdw>
                </a:effectLst>
              </a:rPr>
              <a:t>III. ANALISIS TECNICO - ADMINISTRATIVO</a:t>
            </a:r>
            <a:endParaRPr lang="es-ES" sz="3200">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None/>
            </a:pPr>
            <a:r>
              <a:rPr lang="es-ES_tradnl" sz="3200"/>
              <a:t>TAMAÑO DE LA PLANTA</a:t>
            </a:r>
          </a:p>
          <a:p>
            <a:pPr>
              <a:spcBef>
                <a:spcPct val="50000"/>
              </a:spcBef>
              <a:buClr>
                <a:schemeClr val="accent2"/>
              </a:buClr>
              <a:buSzPct val="80000"/>
              <a:buFont typeface="Wingdings" pitchFamily="2" charset="2"/>
              <a:buNone/>
            </a:pPr>
            <a:r>
              <a:rPr lang="es-ES_tradnl" sz="3200"/>
              <a:t>Los factores que determinarán el tamaño óptimo del proyecto serán los siguientes:</a:t>
            </a:r>
          </a:p>
          <a:p>
            <a:pPr>
              <a:spcBef>
                <a:spcPct val="50000"/>
              </a:spcBef>
              <a:buClr>
                <a:schemeClr val="accent2"/>
              </a:buClr>
              <a:buSzPct val="80000"/>
              <a:buFont typeface="Wingdings" pitchFamily="2" charset="2"/>
              <a:buChar char="v"/>
            </a:pPr>
            <a:r>
              <a:rPr lang="es-ES_tradnl" sz="3200"/>
              <a:t>Demanda de Mercado</a:t>
            </a:r>
          </a:p>
          <a:p>
            <a:pPr>
              <a:spcBef>
                <a:spcPct val="50000"/>
              </a:spcBef>
              <a:buClr>
                <a:schemeClr val="accent2"/>
              </a:buClr>
              <a:buSzPct val="80000"/>
              <a:buFont typeface="Wingdings" pitchFamily="2" charset="2"/>
              <a:buChar char="v"/>
            </a:pPr>
            <a:r>
              <a:rPr lang="es-ES_tradnl" sz="3200"/>
              <a:t>Mercadería e Inventarios</a:t>
            </a:r>
          </a:p>
          <a:p>
            <a:pPr algn="just">
              <a:spcBef>
                <a:spcPct val="50000"/>
              </a:spcBef>
              <a:buClr>
                <a:schemeClr val="accent2"/>
              </a:buClr>
              <a:buSzPct val="80000"/>
              <a:buFont typeface="Wingdings" pitchFamily="2" charset="2"/>
              <a:buNone/>
            </a:pPr>
            <a:r>
              <a:rPr lang="es-ES_tradnl" sz="3200"/>
              <a:t>El tamaño de la planta serán los 480 m</a:t>
            </a:r>
            <a:r>
              <a:rPr lang="es-ES" sz="3200">
                <a:cs typeface="Times New Roman" pitchFamily="18" charset="0"/>
              </a:rPr>
              <a:t>²</a:t>
            </a:r>
            <a:r>
              <a:rPr lang="es-ES" sz="3200"/>
              <a:t> </a:t>
            </a:r>
            <a:r>
              <a:rPr lang="es-ES_tradnl" sz="3200"/>
              <a:t> destinados a bodega y oficina.</a:t>
            </a:r>
            <a:endParaRPr lang="es-ES" sz="3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26"/>
          <p:cNvSpPr>
            <a:spLocks noChangeArrowheads="1"/>
          </p:cNvSpPr>
          <p:nvPr/>
        </p:nvSpPr>
        <p:spPr bwMode="auto">
          <a:xfrm>
            <a:off x="381000" y="304800"/>
            <a:ext cx="8077200" cy="2405063"/>
          </a:xfrm>
          <a:prstGeom prst="rect">
            <a:avLst/>
          </a:prstGeom>
          <a:noFill/>
          <a:ln w="9525">
            <a:noFill/>
            <a:miter lim="800000"/>
            <a:headEnd/>
            <a:tailEnd/>
          </a:ln>
          <a:effectLst/>
        </p:spPr>
        <p:txBody>
          <a:bodyPr>
            <a:spAutoFit/>
          </a:bodyPr>
          <a:lstStyle/>
          <a:p>
            <a:pPr>
              <a:spcBef>
                <a:spcPct val="50000"/>
              </a:spcBef>
            </a:pPr>
            <a:r>
              <a:rPr lang="es-ES_tradnl" sz="3200">
                <a:solidFill>
                  <a:schemeClr val="tx2"/>
                </a:solidFill>
                <a:effectLst>
                  <a:outerShdw blurRad="38100" dist="38100" dir="2700000" algn="tl">
                    <a:srgbClr val="000000"/>
                  </a:outerShdw>
                </a:effectLst>
              </a:rPr>
              <a:t>         LOCALIZACION DE LA PLANTA</a:t>
            </a:r>
            <a:br>
              <a:rPr lang="es-ES_tradnl" sz="3200">
                <a:solidFill>
                  <a:schemeClr val="tx2"/>
                </a:solidFill>
                <a:effectLst>
                  <a:outerShdw blurRad="38100" dist="38100" dir="2700000" algn="tl">
                    <a:srgbClr val="000000"/>
                  </a:outerShdw>
                </a:effectLst>
              </a:rPr>
            </a:br>
            <a:endParaRPr lang="es-ES">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Char char="v"/>
            </a:pPr>
            <a:r>
              <a:rPr lang="es-ES_tradnl"/>
              <a:t>MACROLOCALIZACION</a:t>
            </a:r>
          </a:p>
          <a:p>
            <a:pPr>
              <a:spcBef>
                <a:spcPct val="50000"/>
              </a:spcBef>
              <a:buClr>
                <a:schemeClr val="accent2"/>
              </a:buClr>
              <a:buSzPct val="80000"/>
              <a:buFont typeface="Wingdings" pitchFamily="2" charset="2"/>
              <a:buNone/>
            </a:pPr>
            <a:r>
              <a:rPr lang="es-ES_tradnl"/>
              <a:t>Provincia del Guayas, ciudad de Guayaquil, ubicación de la zona noroeste.</a:t>
            </a:r>
            <a:endParaRPr lang="es-ES"/>
          </a:p>
        </p:txBody>
      </p:sp>
      <p:graphicFrame>
        <p:nvGraphicFramePr>
          <p:cNvPr id="61445" name="Object 1029"/>
          <p:cNvGraphicFramePr>
            <a:graphicFrameLocks noChangeAspect="1"/>
          </p:cNvGraphicFramePr>
          <p:nvPr/>
        </p:nvGraphicFramePr>
        <p:xfrm>
          <a:off x="533400" y="2819400"/>
          <a:ext cx="8001000" cy="4038600"/>
        </p:xfrm>
        <a:graphic>
          <a:graphicData uri="http://schemas.openxmlformats.org/presentationml/2006/ole">
            <p:oleObj spid="_x0000_s61445" name="Bitmap Image" r:id="rId3" imgW="4552381" imgH="2266667" progId="Paint.Picture">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228600" y="304800"/>
            <a:ext cx="5181600" cy="457200"/>
          </a:xfrm>
          <a:prstGeom prst="rect">
            <a:avLst/>
          </a:prstGeom>
          <a:noFill/>
          <a:ln w="12700" cap="sq">
            <a:noFill/>
            <a:miter lim="800000"/>
            <a:headEnd type="none" w="sm" len="sm"/>
            <a:tailEnd type="none" w="sm" len="sm"/>
          </a:ln>
          <a:effectLst/>
        </p:spPr>
        <p:txBody>
          <a:bodyPr>
            <a:spAutoFit/>
          </a:bodyPr>
          <a:lstStyle/>
          <a:p>
            <a:pPr>
              <a:spcBef>
                <a:spcPct val="50000"/>
              </a:spcBef>
              <a:buClr>
                <a:schemeClr val="accent2"/>
              </a:buClr>
              <a:buSzPct val="80000"/>
              <a:buFont typeface="Wingdings" pitchFamily="2" charset="2"/>
              <a:buChar char="v"/>
            </a:pPr>
            <a:r>
              <a:rPr lang="es-ES_tradnl"/>
              <a:t>MICROLOCALIZACION</a:t>
            </a:r>
          </a:p>
        </p:txBody>
      </p:sp>
      <p:sp>
        <p:nvSpPr>
          <p:cNvPr id="62470" name="Rectangle 6"/>
          <p:cNvSpPr>
            <a:spLocks noGrp="1" noChangeArrowheads="1"/>
          </p:cNvSpPr>
          <p:nvPr>
            <p:ph type="body" sz="half" idx="2"/>
          </p:nvPr>
        </p:nvSpPr>
        <p:spPr>
          <a:xfrm>
            <a:off x="5105400" y="914400"/>
            <a:ext cx="4038600" cy="4876800"/>
          </a:xfrm>
        </p:spPr>
        <p:txBody>
          <a:bodyPr/>
          <a:lstStyle/>
          <a:p>
            <a:pPr algn="just"/>
            <a:r>
              <a:rPr lang="en-US" sz="2400"/>
              <a:t>La empresa deber</a:t>
            </a:r>
            <a:r>
              <a:rPr lang="es-ES" sz="2400">
                <a:cs typeface="Times New Roman" pitchFamily="18" charset="0"/>
              </a:rPr>
              <a:t>á</a:t>
            </a:r>
            <a:r>
              <a:rPr lang="es-ES" sz="2400"/>
              <a:t> </a:t>
            </a:r>
            <a:r>
              <a:rPr lang="en-US" sz="2400"/>
              <a:t>ubicarse donde pueda utilizar al m</a:t>
            </a:r>
            <a:r>
              <a:rPr lang="es-ES" sz="2400">
                <a:cs typeface="Times New Roman" pitchFamily="18" charset="0"/>
              </a:rPr>
              <a:t>á</a:t>
            </a:r>
            <a:r>
              <a:rPr lang="en-US" sz="2400"/>
              <a:t>ximo y en forma m</a:t>
            </a:r>
            <a:r>
              <a:rPr lang="es-ES" sz="2400">
                <a:cs typeface="Times New Roman" pitchFamily="18" charset="0"/>
              </a:rPr>
              <a:t>á</a:t>
            </a:r>
            <a:r>
              <a:rPr lang="en-US" sz="2400"/>
              <a:t>s conveniente las ventajas econ</a:t>
            </a:r>
            <a:r>
              <a:rPr lang="es-ES" sz="2400">
                <a:cs typeface="Times New Roman" pitchFamily="18" charset="0"/>
              </a:rPr>
              <a:t>ó</a:t>
            </a:r>
            <a:r>
              <a:rPr lang="en-US" sz="2400"/>
              <a:t>micas, t</a:t>
            </a:r>
            <a:r>
              <a:rPr lang="es-ES" sz="2400">
                <a:cs typeface="Times New Roman" pitchFamily="18" charset="0"/>
              </a:rPr>
              <a:t>é</a:t>
            </a:r>
            <a:r>
              <a:rPr lang="en-US" sz="2400"/>
              <a:t>cnicas, geograficas, de seguridad y de insfraestructura de la zona.</a:t>
            </a:r>
          </a:p>
          <a:p>
            <a:pPr algn="just"/>
            <a:r>
              <a:rPr lang="en-US" sz="2400"/>
              <a:t>Dentro de la ciudad de Guayaquil se seleccion</a:t>
            </a:r>
            <a:r>
              <a:rPr lang="es-ES" sz="2400">
                <a:cs typeface="Times New Roman" pitchFamily="18" charset="0"/>
              </a:rPr>
              <a:t>ó</a:t>
            </a:r>
            <a:r>
              <a:rPr lang="en-US" sz="2400"/>
              <a:t> a la zona noroeste Km. 8 ½ V</a:t>
            </a:r>
            <a:r>
              <a:rPr lang="es-ES" sz="2400">
                <a:cs typeface="Times New Roman" pitchFamily="18" charset="0"/>
              </a:rPr>
              <a:t>í</a:t>
            </a:r>
            <a:r>
              <a:rPr lang="en-US" sz="2400"/>
              <a:t>a a Daule.</a:t>
            </a:r>
            <a:endParaRPr lang="es-ES" sz="2400"/>
          </a:p>
        </p:txBody>
      </p:sp>
      <p:graphicFrame>
        <p:nvGraphicFramePr>
          <p:cNvPr id="62472" name="Object 8"/>
          <p:cNvGraphicFramePr>
            <a:graphicFrameLocks noChangeAspect="1"/>
          </p:cNvGraphicFramePr>
          <p:nvPr/>
        </p:nvGraphicFramePr>
        <p:xfrm>
          <a:off x="457200" y="990600"/>
          <a:ext cx="4457700" cy="5505450"/>
        </p:xfrm>
        <a:graphic>
          <a:graphicData uri="http://schemas.openxmlformats.org/presentationml/2006/ole">
            <p:oleObj spid="_x0000_s62472" name="Bitmap Image" r:id="rId3" imgW="4458322" imgH="5504762" progId="Paint.Picture">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228600" y="609600"/>
            <a:ext cx="8610600" cy="4970463"/>
          </a:xfrm>
          <a:prstGeom prst="rect">
            <a:avLst/>
          </a:prstGeom>
          <a:noFill/>
          <a:ln w="9525">
            <a:noFill/>
            <a:miter lim="800000"/>
            <a:headEnd/>
            <a:tailEnd/>
          </a:ln>
          <a:effectLst/>
        </p:spPr>
        <p:txBody>
          <a:bodyPr>
            <a:spAutoFit/>
          </a:bodyPr>
          <a:lstStyle/>
          <a:p>
            <a:pPr>
              <a:spcBef>
                <a:spcPct val="50000"/>
              </a:spcBef>
            </a:pPr>
            <a:r>
              <a:rPr lang="es-ES_tradnl" sz="3200">
                <a:solidFill>
                  <a:schemeClr val="tx2"/>
                </a:solidFill>
                <a:effectLst>
                  <a:outerShdw blurRad="38100" dist="38100" dir="2700000" algn="tl">
                    <a:srgbClr val="000000"/>
                  </a:outerShdw>
                </a:effectLst>
              </a:rPr>
              <a:t>   </a:t>
            </a:r>
            <a:r>
              <a:rPr lang="es-ES_tradnl" sz="3200">
                <a:effectLst>
                  <a:outerShdw blurRad="38100" dist="38100" dir="2700000" algn="tl">
                    <a:srgbClr val="000000"/>
                  </a:outerShdw>
                </a:effectLst>
              </a:rPr>
              <a:t>El nuevo punto de venta tiene las facilidades de:</a:t>
            </a:r>
            <a:endParaRPr lang="es-ES_tradnl" sz="3200"/>
          </a:p>
          <a:p>
            <a:pPr>
              <a:spcBef>
                <a:spcPct val="50000"/>
              </a:spcBef>
              <a:buClr>
                <a:schemeClr val="accent2"/>
              </a:buClr>
              <a:buSzPct val="80000"/>
              <a:buFont typeface="Wingdings" pitchFamily="2" charset="2"/>
              <a:buChar char="l"/>
            </a:pPr>
            <a:r>
              <a:rPr lang="es-ES_tradnl" sz="3200"/>
              <a:t>Pasos elevados o intercambiadores de trafico.</a:t>
            </a:r>
          </a:p>
          <a:p>
            <a:pPr>
              <a:spcBef>
                <a:spcPct val="50000"/>
              </a:spcBef>
              <a:buClr>
                <a:schemeClr val="accent2"/>
              </a:buClr>
              <a:buSzPct val="80000"/>
              <a:buFont typeface="Wingdings" pitchFamily="2" charset="2"/>
              <a:buChar char="l"/>
            </a:pPr>
            <a:r>
              <a:rPr lang="es-ES_tradnl" sz="3200"/>
              <a:t>Transporte Urbano y terrestre.</a:t>
            </a:r>
          </a:p>
          <a:p>
            <a:pPr>
              <a:spcBef>
                <a:spcPct val="50000"/>
              </a:spcBef>
              <a:buClr>
                <a:schemeClr val="accent2"/>
              </a:buClr>
              <a:buSzPct val="80000"/>
              <a:buFont typeface="Wingdings" pitchFamily="2" charset="2"/>
              <a:buChar char="l"/>
            </a:pPr>
            <a:r>
              <a:rPr lang="es-ES_tradnl" sz="3200"/>
              <a:t>Servicios Básicos (agua, luz y teléfono)</a:t>
            </a:r>
          </a:p>
          <a:p>
            <a:pPr>
              <a:spcBef>
                <a:spcPct val="50000"/>
              </a:spcBef>
              <a:buClr>
                <a:schemeClr val="accent2"/>
              </a:buClr>
              <a:buSzPct val="80000"/>
              <a:buFont typeface="Wingdings" pitchFamily="2" charset="2"/>
              <a:buChar char="l"/>
            </a:pPr>
            <a:r>
              <a:rPr lang="es-ES_tradnl" sz="3200"/>
              <a:t>Gasolineras</a:t>
            </a:r>
          </a:p>
          <a:p>
            <a:pPr>
              <a:spcBef>
                <a:spcPct val="50000"/>
              </a:spcBef>
              <a:buClr>
                <a:schemeClr val="accent2"/>
              </a:buClr>
              <a:buSzPct val="80000"/>
              <a:buFont typeface="Wingdings" pitchFamily="2" charset="2"/>
              <a:buChar char="l"/>
            </a:pPr>
            <a:r>
              <a:rPr lang="es-ES_tradnl" sz="3200"/>
              <a:t>Comercio</a:t>
            </a:r>
          </a:p>
          <a:p>
            <a:pPr>
              <a:spcBef>
                <a:spcPct val="50000"/>
              </a:spcBef>
              <a:buClr>
                <a:schemeClr val="accent2"/>
              </a:buClr>
              <a:buSzPct val="80000"/>
              <a:buFont typeface="Wingdings" pitchFamily="2" charset="2"/>
              <a:buNone/>
            </a:pPr>
            <a:endParaRPr lang="es-ES" sz="32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304800" y="823913"/>
            <a:ext cx="8610600" cy="3994150"/>
          </a:xfrm>
          <a:prstGeom prst="rect">
            <a:avLst/>
          </a:prstGeom>
          <a:noFill/>
          <a:ln w="9525">
            <a:noFill/>
            <a:miter lim="800000"/>
            <a:headEnd/>
            <a:tailEnd/>
          </a:ln>
          <a:effectLst/>
        </p:spPr>
        <p:txBody>
          <a:bodyPr>
            <a:spAutoFit/>
          </a:bodyPr>
          <a:lstStyle/>
          <a:p>
            <a:pPr>
              <a:spcBef>
                <a:spcPct val="50000"/>
              </a:spcBef>
            </a:pPr>
            <a:r>
              <a:rPr lang="es-ES_tradnl" sz="3200">
                <a:solidFill>
                  <a:schemeClr val="tx2"/>
                </a:solidFill>
                <a:effectLst>
                  <a:outerShdw blurRad="38100" dist="38100" dir="2700000" algn="tl">
                    <a:srgbClr val="000000"/>
                  </a:outerShdw>
                </a:effectLst>
              </a:rPr>
              <a:t>          UBICACIÓN DE LA EMPRESA</a:t>
            </a:r>
            <a:endParaRPr lang="es-ES" sz="3200">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None/>
            </a:pPr>
            <a:endParaRPr lang="es-ES_tradnl" sz="3200"/>
          </a:p>
          <a:p>
            <a:pPr>
              <a:spcBef>
                <a:spcPct val="50000"/>
              </a:spcBef>
              <a:buClr>
                <a:schemeClr val="accent2"/>
              </a:buClr>
              <a:buSzPct val="80000"/>
              <a:buFont typeface="Wingdings" pitchFamily="2" charset="2"/>
              <a:buNone/>
            </a:pPr>
            <a:r>
              <a:rPr lang="es-ES_tradnl" sz="3200"/>
              <a:t> La planta se ubicar</a:t>
            </a:r>
            <a:r>
              <a:rPr lang="es-ES" sz="3200">
                <a:cs typeface="Times New Roman" pitchFamily="18" charset="0"/>
              </a:rPr>
              <a:t>á</a:t>
            </a:r>
            <a:r>
              <a:rPr lang="es-ES_tradnl" sz="3200"/>
              <a:t> en la ciudadela  La Alegría, en la avenida principal de la Vía a Daule Km. 8 ½ .</a:t>
            </a:r>
          </a:p>
          <a:p>
            <a:pPr>
              <a:spcBef>
                <a:spcPct val="50000"/>
              </a:spcBef>
              <a:buClr>
                <a:schemeClr val="accent2"/>
              </a:buClr>
              <a:buSzPct val="80000"/>
              <a:buFont typeface="Wingdings" pitchFamily="2" charset="2"/>
              <a:buNone/>
            </a:pPr>
            <a:r>
              <a:rPr lang="es-ES_tradnl" sz="3200"/>
              <a:t> Dirección:  Dr. Camilo Ponce Enríquez  y</a:t>
            </a:r>
          </a:p>
          <a:p>
            <a:pPr>
              <a:spcBef>
                <a:spcPct val="50000"/>
              </a:spcBef>
              <a:buClr>
                <a:schemeClr val="accent2"/>
              </a:buClr>
              <a:buSzPct val="80000"/>
              <a:buFont typeface="Wingdings" pitchFamily="2" charset="2"/>
              <a:buNone/>
            </a:pPr>
            <a:r>
              <a:rPr lang="es-ES_tradnl" sz="3200"/>
              <a:t>                     Calle 19 NO </a:t>
            </a:r>
            <a:endParaRPr lang="es-ES" sz="3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1027"/>
          <p:cNvSpPr>
            <a:spLocks noChangeArrowheads="1"/>
          </p:cNvSpPr>
          <p:nvPr/>
        </p:nvSpPr>
        <p:spPr bwMode="auto">
          <a:xfrm>
            <a:off x="2062163" y="1181100"/>
            <a:ext cx="9144000" cy="0"/>
          </a:xfrm>
          <a:prstGeom prst="rect">
            <a:avLst/>
          </a:prstGeom>
          <a:noFill/>
          <a:ln w="12700" cap="sq">
            <a:noFill/>
            <a:miter lim="800000"/>
            <a:headEnd type="none" w="sm" len="sm"/>
            <a:tailEnd type="none" w="sm" len="sm"/>
          </a:ln>
          <a:effectLst/>
        </p:spPr>
        <p:txBody>
          <a:bodyPr>
            <a:spAutoFit/>
          </a:bodyPr>
          <a:lstStyle/>
          <a:p>
            <a:endParaRPr lang="es-ES"/>
          </a:p>
        </p:txBody>
      </p:sp>
      <p:graphicFrame>
        <p:nvGraphicFramePr>
          <p:cNvPr id="120832" name="Object 1024"/>
          <p:cNvGraphicFramePr>
            <a:graphicFrameLocks noChangeAspect="1"/>
          </p:cNvGraphicFramePr>
          <p:nvPr/>
        </p:nvGraphicFramePr>
        <p:xfrm>
          <a:off x="0" y="0"/>
          <a:ext cx="9144000" cy="6858000"/>
        </p:xfrm>
        <a:graphic>
          <a:graphicData uri="http://schemas.openxmlformats.org/presentationml/2006/ole">
            <p:oleObj spid="_x0000_s120832" name="Fotografía de Photo Editor" r:id="rId3" imgW="4904762" imgH="4219048" progId="MSPhotoEd.3">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3600">
                <a:latin typeface="Times New Roman" pitchFamily="18" charset="0"/>
              </a:rPr>
              <a:t>ORGANIGRAMA DE LA PLANTA</a:t>
            </a:r>
            <a:endParaRPr lang="es-ES" sz="3600">
              <a:latin typeface="Times New Roman" pitchFamily="18" charset="0"/>
            </a:endParaRPr>
          </a:p>
        </p:txBody>
      </p:sp>
      <p:graphicFrame>
        <p:nvGraphicFramePr>
          <p:cNvPr id="66563" name="Object 3"/>
          <p:cNvGraphicFramePr>
            <a:graphicFrameLocks noChangeAspect="1"/>
          </p:cNvGraphicFramePr>
          <p:nvPr>
            <p:ph type="dgm" idx="1"/>
          </p:nvPr>
        </p:nvGraphicFramePr>
        <p:xfrm>
          <a:off x="685800" y="2949575"/>
          <a:ext cx="7772400" cy="2330450"/>
        </p:xfrm>
        <a:graphic>
          <a:graphicData uri="http://schemas.openxmlformats.org/presentationml/2006/ole">
            <p:oleObj spid="_x0000_s66563" name="MS Org Chart" r:id="rId3" imgW="7772400" imgH="2330280" progId="OrgPlusWOPX.4">
              <p:embed followColorScheme="full"/>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0"/>
            <a:ext cx="7772400" cy="1143000"/>
          </a:xfrm>
        </p:spPr>
        <p:txBody>
          <a:bodyPr/>
          <a:lstStyle/>
          <a:p>
            <a:r>
              <a:rPr lang="en-US" sz="3200">
                <a:solidFill>
                  <a:schemeClr val="folHlink"/>
                </a:solidFill>
              </a:rPr>
              <a:t/>
            </a:r>
            <a:br>
              <a:rPr lang="en-US" sz="3200">
                <a:solidFill>
                  <a:schemeClr val="folHlink"/>
                </a:solidFill>
              </a:rPr>
            </a:br>
            <a:r>
              <a:rPr lang="en-US" sz="3200">
                <a:solidFill>
                  <a:srgbClr val="FFCC00"/>
                </a:solidFill>
                <a:latin typeface="Times New Roman" pitchFamily="18" charset="0"/>
              </a:rPr>
              <a:t>IV. ASPECTOS LEGALES</a:t>
            </a:r>
            <a:endParaRPr lang="es-ES" sz="3200">
              <a:solidFill>
                <a:srgbClr val="FFCC00"/>
              </a:solidFill>
              <a:latin typeface="Times New Roman" pitchFamily="18" charset="0"/>
            </a:endParaRPr>
          </a:p>
        </p:txBody>
      </p:sp>
      <p:sp>
        <p:nvSpPr>
          <p:cNvPr id="52227" name="Rectangle 3"/>
          <p:cNvSpPr>
            <a:spLocks noGrp="1" noChangeArrowheads="1"/>
          </p:cNvSpPr>
          <p:nvPr>
            <p:ph type="body" idx="1"/>
          </p:nvPr>
        </p:nvSpPr>
        <p:spPr>
          <a:xfrm>
            <a:off x="685800" y="1447800"/>
            <a:ext cx="7772400" cy="4114800"/>
          </a:xfrm>
        </p:spPr>
        <p:txBody>
          <a:bodyPr/>
          <a:lstStyle/>
          <a:p>
            <a:pPr algn="just">
              <a:lnSpc>
                <a:spcPct val="90000"/>
              </a:lnSpc>
              <a:buFont typeface="Wingdings" pitchFamily="2" charset="2"/>
              <a:buNone/>
            </a:pPr>
            <a:r>
              <a:rPr lang="es-ES" sz="2800">
                <a:cs typeface="Times New Roman" pitchFamily="18" charset="0"/>
              </a:rPr>
              <a:t>El tratamiento del presente estudio tiene por alcance los siguientes objetivos:</a:t>
            </a:r>
          </a:p>
          <a:p>
            <a:pPr algn="just">
              <a:lnSpc>
                <a:spcPct val="90000"/>
              </a:lnSpc>
            </a:pPr>
            <a:r>
              <a:rPr lang="es-ES" sz="2800">
                <a:cs typeface="Times New Roman" pitchFamily="18" charset="0"/>
              </a:rPr>
              <a:t>Determinar la figura jurídica con la que se constituirá la empresa.</a:t>
            </a:r>
          </a:p>
          <a:p>
            <a:pPr algn="just">
              <a:lnSpc>
                <a:spcPct val="90000"/>
              </a:lnSpc>
            </a:pPr>
            <a:r>
              <a:rPr lang="es-ES" sz="2800">
                <a:cs typeface="Times New Roman" pitchFamily="18" charset="0"/>
              </a:rPr>
              <a:t>Conocer el marco jurídico bajo el cual se regirán las operaciones de la empresa.</a:t>
            </a:r>
          </a:p>
          <a:p>
            <a:pPr>
              <a:lnSpc>
                <a:spcPct val="90000"/>
              </a:lnSpc>
              <a:buFont typeface="Wingdings" pitchFamily="2" charset="2"/>
              <a:buNone/>
            </a:pPr>
            <a:r>
              <a:rPr lang="en-US" sz="2800">
                <a:cs typeface="Times New Roman" pitchFamily="18" charset="0"/>
              </a:rPr>
              <a:t>    </a:t>
            </a:r>
          </a:p>
          <a:p>
            <a:pPr>
              <a:lnSpc>
                <a:spcPct val="90000"/>
              </a:lnSpc>
              <a:buFont typeface="Wingdings" pitchFamily="2" charset="2"/>
              <a:buNone/>
            </a:pPr>
            <a:r>
              <a:rPr lang="en-US" sz="2800">
                <a:cs typeface="Times New Roman" pitchFamily="18" charset="0"/>
              </a:rPr>
              <a:t>    Por el tipo de empresa que se desea formar, se ha optado por constituirla bajo la figura mercantil de </a:t>
            </a:r>
            <a:r>
              <a:rPr lang="en-US" sz="2800" b="1">
                <a:cs typeface="Times New Roman" pitchFamily="18" charset="0"/>
              </a:rPr>
              <a:t>“Sociedad Anónima”.</a:t>
            </a:r>
            <a:endParaRPr lang="es-ES" sz="280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ChangeArrowheads="1"/>
          </p:cNvSpPr>
          <p:nvPr/>
        </p:nvSpPr>
        <p:spPr bwMode="auto">
          <a:xfrm>
            <a:off x="381000" y="609600"/>
            <a:ext cx="8229600" cy="2774950"/>
          </a:xfrm>
          <a:prstGeom prst="rect">
            <a:avLst/>
          </a:prstGeom>
          <a:noFill/>
          <a:ln w="9525">
            <a:noFill/>
            <a:miter lim="800000"/>
            <a:headEnd/>
            <a:tailEnd/>
          </a:ln>
          <a:effectLst/>
        </p:spPr>
        <p:txBody>
          <a:bodyPr>
            <a:spAutoFit/>
          </a:bodyPr>
          <a:lstStyle/>
          <a:p>
            <a:pPr algn="ctr">
              <a:spcBef>
                <a:spcPct val="50000"/>
              </a:spcBef>
            </a:pPr>
            <a:r>
              <a:rPr lang="es-ES_tradnl" sz="3200">
                <a:solidFill>
                  <a:schemeClr val="tx2"/>
                </a:solidFill>
                <a:effectLst>
                  <a:outerShdw blurRad="38100" dist="38100" dir="2700000" algn="tl">
                    <a:srgbClr val="000000"/>
                  </a:outerShdw>
                </a:effectLst>
              </a:rPr>
              <a:t>    V. ANALISIS ECONOMICO- FINANCIERO</a:t>
            </a:r>
            <a:endParaRPr lang="es-ES" sz="3200">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None/>
            </a:pPr>
            <a:r>
              <a:rPr lang="es-ES_tradnl" sz="3200"/>
              <a:t>                        INVERSION</a:t>
            </a:r>
          </a:p>
          <a:p>
            <a:pPr>
              <a:spcBef>
                <a:spcPct val="50000"/>
              </a:spcBef>
              <a:buClr>
                <a:schemeClr val="accent2"/>
              </a:buClr>
              <a:buSzPct val="80000"/>
              <a:buFont typeface="Wingdings" pitchFamily="2" charset="2"/>
              <a:buChar char="l"/>
            </a:pPr>
            <a:r>
              <a:rPr lang="es-ES_tradnl" sz="3200"/>
              <a:t>Inversión Inicial</a:t>
            </a:r>
          </a:p>
          <a:p>
            <a:pPr>
              <a:spcBef>
                <a:spcPct val="50000"/>
              </a:spcBef>
              <a:buClr>
                <a:schemeClr val="accent2"/>
              </a:buClr>
              <a:buSzPct val="80000"/>
              <a:buFont typeface="Wingdings" pitchFamily="2" charset="2"/>
              <a:buNone/>
            </a:pPr>
            <a:endParaRPr lang="es-ES" sz="3200"/>
          </a:p>
        </p:txBody>
      </p:sp>
      <p:graphicFrame>
        <p:nvGraphicFramePr>
          <p:cNvPr id="121856" name="Object 2048"/>
          <p:cNvGraphicFramePr>
            <a:graphicFrameLocks noChangeAspect="1"/>
          </p:cNvGraphicFramePr>
          <p:nvPr/>
        </p:nvGraphicFramePr>
        <p:xfrm>
          <a:off x="1905000" y="3276600"/>
          <a:ext cx="4495800" cy="2590800"/>
        </p:xfrm>
        <a:graphic>
          <a:graphicData uri="http://schemas.openxmlformats.org/presentationml/2006/ole">
            <p:oleObj spid="_x0000_s121856" name="Hoja de cálculo" r:id="rId3" imgW="2191207" imgH="1143305" progId="Excel.Sheet.8">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s-ES_tradnl" sz="3600">
                <a:latin typeface="Times New Roman" pitchFamily="18" charset="0"/>
              </a:rPr>
              <a:t>I. LA EMPRESA</a:t>
            </a:r>
            <a:endParaRPr lang="es-ES" sz="3600">
              <a:latin typeface="Times New Roman" pitchFamily="18" charset="0"/>
            </a:endParaRPr>
          </a:p>
        </p:txBody>
      </p:sp>
      <p:sp>
        <p:nvSpPr>
          <p:cNvPr id="57347" name="Rectangle 3"/>
          <p:cNvSpPr>
            <a:spLocks noGrp="1" noChangeArrowheads="1"/>
          </p:cNvSpPr>
          <p:nvPr>
            <p:ph type="body" idx="1"/>
          </p:nvPr>
        </p:nvSpPr>
        <p:spPr/>
        <p:txBody>
          <a:bodyPr/>
          <a:lstStyle/>
          <a:p>
            <a:pPr algn="just">
              <a:buFont typeface="Wingdings" pitchFamily="2" charset="2"/>
              <a:buNone/>
            </a:pPr>
            <a:r>
              <a:rPr lang="es-ES_tradnl"/>
              <a:t>  Espinoza Materiales de Construcción S.A.</a:t>
            </a:r>
          </a:p>
          <a:p>
            <a:pPr algn="just">
              <a:buFont typeface="Wingdings" pitchFamily="2" charset="2"/>
              <a:buNone/>
            </a:pPr>
            <a:r>
              <a:rPr lang="es-ES_tradnl"/>
              <a:t>                     </a:t>
            </a:r>
            <a:r>
              <a:rPr lang="es-ES_tradnl" b="1"/>
              <a:t>ESMACO S.A.</a:t>
            </a:r>
          </a:p>
          <a:p>
            <a:pPr algn="just">
              <a:buFont typeface="Wingdings" pitchFamily="2" charset="2"/>
              <a:buNone/>
            </a:pPr>
            <a:r>
              <a:rPr lang="es-ES_tradnl"/>
              <a:t>   Fundada en el año 1991</a:t>
            </a:r>
          </a:p>
          <a:p>
            <a:pPr algn="just">
              <a:buFont typeface="Wingdings" pitchFamily="2" charset="2"/>
              <a:buNone/>
            </a:pPr>
            <a:r>
              <a:rPr lang="es-ES_tradnl"/>
              <a:t>   Actualmente tiene 4 sucursales, todas estas, ubicadas en el sur de la ciudad de Guayaquil.</a:t>
            </a:r>
            <a:endParaRPr lang="es-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0" y="152400"/>
            <a:ext cx="8763000" cy="2530475"/>
          </a:xfrm>
          <a:prstGeom prst="rect">
            <a:avLst/>
          </a:prstGeom>
          <a:noFill/>
          <a:ln w="9525">
            <a:noFill/>
            <a:miter lim="800000"/>
            <a:headEnd/>
            <a:tailEnd/>
          </a:ln>
          <a:effectLst/>
        </p:spPr>
        <p:txBody>
          <a:bodyPr>
            <a:spAutoFit/>
          </a:bodyPr>
          <a:lstStyle/>
          <a:p>
            <a:pPr>
              <a:spcBef>
                <a:spcPct val="50000"/>
              </a:spcBef>
            </a:pPr>
            <a:r>
              <a:rPr lang="es-ES_tradnl" sz="3200">
                <a:solidFill>
                  <a:schemeClr val="tx2"/>
                </a:solidFill>
                <a:effectLst>
                  <a:outerShdw blurRad="38100" dist="38100" dir="2700000" algn="tl">
                    <a:srgbClr val="000000"/>
                  </a:outerShdw>
                </a:effectLst>
              </a:rPr>
              <a:t>                          FINANCIAMIENTO</a:t>
            </a:r>
            <a:endParaRPr lang="es-ES" sz="3200">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None/>
            </a:pPr>
            <a:r>
              <a:rPr lang="es-ES_tradnl" sz="3200"/>
              <a:t>    El proyecto tendrá las siguientes fuentes de          financiamiento.</a:t>
            </a:r>
          </a:p>
          <a:p>
            <a:pPr>
              <a:spcBef>
                <a:spcPct val="50000"/>
              </a:spcBef>
              <a:buClr>
                <a:schemeClr val="accent2"/>
              </a:buClr>
              <a:buSzPct val="80000"/>
              <a:buFont typeface="Wingdings" pitchFamily="2" charset="2"/>
              <a:buNone/>
            </a:pPr>
            <a:endParaRPr lang="es-ES" sz="3200"/>
          </a:p>
        </p:txBody>
      </p:sp>
      <p:graphicFrame>
        <p:nvGraphicFramePr>
          <p:cNvPr id="71683" name="Object 3"/>
          <p:cNvGraphicFramePr>
            <a:graphicFrameLocks noChangeAspect="1"/>
          </p:cNvGraphicFramePr>
          <p:nvPr/>
        </p:nvGraphicFramePr>
        <p:xfrm>
          <a:off x="1676400" y="2743200"/>
          <a:ext cx="5791200" cy="3048000"/>
        </p:xfrm>
        <a:graphic>
          <a:graphicData uri="http://schemas.openxmlformats.org/presentationml/2006/ole">
            <p:oleObj spid="_x0000_s71683" name="Hoja de cálculo" r:id="rId3" imgW="3496056" imgH="1467307" progId="Excel.Sheet.8">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533400" y="304800"/>
            <a:ext cx="8077200" cy="2043113"/>
          </a:xfrm>
          <a:prstGeom prst="rect">
            <a:avLst/>
          </a:prstGeom>
          <a:noFill/>
          <a:ln w="9525">
            <a:noFill/>
            <a:miter lim="800000"/>
            <a:headEnd/>
            <a:tailEnd/>
          </a:ln>
          <a:effectLst/>
        </p:spPr>
        <p:txBody>
          <a:bodyPr>
            <a:spAutoFit/>
          </a:bodyPr>
          <a:lstStyle/>
          <a:p>
            <a:pPr>
              <a:spcBef>
                <a:spcPct val="50000"/>
              </a:spcBef>
            </a:pPr>
            <a:r>
              <a:rPr lang="es-ES_tradnl" sz="3200">
                <a:solidFill>
                  <a:schemeClr val="tx2"/>
                </a:solidFill>
                <a:effectLst>
                  <a:outerShdw blurRad="38100" dist="38100" dir="2700000" algn="tl">
                    <a:srgbClr val="000000"/>
                  </a:outerShdw>
                </a:effectLst>
              </a:rPr>
              <a:t>  PRESUPUESTO DE INGRESOS Y GASTOS</a:t>
            </a:r>
            <a:endParaRPr lang="es-ES" sz="3200">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None/>
            </a:pPr>
            <a:r>
              <a:rPr lang="es-ES_tradnl" sz="3200"/>
              <a:t>           INGRESOS</a:t>
            </a:r>
          </a:p>
          <a:p>
            <a:pPr>
              <a:spcBef>
                <a:spcPct val="50000"/>
              </a:spcBef>
              <a:buClr>
                <a:schemeClr val="accent2"/>
              </a:buClr>
              <a:buSzPct val="80000"/>
              <a:buFont typeface="Wingdings" pitchFamily="2" charset="2"/>
              <a:buNone/>
            </a:pPr>
            <a:endParaRPr lang="es-ES" sz="3200"/>
          </a:p>
        </p:txBody>
      </p:sp>
      <p:graphicFrame>
        <p:nvGraphicFramePr>
          <p:cNvPr id="72707" name="Object 3"/>
          <p:cNvGraphicFramePr>
            <a:graphicFrameLocks noChangeAspect="1"/>
          </p:cNvGraphicFramePr>
          <p:nvPr/>
        </p:nvGraphicFramePr>
        <p:xfrm>
          <a:off x="1828800" y="2362200"/>
          <a:ext cx="4800600" cy="3657600"/>
        </p:xfrm>
        <a:graphic>
          <a:graphicData uri="http://schemas.openxmlformats.org/presentationml/2006/ole">
            <p:oleObj spid="_x0000_s72707" name="Hoja de cálculo" r:id="rId3" imgW="2581656" imgH="1791005" progId="Excel.Sheet.8">
              <p:embed/>
            </p:oleObj>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731" name="Object 3"/>
          <p:cNvGraphicFramePr>
            <a:graphicFrameLocks noChangeAspect="1"/>
          </p:cNvGraphicFramePr>
          <p:nvPr/>
        </p:nvGraphicFramePr>
        <p:xfrm>
          <a:off x="0" y="0"/>
          <a:ext cx="9144000" cy="6858000"/>
        </p:xfrm>
        <a:graphic>
          <a:graphicData uri="http://schemas.openxmlformats.org/presentationml/2006/ole">
            <p:oleObj spid="_x0000_s73731" name="Hoja de cálculo" r:id="rId3" imgW="7420356" imgH="3086405" progId="Excel.Sheet.8">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755" name="Object 3"/>
          <p:cNvGraphicFramePr>
            <a:graphicFrameLocks noChangeAspect="1"/>
          </p:cNvGraphicFramePr>
          <p:nvPr/>
        </p:nvGraphicFramePr>
        <p:xfrm>
          <a:off x="0" y="0"/>
          <a:ext cx="9144000" cy="6858000"/>
        </p:xfrm>
        <a:graphic>
          <a:graphicData uri="http://schemas.openxmlformats.org/presentationml/2006/ole">
            <p:oleObj spid="_x0000_s74755" name="Hoja de cálculo" r:id="rId3" imgW="9392107" imgH="2638654" progId="Excel.Sheet.8">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79" name="Object 3"/>
          <p:cNvGraphicFramePr>
            <a:graphicFrameLocks noChangeAspect="1"/>
          </p:cNvGraphicFramePr>
          <p:nvPr/>
        </p:nvGraphicFramePr>
        <p:xfrm>
          <a:off x="0" y="0"/>
          <a:ext cx="9144000" cy="6858000"/>
        </p:xfrm>
        <a:graphic>
          <a:graphicData uri="http://schemas.openxmlformats.org/presentationml/2006/ole">
            <p:oleObj spid="_x0000_s75779" name="Hoja de cálculo" r:id="rId3" imgW="9439656" imgH="2476805" progId="Excel.Sheet.8">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880" name="Object 0"/>
          <p:cNvGraphicFramePr>
            <a:graphicFrameLocks noChangeAspect="1"/>
          </p:cNvGraphicFramePr>
          <p:nvPr/>
        </p:nvGraphicFramePr>
        <p:xfrm>
          <a:off x="0" y="0"/>
          <a:ext cx="9144000" cy="7086600"/>
        </p:xfrm>
        <a:graphic>
          <a:graphicData uri="http://schemas.openxmlformats.org/presentationml/2006/ole">
            <p:oleObj spid="_x0000_s122880" name="Hoja de cálculo" r:id="rId3" imgW="9325356" imgH="3572256" progId="Excel.Sheet.8">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381000" y="304800"/>
            <a:ext cx="8305800" cy="6294438"/>
          </a:xfrm>
          <a:prstGeom prst="rect">
            <a:avLst/>
          </a:prstGeom>
          <a:noFill/>
          <a:ln w="9525">
            <a:noFill/>
            <a:miter lim="800000"/>
            <a:headEnd/>
            <a:tailEnd/>
          </a:ln>
          <a:effectLst/>
        </p:spPr>
        <p:txBody>
          <a:bodyPr>
            <a:spAutoFit/>
          </a:bodyPr>
          <a:lstStyle/>
          <a:p>
            <a:pPr algn="ctr">
              <a:spcBef>
                <a:spcPct val="50000"/>
              </a:spcBef>
            </a:pPr>
            <a:r>
              <a:rPr lang="es-ES_tradnl" sz="3200">
                <a:solidFill>
                  <a:schemeClr val="tx2"/>
                </a:solidFill>
                <a:effectLst>
                  <a:outerShdw blurRad="38100" dist="38100" dir="2700000" algn="tl">
                    <a:srgbClr val="000000"/>
                  </a:outerShdw>
                </a:effectLst>
              </a:rPr>
              <a:t>LA TASA DE DESCUENTO</a:t>
            </a:r>
            <a:endParaRPr lang="es-ES" sz="3200">
              <a:solidFill>
                <a:schemeClr val="tx2"/>
              </a:solidFill>
              <a:effectLst>
                <a:outerShdw blurRad="38100" dist="38100" dir="2700000" algn="tl">
                  <a:srgbClr val="000000"/>
                </a:outerShdw>
              </a:effectLst>
            </a:endParaRPr>
          </a:p>
          <a:p>
            <a:pPr algn="just">
              <a:lnSpc>
                <a:spcPct val="90000"/>
              </a:lnSpc>
              <a:spcBef>
                <a:spcPct val="50000"/>
              </a:spcBef>
              <a:buClr>
                <a:schemeClr val="accent2"/>
              </a:buClr>
              <a:buSzPct val="80000"/>
              <a:buFont typeface="Wingdings" pitchFamily="2" charset="2"/>
              <a:buNone/>
            </a:pPr>
            <a:r>
              <a:rPr lang="es-ES_tradnl" sz="2600"/>
              <a:t>Para calcular el VAN se utilizó la tasa de descuento o      TMAR de la siguiente f</a:t>
            </a:r>
            <a:r>
              <a:rPr lang="en-US">
                <a:cs typeface="Times New Roman" pitchFamily="18" charset="0"/>
              </a:rPr>
              <a:t>ó</a:t>
            </a:r>
            <a:r>
              <a:rPr lang="es-ES_tradnl" sz="2600"/>
              <a:t>rmula:</a:t>
            </a:r>
          </a:p>
          <a:p>
            <a:pPr>
              <a:lnSpc>
                <a:spcPct val="90000"/>
              </a:lnSpc>
              <a:spcBef>
                <a:spcPct val="50000"/>
              </a:spcBef>
              <a:buClr>
                <a:schemeClr val="accent2"/>
              </a:buClr>
              <a:buSzPct val="80000"/>
              <a:buFont typeface="Wingdings" pitchFamily="2" charset="2"/>
              <a:buNone/>
            </a:pPr>
            <a:r>
              <a:rPr lang="es-ES_tradnl" sz="2600"/>
              <a:t>                    R= Rf + beta( Rm- Rf) +Rp</a:t>
            </a:r>
          </a:p>
          <a:p>
            <a:pPr>
              <a:lnSpc>
                <a:spcPct val="90000"/>
              </a:lnSpc>
              <a:spcBef>
                <a:spcPct val="50000"/>
              </a:spcBef>
              <a:buClr>
                <a:schemeClr val="accent2"/>
              </a:buClr>
              <a:buSzPct val="80000"/>
              <a:buFont typeface="Wingdings" pitchFamily="2" charset="2"/>
              <a:buNone/>
            </a:pPr>
            <a:r>
              <a:rPr lang="es-ES_tradnl" sz="2600"/>
              <a:t>Donde:</a:t>
            </a:r>
          </a:p>
          <a:p>
            <a:pPr>
              <a:lnSpc>
                <a:spcPct val="90000"/>
              </a:lnSpc>
              <a:spcBef>
                <a:spcPct val="50000"/>
              </a:spcBef>
              <a:buClr>
                <a:schemeClr val="accent2"/>
              </a:buClr>
              <a:buSzPct val="80000"/>
              <a:buFont typeface="Wingdings" pitchFamily="2" charset="2"/>
              <a:buNone/>
            </a:pPr>
            <a:r>
              <a:rPr lang="es-ES_tradnl" sz="2600"/>
              <a:t>Rf= Tasa de rendimiento de los bonos estadounidenses (3.66%)</a:t>
            </a:r>
          </a:p>
          <a:p>
            <a:pPr>
              <a:lnSpc>
                <a:spcPct val="90000"/>
              </a:lnSpc>
              <a:spcBef>
                <a:spcPct val="50000"/>
              </a:spcBef>
              <a:buClr>
                <a:schemeClr val="accent2"/>
              </a:buClr>
              <a:buSzPct val="80000"/>
              <a:buFont typeface="Wingdings" pitchFamily="2" charset="2"/>
              <a:buNone/>
            </a:pPr>
            <a:r>
              <a:rPr lang="es-ES_tradnl" sz="2600"/>
              <a:t>Rm= Tasa pasiva refencial americana (4.05%)</a:t>
            </a:r>
          </a:p>
          <a:p>
            <a:pPr>
              <a:lnSpc>
                <a:spcPct val="90000"/>
              </a:lnSpc>
              <a:spcBef>
                <a:spcPct val="50000"/>
              </a:spcBef>
              <a:buClr>
                <a:schemeClr val="accent2"/>
              </a:buClr>
              <a:buSzPct val="80000"/>
              <a:buFont typeface="Wingdings" pitchFamily="2" charset="2"/>
              <a:buNone/>
            </a:pPr>
            <a:r>
              <a:rPr lang="es-ES_tradnl" sz="2600"/>
              <a:t>Rp= Riesgo País (9%)</a:t>
            </a:r>
          </a:p>
          <a:p>
            <a:pPr>
              <a:lnSpc>
                <a:spcPct val="90000"/>
              </a:lnSpc>
              <a:spcBef>
                <a:spcPct val="50000"/>
              </a:spcBef>
              <a:buClr>
                <a:schemeClr val="accent2"/>
              </a:buClr>
              <a:buSzPct val="80000"/>
              <a:buFont typeface="Wingdings" pitchFamily="2" charset="2"/>
              <a:buNone/>
            </a:pPr>
            <a:r>
              <a:rPr lang="es-ES_tradnl" sz="2600"/>
              <a:t>Beta= Sector de la construcción estadounidense</a:t>
            </a:r>
          </a:p>
          <a:p>
            <a:pPr>
              <a:lnSpc>
                <a:spcPct val="90000"/>
              </a:lnSpc>
              <a:spcBef>
                <a:spcPct val="50000"/>
              </a:spcBef>
              <a:buClr>
                <a:schemeClr val="accent2"/>
              </a:buClr>
              <a:buSzPct val="80000"/>
              <a:buFont typeface="Wingdings" pitchFamily="2" charset="2"/>
              <a:buNone/>
            </a:pPr>
            <a:r>
              <a:rPr lang="es-ES_tradnl" sz="2600"/>
              <a:t>             R= 3.66+0.65(4.05-3.66)+9= 12.91%</a:t>
            </a:r>
          </a:p>
          <a:p>
            <a:pPr>
              <a:lnSpc>
                <a:spcPct val="90000"/>
              </a:lnSpc>
              <a:spcBef>
                <a:spcPct val="50000"/>
              </a:spcBef>
              <a:buClr>
                <a:schemeClr val="accent2"/>
              </a:buClr>
              <a:buSzPct val="80000"/>
              <a:buFont typeface="Wingdings" pitchFamily="2" charset="2"/>
              <a:buNone/>
            </a:pPr>
            <a:endParaRPr lang="es-ES" sz="26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533400" y="304800"/>
            <a:ext cx="8610600" cy="4481513"/>
          </a:xfrm>
          <a:prstGeom prst="rect">
            <a:avLst/>
          </a:prstGeom>
          <a:noFill/>
          <a:ln w="9525">
            <a:noFill/>
            <a:miter lim="800000"/>
            <a:headEnd/>
            <a:tailEnd/>
          </a:ln>
          <a:effectLst/>
        </p:spPr>
        <p:txBody>
          <a:bodyPr>
            <a:spAutoFit/>
          </a:bodyPr>
          <a:lstStyle/>
          <a:p>
            <a:pPr algn="ctr">
              <a:spcBef>
                <a:spcPct val="50000"/>
              </a:spcBef>
            </a:pPr>
            <a:r>
              <a:rPr lang="es-ES_tradnl" sz="3200">
                <a:solidFill>
                  <a:schemeClr val="tx2"/>
                </a:solidFill>
                <a:effectLst>
                  <a:outerShdw blurRad="38100" dist="38100" dir="2700000" algn="tl">
                    <a:srgbClr val="000000"/>
                  </a:outerShdw>
                </a:effectLst>
              </a:rPr>
              <a:t>Tasa interna de Retorno y Valor Actual Neto</a:t>
            </a:r>
            <a:endParaRPr lang="es-ES" sz="3200">
              <a:solidFill>
                <a:schemeClr val="tx2"/>
              </a:solidFill>
              <a:effectLst>
                <a:outerShdw blurRad="38100" dist="38100" dir="2700000" algn="tl">
                  <a:srgbClr val="000000"/>
                </a:outerShdw>
              </a:effectLst>
            </a:endParaRPr>
          </a:p>
          <a:p>
            <a:pPr>
              <a:spcBef>
                <a:spcPct val="50000"/>
              </a:spcBef>
              <a:buClr>
                <a:schemeClr val="accent2"/>
              </a:buClr>
              <a:buSzPct val="80000"/>
              <a:buFont typeface="Wingdings" pitchFamily="2" charset="2"/>
              <a:buNone/>
            </a:pPr>
            <a:r>
              <a:rPr lang="es-ES_tradnl" sz="3200"/>
              <a:t>Con los flujos de Caja del Proyecto y el c</a:t>
            </a:r>
            <a:r>
              <a:rPr lang="es-ES" sz="3200">
                <a:cs typeface="Times New Roman" pitchFamily="18" charset="0"/>
              </a:rPr>
              <a:t>á</a:t>
            </a:r>
            <a:r>
              <a:rPr lang="es-ES_tradnl" sz="3200"/>
              <a:t>lculo de la TMAR se obtuvo los siguientes resultados:</a:t>
            </a:r>
          </a:p>
          <a:p>
            <a:pPr>
              <a:spcBef>
                <a:spcPct val="50000"/>
              </a:spcBef>
              <a:buClr>
                <a:schemeClr val="accent2"/>
              </a:buClr>
              <a:buSzPct val="80000"/>
              <a:buFont typeface="Wingdings" pitchFamily="2" charset="2"/>
              <a:buNone/>
            </a:pPr>
            <a:r>
              <a:rPr lang="es-ES_tradnl" sz="3200"/>
              <a:t>                         TIR:         18.07%</a:t>
            </a:r>
          </a:p>
          <a:p>
            <a:pPr>
              <a:spcBef>
                <a:spcPct val="50000"/>
              </a:spcBef>
              <a:buClr>
                <a:schemeClr val="accent2"/>
              </a:buClr>
              <a:buSzPct val="80000"/>
              <a:buFont typeface="Wingdings" pitchFamily="2" charset="2"/>
              <a:buNone/>
            </a:pPr>
            <a:r>
              <a:rPr lang="es-ES_tradnl" sz="3200"/>
              <a:t>                       VAN:   $ 986.211,35</a:t>
            </a:r>
          </a:p>
          <a:p>
            <a:pPr>
              <a:spcBef>
                <a:spcPct val="50000"/>
              </a:spcBef>
              <a:buClr>
                <a:schemeClr val="accent2"/>
              </a:buClr>
              <a:buSzPct val="80000"/>
              <a:buFont typeface="Wingdings" pitchFamily="2" charset="2"/>
              <a:buNone/>
            </a:pPr>
            <a:r>
              <a:rPr lang="es-ES_tradnl" sz="3200"/>
              <a:t>Dado este escenario se concluye que el proyecto es rentable.</a:t>
            </a:r>
            <a:endParaRPr lang="es-ES" sz="32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898" name="Object 2"/>
          <p:cNvGraphicFramePr>
            <a:graphicFrameLocks noChangeAspect="1"/>
          </p:cNvGraphicFramePr>
          <p:nvPr/>
        </p:nvGraphicFramePr>
        <p:xfrm>
          <a:off x="1447800" y="838200"/>
          <a:ext cx="6934200" cy="5029200"/>
        </p:xfrm>
        <a:graphic>
          <a:graphicData uri="http://schemas.openxmlformats.org/presentationml/2006/ole">
            <p:oleObj spid="_x0000_s80898" name="Hoja de cálculo" r:id="rId3" imgW="3619805" imgH="1629156" progId="Excel.Sheet.8">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04800" y="990600"/>
            <a:ext cx="8229600" cy="4354513"/>
          </a:xfrm>
          <a:prstGeom prst="rect">
            <a:avLst/>
          </a:prstGeom>
          <a:noFill/>
          <a:ln w="12700" cap="sq">
            <a:noFill/>
            <a:miter lim="800000"/>
            <a:headEnd type="none" w="sm" len="sm"/>
            <a:tailEnd type="none" w="sm" len="sm"/>
          </a:ln>
          <a:effectLst/>
        </p:spPr>
        <p:txBody>
          <a:bodyPr>
            <a:spAutoFit/>
          </a:bodyPr>
          <a:lstStyle/>
          <a:p>
            <a:pPr marL="609600" indent="-609600" algn="ctr"/>
            <a:r>
              <a:rPr lang="en-US" sz="1600" b="1">
                <a:solidFill>
                  <a:srgbClr val="000000"/>
                </a:solidFill>
                <a:cs typeface="Times New Roman" pitchFamily="18" charset="0"/>
              </a:rPr>
              <a:t> </a:t>
            </a:r>
            <a:endParaRPr lang="en-US" sz="1200">
              <a:solidFill>
                <a:srgbClr val="000000"/>
              </a:solidFill>
              <a:cs typeface="Times New Roman" pitchFamily="18" charset="0"/>
            </a:endParaRPr>
          </a:p>
          <a:p>
            <a:pPr marL="609600" indent="-609600" algn="ctr" eaLnBrk="0" hangingPunct="0">
              <a:buFontTx/>
              <a:buAutoNum type="romanUcPeriod" startAt="6"/>
            </a:pPr>
            <a:r>
              <a:rPr lang="en-US" sz="3200" b="1">
                <a:solidFill>
                  <a:srgbClr val="FFCC00"/>
                </a:solidFill>
                <a:cs typeface="Times New Roman" pitchFamily="18" charset="0"/>
              </a:rPr>
              <a:t>ANÁLISIS DEL IMPACTO AMBIENTAL</a:t>
            </a:r>
          </a:p>
          <a:p>
            <a:pPr marL="609600" indent="-609600" algn="ctr" eaLnBrk="0" hangingPunct="0"/>
            <a:endParaRPr lang="en-US" sz="3200">
              <a:solidFill>
                <a:srgbClr val="FFCC00"/>
              </a:solidFill>
              <a:cs typeface="Times New Roman" pitchFamily="18" charset="0"/>
            </a:endParaRPr>
          </a:p>
          <a:p>
            <a:pPr marL="609600" indent="-609600" algn="just" eaLnBrk="0" hangingPunct="0"/>
            <a:r>
              <a:rPr lang="en-US" sz="1200">
                <a:solidFill>
                  <a:srgbClr val="000000"/>
                </a:solidFill>
                <a:cs typeface="Times New Roman" pitchFamily="18" charset="0"/>
              </a:rPr>
              <a:t> </a:t>
            </a:r>
          </a:p>
          <a:p>
            <a:pPr marL="609600" indent="-609600" algn="just" eaLnBrk="0" hangingPunct="0"/>
            <a:r>
              <a:rPr lang="en-US" sz="1200">
                <a:solidFill>
                  <a:srgbClr val="000000"/>
                </a:solidFill>
                <a:cs typeface="Times New Roman" pitchFamily="18" charset="0"/>
              </a:rPr>
              <a:t> </a:t>
            </a:r>
          </a:p>
          <a:p>
            <a:pPr marL="609600" indent="-609600" algn="just" eaLnBrk="0" hangingPunct="0"/>
            <a:r>
              <a:rPr lang="en-US">
                <a:cs typeface="Times New Roman" pitchFamily="18" charset="0"/>
              </a:rPr>
              <a:t>        Además de brindar servicios, poner a disposición de la sociedad materiales necesarios y generar fuentes de empleo, se suma entre las obligaciones de la empresa evaluar el impacto que sus actividades le ocasionarán al medio ambiente, ya que se ha vuelto una necesidad preservarlo.</a:t>
            </a:r>
          </a:p>
          <a:p>
            <a:pPr marL="609600" indent="-609600" eaLnBrk="0" hangingPunct="0"/>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Documents and Settings\Fabrizio Sarmiento\My Documents\My Pictures\ESMACO.bmp"/>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685800" y="228600"/>
            <a:ext cx="8077200" cy="5692775"/>
          </a:xfrm>
          <a:prstGeom prst="rect">
            <a:avLst/>
          </a:prstGeom>
          <a:noFill/>
          <a:ln w="12700" cap="sq">
            <a:noFill/>
            <a:miter lim="800000"/>
            <a:headEnd type="none" w="sm" len="sm"/>
            <a:tailEnd type="none" w="sm" len="sm"/>
          </a:ln>
          <a:effectLst/>
        </p:spPr>
        <p:txBody>
          <a:bodyPr>
            <a:spAutoFit/>
          </a:bodyPr>
          <a:lstStyle/>
          <a:p>
            <a:pPr algn="ctr"/>
            <a:r>
              <a:rPr lang="en-US" sz="3200" b="1">
                <a:solidFill>
                  <a:srgbClr val="FFCC00"/>
                </a:solidFill>
                <a:cs typeface="Times New Roman" pitchFamily="18" charset="0"/>
              </a:rPr>
              <a:t>ANALISIS DEL IMPACTO AMBIENTAL </a:t>
            </a:r>
          </a:p>
          <a:p>
            <a:pPr algn="ctr"/>
            <a:r>
              <a:rPr lang="en-US" sz="3200" b="1">
                <a:solidFill>
                  <a:srgbClr val="FFCC00"/>
                </a:solidFill>
                <a:cs typeface="Times New Roman" pitchFamily="18" charset="0"/>
              </a:rPr>
              <a:t>DE LA PLANTA</a:t>
            </a:r>
          </a:p>
          <a:p>
            <a:pPr algn="ctr"/>
            <a:endParaRPr lang="en-US" sz="3200" b="1">
              <a:solidFill>
                <a:srgbClr val="FFCC00"/>
              </a:solidFill>
              <a:cs typeface="Times New Roman" pitchFamily="18" charset="0"/>
            </a:endParaRPr>
          </a:p>
          <a:p>
            <a:pPr algn="just"/>
            <a:endParaRPr lang="en-US" sz="3200">
              <a:solidFill>
                <a:srgbClr val="FFCC00"/>
              </a:solidFill>
              <a:cs typeface="Times New Roman" pitchFamily="18" charset="0"/>
            </a:endParaRPr>
          </a:p>
          <a:p>
            <a:pPr algn="just" eaLnBrk="0" hangingPunct="0"/>
            <a:r>
              <a:rPr lang="en-US">
                <a:cs typeface="Times New Roman" pitchFamily="18" charset="0"/>
              </a:rPr>
              <a:t>El giro de la empresa, no especifica la necesidad de que una autoridad competente efectué una revisión exhaustiva de sus instalaciones, ya que cumple con las regulaciones del medio ambiente, entonces podrá  obtener la autorización para la inicialización de sus operaciones, debido a que sus procedimientos generarán un impacto ambiental casi nulo en la comunidad de Guayaquil, puesto que de ningún modo, se afectará el equilibrio ecológico de la zona, y ni mucho menos, se pondrán en peligro la tranquilidad y seguridad de sus habitantes.</a:t>
            </a:r>
          </a:p>
          <a:p>
            <a:pPr eaLnBrk="0" hangingPunct="0"/>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04800" y="1219200"/>
            <a:ext cx="8153400" cy="5203825"/>
          </a:xfrm>
          <a:prstGeom prst="rect">
            <a:avLst/>
          </a:prstGeom>
          <a:noFill/>
          <a:ln w="12700" cap="sq">
            <a:noFill/>
            <a:miter lim="800000"/>
            <a:headEnd type="none" w="sm" len="sm"/>
            <a:tailEnd type="none" w="sm" len="sm"/>
          </a:ln>
          <a:effectLst/>
        </p:spPr>
        <p:txBody>
          <a:bodyPr>
            <a:spAutoFit/>
          </a:bodyPr>
          <a:lstStyle/>
          <a:p>
            <a:pPr algn="just">
              <a:buFontTx/>
              <a:buChar char="•"/>
            </a:pPr>
            <a:r>
              <a:rPr lang="en-US">
                <a:cs typeface="Times New Roman" pitchFamily="18" charset="0"/>
              </a:rPr>
              <a:t>  En los procesos de comercialización no se usarán materiales ni              sustancias contaminantes. </a:t>
            </a:r>
          </a:p>
          <a:p>
            <a:pPr algn="just" eaLnBrk="0" hangingPunct="0">
              <a:buFontTx/>
              <a:buChar char="•"/>
            </a:pPr>
            <a:r>
              <a:rPr lang="en-US">
                <a:cs typeface="Times New Roman" pitchFamily="18" charset="0"/>
              </a:rPr>
              <a:t>  Los equipos de trabajo como computadoras funcionarán a base  de energéticos como la energía eléctrica  que no tiende a contaminar, y como medida de seguridad, se usarán instalaciones  confiables.</a:t>
            </a:r>
          </a:p>
          <a:p>
            <a:pPr algn="just" eaLnBrk="0" hangingPunct="0">
              <a:buFontTx/>
              <a:buChar char="•"/>
            </a:pPr>
            <a:r>
              <a:rPr lang="en-US">
                <a:cs typeface="Times New Roman" pitchFamily="18" charset="0"/>
              </a:rPr>
              <a:t>  Todo desecho generado durante el proceso se canalizará al basurero Municipal de la Ciudad.</a:t>
            </a:r>
          </a:p>
          <a:p>
            <a:pPr algn="just" eaLnBrk="0" hangingPunct="0">
              <a:buFontTx/>
              <a:buChar char="•"/>
            </a:pPr>
            <a:r>
              <a:rPr lang="en-US">
                <a:cs typeface="Times New Roman" pitchFamily="18" charset="0"/>
              </a:rPr>
              <a:t>  El ruido que se habrá de generar en la entrada y salida de los materiales es de mínima perceptibilidad y no afectará en las noches ya que sólo se trabaja en horarios de oficina.</a:t>
            </a:r>
          </a:p>
          <a:p>
            <a:pPr algn="just" eaLnBrk="0" hangingPunct="0">
              <a:buFontTx/>
              <a:buChar char="•"/>
            </a:pPr>
            <a:r>
              <a:rPr lang="en-US">
                <a:cs typeface="Times New Roman" pitchFamily="18" charset="0"/>
              </a:rPr>
              <a:t> Durante el desarrollo del proceso de comercialización tampoco se expedirán malos olores. </a:t>
            </a:r>
          </a:p>
          <a:p>
            <a:pPr eaLnBrk="0" hangingPunct="0"/>
            <a:endParaRPr lang="en-US"/>
          </a:p>
        </p:txBody>
      </p:sp>
      <p:sp>
        <p:nvSpPr>
          <p:cNvPr id="100355" name="Rectangle 3"/>
          <p:cNvSpPr>
            <a:spLocks noGrp="1" noChangeArrowheads="1"/>
          </p:cNvSpPr>
          <p:nvPr>
            <p:ph type="title"/>
          </p:nvPr>
        </p:nvSpPr>
        <p:spPr>
          <a:xfrm>
            <a:off x="381000" y="152400"/>
            <a:ext cx="7772400" cy="1143000"/>
          </a:xfrm>
        </p:spPr>
        <p:txBody>
          <a:bodyPr/>
          <a:lstStyle/>
          <a:p>
            <a:pPr algn="just"/>
            <a:r>
              <a:rPr lang="en-US" sz="2400">
                <a:solidFill>
                  <a:schemeClr val="tx1"/>
                </a:solidFill>
                <a:latin typeface="Times New Roman" pitchFamily="18" charset="0"/>
              </a:rPr>
              <a:t>Se ha determinado que la planta no generar</a:t>
            </a:r>
            <a:r>
              <a:rPr lang="es-ES" sz="2400">
                <a:solidFill>
                  <a:schemeClr val="tx1"/>
                </a:solidFill>
                <a:latin typeface="Times New Roman" pitchFamily="18" charset="0"/>
                <a:cs typeface="Times New Roman" pitchFamily="18" charset="0"/>
              </a:rPr>
              <a:t>á</a:t>
            </a:r>
            <a:r>
              <a:rPr lang="en-US" sz="2400">
                <a:solidFill>
                  <a:schemeClr val="tx1"/>
                </a:solidFill>
                <a:latin typeface="Times New Roman" pitchFamily="18" charset="0"/>
              </a:rPr>
              <a:t> un impacto ambiental negativo dado que:</a:t>
            </a:r>
            <a:endParaRPr lang="es-ES" sz="2400">
              <a:solidFill>
                <a:schemeClr val="tx1"/>
              </a:solidFill>
              <a:latin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0" y="152400"/>
            <a:ext cx="9144000" cy="2724150"/>
          </a:xfrm>
          <a:prstGeom prst="rect">
            <a:avLst/>
          </a:prstGeom>
          <a:noFill/>
          <a:ln w="12700" cap="sq">
            <a:noFill/>
            <a:miter lim="800000"/>
            <a:headEnd type="none" w="sm" len="sm"/>
            <a:tailEnd type="none" w="sm" len="sm"/>
          </a:ln>
          <a:effectLst/>
        </p:spPr>
        <p:txBody>
          <a:bodyPr bIns="0">
            <a:spAutoFit/>
          </a:bodyPr>
          <a:lstStyle/>
          <a:p>
            <a:pPr algn="ctr"/>
            <a:r>
              <a:rPr lang="es-ES_tradnl" sz="3200" b="1">
                <a:solidFill>
                  <a:srgbClr val="FFCC00"/>
                </a:solidFill>
                <a:cs typeface="Times New Roman" pitchFamily="18" charset="0"/>
              </a:rPr>
              <a:t>VII. CONCLUSIONES </a:t>
            </a:r>
            <a:endParaRPr lang="en-US" sz="3200" b="1">
              <a:solidFill>
                <a:srgbClr val="FFCC00"/>
              </a:solidFill>
              <a:cs typeface="Times New Roman" pitchFamily="18" charset="0"/>
            </a:endParaRPr>
          </a:p>
          <a:p>
            <a:pPr eaLnBrk="0" hangingPunct="0"/>
            <a:r>
              <a:rPr lang="es-ES_tradnl" sz="1200">
                <a:solidFill>
                  <a:srgbClr val="000000"/>
                </a:solidFill>
                <a:cs typeface="Times New Roman" pitchFamily="18" charset="0"/>
              </a:rPr>
              <a:t> </a:t>
            </a:r>
            <a:endParaRPr lang="en-US" sz="1200">
              <a:solidFill>
                <a:srgbClr val="000000"/>
              </a:solidFill>
              <a:cs typeface="Times New Roman" pitchFamily="18" charset="0"/>
            </a:endParaRPr>
          </a:p>
          <a:p>
            <a:pPr eaLnBrk="0" hangingPunct="0"/>
            <a:r>
              <a:rPr lang="es-ES_tradnl" sz="1200">
                <a:solidFill>
                  <a:srgbClr val="000000"/>
                </a:solidFill>
                <a:cs typeface="Times New Roman" pitchFamily="18" charset="0"/>
              </a:rPr>
              <a:t> </a:t>
            </a:r>
            <a:endParaRPr lang="en-US" sz="1200">
              <a:solidFill>
                <a:srgbClr val="000000"/>
              </a:solidFill>
              <a:cs typeface="Times New Roman" pitchFamily="18" charset="0"/>
            </a:endParaRPr>
          </a:p>
          <a:p>
            <a:pPr eaLnBrk="0" hangingPunct="0"/>
            <a:r>
              <a:rPr lang="en-US">
                <a:cs typeface="Times New Roman" pitchFamily="18" charset="0"/>
              </a:rPr>
              <a:t>       En resumen, las razones de implementar el presente proyecto en la                                           </a:t>
            </a:r>
          </a:p>
          <a:p>
            <a:pPr eaLnBrk="0" hangingPunct="0"/>
            <a:r>
              <a:rPr lang="en-US">
                <a:cs typeface="Times New Roman" pitchFamily="18" charset="0"/>
              </a:rPr>
              <a:t>       zona noroeste de la Ciudad de Guayaquil, son las siguientes:</a:t>
            </a:r>
          </a:p>
          <a:p>
            <a:pPr eaLnBrk="0" hangingPunct="0"/>
            <a:endParaRPr lang="en-US">
              <a:cs typeface="Times New Roman" pitchFamily="18" charset="0"/>
            </a:endParaRPr>
          </a:p>
          <a:p>
            <a:pPr eaLnBrk="0" hangingPunct="0"/>
            <a:endParaRPr lang="en-US">
              <a:cs typeface="Times New Roman" pitchFamily="18" charset="0"/>
            </a:endParaRPr>
          </a:p>
          <a:p>
            <a:pPr lvl="1" eaLnBrk="0" hangingPunct="0"/>
            <a:endParaRPr lang="en-US"/>
          </a:p>
        </p:txBody>
      </p:sp>
      <p:sp>
        <p:nvSpPr>
          <p:cNvPr id="102407" name="Rectangle 7"/>
          <p:cNvSpPr>
            <a:spLocks noChangeArrowheads="1"/>
          </p:cNvSpPr>
          <p:nvPr/>
        </p:nvSpPr>
        <p:spPr bwMode="auto">
          <a:xfrm>
            <a:off x="609600" y="2057400"/>
            <a:ext cx="7924800" cy="4419600"/>
          </a:xfrm>
          <a:prstGeom prst="rect">
            <a:avLst/>
          </a:prstGeom>
          <a:noFill/>
          <a:ln w="12700" cap="sq">
            <a:noFill/>
            <a:miter lim="800000"/>
            <a:headEnd type="none" w="sm" len="sm"/>
            <a:tailEnd type="none" w="sm" len="sm"/>
          </a:ln>
          <a:effectLst/>
        </p:spPr>
        <p:txBody>
          <a:bodyPr>
            <a:spAutoFit/>
          </a:bodyPr>
          <a:lstStyle/>
          <a:p>
            <a:pPr indent="-228600" algn="just">
              <a:buFont typeface="Wingdings" pitchFamily="2" charset="2"/>
              <a:buChar char="ü"/>
            </a:pPr>
            <a:r>
              <a:rPr lang="en-US" sz="2000">
                <a:cs typeface="Times New Roman" pitchFamily="18" charset="0"/>
              </a:rPr>
              <a:t>Debido a la encuesta ESMACO S.A. cubrirá una proporción de la demanda insatisfecha de los materiales que comercializa.</a:t>
            </a:r>
          </a:p>
          <a:p>
            <a:pPr indent="-228600" algn="just">
              <a:buFont typeface="Wingdings" pitchFamily="2" charset="2"/>
              <a:buChar char="ü"/>
            </a:pPr>
            <a:endParaRPr lang="en-US" sz="2000">
              <a:cs typeface="Times New Roman" pitchFamily="18" charset="0"/>
            </a:endParaRPr>
          </a:p>
          <a:p>
            <a:pPr indent="-228600" algn="just" eaLnBrk="0" hangingPunct="0">
              <a:buFont typeface="Wingdings" pitchFamily="2" charset="2"/>
              <a:buChar char="ü"/>
            </a:pPr>
            <a:r>
              <a:rPr lang="en-US" sz="2000">
                <a:cs typeface="Times New Roman" pitchFamily="18" charset="0"/>
              </a:rPr>
              <a:t>La zona en estudio por su estratégica ubicación e importancia comercial ofrece expectativas de crecimiento y expansión.</a:t>
            </a:r>
          </a:p>
          <a:p>
            <a:pPr indent="-228600" algn="just" eaLnBrk="0" hangingPunct="0">
              <a:buFont typeface="Wingdings" pitchFamily="2" charset="2"/>
              <a:buChar char="ü"/>
            </a:pPr>
            <a:endParaRPr lang="en-US" sz="2000">
              <a:cs typeface="Times New Roman" pitchFamily="18" charset="0"/>
            </a:endParaRPr>
          </a:p>
          <a:p>
            <a:pPr indent="-228600" algn="just" eaLnBrk="0" hangingPunct="0">
              <a:buFont typeface="Wingdings" pitchFamily="2" charset="2"/>
              <a:buChar char="ü"/>
            </a:pPr>
            <a:r>
              <a:rPr lang="en-US" sz="2000">
                <a:cs typeface="Times New Roman" pitchFamily="18" charset="0"/>
              </a:rPr>
              <a:t>Presencia de ventajas competitivas por la casi nula presencia de instalaciones comerciales de la competencia.</a:t>
            </a:r>
          </a:p>
          <a:p>
            <a:pPr indent="-228600" algn="just" eaLnBrk="0" hangingPunct="0">
              <a:buFont typeface="Wingdings" pitchFamily="2" charset="2"/>
              <a:buChar char="ü"/>
            </a:pPr>
            <a:endParaRPr lang="en-US" sz="2000">
              <a:cs typeface="Times New Roman" pitchFamily="18" charset="0"/>
            </a:endParaRPr>
          </a:p>
          <a:p>
            <a:pPr indent="-228600" algn="just" eaLnBrk="0" hangingPunct="0">
              <a:buFont typeface="Wingdings" pitchFamily="2" charset="2"/>
              <a:buChar char="ü"/>
            </a:pPr>
            <a:r>
              <a:rPr lang="en-US" sz="2000">
                <a:cs typeface="Times New Roman" pitchFamily="18" charset="0"/>
              </a:rPr>
              <a:t>El nuevo punto de venta inicialmente tendrá en stock sólo los 10 artículos que se mencionan en la encuesta ya que son los 10 artículos más vendidos, posteriormente se incrementará la gama de artículos dependiendo de la demanda de los consumidores.</a:t>
            </a:r>
          </a:p>
          <a:p>
            <a:pPr indent="-228600" eaLnBrk="0" hangingPunct="0">
              <a:buFont typeface="Wingdings" pitchFamily="2" charset="2"/>
              <a:buChar char="ü"/>
            </a:pP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609600" y="685800"/>
            <a:ext cx="8229600" cy="4968875"/>
          </a:xfrm>
          <a:prstGeom prst="rect">
            <a:avLst/>
          </a:prstGeom>
          <a:noFill/>
          <a:ln w="12700" cap="sq">
            <a:noFill/>
            <a:miter lim="800000"/>
            <a:headEnd type="none" w="sm" len="sm"/>
            <a:tailEnd type="none" w="sm" len="sm"/>
          </a:ln>
          <a:effectLst/>
        </p:spPr>
        <p:txBody>
          <a:bodyPr>
            <a:spAutoFit/>
          </a:bodyPr>
          <a:lstStyle/>
          <a:p>
            <a:pPr marL="228600" indent="-457200" algn="just">
              <a:buFont typeface="Wingdings" pitchFamily="2" charset="2"/>
              <a:buChar char="ü"/>
            </a:pPr>
            <a:r>
              <a:rPr lang="en-US" sz="2000">
                <a:cs typeface="Times New Roman" pitchFamily="18" charset="0"/>
              </a:rPr>
              <a:t>Los consumidores finales no muestran preferencia por alguna empresa especifica existente ya que buscan aquellas que se adecuen a sus requerimientos a un precio accesible. Se determinó que nuestra competencia directa son las empresas DIPAC y DISENSA.</a:t>
            </a:r>
          </a:p>
          <a:p>
            <a:pPr marL="228600" indent="-457200" algn="just">
              <a:buFont typeface="Wingdings" pitchFamily="2" charset="2"/>
              <a:buChar char="ü"/>
            </a:pPr>
            <a:r>
              <a:rPr lang="en-US" sz="2000">
                <a:cs typeface="Times New Roman" pitchFamily="18" charset="0"/>
              </a:rPr>
              <a:t>Al realizar la encuesta los consumidores  finales manifestaron que nuestros actuales competidores de la zona no muestran interés en la calidad de la manipulación del producto y no tienen una cultura de servicio hacia el cliente, la cual será una de nuestras políticas más importantes.</a:t>
            </a:r>
          </a:p>
          <a:p>
            <a:pPr marL="228600" indent="-457200" algn="just" eaLnBrk="0" hangingPunct="0">
              <a:buFont typeface="Wingdings" pitchFamily="2" charset="2"/>
              <a:buChar char="ü"/>
            </a:pPr>
            <a:r>
              <a:rPr lang="en-US" sz="2000">
                <a:cs typeface="Times New Roman" pitchFamily="18" charset="0"/>
              </a:rPr>
              <a:t>Con respecto al análisis técnico-administrativo el lugar ideal a nivel de microlocalización del proyecto es la zona Noroeste de la ciudad de Guayaquil, y se concluye que la instalación de la nueva sucursal de la compañía será en la Ciudadela La Alegría.</a:t>
            </a:r>
          </a:p>
          <a:p>
            <a:pPr marL="228600" indent="-457200" algn="just" eaLnBrk="0" hangingPunct="0">
              <a:buFont typeface="Wingdings" pitchFamily="2" charset="2"/>
              <a:buChar char="ü"/>
            </a:pPr>
            <a:r>
              <a:rPr lang="en-US" sz="2000">
                <a:cs typeface="Times New Roman" pitchFamily="18" charset="0"/>
              </a:rPr>
              <a:t>La  evaluación financiera indica que el proyecto tendría un TIR de  18. 07% frente a un TMAR de 12. 91%, por lo que se concluye que el proyecto es viable financieramente. Esto es ratificado con un VAN de US$ </a:t>
            </a:r>
            <a:r>
              <a:rPr lang="es-ES_tradnl" sz="2000">
                <a:cs typeface="Times New Roman" pitchFamily="18" charset="0"/>
              </a:rPr>
              <a:t> 986.211,35.</a:t>
            </a:r>
            <a:endParaRPr lang="en-US" sz="2000">
              <a:cs typeface="Times New Roman" pitchFamily="18" charset="0"/>
            </a:endParaRPr>
          </a:p>
          <a:p>
            <a:pPr marL="228600" indent="-457200" algn="just" eaLnBrk="0" hangingPunct="0">
              <a:buFont typeface="Wingdings" pitchFamily="2" charset="2"/>
              <a:buChar char="ü"/>
            </a:pPr>
            <a:endParaRPr lang="en-US" sz="200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838200" y="579438"/>
            <a:ext cx="7543800" cy="6278562"/>
          </a:xfrm>
          <a:prstGeom prst="rect">
            <a:avLst/>
          </a:prstGeom>
          <a:noFill/>
          <a:ln w="12700" cap="sq">
            <a:noFill/>
            <a:miter lim="800000"/>
            <a:headEnd type="none" w="sm" len="sm"/>
            <a:tailEnd type="none" w="sm" len="sm"/>
          </a:ln>
          <a:effectLst/>
        </p:spPr>
        <p:txBody>
          <a:bodyPr>
            <a:spAutoFit/>
          </a:bodyPr>
          <a:lstStyle/>
          <a:p>
            <a:pPr eaLnBrk="0" hangingPunct="0">
              <a:spcBef>
                <a:spcPct val="50000"/>
              </a:spcBef>
            </a:pPr>
            <a:r>
              <a:rPr lang="en-US" sz="2800" b="1">
                <a:effectLst>
                  <a:outerShdw blurRad="38100" dist="38100" dir="2700000" algn="tl">
                    <a:srgbClr val="000000"/>
                  </a:outerShdw>
                </a:effectLst>
                <a:cs typeface="Times New Roman" pitchFamily="18" charset="0"/>
              </a:rPr>
              <a:t>               </a:t>
            </a:r>
            <a:r>
              <a:rPr lang="en-US" sz="2800" b="1">
                <a:solidFill>
                  <a:schemeClr val="bg2"/>
                </a:solidFill>
                <a:effectLst>
                  <a:outerShdw blurRad="38100" dist="38100" dir="2700000" algn="tl">
                    <a:srgbClr val="FFFFFF"/>
                  </a:outerShdw>
                </a:effectLst>
                <a:cs typeface="Times New Roman" pitchFamily="18" charset="0"/>
              </a:rPr>
              <a:t>  </a:t>
            </a:r>
            <a:r>
              <a:rPr lang="en-US" sz="4000">
                <a:solidFill>
                  <a:srgbClr val="FFCC00"/>
                </a:solidFill>
                <a:effectLst>
                  <a:outerShdw blurRad="38100" dist="38100" dir="2700000" algn="tl">
                    <a:srgbClr val="000000"/>
                  </a:outerShdw>
                </a:effectLst>
                <a:cs typeface="Times New Roman" pitchFamily="18" charset="0"/>
              </a:rPr>
              <a:t>RECOMENDACIONES</a:t>
            </a:r>
          </a:p>
          <a:p>
            <a:pPr eaLnBrk="0" hangingPunct="0">
              <a:spcBef>
                <a:spcPct val="50000"/>
              </a:spcBef>
            </a:pPr>
            <a:r>
              <a:rPr lang="en-US">
                <a:solidFill>
                  <a:srgbClr val="FFCC00"/>
                </a:solidFill>
                <a:cs typeface="Times New Roman" pitchFamily="18" charset="0"/>
              </a:rPr>
              <a:t> </a:t>
            </a:r>
          </a:p>
          <a:p>
            <a:pPr algn="just" eaLnBrk="0" hangingPunct="0">
              <a:spcBef>
                <a:spcPct val="50000"/>
              </a:spcBef>
              <a:buFontTx/>
              <a:buChar char="•"/>
            </a:pPr>
            <a:r>
              <a:rPr lang="en-US" sz="2000">
                <a:cs typeface="Times New Roman" pitchFamily="18" charset="0"/>
              </a:rPr>
              <a:t>Se recomienda que el proyecto se lleve a cabo, inicialmente con la estructura sugerida y  la mayor capacidad de servicio al cliente  para  poder expandirse de tal manera que se pueda cubrir toda la demanda insatisfecha.</a:t>
            </a:r>
          </a:p>
          <a:p>
            <a:pPr algn="just" eaLnBrk="0" hangingPunct="0">
              <a:spcBef>
                <a:spcPct val="50000"/>
              </a:spcBef>
            </a:pPr>
            <a:endParaRPr lang="en-US" sz="2000">
              <a:cs typeface="Times New Roman" pitchFamily="18" charset="0"/>
            </a:endParaRPr>
          </a:p>
          <a:p>
            <a:pPr algn="just" eaLnBrk="0" hangingPunct="0">
              <a:spcBef>
                <a:spcPct val="50000"/>
              </a:spcBef>
              <a:buFontTx/>
              <a:buChar char="•"/>
            </a:pPr>
            <a:r>
              <a:rPr lang="es-ES_tradnl" sz="2000">
                <a:cs typeface="Times New Roman" pitchFamily="18" charset="0"/>
              </a:rPr>
              <a:t>Se deberán realizar investigaciones de mercado periódicas para conocer los gustos y preferencias de los consumidores con el fin de aumentar los items del inventario para satisfacer sus expectativas.</a:t>
            </a:r>
          </a:p>
          <a:p>
            <a:pPr algn="just" eaLnBrk="0" hangingPunct="0">
              <a:spcBef>
                <a:spcPct val="50000"/>
              </a:spcBef>
              <a:buFontTx/>
              <a:buChar char="•"/>
            </a:pPr>
            <a:endParaRPr lang="es-ES_tradnl" sz="2000">
              <a:cs typeface="Times New Roman" pitchFamily="18" charset="0"/>
            </a:endParaRPr>
          </a:p>
          <a:p>
            <a:pPr algn="just" eaLnBrk="0" hangingPunct="0">
              <a:spcBef>
                <a:spcPct val="50000"/>
              </a:spcBef>
              <a:buFontTx/>
              <a:buChar char="•"/>
            </a:pPr>
            <a:r>
              <a:rPr lang="es-ES_tradnl" sz="2000">
                <a:cs typeface="Times New Roman" pitchFamily="18" charset="0"/>
              </a:rPr>
              <a:t> Nuestra estrategia de marketing conseguirá el posicionamiento y la ventaja competitiva al brindar el mejor servicio y atención al cliente.</a:t>
            </a:r>
            <a:endParaRPr lang="en-US" sz="2000">
              <a:cs typeface="Times New Roman" pitchFamily="18" charset="0"/>
            </a:endParaRPr>
          </a:p>
          <a:p>
            <a:pPr algn="just" eaLnBrk="0" hangingPunct="0">
              <a:spcBef>
                <a:spcPct val="50000"/>
              </a:spcBef>
            </a:pPr>
            <a:endParaRPr lang="en-US" sz="2000">
              <a:cs typeface="Times New Roman" pitchFamily="18" charset="0"/>
            </a:endParaRPr>
          </a:p>
          <a:p>
            <a:pPr algn="just" eaLnBrk="0" hangingPunct="0">
              <a:spcBef>
                <a:spcPct val="50000"/>
              </a:spcBef>
            </a:pPr>
            <a:endParaRPr lang="en-US" sz="200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WordArt 2"/>
          <p:cNvSpPr>
            <a:spLocks noChangeArrowheads="1" noChangeShapeType="1" noTextEdit="1"/>
          </p:cNvSpPr>
          <p:nvPr/>
        </p:nvSpPr>
        <p:spPr bwMode="auto">
          <a:xfrm>
            <a:off x="1600200" y="2362200"/>
            <a:ext cx="5867400" cy="1657350"/>
          </a:xfrm>
          <a:prstGeom prst="rect">
            <a:avLst/>
          </a:prstGeom>
        </p:spPr>
        <p:txBody>
          <a:bodyPr wrap="none" fromWordArt="1">
            <a:prstTxWarp prst="textPlain">
              <a:avLst>
                <a:gd name="adj" fmla="val 50000"/>
              </a:avLst>
            </a:prstTxWarp>
          </a:bodyPr>
          <a:lstStyle/>
          <a:p>
            <a:pPr algn="ctr"/>
            <a:r>
              <a:rPr lang="es-ES" sz="3600" kern="10">
                <a:ln w="9525" cap="sq">
                  <a:noFill/>
                  <a:round/>
                  <a:headEnd type="none" w="sm" len="sm"/>
                  <a:tailEnd type="none" w="sm" len="sm"/>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GRACIAS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ChangeArrowheads="1"/>
          </p:cNvSpPr>
          <p:nvPr/>
        </p:nvSpPr>
        <p:spPr bwMode="auto">
          <a:xfrm>
            <a:off x="533400" y="1295400"/>
            <a:ext cx="8001000" cy="4838700"/>
          </a:xfrm>
          <a:prstGeom prst="rect">
            <a:avLst/>
          </a:prstGeom>
          <a:noFill/>
          <a:ln w="9525">
            <a:noFill/>
            <a:miter lim="800000"/>
            <a:headEnd/>
            <a:tailEnd/>
          </a:ln>
          <a:effectLst/>
        </p:spPr>
        <p:txBody>
          <a:bodyPr>
            <a:spAutoFit/>
          </a:bodyPr>
          <a:lstStyle/>
          <a:p>
            <a:pPr algn="just"/>
            <a:r>
              <a:rPr lang="en-US" b="1">
                <a:cs typeface="Times New Roman" pitchFamily="18" charset="0"/>
              </a:rPr>
              <a:t>MISION. -</a:t>
            </a:r>
            <a:endParaRPr lang="en-US">
              <a:cs typeface="Times New Roman" pitchFamily="18" charset="0"/>
            </a:endParaRPr>
          </a:p>
          <a:p>
            <a:pPr algn="just" eaLnBrk="0" hangingPunct="0"/>
            <a:r>
              <a:rPr lang="en-US">
                <a:cs typeface="Times New Roman" pitchFamily="18" charset="0"/>
              </a:rPr>
              <a:t>Proporcionar a nuestros clientes un buen servicio, con una calidad que supere sus expectativas, empleando la mejor tecnología en nuestros materiales, sistemas y procesos a través de personal altamente capacitado.</a:t>
            </a:r>
          </a:p>
          <a:p>
            <a:pPr algn="just" eaLnBrk="0" hangingPunct="0"/>
            <a:r>
              <a:rPr lang="en-US">
                <a:cs typeface="Times New Roman" pitchFamily="18" charset="0"/>
              </a:rPr>
              <a:t> </a:t>
            </a:r>
          </a:p>
          <a:p>
            <a:pPr algn="just" eaLnBrk="0" hangingPunct="0"/>
            <a:r>
              <a:rPr lang="en-US" b="1">
                <a:cs typeface="Times New Roman" pitchFamily="18" charset="0"/>
              </a:rPr>
              <a:t>VISION. -</a:t>
            </a:r>
            <a:endParaRPr lang="en-US">
              <a:cs typeface="Times New Roman" pitchFamily="18" charset="0"/>
            </a:endParaRPr>
          </a:p>
          <a:p>
            <a:pPr algn="just" eaLnBrk="0" hangingPunct="0"/>
            <a:r>
              <a:rPr lang="en-US">
                <a:cs typeface="Times New Roman" pitchFamily="18" charset="0"/>
              </a:rPr>
              <a:t>Llegar a una posición sólida en el mercado nacional en el ramo de la venta de materiales de construcción, mantener una excelente imagen y prestigio ante clientes, y la sociedad en general, basado en la calidad y precio adecuado de nuestro producto.</a:t>
            </a:r>
          </a:p>
          <a:p>
            <a:pPr eaLnBrk="0" hangingPunct="0"/>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5" name="Rectangle 7"/>
          <p:cNvSpPr>
            <a:spLocks noChangeArrowheads="1"/>
          </p:cNvSpPr>
          <p:nvPr/>
        </p:nvSpPr>
        <p:spPr bwMode="auto">
          <a:xfrm>
            <a:off x="381000" y="304800"/>
            <a:ext cx="8763000" cy="3195638"/>
          </a:xfrm>
          <a:prstGeom prst="rect">
            <a:avLst/>
          </a:prstGeom>
          <a:noFill/>
          <a:ln w="9525">
            <a:noFill/>
            <a:miter lim="800000"/>
            <a:headEnd/>
            <a:tailEnd/>
          </a:ln>
          <a:effectLst/>
        </p:spPr>
        <p:txBody>
          <a:bodyPr>
            <a:spAutoFit/>
          </a:bodyPr>
          <a:lstStyle/>
          <a:p>
            <a:pPr algn="just"/>
            <a:r>
              <a:rPr lang="en-US" b="1">
                <a:solidFill>
                  <a:srgbClr val="FFCC00"/>
                </a:solidFill>
                <a:cs typeface="Times New Roman" pitchFamily="18" charset="0"/>
              </a:rPr>
              <a:t>ANALISIS  FODA</a:t>
            </a:r>
            <a:endParaRPr lang="en-US">
              <a:solidFill>
                <a:srgbClr val="FFCC00"/>
              </a:solidFill>
              <a:cs typeface="Times New Roman" pitchFamily="18" charset="0"/>
            </a:endParaRPr>
          </a:p>
          <a:p>
            <a:pPr algn="just" eaLnBrk="0" hangingPunct="0"/>
            <a:endParaRPr lang="en-US" b="1">
              <a:cs typeface="Times New Roman" pitchFamily="18" charset="0"/>
            </a:endParaRPr>
          </a:p>
          <a:p>
            <a:pPr algn="just" eaLnBrk="0" hangingPunct="0"/>
            <a:r>
              <a:rPr lang="en-US" b="1">
                <a:cs typeface="Times New Roman" pitchFamily="18" charset="0"/>
              </a:rPr>
              <a:t>Fortalezas</a:t>
            </a:r>
          </a:p>
          <a:p>
            <a:pPr lvl="1" algn="just" eaLnBrk="0" hangingPunct="0">
              <a:buFontTx/>
              <a:buChar char="•"/>
            </a:pPr>
            <a:r>
              <a:rPr lang="en-US"/>
              <a:t>Buena Calidad de los Materiales.</a:t>
            </a:r>
          </a:p>
          <a:p>
            <a:pPr lvl="1" algn="just" eaLnBrk="0" hangingPunct="0">
              <a:buFontTx/>
              <a:buChar char="•"/>
            </a:pPr>
            <a:r>
              <a:rPr lang="en-US"/>
              <a:t>Ubicación en el norte y poca competencia.</a:t>
            </a:r>
          </a:p>
          <a:p>
            <a:pPr lvl="1" algn="just" eaLnBrk="0" hangingPunct="0">
              <a:buFontTx/>
              <a:buChar char="•"/>
            </a:pPr>
            <a:r>
              <a:rPr lang="en-US"/>
              <a:t>Infraestructura Propia.</a:t>
            </a:r>
          </a:p>
          <a:p>
            <a:pPr lvl="1" algn="just" eaLnBrk="0" hangingPunct="0">
              <a:buFontTx/>
              <a:buChar char="•"/>
            </a:pPr>
            <a:r>
              <a:rPr lang="en-US"/>
              <a:t>Excelente manejo computarizado del Area Financiera.</a:t>
            </a:r>
          </a:p>
          <a:p>
            <a:pPr algn="just" eaLnBrk="0" hangingPunct="0"/>
            <a:r>
              <a:rPr lang="en-US" sz="1200">
                <a:solidFill>
                  <a:srgbClr val="000000"/>
                </a:solidFill>
                <a:cs typeface="Times New Roman" pitchFamily="18" charset="0"/>
              </a:rPr>
              <a:t> </a:t>
            </a:r>
          </a:p>
          <a:p>
            <a:pPr eaLnBrk="0" hangingPunct="0"/>
            <a:endParaRPr lang="en-US"/>
          </a:p>
        </p:txBody>
      </p:sp>
      <p:sp>
        <p:nvSpPr>
          <p:cNvPr id="32776" name="Rectangle 8"/>
          <p:cNvSpPr>
            <a:spLocks noChangeArrowheads="1"/>
          </p:cNvSpPr>
          <p:nvPr/>
        </p:nvSpPr>
        <p:spPr bwMode="auto">
          <a:xfrm>
            <a:off x="304800" y="3124200"/>
            <a:ext cx="8839200" cy="3544888"/>
          </a:xfrm>
          <a:prstGeom prst="rect">
            <a:avLst/>
          </a:prstGeom>
          <a:noFill/>
          <a:ln w="9525">
            <a:noFill/>
            <a:miter lim="800000"/>
            <a:headEnd/>
            <a:tailEnd/>
          </a:ln>
          <a:effectLst/>
        </p:spPr>
        <p:txBody>
          <a:bodyPr bIns="0">
            <a:spAutoFit/>
          </a:bodyPr>
          <a:lstStyle/>
          <a:p>
            <a:pPr algn="just"/>
            <a:endParaRPr lang="en-US" sz="1400" b="1">
              <a:cs typeface="Times New Roman" pitchFamily="18" charset="0"/>
            </a:endParaRPr>
          </a:p>
          <a:p>
            <a:pPr algn="just" eaLnBrk="0" hangingPunct="0"/>
            <a:r>
              <a:rPr lang="en-US" b="1">
                <a:cs typeface="Times New Roman" pitchFamily="18" charset="0"/>
              </a:rPr>
              <a:t>Oportunidades</a:t>
            </a:r>
          </a:p>
          <a:p>
            <a:pPr lvl="1" algn="just" eaLnBrk="0" hangingPunct="0">
              <a:buFontTx/>
              <a:buChar char="•"/>
            </a:pPr>
            <a:r>
              <a:rPr lang="en-US"/>
              <a:t>La regeneración urbana de Guayaquil.</a:t>
            </a:r>
          </a:p>
          <a:p>
            <a:pPr lvl="1" algn="just" eaLnBrk="0" hangingPunct="0">
              <a:buFontTx/>
              <a:buChar char="•"/>
            </a:pPr>
            <a:r>
              <a:rPr lang="en-US"/>
              <a:t>Competencia casi nula.</a:t>
            </a:r>
          </a:p>
          <a:p>
            <a:pPr lvl="1" algn="just" eaLnBrk="0" hangingPunct="0">
              <a:buFontTx/>
              <a:buChar char="•"/>
            </a:pPr>
            <a:r>
              <a:rPr lang="en-US"/>
              <a:t>Los bancos abrieron crédito a las personas para las casas.</a:t>
            </a:r>
          </a:p>
          <a:p>
            <a:pPr lvl="1" algn="just" eaLnBrk="0" hangingPunct="0">
              <a:buFontTx/>
              <a:buChar char="•"/>
            </a:pPr>
            <a:r>
              <a:rPr lang="en-US"/>
              <a:t>Enfoque a nuevos nichos de mercado.</a:t>
            </a:r>
          </a:p>
          <a:p>
            <a:pPr lvl="1" algn="just" eaLnBrk="0" hangingPunct="0">
              <a:buFontTx/>
              <a:buChar char="•"/>
            </a:pPr>
            <a:r>
              <a:rPr lang="en-US"/>
              <a:t>Buscar y enfocarnos en logros nuevos, contratos con asociaciones y constructoras o entidades publicas y privadas para incrementar las ventas.</a:t>
            </a:r>
          </a:p>
          <a:p>
            <a:pPr eaLnBrk="0" hangingPunct="0"/>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81000" y="773113"/>
            <a:ext cx="8763000" cy="1871662"/>
          </a:xfrm>
          <a:prstGeom prst="rect">
            <a:avLst/>
          </a:prstGeom>
          <a:noFill/>
          <a:ln w="9525">
            <a:noFill/>
            <a:miter lim="800000"/>
            <a:headEnd/>
            <a:tailEnd/>
          </a:ln>
          <a:effectLst/>
        </p:spPr>
        <p:txBody>
          <a:bodyPr bIns="0">
            <a:spAutoFit/>
          </a:bodyPr>
          <a:lstStyle/>
          <a:p>
            <a:pPr algn="just"/>
            <a:r>
              <a:rPr lang="en-US" b="1">
                <a:cs typeface="Times New Roman" pitchFamily="18" charset="0"/>
              </a:rPr>
              <a:t>Debilidades</a:t>
            </a:r>
          </a:p>
          <a:p>
            <a:pPr lvl="1" algn="just" eaLnBrk="0" hangingPunct="0">
              <a:buFontTx/>
              <a:buChar char="•"/>
            </a:pPr>
            <a:r>
              <a:rPr lang="en-US"/>
              <a:t>Falta de posicionamiento de la marca.</a:t>
            </a:r>
          </a:p>
          <a:p>
            <a:pPr lvl="1" algn="just" eaLnBrk="0" hangingPunct="0">
              <a:buFontTx/>
              <a:buChar char="•"/>
            </a:pPr>
            <a:r>
              <a:rPr lang="en-US"/>
              <a:t>Pocos medios utilizados para promover sus productos.</a:t>
            </a:r>
          </a:p>
          <a:p>
            <a:pPr lvl="1" algn="just" eaLnBrk="0" hangingPunct="0">
              <a:buFontTx/>
              <a:buChar char="•"/>
            </a:pPr>
            <a:r>
              <a:rPr lang="en-US"/>
              <a:t>Falta de cultura corporativa.</a:t>
            </a:r>
          </a:p>
          <a:p>
            <a:pPr eaLnBrk="0" hangingPunct="0"/>
            <a:endParaRPr lang="en-US"/>
          </a:p>
        </p:txBody>
      </p:sp>
      <p:sp>
        <p:nvSpPr>
          <p:cNvPr id="33795" name="Rectangle 3"/>
          <p:cNvSpPr>
            <a:spLocks noChangeArrowheads="1"/>
          </p:cNvSpPr>
          <p:nvPr/>
        </p:nvSpPr>
        <p:spPr bwMode="auto">
          <a:xfrm>
            <a:off x="0" y="2265363"/>
            <a:ext cx="9144000" cy="836612"/>
          </a:xfrm>
          <a:prstGeom prst="rect">
            <a:avLst/>
          </a:prstGeom>
          <a:noFill/>
          <a:ln w="9525">
            <a:noFill/>
            <a:miter lim="800000"/>
            <a:headEnd/>
            <a:tailEnd/>
          </a:ln>
          <a:effectLst/>
        </p:spPr>
        <p:txBody>
          <a:bodyPr bIns="0">
            <a:spAutoFit/>
          </a:bodyPr>
          <a:lstStyle/>
          <a:p>
            <a:pPr algn="just"/>
            <a:endParaRPr lang="en-US" sz="1400" b="1">
              <a:cs typeface="Times New Roman" pitchFamily="18" charset="0"/>
            </a:endParaRPr>
          </a:p>
          <a:p>
            <a:pPr algn="just" eaLnBrk="0" hangingPunct="0"/>
            <a:r>
              <a:rPr lang="en-US" sz="1400" b="1">
                <a:cs typeface="Times New Roman" pitchFamily="18" charset="0"/>
              </a:rPr>
              <a:t>                </a:t>
            </a:r>
          </a:p>
          <a:p>
            <a:pPr eaLnBrk="0" hangingPunct="0"/>
            <a:endParaRPr lang="en-US"/>
          </a:p>
        </p:txBody>
      </p:sp>
      <p:sp>
        <p:nvSpPr>
          <p:cNvPr id="33796" name="Rectangle 4"/>
          <p:cNvSpPr>
            <a:spLocks noChangeArrowheads="1"/>
          </p:cNvSpPr>
          <p:nvPr/>
        </p:nvSpPr>
        <p:spPr bwMode="auto">
          <a:xfrm>
            <a:off x="381000" y="2743200"/>
            <a:ext cx="8763000" cy="3697288"/>
          </a:xfrm>
          <a:prstGeom prst="rect">
            <a:avLst/>
          </a:prstGeom>
          <a:noFill/>
          <a:ln w="9525">
            <a:noFill/>
            <a:miter lim="800000"/>
            <a:headEnd/>
            <a:tailEnd/>
          </a:ln>
          <a:effectLst/>
        </p:spPr>
        <p:txBody>
          <a:bodyPr bIns="0">
            <a:spAutoFit/>
          </a:bodyPr>
          <a:lstStyle/>
          <a:p>
            <a:pPr algn="just"/>
            <a:endParaRPr lang="en-US" b="1">
              <a:cs typeface="Times New Roman" pitchFamily="18" charset="0"/>
            </a:endParaRPr>
          </a:p>
          <a:p>
            <a:pPr algn="just" eaLnBrk="0" hangingPunct="0"/>
            <a:r>
              <a:rPr lang="en-US" b="1">
                <a:cs typeface="Times New Roman" pitchFamily="18" charset="0"/>
              </a:rPr>
              <a:t>Amenazas</a:t>
            </a:r>
          </a:p>
          <a:p>
            <a:pPr lvl="1" algn="just" eaLnBrk="0" hangingPunct="0">
              <a:buFontTx/>
              <a:buChar char="•"/>
            </a:pPr>
            <a:r>
              <a:rPr lang="en-US"/>
              <a:t>Movimiento de incertidumbre de la economía nacional.</a:t>
            </a:r>
          </a:p>
          <a:p>
            <a:pPr lvl="1" algn="just" eaLnBrk="0" hangingPunct="0">
              <a:buFontTx/>
              <a:buChar char="•"/>
            </a:pPr>
            <a:r>
              <a:rPr lang="en-US"/>
              <a:t>Falta de posicionamiento de la empresa en el sector de la nueva ubicación.</a:t>
            </a:r>
          </a:p>
          <a:p>
            <a:pPr lvl="1" algn="just" eaLnBrk="0" hangingPunct="0">
              <a:buFontTx/>
              <a:buChar char="•"/>
            </a:pPr>
            <a:r>
              <a:rPr lang="en-US"/>
              <a:t>Posibles aumentos en el precio del quintal del hierro y del acero , así como de ciertas materias primas.</a:t>
            </a:r>
          </a:p>
          <a:p>
            <a:pPr lvl="1" algn="just" eaLnBrk="0" hangingPunct="0">
              <a:buFontTx/>
              <a:buChar char="•"/>
            </a:pPr>
            <a:r>
              <a:rPr lang="en-US"/>
              <a:t>El país no produce acero, sólo lo recicla,  la materia prima viene del exterior y está sujeta aranceles de importaciones.</a:t>
            </a:r>
          </a:p>
          <a:p>
            <a:pPr lvl="1" algn="just" eaLnBrk="0" hangingPunct="0">
              <a:buFontTx/>
              <a:buChar char="•"/>
            </a:pPr>
            <a:r>
              <a:rPr lang="en-US">
                <a:cs typeface="Times New Roman" pitchFamily="18" charset="0"/>
              </a:rPr>
              <a:t>Presencia de la marca de la competencia.</a:t>
            </a:r>
            <a:r>
              <a:rPr lang="en-US"/>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04800" y="1981200"/>
            <a:ext cx="8839200" cy="4108450"/>
          </a:xfrm>
          <a:prstGeom prst="rect">
            <a:avLst/>
          </a:prstGeom>
          <a:noFill/>
          <a:ln w="9525">
            <a:noFill/>
            <a:miter lim="800000"/>
            <a:headEnd/>
            <a:tailEnd/>
          </a:ln>
          <a:effectLst/>
        </p:spPr>
        <p:txBody>
          <a:bodyPr>
            <a:spAutoFit/>
          </a:bodyPr>
          <a:lstStyle/>
          <a:p>
            <a:pPr algn="just">
              <a:buFont typeface="Wingdings" pitchFamily="2" charset="2"/>
              <a:buChar char="v"/>
            </a:pPr>
            <a:r>
              <a:rPr lang="en-US" b="1">
                <a:solidFill>
                  <a:srgbClr val="FFCC00"/>
                </a:solidFill>
                <a:cs typeface="Times New Roman" pitchFamily="18" charset="0"/>
              </a:rPr>
              <a:t> LA DEMANDA</a:t>
            </a:r>
          </a:p>
          <a:p>
            <a:pPr algn="just">
              <a:buFont typeface="Wingdings" pitchFamily="2" charset="2"/>
              <a:buNone/>
            </a:pPr>
            <a:endParaRPr lang="en-US" b="1">
              <a:solidFill>
                <a:srgbClr val="FFCC00"/>
              </a:solidFill>
              <a:cs typeface="Times New Roman" pitchFamily="18" charset="0"/>
            </a:endParaRPr>
          </a:p>
          <a:p>
            <a:pPr algn="just"/>
            <a:r>
              <a:rPr lang="en-US" b="1">
                <a:cs typeface="Times New Roman" pitchFamily="18" charset="0"/>
              </a:rPr>
              <a:t>FACTORES QUE INFLUYEN EN LA DEMANDA</a:t>
            </a:r>
            <a:endParaRPr lang="en-US">
              <a:cs typeface="Times New Roman" pitchFamily="18" charset="0"/>
            </a:endParaRPr>
          </a:p>
          <a:p>
            <a:pPr algn="just" eaLnBrk="0" hangingPunct="0"/>
            <a:r>
              <a:rPr lang="en-US">
                <a:cs typeface="Times New Roman" pitchFamily="18" charset="0"/>
              </a:rPr>
              <a:t>La demanda de los productos se ve directamente influ</a:t>
            </a:r>
            <a:r>
              <a:rPr lang="es-ES_tradnl"/>
              <a:t>í</a:t>
            </a:r>
            <a:r>
              <a:rPr lang="en-US">
                <a:cs typeface="Times New Roman" pitchFamily="18" charset="0"/>
              </a:rPr>
              <a:t>da por el crecimiento poblacional, ya que estos tipos de productos cuentan con una importante preferencia entre la población que quiere hacer adecuaciones, ampliaciones o construcción de sus casa y obras de cerrajería.</a:t>
            </a:r>
          </a:p>
          <a:p>
            <a:pPr algn="just" eaLnBrk="0" hangingPunct="0"/>
            <a:r>
              <a:rPr lang="en-US">
                <a:cs typeface="Times New Roman" pitchFamily="18" charset="0"/>
              </a:rPr>
              <a:t>También la regeneración urbana es un importante factor.</a:t>
            </a:r>
          </a:p>
          <a:p>
            <a:pPr eaLnBrk="0" hangingPunct="0"/>
            <a:r>
              <a:rPr lang="en-US">
                <a:cs typeface="Times New Roman" pitchFamily="18" charset="0"/>
              </a:rPr>
              <a:t>Los precios de venta serán muy accesibles y no existen muchos proveedores de este servicio en el sector.</a:t>
            </a:r>
            <a:r>
              <a:rPr lang="en-US"/>
              <a:t> </a:t>
            </a:r>
          </a:p>
        </p:txBody>
      </p:sp>
      <p:sp>
        <p:nvSpPr>
          <p:cNvPr id="35843" name="Text Box 3"/>
          <p:cNvSpPr txBox="1">
            <a:spLocks noChangeArrowheads="1"/>
          </p:cNvSpPr>
          <p:nvPr/>
        </p:nvSpPr>
        <p:spPr bwMode="auto">
          <a:xfrm>
            <a:off x="990600" y="304800"/>
            <a:ext cx="6324600" cy="1311275"/>
          </a:xfrm>
          <a:prstGeom prst="rect">
            <a:avLst/>
          </a:prstGeom>
          <a:noFill/>
          <a:ln w="9525">
            <a:noFill/>
            <a:miter lim="800000"/>
            <a:headEnd/>
            <a:tailEnd/>
          </a:ln>
          <a:effectLst/>
        </p:spPr>
        <p:txBody>
          <a:bodyPr>
            <a:spAutoFit/>
          </a:bodyPr>
          <a:lstStyle/>
          <a:p>
            <a:pPr algn="ctr">
              <a:spcBef>
                <a:spcPct val="50000"/>
              </a:spcBef>
            </a:pPr>
            <a:endParaRPr lang="en-US" sz="3200">
              <a:solidFill>
                <a:schemeClr val="folHlink"/>
              </a:solidFill>
            </a:endParaRPr>
          </a:p>
          <a:p>
            <a:pPr algn="ctr">
              <a:spcBef>
                <a:spcPct val="50000"/>
              </a:spcBef>
            </a:pPr>
            <a:r>
              <a:rPr lang="en-US" sz="3200">
                <a:solidFill>
                  <a:srgbClr val="FFCC00"/>
                </a:solidFill>
              </a:rPr>
              <a:t>II. ANALISIS DEL MERCADO</a:t>
            </a:r>
            <a:endParaRPr lang="es-ES" sz="3200">
              <a:solidFill>
                <a:srgbClr val="FFCC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152400"/>
            <a:ext cx="7772400" cy="1143000"/>
          </a:xfrm>
        </p:spPr>
        <p:txBody>
          <a:bodyPr/>
          <a:lstStyle/>
          <a:p>
            <a:r>
              <a:rPr lang="en-US" sz="3600">
                <a:solidFill>
                  <a:srgbClr val="FFCC00"/>
                </a:solidFill>
                <a:latin typeface="Times New Roman" pitchFamily="18" charset="0"/>
              </a:rPr>
              <a:t>MERCADO POTENCIAL</a:t>
            </a:r>
            <a:endParaRPr lang="es-ES" sz="3600">
              <a:solidFill>
                <a:srgbClr val="FFCC00"/>
              </a:solidFill>
              <a:latin typeface="Times New Roman" pitchFamily="18" charset="0"/>
            </a:endParaRPr>
          </a:p>
        </p:txBody>
      </p:sp>
      <p:sp>
        <p:nvSpPr>
          <p:cNvPr id="37892" name="Rectangle 4"/>
          <p:cNvSpPr>
            <a:spLocks noGrp="1" noChangeArrowheads="1"/>
          </p:cNvSpPr>
          <p:nvPr>
            <p:ph type="body" sz="half" idx="2"/>
          </p:nvPr>
        </p:nvSpPr>
        <p:spPr>
          <a:xfrm>
            <a:off x="4876800" y="1981200"/>
            <a:ext cx="4267200" cy="4572000"/>
          </a:xfrm>
        </p:spPr>
        <p:txBody>
          <a:bodyPr/>
          <a:lstStyle/>
          <a:p>
            <a:pPr>
              <a:buFont typeface="Wingdings" pitchFamily="2" charset="2"/>
              <a:buNone/>
            </a:pPr>
            <a:r>
              <a:rPr lang="es-ES" sz="2000">
                <a:solidFill>
                  <a:srgbClr val="FFCC00"/>
                </a:solidFill>
                <a:cs typeface="Times New Roman" pitchFamily="18" charset="0"/>
              </a:rPr>
              <a:t>ZONAS</a:t>
            </a:r>
            <a:r>
              <a:rPr lang="en-US" sz="2000">
                <a:cs typeface="Times New Roman" pitchFamily="18" charset="0"/>
              </a:rPr>
              <a:t>       </a:t>
            </a:r>
            <a:r>
              <a:rPr lang="es-ES" sz="2000">
                <a:solidFill>
                  <a:srgbClr val="FFCC00"/>
                </a:solidFill>
                <a:cs typeface="Times New Roman" pitchFamily="18" charset="0"/>
              </a:rPr>
              <a:t>CIUDADELA</a:t>
            </a:r>
            <a:r>
              <a:rPr lang="en-US" sz="2000">
                <a:solidFill>
                  <a:srgbClr val="FFCC00"/>
                </a:solidFill>
                <a:cs typeface="Times New Roman" pitchFamily="18" charset="0"/>
              </a:rPr>
              <a:t>/COOP.</a:t>
            </a:r>
            <a:endParaRPr lang="es-ES" sz="2000">
              <a:solidFill>
                <a:srgbClr val="FFCC00"/>
              </a:solidFill>
              <a:cs typeface="Times New Roman" pitchFamily="18" charset="0"/>
            </a:endParaRPr>
          </a:p>
          <a:p>
            <a:pPr>
              <a:buFont typeface="Wingdings" pitchFamily="2" charset="2"/>
              <a:buNone/>
            </a:pPr>
            <a:r>
              <a:rPr lang="en-US" sz="2000">
                <a:cs typeface="Times New Roman" pitchFamily="18" charset="0"/>
              </a:rPr>
              <a:t>   </a:t>
            </a:r>
            <a:r>
              <a:rPr lang="es-ES" sz="2000">
                <a:cs typeface="Times New Roman" pitchFamily="18" charset="0"/>
              </a:rPr>
              <a:t>66</a:t>
            </a:r>
            <a:r>
              <a:rPr lang="en-US" sz="2000">
                <a:cs typeface="Times New Roman" pitchFamily="18" charset="0"/>
              </a:rPr>
              <a:t>               </a:t>
            </a:r>
            <a:r>
              <a:rPr lang="es-ES" sz="2000">
                <a:cs typeface="Times New Roman" pitchFamily="18" charset="0"/>
              </a:rPr>
              <a:t>LA ALEGRIA</a:t>
            </a:r>
          </a:p>
          <a:p>
            <a:pPr>
              <a:buFont typeface="Wingdings" pitchFamily="2" charset="2"/>
              <a:buNone/>
            </a:pPr>
            <a:r>
              <a:rPr lang="en-US" sz="2000">
                <a:cs typeface="Times New Roman" pitchFamily="18" charset="0"/>
              </a:rPr>
              <a:t>   </a:t>
            </a:r>
            <a:r>
              <a:rPr lang="es-ES" sz="2000">
                <a:cs typeface="Times New Roman" pitchFamily="18" charset="0"/>
              </a:rPr>
              <a:t>67</a:t>
            </a:r>
            <a:r>
              <a:rPr lang="en-US" sz="2000">
                <a:cs typeface="Times New Roman" pitchFamily="18" charset="0"/>
              </a:rPr>
              <a:t>               </a:t>
            </a:r>
            <a:r>
              <a:rPr lang="es-ES" sz="2000">
                <a:cs typeface="Times New Roman" pitchFamily="18" charset="0"/>
              </a:rPr>
              <a:t>LA ALEGRIA</a:t>
            </a:r>
          </a:p>
          <a:p>
            <a:pPr>
              <a:buFont typeface="Wingdings" pitchFamily="2" charset="2"/>
              <a:buNone/>
            </a:pPr>
            <a:r>
              <a:rPr lang="en-US" sz="2000">
                <a:cs typeface="Times New Roman" pitchFamily="18" charset="0"/>
              </a:rPr>
              <a:t>   </a:t>
            </a:r>
            <a:r>
              <a:rPr lang="es-ES" sz="2000">
                <a:cs typeface="Times New Roman" pitchFamily="18" charset="0"/>
              </a:rPr>
              <a:t>89</a:t>
            </a:r>
            <a:r>
              <a:rPr lang="en-US" sz="2000">
                <a:cs typeface="Times New Roman" pitchFamily="18" charset="0"/>
              </a:rPr>
              <a:t>        </a:t>
            </a:r>
            <a:r>
              <a:rPr lang="es-ES" sz="2000">
                <a:cs typeface="Times New Roman" pitchFamily="18" charset="0"/>
              </a:rPr>
              <a:t>COOP. JUAN MONTALVO</a:t>
            </a:r>
          </a:p>
          <a:p>
            <a:pPr>
              <a:buFont typeface="Wingdings" pitchFamily="2" charset="2"/>
              <a:buNone/>
            </a:pPr>
            <a:r>
              <a:rPr lang="en-US" sz="2000">
                <a:cs typeface="Times New Roman" pitchFamily="18" charset="0"/>
              </a:rPr>
              <a:t>   </a:t>
            </a:r>
            <a:r>
              <a:rPr lang="es-ES" sz="2000">
                <a:cs typeface="Times New Roman" pitchFamily="18" charset="0"/>
              </a:rPr>
              <a:t>90</a:t>
            </a:r>
            <a:r>
              <a:rPr lang="en-US" sz="2000">
                <a:cs typeface="Times New Roman" pitchFamily="18" charset="0"/>
              </a:rPr>
              <a:t>        </a:t>
            </a:r>
            <a:r>
              <a:rPr lang="es-ES" sz="2000">
                <a:cs typeface="Times New Roman" pitchFamily="18" charset="0"/>
              </a:rPr>
              <a:t>COOP. JUAN MONTALVO</a:t>
            </a:r>
          </a:p>
          <a:p>
            <a:pPr>
              <a:buFont typeface="Wingdings" pitchFamily="2" charset="2"/>
              <a:buNone/>
            </a:pPr>
            <a:r>
              <a:rPr lang="en-US" sz="2000">
                <a:cs typeface="Times New Roman" pitchFamily="18" charset="0"/>
              </a:rPr>
              <a:t>   </a:t>
            </a:r>
            <a:r>
              <a:rPr lang="es-ES" sz="2000">
                <a:cs typeface="Times New Roman" pitchFamily="18" charset="0"/>
              </a:rPr>
              <a:t>91</a:t>
            </a:r>
            <a:r>
              <a:rPr lang="en-US" sz="2000">
                <a:cs typeface="Times New Roman" pitchFamily="18" charset="0"/>
              </a:rPr>
              <a:t>        </a:t>
            </a:r>
            <a:r>
              <a:rPr lang="es-ES" sz="2000">
                <a:cs typeface="Times New Roman" pitchFamily="18" charset="0"/>
              </a:rPr>
              <a:t>COOP. JUAN MONTALVO</a:t>
            </a:r>
          </a:p>
          <a:p>
            <a:pPr>
              <a:buFont typeface="Wingdings" pitchFamily="2" charset="2"/>
              <a:buNone/>
            </a:pPr>
            <a:r>
              <a:rPr lang="en-US" sz="2000">
                <a:cs typeface="Times New Roman" pitchFamily="18" charset="0"/>
              </a:rPr>
              <a:t>   </a:t>
            </a:r>
            <a:r>
              <a:rPr lang="es-ES" sz="2000">
                <a:cs typeface="Times New Roman" pitchFamily="18" charset="0"/>
              </a:rPr>
              <a:t>92</a:t>
            </a:r>
            <a:r>
              <a:rPr lang="en-US" sz="2000">
                <a:cs typeface="Times New Roman" pitchFamily="18" charset="0"/>
              </a:rPr>
              <a:t>                </a:t>
            </a:r>
            <a:r>
              <a:rPr lang="es-ES" sz="2000">
                <a:cs typeface="Times New Roman" pitchFamily="18" charset="0"/>
              </a:rPr>
              <a:t>LA FLORIDA</a:t>
            </a:r>
          </a:p>
          <a:p>
            <a:pPr>
              <a:buFont typeface="Wingdings" pitchFamily="2" charset="2"/>
              <a:buNone/>
            </a:pPr>
            <a:r>
              <a:rPr lang="en-US" sz="2000">
                <a:cs typeface="Times New Roman" pitchFamily="18" charset="0"/>
              </a:rPr>
              <a:t>   </a:t>
            </a:r>
            <a:r>
              <a:rPr lang="es-ES" sz="2000">
                <a:cs typeface="Times New Roman" pitchFamily="18" charset="0"/>
              </a:rPr>
              <a:t>93</a:t>
            </a:r>
            <a:r>
              <a:rPr lang="en-US" sz="2000">
                <a:cs typeface="Times New Roman" pitchFamily="18" charset="0"/>
              </a:rPr>
              <a:t>                </a:t>
            </a:r>
            <a:r>
              <a:rPr lang="es-ES" sz="2000">
                <a:cs typeface="Times New Roman" pitchFamily="18" charset="0"/>
              </a:rPr>
              <a:t>LA FLORIDA</a:t>
            </a:r>
          </a:p>
          <a:p>
            <a:pPr>
              <a:buFont typeface="Wingdings" pitchFamily="2" charset="2"/>
              <a:buNone/>
            </a:pPr>
            <a:r>
              <a:rPr lang="en-US" sz="2000">
                <a:cs typeface="Times New Roman" pitchFamily="18" charset="0"/>
              </a:rPr>
              <a:t>   </a:t>
            </a:r>
            <a:r>
              <a:rPr lang="es-ES" sz="2000">
                <a:cs typeface="Times New Roman" pitchFamily="18" charset="0"/>
              </a:rPr>
              <a:t>94</a:t>
            </a:r>
            <a:r>
              <a:rPr lang="en-US" sz="2000">
                <a:cs typeface="Times New Roman" pitchFamily="18" charset="0"/>
              </a:rPr>
              <a:t>                </a:t>
            </a:r>
            <a:r>
              <a:rPr lang="es-ES" sz="2000">
                <a:cs typeface="Times New Roman" pitchFamily="18" charset="0"/>
              </a:rPr>
              <a:t>LA FLORIDA</a:t>
            </a:r>
            <a:endParaRPr lang="es-ES" sz="2000"/>
          </a:p>
        </p:txBody>
      </p:sp>
      <p:pic>
        <p:nvPicPr>
          <p:cNvPr id="37893" name="Picture 5" descr="C:\Documents and Settings\Fabrizio Sarmiento\Application Data\Microsoft\Media Catalog\MICROLO.bmp"/>
          <p:cNvPicPr>
            <a:picLocks noGrp="1" noChangeAspect="1" noChangeArrowheads="1"/>
          </p:cNvPicPr>
          <p:nvPr>
            <p:ph type="clipArt" sz="half" idx="1"/>
          </p:nvPr>
        </p:nvPicPr>
        <p:blipFill>
          <a:blip r:embed="rId2"/>
          <a:srcRect/>
          <a:stretch>
            <a:fillRect/>
          </a:stretch>
        </p:blipFill>
        <p:spPr>
          <a:xfrm>
            <a:off x="457200" y="1066800"/>
            <a:ext cx="4343400" cy="5791200"/>
          </a:xfrm>
        </p:spPr>
      </p:pic>
    </p:spTree>
  </p:cSld>
  <p:clrMapOvr>
    <a:masterClrMapping/>
  </p:clrMapOvr>
</p:sld>
</file>

<file path=ppt/theme/theme1.xml><?xml version="1.0" encoding="utf-8"?>
<a:theme xmlns:a="http://schemas.openxmlformats.org/drawingml/2006/main" name="Vuelo sin motor">
  <a:themeElements>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Vuelo sin motor">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uelo sin motor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uelo sin motor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uelo sin motor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Office\Templates\Diseños de presentaciones\Vuelo sin motor.pot</Template>
  <TotalTime>1340</TotalTime>
  <Words>1543</Words>
  <Application>Microsoft PowerPoint</Application>
  <PresentationFormat>Presentación en pantalla (4:3)</PresentationFormat>
  <Paragraphs>180</Paragraphs>
  <Slides>45</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6</vt:i4>
      </vt:variant>
      <vt:variant>
        <vt:lpstr>Títulos de diapositiva</vt:lpstr>
      </vt:variant>
      <vt:variant>
        <vt:i4>45</vt:i4>
      </vt:variant>
    </vt:vector>
  </HeadingPairs>
  <TitlesOfParts>
    <vt:vector size="56" baseType="lpstr">
      <vt:lpstr>Times New Roman</vt:lpstr>
      <vt:lpstr>Arial</vt:lpstr>
      <vt:lpstr>Wingdings</vt:lpstr>
      <vt:lpstr>MS Mincho</vt:lpstr>
      <vt:lpstr>Vuelo sin motor</vt:lpstr>
      <vt:lpstr>Hoja de cálculo de Microsoft Excel</vt:lpstr>
      <vt:lpstr>Gráfico de Microsoft Graph 2000</vt:lpstr>
      <vt:lpstr>Gráfico de Microsoft Excel</vt:lpstr>
      <vt:lpstr>Foto de Microsoft Photo Editor 3.0</vt:lpstr>
      <vt:lpstr>MS Organization Chart 2.0</vt:lpstr>
      <vt:lpstr>Bitmap Image</vt:lpstr>
      <vt:lpstr>  “PROYECTO DE CREACIÓN DE UN NUEVO PUNTO DE VENTA DE LA EMPRESA ESMACO S.A. DEDICADA A LA VENTA DE MATERIALES DE CONSTRUCCIÓN CON EL OBJETIVO DE AMPLIAR SU COBERTURA EN EL MERCADO DE GUAYAQUIL” </vt:lpstr>
      <vt:lpstr>Diapositiva 2</vt:lpstr>
      <vt:lpstr>I. LA EMPRESA</vt:lpstr>
      <vt:lpstr>Diapositiva 4</vt:lpstr>
      <vt:lpstr>Diapositiva 5</vt:lpstr>
      <vt:lpstr>Diapositiva 6</vt:lpstr>
      <vt:lpstr>Diapositiva 7</vt:lpstr>
      <vt:lpstr>Diapositiva 8</vt:lpstr>
      <vt:lpstr>MERCADO POTENCIAL</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ORGANIGRAMA DE LA PLANTA</vt:lpstr>
      <vt:lpstr> IV. ASPECTOS LEGALES</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Se ha determinado que la planta no generará un impacto ambiental negativo dado que:</vt:lpstr>
      <vt:lpstr>Diapositiva 42</vt:lpstr>
      <vt:lpstr>Diapositiva 43</vt:lpstr>
      <vt:lpstr>Diapositiva 44</vt:lpstr>
      <vt:lpstr>Diapositiva 45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“PROYECTO DE CREACIÓN DE UN NUEVO PUNTO DE VENTA DE LA EMPRESA ESMACO S.A. DEDICADA A LA VENTA DE MATERIALES DE CONSTRUCCIÓN CON EL OBJETIVO DE AMPLIAR SU COBERTURA EN EL MERCADO DE GUAYAQUIL” </dc:title>
  <dc:creator>HARTRADE</dc:creator>
  <cp:lastModifiedBy>Administrador</cp:lastModifiedBy>
  <cp:revision>35</cp:revision>
  <cp:lastPrinted>1601-01-01T00:00:00Z</cp:lastPrinted>
  <dcterms:created xsi:type="dcterms:W3CDTF">2004-07-17T20:01:32Z</dcterms:created>
  <dcterms:modified xsi:type="dcterms:W3CDTF">2009-12-14T18:17:22Z</dcterms:modified>
</cp:coreProperties>
</file>