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319" r:id="rId5"/>
    <p:sldId id="260" r:id="rId6"/>
    <p:sldId id="262" r:id="rId7"/>
    <p:sldId id="286" r:id="rId8"/>
    <p:sldId id="287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326" r:id="rId17"/>
    <p:sldId id="320" r:id="rId18"/>
    <p:sldId id="321" r:id="rId19"/>
    <p:sldId id="322" r:id="rId20"/>
    <p:sldId id="323" r:id="rId21"/>
    <p:sldId id="324" r:id="rId22"/>
    <p:sldId id="325" r:id="rId23"/>
    <p:sldId id="275" r:id="rId24"/>
    <p:sldId id="276" r:id="rId25"/>
    <p:sldId id="288" r:id="rId26"/>
    <p:sldId id="277" r:id="rId27"/>
    <p:sldId id="278" r:id="rId28"/>
    <p:sldId id="279" r:id="rId29"/>
    <p:sldId id="281" r:id="rId30"/>
    <p:sldId id="282" r:id="rId31"/>
    <p:sldId id="327" r:id="rId32"/>
    <p:sldId id="328" r:id="rId33"/>
    <p:sldId id="329" r:id="rId34"/>
    <p:sldId id="283" r:id="rId35"/>
    <p:sldId id="284" r:id="rId36"/>
    <p:sldId id="285" r:id="rId37"/>
    <p:sldId id="290" r:id="rId38"/>
    <p:sldId id="291" r:id="rId39"/>
    <p:sldId id="292" r:id="rId40"/>
    <p:sldId id="300" r:id="rId41"/>
    <p:sldId id="301" r:id="rId42"/>
    <p:sldId id="302" r:id="rId43"/>
    <p:sldId id="303" r:id="rId44"/>
    <p:sldId id="305" r:id="rId45"/>
    <p:sldId id="306" r:id="rId46"/>
    <p:sldId id="307" r:id="rId47"/>
    <p:sldId id="308" r:id="rId48"/>
    <p:sldId id="309" r:id="rId49"/>
    <p:sldId id="330" r:id="rId50"/>
    <p:sldId id="331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32" r:id="rId59"/>
    <p:sldId id="337" r:id="rId60"/>
    <p:sldId id="338" r:id="rId61"/>
    <p:sldId id="339" r:id="rId62"/>
    <p:sldId id="340" r:id="rId63"/>
    <p:sldId id="333" r:id="rId64"/>
    <p:sldId id="334" r:id="rId65"/>
    <p:sldId id="344" r:id="rId66"/>
    <p:sldId id="335" r:id="rId67"/>
    <p:sldId id="343" r:id="rId68"/>
    <p:sldId id="336" r:id="rId69"/>
    <p:sldId id="341" r:id="rId7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b="1" kern="1200">
        <a:solidFill>
          <a:srgbClr val="000000"/>
        </a:solidFill>
        <a:latin typeface="Century Gothic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E0C"/>
    <a:srgbClr val="F70718"/>
    <a:srgbClr val="CCCC00"/>
    <a:srgbClr val="FF6600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46" autoAdjust="0"/>
  </p:normalViewPr>
  <p:slideViewPr>
    <p:cSldViewPr>
      <p:cViewPr varScale="1">
        <p:scale>
          <a:sx n="52" d="100"/>
          <a:sy n="52" d="100"/>
        </p:scale>
        <p:origin x="-9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85C4B-AC3B-4450-9848-99B81C7E039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C1DD5-F728-4733-ACD3-E86B69B7F7B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927EA-AF7B-4572-8C71-B11CA6FFA72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4A8F7-6C09-4DC7-80FB-79A2CEEE391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4A891-EA3E-4701-AD21-00C7D7765BF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69A00-2EDA-4DD8-A9D7-47255C09992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E1973-6250-412F-B656-23BE5598172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10A71-E0EC-48CB-8DA3-97E08A6001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7E8D7-2BE9-4600-8687-56D038EE358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92D76-2F27-415D-980F-41761FF730B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28D6C-95EF-4E2E-AF9A-009A2C05E39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36507B34-5F4F-40A0-B8E7-B585BD373EF4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file:///F:\ultimo\SALE.av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57200" y="2147888"/>
            <a:ext cx="83058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200">
                <a:solidFill>
                  <a:schemeClr val="accent2"/>
                </a:solidFill>
                <a:ea typeface="宋体" charset="-122"/>
                <a:cs typeface="Arial" charset="0"/>
              </a:rPr>
              <a:t>“PROYECTO DE IMPLEMENTACIÓN DE UNA EMPRESA ENSAMBLADORA Y DISTRIBUIDORA DE COLECTORES SOLARES DE AGUA PARA SU COMERCIALIZACIÓN EN LA CIUDAD DE QUITO”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6200000">
            <a:off x="228600" y="4724400"/>
            <a:ext cx="1905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685800" y="884238"/>
            <a:ext cx="8001000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Colectores Solares de Agua en el Mundo</a:t>
            </a:r>
          </a:p>
          <a:p>
            <a:pPr marL="342900" indent="-342900"/>
            <a:endParaRPr lang="es-ES" altLang="zh-CN" sz="2400" u="sng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La energía solar adquiere a nivel internacional cada vez mayor importancia.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Debido a que, cualquier instalación solar térmica puede durar mucho tiempo y sin mayor mantenimiento, se la aprovecha en todo el mundo.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Países de Europa y Norteamérica utilizan calentadores solares de agua con mucha mayor intensidad que nosotros.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El 4% de los hogares alemanes utiliza energía solar térmica y gracias a ella, se ahorran anualmente 270 mill. de litros de fuel oil.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En las zonas de baja temperatura de hasta 100</a:t>
            </a:r>
            <a:r>
              <a:rPr lang="es-ES" sz="2000">
                <a:solidFill>
                  <a:schemeClr val="accent2"/>
                </a:solidFill>
                <a:cs typeface="Arial" charset="0"/>
              </a:rPr>
              <a:t>° C, se utilizan colectores acristalados.</a:t>
            </a: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29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2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29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29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29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8397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685800" y="898525"/>
            <a:ext cx="80010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Colectores Solares de Agua en el Ecuador</a:t>
            </a:r>
          </a:p>
          <a:p>
            <a:pPr marL="342900" indent="-342900" algn="ctr">
              <a:buFont typeface="Wingdings" pitchFamily="2" charset="2"/>
              <a:buNone/>
            </a:pPr>
            <a:endParaRPr lang="es-ES" altLang="zh-CN" sz="2400" u="sng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A diferencia de muchos países europeos, el Ecuador dista mucho de poseer el nivel de penetración de colectores solares de agua.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En Guayaquil abrió sus puertas la empresa Hidrosistemas, la misma que opera en Cuenca conjunto con la Fundación CODESOL, se han encargado de promocionar y probar las ventajas de estos productos que venden: paneles fotovoltaicos y colectores solares, específicamente en comunidades rurales de la Sierra y Amazonia.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Esta empresa también tiene oficinas en la ciudad de Quito, además de una Pág.. Web donde promociona sus productos</a:t>
            </a: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.</a:t>
            </a:r>
            <a:endParaRPr lang="es-ES" altLang="zh-CN" sz="3600" u="sng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3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9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9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8499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685800" y="1341438"/>
            <a:ext cx="80010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Procedimiento de Investigación al Consumidor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400" i="1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800" i="1">
                <a:solidFill>
                  <a:schemeClr val="accent2"/>
                </a:solidFill>
                <a:ea typeface="宋体" charset="-122"/>
                <a:cs typeface="Arial" charset="0"/>
              </a:rPr>
              <a:t>La Ciudad de Quito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Situada en la cordillera de los Andes a 2800 mt. sobre el nivel del mar.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Temperatura ambiental oscila entre 10 y 25 </a:t>
            </a:r>
            <a:r>
              <a:rPr lang="es-ES" sz="2400">
                <a:solidFill>
                  <a:schemeClr val="accent2"/>
                </a:solidFill>
                <a:cs typeface="Arial" charset="0"/>
              </a:rPr>
              <a:t>° C.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Rodeada de los volcanes Pichincha, Cotopaxi, Antizana y Cayambe.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Posee una radiación solar media de 4,2 Kwh. / m2.</a:t>
            </a:r>
            <a:r>
              <a:rPr lang="en-US" altLang="zh-CN" sz="1800" b="0">
                <a:solidFill>
                  <a:schemeClr val="tx1"/>
                </a:solidFill>
                <a:ea typeface="宋体" charset="-122"/>
                <a:cs typeface="Arial" charset="0"/>
              </a:rPr>
              <a:t> </a:t>
            </a: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endParaRPr lang="es-ES" altLang="zh-CN" sz="3600" u="sng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685800" y="3154363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endParaRPr lang="es-ES" altLang="zh-CN" sz="3600" u="sng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4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4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49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49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49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8806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685800" y="749300"/>
            <a:ext cx="800100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Investigación de Mercado Cualitativa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800" i="1">
                <a:solidFill>
                  <a:schemeClr val="accent2"/>
                </a:solidFill>
                <a:ea typeface="宋体" charset="-122"/>
                <a:cs typeface="Arial" charset="0"/>
              </a:rPr>
              <a:t>Método Delphi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Reunir un grupo de expertos en calidad de panel, a quienes se les somete a una serie de cuestionarios.</a:t>
            </a:r>
          </a:p>
          <a:p>
            <a:pPr marL="342900" indent="-342900" algn="just">
              <a:buFont typeface="Wingdings" pitchFamily="2" charset="2"/>
              <a:buNone/>
            </a:pP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800" i="1">
                <a:solidFill>
                  <a:schemeClr val="accent2"/>
                </a:solidFill>
                <a:ea typeface="宋体" charset="-122"/>
                <a:cs typeface="Arial" charset="0"/>
              </a:rPr>
              <a:t>Resultados: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Vida Útil entre 10 y 15 años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Todos los meses del año se puede vender colectores solares de agua.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Coincidieron que existe niveles altos de radiación solar por ubicación demográfica.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Dispositivo para calentar el agua en días nublados.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Intervalo de precio: 600 – 1000 dólares.</a:t>
            </a:r>
            <a:endParaRPr lang="es-ES" altLang="zh-CN" sz="2000" i="1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80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80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80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80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80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80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8909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685800" y="901700"/>
            <a:ext cx="8001000" cy="527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Investigación de Mercado Cuantitativa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800">
                <a:solidFill>
                  <a:schemeClr val="accent2"/>
                </a:solidFill>
                <a:ea typeface="宋体" charset="-122"/>
                <a:cs typeface="Arial" charset="0"/>
              </a:rPr>
              <a:t>Descripción de la Muestra</a:t>
            </a: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800" i="1" u="sng">
                <a:solidFill>
                  <a:schemeClr val="accent2"/>
                </a:solidFill>
                <a:ea typeface="宋体" charset="-122"/>
                <a:cs typeface="Arial" charset="0"/>
              </a:rPr>
              <a:t>Determinar: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Nivel de aceptación de los colectores solares de agua.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Factibilidad de la ubicación sugerida.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Participación de mercado estimada de otras empresas que comercialicen colectores solares de agua en la ciudad.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Demanda potencial para la empresa ensambladora.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9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9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9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9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90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0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9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90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011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685800" y="881063"/>
            <a:ext cx="80010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Investigación de Mercado Cuantitativa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es-ES" altLang="zh-CN" sz="2800">
                <a:solidFill>
                  <a:schemeClr val="accent2"/>
                </a:solidFill>
                <a:ea typeface="宋体" charset="-122"/>
                <a:cs typeface="Arial" charset="0"/>
              </a:rPr>
              <a:t>Proceso de Diseño de la Muestra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ES" altLang="zh-CN" sz="2600" i="1" u="sng">
                <a:solidFill>
                  <a:schemeClr val="accent2"/>
                </a:solidFill>
                <a:ea typeface="宋体" charset="-122"/>
                <a:cs typeface="Arial" charset="0"/>
              </a:rPr>
              <a:t>Población Meta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Familias con vivienda propia – zona urbana – PEA Media alta y alta.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Alrededores Centros comerciales 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Zona Norte y Sur de la ciudad; Cayambe.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es-ES" altLang="zh-CN" sz="2600" i="1" u="sng">
                <a:solidFill>
                  <a:schemeClr val="accent2"/>
                </a:solidFill>
                <a:ea typeface="宋体" charset="-122"/>
                <a:cs typeface="Arial" charset="0"/>
              </a:rPr>
              <a:t>Técnica de Muestreo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Estrategia de Muestreo Tradicional.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Muestreo sin Reemplazo.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s-ES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Muestreo Probabilística por Conglomerado.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0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01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01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01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01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01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01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01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01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01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01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 descr="Puesta de sol"/>
          <p:cNvPicPr>
            <a:picLocks noChangeAspect="1" noChangeArrowheads="1"/>
          </p:cNvPicPr>
          <p:nvPr/>
        </p:nvPicPr>
        <p:blipFill>
          <a:blip r:embed="rId3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69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5770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graphicFrame>
        <p:nvGraphicFramePr>
          <p:cNvPr id="157702" name="Object 6"/>
          <p:cNvGraphicFramePr>
            <a:graphicFrameLocks noChangeAspect="1"/>
          </p:cNvGraphicFramePr>
          <p:nvPr/>
        </p:nvGraphicFramePr>
        <p:xfrm>
          <a:off x="381000" y="5715000"/>
          <a:ext cx="1752600" cy="552450"/>
        </p:xfrm>
        <a:graphic>
          <a:graphicData uri="http://schemas.openxmlformats.org/presentationml/2006/ole">
            <p:oleObj spid="_x0000_s157702" r:id="rId4" imgW="1333500" imgH="457200" progId="Equation.3">
              <p:embed/>
            </p:oleObj>
          </a:graphicData>
        </a:graphic>
      </p:graphicFrame>
      <p:graphicFrame>
        <p:nvGraphicFramePr>
          <p:cNvPr id="157703" name="Object 7"/>
          <p:cNvGraphicFramePr>
            <a:graphicFrameLocks noChangeAspect="1"/>
          </p:cNvGraphicFramePr>
          <p:nvPr/>
        </p:nvGraphicFramePr>
        <p:xfrm>
          <a:off x="2667000" y="5715000"/>
          <a:ext cx="2209800" cy="477838"/>
        </p:xfrm>
        <a:graphic>
          <a:graphicData uri="http://schemas.openxmlformats.org/presentationml/2006/ole">
            <p:oleObj spid="_x0000_s157703" r:id="rId5" imgW="2679700" imgH="457200" progId="Equation.3">
              <p:embed/>
            </p:oleObj>
          </a:graphicData>
        </a:graphic>
      </p:graphicFrame>
      <p:sp>
        <p:nvSpPr>
          <p:cNvPr id="157704" name="Rectangle 8"/>
          <p:cNvSpPr>
            <a:spLocks noChangeArrowheads="1"/>
          </p:cNvSpPr>
          <p:nvPr/>
        </p:nvSpPr>
        <p:spPr bwMode="auto">
          <a:xfrm>
            <a:off x="609600" y="3222625"/>
            <a:ext cx="8839200" cy="233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/>
            <a:r>
              <a:rPr lang="es-ES" sz="1400">
                <a:solidFill>
                  <a:schemeClr val="accent2"/>
                </a:solidFill>
              </a:rPr>
              <a:t>Valor de p →		67% proporción de personas que comprarían un colector solar 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es-ES" sz="1400">
                <a:solidFill>
                  <a:schemeClr val="accent2"/>
                </a:solidFill>
              </a:rPr>
              <a:t>Valor de q →		33% proporción de personas que no están interesados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es-ES" sz="1400">
                <a:solidFill>
                  <a:schemeClr val="accent2"/>
                </a:solidFill>
              </a:rPr>
              <a:t>N →	Población de clase media y alta de la ciudad de Quito con vivienda propia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es-ES" sz="1400">
                <a:solidFill>
                  <a:schemeClr val="accent2"/>
                </a:solidFill>
              </a:rPr>
              <a:t> - Número de viviendas en la ciudad de Quito: 514,739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es-ES" sz="1400">
                <a:solidFill>
                  <a:schemeClr val="accent2"/>
                </a:solidFill>
              </a:rPr>
              <a:t> - Porcentaje de la población con vivienda propia: 49.69% 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es-ES" sz="1400">
                <a:solidFill>
                  <a:schemeClr val="accent2"/>
                </a:solidFill>
              </a:rPr>
              <a:t> - Composición social de la población: alta 6.07%, media 45.20%, baja 48.73%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pt-BR" sz="1400">
                <a:solidFill>
                  <a:schemeClr val="accent2"/>
                </a:solidFill>
              </a:rPr>
              <a:t>N = 514,739 * (45.20% + 6.07%) = 263,907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pt-BR" sz="1400">
                <a:solidFill>
                  <a:schemeClr val="accent2"/>
                </a:solidFill>
              </a:rPr>
              <a:t>N = 263,907 * 49.69% = 131,135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pt-BR" sz="1400">
                <a:solidFill>
                  <a:schemeClr val="accent2"/>
                </a:solidFill>
              </a:rPr>
              <a:t>N = 3.7 personas por vivienda = 131,135 * 3.7 = 485,200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pt-BR" sz="1400">
                <a:solidFill>
                  <a:schemeClr val="accent2"/>
                </a:solidFill>
              </a:rPr>
              <a:t> </a:t>
            </a:r>
            <a:endParaRPr lang="en-US" sz="1400">
              <a:solidFill>
                <a:schemeClr val="accent2"/>
              </a:solidFill>
            </a:endParaRPr>
          </a:p>
          <a:p>
            <a:pPr algn="just" eaLnBrk="0" hangingPunct="0"/>
            <a:r>
              <a:rPr lang="pt-BR" sz="1400">
                <a:solidFill>
                  <a:schemeClr val="accent2"/>
                </a:solidFill>
              </a:rPr>
              <a:t>N → 			485,200</a:t>
            </a:r>
            <a:endParaRPr lang="en-US" sz="14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157705" name="Rectangle 9"/>
          <p:cNvSpPr>
            <a:spLocks noChangeArrowheads="1"/>
          </p:cNvSpPr>
          <p:nvPr/>
        </p:nvSpPr>
        <p:spPr bwMode="auto">
          <a:xfrm>
            <a:off x="0" y="40528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57706" name="Rectangle 10"/>
          <p:cNvSpPr>
            <a:spLocks noChangeArrowheads="1"/>
          </p:cNvSpPr>
          <p:nvPr/>
        </p:nvSpPr>
        <p:spPr bwMode="auto">
          <a:xfrm>
            <a:off x="4424363" y="6384925"/>
            <a:ext cx="785812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1800">
                <a:solidFill>
                  <a:schemeClr val="accent2"/>
                </a:solidFill>
              </a:rPr>
              <a:t>n = </a:t>
            </a:r>
            <a:r>
              <a:rPr lang="es-ES" sz="1800" u="sng">
                <a:solidFill>
                  <a:schemeClr val="accent2"/>
                </a:solidFill>
              </a:rPr>
              <a:t>340</a:t>
            </a:r>
            <a:endParaRPr lang="en-US" sz="1800">
              <a:solidFill>
                <a:schemeClr val="accent2"/>
              </a:solidFill>
            </a:endParaRPr>
          </a:p>
          <a:p>
            <a:pPr eaLnBrk="0" hangingPunct="0"/>
            <a:r>
              <a:rPr lang="en-US" sz="1800" b="0">
                <a:solidFill>
                  <a:schemeClr val="accent2"/>
                </a:solidFill>
                <a:cs typeface="Arial" charset="0"/>
              </a:rPr>
              <a:t/>
            </a:r>
            <a:br>
              <a:rPr lang="en-US" sz="1800" b="0">
                <a:solidFill>
                  <a:schemeClr val="accent2"/>
                </a:solidFill>
                <a:cs typeface="Arial" charset="0"/>
              </a:rPr>
            </a:br>
            <a:endParaRPr lang="en-US" sz="1800" b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157707" name="Rectangle 11"/>
          <p:cNvSpPr>
            <a:spLocks noChangeArrowheads="1"/>
          </p:cNvSpPr>
          <p:nvPr/>
        </p:nvSpPr>
        <p:spPr bwMode="auto">
          <a:xfrm>
            <a:off x="1066800" y="1847850"/>
            <a:ext cx="6629400" cy="1276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1400">
                <a:solidFill>
                  <a:schemeClr val="accent2"/>
                </a:solidFill>
              </a:rPr>
              <a:t>D = p - q</a:t>
            </a:r>
            <a:endParaRPr lang="en-US" sz="1400">
              <a:solidFill>
                <a:schemeClr val="accent2"/>
              </a:solidFill>
            </a:endParaRPr>
          </a:p>
          <a:p>
            <a:pPr algn="ctr"/>
            <a:r>
              <a:rPr lang="es-ES" sz="1400">
                <a:solidFill>
                  <a:schemeClr val="accent2"/>
                </a:solidFill>
              </a:rPr>
              <a:t>    Donde D es la diferencia entre proporción muestral y poblacional, lo que constituye el ERROR MÁXIMO PERMISIBLE, el cual no puede ser mayor al 5%.</a:t>
            </a:r>
            <a:endParaRPr lang="en-US" sz="1400">
              <a:solidFill>
                <a:schemeClr val="accent2"/>
              </a:solidFill>
            </a:endParaRPr>
          </a:p>
          <a:p>
            <a:pPr algn="ctr"/>
            <a:r>
              <a:rPr lang="es-ES" sz="1400">
                <a:solidFill>
                  <a:schemeClr val="accent2"/>
                </a:solidFill>
              </a:rPr>
              <a:t>    p: Proporción de la muestra</a:t>
            </a:r>
            <a:endParaRPr lang="en-US" sz="1400">
              <a:solidFill>
                <a:schemeClr val="accent2"/>
              </a:solidFill>
            </a:endParaRPr>
          </a:p>
          <a:p>
            <a:pPr algn="ctr"/>
            <a:r>
              <a:rPr lang="es-ES" sz="1400">
                <a:solidFill>
                  <a:schemeClr val="accent2"/>
                </a:solidFill>
              </a:rPr>
              <a:t>    q: proporción de la población</a:t>
            </a:r>
            <a:endParaRPr lang="en-US" sz="1400">
              <a:solidFill>
                <a:schemeClr val="accent2"/>
              </a:solidFill>
            </a:endParaRPr>
          </a:p>
          <a:p>
            <a:pPr algn="ctr"/>
            <a:r>
              <a:rPr lang="es-ES" sz="1400">
                <a:solidFill>
                  <a:schemeClr val="accent2"/>
                </a:solidFill>
              </a:rPr>
              <a:t>    Valor </a:t>
            </a:r>
            <a:r>
              <a:rPr lang="es-ES" sz="1400" i="1">
                <a:solidFill>
                  <a:schemeClr val="accent2"/>
                </a:solidFill>
              </a:rPr>
              <a:t>Z</a:t>
            </a:r>
            <a:r>
              <a:rPr lang="es-ES" sz="1400">
                <a:solidFill>
                  <a:schemeClr val="accent2"/>
                </a:solidFill>
              </a:rPr>
              <a:t> relacionado con el Nivel de Confianza: 1,96</a:t>
            </a:r>
          </a:p>
        </p:txBody>
      </p:sp>
      <p:sp>
        <p:nvSpPr>
          <p:cNvPr id="157708" name="Rectangle 12"/>
          <p:cNvSpPr>
            <a:spLocks noChangeArrowheads="1"/>
          </p:cNvSpPr>
          <p:nvPr/>
        </p:nvSpPr>
        <p:spPr bwMode="auto">
          <a:xfrm>
            <a:off x="1143000" y="822325"/>
            <a:ext cx="685800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es-ES" altLang="zh-CN" sz="2800" u="sng">
                <a:solidFill>
                  <a:schemeClr val="accent2"/>
                </a:solidFill>
                <a:ea typeface="宋体" charset="-122"/>
              </a:rPr>
              <a:t>Investigación de Mercado Cuantitativa</a:t>
            </a:r>
          </a:p>
          <a:p>
            <a:pPr algn="ctr"/>
            <a:endParaRPr lang="es-ES" altLang="zh-CN" sz="1800">
              <a:solidFill>
                <a:schemeClr val="accent2"/>
              </a:solidFill>
              <a:ea typeface="宋体" charset="-122"/>
            </a:endParaRPr>
          </a:p>
          <a:p>
            <a:r>
              <a:rPr lang="es-ES" altLang="zh-CN" sz="2000" i="1" u="sng">
                <a:solidFill>
                  <a:schemeClr val="accent2"/>
                </a:solidFill>
                <a:ea typeface="宋体" charset="-122"/>
              </a:rPr>
              <a:t>Selección del tamaño de la muestra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7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7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4" grpId="0"/>
      <p:bldP spid="157706" grpId="0"/>
      <p:bldP spid="15770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541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541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685800" y="990600"/>
            <a:ext cx="7924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Resultados del Cuestionario</a:t>
            </a:r>
          </a:p>
          <a:p>
            <a:pPr marL="342900" indent="-342900" algn="ctr">
              <a:buFont typeface="Wingdings" pitchFamily="2" charset="2"/>
              <a:buNone/>
            </a:pPr>
            <a:endParaRPr lang="es-CL" altLang="zh-CN" sz="2400" u="sng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El 53% de los encuestados que usa un sistema de calentamiento de agua, lo usa para ducharse.</a:t>
            </a:r>
            <a:endParaRPr lang="es-ES" altLang="zh-CN" sz="24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pic>
        <p:nvPicPr>
          <p:cNvPr id="1454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0" y="2971800"/>
            <a:ext cx="54673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5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5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643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685800" y="1066800"/>
            <a:ext cx="7924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Resultados del Cuestionario</a:t>
            </a:r>
          </a:p>
          <a:p>
            <a:pPr marL="342900" indent="-342900" algn="ctr">
              <a:buFont typeface="Wingdings" pitchFamily="2" charset="2"/>
              <a:buNone/>
            </a:pPr>
            <a:endParaRPr lang="es-CL" altLang="zh-CN" sz="2400" u="sng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El 67% de personas usa un sistema eléctrico de calentamiento de agua, mientras un 23% a gas.</a:t>
            </a:r>
            <a:endParaRPr lang="es-ES" altLang="zh-CN" sz="24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pic>
        <p:nvPicPr>
          <p:cNvPr id="14643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971800"/>
            <a:ext cx="51054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6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6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746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746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7462" name="Rectangle 6"/>
          <p:cNvSpPr>
            <a:spLocks noChangeArrowheads="1"/>
          </p:cNvSpPr>
          <p:nvPr/>
        </p:nvSpPr>
        <p:spPr bwMode="auto">
          <a:xfrm>
            <a:off x="685800" y="1066800"/>
            <a:ext cx="7924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Resultados del Cuestionario</a:t>
            </a:r>
          </a:p>
          <a:p>
            <a:pPr marL="342900" indent="-342900" algn="ctr">
              <a:buFont typeface="Wingdings" pitchFamily="2" charset="2"/>
              <a:buNone/>
            </a:pPr>
            <a:endParaRPr lang="es-CL" altLang="zh-CN" sz="2400" u="sng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El 43% de la muestra se encuentra muy interesada en adquirir un colector solar de agua.</a:t>
            </a:r>
            <a:endParaRPr lang="es-ES" altLang="zh-CN" sz="24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pic>
        <p:nvPicPr>
          <p:cNvPr id="14746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006725"/>
            <a:ext cx="5329238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7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7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7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7270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72711" name="Rectangle 7"/>
          <p:cNvSpPr>
            <a:spLocks noChangeArrowheads="1"/>
          </p:cNvSpPr>
          <p:nvPr/>
        </p:nvSpPr>
        <p:spPr bwMode="auto">
          <a:xfrm>
            <a:off x="1752600" y="2590800"/>
            <a:ext cx="5715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altLang="zh-CN" sz="3600">
                <a:solidFill>
                  <a:schemeClr val="accent2"/>
                </a:solidFill>
                <a:ea typeface="宋体" charset="-122"/>
                <a:cs typeface="Arial" charset="0"/>
              </a:rPr>
              <a:t>AUTORES:</a:t>
            </a:r>
          </a:p>
          <a:p>
            <a:r>
              <a:rPr lang="es-ES" altLang="zh-CN" sz="3200">
                <a:solidFill>
                  <a:schemeClr val="accent2"/>
                </a:solidFill>
                <a:ea typeface="宋体" charset="-122"/>
                <a:cs typeface="Arial" charset="0"/>
              </a:rPr>
              <a:t>Paúl Merchán Merchán</a:t>
            </a:r>
          </a:p>
          <a:p>
            <a:r>
              <a:rPr lang="es-ES" altLang="zh-CN" sz="3200">
                <a:solidFill>
                  <a:schemeClr val="accent2"/>
                </a:solidFill>
                <a:ea typeface="宋体" charset="-122"/>
                <a:cs typeface="Arial" charset="0"/>
              </a:rPr>
              <a:t>Herbert Torres Cajas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48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848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685800" y="1066800"/>
            <a:ext cx="7924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Resultados del Cuestionario</a:t>
            </a:r>
          </a:p>
          <a:p>
            <a:pPr marL="342900" indent="-342900" algn="ctr">
              <a:buFont typeface="Wingdings" pitchFamily="2" charset="2"/>
              <a:buNone/>
            </a:pPr>
            <a:endParaRPr lang="es-CL" altLang="zh-CN" sz="2400" u="sng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Un 48% de los encuestados usarían el producto durante 4 horas diarias, como media.</a:t>
            </a:r>
            <a:endParaRPr lang="es-ES" altLang="zh-CN" sz="24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pic>
        <p:nvPicPr>
          <p:cNvPr id="14848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895600"/>
            <a:ext cx="5181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8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8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8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50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950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685800" y="884238"/>
            <a:ext cx="79248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Resultados del Cuestionario</a:t>
            </a:r>
          </a:p>
          <a:p>
            <a:pPr marL="342900" indent="-342900" algn="ctr">
              <a:buFont typeface="Wingdings" pitchFamily="2" charset="2"/>
              <a:buNone/>
            </a:pPr>
            <a:endParaRPr lang="es-CL" altLang="zh-CN" sz="2400" u="sng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El 39% de las personas estarían dispuestas a pagar USD 800 que constituye el menor precio planteado, pero un 28% a un precio de USD 1000.</a:t>
            </a:r>
            <a:endParaRPr lang="es-ES" altLang="zh-CN" sz="24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pic>
        <p:nvPicPr>
          <p:cNvPr id="1495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3111500"/>
            <a:ext cx="58674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9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9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9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5053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5053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685800" y="1066800"/>
            <a:ext cx="7924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Resultados del Cuestionario</a:t>
            </a:r>
          </a:p>
          <a:p>
            <a:pPr marL="342900" indent="-342900" algn="ctr">
              <a:buFont typeface="Wingdings" pitchFamily="2" charset="2"/>
              <a:buNone/>
            </a:pPr>
            <a:endParaRPr lang="es-CL" altLang="zh-CN" sz="2400" u="sng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Un 32% de los encuestados definitivamente si comprarían el colector solar de agua.</a:t>
            </a:r>
            <a:endParaRPr lang="es-ES" altLang="zh-CN" sz="24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pic>
        <p:nvPicPr>
          <p:cNvPr id="15053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060700"/>
            <a:ext cx="56388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0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0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5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318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685800" y="914400"/>
            <a:ext cx="8001000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Determinación de la Demanda Potencial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Viviendas Propias de clase media y alta – 131,135 (</a:t>
            </a:r>
            <a:r>
              <a:rPr lang="es-ES" altLang="zh-CN" sz="2200" i="1">
                <a:solidFill>
                  <a:schemeClr val="accent2"/>
                </a:solidFill>
                <a:ea typeface="宋体" charset="-122"/>
                <a:cs typeface="Arial" charset="0"/>
              </a:rPr>
              <a:t>demanda potencial)</a:t>
            </a: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Se reduce la demanda a 128,512 que representa el 98% que usa algún sistema de calentador de agua.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Existe un 8% hogares que posee un calentador de agua solar, por lo que la demanda queda 118,231.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14% no se mostraron interesados, quedando 101.679 viviendas.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El 32% compraría a corto plazo, llegando a ser la </a:t>
            </a:r>
            <a:r>
              <a:rPr lang="es-ES" altLang="zh-CN" sz="2200" b="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demanda real</a:t>
            </a: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32,537 y un 26% probablemente lo compraría con lo que la </a:t>
            </a:r>
            <a:r>
              <a:rPr lang="es-ES" altLang="zh-CN" sz="2200" b="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demanda futura</a:t>
            </a: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seria 26,437.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3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3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3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3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3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421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1752600" y="3078163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>
                <a:solidFill>
                  <a:schemeClr val="accent2"/>
                </a:solidFill>
                <a:ea typeface="宋体" charset="-122"/>
                <a:cs typeface="Arial" charset="0"/>
              </a:rPr>
              <a:t>PLAN DE MARKETING</a:t>
            </a:r>
            <a:endParaRPr lang="es-ES" altLang="zh-CN" sz="32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1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1162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graphicFrame>
        <p:nvGraphicFramePr>
          <p:cNvPr id="111690" name="Group 74"/>
          <p:cNvGraphicFramePr>
            <a:graphicFrameLocks noGrp="1"/>
          </p:cNvGraphicFramePr>
          <p:nvPr/>
        </p:nvGraphicFramePr>
        <p:xfrm>
          <a:off x="152400" y="1830388"/>
          <a:ext cx="8839200" cy="4189412"/>
        </p:xfrm>
        <a:graphic>
          <a:graphicData uri="http://schemas.openxmlformats.org/drawingml/2006/table">
            <a:tbl>
              <a:tblPr/>
              <a:tblGrid>
                <a:gridCol w="2546350"/>
                <a:gridCol w="4121150"/>
                <a:gridCol w="2171700"/>
              </a:tblGrid>
              <a:tr h="1054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Funciones o Necesidades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Grupo de Compradores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Tecnología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Brindar calidad total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Entregar Satisfacción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Servicio de mantenimiento de primera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Mejor tecnología y cordialidad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Familias residentes en Quito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Que posean viviendas propias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Nivel socioeconómico medio-alto y alto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Conciencia y respeto al medio ambiente.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Escaso mantenimiento, ahorro de energía y gas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No contamine el aire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Tecnología europea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1640" name="Rectangle 24"/>
          <p:cNvSpPr>
            <a:spLocks noChangeArrowheads="1"/>
          </p:cNvSpPr>
          <p:nvPr/>
        </p:nvSpPr>
        <p:spPr bwMode="auto">
          <a:xfrm>
            <a:off x="1752600" y="9144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Macrosegmentación</a:t>
            </a:r>
            <a:endParaRPr lang="es-ES" altLang="zh-CN" sz="32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523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5254" name="Rectangle 22"/>
          <p:cNvSpPr>
            <a:spLocks noChangeArrowheads="1"/>
          </p:cNvSpPr>
          <p:nvPr/>
        </p:nvSpPr>
        <p:spPr bwMode="auto">
          <a:xfrm>
            <a:off x="1752600" y="914400"/>
            <a:ext cx="571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Microsegmentación</a:t>
            </a:r>
            <a:endParaRPr lang="es-ES" altLang="zh-CN" sz="32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graphicFrame>
        <p:nvGraphicFramePr>
          <p:cNvPr id="95283" name="Group 51"/>
          <p:cNvGraphicFramePr>
            <a:graphicFrameLocks noGrp="1"/>
          </p:cNvGraphicFramePr>
          <p:nvPr/>
        </p:nvGraphicFramePr>
        <p:xfrm>
          <a:off x="609600" y="1752600"/>
          <a:ext cx="7924800" cy="4373563"/>
        </p:xfrm>
        <a:graphic>
          <a:graphicData uri="http://schemas.openxmlformats.org/drawingml/2006/table">
            <a:tbl>
              <a:tblPr/>
              <a:tblGrid>
                <a:gridCol w="3914775"/>
                <a:gridCol w="4010025"/>
              </a:tblGrid>
              <a:tr h="1054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Segmentación Sociodemográfica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Segmentación por Estilo de vida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Grupo interesado por el medio ambiente(17%)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Grupo que le interesa que no exista mucho mantenimiento (35%)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Ahorro en energía (31%)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Segmento es Hombres y mujeres de 26 a 45 años, como viviendas propias, en la zona norte y sur.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entury Gothic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Que deseen experimentar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Preocupadas por el medio ambiente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entury Gothic" pitchFamily="34" charset="0"/>
                          <a:cs typeface="Arial" charset="0"/>
                        </a:rPr>
                        <a:t>Que se adapten a los cambios de le mercado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626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533400" y="1163638"/>
            <a:ext cx="8077200" cy="448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4000" u="sng">
                <a:solidFill>
                  <a:schemeClr val="accent2"/>
                </a:solidFill>
                <a:ea typeface="宋体" charset="-122"/>
                <a:cs typeface="Arial" charset="0"/>
              </a:rPr>
              <a:t>Nombre de la Empresa</a:t>
            </a:r>
          </a:p>
          <a:p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algn="ctr"/>
            <a:r>
              <a:rPr lang="es-ES" altLang="zh-CN" sz="3200" i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ECUASOL S.A.</a:t>
            </a:r>
          </a:p>
          <a:p>
            <a:endParaRPr lang="es-ES" altLang="zh-CN" sz="2400">
              <a:solidFill>
                <a:srgbClr val="FF6600"/>
              </a:solidFill>
              <a:ea typeface="宋体" charset="-122"/>
              <a:cs typeface="Arial" charset="0"/>
            </a:endParaRPr>
          </a:p>
          <a:p>
            <a:pPr algn="just"/>
            <a:r>
              <a:rPr lang="es-ES" altLang="zh-CN" sz="2800" i="1" u="sng">
                <a:solidFill>
                  <a:schemeClr val="accent2"/>
                </a:solidFill>
                <a:ea typeface="宋体" charset="-122"/>
                <a:cs typeface="Arial" charset="0"/>
              </a:rPr>
              <a:t>Descripción</a:t>
            </a:r>
          </a:p>
          <a:p>
            <a:pPr algn="just">
              <a:buFont typeface="Wingdings" pitchFamily="2" charset="2"/>
              <a:buChar char="Ø"/>
            </a:pPr>
            <a:r>
              <a:rPr lang="es-ES" altLang="zh-CN" sz="2800">
                <a:solidFill>
                  <a:schemeClr val="accent2"/>
                </a:solidFill>
                <a:ea typeface="宋体" charset="-122"/>
                <a:cs typeface="Arial" charset="0"/>
              </a:rPr>
              <a:t> Es una empresa tecnológica.</a:t>
            </a:r>
          </a:p>
          <a:p>
            <a:pPr algn="just">
              <a:buFont typeface="Wingdings" pitchFamily="2" charset="2"/>
              <a:buChar char="Ø"/>
            </a:pPr>
            <a:r>
              <a:rPr lang="es-ES" altLang="zh-CN" sz="2800">
                <a:solidFill>
                  <a:schemeClr val="accent2"/>
                </a:solidFill>
                <a:ea typeface="宋体" charset="-122"/>
                <a:cs typeface="Arial" charset="0"/>
              </a:rPr>
              <a:t> Se dedicara a la importación de componentes, a el ensamblaje y comercialización de productos tecnológicos terminados.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6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2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62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2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962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WordArt 3"/>
          <p:cNvSpPr>
            <a:spLocks noChangeArrowheads="1" noChangeShapeType="1" noTextEdit="1"/>
          </p:cNvSpPr>
          <p:nvPr/>
        </p:nvSpPr>
        <p:spPr bwMode="auto">
          <a:xfrm>
            <a:off x="3981450" y="30861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728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7286" name="Rectangle 6"/>
          <p:cNvSpPr>
            <a:spLocks noChangeArrowheads="1"/>
          </p:cNvSpPr>
          <p:nvPr/>
        </p:nvSpPr>
        <p:spPr bwMode="auto">
          <a:xfrm>
            <a:off x="1066800" y="1189038"/>
            <a:ext cx="7391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Marca</a:t>
            </a:r>
          </a:p>
          <a:p>
            <a:pPr algn="just">
              <a:buFont typeface="Wingdings" pitchFamily="2" charset="2"/>
              <a:buChar char="Ø"/>
            </a:pPr>
            <a:r>
              <a:rPr lang="es-ES" altLang="zh-CN" sz="2800">
                <a:solidFill>
                  <a:schemeClr val="accent2"/>
                </a:solidFill>
                <a:ea typeface="宋体" charset="-122"/>
                <a:cs typeface="Arial" charset="0"/>
              </a:rPr>
              <a:t> Patentarla en el Instituto Nacional de  </a:t>
            </a:r>
          </a:p>
          <a:p>
            <a:pPr algn="just">
              <a:buFont typeface="Wingdings" pitchFamily="2" charset="2"/>
              <a:buNone/>
            </a:pPr>
            <a:r>
              <a:rPr lang="es-ES" altLang="zh-CN" sz="2800">
                <a:solidFill>
                  <a:schemeClr val="accent2"/>
                </a:solidFill>
                <a:ea typeface="宋体" charset="-122"/>
                <a:cs typeface="Arial" charset="0"/>
              </a:rPr>
              <a:t>    Propiedad Intelectual</a:t>
            </a:r>
          </a:p>
        </p:txBody>
      </p:sp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2103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97289" name="Rectangle 9"/>
          <p:cNvSpPr>
            <a:spLocks noChangeArrowheads="1"/>
          </p:cNvSpPr>
          <p:nvPr/>
        </p:nvSpPr>
        <p:spPr bwMode="auto">
          <a:xfrm>
            <a:off x="1382713" y="2971800"/>
            <a:ext cx="6161087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/>
            <a:endParaRPr lang="es-EC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/>
            <a:endParaRPr lang="es-EC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/>
            <a:endParaRPr lang="es-EC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/>
            <a:endParaRPr lang="es-EC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/>
            <a:endParaRPr lang="en-US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 eaLnBrk="0" hangingPunct="0"/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   </a:t>
            </a:r>
            <a:r>
              <a:rPr lang="es-ES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Tecnología 100% alemán</a:t>
            </a:r>
          </a:p>
          <a:p>
            <a:pPr indent="449263" algn="ctr" eaLnBrk="0" hangingPunct="0"/>
            <a:endParaRPr lang="es-ES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indent="449263" algn="ctr" eaLnBrk="0" hangingPunct="0"/>
            <a:r>
              <a:rPr lang="es-ES" sz="24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itchFamily="18" charset="0"/>
                <a:ea typeface="Times New Roman" pitchFamily="18" charset="0"/>
                <a:cs typeface="Tahoma" pitchFamily="34" charset="0"/>
              </a:rPr>
              <a:t>VENTA DE COLECTORES SOLARES DE AGUA</a:t>
            </a:r>
          </a:p>
          <a:p>
            <a:pPr indent="449263" algn="ctr" eaLnBrk="0" hangingPunct="0"/>
            <a:endParaRPr lang="en-US" sz="24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 eaLnBrk="0" hangingPunct="0"/>
            <a:r>
              <a:rPr lang="es-ES" sz="1600" b="0">
                <a:solidFill>
                  <a:schemeClr val="tx1"/>
                </a:solidFill>
                <a:latin typeface="Comic Sans MS" pitchFamily="66" charset="0"/>
              </a:rPr>
              <a:t>    </a:t>
            </a:r>
            <a:r>
              <a:rPr lang="es-ES" sz="1800" b="0">
                <a:solidFill>
                  <a:schemeClr val="tx1"/>
                </a:solidFill>
                <a:latin typeface="Comic Sans MS" pitchFamily="66" charset="0"/>
              </a:rPr>
              <a:t>“La energía del sol en tus manos”</a:t>
            </a:r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indent="449263" algn="ctr"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7292" name="WordArt 12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7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7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7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972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72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100" fill="hold"/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6" dur="100" fill="hold"/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72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9933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685800" y="755650"/>
            <a:ext cx="8001000" cy="566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Estrategia de Mercadotecnia</a:t>
            </a:r>
          </a:p>
          <a:p>
            <a:pPr marL="342900" indent="-342900">
              <a:buFont typeface="Wingdings" pitchFamily="2" charset="2"/>
              <a:buNone/>
            </a:pPr>
            <a:endParaRPr lang="es-ES" altLang="zh-CN" sz="22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Nuevos Mercados después del innovador – Estrategia del Seguidor.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Salto de Rana – Tratar de captar cliente insatisfechos y no leales a la marca.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Requieres menos inversión en investigación y desarrollo.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Aprovechar errores de posicionamiento del precursor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Aprovechar errores de producto del precursor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Aprovechar errores de marketing del precursor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Aprovechar los últimos adelantos en tecnología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 Sacar ventaja de los recursos limitados del precursor.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200">
                <a:solidFill>
                  <a:schemeClr val="accent2"/>
                </a:solidFill>
                <a:ea typeface="宋体" charset="-122"/>
                <a:cs typeface="Arial" charset="0"/>
              </a:rPr>
              <a:t>Sé diferenciará por mejor tecnología, calidad, mejor servicio, mejor mantenimiento y equipo tecnológico adecuado.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9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9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9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93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3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3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93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93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93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7578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1752600" y="2528888"/>
            <a:ext cx="5715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>
                <a:solidFill>
                  <a:schemeClr val="accent2"/>
                </a:solidFill>
                <a:ea typeface="宋体" charset="-122"/>
                <a:cs typeface="Arial" charset="0"/>
              </a:rPr>
              <a:t>GENERALIDADES DE LA ENERGIA SOLAR TÉRMICA</a:t>
            </a:r>
            <a:endParaRPr lang="es-ES" altLang="zh-CN" sz="32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00356" name="WordArt 4"/>
          <p:cNvSpPr>
            <a:spLocks noChangeArrowheads="1" noChangeShapeType="1" noTextEdit="1"/>
          </p:cNvSpPr>
          <p:nvPr/>
        </p:nvSpPr>
        <p:spPr bwMode="auto">
          <a:xfrm>
            <a:off x="60198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5943600" y="228600"/>
            <a:ext cx="307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990600" y="6096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latin typeface="Arial" charset="0"/>
                <a:ea typeface="宋体" charset="-122"/>
                <a:cs typeface="Arial" charset="0"/>
              </a:rPr>
              <a:t>FODA</a:t>
            </a:r>
            <a:endParaRPr lang="es-ES" altLang="zh-CN" sz="28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100409" name="Rectangle 57"/>
          <p:cNvSpPr>
            <a:spLocks noChangeArrowheads="1"/>
          </p:cNvSpPr>
          <p:nvPr/>
        </p:nvSpPr>
        <p:spPr bwMode="auto">
          <a:xfrm>
            <a:off x="457200" y="1236663"/>
            <a:ext cx="8229600" cy="4789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/>
            <a:r>
              <a:rPr lang="es-E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FORTALEZAS</a:t>
            </a:r>
          </a:p>
          <a:p>
            <a:pPr algn="just"/>
            <a:endParaRPr lang="en-US" sz="20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Producto de última tecnología</a:t>
            </a:r>
            <a:endParaRPr lang="en-US" sz="1800">
              <a:solidFill>
                <a:schemeClr val="accent2"/>
              </a:solidFill>
            </a:endParaRPr>
          </a:p>
          <a:p>
            <a:pPr algn="just"/>
            <a:r>
              <a:rPr lang="es-ES" sz="1800">
                <a:solidFill>
                  <a:schemeClr val="accent2"/>
                </a:solidFill>
              </a:rPr>
              <a:t>  Partes y piezas provenientes de Alemania, país reconocido en el mundo   como el mejor proveedor de tecnología solar</a:t>
            </a:r>
          </a:p>
          <a:p>
            <a:pPr algn="just"/>
            <a:r>
              <a:rPr lang="es-ES" sz="1800">
                <a:solidFill>
                  <a:schemeClr val="accent2"/>
                </a:solidFill>
              </a:rPr>
              <a:t>  Contiene partes y dispositivos que requieren un mínimo mantenimiento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Producto con precio competitivo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Contribuye a mantener un medio ambiente libre de contaminación por disminución en la emisión de dióxido de carbono (en el caso de reemplazar calentadores a gas de agua) 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Ayuda a la generación de ahorro en el consumo de energía eléctrica (en el caso de reemplazar calentadores eléctricos de agua)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Versatilidad en el uso del producto (preparación de alimentos, limpieza e higiene personal)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Comercialización propia para evitar costos de intermediación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Empresa se ubicará en la Zona Norte de la ciudad de Quito que cuenta con altos niveles de tránsito vehicular y peatonal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0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4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5872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990600" y="6096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latin typeface="Arial" charset="0"/>
                <a:ea typeface="宋体" charset="-122"/>
                <a:cs typeface="Arial" charset="0"/>
              </a:rPr>
              <a:t>FODA</a:t>
            </a:r>
            <a:endParaRPr lang="es-ES" altLang="zh-CN" sz="28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304800" y="1174750"/>
            <a:ext cx="8686800" cy="5033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/>
            <a:r>
              <a:rPr lang="es-E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OPORTUNIDADES</a:t>
            </a:r>
            <a:endParaRPr lang="en-US" sz="24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Interés en la colectividad local para proteger medio ambiente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Alta radiación solar en la ciudad de Quito 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Crecimiento en la demanda de tecnologías amigables con el medio ambiente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Disponibilidad de mano de obra barata, calificada pero con experiencia en aparatos “alternativos”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Producto dirigido a un segmento socioeconómico medio-alto y alto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Posibilidad de ampliar la línea de productos en el largo plazo (paneles fotovoltaicos, colectores solares departamentales)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Posibilidad de incursionar en otros mercados locales en el largo plazo (Ibarra, Cuenca, Ambato, Riobamba, etc.)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Posibilidad de instalar nuevas sucursales de la empresa en ciudades externas como Bogotá, Lima, La Paz, etc.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Gobierno actual interesado en aplicar tecnologías solares para la construcción de planes habitacionales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Apoyo de organismos públicos y privados para proyectos solares, como el Municipio de Quito, CODESOL, y el actual Ministerio de Energía y Minas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8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8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8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8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8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8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8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87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87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87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87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87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87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87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87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87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87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87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87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87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87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4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5974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990600" y="6096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latin typeface="Arial" charset="0"/>
                <a:ea typeface="宋体" charset="-122"/>
                <a:cs typeface="Arial" charset="0"/>
              </a:rPr>
              <a:t>FODA</a:t>
            </a:r>
            <a:endParaRPr lang="es-ES" altLang="zh-CN" sz="28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159751" name="Rectangle 7"/>
          <p:cNvSpPr>
            <a:spLocks noChangeArrowheads="1"/>
          </p:cNvSpPr>
          <p:nvPr/>
        </p:nvSpPr>
        <p:spPr bwMode="auto">
          <a:xfrm>
            <a:off x="457200" y="1963738"/>
            <a:ext cx="8458200" cy="2652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/>
            <a:r>
              <a:rPr lang="es-E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DEBILIDADES</a:t>
            </a:r>
          </a:p>
          <a:p>
            <a:pPr algn="just"/>
            <a:endParaRPr lang="es-ES" sz="24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Falta de respaldo de una marca reconocida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Desconocimiento general de la población sobre el colector solar de agua y sus beneficios ambientales y socioeconómicos.</a:t>
            </a: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Alta inversión inicial en la compra del producto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Lento desarrollo del mercado tecnológico solar en el país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Tardía recuperación de la inversión, lo cual desalentaría a los potenciales inversionistas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9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97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9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97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9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97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9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97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9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97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5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77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077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990600" y="6096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latin typeface="Arial" charset="0"/>
                <a:ea typeface="宋体" charset="-122"/>
                <a:cs typeface="Arial" charset="0"/>
              </a:rPr>
              <a:t>FODA</a:t>
            </a:r>
            <a:endParaRPr lang="es-ES" altLang="zh-CN" sz="2800">
              <a:solidFill>
                <a:schemeClr val="accent2"/>
              </a:solidFill>
              <a:latin typeface="Arial" charset="0"/>
              <a:ea typeface="宋体" charset="-122"/>
              <a:cs typeface="Arial" charset="0"/>
            </a:endParaRPr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1854200" y="2408238"/>
            <a:ext cx="5516563" cy="1828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/>
            <a:r>
              <a:rPr lang="es-E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AMENAZAS</a:t>
            </a:r>
          </a:p>
          <a:p>
            <a:pPr algn="just"/>
            <a:endParaRPr lang="en-US" sz="2400" i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Inestabilidad política, social y económica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Falta de crédito bancario para el sector</a:t>
            </a:r>
            <a:endParaRPr lang="en-US" sz="1800">
              <a:solidFill>
                <a:schemeClr val="accent2"/>
              </a:solidFill>
            </a:endParaRP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Robo de partes importadas en las Aduanas</a:t>
            </a:r>
          </a:p>
          <a:p>
            <a:pPr algn="just">
              <a:buFontTx/>
              <a:buChar char="•"/>
            </a:pPr>
            <a:r>
              <a:rPr lang="es-ES" sz="1800">
                <a:solidFill>
                  <a:schemeClr val="accent2"/>
                </a:solidFill>
              </a:rPr>
              <a:t>Entrada de competidores fuertes en el mercado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0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0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0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0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0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0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0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07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07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01380" name="WordArt 4"/>
          <p:cNvSpPr>
            <a:spLocks noChangeArrowheads="1" noChangeShapeType="1" noTextEdit="1"/>
          </p:cNvSpPr>
          <p:nvPr/>
        </p:nvSpPr>
        <p:spPr bwMode="auto">
          <a:xfrm>
            <a:off x="60198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762000" y="5334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Matriz de PORTER</a:t>
            </a:r>
            <a:endParaRPr lang="es-ES" altLang="zh-CN" sz="28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sp>
        <p:nvSpPr>
          <p:cNvPr id="101391" name="Text Box 15"/>
          <p:cNvSpPr txBox="1">
            <a:spLocks noChangeArrowheads="1"/>
          </p:cNvSpPr>
          <p:nvPr/>
        </p:nvSpPr>
        <p:spPr bwMode="auto">
          <a:xfrm>
            <a:off x="2209800" y="1295400"/>
            <a:ext cx="4495800" cy="10287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600">
                <a:solidFill>
                  <a:schemeClr val="tx1"/>
                </a:solidFill>
              </a:rPr>
              <a:t>Competencia Potencial:</a:t>
            </a:r>
            <a:endParaRPr lang="en-US" sz="1600" b="0">
              <a:solidFill>
                <a:schemeClr val="tx1"/>
              </a:solidFill>
              <a:cs typeface="Arial" charset="0"/>
            </a:endParaRPr>
          </a:p>
          <a:p>
            <a:pPr algn="ctr" eaLnBrk="0" hangingPunct="0"/>
            <a:r>
              <a:rPr lang="es-ES" sz="1600" b="0">
                <a:solidFill>
                  <a:schemeClr val="tx1"/>
                </a:solidFill>
                <a:latin typeface="Arial" charset="0"/>
              </a:rPr>
              <a:t>* Grandes empresas que deseen incursionar en el mercado tecnológico solar</a:t>
            </a:r>
            <a:endParaRPr lang="en-US" sz="16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es-ES" sz="1600" b="0">
                <a:solidFill>
                  <a:schemeClr val="tx1"/>
                </a:solidFill>
                <a:latin typeface="Arial" charset="0"/>
              </a:rPr>
              <a:t>* Proyectos del actual Gobierno Nacional</a:t>
            </a:r>
            <a:endParaRPr lang="es-ES" sz="16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76200" y="2819400"/>
            <a:ext cx="1676400" cy="19812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600">
                <a:solidFill>
                  <a:schemeClr val="tx1"/>
                </a:solidFill>
              </a:rPr>
              <a:t>Proveedores:</a:t>
            </a:r>
            <a:endParaRPr lang="en-US" sz="1600" b="0">
              <a:solidFill>
                <a:schemeClr val="tx1"/>
              </a:solidFill>
              <a:cs typeface="Arial" charset="0"/>
            </a:endParaRPr>
          </a:p>
          <a:p>
            <a:pPr algn="ctr" eaLnBrk="0" hangingPunct="0"/>
            <a:r>
              <a:rPr lang="es-ES" sz="1600" b="0">
                <a:solidFill>
                  <a:schemeClr val="tx1"/>
                </a:solidFill>
                <a:latin typeface="Arial" charset="0"/>
              </a:rPr>
              <a:t>* De partes, repuestos y piezas, la empresa alemana Conergy AG</a:t>
            </a:r>
            <a:endParaRPr lang="en-US" sz="16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endParaRPr lang="en-US" sz="16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2057400" y="2667000"/>
            <a:ext cx="4953000" cy="25146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600">
                <a:solidFill>
                  <a:schemeClr val="tx1"/>
                </a:solidFill>
              </a:rPr>
              <a:t>Competencia del sector:</a:t>
            </a:r>
            <a:endParaRPr lang="en-US" sz="1600" b="0">
              <a:solidFill>
                <a:schemeClr val="tx1"/>
              </a:solidFill>
              <a:cs typeface="Arial" charset="0"/>
            </a:endParaRPr>
          </a:p>
          <a:p>
            <a:pPr algn="ctr" eaLnBrk="0" hangingPunct="0"/>
            <a:r>
              <a:rPr lang="es-ES" sz="1600" b="0">
                <a:solidFill>
                  <a:schemeClr val="tx1"/>
                </a:solidFill>
                <a:latin typeface="Arial" charset="0"/>
              </a:rPr>
              <a:t>* Termosifón, que con la asistencia de la Fundación CODESOL, es la precursora del mercado tecnológico solar en el país; vende colectores solares de agua a todos los estratos sociales alrededor del país, especialmente en las provincias de la Sierra y el Oriente</a:t>
            </a:r>
            <a:endParaRPr lang="en-US" sz="16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es-ES" sz="1600" b="0">
                <a:solidFill>
                  <a:schemeClr val="tx1"/>
                </a:solidFill>
                <a:latin typeface="Arial" charset="0"/>
              </a:rPr>
              <a:t>* Hidrosistemas, empresa de Guayaquil que recién empezó; vende diferentes modelos de colectores solares  </a:t>
            </a:r>
            <a:endParaRPr lang="es-ES" sz="16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387" name="Text Box 11"/>
          <p:cNvSpPr txBox="1">
            <a:spLocks noChangeArrowheads="1"/>
          </p:cNvSpPr>
          <p:nvPr/>
        </p:nvSpPr>
        <p:spPr bwMode="auto">
          <a:xfrm>
            <a:off x="7391400" y="2743200"/>
            <a:ext cx="1485900" cy="21336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600">
                <a:solidFill>
                  <a:schemeClr val="tx1"/>
                </a:solidFill>
              </a:rPr>
              <a:t>Clientes:</a:t>
            </a:r>
            <a:endParaRPr lang="en-US" sz="1600" b="0">
              <a:solidFill>
                <a:schemeClr val="tx1"/>
              </a:solidFill>
              <a:cs typeface="Arial" charset="0"/>
            </a:endParaRPr>
          </a:p>
          <a:p>
            <a:pPr algn="ctr" eaLnBrk="0" hangingPunct="0"/>
            <a:r>
              <a:rPr lang="es-ES" sz="1600" b="0">
                <a:solidFill>
                  <a:schemeClr val="tx1"/>
                </a:solidFill>
                <a:latin typeface="Arial" charset="0"/>
              </a:rPr>
              <a:t>Familias con vivienda propia residentes en Quito, clase social media alta y alta</a:t>
            </a:r>
            <a:endParaRPr lang="es-ES" sz="16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2895600" y="5410200"/>
            <a:ext cx="3124200" cy="12192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800">
                <a:solidFill>
                  <a:schemeClr val="tx1"/>
                </a:solidFill>
              </a:rPr>
              <a:t>Productos Sustitutos:</a:t>
            </a:r>
            <a:endParaRPr lang="en-US" sz="1800" b="0">
              <a:solidFill>
                <a:schemeClr val="tx1"/>
              </a:solidFill>
              <a:cs typeface="Arial" charset="0"/>
            </a:endParaRPr>
          </a:p>
          <a:p>
            <a:pPr algn="ctr" eaLnBrk="0" hangingPunct="0"/>
            <a:r>
              <a:rPr lang="es-ES" sz="1800" b="0">
                <a:solidFill>
                  <a:schemeClr val="tx1"/>
                </a:solidFill>
                <a:latin typeface="Arial" charset="0"/>
              </a:rPr>
              <a:t>* Colectores a gas de agua</a:t>
            </a:r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es-ES" sz="1800" b="0">
                <a:solidFill>
                  <a:schemeClr val="tx1"/>
                </a:solidFill>
                <a:latin typeface="Arial" charset="0"/>
              </a:rPr>
              <a:t>* Calentadores eléctricos de agua</a:t>
            </a:r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228600" y="1066800"/>
            <a:ext cx="26987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r>
              <a:rPr lang="es-ES" b="0">
                <a:solidFill>
                  <a:schemeClr val="tx1"/>
                </a:solidFill>
                <a:latin typeface="Arial" charset="0"/>
              </a:rPr>
              <a:t>  </a:t>
            </a:r>
            <a:endParaRPr lang="en-US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r>
              <a:rPr lang="es-ES" b="0">
                <a:solidFill>
                  <a:schemeClr val="tx1"/>
                </a:solidFill>
                <a:latin typeface="Arial" charset="0"/>
              </a:rPr>
              <a:t> </a:t>
            </a:r>
            <a:endParaRPr lang="en-US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r>
              <a:rPr lang="es-ES" b="0">
                <a:solidFill>
                  <a:schemeClr val="tx1"/>
                </a:solidFill>
                <a:latin typeface="Arial" charset="0"/>
              </a:rPr>
              <a:t> </a:t>
            </a:r>
            <a:endParaRPr lang="en-US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398" name="Rectangle 22"/>
          <p:cNvSpPr>
            <a:spLocks noChangeArrowheads="1"/>
          </p:cNvSpPr>
          <p:nvPr/>
        </p:nvSpPr>
        <p:spPr bwMode="auto">
          <a:xfrm>
            <a:off x="0" y="2163763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b="0">
                <a:solidFill>
                  <a:schemeClr val="tx1"/>
                </a:solidFill>
                <a:latin typeface="Arial" charset="0"/>
              </a:rPr>
              <a:t> </a:t>
            </a:r>
            <a:endParaRPr lang="en-US" sz="9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401" name="Rectangle 25"/>
          <p:cNvSpPr>
            <a:spLocks noChangeArrowheads="1"/>
          </p:cNvSpPr>
          <p:nvPr/>
        </p:nvSpPr>
        <p:spPr bwMode="auto">
          <a:xfrm>
            <a:off x="0" y="2713038"/>
            <a:ext cx="1841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900" b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900" b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403" name="Rectangle 27"/>
          <p:cNvSpPr>
            <a:spLocks noChangeArrowheads="1"/>
          </p:cNvSpPr>
          <p:nvPr/>
        </p:nvSpPr>
        <p:spPr bwMode="auto">
          <a:xfrm>
            <a:off x="0" y="34909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1404" name="Line 28"/>
          <p:cNvSpPr>
            <a:spLocks noChangeShapeType="1"/>
          </p:cNvSpPr>
          <p:nvPr/>
        </p:nvSpPr>
        <p:spPr bwMode="auto">
          <a:xfrm>
            <a:off x="4419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1406" name="Line 30"/>
          <p:cNvSpPr>
            <a:spLocks noChangeShapeType="1"/>
          </p:cNvSpPr>
          <p:nvPr/>
        </p:nvSpPr>
        <p:spPr bwMode="auto">
          <a:xfrm>
            <a:off x="1752600" y="3810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1407" name="Line 31"/>
          <p:cNvSpPr>
            <a:spLocks noChangeShapeType="1"/>
          </p:cNvSpPr>
          <p:nvPr/>
        </p:nvSpPr>
        <p:spPr bwMode="auto">
          <a:xfrm>
            <a:off x="7010400" y="3810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1408" name="Line 32"/>
          <p:cNvSpPr>
            <a:spLocks noChangeShapeType="1"/>
          </p:cNvSpPr>
          <p:nvPr/>
        </p:nvSpPr>
        <p:spPr bwMode="auto">
          <a:xfrm>
            <a:off x="4495800" y="5181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1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2" grpId="0"/>
      <p:bldP spid="101391" grpId="0" animBg="1"/>
      <p:bldP spid="101386" grpId="0" animBg="1"/>
      <p:bldP spid="101385" grpId="0" animBg="1"/>
      <p:bldP spid="101387" grpId="0" animBg="1"/>
      <p:bldP spid="101383" grpId="0" animBg="1"/>
      <p:bldP spid="101404" grpId="0" animBg="1"/>
      <p:bldP spid="101406" grpId="0" animBg="1"/>
      <p:bldP spid="101407" grpId="0" animBg="1"/>
      <p:bldP spid="101407" grpId="1" animBg="1"/>
      <p:bldP spid="10140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0240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762000" y="88265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Matriz de Implicación FCB</a:t>
            </a:r>
            <a:endParaRPr lang="es-ES" altLang="zh-CN" sz="28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pic>
        <p:nvPicPr>
          <p:cNvPr id="10240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905000"/>
            <a:ext cx="6172200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0342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762000" y="88265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CL" altLang="zh-CN" sz="3600" u="sng">
                <a:solidFill>
                  <a:schemeClr val="accent2"/>
                </a:solidFill>
                <a:ea typeface="宋体" charset="-122"/>
                <a:cs typeface="Arial" charset="0"/>
              </a:rPr>
              <a:t>Matriz BCG</a:t>
            </a:r>
            <a:endParaRPr lang="es-ES" altLang="zh-CN" sz="28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grpSp>
        <p:nvGrpSpPr>
          <p:cNvPr id="103433" name="Group 9"/>
          <p:cNvGrpSpPr>
            <a:grpSpLocks noChangeAspect="1"/>
          </p:cNvGrpSpPr>
          <p:nvPr/>
        </p:nvGrpSpPr>
        <p:grpSpPr bwMode="auto">
          <a:xfrm>
            <a:off x="2209800" y="2362200"/>
            <a:ext cx="6096000" cy="2620963"/>
            <a:chOff x="0" y="0"/>
            <a:chExt cx="6480" cy="2786"/>
          </a:xfrm>
        </p:grpSpPr>
        <p:sp>
          <p:nvSpPr>
            <p:cNvPr id="103460" name="AutoShape 36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6480" cy="2786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es-ES"/>
            </a:p>
          </p:txBody>
        </p:sp>
        <p:sp>
          <p:nvSpPr>
            <p:cNvPr id="103459" name="Rectangle 35"/>
            <p:cNvSpPr>
              <a:spLocks noChangeArrowheads="1"/>
            </p:cNvSpPr>
            <p:nvPr/>
          </p:nvSpPr>
          <p:spPr bwMode="auto">
            <a:xfrm>
              <a:off x="4615" y="1127"/>
              <a:ext cx="893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/>
                <a:t>DILEMAS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8" name="Rectangle 34"/>
            <p:cNvSpPr>
              <a:spLocks noChangeArrowheads="1"/>
            </p:cNvSpPr>
            <p:nvPr/>
          </p:nvSpPr>
          <p:spPr bwMode="auto">
            <a:xfrm>
              <a:off x="997" y="1397"/>
              <a:ext cx="415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Alto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7" name="Rectangle 33"/>
            <p:cNvSpPr>
              <a:spLocks noChangeArrowheads="1"/>
            </p:cNvSpPr>
            <p:nvPr/>
          </p:nvSpPr>
          <p:spPr bwMode="auto">
            <a:xfrm>
              <a:off x="2209" y="1402"/>
              <a:ext cx="1033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/>
                <a:t>ESTRELLAS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6" name="Rectangle 32"/>
            <p:cNvSpPr>
              <a:spLocks noChangeArrowheads="1"/>
            </p:cNvSpPr>
            <p:nvPr/>
          </p:nvSpPr>
          <p:spPr bwMode="auto">
            <a:xfrm>
              <a:off x="4666" y="1446"/>
              <a:ext cx="97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ea typeface="Times New Roman" pitchFamily="18" charset="0"/>
                  <a:cs typeface="Bodoni MT Black" pitchFamily="18" charset="0"/>
                </a:rPr>
                <a:t>ECUASOL</a:t>
              </a:r>
              <a:endParaRPr lang="en-US" sz="1600" b="0">
                <a:solidFill>
                  <a:schemeClr val="tx1"/>
                </a:solidFill>
                <a:ea typeface="Times New Roman" pitchFamily="18" charset="0"/>
                <a:cs typeface="Bodoni MT Black" pitchFamily="18" charset="0"/>
              </a:endParaRPr>
            </a:p>
          </p:txBody>
        </p:sp>
        <p:sp>
          <p:nvSpPr>
            <p:cNvPr id="103455" name="Rectangle 31"/>
            <p:cNvSpPr>
              <a:spLocks noChangeArrowheads="1"/>
            </p:cNvSpPr>
            <p:nvPr/>
          </p:nvSpPr>
          <p:spPr bwMode="auto">
            <a:xfrm>
              <a:off x="997" y="2227"/>
              <a:ext cx="463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Bajo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4" name="Rectangle 30"/>
            <p:cNvSpPr>
              <a:spLocks noChangeArrowheads="1"/>
            </p:cNvSpPr>
            <p:nvPr/>
          </p:nvSpPr>
          <p:spPr bwMode="auto">
            <a:xfrm>
              <a:off x="1834" y="2234"/>
              <a:ext cx="187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/>
                <a:t>VACAS LECHERAS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3" name="Rectangle 29"/>
            <p:cNvSpPr>
              <a:spLocks noChangeArrowheads="1"/>
            </p:cNvSpPr>
            <p:nvPr/>
          </p:nvSpPr>
          <p:spPr bwMode="auto">
            <a:xfrm>
              <a:off x="4691" y="2234"/>
              <a:ext cx="804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0"/>
                <a:t>PERROS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2" name="Rectangle 28"/>
            <p:cNvSpPr>
              <a:spLocks noChangeArrowheads="1"/>
            </p:cNvSpPr>
            <p:nvPr/>
          </p:nvSpPr>
          <p:spPr bwMode="auto">
            <a:xfrm>
              <a:off x="1014" y="13"/>
              <a:ext cx="4960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/>
                <a:t>PARTICIPACIÓN RELATIVA EN EL MERCADO</a:t>
              </a:r>
              <a:endParaRPr lang="en-US" sz="18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1" name="Rectangle 27"/>
            <p:cNvSpPr>
              <a:spLocks noChangeArrowheads="1"/>
            </p:cNvSpPr>
            <p:nvPr/>
          </p:nvSpPr>
          <p:spPr bwMode="auto">
            <a:xfrm>
              <a:off x="2519" y="709"/>
              <a:ext cx="643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Fuerte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50" name="Rectangle 26"/>
            <p:cNvSpPr>
              <a:spLocks noChangeArrowheads="1"/>
            </p:cNvSpPr>
            <p:nvPr/>
          </p:nvSpPr>
          <p:spPr bwMode="auto">
            <a:xfrm>
              <a:off x="4858" y="709"/>
              <a:ext cx="539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/>
                <a:t>Débil</a:t>
              </a:r>
              <a:endParaRPr lang="en-US" sz="1600" b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103449" name="Line 25"/>
            <p:cNvSpPr>
              <a:spLocks noChangeShapeType="1"/>
            </p:cNvSpPr>
            <p:nvPr/>
          </p:nvSpPr>
          <p:spPr bwMode="auto">
            <a:xfrm>
              <a:off x="1690" y="553"/>
              <a:ext cx="1" cy="223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8" name="Rectangle 24"/>
            <p:cNvSpPr>
              <a:spLocks noChangeArrowheads="1"/>
            </p:cNvSpPr>
            <p:nvPr/>
          </p:nvSpPr>
          <p:spPr bwMode="auto">
            <a:xfrm>
              <a:off x="1690" y="553"/>
              <a:ext cx="22" cy="223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7" name="Line 23"/>
            <p:cNvSpPr>
              <a:spLocks noChangeShapeType="1"/>
            </p:cNvSpPr>
            <p:nvPr/>
          </p:nvSpPr>
          <p:spPr bwMode="auto">
            <a:xfrm>
              <a:off x="3966" y="574"/>
              <a:ext cx="1" cy="22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6" name="Rectangle 22"/>
            <p:cNvSpPr>
              <a:spLocks noChangeArrowheads="1"/>
            </p:cNvSpPr>
            <p:nvPr/>
          </p:nvSpPr>
          <p:spPr bwMode="auto">
            <a:xfrm>
              <a:off x="3966" y="574"/>
              <a:ext cx="22" cy="22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5" name="Line 21"/>
            <p:cNvSpPr>
              <a:spLocks noChangeShapeType="1"/>
            </p:cNvSpPr>
            <p:nvPr/>
          </p:nvSpPr>
          <p:spPr bwMode="auto">
            <a:xfrm>
              <a:off x="6243" y="574"/>
              <a:ext cx="1" cy="22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4" name="Rectangle 20"/>
            <p:cNvSpPr>
              <a:spLocks noChangeArrowheads="1"/>
            </p:cNvSpPr>
            <p:nvPr/>
          </p:nvSpPr>
          <p:spPr bwMode="auto">
            <a:xfrm>
              <a:off x="6243" y="574"/>
              <a:ext cx="22" cy="22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3" name="Line 19"/>
            <p:cNvSpPr>
              <a:spLocks noChangeShapeType="1"/>
            </p:cNvSpPr>
            <p:nvPr/>
          </p:nvSpPr>
          <p:spPr bwMode="auto">
            <a:xfrm>
              <a:off x="942" y="1106"/>
              <a:ext cx="1" cy="168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2" name="Rectangle 18"/>
            <p:cNvSpPr>
              <a:spLocks noChangeArrowheads="1"/>
            </p:cNvSpPr>
            <p:nvPr/>
          </p:nvSpPr>
          <p:spPr bwMode="auto">
            <a:xfrm>
              <a:off x="942" y="1106"/>
              <a:ext cx="22" cy="168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1" name="Line 17"/>
            <p:cNvSpPr>
              <a:spLocks noChangeShapeType="1"/>
            </p:cNvSpPr>
            <p:nvPr/>
          </p:nvSpPr>
          <p:spPr bwMode="auto">
            <a:xfrm>
              <a:off x="1712" y="553"/>
              <a:ext cx="455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40" name="Rectangle 16"/>
            <p:cNvSpPr>
              <a:spLocks noChangeArrowheads="1"/>
            </p:cNvSpPr>
            <p:nvPr/>
          </p:nvSpPr>
          <p:spPr bwMode="auto">
            <a:xfrm>
              <a:off x="1712" y="553"/>
              <a:ext cx="4553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39" name="Line 15"/>
            <p:cNvSpPr>
              <a:spLocks noChangeShapeType="1"/>
            </p:cNvSpPr>
            <p:nvPr/>
          </p:nvSpPr>
          <p:spPr bwMode="auto">
            <a:xfrm>
              <a:off x="964" y="1106"/>
              <a:ext cx="53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38" name="Rectangle 14"/>
            <p:cNvSpPr>
              <a:spLocks noChangeArrowheads="1"/>
            </p:cNvSpPr>
            <p:nvPr/>
          </p:nvSpPr>
          <p:spPr bwMode="auto">
            <a:xfrm>
              <a:off x="964" y="1106"/>
              <a:ext cx="5301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37" name="Line 13"/>
            <p:cNvSpPr>
              <a:spLocks noChangeShapeType="1"/>
            </p:cNvSpPr>
            <p:nvPr/>
          </p:nvSpPr>
          <p:spPr bwMode="auto">
            <a:xfrm>
              <a:off x="964" y="1935"/>
              <a:ext cx="53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36" name="Rectangle 12"/>
            <p:cNvSpPr>
              <a:spLocks noChangeArrowheads="1"/>
            </p:cNvSpPr>
            <p:nvPr/>
          </p:nvSpPr>
          <p:spPr bwMode="auto">
            <a:xfrm>
              <a:off x="964" y="1935"/>
              <a:ext cx="5301" cy="2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35" name="Line 11"/>
            <p:cNvSpPr>
              <a:spLocks noChangeShapeType="1"/>
            </p:cNvSpPr>
            <p:nvPr/>
          </p:nvSpPr>
          <p:spPr bwMode="auto">
            <a:xfrm>
              <a:off x="964" y="2765"/>
              <a:ext cx="530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3434" name="Rectangle 10"/>
            <p:cNvSpPr>
              <a:spLocks noChangeArrowheads="1"/>
            </p:cNvSpPr>
            <p:nvPr/>
          </p:nvSpPr>
          <p:spPr bwMode="auto">
            <a:xfrm>
              <a:off x="964" y="2765"/>
              <a:ext cx="5301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3462" name="Rectangle 38"/>
          <p:cNvSpPr>
            <a:spLocks noChangeArrowheads="1"/>
          </p:cNvSpPr>
          <p:nvPr/>
        </p:nvSpPr>
        <p:spPr bwMode="auto">
          <a:xfrm>
            <a:off x="838200" y="3962400"/>
            <a:ext cx="19970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600"/>
              <a:t>% DE CRECIMIENTO</a:t>
            </a:r>
            <a:endParaRPr lang="en-US" sz="1600" b="0">
              <a:solidFill>
                <a:schemeClr val="tx1"/>
              </a:solidFill>
              <a:cs typeface="Arial" charset="0"/>
            </a:endParaRPr>
          </a:p>
          <a:p>
            <a:pPr eaLnBrk="0" hangingPunct="0"/>
            <a:r>
              <a:rPr lang="en-US" sz="1600"/>
              <a:t> EN EL MERCADO</a:t>
            </a:r>
            <a:endParaRPr lang="en-US" sz="1600" b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4137025" y="2363788"/>
            <a:ext cx="869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962025" algn="l"/>
              </a:tabLst>
            </a:pPr>
            <a:r>
              <a:rPr lang="es-ES" b="0">
                <a:solidFill>
                  <a:schemeClr val="tx1"/>
                </a:solidFill>
              </a:rPr>
              <a:t>                </a:t>
            </a:r>
            <a:endParaRPr lang="es-ES" sz="1800" b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2" grpId="0"/>
      <p:bldP spid="10346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1366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838200" y="16002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CL" altLang="zh-CN" sz="3600">
                <a:solidFill>
                  <a:schemeClr val="accent2"/>
                </a:solidFill>
                <a:ea typeface="宋体" charset="-122"/>
                <a:cs typeface="Arial" charset="0"/>
              </a:rPr>
              <a:t>Producto</a:t>
            </a:r>
            <a:endParaRPr lang="es-ES" altLang="zh-CN" sz="36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sp>
        <p:nvSpPr>
          <p:cNvPr id="113673" name="Rectangle 9"/>
          <p:cNvSpPr>
            <a:spLocks noChangeArrowheads="1"/>
          </p:cNvSpPr>
          <p:nvPr/>
        </p:nvSpPr>
        <p:spPr bwMode="auto">
          <a:xfrm>
            <a:off x="990600" y="2119313"/>
            <a:ext cx="6837363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400" i="1">
                <a:solidFill>
                  <a:schemeClr val="accent2"/>
                </a:solidFill>
              </a:rPr>
              <a:t>Calentador de agua eléctrico-solar SA-HP140 </a:t>
            </a:r>
          </a:p>
        </p:txBody>
      </p:sp>
      <p:pic>
        <p:nvPicPr>
          <p:cNvPr id="113674" name="Picture 10" descr="b00022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667000"/>
            <a:ext cx="2743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5" name="Rectangle 11"/>
          <p:cNvSpPr>
            <a:spLocks noChangeArrowheads="1"/>
          </p:cNvSpPr>
          <p:nvPr/>
        </p:nvSpPr>
        <p:spPr bwMode="auto">
          <a:xfrm>
            <a:off x="3429000" y="2890838"/>
            <a:ext cx="5562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Posee un colector con un vidrio endurecido y densidad del 93%.</a:t>
            </a: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Dispositivo Eléctrico-Solar.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Un termo de agua caliente de 140 litros, por dentro posee una resistencia eléctrica de 2Kw, 230v y un termostato automático.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Garantía de 5 años y vida útil de 25 a 30 años.</a:t>
            </a: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sp>
        <p:nvSpPr>
          <p:cNvPr id="113676" name="Rectangle 12"/>
          <p:cNvSpPr>
            <a:spLocks noChangeArrowheads="1"/>
          </p:cNvSpPr>
          <p:nvPr/>
        </p:nvSpPr>
        <p:spPr bwMode="auto">
          <a:xfrm>
            <a:off x="914400" y="669925"/>
            <a:ext cx="7391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CL" altLang="zh-CN" sz="6000" u="sng">
                <a:solidFill>
                  <a:schemeClr val="accent2"/>
                </a:solidFill>
                <a:ea typeface="宋体" charset="-122"/>
                <a:cs typeface="Arial" charset="0"/>
              </a:rPr>
              <a:t>Marketing MIX</a:t>
            </a:r>
            <a:endParaRPr lang="es-ES" altLang="zh-CN" sz="60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3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3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3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3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3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3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3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3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3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2" grpId="0"/>
      <p:bldP spid="113673" grpId="0"/>
      <p:bldP spid="11367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1469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pic>
        <p:nvPicPr>
          <p:cNvPr id="114694" name="Picture 6" descr="energia termic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763713"/>
            <a:ext cx="5029200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1571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685800" y="533400"/>
            <a:ext cx="7924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Precio</a:t>
            </a:r>
          </a:p>
          <a:p>
            <a:pPr marL="342900" indent="-342900" algn="just">
              <a:buFont typeface="Wingdings" pitchFamily="2" charset="2"/>
              <a:buNone/>
            </a:pPr>
            <a:endParaRPr lang="es-CL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$950 – Componentes Alemanes e importados.</a:t>
            </a: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Al sexto mes aumentaran a $1000.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Pagos en efectivo – descuento de 5%, a partir del sexto mes.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Pagos a crédito directo 21% de entrada.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Con tarjeta de crédito: American Express, Visa, Diners Club y Master Card.</a:t>
            </a: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grpSp>
        <p:nvGrpSpPr>
          <p:cNvPr id="115719" name="Group 7"/>
          <p:cNvGrpSpPr>
            <a:grpSpLocks noChangeAspect="1"/>
          </p:cNvGrpSpPr>
          <p:nvPr/>
        </p:nvGrpSpPr>
        <p:grpSpPr bwMode="auto">
          <a:xfrm>
            <a:off x="1143000" y="3581400"/>
            <a:ext cx="6019800" cy="2570163"/>
            <a:chOff x="0" y="0"/>
            <a:chExt cx="5984" cy="2712"/>
          </a:xfrm>
        </p:grpSpPr>
        <p:sp>
          <p:nvSpPr>
            <p:cNvPr id="115720" name="AutoShape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5984" cy="2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2508" y="179"/>
              <a:ext cx="935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800"/>
                <a:t>Más</a:t>
              </a:r>
              <a:r>
                <a:rPr lang="en-US" sz="1800"/>
                <a:t> alto</a:t>
              </a:r>
              <a:endParaRPr lang="es-ES" sz="1800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532" y="179"/>
              <a:ext cx="102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800"/>
                <a:t>Más</a:t>
              </a:r>
              <a:r>
                <a:rPr lang="en-US" sz="1800"/>
                <a:t> </a:t>
              </a:r>
              <a:r>
                <a:rPr lang="es-ES" sz="1800"/>
                <a:t>bajo</a:t>
              </a:r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>
              <a:off x="803" y="822"/>
              <a:ext cx="960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800"/>
                <a:t>Más</a:t>
              </a:r>
              <a:r>
                <a:rPr lang="en-US" sz="1800"/>
                <a:t> Alta</a:t>
              </a:r>
              <a:endParaRPr lang="es-ES" sz="1800"/>
            </a:p>
          </p:txBody>
        </p:sp>
        <p:sp>
          <p:nvSpPr>
            <p:cNvPr id="115724" name="Rectangle 12"/>
            <p:cNvSpPr>
              <a:spLocks noChangeArrowheads="1"/>
            </p:cNvSpPr>
            <p:nvPr/>
          </p:nvSpPr>
          <p:spPr bwMode="auto">
            <a:xfrm>
              <a:off x="2440" y="828"/>
              <a:ext cx="1085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Estrategia 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25" name="Rectangle 13"/>
            <p:cNvSpPr>
              <a:spLocks noChangeArrowheads="1"/>
            </p:cNvSpPr>
            <p:nvPr/>
          </p:nvSpPr>
          <p:spPr bwMode="auto">
            <a:xfrm>
              <a:off x="4392" y="722"/>
              <a:ext cx="1338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Estrategia de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26" name="Rectangle 14"/>
            <p:cNvSpPr>
              <a:spLocks noChangeArrowheads="1"/>
            </p:cNvSpPr>
            <p:nvPr/>
          </p:nvSpPr>
          <p:spPr bwMode="auto">
            <a:xfrm>
              <a:off x="2430" y="1097"/>
              <a:ext cx="111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de Primera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27" name="Rectangle 15"/>
            <p:cNvSpPr>
              <a:spLocks noChangeArrowheads="1"/>
            </p:cNvSpPr>
            <p:nvPr/>
          </p:nvSpPr>
          <p:spPr bwMode="auto">
            <a:xfrm>
              <a:off x="4502" y="935"/>
              <a:ext cx="106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buen valor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28" name="Rectangle 16"/>
            <p:cNvSpPr>
              <a:spLocks noChangeArrowheads="1"/>
            </p:cNvSpPr>
            <p:nvPr/>
          </p:nvSpPr>
          <p:spPr bwMode="auto">
            <a:xfrm>
              <a:off x="4526" y="1261"/>
              <a:ext cx="111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Arial" charset="0"/>
                </a:rPr>
                <a:t>ECUASOL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29" name="Rectangle 17"/>
            <p:cNvSpPr>
              <a:spLocks noChangeArrowheads="1"/>
            </p:cNvSpPr>
            <p:nvPr/>
          </p:nvSpPr>
          <p:spPr bwMode="auto">
            <a:xfrm>
              <a:off x="775" y="1900"/>
              <a:ext cx="1008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800"/>
                <a:t>Más</a:t>
              </a:r>
              <a:r>
                <a:rPr lang="en-US" sz="1800"/>
                <a:t> Baja</a:t>
              </a:r>
              <a:endParaRPr lang="es-ES" sz="1800"/>
            </a:p>
          </p:txBody>
        </p:sp>
        <p:sp>
          <p:nvSpPr>
            <p:cNvPr id="115730" name="Rectangle 18"/>
            <p:cNvSpPr>
              <a:spLocks noChangeArrowheads="1"/>
            </p:cNvSpPr>
            <p:nvPr/>
          </p:nvSpPr>
          <p:spPr bwMode="auto">
            <a:xfrm>
              <a:off x="2312" y="1903"/>
              <a:ext cx="140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Estrategia de 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31" name="Rectangle 19"/>
            <p:cNvSpPr>
              <a:spLocks noChangeArrowheads="1"/>
            </p:cNvSpPr>
            <p:nvPr/>
          </p:nvSpPr>
          <p:spPr bwMode="auto">
            <a:xfrm>
              <a:off x="4523" y="1903"/>
              <a:ext cx="1022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Estrategia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32" name="Rectangle 20"/>
            <p:cNvSpPr>
              <a:spLocks noChangeArrowheads="1"/>
            </p:cNvSpPr>
            <p:nvPr/>
          </p:nvSpPr>
          <p:spPr bwMode="auto">
            <a:xfrm>
              <a:off x="2271" y="2174"/>
              <a:ext cx="1515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cargo excesivo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33" name="Rectangle 21"/>
            <p:cNvSpPr>
              <a:spLocks noChangeArrowheads="1"/>
            </p:cNvSpPr>
            <p:nvPr/>
          </p:nvSpPr>
          <p:spPr bwMode="auto">
            <a:xfrm>
              <a:off x="4411" y="2174"/>
              <a:ext cx="1313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0">
                  <a:latin typeface="Arial" charset="0"/>
                </a:rPr>
                <a:t>de economía</a:t>
              </a:r>
              <a:endParaRPr lang="es-ES" sz="1800">
                <a:latin typeface="Arial" charset="0"/>
              </a:endParaRPr>
            </a:p>
          </p:txBody>
        </p:sp>
        <p:sp>
          <p:nvSpPr>
            <p:cNvPr id="115734" name="Line 22"/>
            <p:cNvSpPr>
              <a:spLocks noChangeShapeType="1"/>
            </p:cNvSpPr>
            <p:nvPr/>
          </p:nvSpPr>
          <p:spPr bwMode="auto">
            <a:xfrm>
              <a:off x="1864" y="538"/>
              <a:ext cx="1" cy="217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35" name="Rectangle 23"/>
            <p:cNvSpPr>
              <a:spLocks noChangeArrowheads="1"/>
            </p:cNvSpPr>
            <p:nvPr/>
          </p:nvSpPr>
          <p:spPr bwMode="auto">
            <a:xfrm>
              <a:off x="1864" y="538"/>
              <a:ext cx="21" cy="217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36" name="Line 24"/>
            <p:cNvSpPr>
              <a:spLocks noChangeShapeType="1"/>
            </p:cNvSpPr>
            <p:nvPr/>
          </p:nvSpPr>
          <p:spPr bwMode="auto">
            <a:xfrm>
              <a:off x="3914" y="559"/>
              <a:ext cx="1" cy="2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37" name="Rectangle 25"/>
            <p:cNvSpPr>
              <a:spLocks noChangeArrowheads="1"/>
            </p:cNvSpPr>
            <p:nvPr/>
          </p:nvSpPr>
          <p:spPr bwMode="auto">
            <a:xfrm>
              <a:off x="3914" y="559"/>
              <a:ext cx="20" cy="21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38" name="Line 26"/>
            <p:cNvSpPr>
              <a:spLocks noChangeShapeType="1"/>
            </p:cNvSpPr>
            <p:nvPr/>
          </p:nvSpPr>
          <p:spPr bwMode="auto">
            <a:xfrm>
              <a:off x="5963" y="559"/>
              <a:ext cx="1" cy="2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39" name="Rectangle 27"/>
            <p:cNvSpPr>
              <a:spLocks noChangeArrowheads="1"/>
            </p:cNvSpPr>
            <p:nvPr/>
          </p:nvSpPr>
          <p:spPr bwMode="auto">
            <a:xfrm>
              <a:off x="5963" y="559"/>
              <a:ext cx="21" cy="215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0" name="Line 28"/>
            <p:cNvSpPr>
              <a:spLocks noChangeShapeType="1"/>
            </p:cNvSpPr>
            <p:nvPr/>
          </p:nvSpPr>
          <p:spPr bwMode="auto">
            <a:xfrm>
              <a:off x="1885" y="538"/>
              <a:ext cx="409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1" name="Rectangle 29"/>
            <p:cNvSpPr>
              <a:spLocks noChangeArrowheads="1"/>
            </p:cNvSpPr>
            <p:nvPr/>
          </p:nvSpPr>
          <p:spPr bwMode="auto">
            <a:xfrm>
              <a:off x="1885" y="538"/>
              <a:ext cx="4099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2" name="Line 30"/>
            <p:cNvSpPr>
              <a:spLocks noChangeShapeType="1"/>
            </p:cNvSpPr>
            <p:nvPr/>
          </p:nvSpPr>
          <p:spPr bwMode="auto">
            <a:xfrm>
              <a:off x="1885" y="1615"/>
              <a:ext cx="409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3" name="Rectangle 31"/>
            <p:cNvSpPr>
              <a:spLocks noChangeArrowheads="1"/>
            </p:cNvSpPr>
            <p:nvPr/>
          </p:nvSpPr>
          <p:spPr bwMode="auto">
            <a:xfrm>
              <a:off x="1885" y="1615"/>
              <a:ext cx="4099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4" name="Line 32"/>
            <p:cNvSpPr>
              <a:spLocks noChangeShapeType="1"/>
            </p:cNvSpPr>
            <p:nvPr/>
          </p:nvSpPr>
          <p:spPr bwMode="auto">
            <a:xfrm>
              <a:off x="1885" y="2691"/>
              <a:ext cx="409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5" name="Rectangle 33"/>
            <p:cNvSpPr>
              <a:spLocks noChangeArrowheads="1"/>
            </p:cNvSpPr>
            <p:nvPr/>
          </p:nvSpPr>
          <p:spPr bwMode="auto">
            <a:xfrm>
              <a:off x="1885" y="2691"/>
              <a:ext cx="4099" cy="2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5746" name="Rectangle 34"/>
            <p:cNvSpPr>
              <a:spLocks noChangeArrowheads="1"/>
            </p:cNvSpPr>
            <p:nvPr/>
          </p:nvSpPr>
          <p:spPr bwMode="auto">
            <a:xfrm rot="16200000">
              <a:off x="-34" y="1394"/>
              <a:ext cx="1057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/>
                <a:t>CALIDAD</a:t>
              </a:r>
              <a:endParaRPr lang="es-ES" sz="1800"/>
            </a:p>
          </p:txBody>
        </p:sp>
      </p:grpSp>
      <p:sp>
        <p:nvSpPr>
          <p:cNvPr id="115747" name="Rectangle 35"/>
          <p:cNvSpPr>
            <a:spLocks noChangeArrowheads="1"/>
          </p:cNvSpPr>
          <p:nvPr/>
        </p:nvSpPr>
        <p:spPr bwMode="auto">
          <a:xfrm>
            <a:off x="4724400" y="3505200"/>
            <a:ext cx="8143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PRECIO</a:t>
            </a:r>
            <a:endParaRPr lang="es-E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5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5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57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57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5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57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5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336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533400" y="1300163"/>
            <a:ext cx="82296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4400" u="sng">
                <a:solidFill>
                  <a:schemeClr val="accent2"/>
                </a:solidFill>
                <a:cs typeface="Arial" charset="0"/>
              </a:rPr>
              <a:t>Energía Solar</a:t>
            </a:r>
          </a:p>
          <a:p>
            <a:pPr algn="ctr"/>
            <a:endParaRPr lang="es-ES" sz="4000" u="sng">
              <a:solidFill>
                <a:schemeClr val="accent2"/>
              </a:solidFill>
              <a:cs typeface="Arial" charset="0"/>
            </a:endParaRPr>
          </a:p>
          <a:p>
            <a:pPr algn="ctr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 i="1">
                <a:solidFill>
                  <a:schemeClr val="accent2"/>
                </a:solidFill>
                <a:cs typeface="Arial" charset="0"/>
              </a:rPr>
              <a:t>“Es la energía contenida en la radiación solar que es transformada mediante los correspondientes dispositivos, en forma térmica o eléctrica”</a:t>
            </a:r>
          </a:p>
          <a:p>
            <a:pPr algn="ctr">
              <a:buClr>
                <a:schemeClr val="accent2"/>
              </a:buClr>
              <a:buSzPts val="2000"/>
              <a:buFont typeface="Wingdings" pitchFamily="2" charset="2"/>
              <a:buNone/>
            </a:pPr>
            <a:endParaRPr lang="es-ES" sz="2400" i="1">
              <a:solidFill>
                <a:schemeClr val="accent2"/>
              </a:solidFill>
              <a:cs typeface="Arial" charset="0"/>
            </a:endParaRP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Elemento encargado de captar la radiación solar y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transformarla en energía útil es el panel solar.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Pudiendo ser de 2 clases:</a:t>
            </a:r>
          </a:p>
          <a:p>
            <a:pPr algn="just">
              <a:buClr>
                <a:schemeClr val="accent2"/>
              </a:buClr>
              <a:buSzPct val="83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      - </a:t>
            </a:r>
            <a:r>
              <a:rPr lang="es-ES" sz="2400" i="1">
                <a:solidFill>
                  <a:schemeClr val="accent2"/>
                </a:solidFill>
                <a:cs typeface="Arial" charset="0"/>
              </a:rPr>
              <a:t>Captadores solares térmicos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      - </a:t>
            </a:r>
            <a:r>
              <a:rPr lang="es-ES" sz="2400" i="1">
                <a:solidFill>
                  <a:schemeClr val="accent2"/>
                </a:solidFill>
                <a:cs typeface="Arial" charset="0"/>
              </a:rPr>
              <a:t>Módulos Fotovoltaicos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3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3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2390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23913" name="Text Box 9"/>
          <p:cNvSpPr txBox="1">
            <a:spLocks noChangeArrowheads="1"/>
          </p:cNvSpPr>
          <p:nvPr/>
        </p:nvSpPr>
        <p:spPr bwMode="auto">
          <a:xfrm>
            <a:off x="1600200" y="3924300"/>
            <a:ext cx="2057400" cy="1104900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500">
              <a:solidFill>
                <a:schemeClr val="accent2"/>
              </a:solidFill>
            </a:endParaRPr>
          </a:p>
          <a:p>
            <a:pPr algn="ctr"/>
            <a:r>
              <a:rPr lang="es-ES" sz="1800">
                <a:solidFill>
                  <a:schemeClr val="accent2"/>
                </a:solidFill>
              </a:rPr>
              <a:t>ECUASOL</a:t>
            </a:r>
            <a:endParaRPr lang="en-US" sz="1800">
              <a:solidFill>
                <a:schemeClr val="accent2"/>
              </a:solidFill>
            </a:endParaRPr>
          </a:p>
          <a:p>
            <a:pPr algn="ctr" eaLnBrk="0" hangingPunct="0"/>
            <a:r>
              <a:rPr lang="es-ES" sz="1800">
                <a:solidFill>
                  <a:schemeClr val="accent2"/>
                </a:solidFill>
              </a:rPr>
              <a:t>(Puntos de información)</a:t>
            </a:r>
            <a:endParaRPr lang="es-ES" sz="18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123912" name="Line 8"/>
          <p:cNvSpPr>
            <a:spLocks noChangeShapeType="1"/>
          </p:cNvSpPr>
          <p:nvPr/>
        </p:nvSpPr>
        <p:spPr bwMode="auto">
          <a:xfrm>
            <a:off x="3924300" y="4495800"/>
            <a:ext cx="10287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5257800" y="3886200"/>
            <a:ext cx="2286000" cy="1143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500">
              <a:solidFill>
                <a:schemeClr val="accent2"/>
              </a:solidFill>
            </a:endParaRPr>
          </a:p>
          <a:p>
            <a:pPr algn="ctr"/>
            <a:r>
              <a:rPr lang="es-ES" sz="1800">
                <a:solidFill>
                  <a:schemeClr val="accent2"/>
                </a:solidFill>
              </a:rPr>
              <a:t>Clientes potenciales</a:t>
            </a:r>
          </a:p>
          <a:p>
            <a:pPr algn="ctr"/>
            <a:r>
              <a:rPr lang="es-ES" sz="1800">
                <a:solidFill>
                  <a:schemeClr val="accent2"/>
                </a:solidFill>
              </a:rPr>
              <a:t>(consumidor final)</a:t>
            </a:r>
            <a:endParaRPr lang="es-ES" sz="18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123918" name="Rectangle 14"/>
          <p:cNvSpPr>
            <a:spLocks noChangeArrowheads="1"/>
          </p:cNvSpPr>
          <p:nvPr/>
        </p:nvSpPr>
        <p:spPr bwMode="auto">
          <a:xfrm>
            <a:off x="685800" y="1281113"/>
            <a:ext cx="79248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Plaza</a:t>
            </a:r>
          </a:p>
          <a:p>
            <a:pPr marL="342900" indent="-342900" algn="just">
              <a:buFont typeface="Wingdings" pitchFamily="2" charset="2"/>
              <a:buNone/>
            </a:pPr>
            <a:endParaRPr lang="es-CL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Canales de Distribución Indirectos.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CL" altLang="zh-CN" sz="2000">
                <a:solidFill>
                  <a:schemeClr val="accent2"/>
                </a:solidFill>
                <a:ea typeface="宋体" charset="-122"/>
                <a:cs typeface="Arial" charset="0"/>
              </a:rPr>
              <a:t>Islas en los centros comerciales (El Jardín, Quicentro Shopping, C.C. Iñaquito, El Bosque y El Recreo)</a:t>
            </a:r>
            <a:endParaRPr lang="es-ES" altLang="zh-CN" sz="20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3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3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3" grpId="0" animBg="1"/>
      <p:bldP spid="123912" grpId="0" animBg="1"/>
      <p:bldP spid="1239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2493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685800" y="1371600"/>
            <a:ext cx="79248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Plaza</a:t>
            </a:r>
          </a:p>
          <a:p>
            <a:pPr marL="342900" indent="-342900" algn="just">
              <a:buFont typeface="Wingdings" pitchFamily="2" charset="2"/>
              <a:buNone/>
            </a:pPr>
            <a:endParaRPr lang="es-CL" altLang="zh-CN" sz="4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None/>
            </a:pPr>
            <a:r>
              <a:rPr lang="es-ES" altLang="zh-CN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Canales de Distribución Directos.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1524000" y="4038600"/>
            <a:ext cx="2514600" cy="9144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800">
                <a:solidFill>
                  <a:schemeClr val="accent2"/>
                </a:solidFill>
              </a:rPr>
              <a:t>ECUASOL</a:t>
            </a:r>
          </a:p>
          <a:p>
            <a:pPr algn="ctr"/>
            <a:r>
              <a:rPr lang="en-US" sz="1800">
                <a:solidFill>
                  <a:schemeClr val="accent2"/>
                </a:solidFill>
              </a:rPr>
              <a:t>(Bodega central – local de venta)</a:t>
            </a:r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>
            <a:off x="4040188" y="4495800"/>
            <a:ext cx="10287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5068888" y="4038600"/>
            <a:ext cx="2322512" cy="9144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 sz="500">
              <a:solidFill>
                <a:schemeClr val="accent2"/>
              </a:solidFill>
            </a:endParaRPr>
          </a:p>
          <a:p>
            <a:pPr algn="ctr"/>
            <a:r>
              <a:rPr lang="en-US" sz="1800">
                <a:solidFill>
                  <a:schemeClr val="accent2"/>
                </a:solidFill>
              </a:rPr>
              <a:t>Cliente potencial (comprador final)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5" grpId="0" animBg="1"/>
      <p:bldP spid="124936" grpId="0" animBg="1"/>
      <p:bldP spid="12493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2595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685800" y="10668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Promoción</a:t>
            </a:r>
            <a:endParaRPr lang="es-ES" altLang="zh-CN" sz="36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pic>
        <p:nvPicPr>
          <p:cNvPr id="12596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343400"/>
            <a:ext cx="1724025" cy="1724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25966" name="WordArt 14"/>
          <p:cNvSpPr>
            <a:spLocks noChangeArrowheads="1" noChangeShapeType="1" noTextEdit="1"/>
          </p:cNvSpPr>
          <p:nvPr/>
        </p:nvSpPr>
        <p:spPr bwMode="auto">
          <a:xfrm rot="-789453">
            <a:off x="6324600" y="4933950"/>
            <a:ext cx="685800" cy="247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1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pic>
        <p:nvPicPr>
          <p:cNvPr id="125969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514600"/>
            <a:ext cx="3733800" cy="3724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25971" name="WordArt 19"/>
          <p:cNvSpPr>
            <a:spLocks noChangeArrowheads="1" noChangeShapeType="1" noTextEdit="1"/>
          </p:cNvSpPr>
          <p:nvPr/>
        </p:nvSpPr>
        <p:spPr bwMode="auto">
          <a:xfrm rot="512314">
            <a:off x="2667000" y="3714750"/>
            <a:ext cx="685800" cy="247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1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25972" name="WordArt 20"/>
          <p:cNvSpPr>
            <a:spLocks noChangeArrowheads="1" noChangeShapeType="1" noTextEdit="1"/>
          </p:cNvSpPr>
          <p:nvPr/>
        </p:nvSpPr>
        <p:spPr bwMode="auto">
          <a:xfrm rot="354369">
            <a:off x="3200400" y="3105150"/>
            <a:ext cx="685800" cy="247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1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pic>
        <p:nvPicPr>
          <p:cNvPr id="125973" name="Picture 21" descr="b000228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6160">
            <a:off x="2362200" y="4038600"/>
            <a:ext cx="4175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74" name="WordArt 22"/>
          <p:cNvSpPr>
            <a:spLocks noChangeArrowheads="1" noChangeShapeType="1" noTextEdit="1"/>
          </p:cNvSpPr>
          <p:nvPr/>
        </p:nvSpPr>
        <p:spPr bwMode="auto">
          <a:xfrm rot="571634">
            <a:off x="1828800" y="4686300"/>
            <a:ext cx="12954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"La Energía del Sol</a:t>
            </a:r>
          </a:p>
          <a:p>
            <a:pPr algn="ctr"/>
            <a:r>
              <a:rPr lang="es-EC" sz="1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en tus manos"</a:t>
            </a:r>
            <a:endParaRPr lang="es-ES" sz="1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/>
            </a:endParaRPr>
          </a:p>
        </p:txBody>
      </p:sp>
      <p:pic>
        <p:nvPicPr>
          <p:cNvPr id="125977" name="Picture 25"/>
          <p:cNvPicPr>
            <a:picLocks noChangeAspect="1" noChangeArrowheads="1"/>
          </p:cNvPicPr>
          <p:nvPr/>
        </p:nvPicPr>
        <p:blipFill>
          <a:blip r:embed="rId6"/>
          <a:srcRect r="284"/>
          <a:stretch>
            <a:fillRect/>
          </a:stretch>
        </p:blipFill>
        <p:spPr bwMode="auto">
          <a:xfrm>
            <a:off x="5181600" y="2362200"/>
            <a:ext cx="1676400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25978" name="WordArt 26"/>
          <p:cNvSpPr>
            <a:spLocks noChangeArrowheads="1" noChangeShapeType="1" noTextEdit="1"/>
          </p:cNvSpPr>
          <p:nvPr/>
        </p:nvSpPr>
        <p:spPr bwMode="auto">
          <a:xfrm>
            <a:off x="5334000" y="3117850"/>
            <a:ext cx="685800" cy="247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1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25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25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25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25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25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5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5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5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5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8" grpId="0"/>
      <p:bldP spid="125966" grpId="0" animBg="1"/>
      <p:bldP spid="125971" grpId="0" animBg="1"/>
      <p:bldP spid="125972" grpId="0" animBg="1"/>
      <p:bldP spid="125974" grpId="0" animBg="1"/>
      <p:bldP spid="12597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7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2698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26982" name="Rectangle 6"/>
          <p:cNvSpPr>
            <a:spLocks noChangeArrowheads="1"/>
          </p:cNvSpPr>
          <p:nvPr/>
        </p:nvSpPr>
        <p:spPr bwMode="auto">
          <a:xfrm>
            <a:off x="685800" y="457200"/>
            <a:ext cx="7924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Publicidad</a:t>
            </a:r>
          </a:p>
          <a:p>
            <a:pPr marL="342900" indent="-342900" algn="just">
              <a:buFont typeface="Wingdings" pitchFamily="2" charset="2"/>
              <a:buNone/>
            </a:pPr>
            <a:endParaRPr lang="es-ES" altLang="zh-CN" sz="4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36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pic>
        <p:nvPicPr>
          <p:cNvPr id="126983" name="Picture 7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295400"/>
            <a:ext cx="4343400" cy="487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2902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685800" y="1193800"/>
            <a:ext cx="79248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Relaciones Publicas</a:t>
            </a:r>
          </a:p>
          <a:p>
            <a:pPr marL="342900" indent="-342900" algn="just">
              <a:buFont typeface="Wingdings" pitchFamily="2" charset="2"/>
              <a:buNone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Organizar una Mega Feria de Energía Solar.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Auspiciar algún torneo deportivo como golf, equitación, tenis o tuerca.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Obsequio de un colector solar de agua para Miss Ecuador o Reina de Quito.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9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9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90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005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685800" y="2941638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>
                <a:solidFill>
                  <a:schemeClr val="accent2"/>
                </a:solidFill>
                <a:ea typeface="宋体" charset="-122"/>
                <a:cs typeface="Arial" charset="0"/>
              </a:rPr>
              <a:t>Estudio Técnico</a:t>
            </a:r>
            <a:endParaRPr lang="es-ES" altLang="zh-CN" sz="44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107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107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685800" y="76200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ES" altLang="zh-CN" sz="4000" u="sng">
                <a:solidFill>
                  <a:schemeClr val="accent2"/>
                </a:solidFill>
                <a:ea typeface="宋体" charset="-122"/>
                <a:cs typeface="Arial" charset="0"/>
              </a:rPr>
              <a:t>Descripción del Proceso de Ensamblaje</a:t>
            </a: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  <p:sp>
        <p:nvSpPr>
          <p:cNvPr id="131082" name="Oval 10"/>
          <p:cNvSpPr>
            <a:spLocks noChangeArrowheads="1"/>
          </p:cNvSpPr>
          <p:nvPr/>
        </p:nvSpPr>
        <p:spPr bwMode="auto">
          <a:xfrm>
            <a:off x="2590800" y="2514600"/>
            <a:ext cx="1600200" cy="6858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1083" name="Oval 11"/>
          <p:cNvSpPr>
            <a:spLocks noChangeArrowheads="1"/>
          </p:cNvSpPr>
          <p:nvPr/>
        </p:nvSpPr>
        <p:spPr bwMode="auto">
          <a:xfrm>
            <a:off x="3124200" y="2819400"/>
            <a:ext cx="1600200" cy="1295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pic>
        <p:nvPicPr>
          <p:cNvPr id="13108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0"/>
            <a:ext cx="1524000" cy="990600"/>
          </a:xfrm>
          <a:prstGeom prst="rect">
            <a:avLst/>
          </a:prstGeom>
          <a:noFill/>
        </p:spPr>
      </p:pic>
      <p:sp>
        <p:nvSpPr>
          <p:cNvPr id="131086" name="Oval 14"/>
          <p:cNvSpPr>
            <a:spLocks noChangeArrowheads="1"/>
          </p:cNvSpPr>
          <p:nvPr/>
        </p:nvSpPr>
        <p:spPr bwMode="auto">
          <a:xfrm>
            <a:off x="1752600" y="2362200"/>
            <a:ext cx="1300163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Recepción de partes y piezas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85" name="Line 13"/>
          <p:cNvSpPr>
            <a:spLocks noChangeShapeType="1"/>
          </p:cNvSpPr>
          <p:nvPr/>
        </p:nvSpPr>
        <p:spPr bwMode="auto">
          <a:xfrm>
            <a:off x="1501775" y="2819400"/>
            <a:ext cx="2508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088" name="Oval 16"/>
          <p:cNvSpPr>
            <a:spLocks noChangeArrowheads="1"/>
          </p:cNvSpPr>
          <p:nvPr/>
        </p:nvSpPr>
        <p:spPr bwMode="auto">
          <a:xfrm>
            <a:off x="3352800" y="2362200"/>
            <a:ext cx="1643063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Ensamblados de tubos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87" name="Line 15"/>
          <p:cNvSpPr>
            <a:spLocks noChangeShapeType="1"/>
          </p:cNvSpPr>
          <p:nvPr/>
        </p:nvSpPr>
        <p:spPr bwMode="auto">
          <a:xfrm>
            <a:off x="3048000" y="2819400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090" name="Oval 18"/>
          <p:cNvSpPr>
            <a:spLocks noChangeArrowheads="1"/>
          </p:cNvSpPr>
          <p:nvPr/>
        </p:nvSpPr>
        <p:spPr bwMode="auto">
          <a:xfrm>
            <a:off x="5334000" y="2362200"/>
            <a:ext cx="1603375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Combinación con sistemas de espejos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89" name="Line 17"/>
          <p:cNvSpPr>
            <a:spLocks noChangeShapeType="1"/>
          </p:cNvSpPr>
          <p:nvPr/>
        </p:nvSpPr>
        <p:spPr bwMode="auto">
          <a:xfrm>
            <a:off x="4995863" y="2819400"/>
            <a:ext cx="3381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092" name="Oval 20"/>
          <p:cNvSpPr>
            <a:spLocks noChangeArrowheads="1"/>
          </p:cNvSpPr>
          <p:nvPr/>
        </p:nvSpPr>
        <p:spPr bwMode="auto">
          <a:xfrm>
            <a:off x="7162800" y="2362200"/>
            <a:ext cx="1905000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Conexión con tanque de almacenamiento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91" name="Line 19"/>
          <p:cNvSpPr>
            <a:spLocks noChangeShapeType="1"/>
          </p:cNvSpPr>
          <p:nvPr/>
        </p:nvSpPr>
        <p:spPr bwMode="auto">
          <a:xfrm>
            <a:off x="6934200" y="2819400"/>
            <a:ext cx="2238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093" name="Oval 21"/>
          <p:cNvSpPr>
            <a:spLocks noChangeArrowheads="1"/>
          </p:cNvSpPr>
          <p:nvPr/>
        </p:nvSpPr>
        <p:spPr bwMode="auto">
          <a:xfrm>
            <a:off x="195263" y="3962400"/>
            <a:ext cx="1306512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C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Pintura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94" name="Line 22"/>
          <p:cNvSpPr>
            <a:spLocks noChangeShapeType="1"/>
          </p:cNvSpPr>
          <p:nvPr/>
        </p:nvSpPr>
        <p:spPr bwMode="auto">
          <a:xfrm>
            <a:off x="838200" y="35814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095" name="Freeform 23"/>
          <p:cNvSpPr>
            <a:spLocks/>
          </p:cNvSpPr>
          <p:nvPr/>
        </p:nvSpPr>
        <p:spPr bwMode="auto">
          <a:xfrm>
            <a:off x="812800" y="2841625"/>
            <a:ext cx="8331200" cy="739775"/>
          </a:xfrm>
          <a:custGeom>
            <a:avLst/>
            <a:gdLst/>
            <a:ahLst/>
            <a:cxnLst>
              <a:cxn ang="0">
                <a:pos x="13845" y="25"/>
              </a:cxn>
              <a:cxn ang="0">
                <a:pos x="13920" y="100"/>
              </a:cxn>
              <a:cxn ang="0">
                <a:pos x="13995" y="175"/>
              </a:cxn>
              <a:cxn ang="0">
                <a:pos x="14025" y="640"/>
              </a:cxn>
              <a:cxn ang="0">
                <a:pos x="13935" y="835"/>
              </a:cxn>
              <a:cxn ang="0">
                <a:pos x="13830" y="910"/>
              </a:cxn>
              <a:cxn ang="0">
                <a:pos x="13695" y="1000"/>
              </a:cxn>
              <a:cxn ang="0">
                <a:pos x="13350" y="1195"/>
              </a:cxn>
              <a:cxn ang="0">
                <a:pos x="12780" y="1330"/>
              </a:cxn>
              <a:cxn ang="0">
                <a:pos x="6000" y="1270"/>
              </a:cxn>
              <a:cxn ang="0">
                <a:pos x="5490" y="1210"/>
              </a:cxn>
              <a:cxn ang="0">
                <a:pos x="5010" y="1165"/>
              </a:cxn>
              <a:cxn ang="0">
                <a:pos x="570" y="1105"/>
              </a:cxn>
              <a:cxn ang="0">
                <a:pos x="45" y="1120"/>
              </a:cxn>
              <a:cxn ang="0">
                <a:pos x="15" y="1165"/>
              </a:cxn>
              <a:cxn ang="0">
                <a:pos x="0" y="1405"/>
              </a:cxn>
            </a:cxnLst>
            <a:rect l="0" t="0" r="r" b="b"/>
            <a:pathLst>
              <a:path w="14080" h="1405">
                <a:moveTo>
                  <a:pt x="13845" y="25"/>
                </a:moveTo>
                <a:cubicBezTo>
                  <a:pt x="13925" y="145"/>
                  <a:pt x="13820" y="0"/>
                  <a:pt x="13920" y="100"/>
                </a:cubicBezTo>
                <a:cubicBezTo>
                  <a:pt x="14020" y="200"/>
                  <a:pt x="13875" y="95"/>
                  <a:pt x="13995" y="175"/>
                </a:cubicBezTo>
                <a:cubicBezTo>
                  <a:pt x="14080" y="346"/>
                  <a:pt x="14045" y="366"/>
                  <a:pt x="14025" y="640"/>
                </a:cubicBezTo>
                <a:cubicBezTo>
                  <a:pt x="14021" y="696"/>
                  <a:pt x="13979" y="806"/>
                  <a:pt x="13935" y="835"/>
                </a:cubicBezTo>
                <a:cubicBezTo>
                  <a:pt x="13899" y="859"/>
                  <a:pt x="13863" y="882"/>
                  <a:pt x="13830" y="910"/>
                </a:cubicBezTo>
                <a:cubicBezTo>
                  <a:pt x="13781" y="952"/>
                  <a:pt x="13757" y="979"/>
                  <a:pt x="13695" y="1000"/>
                </a:cubicBezTo>
                <a:cubicBezTo>
                  <a:pt x="13595" y="1100"/>
                  <a:pt x="13475" y="1138"/>
                  <a:pt x="13350" y="1195"/>
                </a:cubicBezTo>
                <a:cubicBezTo>
                  <a:pt x="13168" y="1278"/>
                  <a:pt x="12980" y="1312"/>
                  <a:pt x="12780" y="1330"/>
                </a:cubicBezTo>
                <a:cubicBezTo>
                  <a:pt x="10116" y="1323"/>
                  <a:pt x="8294" y="1385"/>
                  <a:pt x="6000" y="1270"/>
                </a:cubicBezTo>
                <a:cubicBezTo>
                  <a:pt x="5827" y="1251"/>
                  <a:pt x="5664" y="1222"/>
                  <a:pt x="5490" y="1210"/>
                </a:cubicBezTo>
                <a:cubicBezTo>
                  <a:pt x="5327" y="1183"/>
                  <a:pt x="5179" y="1174"/>
                  <a:pt x="5010" y="1165"/>
                </a:cubicBezTo>
                <a:cubicBezTo>
                  <a:pt x="3530" y="980"/>
                  <a:pt x="2153" y="1111"/>
                  <a:pt x="570" y="1105"/>
                </a:cubicBezTo>
                <a:cubicBezTo>
                  <a:pt x="395" y="1110"/>
                  <a:pt x="219" y="1101"/>
                  <a:pt x="45" y="1120"/>
                </a:cubicBezTo>
                <a:cubicBezTo>
                  <a:pt x="27" y="1122"/>
                  <a:pt x="18" y="1147"/>
                  <a:pt x="15" y="1165"/>
                </a:cubicBezTo>
                <a:cubicBezTo>
                  <a:pt x="2" y="1244"/>
                  <a:pt x="0" y="1405"/>
                  <a:pt x="0" y="14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31096" name="Oval 24"/>
          <p:cNvSpPr>
            <a:spLocks noChangeArrowheads="1"/>
          </p:cNvSpPr>
          <p:nvPr/>
        </p:nvSpPr>
        <p:spPr bwMode="auto">
          <a:xfrm>
            <a:off x="1976438" y="3962400"/>
            <a:ext cx="1306512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Prueba de Precio Hidráulica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97" name="Line 25"/>
          <p:cNvSpPr>
            <a:spLocks noChangeShapeType="1"/>
          </p:cNvSpPr>
          <p:nvPr/>
        </p:nvSpPr>
        <p:spPr bwMode="auto">
          <a:xfrm>
            <a:off x="1501775" y="4419600"/>
            <a:ext cx="4746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098" name="Oval 26"/>
          <p:cNvSpPr>
            <a:spLocks noChangeArrowheads="1"/>
          </p:cNvSpPr>
          <p:nvPr/>
        </p:nvSpPr>
        <p:spPr bwMode="auto">
          <a:xfrm>
            <a:off x="3757613" y="3962400"/>
            <a:ext cx="1306512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C">
              <a:solidFill>
                <a:schemeClr val="tx1"/>
              </a:solidFill>
              <a:latin typeface="Arial" charset="0"/>
            </a:endParaRPr>
          </a:p>
          <a:p>
            <a:pPr algn="ctr"/>
            <a:r>
              <a:rPr lang="es-EC">
                <a:solidFill>
                  <a:schemeClr val="tx1"/>
                </a:solidFill>
                <a:latin typeface="Arial" charset="0"/>
              </a:rPr>
              <a:t>Embalaje</a:t>
            </a:r>
            <a:endParaRPr lang="es-EC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31099" name="Line 27"/>
          <p:cNvSpPr>
            <a:spLocks noChangeShapeType="1"/>
          </p:cNvSpPr>
          <p:nvPr/>
        </p:nvSpPr>
        <p:spPr bwMode="auto">
          <a:xfrm>
            <a:off x="3282950" y="4419600"/>
            <a:ext cx="4746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31100" name="Rectangle 28"/>
          <p:cNvSpPr>
            <a:spLocks noChangeArrowheads="1"/>
          </p:cNvSpPr>
          <p:nvPr/>
        </p:nvSpPr>
        <p:spPr bwMode="auto">
          <a:xfrm>
            <a:off x="-255588" y="2171700"/>
            <a:ext cx="9144001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1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1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1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1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8" grpId="0"/>
      <p:bldP spid="131086" grpId="0" animBg="1"/>
      <p:bldP spid="131085" grpId="0" animBg="1"/>
      <p:bldP spid="131088" grpId="0" animBg="1"/>
      <p:bldP spid="131087" grpId="0" animBg="1"/>
      <p:bldP spid="131090" grpId="0" animBg="1"/>
      <p:bldP spid="131089" grpId="0" animBg="1"/>
      <p:bldP spid="131092" grpId="0" animBg="1"/>
      <p:bldP spid="131091" grpId="0" animBg="1"/>
      <p:bldP spid="131093" grpId="0" animBg="1"/>
      <p:bldP spid="131094" grpId="0" animBg="1"/>
      <p:bldP spid="131095" grpId="0" animBg="1"/>
      <p:bldP spid="131096" grpId="0" animBg="1"/>
      <p:bldP spid="131097" grpId="0" animBg="1"/>
      <p:bldP spid="131098" grpId="0" animBg="1"/>
      <p:bldP spid="13109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09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210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210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pic>
        <p:nvPicPr>
          <p:cNvPr id="132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60575"/>
            <a:ext cx="81534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381000" y="1127125"/>
            <a:ext cx="861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3600">
                <a:solidFill>
                  <a:schemeClr val="accent2"/>
                </a:solidFill>
                <a:ea typeface="宋体" charset="-122"/>
                <a:cs typeface="Arial" charset="0"/>
              </a:rPr>
              <a:t>Requerimientos de Mano de Obra</a:t>
            </a:r>
            <a:endParaRPr lang="es-ES" altLang="zh-CN" sz="36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312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3126" name="Rectangle 6"/>
          <p:cNvSpPr>
            <a:spLocks noChangeArrowheads="1"/>
          </p:cNvSpPr>
          <p:nvPr/>
        </p:nvSpPr>
        <p:spPr bwMode="auto">
          <a:xfrm>
            <a:off x="457200" y="1143000"/>
            <a:ext cx="8431213" cy="974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3200">
                <a:solidFill>
                  <a:schemeClr val="accent2"/>
                </a:solidFill>
              </a:rPr>
              <a:t>Requerimientos de equipos y herramientas</a:t>
            </a:r>
            <a:endParaRPr lang="en-US" sz="3200">
              <a:solidFill>
                <a:schemeClr val="accent2"/>
              </a:solidFill>
            </a:endParaRPr>
          </a:p>
          <a:p>
            <a:pPr eaLnBrk="0" hangingPunct="0"/>
            <a:endParaRPr lang="en-US" sz="3200">
              <a:solidFill>
                <a:schemeClr val="accent2"/>
              </a:solidFill>
              <a:cs typeface="Arial" charset="0"/>
            </a:endParaRPr>
          </a:p>
        </p:txBody>
      </p:sp>
      <p:graphicFrame>
        <p:nvGraphicFramePr>
          <p:cNvPr id="133186" name="Group 66"/>
          <p:cNvGraphicFramePr>
            <a:graphicFrameLocks noGrp="1"/>
          </p:cNvGraphicFramePr>
          <p:nvPr/>
        </p:nvGraphicFramePr>
        <p:xfrm>
          <a:off x="1519238" y="2057400"/>
          <a:ext cx="6405562" cy="3844925"/>
        </p:xfrm>
        <a:graphic>
          <a:graphicData uri="http://schemas.openxmlformats.org/drawingml/2006/table">
            <a:tbl>
              <a:tblPr/>
              <a:tblGrid>
                <a:gridCol w="3416300"/>
                <a:gridCol w="1231900"/>
                <a:gridCol w="1757362"/>
              </a:tblGrid>
              <a:tr h="206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Descripción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Cantidad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Costo Unitario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Equipos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Cortadora especial de vidrio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Sierra eléctrica de diamante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Sistema eléctrico de alta tensión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Sistema de banda transportadora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4,000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1,500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6,500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3,000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46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Herramientas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Soldadora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Martillo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Taladro especial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Juego de Destornilladores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Tornillos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Guantes de trabajo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Gafas protectoras especiales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800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15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40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20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0,15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USD 18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179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1798" name="Rectangle 6"/>
          <p:cNvSpPr>
            <a:spLocks noChangeArrowheads="1"/>
          </p:cNvSpPr>
          <p:nvPr/>
        </p:nvSpPr>
        <p:spPr bwMode="auto">
          <a:xfrm>
            <a:off x="1981200" y="1355725"/>
            <a:ext cx="50800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3600">
                <a:solidFill>
                  <a:schemeClr val="accent2"/>
                </a:solidFill>
                <a:latin typeface="Arial" charset="0"/>
              </a:rPr>
              <a:t>Mercancías Importadas</a:t>
            </a:r>
            <a:endParaRPr lang="en-US" sz="36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61874" name="Group 82"/>
          <p:cNvGraphicFramePr>
            <a:graphicFrameLocks noGrp="1"/>
          </p:cNvGraphicFramePr>
          <p:nvPr/>
        </p:nvGraphicFramePr>
        <p:xfrm>
          <a:off x="838200" y="2438400"/>
          <a:ext cx="7620000" cy="1828800"/>
        </p:xfrm>
        <a:graphic>
          <a:graphicData uri="http://schemas.openxmlformats.org/drawingml/2006/table">
            <a:tbl>
              <a:tblPr/>
              <a:tblGrid>
                <a:gridCol w="3040063"/>
                <a:gridCol w="4579937"/>
              </a:tblGrid>
              <a:tr h="182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REFERENCIAS-MERCANCÍA IMPORTADA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TIPO DE MERCADERÍA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Partes y piezas de colectores solares de agua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PESO EN KG.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VOLUMEN m3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NÚMERO DE CAJAS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FOB USD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$ 23,936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7782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533400" y="828675"/>
            <a:ext cx="8229600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4000" u="sng">
                <a:solidFill>
                  <a:schemeClr val="accent2"/>
                </a:solidFill>
                <a:cs typeface="Arial" charset="0"/>
              </a:rPr>
              <a:t>Transformación Natural de la Energía Solar</a:t>
            </a:r>
          </a:p>
          <a:p>
            <a:pPr algn="ctr"/>
            <a:endParaRPr lang="es-ES" sz="3600" u="sng">
              <a:solidFill>
                <a:schemeClr val="accent2"/>
              </a:solidFill>
              <a:cs typeface="Arial" charset="0"/>
            </a:endParaRP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Casi el 30% de la energía solar es utilizada en el    ciclo del agua.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Existen 2 vías principales para el aprovechamiento de la radiación solar: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 i="1">
                <a:solidFill>
                  <a:schemeClr val="accent2"/>
                </a:solidFill>
                <a:cs typeface="Arial" charset="0"/>
              </a:rPr>
              <a:t>    </a:t>
            </a:r>
            <a:r>
              <a:rPr lang="es-E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Energía Solar Térmica</a:t>
            </a:r>
            <a:r>
              <a:rPr lang="es-ES" sz="2400">
                <a:solidFill>
                  <a:schemeClr val="accent2"/>
                </a:solidFill>
                <a:cs typeface="Arial" charset="0"/>
              </a:rPr>
              <a:t>.-radiación del sol para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  calentar un fluido.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  </a:t>
            </a:r>
            <a:r>
              <a:rPr lang="es-ES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Energía Solar Fotovoltaica</a:t>
            </a:r>
            <a:r>
              <a:rPr lang="es-ES" sz="2400">
                <a:solidFill>
                  <a:schemeClr val="accent2"/>
                </a:solidFill>
                <a:cs typeface="Arial" charset="0"/>
              </a:rPr>
              <a:t>.-transformación directa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  de la energía solar en energía eléctrica. ”Células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   Solares”</a:t>
            </a:r>
            <a:endParaRPr lang="en-US" sz="2400" b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7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8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78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78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8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78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78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8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78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8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8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1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282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685800" y="823913"/>
            <a:ext cx="8229600" cy="1462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3200">
                <a:solidFill>
                  <a:schemeClr val="accent2"/>
                </a:solidFill>
                <a:latin typeface="Arial" charset="0"/>
              </a:rPr>
              <a:t>Evaluación de Costos de medios de Transporte</a:t>
            </a:r>
            <a:endParaRPr lang="en-US" sz="3200">
              <a:solidFill>
                <a:schemeClr val="accent2"/>
              </a:solidFill>
            </a:endParaRPr>
          </a:p>
          <a:p>
            <a:pPr algn="ctr" eaLnBrk="0" hangingPunct="0"/>
            <a:endParaRPr lang="en-US" sz="32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63205" name="Group 389"/>
          <p:cNvGraphicFramePr>
            <a:graphicFrameLocks noGrp="1"/>
          </p:cNvGraphicFramePr>
          <p:nvPr/>
        </p:nvGraphicFramePr>
        <p:xfrm>
          <a:off x="304800" y="1863725"/>
          <a:ext cx="8534400" cy="4156075"/>
        </p:xfrm>
        <a:graphic>
          <a:graphicData uri="http://schemas.openxmlformats.org/drawingml/2006/table">
            <a:tbl>
              <a:tblPr/>
              <a:tblGrid>
                <a:gridCol w="2692400"/>
                <a:gridCol w="1966913"/>
                <a:gridCol w="2095500"/>
                <a:gridCol w="1779587"/>
              </a:tblGrid>
              <a:tr h="19367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EVALUACIÓN DE COSTOS DE TRANSPORTE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CONCEPTOS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TRANS. MARÍTIMO CONSOLIDADO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TRANSPORTE AÉREO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TRANSPORTE AÉREO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COURIER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Costo del flete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$ 350.00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$ 600.00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$ 800.00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Impuestos sobre flete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$ 30.00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$ 40.00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Guía Aérea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Desconsolidación de carga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$100.00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Costos empresas de transporte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$ 480.00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$ 660.00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$ 820.00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Almacenera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Verificadora-aforo destino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$ 180.00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$ 180.00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Agente de Aduana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$ 150.00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$ 150.00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$ 25.00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Transporte (Puerto-Fábrica)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$ 100.00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$ 0.00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Costos relacionados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$ 450.00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$ 350.00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$ 25.00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COSTOS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$ 930.00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$ 1,010.00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$ 845.00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Días de Transporte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414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414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685800" y="2941638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>
                <a:solidFill>
                  <a:schemeClr val="accent2"/>
                </a:solidFill>
                <a:ea typeface="宋体" charset="-122"/>
                <a:cs typeface="Arial" charset="0"/>
              </a:rPr>
              <a:t>Estudio Financiero</a:t>
            </a:r>
            <a:endParaRPr lang="es-ES" altLang="zh-CN" sz="44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517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685800" y="747713"/>
            <a:ext cx="79248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buFont typeface="Wingdings" pitchFamily="2" charset="2"/>
              <a:buNone/>
            </a:pPr>
            <a:r>
              <a:rPr lang="es-CL" altLang="zh-CN" sz="4400" u="sng">
                <a:solidFill>
                  <a:schemeClr val="accent2"/>
                </a:solidFill>
                <a:ea typeface="宋体" charset="-122"/>
                <a:cs typeface="Arial" charset="0"/>
              </a:rPr>
              <a:t>Inversión en Capital de Trabajo</a:t>
            </a:r>
          </a:p>
          <a:p>
            <a:pPr marL="342900" indent="-342900" algn="just">
              <a:buFont typeface="Wingdings" pitchFamily="2" charset="2"/>
              <a:buNone/>
            </a:pPr>
            <a:endParaRPr lang="es-ES" altLang="zh-CN" sz="16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Método del déficit Acumulado Máximo.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</a:rPr>
              <a:t>La inversión en capital de trabajo corresponde a $31,312.59 del segundo mes.</a:t>
            </a:r>
          </a:p>
        </p:txBody>
      </p:sp>
      <p:pic>
        <p:nvPicPr>
          <p:cNvPr id="1351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581400"/>
            <a:ext cx="8991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5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5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5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5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619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619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6199" name="Rectangle 7"/>
          <p:cNvSpPr>
            <a:spLocks noChangeArrowheads="1"/>
          </p:cNvSpPr>
          <p:nvPr/>
        </p:nvSpPr>
        <p:spPr bwMode="auto">
          <a:xfrm>
            <a:off x="533400" y="990600"/>
            <a:ext cx="8153400" cy="121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4000" i="1">
                <a:solidFill>
                  <a:schemeClr val="accent2"/>
                </a:solidFill>
                <a:latin typeface="Arial" charset="0"/>
              </a:rPr>
              <a:t>Inversión total en activo fijo y diferido</a:t>
            </a:r>
            <a:endParaRPr lang="es-ES" sz="40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361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5813" y="2362200"/>
            <a:ext cx="5106987" cy="304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1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722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29575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/>
          </a:p>
        </p:txBody>
      </p:sp>
      <p:pic>
        <p:nvPicPr>
          <p:cNvPr id="1372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981200"/>
            <a:ext cx="8153400" cy="1935163"/>
          </a:xfrm>
          <a:prstGeom prst="rect">
            <a:avLst/>
          </a:prstGeom>
          <a:noFill/>
        </p:spPr>
      </p:pic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533400" y="1295400"/>
            <a:ext cx="81534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4000">
                <a:solidFill>
                  <a:schemeClr val="accent2"/>
                </a:solidFill>
                <a:latin typeface="Arial" charset="0"/>
              </a:rPr>
              <a:t>Financiamiento</a:t>
            </a:r>
            <a:endParaRPr lang="es-ES" sz="40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37225" name="Rectangle 9"/>
          <p:cNvSpPr>
            <a:spLocks noChangeArrowheads="1"/>
          </p:cNvSpPr>
          <p:nvPr/>
        </p:nvSpPr>
        <p:spPr bwMode="auto">
          <a:xfrm>
            <a:off x="762000" y="4022725"/>
            <a:ext cx="792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Será financiado un 100% por </a:t>
            </a:r>
            <a:r>
              <a:rPr lang="es-ES" altLang="zh-CN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capital propio</a:t>
            </a: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, por parte de un grupo de inversionistas de la ciudad de Quito preocupados del medio y con responsabilidad social.</a:t>
            </a:r>
            <a:endParaRPr lang="es-ES" altLang="zh-CN" sz="2400">
              <a:solidFill>
                <a:schemeClr val="accent2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4" grpId="0"/>
      <p:bldP spid="13722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824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8247" name="Rectangle 7"/>
          <p:cNvSpPr>
            <a:spLocks noChangeArrowheads="1"/>
          </p:cNvSpPr>
          <p:nvPr/>
        </p:nvSpPr>
        <p:spPr bwMode="auto">
          <a:xfrm>
            <a:off x="1520825" y="1631950"/>
            <a:ext cx="6022975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sz="2000" i="1">
                <a:solidFill>
                  <a:schemeClr val="accent2"/>
                </a:solidFill>
                <a:latin typeface="Arial" charset="0"/>
              </a:rPr>
              <a:t>Ingresos mensuales y ventas proyectadas durante el primer año de operación</a:t>
            </a:r>
            <a:endParaRPr lang="en-US" sz="2000">
              <a:solidFill>
                <a:schemeClr val="accent2"/>
              </a:solidFill>
            </a:endParaRPr>
          </a:p>
          <a:p>
            <a:pPr algn="ctr" eaLnBrk="0" hangingPunct="0"/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382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62200"/>
            <a:ext cx="9144000" cy="3200400"/>
          </a:xfrm>
          <a:prstGeom prst="rect">
            <a:avLst/>
          </a:prstGeom>
          <a:noFill/>
        </p:spPr>
      </p:pic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1295400" y="914400"/>
            <a:ext cx="6680200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Ingresos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7" grpId="0"/>
      <p:bldP spid="13824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3926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39270" name="Rectangle 6"/>
          <p:cNvSpPr>
            <a:spLocks noChangeArrowheads="1"/>
          </p:cNvSpPr>
          <p:nvPr/>
        </p:nvSpPr>
        <p:spPr bwMode="auto">
          <a:xfrm>
            <a:off x="1295400" y="1006475"/>
            <a:ext cx="6680200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Ingresos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1304925" y="1889125"/>
            <a:ext cx="6848475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Presupuesto de Ingresos y Ventas netas</a:t>
            </a:r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endParaRPr lang="en-US" sz="280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3927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551113"/>
            <a:ext cx="8839200" cy="1792287"/>
          </a:xfrm>
          <a:prstGeom prst="rect">
            <a:avLst/>
          </a:prstGeom>
          <a:noFill/>
        </p:spPr>
      </p:pic>
      <p:sp>
        <p:nvSpPr>
          <p:cNvPr id="139273" name="Rectangle 9"/>
          <p:cNvSpPr>
            <a:spLocks noChangeArrowheads="1"/>
          </p:cNvSpPr>
          <p:nvPr/>
        </p:nvSpPr>
        <p:spPr bwMode="auto">
          <a:xfrm>
            <a:off x="1354138" y="4572000"/>
            <a:ext cx="7027862" cy="121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" sz="2000">
                <a:solidFill>
                  <a:schemeClr val="accent2"/>
                </a:solidFill>
                <a:latin typeface="Arial" charset="0"/>
              </a:rPr>
              <a:t>El precio del primer año, es un precio promedio.</a:t>
            </a:r>
          </a:p>
          <a:p>
            <a:pPr>
              <a:buFont typeface="Wingdings" pitchFamily="2" charset="2"/>
              <a:buChar char="Ø"/>
            </a:pPr>
            <a:r>
              <a:rPr lang="es-ES" sz="2000">
                <a:solidFill>
                  <a:schemeClr val="accent2"/>
                </a:solidFill>
                <a:latin typeface="Arial" charset="0"/>
              </a:rPr>
              <a:t>Se considera un porcentaje del 2% de cartera incobrable</a:t>
            </a:r>
          </a:p>
          <a:p>
            <a:pPr>
              <a:buFont typeface="Wingdings" pitchFamily="2" charset="2"/>
              <a:buNone/>
            </a:pPr>
            <a:r>
              <a:rPr lang="es-ES" sz="2000">
                <a:solidFill>
                  <a:schemeClr val="accent2"/>
                </a:solidFill>
                <a:latin typeface="Arial" charset="0"/>
              </a:rPr>
              <a:t>   por ventas a crédito</a:t>
            </a:r>
          </a:p>
          <a:p>
            <a:pPr>
              <a:buFont typeface="Wingdings" pitchFamily="2" charset="2"/>
              <a:buChar char="Ø"/>
            </a:pPr>
            <a:r>
              <a:rPr lang="es-ES" sz="2000">
                <a:solidFill>
                  <a:schemeClr val="accent2"/>
                </a:solidFill>
                <a:latin typeface="Arial" charset="0"/>
              </a:rPr>
              <a:t>La cantidad se incrementa en una tasa del 2,7% anual</a:t>
            </a:r>
            <a:endParaRPr lang="en-US" sz="200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9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9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9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9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9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9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9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9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9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/>
      <p:bldP spid="13927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4029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2209800" y="1752600"/>
            <a:ext cx="4868863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Costo de materiales directos</a:t>
            </a:r>
            <a:endParaRPr lang="en-US" sz="2800" i="1">
              <a:solidFill>
                <a:schemeClr val="accent2"/>
              </a:solidFill>
            </a:endParaRPr>
          </a:p>
          <a:p>
            <a:pPr eaLnBrk="0" hangingPunct="0"/>
            <a:endParaRPr lang="en-US" sz="2800" b="0" i="1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402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" y="2514600"/>
            <a:ext cx="8953500" cy="2643188"/>
          </a:xfrm>
          <a:prstGeom prst="rect">
            <a:avLst/>
          </a:prstGeom>
          <a:noFill/>
        </p:spPr>
      </p:pic>
      <p:sp>
        <p:nvSpPr>
          <p:cNvPr id="140296" name="Rectangle 8"/>
          <p:cNvSpPr>
            <a:spLocks noChangeArrowheads="1"/>
          </p:cNvSpPr>
          <p:nvPr/>
        </p:nvSpPr>
        <p:spPr bwMode="auto">
          <a:xfrm>
            <a:off x="1295400" y="914400"/>
            <a:ext cx="6243638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Costos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0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5" grpId="0"/>
      <p:bldP spid="14029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384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3848" name="Rectangle 8"/>
          <p:cNvSpPr>
            <a:spLocks noChangeArrowheads="1"/>
          </p:cNvSpPr>
          <p:nvPr/>
        </p:nvSpPr>
        <p:spPr bwMode="auto">
          <a:xfrm>
            <a:off x="1295400" y="914400"/>
            <a:ext cx="6243638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Costos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63850" name="Rectangle 10"/>
          <p:cNvSpPr>
            <a:spLocks noChangeArrowheads="1"/>
          </p:cNvSpPr>
          <p:nvPr/>
        </p:nvSpPr>
        <p:spPr bwMode="auto">
          <a:xfrm>
            <a:off x="584200" y="1676400"/>
            <a:ext cx="8331200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Costo total de ensamblaje (1er año de operación)</a:t>
            </a:r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endParaRPr lang="en-US" sz="28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6384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286000"/>
            <a:ext cx="6324600" cy="2930525"/>
          </a:xfrm>
          <a:prstGeom prst="rect">
            <a:avLst/>
          </a:prstGeom>
          <a:noFill/>
        </p:spPr>
      </p:pic>
      <p:sp>
        <p:nvSpPr>
          <p:cNvPr id="163851" name="Rectangle 11"/>
          <p:cNvSpPr>
            <a:spLocks noChangeArrowheads="1"/>
          </p:cNvSpPr>
          <p:nvPr/>
        </p:nvSpPr>
        <p:spPr bwMode="auto">
          <a:xfrm>
            <a:off x="295275" y="5292725"/>
            <a:ext cx="5724525" cy="1489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>
              <a:tabLst>
                <a:tab pos="760413" algn="l"/>
              </a:tabLst>
            </a:pPr>
            <a:r>
              <a:rPr lang="es-ES" sz="1400">
                <a:solidFill>
                  <a:schemeClr val="accent2"/>
                </a:solidFill>
              </a:rPr>
              <a:t>1/</a:t>
            </a:r>
            <a:r>
              <a:rPr lang="es-ES" sz="1400"/>
              <a:t> </a:t>
            </a:r>
            <a:r>
              <a:rPr lang="es-ES" sz="1400">
                <a:solidFill>
                  <a:schemeClr val="accent2"/>
                </a:solidFill>
              </a:rPr>
              <a:t>Se multiplica el costo unitario por la cantidad de colectores solares que se vende durante el primer año de operación de la empresa (544)</a:t>
            </a:r>
            <a:endParaRPr lang="en-US" sz="1400">
              <a:solidFill>
                <a:schemeClr val="accent2"/>
              </a:solidFill>
            </a:endParaRPr>
          </a:p>
          <a:p>
            <a:pPr algn="just">
              <a:tabLst>
                <a:tab pos="760413" algn="l"/>
              </a:tabLst>
            </a:pPr>
            <a:r>
              <a:rPr lang="es-ES" sz="1400">
                <a:solidFill>
                  <a:schemeClr val="accent2"/>
                </a:solidFill>
              </a:rPr>
              <a:t>2/ Comprende el salario de los cinco operarios de la planta ensambladora</a:t>
            </a:r>
            <a:endParaRPr lang="en-US" sz="1400">
              <a:solidFill>
                <a:schemeClr val="accent2"/>
              </a:solidFill>
            </a:endParaRPr>
          </a:p>
          <a:p>
            <a:pPr algn="just">
              <a:tabLst>
                <a:tab pos="760413" algn="l"/>
              </a:tabLst>
            </a:pPr>
            <a:r>
              <a:rPr lang="es-ES" sz="1400">
                <a:solidFill>
                  <a:schemeClr val="accent2"/>
                </a:solidFill>
              </a:rPr>
              <a:t>3/ Comprende el salario del Supervisor de la planta</a:t>
            </a:r>
          </a:p>
          <a:p>
            <a:pPr algn="just">
              <a:tabLst>
                <a:tab pos="760413" algn="l"/>
              </a:tabLst>
            </a:pPr>
            <a:r>
              <a:rPr lang="es-ES" sz="1400">
                <a:solidFill>
                  <a:schemeClr val="accent2"/>
                </a:solidFill>
              </a:rPr>
              <a:t>4/ Es el 0.5% mensual del costo de los equipos y herramientas</a:t>
            </a:r>
            <a:r>
              <a:rPr lang="en-US" sz="14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3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8" grpId="0"/>
      <p:bldP spid="16385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896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1295400" y="914400"/>
            <a:ext cx="624522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Gastos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68968" name="Rectangle 8"/>
          <p:cNvSpPr>
            <a:spLocks noChangeArrowheads="1"/>
          </p:cNvSpPr>
          <p:nvPr/>
        </p:nvSpPr>
        <p:spPr bwMode="auto">
          <a:xfrm>
            <a:off x="2479675" y="1752600"/>
            <a:ext cx="3997325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Gastos Administrativos</a:t>
            </a:r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endParaRPr lang="en-US" sz="28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6896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478088"/>
            <a:ext cx="8220075" cy="3160712"/>
          </a:xfrm>
          <a:prstGeom prst="rect">
            <a:avLst/>
          </a:prstGeom>
          <a:noFill/>
        </p:spPr>
      </p:pic>
      <p:sp>
        <p:nvSpPr>
          <p:cNvPr id="168969" name="Rectangle 9"/>
          <p:cNvSpPr>
            <a:spLocks noChangeArrowheads="1"/>
          </p:cNvSpPr>
          <p:nvPr/>
        </p:nvSpPr>
        <p:spPr bwMode="auto">
          <a:xfrm>
            <a:off x="363538" y="5867400"/>
            <a:ext cx="5275262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/>
            <a:r>
              <a:rPr lang="es-ES" sz="1800">
                <a:solidFill>
                  <a:schemeClr val="accent2"/>
                </a:solidFill>
              </a:rPr>
              <a:t>*   Sueldo fijo, no incluye comisión de venta.</a:t>
            </a:r>
          </a:p>
          <a:p>
            <a:pPr algn="just"/>
            <a:r>
              <a:rPr lang="es-ES" sz="1800">
                <a:solidFill>
                  <a:schemeClr val="accent2"/>
                </a:solidFill>
              </a:rPr>
              <a:t>** Es el costo de una cotización de un</a:t>
            </a:r>
          </a:p>
          <a:p>
            <a:pPr algn="just"/>
            <a:r>
              <a:rPr lang="es-ES" sz="1800">
                <a:solidFill>
                  <a:schemeClr val="accent2"/>
                </a:solidFill>
              </a:rPr>
              <a:t>    despacho de contabilidad</a:t>
            </a:r>
            <a:r>
              <a:rPr lang="en-US" sz="1800">
                <a:solidFill>
                  <a:schemeClr val="accent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8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8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8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8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8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89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8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89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6" grpId="0"/>
      <p:bldP spid="1689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7987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79880" name="Picture 8" descr="image0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257550"/>
            <a:ext cx="3400425" cy="2762250"/>
          </a:xfrm>
          <a:prstGeom prst="rect">
            <a:avLst/>
          </a:prstGeom>
          <a:noFill/>
        </p:spPr>
      </p:pic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457200" y="3260725"/>
            <a:ext cx="40386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sz="2000" b="0">
                <a:solidFill>
                  <a:schemeClr val="accent2"/>
                </a:solidFill>
                <a:latin typeface="Arial" charset="0"/>
              </a:rPr>
              <a:t>     En el esquema vemos cómo está constituido el componente colector de energía solar:</a:t>
            </a:r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1.- Marco de aluminio</a:t>
            </a:r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2.- Cubierta de vidrio templado</a:t>
            </a:r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3.- Placa absorbedora (enrejado</a:t>
            </a: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     con aletas de cobre)</a:t>
            </a:r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4.- Cabezales de alimentación y</a:t>
            </a: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     descarga de agua</a:t>
            </a:r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5.- Aislante</a:t>
            </a:r>
            <a:endParaRPr lang="en-U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 eaLnBrk="0" hangingPunct="0"/>
            <a:r>
              <a:rPr lang="es-ES" sz="2000" b="0">
                <a:solidFill>
                  <a:schemeClr val="accent2"/>
                </a:solidFill>
                <a:latin typeface="Arial" charset="0"/>
              </a:rPr>
              <a:t>6.- Caja del colector</a:t>
            </a:r>
            <a:endParaRPr lang="es-ES" sz="20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609600" y="1049338"/>
            <a:ext cx="8382000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3600" u="sng">
                <a:solidFill>
                  <a:schemeClr val="accent2"/>
                </a:solidFill>
                <a:cs typeface="Arial" charset="0"/>
              </a:rPr>
              <a:t>Colector Solar de Placa Plana</a:t>
            </a:r>
          </a:p>
          <a:p>
            <a:pPr>
              <a:buFont typeface="Wingdings" pitchFamily="2" charset="2"/>
              <a:buChar char="Ø"/>
            </a:pPr>
            <a:endParaRPr lang="es-ES" sz="2000">
              <a:solidFill>
                <a:schemeClr val="accent2"/>
              </a:solidFill>
              <a:cs typeface="Arial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sz="2000">
                <a:solidFill>
                  <a:schemeClr val="accent2"/>
                </a:solidFill>
                <a:cs typeface="Arial" charset="0"/>
              </a:rPr>
              <a:t>Son capaces de calentar un fluido hasta 82 ° C</a:t>
            </a:r>
            <a:endParaRPr lang="es-ES" sz="1800" b="0">
              <a:solidFill>
                <a:schemeClr val="tx1"/>
              </a:solidFill>
              <a:cs typeface="Arial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sz="1800">
                <a:solidFill>
                  <a:schemeClr val="accent2"/>
                </a:solidFill>
                <a:cs typeface="Arial" charset="0"/>
              </a:rPr>
              <a:t>Obtienen una eficiencia entre 40 y 80%</a:t>
            </a:r>
          </a:p>
          <a:p>
            <a:pPr algn="just">
              <a:buFont typeface="Wingdings" pitchFamily="2" charset="2"/>
              <a:buChar char="Ø"/>
            </a:pPr>
            <a:r>
              <a:rPr lang="es-ES" sz="1800">
                <a:solidFill>
                  <a:schemeClr val="accent2"/>
                </a:solidFill>
                <a:cs typeface="Arial" charset="0"/>
              </a:rPr>
              <a:t>Se los coloca con una inclinación de un ángulo igual a los 15 ° de latitud y se orientan unos 20 ° de latitud Sur o 20 ° de latitud Norte.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9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98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98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9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98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98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98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98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798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798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8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998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1295400" y="1006475"/>
            <a:ext cx="624522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Gastos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69992" name="Rectangle 8"/>
          <p:cNvSpPr>
            <a:spLocks noChangeArrowheads="1"/>
          </p:cNvSpPr>
          <p:nvPr/>
        </p:nvSpPr>
        <p:spPr bwMode="auto">
          <a:xfrm>
            <a:off x="2976563" y="1889125"/>
            <a:ext cx="2951162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Gastos de ventas</a:t>
            </a:r>
            <a:endParaRPr lang="en-US" sz="2800" i="1">
              <a:solidFill>
                <a:schemeClr val="accent2"/>
              </a:solidFill>
            </a:endParaRPr>
          </a:p>
          <a:p>
            <a:pPr eaLnBrk="0" hangingPunct="0"/>
            <a:endParaRPr lang="en-US" sz="2800" b="0" i="1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6999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63" y="2646363"/>
            <a:ext cx="5786437" cy="2382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9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90" grpId="0"/>
      <p:bldP spid="16999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7101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1298575" y="1006475"/>
            <a:ext cx="624522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Gastos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1954213" y="1905000"/>
            <a:ext cx="4827587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Depreciación y amortización</a:t>
            </a:r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endParaRPr lang="en-US" sz="28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7101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95600"/>
            <a:ext cx="8382000" cy="2159000"/>
          </a:xfrm>
          <a:prstGeom prst="rect">
            <a:avLst/>
          </a:prstGeom>
          <a:noFill/>
        </p:spPr>
      </p:pic>
      <p:sp>
        <p:nvSpPr>
          <p:cNvPr id="171019" name="Rectangle 11"/>
          <p:cNvSpPr>
            <a:spLocks noChangeArrowheads="1"/>
          </p:cNvSpPr>
          <p:nvPr/>
        </p:nvSpPr>
        <p:spPr bwMode="auto">
          <a:xfrm>
            <a:off x="0" y="435292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4" grpId="0"/>
      <p:bldP spid="17101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7203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1374775" y="1006475"/>
            <a:ext cx="6245225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4400">
                <a:solidFill>
                  <a:schemeClr val="accent2"/>
                </a:solidFill>
                <a:latin typeface="Arial" charset="0"/>
              </a:rPr>
              <a:t>Presupuesto de Gastos</a:t>
            </a:r>
            <a:endParaRPr lang="en-US" sz="44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1871663" y="1828800"/>
            <a:ext cx="5383212" cy="85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2800" i="1">
                <a:solidFill>
                  <a:schemeClr val="accent2"/>
                </a:solidFill>
                <a:latin typeface="Arial" charset="0"/>
              </a:rPr>
              <a:t>Presupuesto de Costo y Gastos</a:t>
            </a:r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endParaRPr lang="en-US" sz="280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pic>
        <p:nvPicPr>
          <p:cNvPr id="17204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667000"/>
            <a:ext cx="8153400" cy="2906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/>
      <p:bldP spid="172039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486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2082800" y="609600"/>
            <a:ext cx="54610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3600" i="1">
                <a:solidFill>
                  <a:schemeClr val="accent2"/>
                </a:solidFill>
                <a:latin typeface="Arial" charset="0"/>
              </a:rPr>
              <a:t>Flujo de Caja Proyectado</a:t>
            </a:r>
            <a:endParaRPr lang="en-US" sz="36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0" y="13001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/>
          </a:p>
        </p:txBody>
      </p:sp>
      <p:pic>
        <p:nvPicPr>
          <p:cNvPr id="16487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098550"/>
            <a:ext cx="61722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1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589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2933700" y="2286000"/>
            <a:ext cx="339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pt-BR" sz="2000">
                <a:solidFill>
                  <a:schemeClr val="tx1"/>
                </a:solidFill>
                <a:latin typeface="Arial" charset="0"/>
              </a:rPr>
              <a:t>R</a:t>
            </a:r>
            <a:r>
              <a:rPr lang="pt-BR" sz="2000" baseline="-30000">
                <a:solidFill>
                  <a:schemeClr val="tx1"/>
                </a:solidFill>
                <a:latin typeface="Arial" charset="0"/>
              </a:rPr>
              <a:t>e </a:t>
            </a:r>
            <a:r>
              <a:rPr lang="pt-BR" sz="2000" b="0">
                <a:solidFill>
                  <a:schemeClr val="tx1"/>
                </a:solidFill>
                <a:latin typeface="Arial" charset="0"/>
              </a:rPr>
              <a:t>=  r </a:t>
            </a:r>
            <a:r>
              <a:rPr lang="pt-BR" sz="2000" b="0" baseline="-30000">
                <a:solidFill>
                  <a:schemeClr val="tx1"/>
                </a:solidFill>
                <a:latin typeface="Arial" charset="0"/>
              </a:rPr>
              <a:t>f   +  </a:t>
            </a:r>
            <a:r>
              <a:rPr lang="pt-BR" sz="2000" b="0">
                <a:solidFill>
                  <a:schemeClr val="tx1"/>
                </a:solidFill>
                <a:latin typeface="Arial" charset="0"/>
              </a:rPr>
              <a:t>( r </a:t>
            </a:r>
            <a:r>
              <a:rPr lang="pt-BR" sz="2000" b="0" baseline="-30000">
                <a:solidFill>
                  <a:schemeClr val="tx1"/>
                </a:solidFill>
                <a:latin typeface="Arial" charset="0"/>
              </a:rPr>
              <a:t>m   </a:t>
            </a:r>
            <a:r>
              <a:rPr lang="pt-BR" sz="2000" b="0">
                <a:solidFill>
                  <a:schemeClr val="tx1"/>
                </a:solidFill>
                <a:latin typeface="Arial" charset="0"/>
              </a:rPr>
              <a:t>- r </a:t>
            </a:r>
            <a:r>
              <a:rPr lang="pt-BR" sz="2000" b="0" baseline="-30000">
                <a:solidFill>
                  <a:schemeClr val="tx1"/>
                </a:solidFill>
                <a:latin typeface="Arial" charset="0"/>
              </a:rPr>
              <a:t>f   </a:t>
            </a:r>
            <a:r>
              <a:rPr lang="pt-BR" sz="2000" b="0">
                <a:solidFill>
                  <a:schemeClr val="tx1"/>
                </a:solidFill>
                <a:latin typeface="Arial" charset="0"/>
              </a:rPr>
              <a:t>) </a:t>
            </a:r>
            <a:r>
              <a:rPr lang="es-ES" sz="2000" b="0">
                <a:solidFill>
                  <a:schemeClr val="tx1"/>
                </a:solidFill>
                <a:latin typeface="Arial" charset="0"/>
              </a:rPr>
              <a:t>β</a:t>
            </a:r>
            <a:endParaRPr lang="en-US" sz="20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endParaRPr lang="en-US" sz="20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3048000" y="4800600"/>
            <a:ext cx="3352800" cy="47942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2400">
                <a:solidFill>
                  <a:schemeClr val="tx1"/>
                </a:solidFill>
                <a:latin typeface="Arial" charset="0"/>
              </a:rPr>
              <a:t>CAPM =</a:t>
            </a:r>
            <a:r>
              <a:rPr lang="es-ES" sz="2400" b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es-ES" sz="2400">
                <a:solidFill>
                  <a:schemeClr val="tx1"/>
                </a:solidFill>
                <a:latin typeface="Arial" charset="0"/>
              </a:rPr>
              <a:t>16.84 %</a:t>
            </a:r>
            <a:endParaRPr lang="en-US" sz="240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endParaRPr lang="en-US" sz="24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0" y="2176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2687638" y="2881313"/>
            <a:ext cx="4329112" cy="1647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pt-BR" sz="1800" b="0">
                <a:solidFill>
                  <a:schemeClr val="tx1"/>
                </a:solidFill>
                <a:latin typeface="Arial" charset="0"/>
              </a:rPr>
              <a:t>Donde :</a:t>
            </a:r>
            <a:endParaRPr lang="en-US" sz="18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r>
              <a:rPr lang="pt-BR" sz="1800">
                <a:solidFill>
                  <a:schemeClr val="tx1"/>
                </a:solidFill>
                <a:latin typeface="Arial" charset="0"/>
              </a:rPr>
              <a:t>R</a:t>
            </a:r>
            <a:r>
              <a:rPr lang="pt-BR" sz="1800" baseline="-30000">
                <a:solidFill>
                  <a:schemeClr val="tx1"/>
                </a:solidFill>
                <a:latin typeface="Arial" charset="0"/>
              </a:rPr>
              <a:t>e  </a:t>
            </a:r>
            <a:r>
              <a:rPr lang="pt-BR" sz="1800">
                <a:solidFill>
                  <a:schemeClr val="tx1"/>
                </a:solidFill>
                <a:latin typeface="Arial" charset="0"/>
              </a:rPr>
              <a:t>=  9.84 % </a:t>
            </a:r>
            <a:endParaRPr lang="en-US" sz="18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r>
              <a:rPr lang="pt-BR" sz="1800">
                <a:solidFill>
                  <a:schemeClr val="tx1"/>
                </a:solidFill>
                <a:latin typeface="Arial" charset="0"/>
              </a:rPr>
              <a:t>r</a:t>
            </a:r>
            <a:r>
              <a:rPr lang="pt-BR" sz="1800" baseline="-30000">
                <a:solidFill>
                  <a:schemeClr val="tx1"/>
                </a:solidFill>
                <a:latin typeface="Arial" charset="0"/>
              </a:rPr>
              <a:t>f   =  </a:t>
            </a:r>
            <a:r>
              <a:rPr lang="pt-BR" sz="1800" b="0">
                <a:solidFill>
                  <a:schemeClr val="tx1"/>
                </a:solidFill>
                <a:latin typeface="Arial" charset="0"/>
              </a:rPr>
              <a:t>4.80 %</a:t>
            </a:r>
            <a:endParaRPr lang="en-US" sz="18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r>
              <a:rPr lang="pt-BR" sz="1800">
                <a:solidFill>
                  <a:schemeClr val="tx1"/>
                </a:solidFill>
                <a:latin typeface="Arial" charset="0"/>
              </a:rPr>
              <a:t>( r </a:t>
            </a:r>
            <a:r>
              <a:rPr lang="pt-BR" sz="1800" baseline="-30000">
                <a:solidFill>
                  <a:schemeClr val="tx1"/>
                </a:solidFill>
                <a:latin typeface="Arial" charset="0"/>
              </a:rPr>
              <a:t>m   </a:t>
            </a:r>
            <a:r>
              <a:rPr lang="pt-BR" sz="1800">
                <a:solidFill>
                  <a:schemeClr val="tx1"/>
                </a:solidFill>
                <a:latin typeface="Arial" charset="0"/>
              </a:rPr>
              <a:t>- r </a:t>
            </a:r>
            <a:r>
              <a:rPr lang="pt-BR" sz="1800" baseline="-30000">
                <a:solidFill>
                  <a:schemeClr val="tx1"/>
                </a:solidFill>
                <a:latin typeface="Arial" charset="0"/>
              </a:rPr>
              <a:t>f   </a:t>
            </a:r>
            <a:r>
              <a:rPr lang="pt-BR" sz="1800">
                <a:solidFill>
                  <a:schemeClr val="tx1"/>
                </a:solidFill>
                <a:latin typeface="Arial" charset="0"/>
              </a:rPr>
              <a:t>) =  </a:t>
            </a:r>
            <a:r>
              <a:rPr lang="pt-BR" sz="1800" b="0">
                <a:solidFill>
                  <a:schemeClr val="tx1"/>
                </a:solidFill>
                <a:latin typeface="Arial" charset="0"/>
              </a:rPr>
              <a:t>Premio por riesgo =   8.40 %</a:t>
            </a:r>
            <a:endParaRPr lang="en-US" sz="18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r>
              <a:rPr lang="es-ES" sz="1800">
                <a:solidFill>
                  <a:schemeClr val="tx1"/>
                </a:solidFill>
                <a:latin typeface="Arial" charset="0"/>
              </a:rPr>
              <a:t>Β</a:t>
            </a:r>
            <a:r>
              <a:rPr lang="pt-BR" sz="1800">
                <a:solidFill>
                  <a:schemeClr val="tx1"/>
                </a:solidFill>
                <a:latin typeface="Arial" charset="0"/>
              </a:rPr>
              <a:t>  </a:t>
            </a:r>
            <a:r>
              <a:rPr lang="pt-BR" sz="1800" b="0">
                <a:solidFill>
                  <a:schemeClr val="tx1"/>
                </a:solidFill>
                <a:latin typeface="Arial" charset="0"/>
              </a:rPr>
              <a:t>=  0.60</a:t>
            </a:r>
            <a:endParaRPr lang="en-US" sz="18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r>
              <a:rPr lang="es-ES" sz="1800">
                <a:solidFill>
                  <a:schemeClr val="tx1"/>
                </a:solidFill>
                <a:latin typeface="Arial" charset="0"/>
              </a:rPr>
              <a:t>Riesgo País =</a:t>
            </a:r>
            <a:r>
              <a:rPr lang="es-ES" sz="1800" b="0">
                <a:solidFill>
                  <a:schemeClr val="tx1"/>
                </a:solidFill>
                <a:latin typeface="Arial" charset="0"/>
              </a:rPr>
              <a:t>  7  %</a:t>
            </a:r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endParaRPr lang="es-E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2463800" y="1279525"/>
            <a:ext cx="41656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3600">
                <a:solidFill>
                  <a:schemeClr val="accent2"/>
                </a:solidFill>
                <a:latin typeface="Arial" charset="0"/>
              </a:rPr>
              <a:t>Tasa de Descuento</a:t>
            </a:r>
            <a:endParaRPr lang="en-US" sz="36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5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5" grpId="0" animBg="1"/>
      <p:bldP spid="165894" grpId="0" animBg="1"/>
      <p:bldP spid="165897" grpId="0"/>
      <p:bldP spid="16589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7613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7613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76134" name="Rectangle 6"/>
          <p:cNvSpPr>
            <a:spLocks noChangeArrowheads="1"/>
          </p:cNvSpPr>
          <p:nvPr/>
        </p:nvSpPr>
        <p:spPr bwMode="auto">
          <a:xfrm>
            <a:off x="228600" y="1600200"/>
            <a:ext cx="6019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fontAlgn="b">
              <a:buFontTx/>
              <a:buBlip>
                <a:blip r:embed="rId3"/>
              </a:buBlip>
            </a:pPr>
            <a:endParaRPr lang="es-ES" sz="4000" b="0">
              <a:solidFill>
                <a:schemeClr val="accent2"/>
              </a:solidFill>
              <a:cs typeface="Arial" charset="0"/>
            </a:endParaRPr>
          </a:p>
          <a:p>
            <a:pPr marL="342900" indent="-342900" algn="just" fontAlgn="b">
              <a:buFont typeface="Wingdings" pitchFamily="2" charset="2"/>
              <a:buChar char="Ø"/>
            </a:pPr>
            <a:r>
              <a:rPr lang="es-ES" sz="4000" b="0">
                <a:solidFill>
                  <a:schemeClr val="accent2"/>
                </a:solidFill>
                <a:cs typeface="Arial" charset="0"/>
              </a:rPr>
              <a:t>VAN: $ 8,293.42</a:t>
            </a:r>
          </a:p>
          <a:p>
            <a:pPr marL="342900" indent="-342900" algn="just" fontAlgn="b">
              <a:buFont typeface="Wingdings" pitchFamily="2" charset="2"/>
              <a:buChar char="Ø"/>
            </a:pPr>
            <a:endParaRPr lang="es-ES" sz="4000" b="0">
              <a:solidFill>
                <a:schemeClr val="accent2"/>
              </a:solidFill>
              <a:cs typeface="Arial" charset="0"/>
            </a:endParaRPr>
          </a:p>
          <a:p>
            <a:pPr marL="342900" indent="-342900" algn="just" fontAlgn="b">
              <a:buFont typeface="Wingdings" pitchFamily="2" charset="2"/>
              <a:buChar char="Ø"/>
            </a:pPr>
            <a:r>
              <a:rPr lang="es-ES" sz="4000" b="0">
                <a:solidFill>
                  <a:schemeClr val="accent2"/>
                </a:solidFill>
                <a:cs typeface="Arial" charset="0"/>
              </a:rPr>
              <a:t>TIR: 18,17%</a:t>
            </a:r>
          </a:p>
          <a:p>
            <a:pPr marL="342900" indent="-342900" algn="just" fontAlgn="b">
              <a:buFont typeface="Wingdings" pitchFamily="2" charset="2"/>
              <a:buNone/>
            </a:pPr>
            <a:endParaRPr lang="es-ES" sz="4000" b="0">
              <a:solidFill>
                <a:schemeClr val="accent2"/>
              </a:solidFill>
              <a:cs typeface="Arial" charset="0"/>
            </a:endParaRPr>
          </a:p>
          <a:p>
            <a:pPr marL="342900" indent="-342900" algn="just" fontAlgn="b">
              <a:buFont typeface="Wingdings" pitchFamily="2" charset="2"/>
              <a:buChar char="Ø"/>
            </a:pPr>
            <a:r>
              <a:rPr lang="es-ES" sz="4000" b="0">
                <a:solidFill>
                  <a:schemeClr val="accent2"/>
                </a:solidFill>
                <a:cs typeface="Arial" charset="0"/>
              </a:rPr>
              <a:t>Payback: Quinto año</a:t>
            </a:r>
          </a:p>
          <a:p>
            <a:pPr marL="342900" indent="-342900" algn="just">
              <a:spcBef>
                <a:spcPct val="20000"/>
              </a:spcBef>
              <a:buFontTx/>
              <a:buBlip>
                <a:blip r:embed="rId3"/>
              </a:buBlip>
            </a:pPr>
            <a:endParaRPr lang="es-ES" sz="40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76137" name="Rectangle 9"/>
          <p:cNvSpPr>
            <a:spLocks noChangeArrowheads="1"/>
          </p:cNvSpPr>
          <p:nvPr/>
        </p:nvSpPr>
        <p:spPr bwMode="auto">
          <a:xfrm>
            <a:off x="2184400" y="1050925"/>
            <a:ext cx="48260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3600" u="sng">
                <a:solidFill>
                  <a:schemeClr val="accent2"/>
                </a:solidFill>
                <a:latin typeface="Arial" charset="0"/>
              </a:rPr>
              <a:t>Evaluación Financiera</a:t>
            </a:r>
            <a:endParaRPr lang="en-US" sz="3600" b="0" u="sng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6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6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6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6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6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5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6916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2114550" y="2400300"/>
            <a:ext cx="8572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US" sz="1800" b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1800" b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/>
            <a:r>
              <a:rPr lang="es-ES" b="0">
                <a:solidFill>
                  <a:schemeClr val="tx1"/>
                </a:solidFill>
                <a:latin typeface="Arial" charset="0"/>
              </a:rPr>
              <a:t>  </a:t>
            </a:r>
            <a:endParaRPr lang="en-US" sz="900" b="0">
              <a:solidFill>
                <a:schemeClr val="tx1"/>
              </a:solidFill>
              <a:latin typeface="Arial" charset="0"/>
            </a:endParaRPr>
          </a:p>
          <a:p>
            <a:pPr eaLnBrk="0" hangingPunct="0"/>
            <a:endParaRPr lang="en-US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6921" name="Rectangle 9"/>
          <p:cNvSpPr>
            <a:spLocks noChangeArrowheads="1"/>
          </p:cNvSpPr>
          <p:nvPr/>
        </p:nvSpPr>
        <p:spPr bwMode="auto">
          <a:xfrm>
            <a:off x="2159000" y="838200"/>
            <a:ext cx="5232400" cy="54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S" sz="3600">
                <a:solidFill>
                  <a:schemeClr val="accent2"/>
                </a:solidFill>
                <a:latin typeface="Arial" charset="0"/>
              </a:rPr>
              <a:t>Análisis de Sensibilidad</a:t>
            </a:r>
            <a:endParaRPr lang="en-US" sz="3600" b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66923" name="Rectangle 11"/>
          <p:cNvSpPr>
            <a:spLocks noChangeArrowheads="1"/>
          </p:cNvSpPr>
          <p:nvPr/>
        </p:nvSpPr>
        <p:spPr bwMode="auto">
          <a:xfrm>
            <a:off x="0" y="5181600"/>
            <a:ext cx="5943600" cy="1466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sz="1600">
                <a:solidFill>
                  <a:schemeClr val="accent2"/>
                </a:solidFill>
                <a:latin typeface="Arial" charset="0"/>
              </a:rPr>
              <a:t>Existe un 49.80% que la VAN sea mayor a 0.</a:t>
            </a:r>
          </a:p>
          <a:p>
            <a:pPr algn="just">
              <a:buFont typeface="Wingdings" pitchFamily="2" charset="2"/>
              <a:buChar char="Ø"/>
            </a:pPr>
            <a:r>
              <a:rPr lang="es-ES" sz="1600">
                <a:solidFill>
                  <a:schemeClr val="accent2"/>
                </a:solidFill>
                <a:latin typeface="Arial" charset="0"/>
              </a:rPr>
              <a:t>Un 50.20% de que sea menor a 0.</a:t>
            </a:r>
          </a:p>
          <a:p>
            <a:pPr algn="just">
              <a:buFont typeface="Wingdings" pitchFamily="2" charset="2"/>
              <a:buChar char="Ø"/>
            </a:pPr>
            <a:r>
              <a:rPr lang="es-ES" sz="1600">
                <a:solidFill>
                  <a:schemeClr val="accent2"/>
                </a:solidFill>
              </a:rPr>
              <a:t>En el mejor de los escenarios, el VAN puede ascender</a:t>
            </a:r>
          </a:p>
          <a:p>
            <a:pPr algn="just">
              <a:buFont typeface="Wingdings" pitchFamily="2" charset="2"/>
              <a:buNone/>
            </a:pPr>
            <a:r>
              <a:rPr lang="es-ES" sz="1600">
                <a:solidFill>
                  <a:schemeClr val="accent2"/>
                </a:solidFill>
              </a:rPr>
              <a:t>   hasta US$ 944,631.72</a:t>
            </a:r>
            <a:r>
              <a:rPr lang="es-ES"/>
              <a:t> </a:t>
            </a:r>
            <a:r>
              <a:rPr lang="es-ES" sz="1600">
                <a:solidFill>
                  <a:schemeClr val="accent2"/>
                </a:solidFill>
              </a:rPr>
              <a:t>(con una probabilidad menor al 1%),</a:t>
            </a:r>
          </a:p>
          <a:p>
            <a:pPr algn="just">
              <a:buFont typeface="Wingdings" pitchFamily="2" charset="2"/>
              <a:buNone/>
            </a:pPr>
            <a:r>
              <a:rPr lang="es-ES" sz="1600">
                <a:solidFill>
                  <a:schemeClr val="accent2"/>
                </a:solidFill>
              </a:rPr>
              <a:t>   y en el peor de los escenarios puede descender hasta</a:t>
            </a:r>
          </a:p>
          <a:p>
            <a:pPr algn="just">
              <a:buFont typeface="Wingdings" pitchFamily="2" charset="2"/>
              <a:buNone/>
            </a:pPr>
            <a:r>
              <a:rPr lang="es-ES" sz="1600">
                <a:solidFill>
                  <a:schemeClr val="accent2"/>
                </a:solidFill>
              </a:rPr>
              <a:t>   -912,935.66.</a:t>
            </a:r>
            <a:r>
              <a:rPr lang="en-US" sz="160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6692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371600"/>
            <a:ext cx="6934200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6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6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6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6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6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6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6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6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6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1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107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75108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75110" name="Rectangle 6"/>
          <p:cNvSpPr>
            <a:spLocks noChangeArrowheads="1"/>
          </p:cNvSpPr>
          <p:nvPr/>
        </p:nvSpPr>
        <p:spPr bwMode="auto">
          <a:xfrm>
            <a:off x="2895600" y="609600"/>
            <a:ext cx="3665538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C" sz="4400">
                <a:solidFill>
                  <a:schemeClr val="accent2"/>
                </a:solidFill>
                <a:latin typeface="Arial" charset="0"/>
                <a:cs typeface="Arial" charset="0"/>
              </a:rPr>
              <a:t>Conclusiones</a:t>
            </a:r>
            <a:endParaRPr lang="en-US" sz="440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>
            <a:off x="762000" y="1409700"/>
            <a:ext cx="7924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 typeface="Wingdings" pitchFamily="2" charset="2"/>
              <a:buNone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La Alta radiación solar.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Mayor protección del medio ambiente.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Existen elevados costos de energías fósiles.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El Clima frió que se presentan en todos los meses.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Segmento de Mercado medio – alto y alto, con viviendas propias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El Proyecto resulto ser rentable para los potenciales inversionistas.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5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51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51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51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51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51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51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0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93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6794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6794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762000" y="1485900"/>
            <a:ext cx="7924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Promocionar las ventajas ambientales del uso de los colectores solares, y el ahorro en consumo de energía eléctrica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Organizar, por lo menos 1 vez al año, una Casa Abierta sobre Energías Renovables.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En mediano y largo plazo, abrir nuevos mercados en la Sierra Ecuatoriana.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s-ES" altLang="zh-CN" sz="2400">
              <a:solidFill>
                <a:schemeClr val="accent2"/>
              </a:solidFill>
              <a:ea typeface="宋体" charset="-122"/>
              <a:cs typeface="Arial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s-ES" altLang="zh-CN" sz="2400">
                <a:solidFill>
                  <a:schemeClr val="accent2"/>
                </a:solidFill>
                <a:ea typeface="宋体" charset="-122"/>
                <a:cs typeface="Arial" charset="0"/>
              </a:rPr>
              <a:t>Aprovechar que el actual Gobierno, esta mostrando un alto interés por el tema de viviendas populares.</a:t>
            </a:r>
          </a:p>
        </p:txBody>
      </p:sp>
      <p:sp>
        <p:nvSpPr>
          <p:cNvPr id="167943" name="Rectangle 7"/>
          <p:cNvSpPr>
            <a:spLocks noChangeArrowheads="1"/>
          </p:cNvSpPr>
          <p:nvPr/>
        </p:nvSpPr>
        <p:spPr bwMode="auto">
          <a:xfrm>
            <a:off x="2227263" y="777875"/>
            <a:ext cx="4940300" cy="669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s-EC" sz="4400">
                <a:solidFill>
                  <a:schemeClr val="accent2"/>
                </a:solidFill>
                <a:latin typeface="Arial" charset="0"/>
                <a:cs typeface="Arial" charset="0"/>
              </a:rPr>
              <a:t>Recomendaciones</a:t>
            </a:r>
            <a:endParaRPr lang="en-US" sz="440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7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7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79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79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5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7306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pic>
        <p:nvPicPr>
          <p:cNvPr id="173062" name="Picture 6" descr="b00022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028825"/>
            <a:ext cx="35814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64" name="WordArt 8"/>
          <p:cNvSpPr>
            <a:spLocks noChangeArrowheads="1" noChangeShapeType="1" noTextEdit="1"/>
          </p:cNvSpPr>
          <p:nvPr/>
        </p:nvSpPr>
        <p:spPr bwMode="auto">
          <a:xfrm>
            <a:off x="2933700" y="3019425"/>
            <a:ext cx="3238500" cy="7905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s-ES" sz="44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30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1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04452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pic>
        <p:nvPicPr>
          <p:cNvPr id="10445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66800"/>
            <a:ext cx="784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99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81000" y="1117600"/>
            <a:ext cx="845820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sz="3600" u="sng">
                <a:solidFill>
                  <a:schemeClr val="accent2"/>
                </a:solidFill>
                <a:cs typeface="Arial" charset="0"/>
              </a:rPr>
              <a:t>Aplicaciones y Ventajas</a:t>
            </a:r>
          </a:p>
          <a:p>
            <a:pPr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endParaRPr lang="es-ES" sz="2400">
              <a:solidFill>
                <a:schemeClr val="accent2"/>
              </a:solidFill>
              <a:latin typeface="Arial" charset="0"/>
              <a:cs typeface="Arial" charset="0"/>
            </a:endParaRP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Con una instalación de 2 </a:t>
            </a:r>
            <a:r>
              <a:rPr lang="es-ES" sz="2000">
                <a:solidFill>
                  <a:schemeClr val="accent2"/>
                </a:solidFill>
                <a:cs typeface="Arial" charset="0"/>
              </a:rPr>
              <a:t>m2 </a:t>
            </a:r>
            <a:r>
              <a:rPr lang="es-ES" sz="2400">
                <a:solidFill>
                  <a:schemeClr val="accent2"/>
                </a:solidFill>
                <a:cs typeface="Arial" charset="0"/>
              </a:rPr>
              <a:t>de paneles solares podemos satisfacer un suministro de agua caliente en un 60%. Existen 2 beneficios: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</a:t>
            </a:r>
            <a:r>
              <a:rPr lang="es-ES" sz="2400" i="1">
                <a:solidFill>
                  <a:schemeClr val="accent2"/>
                </a:solidFill>
                <a:cs typeface="Arial" charset="0"/>
              </a:rPr>
              <a:t>Económico</a:t>
            </a:r>
            <a:endParaRPr lang="es-ES" sz="2400">
              <a:solidFill>
                <a:schemeClr val="accent2"/>
              </a:solidFill>
              <a:cs typeface="Arial" charset="0"/>
            </a:endParaRP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Char char="Ø"/>
            </a:pPr>
            <a:r>
              <a:rPr lang="es-ES" sz="2400">
                <a:solidFill>
                  <a:schemeClr val="accent2"/>
                </a:solidFill>
                <a:cs typeface="Arial" charset="0"/>
              </a:rPr>
              <a:t> </a:t>
            </a:r>
            <a:r>
              <a:rPr lang="es-ES" sz="2400" i="1">
                <a:solidFill>
                  <a:schemeClr val="accent2"/>
                </a:solidFill>
                <a:cs typeface="Arial" charset="0"/>
              </a:rPr>
              <a:t>Ambientales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latin typeface="Arial" charset="0"/>
                <a:cs typeface="Arial" charset="0"/>
              </a:rPr>
              <a:t>         - Se elimina el uso del gas LP.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latin typeface="Arial" charset="0"/>
                <a:cs typeface="Arial" charset="0"/>
              </a:rPr>
              <a:t>         - Contribuye a mejorar la calidad del aire.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latin typeface="Arial" charset="0"/>
                <a:cs typeface="Arial" charset="0"/>
              </a:rPr>
              <a:t>         - Elimina emisiones de gases de efecto invernadero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latin typeface="Arial" charset="0"/>
                <a:cs typeface="Arial" charset="0"/>
              </a:rPr>
              <a:t>         - Elimina el CO2.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latin typeface="Arial" charset="0"/>
                <a:cs typeface="Arial" charset="0"/>
              </a:rPr>
              <a:t>         - Al instalar 2 m2 de paneles, contribuimos a anular</a:t>
            </a:r>
          </a:p>
          <a:p>
            <a:pPr algn="just">
              <a:buClr>
                <a:schemeClr val="accent2"/>
              </a:buClr>
              <a:buSzPts val="2000"/>
              <a:buFont typeface="Wingdings" pitchFamily="2" charset="2"/>
              <a:buNone/>
            </a:pPr>
            <a:r>
              <a:rPr lang="es-ES" sz="2400">
                <a:solidFill>
                  <a:schemeClr val="accent2"/>
                </a:solidFill>
                <a:latin typeface="Arial" charset="0"/>
                <a:cs typeface="Arial" charset="0"/>
              </a:rPr>
              <a:t>           anualmente 1,5 toneladas de CO2.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6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6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6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6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65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65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65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65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65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065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Puesta de sol"/>
          <p:cNvPicPr>
            <a:picLocks noChangeAspect="1" noChangeArrowheads="1"/>
          </p:cNvPicPr>
          <p:nvPr/>
        </p:nvPicPr>
        <p:blipFill>
          <a:blip r:embed="rId2">
            <a:lum bright="58000" contrast="-2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WordArt 3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158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ECUASOL</a:t>
            </a:r>
          </a:p>
        </p:txBody>
      </p:sp>
      <p:sp>
        <p:nvSpPr>
          <p:cNvPr id="81924" name="WordArt 4"/>
          <p:cNvSpPr>
            <a:spLocks noChangeArrowheads="1" noChangeShapeType="1" noTextEdit="1"/>
          </p:cNvSpPr>
          <p:nvPr/>
        </p:nvSpPr>
        <p:spPr bwMode="auto">
          <a:xfrm>
            <a:off x="5867400" y="6172200"/>
            <a:ext cx="3124200" cy="3857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s-EC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"La Energia del Sol en tus manos"</a:t>
            </a:r>
            <a:endParaRPr lang="es-ES" sz="18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5943600" y="228600"/>
            <a:ext cx="319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8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Tecnología 100% alemana</a:t>
            </a:r>
            <a:r>
              <a:rPr lang="en-US" sz="1800" b="0">
                <a:solidFill>
                  <a:srgbClr val="FF3300"/>
                </a:solidFill>
                <a:cs typeface="Arial" charset="0"/>
              </a:rPr>
              <a:t> </a:t>
            </a: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1752600" y="2803525"/>
            <a:ext cx="5715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3600">
                <a:solidFill>
                  <a:schemeClr val="accent2"/>
                </a:solidFill>
                <a:ea typeface="宋体" charset="-122"/>
                <a:cs typeface="Arial" charset="0"/>
              </a:rPr>
              <a:t>INVESTIGACIÓN DE MERCADO</a:t>
            </a:r>
            <a:endParaRPr lang="es-ES" altLang="zh-CN" sz="3200">
              <a:solidFill>
                <a:schemeClr val="accent2"/>
              </a:solidFill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entury Gothic" pitchFamily="34" charset="0"/>
            <a:ea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entury Gothic" pitchFamily="34" charset="0"/>
            <a:ea typeface="Times New Roman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2169</TotalTime>
  <Words>3945</Words>
  <Application>Microsoft Office PowerPoint</Application>
  <PresentationFormat>Presentación en pantalla (4:3)</PresentationFormat>
  <Paragraphs>749</Paragraphs>
  <Slides>69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69</vt:i4>
      </vt:variant>
    </vt:vector>
  </HeadingPairs>
  <TitlesOfParts>
    <vt:vector size="80" baseType="lpstr">
      <vt:lpstr>Arial</vt:lpstr>
      <vt:lpstr>Century Gothic</vt:lpstr>
      <vt:lpstr>宋体</vt:lpstr>
      <vt:lpstr>Wingdings</vt:lpstr>
      <vt:lpstr>Times New Roman</vt:lpstr>
      <vt:lpstr>Tahoma</vt:lpstr>
      <vt:lpstr>Cooper Black</vt:lpstr>
      <vt:lpstr>Comic Sans MS</vt:lpstr>
      <vt:lpstr>Bodoni MT Black</vt:lpstr>
      <vt:lpstr>Default Design</vt:lpstr>
      <vt:lpstr>Equation.3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Administrador</cp:lastModifiedBy>
  <cp:revision>80</cp:revision>
  <dcterms:created xsi:type="dcterms:W3CDTF">2007-06-05T01:51:59Z</dcterms:created>
  <dcterms:modified xsi:type="dcterms:W3CDTF">2009-12-14T20:20:57Z</dcterms:modified>
</cp:coreProperties>
</file>