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412" r:id="rId2"/>
    <p:sldId id="411" r:id="rId3"/>
    <p:sldId id="413" r:id="rId4"/>
    <p:sldId id="256" r:id="rId5"/>
    <p:sldId id="257" r:id="rId6"/>
    <p:sldId id="432" r:id="rId7"/>
    <p:sldId id="415" r:id="rId8"/>
    <p:sldId id="262" r:id="rId9"/>
    <p:sldId id="265" r:id="rId10"/>
    <p:sldId id="307" r:id="rId11"/>
    <p:sldId id="308" r:id="rId12"/>
    <p:sldId id="309" r:id="rId13"/>
    <p:sldId id="310" r:id="rId14"/>
    <p:sldId id="418" r:id="rId15"/>
    <p:sldId id="319" r:id="rId16"/>
    <p:sldId id="323" r:id="rId17"/>
    <p:sldId id="320" r:id="rId18"/>
    <p:sldId id="441" r:id="rId19"/>
    <p:sldId id="326" r:id="rId20"/>
    <p:sldId id="333" r:id="rId21"/>
    <p:sldId id="335" r:id="rId22"/>
    <p:sldId id="421" r:id="rId23"/>
    <p:sldId id="340" r:id="rId24"/>
    <p:sldId id="343" r:id="rId25"/>
    <p:sldId id="348" r:id="rId26"/>
    <p:sldId id="353" r:id="rId27"/>
    <p:sldId id="434" r:id="rId28"/>
    <p:sldId id="435" r:id="rId29"/>
    <p:sldId id="436" r:id="rId30"/>
    <p:sldId id="422" r:id="rId31"/>
    <p:sldId id="405" r:id="rId32"/>
    <p:sldId id="410" r:id="rId33"/>
    <p:sldId id="426" r:id="rId34"/>
    <p:sldId id="376" r:id="rId35"/>
    <p:sldId id="430" r:id="rId36"/>
    <p:sldId id="263" r:id="rId37"/>
    <p:sldId id="427" r:id="rId38"/>
    <p:sldId id="437" r:id="rId39"/>
    <p:sldId id="374" r:id="rId40"/>
    <p:sldId id="443" r:id="rId41"/>
    <p:sldId id="387" r:id="rId42"/>
    <p:sldId id="440" r:id="rId43"/>
    <p:sldId id="424" r:id="rId44"/>
    <p:sldId id="433" r:id="rId45"/>
    <p:sldId id="442" r:id="rId46"/>
    <p:sldId id="399" r:id="rId47"/>
    <p:sldId id="400" r:id="rId4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3039" autoAdjust="0"/>
    <p:restoredTop sz="92444" autoAdjust="0"/>
  </p:normalViewPr>
  <p:slideViewPr>
    <p:cSldViewPr>
      <p:cViewPr varScale="1">
        <p:scale>
          <a:sx n="40" d="100"/>
          <a:sy n="40" d="100"/>
        </p:scale>
        <p:origin x="-108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962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168963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68964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168965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6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7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8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9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0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1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2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3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4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5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6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7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8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9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0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1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2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3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4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5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6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7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8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9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0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1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2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3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4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5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6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7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8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9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0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1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2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3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4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5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6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7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8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9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0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1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2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3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4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5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6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7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8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9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0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1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2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3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4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5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6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7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8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9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0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1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2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3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4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5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6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7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8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9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0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1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2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3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4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5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6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7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8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9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0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1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2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3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4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5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6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7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8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9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0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1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2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169063" name="Rectangle 103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9064" name="Rectangle 104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9065" name="Rectangle 10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B751BCAC-403C-4B26-84A2-26C7ACD8954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9066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69067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9068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169069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6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6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068" grpId="0" animBg="1" autoUpdateAnimBg="0"/>
      <p:bldP spid="16906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626F0-F66B-45DF-B9E3-A15BFA6B452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57BF6-5C42-4C93-8AA7-61A37F17FC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809625" y="2214563"/>
            <a:ext cx="7958138" cy="3881437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DC267D61-83FC-4066-B75D-8647A140906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15DF7-7C56-4A30-9990-A4B045E5BB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8E39E-AD76-44A4-983F-2E340C0C1D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F2D80-7CA4-48C2-8C6B-A261DFEB0A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F26FF-43F0-4BF2-A3ED-C61A42A000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3E3F1-9CDC-46F3-99B0-60C9A83A3D0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A5A7B-72B4-4B7E-91F2-301ABD06129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FEFD5-95AF-4E82-B528-E37CE731753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621DA-B9A2-4228-9DE4-B8543E5394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8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67939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67940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1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2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3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4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5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6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7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8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9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0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1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2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3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4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5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6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7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8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9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0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1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2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3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4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5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6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7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8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9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0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1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2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3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4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5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6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7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8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9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0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1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2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3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4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5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6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7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8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9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0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1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2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3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4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5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6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7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8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9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0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1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2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3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4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5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6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7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8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9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0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1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2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3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4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5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6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7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8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9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0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1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2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3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4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5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6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7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8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9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0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1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2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3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4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5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6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7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68038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68039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0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1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2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168043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68044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es-ES"/>
          </a:p>
        </p:txBody>
      </p:sp>
      <p:sp>
        <p:nvSpPr>
          <p:cNvPr id="168045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es-ES"/>
          </a:p>
        </p:txBody>
      </p:sp>
      <p:sp>
        <p:nvSpPr>
          <p:cNvPr id="168046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8F8F32DA-14F0-4D62-98C6-D698DC5A333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8047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Gr_fico_de_Microsoft_Office_Excel8.xls"/><Relationship Id="rId4" Type="http://schemas.openxmlformats.org/officeDocument/2006/relationships/image" Target="../media/image1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Gr_fico_de_Microsoft_Office_Excel9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3200"/>
              <a:t/>
            </a:r>
            <a:br>
              <a:rPr lang="es-MX" sz="3200"/>
            </a:br>
            <a:r>
              <a:rPr lang="es-MX" sz="3200">
                <a:latin typeface="Arial" charset="0"/>
              </a:rPr>
              <a:t>“Proyecto de Producción de la Quinua con Métodos Orgánicos y su Exportación ”</a:t>
            </a:r>
            <a:br>
              <a:rPr lang="es-MX" sz="3200">
                <a:latin typeface="Arial" charset="0"/>
              </a:rPr>
            </a:br>
            <a:endParaRPr lang="es-ES" sz="3200">
              <a:latin typeface="Arial" charset="0"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0"/>
            <a:ext cx="6662738" cy="2994025"/>
          </a:xfrm>
        </p:spPr>
        <p:txBody>
          <a:bodyPr/>
          <a:lstStyle/>
          <a:p>
            <a:r>
              <a:rPr lang="es-MX">
                <a:latin typeface="Arial" charset="0"/>
              </a:rPr>
              <a:t>Previo a la obtención del Título: “Ingenieria Comercial con Mención en Gestión Empresarial Especialización Comercio Exterior y Marketing”</a:t>
            </a:r>
          </a:p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Elaborado por: Jaen Bustamante Q y Cristina Vargas M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ESTUDIO DE MERCADO</a:t>
            </a:r>
            <a:r>
              <a:rPr lang="es-ES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b="1">
                <a:latin typeface="Arial" charset="0"/>
                <a:cs typeface="Arial" charset="0"/>
              </a:rPr>
              <a:t>Análisis FODA</a:t>
            </a:r>
            <a:endParaRPr lang="es-ES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C" b="1">
                <a:latin typeface="Arial" charset="0"/>
                <a:cs typeface="Arial" charset="0"/>
              </a:rPr>
              <a:t>Fortalezas</a:t>
            </a:r>
          </a:p>
          <a:p>
            <a:pPr algn="just"/>
            <a:r>
              <a:rPr lang="es-ES">
                <a:latin typeface="Arial" charset="0"/>
                <a:cs typeface="Times New Roman" pitchFamily="18" charset="0"/>
              </a:rPr>
              <a:t>Cultivo de quinua en zonas andinas.</a:t>
            </a:r>
          </a:p>
          <a:p>
            <a:pPr algn="just"/>
            <a:r>
              <a:rPr lang="es-ES">
                <a:latin typeface="Arial" charset="0"/>
                <a:cs typeface="Arial" charset="0"/>
              </a:rPr>
              <a:t>El país posee zonas agro ecológicas apropiadas.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cs typeface="Times New Roman" pitchFamily="18" charset="0"/>
              </a:rPr>
              <a:t>  </a:t>
            </a:r>
            <a:r>
              <a:rPr lang="es-ES">
                <a:latin typeface="Arial" charset="0"/>
                <a:cs typeface="Arial" charset="0"/>
              </a:rPr>
              <a:t>Diversidad de  productos.</a:t>
            </a:r>
            <a:endParaRPr lang="es-ES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C" b="1">
                <a:latin typeface="Arial" charset="0"/>
                <a:cs typeface="Arial" charset="0"/>
              </a:rPr>
              <a:t>Oportunidades </a:t>
            </a:r>
          </a:p>
          <a:p>
            <a:pPr algn="just">
              <a:buFont typeface="Wingdings" pitchFamily="2" charset="2"/>
              <a:buNone/>
            </a:pPr>
            <a:endParaRPr lang="es-ES" sz="2800" b="1">
              <a:latin typeface="Arial" charset="0"/>
              <a:cs typeface="Arial" charset="0"/>
            </a:endParaRPr>
          </a:p>
          <a:p>
            <a:r>
              <a:rPr lang="es-ES" sz="2800">
                <a:latin typeface="Arial" charset="0"/>
                <a:cs typeface="Arial" charset="0"/>
              </a:rPr>
              <a:t>Posibilidades de ampliar el consumo nacional.</a:t>
            </a:r>
            <a:endParaRPr lang="es-ES" sz="2800">
              <a:cs typeface="Times New Roman" pitchFamily="18" charset="0"/>
            </a:endParaRPr>
          </a:p>
          <a:p>
            <a:pPr algn="just"/>
            <a:r>
              <a:rPr lang="es-ES" sz="2800">
                <a:latin typeface="Arial" charset="0"/>
                <a:cs typeface="Arial" charset="0"/>
              </a:rPr>
              <a:t>Posibilidades de ampliar la participación ecuatoriana en los mercados internacionales.</a:t>
            </a:r>
            <a:endParaRPr lang="es-ES" sz="2800">
              <a:cs typeface="Times New Roman" pitchFamily="18" charset="0"/>
            </a:endParaRPr>
          </a:p>
          <a:p>
            <a:pPr algn="just"/>
            <a:r>
              <a:rPr lang="es-ES" sz="2800">
                <a:latin typeface="Arial" charset="0"/>
                <a:cs typeface="Arial" charset="0"/>
              </a:rPr>
              <a:t>Costos bajos de producción.</a:t>
            </a:r>
            <a:endParaRPr lang="es-ES" sz="2800">
              <a:cs typeface="Times New Roman" pitchFamily="18" charset="0"/>
            </a:endParaRPr>
          </a:p>
          <a:p>
            <a:r>
              <a:rPr lang="es-ES" sz="2800">
                <a:latin typeface="Arial" charset="0"/>
                <a:cs typeface="Arial" charset="0"/>
              </a:rPr>
              <a:t>El Ecuador está exento de aranceles</a:t>
            </a:r>
            <a:r>
              <a:rPr lang="es-E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>
                <a:latin typeface="Arial" charset="0"/>
                <a:cs typeface="Arial" charset="0"/>
              </a:rPr>
              <a:t>Debilidades</a:t>
            </a:r>
            <a:endParaRPr lang="es-ES" sz="2800" b="1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una estrategia de promoción del producto en el mercado interno y externo.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asistencia técnica para la producción orgánica.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Escasez de mano de obra calificada.</a:t>
            </a:r>
            <a:endParaRPr lang="es-MX" sz="2800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áreas de sembrío. </a:t>
            </a:r>
            <a:endParaRPr lang="es-ES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apoyo del gobierno para la producción orgánica.</a:t>
            </a: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Desconocimiento del producto.</a:t>
            </a:r>
          </a:p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 b="1">
                <a:latin typeface="Arial" charset="0"/>
                <a:cs typeface="Arial" charset="0"/>
              </a:rPr>
              <a:t>Amenazas</a:t>
            </a:r>
          </a:p>
          <a:p>
            <a:pPr algn="just"/>
            <a:r>
              <a:rPr lang="es-ES">
                <a:latin typeface="Arial" charset="0"/>
                <a:cs typeface="Arial" charset="0"/>
              </a:rPr>
              <a:t>Fenómeno climático de El Niño.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Nuevos competidores.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cs typeface="Times New Roman" pitchFamily="18" charset="0"/>
              </a:rPr>
              <a:t> </a:t>
            </a:r>
            <a:r>
              <a:rPr lang="es-ES">
                <a:latin typeface="Arial" charset="0"/>
                <a:cs typeface="Arial" charset="0"/>
              </a:rPr>
              <a:t>Variaciones de clima.</a:t>
            </a:r>
            <a:endParaRPr lang="es-ES">
              <a:cs typeface="Times New Roman" pitchFamily="18" charset="0"/>
            </a:endParaRPr>
          </a:p>
          <a:p>
            <a:r>
              <a:rPr lang="es-EC">
                <a:latin typeface="Arial" charset="0"/>
                <a:cs typeface="Times New Roman" pitchFamily="18" charset="0"/>
              </a:rPr>
              <a:t> Efecto sustitución.</a:t>
            </a:r>
            <a:endParaRPr lang="es-EC" b="1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s-ES" b="1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Tabla 4.2. Porcentajes de venta más altos por ciudad</a:t>
            </a:r>
            <a:endParaRPr lang="es-ES" sz="3600">
              <a:latin typeface="Arial" charset="0"/>
            </a:endParaRPr>
          </a:p>
        </p:txBody>
      </p:sp>
      <p:grpSp>
        <p:nvGrpSpPr>
          <p:cNvPr id="183361" name="Group 65"/>
          <p:cNvGrpSpPr>
            <a:grpSpLocks/>
          </p:cNvGrpSpPr>
          <p:nvPr/>
        </p:nvGrpSpPr>
        <p:grpSpPr bwMode="auto">
          <a:xfrm>
            <a:off x="1981200" y="3048000"/>
            <a:ext cx="5638800" cy="2133600"/>
            <a:chOff x="-3" y="-3"/>
            <a:chExt cx="2194" cy="2654"/>
          </a:xfrm>
        </p:grpSpPr>
        <p:grpSp>
          <p:nvGrpSpPr>
            <p:cNvPr id="183359" name="Group 63"/>
            <p:cNvGrpSpPr>
              <a:grpSpLocks/>
            </p:cNvGrpSpPr>
            <p:nvPr/>
          </p:nvGrpSpPr>
          <p:grpSpPr bwMode="auto">
            <a:xfrm>
              <a:off x="0" y="0"/>
              <a:ext cx="2188" cy="2648"/>
              <a:chOff x="0" y="0"/>
              <a:chExt cx="2188" cy="2648"/>
            </a:xfrm>
          </p:grpSpPr>
          <p:grpSp>
            <p:nvGrpSpPr>
              <p:cNvPr id="183314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811" cy="518"/>
                <a:chOff x="0" y="0"/>
                <a:chExt cx="811" cy="518"/>
              </a:xfrm>
            </p:grpSpPr>
            <p:sp>
              <p:nvSpPr>
                <p:cNvPr id="183313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11" cy="518"/>
                </a:xfrm>
                <a:prstGeom prst="rect">
                  <a:avLst/>
                </a:prstGeom>
                <a:solidFill>
                  <a:srgbClr val="FF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12" name="Group 1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11" cy="518"/>
                  <a:chOff x="0" y="0"/>
                  <a:chExt cx="811" cy="518"/>
                </a:xfrm>
              </p:grpSpPr>
              <p:sp>
                <p:nvSpPr>
                  <p:cNvPr id="183299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755" cy="518"/>
                  </a:xfrm>
                  <a:prstGeom prst="rect">
                    <a:avLst/>
                  </a:prstGeom>
                  <a:solidFill>
                    <a:srgbClr val="FF99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Ciudades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11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18" name="Group 22"/>
              <p:cNvGrpSpPr>
                <a:grpSpLocks/>
              </p:cNvGrpSpPr>
              <p:nvPr/>
            </p:nvGrpSpPr>
            <p:grpSpPr bwMode="auto">
              <a:xfrm>
                <a:off x="811" y="0"/>
                <a:ext cx="1377" cy="518"/>
                <a:chOff x="811" y="0"/>
                <a:chExt cx="1377" cy="518"/>
              </a:xfrm>
            </p:grpSpPr>
            <p:sp>
              <p:nvSpPr>
                <p:cNvPr id="183317" name="Rectangle 21"/>
                <p:cNvSpPr>
                  <a:spLocks noChangeArrowheads="1"/>
                </p:cNvSpPr>
                <p:nvPr/>
              </p:nvSpPr>
              <p:spPr bwMode="auto">
                <a:xfrm>
                  <a:off x="811" y="0"/>
                  <a:ext cx="1377" cy="518"/>
                </a:xfrm>
                <a:prstGeom prst="rect">
                  <a:avLst/>
                </a:prstGeom>
                <a:solidFill>
                  <a:srgbClr val="FF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16" name="Group 20"/>
                <p:cNvGrpSpPr>
                  <a:grpSpLocks/>
                </p:cNvGrpSpPr>
                <p:nvPr/>
              </p:nvGrpSpPr>
              <p:grpSpPr bwMode="auto">
                <a:xfrm>
                  <a:off x="811" y="0"/>
                  <a:ext cx="1377" cy="518"/>
                  <a:chOff x="811" y="0"/>
                  <a:chExt cx="1377" cy="518"/>
                </a:xfrm>
              </p:grpSpPr>
              <p:sp>
                <p:nvSpPr>
                  <p:cNvPr id="18330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0"/>
                    <a:ext cx="1321" cy="518"/>
                  </a:xfrm>
                  <a:prstGeom prst="rect">
                    <a:avLst/>
                  </a:prstGeom>
                  <a:solidFill>
                    <a:srgbClr val="FF99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Total de consumo de quinua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5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0"/>
                    <a:ext cx="13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22" name="Group 26"/>
              <p:cNvGrpSpPr>
                <a:grpSpLocks/>
              </p:cNvGrpSpPr>
              <p:nvPr/>
            </p:nvGrpSpPr>
            <p:grpSpPr bwMode="auto">
              <a:xfrm>
                <a:off x="0" y="518"/>
                <a:ext cx="811" cy="403"/>
                <a:chOff x="0" y="518"/>
                <a:chExt cx="811" cy="403"/>
              </a:xfrm>
            </p:grpSpPr>
            <p:sp>
              <p:nvSpPr>
                <p:cNvPr id="183321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0" name="Group 24"/>
                <p:cNvGrpSpPr>
                  <a:grpSpLocks/>
                </p:cNvGrpSpPr>
                <p:nvPr/>
              </p:nvGrpSpPr>
              <p:grpSpPr bwMode="auto">
                <a:xfrm>
                  <a:off x="0" y="518"/>
                  <a:ext cx="811" cy="403"/>
                  <a:chOff x="0" y="518"/>
                  <a:chExt cx="811" cy="403"/>
                </a:xfrm>
              </p:grpSpPr>
              <p:sp>
                <p:nvSpPr>
                  <p:cNvPr id="18330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518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Quito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18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26" name="Group 30"/>
              <p:cNvGrpSpPr>
                <a:grpSpLocks/>
              </p:cNvGrpSpPr>
              <p:nvPr/>
            </p:nvGrpSpPr>
            <p:grpSpPr bwMode="auto">
              <a:xfrm>
                <a:off x="811" y="518"/>
                <a:ext cx="1377" cy="403"/>
                <a:chOff x="811" y="518"/>
                <a:chExt cx="1377" cy="403"/>
              </a:xfrm>
            </p:grpSpPr>
            <p:sp>
              <p:nvSpPr>
                <p:cNvPr id="183325" name="Rectangle 29"/>
                <p:cNvSpPr>
                  <a:spLocks noChangeArrowheads="1"/>
                </p:cNvSpPr>
                <p:nvPr/>
              </p:nvSpPr>
              <p:spPr bwMode="auto">
                <a:xfrm>
                  <a:off x="811" y="518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4" name="Group 28"/>
                <p:cNvGrpSpPr>
                  <a:grpSpLocks/>
                </p:cNvGrpSpPr>
                <p:nvPr/>
              </p:nvGrpSpPr>
              <p:grpSpPr bwMode="auto">
                <a:xfrm>
                  <a:off x="811" y="518"/>
                  <a:ext cx="1377" cy="403"/>
                  <a:chOff x="811" y="518"/>
                  <a:chExt cx="1377" cy="403"/>
                </a:xfrm>
              </p:grpSpPr>
              <p:sp>
                <p:nvSpPr>
                  <p:cNvPr id="18330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518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71%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23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518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0" name="Group 34"/>
              <p:cNvGrpSpPr>
                <a:grpSpLocks/>
              </p:cNvGrpSpPr>
              <p:nvPr/>
            </p:nvGrpSpPr>
            <p:grpSpPr bwMode="auto">
              <a:xfrm>
                <a:off x="0" y="921"/>
                <a:ext cx="811" cy="403"/>
                <a:chOff x="0" y="921"/>
                <a:chExt cx="811" cy="403"/>
              </a:xfrm>
            </p:grpSpPr>
            <p:sp>
              <p:nvSpPr>
                <p:cNvPr id="183329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8" name="Group 32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811" cy="403"/>
                  <a:chOff x="0" y="921"/>
                  <a:chExt cx="811" cy="403"/>
                </a:xfrm>
              </p:grpSpPr>
              <p:sp>
                <p:nvSpPr>
                  <p:cNvPr id="18330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Ambato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27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4" name="Group 38"/>
              <p:cNvGrpSpPr>
                <a:grpSpLocks/>
              </p:cNvGrpSpPr>
              <p:nvPr/>
            </p:nvGrpSpPr>
            <p:grpSpPr bwMode="auto">
              <a:xfrm>
                <a:off x="811" y="921"/>
                <a:ext cx="1377" cy="403"/>
                <a:chOff x="811" y="921"/>
                <a:chExt cx="1377" cy="403"/>
              </a:xfrm>
            </p:grpSpPr>
            <p:sp>
              <p:nvSpPr>
                <p:cNvPr id="183333" name="Rectangle 37"/>
                <p:cNvSpPr>
                  <a:spLocks noChangeArrowheads="1"/>
                </p:cNvSpPr>
                <p:nvPr/>
              </p:nvSpPr>
              <p:spPr bwMode="auto">
                <a:xfrm>
                  <a:off x="811" y="921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32" name="Group 36"/>
                <p:cNvGrpSpPr>
                  <a:grpSpLocks/>
                </p:cNvGrpSpPr>
                <p:nvPr/>
              </p:nvGrpSpPr>
              <p:grpSpPr bwMode="auto">
                <a:xfrm>
                  <a:off x="811" y="921"/>
                  <a:ext cx="1377" cy="403"/>
                  <a:chOff x="811" y="921"/>
                  <a:chExt cx="1377" cy="403"/>
                </a:xfrm>
              </p:grpSpPr>
              <p:sp>
                <p:nvSpPr>
                  <p:cNvPr id="18330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921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5.8%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31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921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8" name="Group 42"/>
              <p:cNvGrpSpPr>
                <a:grpSpLocks/>
              </p:cNvGrpSpPr>
              <p:nvPr/>
            </p:nvGrpSpPr>
            <p:grpSpPr bwMode="auto">
              <a:xfrm>
                <a:off x="0" y="1324"/>
                <a:ext cx="811" cy="403"/>
                <a:chOff x="0" y="1324"/>
                <a:chExt cx="811" cy="403"/>
              </a:xfrm>
            </p:grpSpPr>
            <p:sp>
              <p:nvSpPr>
                <p:cNvPr id="183337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36" name="Group 40"/>
                <p:cNvGrpSpPr>
                  <a:grpSpLocks/>
                </p:cNvGrpSpPr>
                <p:nvPr/>
              </p:nvGrpSpPr>
              <p:grpSpPr bwMode="auto">
                <a:xfrm>
                  <a:off x="0" y="1324"/>
                  <a:ext cx="811" cy="403"/>
                  <a:chOff x="0" y="1324"/>
                  <a:chExt cx="811" cy="403"/>
                </a:xfrm>
              </p:grpSpPr>
              <p:sp>
                <p:nvSpPr>
                  <p:cNvPr id="18330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324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Ibarra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35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324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42" name="Group 46"/>
              <p:cNvGrpSpPr>
                <a:grpSpLocks/>
              </p:cNvGrpSpPr>
              <p:nvPr/>
            </p:nvGrpSpPr>
            <p:grpSpPr bwMode="auto">
              <a:xfrm>
                <a:off x="811" y="1324"/>
                <a:ext cx="1377" cy="403"/>
                <a:chOff x="811" y="1324"/>
                <a:chExt cx="1377" cy="403"/>
              </a:xfrm>
            </p:grpSpPr>
            <p:sp>
              <p:nvSpPr>
                <p:cNvPr id="183341" name="Rectangle 45"/>
                <p:cNvSpPr>
                  <a:spLocks noChangeArrowheads="1"/>
                </p:cNvSpPr>
                <p:nvPr/>
              </p:nvSpPr>
              <p:spPr bwMode="auto">
                <a:xfrm>
                  <a:off x="811" y="1324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0" name="Group 44"/>
                <p:cNvGrpSpPr>
                  <a:grpSpLocks/>
                </p:cNvGrpSpPr>
                <p:nvPr/>
              </p:nvGrpSpPr>
              <p:grpSpPr bwMode="auto">
                <a:xfrm>
                  <a:off x="811" y="1324"/>
                  <a:ext cx="1377" cy="403"/>
                  <a:chOff x="811" y="1324"/>
                  <a:chExt cx="1377" cy="403"/>
                </a:xfrm>
              </p:grpSpPr>
              <p:sp>
                <p:nvSpPr>
                  <p:cNvPr id="183306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1324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5.7%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3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1324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46" name="Group 50"/>
              <p:cNvGrpSpPr>
                <a:grpSpLocks/>
              </p:cNvGrpSpPr>
              <p:nvPr/>
            </p:nvGrpSpPr>
            <p:grpSpPr bwMode="auto">
              <a:xfrm>
                <a:off x="0" y="1727"/>
                <a:ext cx="811" cy="403"/>
                <a:chOff x="0" y="1727"/>
                <a:chExt cx="811" cy="403"/>
              </a:xfrm>
            </p:grpSpPr>
            <p:sp>
              <p:nvSpPr>
                <p:cNvPr id="183345" name="Rectangle 49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4" name="Group 48"/>
                <p:cNvGrpSpPr>
                  <a:grpSpLocks/>
                </p:cNvGrpSpPr>
                <p:nvPr/>
              </p:nvGrpSpPr>
              <p:grpSpPr bwMode="auto">
                <a:xfrm>
                  <a:off x="0" y="1727"/>
                  <a:ext cx="811" cy="403"/>
                  <a:chOff x="0" y="1727"/>
                  <a:chExt cx="811" cy="403"/>
                </a:xfrm>
              </p:grpSpPr>
              <p:sp>
                <p:nvSpPr>
                  <p:cNvPr id="183307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727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Guayaquil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4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727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0" name="Group 54"/>
              <p:cNvGrpSpPr>
                <a:grpSpLocks/>
              </p:cNvGrpSpPr>
              <p:nvPr/>
            </p:nvGrpSpPr>
            <p:grpSpPr bwMode="auto">
              <a:xfrm>
                <a:off x="811" y="1727"/>
                <a:ext cx="1377" cy="403"/>
                <a:chOff x="811" y="1727"/>
                <a:chExt cx="1377" cy="403"/>
              </a:xfrm>
            </p:grpSpPr>
            <p:sp>
              <p:nvSpPr>
                <p:cNvPr id="183349" name="Rectangle 53"/>
                <p:cNvSpPr>
                  <a:spLocks noChangeArrowheads="1"/>
                </p:cNvSpPr>
                <p:nvPr/>
              </p:nvSpPr>
              <p:spPr bwMode="auto">
                <a:xfrm>
                  <a:off x="811" y="1727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8" name="Group 52"/>
                <p:cNvGrpSpPr>
                  <a:grpSpLocks/>
                </p:cNvGrpSpPr>
                <p:nvPr/>
              </p:nvGrpSpPr>
              <p:grpSpPr bwMode="auto">
                <a:xfrm>
                  <a:off x="811" y="1727"/>
                  <a:ext cx="1377" cy="403"/>
                  <a:chOff x="811" y="1727"/>
                  <a:chExt cx="1377" cy="403"/>
                </a:xfrm>
              </p:grpSpPr>
              <p:sp>
                <p:nvSpPr>
                  <p:cNvPr id="18330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1727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47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1727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4" name="Group 58"/>
              <p:cNvGrpSpPr>
                <a:grpSpLocks/>
              </p:cNvGrpSpPr>
              <p:nvPr/>
            </p:nvGrpSpPr>
            <p:grpSpPr bwMode="auto">
              <a:xfrm>
                <a:off x="0" y="2130"/>
                <a:ext cx="811" cy="518"/>
                <a:chOff x="0" y="2130"/>
                <a:chExt cx="811" cy="518"/>
              </a:xfrm>
            </p:grpSpPr>
            <p:sp>
              <p:nvSpPr>
                <p:cNvPr id="183353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811" cy="518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52" name="Group 56"/>
                <p:cNvGrpSpPr>
                  <a:grpSpLocks/>
                </p:cNvGrpSpPr>
                <p:nvPr/>
              </p:nvGrpSpPr>
              <p:grpSpPr bwMode="auto">
                <a:xfrm>
                  <a:off x="0" y="2130"/>
                  <a:ext cx="811" cy="518"/>
                  <a:chOff x="0" y="2130"/>
                  <a:chExt cx="811" cy="518"/>
                </a:xfrm>
              </p:grpSpPr>
              <p:sp>
                <p:nvSpPr>
                  <p:cNvPr id="18330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130"/>
                    <a:ext cx="755" cy="518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Otras ciudades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51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30"/>
                    <a:ext cx="811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8" name="Group 62"/>
              <p:cNvGrpSpPr>
                <a:grpSpLocks/>
              </p:cNvGrpSpPr>
              <p:nvPr/>
            </p:nvGrpSpPr>
            <p:grpSpPr bwMode="auto">
              <a:xfrm>
                <a:off x="811" y="2130"/>
                <a:ext cx="1377" cy="518"/>
                <a:chOff x="811" y="2130"/>
                <a:chExt cx="1377" cy="518"/>
              </a:xfrm>
            </p:grpSpPr>
            <p:sp>
              <p:nvSpPr>
                <p:cNvPr id="183357" name="Rectangle 61"/>
                <p:cNvSpPr>
                  <a:spLocks noChangeArrowheads="1"/>
                </p:cNvSpPr>
                <p:nvPr/>
              </p:nvSpPr>
              <p:spPr bwMode="auto">
                <a:xfrm>
                  <a:off x="811" y="2130"/>
                  <a:ext cx="1377" cy="518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56" name="Group 60"/>
                <p:cNvGrpSpPr>
                  <a:grpSpLocks/>
                </p:cNvGrpSpPr>
                <p:nvPr/>
              </p:nvGrpSpPr>
              <p:grpSpPr bwMode="auto">
                <a:xfrm>
                  <a:off x="811" y="2130"/>
                  <a:ext cx="1377" cy="518"/>
                  <a:chOff x="811" y="2130"/>
                  <a:chExt cx="1377" cy="518"/>
                </a:xfrm>
              </p:grpSpPr>
              <p:sp>
                <p:nvSpPr>
                  <p:cNvPr id="18331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2130"/>
                    <a:ext cx="1321" cy="518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12.5%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55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2130"/>
                    <a:ext cx="13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183360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2194" cy="265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Oferta Nacional</a:t>
            </a:r>
            <a:endParaRPr lang="es-ES">
              <a:latin typeface="Arial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endParaRPr lang="es-ES" b="1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La oferta que existe actualmente en el mercado ecuatoriano se estima que es alrededor de 832 TM.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>
                <a:latin typeface="Arial" charset="0"/>
                <a:cs typeface="Arial" charset="0"/>
              </a:rPr>
              <a:t/>
            </a:r>
            <a:br>
              <a:rPr lang="es-MX" sz="3600" b="1">
                <a:latin typeface="Arial" charset="0"/>
                <a:cs typeface="Arial" charset="0"/>
              </a:rPr>
            </a:br>
            <a:r>
              <a:rPr lang="es-ES" sz="3600" b="1">
                <a:latin typeface="Arial" charset="0"/>
                <a:cs typeface="Arial" charset="0"/>
              </a:rPr>
              <a:t>Demanda</a:t>
            </a:r>
            <a:r>
              <a:rPr lang="es-MX" sz="3600" b="1">
                <a:latin typeface="Arial" charset="0"/>
                <a:cs typeface="Arial" charset="0"/>
              </a:rPr>
              <a:t> Nacional</a:t>
            </a:r>
            <a:endParaRPr lang="es-ES">
              <a:cs typeface="Times New Roman" pitchFamily="18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Se ha logrado cuantificar la demanda nacional de quinua desaponificada, está alrededor de 2654 TM.</a:t>
            </a:r>
          </a:p>
          <a:p>
            <a:pPr>
              <a:buFont typeface="Wingdings" pitchFamily="2" charset="2"/>
              <a:buNone/>
            </a:pPr>
            <a:endParaRPr 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Tabla 4.3. Oferta Nacional de quinua del 2003</a:t>
            </a:r>
            <a:endParaRPr lang="es-ES" sz="3600">
              <a:latin typeface="Arial" charset="0"/>
            </a:endParaRPr>
          </a:p>
        </p:txBody>
      </p:sp>
      <p:grpSp>
        <p:nvGrpSpPr>
          <p:cNvPr id="71791" name="Group 111"/>
          <p:cNvGrpSpPr>
            <a:grpSpLocks/>
          </p:cNvGrpSpPr>
          <p:nvPr/>
        </p:nvGrpSpPr>
        <p:grpSpPr bwMode="auto">
          <a:xfrm>
            <a:off x="1600200" y="2743200"/>
            <a:ext cx="6781800" cy="2667000"/>
            <a:chOff x="-3" y="-3"/>
            <a:chExt cx="3130" cy="3278"/>
          </a:xfrm>
        </p:grpSpPr>
        <p:grpSp>
          <p:nvGrpSpPr>
            <p:cNvPr id="71789" name="Group 109"/>
            <p:cNvGrpSpPr>
              <a:grpSpLocks/>
            </p:cNvGrpSpPr>
            <p:nvPr/>
          </p:nvGrpSpPr>
          <p:grpSpPr bwMode="auto">
            <a:xfrm>
              <a:off x="0" y="0"/>
              <a:ext cx="3124" cy="3272"/>
              <a:chOff x="0" y="0"/>
              <a:chExt cx="3124" cy="3272"/>
            </a:xfrm>
          </p:grpSpPr>
          <p:grpSp>
            <p:nvGrpSpPr>
              <p:cNvPr id="71708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2196" cy="633"/>
                <a:chOff x="0" y="0"/>
                <a:chExt cx="2196" cy="633"/>
              </a:xfrm>
            </p:grpSpPr>
            <p:sp>
              <p:nvSpPr>
                <p:cNvPr id="71707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196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06" name="Group 2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196" cy="633"/>
                  <a:chOff x="0" y="0"/>
                  <a:chExt cx="2196" cy="633"/>
                </a:xfrm>
              </p:grpSpPr>
              <p:sp>
                <p:nvSpPr>
                  <p:cNvPr id="71684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2140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PROCEDENCIA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0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196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12" name="Group 32"/>
              <p:cNvGrpSpPr>
                <a:grpSpLocks/>
              </p:cNvGrpSpPr>
              <p:nvPr/>
            </p:nvGrpSpPr>
            <p:grpSpPr bwMode="auto">
              <a:xfrm>
                <a:off x="2196" y="0"/>
                <a:ext cx="536" cy="633"/>
                <a:chOff x="2196" y="0"/>
                <a:chExt cx="536" cy="633"/>
              </a:xfrm>
            </p:grpSpPr>
            <p:sp>
              <p:nvSpPr>
                <p:cNvPr id="71711" name="Rectangle 31"/>
                <p:cNvSpPr>
                  <a:spLocks noChangeArrowheads="1"/>
                </p:cNvSpPr>
                <p:nvPr/>
              </p:nvSpPr>
              <p:spPr bwMode="auto">
                <a:xfrm>
                  <a:off x="2196" y="0"/>
                  <a:ext cx="536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0" name="Group 30"/>
                <p:cNvGrpSpPr>
                  <a:grpSpLocks/>
                </p:cNvGrpSpPr>
                <p:nvPr/>
              </p:nvGrpSpPr>
              <p:grpSpPr bwMode="auto">
                <a:xfrm>
                  <a:off x="2196" y="0"/>
                  <a:ext cx="536" cy="633"/>
                  <a:chOff x="2196" y="0"/>
                  <a:chExt cx="536" cy="633"/>
                </a:xfrm>
              </p:grpSpPr>
              <p:sp>
                <p:nvSpPr>
                  <p:cNvPr id="71685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0"/>
                    <a:ext cx="480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OFERTA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TM/año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0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0"/>
                    <a:ext cx="536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16" name="Group 36"/>
              <p:cNvGrpSpPr>
                <a:grpSpLocks/>
              </p:cNvGrpSpPr>
              <p:nvPr/>
            </p:nvGrpSpPr>
            <p:grpSpPr bwMode="auto">
              <a:xfrm>
                <a:off x="2732" y="0"/>
                <a:ext cx="392" cy="633"/>
                <a:chOff x="2732" y="0"/>
                <a:chExt cx="392" cy="633"/>
              </a:xfrm>
            </p:grpSpPr>
            <p:sp>
              <p:nvSpPr>
                <p:cNvPr id="71715" name="Rectangle 35"/>
                <p:cNvSpPr>
                  <a:spLocks noChangeArrowheads="1"/>
                </p:cNvSpPr>
                <p:nvPr/>
              </p:nvSpPr>
              <p:spPr bwMode="auto">
                <a:xfrm>
                  <a:off x="2732" y="0"/>
                  <a:ext cx="392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4" name="Group 34"/>
                <p:cNvGrpSpPr>
                  <a:grpSpLocks/>
                </p:cNvGrpSpPr>
                <p:nvPr/>
              </p:nvGrpSpPr>
              <p:grpSpPr bwMode="auto">
                <a:xfrm>
                  <a:off x="2732" y="0"/>
                  <a:ext cx="392" cy="633"/>
                  <a:chOff x="2732" y="0"/>
                  <a:chExt cx="392" cy="633"/>
                </a:xfrm>
              </p:grpSpPr>
              <p:sp>
                <p:nvSpPr>
                  <p:cNvPr id="7168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0"/>
                    <a:ext cx="336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1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0"/>
                    <a:ext cx="392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0" name="Group 40"/>
              <p:cNvGrpSpPr>
                <a:grpSpLocks/>
              </p:cNvGrpSpPr>
              <p:nvPr/>
            </p:nvGrpSpPr>
            <p:grpSpPr bwMode="auto">
              <a:xfrm>
                <a:off x="0" y="633"/>
                <a:ext cx="2196" cy="518"/>
                <a:chOff x="0" y="633"/>
                <a:chExt cx="2196" cy="518"/>
              </a:xfrm>
            </p:grpSpPr>
            <p:sp>
              <p:nvSpPr>
                <p:cNvPr id="7171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633"/>
                  <a:ext cx="2196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8" name="Group 38"/>
                <p:cNvGrpSpPr>
                  <a:grpSpLocks/>
                </p:cNvGrpSpPr>
                <p:nvPr/>
              </p:nvGrpSpPr>
              <p:grpSpPr bwMode="auto">
                <a:xfrm>
                  <a:off x="0" y="633"/>
                  <a:ext cx="2196" cy="518"/>
                  <a:chOff x="0" y="633"/>
                  <a:chExt cx="2196" cy="518"/>
                </a:xfrm>
              </p:grpSpPr>
              <p:sp>
                <p:nvSpPr>
                  <p:cNvPr id="71687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633"/>
                    <a:ext cx="2140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Quinua de productores integrados a INAGROFA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1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33"/>
                    <a:ext cx="219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4" name="Group 44"/>
              <p:cNvGrpSpPr>
                <a:grpSpLocks/>
              </p:cNvGrpSpPr>
              <p:nvPr/>
            </p:nvGrpSpPr>
            <p:grpSpPr bwMode="auto">
              <a:xfrm>
                <a:off x="2196" y="633"/>
                <a:ext cx="536" cy="518"/>
                <a:chOff x="2196" y="633"/>
                <a:chExt cx="536" cy="518"/>
              </a:xfrm>
            </p:grpSpPr>
            <p:sp>
              <p:nvSpPr>
                <p:cNvPr id="71723" name="Rectangle 43"/>
                <p:cNvSpPr>
                  <a:spLocks noChangeArrowheads="1"/>
                </p:cNvSpPr>
                <p:nvPr/>
              </p:nvSpPr>
              <p:spPr bwMode="auto">
                <a:xfrm>
                  <a:off x="2196" y="633"/>
                  <a:ext cx="536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22" name="Group 42"/>
                <p:cNvGrpSpPr>
                  <a:grpSpLocks/>
                </p:cNvGrpSpPr>
                <p:nvPr/>
              </p:nvGrpSpPr>
              <p:grpSpPr bwMode="auto">
                <a:xfrm>
                  <a:off x="2196" y="633"/>
                  <a:ext cx="536" cy="518"/>
                  <a:chOff x="2196" y="633"/>
                  <a:chExt cx="536" cy="518"/>
                </a:xfrm>
              </p:grpSpPr>
              <p:sp>
                <p:nvSpPr>
                  <p:cNvPr id="71688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633"/>
                    <a:ext cx="480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300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2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633"/>
                    <a:ext cx="53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8" name="Group 48"/>
              <p:cNvGrpSpPr>
                <a:grpSpLocks/>
              </p:cNvGrpSpPr>
              <p:nvPr/>
            </p:nvGrpSpPr>
            <p:grpSpPr bwMode="auto">
              <a:xfrm>
                <a:off x="2732" y="633"/>
                <a:ext cx="392" cy="518"/>
                <a:chOff x="2732" y="633"/>
                <a:chExt cx="392" cy="518"/>
              </a:xfrm>
            </p:grpSpPr>
            <p:sp>
              <p:nvSpPr>
                <p:cNvPr id="71727" name="Rectangle 47"/>
                <p:cNvSpPr>
                  <a:spLocks noChangeArrowheads="1"/>
                </p:cNvSpPr>
                <p:nvPr/>
              </p:nvSpPr>
              <p:spPr bwMode="auto">
                <a:xfrm>
                  <a:off x="2732" y="633"/>
                  <a:ext cx="392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26" name="Group 46"/>
                <p:cNvGrpSpPr>
                  <a:grpSpLocks/>
                </p:cNvGrpSpPr>
                <p:nvPr/>
              </p:nvGrpSpPr>
              <p:grpSpPr bwMode="auto">
                <a:xfrm>
                  <a:off x="2732" y="633"/>
                  <a:ext cx="392" cy="518"/>
                  <a:chOff x="2732" y="633"/>
                  <a:chExt cx="392" cy="518"/>
                </a:xfrm>
              </p:grpSpPr>
              <p:sp>
                <p:nvSpPr>
                  <p:cNvPr id="7168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633"/>
                    <a:ext cx="336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36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25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633"/>
                    <a:ext cx="392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32" name="Group 52"/>
              <p:cNvGrpSpPr>
                <a:grpSpLocks/>
              </p:cNvGrpSpPr>
              <p:nvPr/>
            </p:nvGrpSpPr>
            <p:grpSpPr bwMode="auto">
              <a:xfrm>
                <a:off x="0" y="1151"/>
                <a:ext cx="2196" cy="403"/>
                <a:chOff x="0" y="1151"/>
                <a:chExt cx="2196" cy="403"/>
              </a:xfrm>
            </p:grpSpPr>
            <p:sp>
              <p:nvSpPr>
                <p:cNvPr id="71731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1151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0" name="Group 50"/>
                <p:cNvGrpSpPr>
                  <a:grpSpLocks/>
                </p:cNvGrpSpPr>
                <p:nvPr/>
              </p:nvGrpSpPr>
              <p:grpSpPr bwMode="auto">
                <a:xfrm>
                  <a:off x="0" y="1151"/>
                  <a:ext cx="2196" cy="403"/>
                  <a:chOff x="0" y="1151"/>
                  <a:chExt cx="2196" cy="403"/>
                </a:xfrm>
              </p:grpSpPr>
              <p:sp>
                <p:nvSpPr>
                  <p:cNvPr id="71690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151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Pequeños productores organizados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29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51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36" name="Group 56"/>
              <p:cNvGrpSpPr>
                <a:grpSpLocks/>
              </p:cNvGrpSpPr>
              <p:nvPr/>
            </p:nvGrpSpPr>
            <p:grpSpPr bwMode="auto">
              <a:xfrm>
                <a:off x="2196" y="1151"/>
                <a:ext cx="536" cy="403"/>
                <a:chOff x="2196" y="1151"/>
                <a:chExt cx="536" cy="403"/>
              </a:xfrm>
            </p:grpSpPr>
            <p:sp>
              <p:nvSpPr>
                <p:cNvPr id="71735" name="Rectangle 55"/>
                <p:cNvSpPr>
                  <a:spLocks noChangeArrowheads="1"/>
                </p:cNvSpPr>
                <p:nvPr/>
              </p:nvSpPr>
              <p:spPr bwMode="auto">
                <a:xfrm>
                  <a:off x="2196" y="1151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4" name="Group 54"/>
                <p:cNvGrpSpPr>
                  <a:grpSpLocks/>
                </p:cNvGrpSpPr>
                <p:nvPr/>
              </p:nvGrpSpPr>
              <p:grpSpPr bwMode="auto">
                <a:xfrm>
                  <a:off x="2196" y="1151"/>
                  <a:ext cx="536" cy="403"/>
                  <a:chOff x="2196" y="1151"/>
                  <a:chExt cx="536" cy="403"/>
                </a:xfrm>
              </p:grpSpPr>
              <p:sp>
                <p:nvSpPr>
                  <p:cNvPr id="71691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151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74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33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151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0" name="Group 60"/>
              <p:cNvGrpSpPr>
                <a:grpSpLocks/>
              </p:cNvGrpSpPr>
              <p:nvPr/>
            </p:nvGrpSpPr>
            <p:grpSpPr bwMode="auto">
              <a:xfrm>
                <a:off x="2732" y="1151"/>
                <a:ext cx="392" cy="403"/>
                <a:chOff x="2732" y="1151"/>
                <a:chExt cx="392" cy="403"/>
              </a:xfrm>
            </p:grpSpPr>
            <p:sp>
              <p:nvSpPr>
                <p:cNvPr id="71739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2" y="1151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8" name="Group 58"/>
                <p:cNvGrpSpPr>
                  <a:grpSpLocks/>
                </p:cNvGrpSpPr>
                <p:nvPr/>
              </p:nvGrpSpPr>
              <p:grpSpPr bwMode="auto">
                <a:xfrm>
                  <a:off x="2732" y="1151"/>
                  <a:ext cx="392" cy="403"/>
                  <a:chOff x="2732" y="1151"/>
                  <a:chExt cx="392" cy="403"/>
                </a:xfrm>
              </p:grpSpPr>
              <p:sp>
                <p:nvSpPr>
                  <p:cNvPr id="7169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151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9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151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4" name="Group 64"/>
              <p:cNvGrpSpPr>
                <a:grpSpLocks/>
              </p:cNvGrpSpPr>
              <p:nvPr/>
            </p:nvGrpSpPr>
            <p:grpSpPr bwMode="auto">
              <a:xfrm>
                <a:off x="0" y="1554"/>
                <a:ext cx="2196" cy="403"/>
                <a:chOff x="0" y="1554"/>
                <a:chExt cx="2196" cy="403"/>
              </a:xfrm>
            </p:grpSpPr>
            <p:sp>
              <p:nvSpPr>
                <p:cNvPr id="71743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554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42" name="Group 62"/>
                <p:cNvGrpSpPr>
                  <a:grpSpLocks/>
                </p:cNvGrpSpPr>
                <p:nvPr/>
              </p:nvGrpSpPr>
              <p:grpSpPr bwMode="auto">
                <a:xfrm>
                  <a:off x="0" y="1554"/>
                  <a:ext cx="2196" cy="403"/>
                  <a:chOff x="0" y="1554"/>
                  <a:chExt cx="2196" cy="403"/>
                </a:xfrm>
              </p:grpSpPr>
              <p:sp>
                <p:nvSpPr>
                  <p:cNvPr id="7169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554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Quinua de productores asociados a ERPE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41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554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8" name="Group 68"/>
              <p:cNvGrpSpPr>
                <a:grpSpLocks/>
              </p:cNvGrpSpPr>
              <p:nvPr/>
            </p:nvGrpSpPr>
            <p:grpSpPr bwMode="auto">
              <a:xfrm>
                <a:off x="2196" y="1554"/>
                <a:ext cx="536" cy="403"/>
                <a:chOff x="2196" y="1554"/>
                <a:chExt cx="536" cy="403"/>
              </a:xfrm>
            </p:grpSpPr>
            <p:sp>
              <p:nvSpPr>
                <p:cNvPr id="71747" name="Rectangle 67"/>
                <p:cNvSpPr>
                  <a:spLocks noChangeArrowheads="1"/>
                </p:cNvSpPr>
                <p:nvPr/>
              </p:nvSpPr>
              <p:spPr bwMode="auto">
                <a:xfrm>
                  <a:off x="2196" y="1554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46" name="Group 66"/>
                <p:cNvGrpSpPr>
                  <a:grpSpLocks/>
                </p:cNvGrpSpPr>
                <p:nvPr/>
              </p:nvGrpSpPr>
              <p:grpSpPr bwMode="auto">
                <a:xfrm>
                  <a:off x="2196" y="1554"/>
                  <a:ext cx="536" cy="403"/>
                  <a:chOff x="2196" y="1554"/>
                  <a:chExt cx="536" cy="403"/>
                </a:xfrm>
              </p:grpSpPr>
              <p:sp>
                <p:nvSpPr>
                  <p:cNvPr id="71694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554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450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45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554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52" name="Group 72"/>
              <p:cNvGrpSpPr>
                <a:grpSpLocks/>
              </p:cNvGrpSpPr>
              <p:nvPr/>
            </p:nvGrpSpPr>
            <p:grpSpPr bwMode="auto">
              <a:xfrm>
                <a:off x="2732" y="1554"/>
                <a:ext cx="392" cy="403"/>
                <a:chOff x="2732" y="1554"/>
                <a:chExt cx="392" cy="403"/>
              </a:xfrm>
            </p:grpSpPr>
            <p:sp>
              <p:nvSpPr>
                <p:cNvPr id="7175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2" y="1554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0" name="Group 70"/>
                <p:cNvGrpSpPr>
                  <a:grpSpLocks/>
                </p:cNvGrpSpPr>
                <p:nvPr/>
              </p:nvGrpSpPr>
              <p:grpSpPr bwMode="auto">
                <a:xfrm>
                  <a:off x="2732" y="1554"/>
                  <a:ext cx="392" cy="403"/>
                  <a:chOff x="2732" y="1554"/>
                  <a:chExt cx="392" cy="403"/>
                </a:xfrm>
              </p:grpSpPr>
              <p:sp>
                <p:nvSpPr>
                  <p:cNvPr id="7169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554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49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554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56" name="Group 76"/>
              <p:cNvGrpSpPr>
                <a:grpSpLocks/>
              </p:cNvGrpSpPr>
              <p:nvPr/>
            </p:nvGrpSpPr>
            <p:grpSpPr bwMode="auto">
              <a:xfrm>
                <a:off x="0" y="1957"/>
                <a:ext cx="2196" cy="403"/>
                <a:chOff x="0" y="1957"/>
                <a:chExt cx="2196" cy="403"/>
              </a:xfrm>
            </p:grpSpPr>
            <p:sp>
              <p:nvSpPr>
                <p:cNvPr id="71755" name="Rectangle 75"/>
                <p:cNvSpPr>
                  <a:spLocks noChangeArrowheads="1"/>
                </p:cNvSpPr>
                <p:nvPr/>
              </p:nvSpPr>
              <p:spPr bwMode="auto">
                <a:xfrm>
                  <a:off x="0" y="1957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4" name="Group 74"/>
                <p:cNvGrpSpPr>
                  <a:grpSpLocks/>
                </p:cNvGrpSpPr>
                <p:nvPr/>
              </p:nvGrpSpPr>
              <p:grpSpPr bwMode="auto">
                <a:xfrm>
                  <a:off x="0" y="1957"/>
                  <a:ext cx="2196" cy="403"/>
                  <a:chOff x="0" y="1957"/>
                  <a:chExt cx="2196" cy="403"/>
                </a:xfrm>
              </p:grpSpPr>
              <p:sp>
                <p:nvSpPr>
                  <p:cNvPr id="7169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957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Pequeños productores no organizados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53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57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0" name="Group 80"/>
              <p:cNvGrpSpPr>
                <a:grpSpLocks/>
              </p:cNvGrpSpPr>
              <p:nvPr/>
            </p:nvGrpSpPr>
            <p:grpSpPr bwMode="auto">
              <a:xfrm>
                <a:off x="2196" y="1957"/>
                <a:ext cx="536" cy="403"/>
                <a:chOff x="2196" y="1957"/>
                <a:chExt cx="536" cy="403"/>
              </a:xfrm>
            </p:grpSpPr>
            <p:sp>
              <p:nvSpPr>
                <p:cNvPr id="71759" name="Rectangle 79"/>
                <p:cNvSpPr>
                  <a:spLocks noChangeArrowheads="1"/>
                </p:cNvSpPr>
                <p:nvPr/>
              </p:nvSpPr>
              <p:spPr bwMode="auto">
                <a:xfrm>
                  <a:off x="2196" y="1957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8" name="Group 78"/>
                <p:cNvGrpSpPr>
                  <a:grpSpLocks/>
                </p:cNvGrpSpPr>
                <p:nvPr/>
              </p:nvGrpSpPr>
              <p:grpSpPr bwMode="auto">
                <a:xfrm>
                  <a:off x="2196" y="1957"/>
                  <a:ext cx="536" cy="403"/>
                  <a:chOff x="2196" y="1957"/>
                  <a:chExt cx="536" cy="403"/>
                </a:xfrm>
              </p:grpSpPr>
              <p:sp>
                <p:nvSpPr>
                  <p:cNvPr id="7169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957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6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57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957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4" name="Group 84"/>
              <p:cNvGrpSpPr>
                <a:grpSpLocks/>
              </p:cNvGrpSpPr>
              <p:nvPr/>
            </p:nvGrpSpPr>
            <p:grpSpPr bwMode="auto">
              <a:xfrm>
                <a:off x="2732" y="1957"/>
                <a:ext cx="392" cy="403"/>
                <a:chOff x="2732" y="1957"/>
                <a:chExt cx="392" cy="403"/>
              </a:xfrm>
            </p:grpSpPr>
            <p:sp>
              <p:nvSpPr>
                <p:cNvPr id="7176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2" y="1957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62" name="Group 82"/>
                <p:cNvGrpSpPr>
                  <a:grpSpLocks/>
                </p:cNvGrpSpPr>
                <p:nvPr/>
              </p:nvGrpSpPr>
              <p:grpSpPr bwMode="auto">
                <a:xfrm>
                  <a:off x="2732" y="1957"/>
                  <a:ext cx="392" cy="403"/>
                  <a:chOff x="2732" y="1957"/>
                  <a:chExt cx="392" cy="403"/>
                </a:xfrm>
              </p:grpSpPr>
              <p:sp>
                <p:nvSpPr>
                  <p:cNvPr id="7169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957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0.72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61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957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8" name="Group 88"/>
              <p:cNvGrpSpPr>
                <a:grpSpLocks/>
              </p:cNvGrpSpPr>
              <p:nvPr/>
            </p:nvGrpSpPr>
            <p:grpSpPr bwMode="auto">
              <a:xfrm>
                <a:off x="0" y="2360"/>
                <a:ext cx="2196" cy="403"/>
                <a:chOff x="0" y="2360"/>
                <a:chExt cx="2196" cy="403"/>
              </a:xfrm>
            </p:grpSpPr>
            <p:sp>
              <p:nvSpPr>
                <p:cNvPr id="71767" name="Rectangle 87"/>
                <p:cNvSpPr>
                  <a:spLocks noChangeArrowheads="1"/>
                </p:cNvSpPr>
                <p:nvPr/>
              </p:nvSpPr>
              <p:spPr bwMode="auto">
                <a:xfrm>
                  <a:off x="0" y="2360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66" name="Group 86"/>
                <p:cNvGrpSpPr>
                  <a:grpSpLocks/>
                </p:cNvGrpSpPr>
                <p:nvPr/>
              </p:nvGrpSpPr>
              <p:grpSpPr bwMode="auto">
                <a:xfrm>
                  <a:off x="0" y="2360"/>
                  <a:ext cx="2196" cy="403"/>
                  <a:chOff x="0" y="2360"/>
                  <a:chExt cx="2196" cy="403"/>
                </a:xfrm>
              </p:grpSpPr>
              <p:sp>
                <p:nvSpPr>
                  <p:cNvPr id="7169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360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Agralec (Cotacachi-Imbabura)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65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360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72" name="Group 92"/>
              <p:cNvGrpSpPr>
                <a:grpSpLocks/>
              </p:cNvGrpSpPr>
              <p:nvPr/>
            </p:nvGrpSpPr>
            <p:grpSpPr bwMode="auto">
              <a:xfrm>
                <a:off x="2196" y="2360"/>
                <a:ext cx="536" cy="403"/>
                <a:chOff x="2196" y="2360"/>
                <a:chExt cx="536" cy="403"/>
              </a:xfrm>
            </p:grpSpPr>
            <p:sp>
              <p:nvSpPr>
                <p:cNvPr id="71771" name="Rectangle 91"/>
                <p:cNvSpPr>
                  <a:spLocks noChangeArrowheads="1"/>
                </p:cNvSpPr>
                <p:nvPr/>
              </p:nvSpPr>
              <p:spPr bwMode="auto">
                <a:xfrm>
                  <a:off x="2196" y="2360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0" name="Group 90"/>
                <p:cNvGrpSpPr>
                  <a:grpSpLocks/>
                </p:cNvGrpSpPr>
                <p:nvPr/>
              </p:nvGrpSpPr>
              <p:grpSpPr bwMode="auto">
                <a:xfrm>
                  <a:off x="2196" y="2360"/>
                  <a:ext cx="536" cy="403"/>
                  <a:chOff x="2196" y="2360"/>
                  <a:chExt cx="536" cy="403"/>
                </a:xfrm>
              </p:grpSpPr>
              <p:sp>
                <p:nvSpPr>
                  <p:cNvPr id="71700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2360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6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2360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76" name="Group 96"/>
              <p:cNvGrpSpPr>
                <a:grpSpLocks/>
              </p:cNvGrpSpPr>
              <p:nvPr/>
            </p:nvGrpSpPr>
            <p:grpSpPr bwMode="auto">
              <a:xfrm>
                <a:off x="2732" y="2360"/>
                <a:ext cx="392" cy="403"/>
                <a:chOff x="2732" y="2360"/>
                <a:chExt cx="392" cy="403"/>
              </a:xfrm>
            </p:grpSpPr>
            <p:sp>
              <p:nvSpPr>
                <p:cNvPr id="71775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2" y="2360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4" name="Group 94"/>
                <p:cNvGrpSpPr>
                  <a:grpSpLocks/>
                </p:cNvGrpSpPr>
                <p:nvPr/>
              </p:nvGrpSpPr>
              <p:grpSpPr bwMode="auto">
                <a:xfrm>
                  <a:off x="2732" y="2360"/>
                  <a:ext cx="392" cy="403"/>
                  <a:chOff x="2732" y="2360"/>
                  <a:chExt cx="392" cy="403"/>
                </a:xfrm>
              </p:grpSpPr>
              <p:sp>
                <p:nvSpPr>
                  <p:cNvPr id="71701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2360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0.24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73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2360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0" name="Group 100"/>
              <p:cNvGrpSpPr>
                <a:grpSpLocks/>
              </p:cNvGrpSpPr>
              <p:nvPr/>
            </p:nvGrpSpPr>
            <p:grpSpPr bwMode="auto">
              <a:xfrm>
                <a:off x="0" y="2763"/>
                <a:ext cx="2196" cy="509"/>
                <a:chOff x="0" y="2763"/>
                <a:chExt cx="2196" cy="509"/>
              </a:xfrm>
            </p:grpSpPr>
            <p:sp>
              <p:nvSpPr>
                <p:cNvPr id="71779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2763"/>
                  <a:ext cx="2196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8" name="Group 98"/>
                <p:cNvGrpSpPr>
                  <a:grpSpLocks/>
                </p:cNvGrpSpPr>
                <p:nvPr/>
              </p:nvGrpSpPr>
              <p:grpSpPr bwMode="auto">
                <a:xfrm>
                  <a:off x="0" y="2763"/>
                  <a:ext cx="2196" cy="509"/>
                  <a:chOff x="0" y="2763"/>
                  <a:chExt cx="2196" cy="509"/>
                </a:xfrm>
              </p:grpSpPr>
              <p:sp>
                <p:nvSpPr>
                  <p:cNvPr id="7170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763"/>
                    <a:ext cx="2140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bIns="0"/>
                  <a:lstStyle/>
                  <a:p>
                    <a:pPr algn="ctr"/>
                    <a:r>
                      <a:rPr lang="es-ES" sz="26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TOTAL</a:t>
                    </a: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77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763"/>
                    <a:ext cx="2196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4" name="Group 104"/>
              <p:cNvGrpSpPr>
                <a:grpSpLocks/>
              </p:cNvGrpSpPr>
              <p:nvPr/>
            </p:nvGrpSpPr>
            <p:grpSpPr bwMode="auto">
              <a:xfrm>
                <a:off x="2196" y="2763"/>
                <a:ext cx="536" cy="509"/>
                <a:chOff x="2196" y="2763"/>
                <a:chExt cx="536" cy="509"/>
              </a:xfrm>
            </p:grpSpPr>
            <p:sp>
              <p:nvSpPr>
                <p:cNvPr id="71783" name="Rectangle 103"/>
                <p:cNvSpPr>
                  <a:spLocks noChangeArrowheads="1"/>
                </p:cNvSpPr>
                <p:nvPr/>
              </p:nvSpPr>
              <p:spPr bwMode="auto">
                <a:xfrm>
                  <a:off x="2196" y="2763"/>
                  <a:ext cx="536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82" name="Group 102"/>
                <p:cNvGrpSpPr>
                  <a:grpSpLocks/>
                </p:cNvGrpSpPr>
                <p:nvPr/>
              </p:nvGrpSpPr>
              <p:grpSpPr bwMode="auto">
                <a:xfrm>
                  <a:off x="2196" y="2763"/>
                  <a:ext cx="536" cy="509"/>
                  <a:chOff x="2196" y="2763"/>
                  <a:chExt cx="536" cy="509"/>
                </a:xfrm>
              </p:grpSpPr>
              <p:sp>
                <p:nvSpPr>
                  <p:cNvPr id="7170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2763"/>
                    <a:ext cx="480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832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81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2763"/>
                    <a:ext cx="536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8" name="Group 108"/>
              <p:cNvGrpSpPr>
                <a:grpSpLocks/>
              </p:cNvGrpSpPr>
              <p:nvPr/>
            </p:nvGrpSpPr>
            <p:grpSpPr bwMode="auto">
              <a:xfrm>
                <a:off x="2732" y="2763"/>
                <a:ext cx="392" cy="509"/>
                <a:chOff x="2732" y="2763"/>
                <a:chExt cx="392" cy="509"/>
              </a:xfrm>
            </p:grpSpPr>
            <p:sp>
              <p:nvSpPr>
                <p:cNvPr id="71787" name="Rectangle 107"/>
                <p:cNvSpPr>
                  <a:spLocks noChangeArrowheads="1"/>
                </p:cNvSpPr>
                <p:nvPr/>
              </p:nvSpPr>
              <p:spPr bwMode="auto">
                <a:xfrm>
                  <a:off x="2732" y="2763"/>
                  <a:ext cx="392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86" name="Group 106"/>
                <p:cNvGrpSpPr>
                  <a:grpSpLocks/>
                </p:cNvGrpSpPr>
                <p:nvPr/>
              </p:nvGrpSpPr>
              <p:grpSpPr bwMode="auto">
                <a:xfrm>
                  <a:off x="2732" y="2763"/>
                  <a:ext cx="392" cy="509"/>
                  <a:chOff x="2732" y="2763"/>
                  <a:chExt cx="392" cy="509"/>
                </a:xfrm>
              </p:grpSpPr>
              <p:sp>
                <p:nvSpPr>
                  <p:cNvPr id="7170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2763"/>
                    <a:ext cx="336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100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85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2763"/>
                    <a:ext cx="392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71790" name="Rectangle 110"/>
            <p:cNvSpPr>
              <a:spLocks noChangeArrowheads="1"/>
            </p:cNvSpPr>
            <p:nvPr/>
          </p:nvSpPr>
          <p:spPr bwMode="auto">
            <a:xfrm>
              <a:off x="-3" y="-3"/>
              <a:ext cx="3130" cy="327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Demanda Nacional de Quinua del 2003</a:t>
            </a:r>
            <a:endParaRPr lang="es-ES">
              <a:latin typeface="Arial" charset="0"/>
            </a:endParaRPr>
          </a:p>
        </p:txBody>
      </p:sp>
      <p:grpSp>
        <p:nvGrpSpPr>
          <p:cNvPr id="231427" name="Group 3"/>
          <p:cNvGrpSpPr>
            <a:grpSpLocks/>
          </p:cNvGrpSpPr>
          <p:nvPr/>
        </p:nvGrpSpPr>
        <p:grpSpPr bwMode="auto">
          <a:xfrm>
            <a:off x="1371600" y="2057400"/>
            <a:ext cx="7010400" cy="4572000"/>
            <a:chOff x="-3" y="-3"/>
            <a:chExt cx="2794" cy="9049"/>
          </a:xfrm>
        </p:grpSpPr>
        <p:grpSp>
          <p:nvGrpSpPr>
            <p:cNvPr id="231428" name="Group 4"/>
            <p:cNvGrpSpPr>
              <a:grpSpLocks/>
            </p:cNvGrpSpPr>
            <p:nvPr/>
          </p:nvGrpSpPr>
          <p:grpSpPr bwMode="auto">
            <a:xfrm>
              <a:off x="0" y="0"/>
              <a:ext cx="2788" cy="9043"/>
              <a:chOff x="0" y="0"/>
              <a:chExt cx="2788" cy="9043"/>
            </a:xfrm>
          </p:grpSpPr>
          <p:grpSp>
            <p:nvGrpSpPr>
              <p:cNvPr id="231429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308" cy="480"/>
                <a:chOff x="0" y="0"/>
                <a:chExt cx="1308" cy="480"/>
              </a:xfrm>
            </p:grpSpPr>
            <p:sp>
              <p:nvSpPr>
                <p:cNvPr id="231430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252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COMPRADORES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31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32" name="Group 8"/>
              <p:cNvGrpSpPr>
                <a:grpSpLocks/>
              </p:cNvGrpSpPr>
              <p:nvPr/>
            </p:nvGrpSpPr>
            <p:grpSpPr bwMode="auto">
              <a:xfrm>
                <a:off x="1308" y="0"/>
                <a:ext cx="619" cy="480"/>
                <a:chOff x="1308" y="0"/>
                <a:chExt cx="619" cy="480"/>
              </a:xfrm>
            </p:grpSpPr>
            <p:sp>
              <p:nvSpPr>
                <p:cNvPr id="231433" name="Rectangle 9"/>
                <p:cNvSpPr>
                  <a:spLocks noChangeArrowheads="1"/>
                </p:cNvSpPr>
                <p:nvPr/>
              </p:nvSpPr>
              <p:spPr bwMode="auto">
                <a:xfrm>
                  <a:off x="1336" y="0"/>
                  <a:ext cx="563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DEMANDA TM/año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34" name="Rectangle 10"/>
                <p:cNvSpPr>
                  <a:spLocks noChangeArrowheads="1"/>
                </p:cNvSpPr>
                <p:nvPr/>
              </p:nvSpPr>
              <p:spPr bwMode="auto">
                <a:xfrm>
                  <a:off x="1308" y="0"/>
                  <a:ext cx="619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35" name="Group 11"/>
              <p:cNvGrpSpPr>
                <a:grpSpLocks/>
              </p:cNvGrpSpPr>
              <p:nvPr/>
            </p:nvGrpSpPr>
            <p:grpSpPr bwMode="auto">
              <a:xfrm>
                <a:off x="1927" y="0"/>
                <a:ext cx="861" cy="480"/>
                <a:chOff x="1927" y="0"/>
                <a:chExt cx="861" cy="480"/>
              </a:xfrm>
            </p:grpSpPr>
            <p:sp>
              <p:nvSpPr>
                <p:cNvPr id="231436" name="Rectangle 12"/>
                <p:cNvSpPr>
                  <a:spLocks noChangeArrowheads="1"/>
                </p:cNvSpPr>
                <p:nvPr/>
              </p:nvSpPr>
              <p:spPr bwMode="auto">
                <a:xfrm>
                  <a:off x="1955" y="0"/>
                  <a:ext cx="805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Porcentaje de participación %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37" name="Rectangle 13"/>
                <p:cNvSpPr>
                  <a:spLocks noChangeArrowheads="1"/>
                </p:cNvSpPr>
                <p:nvPr/>
              </p:nvSpPr>
              <p:spPr bwMode="auto">
                <a:xfrm>
                  <a:off x="1927" y="0"/>
                  <a:ext cx="861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38" name="Group 14"/>
              <p:cNvGrpSpPr>
                <a:grpSpLocks/>
              </p:cNvGrpSpPr>
              <p:nvPr/>
            </p:nvGrpSpPr>
            <p:grpSpPr bwMode="auto">
              <a:xfrm>
                <a:off x="0" y="480"/>
                <a:ext cx="1308" cy="384"/>
                <a:chOff x="0" y="480"/>
                <a:chExt cx="1308" cy="384"/>
              </a:xfrm>
            </p:grpSpPr>
            <p:sp>
              <p:nvSpPr>
                <p:cNvPr id="23143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INAGROFA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40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41" name="Group 17"/>
              <p:cNvGrpSpPr>
                <a:grpSpLocks/>
              </p:cNvGrpSpPr>
              <p:nvPr/>
            </p:nvGrpSpPr>
            <p:grpSpPr bwMode="auto">
              <a:xfrm>
                <a:off x="1308" y="480"/>
                <a:ext cx="619" cy="384"/>
                <a:chOff x="1308" y="480"/>
                <a:chExt cx="619" cy="384"/>
              </a:xfrm>
            </p:grpSpPr>
            <p:sp>
              <p:nvSpPr>
                <p:cNvPr id="231442" name="Rectangle 18"/>
                <p:cNvSpPr>
                  <a:spLocks noChangeArrowheads="1"/>
                </p:cNvSpPr>
                <p:nvPr/>
              </p:nvSpPr>
              <p:spPr bwMode="auto">
                <a:xfrm>
                  <a:off x="1336" y="480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300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43" name="Rectangle 19"/>
                <p:cNvSpPr>
                  <a:spLocks noChangeArrowheads="1"/>
                </p:cNvSpPr>
                <p:nvPr/>
              </p:nvSpPr>
              <p:spPr bwMode="auto">
                <a:xfrm>
                  <a:off x="1308" y="480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44" name="Group 20"/>
              <p:cNvGrpSpPr>
                <a:grpSpLocks/>
              </p:cNvGrpSpPr>
              <p:nvPr/>
            </p:nvGrpSpPr>
            <p:grpSpPr bwMode="auto">
              <a:xfrm>
                <a:off x="1927" y="480"/>
                <a:ext cx="861" cy="384"/>
                <a:chOff x="1927" y="480"/>
                <a:chExt cx="861" cy="384"/>
              </a:xfrm>
            </p:grpSpPr>
            <p:sp>
              <p:nvSpPr>
                <p:cNvPr id="231445" name="Rectangle 21"/>
                <p:cNvSpPr>
                  <a:spLocks noChangeArrowheads="1"/>
                </p:cNvSpPr>
                <p:nvPr/>
              </p:nvSpPr>
              <p:spPr bwMode="auto">
                <a:xfrm>
                  <a:off x="1955" y="480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35.13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46" name="Rectangle 22"/>
                <p:cNvSpPr>
                  <a:spLocks noChangeArrowheads="1"/>
                </p:cNvSpPr>
                <p:nvPr/>
              </p:nvSpPr>
              <p:spPr bwMode="auto">
                <a:xfrm>
                  <a:off x="1927" y="480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47" name="Group 23"/>
              <p:cNvGrpSpPr>
                <a:grpSpLocks/>
              </p:cNvGrpSpPr>
              <p:nvPr/>
            </p:nvGrpSpPr>
            <p:grpSpPr bwMode="auto">
              <a:xfrm>
                <a:off x="0" y="864"/>
                <a:ext cx="1308" cy="384"/>
                <a:chOff x="0" y="864"/>
                <a:chExt cx="1308" cy="384"/>
              </a:xfrm>
            </p:grpSpPr>
            <p:sp>
              <p:nvSpPr>
                <p:cNvPr id="231448" name="Rectangle 24"/>
                <p:cNvSpPr>
                  <a:spLocks noChangeArrowheads="1"/>
                </p:cNvSpPr>
                <p:nvPr/>
              </p:nvSpPr>
              <p:spPr bwMode="auto">
                <a:xfrm>
                  <a:off x="28" y="864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Mercado Mayorista Quito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49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864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50" name="Group 26"/>
              <p:cNvGrpSpPr>
                <a:grpSpLocks/>
              </p:cNvGrpSpPr>
              <p:nvPr/>
            </p:nvGrpSpPr>
            <p:grpSpPr bwMode="auto">
              <a:xfrm>
                <a:off x="1308" y="864"/>
                <a:ext cx="619" cy="384"/>
                <a:chOff x="1308" y="864"/>
                <a:chExt cx="619" cy="384"/>
              </a:xfrm>
            </p:grpSpPr>
            <p:sp>
              <p:nvSpPr>
                <p:cNvPr id="231451" name="Rectangle 27"/>
                <p:cNvSpPr>
                  <a:spLocks noChangeArrowheads="1"/>
                </p:cNvSpPr>
                <p:nvPr/>
              </p:nvSpPr>
              <p:spPr bwMode="auto">
                <a:xfrm>
                  <a:off x="1336" y="864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244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52" name="Rectangle 28"/>
                <p:cNvSpPr>
                  <a:spLocks noChangeArrowheads="1"/>
                </p:cNvSpPr>
                <p:nvPr/>
              </p:nvSpPr>
              <p:spPr bwMode="auto">
                <a:xfrm>
                  <a:off x="1308" y="864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53" name="Group 29"/>
              <p:cNvGrpSpPr>
                <a:grpSpLocks/>
              </p:cNvGrpSpPr>
              <p:nvPr/>
            </p:nvGrpSpPr>
            <p:grpSpPr bwMode="auto">
              <a:xfrm>
                <a:off x="1927" y="864"/>
                <a:ext cx="861" cy="384"/>
                <a:chOff x="1927" y="864"/>
                <a:chExt cx="861" cy="384"/>
              </a:xfrm>
            </p:grpSpPr>
            <p:sp>
              <p:nvSpPr>
                <p:cNvPr id="231454" name="Rectangle 30"/>
                <p:cNvSpPr>
                  <a:spLocks noChangeArrowheads="1"/>
                </p:cNvSpPr>
                <p:nvPr/>
              </p:nvSpPr>
              <p:spPr bwMode="auto">
                <a:xfrm>
                  <a:off x="1955" y="864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28.57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55" name="Rectangle 31"/>
                <p:cNvSpPr>
                  <a:spLocks noChangeArrowheads="1"/>
                </p:cNvSpPr>
                <p:nvPr/>
              </p:nvSpPr>
              <p:spPr bwMode="auto">
                <a:xfrm>
                  <a:off x="1927" y="864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56" name="Group 32"/>
              <p:cNvGrpSpPr>
                <a:grpSpLocks/>
              </p:cNvGrpSpPr>
              <p:nvPr/>
            </p:nvGrpSpPr>
            <p:grpSpPr bwMode="auto">
              <a:xfrm>
                <a:off x="0" y="1248"/>
                <a:ext cx="1308" cy="384"/>
                <a:chOff x="0" y="1248"/>
                <a:chExt cx="1308" cy="384"/>
              </a:xfrm>
            </p:grpSpPr>
            <p:sp>
              <p:nvSpPr>
                <p:cNvPr id="231457" name="Rectangle 33"/>
                <p:cNvSpPr>
                  <a:spLocks noChangeArrowheads="1"/>
                </p:cNvSpPr>
                <p:nvPr/>
              </p:nvSpPr>
              <p:spPr bwMode="auto">
                <a:xfrm>
                  <a:off x="28" y="1248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Más Corona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58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1248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59" name="Group 35"/>
              <p:cNvGrpSpPr>
                <a:grpSpLocks/>
              </p:cNvGrpSpPr>
              <p:nvPr/>
            </p:nvGrpSpPr>
            <p:grpSpPr bwMode="auto">
              <a:xfrm>
                <a:off x="1308" y="1248"/>
                <a:ext cx="619" cy="384"/>
                <a:chOff x="1308" y="1248"/>
                <a:chExt cx="619" cy="384"/>
              </a:xfrm>
            </p:grpSpPr>
            <p:sp>
              <p:nvSpPr>
                <p:cNvPr id="231460" name="Rectangle 36"/>
                <p:cNvSpPr>
                  <a:spLocks noChangeArrowheads="1"/>
                </p:cNvSpPr>
                <p:nvPr/>
              </p:nvSpPr>
              <p:spPr bwMode="auto">
                <a:xfrm>
                  <a:off x="1336" y="1248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60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61" name="Rectangle 37"/>
                <p:cNvSpPr>
                  <a:spLocks noChangeArrowheads="1"/>
                </p:cNvSpPr>
                <p:nvPr/>
              </p:nvSpPr>
              <p:spPr bwMode="auto">
                <a:xfrm>
                  <a:off x="1308" y="1248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62" name="Group 38"/>
              <p:cNvGrpSpPr>
                <a:grpSpLocks/>
              </p:cNvGrpSpPr>
              <p:nvPr/>
            </p:nvGrpSpPr>
            <p:grpSpPr bwMode="auto">
              <a:xfrm>
                <a:off x="1927" y="1248"/>
                <a:ext cx="861" cy="384"/>
                <a:chOff x="1927" y="1248"/>
                <a:chExt cx="861" cy="384"/>
              </a:xfrm>
            </p:grpSpPr>
            <p:sp>
              <p:nvSpPr>
                <p:cNvPr id="231463" name="Rectangle 39"/>
                <p:cNvSpPr>
                  <a:spLocks noChangeArrowheads="1"/>
                </p:cNvSpPr>
                <p:nvPr/>
              </p:nvSpPr>
              <p:spPr bwMode="auto">
                <a:xfrm>
                  <a:off x="1955" y="1248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7.03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64" name="Rectangle 40"/>
                <p:cNvSpPr>
                  <a:spLocks noChangeArrowheads="1"/>
                </p:cNvSpPr>
                <p:nvPr/>
              </p:nvSpPr>
              <p:spPr bwMode="auto">
                <a:xfrm>
                  <a:off x="1927" y="1248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65" name="Group 41"/>
              <p:cNvGrpSpPr>
                <a:grpSpLocks/>
              </p:cNvGrpSpPr>
              <p:nvPr/>
            </p:nvGrpSpPr>
            <p:grpSpPr bwMode="auto">
              <a:xfrm>
                <a:off x="0" y="1632"/>
                <a:ext cx="1308" cy="384"/>
                <a:chOff x="0" y="1632"/>
                <a:chExt cx="1308" cy="384"/>
              </a:xfrm>
            </p:grpSpPr>
            <p:sp>
              <p:nvSpPr>
                <p:cNvPr id="231466" name="Rectangle 42"/>
                <p:cNvSpPr>
                  <a:spLocks noChangeArrowheads="1"/>
                </p:cNvSpPr>
                <p:nvPr/>
              </p:nvSpPr>
              <p:spPr bwMode="auto">
                <a:xfrm>
                  <a:off x="28" y="1632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Mercado Mayorista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67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1632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68" name="Group 44"/>
              <p:cNvGrpSpPr>
                <a:grpSpLocks/>
              </p:cNvGrpSpPr>
              <p:nvPr/>
            </p:nvGrpSpPr>
            <p:grpSpPr bwMode="auto">
              <a:xfrm>
                <a:off x="1308" y="1632"/>
                <a:ext cx="619" cy="384"/>
                <a:chOff x="1308" y="1632"/>
                <a:chExt cx="619" cy="384"/>
              </a:xfrm>
            </p:grpSpPr>
            <p:sp>
              <p:nvSpPr>
                <p:cNvPr id="231469" name="Rectangle 45"/>
                <p:cNvSpPr>
                  <a:spLocks noChangeArrowheads="1"/>
                </p:cNvSpPr>
                <p:nvPr/>
              </p:nvSpPr>
              <p:spPr bwMode="auto">
                <a:xfrm>
                  <a:off x="1336" y="1632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60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70" name="Rectangle 46"/>
                <p:cNvSpPr>
                  <a:spLocks noChangeArrowheads="1"/>
                </p:cNvSpPr>
                <p:nvPr/>
              </p:nvSpPr>
              <p:spPr bwMode="auto">
                <a:xfrm>
                  <a:off x="1308" y="1632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71" name="Group 47"/>
              <p:cNvGrpSpPr>
                <a:grpSpLocks/>
              </p:cNvGrpSpPr>
              <p:nvPr/>
            </p:nvGrpSpPr>
            <p:grpSpPr bwMode="auto">
              <a:xfrm>
                <a:off x="1927" y="1632"/>
                <a:ext cx="861" cy="384"/>
                <a:chOff x="1927" y="1632"/>
                <a:chExt cx="861" cy="384"/>
              </a:xfrm>
            </p:grpSpPr>
            <p:sp>
              <p:nvSpPr>
                <p:cNvPr id="231472" name="Rectangle 48"/>
                <p:cNvSpPr>
                  <a:spLocks noChangeArrowheads="1"/>
                </p:cNvSpPr>
                <p:nvPr/>
              </p:nvSpPr>
              <p:spPr bwMode="auto">
                <a:xfrm>
                  <a:off x="1955" y="1632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7.03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73" name="Rectangle 49"/>
                <p:cNvSpPr>
                  <a:spLocks noChangeArrowheads="1"/>
                </p:cNvSpPr>
                <p:nvPr/>
              </p:nvSpPr>
              <p:spPr bwMode="auto">
                <a:xfrm>
                  <a:off x="1927" y="1632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74" name="Group 50"/>
              <p:cNvGrpSpPr>
                <a:grpSpLocks/>
              </p:cNvGrpSpPr>
              <p:nvPr/>
            </p:nvGrpSpPr>
            <p:grpSpPr bwMode="auto">
              <a:xfrm>
                <a:off x="0" y="2016"/>
                <a:ext cx="1308" cy="384"/>
                <a:chOff x="0" y="2016"/>
                <a:chExt cx="1308" cy="384"/>
              </a:xfrm>
            </p:grpSpPr>
            <p:sp>
              <p:nvSpPr>
                <p:cNvPr id="231475" name="Rectangle 51"/>
                <p:cNvSpPr>
                  <a:spLocks noChangeArrowheads="1"/>
                </p:cNvSpPr>
                <p:nvPr/>
              </p:nvSpPr>
              <p:spPr bwMode="auto">
                <a:xfrm>
                  <a:off x="28" y="2016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Del Campo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76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2016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77" name="Group 53"/>
              <p:cNvGrpSpPr>
                <a:grpSpLocks/>
              </p:cNvGrpSpPr>
              <p:nvPr/>
            </p:nvGrpSpPr>
            <p:grpSpPr bwMode="auto">
              <a:xfrm>
                <a:off x="1308" y="2016"/>
                <a:ext cx="619" cy="384"/>
                <a:chOff x="1308" y="2016"/>
                <a:chExt cx="619" cy="384"/>
              </a:xfrm>
            </p:grpSpPr>
            <p:sp>
              <p:nvSpPr>
                <p:cNvPr id="231478" name="Rectangle 54"/>
                <p:cNvSpPr>
                  <a:spLocks noChangeArrowheads="1"/>
                </p:cNvSpPr>
                <p:nvPr/>
              </p:nvSpPr>
              <p:spPr bwMode="auto">
                <a:xfrm>
                  <a:off x="1336" y="2016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60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79" name="Rectangle 55"/>
                <p:cNvSpPr>
                  <a:spLocks noChangeArrowheads="1"/>
                </p:cNvSpPr>
                <p:nvPr/>
              </p:nvSpPr>
              <p:spPr bwMode="auto">
                <a:xfrm>
                  <a:off x="1308" y="2016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80" name="Group 56"/>
              <p:cNvGrpSpPr>
                <a:grpSpLocks/>
              </p:cNvGrpSpPr>
              <p:nvPr/>
            </p:nvGrpSpPr>
            <p:grpSpPr bwMode="auto">
              <a:xfrm>
                <a:off x="1927" y="2016"/>
                <a:ext cx="861" cy="384"/>
                <a:chOff x="1927" y="2016"/>
                <a:chExt cx="861" cy="384"/>
              </a:xfrm>
            </p:grpSpPr>
            <p:sp>
              <p:nvSpPr>
                <p:cNvPr id="231481" name="Rectangle 57"/>
                <p:cNvSpPr>
                  <a:spLocks noChangeArrowheads="1"/>
                </p:cNvSpPr>
                <p:nvPr/>
              </p:nvSpPr>
              <p:spPr bwMode="auto">
                <a:xfrm>
                  <a:off x="1955" y="2016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7.03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82" name="Rectangle 58"/>
                <p:cNvSpPr>
                  <a:spLocks noChangeArrowheads="1"/>
                </p:cNvSpPr>
                <p:nvPr/>
              </p:nvSpPr>
              <p:spPr bwMode="auto">
                <a:xfrm>
                  <a:off x="1927" y="2016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83" name="Group 59"/>
              <p:cNvGrpSpPr>
                <a:grpSpLocks/>
              </p:cNvGrpSpPr>
              <p:nvPr/>
            </p:nvGrpSpPr>
            <p:grpSpPr bwMode="auto">
              <a:xfrm>
                <a:off x="0" y="2400"/>
                <a:ext cx="1308" cy="384"/>
                <a:chOff x="0" y="2400"/>
                <a:chExt cx="1308" cy="384"/>
              </a:xfrm>
            </p:grpSpPr>
            <p:sp>
              <p:nvSpPr>
                <p:cNvPr id="231484" name="Rectangle 60"/>
                <p:cNvSpPr>
                  <a:spLocks noChangeArrowheads="1"/>
                </p:cNvSpPr>
                <p:nvPr/>
              </p:nvSpPr>
              <p:spPr bwMode="auto">
                <a:xfrm>
                  <a:off x="28" y="2400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La Pradera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85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2400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86" name="Group 62"/>
              <p:cNvGrpSpPr>
                <a:grpSpLocks/>
              </p:cNvGrpSpPr>
              <p:nvPr/>
            </p:nvGrpSpPr>
            <p:grpSpPr bwMode="auto">
              <a:xfrm>
                <a:off x="1308" y="2400"/>
                <a:ext cx="619" cy="384"/>
                <a:chOff x="1308" y="2400"/>
                <a:chExt cx="619" cy="384"/>
              </a:xfrm>
            </p:grpSpPr>
            <p:sp>
              <p:nvSpPr>
                <p:cNvPr id="231487" name="Rectangle 63"/>
                <p:cNvSpPr>
                  <a:spLocks noChangeArrowheads="1"/>
                </p:cNvSpPr>
                <p:nvPr/>
              </p:nvSpPr>
              <p:spPr bwMode="auto">
                <a:xfrm>
                  <a:off x="1336" y="2400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42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88" name="Rectangle 64"/>
                <p:cNvSpPr>
                  <a:spLocks noChangeArrowheads="1"/>
                </p:cNvSpPr>
                <p:nvPr/>
              </p:nvSpPr>
              <p:spPr bwMode="auto">
                <a:xfrm>
                  <a:off x="1308" y="2400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89" name="Group 65"/>
              <p:cNvGrpSpPr>
                <a:grpSpLocks/>
              </p:cNvGrpSpPr>
              <p:nvPr/>
            </p:nvGrpSpPr>
            <p:grpSpPr bwMode="auto">
              <a:xfrm>
                <a:off x="1927" y="2400"/>
                <a:ext cx="861" cy="384"/>
                <a:chOff x="1927" y="2400"/>
                <a:chExt cx="861" cy="384"/>
              </a:xfrm>
            </p:grpSpPr>
            <p:sp>
              <p:nvSpPr>
                <p:cNvPr id="231490" name="Rectangle 66"/>
                <p:cNvSpPr>
                  <a:spLocks noChangeArrowheads="1"/>
                </p:cNvSpPr>
                <p:nvPr/>
              </p:nvSpPr>
              <p:spPr bwMode="auto">
                <a:xfrm>
                  <a:off x="1955" y="2400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4.92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91" name="Rectangle 67"/>
                <p:cNvSpPr>
                  <a:spLocks noChangeArrowheads="1"/>
                </p:cNvSpPr>
                <p:nvPr/>
              </p:nvSpPr>
              <p:spPr bwMode="auto">
                <a:xfrm>
                  <a:off x="1927" y="2400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92" name="Group 68"/>
              <p:cNvGrpSpPr>
                <a:grpSpLocks/>
              </p:cNvGrpSpPr>
              <p:nvPr/>
            </p:nvGrpSpPr>
            <p:grpSpPr bwMode="auto">
              <a:xfrm>
                <a:off x="0" y="2784"/>
                <a:ext cx="1308" cy="384"/>
                <a:chOff x="0" y="2784"/>
                <a:chExt cx="1308" cy="384"/>
              </a:xfrm>
            </p:grpSpPr>
            <p:sp>
              <p:nvSpPr>
                <p:cNvPr id="231493" name="Rectangle 69"/>
                <p:cNvSpPr>
                  <a:spLocks noChangeArrowheads="1"/>
                </p:cNvSpPr>
                <p:nvPr/>
              </p:nvSpPr>
              <p:spPr bwMode="auto">
                <a:xfrm>
                  <a:off x="28" y="2784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MCCH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494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2784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95" name="Group 71"/>
              <p:cNvGrpSpPr>
                <a:grpSpLocks/>
              </p:cNvGrpSpPr>
              <p:nvPr/>
            </p:nvGrpSpPr>
            <p:grpSpPr bwMode="auto">
              <a:xfrm>
                <a:off x="1308" y="2784"/>
                <a:ext cx="619" cy="384"/>
                <a:chOff x="1308" y="2784"/>
                <a:chExt cx="619" cy="384"/>
              </a:xfrm>
            </p:grpSpPr>
            <p:sp>
              <p:nvSpPr>
                <p:cNvPr id="231496" name="Rectangle 72"/>
                <p:cNvSpPr>
                  <a:spLocks noChangeArrowheads="1"/>
                </p:cNvSpPr>
                <p:nvPr/>
              </p:nvSpPr>
              <p:spPr bwMode="auto">
                <a:xfrm>
                  <a:off x="1336" y="2784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27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497" name="Rectangle 73"/>
                <p:cNvSpPr>
                  <a:spLocks noChangeArrowheads="1"/>
                </p:cNvSpPr>
                <p:nvPr/>
              </p:nvSpPr>
              <p:spPr bwMode="auto">
                <a:xfrm>
                  <a:off x="1308" y="2784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498" name="Group 74"/>
              <p:cNvGrpSpPr>
                <a:grpSpLocks/>
              </p:cNvGrpSpPr>
              <p:nvPr/>
            </p:nvGrpSpPr>
            <p:grpSpPr bwMode="auto">
              <a:xfrm>
                <a:off x="1927" y="2784"/>
                <a:ext cx="861" cy="384"/>
                <a:chOff x="1927" y="2784"/>
                <a:chExt cx="861" cy="384"/>
              </a:xfrm>
            </p:grpSpPr>
            <p:sp>
              <p:nvSpPr>
                <p:cNvPr id="231499" name="Rectangle 75"/>
                <p:cNvSpPr>
                  <a:spLocks noChangeArrowheads="1"/>
                </p:cNvSpPr>
                <p:nvPr/>
              </p:nvSpPr>
              <p:spPr bwMode="auto">
                <a:xfrm>
                  <a:off x="1955" y="2784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3.16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00" name="Rectangle 76"/>
                <p:cNvSpPr>
                  <a:spLocks noChangeArrowheads="1"/>
                </p:cNvSpPr>
                <p:nvPr/>
              </p:nvSpPr>
              <p:spPr bwMode="auto">
                <a:xfrm>
                  <a:off x="1927" y="2784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01" name="Group 77"/>
              <p:cNvGrpSpPr>
                <a:grpSpLocks/>
              </p:cNvGrpSpPr>
              <p:nvPr/>
            </p:nvGrpSpPr>
            <p:grpSpPr bwMode="auto">
              <a:xfrm>
                <a:off x="0" y="3168"/>
                <a:ext cx="1308" cy="384"/>
                <a:chOff x="0" y="3168"/>
                <a:chExt cx="1308" cy="384"/>
              </a:xfrm>
            </p:grpSpPr>
            <p:sp>
              <p:nvSpPr>
                <p:cNvPr id="231502" name="Rectangle 78"/>
                <p:cNvSpPr>
                  <a:spLocks noChangeArrowheads="1"/>
                </p:cNvSpPr>
                <p:nvPr/>
              </p:nvSpPr>
              <p:spPr bwMode="auto">
                <a:xfrm>
                  <a:off x="28" y="3168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FEPP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03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3168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04" name="Group 80"/>
              <p:cNvGrpSpPr>
                <a:grpSpLocks/>
              </p:cNvGrpSpPr>
              <p:nvPr/>
            </p:nvGrpSpPr>
            <p:grpSpPr bwMode="auto">
              <a:xfrm>
                <a:off x="1308" y="3168"/>
                <a:ext cx="619" cy="384"/>
                <a:chOff x="1308" y="3168"/>
                <a:chExt cx="619" cy="384"/>
              </a:xfrm>
            </p:grpSpPr>
            <p:sp>
              <p:nvSpPr>
                <p:cNvPr id="231505" name="Rectangle 81"/>
                <p:cNvSpPr>
                  <a:spLocks noChangeArrowheads="1"/>
                </p:cNvSpPr>
                <p:nvPr/>
              </p:nvSpPr>
              <p:spPr bwMode="auto">
                <a:xfrm>
                  <a:off x="1336" y="3168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06" name="Rectangle 82"/>
                <p:cNvSpPr>
                  <a:spLocks noChangeArrowheads="1"/>
                </p:cNvSpPr>
                <p:nvPr/>
              </p:nvSpPr>
              <p:spPr bwMode="auto">
                <a:xfrm>
                  <a:off x="1308" y="3168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07" name="Group 83"/>
              <p:cNvGrpSpPr>
                <a:grpSpLocks/>
              </p:cNvGrpSpPr>
              <p:nvPr/>
            </p:nvGrpSpPr>
            <p:grpSpPr bwMode="auto">
              <a:xfrm>
                <a:off x="1927" y="3168"/>
                <a:ext cx="861" cy="384"/>
                <a:chOff x="1927" y="3168"/>
                <a:chExt cx="861" cy="384"/>
              </a:xfrm>
            </p:grpSpPr>
            <p:sp>
              <p:nvSpPr>
                <p:cNvPr id="231508" name="Rectangle 84"/>
                <p:cNvSpPr>
                  <a:spLocks noChangeArrowheads="1"/>
                </p:cNvSpPr>
                <p:nvPr/>
              </p:nvSpPr>
              <p:spPr bwMode="auto">
                <a:xfrm>
                  <a:off x="1955" y="3168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2.34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09" name="Rectangle 85"/>
                <p:cNvSpPr>
                  <a:spLocks noChangeArrowheads="1"/>
                </p:cNvSpPr>
                <p:nvPr/>
              </p:nvSpPr>
              <p:spPr bwMode="auto">
                <a:xfrm>
                  <a:off x="1927" y="3168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10" name="Group 86"/>
              <p:cNvGrpSpPr>
                <a:grpSpLocks/>
              </p:cNvGrpSpPr>
              <p:nvPr/>
            </p:nvGrpSpPr>
            <p:grpSpPr bwMode="auto">
              <a:xfrm>
                <a:off x="0" y="3552"/>
                <a:ext cx="1308" cy="384"/>
                <a:chOff x="0" y="3552"/>
                <a:chExt cx="1308" cy="384"/>
              </a:xfrm>
            </p:grpSpPr>
            <p:sp>
              <p:nvSpPr>
                <p:cNvPr id="231511" name="Rectangle 87"/>
                <p:cNvSpPr>
                  <a:spLocks noChangeArrowheads="1"/>
                </p:cNvSpPr>
                <p:nvPr/>
              </p:nvSpPr>
              <p:spPr bwMode="auto">
                <a:xfrm>
                  <a:off x="28" y="3552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Mario Marcial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12" name="Rectangle 88"/>
                <p:cNvSpPr>
                  <a:spLocks noChangeArrowheads="1"/>
                </p:cNvSpPr>
                <p:nvPr/>
              </p:nvSpPr>
              <p:spPr bwMode="auto">
                <a:xfrm>
                  <a:off x="0" y="3552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13" name="Group 89"/>
              <p:cNvGrpSpPr>
                <a:grpSpLocks/>
              </p:cNvGrpSpPr>
              <p:nvPr/>
            </p:nvGrpSpPr>
            <p:grpSpPr bwMode="auto">
              <a:xfrm>
                <a:off x="1308" y="3552"/>
                <a:ext cx="619" cy="384"/>
                <a:chOff x="1308" y="3552"/>
                <a:chExt cx="619" cy="384"/>
              </a:xfrm>
            </p:grpSpPr>
            <p:sp>
              <p:nvSpPr>
                <p:cNvPr id="231514" name="Rectangle 90"/>
                <p:cNvSpPr>
                  <a:spLocks noChangeArrowheads="1"/>
                </p:cNvSpPr>
                <p:nvPr/>
              </p:nvSpPr>
              <p:spPr bwMode="auto">
                <a:xfrm>
                  <a:off x="1336" y="3552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15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15" name="Rectangle 91"/>
                <p:cNvSpPr>
                  <a:spLocks noChangeArrowheads="1"/>
                </p:cNvSpPr>
                <p:nvPr/>
              </p:nvSpPr>
              <p:spPr bwMode="auto">
                <a:xfrm>
                  <a:off x="1308" y="3552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16" name="Group 92"/>
              <p:cNvGrpSpPr>
                <a:grpSpLocks/>
              </p:cNvGrpSpPr>
              <p:nvPr/>
            </p:nvGrpSpPr>
            <p:grpSpPr bwMode="auto">
              <a:xfrm>
                <a:off x="1927" y="3552"/>
                <a:ext cx="861" cy="384"/>
                <a:chOff x="1927" y="3552"/>
                <a:chExt cx="861" cy="384"/>
              </a:xfrm>
            </p:grpSpPr>
            <p:sp>
              <p:nvSpPr>
                <p:cNvPr id="231517" name="Rectangle 93"/>
                <p:cNvSpPr>
                  <a:spLocks noChangeArrowheads="1"/>
                </p:cNvSpPr>
                <p:nvPr/>
              </p:nvSpPr>
              <p:spPr bwMode="auto">
                <a:xfrm>
                  <a:off x="1955" y="3552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1.76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18" name="Rectangle 94"/>
                <p:cNvSpPr>
                  <a:spLocks noChangeArrowheads="1"/>
                </p:cNvSpPr>
                <p:nvPr/>
              </p:nvSpPr>
              <p:spPr bwMode="auto">
                <a:xfrm>
                  <a:off x="1927" y="3552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19" name="Group 95"/>
              <p:cNvGrpSpPr>
                <a:grpSpLocks/>
              </p:cNvGrpSpPr>
              <p:nvPr/>
            </p:nvGrpSpPr>
            <p:grpSpPr bwMode="auto">
              <a:xfrm>
                <a:off x="0" y="3936"/>
                <a:ext cx="1308" cy="384"/>
                <a:chOff x="0" y="3936"/>
                <a:chExt cx="1308" cy="384"/>
              </a:xfrm>
            </p:grpSpPr>
            <p:sp>
              <p:nvSpPr>
                <p:cNvPr id="231520" name="Rectangle 96"/>
                <p:cNvSpPr>
                  <a:spLocks noChangeArrowheads="1"/>
                </p:cNvSpPr>
                <p:nvPr/>
              </p:nvSpPr>
              <p:spPr bwMode="auto">
                <a:xfrm>
                  <a:off x="28" y="3936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Incremar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21" name="Rectangle 97"/>
                <p:cNvSpPr>
                  <a:spLocks noChangeArrowheads="1"/>
                </p:cNvSpPr>
                <p:nvPr/>
              </p:nvSpPr>
              <p:spPr bwMode="auto">
                <a:xfrm>
                  <a:off x="0" y="3936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22" name="Group 98"/>
              <p:cNvGrpSpPr>
                <a:grpSpLocks/>
              </p:cNvGrpSpPr>
              <p:nvPr/>
            </p:nvGrpSpPr>
            <p:grpSpPr bwMode="auto">
              <a:xfrm>
                <a:off x="1308" y="3936"/>
                <a:ext cx="619" cy="384"/>
                <a:chOff x="1308" y="3936"/>
                <a:chExt cx="619" cy="384"/>
              </a:xfrm>
            </p:grpSpPr>
            <p:sp>
              <p:nvSpPr>
                <p:cNvPr id="231523" name="Rectangle 99"/>
                <p:cNvSpPr>
                  <a:spLocks noChangeArrowheads="1"/>
                </p:cNvSpPr>
                <p:nvPr/>
              </p:nvSpPr>
              <p:spPr bwMode="auto">
                <a:xfrm>
                  <a:off x="1336" y="3936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12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2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308" y="3936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25" name="Group 101"/>
              <p:cNvGrpSpPr>
                <a:grpSpLocks/>
              </p:cNvGrpSpPr>
              <p:nvPr/>
            </p:nvGrpSpPr>
            <p:grpSpPr bwMode="auto">
              <a:xfrm>
                <a:off x="1927" y="3936"/>
                <a:ext cx="861" cy="384"/>
                <a:chOff x="1927" y="3936"/>
                <a:chExt cx="861" cy="384"/>
              </a:xfrm>
            </p:grpSpPr>
            <p:sp>
              <p:nvSpPr>
                <p:cNvPr id="231526" name="Rectangle 102"/>
                <p:cNvSpPr>
                  <a:spLocks noChangeArrowheads="1"/>
                </p:cNvSpPr>
                <p:nvPr/>
              </p:nvSpPr>
              <p:spPr bwMode="auto">
                <a:xfrm>
                  <a:off x="1955" y="3936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1.41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27" name="Rectangle 103"/>
                <p:cNvSpPr>
                  <a:spLocks noChangeArrowheads="1"/>
                </p:cNvSpPr>
                <p:nvPr/>
              </p:nvSpPr>
              <p:spPr bwMode="auto">
                <a:xfrm>
                  <a:off x="1927" y="3936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28" name="Group 104"/>
              <p:cNvGrpSpPr>
                <a:grpSpLocks/>
              </p:cNvGrpSpPr>
              <p:nvPr/>
            </p:nvGrpSpPr>
            <p:grpSpPr bwMode="auto">
              <a:xfrm>
                <a:off x="0" y="4320"/>
                <a:ext cx="1308" cy="384"/>
                <a:chOff x="0" y="4320"/>
                <a:chExt cx="1308" cy="384"/>
              </a:xfrm>
            </p:grpSpPr>
            <p:sp>
              <p:nvSpPr>
                <p:cNvPr id="231529" name="Rectangle 105"/>
                <p:cNvSpPr>
                  <a:spLocks noChangeArrowheads="1"/>
                </p:cNvSpPr>
                <p:nvPr/>
              </p:nvSpPr>
              <p:spPr bwMode="auto">
                <a:xfrm>
                  <a:off x="28" y="4320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Tecnisemilla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30" name="Rectangle 106"/>
                <p:cNvSpPr>
                  <a:spLocks noChangeArrowheads="1"/>
                </p:cNvSpPr>
                <p:nvPr/>
              </p:nvSpPr>
              <p:spPr bwMode="auto">
                <a:xfrm>
                  <a:off x="0" y="4320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31" name="Group 107"/>
              <p:cNvGrpSpPr>
                <a:grpSpLocks/>
              </p:cNvGrpSpPr>
              <p:nvPr/>
            </p:nvGrpSpPr>
            <p:grpSpPr bwMode="auto">
              <a:xfrm>
                <a:off x="1308" y="4320"/>
                <a:ext cx="619" cy="384"/>
                <a:chOff x="1308" y="4320"/>
                <a:chExt cx="619" cy="384"/>
              </a:xfrm>
            </p:grpSpPr>
            <p:sp>
              <p:nvSpPr>
                <p:cNvPr id="231532" name="Rectangle 108"/>
                <p:cNvSpPr>
                  <a:spLocks noChangeArrowheads="1"/>
                </p:cNvSpPr>
                <p:nvPr/>
              </p:nvSpPr>
              <p:spPr bwMode="auto">
                <a:xfrm>
                  <a:off x="1336" y="4320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33" name="Rectangle 109"/>
                <p:cNvSpPr>
                  <a:spLocks noChangeArrowheads="1"/>
                </p:cNvSpPr>
                <p:nvPr/>
              </p:nvSpPr>
              <p:spPr bwMode="auto">
                <a:xfrm>
                  <a:off x="1308" y="4320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34" name="Group 110"/>
              <p:cNvGrpSpPr>
                <a:grpSpLocks/>
              </p:cNvGrpSpPr>
              <p:nvPr/>
            </p:nvGrpSpPr>
            <p:grpSpPr bwMode="auto">
              <a:xfrm>
                <a:off x="1927" y="4320"/>
                <a:ext cx="861" cy="384"/>
                <a:chOff x="1927" y="4320"/>
                <a:chExt cx="861" cy="384"/>
              </a:xfrm>
            </p:grpSpPr>
            <p:sp>
              <p:nvSpPr>
                <p:cNvPr id="231535" name="Rectangle 111"/>
                <p:cNvSpPr>
                  <a:spLocks noChangeArrowheads="1"/>
                </p:cNvSpPr>
                <p:nvPr/>
              </p:nvSpPr>
              <p:spPr bwMode="auto">
                <a:xfrm>
                  <a:off x="1955" y="4320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0.35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36" name="Rectangle 112"/>
                <p:cNvSpPr>
                  <a:spLocks noChangeArrowheads="1"/>
                </p:cNvSpPr>
                <p:nvPr/>
              </p:nvSpPr>
              <p:spPr bwMode="auto">
                <a:xfrm>
                  <a:off x="1927" y="4320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37" name="Group 113"/>
              <p:cNvGrpSpPr>
                <a:grpSpLocks/>
              </p:cNvGrpSpPr>
              <p:nvPr/>
            </p:nvGrpSpPr>
            <p:grpSpPr bwMode="auto">
              <a:xfrm>
                <a:off x="0" y="4704"/>
                <a:ext cx="1308" cy="384"/>
                <a:chOff x="0" y="4704"/>
                <a:chExt cx="1308" cy="384"/>
              </a:xfrm>
            </p:grpSpPr>
            <p:sp>
              <p:nvSpPr>
                <p:cNvPr id="231538" name="Rectangle 114"/>
                <p:cNvSpPr>
                  <a:spLocks noChangeArrowheads="1"/>
                </p:cNvSpPr>
                <p:nvPr/>
              </p:nvSpPr>
              <p:spPr bwMode="auto">
                <a:xfrm>
                  <a:off x="28" y="4704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Salomón Vargas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39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4704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40" name="Group 116"/>
              <p:cNvGrpSpPr>
                <a:grpSpLocks/>
              </p:cNvGrpSpPr>
              <p:nvPr/>
            </p:nvGrpSpPr>
            <p:grpSpPr bwMode="auto">
              <a:xfrm>
                <a:off x="1308" y="4704"/>
                <a:ext cx="619" cy="384"/>
                <a:chOff x="1308" y="4704"/>
                <a:chExt cx="619" cy="384"/>
              </a:xfrm>
            </p:grpSpPr>
            <p:sp>
              <p:nvSpPr>
                <p:cNvPr id="231541" name="Rectangle 117"/>
                <p:cNvSpPr>
                  <a:spLocks noChangeArrowheads="1"/>
                </p:cNvSpPr>
                <p:nvPr/>
              </p:nvSpPr>
              <p:spPr bwMode="auto">
                <a:xfrm>
                  <a:off x="1336" y="4704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2.4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42" name="Rectangle 118"/>
                <p:cNvSpPr>
                  <a:spLocks noChangeArrowheads="1"/>
                </p:cNvSpPr>
                <p:nvPr/>
              </p:nvSpPr>
              <p:spPr bwMode="auto">
                <a:xfrm>
                  <a:off x="1308" y="4704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43" name="Group 119"/>
              <p:cNvGrpSpPr>
                <a:grpSpLocks/>
              </p:cNvGrpSpPr>
              <p:nvPr/>
            </p:nvGrpSpPr>
            <p:grpSpPr bwMode="auto">
              <a:xfrm>
                <a:off x="1927" y="4704"/>
                <a:ext cx="861" cy="384"/>
                <a:chOff x="1927" y="4704"/>
                <a:chExt cx="861" cy="384"/>
              </a:xfrm>
            </p:grpSpPr>
            <p:sp>
              <p:nvSpPr>
                <p:cNvPr id="231544" name="Rectangle 120"/>
                <p:cNvSpPr>
                  <a:spLocks noChangeArrowheads="1"/>
                </p:cNvSpPr>
                <p:nvPr/>
              </p:nvSpPr>
              <p:spPr bwMode="auto">
                <a:xfrm>
                  <a:off x="1955" y="4704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0.28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45" name="Rectangle 121"/>
                <p:cNvSpPr>
                  <a:spLocks noChangeArrowheads="1"/>
                </p:cNvSpPr>
                <p:nvPr/>
              </p:nvSpPr>
              <p:spPr bwMode="auto">
                <a:xfrm>
                  <a:off x="1927" y="4704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46" name="Group 122"/>
              <p:cNvGrpSpPr>
                <a:grpSpLocks/>
              </p:cNvGrpSpPr>
              <p:nvPr/>
            </p:nvGrpSpPr>
            <p:grpSpPr bwMode="auto">
              <a:xfrm>
                <a:off x="0" y="5088"/>
                <a:ext cx="1308" cy="384"/>
                <a:chOff x="0" y="5088"/>
                <a:chExt cx="1308" cy="384"/>
              </a:xfrm>
            </p:grpSpPr>
            <p:sp>
              <p:nvSpPr>
                <p:cNvPr id="231547" name="Rectangle 123"/>
                <p:cNvSpPr>
                  <a:spLocks noChangeArrowheads="1"/>
                </p:cNvSpPr>
                <p:nvPr/>
              </p:nvSpPr>
              <p:spPr bwMode="auto">
                <a:xfrm>
                  <a:off x="28" y="5088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Mentor Vargas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48" name="Rectangle 124"/>
                <p:cNvSpPr>
                  <a:spLocks noChangeArrowheads="1"/>
                </p:cNvSpPr>
                <p:nvPr/>
              </p:nvSpPr>
              <p:spPr bwMode="auto">
                <a:xfrm>
                  <a:off x="0" y="5088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49" name="Group 125"/>
              <p:cNvGrpSpPr>
                <a:grpSpLocks/>
              </p:cNvGrpSpPr>
              <p:nvPr/>
            </p:nvGrpSpPr>
            <p:grpSpPr bwMode="auto">
              <a:xfrm>
                <a:off x="1308" y="5088"/>
                <a:ext cx="619" cy="384"/>
                <a:chOff x="1308" y="5088"/>
                <a:chExt cx="619" cy="384"/>
              </a:xfrm>
            </p:grpSpPr>
            <p:sp>
              <p:nvSpPr>
                <p:cNvPr id="231550" name="Rectangle 126"/>
                <p:cNvSpPr>
                  <a:spLocks noChangeArrowheads="1"/>
                </p:cNvSpPr>
                <p:nvPr/>
              </p:nvSpPr>
              <p:spPr bwMode="auto">
                <a:xfrm>
                  <a:off x="1336" y="5088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2.4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51" name="Rectangle 127"/>
                <p:cNvSpPr>
                  <a:spLocks noChangeArrowheads="1"/>
                </p:cNvSpPr>
                <p:nvPr/>
              </p:nvSpPr>
              <p:spPr bwMode="auto">
                <a:xfrm>
                  <a:off x="1308" y="5088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52" name="Group 128"/>
              <p:cNvGrpSpPr>
                <a:grpSpLocks/>
              </p:cNvGrpSpPr>
              <p:nvPr/>
            </p:nvGrpSpPr>
            <p:grpSpPr bwMode="auto">
              <a:xfrm>
                <a:off x="1927" y="5088"/>
                <a:ext cx="861" cy="384"/>
                <a:chOff x="1927" y="5088"/>
                <a:chExt cx="861" cy="384"/>
              </a:xfrm>
            </p:grpSpPr>
            <p:sp>
              <p:nvSpPr>
                <p:cNvPr id="231553" name="Rectangle 129"/>
                <p:cNvSpPr>
                  <a:spLocks noChangeArrowheads="1"/>
                </p:cNvSpPr>
                <p:nvPr/>
              </p:nvSpPr>
              <p:spPr bwMode="auto">
                <a:xfrm>
                  <a:off x="1955" y="5088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0.28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54" name="Rectangle 130"/>
                <p:cNvSpPr>
                  <a:spLocks noChangeArrowheads="1"/>
                </p:cNvSpPr>
                <p:nvPr/>
              </p:nvSpPr>
              <p:spPr bwMode="auto">
                <a:xfrm>
                  <a:off x="1927" y="5088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55" name="Group 131"/>
              <p:cNvGrpSpPr>
                <a:grpSpLocks/>
              </p:cNvGrpSpPr>
              <p:nvPr/>
            </p:nvGrpSpPr>
            <p:grpSpPr bwMode="auto">
              <a:xfrm>
                <a:off x="0" y="5472"/>
                <a:ext cx="1308" cy="384"/>
                <a:chOff x="0" y="5472"/>
                <a:chExt cx="1308" cy="384"/>
              </a:xfrm>
            </p:grpSpPr>
            <p:sp>
              <p:nvSpPr>
                <p:cNvPr id="231556" name="Rectangle 132"/>
                <p:cNvSpPr>
                  <a:spLocks noChangeArrowheads="1"/>
                </p:cNvSpPr>
                <p:nvPr/>
              </p:nvSpPr>
              <p:spPr bwMode="auto">
                <a:xfrm>
                  <a:off x="28" y="5472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Balanimbabura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57" name="Rectangle 133"/>
                <p:cNvSpPr>
                  <a:spLocks noChangeArrowheads="1"/>
                </p:cNvSpPr>
                <p:nvPr/>
              </p:nvSpPr>
              <p:spPr bwMode="auto">
                <a:xfrm>
                  <a:off x="0" y="5472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58" name="Group 134"/>
              <p:cNvGrpSpPr>
                <a:grpSpLocks/>
              </p:cNvGrpSpPr>
              <p:nvPr/>
            </p:nvGrpSpPr>
            <p:grpSpPr bwMode="auto">
              <a:xfrm>
                <a:off x="1308" y="5472"/>
                <a:ext cx="619" cy="384"/>
                <a:chOff x="1308" y="5472"/>
                <a:chExt cx="619" cy="384"/>
              </a:xfrm>
            </p:grpSpPr>
            <p:sp>
              <p:nvSpPr>
                <p:cNvPr id="231559" name="Rectangle 135"/>
                <p:cNvSpPr>
                  <a:spLocks noChangeArrowheads="1"/>
                </p:cNvSpPr>
                <p:nvPr/>
              </p:nvSpPr>
              <p:spPr bwMode="auto">
                <a:xfrm>
                  <a:off x="1336" y="5472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2.4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60" name="Rectangle 136"/>
                <p:cNvSpPr>
                  <a:spLocks noChangeArrowheads="1"/>
                </p:cNvSpPr>
                <p:nvPr/>
              </p:nvSpPr>
              <p:spPr bwMode="auto">
                <a:xfrm>
                  <a:off x="1308" y="5472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61" name="Group 137"/>
              <p:cNvGrpSpPr>
                <a:grpSpLocks/>
              </p:cNvGrpSpPr>
              <p:nvPr/>
            </p:nvGrpSpPr>
            <p:grpSpPr bwMode="auto">
              <a:xfrm>
                <a:off x="1927" y="5472"/>
                <a:ext cx="861" cy="384"/>
                <a:chOff x="1927" y="5472"/>
                <a:chExt cx="861" cy="384"/>
              </a:xfrm>
            </p:grpSpPr>
            <p:sp>
              <p:nvSpPr>
                <p:cNvPr id="231562" name="Rectangle 138"/>
                <p:cNvSpPr>
                  <a:spLocks noChangeArrowheads="1"/>
                </p:cNvSpPr>
                <p:nvPr/>
              </p:nvSpPr>
              <p:spPr bwMode="auto">
                <a:xfrm>
                  <a:off x="1955" y="5472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0.28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63" name="Rectangle 139"/>
                <p:cNvSpPr>
                  <a:spLocks noChangeArrowheads="1"/>
                </p:cNvSpPr>
                <p:nvPr/>
              </p:nvSpPr>
              <p:spPr bwMode="auto">
                <a:xfrm>
                  <a:off x="1927" y="5472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64" name="Group 140"/>
              <p:cNvGrpSpPr>
                <a:grpSpLocks/>
              </p:cNvGrpSpPr>
              <p:nvPr/>
            </p:nvGrpSpPr>
            <p:grpSpPr bwMode="auto">
              <a:xfrm>
                <a:off x="0" y="5856"/>
                <a:ext cx="1308" cy="384"/>
                <a:chOff x="0" y="5856"/>
                <a:chExt cx="1308" cy="384"/>
              </a:xfrm>
            </p:grpSpPr>
            <p:sp>
              <p:nvSpPr>
                <p:cNvPr id="231565" name="Rectangle 141"/>
                <p:cNvSpPr>
                  <a:spLocks noChangeArrowheads="1"/>
                </p:cNvSpPr>
                <p:nvPr/>
              </p:nvSpPr>
              <p:spPr bwMode="auto">
                <a:xfrm>
                  <a:off x="28" y="5856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Agralec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66" name="Rectangle 142"/>
                <p:cNvSpPr>
                  <a:spLocks noChangeArrowheads="1"/>
                </p:cNvSpPr>
                <p:nvPr/>
              </p:nvSpPr>
              <p:spPr bwMode="auto">
                <a:xfrm>
                  <a:off x="0" y="5856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67" name="Group 143"/>
              <p:cNvGrpSpPr>
                <a:grpSpLocks/>
              </p:cNvGrpSpPr>
              <p:nvPr/>
            </p:nvGrpSpPr>
            <p:grpSpPr bwMode="auto">
              <a:xfrm>
                <a:off x="1308" y="5856"/>
                <a:ext cx="619" cy="384"/>
                <a:chOff x="1308" y="5856"/>
                <a:chExt cx="619" cy="384"/>
              </a:xfrm>
            </p:grpSpPr>
            <p:sp>
              <p:nvSpPr>
                <p:cNvPr id="231568" name="Rectangle 144"/>
                <p:cNvSpPr>
                  <a:spLocks noChangeArrowheads="1"/>
                </p:cNvSpPr>
                <p:nvPr/>
              </p:nvSpPr>
              <p:spPr bwMode="auto">
                <a:xfrm>
                  <a:off x="1336" y="5856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2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69" name="Rectangle 145"/>
                <p:cNvSpPr>
                  <a:spLocks noChangeArrowheads="1"/>
                </p:cNvSpPr>
                <p:nvPr/>
              </p:nvSpPr>
              <p:spPr bwMode="auto">
                <a:xfrm>
                  <a:off x="1308" y="5856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70" name="Group 146"/>
              <p:cNvGrpSpPr>
                <a:grpSpLocks/>
              </p:cNvGrpSpPr>
              <p:nvPr/>
            </p:nvGrpSpPr>
            <p:grpSpPr bwMode="auto">
              <a:xfrm>
                <a:off x="1927" y="5856"/>
                <a:ext cx="861" cy="384"/>
                <a:chOff x="1927" y="5856"/>
                <a:chExt cx="861" cy="384"/>
              </a:xfrm>
            </p:grpSpPr>
            <p:sp>
              <p:nvSpPr>
                <p:cNvPr id="231571" name="Rectangle 147"/>
                <p:cNvSpPr>
                  <a:spLocks noChangeArrowheads="1"/>
                </p:cNvSpPr>
                <p:nvPr/>
              </p:nvSpPr>
              <p:spPr bwMode="auto">
                <a:xfrm>
                  <a:off x="1955" y="5856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0.23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72" name="Rectangle 148"/>
                <p:cNvSpPr>
                  <a:spLocks noChangeArrowheads="1"/>
                </p:cNvSpPr>
                <p:nvPr/>
              </p:nvSpPr>
              <p:spPr bwMode="auto">
                <a:xfrm>
                  <a:off x="1927" y="5856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73" name="Group 149"/>
              <p:cNvGrpSpPr>
                <a:grpSpLocks/>
              </p:cNvGrpSpPr>
              <p:nvPr/>
            </p:nvGrpSpPr>
            <p:grpSpPr bwMode="auto">
              <a:xfrm>
                <a:off x="0" y="6240"/>
                <a:ext cx="1308" cy="384"/>
                <a:chOff x="0" y="6240"/>
                <a:chExt cx="1308" cy="384"/>
              </a:xfrm>
            </p:grpSpPr>
            <p:sp>
              <p:nvSpPr>
                <p:cNvPr id="231574" name="Rectangle 150"/>
                <p:cNvSpPr>
                  <a:spLocks noChangeArrowheads="1"/>
                </p:cNvSpPr>
                <p:nvPr/>
              </p:nvSpPr>
              <p:spPr bwMode="auto">
                <a:xfrm>
                  <a:off x="28" y="6240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INIAP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75" name="Rectangle 151"/>
                <p:cNvSpPr>
                  <a:spLocks noChangeArrowheads="1"/>
                </p:cNvSpPr>
                <p:nvPr/>
              </p:nvSpPr>
              <p:spPr bwMode="auto">
                <a:xfrm>
                  <a:off x="0" y="6240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76" name="Group 152"/>
              <p:cNvGrpSpPr>
                <a:grpSpLocks/>
              </p:cNvGrpSpPr>
              <p:nvPr/>
            </p:nvGrpSpPr>
            <p:grpSpPr bwMode="auto">
              <a:xfrm>
                <a:off x="1308" y="6240"/>
                <a:ext cx="619" cy="384"/>
                <a:chOff x="1308" y="6240"/>
                <a:chExt cx="619" cy="384"/>
              </a:xfrm>
            </p:grpSpPr>
            <p:sp>
              <p:nvSpPr>
                <p:cNvPr id="231577" name="Rectangle 153"/>
                <p:cNvSpPr>
                  <a:spLocks noChangeArrowheads="1"/>
                </p:cNvSpPr>
                <p:nvPr/>
              </p:nvSpPr>
              <p:spPr bwMode="auto">
                <a:xfrm>
                  <a:off x="1336" y="6240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78" name="Rectangle 154"/>
                <p:cNvSpPr>
                  <a:spLocks noChangeArrowheads="1"/>
                </p:cNvSpPr>
                <p:nvPr/>
              </p:nvSpPr>
              <p:spPr bwMode="auto">
                <a:xfrm>
                  <a:off x="1308" y="6240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79" name="Group 155"/>
              <p:cNvGrpSpPr>
                <a:grpSpLocks/>
              </p:cNvGrpSpPr>
              <p:nvPr/>
            </p:nvGrpSpPr>
            <p:grpSpPr bwMode="auto">
              <a:xfrm>
                <a:off x="1927" y="6240"/>
                <a:ext cx="861" cy="384"/>
                <a:chOff x="1927" y="6240"/>
                <a:chExt cx="861" cy="384"/>
              </a:xfrm>
            </p:grpSpPr>
            <p:sp>
              <p:nvSpPr>
                <p:cNvPr id="231580" name="Rectangle 156"/>
                <p:cNvSpPr>
                  <a:spLocks noChangeArrowheads="1"/>
                </p:cNvSpPr>
                <p:nvPr/>
              </p:nvSpPr>
              <p:spPr bwMode="auto">
                <a:xfrm>
                  <a:off x="1955" y="6240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0.12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81" name="Rectangle 157"/>
                <p:cNvSpPr>
                  <a:spLocks noChangeArrowheads="1"/>
                </p:cNvSpPr>
                <p:nvPr/>
              </p:nvSpPr>
              <p:spPr bwMode="auto">
                <a:xfrm>
                  <a:off x="1927" y="6240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82" name="Group 158"/>
              <p:cNvGrpSpPr>
                <a:grpSpLocks/>
              </p:cNvGrpSpPr>
              <p:nvPr/>
            </p:nvGrpSpPr>
            <p:grpSpPr bwMode="auto">
              <a:xfrm>
                <a:off x="0" y="6624"/>
                <a:ext cx="1308" cy="384"/>
                <a:chOff x="0" y="6624"/>
                <a:chExt cx="1308" cy="384"/>
              </a:xfrm>
            </p:grpSpPr>
            <p:sp>
              <p:nvSpPr>
                <p:cNvPr id="231583" name="Rectangle 159"/>
                <p:cNvSpPr>
                  <a:spLocks noChangeArrowheads="1"/>
                </p:cNvSpPr>
                <p:nvPr/>
              </p:nvSpPr>
              <p:spPr bwMode="auto">
                <a:xfrm>
                  <a:off x="28" y="6624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Mercados Amazonas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84" name="Rectangle 160"/>
                <p:cNvSpPr>
                  <a:spLocks noChangeArrowheads="1"/>
                </p:cNvSpPr>
                <p:nvPr/>
              </p:nvSpPr>
              <p:spPr bwMode="auto">
                <a:xfrm>
                  <a:off x="0" y="6624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85" name="Group 161"/>
              <p:cNvGrpSpPr>
                <a:grpSpLocks/>
              </p:cNvGrpSpPr>
              <p:nvPr/>
            </p:nvGrpSpPr>
            <p:grpSpPr bwMode="auto">
              <a:xfrm>
                <a:off x="1308" y="6624"/>
                <a:ext cx="619" cy="384"/>
                <a:chOff x="1308" y="6624"/>
                <a:chExt cx="619" cy="384"/>
              </a:xfrm>
            </p:grpSpPr>
            <p:sp>
              <p:nvSpPr>
                <p:cNvPr id="231586" name="Rectangle 162"/>
                <p:cNvSpPr>
                  <a:spLocks noChangeArrowheads="1"/>
                </p:cNvSpPr>
                <p:nvPr/>
              </p:nvSpPr>
              <p:spPr bwMode="auto">
                <a:xfrm>
                  <a:off x="1336" y="6624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0.75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87" name="Rectangle 163"/>
                <p:cNvSpPr>
                  <a:spLocks noChangeArrowheads="1"/>
                </p:cNvSpPr>
                <p:nvPr/>
              </p:nvSpPr>
              <p:spPr bwMode="auto">
                <a:xfrm>
                  <a:off x="1308" y="6624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88" name="Group 164"/>
              <p:cNvGrpSpPr>
                <a:grpSpLocks/>
              </p:cNvGrpSpPr>
              <p:nvPr/>
            </p:nvGrpSpPr>
            <p:grpSpPr bwMode="auto">
              <a:xfrm>
                <a:off x="1927" y="6624"/>
                <a:ext cx="861" cy="384"/>
                <a:chOff x="1927" y="6624"/>
                <a:chExt cx="861" cy="384"/>
              </a:xfrm>
            </p:grpSpPr>
            <p:sp>
              <p:nvSpPr>
                <p:cNvPr id="231589" name="Rectangle 165"/>
                <p:cNvSpPr>
                  <a:spLocks noChangeArrowheads="1"/>
                </p:cNvSpPr>
                <p:nvPr/>
              </p:nvSpPr>
              <p:spPr bwMode="auto">
                <a:xfrm>
                  <a:off x="1955" y="6624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0.09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90" name="Rectangle 166"/>
                <p:cNvSpPr>
                  <a:spLocks noChangeArrowheads="1"/>
                </p:cNvSpPr>
                <p:nvPr/>
              </p:nvSpPr>
              <p:spPr bwMode="auto">
                <a:xfrm>
                  <a:off x="1927" y="6624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91" name="Group 167"/>
              <p:cNvGrpSpPr>
                <a:grpSpLocks/>
              </p:cNvGrpSpPr>
              <p:nvPr/>
            </p:nvGrpSpPr>
            <p:grpSpPr bwMode="auto">
              <a:xfrm>
                <a:off x="0" y="7008"/>
                <a:ext cx="1308" cy="384"/>
                <a:chOff x="0" y="7008"/>
                <a:chExt cx="1308" cy="384"/>
              </a:xfrm>
            </p:grpSpPr>
            <p:sp>
              <p:nvSpPr>
                <p:cNvPr id="231592" name="Rectangle 168"/>
                <p:cNvSpPr>
                  <a:spLocks noChangeArrowheads="1"/>
                </p:cNvSpPr>
                <p:nvPr/>
              </p:nvSpPr>
              <p:spPr bwMode="auto">
                <a:xfrm>
                  <a:off x="28" y="7008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Panesa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593" name="Rectangle 169"/>
                <p:cNvSpPr>
                  <a:spLocks noChangeArrowheads="1"/>
                </p:cNvSpPr>
                <p:nvPr/>
              </p:nvSpPr>
              <p:spPr bwMode="auto">
                <a:xfrm>
                  <a:off x="0" y="7008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94" name="Group 170"/>
              <p:cNvGrpSpPr>
                <a:grpSpLocks/>
              </p:cNvGrpSpPr>
              <p:nvPr/>
            </p:nvGrpSpPr>
            <p:grpSpPr bwMode="auto">
              <a:xfrm>
                <a:off x="1308" y="7008"/>
                <a:ext cx="619" cy="384"/>
                <a:chOff x="1308" y="7008"/>
                <a:chExt cx="619" cy="384"/>
              </a:xfrm>
            </p:grpSpPr>
            <p:sp>
              <p:nvSpPr>
                <p:cNvPr id="231595" name="Rectangle 171"/>
                <p:cNvSpPr>
                  <a:spLocks noChangeArrowheads="1"/>
                </p:cNvSpPr>
                <p:nvPr/>
              </p:nvSpPr>
              <p:spPr bwMode="auto">
                <a:xfrm>
                  <a:off x="1336" y="7008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96" name="Rectangle 172"/>
                <p:cNvSpPr>
                  <a:spLocks noChangeArrowheads="1"/>
                </p:cNvSpPr>
                <p:nvPr/>
              </p:nvSpPr>
              <p:spPr bwMode="auto">
                <a:xfrm>
                  <a:off x="1308" y="7008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597" name="Group 173"/>
              <p:cNvGrpSpPr>
                <a:grpSpLocks/>
              </p:cNvGrpSpPr>
              <p:nvPr/>
            </p:nvGrpSpPr>
            <p:grpSpPr bwMode="auto">
              <a:xfrm>
                <a:off x="1927" y="7008"/>
                <a:ext cx="861" cy="384"/>
                <a:chOff x="1927" y="7008"/>
                <a:chExt cx="861" cy="384"/>
              </a:xfrm>
            </p:grpSpPr>
            <p:sp>
              <p:nvSpPr>
                <p:cNvPr id="231598" name="Rectangle 174"/>
                <p:cNvSpPr>
                  <a:spLocks noChangeArrowheads="1"/>
                </p:cNvSpPr>
                <p:nvPr/>
              </p:nvSpPr>
              <p:spPr bwMode="auto">
                <a:xfrm>
                  <a:off x="1955" y="7008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0.05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599" name="Rectangle 175"/>
                <p:cNvSpPr>
                  <a:spLocks noChangeArrowheads="1"/>
                </p:cNvSpPr>
                <p:nvPr/>
              </p:nvSpPr>
              <p:spPr bwMode="auto">
                <a:xfrm>
                  <a:off x="1927" y="7008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00" name="Group 176"/>
              <p:cNvGrpSpPr>
                <a:grpSpLocks/>
              </p:cNvGrpSpPr>
              <p:nvPr/>
            </p:nvGrpSpPr>
            <p:grpSpPr bwMode="auto">
              <a:xfrm>
                <a:off x="0" y="7392"/>
                <a:ext cx="1308" cy="384"/>
                <a:chOff x="0" y="7392"/>
                <a:chExt cx="1308" cy="384"/>
              </a:xfrm>
            </p:grpSpPr>
            <p:sp>
              <p:nvSpPr>
                <p:cNvPr id="231601" name="Rectangle 177"/>
                <p:cNvSpPr>
                  <a:spLocks noChangeArrowheads="1"/>
                </p:cNvSpPr>
                <p:nvPr/>
              </p:nvSpPr>
              <p:spPr bwMode="auto">
                <a:xfrm>
                  <a:off x="28" y="7392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Santa Isabel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602" name="Rectangle 178"/>
                <p:cNvSpPr>
                  <a:spLocks noChangeArrowheads="1"/>
                </p:cNvSpPr>
                <p:nvPr/>
              </p:nvSpPr>
              <p:spPr bwMode="auto">
                <a:xfrm>
                  <a:off x="0" y="7392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03" name="Group 179"/>
              <p:cNvGrpSpPr>
                <a:grpSpLocks/>
              </p:cNvGrpSpPr>
              <p:nvPr/>
            </p:nvGrpSpPr>
            <p:grpSpPr bwMode="auto">
              <a:xfrm>
                <a:off x="1308" y="7392"/>
                <a:ext cx="619" cy="384"/>
                <a:chOff x="1308" y="7392"/>
                <a:chExt cx="619" cy="384"/>
              </a:xfrm>
            </p:grpSpPr>
            <p:sp>
              <p:nvSpPr>
                <p:cNvPr id="231604" name="Rectangle 180"/>
                <p:cNvSpPr>
                  <a:spLocks noChangeArrowheads="1"/>
                </p:cNvSpPr>
                <p:nvPr/>
              </p:nvSpPr>
              <p:spPr bwMode="auto">
                <a:xfrm>
                  <a:off x="1336" y="7392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0.33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05" name="Rectangle 181"/>
                <p:cNvSpPr>
                  <a:spLocks noChangeArrowheads="1"/>
                </p:cNvSpPr>
                <p:nvPr/>
              </p:nvSpPr>
              <p:spPr bwMode="auto">
                <a:xfrm>
                  <a:off x="1308" y="7392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06" name="Group 182"/>
              <p:cNvGrpSpPr>
                <a:grpSpLocks/>
              </p:cNvGrpSpPr>
              <p:nvPr/>
            </p:nvGrpSpPr>
            <p:grpSpPr bwMode="auto">
              <a:xfrm>
                <a:off x="1927" y="7392"/>
                <a:ext cx="861" cy="384"/>
                <a:chOff x="1927" y="7392"/>
                <a:chExt cx="861" cy="384"/>
              </a:xfrm>
            </p:grpSpPr>
            <p:sp>
              <p:nvSpPr>
                <p:cNvPr id="231607" name="Rectangle 183"/>
                <p:cNvSpPr>
                  <a:spLocks noChangeArrowheads="1"/>
                </p:cNvSpPr>
                <p:nvPr/>
              </p:nvSpPr>
              <p:spPr bwMode="auto">
                <a:xfrm>
                  <a:off x="1955" y="7392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0.04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08" name="Rectangle 184"/>
                <p:cNvSpPr>
                  <a:spLocks noChangeArrowheads="1"/>
                </p:cNvSpPr>
                <p:nvPr/>
              </p:nvSpPr>
              <p:spPr bwMode="auto">
                <a:xfrm>
                  <a:off x="1927" y="7392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09" name="Group 185"/>
              <p:cNvGrpSpPr>
                <a:grpSpLocks/>
              </p:cNvGrpSpPr>
              <p:nvPr/>
            </p:nvGrpSpPr>
            <p:grpSpPr bwMode="auto">
              <a:xfrm>
                <a:off x="0" y="7776"/>
                <a:ext cx="1308" cy="384"/>
                <a:chOff x="0" y="7776"/>
                <a:chExt cx="1308" cy="384"/>
              </a:xfrm>
            </p:grpSpPr>
            <p:sp>
              <p:nvSpPr>
                <p:cNvPr id="231610" name="Rectangle 186"/>
                <p:cNvSpPr>
                  <a:spLocks noChangeArrowheads="1"/>
                </p:cNvSpPr>
                <p:nvPr/>
              </p:nvSpPr>
              <p:spPr bwMode="auto">
                <a:xfrm>
                  <a:off x="28" y="7776"/>
                  <a:ext cx="1252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 b="1">
                      <a:latin typeface="Arial" charset="0"/>
                      <a:cs typeface="Arial" charset="0"/>
                    </a:rPr>
                    <a:t>Total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611" name="Rectangle 187"/>
                <p:cNvSpPr>
                  <a:spLocks noChangeArrowheads="1"/>
                </p:cNvSpPr>
                <p:nvPr/>
              </p:nvSpPr>
              <p:spPr bwMode="auto">
                <a:xfrm>
                  <a:off x="0" y="7776"/>
                  <a:ext cx="1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12" name="Group 188"/>
              <p:cNvGrpSpPr>
                <a:grpSpLocks/>
              </p:cNvGrpSpPr>
              <p:nvPr/>
            </p:nvGrpSpPr>
            <p:grpSpPr bwMode="auto">
              <a:xfrm>
                <a:off x="1308" y="7776"/>
                <a:ext cx="619" cy="384"/>
                <a:chOff x="1308" y="7776"/>
                <a:chExt cx="619" cy="384"/>
              </a:xfrm>
            </p:grpSpPr>
            <p:sp>
              <p:nvSpPr>
                <p:cNvPr id="231613" name="Rectangle 189"/>
                <p:cNvSpPr>
                  <a:spLocks noChangeArrowheads="1"/>
                </p:cNvSpPr>
                <p:nvPr/>
              </p:nvSpPr>
              <p:spPr bwMode="auto">
                <a:xfrm>
                  <a:off x="1336" y="7776"/>
                  <a:ext cx="563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854.68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14" name="Rectangle 190"/>
                <p:cNvSpPr>
                  <a:spLocks noChangeArrowheads="1"/>
                </p:cNvSpPr>
                <p:nvPr/>
              </p:nvSpPr>
              <p:spPr bwMode="auto">
                <a:xfrm>
                  <a:off x="1308" y="7776"/>
                  <a:ext cx="619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15" name="Group 191"/>
              <p:cNvGrpSpPr>
                <a:grpSpLocks/>
              </p:cNvGrpSpPr>
              <p:nvPr/>
            </p:nvGrpSpPr>
            <p:grpSpPr bwMode="auto">
              <a:xfrm>
                <a:off x="1927" y="7776"/>
                <a:ext cx="861" cy="384"/>
                <a:chOff x="1927" y="7776"/>
                <a:chExt cx="861" cy="384"/>
              </a:xfrm>
            </p:grpSpPr>
            <p:sp>
              <p:nvSpPr>
                <p:cNvPr id="231616" name="Rectangle 192"/>
                <p:cNvSpPr>
                  <a:spLocks noChangeArrowheads="1"/>
                </p:cNvSpPr>
                <p:nvPr/>
              </p:nvSpPr>
              <p:spPr bwMode="auto">
                <a:xfrm>
                  <a:off x="1955" y="7776"/>
                  <a:ext cx="805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100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17" name="Rectangle 193"/>
                <p:cNvSpPr>
                  <a:spLocks noChangeArrowheads="1"/>
                </p:cNvSpPr>
                <p:nvPr/>
              </p:nvSpPr>
              <p:spPr bwMode="auto">
                <a:xfrm>
                  <a:off x="1927" y="7776"/>
                  <a:ext cx="861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18" name="Group 194"/>
              <p:cNvGrpSpPr>
                <a:grpSpLocks/>
              </p:cNvGrpSpPr>
              <p:nvPr/>
            </p:nvGrpSpPr>
            <p:grpSpPr bwMode="auto">
              <a:xfrm>
                <a:off x="0" y="8160"/>
                <a:ext cx="1308" cy="480"/>
                <a:chOff x="0" y="8160"/>
                <a:chExt cx="1308" cy="480"/>
              </a:xfrm>
            </p:grpSpPr>
            <p:sp>
              <p:nvSpPr>
                <p:cNvPr id="231619" name="Rectangle 195"/>
                <p:cNvSpPr>
                  <a:spLocks noChangeArrowheads="1"/>
                </p:cNvSpPr>
                <p:nvPr/>
              </p:nvSpPr>
              <p:spPr bwMode="auto">
                <a:xfrm>
                  <a:off x="28" y="8160"/>
                  <a:ext cx="1252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>
                      <a:latin typeface="Arial" charset="0"/>
                      <a:cs typeface="Arial" charset="0"/>
                    </a:rPr>
                    <a:t>Programa Mundial del Alimentos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620" name="Rectangle 196"/>
                <p:cNvSpPr>
                  <a:spLocks noChangeArrowheads="1"/>
                </p:cNvSpPr>
                <p:nvPr/>
              </p:nvSpPr>
              <p:spPr bwMode="auto">
                <a:xfrm>
                  <a:off x="0" y="8160"/>
                  <a:ext cx="1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21" name="Group 197"/>
              <p:cNvGrpSpPr>
                <a:grpSpLocks/>
              </p:cNvGrpSpPr>
              <p:nvPr/>
            </p:nvGrpSpPr>
            <p:grpSpPr bwMode="auto">
              <a:xfrm>
                <a:off x="1308" y="8160"/>
                <a:ext cx="619" cy="480"/>
                <a:chOff x="1308" y="8160"/>
                <a:chExt cx="619" cy="480"/>
              </a:xfrm>
            </p:grpSpPr>
            <p:sp>
              <p:nvSpPr>
                <p:cNvPr id="231622" name="Rectangle 198"/>
                <p:cNvSpPr>
                  <a:spLocks noChangeArrowheads="1"/>
                </p:cNvSpPr>
                <p:nvPr/>
              </p:nvSpPr>
              <p:spPr bwMode="auto">
                <a:xfrm>
                  <a:off x="1336" y="8160"/>
                  <a:ext cx="563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>
                      <a:latin typeface="Arial" charset="0"/>
                      <a:cs typeface="Arial" charset="0"/>
                    </a:rPr>
                    <a:t>1800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23" name="Rectangle 199"/>
                <p:cNvSpPr>
                  <a:spLocks noChangeArrowheads="1"/>
                </p:cNvSpPr>
                <p:nvPr/>
              </p:nvSpPr>
              <p:spPr bwMode="auto">
                <a:xfrm>
                  <a:off x="1308" y="8160"/>
                  <a:ext cx="619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24" name="Group 200"/>
              <p:cNvGrpSpPr>
                <a:grpSpLocks/>
              </p:cNvGrpSpPr>
              <p:nvPr/>
            </p:nvGrpSpPr>
            <p:grpSpPr bwMode="auto">
              <a:xfrm>
                <a:off x="1927" y="8160"/>
                <a:ext cx="861" cy="480"/>
                <a:chOff x="1927" y="8160"/>
                <a:chExt cx="861" cy="480"/>
              </a:xfrm>
            </p:grpSpPr>
            <p:sp>
              <p:nvSpPr>
                <p:cNvPr id="231625" name="Rectangle 201"/>
                <p:cNvSpPr>
                  <a:spLocks noChangeArrowheads="1"/>
                </p:cNvSpPr>
                <p:nvPr/>
              </p:nvSpPr>
              <p:spPr bwMode="auto">
                <a:xfrm>
                  <a:off x="1955" y="8160"/>
                  <a:ext cx="805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26" name="Rectangle 202"/>
                <p:cNvSpPr>
                  <a:spLocks noChangeArrowheads="1"/>
                </p:cNvSpPr>
                <p:nvPr/>
              </p:nvSpPr>
              <p:spPr bwMode="auto">
                <a:xfrm>
                  <a:off x="1927" y="8160"/>
                  <a:ext cx="861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27" name="Group 203"/>
              <p:cNvGrpSpPr>
                <a:grpSpLocks/>
              </p:cNvGrpSpPr>
              <p:nvPr/>
            </p:nvGrpSpPr>
            <p:grpSpPr bwMode="auto">
              <a:xfrm>
                <a:off x="0" y="8640"/>
                <a:ext cx="1308" cy="403"/>
                <a:chOff x="0" y="8640"/>
                <a:chExt cx="1308" cy="403"/>
              </a:xfrm>
            </p:grpSpPr>
            <p:sp>
              <p:nvSpPr>
                <p:cNvPr id="231628" name="Rectangle 204"/>
                <p:cNvSpPr>
                  <a:spLocks noChangeArrowheads="1"/>
                </p:cNvSpPr>
                <p:nvPr/>
              </p:nvSpPr>
              <p:spPr bwMode="auto">
                <a:xfrm>
                  <a:off x="28" y="8640"/>
                  <a:ext cx="125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000" b="1">
                      <a:latin typeface="Arial" charset="0"/>
                      <a:cs typeface="Arial" charset="0"/>
                    </a:rPr>
                    <a:t>TOTAL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31629" name="Rectangle 205"/>
                <p:cNvSpPr>
                  <a:spLocks noChangeArrowheads="1"/>
                </p:cNvSpPr>
                <p:nvPr/>
              </p:nvSpPr>
              <p:spPr bwMode="auto">
                <a:xfrm>
                  <a:off x="0" y="8640"/>
                  <a:ext cx="13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30" name="Group 206"/>
              <p:cNvGrpSpPr>
                <a:grpSpLocks/>
              </p:cNvGrpSpPr>
              <p:nvPr/>
            </p:nvGrpSpPr>
            <p:grpSpPr bwMode="auto">
              <a:xfrm>
                <a:off x="1308" y="8640"/>
                <a:ext cx="619" cy="403"/>
                <a:chOff x="1308" y="8640"/>
                <a:chExt cx="619" cy="403"/>
              </a:xfrm>
            </p:grpSpPr>
            <p:sp>
              <p:nvSpPr>
                <p:cNvPr id="231631" name="Rectangle 207"/>
                <p:cNvSpPr>
                  <a:spLocks noChangeArrowheads="1"/>
                </p:cNvSpPr>
                <p:nvPr/>
              </p:nvSpPr>
              <p:spPr bwMode="auto">
                <a:xfrm>
                  <a:off x="1336" y="8640"/>
                  <a:ext cx="56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000" b="1">
                      <a:latin typeface="Arial" charset="0"/>
                      <a:cs typeface="Arial" charset="0"/>
                    </a:rPr>
                    <a:t>2654.68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32" name="Rectangle 208"/>
                <p:cNvSpPr>
                  <a:spLocks noChangeArrowheads="1"/>
                </p:cNvSpPr>
                <p:nvPr/>
              </p:nvSpPr>
              <p:spPr bwMode="auto">
                <a:xfrm>
                  <a:off x="1308" y="8640"/>
                  <a:ext cx="61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1633" name="Group 209"/>
              <p:cNvGrpSpPr>
                <a:grpSpLocks/>
              </p:cNvGrpSpPr>
              <p:nvPr/>
            </p:nvGrpSpPr>
            <p:grpSpPr bwMode="auto">
              <a:xfrm>
                <a:off x="1927" y="8640"/>
                <a:ext cx="861" cy="403"/>
                <a:chOff x="1927" y="8640"/>
                <a:chExt cx="861" cy="403"/>
              </a:xfrm>
            </p:grpSpPr>
            <p:sp>
              <p:nvSpPr>
                <p:cNvPr id="231634" name="Rectangle 210"/>
                <p:cNvSpPr>
                  <a:spLocks noChangeArrowheads="1"/>
                </p:cNvSpPr>
                <p:nvPr/>
              </p:nvSpPr>
              <p:spPr bwMode="auto">
                <a:xfrm>
                  <a:off x="1955" y="8640"/>
                  <a:ext cx="80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31635" name="Rectangle 211"/>
                <p:cNvSpPr>
                  <a:spLocks noChangeArrowheads="1"/>
                </p:cNvSpPr>
                <p:nvPr/>
              </p:nvSpPr>
              <p:spPr bwMode="auto">
                <a:xfrm>
                  <a:off x="1927" y="8640"/>
                  <a:ext cx="86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231636" name="Rectangle 212"/>
            <p:cNvSpPr>
              <a:spLocks noChangeArrowheads="1"/>
            </p:cNvSpPr>
            <p:nvPr/>
          </p:nvSpPr>
          <p:spPr bwMode="auto">
            <a:xfrm>
              <a:off x="-3" y="-3"/>
              <a:ext cx="2794" cy="904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</a:endParaRPr>
          </a:p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Determinamos que existe una demanda insatisfecha de 1822 TM.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Tendencias de Consumo Alimenticio</a:t>
            </a:r>
            <a:endParaRPr lang="es-ES" sz="3600">
              <a:latin typeface="Arial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Actualmente la sociedad ecuatoriana demanda:</a:t>
            </a:r>
          </a:p>
          <a:p>
            <a:r>
              <a:rPr lang="es-MX">
                <a:latin typeface="Arial" charset="0"/>
              </a:rPr>
              <a:t>Alimentos de buena calidad.</a:t>
            </a:r>
          </a:p>
          <a:p>
            <a:r>
              <a:rPr lang="es-MX">
                <a:latin typeface="Arial" charset="0"/>
              </a:rPr>
              <a:t>Nutricionalmente integredos.</a:t>
            </a:r>
          </a:p>
          <a:p>
            <a:r>
              <a:rPr lang="es-MX">
                <a:latin typeface="Arial" charset="0"/>
              </a:rPr>
              <a:t>No contaminados con agrotóxicos.</a:t>
            </a:r>
          </a:p>
          <a:p>
            <a:r>
              <a:rPr lang="es-MX">
                <a:latin typeface="Arial" charset="0"/>
              </a:rPr>
              <a:t>Bien presentados.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latin typeface="Arial" charset="0"/>
                <a:cs typeface="Arial" charset="0"/>
              </a:rPr>
              <a:t>Estudio del Mercado Internacional</a:t>
            </a:r>
            <a:r>
              <a:rPr lang="es-ES"/>
              <a:t>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057400"/>
            <a:ext cx="7958138" cy="4038600"/>
          </a:xfrm>
        </p:spPr>
        <p:txBody>
          <a:bodyPr/>
          <a:lstStyle/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Tamaño del Mercado de quinua orgánica en UE está entre 2.000 y 3.000 TM/año.</a:t>
            </a:r>
          </a:p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El crecimiento esperado está entre el 15% y 30%.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sz="3600">
              <a:latin typeface="Arial" charset="0"/>
            </a:endParaRPr>
          </a:p>
          <a:p>
            <a:r>
              <a:rPr lang="es-MX" sz="3600">
                <a:latin typeface="Arial" charset="0"/>
              </a:rPr>
              <a:t>Francia: Markal y Euro Nat Primeal.</a:t>
            </a:r>
          </a:p>
          <a:p>
            <a:r>
              <a:rPr lang="es-MX" sz="3600">
                <a:latin typeface="Arial" charset="0"/>
              </a:rPr>
              <a:t>Alemania: Rapunzel, Davert.</a:t>
            </a:r>
          </a:p>
          <a:p>
            <a:r>
              <a:rPr lang="es-MX" sz="3600">
                <a:latin typeface="Arial" charset="0"/>
              </a:rPr>
              <a:t>Reino Unido: Queeswood Natural Foods.</a:t>
            </a:r>
          </a:p>
          <a:p>
            <a:r>
              <a:rPr lang="es-MX" sz="3600">
                <a:latin typeface="Arial" charset="0"/>
              </a:rPr>
              <a:t>Holanda: Traidin y Dones.</a:t>
            </a:r>
            <a:endParaRPr lang="es-ES" sz="3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4.2. Evolución de los precios de exportación</a:t>
            </a:r>
            <a:endParaRPr lang="es-ES" sz="3600">
              <a:latin typeface="Arial" charset="0"/>
            </a:endParaRP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2233613" y="2228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9445" name="Object 5"/>
          <p:cNvGraphicFramePr>
            <a:graphicFrameLocks noChangeAspect="1"/>
          </p:cNvGraphicFramePr>
          <p:nvPr/>
        </p:nvGraphicFramePr>
        <p:xfrm>
          <a:off x="1403350" y="2205038"/>
          <a:ext cx="7200900" cy="4248150"/>
        </p:xfrm>
        <a:graphic>
          <a:graphicData uri="http://schemas.openxmlformats.org/presentationml/2006/ole">
            <p:oleObj spid="_x0000_s189445" name="Gráfico" r:id="rId3" imgW="4591050" imgH="271462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7234238" cy="1066800"/>
          </a:xfrm>
        </p:spPr>
        <p:txBody>
          <a:bodyPr/>
          <a:lstStyle/>
          <a:p>
            <a:r>
              <a:rPr lang="es-ES" sz="3600">
                <a:solidFill>
                  <a:schemeClr val="tx1"/>
                </a:solidFill>
                <a:latin typeface="Arial" charset="0"/>
                <a:cs typeface="Arial" charset="0"/>
              </a:rPr>
              <a:t>Principales países productores</a:t>
            </a:r>
            <a:endParaRPr lang="es-ES" sz="360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Perú</a:t>
            </a:r>
            <a:r>
              <a:rPr lang="es-MX">
                <a:latin typeface="Arial" charset="0"/>
                <a:cs typeface="Arial" charset="0"/>
              </a:rPr>
              <a:t>: Producción 28000 TM/año</a:t>
            </a:r>
            <a:r>
              <a:rPr lang="es-ES">
                <a:latin typeface="Arial" charset="0"/>
                <a:cs typeface="Arial" charset="0"/>
              </a:rPr>
              <a:t> </a:t>
            </a: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Bolivia</a:t>
            </a:r>
            <a:r>
              <a:rPr lang="es-MX">
                <a:latin typeface="Arial" charset="0"/>
                <a:cs typeface="Arial" charset="0"/>
              </a:rPr>
              <a:t>: </a:t>
            </a:r>
            <a:r>
              <a:rPr lang="es-ES"/>
              <a:t> </a:t>
            </a:r>
            <a:r>
              <a:rPr lang="es-MX">
                <a:latin typeface="Arial" charset="0"/>
              </a:rPr>
              <a:t>Producción 23000 TM/año</a:t>
            </a:r>
          </a:p>
          <a:p>
            <a:pPr>
              <a:buFont typeface="Wingdings" pitchFamily="2" charset="2"/>
              <a:buNone/>
            </a:pPr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Ecuador: Producción 1450 TM/año</a:t>
            </a:r>
          </a:p>
          <a:p>
            <a:endParaRPr lang="es-MX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4.3. Volúmenes de las Exportaciones</a:t>
            </a:r>
            <a:endParaRPr lang="es-ES" sz="3600">
              <a:latin typeface="Arial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2233613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95238" name="Object 6"/>
          <p:cNvGraphicFramePr>
            <a:graphicFrameLocks noChangeAspect="1"/>
          </p:cNvGraphicFramePr>
          <p:nvPr/>
        </p:nvGraphicFramePr>
        <p:xfrm>
          <a:off x="1143000" y="2057400"/>
          <a:ext cx="7620000" cy="4343400"/>
        </p:xfrm>
        <a:graphic>
          <a:graphicData uri="http://schemas.openxmlformats.org/presentationml/2006/ole">
            <p:oleObj spid="_x0000_s95238" name="Gráfico" r:id="rId3" imgW="4334372" imgH="244840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4.4. Exportaciones a países de destino 1993-2003</a:t>
            </a:r>
            <a:endParaRPr lang="es-ES" sz="3600">
              <a:latin typeface="Arial" charset="0"/>
            </a:endParaRP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2233613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295400" y="2057400"/>
          <a:ext cx="7086600" cy="4419600"/>
        </p:xfrm>
        <a:graphic>
          <a:graphicData uri="http://schemas.openxmlformats.org/presentationml/2006/ole">
            <p:oleObj spid="_x0000_s100356" r:id="rId3" imgW="4676775" imgH="32004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690688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533400" y="381000"/>
          <a:ext cx="8229600" cy="6096000"/>
        </p:xfrm>
        <a:graphic>
          <a:graphicData uri="http://schemas.openxmlformats.org/presentationml/2006/ole">
            <p:oleObj spid="_x0000_s105476" r:id="rId3" imgW="5762625" imgH="50482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ESTUDIO ECONÓMICO Y FINANCIERO</a:t>
            </a:r>
          </a:p>
        </p:txBody>
      </p:sp>
      <p:graphicFrame>
        <p:nvGraphicFramePr>
          <p:cNvPr id="217421" name="Group 333"/>
          <p:cNvGraphicFramePr>
            <a:graphicFrameLocks noGrp="1"/>
          </p:cNvGraphicFramePr>
          <p:nvPr>
            <p:ph type="tbl" idx="1"/>
          </p:nvPr>
        </p:nvGraphicFramePr>
        <p:xfrm>
          <a:off x="2195513" y="2276475"/>
          <a:ext cx="5491162" cy="3744913"/>
        </p:xfrm>
        <a:graphic>
          <a:graphicData uri="http://schemas.openxmlformats.org/drawingml/2006/table">
            <a:tbl>
              <a:tblPr/>
              <a:tblGrid>
                <a:gridCol w="3114675"/>
                <a:gridCol w="1493837"/>
                <a:gridCol w="882650"/>
              </a:tblGrid>
              <a:tr h="4746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INVERSION INICIAL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 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Caja-Bancos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40.388,00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Fijos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57.065,00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55.40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Intangibles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Otros Activos Diferidos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Imprevistos 5%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4904,75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4.76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DE INVERSION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$102.999,75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304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219323" name="Group 187"/>
          <p:cNvGraphicFramePr>
            <a:graphicFrameLocks noGrp="1"/>
          </p:cNvGraphicFramePr>
          <p:nvPr>
            <p:ph idx="1"/>
          </p:nvPr>
        </p:nvGraphicFramePr>
        <p:xfrm>
          <a:off x="1979613" y="2349500"/>
          <a:ext cx="6192837" cy="3600450"/>
        </p:xfrm>
        <a:graphic>
          <a:graphicData uri="http://schemas.openxmlformats.org/drawingml/2006/table">
            <a:tbl>
              <a:tblPr/>
              <a:tblGrid>
                <a:gridCol w="3230562"/>
                <a:gridCol w="1751013"/>
                <a:gridCol w="1211262"/>
              </a:tblGrid>
              <a:tr h="4270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ACTIVOS FIJOS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3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 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Terreno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24.99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Herramientas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955,00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Infraestructura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17.100,00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20.35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Muebles y Equipos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3.010,00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Vehículos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FIJOS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$57.065,00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67.90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419" name="Rectangle 18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223435" name="Group 203"/>
          <p:cNvGraphicFramePr>
            <a:graphicFrameLocks noGrp="1"/>
          </p:cNvGraphicFramePr>
          <p:nvPr>
            <p:ph idx="1"/>
          </p:nvPr>
        </p:nvGraphicFramePr>
        <p:xfrm>
          <a:off x="1908175" y="2276475"/>
          <a:ext cx="6119813" cy="3556000"/>
        </p:xfrm>
        <a:graphic>
          <a:graphicData uri="http://schemas.openxmlformats.org/drawingml/2006/table">
            <a:tbl>
              <a:tblPr/>
              <a:tblGrid>
                <a:gridCol w="3679825"/>
                <a:gridCol w="1447800"/>
                <a:gridCol w="992188"/>
              </a:tblGrid>
              <a:tr h="3889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CAPITAL DE TRABAJO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Mano de Obra Directa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Mano de Obra Indirecta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6.650,00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16.47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Materiales Directos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3.369,00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8.34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Materiales Indirectos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Otros costos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6.150,00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15.23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Gastos Administrativos y Ventas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17.454,00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43.22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40.388,00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En Ecuador los cultivos orgánicos han cobrado una gran importancia.</a:t>
            </a:r>
          </a:p>
          <a:p>
            <a:endParaRPr lang="es-MX" sz="3600">
              <a:latin typeface="Arial" charset="0"/>
            </a:endParaRPr>
          </a:p>
          <a:p>
            <a:r>
              <a:rPr lang="es-MX" sz="3600">
                <a:latin typeface="Arial" charset="0"/>
              </a:rPr>
              <a:t>Principales provincias de producen quinua: Chimborazo, Imbabura y Cotopaxi</a:t>
            </a:r>
          </a:p>
          <a:p>
            <a:endParaRPr lang="es-MX" sz="36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3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>
              <a:latin typeface="Arial" charset="0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MX" sz="2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MX" sz="2800">
                <a:latin typeface="Arial" charset="0"/>
              </a:rPr>
              <a:t>Capital Social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Accionistas proveerán el 50%.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El saldo un préstamo (CFN).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2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MX" sz="2800">
                <a:latin typeface="Arial" charset="0"/>
              </a:rPr>
              <a:t>Crédito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$51.499,88 al (12%) anual.</a:t>
            </a:r>
            <a:r>
              <a:rPr lang="es-MX" sz="240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400">
                <a:latin typeface="Arial" charset="0"/>
              </a:rPr>
              <a:t>	</a:t>
            </a:r>
            <a:endParaRPr lang="es-ES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228600" y="0"/>
          <a:ext cx="8610600" cy="6553200"/>
        </p:xfrm>
        <a:graphic>
          <a:graphicData uri="http://schemas.openxmlformats.org/presentationml/2006/ole">
            <p:oleObj spid="_x0000_s160770" name="Hoja de cálculo" r:id="rId3" imgW="8296772" imgH="854428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890" name="Object 2"/>
          <p:cNvGraphicFramePr>
            <a:graphicFrameLocks noChangeAspect="1"/>
          </p:cNvGraphicFramePr>
          <p:nvPr/>
        </p:nvGraphicFramePr>
        <p:xfrm>
          <a:off x="323850" y="260350"/>
          <a:ext cx="8569325" cy="6264275"/>
        </p:xfrm>
        <a:graphic>
          <a:graphicData uri="http://schemas.openxmlformats.org/presentationml/2006/ole">
            <p:oleObj spid="_x0000_s165890" name="Hoja de cálculo" r:id="rId3" imgW="8553901" imgH="541044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Producción 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75 TM en un área de 30 Ha. </a:t>
            </a:r>
          </a:p>
          <a:p>
            <a:r>
              <a:rPr lang="es-MX">
                <a:latin typeface="Arial" charset="0"/>
              </a:rPr>
              <a:t>Ventas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53,45 TM (Exportación) = $74.812,50 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17,80 TM (M. Interno) = $19.593,75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TOTAL VENTAS $94.406,25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8" name="Rectangle 4"/>
          <p:cNvGraphicFramePr>
            <a:graphicFrameLocks/>
          </p:cNvGraphicFramePr>
          <p:nvPr>
            <p:ph type="tbl" idx="4294967295"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129028"/>
          </a:graphicData>
        </a:graphic>
      </p:graphicFrame>
      <p:graphicFrame>
        <p:nvGraphicFramePr>
          <p:cNvPr id="129040" name="Object 16"/>
          <p:cNvGraphicFramePr>
            <a:graphicFrameLocks noChangeAspect="1"/>
          </p:cNvGraphicFramePr>
          <p:nvPr/>
        </p:nvGraphicFramePr>
        <p:xfrm>
          <a:off x="228600" y="0"/>
          <a:ext cx="8686800" cy="6858000"/>
        </p:xfrm>
        <a:graphic>
          <a:graphicData uri="http://schemas.openxmlformats.org/presentationml/2006/ole">
            <p:oleObj spid="_x0000_s129040" name="Hoja de cálculo" r:id="rId3" imgW="8591821" imgH="793480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Para la evaluación del proyecto utilizamos una tasa de descuento del 17%, el cual obtuvimos:</a:t>
            </a:r>
          </a:p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VAN $74.026,07</a:t>
            </a:r>
          </a:p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TIR 63,90%</a:t>
            </a:r>
          </a:p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Con estos indicadores se deduce que el proyecto es rentable para el inversionista.</a:t>
            </a:r>
            <a:endParaRPr lang="es-E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 </a:t>
            </a:r>
            <a:r>
              <a:rPr lang="es-MX">
                <a:latin typeface="Arial" charset="0"/>
              </a:rPr>
              <a:t>Análisis de Sensibilidad Respecto a la Producción</a:t>
            </a:r>
            <a:endParaRPr lang="es-ES">
              <a:latin typeface="Arial" charset="0"/>
            </a:endParaRPr>
          </a:p>
        </p:txBody>
      </p:sp>
      <p:graphicFrame>
        <p:nvGraphicFramePr>
          <p:cNvPr id="12335" name="Object 47"/>
          <p:cNvGraphicFramePr>
            <a:graphicFrameLocks noChangeAspect="1"/>
          </p:cNvGraphicFramePr>
          <p:nvPr>
            <p:ph sz="half" idx="1"/>
          </p:nvPr>
        </p:nvGraphicFramePr>
        <p:xfrm>
          <a:off x="809625" y="3201988"/>
          <a:ext cx="3902075" cy="1905000"/>
        </p:xfrm>
        <a:graphic>
          <a:graphicData uri="http://schemas.openxmlformats.org/presentationml/2006/ole">
            <p:oleObj spid="_x0000_s12335" name="Gráfico" r:id="rId3" imgW="7962900" imgH="3886200" progId="MSGraph.Chart.8">
              <p:embed followColorScheme="full"/>
            </p:oleObj>
          </a:graphicData>
        </a:graphic>
      </p:graphicFrame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2205038"/>
            <a:ext cx="7958137" cy="38814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12338" name="Line 50"/>
          <p:cNvSpPr>
            <a:spLocks noChangeShapeType="1"/>
          </p:cNvSpPr>
          <p:nvPr/>
        </p:nvSpPr>
        <p:spPr bwMode="auto">
          <a:xfrm>
            <a:off x="4643438" y="4005263"/>
            <a:ext cx="3238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2339" name="Text Box 51" descr="Papel reciclado"/>
          <p:cNvSpPr txBox="1">
            <a:spLocks noChangeArrowheads="1"/>
          </p:cNvSpPr>
          <p:nvPr/>
        </p:nvSpPr>
        <p:spPr bwMode="auto">
          <a:xfrm>
            <a:off x="3348038" y="3789363"/>
            <a:ext cx="1277937" cy="14446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tuación Actual</a:t>
            </a:r>
          </a:p>
        </p:txBody>
      </p:sp>
      <p:graphicFrame>
        <p:nvGraphicFramePr>
          <p:cNvPr id="12340" name="Object 52"/>
          <p:cNvGraphicFramePr>
            <a:graphicFrameLocks noChangeAspect="1"/>
          </p:cNvGraphicFramePr>
          <p:nvPr>
            <p:ph sz="half" idx="2"/>
          </p:nvPr>
        </p:nvGraphicFramePr>
        <p:xfrm>
          <a:off x="971550" y="2205038"/>
          <a:ext cx="7724775" cy="4391025"/>
        </p:xfrm>
        <a:graphic>
          <a:graphicData uri="http://schemas.openxmlformats.org/presentationml/2006/ole">
            <p:oleObj spid="_x0000_s12340" name="Gráfico" r:id="rId5" imgW="5533949" imgH="2610002" progId="Excel.Chart.8">
              <p:embed/>
            </p:oleObj>
          </a:graphicData>
        </a:graphic>
      </p:graphicFrame>
      <p:sp>
        <p:nvSpPr>
          <p:cNvPr id="12342" name="Text Box 54" descr="Papel reciclado"/>
          <p:cNvSpPr txBox="1">
            <a:spLocks noChangeArrowheads="1"/>
          </p:cNvSpPr>
          <p:nvPr/>
        </p:nvSpPr>
        <p:spPr bwMode="auto">
          <a:xfrm>
            <a:off x="3995738" y="3789363"/>
            <a:ext cx="1295400" cy="28892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  <p:sp>
        <p:nvSpPr>
          <p:cNvPr id="12343" name="Line 55"/>
          <p:cNvSpPr>
            <a:spLocks noChangeShapeType="1"/>
          </p:cNvSpPr>
          <p:nvPr/>
        </p:nvSpPr>
        <p:spPr bwMode="auto">
          <a:xfrm>
            <a:off x="5148263" y="4076700"/>
            <a:ext cx="3238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Análisis de Sensibilidad Respecto al Precio</a:t>
            </a:r>
            <a:endParaRPr lang="es-ES">
              <a:latin typeface="Arial" charset="0"/>
            </a:endParaRPr>
          </a:p>
        </p:txBody>
      </p:sp>
      <p:sp>
        <p:nvSpPr>
          <p:cNvPr id="202759" name="Line 7"/>
          <p:cNvSpPr>
            <a:spLocks noChangeShapeType="1"/>
          </p:cNvSpPr>
          <p:nvPr/>
        </p:nvSpPr>
        <p:spPr bwMode="auto">
          <a:xfrm>
            <a:off x="4787900" y="4292600"/>
            <a:ext cx="266700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2760" name="Text Box 8" descr="Papel reciclado"/>
          <p:cNvSpPr txBox="1">
            <a:spLocks noChangeArrowheads="1"/>
          </p:cNvSpPr>
          <p:nvPr/>
        </p:nvSpPr>
        <p:spPr bwMode="auto">
          <a:xfrm>
            <a:off x="3563938" y="4005263"/>
            <a:ext cx="1225550" cy="28733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  <p:graphicFrame>
        <p:nvGraphicFramePr>
          <p:cNvPr id="202761" name="Object 9"/>
          <p:cNvGraphicFramePr>
            <a:graphicFrameLocks noChangeAspect="1"/>
          </p:cNvGraphicFramePr>
          <p:nvPr>
            <p:ph idx="1"/>
          </p:nvPr>
        </p:nvGraphicFramePr>
        <p:xfrm>
          <a:off x="755650" y="2205038"/>
          <a:ext cx="7704138" cy="4248150"/>
        </p:xfrm>
        <a:graphic>
          <a:graphicData uri="http://schemas.openxmlformats.org/presentationml/2006/ole">
            <p:oleObj spid="_x0000_s202761" name="Gráfico" r:id="rId4" imgW="5515051" imgH="2971800" progId="Excel.Chart.8">
              <p:embed/>
            </p:oleObj>
          </a:graphicData>
        </a:graphic>
      </p:graphicFrame>
      <p:sp>
        <p:nvSpPr>
          <p:cNvPr id="202762" name="Text Box 10" descr="Papel reciclado"/>
          <p:cNvSpPr txBox="1">
            <a:spLocks noChangeArrowheads="1"/>
          </p:cNvSpPr>
          <p:nvPr/>
        </p:nvSpPr>
        <p:spPr bwMode="auto">
          <a:xfrm>
            <a:off x="3635375" y="3860800"/>
            <a:ext cx="1295400" cy="28892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  <p:sp>
        <p:nvSpPr>
          <p:cNvPr id="202763" name="Line 11"/>
          <p:cNvSpPr>
            <a:spLocks noChangeShapeType="1"/>
          </p:cNvSpPr>
          <p:nvPr/>
        </p:nvSpPr>
        <p:spPr bwMode="auto">
          <a:xfrm>
            <a:off x="4859338" y="4076700"/>
            <a:ext cx="3238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Análisis de Sensibilidad Respecto a Costos Variables</a:t>
            </a:r>
          </a:p>
        </p:txBody>
      </p:sp>
      <p:graphicFrame>
        <p:nvGraphicFramePr>
          <p:cNvPr id="226324" name="Object 20"/>
          <p:cNvGraphicFramePr>
            <a:graphicFrameLocks noChangeAspect="1"/>
          </p:cNvGraphicFramePr>
          <p:nvPr>
            <p:ph idx="1"/>
          </p:nvPr>
        </p:nvGraphicFramePr>
        <p:xfrm>
          <a:off x="971550" y="2133600"/>
          <a:ext cx="7777163" cy="4391025"/>
        </p:xfrm>
        <a:graphic>
          <a:graphicData uri="http://schemas.openxmlformats.org/presentationml/2006/ole">
            <p:oleObj spid="_x0000_s226324" name="Gráfico" r:id="rId3" imgW="5667451" imgH="2752649" progId="Excel.Chart.8">
              <p:embed/>
            </p:oleObj>
          </a:graphicData>
        </a:graphic>
      </p:graphicFrame>
      <p:sp>
        <p:nvSpPr>
          <p:cNvPr id="226326" name="Text Box 22" descr="Papel reciclado"/>
          <p:cNvSpPr txBox="1">
            <a:spLocks noChangeArrowheads="1"/>
          </p:cNvSpPr>
          <p:nvPr/>
        </p:nvSpPr>
        <p:spPr bwMode="auto">
          <a:xfrm>
            <a:off x="3203575" y="3213100"/>
            <a:ext cx="1295400" cy="28892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  <p:sp>
        <p:nvSpPr>
          <p:cNvPr id="226329" name="Line 25"/>
          <p:cNvSpPr>
            <a:spLocks noChangeShapeType="1"/>
          </p:cNvSpPr>
          <p:nvPr/>
        </p:nvSpPr>
        <p:spPr bwMode="auto">
          <a:xfrm>
            <a:off x="4427538" y="3500438"/>
            <a:ext cx="3238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MX">
              <a:latin typeface="Arial" charset="0"/>
              <a:cs typeface="Arial" charset="0"/>
            </a:endParaRPr>
          </a:p>
          <a:p>
            <a:pPr algn="just"/>
            <a:r>
              <a:rPr lang="es-MX">
                <a:latin typeface="Arial" charset="0"/>
                <a:cs typeface="Arial" charset="0"/>
              </a:rPr>
              <a:t>La herramienta a utilizar para valorar el impacto ambiental será un método matricial, de mucha aceptación para este tipo de proyectos, la Matriz de Leopold.</a:t>
            </a:r>
            <a:endParaRPr lang="es-ES">
              <a:cs typeface="Times New Roman" pitchFamily="18" charset="0"/>
            </a:endParaRP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ESTUDIO AMBIENTAL Y SOCIOECONOMICO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/>
            </a:r>
            <a:br>
              <a:rPr lang="es-MX"/>
            </a:br>
            <a:r>
              <a:rPr lang="es-MX">
                <a:latin typeface="Arial" charset="0"/>
              </a:rPr>
              <a:t>CARACTERISTICAS DEL PRODUCTO</a:t>
            </a:r>
            <a:r>
              <a:rPr lang="es-ES">
                <a:latin typeface="Arial" charset="0"/>
              </a:rPr>
              <a:t/>
            </a:r>
            <a:br>
              <a:rPr lang="es-ES">
                <a:latin typeface="Arial" charset="0"/>
              </a:rPr>
            </a:br>
            <a:endParaRPr lang="es-ES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L</a:t>
            </a:r>
            <a:r>
              <a:rPr lang="es-MX">
                <a:latin typeface="Arial" charset="0"/>
                <a:cs typeface="Times New Roman" pitchFamily="18" charset="0"/>
              </a:rPr>
              <a:t>a quinua (Chenopodium quinoa wild) es originario de los Andes.</a:t>
            </a:r>
          </a:p>
          <a:p>
            <a:r>
              <a:rPr lang="es-MX">
                <a:latin typeface="Arial" charset="0"/>
                <a:cs typeface="Times New Roman" pitchFamily="18" charset="0"/>
              </a:rPr>
              <a:t>La quinua fue unos de los alimentos básicos de las poblaciones preincaicas.</a:t>
            </a:r>
          </a:p>
          <a:p>
            <a:pPr algn="just"/>
            <a:r>
              <a:rPr lang="es-MX">
                <a:latin typeface="Arial" charset="0"/>
                <a:cs typeface="Times New Roman" pitchFamily="18" charset="0"/>
              </a:rPr>
              <a:t>Con la llegada de la conquista de los españoles suprimieron el cultivo de la quinua.</a:t>
            </a:r>
          </a:p>
          <a:p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642" name="Object 2"/>
          <p:cNvGraphicFramePr>
            <a:graphicFrameLocks noChangeAspect="1"/>
          </p:cNvGraphicFramePr>
          <p:nvPr/>
        </p:nvGraphicFramePr>
        <p:xfrm>
          <a:off x="381000" y="228600"/>
          <a:ext cx="8382000" cy="6400800"/>
        </p:xfrm>
        <a:graphic>
          <a:graphicData uri="http://schemas.openxmlformats.org/presentationml/2006/ole">
            <p:oleObj spid="_x0000_s240642" name="Hoja de cálculo" r:id="rId3" imgW="6210842" imgH="736330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>
                <a:latin typeface="Arial" charset="0"/>
                <a:cs typeface="Arial" charset="0"/>
              </a:rPr>
              <a:t>C</a:t>
            </a:r>
            <a:r>
              <a:rPr lang="es-ES">
                <a:latin typeface="Arial" charset="0"/>
                <a:cs typeface="Arial" charset="0"/>
              </a:rPr>
              <a:t>omponentes </a:t>
            </a:r>
            <a:r>
              <a:rPr lang="es-MX">
                <a:latin typeface="Arial" charset="0"/>
                <a:cs typeface="Arial" charset="0"/>
              </a:rPr>
              <a:t>A</a:t>
            </a:r>
            <a:r>
              <a:rPr lang="es-ES">
                <a:latin typeface="Arial" charset="0"/>
                <a:cs typeface="Arial" charset="0"/>
              </a:rPr>
              <a:t>mbientales afectados: 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Físicos y Químicos (agua y suelo)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Condiciones Biológicas (flora)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Factores Culturales (usos del suelo y Estatus cultural).</a:t>
            </a:r>
            <a:endParaRPr lang="es-ES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402" name="Object 2"/>
          <p:cNvGraphicFramePr>
            <a:graphicFrameLocks noChangeAspect="1"/>
          </p:cNvGraphicFramePr>
          <p:nvPr/>
        </p:nvGraphicFramePr>
        <p:xfrm>
          <a:off x="0" y="533400"/>
          <a:ext cx="9110663" cy="5410200"/>
        </p:xfrm>
        <a:graphic>
          <a:graphicData uri="http://schemas.openxmlformats.org/presentationml/2006/ole">
            <p:oleObj spid="_x0000_s230402" name="Hoja de cálculo" r:id="rId3" imgW="9077551" imgH="502956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>
                <a:latin typeface="Arial" charset="0"/>
                <a:cs typeface="Arial" charset="0"/>
              </a:rPr>
              <a:t>ANÁLISIS ECONOMICO SOCIAL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La tasa social de descuento es la tasa de rentabilidad promedio ponderada de los capitales invertidos en proyectos financieros por el BEDE (12.50%).</a:t>
            </a:r>
          </a:p>
          <a:p>
            <a:r>
              <a:rPr lang="es-MX">
                <a:latin typeface="Arial" charset="0"/>
              </a:rPr>
              <a:t>En el flujo social obtuvimos un VAN $ 35.929,45 y una TIR de 26,49%. Haciendo este proyecto atractivo.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>
                <a:latin typeface="Arial" charset="0"/>
              </a:rPr>
              <a:t>CONCLUSIONES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Arial" charset="0"/>
              </a:rPr>
              <a:t>Localidad de estudio Provincia de Chimborazo ciudad de Riobamba.</a:t>
            </a:r>
          </a:p>
          <a:p>
            <a:r>
              <a:rPr lang="es-ES">
                <a:latin typeface="Arial" charset="0"/>
              </a:rPr>
              <a:t>Área de cultivo 30 hectáreas</a:t>
            </a:r>
          </a:p>
          <a:p>
            <a:r>
              <a:rPr lang="es-ES">
                <a:latin typeface="Arial" charset="0"/>
              </a:rPr>
              <a:t>Producción  75 TM</a:t>
            </a:r>
          </a:p>
          <a:p>
            <a:r>
              <a:rPr lang="es-ES">
                <a:latin typeface="Arial" charset="0"/>
              </a:rPr>
              <a:t>TIR FINANCIERA 63.90%</a:t>
            </a:r>
          </a:p>
          <a:p>
            <a:r>
              <a:rPr lang="es-ES">
                <a:latin typeface="Arial" charset="0"/>
              </a:rPr>
              <a:t>TIR SOCIAL 26.49%</a:t>
            </a:r>
          </a:p>
          <a:p>
            <a:pPr>
              <a:buFont typeface="Wingdings" pitchFamily="2" charset="2"/>
              <a:buNone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>
                <a:latin typeface="Arial" charset="0"/>
              </a:rPr>
              <a:t>CONCLUSIONES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Arial" charset="0"/>
              </a:rPr>
              <a:t>Volumen de Exportación 53.45 TM</a:t>
            </a:r>
          </a:p>
          <a:p>
            <a:r>
              <a:rPr lang="es-ES">
                <a:latin typeface="Arial" charset="0"/>
              </a:rPr>
              <a:t>Ventas Mercado Interno 17.80 TM</a:t>
            </a:r>
          </a:p>
          <a:p>
            <a:r>
              <a:rPr lang="es-ES">
                <a:latin typeface="Arial" charset="0"/>
              </a:rPr>
              <a:t>Ventas Totales $94.406,25</a:t>
            </a:r>
          </a:p>
          <a:p>
            <a:pPr>
              <a:buFont typeface="Wingdings" pitchFamily="2" charset="2"/>
              <a:buNone/>
            </a:pPr>
            <a:endParaRPr lang="es-ES">
              <a:latin typeface="Arial" charset="0"/>
            </a:endParaRPr>
          </a:p>
          <a:p>
            <a:r>
              <a:rPr lang="es-ES">
                <a:latin typeface="Arial" charset="0"/>
              </a:rPr>
              <a:t>Nuestro mercado meta para la exportación es Europa.</a:t>
            </a:r>
          </a:p>
          <a:p>
            <a:pPr>
              <a:buFont typeface="Wingdings" pitchFamily="2" charset="2"/>
              <a:buNone/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  <a:cs typeface="Times New Roman" pitchFamily="18" charset="0"/>
              </a:rPr>
              <a:t> </a:t>
            </a:r>
            <a:r>
              <a:rPr lang="es-ES">
                <a:latin typeface="Arial" charset="0"/>
                <a:cs typeface="Times New Roman" pitchFamily="18" charset="0"/>
              </a:rPr>
              <a:t/>
            </a:r>
            <a:br>
              <a:rPr lang="es-ES">
                <a:latin typeface="Arial" charset="0"/>
                <a:cs typeface="Times New Roman" pitchFamily="18" charset="0"/>
              </a:rPr>
            </a:br>
            <a:r>
              <a:rPr lang="es-MX" sz="4000" b="1">
                <a:latin typeface="Arial" charset="0"/>
                <a:cs typeface="Times New Roman" pitchFamily="18" charset="0"/>
              </a:rPr>
              <a:t>RECOMENDACIONES</a:t>
            </a:r>
            <a:r>
              <a:rPr lang="es-MX" b="1">
                <a:latin typeface="Arial" charset="0"/>
                <a:cs typeface="Times New Roman" pitchFamily="18" charset="0"/>
              </a:rPr>
              <a:t/>
            </a:r>
            <a:br>
              <a:rPr lang="es-MX" b="1">
                <a:latin typeface="Arial" charset="0"/>
                <a:cs typeface="Times New Roman" pitchFamily="18" charset="0"/>
              </a:rPr>
            </a:br>
            <a:endParaRPr lang="es-ES" b="1">
              <a:latin typeface="Arial" charset="0"/>
              <a:cs typeface="Times New Roman" pitchFamily="18" charset="0"/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Desarrollar nuevas variedades de quinua.</a:t>
            </a:r>
          </a:p>
          <a:p>
            <a:r>
              <a:rPr lang="es-MX">
                <a:latin typeface="Arial" charset="0"/>
                <a:cs typeface="Arial" charset="0"/>
              </a:rPr>
              <a:t>Incremento del consumo per cápita de quinua en el país.</a:t>
            </a:r>
            <a:r>
              <a:rPr lang="es-ES"/>
              <a:t> </a:t>
            </a:r>
            <a:endParaRPr lang="es-MX"/>
          </a:p>
          <a:p>
            <a:r>
              <a:rPr lang="es-MX">
                <a:latin typeface="Arial" charset="0"/>
                <a:cs typeface="Arial" charset="0"/>
              </a:rPr>
              <a:t>Cubrir el mercado externo.</a:t>
            </a:r>
          </a:p>
          <a:p>
            <a:endParaRPr lang="es-MX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Investigación y el desarrollo de nuevos productos agroindustriales.</a:t>
            </a:r>
          </a:p>
          <a:p>
            <a:r>
              <a:rPr lang="es-MX">
                <a:latin typeface="Arial" charset="0"/>
                <a:cs typeface="Arial" charset="0"/>
              </a:rPr>
              <a:t>Incrementar el consumo local por medio de proyectos realizados por el gobierno.</a:t>
            </a:r>
            <a:endParaRPr 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981200"/>
            <a:ext cx="7958138" cy="4114800"/>
          </a:xfrm>
        </p:spPr>
        <p:txBody>
          <a:bodyPr/>
          <a:lstStyle/>
          <a:p>
            <a:pPr algn="just"/>
            <a:endParaRPr lang="es-MX">
              <a:latin typeface="Arial" charset="0"/>
              <a:cs typeface="Times New Roman" pitchFamily="18" charset="0"/>
            </a:endParaRPr>
          </a:p>
          <a:p>
            <a:pPr algn="just"/>
            <a:r>
              <a:rPr lang="es-MX">
                <a:latin typeface="Arial" charset="0"/>
                <a:cs typeface="Times New Roman" pitchFamily="18" charset="0"/>
              </a:rPr>
              <a:t>En los próximos 20 años se desarolló esfuerzos múltiples para convertir la quinua en un cultivo rentable, procesable, comerciable y exportable.</a:t>
            </a:r>
          </a:p>
          <a:p>
            <a:pPr algn="just"/>
            <a:endParaRPr lang="es-ES">
              <a:latin typeface="Arial" charset="0"/>
              <a:cs typeface="Times New Roman" pitchFamily="18" charset="0"/>
            </a:endParaRPr>
          </a:p>
          <a:p>
            <a:endParaRPr lang="es-ES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</a:rPr>
              <a:t>Composición Química</a:t>
            </a:r>
            <a:r>
              <a:rPr lang="es-ES"/>
              <a:t> </a:t>
            </a:r>
          </a:p>
        </p:txBody>
      </p:sp>
      <p:graphicFrame>
        <p:nvGraphicFramePr>
          <p:cNvPr id="210988" name="Group 44"/>
          <p:cNvGraphicFramePr>
            <a:graphicFrameLocks noGrp="1"/>
          </p:cNvGraphicFramePr>
          <p:nvPr>
            <p:ph idx="1"/>
          </p:nvPr>
        </p:nvGraphicFramePr>
        <p:xfrm>
          <a:off x="1979613" y="2349500"/>
          <a:ext cx="4772025" cy="3682049"/>
        </p:xfrm>
        <a:graphic>
          <a:graphicData uri="http://schemas.openxmlformats.org/drawingml/2006/table">
            <a:tbl>
              <a:tblPr/>
              <a:tblGrid>
                <a:gridCol w="2736850"/>
                <a:gridCol w="2035175"/>
              </a:tblGrid>
              <a:tr h="5762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GRANO DE LA QUINUA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Proteínas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Grasa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Carbohidratos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69.0%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Fibra Cruda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Cenizas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Figura 2.7. Quinua Variedad INIAP-Tunkahuan</a:t>
            </a:r>
            <a:endParaRPr lang="es-ES"/>
          </a:p>
        </p:txBody>
      </p:sp>
      <p:graphicFrame>
        <p:nvGraphicFramePr>
          <p:cNvPr id="178179" name="Object 3"/>
          <p:cNvGraphicFramePr>
            <a:graphicFrameLocks noChangeAspect="1"/>
          </p:cNvGraphicFramePr>
          <p:nvPr>
            <p:ph idx="1"/>
          </p:nvPr>
        </p:nvGraphicFramePr>
        <p:xfrm>
          <a:off x="2339975" y="1989138"/>
          <a:ext cx="4537075" cy="4643437"/>
        </p:xfrm>
        <a:graphic>
          <a:graphicData uri="http://schemas.openxmlformats.org/presentationml/2006/ole">
            <p:oleObj spid="_x0000_s178179" name="Imagen de mapa de bits" r:id="rId3" imgW="2771429" imgH="418095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MX" sz="360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4000">
                <a:solidFill>
                  <a:schemeClr val="tx1"/>
                </a:solidFill>
                <a:latin typeface="Arial" charset="0"/>
                <a:cs typeface="Arial" charset="0"/>
              </a:rPr>
              <a:t>Usos de la quinua</a:t>
            </a:r>
            <a:r>
              <a:rPr lang="es-ES">
                <a:solidFill>
                  <a:srgbClr val="643200"/>
                </a:solidFill>
                <a:latin typeface="Arial" charset="0"/>
                <a:cs typeface="Arial" charset="0"/>
              </a:rPr>
              <a:t/>
            </a:r>
            <a:br>
              <a:rPr lang="es-ES">
                <a:solidFill>
                  <a:srgbClr val="643200"/>
                </a:solidFill>
                <a:latin typeface="Arial" charset="0"/>
                <a:cs typeface="Arial" charset="0"/>
              </a:rPr>
            </a:br>
            <a:endParaRPr lang="es-ES">
              <a:solidFill>
                <a:srgbClr val="643200"/>
              </a:solidFill>
              <a:latin typeface="Arial" charset="0"/>
              <a:cs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s-ES">
                <a:latin typeface="Arial" charset="0"/>
                <a:cs typeface="Arial" charset="0"/>
              </a:rPr>
              <a:t>Alimento humano </a:t>
            </a:r>
          </a:p>
          <a:p>
            <a:pPr algn="just">
              <a:lnSpc>
                <a:spcPct val="90000"/>
              </a:lnSpc>
            </a:pPr>
            <a:r>
              <a:rPr lang="es-ES">
                <a:latin typeface="Arial" charset="0"/>
                <a:cs typeface="Arial" charset="0"/>
              </a:rPr>
              <a:t> Fines medicinales. </a:t>
            </a:r>
          </a:p>
          <a:p>
            <a:pPr algn="just">
              <a:lnSpc>
                <a:spcPct val="90000"/>
              </a:lnSpc>
            </a:pPr>
            <a:r>
              <a:rPr lang="es-MX">
                <a:latin typeface="Arial" charset="0"/>
                <a:cs typeface="Arial" charset="0"/>
              </a:rPr>
              <a:t>F</a:t>
            </a:r>
            <a:r>
              <a:rPr lang="es-ES">
                <a:latin typeface="Arial" charset="0"/>
                <a:cs typeface="Arial" charset="0"/>
              </a:rPr>
              <a:t>ormas de consumo </a:t>
            </a:r>
            <a:r>
              <a:rPr lang="es-MX">
                <a:latin typeface="Arial" charset="0"/>
                <a:cs typeface="Arial" charset="0"/>
              </a:rPr>
              <a:t>del</a:t>
            </a:r>
            <a:r>
              <a:rPr lang="es-ES">
                <a:latin typeface="Arial" charset="0"/>
                <a:cs typeface="Arial" charset="0"/>
              </a:rPr>
              <a:t> grano</a:t>
            </a:r>
            <a:r>
              <a:rPr lang="es-MX">
                <a:latin typeface="Arial" charset="0"/>
                <a:cs typeface="Arial" charset="0"/>
              </a:rPr>
              <a:t>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 Sopas y guisos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Productos de pastelerìa (fideos)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C</a:t>
            </a:r>
            <a:r>
              <a:rPr lang="es-ES">
                <a:latin typeface="Arial" charset="0"/>
                <a:cs typeface="Arial" charset="0"/>
              </a:rPr>
              <a:t>ereales</a:t>
            </a:r>
            <a:r>
              <a:rPr lang="es-MX">
                <a:latin typeface="Arial" charset="0"/>
                <a:cs typeface="Arial" charset="0"/>
              </a:rPr>
              <a:t> (crom flakes)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B</a:t>
            </a:r>
            <a:r>
              <a:rPr lang="es-ES">
                <a:latin typeface="Arial" charset="0"/>
                <a:cs typeface="Arial" charset="0"/>
              </a:rPr>
              <a:t>arras de chocolate.</a:t>
            </a:r>
            <a:endParaRPr lang="es-ES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PROCESO DE PRODUCCION</a:t>
            </a:r>
            <a:r>
              <a:rPr lang="es-ES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  <a:cs typeface="Arial" charset="0"/>
              </a:rPr>
              <a:t>El proyecto se desarrolló en la Provincia del Chimborazo en el cantón Riobamba</a:t>
            </a:r>
            <a:r>
              <a:rPr lang="es-ES_tradnl" sz="2800">
                <a:latin typeface="Arial" charset="0"/>
                <a:cs typeface="Times New Roman" pitchFamily="18" charset="0"/>
              </a:rPr>
              <a:t> </a:t>
            </a:r>
          </a:p>
          <a:p>
            <a:r>
              <a:rPr lang="es-ES_tradnl" sz="2800">
                <a:latin typeface="Arial" charset="0"/>
                <a:cs typeface="Times New Roman" pitchFamily="18" charset="0"/>
              </a:rPr>
              <a:t>Altitud entre 2600 a 3100 mt.</a:t>
            </a:r>
          </a:p>
          <a:p>
            <a:r>
              <a:rPr lang="es-ES_tradnl" sz="2800">
                <a:latin typeface="Arial" charset="0"/>
                <a:cs typeface="Times New Roman" pitchFamily="18" charset="0"/>
              </a:rPr>
              <a:t>Temperatura óptima 9 a 16° C.</a:t>
            </a:r>
            <a:endParaRPr lang="es-ES" sz="2800">
              <a:latin typeface="Arial" charset="0"/>
              <a:cs typeface="Times New Roman" pitchFamily="18" charset="0"/>
            </a:endParaRPr>
          </a:p>
          <a:p>
            <a:r>
              <a:rPr lang="es-MX" sz="2800">
                <a:latin typeface="Arial" charset="0"/>
                <a:cs typeface="Arial" charset="0"/>
              </a:rPr>
              <a:t>Siembra s</a:t>
            </a:r>
            <a:r>
              <a:rPr lang="es-ES" sz="2800">
                <a:latin typeface="Arial" charset="0"/>
                <a:cs typeface="Arial" charset="0"/>
              </a:rPr>
              <a:t>e efectúa entre </a:t>
            </a:r>
            <a:r>
              <a:rPr lang="es-MX" sz="2800">
                <a:latin typeface="Arial" charset="0"/>
                <a:cs typeface="Arial" charset="0"/>
              </a:rPr>
              <a:t>los meses de </a:t>
            </a:r>
            <a:r>
              <a:rPr lang="es-ES" sz="2800">
                <a:latin typeface="Arial" charset="0"/>
                <a:cs typeface="Arial" charset="0"/>
              </a:rPr>
              <a:t>octubre y enero</a:t>
            </a:r>
            <a:r>
              <a:rPr lang="es-MX" sz="2800">
                <a:latin typeface="Arial" charset="0"/>
                <a:cs typeface="Arial" charset="0"/>
              </a:rPr>
              <a:t>.</a:t>
            </a:r>
          </a:p>
          <a:p>
            <a:pPr algn="just"/>
            <a:r>
              <a:rPr lang="es-ES_tradnl" sz="2800">
                <a:latin typeface="Arial" charset="0"/>
                <a:cs typeface="Arial" charset="0"/>
              </a:rPr>
              <a:t>Cosecha</a:t>
            </a:r>
            <a:r>
              <a:rPr lang="es-ES_tradnl" sz="2800">
                <a:cs typeface="Times New Roman" pitchFamily="18" charset="0"/>
              </a:rPr>
              <a:t> </a:t>
            </a:r>
            <a:r>
              <a:rPr lang="es-EC" sz="2800">
                <a:latin typeface="Arial" charset="0"/>
                <a:cs typeface="Arial" charset="0"/>
              </a:rPr>
              <a:t>debe ser cosechada en los meses de junio hasta agosto.</a:t>
            </a:r>
          </a:p>
          <a:p>
            <a:endParaRPr lang="es-EC" sz="28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 u="sng">
              <a:latin typeface="Arial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endParaRPr lang="es-ES" sz="280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s rectos">
  <a:themeElements>
    <a:clrScheme name="Bordes rectos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Bordes recto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ordes rectos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s rectos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presentaciones\Bordes rectos.pot</Template>
  <TotalTime>1531</TotalTime>
  <Words>966</Words>
  <Application>Microsoft PowerPoint</Application>
  <PresentationFormat>Presentación en pantalla (4:3)</PresentationFormat>
  <Paragraphs>336</Paragraphs>
  <Slides>47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47</vt:i4>
      </vt:variant>
    </vt:vector>
  </HeadingPairs>
  <TitlesOfParts>
    <vt:vector size="55" baseType="lpstr">
      <vt:lpstr>Times New Roman</vt:lpstr>
      <vt:lpstr>Wingdings</vt:lpstr>
      <vt:lpstr>Arial</vt:lpstr>
      <vt:lpstr>Bordes rectos</vt:lpstr>
      <vt:lpstr>Hoja de cálculo de Microsoft Excel</vt:lpstr>
      <vt:lpstr>Gráfico de Microsoft Excel</vt:lpstr>
      <vt:lpstr>Gráfico de Microsoft Graph</vt:lpstr>
      <vt:lpstr>Imagen de mapa de bits</vt:lpstr>
      <vt:lpstr> “Proyecto de Producción de la Quinua con Métodos Orgánicos y su Exportación ” </vt:lpstr>
      <vt:lpstr>Tendencias de Consumo Alimenticio</vt:lpstr>
      <vt:lpstr>Diapositiva 3</vt:lpstr>
      <vt:lpstr> CARACTERISTICAS DEL PRODUCTO </vt:lpstr>
      <vt:lpstr>Diapositiva 5</vt:lpstr>
      <vt:lpstr>Composición Química </vt:lpstr>
      <vt:lpstr>Figura 2.7. Quinua Variedad INIAP-Tunkahuan</vt:lpstr>
      <vt:lpstr> Usos de la quinua </vt:lpstr>
      <vt:lpstr>PROCESO DE PRODUCCION </vt:lpstr>
      <vt:lpstr>ESTUDIO DE MERCADO </vt:lpstr>
      <vt:lpstr>Diapositiva 11</vt:lpstr>
      <vt:lpstr>Diapositiva 12</vt:lpstr>
      <vt:lpstr>Diapositiva 13</vt:lpstr>
      <vt:lpstr>Tabla 4.2. Porcentajes de venta más altos por ciudad</vt:lpstr>
      <vt:lpstr>Oferta Nacional</vt:lpstr>
      <vt:lpstr> Demanda Nacional</vt:lpstr>
      <vt:lpstr>Tabla 4.3. Oferta Nacional de quinua del 2003</vt:lpstr>
      <vt:lpstr>Demanda Nacional de Quinua del 2003</vt:lpstr>
      <vt:lpstr>Diapositiva 19</vt:lpstr>
      <vt:lpstr>Estudio del Mercado Internacional </vt:lpstr>
      <vt:lpstr>Diapositiva 21</vt:lpstr>
      <vt:lpstr>Gráfico 4.2. Evolución de los precios de exportación</vt:lpstr>
      <vt:lpstr>Principales países productores</vt:lpstr>
      <vt:lpstr>Gráfico 4.3. Volúmenes de las Exportaciones</vt:lpstr>
      <vt:lpstr>Gráfico 4.4. Exportaciones a países de destino 1993-2003</vt:lpstr>
      <vt:lpstr>Diapositiva 26</vt:lpstr>
      <vt:lpstr>ESTUDIO ECONÓMICO Y FINANCIERO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 Análisis de Sensibilidad Respecto a la Producción</vt:lpstr>
      <vt:lpstr>Análisis de Sensibilidad Respecto al Precio</vt:lpstr>
      <vt:lpstr>Análisis de Sensibilidad Respecto a Costos Variables</vt:lpstr>
      <vt:lpstr>ESTUDIO AMBIENTAL Y SOCIOECONOMICO</vt:lpstr>
      <vt:lpstr>Diapositiva 40</vt:lpstr>
      <vt:lpstr>Diapositiva 41</vt:lpstr>
      <vt:lpstr>Diapositiva 42</vt:lpstr>
      <vt:lpstr>ANÁLISIS ECONOMICO SOCIAL</vt:lpstr>
      <vt:lpstr>CONCLUSIONES</vt:lpstr>
      <vt:lpstr>CONCLUSIONES</vt:lpstr>
      <vt:lpstr>  RECOMENDACIONES </vt:lpstr>
      <vt:lpstr>Diapositiva 47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Origen Epoca Preincaica </dc:title>
  <dc:creator>Freddy</dc:creator>
  <cp:lastModifiedBy>Administrador</cp:lastModifiedBy>
  <cp:revision>65</cp:revision>
  <dcterms:created xsi:type="dcterms:W3CDTF">2004-11-21T08:26:59Z</dcterms:created>
  <dcterms:modified xsi:type="dcterms:W3CDTF">2009-12-16T16:58:10Z</dcterms:modified>
</cp:coreProperties>
</file>