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61"/>
  </p:notesMasterIdLst>
  <p:sldIdLst>
    <p:sldId id="317" r:id="rId2"/>
    <p:sldId id="256" r:id="rId3"/>
    <p:sldId id="257" r:id="rId4"/>
    <p:sldId id="258" r:id="rId5"/>
    <p:sldId id="280" r:id="rId6"/>
    <p:sldId id="259" r:id="rId7"/>
    <p:sldId id="260" r:id="rId8"/>
    <p:sldId id="261" r:id="rId9"/>
    <p:sldId id="262" r:id="rId10"/>
    <p:sldId id="263" r:id="rId11"/>
    <p:sldId id="264" r:id="rId12"/>
    <p:sldId id="265" r:id="rId13"/>
    <p:sldId id="266" r:id="rId14"/>
    <p:sldId id="323" r:id="rId15"/>
    <p:sldId id="267" r:id="rId16"/>
    <p:sldId id="268" r:id="rId17"/>
    <p:sldId id="292" r:id="rId18"/>
    <p:sldId id="269" r:id="rId19"/>
    <p:sldId id="293" r:id="rId20"/>
    <p:sldId id="270" r:id="rId21"/>
    <p:sldId id="294" r:id="rId22"/>
    <p:sldId id="271" r:id="rId23"/>
    <p:sldId id="295" r:id="rId24"/>
    <p:sldId id="272" r:id="rId25"/>
    <p:sldId id="273" r:id="rId26"/>
    <p:sldId id="274" r:id="rId27"/>
    <p:sldId id="275" r:id="rId28"/>
    <p:sldId id="276" r:id="rId29"/>
    <p:sldId id="277" r:id="rId30"/>
    <p:sldId id="278" r:id="rId31"/>
    <p:sldId id="279" r:id="rId32"/>
    <p:sldId id="296" r:id="rId33"/>
    <p:sldId id="281" r:id="rId34"/>
    <p:sldId id="285" r:id="rId35"/>
    <p:sldId id="286" r:id="rId36"/>
    <p:sldId id="287" r:id="rId37"/>
    <p:sldId id="297" r:id="rId38"/>
    <p:sldId id="283" r:id="rId39"/>
    <p:sldId id="284" r:id="rId40"/>
    <p:sldId id="282" r:id="rId41"/>
    <p:sldId id="290" r:id="rId42"/>
    <p:sldId id="291" r:id="rId43"/>
    <p:sldId id="289" r:id="rId44"/>
    <p:sldId id="299" r:id="rId45"/>
    <p:sldId id="298" r:id="rId46"/>
    <p:sldId id="301" r:id="rId47"/>
    <p:sldId id="321" r:id="rId48"/>
    <p:sldId id="318" r:id="rId49"/>
    <p:sldId id="319" r:id="rId50"/>
    <p:sldId id="320" r:id="rId51"/>
    <p:sldId id="306" r:id="rId52"/>
    <p:sldId id="311" r:id="rId53"/>
    <p:sldId id="312" r:id="rId54"/>
    <p:sldId id="315" r:id="rId55"/>
    <p:sldId id="316" r:id="rId56"/>
    <p:sldId id="305" r:id="rId57"/>
    <p:sldId id="308" r:id="rId58"/>
    <p:sldId id="310" r:id="rId59"/>
    <p:sldId id="322" r:id="rId60"/>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12033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p:cViewPr varScale="1">
        <p:scale>
          <a:sx n="62" d="100"/>
          <a:sy n="62" d="100"/>
        </p:scale>
        <p:origin x="-90" y="-14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7" Type="http://schemas.openxmlformats.org/officeDocument/2006/relationships/slide" Target="slides/slide38.xml"/><Relationship Id="rId2" Type="http://schemas.openxmlformats.org/officeDocument/2006/relationships/slide" Target="slides/slide16.xml"/><Relationship Id="rId1" Type="http://schemas.openxmlformats.org/officeDocument/2006/relationships/slide" Target="slides/slide13.xml"/><Relationship Id="rId6" Type="http://schemas.openxmlformats.org/officeDocument/2006/relationships/slide" Target="slides/slide34.xml"/><Relationship Id="rId5" Type="http://schemas.openxmlformats.org/officeDocument/2006/relationships/slide" Target="slides/slide22.xml"/><Relationship Id="rId4"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901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901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01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901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901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582609B-B8A6-4EA7-95AC-D38F5D69059D}"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8194" name="Group 1026"/>
          <p:cNvGrpSpPr>
            <a:grpSpLocks/>
          </p:cNvGrpSpPr>
          <p:nvPr/>
        </p:nvGrpSpPr>
        <p:grpSpPr bwMode="auto">
          <a:xfrm>
            <a:off x="0" y="0"/>
            <a:ext cx="8763000" cy="5943600"/>
            <a:chOff x="0" y="0"/>
            <a:chExt cx="5520" cy="3744"/>
          </a:xfrm>
        </p:grpSpPr>
        <p:sp>
          <p:nvSpPr>
            <p:cNvPr id="8195" name="Rectangle 1027"/>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s-ES">
                <a:latin typeface="Times New Roman" pitchFamily="18" charset="0"/>
              </a:endParaRPr>
            </a:p>
          </p:txBody>
        </p:sp>
        <p:grpSp>
          <p:nvGrpSpPr>
            <p:cNvPr id="8196" name="Group 1028"/>
            <p:cNvGrpSpPr>
              <a:grpSpLocks/>
            </p:cNvGrpSpPr>
            <p:nvPr userDrawn="1"/>
          </p:nvGrpSpPr>
          <p:grpSpPr bwMode="auto">
            <a:xfrm>
              <a:off x="0" y="2208"/>
              <a:ext cx="5520" cy="1536"/>
              <a:chOff x="0" y="2208"/>
              <a:chExt cx="5520" cy="1536"/>
            </a:xfrm>
          </p:grpSpPr>
          <p:sp>
            <p:nvSpPr>
              <p:cNvPr id="8197" name="Rectangle 1029"/>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s-ES">
                  <a:latin typeface="Times New Roman" pitchFamily="18" charset="0"/>
                </a:endParaRPr>
              </a:p>
            </p:txBody>
          </p:sp>
          <p:sp>
            <p:nvSpPr>
              <p:cNvPr id="8198" name="Rectangle 1030"/>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s-ES">
                  <a:latin typeface="Times New Roman" pitchFamily="18" charset="0"/>
                </a:endParaRPr>
              </a:p>
            </p:txBody>
          </p:sp>
          <p:sp>
            <p:nvSpPr>
              <p:cNvPr id="8199" name="Line 1031"/>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ES"/>
              </a:p>
            </p:txBody>
          </p:sp>
        </p:grpSp>
        <p:grpSp>
          <p:nvGrpSpPr>
            <p:cNvPr id="8200" name="Group 1032"/>
            <p:cNvGrpSpPr>
              <a:grpSpLocks/>
            </p:cNvGrpSpPr>
            <p:nvPr userDrawn="1"/>
          </p:nvGrpSpPr>
          <p:grpSpPr bwMode="auto">
            <a:xfrm>
              <a:off x="400" y="336"/>
              <a:ext cx="5088" cy="192"/>
              <a:chOff x="400" y="336"/>
              <a:chExt cx="5088" cy="192"/>
            </a:xfrm>
          </p:grpSpPr>
          <p:sp>
            <p:nvSpPr>
              <p:cNvPr id="8201" name="Rectangle 1033"/>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s-ES">
                  <a:latin typeface="Times New Roman" pitchFamily="18" charset="0"/>
                </a:endParaRPr>
              </a:p>
            </p:txBody>
          </p:sp>
          <p:sp>
            <p:nvSpPr>
              <p:cNvPr id="8202" name="Line 1034"/>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ES"/>
              </a:p>
            </p:txBody>
          </p:sp>
        </p:grpSp>
      </p:grpSp>
      <p:sp>
        <p:nvSpPr>
          <p:cNvPr id="8203" name="Rectangle 1035"/>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8204" name="Rectangle 1036"/>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8205" name="Rectangle 1037"/>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8206" name="Rectangle 1038"/>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8207" name="Rectangle 1039"/>
          <p:cNvSpPr>
            <a:spLocks noGrp="1" noChangeArrowheads="1"/>
          </p:cNvSpPr>
          <p:nvPr>
            <p:ph type="sldNum" sz="quarter" idx="4"/>
          </p:nvPr>
        </p:nvSpPr>
        <p:spPr/>
        <p:txBody>
          <a:bodyPr/>
          <a:lstStyle>
            <a:lvl1pPr>
              <a:defRPr/>
            </a:lvl1pPr>
          </a:lstStyle>
          <a:p>
            <a:fld id="{273ECDAC-C2A2-440F-BD1C-AB2611AC9FE2}"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95A141C-BD83-453A-8BE0-8331CB02615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A2F32C0-6EF8-4C12-A11A-A78D0300B659}"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ECE7B76-2599-40D0-9F1B-2B57BB883E1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D4DD48C-E292-4A12-AE62-97DAF6832593}"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454BACA-BC21-4E38-9FA3-9F28313D427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2B071954-8001-4CB2-B089-329CEB33346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D72C1778-730E-465E-8C87-9F0C0055026E}"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E1CE4DA5-0604-4DD7-93F5-054FF415BBB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592704F-3B4B-4855-8214-8A35C5B57B95}"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D734112-34FE-439F-AE9B-62E95DC1590A}"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8686800" cy="4876800"/>
            <a:chOff x="0" y="0"/>
            <a:chExt cx="5472" cy="3072"/>
          </a:xfrm>
        </p:grpSpPr>
        <p:sp>
          <p:nvSpPr>
            <p:cNvPr id="71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s-ES">
                <a:latin typeface="Times New Roman" pitchFamily="18" charset="0"/>
              </a:endParaRPr>
            </a:p>
          </p:txBody>
        </p:sp>
        <p:grpSp>
          <p:nvGrpSpPr>
            <p:cNvPr id="7172" name="Group 4"/>
            <p:cNvGrpSpPr>
              <a:grpSpLocks/>
            </p:cNvGrpSpPr>
            <p:nvPr/>
          </p:nvGrpSpPr>
          <p:grpSpPr bwMode="auto">
            <a:xfrm>
              <a:off x="240" y="893"/>
              <a:ext cx="5232" cy="115"/>
              <a:chOff x="240" y="893"/>
              <a:chExt cx="5232" cy="115"/>
            </a:xfrm>
          </p:grpSpPr>
          <p:sp>
            <p:nvSpPr>
              <p:cNvPr id="71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s-ES">
                  <a:latin typeface="Times New Roman" pitchFamily="18" charset="0"/>
                </a:endParaRPr>
              </a:p>
            </p:txBody>
          </p:sp>
          <p:sp>
            <p:nvSpPr>
              <p:cNvPr id="71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ES"/>
              </a:p>
            </p:txBody>
          </p:sp>
        </p:grpSp>
      </p:grpSp>
      <p:sp>
        <p:nvSpPr>
          <p:cNvPr id="7175"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7176"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1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71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71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D64F5E9D-066A-4427-B2DB-29A4389E6464}" type="slidenum">
              <a:rPr lang="es-ES"/>
              <a:pPr/>
              <a:t>‹Nº›</a:t>
            </a:fld>
            <a:endParaRPr lang="es-ES"/>
          </a:p>
        </p:txBody>
      </p:sp>
      <p:sp>
        <p:nvSpPr>
          <p:cNvPr id="71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ES"/>
          </a:p>
        </p:txBody>
      </p:sp>
      <p:pic>
        <p:nvPicPr>
          <p:cNvPr id="7182" name="Picture 14" descr="TN00561_"/>
          <p:cNvPicPr>
            <a:picLocks noChangeAspect="1" noChangeArrowheads="1"/>
          </p:cNvPicPr>
          <p:nvPr userDrawn="1"/>
        </p:nvPicPr>
        <p:blipFill>
          <a:blip r:embed="rId13">
            <a:lum bright="70000" contrast="-70000"/>
          </a:blip>
          <a:srcRect/>
          <a:stretch>
            <a:fillRect/>
          </a:stretch>
        </p:blipFill>
        <p:spPr bwMode="auto">
          <a:xfrm>
            <a:off x="1905000" y="2057400"/>
            <a:ext cx="5181600" cy="3582988"/>
          </a:xfrm>
          <a:prstGeom prst="rect">
            <a:avLst/>
          </a:prstGeom>
          <a:noFill/>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1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1.wmf"/></Relationships>
</file>

<file path=ppt/slides/_rels/slide1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1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1.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2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14.wmf"/></Relationships>
</file>

<file path=ppt/slides/_rels/slide2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2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1.wmf"/></Relationships>
</file>

<file path=ppt/slides/_rels/slide2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ctrTitle"/>
          </p:nvPr>
        </p:nvSpPr>
        <p:spPr>
          <a:xfrm>
            <a:off x="1835150" y="1341438"/>
            <a:ext cx="6913563" cy="2209800"/>
          </a:xfrm>
        </p:spPr>
        <p:txBody>
          <a:bodyPr/>
          <a:lstStyle/>
          <a:p>
            <a:r>
              <a:rPr lang="es-ES" sz="4400">
                <a:solidFill>
                  <a:schemeClr val="hlink"/>
                </a:solidFill>
              </a:rPr>
              <a:t>PROYECTO DE MEJORA EN EL TRANSPORTE INTERPROVINCIAL</a:t>
            </a:r>
          </a:p>
        </p:txBody>
      </p:sp>
      <p:pic>
        <p:nvPicPr>
          <p:cNvPr id="84997" name="Picture 5"/>
          <p:cNvPicPr>
            <a:picLocks noChangeAspect="1" noChangeArrowheads="1"/>
          </p:cNvPicPr>
          <p:nvPr/>
        </p:nvPicPr>
        <p:blipFill>
          <a:blip r:embed="rId2"/>
          <a:srcRect/>
          <a:stretch>
            <a:fillRect/>
          </a:stretch>
        </p:blipFill>
        <p:spPr bwMode="auto">
          <a:xfrm>
            <a:off x="3563938" y="3789363"/>
            <a:ext cx="4492625" cy="274002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47B409DE-BC0F-4294-86E0-099393DB59CD}" type="slidenum">
              <a:rPr lang="es-ES"/>
              <a:pPr/>
              <a:t>10</a:t>
            </a:fld>
            <a:endParaRPr lang="es-ES"/>
          </a:p>
        </p:txBody>
      </p:sp>
      <p:sp>
        <p:nvSpPr>
          <p:cNvPr id="13314" name="Rectangle 2"/>
          <p:cNvSpPr>
            <a:spLocks noGrp="1" noChangeArrowheads="1"/>
          </p:cNvSpPr>
          <p:nvPr>
            <p:ph type="title"/>
          </p:nvPr>
        </p:nvSpPr>
        <p:spPr/>
        <p:txBody>
          <a:bodyPr/>
          <a:lstStyle/>
          <a:p>
            <a:r>
              <a:rPr lang="es-ES">
                <a:solidFill>
                  <a:schemeClr val="hlink"/>
                </a:solidFill>
              </a:rPr>
              <a:t>Situación Actual del Servicio</a:t>
            </a:r>
          </a:p>
        </p:txBody>
      </p:sp>
      <p:sp>
        <p:nvSpPr>
          <p:cNvPr id="13315" name="Rectangle 3"/>
          <p:cNvSpPr>
            <a:spLocks noGrp="1" noChangeArrowheads="1"/>
          </p:cNvSpPr>
          <p:nvPr>
            <p:ph type="body" idx="1"/>
          </p:nvPr>
        </p:nvSpPr>
        <p:spPr/>
        <p:txBody>
          <a:bodyPr/>
          <a:lstStyle/>
          <a:p>
            <a:pPr marL="533400" indent="-533400" algn="just">
              <a:lnSpc>
                <a:spcPct val="80000"/>
              </a:lnSpc>
            </a:pPr>
            <a:r>
              <a:rPr lang="es-ES_tradnl" sz="2600" b="1">
                <a:solidFill>
                  <a:srgbClr val="0000FF"/>
                </a:solidFill>
              </a:rPr>
              <a:t>Falta de aseo a las unidades</a:t>
            </a:r>
            <a:r>
              <a:rPr lang="es-ES_tradnl" sz="2600">
                <a:solidFill>
                  <a:srgbClr val="0000FF"/>
                </a:solidFill>
              </a:rPr>
              <a:t>: es común encontrar desperdicios en los buses.</a:t>
            </a:r>
          </a:p>
          <a:p>
            <a:pPr marL="533400" indent="-533400" algn="just">
              <a:lnSpc>
                <a:spcPct val="80000"/>
              </a:lnSpc>
              <a:buFont typeface="Wingdings" pitchFamily="2" charset="2"/>
              <a:buNone/>
            </a:pPr>
            <a:endParaRPr lang="es-ES_tradnl" sz="2600">
              <a:solidFill>
                <a:srgbClr val="0000FF"/>
              </a:solidFill>
            </a:endParaRPr>
          </a:p>
          <a:p>
            <a:pPr marL="533400" indent="-533400" algn="just">
              <a:lnSpc>
                <a:spcPct val="80000"/>
              </a:lnSpc>
            </a:pPr>
            <a:r>
              <a:rPr lang="es-ES_tradnl" sz="2600">
                <a:solidFill>
                  <a:srgbClr val="0000FF"/>
                </a:solidFill>
              </a:rPr>
              <a:t> </a:t>
            </a:r>
            <a:r>
              <a:rPr lang="es-ES_tradnl" sz="2600" b="1">
                <a:solidFill>
                  <a:srgbClr val="0000FF"/>
                </a:solidFill>
              </a:rPr>
              <a:t>Irrespeto en los horarios de salida y arribo de las unidades</a:t>
            </a:r>
            <a:r>
              <a:rPr lang="es-ES_tradnl" sz="2600">
                <a:solidFill>
                  <a:srgbClr val="0000FF"/>
                </a:solidFill>
              </a:rPr>
              <a:t>: ninguna cooperativa respeta la hora de salida de los buses.</a:t>
            </a:r>
          </a:p>
          <a:p>
            <a:pPr marL="533400" indent="-533400" algn="just">
              <a:lnSpc>
                <a:spcPct val="80000"/>
              </a:lnSpc>
            </a:pPr>
            <a:endParaRPr lang="es-ES_tradnl" sz="2600" b="1">
              <a:solidFill>
                <a:srgbClr val="0000FF"/>
              </a:solidFill>
            </a:endParaRPr>
          </a:p>
          <a:p>
            <a:pPr marL="533400" indent="-533400" algn="just">
              <a:lnSpc>
                <a:spcPct val="80000"/>
              </a:lnSpc>
            </a:pPr>
            <a:r>
              <a:rPr lang="es-ES_tradnl" sz="2600" b="1">
                <a:solidFill>
                  <a:srgbClr val="0000FF"/>
                </a:solidFill>
              </a:rPr>
              <a:t>Poca seguridad en las unidades: </a:t>
            </a:r>
            <a:r>
              <a:rPr lang="es-ES_tradnl" sz="2600">
                <a:solidFill>
                  <a:srgbClr val="0000FF"/>
                </a:solidFill>
              </a:rPr>
              <a:t>es normal que dejen subir a personas en estado de ebriedad portando armas blancas y de fuego a las unidades. </a:t>
            </a:r>
            <a:endParaRPr lang="es-ES" sz="2600">
              <a:solidFill>
                <a:srgbClr val="0000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8EE948EE-3DCB-4884-AF13-48AF7C89391F}" type="slidenum">
              <a:rPr lang="es-ES"/>
              <a:pPr/>
              <a:t>11</a:t>
            </a:fld>
            <a:endParaRPr lang="es-ES"/>
          </a:p>
        </p:txBody>
      </p:sp>
      <p:sp>
        <p:nvSpPr>
          <p:cNvPr id="14338" name="Rectangle 2"/>
          <p:cNvSpPr>
            <a:spLocks noGrp="1" noChangeArrowheads="1"/>
          </p:cNvSpPr>
          <p:nvPr>
            <p:ph type="title"/>
          </p:nvPr>
        </p:nvSpPr>
        <p:spPr/>
        <p:txBody>
          <a:bodyPr/>
          <a:lstStyle/>
          <a:p>
            <a:r>
              <a:rPr lang="es-ES">
                <a:solidFill>
                  <a:schemeClr val="hlink"/>
                </a:solidFill>
              </a:rPr>
              <a:t>ESTUDIO DE MERCADO</a:t>
            </a:r>
          </a:p>
        </p:txBody>
      </p:sp>
      <p:sp>
        <p:nvSpPr>
          <p:cNvPr id="14339" name="Rectangle 3"/>
          <p:cNvSpPr>
            <a:spLocks noGrp="1" noChangeArrowheads="1"/>
          </p:cNvSpPr>
          <p:nvPr>
            <p:ph type="body" idx="1"/>
          </p:nvPr>
        </p:nvSpPr>
        <p:spPr/>
        <p:txBody>
          <a:bodyPr/>
          <a:lstStyle/>
          <a:p>
            <a:pPr algn="just">
              <a:lnSpc>
                <a:spcPct val="90000"/>
              </a:lnSpc>
            </a:pPr>
            <a:r>
              <a:rPr lang="es-ES_tradnl">
                <a:solidFill>
                  <a:srgbClr val="0000FF"/>
                </a:solidFill>
              </a:rPr>
              <a:t>La implantación del proyecto en un periodo de tiempo determinado esta sujeta a un estudio del mercado, el cual busca probar que existe un número suficiente de consumidores o usuarios.</a:t>
            </a:r>
          </a:p>
          <a:p>
            <a:pPr algn="just">
              <a:lnSpc>
                <a:spcPct val="90000"/>
              </a:lnSpc>
            </a:pPr>
            <a:endParaRPr lang="es-ES_tradnl">
              <a:solidFill>
                <a:srgbClr val="0000FF"/>
              </a:solidFill>
            </a:endParaRPr>
          </a:p>
          <a:p>
            <a:pPr algn="just">
              <a:lnSpc>
                <a:spcPct val="90000"/>
              </a:lnSpc>
            </a:pPr>
            <a:r>
              <a:rPr lang="es-ES_tradnl">
                <a:solidFill>
                  <a:srgbClr val="0000FF"/>
                </a:solidFill>
              </a:rPr>
              <a:t>Además, permite establecer la capacidad que se requiere para la adecuada prestación de los servicios y la estimación de la demanda potencial que estaría dispuesta a usar los servicios a determinados precios.</a:t>
            </a:r>
            <a:endParaRPr lang="es-ES">
              <a:solidFill>
                <a:srgbClr val="0000FF"/>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0991EB5D-CFEA-40DC-8D96-920E372A950D}" type="slidenum">
              <a:rPr lang="es-ES"/>
              <a:pPr/>
              <a:t>12</a:t>
            </a:fld>
            <a:endParaRPr lang="es-ES"/>
          </a:p>
        </p:txBody>
      </p:sp>
      <p:sp>
        <p:nvSpPr>
          <p:cNvPr id="15362" name="Rectangle 2"/>
          <p:cNvSpPr>
            <a:spLocks noGrp="1" noChangeArrowheads="1"/>
          </p:cNvSpPr>
          <p:nvPr>
            <p:ph type="title"/>
          </p:nvPr>
        </p:nvSpPr>
        <p:spPr/>
        <p:txBody>
          <a:bodyPr/>
          <a:lstStyle/>
          <a:p>
            <a:r>
              <a:rPr lang="es-ES_tradnl" sz="3200">
                <a:solidFill>
                  <a:schemeClr val="hlink"/>
                </a:solidFill>
              </a:rPr>
              <a:t>MACRO AMBIENTE ÁREA DE INFLUENCIA VINCES Y SALITRE</a:t>
            </a:r>
            <a:r>
              <a:rPr lang="es-ES_tradnl" sz="3200" b="1">
                <a:solidFill>
                  <a:schemeClr val="hlink"/>
                </a:solidFill>
              </a:rPr>
              <a:t>:</a:t>
            </a:r>
            <a:endParaRPr lang="es-ES" sz="3200" b="1">
              <a:solidFill>
                <a:schemeClr val="hlink"/>
              </a:solidFill>
            </a:endParaRPr>
          </a:p>
        </p:txBody>
      </p:sp>
      <p:pic>
        <p:nvPicPr>
          <p:cNvPr id="15364" name="Picture 4"/>
          <p:cNvPicPr>
            <a:picLocks noChangeAspect="1" noChangeArrowheads="1"/>
          </p:cNvPicPr>
          <p:nvPr>
            <p:ph type="body" idx="1"/>
          </p:nvPr>
        </p:nvPicPr>
        <p:blipFill>
          <a:blip r:embed="rId2"/>
          <a:srcRect/>
          <a:stretch>
            <a:fillRect/>
          </a:stretch>
        </p:blipFill>
        <p:spPr>
          <a:xfrm>
            <a:off x="1905000" y="1905000"/>
            <a:ext cx="5257800" cy="3886200"/>
          </a:xfrm>
          <a:noFill/>
          <a:ln/>
        </p:spPr>
      </p:pic>
      <p:pic>
        <p:nvPicPr>
          <p:cNvPr id="15365" name="Picture 5" descr="TN00561_"/>
          <p:cNvPicPr>
            <a:picLocks noChangeAspect="1" noChangeArrowheads="1"/>
          </p:cNvPicPr>
          <p:nvPr/>
        </p:nvPicPr>
        <p:blipFill>
          <a:blip r:embed="rId3"/>
          <a:srcRect/>
          <a:stretch>
            <a:fillRect/>
          </a:stretch>
        </p:blipFill>
        <p:spPr bwMode="auto">
          <a:xfrm>
            <a:off x="7543800" y="5029200"/>
            <a:ext cx="1355725" cy="10318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9CDFDC9A-2F1F-470D-9C6A-D385715BF238}" type="slidenum">
              <a:rPr lang="es-ES"/>
              <a:pPr/>
              <a:t>13</a:t>
            </a:fld>
            <a:endParaRPr lang="es-ES"/>
          </a:p>
        </p:txBody>
      </p:sp>
      <p:sp>
        <p:nvSpPr>
          <p:cNvPr id="16386" name="Rectangle 2"/>
          <p:cNvSpPr>
            <a:spLocks noGrp="1" noChangeArrowheads="1"/>
          </p:cNvSpPr>
          <p:nvPr>
            <p:ph type="title"/>
          </p:nvPr>
        </p:nvSpPr>
        <p:spPr/>
        <p:txBody>
          <a:bodyPr/>
          <a:lstStyle/>
          <a:p>
            <a:r>
              <a:rPr lang="es-ES_tradnl" sz="2400" b="1">
                <a:solidFill>
                  <a:schemeClr val="hlink"/>
                </a:solidFill>
              </a:rPr>
              <a:t>PRINCIPALES OFERENTES EN EL TRANSPORTE DE PASAJEROS ENTRE LAS CIUDADES DE SALITRE-VINCES</a:t>
            </a:r>
            <a:endParaRPr lang="es-ES" sz="2400" b="1">
              <a:solidFill>
                <a:schemeClr val="hlink"/>
              </a:solidFill>
            </a:endParaRPr>
          </a:p>
        </p:txBody>
      </p:sp>
      <p:graphicFrame>
        <p:nvGraphicFramePr>
          <p:cNvPr id="16393" name="Object 9"/>
          <p:cNvGraphicFramePr>
            <a:graphicFrameLocks noChangeAspect="1"/>
          </p:cNvGraphicFramePr>
          <p:nvPr>
            <p:ph type="body" idx="1"/>
          </p:nvPr>
        </p:nvGraphicFramePr>
        <p:xfrm>
          <a:off x="914400" y="2209800"/>
          <a:ext cx="7772400" cy="2973388"/>
        </p:xfrm>
        <a:graphic>
          <a:graphicData uri="http://schemas.openxmlformats.org/presentationml/2006/ole">
            <p:oleObj spid="_x0000_s16393" name="Imagen de mapa de bits" r:id="rId3" imgW="5361905" imgH="1819529" progId="Paint.Picture">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D37A09B9-F98F-417D-BAD1-87EA1F09F824}" type="slidenum">
              <a:rPr lang="es-ES"/>
              <a:pPr/>
              <a:t>14</a:t>
            </a:fld>
            <a:endParaRPr lang="es-ES"/>
          </a:p>
        </p:txBody>
      </p:sp>
      <p:sp>
        <p:nvSpPr>
          <p:cNvPr id="94210" name="Rectangle 2"/>
          <p:cNvSpPr>
            <a:spLocks noGrp="1" noChangeArrowheads="1"/>
          </p:cNvSpPr>
          <p:nvPr>
            <p:ph type="title"/>
          </p:nvPr>
        </p:nvSpPr>
        <p:spPr>
          <a:xfrm>
            <a:off x="609600" y="228600"/>
            <a:ext cx="8077200" cy="1143000"/>
          </a:xfrm>
        </p:spPr>
        <p:txBody>
          <a:bodyPr/>
          <a:lstStyle/>
          <a:p>
            <a:r>
              <a:rPr lang="es-EC">
                <a:solidFill>
                  <a:schemeClr val="hlink"/>
                </a:solidFill>
              </a:rPr>
              <a:t>Obtención del tamaño de la muestra</a:t>
            </a:r>
            <a:endParaRPr lang="es-ES">
              <a:solidFill>
                <a:schemeClr val="hlink"/>
              </a:solidFill>
            </a:endParaRPr>
          </a:p>
        </p:txBody>
      </p:sp>
      <p:pic>
        <p:nvPicPr>
          <p:cNvPr id="94214" name="Picture 6"/>
          <p:cNvPicPr>
            <a:picLocks noChangeAspect="1" noChangeArrowheads="1"/>
          </p:cNvPicPr>
          <p:nvPr/>
        </p:nvPicPr>
        <p:blipFill>
          <a:blip r:embed="rId2"/>
          <a:srcRect/>
          <a:stretch>
            <a:fillRect/>
          </a:stretch>
        </p:blipFill>
        <p:spPr bwMode="auto">
          <a:xfrm>
            <a:off x="755650" y="1514475"/>
            <a:ext cx="7561263" cy="44291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2430E12E-D4F2-4412-99CC-4AE8842AA55B}" type="slidenum">
              <a:rPr lang="es-ES"/>
              <a:pPr/>
              <a:t>15</a:t>
            </a:fld>
            <a:endParaRPr lang="es-ES"/>
          </a:p>
        </p:txBody>
      </p:sp>
      <p:sp>
        <p:nvSpPr>
          <p:cNvPr id="17410" name="Rectangle 2"/>
          <p:cNvSpPr>
            <a:spLocks noGrp="1" noChangeArrowheads="1"/>
          </p:cNvSpPr>
          <p:nvPr>
            <p:ph type="title"/>
          </p:nvPr>
        </p:nvSpPr>
        <p:spPr/>
        <p:txBody>
          <a:bodyPr/>
          <a:lstStyle/>
          <a:p>
            <a:r>
              <a:rPr lang="es-ES">
                <a:solidFill>
                  <a:schemeClr val="hlink"/>
                </a:solidFill>
              </a:rPr>
              <a:t>Análisis de Mercado</a:t>
            </a:r>
          </a:p>
        </p:txBody>
      </p:sp>
      <p:pic>
        <p:nvPicPr>
          <p:cNvPr id="17412" name="Picture 4"/>
          <p:cNvPicPr>
            <a:picLocks noChangeAspect="1" noChangeArrowheads="1"/>
          </p:cNvPicPr>
          <p:nvPr>
            <p:ph type="body" idx="1"/>
          </p:nvPr>
        </p:nvPicPr>
        <p:blipFill>
          <a:blip r:embed="rId3"/>
          <a:srcRect/>
          <a:stretch>
            <a:fillRect/>
          </a:stretch>
        </p:blipFill>
        <p:spPr>
          <a:xfrm>
            <a:off x="1331913" y="1844675"/>
            <a:ext cx="5983287" cy="3862388"/>
          </a:xfrm>
          <a:noFill/>
          <a:ln/>
        </p:spPr>
      </p:pic>
      <p:pic>
        <p:nvPicPr>
          <p:cNvPr id="17414" name="Picture 6" descr="TN00561_"/>
          <p:cNvPicPr>
            <a:picLocks noChangeAspect="1" noChangeArrowheads="1"/>
          </p:cNvPicPr>
          <p:nvPr/>
        </p:nvPicPr>
        <p:blipFill>
          <a:blip r:embed="rId4"/>
          <a:srcRect/>
          <a:stretch>
            <a:fillRect/>
          </a:stretch>
        </p:blipFill>
        <p:spPr bwMode="auto">
          <a:xfrm>
            <a:off x="7239000" y="1600200"/>
            <a:ext cx="1668463" cy="127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414"/>
                                        </p:tgtEl>
                                        <p:attrNameLst>
                                          <p:attrName>style.visibility</p:attrName>
                                        </p:attrNameLst>
                                      </p:cBhvr>
                                      <p:to>
                                        <p:strVal val="visible"/>
                                      </p:to>
                                    </p:set>
                                    <p:anim calcmode="lin" valueType="num">
                                      <p:cBhvr additive="base">
                                        <p:cTn id="7" dur="500" fill="hold"/>
                                        <p:tgtEl>
                                          <p:spTgt spid="17414"/>
                                        </p:tgtEl>
                                        <p:attrNameLst>
                                          <p:attrName>ppt_x</p:attrName>
                                        </p:attrNameLst>
                                      </p:cBhvr>
                                      <p:tavLst>
                                        <p:tav tm="0">
                                          <p:val>
                                            <p:strVal val="#ppt_x"/>
                                          </p:val>
                                        </p:tav>
                                        <p:tav tm="100000">
                                          <p:val>
                                            <p:strVal val="#ppt_x"/>
                                          </p:val>
                                        </p:tav>
                                      </p:tavLst>
                                    </p:anim>
                                    <p:anim calcmode="lin" valueType="num">
                                      <p:cBhvr additive="base">
                                        <p:cTn id="8" dur="500" fill="hold"/>
                                        <p:tgtEl>
                                          <p:spTgt spid="17414"/>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17414"/>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Marcador de número de diapositiva"/>
          <p:cNvSpPr>
            <a:spLocks noGrp="1"/>
          </p:cNvSpPr>
          <p:nvPr>
            <p:ph type="sldNum" sz="quarter" idx="12"/>
          </p:nvPr>
        </p:nvSpPr>
        <p:spPr/>
        <p:txBody>
          <a:bodyPr/>
          <a:lstStyle/>
          <a:p>
            <a:fld id="{B63B8FA3-FCD0-454C-9532-DA2D100B4608}" type="slidenum">
              <a:rPr lang="es-ES"/>
              <a:pPr/>
              <a:t>16</a:t>
            </a:fld>
            <a:endParaRPr lang="es-ES"/>
          </a:p>
        </p:txBody>
      </p:sp>
      <p:sp>
        <p:nvSpPr>
          <p:cNvPr id="18436" name="Rectangle 4"/>
          <p:cNvSpPr>
            <a:spLocks noGrp="1" noChangeArrowheads="1"/>
          </p:cNvSpPr>
          <p:nvPr>
            <p:ph type="title"/>
          </p:nvPr>
        </p:nvSpPr>
        <p:spPr/>
        <p:txBody>
          <a:bodyPr/>
          <a:lstStyle/>
          <a:p>
            <a:r>
              <a:rPr lang="es-ES">
                <a:solidFill>
                  <a:schemeClr val="hlink"/>
                </a:solidFill>
              </a:rPr>
              <a:t>Análisis de Mercado</a:t>
            </a:r>
          </a:p>
        </p:txBody>
      </p:sp>
      <p:pic>
        <p:nvPicPr>
          <p:cNvPr id="18439" name="Picture 7"/>
          <p:cNvPicPr>
            <a:picLocks noChangeAspect="1" noChangeArrowheads="1"/>
          </p:cNvPicPr>
          <p:nvPr>
            <p:ph type="body" sz="half" idx="1"/>
          </p:nvPr>
        </p:nvPicPr>
        <p:blipFill>
          <a:blip r:embed="rId3"/>
          <a:srcRect/>
          <a:stretch>
            <a:fillRect/>
          </a:stretch>
        </p:blipFill>
        <p:spPr>
          <a:xfrm>
            <a:off x="611188" y="1981200"/>
            <a:ext cx="6627812" cy="3733800"/>
          </a:xfrm>
          <a:noFill/>
          <a:ln/>
        </p:spPr>
      </p:pic>
      <p:pic>
        <p:nvPicPr>
          <p:cNvPr id="18442" name="Picture 10"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
        <p:nvSpPr>
          <p:cNvPr id="18444" name="Line 12"/>
          <p:cNvSpPr>
            <a:spLocks noChangeShapeType="1"/>
          </p:cNvSpPr>
          <p:nvPr/>
        </p:nvSpPr>
        <p:spPr bwMode="auto">
          <a:xfrm flipV="1">
            <a:off x="4046538" y="2190750"/>
            <a:ext cx="36512" cy="36513"/>
          </a:xfrm>
          <a:prstGeom prst="line">
            <a:avLst/>
          </a:prstGeom>
          <a:noFill/>
          <a:ln w="25400">
            <a:solidFill>
              <a:schemeClr val="tx1"/>
            </a:solidFill>
            <a:round/>
            <a:headEnd/>
            <a:tailEn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442"/>
                                        </p:tgtEl>
                                        <p:attrNameLst>
                                          <p:attrName>style.visibility</p:attrName>
                                        </p:attrNameLst>
                                      </p:cBhvr>
                                      <p:to>
                                        <p:strVal val="visible"/>
                                      </p:to>
                                    </p:set>
                                    <p:anim calcmode="lin" valueType="num">
                                      <p:cBhvr additive="base">
                                        <p:cTn id="7" dur="500" fill="hold"/>
                                        <p:tgtEl>
                                          <p:spTgt spid="18442"/>
                                        </p:tgtEl>
                                        <p:attrNameLst>
                                          <p:attrName>ppt_x</p:attrName>
                                        </p:attrNameLst>
                                      </p:cBhvr>
                                      <p:tavLst>
                                        <p:tav tm="0">
                                          <p:val>
                                            <p:strVal val="#ppt_x"/>
                                          </p:val>
                                        </p:tav>
                                        <p:tav tm="100000">
                                          <p:val>
                                            <p:strVal val="#ppt_x"/>
                                          </p:val>
                                        </p:tav>
                                      </p:tavLst>
                                    </p:anim>
                                    <p:anim calcmode="lin" valueType="num">
                                      <p:cBhvr additive="base">
                                        <p:cTn id="8" dur="500" fill="hold"/>
                                        <p:tgtEl>
                                          <p:spTgt spid="18442"/>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18442"/>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número de diapositiva"/>
          <p:cNvSpPr>
            <a:spLocks noGrp="1"/>
          </p:cNvSpPr>
          <p:nvPr>
            <p:ph type="sldNum" sz="quarter" idx="12"/>
          </p:nvPr>
        </p:nvSpPr>
        <p:spPr/>
        <p:txBody>
          <a:bodyPr/>
          <a:lstStyle/>
          <a:p>
            <a:fld id="{B18108F2-1330-4F86-939E-98E1882B454D}" type="slidenum">
              <a:rPr lang="es-ES"/>
              <a:pPr/>
              <a:t>17</a:t>
            </a:fld>
            <a:endParaRPr lang="es-ES"/>
          </a:p>
        </p:txBody>
      </p:sp>
      <p:pic>
        <p:nvPicPr>
          <p:cNvPr id="48131" name="Picture 3"/>
          <p:cNvPicPr>
            <a:picLocks noChangeAspect="1" noChangeArrowheads="1"/>
          </p:cNvPicPr>
          <p:nvPr/>
        </p:nvPicPr>
        <p:blipFill>
          <a:blip r:embed="rId3"/>
          <a:srcRect/>
          <a:stretch>
            <a:fillRect/>
          </a:stretch>
        </p:blipFill>
        <p:spPr bwMode="auto">
          <a:xfrm>
            <a:off x="1828800" y="1981200"/>
            <a:ext cx="5410200" cy="3733800"/>
          </a:xfrm>
          <a:prstGeom prst="rect">
            <a:avLst/>
          </a:prstGeom>
          <a:noFill/>
          <a:ln w="9525">
            <a:noFill/>
            <a:miter lim="800000"/>
            <a:headEnd/>
            <a:tailEnd/>
          </a:ln>
        </p:spPr>
      </p:pic>
      <p:sp>
        <p:nvSpPr>
          <p:cNvPr id="48132" name="Rectangle 4"/>
          <p:cNvSpPr>
            <a:spLocks noGrp="1" noChangeArrowheads="1"/>
          </p:cNvSpPr>
          <p:nvPr>
            <p:ph type="title"/>
          </p:nvPr>
        </p:nvSpPr>
        <p:spPr>
          <a:noFill/>
          <a:ln/>
        </p:spPr>
        <p:txBody>
          <a:bodyPr/>
          <a:lstStyle/>
          <a:p>
            <a:r>
              <a:rPr lang="es-ES">
                <a:solidFill>
                  <a:schemeClr val="hlink"/>
                </a:solidFill>
              </a:rPr>
              <a:t>Análisis de Mercado</a:t>
            </a:r>
          </a:p>
        </p:txBody>
      </p:sp>
      <p:pic>
        <p:nvPicPr>
          <p:cNvPr id="48133" name="Picture 5" descr="TN00561_">
            <a:hlinkClick r:id="" action="ppaction://hlinkshowjump?jump=nextslide"/>
          </p:cNvPr>
          <p:cNvPicPr>
            <a:picLocks noChangeAspect="1" noChangeArrowheads="1"/>
          </p:cNvPicPr>
          <p:nvPr/>
        </p:nvPicPr>
        <p:blipFill>
          <a:blip r:embed="rId4"/>
          <a:srcRect/>
          <a:stretch>
            <a:fillRect/>
          </a:stretch>
        </p:blipFill>
        <p:spPr bwMode="auto">
          <a:xfrm>
            <a:off x="7239000" y="1600200"/>
            <a:ext cx="1668463" cy="127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additive="base">
                                        <p:cTn id="7" dur="500" fill="hold"/>
                                        <p:tgtEl>
                                          <p:spTgt spid="48133"/>
                                        </p:tgtEl>
                                        <p:attrNameLst>
                                          <p:attrName>ppt_x</p:attrName>
                                        </p:attrNameLst>
                                      </p:cBhvr>
                                      <p:tavLst>
                                        <p:tav tm="0">
                                          <p:val>
                                            <p:strVal val="#ppt_x"/>
                                          </p:val>
                                        </p:tav>
                                        <p:tav tm="100000">
                                          <p:val>
                                            <p:strVal val="#ppt_x"/>
                                          </p:val>
                                        </p:tav>
                                      </p:tavLst>
                                    </p:anim>
                                    <p:anim calcmode="lin" valueType="num">
                                      <p:cBhvr additive="base">
                                        <p:cTn id="8" dur="500" fill="hold"/>
                                        <p:tgtEl>
                                          <p:spTgt spid="48133"/>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48133"/>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Marcador de número de diapositiva"/>
          <p:cNvSpPr>
            <a:spLocks noGrp="1"/>
          </p:cNvSpPr>
          <p:nvPr>
            <p:ph type="sldNum" sz="quarter" idx="12"/>
          </p:nvPr>
        </p:nvSpPr>
        <p:spPr/>
        <p:txBody>
          <a:bodyPr/>
          <a:lstStyle/>
          <a:p>
            <a:fld id="{5957E12F-757B-4D20-A4D7-749F50F6E8FA}" type="slidenum">
              <a:rPr lang="es-ES"/>
              <a:pPr/>
              <a:t>18</a:t>
            </a:fld>
            <a:endParaRPr lang="es-ES"/>
          </a:p>
        </p:txBody>
      </p:sp>
      <p:sp>
        <p:nvSpPr>
          <p:cNvPr id="20484" name="Rectangle 4"/>
          <p:cNvSpPr>
            <a:spLocks noGrp="1" noChangeArrowheads="1"/>
          </p:cNvSpPr>
          <p:nvPr>
            <p:ph type="title"/>
          </p:nvPr>
        </p:nvSpPr>
        <p:spPr/>
        <p:txBody>
          <a:bodyPr/>
          <a:lstStyle/>
          <a:p>
            <a:r>
              <a:rPr lang="es-ES">
                <a:solidFill>
                  <a:schemeClr val="hlink"/>
                </a:solidFill>
              </a:rPr>
              <a:t>Análisis de Mercado</a:t>
            </a:r>
          </a:p>
        </p:txBody>
      </p:sp>
      <p:pic>
        <p:nvPicPr>
          <p:cNvPr id="20487" name="Picture 7"/>
          <p:cNvPicPr>
            <a:picLocks noChangeAspect="1" noChangeArrowheads="1"/>
          </p:cNvPicPr>
          <p:nvPr>
            <p:ph type="body" sz="half" idx="1"/>
          </p:nvPr>
        </p:nvPicPr>
        <p:blipFill>
          <a:blip r:embed="rId3"/>
          <a:srcRect/>
          <a:stretch>
            <a:fillRect/>
          </a:stretch>
        </p:blipFill>
        <p:spPr>
          <a:xfrm>
            <a:off x="1752600" y="2057400"/>
            <a:ext cx="5334000" cy="3581400"/>
          </a:xfrm>
          <a:noFill/>
          <a:ln/>
        </p:spPr>
      </p:pic>
      <p:pic>
        <p:nvPicPr>
          <p:cNvPr id="20489" name="Picture 9"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
        <p:nvSpPr>
          <p:cNvPr id="20491" name="Line 11"/>
          <p:cNvSpPr>
            <a:spLocks noChangeShapeType="1"/>
          </p:cNvSpPr>
          <p:nvPr/>
        </p:nvSpPr>
        <p:spPr bwMode="auto">
          <a:xfrm flipV="1">
            <a:off x="3309938" y="2443163"/>
            <a:ext cx="36512" cy="36512"/>
          </a:xfrm>
          <a:prstGeom prst="line">
            <a:avLst/>
          </a:prstGeom>
          <a:noFill/>
          <a:ln w="25400">
            <a:solidFill>
              <a:schemeClr val="tx1"/>
            </a:solidFill>
            <a:round/>
            <a:headEnd/>
            <a:tailEn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489"/>
                                        </p:tgtEl>
                                        <p:attrNameLst>
                                          <p:attrName>style.visibility</p:attrName>
                                        </p:attrNameLst>
                                      </p:cBhvr>
                                      <p:to>
                                        <p:strVal val="visible"/>
                                      </p:to>
                                    </p:set>
                                    <p:anim calcmode="lin" valueType="num">
                                      <p:cBhvr additive="base">
                                        <p:cTn id="7" dur="500" fill="hold"/>
                                        <p:tgtEl>
                                          <p:spTgt spid="20489"/>
                                        </p:tgtEl>
                                        <p:attrNameLst>
                                          <p:attrName>ppt_x</p:attrName>
                                        </p:attrNameLst>
                                      </p:cBhvr>
                                      <p:tavLst>
                                        <p:tav tm="0">
                                          <p:val>
                                            <p:strVal val="#ppt_x"/>
                                          </p:val>
                                        </p:tav>
                                        <p:tav tm="100000">
                                          <p:val>
                                            <p:strVal val="#ppt_x"/>
                                          </p:val>
                                        </p:tav>
                                      </p:tavLst>
                                    </p:anim>
                                    <p:anim calcmode="lin" valueType="num">
                                      <p:cBhvr additive="base">
                                        <p:cTn id="8" dur="500" fill="hold"/>
                                        <p:tgtEl>
                                          <p:spTgt spid="20489"/>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20489"/>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número de diapositiva"/>
          <p:cNvSpPr>
            <a:spLocks noGrp="1"/>
          </p:cNvSpPr>
          <p:nvPr>
            <p:ph type="sldNum" sz="quarter" idx="12"/>
          </p:nvPr>
        </p:nvSpPr>
        <p:spPr/>
        <p:txBody>
          <a:bodyPr/>
          <a:lstStyle/>
          <a:p>
            <a:fld id="{93A2AEF6-950A-4235-892F-87089AA0C1BA}" type="slidenum">
              <a:rPr lang="es-ES"/>
              <a:pPr/>
              <a:t>19</a:t>
            </a:fld>
            <a:endParaRPr lang="es-ES"/>
          </a:p>
        </p:txBody>
      </p:sp>
      <p:pic>
        <p:nvPicPr>
          <p:cNvPr id="49155" name="Picture 3"/>
          <p:cNvPicPr>
            <a:picLocks noChangeAspect="1" noChangeArrowheads="1"/>
          </p:cNvPicPr>
          <p:nvPr/>
        </p:nvPicPr>
        <p:blipFill>
          <a:blip r:embed="rId3"/>
          <a:srcRect/>
          <a:stretch>
            <a:fillRect/>
          </a:stretch>
        </p:blipFill>
        <p:spPr bwMode="auto">
          <a:xfrm>
            <a:off x="1258888" y="1844675"/>
            <a:ext cx="6121400" cy="3884613"/>
          </a:xfrm>
          <a:prstGeom prst="rect">
            <a:avLst/>
          </a:prstGeom>
          <a:noFill/>
          <a:ln w="9525">
            <a:noFill/>
            <a:miter lim="800000"/>
            <a:headEnd/>
            <a:tailEnd/>
          </a:ln>
        </p:spPr>
      </p:pic>
      <p:sp>
        <p:nvSpPr>
          <p:cNvPr id="49156" name="Rectangle 4"/>
          <p:cNvSpPr>
            <a:spLocks noGrp="1" noChangeArrowheads="1"/>
          </p:cNvSpPr>
          <p:nvPr>
            <p:ph type="title"/>
          </p:nvPr>
        </p:nvSpPr>
        <p:spPr>
          <a:noFill/>
          <a:ln/>
        </p:spPr>
        <p:txBody>
          <a:bodyPr/>
          <a:lstStyle/>
          <a:p>
            <a:r>
              <a:rPr lang="es-ES">
                <a:solidFill>
                  <a:schemeClr val="hlink"/>
                </a:solidFill>
              </a:rPr>
              <a:t>Análisis de Mercado</a:t>
            </a:r>
          </a:p>
        </p:txBody>
      </p:sp>
      <p:pic>
        <p:nvPicPr>
          <p:cNvPr id="49157" name="Picture 5"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
        <p:nvSpPr>
          <p:cNvPr id="49158" name="Line 6"/>
          <p:cNvSpPr>
            <a:spLocks noChangeShapeType="1"/>
          </p:cNvSpPr>
          <p:nvPr/>
        </p:nvSpPr>
        <p:spPr bwMode="auto">
          <a:xfrm flipV="1">
            <a:off x="3051175" y="2262188"/>
            <a:ext cx="36513" cy="36512"/>
          </a:xfrm>
          <a:prstGeom prst="line">
            <a:avLst/>
          </a:prstGeom>
          <a:noFill/>
          <a:ln w="25400">
            <a:solidFill>
              <a:schemeClr val="tx1"/>
            </a:solidFill>
            <a:round/>
            <a:headEnd/>
            <a:tailEn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9157"/>
                                        </p:tgtEl>
                                        <p:attrNameLst>
                                          <p:attrName>style.visibility</p:attrName>
                                        </p:attrNameLst>
                                      </p:cBhvr>
                                      <p:to>
                                        <p:strVal val="visible"/>
                                      </p:to>
                                    </p:set>
                                    <p:anim calcmode="lin" valueType="num">
                                      <p:cBhvr additive="base">
                                        <p:cTn id="7" dur="500" fill="hold"/>
                                        <p:tgtEl>
                                          <p:spTgt spid="49157"/>
                                        </p:tgtEl>
                                        <p:attrNameLst>
                                          <p:attrName>ppt_x</p:attrName>
                                        </p:attrNameLst>
                                      </p:cBhvr>
                                      <p:tavLst>
                                        <p:tav tm="0">
                                          <p:val>
                                            <p:strVal val="#ppt_x"/>
                                          </p:val>
                                        </p:tav>
                                        <p:tav tm="100000">
                                          <p:val>
                                            <p:strVal val="#ppt_x"/>
                                          </p:val>
                                        </p:tav>
                                      </p:tavLst>
                                    </p:anim>
                                    <p:anim calcmode="lin" valueType="num">
                                      <p:cBhvr additive="base">
                                        <p:cTn id="8" dur="500" fill="hold"/>
                                        <p:tgtEl>
                                          <p:spTgt spid="49157"/>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49157"/>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9" name="Picture 11" descr="TN00561_"/>
          <p:cNvPicPr>
            <a:picLocks noChangeAspect="1" noChangeArrowheads="1"/>
          </p:cNvPicPr>
          <p:nvPr/>
        </p:nvPicPr>
        <p:blipFill>
          <a:blip r:embed="rId2">
            <a:lum bright="70000" contrast="-70000"/>
          </a:blip>
          <a:srcRect/>
          <a:stretch>
            <a:fillRect/>
          </a:stretch>
        </p:blipFill>
        <p:spPr bwMode="auto">
          <a:xfrm>
            <a:off x="457200" y="3886200"/>
            <a:ext cx="3352800" cy="2552700"/>
          </a:xfrm>
          <a:prstGeom prst="rect">
            <a:avLst/>
          </a:prstGeom>
          <a:noFill/>
          <a:ln w="9525">
            <a:noFill/>
            <a:miter lim="800000"/>
            <a:headEnd/>
            <a:tailEnd/>
          </a:ln>
        </p:spPr>
      </p:pic>
      <p:sp>
        <p:nvSpPr>
          <p:cNvPr id="2050" name="Rectangle 2"/>
          <p:cNvSpPr>
            <a:spLocks noGrp="1" noChangeArrowheads="1"/>
          </p:cNvSpPr>
          <p:nvPr>
            <p:ph type="ctrTitle"/>
          </p:nvPr>
        </p:nvSpPr>
        <p:spPr/>
        <p:txBody>
          <a:bodyPr/>
          <a:lstStyle/>
          <a:p>
            <a:r>
              <a:rPr lang="es-ES">
                <a:solidFill>
                  <a:schemeClr val="hlink"/>
                </a:solidFill>
              </a:rPr>
              <a:t>Análisis de la Ruta Guayaquil-Salitre-Vinces</a:t>
            </a:r>
          </a:p>
        </p:txBody>
      </p:sp>
      <p:pic>
        <p:nvPicPr>
          <p:cNvPr id="2052" name="Picture 4" descr=" "/>
          <p:cNvPicPr>
            <a:picLocks noChangeAspect="1" noChangeArrowheads="1"/>
          </p:cNvPicPr>
          <p:nvPr/>
        </p:nvPicPr>
        <p:blipFill>
          <a:blip r:embed="rId3"/>
          <a:srcRect/>
          <a:stretch>
            <a:fillRect/>
          </a:stretch>
        </p:blipFill>
        <p:spPr bwMode="auto">
          <a:xfrm>
            <a:off x="5181600" y="3886200"/>
            <a:ext cx="2862263" cy="146685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F3496617-E019-4A55-9BF4-BB4F91AD46AB}" type="slidenum">
              <a:rPr lang="es-ES"/>
              <a:pPr/>
              <a:t>20</a:t>
            </a:fld>
            <a:endParaRPr lang="es-ES"/>
          </a:p>
        </p:txBody>
      </p:sp>
      <p:sp>
        <p:nvSpPr>
          <p:cNvPr id="22532" name="Rectangle 4"/>
          <p:cNvSpPr>
            <a:spLocks noGrp="1" noChangeArrowheads="1"/>
          </p:cNvSpPr>
          <p:nvPr>
            <p:ph type="title"/>
          </p:nvPr>
        </p:nvSpPr>
        <p:spPr/>
        <p:txBody>
          <a:bodyPr/>
          <a:lstStyle/>
          <a:p>
            <a:r>
              <a:rPr lang="es-ES">
                <a:solidFill>
                  <a:schemeClr val="hlink"/>
                </a:solidFill>
              </a:rPr>
              <a:t>Análisis de Mercado</a:t>
            </a:r>
          </a:p>
        </p:txBody>
      </p:sp>
      <p:pic>
        <p:nvPicPr>
          <p:cNvPr id="22535" name="Picture 7"/>
          <p:cNvPicPr>
            <a:picLocks noChangeAspect="1" noChangeArrowheads="1"/>
          </p:cNvPicPr>
          <p:nvPr>
            <p:ph type="body" sz="half" idx="1"/>
          </p:nvPr>
        </p:nvPicPr>
        <p:blipFill>
          <a:blip r:embed="rId3"/>
          <a:srcRect/>
          <a:stretch>
            <a:fillRect/>
          </a:stretch>
        </p:blipFill>
        <p:spPr>
          <a:xfrm>
            <a:off x="1116013" y="1916113"/>
            <a:ext cx="6119812" cy="3810000"/>
          </a:xfrm>
          <a:noFill/>
          <a:ln/>
        </p:spPr>
      </p:pic>
      <p:pic>
        <p:nvPicPr>
          <p:cNvPr id="22537" name="Picture 9"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537"/>
                                        </p:tgtEl>
                                        <p:attrNameLst>
                                          <p:attrName>style.visibility</p:attrName>
                                        </p:attrNameLst>
                                      </p:cBhvr>
                                      <p:to>
                                        <p:strVal val="visible"/>
                                      </p:to>
                                    </p:set>
                                    <p:anim calcmode="lin" valueType="num">
                                      <p:cBhvr additive="base">
                                        <p:cTn id="7" dur="500" fill="hold"/>
                                        <p:tgtEl>
                                          <p:spTgt spid="22537"/>
                                        </p:tgtEl>
                                        <p:attrNameLst>
                                          <p:attrName>ppt_x</p:attrName>
                                        </p:attrNameLst>
                                      </p:cBhvr>
                                      <p:tavLst>
                                        <p:tav tm="0">
                                          <p:val>
                                            <p:strVal val="#ppt_x"/>
                                          </p:val>
                                        </p:tav>
                                        <p:tav tm="100000">
                                          <p:val>
                                            <p:strVal val="#ppt_x"/>
                                          </p:val>
                                        </p:tav>
                                      </p:tavLst>
                                    </p:anim>
                                    <p:anim calcmode="lin" valueType="num">
                                      <p:cBhvr additive="base">
                                        <p:cTn id="8" dur="500" fill="hold"/>
                                        <p:tgtEl>
                                          <p:spTgt spid="22537"/>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22537"/>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4 Marcador de número de diapositiva"/>
          <p:cNvSpPr>
            <a:spLocks noGrp="1"/>
          </p:cNvSpPr>
          <p:nvPr>
            <p:ph type="sldNum" sz="quarter" idx="12"/>
          </p:nvPr>
        </p:nvSpPr>
        <p:spPr/>
        <p:txBody>
          <a:bodyPr/>
          <a:lstStyle/>
          <a:p>
            <a:fld id="{4BE7528C-8121-434A-BFCE-616B1B363C0A}" type="slidenum">
              <a:rPr lang="es-ES"/>
              <a:pPr/>
              <a:t>21</a:t>
            </a:fld>
            <a:endParaRPr lang="es-ES"/>
          </a:p>
        </p:txBody>
      </p:sp>
      <p:pic>
        <p:nvPicPr>
          <p:cNvPr id="50179" name="Picture 3" descr="TN00561_">
            <a:hlinkClick r:id="" action="ppaction://hlinkshowjump?jump=nextslide"/>
          </p:cNvPr>
          <p:cNvPicPr>
            <a:picLocks noChangeAspect="1" noChangeArrowheads="1"/>
          </p:cNvPicPr>
          <p:nvPr/>
        </p:nvPicPr>
        <p:blipFill>
          <a:blip r:embed="rId3"/>
          <a:srcRect/>
          <a:stretch>
            <a:fillRect/>
          </a:stretch>
        </p:blipFill>
        <p:spPr bwMode="auto">
          <a:xfrm>
            <a:off x="7239000" y="1752600"/>
            <a:ext cx="1668463" cy="1270000"/>
          </a:xfrm>
          <a:prstGeom prst="rect">
            <a:avLst/>
          </a:prstGeom>
          <a:noFill/>
        </p:spPr>
      </p:pic>
      <p:sp>
        <p:nvSpPr>
          <p:cNvPr id="50180" name="Rectangle 4"/>
          <p:cNvSpPr>
            <a:spLocks noGrp="1" noChangeArrowheads="1"/>
          </p:cNvSpPr>
          <p:nvPr>
            <p:ph type="title"/>
          </p:nvPr>
        </p:nvSpPr>
        <p:spPr>
          <a:noFill/>
          <a:ln/>
        </p:spPr>
        <p:txBody>
          <a:bodyPr/>
          <a:lstStyle/>
          <a:p>
            <a:r>
              <a:rPr lang="es-ES">
                <a:solidFill>
                  <a:schemeClr val="hlink"/>
                </a:solidFill>
              </a:rPr>
              <a:t>Análisis de Mercado</a:t>
            </a:r>
          </a:p>
        </p:txBody>
      </p:sp>
      <p:pic>
        <p:nvPicPr>
          <p:cNvPr id="50181" name="Picture 5"/>
          <p:cNvPicPr>
            <a:picLocks noChangeAspect="1" noChangeArrowheads="1"/>
          </p:cNvPicPr>
          <p:nvPr/>
        </p:nvPicPr>
        <p:blipFill>
          <a:blip r:embed="rId4"/>
          <a:srcRect/>
          <a:stretch>
            <a:fillRect/>
          </a:stretch>
        </p:blipFill>
        <p:spPr bwMode="auto">
          <a:xfrm>
            <a:off x="1116013" y="1981200"/>
            <a:ext cx="6046787" cy="3810000"/>
          </a:xfrm>
          <a:prstGeom prst="rect">
            <a:avLst/>
          </a:prstGeom>
          <a:noFill/>
          <a:ln w="9525">
            <a:noFill/>
            <a:miter lim="800000"/>
            <a:headEnd/>
            <a:tailEnd/>
          </a:ln>
        </p:spPr>
      </p:pic>
      <p:sp>
        <p:nvSpPr>
          <p:cNvPr id="50182" name="Line 6"/>
          <p:cNvSpPr>
            <a:spLocks noChangeShapeType="1"/>
          </p:cNvSpPr>
          <p:nvPr/>
        </p:nvSpPr>
        <p:spPr bwMode="auto">
          <a:xfrm flipV="1">
            <a:off x="2686050" y="2406650"/>
            <a:ext cx="36513" cy="36513"/>
          </a:xfrm>
          <a:prstGeom prst="line">
            <a:avLst/>
          </a:prstGeom>
          <a:noFill/>
          <a:ln w="25400">
            <a:solidFill>
              <a:schemeClr val="tx1"/>
            </a:solidFill>
            <a:round/>
            <a:headEnd/>
            <a:tailEnd/>
          </a:ln>
          <a:effectLst/>
        </p:spPr>
        <p:txBody>
          <a:bodyPr/>
          <a:lstStyle/>
          <a:p>
            <a:endParaRPr lang="es-ES"/>
          </a:p>
        </p:txBody>
      </p:sp>
      <p:sp>
        <p:nvSpPr>
          <p:cNvPr id="50183" name="Line 7"/>
          <p:cNvSpPr>
            <a:spLocks noChangeShapeType="1"/>
          </p:cNvSpPr>
          <p:nvPr/>
        </p:nvSpPr>
        <p:spPr bwMode="auto">
          <a:xfrm flipV="1">
            <a:off x="4535488" y="5229225"/>
            <a:ext cx="36512" cy="36513"/>
          </a:xfrm>
          <a:prstGeom prst="line">
            <a:avLst/>
          </a:prstGeom>
          <a:noFill/>
          <a:ln w="12700">
            <a:solidFill>
              <a:schemeClr val="tx1"/>
            </a:solidFill>
            <a:round/>
            <a:headEnd/>
            <a:tailEnd/>
          </a:ln>
          <a:effectLst/>
        </p:spPr>
        <p:txBody>
          <a:bodyPr/>
          <a:lstStyle/>
          <a:p>
            <a:endParaRPr lang="es-ES"/>
          </a:p>
        </p:txBody>
      </p:sp>
      <p:sp>
        <p:nvSpPr>
          <p:cNvPr id="50184" name="Line 8"/>
          <p:cNvSpPr>
            <a:spLocks noChangeShapeType="1"/>
          </p:cNvSpPr>
          <p:nvPr/>
        </p:nvSpPr>
        <p:spPr bwMode="auto">
          <a:xfrm flipV="1">
            <a:off x="5099050" y="5218113"/>
            <a:ext cx="36513" cy="36512"/>
          </a:xfrm>
          <a:prstGeom prst="line">
            <a:avLst/>
          </a:prstGeom>
          <a:noFill/>
          <a:ln w="12700">
            <a:solidFill>
              <a:schemeClr val="tx1"/>
            </a:solidFill>
            <a:round/>
            <a:headEnd/>
            <a:tailEnd/>
          </a:ln>
          <a:effectLst/>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0179"/>
                                        </p:tgtEl>
                                        <p:attrNameLst>
                                          <p:attrName>style.visibility</p:attrName>
                                        </p:attrNameLst>
                                      </p:cBhvr>
                                      <p:to>
                                        <p:strVal val="visible"/>
                                      </p:to>
                                    </p:set>
                                    <p:anim calcmode="lin" valueType="num">
                                      <p:cBhvr additive="base">
                                        <p:cTn id="7" dur="500" fill="hold"/>
                                        <p:tgtEl>
                                          <p:spTgt spid="50179"/>
                                        </p:tgtEl>
                                        <p:attrNameLst>
                                          <p:attrName>ppt_x</p:attrName>
                                        </p:attrNameLst>
                                      </p:cBhvr>
                                      <p:tavLst>
                                        <p:tav tm="0">
                                          <p:val>
                                            <p:strVal val="#ppt_x"/>
                                          </p:val>
                                        </p:tav>
                                        <p:tav tm="100000">
                                          <p:val>
                                            <p:strVal val="#ppt_x"/>
                                          </p:val>
                                        </p:tav>
                                      </p:tavLst>
                                    </p:anim>
                                    <p:anim calcmode="lin" valueType="num">
                                      <p:cBhvr additive="base">
                                        <p:cTn id="8" dur="500" fill="hold"/>
                                        <p:tgtEl>
                                          <p:spTgt spid="50179"/>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50179"/>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5B1BC781-B6D9-454C-B34E-199BF7DE69A3}" type="slidenum">
              <a:rPr lang="es-ES"/>
              <a:pPr/>
              <a:t>22</a:t>
            </a:fld>
            <a:endParaRPr lang="es-ES"/>
          </a:p>
        </p:txBody>
      </p:sp>
      <p:sp>
        <p:nvSpPr>
          <p:cNvPr id="24580" name="Rectangle 4"/>
          <p:cNvSpPr>
            <a:spLocks noGrp="1" noChangeArrowheads="1"/>
          </p:cNvSpPr>
          <p:nvPr>
            <p:ph type="title"/>
          </p:nvPr>
        </p:nvSpPr>
        <p:spPr/>
        <p:txBody>
          <a:bodyPr/>
          <a:lstStyle/>
          <a:p>
            <a:r>
              <a:rPr lang="es-ES">
                <a:solidFill>
                  <a:schemeClr val="hlink"/>
                </a:solidFill>
              </a:rPr>
              <a:t>Análisis de Mercado</a:t>
            </a:r>
          </a:p>
        </p:txBody>
      </p:sp>
      <p:pic>
        <p:nvPicPr>
          <p:cNvPr id="24583" name="Picture 7"/>
          <p:cNvPicPr>
            <a:picLocks noChangeAspect="1" noChangeArrowheads="1"/>
          </p:cNvPicPr>
          <p:nvPr>
            <p:ph type="body" sz="half" idx="1"/>
          </p:nvPr>
        </p:nvPicPr>
        <p:blipFill>
          <a:blip r:embed="rId3"/>
          <a:srcRect/>
          <a:stretch>
            <a:fillRect/>
          </a:stretch>
        </p:blipFill>
        <p:spPr>
          <a:xfrm>
            <a:off x="755650" y="1700213"/>
            <a:ext cx="6337300" cy="4752975"/>
          </a:xfrm>
          <a:noFill/>
          <a:ln/>
        </p:spPr>
      </p:pic>
      <p:pic>
        <p:nvPicPr>
          <p:cNvPr id="24585" name="Picture 9"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585"/>
                                        </p:tgtEl>
                                        <p:attrNameLst>
                                          <p:attrName>style.visibility</p:attrName>
                                        </p:attrNameLst>
                                      </p:cBhvr>
                                      <p:to>
                                        <p:strVal val="visible"/>
                                      </p:to>
                                    </p:set>
                                    <p:anim calcmode="lin" valueType="num">
                                      <p:cBhvr additive="base">
                                        <p:cTn id="7" dur="500" fill="hold"/>
                                        <p:tgtEl>
                                          <p:spTgt spid="24585"/>
                                        </p:tgtEl>
                                        <p:attrNameLst>
                                          <p:attrName>ppt_x</p:attrName>
                                        </p:attrNameLst>
                                      </p:cBhvr>
                                      <p:tavLst>
                                        <p:tav tm="0">
                                          <p:val>
                                            <p:strVal val="#ppt_x"/>
                                          </p:val>
                                        </p:tav>
                                        <p:tav tm="100000">
                                          <p:val>
                                            <p:strVal val="#ppt_x"/>
                                          </p:val>
                                        </p:tav>
                                      </p:tavLst>
                                    </p:anim>
                                    <p:anim calcmode="lin" valueType="num">
                                      <p:cBhvr additive="base">
                                        <p:cTn id="8" dur="500" fill="hold"/>
                                        <p:tgtEl>
                                          <p:spTgt spid="24585"/>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24585"/>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número de diapositiva"/>
          <p:cNvSpPr>
            <a:spLocks noGrp="1"/>
          </p:cNvSpPr>
          <p:nvPr>
            <p:ph type="sldNum" sz="quarter" idx="12"/>
          </p:nvPr>
        </p:nvSpPr>
        <p:spPr/>
        <p:txBody>
          <a:bodyPr/>
          <a:lstStyle/>
          <a:p>
            <a:fld id="{7F82D9E0-4ED6-46DB-9620-95D698C78134}" type="slidenum">
              <a:rPr lang="es-ES"/>
              <a:pPr/>
              <a:t>23</a:t>
            </a:fld>
            <a:endParaRPr lang="es-ES"/>
          </a:p>
        </p:txBody>
      </p:sp>
      <p:pic>
        <p:nvPicPr>
          <p:cNvPr id="51203" name="Picture 3"/>
          <p:cNvPicPr>
            <a:picLocks noChangeAspect="1" noChangeArrowheads="1"/>
          </p:cNvPicPr>
          <p:nvPr/>
        </p:nvPicPr>
        <p:blipFill>
          <a:blip r:embed="rId3"/>
          <a:srcRect/>
          <a:stretch>
            <a:fillRect/>
          </a:stretch>
        </p:blipFill>
        <p:spPr bwMode="auto">
          <a:xfrm>
            <a:off x="755650" y="1773238"/>
            <a:ext cx="7272338" cy="4400550"/>
          </a:xfrm>
          <a:prstGeom prst="rect">
            <a:avLst/>
          </a:prstGeom>
          <a:noFill/>
          <a:ln w="9525">
            <a:noFill/>
            <a:miter lim="800000"/>
            <a:headEnd/>
            <a:tailEnd/>
          </a:ln>
        </p:spPr>
      </p:pic>
      <p:sp>
        <p:nvSpPr>
          <p:cNvPr id="51204" name="Rectangle 4"/>
          <p:cNvSpPr>
            <a:spLocks noGrp="1" noChangeArrowheads="1"/>
          </p:cNvSpPr>
          <p:nvPr>
            <p:ph type="title"/>
          </p:nvPr>
        </p:nvSpPr>
        <p:spPr>
          <a:noFill/>
          <a:ln/>
        </p:spPr>
        <p:txBody>
          <a:bodyPr/>
          <a:lstStyle/>
          <a:p>
            <a:r>
              <a:rPr lang="es-ES">
                <a:solidFill>
                  <a:schemeClr val="hlink"/>
                </a:solidFill>
              </a:rPr>
              <a:t>Análisis de Mercado</a:t>
            </a:r>
          </a:p>
        </p:txBody>
      </p:sp>
      <p:pic>
        <p:nvPicPr>
          <p:cNvPr id="51205" name="Picture 5"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1205"/>
                                        </p:tgtEl>
                                        <p:attrNameLst>
                                          <p:attrName>style.visibility</p:attrName>
                                        </p:attrNameLst>
                                      </p:cBhvr>
                                      <p:to>
                                        <p:strVal val="visible"/>
                                      </p:to>
                                    </p:set>
                                    <p:anim calcmode="lin" valueType="num">
                                      <p:cBhvr additive="base">
                                        <p:cTn id="7" dur="500" fill="hold"/>
                                        <p:tgtEl>
                                          <p:spTgt spid="51205"/>
                                        </p:tgtEl>
                                        <p:attrNameLst>
                                          <p:attrName>ppt_x</p:attrName>
                                        </p:attrNameLst>
                                      </p:cBhvr>
                                      <p:tavLst>
                                        <p:tav tm="0">
                                          <p:val>
                                            <p:strVal val="#ppt_x"/>
                                          </p:val>
                                        </p:tav>
                                        <p:tav tm="100000">
                                          <p:val>
                                            <p:strVal val="#ppt_x"/>
                                          </p:val>
                                        </p:tav>
                                      </p:tavLst>
                                    </p:anim>
                                    <p:anim calcmode="lin" valueType="num">
                                      <p:cBhvr additive="base">
                                        <p:cTn id="8" dur="500" fill="hold"/>
                                        <p:tgtEl>
                                          <p:spTgt spid="51205"/>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51205"/>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61A40011-4829-489A-BE5D-A0487B5D70B4}" type="slidenum">
              <a:rPr lang="es-ES"/>
              <a:pPr/>
              <a:t>24</a:t>
            </a:fld>
            <a:endParaRPr lang="es-ES"/>
          </a:p>
        </p:txBody>
      </p:sp>
      <p:sp>
        <p:nvSpPr>
          <p:cNvPr id="26628" name="Rectangle 4"/>
          <p:cNvSpPr>
            <a:spLocks noGrp="1" noChangeArrowheads="1"/>
          </p:cNvSpPr>
          <p:nvPr>
            <p:ph type="title"/>
          </p:nvPr>
        </p:nvSpPr>
        <p:spPr/>
        <p:txBody>
          <a:bodyPr/>
          <a:lstStyle/>
          <a:p>
            <a:r>
              <a:rPr lang="es-ES">
                <a:solidFill>
                  <a:schemeClr val="hlink"/>
                </a:solidFill>
              </a:rPr>
              <a:t>Análisis de Mercado</a:t>
            </a:r>
          </a:p>
        </p:txBody>
      </p:sp>
      <p:pic>
        <p:nvPicPr>
          <p:cNvPr id="26631" name="Picture 7"/>
          <p:cNvPicPr>
            <a:picLocks noChangeAspect="1" noChangeArrowheads="1"/>
          </p:cNvPicPr>
          <p:nvPr>
            <p:ph type="body" sz="half" idx="1"/>
          </p:nvPr>
        </p:nvPicPr>
        <p:blipFill>
          <a:blip r:embed="rId3"/>
          <a:srcRect/>
          <a:stretch>
            <a:fillRect/>
          </a:stretch>
        </p:blipFill>
        <p:spPr>
          <a:xfrm>
            <a:off x="900113" y="2057400"/>
            <a:ext cx="6192837" cy="3684588"/>
          </a:xfrm>
          <a:noFill/>
          <a:ln/>
        </p:spPr>
      </p:pic>
      <p:pic>
        <p:nvPicPr>
          <p:cNvPr id="26632" name="Picture 8" descr="TN00561_">
            <a:hlinkClick r:id="" action="ppaction://hlinkshowjump?jump=nextslide"/>
          </p:cNvPr>
          <p:cNvPicPr>
            <a:picLocks noChangeAspect="1" noChangeArrowheads="1"/>
          </p:cNvPicPr>
          <p:nvPr/>
        </p:nvPicPr>
        <p:blipFill>
          <a:blip r:embed="rId4"/>
          <a:srcRect/>
          <a:stretch>
            <a:fillRect/>
          </a:stretch>
        </p:blipFill>
        <p:spPr bwMode="auto">
          <a:xfrm>
            <a:off x="7239000" y="1752600"/>
            <a:ext cx="1668463" cy="127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632"/>
                                        </p:tgtEl>
                                        <p:attrNameLst>
                                          <p:attrName>style.visibility</p:attrName>
                                        </p:attrNameLst>
                                      </p:cBhvr>
                                      <p:to>
                                        <p:strVal val="visible"/>
                                      </p:to>
                                    </p:set>
                                    <p:anim calcmode="lin" valueType="num">
                                      <p:cBhvr additive="base">
                                        <p:cTn id="7" dur="500" fill="hold"/>
                                        <p:tgtEl>
                                          <p:spTgt spid="26632"/>
                                        </p:tgtEl>
                                        <p:attrNameLst>
                                          <p:attrName>ppt_x</p:attrName>
                                        </p:attrNameLst>
                                      </p:cBhvr>
                                      <p:tavLst>
                                        <p:tav tm="0">
                                          <p:val>
                                            <p:strVal val="#ppt_x"/>
                                          </p:val>
                                        </p:tav>
                                        <p:tav tm="100000">
                                          <p:val>
                                            <p:strVal val="#ppt_x"/>
                                          </p:val>
                                        </p:tav>
                                      </p:tavLst>
                                    </p:anim>
                                    <p:anim calcmode="lin" valueType="num">
                                      <p:cBhvr additive="base">
                                        <p:cTn id="8" dur="500" fill="hold"/>
                                        <p:tgtEl>
                                          <p:spTgt spid="26632"/>
                                        </p:tgtEl>
                                        <p:attrNameLst>
                                          <p:attrName>ppt_y</p:attrName>
                                        </p:attrNameLst>
                                      </p:cBhvr>
                                      <p:tavLst>
                                        <p:tav tm="0">
                                          <p:val>
                                            <p:strVal val="1+#ppt_h/2"/>
                                          </p:val>
                                        </p:tav>
                                        <p:tav tm="100000">
                                          <p:val>
                                            <p:strVal val="#ppt_y"/>
                                          </p:val>
                                        </p:tav>
                                      </p:tavLst>
                                    </p:anim>
                                  </p:childTnLst>
                                  <p:subTnLst>
                                    <p:animClr clrSpc="rgb" dir="cw">
                                      <p:cBhvr override="childStyle">
                                        <p:cTn dur="1" fill="hold" display="0" masterRel="nextClick" afterEffect="1"/>
                                        <p:tgtEl>
                                          <p:spTgt spid="26632"/>
                                        </p:tgtEl>
                                        <p:attrNameLst>
                                          <p:attrName>ppt_c</p:attrName>
                                        </p:attrNameLst>
                                      </p:cBhvr>
                                      <p:to>
                                        <a:schemeClr val="folHlink"/>
                                      </p:to>
                                    </p:animClr>
                                    <p:audio>
                                      <p:cMediaNode>
                                        <p:cTn display="0" masterRel="sameClick">
                                          <p:stCondLst>
                                            <p:cond evt="begin" delay="0">
                                              <p:tn val="5"/>
                                            </p:cond>
                                          </p:stCondLst>
                                          <p:endCondLst>
                                            <p:cond evt="onStopAudio" delay="0">
                                              <p:tgtEl>
                                                <p:sldTgt/>
                                              </p:tgtEl>
                                            </p:cond>
                                          </p:endCondLst>
                                        </p:cTn>
                                        <p:tgtEl>
                                          <p:sndTgt r:embed="rId2" name="driveby.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593C9DCE-2838-47FC-B5F4-7D49F51DF188}" type="slidenum">
              <a:rPr lang="es-ES"/>
              <a:pPr/>
              <a:t>25</a:t>
            </a:fld>
            <a:endParaRPr lang="es-ES"/>
          </a:p>
        </p:txBody>
      </p:sp>
      <p:sp>
        <p:nvSpPr>
          <p:cNvPr id="28674" name="Rectangle 2"/>
          <p:cNvSpPr>
            <a:spLocks noGrp="1" noChangeArrowheads="1"/>
          </p:cNvSpPr>
          <p:nvPr>
            <p:ph type="title"/>
          </p:nvPr>
        </p:nvSpPr>
        <p:spPr/>
        <p:txBody>
          <a:bodyPr/>
          <a:lstStyle/>
          <a:p>
            <a:r>
              <a:rPr lang="es-ES">
                <a:solidFill>
                  <a:schemeClr val="hlink"/>
                </a:solidFill>
              </a:rPr>
              <a:t>Estrategia de Mercado</a:t>
            </a:r>
          </a:p>
        </p:txBody>
      </p:sp>
      <p:sp>
        <p:nvSpPr>
          <p:cNvPr id="28675" name="Rectangle 3"/>
          <p:cNvSpPr>
            <a:spLocks noGrp="1" noChangeArrowheads="1"/>
          </p:cNvSpPr>
          <p:nvPr>
            <p:ph type="body" idx="1"/>
          </p:nvPr>
        </p:nvSpPr>
        <p:spPr/>
        <p:txBody>
          <a:bodyPr/>
          <a:lstStyle/>
          <a:p>
            <a:pPr algn="just">
              <a:lnSpc>
                <a:spcPct val="90000"/>
              </a:lnSpc>
            </a:pPr>
            <a:r>
              <a:rPr lang="es-ES_tradnl">
                <a:solidFill>
                  <a:srgbClr val="0000FF"/>
                </a:solidFill>
              </a:rPr>
              <a:t>El estudio de la localización tiene como objetivo seleccionar la ubicación más conveniente para el proyecto, mediante la comparación entre las diferentes alternativas. La definición de este ítem es de gran importancia para las Cooperativas, decisión que tiene implicaciones a largo plazo.</a:t>
            </a:r>
          </a:p>
          <a:p>
            <a:pPr algn="just">
              <a:lnSpc>
                <a:spcPct val="90000"/>
              </a:lnSpc>
            </a:pPr>
            <a:endParaRPr lang="es-ES_tradnl">
              <a:solidFill>
                <a:srgbClr val="0000FF"/>
              </a:solidFill>
            </a:endParaRPr>
          </a:p>
          <a:p>
            <a:pPr algn="just">
              <a:lnSpc>
                <a:spcPct val="90000"/>
              </a:lnSpc>
            </a:pPr>
            <a:r>
              <a:rPr lang="es-ES_tradnl">
                <a:solidFill>
                  <a:srgbClr val="0000FF"/>
                </a:solidFill>
              </a:rPr>
              <a:t>Se analizó la Cooperativa de Transporte Salitre.</a:t>
            </a:r>
            <a:endParaRPr lang="es-ES">
              <a:solidFill>
                <a:srgbClr val="0000F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C588DFB8-EC35-4FE5-AD9D-EEC2F3B26786}" type="slidenum">
              <a:rPr lang="es-ES"/>
              <a:pPr/>
              <a:t>26</a:t>
            </a:fld>
            <a:endParaRPr lang="es-ES"/>
          </a:p>
        </p:txBody>
      </p:sp>
      <p:sp>
        <p:nvSpPr>
          <p:cNvPr id="29698" name="Rectangle 2"/>
          <p:cNvSpPr>
            <a:spLocks noGrp="1" noChangeArrowheads="1"/>
          </p:cNvSpPr>
          <p:nvPr>
            <p:ph type="title"/>
          </p:nvPr>
        </p:nvSpPr>
        <p:spPr/>
        <p:txBody>
          <a:bodyPr/>
          <a:lstStyle/>
          <a:p>
            <a:r>
              <a:rPr lang="es-ES">
                <a:solidFill>
                  <a:schemeClr val="hlink"/>
                </a:solidFill>
              </a:rPr>
              <a:t>Mercado Meta</a:t>
            </a:r>
          </a:p>
        </p:txBody>
      </p:sp>
      <p:sp>
        <p:nvSpPr>
          <p:cNvPr id="29699" name="Rectangle 3"/>
          <p:cNvSpPr>
            <a:spLocks noGrp="1" noChangeArrowheads="1"/>
          </p:cNvSpPr>
          <p:nvPr>
            <p:ph type="body" idx="1"/>
          </p:nvPr>
        </p:nvSpPr>
        <p:spPr/>
        <p:txBody>
          <a:bodyPr/>
          <a:lstStyle/>
          <a:p>
            <a:pPr algn="just">
              <a:lnSpc>
                <a:spcPct val="90000"/>
              </a:lnSpc>
            </a:pPr>
            <a:r>
              <a:rPr lang="es-ES_tradnl">
                <a:solidFill>
                  <a:srgbClr val="0000FF"/>
                </a:solidFill>
              </a:rPr>
              <a:t>Para el proyecto: “Mejoras en el Sistema de Transporte Guayaquil-Vinces-Salitre</a:t>
            </a:r>
            <a:r>
              <a:rPr lang="es-ES_tradnl" i="1">
                <a:solidFill>
                  <a:srgbClr val="0000FF"/>
                </a:solidFill>
              </a:rPr>
              <a:t>”; </a:t>
            </a:r>
            <a:r>
              <a:rPr lang="es-ES_tradnl">
                <a:solidFill>
                  <a:srgbClr val="0000FF"/>
                </a:solidFill>
              </a:rPr>
              <a:t> la estrategia de cobertura es seleccionar varios segmentos como mercado meta.</a:t>
            </a:r>
          </a:p>
          <a:p>
            <a:pPr algn="just">
              <a:lnSpc>
                <a:spcPct val="90000"/>
              </a:lnSpc>
              <a:buFont typeface="Wingdings" pitchFamily="2" charset="2"/>
              <a:buNone/>
            </a:pPr>
            <a:endParaRPr lang="es-ES_tradnl">
              <a:solidFill>
                <a:srgbClr val="0000FF"/>
              </a:solidFill>
            </a:endParaRPr>
          </a:p>
          <a:p>
            <a:pPr algn="just">
              <a:lnSpc>
                <a:spcPct val="90000"/>
              </a:lnSpc>
            </a:pPr>
            <a:r>
              <a:rPr lang="es-ES_tradnl">
                <a:solidFill>
                  <a:srgbClr val="0000FF"/>
                </a:solidFill>
              </a:rPr>
              <a:t>Nuestro mercado meta está dirigido hacia los pasajeros cumpliendo con una buena transportación, con horario puntuales y despachos de atención directa al público de la siguiente manera: </a:t>
            </a:r>
            <a:endParaRPr lang="es-ES">
              <a:solidFill>
                <a:srgbClr val="0000FF"/>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39009AF8-DBE1-4784-A7CB-3F53E86E0A6C}" type="slidenum">
              <a:rPr lang="es-ES"/>
              <a:pPr/>
              <a:t>27</a:t>
            </a:fld>
            <a:endParaRPr lang="es-ES"/>
          </a:p>
        </p:txBody>
      </p:sp>
      <p:sp>
        <p:nvSpPr>
          <p:cNvPr id="30722" name="Rectangle 2"/>
          <p:cNvSpPr>
            <a:spLocks noGrp="1" noChangeArrowheads="1"/>
          </p:cNvSpPr>
          <p:nvPr>
            <p:ph type="title"/>
          </p:nvPr>
        </p:nvSpPr>
        <p:spPr/>
        <p:txBody>
          <a:bodyPr/>
          <a:lstStyle/>
          <a:p>
            <a:r>
              <a:rPr lang="es-ES">
                <a:solidFill>
                  <a:schemeClr val="hlink"/>
                </a:solidFill>
              </a:rPr>
              <a:t>Mercado Meta</a:t>
            </a:r>
          </a:p>
        </p:txBody>
      </p:sp>
      <p:sp>
        <p:nvSpPr>
          <p:cNvPr id="30723" name="Rectangle 3"/>
          <p:cNvSpPr>
            <a:spLocks noGrp="1" noChangeArrowheads="1"/>
          </p:cNvSpPr>
          <p:nvPr>
            <p:ph type="body" idx="1"/>
          </p:nvPr>
        </p:nvSpPr>
        <p:spPr/>
        <p:txBody>
          <a:bodyPr/>
          <a:lstStyle/>
          <a:p>
            <a:pPr algn="just">
              <a:lnSpc>
                <a:spcPct val="90000"/>
              </a:lnSpc>
            </a:pPr>
            <a:r>
              <a:rPr lang="es-ES_tradnl">
                <a:solidFill>
                  <a:srgbClr val="0000FF"/>
                </a:solidFill>
              </a:rPr>
              <a:t> Un horario oportuno y salida inmediata de los pasajeros, esto quiere decir que debe existir 4 turnos en la mañana y horarios establecidos para dar un buen servicio para no provocar impuntualidades.</a:t>
            </a:r>
          </a:p>
          <a:p>
            <a:pPr algn="just">
              <a:lnSpc>
                <a:spcPct val="90000"/>
              </a:lnSpc>
              <a:buFont typeface="Wingdings" pitchFamily="2" charset="2"/>
              <a:buNone/>
            </a:pPr>
            <a:endParaRPr lang="es-ES_tradnl">
              <a:solidFill>
                <a:srgbClr val="0000FF"/>
              </a:solidFill>
            </a:endParaRPr>
          </a:p>
          <a:p>
            <a:pPr algn="just">
              <a:lnSpc>
                <a:spcPct val="90000"/>
              </a:lnSpc>
            </a:pPr>
            <a:r>
              <a:rPr lang="es-ES_tradnl">
                <a:solidFill>
                  <a:srgbClr val="0000FF"/>
                </a:solidFill>
              </a:rPr>
              <a:t>Oficina de venta de tiquetes y recepción de encomiendas (sobres, paqueteo, envío de mercancías de poco volumen y poco peso) en el Terminal de transportes de la ciudad de Salitre y Vinces. </a:t>
            </a:r>
            <a:endParaRPr lang="es-ES">
              <a:solidFill>
                <a:srgbClr val="0000FF"/>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9A79DC8-C038-4B93-B813-D4DFA60B3F93}" type="slidenum">
              <a:rPr lang="es-ES"/>
              <a:pPr/>
              <a:t>28</a:t>
            </a:fld>
            <a:endParaRPr lang="es-ES"/>
          </a:p>
        </p:txBody>
      </p:sp>
      <p:sp>
        <p:nvSpPr>
          <p:cNvPr id="31746" name="Rectangle 2"/>
          <p:cNvSpPr>
            <a:spLocks noGrp="1" noChangeArrowheads="1"/>
          </p:cNvSpPr>
          <p:nvPr>
            <p:ph type="title"/>
          </p:nvPr>
        </p:nvSpPr>
        <p:spPr/>
        <p:txBody>
          <a:bodyPr/>
          <a:lstStyle/>
          <a:p>
            <a:r>
              <a:rPr lang="es-ES">
                <a:solidFill>
                  <a:schemeClr val="hlink"/>
                </a:solidFill>
              </a:rPr>
              <a:t>Posicionamiento</a:t>
            </a:r>
          </a:p>
        </p:txBody>
      </p:sp>
      <p:sp>
        <p:nvSpPr>
          <p:cNvPr id="31747" name="Rectangle 3"/>
          <p:cNvSpPr>
            <a:spLocks noGrp="1" noChangeArrowheads="1"/>
          </p:cNvSpPr>
          <p:nvPr>
            <p:ph type="body" idx="1"/>
          </p:nvPr>
        </p:nvSpPr>
        <p:spPr/>
        <p:txBody>
          <a:bodyPr/>
          <a:lstStyle/>
          <a:p>
            <a:pPr algn="just">
              <a:lnSpc>
                <a:spcPct val="90000"/>
              </a:lnSpc>
            </a:pPr>
            <a:r>
              <a:rPr lang="es-ES_tradnl">
                <a:solidFill>
                  <a:srgbClr val="0000FF"/>
                </a:solidFill>
              </a:rPr>
              <a:t>Si se quiere competir en el mercado del nor-occidente ecuatoriano con una línea de transporte de pasajeros, carga y encomiendas se debe mejorar la calidad en el servicio que se presta actualmente.</a:t>
            </a:r>
          </a:p>
          <a:p>
            <a:pPr algn="just">
              <a:lnSpc>
                <a:spcPct val="90000"/>
              </a:lnSpc>
            </a:pPr>
            <a:endParaRPr lang="es-ES_tradnl">
              <a:solidFill>
                <a:srgbClr val="0000FF"/>
              </a:solidFill>
            </a:endParaRPr>
          </a:p>
          <a:p>
            <a:pPr algn="just">
              <a:lnSpc>
                <a:spcPct val="90000"/>
              </a:lnSpc>
            </a:pPr>
            <a:r>
              <a:rPr lang="es-ES_tradnl">
                <a:solidFill>
                  <a:srgbClr val="0000FF"/>
                </a:solidFill>
              </a:rPr>
              <a:t>Además, se desea determinar la viabilidad de abrir sedes para dicho fin en las ciudades de Daule, Palestina, Santa Lucía, Samborondón, Pueblo Viejo, Quevedo. </a:t>
            </a:r>
            <a:endParaRPr lang="es-ES">
              <a:solidFill>
                <a:srgbClr val="0000FF"/>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52274AF7-B5E5-4544-9664-204C2065E8C6}" type="slidenum">
              <a:rPr lang="es-ES"/>
              <a:pPr/>
              <a:t>29</a:t>
            </a:fld>
            <a:endParaRPr lang="es-ES"/>
          </a:p>
        </p:txBody>
      </p:sp>
      <p:sp>
        <p:nvSpPr>
          <p:cNvPr id="32770" name="Rectangle 2"/>
          <p:cNvSpPr>
            <a:spLocks noGrp="1" noChangeArrowheads="1"/>
          </p:cNvSpPr>
          <p:nvPr>
            <p:ph type="title"/>
          </p:nvPr>
        </p:nvSpPr>
        <p:spPr/>
        <p:txBody>
          <a:bodyPr/>
          <a:lstStyle/>
          <a:p>
            <a:r>
              <a:rPr lang="es-ES">
                <a:solidFill>
                  <a:schemeClr val="hlink"/>
                </a:solidFill>
              </a:rPr>
              <a:t>Publicidad</a:t>
            </a:r>
          </a:p>
        </p:txBody>
      </p:sp>
      <p:sp>
        <p:nvSpPr>
          <p:cNvPr id="32771" name="Rectangle 3"/>
          <p:cNvSpPr>
            <a:spLocks noGrp="1" noChangeArrowheads="1"/>
          </p:cNvSpPr>
          <p:nvPr>
            <p:ph type="body" idx="1"/>
          </p:nvPr>
        </p:nvSpPr>
        <p:spPr/>
        <p:txBody>
          <a:bodyPr/>
          <a:lstStyle/>
          <a:p>
            <a:pPr algn="just">
              <a:lnSpc>
                <a:spcPct val="90000"/>
              </a:lnSpc>
            </a:pPr>
            <a:r>
              <a:rPr lang="es-ES_tradnl" sz="2600">
                <a:solidFill>
                  <a:srgbClr val="0000FF"/>
                </a:solidFill>
              </a:rPr>
              <a:t>Radio: Emisora en AM: 1040, Radio Vinces (2 comerciales de 20 segundos por promoción del evento y 4 menciones comerciales durante la grabación en vivo del mismo), Radio noticias del Salitre.</a:t>
            </a:r>
          </a:p>
          <a:p>
            <a:pPr algn="just">
              <a:lnSpc>
                <a:spcPct val="90000"/>
              </a:lnSpc>
            </a:pPr>
            <a:endParaRPr lang="es-ES_tradnl" sz="2600">
              <a:solidFill>
                <a:srgbClr val="0000FF"/>
              </a:solidFill>
            </a:endParaRPr>
          </a:p>
          <a:p>
            <a:pPr algn="just">
              <a:lnSpc>
                <a:spcPct val="90000"/>
              </a:lnSpc>
            </a:pPr>
            <a:r>
              <a:rPr lang="es-ES_tradnl" sz="2600">
                <a:solidFill>
                  <a:srgbClr val="0000FF"/>
                </a:solidFill>
              </a:rPr>
              <a:t>Radio Saracay y Radio La Bruja, son estaciones que también se escuchan en las Cooperativas de transporte.</a:t>
            </a:r>
          </a:p>
          <a:p>
            <a:pPr algn="just">
              <a:lnSpc>
                <a:spcPct val="90000"/>
              </a:lnSpc>
              <a:buFont typeface="Wingdings" pitchFamily="2" charset="2"/>
              <a:buNone/>
            </a:pPr>
            <a:endParaRPr lang="es-ES_tradnl" sz="2600">
              <a:solidFill>
                <a:srgbClr val="0000FF"/>
              </a:solidFill>
            </a:endParaRPr>
          </a:p>
          <a:p>
            <a:pPr algn="just">
              <a:lnSpc>
                <a:spcPct val="90000"/>
              </a:lnSpc>
            </a:pPr>
            <a:r>
              <a:rPr lang="es-ES_tradnl" sz="2600">
                <a:solidFill>
                  <a:srgbClr val="0000FF"/>
                </a:solidFill>
              </a:rPr>
              <a:t>Programa Turístico de Ecuavisa Internacional (4 menciones comerciales)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C550FA9C-87C8-4CEC-BD22-CCA49E14A492}" type="slidenum">
              <a:rPr lang="es-ES"/>
              <a:pPr/>
              <a:t>3</a:t>
            </a:fld>
            <a:endParaRPr lang="es-ES"/>
          </a:p>
        </p:txBody>
      </p:sp>
      <p:sp>
        <p:nvSpPr>
          <p:cNvPr id="3074" name="Rectangle 2"/>
          <p:cNvSpPr>
            <a:spLocks noGrp="1" noChangeArrowheads="1"/>
          </p:cNvSpPr>
          <p:nvPr>
            <p:ph type="title"/>
          </p:nvPr>
        </p:nvSpPr>
        <p:spPr/>
        <p:txBody>
          <a:bodyPr/>
          <a:lstStyle/>
          <a:p>
            <a:r>
              <a:rPr lang="es-ES">
                <a:solidFill>
                  <a:schemeClr val="hlink"/>
                </a:solidFill>
              </a:rPr>
              <a:t>INTRODUCCION</a:t>
            </a:r>
          </a:p>
        </p:txBody>
      </p:sp>
      <p:sp>
        <p:nvSpPr>
          <p:cNvPr id="3075" name="Rectangle 3"/>
          <p:cNvSpPr>
            <a:spLocks noGrp="1" noChangeArrowheads="1"/>
          </p:cNvSpPr>
          <p:nvPr>
            <p:ph type="body" idx="1"/>
          </p:nvPr>
        </p:nvSpPr>
        <p:spPr/>
        <p:txBody>
          <a:bodyPr/>
          <a:lstStyle/>
          <a:p>
            <a:pPr algn="just">
              <a:lnSpc>
                <a:spcPct val="90000"/>
              </a:lnSpc>
            </a:pPr>
            <a:r>
              <a:rPr lang="es-ES" sz="2400">
                <a:solidFill>
                  <a:srgbClr val="0000FF"/>
                </a:solidFill>
              </a:rPr>
              <a:t>El transporte de pasajeros en áreas urbanas constituye un problema cada vez más importante en nuestra sociedad.</a:t>
            </a:r>
            <a:endParaRPr lang="es-ES_tradnl" sz="2400">
              <a:solidFill>
                <a:srgbClr val="0000FF"/>
              </a:solidFill>
            </a:endParaRPr>
          </a:p>
          <a:p>
            <a:pPr algn="just">
              <a:lnSpc>
                <a:spcPct val="90000"/>
              </a:lnSpc>
              <a:buFont typeface="Wingdings" pitchFamily="2" charset="2"/>
              <a:buNone/>
            </a:pPr>
            <a:endParaRPr lang="es-ES" sz="2400">
              <a:solidFill>
                <a:srgbClr val="0000FF"/>
              </a:solidFill>
            </a:endParaRPr>
          </a:p>
          <a:p>
            <a:pPr algn="just">
              <a:lnSpc>
                <a:spcPct val="90000"/>
              </a:lnSpc>
            </a:pPr>
            <a:r>
              <a:rPr lang="es-ES" sz="2400">
                <a:solidFill>
                  <a:srgbClr val="0000FF"/>
                </a:solidFill>
              </a:rPr>
              <a:t>En los últimos años se ha demostrado empíricamente que la construcción de infraestructura o la ampliación de las vías existentes no es una solución adecuada a este problema, sino que se debe planificar el transporte de pasajeros otorgando incentivos al uso del transporte público, para intentar paliar los efectos que produce la operación del sistema de transporte: congestión, accidentes, contaminación, etc.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 Marcador de número de diapositiva"/>
          <p:cNvSpPr>
            <a:spLocks noGrp="1"/>
          </p:cNvSpPr>
          <p:nvPr>
            <p:ph type="sldNum" sz="quarter" idx="12"/>
          </p:nvPr>
        </p:nvSpPr>
        <p:spPr/>
        <p:txBody>
          <a:bodyPr/>
          <a:lstStyle/>
          <a:p>
            <a:fld id="{33DE1A14-48B0-4B3D-A003-E1C3EFA6D11F}" type="slidenum">
              <a:rPr lang="es-ES"/>
              <a:pPr/>
              <a:t>30</a:t>
            </a:fld>
            <a:endParaRPr lang="es-ES"/>
          </a:p>
        </p:txBody>
      </p:sp>
      <p:sp>
        <p:nvSpPr>
          <p:cNvPr id="33794" name="Rectangle 2"/>
          <p:cNvSpPr>
            <a:spLocks noGrp="1" noChangeArrowheads="1"/>
          </p:cNvSpPr>
          <p:nvPr>
            <p:ph type="title"/>
          </p:nvPr>
        </p:nvSpPr>
        <p:spPr/>
        <p:txBody>
          <a:bodyPr/>
          <a:lstStyle/>
          <a:p>
            <a:r>
              <a:rPr lang="es-ES">
                <a:solidFill>
                  <a:schemeClr val="hlink"/>
                </a:solidFill>
              </a:rPr>
              <a:t>Estrategia de Marketing Interna</a:t>
            </a:r>
          </a:p>
        </p:txBody>
      </p:sp>
      <p:pic>
        <p:nvPicPr>
          <p:cNvPr id="33796" name="Picture 4"/>
          <p:cNvPicPr>
            <a:picLocks noChangeAspect="1" noChangeArrowheads="1"/>
          </p:cNvPicPr>
          <p:nvPr>
            <p:ph type="body" idx="1"/>
          </p:nvPr>
        </p:nvPicPr>
        <p:blipFill>
          <a:blip r:embed="rId2"/>
          <a:srcRect/>
          <a:stretch>
            <a:fillRect/>
          </a:stretch>
        </p:blipFill>
        <p:spPr>
          <a:xfrm>
            <a:off x="684213" y="1773238"/>
            <a:ext cx="8208962" cy="4530725"/>
          </a:xfrm>
          <a:noFill/>
          <a:ln/>
        </p:spPr>
      </p:pic>
      <p:sp>
        <p:nvSpPr>
          <p:cNvPr id="33797" name="Line 5"/>
          <p:cNvSpPr>
            <a:spLocks noChangeShapeType="1"/>
          </p:cNvSpPr>
          <p:nvPr/>
        </p:nvSpPr>
        <p:spPr bwMode="auto">
          <a:xfrm>
            <a:off x="1763713" y="6092825"/>
            <a:ext cx="1728787" cy="0"/>
          </a:xfrm>
          <a:prstGeom prst="line">
            <a:avLst/>
          </a:prstGeom>
          <a:noFill/>
          <a:ln w="9525">
            <a:noFill/>
            <a:round/>
            <a:headEnd/>
            <a:tailEnd/>
          </a:ln>
          <a:effectLst/>
        </p:spPr>
        <p:txBody>
          <a:bodyPr/>
          <a:lstStyle/>
          <a:p>
            <a:endParaRPr lang="es-ES"/>
          </a:p>
        </p:txBody>
      </p:sp>
      <p:sp>
        <p:nvSpPr>
          <p:cNvPr id="33798" name="Line 6"/>
          <p:cNvSpPr>
            <a:spLocks noChangeShapeType="1"/>
          </p:cNvSpPr>
          <p:nvPr/>
        </p:nvSpPr>
        <p:spPr bwMode="auto">
          <a:xfrm>
            <a:off x="1879600" y="6324600"/>
            <a:ext cx="1676400" cy="0"/>
          </a:xfrm>
          <a:prstGeom prst="line">
            <a:avLst/>
          </a:prstGeom>
          <a:noFill/>
          <a:ln w="9525">
            <a:solidFill>
              <a:schemeClr val="tx1"/>
            </a:solidFill>
            <a:round/>
            <a:headEnd/>
            <a:tailEnd/>
          </a:ln>
          <a:effectLst/>
        </p:spPr>
        <p:txBody>
          <a:bodyPr/>
          <a:lstStyle/>
          <a:p>
            <a:endParaRPr lang="es-ES"/>
          </a:p>
        </p:txBody>
      </p:sp>
      <p:sp>
        <p:nvSpPr>
          <p:cNvPr id="33799" name="Line 7"/>
          <p:cNvSpPr>
            <a:spLocks noChangeShapeType="1"/>
          </p:cNvSpPr>
          <p:nvPr/>
        </p:nvSpPr>
        <p:spPr bwMode="auto">
          <a:xfrm>
            <a:off x="8877300" y="2971800"/>
            <a:ext cx="0" cy="381000"/>
          </a:xfrm>
          <a:prstGeom prst="line">
            <a:avLst/>
          </a:prstGeom>
          <a:noFill/>
          <a:ln w="9525">
            <a:solidFill>
              <a:schemeClr val="tx1"/>
            </a:solidFill>
            <a:round/>
            <a:headEnd/>
            <a:tailEnd/>
          </a:ln>
          <a:effectLst/>
        </p:spPr>
        <p:txBody>
          <a:bodyPr/>
          <a:lstStyle/>
          <a:p>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40D58C74-874A-4B84-B6B2-42D5BD3CAF36}" type="slidenum">
              <a:rPr lang="es-ES"/>
              <a:pPr/>
              <a:t>31</a:t>
            </a:fld>
            <a:endParaRPr lang="es-ES"/>
          </a:p>
        </p:txBody>
      </p:sp>
      <p:sp>
        <p:nvSpPr>
          <p:cNvPr id="34818" name="Rectangle 2"/>
          <p:cNvSpPr>
            <a:spLocks noGrp="1" noChangeArrowheads="1"/>
          </p:cNvSpPr>
          <p:nvPr>
            <p:ph type="title"/>
          </p:nvPr>
        </p:nvSpPr>
        <p:spPr/>
        <p:txBody>
          <a:bodyPr/>
          <a:lstStyle/>
          <a:p>
            <a:r>
              <a:rPr lang="es-ES">
                <a:solidFill>
                  <a:schemeClr val="hlink"/>
                </a:solidFill>
              </a:rPr>
              <a:t>Principios a considerar</a:t>
            </a:r>
          </a:p>
        </p:txBody>
      </p:sp>
      <p:sp>
        <p:nvSpPr>
          <p:cNvPr id="34819" name="Rectangle 3"/>
          <p:cNvSpPr>
            <a:spLocks noGrp="1" noChangeArrowheads="1"/>
          </p:cNvSpPr>
          <p:nvPr>
            <p:ph type="body" idx="1"/>
          </p:nvPr>
        </p:nvSpPr>
        <p:spPr/>
        <p:txBody>
          <a:bodyPr/>
          <a:lstStyle/>
          <a:p>
            <a:pPr algn="just">
              <a:lnSpc>
                <a:spcPct val="80000"/>
              </a:lnSpc>
            </a:pPr>
            <a:r>
              <a:rPr lang="es-ES_tradnl" sz="2600" u="sng">
                <a:solidFill>
                  <a:srgbClr val="0000FF"/>
                </a:solidFill>
              </a:rPr>
              <a:t>LIBRE DESARROLLO EMPRESARIAL</a:t>
            </a:r>
            <a:r>
              <a:rPr lang="es-ES_tradnl" sz="2600">
                <a:solidFill>
                  <a:srgbClr val="0000FF"/>
                </a:solidFill>
              </a:rPr>
              <a:t>: Esta actividad económica se basará en la libre competencia y la iniciativa privada bajo los parámetros legales que eviten la competencia desleal.</a:t>
            </a:r>
          </a:p>
          <a:p>
            <a:pPr algn="just">
              <a:lnSpc>
                <a:spcPct val="80000"/>
              </a:lnSpc>
              <a:buFont typeface="Wingdings" pitchFamily="2" charset="2"/>
              <a:buNone/>
            </a:pPr>
            <a:endParaRPr lang="es-ES_tradnl" sz="2600">
              <a:solidFill>
                <a:srgbClr val="0000FF"/>
              </a:solidFill>
            </a:endParaRPr>
          </a:p>
          <a:p>
            <a:pPr algn="just">
              <a:lnSpc>
                <a:spcPct val="80000"/>
              </a:lnSpc>
            </a:pPr>
            <a:r>
              <a:rPr lang="es-ES_tradnl" sz="2600" u="sng">
                <a:solidFill>
                  <a:srgbClr val="0000FF"/>
                </a:solidFill>
              </a:rPr>
              <a:t>COMPETITIVIDAD</a:t>
            </a:r>
            <a:r>
              <a:rPr lang="es-ES_tradnl" sz="2600">
                <a:solidFill>
                  <a:srgbClr val="0000FF"/>
                </a:solidFill>
              </a:rPr>
              <a:t>: El transporte se constituye en parte integrante de la cadena de servicios logísticos y por lo tanto todas sus estrategias van ligadas a lograr la competitividad del aparato productivo nacional mediante la prestación de un servicio eficiente, seguro, oportuno y a un buen precio.</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D5A3F386-1E2C-4DD1-8205-1FFB40B7ECC3}" type="slidenum">
              <a:rPr lang="es-ES"/>
              <a:pPr/>
              <a:t>32</a:t>
            </a:fld>
            <a:endParaRPr lang="es-ES"/>
          </a:p>
        </p:txBody>
      </p:sp>
      <p:sp>
        <p:nvSpPr>
          <p:cNvPr id="52227" name="Rectangle 1027"/>
          <p:cNvSpPr>
            <a:spLocks noGrp="1" noChangeArrowheads="1"/>
          </p:cNvSpPr>
          <p:nvPr>
            <p:ph type="body" idx="1"/>
          </p:nvPr>
        </p:nvSpPr>
        <p:spPr/>
        <p:txBody>
          <a:bodyPr/>
          <a:lstStyle/>
          <a:p>
            <a:pPr algn="just">
              <a:lnSpc>
                <a:spcPct val="80000"/>
              </a:lnSpc>
            </a:pPr>
            <a:r>
              <a:rPr lang="es-ES_tradnl" sz="2600" u="sng">
                <a:solidFill>
                  <a:srgbClr val="0000FF"/>
                </a:solidFill>
              </a:rPr>
              <a:t>ACCESIBILIDAD DEL SERVICIO</a:t>
            </a:r>
            <a:r>
              <a:rPr lang="es-ES_tradnl" sz="2600">
                <a:solidFill>
                  <a:srgbClr val="0000FF"/>
                </a:solidFill>
              </a:rPr>
              <a:t>: El transporte es un servicio que se debe prestar para satisfacer la necesidad de movilización de personas y de mercancías a través de medios adecuados y en condiciones tales que se mantenga la integridad de las personas y las características de los productos</a:t>
            </a:r>
          </a:p>
          <a:p>
            <a:pPr algn="just">
              <a:lnSpc>
                <a:spcPct val="80000"/>
              </a:lnSpc>
              <a:buFont typeface="Wingdings" pitchFamily="2" charset="2"/>
              <a:buNone/>
            </a:pPr>
            <a:endParaRPr lang="es-ES_tradnl" sz="2600">
              <a:solidFill>
                <a:srgbClr val="0000FF"/>
              </a:solidFill>
            </a:endParaRPr>
          </a:p>
          <a:p>
            <a:pPr algn="just">
              <a:lnSpc>
                <a:spcPct val="80000"/>
              </a:lnSpc>
            </a:pPr>
            <a:r>
              <a:rPr lang="es-ES_tradnl" sz="2600" u="sng">
                <a:solidFill>
                  <a:srgbClr val="0000FF"/>
                </a:solidFill>
              </a:rPr>
              <a:t>SEGURIDAD</a:t>
            </a:r>
            <a:r>
              <a:rPr lang="es-ES_tradnl" sz="2600">
                <a:solidFill>
                  <a:srgbClr val="0000FF"/>
                </a:solidFill>
              </a:rPr>
              <a:t>: El servicio debe prestarse en condiciones que garanticen la conducción de las personas sanas y salvas al lugar de destino o el transporte de cosas conduciéndolas y entregándolas en el Estado que se reciben que se presumen en buen Estado. </a:t>
            </a:r>
            <a:endParaRPr lang="es-ES" sz="2600">
              <a:solidFill>
                <a:srgbClr val="0000FF"/>
              </a:solidFill>
            </a:endParaRPr>
          </a:p>
          <a:p>
            <a:pPr algn="just">
              <a:lnSpc>
                <a:spcPct val="90000"/>
              </a:lnSpc>
              <a:buFont typeface="Wingdings" pitchFamily="2" charset="2"/>
              <a:buNone/>
            </a:pPr>
            <a:endParaRPr lang="es-ES" sz="2600">
              <a:solidFill>
                <a:srgbClr val="0000FF"/>
              </a:solidFill>
            </a:endParaRPr>
          </a:p>
        </p:txBody>
      </p:sp>
      <p:sp>
        <p:nvSpPr>
          <p:cNvPr id="52228" name="Rectangle 1028"/>
          <p:cNvSpPr>
            <a:spLocks noGrp="1" noChangeArrowheads="1"/>
          </p:cNvSpPr>
          <p:nvPr>
            <p:ph type="title"/>
          </p:nvPr>
        </p:nvSpPr>
        <p:spPr>
          <a:noFill/>
          <a:ln/>
        </p:spPr>
        <p:txBody>
          <a:bodyPr/>
          <a:lstStyle/>
          <a:p>
            <a:r>
              <a:rPr lang="es-ES">
                <a:solidFill>
                  <a:schemeClr val="hlink"/>
                </a:solidFill>
              </a:rPr>
              <a:t>Principios a considerar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B4E03295-F47B-46C4-88FC-5225F111CCAA}" type="slidenum">
              <a:rPr lang="es-ES"/>
              <a:pPr/>
              <a:t>33</a:t>
            </a:fld>
            <a:endParaRPr lang="es-ES"/>
          </a:p>
        </p:txBody>
      </p:sp>
      <p:sp>
        <p:nvSpPr>
          <p:cNvPr id="36866" name="Rectangle 2"/>
          <p:cNvSpPr>
            <a:spLocks noGrp="1" noChangeArrowheads="1"/>
          </p:cNvSpPr>
          <p:nvPr>
            <p:ph type="title"/>
          </p:nvPr>
        </p:nvSpPr>
        <p:spPr/>
        <p:txBody>
          <a:bodyPr/>
          <a:lstStyle/>
          <a:p>
            <a:r>
              <a:rPr lang="es-ES">
                <a:solidFill>
                  <a:schemeClr val="hlink"/>
                </a:solidFill>
              </a:rPr>
              <a:t>ANALISIS -FINANCIERO</a:t>
            </a:r>
          </a:p>
        </p:txBody>
      </p:sp>
      <p:sp>
        <p:nvSpPr>
          <p:cNvPr id="36867" name="Rectangle 3"/>
          <p:cNvSpPr>
            <a:spLocks noGrp="1" noChangeArrowheads="1"/>
          </p:cNvSpPr>
          <p:nvPr>
            <p:ph type="body" idx="1"/>
          </p:nvPr>
        </p:nvSpPr>
        <p:spPr>
          <a:xfrm>
            <a:off x="914400" y="1981200"/>
            <a:ext cx="7772400" cy="3429000"/>
          </a:xfrm>
        </p:spPr>
        <p:txBody>
          <a:bodyPr/>
          <a:lstStyle/>
          <a:p>
            <a:pPr algn="just"/>
            <a:r>
              <a:rPr lang="es-ES">
                <a:solidFill>
                  <a:srgbClr val="0000FF"/>
                </a:solidFill>
              </a:rPr>
              <a:t>La evaluación financiera de un proyecto, permite analizar lo que sucede con el valor del dinero en el tiempo. Para ello se emplean diferentes métodos económicos que suministran una información más real y acertada sobre la realidad financiera de la empresa.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219EB2BA-175C-4310-9AA3-4C229D678065}" type="slidenum">
              <a:rPr lang="es-ES"/>
              <a:pPr/>
              <a:t>34</a:t>
            </a:fld>
            <a:endParaRPr lang="es-ES"/>
          </a:p>
        </p:txBody>
      </p:sp>
      <p:sp>
        <p:nvSpPr>
          <p:cNvPr id="40962" name="Rectangle 2"/>
          <p:cNvSpPr>
            <a:spLocks noGrp="1" noChangeArrowheads="1"/>
          </p:cNvSpPr>
          <p:nvPr>
            <p:ph type="title"/>
          </p:nvPr>
        </p:nvSpPr>
        <p:spPr/>
        <p:txBody>
          <a:bodyPr/>
          <a:lstStyle/>
          <a:p>
            <a:r>
              <a:rPr lang="es-ES" sz="3800">
                <a:solidFill>
                  <a:schemeClr val="hlink"/>
                </a:solidFill>
              </a:rPr>
              <a:t>INVERSIÓN TOTAL DEL PROYECTO</a:t>
            </a:r>
          </a:p>
        </p:txBody>
      </p:sp>
      <p:sp>
        <p:nvSpPr>
          <p:cNvPr id="101379" name="Rectangle 3"/>
          <p:cNvSpPr>
            <a:spLocks noChangeArrowheads="1"/>
          </p:cNvSpPr>
          <p:nvPr/>
        </p:nvSpPr>
        <p:spPr bwMode="auto">
          <a:xfrm>
            <a:off x="0" y="2195513"/>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01378" name="Object 2"/>
          <p:cNvGraphicFramePr>
            <a:graphicFrameLocks noChangeAspect="1"/>
          </p:cNvGraphicFramePr>
          <p:nvPr/>
        </p:nvGraphicFramePr>
        <p:xfrm>
          <a:off x="2411413" y="1989138"/>
          <a:ext cx="3529012" cy="3384550"/>
        </p:xfrm>
        <a:graphic>
          <a:graphicData uri="http://schemas.openxmlformats.org/presentationml/2006/ole">
            <p:oleObj spid="_x0000_s101378" name="Imagen de mapa de bits" r:id="rId3" imgW="2734057" imgH="2467319" progId="Paint.Picture">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7FEF53B6-DD82-4A0D-A0E5-3A014A08768B}" type="slidenum">
              <a:rPr lang="es-ES"/>
              <a:pPr/>
              <a:t>35</a:t>
            </a:fld>
            <a:endParaRPr lang="es-ES"/>
          </a:p>
        </p:txBody>
      </p:sp>
      <p:sp>
        <p:nvSpPr>
          <p:cNvPr id="41986" name="Rectangle 2"/>
          <p:cNvSpPr>
            <a:spLocks noGrp="1" noChangeArrowheads="1"/>
          </p:cNvSpPr>
          <p:nvPr>
            <p:ph type="title"/>
          </p:nvPr>
        </p:nvSpPr>
        <p:spPr/>
        <p:txBody>
          <a:bodyPr/>
          <a:lstStyle/>
          <a:p>
            <a:r>
              <a:rPr lang="es-ES" sz="3200" b="1">
                <a:solidFill>
                  <a:schemeClr val="hlink"/>
                </a:solidFill>
              </a:rPr>
              <a:t>FINANCIACIÓN DEL PROYECTO</a:t>
            </a:r>
            <a:br>
              <a:rPr lang="es-ES" sz="3200" b="1">
                <a:solidFill>
                  <a:schemeClr val="hlink"/>
                </a:solidFill>
              </a:rPr>
            </a:br>
            <a:endParaRPr lang="es-ES" sz="3200" b="1">
              <a:solidFill>
                <a:schemeClr val="hlink"/>
              </a:solidFill>
            </a:endParaRPr>
          </a:p>
        </p:txBody>
      </p:sp>
      <p:sp>
        <p:nvSpPr>
          <p:cNvPr id="41987" name="Rectangle 3"/>
          <p:cNvSpPr>
            <a:spLocks noGrp="1" noChangeArrowheads="1"/>
          </p:cNvSpPr>
          <p:nvPr>
            <p:ph type="body" idx="1"/>
          </p:nvPr>
        </p:nvSpPr>
        <p:spPr>
          <a:xfrm>
            <a:off x="914400" y="2133600"/>
            <a:ext cx="7772400" cy="3200400"/>
          </a:xfrm>
        </p:spPr>
        <p:txBody>
          <a:bodyPr/>
          <a:lstStyle/>
          <a:p>
            <a:pPr algn="just"/>
            <a:r>
              <a:rPr lang="es-ES">
                <a:solidFill>
                  <a:srgbClr val="0000FF"/>
                </a:solidFill>
              </a:rPr>
              <a:t>Generalmente, para definir la viabilidad de un proyecto y posteriormente, dar inicio a su ejecución y operación, requiere conseguir los medios o recursos económicos, que permitan solventar los costos iniciales de las fases de preinversión, inversión y operación.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DD380BF7-FFA9-41D1-A390-03CA55D3CAD7}" type="slidenum">
              <a:rPr lang="es-ES"/>
              <a:pPr/>
              <a:t>36</a:t>
            </a:fld>
            <a:endParaRPr lang="es-ES"/>
          </a:p>
        </p:txBody>
      </p:sp>
      <p:sp>
        <p:nvSpPr>
          <p:cNvPr id="43010" name="Rectangle 2"/>
          <p:cNvSpPr>
            <a:spLocks noGrp="1" noChangeArrowheads="1"/>
          </p:cNvSpPr>
          <p:nvPr>
            <p:ph type="title"/>
          </p:nvPr>
        </p:nvSpPr>
        <p:spPr/>
        <p:txBody>
          <a:bodyPr/>
          <a:lstStyle/>
          <a:p>
            <a:r>
              <a:rPr lang="es-ES">
                <a:solidFill>
                  <a:schemeClr val="hlink"/>
                </a:solidFill>
              </a:rPr>
              <a:t>FINANCIAMIENTO</a:t>
            </a:r>
          </a:p>
        </p:txBody>
      </p:sp>
      <p:pic>
        <p:nvPicPr>
          <p:cNvPr id="99331" name="Picture 3"/>
          <p:cNvPicPr>
            <a:picLocks noChangeAspect="1" noChangeArrowheads="1"/>
          </p:cNvPicPr>
          <p:nvPr/>
        </p:nvPicPr>
        <p:blipFill>
          <a:blip r:embed="rId2"/>
          <a:srcRect/>
          <a:stretch>
            <a:fillRect/>
          </a:stretch>
        </p:blipFill>
        <p:spPr bwMode="auto">
          <a:xfrm>
            <a:off x="2195513" y="2349500"/>
            <a:ext cx="4248150" cy="2808288"/>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ECD35FB6-93B4-4304-A9BD-F58EA9F817DF}" type="slidenum">
              <a:rPr lang="es-ES"/>
              <a:pPr/>
              <a:t>37</a:t>
            </a:fld>
            <a:endParaRPr lang="es-ES"/>
          </a:p>
        </p:txBody>
      </p:sp>
      <p:sp>
        <p:nvSpPr>
          <p:cNvPr id="53251" name="Rectangle 3"/>
          <p:cNvSpPr>
            <a:spLocks noGrp="1" noChangeArrowheads="1"/>
          </p:cNvSpPr>
          <p:nvPr>
            <p:ph type="body" idx="1"/>
          </p:nvPr>
        </p:nvSpPr>
        <p:spPr>
          <a:xfrm>
            <a:off x="914400" y="2174875"/>
            <a:ext cx="7772400" cy="3463925"/>
          </a:xfrm>
        </p:spPr>
        <p:txBody>
          <a:bodyPr/>
          <a:lstStyle/>
          <a:p>
            <a:pPr algn="just">
              <a:lnSpc>
                <a:spcPct val="90000"/>
              </a:lnSpc>
              <a:buFont typeface="Wingdings" pitchFamily="2" charset="2"/>
              <a:buNone/>
            </a:pPr>
            <a:r>
              <a:rPr lang="es-ES" b="1">
                <a:solidFill>
                  <a:srgbClr val="0000FF"/>
                </a:solidFill>
              </a:rPr>
              <a:t>PRÉSTAMOS BANCARIOS</a:t>
            </a:r>
            <a:endParaRPr lang="es-ES">
              <a:solidFill>
                <a:srgbClr val="0000FF"/>
              </a:solidFill>
            </a:endParaRPr>
          </a:p>
          <a:p>
            <a:pPr algn="just">
              <a:lnSpc>
                <a:spcPct val="90000"/>
              </a:lnSpc>
            </a:pPr>
            <a:r>
              <a:rPr lang="es-ES">
                <a:solidFill>
                  <a:srgbClr val="0000FF"/>
                </a:solidFill>
              </a:rPr>
              <a:t>Para reforzar la inversión de los socios, la Cooperativa adquirirá en la banca comercial un préstamo de US$ 642,080.46  al 13.39% efectivo anual, el cual se amortizará desde el 1 primer año durante un periodo de 5 años.</a:t>
            </a:r>
          </a:p>
        </p:txBody>
      </p:sp>
      <p:sp>
        <p:nvSpPr>
          <p:cNvPr id="53252" name="Rectangle 4"/>
          <p:cNvSpPr>
            <a:spLocks noGrp="1" noChangeArrowheads="1"/>
          </p:cNvSpPr>
          <p:nvPr>
            <p:ph type="title"/>
          </p:nvPr>
        </p:nvSpPr>
        <p:spPr>
          <a:noFill/>
          <a:ln/>
        </p:spPr>
        <p:txBody>
          <a:bodyPr/>
          <a:lstStyle/>
          <a:p>
            <a:r>
              <a:rPr lang="es-ES">
                <a:solidFill>
                  <a:schemeClr val="hlink"/>
                </a:solidFill>
              </a:rPr>
              <a:t>FINANCIAMIENTO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1F0DF55B-D081-4606-958A-D141FAD6E735}" type="slidenum">
              <a:rPr lang="es-ES"/>
              <a:pPr/>
              <a:t>38</a:t>
            </a:fld>
            <a:endParaRPr lang="es-ES"/>
          </a:p>
        </p:txBody>
      </p:sp>
      <p:sp>
        <p:nvSpPr>
          <p:cNvPr id="38914" name="Rectangle 2"/>
          <p:cNvSpPr>
            <a:spLocks noGrp="1" noChangeArrowheads="1"/>
          </p:cNvSpPr>
          <p:nvPr>
            <p:ph type="title"/>
          </p:nvPr>
        </p:nvSpPr>
        <p:spPr/>
        <p:txBody>
          <a:bodyPr/>
          <a:lstStyle/>
          <a:p>
            <a:r>
              <a:rPr lang="es-ES">
                <a:solidFill>
                  <a:schemeClr val="hlink"/>
                </a:solidFill>
              </a:rPr>
              <a:t>Flujo Efectivo Neto</a:t>
            </a:r>
          </a:p>
        </p:txBody>
      </p:sp>
      <p:sp>
        <p:nvSpPr>
          <p:cNvPr id="38920" name="Rectangle 8"/>
          <p:cNvSpPr>
            <a:spLocks noGrp="1" noChangeArrowheads="1"/>
          </p:cNvSpPr>
          <p:nvPr>
            <p:ph type="body" idx="1"/>
          </p:nvPr>
        </p:nvSpPr>
        <p:spPr/>
        <p:txBody>
          <a:bodyPr/>
          <a:lstStyle/>
          <a:p>
            <a:endParaRPr lang="es-ES"/>
          </a:p>
        </p:txBody>
      </p:sp>
      <p:pic>
        <p:nvPicPr>
          <p:cNvPr id="38921" name="Picture 9"/>
          <p:cNvPicPr>
            <a:picLocks noChangeAspect="1" noChangeArrowheads="1"/>
          </p:cNvPicPr>
          <p:nvPr/>
        </p:nvPicPr>
        <p:blipFill>
          <a:blip r:embed="rId2"/>
          <a:srcRect/>
          <a:stretch>
            <a:fillRect/>
          </a:stretch>
        </p:blipFill>
        <p:spPr bwMode="auto">
          <a:xfrm>
            <a:off x="900113" y="2386013"/>
            <a:ext cx="7416800" cy="3059112"/>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número de diapositiva"/>
          <p:cNvSpPr>
            <a:spLocks noGrp="1"/>
          </p:cNvSpPr>
          <p:nvPr>
            <p:ph type="sldNum" sz="quarter" idx="12"/>
          </p:nvPr>
        </p:nvSpPr>
        <p:spPr/>
        <p:txBody>
          <a:bodyPr/>
          <a:lstStyle/>
          <a:p>
            <a:fld id="{C5A1C983-7371-4A24-A0D0-9FA4C21F7E87}" type="slidenum">
              <a:rPr lang="es-ES"/>
              <a:pPr/>
              <a:t>39</a:t>
            </a:fld>
            <a:endParaRPr lang="es-ES"/>
          </a:p>
        </p:txBody>
      </p:sp>
      <p:pic>
        <p:nvPicPr>
          <p:cNvPr id="39949" name="Picture 13"/>
          <p:cNvPicPr>
            <a:picLocks noChangeAspect="1" noChangeArrowheads="1"/>
          </p:cNvPicPr>
          <p:nvPr/>
        </p:nvPicPr>
        <p:blipFill>
          <a:blip r:embed="rId2"/>
          <a:srcRect/>
          <a:stretch>
            <a:fillRect/>
          </a:stretch>
        </p:blipFill>
        <p:spPr bwMode="auto">
          <a:xfrm>
            <a:off x="709613" y="1238250"/>
            <a:ext cx="7726362" cy="43815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C3238A96-FE5B-4B80-BCA7-FF28CA8103CC}" type="slidenum">
              <a:rPr lang="es-ES"/>
              <a:pPr/>
              <a:t>4</a:t>
            </a:fld>
            <a:endParaRPr lang="es-ES"/>
          </a:p>
        </p:txBody>
      </p:sp>
      <p:sp>
        <p:nvSpPr>
          <p:cNvPr id="4098" name="Rectangle 2"/>
          <p:cNvSpPr>
            <a:spLocks noGrp="1" noChangeArrowheads="1"/>
          </p:cNvSpPr>
          <p:nvPr>
            <p:ph type="title"/>
          </p:nvPr>
        </p:nvSpPr>
        <p:spPr/>
        <p:txBody>
          <a:bodyPr/>
          <a:lstStyle/>
          <a:p>
            <a:r>
              <a:rPr lang="es-ES_tradnl">
                <a:solidFill>
                  <a:schemeClr val="hlink"/>
                </a:solidFill>
              </a:rPr>
              <a:t>El transporte en el Ecuador...</a:t>
            </a:r>
            <a:endParaRPr lang="es-ES">
              <a:solidFill>
                <a:schemeClr val="hlink"/>
              </a:solidFill>
            </a:endParaRPr>
          </a:p>
        </p:txBody>
      </p:sp>
      <p:sp>
        <p:nvSpPr>
          <p:cNvPr id="4099" name="Rectangle 3"/>
          <p:cNvSpPr>
            <a:spLocks noGrp="1" noChangeArrowheads="1"/>
          </p:cNvSpPr>
          <p:nvPr>
            <p:ph type="body" idx="1"/>
          </p:nvPr>
        </p:nvSpPr>
        <p:spPr>
          <a:xfrm>
            <a:off x="914400" y="2362200"/>
            <a:ext cx="7772400" cy="3276600"/>
          </a:xfrm>
        </p:spPr>
        <p:txBody>
          <a:bodyPr/>
          <a:lstStyle/>
          <a:p>
            <a:pPr algn="just"/>
            <a:r>
              <a:rPr lang="es-ES_tradnl">
                <a:solidFill>
                  <a:srgbClr val="0000FF"/>
                </a:solidFill>
              </a:rPr>
              <a:t>En el Ecuador el sector del transporte rural ha estado tradicionalmente descuidado, mostrando importantes déficit que parecen ser difícilmente manejados o simplemente ignorados, sin considerar los significativos costos sociales que esta situación genera.</a:t>
            </a:r>
            <a:r>
              <a:rPr lang="es-ES">
                <a:solidFill>
                  <a:srgbClr val="0000FF"/>
                </a:solidFill>
              </a:rPr>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BD32FFD-32A7-45F7-B9FA-0AFEE39BC28B}" type="slidenum">
              <a:rPr lang="es-ES"/>
              <a:pPr/>
              <a:t>40</a:t>
            </a:fld>
            <a:endParaRPr lang="es-ES"/>
          </a:p>
        </p:txBody>
      </p:sp>
      <p:sp>
        <p:nvSpPr>
          <p:cNvPr id="37890" name="Rectangle 2"/>
          <p:cNvSpPr>
            <a:spLocks noGrp="1" noChangeArrowheads="1"/>
          </p:cNvSpPr>
          <p:nvPr>
            <p:ph type="title"/>
          </p:nvPr>
        </p:nvSpPr>
        <p:spPr/>
        <p:txBody>
          <a:bodyPr/>
          <a:lstStyle/>
          <a:p>
            <a:r>
              <a:rPr lang="es-ES" sz="3800" b="1">
                <a:solidFill>
                  <a:schemeClr val="hlink"/>
                </a:solidFill>
              </a:rPr>
              <a:t>INDICADORES DE BONDAD FINANCIERA DEL PROYECTO</a:t>
            </a:r>
          </a:p>
        </p:txBody>
      </p:sp>
      <p:sp>
        <p:nvSpPr>
          <p:cNvPr id="37891" name="Rectangle 3"/>
          <p:cNvSpPr>
            <a:spLocks noGrp="1" noChangeArrowheads="1"/>
          </p:cNvSpPr>
          <p:nvPr>
            <p:ph type="body" idx="1"/>
          </p:nvPr>
        </p:nvSpPr>
        <p:spPr/>
        <p:txBody>
          <a:bodyPr/>
          <a:lstStyle/>
          <a:p>
            <a:pPr algn="just"/>
            <a:endParaRPr lang="es-ES" b="1">
              <a:solidFill>
                <a:srgbClr val="0000FF"/>
              </a:solidFill>
            </a:endParaRPr>
          </a:p>
          <a:p>
            <a:pPr algn="just">
              <a:buFont typeface="Wingdings" pitchFamily="2" charset="2"/>
              <a:buNone/>
            </a:pPr>
            <a:r>
              <a:rPr lang="es-ES">
                <a:solidFill>
                  <a:srgbClr val="0000FF"/>
                </a:solidFill>
              </a:rPr>
              <a:t>    Los indicadores que se utilizan para evaluar el presente proyecto son los siguientes:</a:t>
            </a:r>
          </a:p>
          <a:p>
            <a:pPr algn="just">
              <a:buFont typeface="Wingdings" pitchFamily="2" charset="2"/>
              <a:buNone/>
            </a:pPr>
            <a:endParaRPr lang="es-ES">
              <a:solidFill>
                <a:srgbClr val="0000FF"/>
              </a:solidFill>
            </a:endParaRPr>
          </a:p>
          <a:p>
            <a:r>
              <a:rPr lang="es-ES_tradnl" sz="2400">
                <a:solidFill>
                  <a:srgbClr val="0000FF"/>
                </a:solidFill>
              </a:rPr>
              <a:t>Valor presente neto		   </a:t>
            </a:r>
            <a:r>
              <a:rPr lang="es-ES_tradnl" sz="2400" b="1">
                <a:solidFill>
                  <a:srgbClr val="0000FF"/>
                </a:solidFill>
              </a:rPr>
              <a:t>VPN (i)</a:t>
            </a:r>
            <a:r>
              <a:rPr lang="es-ES_tradnl" sz="2400">
                <a:solidFill>
                  <a:srgbClr val="0000FF"/>
                </a:solidFill>
              </a:rPr>
              <a:t> $ 33,765.88</a:t>
            </a:r>
          </a:p>
          <a:p>
            <a:r>
              <a:rPr lang="es-ES_tradnl" sz="2400">
                <a:solidFill>
                  <a:srgbClr val="0000FF"/>
                </a:solidFill>
              </a:rPr>
              <a:t>Relación beneficio-costo	</a:t>
            </a:r>
            <a:r>
              <a:rPr lang="es-ES_tradnl" sz="2400" b="1">
                <a:solidFill>
                  <a:srgbClr val="0000FF"/>
                </a:solidFill>
              </a:rPr>
              <a:t>   B/C       </a:t>
            </a:r>
            <a:r>
              <a:rPr lang="es-ES_tradnl" sz="2400">
                <a:solidFill>
                  <a:srgbClr val="0000FF"/>
                </a:solidFill>
              </a:rPr>
              <a:t>1.79</a:t>
            </a:r>
          </a:p>
          <a:p>
            <a:r>
              <a:rPr lang="es-ES_tradnl" sz="2400">
                <a:solidFill>
                  <a:srgbClr val="0000FF"/>
                </a:solidFill>
              </a:rPr>
              <a:t>Tasa interna de retorno                </a:t>
            </a:r>
            <a:r>
              <a:rPr lang="es-ES_tradnl" sz="2400" b="1">
                <a:solidFill>
                  <a:srgbClr val="0000FF"/>
                </a:solidFill>
              </a:rPr>
              <a:t>TIR</a:t>
            </a:r>
            <a:r>
              <a:rPr lang="es-ES_tradnl" sz="2400">
                <a:solidFill>
                  <a:srgbClr val="0000FF"/>
                </a:solidFill>
              </a:rPr>
              <a:t>       45.77%</a:t>
            </a:r>
            <a:endParaRPr lang="es-ES" sz="2400">
              <a:solidFill>
                <a:srgbClr val="0000FF"/>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C6FBAD5D-9829-47EB-87C7-1060B60FDDC3}" type="slidenum">
              <a:rPr lang="es-ES"/>
              <a:pPr/>
              <a:t>41</a:t>
            </a:fld>
            <a:endParaRPr lang="es-ES"/>
          </a:p>
        </p:txBody>
      </p:sp>
      <p:sp>
        <p:nvSpPr>
          <p:cNvPr id="46082" name="Rectangle 2"/>
          <p:cNvSpPr>
            <a:spLocks noGrp="1" noChangeArrowheads="1"/>
          </p:cNvSpPr>
          <p:nvPr>
            <p:ph type="title"/>
          </p:nvPr>
        </p:nvSpPr>
        <p:spPr/>
        <p:txBody>
          <a:bodyPr/>
          <a:lstStyle/>
          <a:p>
            <a:r>
              <a:rPr lang="es-ES">
                <a:solidFill>
                  <a:schemeClr val="hlink"/>
                </a:solidFill>
              </a:rPr>
              <a:t>VALOR PRESENTE NETO, VPN </a:t>
            </a:r>
          </a:p>
        </p:txBody>
      </p:sp>
      <p:sp>
        <p:nvSpPr>
          <p:cNvPr id="46083" name="Rectangle 3"/>
          <p:cNvSpPr>
            <a:spLocks noGrp="1" noChangeArrowheads="1"/>
          </p:cNvSpPr>
          <p:nvPr>
            <p:ph type="body" idx="1"/>
          </p:nvPr>
        </p:nvSpPr>
        <p:spPr>
          <a:xfrm>
            <a:off x="914400" y="2057400"/>
            <a:ext cx="7772400" cy="3124200"/>
          </a:xfrm>
        </p:spPr>
        <p:txBody>
          <a:bodyPr/>
          <a:lstStyle/>
          <a:p>
            <a:pPr algn="just"/>
            <a:r>
              <a:rPr lang="es-ES">
                <a:solidFill>
                  <a:srgbClr val="0000FF"/>
                </a:solidFill>
              </a:rPr>
              <a:t>El valor presente neto de la Cooperativa de Transporte de Salitre, a una tasa de interés del 14.23%, representa la ganancia extraordinaria, medida en unidades monetarias actuales, lo que significa que este método tiene en cuenta el valor del dinero en el tiempo.</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3AB9A6F2-A97F-4C4B-ACDE-E96EC4317614}" type="slidenum">
              <a:rPr lang="es-ES"/>
              <a:pPr/>
              <a:t>42</a:t>
            </a:fld>
            <a:endParaRPr lang="es-ES"/>
          </a:p>
        </p:txBody>
      </p:sp>
      <p:sp>
        <p:nvSpPr>
          <p:cNvPr id="47106" name="Rectangle 2"/>
          <p:cNvSpPr>
            <a:spLocks noGrp="1" noChangeArrowheads="1"/>
          </p:cNvSpPr>
          <p:nvPr>
            <p:ph type="title"/>
          </p:nvPr>
        </p:nvSpPr>
        <p:spPr/>
        <p:txBody>
          <a:bodyPr/>
          <a:lstStyle/>
          <a:p>
            <a:r>
              <a:rPr lang="es-ES" sz="3200" b="1" i="1">
                <a:solidFill>
                  <a:schemeClr val="hlink"/>
                </a:solidFill>
              </a:rPr>
              <a:t>TASA INTERNA DE RETORNO (TIR) </a:t>
            </a:r>
          </a:p>
        </p:txBody>
      </p:sp>
      <p:sp>
        <p:nvSpPr>
          <p:cNvPr id="47107" name="Rectangle 3"/>
          <p:cNvSpPr>
            <a:spLocks noGrp="1" noChangeArrowheads="1"/>
          </p:cNvSpPr>
          <p:nvPr>
            <p:ph type="body" idx="1"/>
          </p:nvPr>
        </p:nvSpPr>
        <p:spPr/>
        <p:txBody>
          <a:bodyPr/>
          <a:lstStyle/>
          <a:p>
            <a:pPr algn="just">
              <a:lnSpc>
                <a:spcPct val="90000"/>
              </a:lnSpc>
            </a:pPr>
            <a:r>
              <a:rPr lang="es-ES">
                <a:solidFill>
                  <a:srgbClr val="0000FF"/>
                </a:solidFill>
              </a:rPr>
              <a:t>La Tasa Interna de Retorno (TIR) es la tasa de interés que hace que el Valor Presente Neto (VPN) de la comercializadora sea igual al cero (0).</a:t>
            </a:r>
            <a:endParaRPr lang="es-ES_tradnl">
              <a:solidFill>
                <a:srgbClr val="0000FF"/>
              </a:solidFill>
            </a:endParaRPr>
          </a:p>
          <a:p>
            <a:pPr algn="just">
              <a:lnSpc>
                <a:spcPct val="90000"/>
              </a:lnSpc>
              <a:buFont typeface="Wingdings" pitchFamily="2" charset="2"/>
              <a:buNone/>
            </a:pPr>
            <a:endParaRPr lang="es-ES">
              <a:solidFill>
                <a:srgbClr val="0000FF"/>
              </a:solidFill>
            </a:endParaRPr>
          </a:p>
          <a:p>
            <a:pPr algn="just">
              <a:lnSpc>
                <a:spcPct val="90000"/>
              </a:lnSpc>
            </a:pPr>
            <a:r>
              <a:rPr lang="es-ES">
                <a:solidFill>
                  <a:srgbClr val="0000FF"/>
                </a:solidFill>
              </a:rPr>
              <a:t>La Cooperativa de Transporte de Salitre, la TIR es del </a:t>
            </a:r>
            <a:r>
              <a:rPr lang="es-EC">
                <a:solidFill>
                  <a:srgbClr val="0000FF"/>
                </a:solidFill>
              </a:rPr>
              <a:t>47.55%</a:t>
            </a:r>
            <a:r>
              <a:rPr lang="es-ES">
                <a:solidFill>
                  <a:srgbClr val="0000FF"/>
                </a:solidFill>
              </a:rPr>
              <a:t>, tasa que es superior a la tasa de oportunidad del asociado inversionista (</a:t>
            </a:r>
            <a:r>
              <a:rPr lang="es-EC">
                <a:solidFill>
                  <a:srgbClr val="0000FF"/>
                </a:solidFill>
              </a:rPr>
              <a:t>14.23</a:t>
            </a:r>
            <a:r>
              <a:rPr lang="es-ES">
                <a:solidFill>
                  <a:srgbClr val="0000FF"/>
                </a:solidFill>
              </a:rPr>
              <a:t>%), por lo tanto el proyecto es viable y se justifica desde el punto de vista financiero.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912EFA22-9B12-4885-93DA-61AE21435C40}" type="slidenum">
              <a:rPr lang="es-ES"/>
              <a:pPr/>
              <a:t>43</a:t>
            </a:fld>
            <a:endParaRPr lang="es-ES"/>
          </a:p>
        </p:txBody>
      </p:sp>
      <p:sp>
        <p:nvSpPr>
          <p:cNvPr id="45058" name="Rectangle 2"/>
          <p:cNvSpPr>
            <a:spLocks noGrp="1" noChangeArrowheads="1"/>
          </p:cNvSpPr>
          <p:nvPr>
            <p:ph type="title"/>
          </p:nvPr>
        </p:nvSpPr>
        <p:spPr/>
        <p:txBody>
          <a:bodyPr/>
          <a:lstStyle/>
          <a:p>
            <a:r>
              <a:rPr lang="es-ES" sz="3200" b="1" i="1">
                <a:solidFill>
                  <a:schemeClr val="hlink"/>
                </a:solidFill>
              </a:rPr>
              <a:t>RELACIÓN BENEFICIO – COSTO B/C </a:t>
            </a:r>
          </a:p>
        </p:txBody>
      </p:sp>
      <p:sp>
        <p:nvSpPr>
          <p:cNvPr id="45059" name="Rectangle 3"/>
          <p:cNvSpPr>
            <a:spLocks noGrp="1" noChangeArrowheads="1"/>
          </p:cNvSpPr>
          <p:nvPr>
            <p:ph type="body" idx="1"/>
          </p:nvPr>
        </p:nvSpPr>
        <p:spPr/>
        <p:txBody>
          <a:bodyPr/>
          <a:lstStyle/>
          <a:p>
            <a:pPr algn="just">
              <a:lnSpc>
                <a:spcPct val="80000"/>
              </a:lnSpc>
            </a:pPr>
            <a:r>
              <a:rPr lang="es-ES" sz="2600">
                <a:solidFill>
                  <a:srgbClr val="0000FF"/>
                </a:solidFill>
              </a:rPr>
              <a:t>Se refiere a la cantidad de prima o ganancia extraordinaria, que genera cada dólar de inversión, expresada en valor presente.</a:t>
            </a:r>
            <a:endParaRPr lang="es-ES" sz="2600" b="1" i="1">
              <a:solidFill>
                <a:srgbClr val="0000FF"/>
              </a:solidFill>
            </a:endParaRPr>
          </a:p>
          <a:p>
            <a:pPr algn="just">
              <a:lnSpc>
                <a:spcPct val="80000"/>
              </a:lnSpc>
            </a:pPr>
            <a:r>
              <a:rPr lang="es-ES" sz="2600" b="1" i="1">
                <a:solidFill>
                  <a:srgbClr val="0000FF"/>
                </a:solidFill>
              </a:rPr>
              <a:t>Cálculo</a:t>
            </a:r>
            <a:r>
              <a:rPr lang="es-ES" sz="2600">
                <a:solidFill>
                  <a:srgbClr val="0000FF"/>
                </a:solidFill>
              </a:rPr>
              <a:t>: la relación B/C a la tasa de oportunidad del asociado que invertirá del 14.23%, se calculó encontrando el cociente que resulta de dividir la sumatoria del valor presente de los ingresos netos, sobre la sumatoria del valor presente de los egresos.</a:t>
            </a:r>
          </a:p>
          <a:p>
            <a:pPr>
              <a:lnSpc>
                <a:spcPct val="80000"/>
              </a:lnSpc>
            </a:pPr>
            <a:r>
              <a:rPr lang="es-ES_tradnl" sz="2400">
                <a:solidFill>
                  <a:srgbClr val="0000FF"/>
                </a:solidFill>
              </a:rPr>
              <a:t>VPN (ingresos)	=   $ 64,571.11</a:t>
            </a:r>
          </a:p>
          <a:p>
            <a:pPr>
              <a:lnSpc>
                <a:spcPct val="80000"/>
              </a:lnSpc>
            </a:pPr>
            <a:r>
              <a:rPr lang="es-ES_tradnl" sz="2400">
                <a:solidFill>
                  <a:srgbClr val="0000FF"/>
                </a:solidFill>
              </a:rPr>
              <a:t>VPN (egresos) 	=  $ 36,009.95</a:t>
            </a:r>
          </a:p>
          <a:p>
            <a:pPr>
              <a:lnSpc>
                <a:spcPct val="80000"/>
              </a:lnSpc>
            </a:pPr>
            <a:r>
              <a:rPr lang="es-ES_tradnl" sz="2400">
                <a:solidFill>
                  <a:srgbClr val="0000FF"/>
                </a:solidFill>
              </a:rPr>
              <a:t> (B/C) (14.23%)		=  1.79</a:t>
            </a:r>
            <a:endParaRPr lang="es-ES" sz="2600">
              <a:solidFill>
                <a:srgbClr val="0000FF"/>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FA407532-7D85-4180-87BA-86CF6352501C}" type="slidenum">
              <a:rPr lang="es-ES"/>
              <a:pPr/>
              <a:t>44</a:t>
            </a:fld>
            <a:endParaRPr lang="es-ES"/>
          </a:p>
        </p:txBody>
      </p:sp>
      <p:sp>
        <p:nvSpPr>
          <p:cNvPr id="55300" name="Rectangle 4"/>
          <p:cNvSpPr>
            <a:spLocks noGrp="1" noChangeArrowheads="1"/>
          </p:cNvSpPr>
          <p:nvPr>
            <p:ph type="title"/>
          </p:nvPr>
        </p:nvSpPr>
        <p:spPr>
          <a:noFill/>
          <a:ln/>
        </p:spPr>
        <p:txBody>
          <a:bodyPr/>
          <a:lstStyle/>
          <a:p>
            <a:pPr algn="just"/>
            <a:r>
              <a:rPr lang="es-ES_tradnl" sz="3800" b="1">
                <a:solidFill>
                  <a:schemeClr val="hlink"/>
                </a:solidFill>
                <a:cs typeface="Times New Roman" pitchFamily="18" charset="0"/>
              </a:rPr>
              <a:t>ANÁLISIS DE SENSIBILIDAD </a:t>
            </a:r>
            <a:endParaRPr lang="es-ES" sz="3800" b="1">
              <a:solidFill>
                <a:schemeClr val="hlink"/>
              </a:solidFill>
              <a:cs typeface="Times New Roman" pitchFamily="18" charset="0"/>
            </a:endParaRPr>
          </a:p>
        </p:txBody>
      </p:sp>
      <p:sp>
        <p:nvSpPr>
          <p:cNvPr id="55304" name="Rectangle 8"/>
          <p:cNvSpPr>
            <a:spLocks noChangeArrowheads="1"/>
          </p:cNvSpPr>
          <p:nvPr/>
        </p:nvSpPr>
        <p:spPr bwMode="auto">
          <a:xfrm>
            <a:off x="971550" y="2046288"/>
            <a:ext cx="7561263" cy="3378200"/>
          </a:xfrm>
          <a:prstGeom prst="rect">
            <a:avLst/>
          </a:prstGeom>
          <a:noFill/>
          <a:ln w="9525">
            <a:noFill/>
            <a:miter lim="800000"/>
            <a:headEnd/>
            <a:tailEnd/>
          </a:ln>
          <a:effectLst/>
        </p:spPr>
        <p:txBody>
          <a:bodyPr anchor="ctr">
            <a:spAutoFit/>
          </a:bodyPr>
          <a:lstStyle/>
          <a:p>
            <a:pPr algn="just">
              <a:tabLst>
                <a:tab pos="130175" algn="l"/>
              </a:tabLst>
            </a:pPr>
            <a:r>
              <a:rPr lang="es-MX">
                <a:solidFill>
                  <a:srgbClr val="0000FF"/>
                </a:solidFill>
              </a:rPr>
              <a:t>El análisis de sensibilidad que se realizó en Cristal Ball V.4.0, determinó la variación que se produciría en dichos resultados del Valor Actual Neto, como consecuencia de posibles desviaciones, de los valores asignados a las variables, que intervienen en los cálculos de este indicador, que permitió definir la bondad financiera del proyecto.  En el mismo se comprobó el VAN es sensible a variaciones del precio, costo de venta y unidades vendidas.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número de diapositiva"/>
          <p:cNvSpPr>
            <a:spLocks noGrp="1"/>
          </p:cNvSpPr>
          <p:nvPr>
            <p:ph type="sldNum" sz="quarter" idx="12"/>
          </p:nvPr>
        </p:nvSpPr>
        <p:spPr/>
        <p:txBody>
          <a:bodyPr/>
          <a:lstStyle/>
          <a:p>
            <a:fld id="{616555ED-B27C-443B-81C2-C1CCD0FE7A40}" type="slidenum">
              <a:rPr lang="es-ES"/>
              <a:pPr/>
              <a:t>45</a:t>
            </a:fld>
            <a:endParaRPr lang="es-ES"/>
          </a:p>
        </p:txBody>
      </p:sp>
      <p:sp>
        <p:nvSpPr>
          <p:cNvPr id="54274" name="Rectangle 2"/>
          <p:cNvSpPr>
            <a:spLocks noGrp="1" noChangeArrowheads="1"/>
          </p:cNvSpPr>
          <p:nvPr>
            <p:ph type="title"/>
          </p:nvPr>
        </p:nvSpPr>
        <p:spPr>
          <a:xfrm>
            <a:off x="685800" y="277813"/>
            <a:ext cx="8001000" cy="1143000"/>
          </a:xfrm>
        </p:spPr>
        <p:txBody>
          <a:bodyPr/>
          <a:lstStyle/>
          <a:p>
            <a:pPr algn="just"/>
            <a:r>
              <a:rPr lang="es-ES_tradnl" sz="3800" b="1">
                <a:solidFill>
                  <a:schemeClr val="hlink"/>
                </a:solidFill>
                <a:cs typeface="Times New Roman" pitchFamily="18" charset="0"/>
              </a:rPr>
              <a:t>ANÁLISIS DE SENSIBILIDAD </a:t>
            </a:r>
            <a:endParaRPr lang="es-ES" sz="3800" b="1">
              <a:solidFill>
                <a:schemeClr val="hlink"/>
              </a:solidFill>
              <a:cs typeface="Times New Roman" pitchFamily="18" charset="0"/>
            </a:endParaRPr>
          </a:p>
        </p:txBody>
      </p:sp>
      <p:sp>
        <p:nvSpPr>
          <p:cNvPr id="54276" name="Rectangle 4"/>
          <p:cNvSpPr>
            <a:spLocks noChangeArrowheads="1"/>
          </p:cNvSpPr>
          <p:nvPr/>
        </p:nvSpPr>
        <p:spPr bwMode="auto">
          <a:xfrm>
            <a:off x="2228850" y="2328863"/>
            <a:ext cx="9144000" cy="0"/>
          </a:xfrm>
          <a:prstGeom prst="rect">
            <a:avLst/>
          </a:prstGeom>
          <a:noFill/>
          <a:ln w="9525">
            <a:noFill/>
            <a:miter lim="800000"/>
            <a:headEnd/>
            <a:tailEnd/>
          </a:ln>
          <a:effectLst/>
        </p:spPr>
        <p:txBody>
          <a:bodyPr>
            <a:spAutoFit/>
          </a:bodyPr>
          <a:lstStyle/>
          <a:p>
            <a:endParaRPr lang="es-ES"/>
          </a:p>
        </p:txBody>
      </p:sp>
      <p:pic>
        <p:nvPicPr>
          <p:cNvPr id="54280" name="Picture 8"/>
          <p:cNvPicPr>
            <a:picLocks noChangeAspect="1" noChangeArrowheads="1"/>
          </p:cNvPicPr>
          <p:nvPr/>
        </p:nvPicPr>
        <p:blipFill>
          <a:blip r:embed="rId2"/>
          <a:srcRect/>
          <a:stretch>
            <a:fillRect/>
          </a:stretch>
        </p:blipFill>
        <p:spPr bwMode="auto">
          <a:xfrm>
            <a:off x="684213" y="1735138"/>
            <a:ext cx="8137525" cy="418465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número de diapositiva"/>
          <p:cNvSpPr>
            <a:spLocks noGrp="1"/>
          </p:cNvSpPr>
          <p:nvPr>
            <p:ph type="sldNum" sz="quarter" idx="12"/>
          </p:nvPr>
        </p:nvSpPr>
        <p:spPr/>
        <p:txBody>
          <a:bodyPr/>
          <a:lstStyle/>
          <a:p>
            <a:fld id="{0BFA0B09-EBDF-4B0F-AC2C-8DD9AB6A7195}" type="slidenum">
              <a:rPr lang="es-ES"/>
              <a:pPr/>
              <a:t>46</a:t>
            </a:fld>
            <a:endParaRPr lang="es-ES"/>
          </a:p>
        </p:txBody>
      </p:sp>
      <p:sp>
        <p:nvSpPr>
          <p:cNvPr id="57349" name="Rectangle 5"/>
          <p:cNvSpPr>
            <a:spLocks noChangeArrowheads="1"/>
          </p:cNvSpPr>
          <p:nvPr/>
        </p:nvSpPr>
        <p:spPr bwMode="auto">
          <a:xfrm>
            <a:off x="1871663" y="1885950"/>
            <a:ext cx="9144000" cy="0"/>
          </a:xfrm>
          <a:prstGeom prst="rect">
            <a:avLst/>
          </a:prstGeom>
          <a:noFill/>
          <a:ln w="9525">
            <a:noFill/>
            <a:miter lim="800000"/>
            <a:headEnd/>
            <a:tailEnd/>
          </a:ln>
          <a:effectLst/>
        </p:spPr>
        <p:txBody>
          <a:bodyPr>
            <a:spAutoFit/>
          </a:bodyPr>
          <a:lstStyle/>
          <a:p>
            <a:endParaRPr lang="es-ES"/>
          </a:p>
        </p:txBody>
      </p:sp>
      <p:sp>
        <p:nvSpPr>
          <p:cNvPr id="57350" name="Rectangle 6"/>
          <p:cNvSpPr>
            <a:spLocks noGrp="1" noChangeArrowheads="1"/>
          </p:cNvSpPr>
          <p:nvPr>
            <p:ph type="title"/>
          </p:nvPr>
        </p:nvSpPr>
        <p:spPr>
          <a:noFill/>
          <a:ln/>
        </p:spPr>
        <p:txBody>
          <a:bodyPr/>
          <a:lstStyle/>
          <a:p>
            <a:pPr algn="just"/>
            <a:r>
              <a:rPr lang="es-ES_tradnl" sz="3800" b="1">
                <a:solidFill>
                  <a:schemeClr val="hlink"/>
                </a:solidFill>
                <a:cs typeface="Times New Roman" pitchFamily="18" charset="0"/>
              </a:rPr>
              <a:t>ANÁLISIS DE SENSIBILIDAD </a:t>
            </a:r>
            <a:endParaRPr lang="es-ES" sz="3800" b="1">
              <a:solidFill>
                <a:schemeClr val="hlink"/>
              </a:solidFill>
              <a:cs typeface="Times New Roman" pitchFamily="18" charset="0"/>
            </a:endParaRPr>
          </a:p>
        </p:txBody>
      </p:sp>
      <p:sp>
        <p:nvSpPr>
          <p:cNvPr id="57352" name="Rectangle 8"/>
          <p:cNvSpPr>
            <a:spLocks noChangeArrowheads="1"/>
          </p:cNvSpPr>
          <p:nvPr/>
        </p:nvSpPr>
        <p:spPr bwMode="auto">
          <a:xfrm>
            <a:off x="2052638" y="1966913"/>
            <a:ext cx="9144000" cy="0"/>
          </a:xfrm>
          <a:prstGeom prst="rect">
            <a:avLst/>
          </a:prstGeom>
          <a:noFill/>
          <a:ln w="9525">
            <a:noFill/>
            <a:miter lim="800000"/>
            <a:headEnd/>
            <a:tailEnd/>
          </a:ln>
          <a:effectLst/>
        </p:spPr>
        <p:txBody>
          <a:bodyPr>
            <a:spAutoFit/>
          </a:bodyPr>
          <a:lstStyle/>
          <a:p>
            <a:endParaRPr lang="es-ES"/>
          </a:p>
        </p:txBody>
      </p:sp>
      <p:pic>
        <p:nvPicPr>
          <p:cNvPr id="57354" name="Picture 10"/>
          <p:cNvPicPr>
            <a:picLocks noChangeAspect="1" noChangeArrowheads="1"/>
          </p:cNvPicPr>
          <p:nvPr/>
        </p:nvPicPr>
        <p:blipFill>
          <a:blip r:embed="rId2"/>
          <a:srcRect/>
          <a:stretch>
            <a:fillRect/>
          </a:stretch>
        </p:blipFill>
        <p:spPr bwMode="auto">
          <a:xfrm>
            <a:off x="755650" y="1628775"/>
            <a:ext cx="7777163" cy="4559300"/>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5F93138B-CB43-463A-A8EE-D80F3F2591A6}" type="slidenum">
              <a:rPr lang="es-ES"/>
              <a:pPr/>
              <a:t>47</a:t>
            </a:fld>
            <a:endParaRPr lang="es-ES"/>
          </a:p>
        </p:txBody>
      </p:sp>
      <p:sp>
        <p:nvSpPr>
          <p:cNvPr id="89092" name="Rectangle 4"/>
          <p:cNvSpPr>
            <a:spLocks noGrp="1" noChangeArrowheads="1"/>
          </p:cNvSpPr>
          <p:nvPr>
            <p:ph type="title"/>
          </p:nvPr>
        </p:nvSpPr>
        <p:spPr>
          <a:noFill/>
          <a:ln/>
        </p:spPr>
        <p:txBody>
          <a:bodyPr/>
          <a:lstStyle/>
          <a:p>
            <a:pPr algn="just"/>
            <a:r>
              <a:rPr lang="es-ES_tradnl" b="1">
                <a:solidFill>
                  <a:schemeClr val="hlink"/>
                </a:solidFill>
              </a:rPr>
              <a:t>ANÁLISIS DE SENSIBILIDAD</a:t>
            </a:r>
            <a:r>
              <a:rPr lang="es-ES_tradnl">
                <a:solidFill>
                  <a:schemeClr val="hlink"/>
                </a:solidFill>
              </a:rPr>
              <a:t> </a:t>
            </a:r>
            <a:endParaRPr lang="es-ES">
              <a:solidFill>
                <a:schemeClr val="hlink"/>
              </a:solidFill>
            </a:endParaRPr>
          </a:p>
        </p:txBody>
      </p:sp>
      <p:pic>
        <p:nvPicPr>
          <p:cNvPr id="89093" name="Picture 5"/>
          <p:cNvPicPr>
            <a:picLocks noChangeAspect="1" noChangeArrowheads="1"/>
          </p:cNvPicPr>
          <p:nvPr/>
        </p:nvPicPr>
        <p:blipFill>
          <a:blip r:embed="rId2"/>
          <a:srcRect/>
          <a:stretch>
            <a:fillRect/>
          </a:stretch>
        </p:blipFill>
        <p:spPr bwMode="auto">
          <a:xfrm>
            <a:off x="755650" y="1700213"/>
            <a:ext cx="7848600" cy="4562475"/>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6DA9776F-E756-4D7A-9BB1-B8F80E824BB7}" type="slidenum">
              <a:rPr lang="es-ES"/>
              <a:pPr/>
              <a:t>48</a:t>
            </a:fld>
            <a:endParaRPr lang="es-ES"/>
          </a:p>
        </p:txBody>
      </p:sp>
      <p:sp>
        <p:nvSpPr>
          <p:cNvPr id="86020" name="Rectangle 4"/>
          <p:cNvSpPr>
            <a:spLocks noGrp="1" noChangeArrowheads="1"/>
          </p:cNvSpPr>
          <p:nvPr>
            <p:ph type="title"/>
          </p:nvPr>
        </p:nvSpPr>
        <p:spPr>
          <a:noFill/>
          <a:ln/>
        </p:spPr>
        <p:txBody>
          <a:bodyPr/>
          <a:lstStyle/>
          <a:p>
            <a:pPr algn="just"/>
            <a:r>
              <a:rPr lang="es-ES_tradnl" b="1">
                <a:solidFill>
                  <a:schemeClr val="hlink"/>
                </a:solidFill>
              </a:rPr>
              <a:t>ANÁLISIS DE SENSIBILIDAD</a:t>
            </a:r>
            <a:r>
              <a:rPr lang="es-ES_tradnl">
                <a:solidFill>
                  <a:schemeClr val="hlink"/>
                </a:solidFill>
              </a:rPr>
              <a:t> </a:t>
            </a:r>
            <a:endParaRPr lang="es-ES">
              <a:solidFill>
                <a:schemeClr val="hlink"/>
              </a:solidFill>
            </a:endParaRPr>
          </a:p>
        </p:txBody>
      </p:sp>
      <p:pic>
        <p:nvPicPr>
          <p:cNvPr id="86021" name="Picture 5"/>
          <p:cNvPicPr>
            <a:picLocks noChangeAspect="1" noChangeArrowheads="1"/>
          </p:cNvPicPr>
          <p:nvPr/>
        </p:nvPicPr>
        <p:blipFill>
          <a:blip r:embed="rId2"/>
          <a:srcRect/>
          <a:stretch>
            <a:fillRect/>
          </a:stretch>
        </p:blipFill>
        <p:spPr bwMode="auto">
          <a:xfrm>
            <a:off x="684213" y="1628775"/>
            <a:ext cx="8064500" cy="4573588"/>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3D94B33B-D2F8-40FC-86DE-3A9E18BB5F80}" type="slidenum">
              <a:rPr lang="es-ES"/>
              <a:pPr/>
              <a:t>49</a:t>
            </a:fld>
            <a:endParaRPr lang="es-ES"/>
          </a:p>
        </p:txBody>
      </p:sp>
      <p:sp>
        <p:nvSpPr>
          <p:cNvPr id="87044" name="Rectangle 4"/>
          <p:cNvSpPr>
            <a:spLocks noGrp="1" noChangeArrowheads="1"/>
          </p:cNvSpPr>
          <p:nvPr>
            <p:ph type="title"/>
          </p:nvPr>
        </p:nvSpPr>
        <p:spPr>
          <a:noFill/>
          <a:ln/>
        </p:spPr>
        <p:txBody>
          <a:bodyPr/>
          <a:lstStyle/>
          <a:p>
            <a:pPr algn="just"/>
            <a:r>
              <a:rPr lang="es-ES_tradnl" b="1">
                <a:solidFill>
                  <a:schemeClr val="hlink"/>
                </a:solidFill>
              </a:rPr>
              <a:t>ANÁLISIS DE SENSIBILIDAD</a:t>
            </a:r>
            <a:r>
              <a:rPr lang="es-ES_tradnl">
                <a:solidFill>
                  <a:schemeClr val="hlink"/>
                </a:solidFill>
              </a:rPr>
              <a:t> </a:t>
            </a:r>
            <a:endParaRPr lang="es-ES">
              <a:solidFill>
                <a:schemeClr val="hlink"/>
              </a:solidFill>
            </a:endParaRPr>
          </a:p>
        </p:txBody>
      </p:sp>
      <p:pic>
        <p:nvPicPr>
          <p:cNvPr id="87045" name="Picture 5"/>
          <p:cNvPicPr>
            <a:picLocks noChangeAspect="1" noChangeArrowheads="1"/>
          </p:cNvPicPr>
          <p:nvPr/>
        </p:nvPicPr>
        <p:blipFill>
          <a:blip r:embed="rId2"/>
          <a:srcRect/>
          <a:stretch>
            <a:fillRect/>
          </a:stretch>
        </p:blipFill>
        <p:spPr bwMode="auto">
          <a:xfrm>
            <a:off x="827088" y="1628775"/>
            <a:ext cx="7848600" cy="43989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16F4FB17-5D71-45A8-AE3A-8C5DA1CA098A}" type="slidenum">
              <a:rPr lang="es-ES"/>
              <a:pPr/>
              <a:t>5</a:t>
            </a:fld>
            <a:endParaRPr lang="es-ES"/>
          </a:p>
        </p:txBody>
      </p:sp>
      <p:sp>
        <p:nvSpPr>
          <p:cNvPr id="35842" name="Rectangle 2"/>
          <p:cNvSpPr>
            <a:spLocks noGrp="1" noChangeArrowheads="1"/>
          </p:cNvSpPr>
          <p:nvPr>
            <p:ph type="title"/>
          </p:nvPr>
        </p:nvSpPr>
        <p:spPr/>
        <p:txBody>
          <a:bodyPr/>
          <a:lstStyle/>
          <a:p>
            <a:r>
              <a:rPr lang="es-ES">
                <a:solidFill>
                  <a:schemeClr val="hlink"/>
                </a:solidFill>
              </a:rPr>
              <a:t>Lo que no hay en Ecuador</a:t>
            </a:r>
          </a:p>
        </p:txBody>
      </p:sp>
      <p:sp>
        <p:nvSpPr>
          <p:cNvPr id="35843" name="Rectangle 3"/>
          <p:cNvSpPr>
            <a:spLocks noGrp="1" noChangeArrowheads="1"/>
          </p:cNvSpPr>
          <p:nvPr>
            <p:ph type="body" idx="1"/>
          </p:nvPr>
        </p:nvSpPr>
        <p:spPr/>
        <p:txBody>
          <a:bodyPr/>
          <a:lstStyle/>
          <a:p>
            <a:pPr algn="just">
              <a:lnSpc>
                <a:spcPct val="90000"/>
              </a:lnSpc>
            </a:pPr>
            <a:r>
              <a:rPr lang="es-ES_tradnl">
                <a:solidFill>
                  <a:srgbClr val="0000FF"/>
                </a:solidFill>
              </a:rPr>
              <a:t>Existen un sinnúmero de factores que inciden en los accidentes de tránsito y transporte, es importante analizar algunos aspectos:</a:t>
            </a:r>
          </a:p>
          <a:p>
            <a:pPr algn="just">
              <a:lnSpc>
                <a:spcPct val="90000"/>
              </a:lnSpc>
            </a:pPr>
            <a:r>
              <a:rPr lang="es-ES_tradnl">
                <a:solidFill>
                  <a:srgbClr val="0000FF"/>
                </a:solidFill>
              </a:rPr>
              <a:t>Fatiga psíquica ( conductores )</a:t>
            </a:r>
          </a:p>
          <a:p>
            <a:pPr algn="just">
              <a:lnSpc>
                <a:spcPct val="90000"/>
              </a:lnSpc>
            </a:pPr>
            <a:r>
              <a:rPr lang="es-ES_tradnl">
                <a:solidFill>
                  <a:srgbClr val="0000FF"/>
                </a:solidFill>
              </a:rPr>
              <a:t>Tensión ambiental ( medio )</a:t>
            </a:r>
          </a:p>
          <a:p>
            <a:pPr algn="just">
              <a:lnSpc>
                <a:spcPct val="90000"/>
              </a:lnSpc>
            </a:pPr>
            <a:r>
              <a:rPr lang="es-ES_tradnl">
                <a:solidFill>
                  <a:srgbClr val="0000FF"/>
                </a:solidFill>
              </a:rPr>
              <a:t>Fallas mecánicas del vehículo ( por falta de mantenimiento )</a:t>
            </a:r>
          </a:p>
          <a:p>
            <a:pPr algn="just">
              <a:lnSpc>
                <a:spcPct val="90000"/>
              </a:lnSpc>
            </a:pPr>
            <a:r>
              <a:rPr lang="es-ES_tradnl">
                <a:solidFill>
                  <a:srgbClr val="0000FF"/>
                </a:solidFill>
              </a:rPr>
              <a:t>Fallas Humanas ( falta de capacitación )</a:t>
            </a:r>
          </a:p>
          <a:p>
            <a:pPr algn="just">
              <a:lnSpc>
                <a:spcPct val="90000"/>
              </a:lnSpc>
            </a:pPr>
            <a:r>
              <a:rPr lang="es-ES_tradnl">
                <a:solidFill>
                  <a:srgbClr val="0000FF"/>
                </a:solidFill>
              </a:rPr>
              <a:t>Estado de salud ( conductor-exámenes médicos )</a:t>
            </a:r>
            <a:endParaRPr lang="es-ES">
              <a:solidFill>
                <a:srgbClr val="0000FF"/>
              </a:solidFill>
            </a:endParaRPr>
          </a:p>
          <a:p>
            <a:pPr algn="just">
              <a:lnSpc>
                <a:spcPct val="90000"/>
              </a:lnSpc>
              <a:buFont typeface="Wingdings" pitchFamily="2" charset="2"/>
              <a:buNone/>
            </a:pPr>
            <a:endParaRPr lang="es-ES">
              <a:solidFill>
                <a:srgbClr val="0000FF"/>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4B226D3B-6F06-47D3-AA7F-E0FDCD0596C2}" type="slidenum">
              <a:rPr lang="es-ES"/>
              <a:pPr/>
              <a:t>50</a:t>
            </a:fld>
            <a:endParaRPr lang="es-ES"/>
          </a:p>
        </p:txBody>
      </p:sp>
      <p:sp>
        <p:nvSpPr>
          <p:cNvPr id="88068" name="Rectangle 4"/>
          <p:cNvSpPr>
            <a:spLocks noGrp="1" noChangeArrowheads="1"/>
          </p:cNvSpPr>
          <p:nvPr>
            <p:ph type="title"/>
          </p:nvPr>
        </p:nvSpPr>
        <p:spPr>
          <a:noFill/>
          <a:ln/>
        </p:spPr>
        <p:txBody>
          <a:bodyPr/>
          <a:lstStyle/>
          <a:p>
            <a:pPr algn="just"/>
            <a:r>
              <a:rPr lang="es-ES_tradnl" b="1">
                <a:solidFill>
                  <a:schemeClr val="hlink"/>
                </a:solidFill>
              </a:rPr>
              <a:t>ANÁLISIS DE SENSIBILIDAD</a:t>
            </a:r>
            <a:r>
              <a:rPr lang="es-ES_tradnl">
                <a:solidFill>
                  <a:schemeClr val="hlink"/>
                </a:solidFill>
              </a:rPr>
              <a:t> </a:t>
            </a:r>
            <a:endParaRPr lang="es-ES">
              <a:solidFill>
                <a:schemeClr val="hlink"/>
              </a:solidFill>
            </a:endParaRPr>
          </a:p>
        </p:txBody>
      </p:sp>
      <p:pic>
        <p:nvPicPr>
          <p:cNvPr id="88069" name="Picture 5"/>
          <p:cNvPicPr>
            <a:picLocks noChangeAspect="1" noChangeArrowheads="1"/>
          </p:cNvPicPr>
          <p:nvPr/>
        </p:nvPicPr>
        <p:blipFill>
          <a:blip r:embed="rId2"/>
          <a:srcRect/>
          <a:stretch>
            <a:fillRect/>
          </a:stretch>
        </p:blipFill>
        <p:spPr bwMode="auto">
          <a:xfrm>
            <a:off x="827088" y="1700213"/>
            <a:ext cx="7777162" cy="4275137"/>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319FC8B0-7778-42B3-AEA7-46DACFDEC38A}" type="slidenum">
              <a:rPr lang="es-ES"/>
              <a:pPr/>
              <a:t>51</a:t>
            </a:fld>
            <a:endParaRPr lang="es-ES"/>
          </a:p>
        </p:txBody>
      </p:sp>
      <p:sp>
        <p:nvSpPr>
          <p:cNvPr id="62466" name="Rectangle 2"/>
          <p:cNvSpPr>
            <a:spLocks noGrp="1" noChangeArrowheads="1"/>
          </p:cNvSpPr>
          <p:nvPr>
            <p:ph type="title"/>
          </p:nvPr>
        </p:nvSpPr>
        <p:spPr/>
        <p:txBody>
          <a:bodyPr/>
          <a:lstStyle/>
          <a:p>
            <a:r>
              <a:rPr lang="es-ES_tradnl" b="1">
                <a:solidFill>
                  <a:schemeClr val="hlink"/>
                </a:solidFill>
                <a:cs typeface="Times New Roman" pitchFamily="18" charset="0"/>
              </a:rPr>
              <a:t>CONCLUSIONES</a:t>
            </a:r>
            <a:endParaRPr lang="es-ES" b="1">
              <a:solidFill>
                <a:schemeClr val="hlink"/>
              </a:solidFill>
              <a:latin typeface="Arial" charset="0"/>
              <a:cs typeface="Times New Roman" pitchFamily="18" charset="0"/>
            </a:endParaRPr>
          </a:p>
        </p:txBody>
      </p:sp>
      <p:sp>
        <p:nvSpPr>
          <p:cNvPr id="62467" name="Rectangle 3"/>
          <p:cNvSpPr>
            <a:spLocks noGrp="1" noChangeArrowheads="1"/>
          </p:cNvSpPr>
          <p:nvPr>
            <p:ph type="body" idx="1"/>
          </p:nvPr>
        </p:nvSpPr>
        <p:spPr/>
        <p:txBody>
          <a:bodyPr/>
          <a:lstStyle/>
          <a:p>
            <a:pPr marL="533400" indent="-533400" algn="just">
              <a:buFont typeface="Wingdings" pitchFamily="2" charset="2"/>
              <a:buAutoNum type="arabicPeriod"/>
            </a:pPr>
            <a:r>
              <a:rPr lang="es-ES_tradnl">
                <a:solidFill>
                  <a:srgbClr val="0000FF"/>
                </a:solidFill>
                <a:cs typeface="Times New Roman" pitchFamily="18" charset="0"/>
              </a:rPr>
              <a:t>Las Cooperativas de transporte Rutas Salitreñas y Cooperativa de Transporte de Salitre, durante los primeros dos años de la que se ejecute el proyecto las ventas se ven reflejadas de manera significativa, puesto que se incrementa año tras año, y esto se deberá  al buen servicio de transporte  que en el futuro debe brindar la cooperativa.</a:t>
            </a:r>
            <a:r>
              <a:rPr lang="es-ES">
                <a:solidFill>
                  <a:srgbClr val="0000FF"/>
                </a:solidFill>
              </a:rPr>
              <a:t>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54F97773-64A1-4F11-BD45-B04D38BEF6FB}" type="slidenum">
              <a:rPr lang="es-ES"/>
              <a:pPr/>
              <a:t>52</a:t>
            </a:fld>
            <a:endParaRPr lang="es-ES"/>
          </a:p>
        </p:txBody>
      </p:sp>
      <p:sp>
        <p:nvSpPr>
          <p:cNvPr id="67586" name="Rectangle 2"/>
          <p:cNvSpPr>
            <a:spLocks noGrp="1" noChangeArrowheads="1"/>
          </p:cNvSpPr>
          <p:nvPr>
            <p:ph type="title"/>
          </p:nvPr>
        </p:nvSpPr>
        <p:spPr/>
        <p:txBody>
          <a:bodyPr/>
          <a:lstStyle/>
          <a:p>
            <a:r>
              <a:rPr lang="es-ES_tradnl" b="1">
                <a:solidFill>
                  <a:schemeClr val="hlink"/>
                </a:solidFill>
                <a:cs typeface="Times New Roman" pitchFamily="18" charset="0"/>
              </a:rPr>
              <a:t>CONCLUSIONES</a:t>
            </a:r>
            <a:endParaRPr lang="es-ES" b="1">
              <a:solidFill>
                <a:schemeClr val="hlink"/>
              </a:solidFill>
              <a:cs typeface="Times New Roman" pitchFamily="18" charset="0"/>
            </a:endParaRPr>
          </a:p>
        </p:txBody>
      </p:sp>
      <p:sp>
        <p:nvSpPr>
          <p:cNvPr id="67587" name="Rectangle 3"/>
          <p:cNvSpPr>
            <a:spLocks noGrp="1" noChangeArrowheads="1"/>
          </p:cNvSpPr>
          <p:nvPr>
            <p:ph type="body" idx="1"/>
          </p:nvPr>
        </p:nvSpPr>
        <p:spPr/>
        <p:txBody>
          <a:bodyPr/>
          <a:lstStyle/>
          <a:p>
            <a:pPr marL="533400" indent="-533400" algn="just">
              <a:buFont typeface="Wingdings" pitchFamily="2" charset="2"/>
              <a:buAutoNum type="arabicPeriod" startAt="2"/>
            </a:pPr>
            <a:r>
              <a:rPr lang="es-ES_tradnl">
                <a:solidFill>
                  <a:srgbClr val="0000FF"/>
                </a:solidFill>
                <a:latin typeface="Arial Unicode MS" pitchFamily="34" charset="-128"/>
                <a:ea typeface="Arial Unicode MS" pitchFamily="34" charset="-128"/>
                <a:cs typeface="Arial Unicode MS" pitchFamily="34" charset="-128"/>
              </a:rPr>
              <a:t>El proyecto presentado actualmente, es atractivo para los socios de las Cooperativas y para la comunidad en general, que en últimas es la beneficiaria del servicio de transporte de pasajeros y envío de mercancías; por ofrecer el mejor servicio en sus diferentes modalidades de transporte. </a:t>
            </a:r>
          </a:p>
          <a:p>
            <a:pPr marL="533400" indent="-533400">
              <a:buFont typeface="Wingdings" pitchFamily="2" charset="2"/>
              <a:buNone/>
            </a:pPr>
            <a:endParaRPr lang="es-ES">
              <a:solidFill>
                <a:srgbClr val="0000FF"/>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FF68123D-B640-4016-9F47-5A2498745698}" type="slidenum">
              <a:rPr lang="es-ES"/>
              <a:pPr/>
              <a:t>53</a:t>
            </a:fld>
            <a:endParaRPr lang="es-ES"/>
          </a:p>
        </p:txBody>
      </p:sp>
      <p:sp>
        <p:nvSpPr>
          <p:cNvPr id="68610" name="Rectangle 2"/>
          <p:cNvSpPr>
            <a:spLocks noGrp="1" noChangeArrowheads="1"/>
          </p:cNvSpPr>
          <p:nvPr>
            <p:ph type="title"/>
          </p:nvPr>
        </p:nvSpPr>
        <p:spPr/>
        <p:txBody>
          <a:bodyPr/>
          <a:lstStyle/>
          <a:p>
            <a:r>
              <a:rPr lang="es-ES_tradnl" b="1">
                <a:solidFill>
                  <a:schemeClr val="hlink"/>
                </a:solidFill>
                <a:cs typeface="Times New Roman" pitchFamily="18" charset="0"/>
              </a:rPr>
              <a:t>CONCLUSIONES	</a:t>
            </a:r>
            <a:endParaRPr lang="es-ES" b="1">
              <a:solidFill>
                <a:schemeClr val="hlink"/>
              </a:solidFill>
              <a:cs typeface="Times New Roman" pitchFamily="18" charset="0"/>
            </a:endParaRPr>
          </a:p>
        </p:txBody>
      </p:sp>
      <p:sp>
        <p:nvSpPr>
          <p:cNvPr id="68611" name="Rectangle 3"/>
          <p:cNvSpPr>
            <a:spLocks noGrp="1" noChangeArrowheads="1"/>
          </p:cNvSpPr>
          <p:nvPr>
            <p:ph type="body" idx="1"/>
          </p:nvPr>
        </p:nvSpPr>
        <p:spPr/>
        <p:txBody>
          <a:bodyPr/>
          <a:lstStyle/>
          <a:p>
            <a:pPr marL="533400" indent="-533400" algn="just">
              <a:buFont typeface="Wingdings" pitchFamily="2" charset="2"/>
              <a:buAutoNum type="arabicPeriod" startAt="3"/>
            </a:pPr>
            <a:r>
              <a:rPr lang="es-ES_tradnl">
                <a:solidFill>
                  <a:srgbClr val="0000FF"/>
                </a:solidFill>
                <a:latin typeface="Arial Unicode MS" pitchFamily="34" charset="-128"/>
                <a:ea typeface="Arial Unicode MS" pitchFamily="34" charset="-128"/>
                <a:cs typeface="Arial Unicode MS" pitchFamily="34" charset="-128"/>
              </a:rPr>
              <a:t>Los costos  se afectan por las políticas del IVA, la inflación, el margen de ganancia y la competencia; factores que enmarcan el proyecto bajo una perspectiva realista de las condiciones del mercado. Estas variables se determinaron de acuerdo al estudio de mercado.</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FF2B9742-98E1-47EA-8DAD-8DBC3F9D2AB3}" type="slidenum">
              <a:rPr lang="es-ES"/>
              <a:pPr/>
              <a:t>54</a:t>
            </a:fld>
            <a:endParaRPr lang="es-ES"/>
          </a:p>
        </p:txBody>
      </p:sp>
      <p:sp>
        <p:nvSpPr>
          <p:cNvPr id="71682" name="Rectangle 2"/>
          <p:cNvSpPr>
            <a:spLocks noGrp="1" noChangeArrowheads="1"/>
          </p:cNvSpPr>
          <p:nvPr>
            <p:ph type="title"/>
          </p:nvPr>
        </p:nvSpPr>
        <p:spPr/>
        <p:txBody>
          <a:bodyPr/>
          <a:lstStyle/>
          <a:p>
            <a:r>
              <a:rPr lang="es-ES_tradnl" b="1">
                <a:solidFill>
                  <a:schemeClr val="hlink"/>
                </a:solidFill>
                <a:cs typeface="Times New Roman" pitchFamily="18" charset="0"/>
              </a:rPr>
              <a:t>CONCLUSIONES</a:t>
            </a:r>
            <a:endParaRPr lang="es-ES" b="1">
              <a:solidFill>
                <a:schemeClr val="hlink"/>
              </a:solidFill>
              <a:cs typeface="Times New Roman" pitchFamily="18" charset="0"/>
            </a:endParaRPr>
          </a:p>
        </p:txBody>
      </p:sp>
      <p:sp>
        <p:nvSpPr>
          <p:cNvPr id="71683" name="Rectangle 3"/>
          <p:cNvSpPr>
            <a:spLocks noGrp="1" noChangeArrowheads="1"/>
          </p:cNvSpPr>
          <p:nvPr>
            <p:ph type="body" idx="1"/>
          </p:nvPr>
        </p:nvSpPr>
        <p:spPr/>
        <p:txBody>
          <a:bodyPr/>
          <a:lstStyle/>
          <a:p>
            <a:pPr marL="533400" indent="-533400" algn="just">
              <a:buFont typeface="Wingdings" pitchFamily="2" charset="2"/>
              <a:buNone/>
            </a:pPr>
            <a:r>
              <a:rPr lang="es-ES_tradnl">
                <a:solidFill>
                  <a:schemeClr val="folHlink"/>
                </a:solidFill>
                <a:latin typeface="Arial Unicode MS" pitchFamily="34" charset="-128"/>
                <a:ea typeface="Arial Unicode MS" pitchFamily="34" charset="-128"/>
                <a:cs typeface="Arial Unicode MS" pitchFamily="34" charset="-128"/>
              </a:rPr>
              <a:t>4.</a:t>
            </a:r>
            <a:r>
              <a:rPr lang="es-ES_tradnl">
                <a:solidFill>
                  <a:srgbClr val="0000FF"/>
                </a:solidFill>
                <a:latin typeface="Arial Unicode MS" pitchFamily="34" charset="-128"/>
                <a:ea typeface="Arial Unicode MS" pitchFamily="34" charset="-128"/>
                <a:cs typeface="Arial Unicode MS" pitchFamily="34" charset="-128"/>
              </a:rPr>
              <a:t>  Para el proyecto de mejoras en el servicio de transporte de pasajeros y envío de mercancías a partir de La Cooperativa de Rutas Salitreñas, la TIR es del 47.55%, tasa que es superior a la tasa de oportunidad del asociado inversionista (14.23%), por lo tanto el proyecto es viable y se justifica desde el punto de vista financiero.</a:t>
            </a:r>
          </a:p>
          <a:p>
            <a:pPr marL="533400" indent="-533400">
              <a:buFont typeface="Wingdings" pitchFamily="2" charset="2"/>
              <a:buNone/>
            </a:pPr>
            <a:endParaRPr lang="es-ES">
              <a:solidFill>
                <a:srgbClr val="0000FF"/>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CE8737DE-4220-4380-863C-D7AB4384BA58}" type="slidenum">
              <a:rPr lang="es-ES"/>
              <a:pPr/>
              <a:t>55</a:t>
            </a:fld>
            <a:endParaRPr lang="es-ES"/>
          </a:p>
        </p:txBody>
      </p:sp>
      <p:sp>
        <p:nvSpPr>
          <p:cNvPr id="72706" name="Rectangle 2"/>
          <p:cNvSpPr>
            <a:spLocks noGrp="1" noChangeArrowheads="1"/>
          </p:cNvSpPr>
          <p:nvPr>
            <p:ph type="title"/>
          </p:nvPr>
        </p:nvSpPr>
        <p:spPr/>
        <p:txBody>
          <a:bodyPr/>
          <a:lstStyle/>
          <a:p>
            <a:r>
              <a:rPr lang="es-ES_tradnl" b="1">
                <a:solidFill>
                  <a:schemeClr val="hlink"/>
                </a:solidFill>
                <a:cs typeface="Times New Roman" pitchFamily="18" charset="0"/>
              </a:rPr>
              <a:t>CONCLUSIONES</a:t>
            </a:r>
            <a:endParaRPr lang="es-ES" b="1">
              <a:solidFill>
                <a:schemeClr val="hlink"/>
              </a:solidFill>
              <a:cs typeface="Times New Roman" pitchFamily="18" charset="0"/>
            </a:endParaRPr>
          </a:p>
        </p:txBody>
      </p:sp>
      <p:sp>
        <p:nvSpPr>
          <p:cNvPr id="72708" name="Rectangle 4"/>
          <p:cNvSpPr>
            <a:spLocks noGrp="1" noChangeArrowheads="1"/>
          </p:cNvSpPr>
          <p:nvPr>
            <p:ph type="body" idx="1"/>
          </p:nvPr>
        </p:nvSpPr>
        <p:spPr>
          <a:xfrm>
            <a:off x="914400" y="2276475"/>
            <a:ext cx="7772400" cy="3313113"/>
          </a:xfrm>
        </p:spPr>
        <p:txBody>
          <a:bodyPr/>
          <a:lstStyle/>
          <a:p>
            <a:pPr algn="just">
              <a:buFont typeface="Wingdings" pitchFamily="2" charset="2"/>
              <a:buNone/>
            </a:pPr>
            <a:r>
              <a:rPr lang="es-ES_tradnl">
                <a:solidFill>
                  <a:schemeClr val="folHlink"/>
                </a:solidFill>
              </a:rPr>
              <a:t>1.</a:t>
            </a:r>
            <a:r>
              <a:rPr lang="es-ES_tradnl">
                <a:solidFill>
                  <a:srgbClr val="0000FF"/>
                </a:solidFill>
              </a:rPr>
              <a:t> Se concluye que la ganancia extraordinaria o prima por cada unidad monetaria invertida en el proyecto es de 1.79 unidades monetarias actuales. Es decir, 1.79, mayor de 1, significa que el proyecto de mejoras en la Cooperativa de Transporte de Salitre se justifica desde el punto de vista financiero.</a:t>
            </a:r>
            <a:endParaRPr lang="es-ES">
              <a:solidFill>
                <a:srgbClr val="0000FF"/>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F2576527-A8BC-4D47-8819-B5A309C3E54E}" type="slidenum">
              <a:rPr lang="es-ES"/>
              <a:pPr/>
              <a:t>56</a:t>
            </a:fld>
            <a:endParaRPr lang="es-ES"/>
          </a:p>
        </p:txBody>
      </p:sp>
      <p:sp>
        <p:nvSpPr>
          <p:cNvPr id="61442" name="Rectangle 2"/>
          <p:cNvSpPr>
            <a:spLocks noGrp="1" noChangeArrowheads="1"/>
          </p:cNvSpPr>
          <p:nvPr>
            <p:ph type="title"/>
          </p:nvPr>
        </p:nvSpPr>
        <p:spPr/>
        <p:txBody>
          <a:bodyPr/>
          <a:lstStyle/>
          <a:p>
            <a:r>
              <a:rPr lang="es-ES" b="1">
                <a:solidFill>
                  <a:schemeClr val="hlink"/>
                </a:solidFill>
                <a:cs typeface="Times New Roman" pitchFamily="18" charset="0"/>
              </a:rPr>
              <a:t>RECOMENDACIONES</a:t>
            </a:r>
            <a:endParaRPr lang="es-ES">
              <a:solidFill>
                <a:schemeClr val="hlink"/>
              </a:solidFill>
              <a:cs typeface="Times New Roman" pitchFamily="18" charset="0"/>
            </a:endParaRPr>
          </a:p>
        </p:txBody>
      </p:sp>
      <p:sp>
        <p:nvSpPr>
          <p:cNvPr id="61443" name="Rectangle 3"/>
          <p:cNvSpPr>
            <a:spLocks noGrp="1" noChangeArrowheads="1"/>
          </p:cNvSpPr>
          <p:nvPr>
            <p:ph type="body" idx="1"/>
          </p:nvPr>
        </p:nvSpPr>
        <p:spPr>
          <a:xfrm>
            <a:off x="914400" y="1600200"/>
            <a:ext cx="7772400" cy="4114800"/>
          </a:xfrm>
        </p:spPr>
        <p:txBody>
          <a:bodyPr/>
          <a:lstStyle/>
          <a:p>
            <a:pPr marL="457200" indent="-457200" algn="just">
              <a:buFont typeface="Wingdings" pitchFamily="2" charset="2"/>
              <a:buNone/>
            </a:pPr>
            <a:r>
              <a:rPr lang="es-ES_tradnl" sz="2400">
                <a:solidFill>
                  <a:schemeClr val="folHlink"/>
                </a:solidFill>
              </a:rPr>
              <a:t> 2.</a:t>
            </a:r>
            <a:r>
              <a:rPr lang="es-ES_tradnl">
                <a:solidFill>
                  <a:srgbClr val="0000FF"/>
                </a:solidFill>
              </a:rPr>
              <a:t> No es fácil tener una estadística exacta sobre las condiciones actuales del mercado, por lo tanto el inversionista debe crear nuevas e innovadoras estrategias de comercialización del servicio, exhibición de paquetes comerciales en cuanto al descuento en algunas tarifas del servicio que hagan aún más atractivo el proyecto.</a:t>
            </a:r>
            <a:endParaRPr lang="es-ES">
              <a:solidFill>
                <a:srgbClr val="0000FF"/>
              </a:solidFill>
            </a:endParaRPr>
          </a:p>
          <a:p>
            <a:pPr marL="457200" indent="-457200" algn="just">
              <a:buFont typeface="Wingdings" pitchFamily="2" charset="2"/>
              <a:buNone/>
            </a:pPr>
            <a:endParaRPr lang="es-ES">
              <a:solidFill>
                <a:srgbClr val="0000FF"/>
              </a:solidFill>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589B47A7-F3A8-45D5-8613-9594D5842614}" type="slidenum">
              <a:rPr lang="es-ES"/>
              <a:pPr/>
              <a:t>57</a:t>
            </a:fld>
            <a:endParaRPr lang="es-ES"/>
          </a:p>
        </p:txBody>
      </p:sp>
      <p:sp>
        <p:nvSpPr>
          <p:cNvPr id="64515" name="Rectangle 3"/>
          <p:cNvSpPr>
            <a:spLocks noGrp="1" noChangeArrowheads="1"/>
          </p:cNvSpPr>
          <p:nvPr>
            <p:ph type="body" idx="1"/>
          </p:nvPr>
        </p:nvSpPr>
        <p:spPr>
          <a:xfrm>
            <a:off x="762000" y="1870075"/>
            <a:ext cx="7772400" cy="4530725"/>
          </a:xfrm>
        </p:spPr>
        <p:txBody>
          <a:bodyPr/>
          <a:lstStyle/>
          <a:p>
            <a:pPr marL="533400" indent="-533400" algn="just">
              <a:buFont typeface="Wingdings" pitchFamily="2" charset="2"/>
              <a:buNone/>
            </a:pPr>
            <a:r>
              <a:rPr lang="es-ES_tradnl" sz="2400">
                <a:solidFill>
                  <a:schemeClr val="folHlink"/>
                </a:solidFill>
              </a:rPr>
              <a:t>3.</a:t>
            </a:r>
            <a:r>
              <a:rPr lang="es-ES_tradnl">
                <a:solidFill>
                  <a:srgbClr val="0000FF"/>
                </a:solidFill>
              </a:rPr>
              <a:t> La Cooperativa debe establecer alianzas estratégicas con empresas del sector de transportes, para evitar altos costos, creados por los intermediarios, que incrementan el valor de los pasajes que se ofrezcan en los puntos de distribución del servicio de ambas cooperativas.</a:t>
            </a:r>
            <a:endParaRPr lang="es-ES">
              <a:solidFill>
                <a:srgbClr val="0000FF"/>
              </a:solidFill>
            </a:endParaRPr>
          </a:p>
          <a:p>
            <a:pPr marL="533400" indent="-533400"/>
            <a:endParaRPr lang="es-ES">
              <a:solidFill>
                <a:srgbClr val="0000FF"/>
              </a:solidFill>
            </a:endParaRPr>
          </a:p>
        </p:txBody>
      </p:sp>
      <p:sp>
        <p:nvSpPr>
          <p:cNvPr id="64516" name="Rectangle 4"/>
          <p:cNvSpPr>
            <a:spLocks noGrp="1" noChangeArrowheads="1"/>
          </p:cNvSpPr>
          <p:nvPr>
            <p:ph type="title"/>
          </p:nvPr>
        </p:nvSpPr>
        <p:spPr>
          <a:noFill/>
          <a:ln/>
        </p:spPr>
        <p:txBody>
          <a:bodyPr/>
          <a:lstStyle/>
          <a:p>
            <a:r>
              <a:rPr lang="es-ES" b="1">
                <a:solidFill>
                  <a:schemeClr val="hlink"/>
                </a:solidFill>
                <a:cs typeface="Times New Roman" pitchFamily="18" charset="0"/>
              </a:rPr>
              <a:t>RECOMENDACIONES</a:t>
            </a:r>
            <a:endParaRPr lang="es-ES">
              <a:solidFill>
                <a:schemeClr val="hlink"/>
              </a:solidFill>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D6AA7CC1-98DF-42D6-AFB1-B9C2FC1B6A6B}" type="slidenum">
              <a:rPr lang="es-ES"/>
              <a:pPr/>
              <a:t>58</a:t>
            </a:fld>
            <a:endParaRPr lang="es-ES"/>
          </a:p>
        </p:txBody>
      </p:sp>
      <p:sp>
        <p:nvSpPr>
          <p:cNvPr id="66562" name="Rectangle 2"/>
          <p:cNvSpPr>
            <a:spLocks noGrp="1" noChangeArrowheads="1"/>
          </p:cNvSpPr>
          <p:nvPr>
            <p:ph type="title"/>
          </p:nvPr>
        </p:nvSpPr>
        <p:spPr/>
        <p:txBody>
          <a:bodyPr/>
          <a:lstStyle/>
          <a:p>
            <a:r>
              <a:rPr lang="es-ES" b="1">
                <a:solidFill>
                  <a:schemeClr val="hlink"/>
                </a:solidFill>
                <a:cs typeface="Times New Roman" pitchFamily="18" charset="0"/>
              </a:rPr>
              <a:t>RECOMENDACIONES</a:t>
            </a:r>
          </a:p>
        </p:txBody>
      </p:sp>
      <p:sp>
        <p:nvSpPr>
          <p:cNvPr id="66563" name="Rectangle 3"/>
          <p:cNvSpPr>
            <a:spLocks noGrp="1" noChangeArrowheads="1"/>
          </p:cNvSpPr>
          <p:nvPr>
            <p:ph type="body" idx="1"/>
          </p:nvPr>
        </p:nvSpPr>
        <p:spPr/>
        <p:txBody>
          <a:bodyPr/>
          <a:lstStyle/>
          <a:p>
            <a:pPr marL="533400" indent="-533400" algn="just">
              <a:buFont typeface="Wingdings" pitchFamily="2" charset="2"/>
              <a:buNone/>
            </a:pPr>
            <a:r>
              <a:rPr lang="es-ES_tradnl" sz="2400">
                <a:solidFill>
                  <a:schemeClr val="folHlink"/>
                </a:solidFill>
              </a:rPr>
              <a:t>4.</a:t>
            </a:r>
            <a:r>
              <a:rPr lang="es-ES_tradnl" sz="2500">
                <a:solidFill>
                  <a:schemeClr val="folHlink"/>
                </a:solidFill>
              </a:rPr>
              <a:t> </a:t>
            </a:r>
            <a:r>
              <a:rPr lang="es-ES_tradnl">
                <a:solidFill>
                  <a:srgbClr val="0000FF"/>
                </a:solidFill>
              </a:rPr>
              <a:t>Es importante manejar adecuadamente los porcentajes de comercialización e incremento de la prestación del servicio ofrecido. Hoy en día, puede verse afectado el nivel de ventas en forma significativa, por la inestabilidad económica del país, cuyas reformas afectan de manera directa el negocio y por ende la rentabilidad del proyecto.</a:t>
            </a:r>
            <a:endParaRPr lang="es-ES">
              <a:solidFill>
                <a:srgbClr val="0000FF"/>
              </a:solidFill>
            </a:endParaRPr>
          </a:p>
          <a:p>
            <a:pPr marL="533400" indent="-533400">
              <a:buFont typeface="Wingdings" pitchFamily="2" charset="2"/>
              <a:buNone/>
            </a:pPr>
            <a:endParaRPr lang="es-ES">
              <a:solidFill>
                <a:srgbClr val="0000FF"/>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AF2C7499-926E-4F63-9D74-2A23013E499E}" type="slidenum">
              <a:rPr lang="es-ES"/>
              <a:pPr/>
              <a:t>59</a:t>
            </a:fld>
            <a:endParaRPr lang="es-ES"/>
          </a:p>
        </p:txBody>
      </p:sp>
      <p:sp>
        <p:nvSpPr>
          <p:cNvPr id="92162" name="Rectangle 2"/>
          <p:cNvSpPr>
            <a:spLocks noGrp="1" noChangeArrowheads="1"/>
          </p:cNvSpPr>
          <p:nvPr>
            <p:ph type="title"/>
          </p:nvPr>
        </p:nvSpPr>
        <p:spPr>
          <a:xfrm>
            <a:off x="1219200" y="2895600"/>
            <a:ext cx="7772400" cy="1143000"/>
          </a:xfrm>
        </p:spPr>
        <p:txBody>
          <a:bodyPr/>
          <a:lstStyle/>
          <a:p>
            <a:r>
              <a:rPr lang="es-EC" sz="4800">
                <a:solidFill>
                  <a:schemeClr val="hlink"/>
                </a:solidFill>
              </a:rPr>
              <a:t>Gracias...</a:t>
            </a:r>
            <a:endParaRPr lang="es-ES" sz="4800">
              <a:solidFill>
                <a:schemeClr val="hlink"/>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768" decel="100000"/>
                                        <p:tgtEl>
                                          <p:spTgt spid="92162"/>
                                        </p:tgtEl>
                                      </p:cBhvr>
                                    </p:animEffect>
                                    <p:animScale>
                                      <p:cBhvr>
                                        <p:cTn id="8" dur="768" decel="100000"/>
                                        <p:tgtEl>
                                          <p:spTgt spid="92162"/>
                                        </p:tgtEl>
                                      </p:cBhvr>
                                      <p:from x="10000" y="10000"/>
                                      <p:to x="200000" y="450000"/>
                                    </p:animScale>
                                    <p:animScale>
                                      <p:cBhvr>
                                        <p:cTn id="9" dur="1230" accel="100000" fill="hold">
                                          <p:stCondLst>
                                            <p:cond delay="768"/>
                                          </p:stCondLst>
                                        </p:cTn>
                                        <p:tgtEl>
                                          <p:spTgt spid="92162"/>
                                        </p:tgtEl>
                                      </p:cBhvr>
                                      <p:from x="200000" y="450000"/>
                                      <p:to x="100000" y="100000"/>
                                    </p:animScale>
                                    <p:set>
                                      <p:cBhvr>
                                        <p:cTn id="10" dur="768" fill="hold"/>
                                        <p:tgtEl>
                                          <p:spTgt spid="92162"/>
                                        </p:tgtEl>
                                        <p:attrNameLst>
                                          <p:attrName>ppt_x</p:attrName>
                                        </p:attrNameLst>
                                      </p:cBhvr>
                                      <p:to>
                                        <p:strVal val="(0.5)"/>
                                      </p:to>
                                    </p:set>
                                    <p:anim from="(0.5)" to="(#ppt_x)" calcmode="lin" valueType="num">
                                      <p:cBhvr>
                                        <p:cTn id="11" dur="1230" accel="100000" fill="hold">
                                          <p:stCondLst>
                                            <p:cond delay="768"/>
                                          </p:stCondLst>
                                        </p:cTn>
                                        <p:tgtEl>
                                          <p:spTgt spid="92162"/>
                                        </p:tgtEl>
                                        <p:attrNameLst>
                                          <p:attrName>ppt_x</p:attrName>
                                        </p:attrNameLst>
                                      </p:cBhvr>
                                    </p:anim>
                                    <p:set>
                                      <p:cBhvr>
                                        <p:cTn id="12" dur="768" fill="hold"/>
                                        <p:tgtEl>
                                          <p:spTgt spid="92162"/>
                                        </p:tgtEl>
                                        <p:attrNameLst>
                                          <p:attrName>ppt_y</p:attrName>
                                        </p:attrNameLst>
                                      </p:cBhvr>
                                      <p:to>
                                        <p:strVal val="(#ppt_y+0.4)"/>
                                      </p:to>
                                    </p:set>
                                    <p:anim from="(#ppt_y+0.4)" to="(#ppt_y)" calcmode="lin" valueType="num">
                                      <p:cBhvr>
                                        <p:cTn id="13" dur="1230" accel="100000" fill="hold">
                                          <p:stCondLst>
                                            <p:cond delay="768"/>
                                          </p:stCondLst>
                                        </p:cTn>
                                        <p:tgtEl>
                                          <p:spTgt spid="9216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049B4C95-39C0-4404-82AE-135692302ED0}" type="slidenum">
              <a:rPr lang="es-ES"/>
              <a:pPr/>
              <a:t>6</a:t>
            </a:fld>
            <a:endParaRPr lang="es-ES"/>
          </a:p>
        </p:txBody>
      </p:sp>
      <p:sp>
        <p:nvSpPr>
          <p:cNvPr id="5122" name="Rectangle 2"/>
          <p:cNvSpPr>
            <a:spLocks noGrp="1" noChangeArrowheads="1"/>
          </p:cNvSpPr>
          <p:nvPr>
            <p:ph type="title"/>
          </p:nvPr>
        </p:nvSpPr>
        <p:spPr/>
        <p:txBody>
          <a:bodyPr/>
          <a:lstStyle/>
          <a:p>
            <a:r>
              <a:rPr lang="es-ES">
                <a:solidFill>
                  <a:schemeClr val="hlink"/>
                </a:solidFill>
              </a:rPr>
              <a:t>Objetivo del Proyecto</a:t>
            </a:r>
          </a:p>
        </p:txBody>
      </p:sp>
      <p:sp>
        <p:nvSpPr>
          <p:cNvPr id="5123" name="Rectangle 3"/>
          <p:cNvSpPr>
            <a:spLocks noGrp="1" noChangeArrowheads="1"/>
          </p:cNvSpPr>
          <p:nvPr>
            <p:ph type="body" idx="1"/>
          </p:nvPr>
        </p:nvSpPr>
        <p:spPr/>
        <p:txBody>
          <a:bodyPr/>
          <a:lstStyle/>
          <a:p>
            <a:pPr algn="just"/>
            <a:r>
              <a:rPr lang="es-ES_tradnl">
                <a:solidFill>
                  <a:srgbClr val="0000FF"/>
                </a:solidFill>
              </a:rPr>
              <a:t>El objetivo de este proyecto es cambiar la mentalidad de los transportistas que consideran que la satisfacción de los pasajeros no es importante y que no afecta sus ganancias.</a:t>
            </a:r>
            <a:r>
              <a:rPr lang="es-ES">
                <a:solidFill>
                  <a:srgbClr val="0000FF"/>
                </a:solidFill>
              </a:rPr>
              <a:t> </a:t>
            </a:r>
          </a:p>
        </p:txBody>
      </p:sp>
      <p:pic>
        <p:nvPicPr>
          <p:cNvPr id="5125" name="Picture 5"/>
          <p:cNvPicPr>
            <a:picLocks noChangeAspect="1" noChangeArrowheads="1"/>
          </p:cNvPicPr>
          <p:nvPr/>
        </p:nvPicPr>
        <p:blipFill>
          <a:blip r:embed="rId2"/>
          <a:srcRect/>
          <a:stretch>
            <a:fillRect/>
          </a:stretch>
        </p:blipFill>
        <p:spPr bwMode="auto">
          <a:xfrm>
            <a:off x="3200400" y="4648200"/>
            <a:ext cx="25908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94CC9252-EFBA-48A3-8814-FD071A7CCCEE}" type="slidenum">
              <a:rPr lang="es-ES"/>
              <a:pPr/>
              <a:t>7</a:t>
            </a:fld>
            <a:endParaRPr lang="es-ES"/>
          </a:p>
        </p:txBody>
      </p:sp>
      <p:sp>
        <p:nvSpPr>
          <p:cNvPr id="10242" name="Rectangle 2"/>
          <p:cNvSpPr>
            <a:spLocks noGrp="1" noChangeArrowheads="1"/>
          </p:cNvSpPr>
          <p:nvPr>
            <p:ph type="title"/>
          </p:nvPr>
        </p:nvSpPr>
        <p:spPr/>
        <p:txBody>
          <a:bodyPr/>
          <a:lstStyle/>
          <a:p>
            <a:r>
              <a:rPr lang="es-ES">
                <a:solidFill>
                  <a:schemeClr val="hlink"/>
                </a:solidFill>
              </a:rPr>
              <a:t>Salitre</a:t>
            </a:r>
          </a:p>
        </p:txBody>
      </p:sp>
      <p:sp>
        <p:nvSpPr>
          <p:cNvPr id="10243" name="Rectangle 3"/>
          <p:cNvSpPr>
            <a:spLocks noGrp="1" noChangeArrowheads="1"/>
          </p:cNvSpPr>
          <p:nvPr>
            <p:ph type="body" idx="1"/>
          </p:nvPr>
        </p:nvSpPr>
        <p:spPr/>
        <p:txBody>
          <a:bodyPr/>
          <a:lstStyle/>
          <a:p>
            <a:pPr algn="just"/>
            <a:r>
              <a:rPr lang="es-ES_tradnl">
                <a:solidFill>
                  <a:srgbClr val="0000FF"/>
                </a:solidFill>
              </a:rPr>
              <a:t>Al cantón Salitre se lo conoce como la capital montubia del Ecuador. Se encuentra situado en la parte norte de la Provincia del Guayas.  Posee una superficie territorial de 386.70 Km2. y su población es de 50,601 habitantes aproximadamente de los cuales 30,000 viven en la cabecera cantonal. Está a 64 Km. de Guayaquil. </a:t>
            </a:r>
            <a:endParaRPr lang="es-ES">
              <a:solidFill>
                <a:srgbClr val="0000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F6A239C9-4F49-411A-97FD-13DE83BDFB09}" type="slidenum">
              <a:rPr lang="es-ES"/>
              <a:pPr/>
              <a:t>8</a:t>
            </a:fld>
            <a:endParaRPr lang="es-ES"/>
          </a:p>
        </p:txBody>
      </p:sp>
      <p:sp>
        <p:nvSpPr>
          <p:cNvPr id="11266" name="Rectangle 2"/>
          <p:cNvSpPr>
            <a:spLocks noGrp="1" noChangeArrowheads="1"/>
          </p:cNvSpPr>
          <p:nvPr>
            <p:ph type="title"/>
          </p:nvPr>
        </p:nvSpPr>
        <p:spPr/>
        <p:txBody>
          <a:bodyPr/>
          <a:lstStyle/>
          <a:p>
            <a:pPr algn="just"/>
            <a:r>
              <a:rPr lang="es-ES_tradnl">
                <a:solidFill>
                  <a:schemeClr val="hlink"/>
                </a:solidFill>
              </a:rPr>
              <a:t>Vinces</a:t>
            </a:r>
            <a:endParaRPr lang="es-ES">
              <a:solidFill>
                <a:schemeClr val="hlink"/>
              </a:solidFill>
            </a:endParaRPr>
          </a:p>
        </p:txBody>
      </p:sp>
      <p:sp>
        <p:nvSpPr>
          <p:cNvPr id="11267" name="Rectangle 3"/>
          <p:cNvSpPr>
            <a:spLocks noGrp="1" noChangeArrowheads="1"/>
          </p:cNvSpPr>
          <p:nvPr>
            <p:ph type="body" idx="1"/>
          </p:nvPr>
        </p:nvSpPr>
        <p:spPr/>
        <p:txBody>
          <a:bodyPr/>
          <a:lstStyle/>
          <a:p>
            <a:pPr algn="just"/>
            <a:r>
              <a:rPr lang="es-CR">
                <a:solidFill>
                  <a:srgbClr val="0000FF"/>
                </a:solidFill>
              </a:rPr>
              <a:t>Este cantón constituye una vitrina agropecuaria de producción diversificada que nutre con sus variados productos a toda la población ecuatoriana, destacando el cacao fino de aroma tipo nacional</a:t>
            </a:r>
            <a:r>
              <a:rPr lang="es-ES">
                <a:solidFill>
                  <a:srgbClr val="0000FF"/>
                </a:solidFill>
              </a:rPr>
              <a:t>.</a:t>
            </a:r>
          </a:p>
          <a:p>
            <a:pPr algn="just"/>
            <a:r>
              <a:rPr lang="es-CR">
                <a:solidFill>
                  <a:srgbClr val="0000FF"/>
                </a:solidFill>
              </a:rPr>
              <a:t>Se encuentra localizado en la provincia de Los Ríos, a 100 kilómetros del puerto de Guayaquil y cuenta con una población de </a:t>
            </a:r>
            <a:r>
              <a:rPr lang="es-ES_tradnl">
                <a:solidFill>
                  <a:srgbClr val="0000FF"/>
                </a:solidFill>
              </a:rPr>
              <a:t>61,565 habitantes</a:t>
            </a:r>
            <a:r>
              <a:rPr lang="es-CR">
                <a:solidFill>
                  <a:srgbClr val="0000FF"/>
                </a:solidFill>
              </a:rPr>
              <a:t>. </a:t>
            </a:r>
            <a:endParaRPr lang="es-ES">
              <a:solidFill>
                <a:srgbClr val="0000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184864B2-2689-4272-891A-9EDCA8308619}" type="slidenum">
              <a:rPr lang="es-ES"/>
              <a:pPr/>
              <a:t>9</a:t>
            </a:fld>
            <a:endParaRPr lang="es-ES"/>
          </a:p>
        </p:txBody>
      </p:sp>
      <p:sp>
        <p:nvSpPr>
          <p:cNvPr id="12290" name="Rectangle 2"/>
          <p:cNvSpPr>
            <a:spLocks noGrp="1" noChangeArrowheads="1"/>
          </p:cNvSpPr>
          <p:nvPr>
            <p:ph type="title"/>
          </p:nvPr>
        </p:nvSpPr>
        <p:spPr>
          <a:xfrm>
            <a:off x="611188" y="277813"/>
            <a:ext cx="8532812" cy="1143000"/>
          </a:xfrm>
        </p:spPr>
        <p:txBody>
          <a:bodyPr/>
          <a:lstStyle/>
          <a:p>
            <a:r>
              <a:rPr lang="es-ES" sz="3800">
                <a:solidFill>
                  <a:schemeClr val="hlink"/>
                </a:solidFill>
              </a:rPr>
              <a:t>Situación actual del servicio de transporte</a:t>
            </a:r>
          </a:p>
        </p:txBody>
      </p:sp>
      <p:sp>
        <p:nvSpPr>
          <p:cNvPr id="12291" name="Rectangle 3"/>
          <p:cNvSpPr>
            <a:spLocks noGrp="1" noChangeArrowheads="1"/>
          </p:cNvSpPr>
          <p:nvPr>
            <p:ph type="body" idx="1"/>
          </p:nvPr>
        </p:nvSpPr>
        <p:spPr/>
        <p:txBody>
          <a:bodyPr/>
          <a:lstStyle/>
          <a:p>
            <a:pPr marL="533400" indent="-533400" algn="just">
              <a:lnSpc>
                <a:spcPct val="90000"/>
              </a:lnSpc>
            </a:pPr>
            <a:r>
              <a:rPr lang="es-ES_tradnl" sz="2600" b="1">
                <a:solidFill>
                  <a:srgbClr val="0000FF"/>
                </a:solidFill>
              </a:rPr>
              <a:t>Mal estado de las unidades de transporte</a:t>
            </a:r>
            <a:r>
              <a:rPr lang="es-ES_tradnl" sz="2600">
                <a:solidFill>
                  <a:srgbClr val="0000FF"/>
                </a:solidFill>
              </a:rPr>
              <a:t>: algunos vehículos ya cumplieron el tiempo de vida útil, indicado por las leyes para prestar el servicio de transportación publica, otros no ofrecen las comodidades mínimas para lograr que el trayecto del viaje sea confortable.</a:t>
            </a:r>
          </a:p>
          <a:p>
            <a:pPr marL="533400" indent="-533400" algn="just">
              <a:lnSpc>
                <a:spcPct val="90000"/>
              </a:lnSpc>
              <a:buFont typeface="Wingdings" pitchFamily="2" charset="2"/>
              <a:buNone/>
            </a:pPr>
            <a:endParaRPr lang="es-ES_tradnl" sz="2600">
              <a:solidFill>
                <a:srgbClr val="0000FF"/>
              </a:solidFill>
            </a:endParaRPr>
          </a:p>
          <a:p>
            <a:pPr marL="533400" indent="-533400" algn="just">
              <a:lnSpc>
                <a:spcPct val="90000"/>
              </a:lnSpc>
            </a:pPr>
            <a:r>
              <a:rPr lang="es-ES_tradnl" sz="2600" b="1">
                <a:solidFill>
                  <a:srgbClr val="0000FF"/>
                </a:solidFill>
              </a:rPr>
              <a:t>Deficiente mantenimiento de las unidades</a:t>
            </a:r>
            <a:r>
              <a:rPr lang="es-ES_tradnl" sz="2600">
                <a:solidFill>
                  <a:srgbClr val="0000FF"/>
                </a:solidFill>
              </a:rPr>
              <a:t>: cuando sufre algún tipo de daño una unidad, la reparación no es realizada completamente y mas aún si el daño no es mecánico. Algunas unidades no cuentan con llantas de repuestos.</a:t>
            </a:r>
            <a:endParaRPr lang="es-ES" sz="2600">
              <a:solidFill>
                <a:srgbClr val="0000FF"/>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Arial" charset="0"/>
          </a:defRPr>
        </a:defPPr>
      </a:lstStyle>
    </a:lnDef>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816</TotalTime>
  <Words>2127</Words>
  <Application>Microsoft Office PowerPoint</Application>
  <PresentationFormat>Presentación en pantalla (4:3)</PresentationFormat>
  <Paragraphs>191</Paragraphs>
  <Slides>59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59</vt:i4>
      </vt:variant>
    </vt:vector>
  </HeadingPairs>
  <TitlesOfParts>
    <vt:vector size="65" baseType="lpstr">
      <vt:lpstr>Arial</vt:lpstr>
      <vt:lpstr>Times New Roman</vt:lpstr>
      <vt:lpstr>Wingdings</vt:lpstr>
      <vt:lpstr>Arial Unicode MS</vt:lpstr>
      <vt:lpstr>Capas</vt:lpstr>
      <vt:lpstr>Imagen de mapa de bits</vt:lpstr>
      <vt:lpstr>PROYECTO DE MEJORA EN EL TRANSPORTE INTERPROVINCIAL</vt:lpstr>
      <vt:lpstr>Análisis de la Ruta Guayaquil-Salitre-Vinces</vt:lpstr>
      <vt:lpstr>INTRODUCCION</vt:lpstr>
      <vt:lpstr>El transporte en el Ecuador...</vt:lpstr>
      <vt:lpstr>Lo que no hay en Ecuador</vt:lpstr>
      <vt:lpstr>Objetivo del Proyecto</vt:lpstr>
      <vt:lpstr>Salitre</vt:lpstr>
      <vt:lpstr>Vinces</vt:lpstr>
      <vt:lpstr>Situación actual del servicio de transporte</vt:lpstr>
      <vt:lpstr>Situación Actual del Servicio</vt:lpstr>
      <vt:lpstr>ESTUDIO DE MERCADO</vt:lpstr>
      <vt:lpstr>MACRO AMBIENTE ÁREA DE INFLUENCIA VINCES Y SALITRE:</vt:lpstr>
      <vt:lpstr>PRINCIPALES OFERENTES EN EL TRANSPORTE DE PASAJEROS ENTRE LAS CIUDADES DE SALITRE-VINCES</vt:lpstr>
      <vt:lpstr>Obtención del tamaño de la muestra</vt:lpstr>
      <vt:lpstr>Análisis de Mercado</vt:lpstr>
      <vt:lpstr>Análisis de Mercado</vt:lpstr>
      <vt:lpstr>Análisis de Mercado</vt:lpstr>
      <vt:lpstr>Análisis de Mercado</vt:lpstr>
      <vt:lpstr>Análisis de Mercado</vt:lpstr>
      <vt:lpstr>Análisis de Mercado</vt:lpstr>
      <vt:lpstr>Análisis de Mercado</vt:lpstr>
      <vt:lpstr>Análisis de Mercado</vt:lpstr>
      <vt:lpstr>Análisis de Mercado</vt:lpstr>
      <vt:lpstr>Análisis de Mercado</vt:lpstr>
      <vt:lpstr>Estrategia de Mercado</vt:lpstr>
      <vt:lpstr>Mercado Meta</vt:lpstr>
      <vt:lpstr>Mercado Meta</vt:lpstr>
      <vt:lpstr>Posicionamiento</vt:lpstr>
      <vt:lpstr>Publicidad</vt:lpstr>
      <vt:lpstr>Estrategia de Marketing Interna</vt:lpstr>
      <vt:lpstr>Principios a considerar</vt:lpstr>
      <vt:lpstr>Principios a considerar</vt:lpstr>
      <vt:lpstr>ANALISIS -FINANCIERO</vt:lpstr>
      <vt:lpstr>INVERSIÓN TOTAL DEL PROYECTO</vt:lpstr>
      <vt:lpstr>FINANCIACIÓN DEL PROYECTO </vt:lpstr>
      <vt:lpstr>FINANCIAMIENTO</vt:lpstr>
      <vt:lpstr>FINANCIAMIENTO</vt:lpstr>
      <vt:lpstr>Flujo Efectivo Neto</vt:lpstr>
      <vt:lpstr>Diapositiva 39</vt:lpstr>
      <vt:lpstr>INDICADORES DE BONDAD FINANCIERA DEL PROYECTO</vt:lpstr>
      <vt:lpstr>VALOR PRESENTE NETO, VPN </vt:lpstr>
      <vt:lpstr>TASA INTERNA DE RETORNO (TIR) </vt:lpstr>
      <vt:lpstr>RELACIÓN BENEFICIO – COSTO B/C </vt:lpstr>
      <vt:lpstr>ANÁLISIS DE SENSIBILIDAD </vt:lpstr>
      <vt:lpstr>ANÁLISIS DE SENSIBILIDAD </vt:lpstr>
      <vt:lpstr>ANÁLISIS DE SENSIBILIDAD </vt:lpstr>
      <vt:lpstr>ANÁLISIS DE SENSIBILIDAD </vt:lpstr>
      <vt:lpstr>ANÁLISIS DE SENSIBILIDAD </vt:lpstr>
      <vt:lpstr>ANÁLISIS DE SENSIBILIDAD </vt:lpstr>
      <vt:lpstr>ANÁLISIS DE SENSIBILIDAD </vt:lpstr>
      <vt:lpstr>CONCLUSIONES</vt:lpstr>
      <vt:lpstr>CONCLUSIONES</vt:lpstr>
      <vt:lpstr>CONCLUSIONES </vt:lpstr>
      <vt:lpstr>CONCLUSIONES</vt:lpstr>
      <vt:lpstr>CONCLUSIONES</vt:lpstr>
      <vt:lpstr>RECOMENDACIONES</vt:lpstr>
      <vt:lpstr>RECOMENDACIONES</vt:lpstr>
      <vt:lpstr>RECOMENDACIONES</vt:lpstr>
      <vt:lpstr>Gracias...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Susana Illescas</dc:creator>
  <cp:lastModifiedBy>Administrador</cp:lastModifiedBy>
  <cp:revision>59</cp:revision>
  <dcterms:created xsi:type="dcterms:W3CDTF">2006-09-14T17:36:19Z</dcterms:created>
  <dcterms:modified xsi:type="dcterms:W3CDTF">2009-12-16T16:56:09Z</dcterms:modified>
</cp:coreProperties>
</file>